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8" r:id="rId2"/>
    <p:sldId id="369" r:id="rId3"/>
    <p:sldId id="256" r:id="rId4"/>
    <p:sldId id="353" r:id="rId5"/>
    <p:sldId id="272" r:id="rId6"/>
    <p:sldId id="273" r:id="rId7"/>
    <p:sldId id="270" r:id="rId8"/>
    <p:sldId id="271" r:id="rId9"/>
    <p:sldId id="268" r:id="rId10"/>
    <p:sldId id="274" r:id="rId11"/>
    <p:sldId id="275" r:id="rId12"/>
    <p:sldId id="276" r:id="rId13"/>
    <p:sldId id="358" r:id="rId14"/>
    <p:sldId id="363" r:id="rId15"/>
    <p:sldId id="340" r:id="rId16"/>
    <p:sldId id="341" r:id="rId17"/>
    <p:sldId id="346" r:id="rId18"/>
    <p:sldId id="348" r:id="rId19"/>
    <p:sldId id="349" r:id="rId20"/>
    <p:sldId id="362" r:id="rId21"/>
    <p:sldId id="313" r:id="rId22"/>
    <p:sldId id="314" r:id="rId23"/>
    <p:sldId id="277" r:id="rId24"/>
    <p:sldId id="279" r:id="rId25"/>
    <p:sldId id="278" r:id="rId26"/>
    <p:sldId id="311" r:id="rId27"/>
    <p:sldId id="312" r:id="rId28"/>
    <p:sldId id="281" r:id="rId29"/>
    <p:sldId id="286" r:id="rId30"/>
    <p:sldId id="315" r:id="rId31"/>
    <p:sldId id="316" r:id="rId32"/>
    <p:sldId id="280" r:id="rId33"/>
    <p:sldId id="282" r:id="rId34"/>
    <p:sldId id="284" r:id="rId35"/>
    <p:sldId id="283" r:id="rId36"/>
    <p:sldId id="285" r:id="rId37"/>
    <p:sldId id="289" r:id="rId38"/>
    <p:sldId id="359" r:id="rId39"/>
    <p:sldId id="360" r:id="rId40"/>
    <p:sldId id="287" r:id="rId41"/>
    <p:sldId id="288" r:id="rId42"/>
    <p:sldId id="290" r:id="rId43"/>
    <p:sldId id="291" r:id="rId44"/>
    <p:sldId id="292" r:id="rId45"/>
    <p:sldId id="293" r:id="rId46"/>
    <p:sldId id="296" r:id="rId47"/>
    <p:sldId id="364" r:id="rId48"/>
    <p:sldId id="297" r:id="rId49"/>
    <p:sldId id="304" r:id="rId50"/>
    <p:sldId id="298" r:id="rId51"/>
    <p:sldId id="299" r:id="rId52"/>
    <p:sldId id="306" r:id="rId53"/>
    <p:sldId id="301" r:id="rId54"/>
    <p:sldId id="300" r:id="rId55"/>
    <p:sldId id="302" r:id="rId56"/>
    <p:sldId id="332" r:id="rId57"/>
    <p:sldId id="333" r:id="rId58"/>
    <p:sldId id="303" r:id="rId59"/>
    <p:sldId id="305" r:id="rId60"/>
    <p:sldId id="307" r:id="rId61"/>
    <p:sldId id="334" r:id="rId62"/>
    <p:sldId id="308" r:id="rId63"/>
    <p:sldId id="365" r:id="rId64"/>
    <p:sldId id="366" r:id="rId65"/>
    <p:sldId id="317" r:id="rId66"/>
    <p:sldId id="318" r:id="rId67"/>
    <p:sldId id="319" r:id="rId68"/>
    <p:sldId id="323" r:id="rId69"/>
    <p:sldId id="325" r:id="rId70"/>
    <p:sldId id="326" r:id="rId71"/>
    <p:sldId id="327" r:id="rId72"/>
    <p:sldId id="330" r:id="rId73"/>
    <p:sldId id="331" r:id="rId74"/>
    <p:sldId id="320" r:id="rId75"/>
    <p:sldId id="367" r:id="rId76"/>
    <p:sldId id="321" r:id="rId77"/>
    <p:sldId id="322" r:id="rId78"/>
    <p:sldId id="328" r:id="rId79"/>
    <p:sldId id="329" r:id="rId80"/>
    <p:sldId id="335" r:id="rId81"/>
    <p:sldId id="336" r:id="rId82"/>
    <p:sldId id="337" r:id="rId83"/>
    <p:sldId id="338" r:id="rId84"/>
    <p:sldId id="339" r:id="rId85"/>
    <p:sldId id="342" r:id="rId86"/>
    <p:sldId id="343" r:id="rId87"/>
    <p:sldId id="344" r:id="rId88"/>
    <p:sldId id="345" r:id="rId89"/>
    <p:sldId id="347" r:id="rId90"/>
    <p:sldId id="263" r:id="rId91"/>
    <p:sldId id="260" r:id="rId92"/>
    <p:sldId id="261" r:id="rId93"/>
    <p:sldId id="258" r:id="rId94"/>
    <p:sldId id="259" r:id="rId95"/>
    <p:sldId id="351" r:id="rId96"/>
    <p:sldId id="350" r:id="rId97"/>
    <p:sldId id="357" r:id="rId98"/>
    <p:sldId id="352" r:id="rId99"/>
    <p:sldId id="355" r:id="rId100"/>
    <p:sldId id="354" r:id="rId101"/>
    <p:sldId id="356" r:id="rId102"/>
    <p:sldId id="257" r:id="rId103"/>
    <p:sldId id="324" r:id="rId104"/>
    <p:sldId id="370"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39" d="100"/>
          <a:sy n="39" d="100"/>
        </p:scale>
        <p:origin x="-312" y="-108"/>
      </p:cViewPr>
      <p:guideLst>
        <p:guide orient="horz" pos="2160"/>
        <p:guide pos="2880"/>
      </p:guideLst>
    </p:cSldViewPr>
  </p:slideViewPr>
  <p:notesTextViewPr>
    <p:cViewPr>
      <p:scale>
        <a:sx n="1" d="1"/>
        <a:sy n="1" d="1"/>
      </p:scale>
      <p:origin x="0" y="0"/>
    </p:cViewPr>
  </p:notesTextViewPr>
  <p:sorterViewPr>
    <p:cViewPr>
      <p:scale>
        <a:sx n="100" d="100"/>
        <a:sy n="100" d="100"/>
      </p:scale>
      <p:origin x="0" y="44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14875196413429"/>
          <c:y val="2.4388835176412892E-2"/>
          <c:w val="0.74181591600105246"/>
          <c:h val="0.87599564726680135"/>
        </c:manualLayout>
      </c:layout>
      <c:barChart>
        <c:barDir val="col"/>
        <c:grouping val="stacked"/>
        <c:varyColors val="0"/>
        <c:ser>
          <c:idx val="0"/>
          <c:order val="0"/>
          <c:tx>
            <c:strRef>
              <c:f>Hoja1!$B$1</c:f>
              <c:strCache>
                <c:ptCount val="1"/>
                <c:pt idx="0">
                  <c:v>Initial PCI</c:v>
                </c:pt>
              </c:strCache>
            </c:strRef>
          </c:tx>
          <c:spPr>
            <a:noFill/>
          </c:spPr>
          <c:invertIfNegative val="0"/>
          <c:cat>
            <c:strRef>
              <c:f>Hoja1!$A$2:$A$3</c:f>
              <c:strCache>
                <c:ptCount val="2"/>
                <c:pt idx="0">
                  <c:v>OR+BMS</c:v>
                </c:pt>
                <c:pt idx="1">
                  <c:v>DES</c:v>
                </c:pt>
              </c:strCache>
            </c:strRef>
          </c:cat>
          <c:val>
            <c:numRef>
              <c:f>Hoja1!$B$2:$B$3</c:f>
              <c:numCache>
                <c:formatCode>General</c:formatCode>
                <c:ptCount val="2"/>
                <c:pt idx="0">
                  <c:v>970.5</c:v>
                </c:pt>
                <c:pt idx="1">
                  <c:v>973.9</c:v>
                </c:pt>
              </c:numCache>
            </c:numRef>
          </c:val>
        </c:ser>
        <c:ser>
          <c:idx val="1"/>
          <c:order val="1"/>
          <c:tx>
            <c:strRef>
              <c:f>Hoja1!$C$1</c:f>
              <c:strCache>
                <c:ptCount val="1"/>
                <c:pt idx="0">
                  <c:v>Initial Device</c:v>
                </c:pt>
              </c:strCache>
            </c:strRef>
          </c:tx>
          <c:spPr>
            <a:noFill/>
          </c:spPr>
          <c:invertIfNegative val="0"/>
          <c:cat>
            <c:strRef>
              <c:f>Hoja1!$A$2:$A$3</c:f>
              <c:strCache>
                <c:ptCount val="2"/>
                <c:pt idx="0">
                  <c:v>OR+BMS</c:v>
                </c:pt>
                <c:pt idx="1">
                  <c:v>DES</c:v>
                </c:pt>
              </c:strCache>
            </c:strRef>
          </c:cat>
          <c:val>
            <c:numRef>
              <c:f>Hoja1!$C$2:$C$3</c:f>
              <c:numCache>
                <c:formatCode>General</c:formatCode>
                <c:ptCount val="2"/>
                <c:pt idx="0">
                  <c:v>596.29999999999995</c:v>
                </c:pt>
                <c:pt idx="1">
                  <c:v>2623.7</c:v>
                </c:pt>
              </c:numCache>
            </c:numRef>
          </c:val>
        </c:ser>
        <c:ser>
          <c:idx val="2"/>
          <c:order val="2"/>
          <c:tx>
            <c:strRef>
              <c:f>Hoja1!$D$1</c:f>
              <c:strCache>
                <c:ptCount val="1"/>
                <c:pt idx="0">
                  <c:v>Initial Drugs</c:v>
                </c:pt>
              </c:strCache>
            </c:strRef>
          </c:tx>
          <c:spPr>
            <a:noFill/>
          </c:spPr>
          <c:invertIfNegative val="0"/>
          <c:cat>
            <c:strRef>
              <c:f>Hoja1!$A$2:$A$3</c:f>
              <c:strCache>
                <c:ptCount val="2"/>
                <c:pt idx="0">
                  <c:v>OR+BMS</c:v>
                </c:pt>
                <c:pt idx="1">
                  <c:v>DES</c:v>
                </c:pt>
              </c:strCache>
            </c:strRef>
          </c:cat>
          <c:val>
            <c:numRef>
              <c:f>Hoja1!$D$2:$D$3</c:f>
              <c:numCache>
                <c:formatCode>General</c:formatCode>
                <c:ptCount val="2"/>
                <c:pt idx="0">
                  <c:v>761</c:v>
                </c:pt>
                <c:pt idx="1">
                  <c:v>54.7</c:v>
                </c:pt>
              </c:numCache>
            </c:numRef>
          </c:val>
        </c:ser>
        <c:ser>
          <c:idx val="3"/>
          <c:order val="3"/>
          <c:tx>
            <c:strRef>
              <c:f>Hoja1!$E$1</c:f>
              <c:strCache>
                <c:ptCount val="1"/>
                <c:pt idx="0">
                  <c:v>Initial Fees</c:v>
                </c:pt>
              </c:strCache>
            </c:strRef>
          </c:tx>
          <c:spPr>
            <a:noFill/>
          </c:spPr>
          <c:invertIfNegative val="0"/>
          <c:cat>
            <c:strRef>
              <c:f>Hoja1!$A$2:$A$3</c:f>
              <c:strCache>
                <c:ptCount val="2"/>
                <c:pt idx="0">
                  <c:v>OR+BMS</c:v>
                </c:pt>
                <c:pt idx="1">
                  <c:v>DES</c:v>
                </c:pt>
              </c:strCache>
            </c:strRef>
          </c:cat>
          <c:val>
            <c:numRef>
              <c:f>Hoja1!$E$2:$E$3</c:f>
              <c:numCache>
                <c:formatCode>General</c:formatCode>
                <c:ptCount val="2"/>
                <c:pt idx="0">
                  <c:v>2106.4</c:v>
                </c:pt>
                <c:pt idx="1">
                  <c:v>2064.6999999999998</c:v>
                </c:pt>
              </c:numCache>
            </c:numRef>
          </c:val>
        </c:ser>
        <c:ser>
          <c:idx val="4"/>
          <c:order val="4"/>
          <c:tx>
            <c:strRef>
              <c:f>Hoja1!$F$1</c:f>
              <c:strCache>
                <c:ptCount val="1"/>
                <c:pt idx="0">
                  <c:v>Initial Taxes</c:v>
                </c:pt>
              </c:strCache>
            </c:strRef>
          </c:tx>
          <c:spPr>
            <a:noFill/>
          </c:spPr>
          <c:invertIfNegative val="0"/>
          <c:cat>
            <c:strRef>
              <c:f>Hoja1!$A$2:$A$3</c:f>
              <c:strCache>
                <c:ptCount val="2"/>
                <c:pt idx="0">
                  <c:v>OR+BMS</c:v>
                </c:pt>
                <c:pt idx="1">
                  <c:v>DES</c:v>
                </c:pt>
              </c:strCache>
            </c:strRef>
          </c:cat>
          <c:val>
            <c:numRef>
              <c:f>Hoja1!$F$2:$F$3</c:f>
              <c:numCache>
                <c:formatCode>General</c:formatCode>
                <c:ptCount val="2"/>
                <c:pt idx="0">
                  <c:v>931</c:v>
                </c:pt>
                <c:pt idx="1">
                  <c:v>1201.2</c:v>
                </c:pt>
              </c:numCache>
            </c:numRef>
          </c:val>
        </c:ser>
        <c:ser>
          <c:idx val="5"/>
          <c:order val="5"/>
          <c:tx>
            <c:strRef>
              <c:f>Hoja1!$G$1</c:f>
              <c:strCache>
                <c:ptCount val="1"/>
                <c:pt idx="0">
                  <c:v>FU Drugs</c:v>
                </c:pt>
              </c:strCache>
            </c:strRef>
          </c:tx>
          <c:spPr>
            <a:noFill/>
          </c:spPr>
          <c:invertIfNegative val="0"/>
          <c:cat>
            <c:strRef>
              <c:f>Hoja1!$A$2:$A$3</c:f>
              <c:strCache>
                <c:ptCount val="2"/>
                <c:pt idx="0">
                  <c:v>OR+BMS</c:v>
                </c:pt>
                <c:pt idx="1">
                  <c:v>DES</c:v>
                </c:pt>
              </c:strCache>
            </c:strRef>
          </c:cat>
          <c:val>
            <c:numRef>
              <c:f>Hoja1!$G$2:$G$3</c:f>
              <c:numCache>
                <c:formatCode>General</c:formatCode>
                <c:ptCount val="2"/>
                <c:pt idx="0">
                  <c:v>170.1</c:v>
                </c:pt>
                <c:pt idx="1">
                  <c:v>1482.8</c:v>
                </c:pt>
              </c:numCache>
            </c:numRef>
          </c:val>
        </c:ser>
        <c:ser>
          <c:idx val="6"/>
          <c:order val="6"/>
          <c:tx>
            <c:strRef>
              <c:f>Hoja1!$H$1</c:f>
              <c:strCache>
                <c:ptCount val="1"/>
                <c:pt idx="0">
                  <c:v>FU Events</c:v>
                </c:pt>
              </c:strCache>
            </c:strRef>
          </c:tx>
          <c:spPr>
            <a:noFill/>
          </c:spPr>
          <c:invertIfNegative val="0"/>
          <c:cat>
            <c:strRef>
              <c:f>Hoja1!$A$2:$A$3</c:f>
              <c:strCache>
                <c:ptCount val="2"/>
                <c:pt idx="0">
                  <c:v>OR+BMS</c:v>
                </c:pt>
                <c:pt idx="1">
                  <c:v>DES</c:v>
                </c:pt>
              </c:strCache>
            </c:strRef>
          </c:cat>
          <c:val>
            <c:numRef>
              <c:f>Hoja1!$H$2:$H$3</c:f>
              <c:numCache>
                <c:formatCode>General</c:formatCode>
                <c:ptCount val="2"/>
                <c:pt idx="0">
                  <c:v>1179.2</c:v>
                </c:pt>
                <c:pt idx="1">
                  <c:v>2054.3000000000002</c:v>
                </c:pt>
              </c:numCache>
            </c:numRef>
          </c:val>
        </c:ser>
        <c:dLbls>
          <c:showLegendKey val="0"/>
          <c:showVal val="0"/>
          <c:showCatName val="0"/>
          <c:showSerName val="0"/>
          <c:showPercent val="0"/>
          <c:showBubbleSize val="0"/>
        </c:dLbls>
        <c:gapWidth val="60"/>
        <c:overlap val="100"/>
        <c:axId val="120551424"/>
        <c:axId val="132589248"/>
      </c:barChart>
      <c:catAx>
        <c:axId val="120551424"/>
        <c:scaling>
          <c:orientation val="minMax"/>
        </c:scaling>
        <c:delete val="0"/>
        <c:axPos val="b"/>
        <c:majorTickMark val="out"/>
        <c:minorTickMark val="none"/>
        <c:tickLblPos val="nextTo"/>
        <c:crossAx val="132589248"/>
        <c:crosses val="autoZero"/>
        <c:auto val="1"/>
        <c:lblAlgn val="ctr"/>
        <c:lblOffset val="100"/>
        <c:noMultiLvlLbl val="0"/>
      </c:catAx>
      <c:valAx>
        <c:axId val="132589248"/>
        <c:scaling>
          <c:orientation val="minMax"/>
        </c:scaling>
        <c:delete val="0"/>
        <c:axPos val="l"/>
        <c:majorGridlines/>
        <c:numFmt formatCode="General" sourceLinked="1"/>
        <c:majorTickMark val="out"/>
        <c:minorTickMark val="none"/>
        <c:tickLblPos val="nextTo"/>
        <c:txPr>
          <a:bodyPr/>
          <a:lstStyle/>
          <a:p>
            <a:pPr>
              <a:defRPr sz="1400"/>
            </a:pPr>
            <a:endParaRPr lang="en-US"/>
          </a:p>
        </c:txPr>
        <c:crossAx val="12055142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Hoja1!$B$1</c:f>
              <c:strCache>
                <c:ptCount val="1"/>
                <c:pt idx="0">
                  <c:v>Control</c:v>
                </c:pt>
              </c:strCache>
            </c:strRef>
          </c:tx>
          <c:spPr>
            <a:solidFill>
              <a:srgbClr val="FF0000"/>
            </a:solidFill>
          </c:spPr>
          <c:invertIfNegative val="0"/>
          <c:cat>
            <c:strRef>
              <c:f>Hoja1!$A$2:$A$5</c:f>
              <c:strCache>
                <c:ptCount val="4"/>
                <c:pt idx="0">
                  <c:v>ORAR 2</c:v>
                </c:pt>
                <c:pt idx="1">
                  <c:v>Stojkovic</c:v>
                </c:pt>
                <c:pt idx="2">
                  <c:v>Cernigliaro</c:v>
                </c:pt>
                <c:pt idx="3">
                  <c:v>ORAR 3</c:v>
                </c:pt>
              </c:strCache>
            </c:strRef>
          </c:cat>
          <c:val>
            <c:numRef>
              <c:f>Hoja1!$B$2:$B$5</c:f>
              <c:numCache>
                <c:formatCode>General</c:formatCode>
                <c:ptCount val="4"/>
                <c:pt idx="0">
                  <c:v>8</c:v>
                </c:pt>
                <c:pt idx="1">
                  <c:v>7</c:v>
                </c:pt>
                <c:pt idx="2">
                  <c:v>28</c:v>
                </c:pt>
                <c:pt idx="3">
                  <c:v>15</c:v>
                </c:pt>
              </c:numCache>
            </c:numRef>
          </c:val>
        </c:ser>
        <c:ser>
          <c:idx val="1"/>
          <c:order val="1"/>
          <c:tx>
            <c:strRef>
              <c:f>Hoja1!$C$1</c:f>
              <c:strCache>
                <c:ptCount val="1"/>
                <c:pt idx="0">
                  <c:v>Placebo</c:v>
                </c:pt>
              </c:strCache>
            </c:strRef>
          </c:tx>
          <c:spPr>
            <a:solidFill>
              <a:srgbClr val="FFFF00"/>
            </a:solidFill>
          </c:spPr>
          <c:invertIfNegative val="0"/>
          <c:cat>
            <c:strRef>
              <c:f>Hoja1!$A$2:$A$5</c:f>
              <c:strCache>
                <c:ptCount val="4"/>
                <c:pt idx="0">
                  <c:v>ORAR 2</c:v>
                </c:pt>
                <c:pt idx="1">
                  <c:v>Stojkovic</c:v>
                </c:pt>
                <c:pt idx="2">
                  <c:v>Cernigliaro</c:v>
                </c:pt>
                <c:pt idx="3">
                  <c:v>ORAR 3</c:v>
                </c:pt>
              </c:strCache>
            </c:strRef>
          </c:cat>
          <c:val>
            <c:numRef>
              <c:f>Hoja1!$C$2:$C$5</c:f>
              <c:numCache>
                <c:formatCode>General</c:formatCode>
                <c:ptCount val="4"/>
                <c:pt idx="0">
                  <c:v>38</c:v>
                </c:pt>
                <c:pt idx="1">
                  <c:v>23</c:v>
                </c:pt>
                <c:pt idx="2">
                  <c:v>44</c:v>
                </c:pt>
                <c:pt idx="3">
                  <c:v>18</c:v>
                </c:pt>
              </c:numCache>
            </c:numRef>
          </c:val>
        </c:ser>
        <c:dLbls>
          <c:showLegendKey val="0"/>
          <c:showVal val="0"/>
          <c:showCatName val="0"/>
          <c:showSerName val="0"/>
          <c:showPercent val="0"/>
          <c:showBubbleSize val="0"/>
        </c:dLbls>
        <c:gapWidth val="150"/>
        <c:axId val="149469184"/>
        <c:axId val="148863168"/>
      </c:barChart>
      <c:catAx>
        <c:axId val="149469184"/>
        <c:scaling>
          <c:orientation val="minMax"/>
        </c:scaling>
        <c:delete val="0"/>
        <c:axPos val="b"/>
        <c:majorTickMark val="out"/>
        <c:minorTickMark val="none"/>
        <c:tickLblPos val="nextTo"/>
        <c:crossAx val="148863168"/>
        <c:crosses val="autoZero"/>
        <c:auto val="1"/>
        <c:lblAlgn val="ctr"/>
        <c:lblOffset val="100"/>
        <c:noMultiLvlLbl val="0"/>
      </c:catAx>
      <c:valAx>
        <c:axId val="148863168"/>
        <c:scaling>
          <c:orientation val="minMax"/>
        </c:scaling>
        <c:delete val="0"/>
        <c:axPos val="l"/>
        <c:majorGridlines/>
        <c:numFmt formatCode="General" sourceLinked="1"/>
        <c:majorTickMark val="out"/>
        <c:minorTickMark val="none"/>
        <c:tickLblPos val="nextTo"/>
        <c:crossAx val="149469184"/>
        <c:crosses val="autoZero"/>
        <c:crossBetween val="between"/>
      </c:valAx>
    </c:plotArea>
    <c:plotVisOnly val="1"/>
    <c:dispBlanksAs val="gap"/>
    <c:showDLblsOverMax val="0"/>
  </c:chart>
  <c:txPr>
    <a:bodyPr/>
    <a:lstStyle/>
    <a:p>
      <a:pPr>
        <a:defRPr sz="1800">
          <a:solidFill>
            <a:schemeClr val="bg1">
              <a:lumMod val="95000"/>
            </a:schemeClr>
          </a:solidFill>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0.87603</cdr:x>
      <cdr:y>0.60192</cdr:y>
    </cdr:from>
    <cdr:to>
      <cdr:x>0.93388</cdr:x>
      <cdr:y>0.74355</cdr:y>
    </cdr:to>
    <cdr:sp macro="" textlink="">
      <cdr:nvSpPr>
        <cdr:cNvPr id="2" name="1 CuadroTexto"/>
        <cdr:cNvSpPr txBox="1"/>
      </cdr:nvSpPr>
      <cdr:spPr>
        <a:xfrm xmlns:a="http://schemas.openxmlformats.org/drawingml/2006/main">
          <a:off x="7632848" y="1224136"/>
          <a:ext cx="504056"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AR" sz="1400" b="1" dirty="0" smtClean="0"/>
            <a:t>DES</a:t>
          </a:r>
          <a:endParaRPr lang="en-US" sz="1400" b="1"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3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1272554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3946756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4081902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3329515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467907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3033075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1811449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899003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2416722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2131333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3C612710-7E95-4A27-81FB-D3538EA3AC6B}" type="datetimeFigureOut">
              <a:rPr lang="en-US" smtClean="0"/>
              <a:t>9/23/2015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8C11D3AB-2177-4410-AF69-C1787877AB11}" type="slidenum">
              <a:rPr lang="en-US" smtClean="0"/>
              <a:t>‹#›</a:t>
            </a:fld>
            <a:endParaRPr lang="en-US"/>
          </a:p>
        </p:txBody>
      </p:sp>
    </p:spTree>
    <p:extLst>
      <p:ext uri="{BB962C8B-B14F-4D97-AF65-F5344CB8AC3E}">
        <p14:creationId xmlns:p14="http://schemas.microsoft.com/office/powerpoint/2010/main" val="380806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rgbClr val="142E4F"/>
            </a:gs>
            <a:gs pos="80000">
              <a:schemeClr val="accent1">
                <a:lumMod val="50000"/>
              </a:schemeClr>
            </a:gs>
            <a:gs pos="19000">
              <a:schemeClr val="tx2">
                <a:lumMod val="50000"/>
              </a:schemeClr>
            </a:gs>
          </a:gsLst>
          <a:lin ang="5400000" scaled="0"/>
          <a:tileRect/>
        </a:gra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612710-7E95-4A27-81FB-D3538EA3AC6B}" type="datetimeFigureOut">
              <a:rPr lang="en-US" smtClean="0"/>
              <a:t>9/23/2015</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11D3AB-2177-4410-AF69-C1787877AB11}" type="slidenum">
              <a:rPr lang="en-US" smtClean="0"/>
              <a:t>‹#›</a:t>
            </a:fld>
            <a:endParaRPr lang="en-US"/>
          </a:p>
        </p:txBody>
      </p:sp>
    </p:spTree>
    <p:extLst>
      <p:ext uri="{BB962C8B-B14F-4D97-AF65-F5344CB8AC3E}">
        <p14:creationId xmlns:p14="http://schemas.microsoft.com/office/powerpoint/2010/main" val="2417476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9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europ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rmAutofit fontScale="70000" lnSpcReduction="20000"/>
          </a:bodyPr>
          <a:lstStyle/>
          <a:p>
            <a:pPr marL="0" indent="0" algn="just">
              <a:buNone/>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1052932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2859426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ctrTitle"/>
          </p:nvPr>
        </p:nvSpPr>
        <p:spPr>
          <a:xfrm>
            <a:off x="179512" y="44625"/>
            <a:ext cx="8784976" cy="1368151"/>
          </a:xfrm>
        </p:spPr>
        <p:txBody>
          <a:bodyPr>
            <a:normAutofit/>
          </a:bodyPr>
          <a:lstStyle/>
          <a:p>
            <a:r>
              <a:rPr lang="en-US" altLang="zh-CN" sz="4000" dirty="0">
                <a:solidFill>
                  <a:schemeClr val="bg1">
                    <a:lumMod val="95000"/>
                  </a:schemeClr>
                </a:solidFill>
                <a:latin typeface="Arial" panose="020B0604020202020204" pitchFamily="34" charset="0"/>
                <a:ea typeface="Microsoft YaHei" pitchFamily="34" charset="-122"/>
                <a:cs typeface="Arial" panose="020B0604020202020204" pitchFamily="34" charset="0"/>
              </a:rPr>
              <a:t>Oral Immunosuppressive Therapy to Prevent In-Stent </a:t>
            </a:r>
            <a:r>
              <a:rPr lang="en-US" altLang="zh-CN" sz="4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Restenosis</a:t>
            </a:r>
            <a:endParaRPr lang="zh-CN" altLang="en-US" sz="4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endParaRPr>
          </a:p>
        </p:txBody>
      </p:sp>
      <p:sp>
        <p:nvSpPr>
          <p:cNvPr id="5" name="副标题 2"/>
          <p:cNvSpPr>
            <a:spLocks noGrp="1"/>
          </p:cNvSpPr>
          <p:nvPr>
            <p:ph type="subTitle" idx="1"/>
          </p:nvPr>
        </p:nvSpPr>
        <p:spPr>
          <a:xfrm>
            <a:off x="0" y="2060848"/>
            <a:ext cx="9144000" cy="1752600"/>
          </a:xfrm>
        </p:spPr>
        <p:txBody>
          <a:bodyPr>
            <a:noAutofit/>
          </a:bodyPr>
          <a:lstStyle/>
          <a:p>
            <a:r>
              <a:rPr lang="en-US" altLang="zh-CN" sz="2000" b="1" dirty="0">
                <a:solidFill>
                  <a:schemeClr val="bg1">
                    <a:lumMod val="95000"/>
                  </a:schemeClr>
                </a:solidFill>
                <a:latin typeface="Arial" panose="020B0604020202020204" pitchFamily="34" charset="0"/>
                <a:ea typeface="Microsoft YaHei" pitchFamily="34" charset="-122"/>
                <a:cs typeface="Arial" panose="020B0604020202020204" pitchFamily="34" charset="0"/>
              </a:rPr>
              <a:t>Alfredo E Rodriguez, MD, PhD, FACC, FSCAI</a:t>
            </a:r>
          </a:p>
          <a:p>
            <a:r>
              <a:rPr lang="en-US"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Chair </a:t>
            </a:r>
            <a:endParaRPr lang="en-US" altLang="zh-CN" sz="2000" dirty="0">
              <a:solidFill>
                <a:schemeClr val="bg1">
                  <a:lumMod val="95000"/>
                </a:schemeClr>
              </a:solidFill>
              <a:latin typeface="Arial" panose="020B0604020202020204" pitchFamily="34" charset="0"/>
              <a:ea typeface="Microsoft YaHei" pitchFamily="34" charset="-122"/>
              <a:cs typeface="Arial" panose="020B0604020202020204" pitchFamily="34" charset="0"/>
            </a:endParaRPr>
          </a:p>
          <a:p>
            <a:r>
              <a:rPr lang="en-US" altLang="zh-CN" sz="2000" dirty="0">
                <a:solidFill>
                  <a:schemeClr val="bg1">
                    <a:lumMod val="95000"/>
                  </a:schemeClr>
                </a:solidFill>
                <a:latin typeface="Arial" panose="020B0604020202020204" pitchFamily="34" charset="0"/>
                <a:ea typeface="Microsoft YaHei" pitchFamily="34" charset="-122"/>
                <a:cs typeface="Arial" panose="020B0604020202020204" pitchFamily="34" charset="0"/>
              </a:rPr>
              <a:t>Centro de </a:t>
            </a:r>
            <a:r>
              <a:rPr lang="en-US" altLang="zh-CN" sz="2000" dirty="0" err="1">
                <a:solidFill>
                  <a:schemeClr val="bg1">
                    <a:lumMod val="95000"/>
                  </a:schemeClr>
                </a:solidFill>
                <a:latin typeface="Arial" panose="020B0604020202020204" pitchFamily="34" charset="0"/>
                <a:ea typeface="Microsoft YaHei" pitchFamily="34" charset="-122"/>
                <a:cs typeface="Arial" panose="020B0604020202020204" pitchFamily="34" charset="0"/>
              </a:rPr>
              <a:t>Estudios</a:t>
            </a:r>
            <a:r>
              <a:rPr lang="en-US" altLang="zh-CN" sz="2000" dirty="0">
                <a:solidFill>
                  <a:schemeClr val="bg1">
                    <a:lumMod val="95000"/>
                  </a:schemeClr>
                </a:solidFill>
                <a:latin typeface="Arial" panose="020B0604020202020204" pitchFamily="34" charset="0"/>
                <a:ea typeface="Microsoft YaHei" pitchFamily="34" charset="-122"/>
                <a:cs typeface="Arial" panose="020B0604020202020204" pitchFamily="34" charset="0"/>
              </a:rPr>
              <a:t> en </a:t>
            </a:r>
            <a:r>
              <a:rPr lang="en-US" altLang="zh-CN" sz="2000" dirty="0" err="1">
                <a:solidFill>
                  <a:schemeClr val="bg1">
                    <a:lumMod val="95000"/>
                  </a:schemeClr>
                </a:solidFill>
                <a:latin typeface="Arial" panose="020B0604020202020204" pitchFamily="34" charset="0"/>
                <a:ea typeface="Microsoft YaHei" pitchFamily="34" charset="-122"/>
                <a:cs typeface="Arial" panose="020B0604020202020204" pitchFamily="34" charset="0"/>
              </a:rPr>
              <a:t>Cardiología</a:t>
            </a:r>
            <a:r>
              <a:rPr lang="en-US" altLang="zh-CN" sz="2000" dirty="0">
                <a:solidFill>
                  <a:schemeClr val="bg1">
                    <a:lumMod val="95000"/>
                  </a:schemeClr>
                </a:solidFill>
                <a:latin typeface="Arial" panose="020B0604020202020204" pitchFamily="34" charset="0"/>
                <a:ea typeface="Microsoft YaHei" pitchFamily="34" charset="-122"/>
                <a:cs typeface="Arial" panose="020B0604020202020204" pitchFamily="34" charset="0"/>
              </a:rPr>
              <a:t> </a:t>
            </a:r>
            <a:r>
              <a:rPr lang="en-US" altLang="zh-CN" sz="2000" dirty="0" err="1">
                <a:solidFill>
                  <a:schemeClr val="bg1">
                    <a:lumMod val="95000"/>
                  </a:schemeClr>
                </a:solidFill>
                <a:latin typeface="Arial" panose="020B0604020202020204" pitchFamily="34" charset="0"/>
                <a:ea typeface="Microsoft YaHei" pitchFamily="34" charset="-122"/>
                <a:cs typeface="Arial" panose="020B0604020202020204" pitchFamily="34" charset="0"/>
              </a:rPr>
              <a:t>Intervencionista</a:t>
            </a:r>
            <a:r>
              <a:rPr lang="en-US" altLang="zh-CN" sz="2000" dirty="0">
                <a:solidFill>
                  <a:schemeClr val="bg1">
                    <a:lumMod val="95000"/>
                  </a:schemeClr>
                </a:solidFill>
                <a:latin typeface="Arial" panose="020B0604020202020204" pitchFamily="34" charset="0"/>
                <a:ea typeface="Microsoft YaHei" pitchFamily="34" charset="-122"/>
                <a:cs typeface="Arial" panose="020B0604020202020204" pitchFamily="34" charset="0"/>
              </a:rPr>
              <a:t> (CECI)</a:t>
            </a:r>
          </a:p>
          <a:p>
            <a:r>
              <a:rPr lang="en-US"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Head </a:t>
            </a:r>
            <a:r>
              <a:rPr lang="en-US" altLang="zh-CN" sz="2000" dirty="0">
                <a:solidFill>
                  <a:schemeClr val="bg1">
                    <a:lumMod val="95000"/>
                  </a:schemeClr>
                </a:solidFill>
                <a:latin typeface="Arial" panose="020B0604020202020204" pitchFamily="34" charset="0"/>
                <a:ea typeface="Microsoft YaHei" pitchFamily="34" charset="-122"/>
                <a:cs typeface="Arial" panose="020B0604020202020204" pitchFamily="34" charset="0"/>
              </a:rPr>
              <a:t>Interventional Cardiology </a:t>
            </a:r>
            <a:r>
              <a:rPr lang="en-US"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Department</a:t>
            </a:r>
          </a:p>
          <a:p>
            <a:r>
              <a:rPr lang="es-AR"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Director</a:t>
            </a:r>
          </a:p>
          <a:p>
            <a:r>
              <a:rPr lang="es-AR" altLang="zh-CN" sz="2000" dirty="0" err="1" smtClean="0">
                <a:solidFill>
                  <a:schemeClr val="bg1">
                    <a:lumMod val="95000"/>
                  </a:schemeClr>
                </a:solidFill>
                <a:latin typeface="Arial" panose="020B0604020202020204" pitchFamily="34" charset="0"/>
                <a:ea typeface="Microsoft YaHei" pitchFamily="34" charset="-122"/>
                <a:cs typeface="Arial" panose="020B0604020202020204" pitchFamily="34" charset="0"/>
              </a:rPr>
              <a:t>Cardiology</a:t>
            </a:r>
            <a:r>
              <a:rPr lang="es-AR"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 </a:t>
            </a:r>
            <a:r>
              <a:rPr lang="es-AR" altLang="zh-CN" sz="2000" dirty="0" err="1" smtClean="0">
                <a:solidFill>
                  <a:schemeClr val="bg1">
                    <a:lumMod val="95000"/>
                  </a:schemeClr>
                </a:solidFill>
                <a:latin typeface="Arial" panose="020B0604020202020204" pitchFamily="34" charset="0"/>
                <a:ea typeface="Microsoft YaHei" pitchFamily="34" charset="-122"/>
                <a:cs typeface="Arial" panose="020B0604020202020204" pitchFamily="34" charset="0"/>
              </a:rPr>
              <a:t>Fellow</a:t>
            </a:r>
            <a:r>
              <a:rPr lang="es-AR"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 </a:t>
            </a:r>
            <a:r>
              <a:rPr lang="es-AR" altLang="zh-CN" sz="2000" dirty="0" err="1" smtClean="0">
                <a:solidFill>
                  <a:schemeClr val="bg1">
                    <a:lumMod val="95000"/>
                  </a:schemeClr>
                </a:solidFill>
                <a:latin typeface="Arial" panose="020B0604020202020204" pitchFamily="34" charset="0"/>
                <a:ea typeface="Microsoft YaHei" pitchFamily="34" charset="-122"/>
                <a:cs typeface="Arial" panose="020B0604020202020204" pitchFamily="34" charset="0"/>
              </a:rPr>
              <a:t>Trainning</a:t>
            </a:r>
            <a:r>
              <a:rPr lang="es-AR"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 </a:t>
            </a:r>
            <a:r>
              <a:rPr lang="es-AR" altLang="zh-CN" sz="2000" dirty="0" err="1" smtClean="0">
                <a:solidFill>
                  <a:schemeClr val="bg1">
                    <a:lumMod val="95000"/>
                  </a:schemeClr>
                </a:solidFill>
                <a:latin typeface="Arial" panose="020B0604020202020204" pitchFamily="34" charset="0"/>
                <a:ea typeface="Microsoft YaHei" pitchFamily="34" charset="-122"/>
                <a:cs typeface="Arial" panose="020B0604020202020204" pitchFamily="34" charset="0"/>
              </a:rPr>
              <a:t>Program</a:t>
            </a:r>
            <a:endParaRPr lang="es-AR"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endParaRPr>
          </a:p>
          <a:p>
            <a:r>
              <a:rPr lang="es-AR"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Otamendi Hospital</a:t>
            </a:r>
          </a:p>
          <a:p>
            <a:r>
              <a:rPr lang="es-AR"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Buenos Aires </a:t>
            </a:r>
            <a:r>
              <a:rPr lang="es-AR" altLang="zh-CN" sz="2000" dirty="0" err="1" smtClean="0">
                <a:solidFill>
                  <a:schemeClr val="bg1">
                    <a:lumMod val="95000"/>
                  </a:schemeClr>
                </a:solidFill>
                <a:latin typeface="Arial" panose="020B0604020202020204" pitchFamily="34" charset="0"/>
                <a:ea typeface="Microsoft YaHei" pitchFamily="34" charset="-122"/>
                <a:cs typeface="Arial" panose="020B0604020202020204" pitchFamily="34" charset="0"/>
              </a:rPr>
              <a:t>School</a:t>
            </a:r>
            <a:r>
              <a:rPr lang="es-AR"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 of Medicine</a:t>
            </a:r>
            <a:endParaRPr lang="en-US" altLang="zh-CN" sz="2000" dirty="0">
              <a:solidFill>
                <a:schemeClr val="bg1">
                  <a:lumMod val="95000"/>
                </a:schemeClr>
              </a:solidFill>
              <a:latin typeface="Arial" panose="020B0604020202020204" pitchFamily="34" charset="0"/>
              <a:ea typeface="Microsoft YaHei" pitchFamily="34" charset="-122"/>
              <a:cs typeface="Arial" panose="020B0604020202020204" pitchFamily="34" charset="0"/>
            </a:endParaRPr>
          </a:p>
          <a:p>
            <a:r>
              <a:rPr lang="en-US" altLang="zh-CN"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rPr>
              <a:t>Buenos Aires, Argentina</a:t>
            </a:r>
            <a:endParaRPr lang="zh-CN" altLang="en-US" sz="2000" dirty="0" smtClean="0">
              <a:solidFill>
                <a:schemeClr val="bg1">
                  <a:lumMod val="95000"/>
                </a:schemeClr>
              </a:solidFill>
              <a:latin typeface="Arial" panose="020B0604020202020204" pitchFamily="34" charset="0"/>
              <a:ea typeface="Microsoft YaHei" pitchFamily="34" charset="-122"/>
              <a:cs typeface="Arial" panose="020B0604020202020204" pitchFamily="34" charset="0"/>
            </a:endParaRPr>
          </a:p>
        </p:txBody>
      </p:sp>
      <p:sp>
        <p:nvSpPr>
          <p:cNvPr id="2" name="1 CuadroTexto"/>
          <p:cNvSpPr txBox="1"/>
          <p:nvPr/>
        </p:nvSpPr>
        <p:spPr>
          <a:xfrm>
            <a:off x="0" y="5931277"/>
            <a:ext cx="9144000" cy="954107"/>
          </a:xfrm>
          <a:prstGeom prst="rect">
            <a:avLst/>
          </a:prstGeom>
          <a:solidFill>
            <a:schemeClr val="tx2">
              <a:lumMod val="50000"/>
            </a:schemeClr>
          </a:solidFill>
        </p:spPr>
        <p:txBody>
          <a:bodyPr wrap="square" rtlCol="0">
            <a:spAutoFit/>
          </a:bodyPr>
          <a:lstStyle/>
          <a:p>
            <a:pPr algn="ctr"/>
            <a:r>
              <a:rPr lang="es-AR" sz="2800" b="1" dirty="0" err="1" smtClean="0">
                <a:solidFill>
                  <a:srgbClr val="FFFF00"/>
                </a:solidFill>
              </a:rPr>
              <a:t>European</a:t>
            </a:r>
            <a:r>
              <a:rPr lang="es-AR" sz="2800" b="1" dirty="0" smtClean="0">
                <a:solidFill>
                  <a:srgbClr val="FFFF00"/>
                </a:solidFill>
              </a:rPr>
              <a:t> </a:t>
            </a:r>
            <a:r>
              <a:rPr lang="es-AR" sz="2800" b="1" dirty="0" err="1" smtClean="0">
                <a:solidFill>
                  <a:srgbClr val="FFFF00"/>
                </a:solidFill>
              </a:rPr>
              <a:t>Pharma</a:t>
            </a:r>
            <a:r>
              <a:rPr lang="es-AR" sz="2800" b="1" dirty="0" smtClean="0">
                <a:solidFill>
                  <a:srgbClr val="FFFF00"/>
                </a:solidFill>
              </a:rPr>
              <a:t> </a:t>
            </a:r>
            <a:r>
              <a:rPr lang="es-AR" sz="2800" b="1" dirty="0" err="1" smtClean="0">
                <a:solidFill>
                  <a:srgbClr val="FFFF00"/>
                </a:solidFill>
              </a:rPr>
              <a:t>Congress</a:t>
            </a:r>
            <a:r>
              <a:rPr lang="es-AR" sz="2800" b="1" dirty="0" smtClean="0">
                <a:solidFill>
                  <a:srgbClr val="FFFF00"/>
                </a:solidFill>
              </a:rPr>
              <a:t> – </a:t>
            </a:r>
            <a:r>
              <a:rPr lang="es-AR" sz="2800" b="1" dirty="0" err="1" smtClean="0">
                <a:solidFill>
                  <a:srgbClr val="FFFF00"/>
                </a:solidFill>
              </a:rPr>
              <a:t>August</a:t>
            </a:r>
            <a:r>
              <a:rPr lang="es-AR" sz="2800" b="1" dirty="0" smtClean="0">
                <a:solidFill>
                  <a:srgbClr val="FFFF00"/>
                </a:solidFill>
              </a:rPr>
              <a:t> 25-27, 2015 Valencia, España</a:t>
            </a:r>
            <a:endParaRPr lang="en-US" sz="2800" b="1" dirty="0">
              <a:solidFill>
                <a:srgbClr val="FFFF00"/>
              </a:solidFill>
            </a:endParaRPr>
          </a:p>
        </p:txBody>
      </p:sp>
    </p:spTree>
    <p:extLst>
      <p:ext uri="{BB962C8B-B14F-4D97-AF65-F5344CB8AC3E}">
        <p14:creationId xmlns:p14="http://schemas.microsoft.com/office/powerpoint/2010/main" val="1351939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627784" y="2204864"/>
            <a:ext cx="3888432" cy="707886"/>
          </a:xfrm>
          <a:prstGeom prst="rect">
            <a:avLst/>
          </a:prstGeom>
          <a:noFill/>
        </p:spPr>
        <p:txBody>
          <a:bodyPr wrap="square" rtlCol="0">
            <a:spAutoFit/>
          </a:bodyPr>
          <a:lstStyle/>
          <a:p>
            <a:pPr algn="ctr"/>
            <a:r>
              <a:rPr lang="es-AR" sz="2000" b="1" dirty="0" smtClean="0">
                <a:solidFill>
                  <a:schemeClr val="bg1">
                    <a:lumMod val="95000"/>
                  </a:schemeClr>
                </a:solidFill>
                <a:latin typeface="Arial" panose="020B0604020202020204" pitchFamily="34" charset="0"/>
                <a:cs typeface="Arial" panose="020B0604020202020204" pitchFamily="34" charset="0"/>
              </a:rPr>
              <a:t>Alfredo E. </a:t>
            </a:r>
            <a:r>
              <a:rPr lang="es-AR" sz="2000" b="1" dirty="0" err="1" smtClean="0">
                <a:solidFill>
                  <a:schemeClr val="bg1">
                    <a:lumMod val="95000"/>
                  </a:schemeClr>
                </a:solidFill>
                <a:latin typeface="Arial" panose="020B0604020202020204" pitchFamily="34" charset="0"/>
                <a:cs typeface="Arial" panose="020B0604020202020204" pitchFamily="34" charset="0"/>
              </a:rPr>
              <a:t>Rodriguez</a:t>
            </a:r>
            <a:r>
              <a:rPr lang="es-AR" sz="2000" b="1" dirty="0" smtClean="0">
                <a:solidFill>
                  <a:schemeClr val="bg1">
                    <a:lumMod val="95000"/>
                  </a:schemeClr>
                </a:solidFill>
                <a:latin typeface="Arial" panose="020B0604020202020204" pitchFamily="34" charset="0"/>
                <a:cs typeface="Arial" panose="020B0604020202020204" pitchFamily="34" charset="0"/>
              </a:rPr>
              <a:t> declares no </a:t>
            </a:r>
            <a:r>
              <a:rPr lang="es-AR" sz="2000" b="1" dirty="0" err="1" smtClean="0">
                <a:solidFill>
                  <a:schemeClr val="bg1">
                    <a:lumMod val="95000"/>
                  </a:schemeClr>
                </a:solidFill>
                <a:latin typeface="Arial" panose="020B0604020202020204" pitchFamily="34" charset="0"/>
                <a:cs typeface="Arial" panose="020B0604020202020204" pitchFamily="34" charset="0"/>
              </a:rPr>
              <a:t>conflicts</a:t>
            </a:r>
            <a:r>
              <a:rPr lang="es-AR" sz="2000" b="1" dirty="0" smtClean="0">
                <a:solidFill>
                  <a:schemeClr val="bg1">
                    <a:lumMod val="95000"/>
                  </a:schemeClr>
                </a:solidFill>
                <a:latin typeface="Arial" panose="020B0604020202020204" pitchFamily="34" charset="0"/>
                <a:cs typeface="Arial" panose="020B0604020202020204" pitchFamily="34" charset="0"/>
              </a:rPr>
              <a:t> of </a:t>
            </a:r>
            <a:r>
              <a:rPr lang="es-AR" sz="2000" b="1" dirty="0" err="1" smtClean="0">
                <a:solidFill>
                  <a:schemeClr val="bg1">
                    <a:lumMod val="95000"/>
                  </a:schemeClr>
                </a:solidFill>
                <a:latin typeface="Arial" panose="020B0604020202020204" pitchFamily="34" charset="0"/>
                <a:cs typeface="Arial" panose="020B0604020202020204" pitchFamily="34" charset="0"/>
              </a:rPr>
              <a:t>interest</a:t>
            </a:r>
            <a:endParaRPr lang="en-US" sz="2000" b="1" dirty="0">
              <a:solidFill>
                <a:schemeClr val="bg1">
                  <a:lumMod val="9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0137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574"/>
            <a:ext cx="9143999" cy="5140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720" t="20709" b="6214"/>
          <a:stretch/>
        </p:blipFill>
        <p:spPr bwMode="auto">
          <a:xfrm>
            <a:off x="0" y="2060848"/>
            <a:ext cx="9144000" cy="4679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16138" t="27684" r="35075" b="64599"/>
          <a:stretch/>
        </p:blipFill>
        <p:spPr bwMode="auto">
          <a:xfrm>
            <a:off x="1763688" y="620688"/>
            <a:ext cx="4461120" cy="396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Elipse"/>
          <p:cNvSpPr/>
          <p:nvPr/>
        </p:nvSpPr>
        <p:spPr>
          <a:xfrm>
            <a:off x="0" y="476672"/>
            <a:ext cx="1475656" cy="10081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5 Conector recto"/>
          <p:cNvCxnSpPr/>
          <p:nvPr/>
        </p:nvCxnSpPr>
        <p:spPr>
          <a:xfrm>
            <a:off x="1907704" y="1017431"/>
            <a:ext cx="4032448"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78551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BEBA8EAE-BF5A-486C-A8C5-ECC9F3942E4B}">
                <a14:imgProps xmlns:a14="http://schemas.microsoft.com/office/drawing/2010/main">
                  <a14:imgLayer r:embed="rId3">
                    <a14:imgEffect>
                      <a14:artisticChalkSketch/>
                    </a14:imgEffect>
                  </a14:imgLayer>
                </a14:imgProps>
              </a:ext>
              <a:ext uri="{28A0092B-C50C-407E-A947-70E740481C1C}">
                <a14:useLocalDpi xmlns:a14="http://schemas.microsoft.com/office/drawing/2010/main" val="0"/>
              </a:ext>
            </a:extLst>
          </a:blip>
          <a:srcRect/>
          <a:stretch>
            <a:fillRect/>
          </a:stretch>
        </p:blipFill>
        <p:spPr bwMode="auto">
          <a:xfrm>
            <a:off x="1" y="7574"/>
            <a:ext cx="9143999" cy="5140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artisticChalkSketch/>
                    </a14:imgEffect>
                  </a14:imgLayer>
                </a14:imgProps>
              </a:ext>
              <a:ext uri="{28A0092B-C50C-407E-A947-70E740481C1C}">
                <a14:useLocalDpi xmlns:a14="http://schemas.microsoft.com/office/drawing/2010/main" val="0"/>
              </a:ext>
            </a:extLst>
          </a:blip>
          <a:srcRect l="19720" t="20709" b="6214"/>
          <a:stretch/>
        </p:blipFill>
        <p:spPr bwMode="auto">
          <a:xfrm>
            <a:off x="0" y="2060848"/>
            <a:ext cx="9144000" cy="4679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22623" t="36147" r="1330" b="55084"/>
          <a:stretch/>
        </p:blipFill>
        <p:spPr bwMode="auto">
          <a:xfrm>
            <a:off x="36512" y="3284984"/>
            <a:ext cx="9144000" cy="592784"/>
          </a:xfrm>
          <a:prstGeom prst="rect">
            <a:avLst/>
          </a:prstGeom>
          <a:noFill/>
          <a:ln w="9525">
            <a:solidFill>
              <a:srgbClr val="FF0000"/>
            </a:solidFill>
            <a:miter lim="800000"/>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5" name="Picture 6"/>
          <p:cNvPicPr>
            <a:picLocks noChangeAspect="1" noChangeArrowheads="1"/>
          </p:cNvPicPr>
          <p:nvPr/>
        </p:nvPicPr>
        <p:blipFill rotWithShape="1">
          <a:blip r:embed="rId7">
            <a:extLst>
              <a:ext uri="{BEBA8EAE-BF5A-486C-A8C5-ECC9F3942E4B}">
                <a14:imgProps xmlns:a14="http://schemas.microsoft.com/office/drawing/2010/main">
                  <a14:imgLayer r:embed="rId8">
                    <a14:imgEffect>
                      <a14:artisticChalkSketch/>
                    </a14:imgEffect>
                  </a14:imgLayer>
                </a14:imgProps>
              </a:ext>
              <a:ext uri="{28A0092B-C50C-407E-A947-70E740481C1C}">
                <a14:useLocalDpi xmlns:a14="http://schemas.microsoft.com/office/drawing/2010/main" val="0"/>
              </a:ext>
            </a:extLst>
          </a:blip>
          <a:srcRect l="16138" t="27684" r="35075" b="64599"/>
          <a:stretch/>
        </p:blipFill>
        <p:spPr bwMode="auto">
          <a:xfrm>
            <a:off x="1763688" y="620688"/>
            <a:ext cx="4461120" cy="396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Elipse"/>
          <p:cNvSpPr/>
          <p:nvPr/>
        </p:nvSpPr>
        <p:spPr>
          <a:xfrm>
            <a:off x="0" y="476672"/>
            <a:ext cx="1475656" cy="10081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40565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0" y="0"/>
            <a:ext cx="9144000" cy="404664"/>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AR" sz="2400" dirty="0" smtClean="0">
                <a:solidFill>
                  <a:schemeClr val="bg1">
                    <a:lumMod val="95000"/>
                  </a:schemeClr>
                </a:solidFill>
                <a:latin typeface="Microsoft YaHei" panose="020B0503020204020204" pitchFamily="34" charset="-122"/>
              </a:rPr>
              <a:t>ORAL TREATMENT TO PREVENT RESTENOSIS</a:t>
            </a:r>
            <a:endParaRPr lang="en-US" sz="2400" dirty="0">
              <a:solidFill>
                <a:schemeClr val="bg1">
                  <a:lumMod val="95000"/>
                </a:schemeClr>
              </a:solidFill>
              <a:latin typeface="Microsoft YaHei" panose="020B0503020204020204" pitchFamily="34" charset="-122"/>
            </a:endParaRPr>
          </a:p>
        </p:txBody>
      </p:sp>
      <p:sp>
        <p:nvSpPr>
          <p:cNvPr id="3" name="2 CuadroTexto"/>
          <p:cNvSpPr txBox="1"/>
          <p:nvPr/>
        </p:nvSpPr>
        <p:spPr>
          <a:xfrm>
            <a:off x="2267744" y="2905780"/>
            <a:ext cx="4608512" cy="954107"/>
          </a:xfrm>
          <a:prstGeom prst="rect">
            <a:avLst/>
          </a:prstGeom>
          <a:noFill/>
        </p:spPr>
        <p:txBody>
          <a:bodyPr wrap="square" rtlCol="0">
            <a:spAutoFit/>
          </a:bodyPr>
          <a:lstStyle/>
          <a:p>
            <a:pPr algn="ctr"/>
            <a:r>
              <a:rPr lang="es-AR" sz="2800" b="1" dirty="0" smtClean="0">
                <a:solidFill>
                  <a:schemeClr val="bg1">
                    <a:lumMod val="9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Microsoft Himalaya" panose="01010100010101010101" pitchFamily="2" charset="0"/>
              </a:rPr>
              <a:t>LACK</a:t>
            </a:r>
            <a:r>
              <a:rPr lang="es-AR" sz="2800" b="1" dirty="0" smtClean="0">
                <a:solidFill>
                  <a:schemeClr val="bg1">
                    <a:lumMod val="9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of INFORMATION??</a:t>
            </a:r>
            <a:endParaRPr lang="en-US" sz="2800" b="1" dirty="0">
              <a:solidFill>
                <a:schemeClr val="bg1">
                  <a:lumMod val="9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785511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620688"/>
            <a:ext cx="9144000" cy="6394058"/>
          </a:xfrm>
          <a:prstGeom prst="rect">
            <a:avLst/>
          </a:prstGeom>
          <a:noFill/>
        </p:spPr>
        <p:txBody>
          <a:bodyPr wrap="square" rtlCol="0">
            <a:spAutoFit/>
          </a:bodyPr>
          <a:lstStyle/>
          <a:p>
            <a:pPr algn="just"/>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Marx SO et al. Rapamycin-FKBP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inhibits</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cell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cycle</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regulators</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of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proliferation</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invascular</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smooth</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muscle</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cell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Circ</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Res 1995;76:412. </a:t>
            </a:r>
          </a:p>
          <a:p>
            <a:pPr algn="just"/>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Poon</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M et al. Rapamycin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inhibits</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vascular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smooth</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muscle</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cell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migration</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J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Clin</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Invest</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1996;98:2277-83.</a:t>
            </a:r>
          </a:p>
          <a:p>
            <a:pPr algn="just"/>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Burke</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SE.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Neointimal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formation</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after</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balloon-induced</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vascular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injury</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in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Yucatan</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minipigs</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is</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reduced</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by</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oral rapamycin. J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Cardiovasc</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Pharmacol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1999;33:829-35.</a:t>
            </a:r>
          </a:p>
          <a:p>
            <a:pPr algn="just"/>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Versaci</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F et al. Immunosuppressive therapy for the prevention of restenosis after coronary artery stent implantation (IMPRESS Study). J Am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Coll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2002;40:1935e1942.</a:t>
            </a:r>
          </a:p>
          <a:p>
            <a:pPr algn="just"/>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Waksman</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R et al. Oral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rapamune</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to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inhibit</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restenosis in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patients</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with</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multiple</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de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novo</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coronary</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lesions</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requiring</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coronary</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stenting</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J Am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Coll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2003;41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Sullp</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A):74A-1198.</a:t>
            </a:r>
          </a:p>
          <a:p>
            <a:pPr algn="just"/>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Rodriguez</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 et al.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Pilot</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study</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with</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oral rapamycin in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patients</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undergoing</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stenting</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in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coronary</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arteries</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Buenos Aires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experience</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(ORAR trial). J Am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Coll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2003;41(</a:t>
            </a:r>
            <a:r>
              <a:rPr lang="es-AR"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Suppl</a:t>
            </a:r>
            <a:r>
              <a:rPr lang="es-AR"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A):82A-879 .</a:t>
            </a:r>
          </a:p>
          <a:p>
            <a:pPr algn="just"/>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Rodriguez AE, Pilot study of oral rapamycin to prevent restenosis in patients undergoing Coronary stent therapy: Argentina Single-Center Study (ORAR Trial). J Invasive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2003;15:581e584.</a:t>
            </a:r>
          </a:p>
          <a:p>
            <a:pPr algn="just"/>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Waksman R et al. Oral rapamycin to inhibit restenosis after stenting of de novo coronary lesions: the Oral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Rapamune</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to Inhibit Restenosis (ORBIT) study. J Am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Coll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2004;44: 1386e1392.</a:t>
            </a:r>
          </a:p>
          <a:p>
            <a:pPr algn="just"/>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Hausleiter</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J et al. Randomized, double-blind,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placebocontrolled</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trial of oral sirolimus for restenosis prevention in patients with in-stent restenosis: the Oral Sirolimus to Inhibit Recurrent In-stent Stenosis (OSIRIS) trial. Circulation 2004;110:790e795.</a:t>
            </a:r>
          </a:p>
          <a:p>
            <a:pPr algn="just"/>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Rodriguez AE et al. Role of oral rapamycin to prevent restenosis in patients with de novo lesions undergoing coronary stenting: results of the Argentina single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centre</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study (ORAR trial). Heart. 2005 Nov;91(11):1433-7</a:t>
            </a:r>
          </a:p>
          <a:p>
            <a:pPr algn="just"/>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Rodriguez AE et al. Oral rapamycin after coronary bare-metal stent implantation to prevent restenosis: the Prospective, Randomized Oral Rapamycin in Argentina (ORAR II) Study. J Am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Coll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2006;47:1522e1529.</a:t>
            </a:r>
          </a:p>
          <a:p>
            <a:pPr algn="just"/>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Xiao F et al. [Administration of sirolimus affects vein graft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neointima</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hyperplasia]. Beijing Da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Xue</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Xue</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Bao</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2006 Oct 18;38(5):515-8</a:t>
            </a:r>
          </a:p>
          <a:p>
            <a:pPr algn="just"/>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Rodríguez AE et al. Percutaneous coronary intervention with oral sirolimus and bare metal stents has comparable safety and efficacy to treatment with drug eluting stents, but with significant cost saving: long-term follow-up results from the randomized, controlled ORAR III (Oral Rapamycin in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ARgentina</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study. Euro Intervention 2009;5:255e264.</a:t>
            </a:r>
          </a:p>
          <a:p>
            <a:pPr algn="just"/>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Stojkovic</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S et al.  Systemic rapamycin without loading dose for restenosis prevention after coronary bare metal stent implantation. Catheter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Cardiovasc</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Interv</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2010;75:317e325.</a:t>
            </a:r>
          </a:p>
          <a:p>
            <a:pPr algn="just"/>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Cernigliaro</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C et al. Preventing restenosis after implantation of bare stents with oral rapamycin: a randomized angiographic and intravascular ultrasound study with a 5-year clinical follow-up. Cardiology 2010;115:77e86.</a:t>
            </a:r>
          </a:p>
          <a:p>
            <a:pPr algn="just"/>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Ribichini</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F et al. Immunosuppressive therapy with oral prednisone to prevent restenosis after PCI. A multicenter randomized trial. Am J Med. 2011 May;124(5):434-43</a:t>
            </a:r>
          </a:p>
          <a:p>
            <a:pPr algn="just"/>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Rodriguez AE et al. Randomized comparison of cost-saving and effectiveness of oral rapamycin plus bare-metal stents with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drugeluting</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stents: three-year outcome from the randomized oral rapamycin in Argentina (ORAR) III trial. Catheter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Cardiovasc</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Interv</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2012;80:385e394.</a:t>
            </a:r>
          </a:p>
          <a:p>
            <a:pPr algn="just"/>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Ribichini</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F et al. Long-term clinical follow-up of the multicenter, randomized study to test immunosuppressive therapy with oral prednisone for the prevention of restenosis after percutaneous coronary interventions: Cortisone plus BMS or DES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veRsus</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BMS alone to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EliminAte</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Restenosis (CEREA DES).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Eur</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Heart J 2013 Jun;34:1740e1748.</a:t>
            </a:r>
          </a:p>
          <a:p>
            <a:pPr algn="just"/>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Dasari</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TW et al. Systematic review of effectiveness of oral sirolimus after bare-metal stenting of coronary arteries for prevention of in-stent restenosis. Am J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2013 Nov 1;112(9):1322-7.</a:t>
            </a:r>
          </a:p>
          <a:p>
            <a:pPr algn="just"/>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Deftereos</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S et al. Colchicine treatment for the prevention of bare-metal stent restenosis in diabetic patients. J Am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Coll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2013;61:1679e1685.</a:t>
            </a:r>
          </a:p>
          <a:p>
            <a:pPr algn="just"/>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Rodriguez AE et al. Comparison of Cost-Effectiveness of Oral Rapamycin Plus Bare-Metal Stents Versus First Generation of Drug-Eluting Stents (from the Randomized Oral Rapamycin in Argentina [ORAR] 3 Trial). Am J </a:t>
            </a:r>
            <a:r>
              <a:rPr lang="en-US" sz="1000"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Cardiol</a:t>
            </a:r>
            <a:r>
              <a:rPr lang="en-US" sz="1000"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2014 Mar 1;113(5):815-21.</a:t>
            </a:r>
            <a:endParaRPr lang="en-US" sz="1000" dirty="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3" name="2 CuadroTexto"/>
          <p:cNvSpPr txBox="1"/>
          <p:nvPr/>
        </p:nvSpPr>
        <p:spPr>
          <a:xfrm>
            <a:off x="2123728" y="25460"/>
            <a:ext cx="4896544" cy="523220"/>
          </a:xfrm>
          <a:prstGeom prst="rect">
            <a:avLst/>
          </a:prstGeom>
          <a:noFill/>
        </p:spPr>
        <p:txBody>
          <a:bodyPr wrap="square" rtlCol="0">
            <a:spAutoFit/>
          </a:bodyPr>
          <a:lstStyle/>
          <a:p>
            <a:pPr algn="ctr"/>
            <a:r>
              <a:rPr lang="es-AR" sz="2800" b="1" dirty="0"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cs typeface="Arial" panose="020B0604020202020204" pitchFamily="34" charset="0"/>
              </a:rPr>
              <a:t>BACKGROUND</a:t>
            </a:r>
            <a:endParaRPr lang="en-US" sz="28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944056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0" y="0"/>
            <a:ext cx="9144000" cy="404664"/>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s-AR" sz="2400" smtClean="0">
                <a:solidFill>
                  <a:schemeClr val="bg1">
                    <a:lumMod val="95000"/>
                  </a:schemeClr>
                </a:solidFill>
                <a:latin typeface="Microsoft YaHei" panose="020B0503020204020204" pitchFamily="34" charset="-122"/>
              </a:rPr>
              <a:t>ORAL TREATMENT TO PREVENT RESTENOSIS</a:t>
            </a:r>
            <a:endParaRPr lang="en-US" sz="2400" dirty="0">
              <a:solidFill>
                <a:schemeClr val="bg1">
                  <a:lumMod val="95000"/>
                </a:schemeClr>
              </a:solidFill>
              <a:latin typeface="Microsoft YaHei" panose="020B0503020204020204" pitchFamily="34" charset="-122"/>
            </a:endParaRPr>
          </a:p>
        </p:txBody>
      </p:sp>
      <p:sp>
        <p:nvSpPr>
          <p:cNvPr id="3" name="2 CuadroTexto"/>
          <p:cNvSpPr txBox="1"/>
          <p:nvPr/>
        </p:nvSpPr>
        <p:spPr>
          <a:xfrm>
            <a:off x="2267744" y="2905780"/>
            <a:ext cx="4608512" cy="523220"/>
          </a:xfrm>
          <a:prstGeom prst="rect">
            <a:avLst/>
          </a:prstGeom>
          <a:noFill/>
        </p:spPr>
        <p:txBody>
          <a:bodyPr wrap="square" rtlCol="0">
            <a:spAutoFit/>
          </a:bodyPr>
          <a:lstStyle/>
          <a:p>
            <a:pPr algn="ctr"/>
            <a:r>
              <a:rPr lang="es-AR" sz="2800" b="1" dirty="0" smtClean="0">
                <a:solidFill>
                  <a:schemeClr val="bg1">
                    <a:lumMod val="9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NEGATIVE</a:t>
            </a:r>
            <a:r>
              <a:rPr lang="es-AR" sz="2800" b="1" dirty="0" smtClean="0">
                <a:solidFill>
                  <a:schemeClr val="bg1">
                    <a:lumMod val="95000"/>
                  </a:schemeClr>
                </a:solidFill>
                <a:effectLst>
                  <a:outerShdw blurRad="38100" dist="38100" dir="2700000" algn="tl">
                    <a:srgbClr val="000000">
                      <a:alpha val="43137"/>
                    </a:srgbClr>
                  </a:outerShdw>
                </a:effectLst>
              </a:rPr>
              <a:t> RESULTS??</a:t>
            </a:r>
            <a:endParaRPr lang="en-US" sz="2800" b="1" dirty="0">
              <a:solidFill>
                <a:schemeClr val="bg1">
                  <a:lumMod val="9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85511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0" y="404664"/>
            <a:ext cx="9144000" cy="6709529"/>
          </a:xfrm>
          <a:prstGeom prst="rect">
            <a:avLst/>
          </a:prstGeom>
          <a:noFill/>
        </p:spPr>
        <p:txBody>
          <a:bodyPr wrap="square" rtlCol="0">
            <a:spAutoFit/>
          </a:bodyPr>
          <a:lstStyle/>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Versaci</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F et al. Immunosuppressive therapy for the prevention of restenosis after coronary artery stent implantation (IMPRESS Study). J Am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2002;40:1935e1942.</a:t>
            </a:r>
          </a:p>
          <a:p>
            <a:pPr marL="228600" indent="-228600" algn="just">
              <a:buFont typeface="+mj-lt"/>
              <a:buAutoNum type="arabicPeriod"/>
            </a:pP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Waksman</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R et al. Oral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rapamune</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to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inhibit</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restenosis in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patients</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with</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multiple</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de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novo</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coronary</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lesions</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requiring</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coronary</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stenting</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J Am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2003;41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Sullp</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A):74A-1198.</a:t>
            </a:r>
          </a:p>
          <a:p>
            <a:pPr marL="228600" indent="-228600" algn="just">
              <a:buFont typeface="+mj-lt"/>
              <a:buAutoNum type="arabicPeriod"/>
            </a:pP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 et al.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Pilot</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study</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with</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oral rapamycin in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patients</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undergoing</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stenting</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in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coronary</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arteries</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Buenos Aires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experience</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(ORAR trial). J Am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2003;41(</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Suppl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A):82A-879 .</a:t>
            </a:r>
          </a:p>
          <a:p>
            <a:pPr marL="228600" indent="-228600" algn="just">
              <a:buFont typeface="+mj-lt"/>
              <a:buAutoNum type="arabicPeriod"/>
            </a:pP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Brara</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PS et al.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Pilot</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trial of oral rapamycin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for</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recalcitrant</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restenosis.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Circulation</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2003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Apr</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8;107(13):1722-4. </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Pilot study of oral rapamycin to prevent restenosis in patients undergoing Coronary stent therapy: Argentina Single-Center Study (ORAR Trial). J Invasive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2003;15:581e584.</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Guarda</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E et al. Oral rapamycin to prevent human coronary stent restenosis: a pilot study.</a:t>
            </a:r>
            <a:r>
              <a:rPr lang="de-DE" sz="1000" dirty="0" smtClean="0">
                <a:solidFill>
                  <a:schemeClr val="bg1">
                    <a:lumMod val="95000"/>
                  </a:schemeClr>
                </a:solidFill>
                <a:latin typeface="Microsoft YaHei" panose="020B0503020204020204" pitchFamily="34" charset="-122"/>
                <a:ea typeface="Microsoft YaHei" panose="020B0503020204020204" pitchFamily="34" charset="-122"/>
              </a:rPr>
              <a:t> Am Heart J. 2004 Aug;148(2):e9. </a:t>
            </a:r>
            <a:endParaRPr lang="en-US" sz="1000" dirty="0" smtClean="0">
              <a:solidFill>
                <a:schemeClr val="bg1">
                  <a:lumMod val="95000"/>
                </a:schemeClr>
              </a:solidFill>
              <a:latin typeface="Microsoft YaHei" panose="020B0503020204020204" pitchFamily="34" charset="-122"/>
              <a:ea typeface="Microsoft YaHei" panose="020B0503020204020204" pitchFamily="34" charset="-122"/>
            </a:endParaRP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Hausleiter</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J et al. Randomized, double-blind,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placebocontrolled</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trial of oral sirolimus for restenosis prevention in patients with in-stent restenosis: the Oral Sirolimus to Inhibit Recurrent In-stent Stenosis (OSIRIS) trial. Circulation 2004;110:790e795.</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et al. Role of oral rapamycin to prevent restenosis in patients with de novo lesions undergoing coronary stenting: results of the Argentina single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centre</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study (ORAR trial). Heart. 2005 Nov;91(11):1433-7</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Chaves AJ et al. Pilot study with an intensified oral sirolimus regimen for the prevention of in-stent restenosis in de novo lesions: a serial intravascular ultrasound study. Catheter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Cardiovasc</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Interv</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2005 Dec;66(4):535-40. </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Brito</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FS Jr et al. Efficacy and safety of oral sirolimus to inhibit in-stent intimal hyperplasia. Catheter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Cardiovasc</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Interv</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2005 Apr;64(4):413-8 </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et al. Oral rapamycin after coronary bare-metal stent implantation to prevent restenosis: the Prospective, Randomized Oral Rapamycin in Argentina (ORAR II) Study. J Am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2006;47:1522e1529.</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Xiao F et al. [Administration of sirolimus affects vein graft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neointima</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hyperplasia]. Beijing Da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Xue</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Xue</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Bao</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2006 Oct 18;38(5):515-8</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Rodríguez AE et al. Percutaneous coronary intervention with oral sirolimus and bare metal stents has comparable safety and efficacy to treatment with drug eluting stents, but with significant cost saving: long-term follow-up results from the randomized, controlled ORAR III (Oral Rapamycin in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ARgentina</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study. Euro Intervention 2009;5:255e264.</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Stojkovic</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 et al.  Systemic rapamycin without loading dose for restenosis prevention after coronary bare metal stent implantation. Catheter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Cardiovasc</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Interv</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2010;75:317e325.</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Cernigliaro</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C et al. Preventing restenosis after implantation of bare stents with oral rapamycin: a randomized angiographic and intravascular ultrasound study with a 5-year clinical follow-up. Cardiology 2010;115:77e86.</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Ribichini</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F et al. Immunosuppressive therapy with oral prednisone to prevent restenosis after PCI. A multicenter randomized trial. Am J Med. 2011 May;124(5):434-43</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et al. Randomized comparison of cost-saving and effectiveness of oral rapamycin plus bare-metal stents with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drugeluting</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stents: three-year outcome from the randomized oral rapamycin in Argentina (ORAR) III trial. Catheter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Cardiovasc</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Interv</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2012;80:385e394.</a:t>
            </a:r>
          </a:p>
          <a:p>
            <a:pPr marL="228600" indent="-228600" algn="just">
              <a:buFont typeface="+mj-lt"/>
              <a:buAutoNum type="arabicPeriod"/>
            </a:pPr>
            <a:r>
              <a:rPr lang="en-US" sz="1000" dirty="0" err="1">
                <a:solidFill>
                  <a:schemeClr val="bg1">
                    <a:lumMod val="95000"/>
                  </a:schemeClr>
                </a:solidFill>
                <a:latin typeface="Microsoft YaHei" panose="020B0503020204020204" pitchFamily="34" charset="-122"/>
                <a:ea typeface="Microsoft YaHei" panose="020B0503020204020204" pitchFamily="34" charset="-122"/>
              </a:rPr>
              <a:t>Fernandes</a:t>
            </a:r>
            <a:r>
              <a:rPr lang="en-US" sz="1000" dirty="0">
                <a:solidFill>
                  <a:schemeClr val="bg1">
                    <a:lumMod val="95000"/>
                  </a:schemeClr>
                </a:solidFill>
                <a:latin typeface="Microsoft YaHei" panose="020B0503020204020204" pitchFamily="34" charset="-122"/>
                <a:ea typeface="Microsoft YaHei" panose="020B0503020204020204" pitchFamily="34" charset="-122"/>
              </a:rPr>
              <a:t> RW et al. Impact of stenting and oral sirolimus on endothelium-dependent and independent coronary </a:t>
            </a:r>
            <a:r>
              <a:rPr lang="en-US" sz="1000" dirty="0" err="1">
                <a:solidFill>
                  <a:schemeClr val="bg1">
                    <a:lumMod val="95000"/>
                  </a:schemeClr>
                </a:solidFill>
                <a:latin typeface="Microsoft YaHei" panose="020B0503020204020204" pitchFamily="34" charset="-122"/>
                <a:ea typeface="Microsoft YaHei" panose="020B0503020204020204" pitchFamily="34" charset="-122"/>
              </a:rPr>
              <a:t>vasomotion</a:t>
            </a:r>
            <a:r>
              <a:rPr lang="en-US" sz="1000" dirty="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a:solidFill>
                  <a:schemeClr val="bg1">
                    <a:lumMod val="95000"/>
                  </a:schemeClr>
                </a:solidFill>
                <a:latin typeface="Microsoft YaHei" panose="020B0503020204020204" pitchFamily="34" charset="-122"/>
                <a:ea typeface="Microsoft YaHei" panose="020B0503020204020204" pitchFamily="34" charset="-122"/>
              </a:rPr>
              <a:t>Arq</a:t>
            </a:r>
            <a:r>
              <a:rPr lang="en-US" sz="1000" dirty="0">
                <a:solidFill>
                  <a:schemeClr val="bg1">
                    <a:lumMod val="95000"/>
                  </a:schemeClr>
                </a:solidFill>
                <a:latin typeface="Microsoft YaHei" panose="020B0503020204020204" pitchFamily="34" charset="-122"/>
                <a:ea typeface="Microsoft YaHei" panose="020B0503020204020204" pitchFamily="34" charset="-122"/>
              </a:rPr>
              <a:t> Bras </a:t>
            </a:r>
            <a:r>
              <a:rPr lang="en-US" sz="1000" dirty="0" err="1">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a:solidFill>
                  <a:schemeClr val="bg1">
                    <a:lumMod val="95000"/>
                  </a:schemeClr>
                </a:solidFill>
                <a:latin typeface="Microsoft YaHei" panose="020B0503020204020204" pitchFamily="34" charset="-122"/>
                <a:ea typeface="Microsoft YaHei" panose="020B0503020204020204" pitchFamily="34" charset="-122"/>
              </a:rPr>
              <a:t>. 2012 Apr;98(4):</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290-8</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Ribichini</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F et al. Long-term clinical follow-up of the multicenter, randomized study to test immunosuppressive therapy with oral prednisone for the prevention of restenosis after percutaneous coronary interventions: Cortisone plus BMS or DES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veRsus</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BMS alone to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EliminAte</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Restenosis (CEREA DES).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Eur</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Heart J 2013 Jun;34:1740e1748.</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Dasari</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TW et al. Systematic review of effectiveness of oral sirolimus after bare-metal stenting of coronary arteries for prevention of in-stent restenosis. Am J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2013 Nov 1;112(9):1322-7.</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Deftereos</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 et al. Colchicine treatment for the prevention of bare-metal stent restenosis in diabetic patients. J Am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2013;61:1679e1685.</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et al. Comparison of Cost-Effectiveness of Oral Rapamycin Plus Bare-Metal Stents Versus First Generation of Drug-Eluting Stents (from the Randomized Oral Rapamycin in Argentina [ORAR] 3 Trial). Am J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sz="1000"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3" name="2 Rectángulo"/>
          <p:cNvSpPr/>
          <p:nvPr/>
        </p:nvSpPr>
        <p:spPr>
          <a:xfrm>
            <a:off x="2699792" y="44624"/>
            <a:ext cx="3807709" cy="369332"/>
          </a:xfrm>
          <a:prstGeom prst="rect">
            <a:avLst/>
          </a:prstGeom>
        </p:spPr>
        <p:txBody>
          <a:bodyPr wrap="none">
            <a:spAutoFit/>
          </a:bodyPr>
          <a:lstStyle/>
          <a:p>
            <a:r>
              <a:rPr lang="es-AR" b="1" dirty="0" err="1" smtClean="0">
                <a:solidFill>
                  <a:srgbClr val="FFFFCC"/>
                </a:solidFill>
                <a:latin typeface="Microsoft YaHei" panose="020B0503020204020204" pitchFamily="34" charset="-122"/>
              </a:rPr>
              <a:t>All</a:t>
            </a:r>
            <a:r>
              <a:rPr lang="es-AR" b="1" dirty="0" smtClean="0">
                <a:solidFill>
                  <a:srgbClr val="FFFFCC"/>
                </a:solidFill>
                <a:latin typeface="Microsoft YaHei" panose="020B0503020204020204" pitchFamily="34" charset="-122"/>
              </a:rPr>
              <a:t> ORAL TREATMENT TRIALS </a:t>
            </a:r>
            <a:endParaRPr lang="en-US" b="1" dirty="0">
              <a:solidFill>
                <a:srgbClr val="FFFFCC"/>
              </a:solidFill>
            </a:endParaRPr>
          </a:p>
        </p:txBody>
      </p:sp>
    </p:spTree>
    <p:extLst>
      <p:ext uri="{BB962C8B-B14F-4D97-AF65-F5344CB8AC3E}">
        <p14:creationId xmlns:p14="http://schemas.microsoft.com/office/powerpoint/2010/main" val="3379351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0" y="476672"/>
            <a:ext cx="9144000" cy="6247864"/>
          </a:xfrm>
          <a:prstGeom prst="rect">
            <a:avLst/>
          </a:prstGeom>
          <a:noFill/>
        </p:spPr>
        <p:txBody>
          <a:bodyPr wrap="square" rtlCol="0">
            <a:spAutoFit/>
          </a:bodyPr>
          <a:lstStyle/>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Versaci</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F et al. Immunosuppressive therapy for the prevention of restenosis after coronary artery stent implantation (IMPRESS Study). J Am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2002;40:1935e1942.</a:t>
            </a:r>
          </a:p>
          <a:p>
            <a:pPr marL="228600" indent="-228600" algn="just">
              <a:buFont typeface="+mj-lt"/>
              <a:buAutoNum type="arabicPeriod"/>
            </a:pP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Waksman</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R et al. Oral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rapamune</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to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inhibit</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restenosis in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patients</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with</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multiple</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de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novo</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coronary</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lesions</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requiring</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coronary</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stenting</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J Am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2003;41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Sullp</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A):74A-1198.</a:t>
            </a:r>
          </a:p>
          <a:p>
            <a:pPr marL="228600" indent="-228600" algn="just">
              <a:buFont typeface="+mj-lt"/>
              <a:buAutoNum type="arabicPeriod"/>
            </a:pP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 et al.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Pilot</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study</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with</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oral rapamycin in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patients</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undergoing</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stenting</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in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coronary</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arteries</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Buenos Aires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experience</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(ORAR trial). J Am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2003;41(</a:t>
            </a:r>
            <a:r>
              <a:rPr lang="es-AR" sz="1000" dirty="0" err="1" smtClean="0">
                <a:solidFill>
                  <a:schemeClr val="bg1">
                    <a:lumMod val="95000"/>
                  </a:schemeClr>
                </a:solidFill>
                <a:latin typeface="Microsoft YaHei" panose="020B0503020204020204" pitchFamily="34" charset="-122"/>
                <a:ea typeface="Microsoft YaHei" panose="020B0503020204020204" pitchFamily="34" charset="-122"/>
              </a:rPr>
              <a:t>Suppl</a:t>
            </a:r>
            <a:r>
              <a:rPr lang="es-AR" sz="1000" dirty="0" smtClean="0">
                <a:solidFill>
                  <a:schemeClr val="bg1">
                    <a:lumMod val="95000"/>
                  </a:schemeClr>
                </a:solidFill>
                <a:latin typeface="Microsoft YaHei" panose="020B0503020204020204" pitchFamily="34" charset="-122"/>
                <a:ea typeface="Microsoft YaHei" panose="020B0503020204020204" pitchFamily="34" charset="-122"/>
              </a:rPr>
              <a:t> A):82A-879 .</a:t>
            </a:r>
          </a:p>
          <a:p>
            <a:pPr marL="228600" indent="-228600" algn="just">
              <a:buFont typeface="+mj-lt"/>
              <a:buAutoNum type="arabicPeriod"/>
            </a:pPr>
            <a:endParaRPr lang="en-US" sz="1000" dirty="0" smtClean="0">
              <a:solidFill>
                <a:schemeClr val="bg1">
                  <a:lumMod val="95000"/>
                </a:schemeClr>
              </a:solidFill>
              <a:latin typeface="Microsoft YaHei" panose="020B0503020204020204" pitchFamily="34" charset="-122"/>
              <a:ea typeface="Microsoft YaHei" panose="020B0503020204020204" pitchFamily="34" charset="-122"/>
            </a:endParaRP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Pilot study of oral rapamycin to prevent restenosis in patients undergoing Coronary stent therapy: Argentina Single-Center Study (ORAR Trial). J Invasive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2003;15:581e584.</a:t>
            </a:r>
          </a:p>
          <a:p>
            <a:pPr marL="228600" indent="-228600" algn="just">
              <a:buFont typeface="+mj-lt"/>
              <a:buAutoNum type="arabicPeriod"/>
            </a:pPr>
            <a:endParaRPr lang="en-US" sz="1000" dirty="0" smtClean="0">
              <a:solidFill>
                <a:schemeClr val="bg1">
                  <a:lumMod val="95000"/>
                </a:schemeClr>
              </a:solidFill>
              <a:latin typeface="Microsoft YaHei" panose="020B0503020204020204" pitchFamily="34" charset="-122"/>
              <a:ea typeface="Microsoft YaHei" panose="020B0503020204020204" pitchFamily="34" charset="-122"/>
            </a:endParaRP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Hausleiter</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J et al. Randomized, double-blind,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placebocontrolled</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trial of oral sirolimus for restenosis prevention in patients with in-stent restenosis: the Oral Sirolimus to Inhibit Recurrent In-stent Stenosis (OSIRIS) trial. Circulation 2004;110:790e795.</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et al. Role of oral rapamycin to prevent restenosis in patients with de novo lesions undergoing coronary stenting: results of the Argentina single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centre</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study (ORAR trial). Heart. 2005 Nov;91(11):1433-7</a:t>
            </a:r>
            <a:endParaRPr lang="es-AR" sz="1000" dirty="0" smtClean="0">
              <a:solidFill>
                <a:schemeClr val="bg1">
                  <a:lumMod val="95000"/>
                </a:schemeClr>
              </a:solidFill>
              <a:latin typeface="Microsoft YaHei" panose="020B0503020204020204" pitchFamily="34" charset="-122"/>
              <a:ea typeface="Microsoft YaHei" panose="020B0503020204020204" pitchFamily="34" charset="-122"/>
            </a:endParaRP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Brito</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FS Jr et al. Efficacy and safety of oral sirolimus to inhibit in-stent intimal hyperplasia. Catheter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Cardiovasc</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Interv</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2005 Apr;64(4):413-8 </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et al. Oral rapamycin after coronary bare-metal stent implantation to prevent restenosis: the Prospective, Randomized Oral Rapamycin in Argentina (ORAR II) Study. J Am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2006;47:1522e1529.</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Xiao F et al. [Administration of sirolimus affects vein graft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neointima</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hyperplasia]. Beijing Da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Xue</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Xue</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Bao</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2006 Oct 18;38(5):515-8</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Rodríguez AE et al. Percutaneous coronary intervention with oral sirolimus and bare metal stents has comparable safety and efficacy to treatment with drug eluting stents, but with significant cost saving: long-term follow-up results from the randomized, controlled ORAR III (Oral Rapamycin in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ARgentina</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study. Euro Intervention 2009;5:255e264.</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Stojkovic</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 et al.  Systemic rapamycin without loading dose for restenosis prevention after coronary bare metal stent implantation. Catheter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Cardiovasc</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Interv</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2010;75:317e325.</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Cernigliaro</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C et al. Preventing restenosis after implantation of bare stents with oral rapamycin: a randomized angiographic and intravascular ultrasound study with a 5-year clinical follow-up. Cardiology 2010;115:77e86.</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Ribichini</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F et al. Immunosuppressive therapy with oral prednisone to prevent restenosis after PCI. A multicenter randomized trial. Am J Med. 2011 May;124(5):434-43</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et al. Randomized comparison of cost-saving and effectiveness of oral rapamycin plus bare-metal stents with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drugeluting</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stents: three-year outcome from the randomized oral rapamycin in Argentina (ORAR) III trial. Catheter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Cardiovasc</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Interv</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2012;80:385e394.</a:t>
            </a:r>
          </a:p>
          <a:p>
            <a:pPr marL="228600" indent="-228600" algn="just">
              <a:buFont typeface="+mj-lt"/>
              <a:buAutoNum type="arabicPeriod"/>
            </a:pPr>
            <a:r>
              <a:rPr lang="en-US" sz="1000" dirty="0" err="1">
                <a:solidFill>
                  <a:schemeClr val="bg1">
                    <a:lumMod val="95000"/>
                  </a:schemeClr>
                </a:solidFill>
                <a:latin typeface="Microsoft YaHei" panose="020B0503020204020204" pitchFamily="34" charset="-122"/>
                <a:ea typeface="Microsoft YaHei" panose="020B0503020204020204" pitchFamily="34" charset="-122"/>
              </a:rPr>
              <a:t>Fernandes</a:t>
            </a:r>
            <a:r>
              <a:rPr lang="en-US" sz="1000" dirty="0">
                <a:solidFill>
                  <a:schemeClr val="bg1">
                    <a:lumMod val="95000"/>
                  </a:schemeClr>
                </a:solidFill>
                <a:latin typeface="Microsoft YaHei" panose="020B0503020204020204" pitchFamily="34" charset="-122"/>
                <a:ea typeface="Microsoft YaHei" panose="020B0503020204020204" pitchFamily="34" charset="-122"/>
              </a:rPr>
              <a:t> RW et al. Impact of stenting and oral sirolimus on endothelium-dependent and independent coronary </a:t>
            </a:r>
            <a:r>
              <a:rPr lang="en-US" sz="1000" dirty="0" err="1">
                <a:solidFill>
                  <a:schemeClr val="bg1">
                    <a:lumMod val="95000"/>
                  </a:schemeClr>
                </a:solidFill>
                <a:latin typeface="Microsoft YaHei" panose="020B0503020204020204" pitchFamily="34" charset="-122"/>
                <a:ea typeface="Microsoft YaHei" panose="020B0503020204020204" pitchFamily="34" charset="-122"/>
              </a:rPr>
              <a:t>vasomotion</a:t>
            </a:r>
            <a:r>
              <a:rPr lang="en-US" sz="1000" dirty="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a:solidFill>
                  <a:schemeClr val="bg1">
                    <a:lumMod val="95000"/>
                  </a:schemeClr>
                </a:solidFill>
                <a:latin typeface="Microsoft YaHei" panose="020B0503020204020204" pitchFamily="34" charset="-122"/>
                <a:ea typeface="Microsoft YaHei" panose="020B0503020204020204" pitchFamily="34" charset="-122"/>
              </a:rPr>
              <a:t>Arq</a:t>
            </a:r>
            <a:r>
              <a:rPr lang="en-US" sz="1000" dirty="0">
                <a:solidFill>
                  <a:schemeClr val="bg1">
                    <a:lumMod val="95000"/>
                  </a:schemeClr>
                </a:solidFill>
                <a:latin typeface="Microsoft YaHei" panose="020B0503020204020204" pitchFamily="34" charset="-122"/>
                <a:ea typeface="Microsoft YaHei" panose="020B0503020204020204" pitchFamily="34" charset="-122"/>
              </a:rPr>
              <a:t> Bras </a:t>
            </a:r>
            <a:r>
              <a:rPr lang="en-US" sz="1000" dirty="0" err="1">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a:solidFill>
                  <a:schemeClr val="bg1">
                    <a:lumMod val="95000"/>
                  </a:schemeClr>
                </a:solidFill>
                <a:latin typeface="Microsoft YaHei" panose="020B0503020204020204" pitchFamily="34" charset="-122"/>
                <a:ea typeface="Microsoft YaHei" panose="020B0503020204020204" pitchFamily="34" charset="-122"/>
              </a:rPr>
              <a:t>. 2012 Apr;98(4):</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290-8</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Ribichini</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F et al. Long-term clinical follow-up of the multicenter, randomized study to test immunosuppressive therapy with oral prednisone for the prevention of restenosis after percutaneous coronary interventions: Cortisone plus BMS or DES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veRsus</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BMS alone to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EliminAte</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Restenosis (CEREA DES).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Eur</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Heart J 2013 Jun;34:1740e1748.</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Dasari</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TW et al. Systematic review of effectiveness of oral sirolimus after bare-metal stenting of coronary arteries for prevention of in-stent restenosis. Am J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2013 Nov 1;112(9):1322-7.</a:t>
            </a:r>
          </a:p>
          <a:p>
            <a:pPr marL="228600" indent="-228600" algn="just">
              <a:buFont typeface="+mj-lt"/>
              <a:buAutoNum type="arabicPeriod"/>
            </a:pP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Deftereos</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S et al. Colchicine treatment for the prevention of bare-metal stent restenosis in diabetic patients. J Am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2013;61:1679e1685.</a:t>
            </a:r>
          </a:p>
          <a:p>
            <a:pPr marL="228600" indent="-228600" algn="just">
              <a:buFont typeface="+mj-lt"/>
              <a:buAutoNum type="arabicPeriod"/>
            </a:pP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Rodriguez AE et al. Comparison of Cost-Effectiveness of Oral Rapamycin Plus Bare-Metal Stents Versus First Generation of Drug-Eluting Stents (from the Randomized Oral Rapamycin in Argentina [ORAR] 3 Trial). Am J </a:t>
            </a:r>
            <a:r>
              <a:rPr lang="en-US" sz="10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000"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sz="1000"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2" name="1 Rectángulo"/>
          <p:cNvSpPr/>
          <p:nvPr/>
        </p:nvSpPr>
        <p:spPr>
          <a:xfrm>
            <a:off x="3563888" y="44624"/>
            <a:ext cx="1995611" cy="369332"/>
          </a:xfrm>
          <a:prstGeom prst="rect">
            <a:avLst/>
          </a:prstGeom>
        </p:spPr>
        <p:txBody>
          <a:bodyPr wrap="none">
            <a:spAutoFit/>
          </a:bodyPr>
          <a:lstStyle/>
          <a:p>
            <a:r>
              <a:rPr lang="es-AR" b="1" dirty="0" smtClean="0">
                <a:solidFill>
                  <a:srgbClr val="FFFFCC"/>
                </a:solidFill>
                <a:latin typeface="Microsoft YaHei" panose="020B0503020204020204" pitchFamily="34" charset="-122"/>
              </a:rPr>
              <a:t>Positive </a:t>
            </a:r>
            <a:r>
              <a:rPr lang="es-AR" b="1" dirty="0" err="1" smtClean="0">
                <a:solidFill>
                  <a:srgbClr val="FFFFCC"/>
                </a:solidFill>
                <a:latin typeface="Microsoft YaHei" panose="020B0503020204020204" pitchFamily="34" charset="-122"/>
              </a:rPr>
              <a:t>Results</a:t>
            </a:r>
            <a:endParaRPr lang="en-US" b="1" dirty="0">
              <a:solidFill>
                <a:srgbClr val="FFFFCC"/>
              </a:solidFill>
            </a:endParaRPr>
          </a:p>
        </p:txBody>
      </p:sp>
    </p:spTree>
    <p:extLst>
      <p:ext uri="{BB962C8B-B14F-4D97-AF65-F5344CB8AC3E}">
        <p14:creationId xmlns:p14="http://schemas.microsoft.com/office/powerpoint/2010/main" val="10646141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8520" y="0"/>
            <a:ext cx="9144000" cy="404664"/>
          </a:xfrm>
        </p:spPr>
        <p:txBody>
          <a:bodyPr>
            <a:normAutofit fontScale="90000"/>
          </a:bodyPr>
          <a:lstStyle/>
          <a:p>
            <a:pPr algn="r"/>
            <a:r>
              <a:rPr lang="es-AR" sz="2400" dirty="0" smtClean="0">
                <a:solidFill>
                  <a:schemeClr val="bg1">
                    <a:lumMod val="95000"/>
                  </a:schemeClr>
                </a:solidFill>
                <a:latin typeface="Microsoft YaHei" panose="020B0503020204020204" pitchFamily="34" charset="-122"/>
              </a:rPr>
              <a:t>ORAL TREATMENT TO PREVENT RESTENOSIS</a:t>
            </a:r>
            <a:endParaRPr lang="en-US" sz="2400" dirty="0">
              <a:solidFill>
                <a:schemeClr val="bg1">
                  <a:lumMod val="95000"/>
                </a:schemeClr>
              </a:solidFill>
              <a:latin typeface="Microsoft YaHei" panose="020B0503020204020204" pitchFamily="34" charset="-122"/>
            </a:endParaRPr>
          </a:p>
        </p:txBody>
      </p:sp>
      <p:sp>
        <p:nvSpPr>
          <p:cNvPr id="4" name="3 CuadroTexto"/>
          <p:cNvSpPr txBox="1"/>
          <p:nvPr/>
        </p:nvSpPr>
        <p:spPr>
          <a:xfrm>
            <a:off x="-11588" y="4437112"/>
            <a:ext cx="9155588" cy="892552"/>
          </a:xfrm>
          <a:prstGeom prst="rect">
            <a:avLst/>
          </a:prstGeom>
          <a:noFill/>
        </p:spPr>
        <p:txBody>
          <a:bodyPr wrap="square" rtlCol="0">
            <a:spAutoFit/>
          </a:bodyPr>
          <a:lstStyle/>
          <a:p>
            <a:pPr algn="ct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Systematic</a:t>
            </a: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Review</a:t>
            </a:r>
            <a:r>
              <a:rPr lang="es-AR" sz="2800" b="1" dirty="0" smtClean="0">
                <a:solidFill>
                  <a:srgbClr val="FFFF00"/>
                </a:solidFill>
                <a:latin typeface="Microsoft YaHei" panose="020B0503020204020204" pitchFamily="34" charset="-122"/>
                <a:ea typeface="Microsoft YaHei" panose="020B0503020204020204" pitchFamily="34" charset="-122"/>
              </a:rPr>
              <a:t> </a:t>
            </a:r>
          </a:p>
          <a:p>
            <a:pPr algn="ctr"/>
            <a:r>
              <a:rPr lang="es-AR" sz="2400" b="1" dirty="0" smtClean="0">
                <a:solidFill>
                  <a:srgbClr val="FFFF00"/>
                </a:solidFill>
                <a:latin typeface="Microsoft YaHei" panose="020B0503020204020204" pitchFamily="34" charset="-122"/>
                <a:ea typeface="Microsoft YaHei" panose="020B0503020204020204" pitchFamily="34" charset="-122"/>
              </a:rPr>
              <a:t>(2/2 positive)</a:t>
            </a:r>
            <a:endParaRPr lang="en-US" sz="2400" b="1" dirty="0">
              <a:solidFill>
                <a:srgbClr val="FFFF00"/>
              </a:solidFill>
              <a:latin typeface="Microsoft YaHei" panose="020B0503020204020204" pitchFamily="34" charset="-122"/>
              <a:ea typeface="Microsoft YaHei" panose="020B0503020204020204" pitchFamily="34" charset="-122"/>
            </a:endParaRPr>
          </a:p>
        </p:txBody>
      </p:sp>
      <p:sp>
        <p:nvSpPr>
          <p:cNvPr id="3" name="2 Rectángulo"/>
          <p:cNvSpPr/>
          <p:nvPr/>
        </p:nvSpPr>
        <p:spPr>
          <a:xfrm>
            <a:off x="25152" y="5315724"/>
            <a:ext cx="9024907" cy="1323439"/>
          </a:xfrm>
          <a:prstGeom prst="rect">
            <a:avLst/>
          </a:prstGeom>
        </p:spPr>
        <p:txBody>
          <a:bodyPr wrap="square">
            <a:spAutoFit/>
          </a:bodyPr>
          <a:lstStyle/>
          <a:p>
            <a:pPr algn="just"/>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Dasari</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TW et al. Systematic review of effectiveness of oral sirolimus after bare-metal stenting of coronary arteries for prevention of in-stent restenosis. Am J </a:t>
            </a:r>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2013 Nov 1;112(9):1322-7.</a:t>
            </a:r>
          </a:p>
          <a:p>
            <a:pPr algn="just"/>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Sardar</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P et al. Steroids </a:t>
            </a:r>
            <a:r>
              <a:rPr lang="en-US" sz="1600" dirty="0">
                <a:solidFill>
                  <a:schemeClr val="bg1">
                    <a:lumMod val="95000"/>
                  </a:schemeClr>
                </a:solidFill>
                <a:latin typeface="Microsoft YaHei" panose="020B0503020204020204" pitchFamily="34" charset="-122"/>
                <a:ea typeface="Microsoft YaHei" panose="020B0503020204020204" pitchFamily="34" charset="-122"/>
              </a:rPr>
              <a:t>for the prevention </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of restenosis </a:t>
            </a:r>
            <a:r>
              <a:rPr lang="en-US" sz="1600" dirty="0">
                <a:solidFill>
                  <a:schemeClr val="bg1">
                    <a:lumMod val="95000"/>
                  </a:schemeClr>
                </a:solidFill>
                <a:latin typeface="Microsoft YaHei" panose="020B0503020204020204" pitchFamily="34" charset="-122"/>
                <a:ea typeface="Microsoft YaHei" panose="020B0503020204020204" pitchFamily="34" charset="-122"/>
              </a:rPr>
              <a:t>in bare-metal stents--a systematic review and meta-analysis. J Invasive </a:t>
            </a:r>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2012;24(3</a:t>
            </a:r>
            <a:r>
              <a:rPr lang="en-US" sz="1600" dirty="0">
                <a:solidFill>
                  <a:schemeClr val="bg1">
                    <a:lumMod val="95000"/>
                  </a:schemeClr>
                </a:solidFill>
                <a:latin typeface="Microsoft YaHei" panose="020B0503020204020204" pitchFamily="34" charset="-122"/>
                <a:ea typeface="Microsoft YaHei" panose="020B0503020204020204" pitchFamily="34" charset="-122"/>
              </a:rPr>
              <a:t>):98-103</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a:t>
            </a:r>
            <a:endParaRPr lang="en-US"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5" name="4 CuadroTexto"/>
          <p:cNvSpPr txBox="1"/>
          <p:nvPr/>
        </p:nvSpPr>
        <p:spPr>
          <a:xfrm>
            <a:off x="35496" y="448216"/>
            <a:ext cx="9036496" cy="892552"/>
          </a:xfrm>
          <a:prstGeom prst="rect">
            <a:avLst/>
          </a:prstGeom>
          <a:noFill/>
        </p:spPr>
        <p:txBody>
          <a:bodyPr wrap="square" rtlCol="0">
            <a:spAutoFit/>
          </a:bodyPr>
          <a:lstStyle/>
          <a:p>
            <a:pPr algn="ct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Randomized</a:t>
            </a: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Clinical</a:t>
            </a: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Trials</a:t>
            </a:r>
            <a:r>
              <a:rPr lang="es-AR" sz="2800" b="1" dirty="0" smtClean="0">
                <a:solidFill>
                  <a:srgbClr val="FFFF00"/>
                </a:solidFill>
                <a:latin typeface="Microsoft YaHei" panose="020B0503020204020204" pitchFamily="34" charset="-122"/>
                <a:ea typeface="Microsoft YaHei" panose="020B0503020204020204" pitchFamily="34" charset="-122"/>
              </a:rPr>
              <a:t> </a:t>
            </a:r>
          </a:p>
          <a:p>
            <a:pPr algn="ctr"/>
            <a:r>
              <a:rPr lang="es-AR" sz="2400" b="1" dirty="0" smtClean="0">
                <a:solidFill>
                  <a:srgbClr val="FFFF00"/>
                </a:solidFill>
                <a:latin typeface="Microsoft YaHei" panose="020B0503020204020204" pitchFamily="34" charset="-122"/>
                <a:ea typeface="Microsoft YaHei" panose="020B0503020204020204" pitchFamily="34" charset="-122"/>
              </a:rPr>
              <a:t>(8/8 positive)</a:t>
            </a:r>
            <a:endParaRPr lang="en-US" sz="2400" b="1" dirty="0">
              <a:solidFill>
                <a:srgbClr val="FFFF00"/>
              </a:solidFill>
              <a:latin typeface="Microsoft YaHei" panose="020B0503020204020204" pitchFamily="34" charset="-122"/>
              <a:ea typeface="Microsoft YaHei" panose="020B0503020204020204" pitchFamily="34" charset="-122"/>
            </a:endParaRPr>
          </a:p>
        </p:txBody>
      </p:sp>
      <p:cxnSp>
        <p:nvCxnSpPr>
          <p:cNvPr id="6" name="5 Conector recto"/>
          <p:cNvCxnSpPr/>
          <p:nvPr/>
        </p:nvCxnSpPr>
        <p:spPr>
          <a:xfrm>
            <a:off x="2627784" y="404664"/>
            <a:ext cx="633670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6 CuadroTexto"/>
          <p:cNvSpPr txBox="1"/>
          <p:nvPr/>
        </p:nvSpPr>
        <p:spPr>
          <a:xfrm>
            <a:off x="36512" y="1143903"/>
            <a:ext cx="9144000" cy="3293209"/>
          </a:xfrm>
          <a:prstGeom prst="rect">
            <a:avLst/>
          </a:prstGeom>
          <a:noFill/>
        </p:spPr>
        <p:txBody>
          <a:bodyPr wrap="square" rtlCol="0">
            <a:spAutoFit/>
          </a:bodyPr>
          <a:lstStyle/>
          <a:p>
            <a:pPr algn="just"/>
            <a:r>
              <a:rPr lang="en-US" sz="1600" b="1" dirty="0" smtClean="0">
                <a:solidFill>
                  <a:srgbClr val="FF0000"/>
                </a:solidFill>
                <a:latin typeface="Microsoft YaHei" panose="020B0503020204020204" pitchFamily="34" charset="-122"/>
                <a:ea typeface="Microsoft YaHei" panose="020B0503020204020204" pitchFamily="34" charset="-122"/>
              </a:rPr>
              <a:t>SIROLIMUS</a:t>
            </a:r>
          </a:p>
          <a:p>
            <a:pPr algn="just"/>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Hausleiter</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J et al. OSIRIS TRIAL. Circulation 2004;110:790e795.</a:t>
            </a:r>
          </a:p>
          <a:p>
            <a:pPr algn="just"/>
            <a:r>
              <a:rPr lang="en-US" sz="1600" dirty="0" smtClean="0">
                <a:solidFill>
                  <a:schemeClr val="bg1"/>
                </a:solidFill>
                <a:latin typeface="Microsoft YaHei" panose="020B0503020204020204" pitchFamily="34" charset="-122"/>
                <a:ea typeface="Microsoft YaHei" panose="020B0503020204020204" pitchFamily="34" charset="-122"/>
              </a:rPr>
              <a:t>Rodriguez AE et al. ORAR 2 TRIAL J Am </a:t>
            </a:r>
            <a:r>
              <a:rPr lang="en-US" sz="1600" dirty="0" err="1" smtClean="0">
                <a:solidFill>
                  <a:schemeClr val="bg1"/>
                </a:solidFill>
                <a:latin typeface="Microsoft YaHei" panose="020B0503020204020204" pitchFamily="34" charset="-122"/>
                <a:ea typeface="Microsoft YaHei" panose="020B0503020204020204" pitchFamily="34" charset="-122"/>
              </a:rPr>
              <a:t>Coll</a:t>
            </a:r>
            <a:r>
              <a:rPr lang="en-US" sz="1600" dirty="0" smtClean="0">
                <a:solidFill>
                  <a:schemeClr val="bg1"/>
                </a:solidFill>
                <a:latin typeface="Microsoft YaHei" panose="020B0503020204020204" pitchFamily="34" charset="-122"/>
                <a:ea typeface="Microsoft YaHei" panose="020B0503020204020204" pitchFamily="34" charset="-122"/>
              </a:rPr>
              <a:t> </a:t>
            </a:r>
            <a:r>
              <a:rPr lang="en-US" sz="1600" dirty="0" err="1" smtClean="0">
                <a:solidFill>
                  <a:schemeClr val="bg1"/>
                </a:solidFill>
                <a:latin typeface="Microsoft YaHei" panose="020B0503020204020204" pitchFamily="34" charset="-122"/>
                <a:ea typeface="Microsoft YaHei" panose="020B0503020204020204" pitchFamily="34" charset="-122"/>
              </a:rPr>
              <a:t>Cardiol</a:t>
            </a:r>
            <a:r>
              <a:rPr lang="en-US" sz="1600" dirty="0" smtClean="0">
                <a:solidFill>
                  <a:schemeClr val="bg1"/>
                </a:solidFill>
                <a:latin typeface="Microsoft YaHei" panose="020B0503020204020204" pitchFamily="34" charset="-122"/>
                <a:ea typeface="Microsoft YaHei" panose="020B0503020204020204" pitchFamily="34" charset="-122"/>
              </a:rPr>
              <a:t> 2006;47:1522e1529.</a:t>
            </a:r>
          </a:p>
          <a:p>
            <a:pPr algn="just"/>
            <a:r>
              <a:rPr lang="en-US" sz="1600" dirty="0" smtClean="0">
                <a:solidFill>
                  <a:schemeClr val="bg1"/>
                </a:solidFill>
                <a:latin typeface="Microsoft YaHei" panose="020B0503020204020204" pitchFamily="34" charset="-122"/>
                <a:ea typeface="Microsoft YaHei" panose="020B0503020204020204" pitchFamily="34" charset="-122"/>
              </a:rPr>
              <a:t>Rodríguez AE et al. ORAR 3 TRIAL. Euro Intervention 2009;5:255e264.</a:t>
            </a:r>
          </a:p>
          <a:p>
            <a:pPr algn="just"/>
            <a:r>
              <a:rPr lang="en-US" sz="1600" dirty="0" err="1" smtClean="0">
                <a:solidFill>
                  <a:schemeClr val="bg1"/>
                </a:solidFill>
                <a:latin typeface="Microsoft YaHei" panose="020B0503020204020204" pitchFamily="34" charset="-122"/>
                <a:ea typeface="Microsoft YaHei" panose="020B0503020204020204" pitchFamily="34" charset="-122"/>
              </a:rPr>
              <a:t>Cernigliaro</a:t>
            </a:r>
            <a:r>
              <a:rPr lang="en-US" sz="1600" dirty="0" smtClean="0">
                <a:solidFill>
                  <a:schemeClr val="bg1"/>
                </a:solidFill>
                <a:latin typeface="Microsoft YaHei" panose="020B0503020204020204" pitchFamily="34" charset="-122"/>
                <a:ea typeface="Microsoft YaHei" panose="020B0503020204020204" pitchFamily="34" charset="-122"/>
              </a:rPr>
              <a:t> C et al. Cardiology </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2010;115:77e86.</a:t>
            </a:r>
          </a:p>
          <a:p>
            <a:pPr algn="just"/>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Stojkovic</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S et al. Catheter </a:t>
            </a:r>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Cardiovasc</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Interv</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2010;75:317e325.</a:t>
            </a:r>
          </a:p>
          <a:p>
            <a:pPr algn="just"/>
            <a:endParaRPr lang="es-AR" sz="1600" b="1" dirty="0" smtClean="0">
              <a:solidFill>
                <a:schemeClr val="bg1">
                  <a:lumMod val="95000"/>
                </a:schemeClr>
              </a:solidFill>
              <a:latin typeface="Microsoft YaHei" panose="020B0503020204020204" pitchFamily="34" charset="-122"/>
              <a:ea typeface="Microsoft YaHei" panose="020B0503020204020204" pitchFamily="34" charset="-122"/>
            </a:endParaRPr>
          </a:p>
          <a:p>
            <a:pPr algn="just"/>
            <a:r>
              <a:rPr lang="es-AR" sz="1600" b="1" dirty="0" smtClean="0">
                <a:solidFill>
                  <a:srgbClr val="FF0000"/>
                </a:solidFill>
                <a:latin typeface="Microsoft YaHei" panose="020B0503020204020204" pitchFamily="34" charset="-122"/>
                <a:ea typeface="Microsoft YaHei" panose="020B0503020204020204" pitchFamily="34" charset="-122"/>
              </a:rPr>
              <a:t>PREDNISONE</a:t>
            </a:r>
            <a:endParaRPr lang="en-US" sz="1600" b="1" dirty="0" smtClean="0">
              <a:solidFill>
                <a:srgbClr val="FF0000"/>
              </a:solidFill>
              <a:latin typeface="Microsoft YaHei" panose="020B0503020204020204" pitchFamily="34" charset="-122"/>
              <a:ea typeface="Microsoft YaHei" panose="020B0503020204020204" pitchFamily="34" charset="-122"/>
            </a:endParaRPr>
          </a:p>
          <a:p>
            <a:pPr algn="just"/>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Versaci</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F et al. IMPRESS TRIAL. J Am </a:t>
            </a:r>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2002;40:1935e1942.</a:t>
            </a:r>
          </a:p>
          <a:p>
            <a:pPr algn="just"/>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Ribichini</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F et al. CEREA-DES TRIAL. </a:t>
            </a:r>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Eur</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Heart J 2013 Jun;34:1740e1748.</a:t>
            </a:r>
          </a:p>
          <a:p>
            <a:pPr algn="just"/>
            <a:endParaRPr lang="es-AR" sz="1600" dirty="0">
              <a:solidFill>
                <a:schemeClr val="bg1">
                  <a:lumMod val="95000"/>
                </a:schemeClr>
              </a:solidFill>
              <a:latin typeface="Microsoft YaHei" panose="020B0503020204020204" pitchFamily="34" charset="-122"/>
              <a:ea typeface="Microsoft YaHei" panose="020B0503020204020204" pitchFamily="34" charset="-122"/>
            </a:endParaRPr>
          </a:p>
          <a:p>
            <a:pPr algn="just"/>
            <a:r>
              <a:rPr lang="es-AR" sz="1600" b="1" dirty="0" smtClean="0">
                <a:solidFill>
                  <a:srgbClr val="FF0000"/>
                </a:solidFill>
                <a:latin typeface="Microsoft YaHei" panose="020B0503020204020204" pitchFamily="34" charset="-122"/>
                <a:ea typeface="Microsoft YaHei" panose="020B0503020204020204" pitchFamily="34" charset="-122"/>
              </a:rPr>
              <a:t>COLCHICINE</a:t>
            </a:r>
            <a:endParaRPr lang="en-US" sz="1600" b="1" dirty="0" smtClean="0">
              <a:solidFill>
                <a:srgbClr val="FF0000"/>
              </a:solidFill>
              <a:latin typeface="Microsoft YaHei" panose="020B0503020204020204" pitchFamily="34" charset="-122"/>
              <a:ea typeface="Microsoft YaHei" panose="020B0503020204020204" pitchFamily="34" charset="-122"/>
            </a:endParaRPr>
          </a:p>
          <a:p>
            <a:pPr algn="just"/>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Deftereos</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S et al. J Am </a:t>
            </a:r>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Coll</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sz="1600"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sz="1600" dirty="0" smtClean="0">
                <a:solidFill>
                  <a:schemeClr val="bg1">
                    <a:lumMod val="95000"/>
                  </a:schemeClr>
                </a:solidFill>
                <a:latin typeface="Microsoft YaHei" panose="020B0503020204020204" pitchFamily="34" charset="-122"/>
                <a:ea typeface="Microsoft YaHei" panose="020B0503020204020204" pitchFamily="34" charset="-122"/>
              </a:rPr>
              <a:t> 2013;61:1679e1685.</a:t>
            </a:r>
          </a:p>
        </p:txBody>
      </p:sp>
    </p:spTree>
    <p:extLst>
      <p:ext uri="{BB962C8B-B14F-4D97-AF65-F5344CB8AC3E}">
        <p14:creationId xmlns:p14="http://schemas.microsoft.com/office/powerpoint/2010/main" val="3447494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err="1" smtClean="0">
                <a:solidFill>
                  <a:srgbClr val="FFFF00"/>
                </a:solidFill>
              </a:rPr>
              <a:t>Rationality</a:t>
            </a:r>
            <a:r>
              <a:rPr lang="es-AR" dirty="0" smtClean="0">
                <a:solidFill>
                  <a:srgbClr val="FFFF00"/>
                </a:solidFill>
              </a:rPr>
              <a:t> of OIM </a:t>
            </a:r>
            <a:r>
              <a:rPr lang="es-AR" dirty="0" err="1" smtClean="0">
                <a:solidFill>
                  <a:srgbClr val="FFFF00"/>
                </a:solidFill>
              </a:rPr>
              <a:t>Therapies</a:t>
            </a:r>
            <a:r>
              <a:rPr lang="es-AR" dirty="0" smtClean="0">
                <a:solidFill>
                  <a:srgbClr val="FFFF00"/>
                </a:solidFill>
              </a:rPr>
              <a:t> </a:t>
            </a:r>
            <a:r>
              <a:rPr lang="es-AR" dirty="0" err="1" smtClean="0">
                <a:solidFill>
                  <a:srgbClr val="FFFF00"/>
                </a:solidFill>
              </a:rPr>
              <a:t>After</a:t>
            </a:r>
            <a:r>
              <a:rPr lang="es-AR" dirty="0" smtClean="0">
                <a:solidFill>
                  <a:srgbClr val="FFFF00"/>
                </a:solidFill>
              </a:rPr>
              <a:t> BMS</a:t>
            </a:r>
            <a:endParaRPr lang="en-US" dirty="0">
              <a:solidFill>
                <a:srgbClr val="FFFF00"/>
              </a:solidFill>
            </a:endParaRPr>
          </a:p>
        </p:txBody>
      </p:sp>
      <p:sp>
        <p:nvSpPr>
          <p:cNvPr id="3" name="2 Marcador de contenido"/>
          <p:cNvSpPr>
            <a:spLocks noGrp="1"/>
          </p:cNvSpPr>
          <p:nvPr>
            <p:ph idx="1"/>
          </p:nvPr>
        </p:nvSpPr>
        <p:spPr/>
        <p:txBody>
          <a:bodyPr>
            <a:normAutofit fontScale="85000" lnSpcReduction="20000"/>
          </a:bodyPr>
          <a:lstStyle/>
          <a:p>
            <a:r>
              <a:rPr lang="en-US" i="1" dirty="0" smtClean="0">
                <a:solidFill>
                  <a:schemeClr val="bg1"/>
                </a:solidFill>
                <a:latin typeface="Times New Roman" panose="02020603050405020304" pitchFamily="18" charset="0"/>
                <a:cs typeface="Times New Roman" panose="02020603050405020304" pitchFamily="18" charset="0"/>
              </a:rPr>
              <a:t>#Notwithstanding </a:t>
            </a:r>
            <a:r>
              <a:rPr lang="en-US" i="1" dirty="0">
                <a:solidFill>
                  <a:schemeClr val="bg1"/>
                </a:solidFill>
                <a:latin typeface="Times New Roman" panose="02020603050405020304" pitchFamily="18" charset="0"/>
                <a:cs typeface="Times New Roman" panose="02020603050405020304" pitchFamily="18" charset="0"/>
              </a:rPr>
              <a:t>the </a:t>
            </a:r>
            <a:r>
              <a:rPr lang="en-US" i="1" dirty="0" smtClean="0">
                <a:solidFill>
                  <a:schemeClr val="bg1"/>
                </a:solidFill>
                <a:latin typeface="Times New Roman" panose="02020603050405020304" pitchFamily="18" charset="0"/>
                <a:cs typeface="Times New Roman" panose="02020603050405020304" pitchFamily="18" charset="0"/>
              </a:rPr>
              <a:t>undisputed merits </a:t>
            </a:r>
            <a:r>
              <a:rPr lang="en-US" i="1" dirty="0">
                <a:solidFill>
                  <a:schemeClr val="bg1"/>
                </a:solidFill>
                <a:latin typeface="Times New Roman" panose="02020603050405020304" pitchFamily="18" charset="0"/>
                <a:cs typeface="Times New Roman" panose="02020603050405020304" pitchFamily="18" charset="0"/>
              </a:rPr>
              <a:t>of </a:t>
            </a:r>
            <a:r>
              <a:rPr lang="en-US" i="1" dirty="0" smtClean="0">
                <a:solidFill>
                  <a:schemeClr val="bg1"/>
                </a:solidFill>
                <a:latin typeface="Times New Roman" panose="02020603050405020304" pitchFamily="18" charset="0"/>
                <a:cs typeface="Times New Roman" panose="02020603050405020304" pitchFamily="18" charset="0"/>
              </a:rPr>
              <a:t>DES to prevent restenosis, </a:t>
            </a:r>
            <a:r>
              <a:rPr lang="en-US" i="1" dirty="0">
                <a:solidFill>
                  <a:schemeClr val="bg1"/>
                </a:solidFill>
                <a:latin typeface="Times New Roman" panose="02020603050405020304" pitchFamily="18" charset="0"/>
                <a:cs typeface="Times New Roman" panose="02020603050405020304" pitchFamily="18" charset="0"/>
              </a:rPr>
              <a:t>BMS have not been </a:t>
            </a:r>
            <a:r>
              <a:rPr lang="en-US" i="1" dirty="0" smtClean="0">
                <a:solidFill>
                  <a:schemeClr val="bg1"/>
                </a:solidFill>
                <a:latin typeface="Times New Roman" panose="02020603050405020304" pitchFamily="18" charset="0"/>
                <a:cs typeface="Times New Roman" panose="02020603050405020304" pitchFamily="18" charset="0"/>
              </a:rPr>
              <a:t>abandoned. </a:t>
            </a:r>
          </a:p>
          <a:p>
            <a:r>
              <a:rPr lang="en-US" i="1" dirty="0">
                <a:solidFill>
                  <a:schemeClr val="bg1"/>
                </a:solidFill>
                <a:latin typeface="Times New Roman" panose="02020603050405020304" pitchFamily="18" charset="0"/>
                <a:cs typeface="Times New Roman" panose="02020603050405020304" pitchFamily="18" charset="0"/>
              </a:rPr>
              <a:t>#</a:t>
            </a:r>
            <a:r>
              <a:rPr lang="en-US" i="1" dirty="0" smtClean="0">
                <a:solidFill>
                  <a:schemeClr val="bg1"/>
                </a:solidFill>
                <a:latin typeface="Times New Roman" panose="02020603050405020304" pitchFamily="18" charset="0"/>
                <a:cs typeface="Times New Roman" panose="02020603050405020304" pitchFamily="18" charset="0"/>
              </a:rPr>
              <a:t>Concerns </a:t>
            </a:r>
            <a:r>
              <a:rPr lang="en-US" i="1" dirty="0">
                <a:solidFill>
                  <a:schemeClr val="bg1"/>
                </a:solidFill>
                <a:latin typeface="Times New Roman" panose="02020603050405020304" pitchFamily="18" charset="0"/>
                <a:cs typeface="Times New Roman" panose="02020603050405020304" pitchFamily="18" charset="0"/>
              </a:rPr>
              <a:t>about a higher risk of bleeding or </a:t>
            </a:r>
            <a:r>
              <a:rPr lang="en-US" i="1" dirty="0" smtClean="0">
                <a:solidFill>
                  <a:schemeClr val="bg1"/>
                </a:solidFill>
                <a:latin typeface="Times New Roman" panose="02020603050405020304" pitchFamily="18" charset="0"/>
                <a:cs typeface="Times New Roman" panose="02020603050405020304" pitchFamily="18" charset="0"/>
              </a:rPr>
              <a:t> noncompliance with </a:t>
            </a:r>
            <a:r>
              <a:rPr lang="en-US" i="1" dirty="0">
                <a:solidFill>
                  <a:schemeClr val="bg1"/>
                </a:solidFill>
                <a:latin typeface="Times New Roman" panose="02020603050405020304" pitchFamily="18" charset="0"/>
                <a:cs typeface="Times New Roman" panose="02020603050405020304" pitchFamily="18" charset="0"/>
              </a:rPr>
              <a:t>the mandatory </a:t>
            </a:r>
            <a:r>
              <a:rPr lang="en-US" i="1" dirty="0" smtClean="0">
                <a:solidFill>
                  <a:schemeClr val="bg1"/>
                </a:solidFill>
                <a:latin typeface="Times New Roman" panose="02020603050405020304" pitchFamily="18" charset="0"/>
                <a:cs typeface="Times New Roman" panose="02020603050405020304" pitchFamily="18" charset="0"/>
              </a:rPr>
              <a:t>DAPT therapy suggest some </a:t>
            </a:r>
            <a:r>
              <a:rPr lang="en-US" i="1" dirty="0">
                <a:solidFill>
                  <a:schemeClr val="bg1"/>
                </a:solidFill>
                <a:latin typeface="Times New Roman" panose="02020603050405020304" pitchFamily="18" charset="0"/>
                <a:cs typeface="Times New Roman" panose="02020603050405020304" pitchFamily="18" charset="0"/>
              </a:rPr>
              <a:t>relative contraindications to DES in PCI-patients with </a:t>
            </a:r>
            <a:r>
              <a:rPr lang="en-US" i="1" dirty="0" smtClean="0">
                <a:solidFill>
                  <a:schemeClr val="bg1"/>
                </a:solidFill>
                <a:latin typeface="Times New Roman" panose="02020603050405020304" pitchFamily="18" charset="0"/>
                <a:cs typeface="Times New Roman" panose="02020603050405020304" pitchFamily="18" charset="0"/>
              </a:rPr>
              <a:t>specific clinical </a:t>
            </a:r>
            <a:r>
              <a:rPr lang="en-US" i="1" dirty="0">
                <a:solidFill>
                  <a:schemeClr val="bg1"/>
                </a:solidFill>
                <a:latin typeface="Times New Roman" panose="02020603050405020304" pitchFamily="18" charset="0"/>
                <a:cs typeface="Times New Roman" panose="02020603050405020304" pitchFamily="18" charset="0"/>
              </a:rPr>
              <a:t>and socioeconomic </a:t>
            </a:r>
            <a:r>
              <a:rPr lang="en-US" i="1" dirty="0" smtClean="0">
                <a:solidFill>
                  <a:schemeClr val="bg1"/>
                </a:solidFill>
                <a:latin typeface="Times New Roman" panose="02020603050405020304" pitchFamily="18" charset="0"/>
                <a:cs typeface="Times New Roman" panose="02020603050405020304" pitchFamily="18" charset="0"/>
              </a:rPr>
              <a:t>conditions. </a:t>
            </a:r>
          </a:p>
          <a:p>
            <a:r>
              <a:rPr lang="en-US" i="1" dirty="0">
                <a:solidFill>
                  <a:schemeClr val="bg1"/>
                </a:solidFill>
                <a:latin typeface="Times New Roman" panose="02020603050405020304" pitchFamily="18" charset="0"/>
                <a:cs typeface="Times New Roman" panose="02020603050405020304" pitchFamily="18" charset="0"/>
              </a:rPr>
              <a:t>#</a:t>
            </a:r>
            <a:r>
              <a:rPr lang="en-US" i="1" dirty="0" smtClean="0">
                <a:solidFill>
                  <a:schemeClr val="bg1"/>
                </a:solidFill>
                <a:latin typeface="Times New Roman" panose="02020603050405020304" pitchFamily="18" charset="0"/>
                <a:cs typeface="Times New Roman" panose="02020603050405020304" pitchFamily="18" charset="0"/>
              </a:rPr>
              <a:t>Despite socio economic considerations </a:t>
            </a:r>
            <a:r>
              <a:rPr lang="en-US" i="1" dirty="0">
                <a:solidFill>
                  <a:schemeClr val="bg1"/>
                </a:solidFill>
                <a:latin typeface="Times New Roman" panose="02020603050405020304" pitchFamily="18" charset="0"/>
                <a:cs typeface="Times New Roman" panose="02020603050405020304" pitchFamily="18" charset="0"/>
              </a:rPr>
              <a:t>are more relevant in certain geographic areas, BMS</a:t>
            </a:r>
          </a:p>
          <a:p>
            <a:r>
              <a:rPr lang="en-US" i="1" dirty="0">
                <a:solidFill>
                  <a:schemeClr val="bg1"/>
                </a:solidFill>
                <a:latin typeface="Times New Roman" panose="02020603050405020304" pitchFamily="18" charset="0"/>
                <a:cs typeface="Times New Roman" panose="02020603050405020304" pitchFamily="18" charset="0"/>
              </a:rPr>
              <a:t>are still used in one fourth of patients receiving a PCI in the </a:t>
            </a:r>
            <a:r>
              <a:rPr lang="en-US" i="1" dirty="0" smtClean="0">
                <a:solidFill>
                  <a:schemeClr val="bg1"/>
                </a:solidFill>
                <a:latin typeface="Times New Roman" panose="02020603050405020304" pitchFamily="18" charset="0"/>
                <a:cs typeface="Times New Roman" panose="02020603050405020304" pitchFamily="18" charset="0"/>
              </a:rPr>
              <a:t>US and these patients are at high risk of restenosis.</a:t>
            </a:r>
            <a:endParaRPr lang="en-US" i="1" dirty="0">
              <a:solidFill>
                <a:schemeClr val="bg1"/>
              </a:solidFill>
              <a:latin typeface="Times New Roman" panose="02020603050405020304" pitchFamily="18" charset="0"/>
              <a:cs typeface="Times New Roman" panose="02020603050405020304" pitchFamily="18" charset="0"/>
            </a:endParaRPr>
          </a:p>
        </p:txBody>
      </p:sp>
      <p:sp>
        <p:nvSpPr>
          <p:cNvPr id="5" name="4 CuadroTexto"/>
          <p:cNvSpPr txBox="1"/>
          <p:nvPr/>
        </p:nvSpPr>
        <p:spPr>
          <a:xfrm>
            <a:off x="0" y="6372036"/>
            <a:ext cx="9144000" cy="369332"/>
          </a:xfrm>
          <a:prstGeom prst="rect">
            <a:avLst/>
          </a:prstGeom>
          <a:noFill/>
        </p:spPr>
        <p:txBody>
          <a:bodyPr wrap="square" rtlCol="0">
            <a:spAutoFit/>
          </a:bodyPr>
          <a:lstStyle/>
          <a:p>
            <a:pPr algn="r"/>
            <a:r>
              <a:rPr lang="es-AR" i="1" dirty="0" err="1" smtClean="0">
                <a:solidFill>
                  <a:srgbClr val="FFFF00"/>
                </a:solidFill>
                <a:latin typeface="Microsoft YaHei" panose="020B0503020204020204" pitchFamily="34" charset="-122"/>
                <a:ea typeface="Microsoft YaHei" panose="020B0503020204020204" pitchFamily="34" charset="-122"/>
              </a:rPr>
              <a:t>Cassese</a:t>
            </a:r>
            <a:r>
              <a:rPr lang="es-AR" i="1" dirty="0" smtClean="0">
                <a:solidFill>
                  <a:srgbClr val="FFFF00"/>
                </a:solidFill>
                <a:latin typeface="Microsoft YaHei" panose="020B0503020204020204" pitchFamily="34" charset="-122"/>
                <a:ea typeface="Microsoft YaHei" panose="020B0503020204020204" pitchFamily="34" charset="-122"/>
              </a:rPr>
              <a:t>, S, </a:t>
            </a:r>
            <a:r>
              <a:rPr lang="es-AR" i="1" dirty="0" err="1" smtClean="0">
                <a:solidFill>
                  <a:srgbClr val="FFFF00"/>
                </a:solidFill>
                <a:latin typeface="Microsoft YaHei" panose="020B0503020204020204" pitchFamily="34" charset="-122"/>
                <a:ea typeface="Microsoft YaHei" panose="020B0503020204020204" pitchFamily="34" charset="-122"/>
              </a:rPr>
              <a:t>Rodriguez</a:t>
            </a:r>
            <a:r>
              <a:rPr lang="es-AR" i="1" dirty="0" smtClean="0">
                <a:solidFill>
                  <a:srgbClr val="FFFF00"/>
                </a:solidFill>
                <a:latin typeface="Microsoft YaHei" panose="020B0503020204020204" pitchFamily="34" charset="-122"/>
                <a:ea typeface="Microsoft YaHei" panose="020B0503020204020204" pitchFamily="34" charset="-122"/>
              </a:rPr>
              <a:t>  AE et al. </a:t>
            </a:r>
            <a:r>
              <a:rPr lang="es-AR" i="1" dirty="0" err="1">
                <a:solidFill>
                  <a:srgbClr val="FFFF00"/>
                </a:solidFill>
                <a:latin typeface="Microsoft YaHei" panose="020B0503020204020204" pitchFamily="34" charset="-122"/>
                <a:ea typeface="Microsoft YaHei" panose="020B0503020204020204" pitchFamily="34" charset="-122"/>
              </a:rPr>
              <a:t>Atherosclerosis</a:t>
            </a:r>
            <a:r>
              <a:rPr lang="es-AR" i="1" dirty="0">
                <a:solidFill>
                  <a:srgbClr val="FFFF00"/>
                </a:solidFill>
                <a:latin typeface="Microsoft YaHei" panose="020B0503020204020204" pitchFamily="34" charset="-122"/>
                <a:ea typeface="Microsoft YaHei" panose="020B0503020204020204" pitchFamily="34" charset="-122"/>
              </a:rPr>
              <a:t>. 2014 Dec;237(2):</a:t>
            </a:r>
            <a:r>
              <a:rPr lang="es-AR" i="1" dirty="0" smtClean="0">
                <a:solidFill>
                  <a:srgbClr val="FFFF00"/>
                </a:solidFill>
                <a:latin typeface="Microsoft YaHei" panose="020B0503020204020204" pitchFamily="34" charset="-122"/>
                <a:ea typeface="Microsoft YaHei" panose="020B0503020204020204" pitchFamily="34" charset="-122"/>
              </a:rPr>
              <a:t>410-7</a:t>
            </a:r>
            <a:endParaRPr lang="es-AR" i="1" dirty="0">
              <a:solidFill>
                <a:srgbClr val="FFFF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594100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n-US"/>
          </a:p>
        </p:txBody>
      </p:sp>
      <p:sp>
        <p:nvSpPr>
          <p:cNvPr id="3" name="2 Marcador de contenido"/>
          <p:cNvSpPr>
            <a:spLocks noGrp="1"/>
          </p:cNvSpPr>
          <p:nvPr>
            <p:ph idx="1"/>
          </p:nvPr>
        </p:nvSpPr>
        <p:spPr/>
        <p:txBody>
          <a:bodyPr>
            <a:normAutofit/>
          </a:bodyPr>
          <a:lstStyle/>
          <a:p>
            <a:r>
              <a:rPr lang="es-AR" sz="5400" dirty="0" err="1" smtClean="0">
                <a:solidFill>
                  <a:schemeClr val="bg1"/>
                </a:solidFill>
              </a:rPr>
              <a:t>Drug</a:t>
            </a:r>
            <a:r>
              <a:rPr lang="es-AR" sz="5400" dirty="0" smtClean="0">
                <a:solidFill>
                  <a:schemeClr val="bg1"/>
                </a:solidFill>
              </a:rPr>
              <a:t> </a:t>
            </a:r>
            <a:r>
              <a:rPr lang="es-AR" sz="5400" dirty="0" err="1" smtClean="0">
                <a:solidFill>
                  <a:schemeClr val="bg1"/>
                </a:solidFill>
              </a:rPr>
              <a:t>Eluting</a:t>
            </a:r>
            <a:r>
              <a:rPr lang="es-AR" sz="5400" dirty="0" smtClean="0">
                <a:solidFill>
                  <a:schemeClr val="bg1"/>
                </a:solidFill>
              </a:rPr>
              <a:t> </a:t>
            </a:r>
            <a:r>
              <a:rPr lang="es-AR" sz="5400" dirty="0" err="1" smtClean="0">
                <a:solidFill>
                  <a:schemeClr val="bg1"/>
                </a:solidFill>
              </a:rPr>
              <a:t>Stents</a:t>
            </a:r>
            <a:r>
              <a:rPr lang="es-AR" sz="5400" dirty="0" smtClean="0">
                <a:solidFill>
                  <a:schemeClr val="bg1"/>
                </a:solidFill>
              </a:rPr>
              <a:t> and </a:t>
            </a:r>
            <a:r>
              <a:rPr lang="es-AR" sz="5400" dirty="0" err="1" smtClean="0">
                <a:solidFill>
                  <a:schemeClr val="bg1"/>
                </a:solidFill>
              </a:rPr>
              <a:t>Bleeding</a:t>
            </a:r>
            <a:r>
              <a:rPr lang="es-AR" sz="5400" dirty="0" smtClean="0">
                <a:solidFill>
                  <a:schemeClr val="bg1"/>
                </a:solidFill>
              </a:rPr>
              <a:t> </a:t>
            </a:r>
            <a:r>
              <a:rPr lang="es-AR" sz="5400" dirty="0" err="1" smtClean="0">
                <a:solidFill>
                  <a:schemeClr val="bg1"/>
                </a:solidFill>
              </a:rPr>
              <a:t>Risk</a:t>
            </a:r>
            <a:r>
              <a:rPr lang="es-AR" sz="5400" dirty="0" smtClean="0">
                <a:solidFill>
                  <a:schemeClr val="bg1"/>
                </a:solidFill>
              </a:rPr>
              <a:t> </a:t>
            </a:r>
            <a:r>
              <a:rPr lang="es-AR" sz="5400" dirty="0" err="1" smtClean="0">
                <a:solidFill>
                  <a:schemeClr val="bg1"/>
                </a:solidFill>
              </a:rPr>
              <a:t>with</a:t>
            </a:r>
            <a:r>
              <a:rPr lang="es-AR" sz="5400" dirty="0" smtClean="0">
                <a:solidFill>
                  <a:schemeClr val="bg1"/>
                </a:solidFill>
              </a:rPr>
              <a:t> </a:t>
            </a:r>
            <a:r>
              <a:rPr lang="es-AR" sz="5400" dirty="0">
                <a:solidFill>
                  <a:schemeClr val="bg1"/>
                </a:solidFill>
              </a:rPr>
              <a:t>L</a:t>
            </a:r>
            <a:r>
              <a:rPr lang="es-AR" sz="5400" dirty="0" smtClean="0">
                <a:solidFill>
                  <a:schemeClr val="bg1"/>
                </a:solidFill>
              </a:rPr>
              <a:t>ong </a:t>
            </a:r>
            <a:r>
              <a:rPr lang="es-AR" sz="5400" dirty="0" err="1">
                <a:solidFill>
                  <a:schemeClr val="bg1"/>
                </a:solidFill>
              </a:rPr>
              <a:t>T</a:t>
            </a:r>
            <a:r>
              <a:rPr lang="es-AR" sz="5400" dirty="0" err="1" smtClean="0">
                <a:solidFill>
                  <a:schemeClr val="bg1"/>
                </a:solidFill>
              </a:rPr>
              <a:t>erm</a:t>
            </a:r>
            <a:r>
              <a:rPr lang="es-AR" sz="5400" dirty="0" smtClean="0">
                <a:solidFill>
                  <a:schemeClr val="bg1"/>
                </a:solidFill>
              </a:rPr>
              <a:t> Use of DAPT</a:t>
            </a:r>
            <a:endParaRPr lang="en-US" sz="5400" dirty="0">
              <a:solidFill>
                <a:schemeClr val="bg1"/>
              </a:solidFill>
            </a:endParaRPr>
          </a:p>
        </p:txBody>
      </p:sp>
    </p:spTree>
    <p:extLst>
      <p:ext uri="{BB962C8B-B14F-4D97-AF65-F5344CB8AC3E}">
        <p14:creationId xmlns:p14="http://schemas.microsoft.com/office/powerpoint/2010/main" val="11847497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479341" y="21098"/>
            <a:ext cx="4623779"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269" t="11914" r="17479" b="5875"/>
          <a:stretch/>
        </p:blipFill>
        <p:spPr bwMode="auto">
          <a:xfrm>
            <a:off x="573427" y="548680"/>
            <a:ext cx="8031021" cy="5868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4991159" y="6525344"/>
            <a:ext cx="4136196" cy="338554"/>
          </a:xfrm>
          <a:prstGeom prst="rect">
            <a:avLst/>
          </a:prstGeom>
        </p:spPr>
        <p:txBody>
          <a:bodyPr wrap="none">
            <a:spAutoFit/>
          </a:bodyPr>
          <a:lstStyle/>
          <a:p>
            <a:pPr algn="r"/>
            <a:r>
              <a:rPr lang="en-US" sz="1600" dirty="0" smtClean="0">
                <a:solidFill>
                  <a:schemeClr val="bg1"/>
                </a:solidFill>
                <a:latin typeface="Arial" panose="020B0604020202020204" pitchFamily="34" charset="0"/>
                <a:cs typeface="Arial" panose="020B0604020202020204" pitchFamily="34" charset="0"/>
              </a:rPr>
              <a:t>L </a:t>
            </a:r>
            <a:r>
              <a:rPr lang="en-US" sz="1600" dirty="0">
                <a:solidFill>
                  <a:schemeClr val="bg1"/>
                </a:solidFill>
                <a:latin typeface="Arial" panose="020B0604020202020204" pitchFamily="34" charset="0"/>
                <a:cs typeface="Arial" panose="020B0604020202020204" pitchFamily="34" charset="0"/>
              </a:rPr>
              <a:t>Mauri AHA </a:t>
            </a:r>
            <a:r>
              <a:rPr lang="en-US" sz="1600" dirty="0" smtClean="0">
                <a:solidFill>
                  <a:schemeClr val="bg1"/>
                </a:solidFill>
                <a:latin typeface="Arial" panose="020B0604020202020204" pitchFamily="34" charset="0"/>
                <a:cs typeface="Arial" panose="020B0604020202020204" pitchFamily="34" charset="0"/>
              </a:rPr>
              <a:t>NEJM , November </a:t>
            </a:r>
            <a:r>
              <a:rPr lang="en-US" sz="1600" dirty="0">
                <a:solidFill>
                  <a:schemeClr val="bg1"/>
                </a:solidFill>
                <a:latin typeface="Arial" panose="020B0604020202020204" pitchFamily="34" charset="0"/>
                <a:cs typeface="Arial" panose="020B0604020202020204" pitchFamily="34" charset="0"/>
              </a:rPr>
              <a:t>16, 2014, </a:t>
            </a:r>
          </a:p>
        </p:txBody>
      </p:sp>
    </p:spTree>
    <p:extLst>
      <p:ext uri="{BB962C8B-B14F-4D97-AF65-F5344CB8AC3E}">
        <p14:creationId xmlns:p14="http://schemas.microsoft.com/office/powerpoint/2010/main" val="488394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479341" y="21098"/>
            <a:ext cx="4623779"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610" t="11492" r="17933" b="5876"/>
          <a:stretch/>
        </p:blipFill>
        <p:spPr bwMode="auto">
          <a:xfrm>
            <a:off x="611560" y="476672"/>
            <a:ext cx="7954992" cy="5917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5104972" y="6525344"/>
            <a:ext cx="4022383" cy="338554"/>
          </a:xfrm>
          <a:prstGeom prst="rect">
            <a:avLst/>
          </a:prstGeom>
        </p:spPr>
        <p:txBody>
          <a:bodyPr wrap="none">
            <a:spAutoFit/>
          </a:bodyPr>
          <a:lstStyle/>
          <a:p>
            <a:pPr algn="r"/>
            <a:r>
              <a:rPr lang="en-US" sz="1600" dirty="0" smtClean="0">
                <a:solidFill>
                  <a:schemeClr val="bg1"/>
                </a:solidFill>
                <a:latin typeface="Arial" panose="020B0604020202020204" pitchFamily="34" charset="0"/>
                <a:cs typeface="Arial" panose="020B0604020202020204" pitchFamily="34" charset="0"/>
              </a:rPr>
              <a:t>L </a:t>
            </a:r>
            <a:r>
              <a:rPr lang="en-US" sz="1600" dirty="0">
                <a:solidFill>
                  <a:schemeClr val="bg1"/>
                </a:solidFill>
                <a:latin typeface="Arial" panose="020B0604020202020204" pitchFamily="34" charset="0"/>
                <a:cs typeface="Arial" panose="020B0604020202020204" pitchFamily="34" charset="0"/>
              </a:rPr>
              <a:t>Mauri AHA </a:t>
            </a:r>
            <a:r>
              <a:rPr lang="en-US" sz="1600" dirty="0" smtClean="0">
                <a:solidFill>
                  <a:schemeClr val="bg1"/>
                </a:solidFill>
                <a:latin typeface="Arial" panose="020B0604020202020204" pitchFamily="34" charset="0"/>
                <a:cs typeface="Arial" panose="020B0604020202020204" pitchFamily="34" charset="0"/>
              </a:rPr>
              <a:t>,NEJM, </a:t>
            </a:r>
            <a:r>
              <a:rPr lang="en-US" sz="1600" dirty="0">
                <a:solidFill>
                  <a:schemeClr val="bg1"/>
                </a:solidFill>
                <a:latin typeface="Arial" panose="020B0604020202020204" pitchFamily="34" charset="0"/>
                <a:cs typeface="Arial" panose="020B0604020202020204" pitchFamily="34" charset="0"/>
              </a:rPr>
              <a:t>November 16, 2014</a:t>
            </a:r>
            <a:r>
              <a:rPr lang="en-US" sz="1600" dirty="0" smtClean="0">
                <a:solidFill>
                  <a:schemeClr val="bg1"/>
                </a:solidFill>
                <a:latin typeface="Arial" panose="020B0604020202020204" pitchFamily="34" charset="0"/>
                <a:cs typeface="Arial" panose="020B0604020202020204" pitchFamily="34" charset="0"/>
              </a:rPr>
              <a:t>,</a:t>
            </a: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05966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198503" y="6546830"/>
            <a:ext cx="4964821" cy="338554"/>
          </a:xfrm>
          <a:prstGeom prst="rect">
            <a:avLst/>
          </a:prstGeom>
        </p:spPr>
        <p:txBody>
          <a:bodyPr wrap="none">
            <a:spAutoFit/>
          </a:bodyPr>
          <a:lstStyle/>
          <a:p>
            <a:pPr algn="r"/>
            <a:r>
              <a:rPr lang="en-US" sz="1600" dirty="0" smtClean="0">
                <a:solidFill>
                  <a:schemeClr val="bg1">
                    <a:lumMod val="95000"/>
                  </a:schemeClr>
                </a:solidFill>
                <a:latin typeface="Arial" panose="020B0604020202020204" pitchFamily="34" charset="0"/>
                <a:cs typeface="Arial" panose="020B0604020202020204" pitchFamily="34" charset="0"/>
              </a:rPr>
              <a:t>M. </a:t>
            </a:r>
            <a:r>
              <a:rPr lang="en-US" sz="1600" dirty="0" err="1" smtClean="0">
                <a:solidFill>
                  <a:schemeClr val="bg1">
                    <a:lumMod val="95000"/>
                  </a:schemeClr>
                </a:solidFill>
                <a:latin typeface="Arial" panose="020B0604020202020204" pitchFamily="34" charset="0"/>
                <a:cs typeface="Arial" panose="020B0604020202020204" pitchFamily="34" charset="0"/>
              </a:rPr>
              <a:t>Bonaca</a:t>
            </a:r>
            <a:r>
              <a:rPr lang="en-US" sz="1600" dirty="0" smtClean="0">
                <a:solidFill>
                  <a:schemeClr val="bg1">
                    <a:lumMod val="95000"/>
                  </a:schemeClr>
                </a:solidFill>
                <a:latin typeface="Arial" panose="020B0604020202020204" pitchFamily="34" charset="0"/>
                <a:cs typeface="Arial" panose="020B0604020202020204" pitchFamily="34" charset="0"/>
              </a:rPr>
              <a:t> et al</a:t>
            </a:r>
            <a:r>
              <a:rPr lang="en-US" sz="1600" dirty="0">
                <a:solidFill>
                  <a:schemeClr val="bg1">
                    <a:lumMod val="95000"/>
                  </a:schemeClr>
                </a:solidFill>
                <a:latin typeface="Arial" panose="020B0604020202020204" pitchFamily="34" charset="0"/>
                <a:cs typeface="Arial" panose="020B0604020202020204" pitchFamily="34" charset="0"/>
              </a:rPr>
              <a:t>. N </a:t>
            </a:r>
            <a:r>
              <a:rPr lang="en-US" sz="1600" dirty="0" err="1">
                <a:solidFill>
                  <a:schemeClr val="bg1">
                    <a:lumMod val="95000"/>
                  </a:schemeClr>
                </a:solidFill>
                <a:latin typeface="Arial" panose="020B0604020202020204" pitchFamily="34" charset="0"/>
                <a:cs typeface="Arial" panose="020B0604020202020204" pitchFamily="34" charset="0"/>
              </a:rPr>
              <a:t>Engl</a:t>
            </a:r>
            <a:r>
              <a:rPr lang="en-US" sz="1600" dirty="0">
                <a:solidFill>
                  <a:schemeClr val="bg1">
                    <a:lumMod val="95000"/>
                  </a:schemeClr>
                </a:solidFill>
                <a:latin typeface="Arial" panose="020B0604020202020204" pitchFamily="34" charset="0"/>
                <a:cs typeface="Arial" panose="020B0604020202020204" pitchFamily="34" charset="0"/>
              </a:rPr>
              <a:t> J Med 2015;372:1791-800</a:t>
            </a:r>
          </a:p>
        </p:txBody>
      </p:sp>
      <p:sp>
        <p:nvSpPr>
          <p:cNvPr id="5" name="4 CuadroTexto"/>
          <p:cNvSpPr txBox="1"/>
          <p:nvPr/>
        </p:nvSpPr>
        <p:spPr>
          <a:xfrm>
            <a:off x="4211961" y="21098"/>
            <a:ext cx="4891160"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PEGASUS TIMI 54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895" y="476672"/>
            <a:ext cx="7046497"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467544" y="5601434"/>
            <a:ext cx="8208912" cy="707886"/>
          </a:xfrm>
          <a:prstGeom prst="rect">
            <a:avLst/>
          </a:prstGeom>
          <a:solidFill>
            <a:schemeClr val="tx1">
              <a:lumMod val="65000"/>
              <a:lumOff val="35000"/>
            </a:schemeClr>
          </a:solidFill>
        </p:spPr>
        <p:txBody>
          <a:bodyPr wrap="square">
            <a:spAutoFit/>
          </a:bodyPr>
          <a:lstStyle/>
          <a:p>
            <a:pPr algn="just"/>
            <a:r>
              <a:rPr lang="en-US" sz="2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Kaplan–Meier Rates of Cardiovascular Death, Myocardial Infarction, and Stroke through 3 Years, </a:t>
            </a:r>
            <a:r>
              <a:rPr lang="en-US" sz="2000" b="1" dirty="0"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According to </a:t>
            </a:r>
            <a:r>
              <a:rPr lang="en-US" sz="2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Study Group.</a:t>
            </a:r>
          </a:p>
        </p:txBody>
      </p:sp>
    </p:spTree>
    <p:extLst>
      <p:ext uri="{BB962C8B-B14F-4D97-AF65-F5344CB8AC3E}">
        <p14:creationId xmlns:p14="http://schemas.microsoft.com/office/powerpoint/2010/main" val="37676133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3 Rectángulo"/>
          <p:cNvSpPr/>
          <p:nvPr/>
        </p:nvSpPr>
        <p:spPr>
          <a:xfrm>
            <a:off x="4198503" y="6546830"/>
            <a:ext cx="4964821" cy="338554"/>
          </a:xfrm>
          <a:prstGeom prst="rect">
            <a:avLst/>
          </a:prstGeom>
        </p:spPr>
        <p:txBody>
          <a:bodyPr wrap="none">
            <a:spAutoFit/>
          </a:bodyPr>
          <a:lstStyle/>
          <a:p>
            <a:pPr algn="r"/>
            <a:r>
              <a:rPr lang="en-US" sz="1600" dirty="0" smtClean="0">
                <a:solidFill>
                  <a:schemeClr val="bg1">
                    <a:lumMod val="95000"/>
                  </a:schemeClr>
                </a:solidFill>
                <a:latin typeface="Arial" panose="020B0604020202020204" pitchFamily="34" charset="0"/>
                <a:cs typeface="Arial" panose="020B0604020202020204" pitchFamily="34" charset="0"/>
              </a:rPr>
              <a:t>M. </a:t>
            </a:r>
            <a:r>
              <a:rPr lang="en-US" sz="1600" dirty="0" err="1" smtClean="0">
                <a:solidFill>
                  <a:schemeClr val="bg1">
                    <a:lumMod val="95000"/>
                  </a:schemeClr>
                </a:solidFill>
                <a:latin typeface="Arial" panose="020B0604020202020204" pitchFamily="34" charset="0"/>
                <a:cs typeface="Arial" panose="020B0604020202020204" pitchFamily="34" charset="0"/>
              </a:rPr>
              <a:t>Bonaca</a:t>
            </a:r>
            <a:r>
              <a:rPr lang="en-US" sz="1600" dirty="0" smtClean="0">
                <a:solidFill>
                  <a:schemeClr val="bg1">
                    <a:lumMod val="95000"/>
                  </a:schemeClr>
                </a:solidFill>
                <a:latin typeface="Arial" panose="020B0604020202020204" pitchFamily="34" charset="0"/>
                <a:cs typeface="Arial" panose="020B0604020202020204" pitchFamily="34" charset="0"/>
              </a:rPr>
              <a:t> et al</a:t>
            </a:r>
            <a:r>
              <a:rPr lang="en-US" sz="1600" dirty="0">
                <a:solidFill>
                  <a:schemeClr val="bg1">
                    <a:lumMod val="95000"/>
                  </a:schemeClr>
                </a:solidFill>
                <a:latin typeface="Arial" panose="020B0604020202020204" pitchFamily="34" charset="0"/>
                <a:cs typeface="Arial" panose="020B0604020202020204" pitchFamily="34" charset="0"/>
              </a:rPr>
              <a:t>. N </a:t>
            </a:r>
            <a:r>
              <a:rPr lang="en-US" sz="1600" dirty="0" err="1">
                <a:solidFill>
                  <a:schemeClr val="bg1">
                    <a:lumMod val="95000"/>
                  </a:schemeClr>
                </a:solidFill>
                <a:latin typeface="Arial" panose="020B0604020202020204" pitchFamily="34" charset="0"/>
                <a:cs typeface="Arial" panose="020B0604020202020204" pitchFamily="34" charset="0"/>
              </a:rPr>
              <a:t>Engl</a:t>
            </a:r>
            <a:r>
              <a:rPr lang="en-US" sz="1600" dirty="0">
                <a:solidFill>
                  <a:schemeClr val="bg1">
                    <a:lumMod val="95000"/>
                  </a:schemeClr>
                </a:solidFill>
                <a:latin typeface="Arial" panose="020B0604020202020204" pitchFamily="34" charset="0"/>
                <a:cs typeface="Arial" panose="020B0604020202020204" pitchFamily="34" charset="0"/>
              </a:rPr>
              <a:t> J Med 2015;372:1791-800</a:t>
            </a:r>
          </a:p>
        </p:txBody>
      </p:sp>
      <p:sp>
        <p:nvSpPr>
          <p:cNvPr id="5" name="4 CuadroTexto"/>
          <p:cNvSpPr txBox="1"/>
          <p:nvPr/>
        </p:nvSpPr>
        <p:spPr>
          <a:xfrm>
            <a:off x="4211961" y="21098"/>
            <a:ext cx="4891160"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PEGASUS TIMI 54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40" y="692696"/>
            <a:ext cx="8991664" cy="4344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467543" y="5108991"/>
            <a:ext cx="8344817" cy="1200329"/>
          </a:xfrm>
          <a:prstGeom prst="rect">
            <a:avLst/>
          </a:prstGeom>
          <a:solidFill>
            <a:schemeClr val="tx1">
              <a:lumMod val="65000"/>
              <a:lumOff val="35000"/>
            </a:schemeClr>
          </a:solidFill>
        </p:spPr>
        <p:txBody>
          <a:bodyPr wrap="square">
            <a:spAutoFit/>
          </a:bodyPr>
          <a:lstStyle/>
          <a:p>
            <a:pPr algn="ctr"/>
            <a:r>
              <a:rPr lang="en-US" sz="2400" b="1" i="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Hazard Ratios and Rates of the Primary End Point and Individual Components for Each Dose of </a:t>
            </a:r>
            <a:r>
              <a:rPr lang="en-US" sz="2400" b="1" i="1" dirty="0" err="1">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Ticagrelor</a:t>
            </a:r>
            <a:r>
              <a:rPr lang="en-US" sz="2400" b="1" i="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for the </a:t>
            </a:r>
            <a:r>
              <a:rPr lang="en-US" sz="2400" b="1" i="1" dirty="0"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Two Doses </a:t>
            </a:r>
            <a:r>
              <a:rPr lang="en-US" sz="2400" b="1" i="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Pooled</a:t>
            </a:r>
          </a:p>
        </p:txBody>
      </p:sp>
    </p:spTree>
    <p:extLst>
      <p:ext uri="{BB962C8B-B14F-4D97-AF65-F5344CB8AC3E}">
        <p14:creationId xmlns:p14="http://schemas.microsoft.com/office/powerpoint/2010/main" val="3870256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198503" y="6546830"/>
            <a:ext cx="4964821" cy="338554"/>
          </a:xfrm>
          <a:prstGeom prst="rect">
            <a:avLst/>
          </a:prstGeom>
        </p:spPr>
        <p:txBody>
          <a:bodyPr wrap="none">
            <a:spAutoFit/>
          </a:bodyPr>
          <a:lstStyle/>
          <a:p>
            <a:pPr algn="r"/>
            <a:r>
              <a:rPr lang="en-US" sz="1600" dirty="0" smtClean="0">
                <a:solidFill>
                  <a:schemeClr val="bg1"/>
                </a:solidFill>
                <a:latin typeface="Arial" panose="020B0604020202020204" pitchFamily="34" charset="0"/>
                <a:cs typeface="Arial" panose="020B0604020202020204" pitchFamily="34" charset="0"/>
              </a:rPr>
              <a:t>M. </a:t>
            </a:r>
            <a:r>
              <a:rPr lang="en-US" sz="1600" dirty="0" err="1" smtClean="0">
                <a:solidFill>
                  <a:schemeClr val="bg1"/>
                </a:solidFill>
                <a:latin typeface="Arial" panose="020B0604020202020204" pitchFamily="34" charset="0"/>
                <a:cs typeface="Arial" panose="020B0604020202020204" pitchFamily="34" charset="0"/>
              </a:rPr>
              <a:t>Bonaca</a:t>
            </a:r>
            <a:r>
              <a:rPr lang="en-US" sz="1600" dirty="0" smtClean="0">
                <a:solidFill>
                  <a:schemeClr val="bg1"/>
                </a:solidFill>
                <a:latin typeface="Arial" panose="020B0604020202020204" pitchFamily="34" charset="0"/>
                <a:cs typeface="Arial" panose="020B0604020202020204" pitchFamily="34" charset="0"/>
              </a:rPr>
              <a:t> et al</a:t>
            </a:r>
            <a:r>
              <a:rPr lang="en-US" sz="1600" dirty="0">
                <a:solidFill>
                  <a:schemeClr val="bg1"/>
                </a:solidFill>
                <a:latin typeface="Arial" panose="020B0604020202020204" pitchFamily="34" charset="0"/>
                <a:cs typeface="Arial" panose="020B0604020202020204" pitchFamily="34" charset="0"/>
              </a:rPr>
              <a:t>. N </a:t>
            </a:r>
            <a:r>
              <a:rPr lang="en-US" sz="1600" dirty="0" err="1">
                <a:solidFill>
                  <a:schemeClr val="bg1"/>
                </a:solidFill>
                <a:latin typeface="Arial" panose="020B0604020202020204" pitchFamily="34" charset="0"/>
                <a:cs typeface="Arial" panose="020B0604020202020204" pitchFamily="34" charset="0"/>
              </a:rPr>
              <a:t>Engl</a:t>
            </a:r>
            <a:r>
              <a:rPr lang="en-US" sz="1600" dirty="0">
                <a:solidFill>
                  <a:schemeClr val="bg1"/>
                </a:solidFill>
                <a:latin typeface="Arial" panose="020B0604020202020204" pitchFamily="34" charset="0"/>
                <a:cs typeface="Arial" panose="020B0604020202020204" pitchFamily="34" charset="0"/>
              </a:rPr>
              <a:t> J Med 2015;372:1791-800</a:t>
            </a:r>
          </a:p>
        </p:txBody>
      </p:sp>
      <p:sp>
        <p:nvSpPr>
          <p:cNvPr id="5" name="4 CuadroTexto"/>
          <p:cNvSpPr txBox="1"/>
          <p:nvPr/>
        </p:nvSpPr>
        <p:spPr>
          <a:xfrm>
            <a:off x="4211961" y="21098"/>
            <a:ext cx="4891160"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PEGASUS TIMI 54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69891"/>
            <a:ext cx="8078862" cy="5551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9552" y="6069598"/>
            <a:ext cx="8078862" cy="461665"/>
          </a:xfrm>
          <a:prstGeom prst="rect">
            <a:avLst/>
          </a:prstGeom>
          <a:solidFill>
            <a:schemeClr val="tx1">
              <a:lumMod val="65000"/>
              <a:lumOff val="35000"/>
            </a:schemeClr>
          </a:solidFill>
        </p:spPr>
        <p:txBody>
          <a:bodyPr wrap="square">
            <a:spAutoFit/>
          </a:bodyPr>
          <a:lstStyle/>
          <a:p>
            <a:pPr algn="ctr"/>
            <a:r>
              <a:rPr lang="en-US" sz="2400" b="1" i="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Safety End Points as 3-Year Kaplan–Meier Estimates</a:t>
            </a:r>
            <a:endParaRPr lang="en-US" sz="2400" i="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9" name="8 Conector recto"/>
          <p:cNvCxnSpPr/>
          <p:nvPr/>
        </p:nvCxnSpPr>
        <p:spPr>
          <a:xfrm flipV="1">
            <a:off x="827584" y="3212976"/>
            <a:ext cx="1512168" cy="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flipV="1">
            <a:off x="979984" y="3605629"/>
            <a:ext cx="1503784"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a:off x="979984" y="3861048"/>
            <a:ext cx="121575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971600" y="4077073"/>
            <a:ext cx="93610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flipV="1">
            <a:off x="827584" y="5445224"/>
            <a:ext cx="612068"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23 Conector recto"/>
          <p:cNvCxnSpPr/>
          <p:nvPr/>
        </p:nvCxnSpPr>
        <p:spPr>
          <a:xfrm flipV="1">
            <a:off x="683568" y="5661248"/>
            <a:ext cx="1368152"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857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8520" y="0"/>
            <a:ext cx="9144000" cy="404664"/>
          </a:xfrm>
        </p:spPr>
        <p:txBody>
          <a:bodyPr>
            <a:normAutofit fontScale="90000"/>
          </a:bodyPr>
          <a:lstStyle/>
          <a:p>
            <a:pPr algn="r"/>
            <a:r>
              <a:rPr lang="es-AR" sz="2400" dirty="0" smtClean="0">
                <a:solidFill>
                  <a:schemeClr val="bg1">
                    <a:lumMod val="95000"/>
                  </a:schemeClr>
                </a:solidFill>
                <a:latin typeface="Microsoft YaHei" panose="020B0503020204020204" pitchFamily="34" charset="-122"/>
              </a:rPr>
              <a:t>ORAL TREATMENT TO PREVENT RESTENOSIS</a:t>
            </a:r>
            <a:endParaRPr lang="en-US" sz="2400" dirty="0">
              <a:solidFill>
                <a:schemeClr val="bg1">
                  <a:lumMod val="95000"/>
                </a:schemeClr>
              </a:solidFill>
              <a:latin typeface="Microsoft YaHei" panose="020B0503020204020204" pitchFamily="34" charset="-122"/>
            </a:endParaRPr>
          </a:p>
        </p:txBody>
      </p:sp>
      <p:sp>
        <p:nvSpPr>
          <p:cNvPr id="4" name="3 CuadroTexto"/>
          <p:cNvSpPr txBox="1"/>
          <p:nvPr/>
        </p:nvSpPr>
        <p:spPr>
          <a:xfrm>
            <a:off x="-11588" y="4437112"/>
            <a:ext cx="9155588" cy="892552"/>
          </a:xfrm>
          <a:prstGeom prst="rect">
            <a:avLst/>
          </a:prstGeom>
          <a:noFill/>
        </p:spPr>
        <p:txBody>
          <a:bodyPr wrap="square" rtlCol="0">
            <a:spAutoFit/>
          </a:bodyPr>
          <a:lstStyle/>
          <a:p>
            <a:pPr algn="ct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Systematic</a:t>
            </a: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Review</a:t>
            </a:r>
            <a:r>
              <a:rPr lang="es-AR" sz="2800" b="1" dirty="0" smtClean="0">
                <a:solidFill>
                  <a:srgbClr val="FFFF00"/>
                </a:solidFill>
                <a:latin typeface="Microsoft YaHei" panose="020B0503020204020204" pitchFamily="34" charset="-122"/>
                <a:ea typeface="Microsoft YaHei" panose="020B0503020204020204" pitchFamily="34" charset="-122"/>
              </a:rPr>
              <a:t> </a:t>
            </a:r>
          </a:p>
          <a:p>
            <a:pPr algn="ctr"/>
            <a:r>
              <a:rPr lang="es-AR" sz="2400" b="1" dirty="0" smtClean="0">
                <a:solidFill>
                  <a:srgbClr val="FFFF00"/>
                </a:solidFill>
                <a:latin typeface="Microsoft YaHei" panose="020B0503020204020204" pitchFamily="34" charset="-122"/>
                <a:ea typeface="Microsoft YaHei" panose="020B0503020204020204" pitchFamily="34" charset="-122"/>
              </a:rPr>
              <a:t>(2/2 positive)</a:t>
            </a:r>
            <a:endParaRPr lang="en-US" sz="2400" b="1" dirty="0">
              <a:solidFill>
                <a:srgbClr val="FFFF00"/>
              </a:solidFill>
              <a:latin typeface="Microsoft YaHei" panose="020B0503020204020204" pitchFamily="34" charset="-122"/>
              <a:ea typeface="Microsoft YaHei" panose="020B0503020204020204" pitchFamily="34" charset="-122"/>
            </a:endParaRPr>
          </a:p>
        </p:txBody>
      </p:sp>
      <p:sp>
        <p:nvSpPr>
          <p:cNvPr id="3" name="2 Rectángulo"/>
          <p:cNvSpPr/>
          <p:nvPr/>
        </p:nvSpPr>
        <p:spPr>
          <a:xfrm>
            <a:off x="25152" y="5315724"/>
            <a:ext cx="9024907" cy="1323439"/>
          </a:xfrm>
          <a:prstGeom prst="rect">
            <a:avLst/>
          </a:prstGeom>
        </p:spPr>
        <p:txBody>
          <a:bodyPr wrap="square">
            <a:spAutoFit/>
          </a:bodyPr>
          <a:lstStyle/>
          <a:p>
            <a:pPr algn="just"/>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Dasari</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TW et al. Systematic review of effectiveness of oral sirolimus after bare-metal stenting of coronary arteries for prevention of in-stent restenosis. Am J </a:t>
            </a:r>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Cardiol</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2013 Nov 1;112(9):1322-7.</a:t>
            </a:r>
          </a:p>
          <a:p>
            <a:pPr algn="just"/>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Sardar</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P et al. Steroids </a:t>
            </a:r>
            <a:r>
              <a:rPr lang="en-US" sz="1600" dirty="0">
                <a:solidFill>
                  <a:prstClr val="white">
                    <a:lumMod val="95000"/>
                  </a:prstClr>
                </a:solidFill>
                <a:latin typeface="Microsoft YaHei" panose="020B0503020204020204" pitchFamily="34" charset="-122"/>
                <a:ea typeface="Microsoft YaHei" panose="020B0503020204020204" pitchFamily="34" charset="-122"/>
              </a:rPr>
              <a:t>for the prevention </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of restenosis </a:t>
            </a:r>
            <a:r>
              <a:rPr lang="en-US" sz="1600" dirty="0">
                <a:solidFill>
                  <a:prstClr val="white">
                    <a:lumMod val="95000"/>
                  </a:prstClr>
                </a:solidFill>
                <a:latin typeface="Microsoft YaHei" panose="020B0503020204020204" pitchFamily="34" charset="-122"/>
                <a:ea typeface="Microsoft YaHei" panose="020B0503020204020204" pitchFamily="34" charset="-122"/>
              </a:rPr>
              <a:t>in bare-metal stents--a systematic review and meta-analysis. J Invasive </a:t>
            </a:r>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Cardiol</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2012;24(3</a:t>
            </a:r>
            <a:r>
              <a:rPr lang="en-US" sz="1600" dirty="0">
                <a:solidFill>
                  <a:prstClr val="white">
                    <a:lumMod val="95000"/>
                  </a:prstClr>
                </a:solidFill>
                <a:latin typeface="Microsoft YaHei" panose="020B0503020204020204" pitchFamily="34" charset="-122"/>
                <a:ea typeface="Microsoft YaHei" panose="020B0503020204020204" pitchFamily="34" charset="-122"/>
              </a:rPr>
              <a:t>):98-103</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a:t>
            </a:r>
            <a:endParaRPr lang="en-US" dirty="0">
              <a:solidFill>
                <a:prstClr val="white">
                  <a:lumMod val="95000"/>
                </a:prstClr>
              </a:solidFill>
              <a:latin typeface="Microsoft YaHei" panose="020B0503020204020204" pitchFamily="34" charset="-122"/>
              <a:ea typeface="Microsoft YaHei" panose="020B0503020204020204" pitchFamily="34" charset="-122"/>
            </a:endParaRPr>
          </a:p>
        </p:txBody>
      </p:sp>
      <p:sp>
        <p:nvSpPr>
          <p:cNvPr id="5" name="4 CuadroTexto"/>
          <p:cNvSpPr txBox="1"/>
          <p:nvPr/>
        </p:nvSpPr>
        <p:spPr>
          <a:xfrm>
            <a:off x="35496" y="448216"/>
            <a:ext cx="9036496" cy="892552"/>
          </a:xfrm>
          <a:prstGeom prst="rect">
            <a:avLst/>
          </a:prstGeom>
          <a:noFill/>
        </p:spPr>
        <p:txBody>
          <a:bodyPr wrap="square" rtlCol="0">
            <a:spAutoFit/>
          </a:bodyPr>
          <a:lstStyle/>
          <a:p>
            <a:pPr algn="ct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Randomized</a:t>
            </a: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Clinical</a:t>
            </a:r>
            <a:r>
              <a:rPr lang="es-AR" sz="2800" b="1" dirty="0" smtClean="0">
                <a:solidFill>
                  <a:srgbClr val="FFFF00"/>
                </a:solidFill>
                <a:latin typeface="Microsoft YaHei" panose="020B0503020204020204" pitchFamily="34" charset="-122"/>
                <a:ea typeface="Microsoft YaHei" panose="020B0503020204020204" pitchFamily="34" charset="-122"/>
              </a:rPr>
              <a:t> </a:t>
            </a:r>
            <a:r>
              <a:rPr lang="es-AR" sz="2800" b="1" dirty="0" err="1" smtClean="0">
                <a:solidFill>
                  <a:srgbClr val="FFFF00"/>
                </a:solidFill>
                <a:latin typeface="Microsoft YaHei" panose="020B0503020204020204" pitchFamily="34" charset="-122"/>
                <a:ea typeface="Microsoft YaHei" panose="020B0503020204020204" pitchFamily="34" charset="-122"/>
              </a:rPr>
              <a:t>Trials</a:t>
            </a:r>
            <a:r>
              <a:rPr lang="es-AR" sz="2800" b="1" dirty="0" smtClean="0">
                <a:solidFill>
                  <a:srgbClr val="FFFF00"/>
                </a:solidFill>
                <a:latin typeface="Microsoft YaHei" panose="020B0503020204020204" pitchFamily="34" charset="-122"/>
                <a:ea typeface="Microsoft YaHei" panose="020B0503020204020204" pitchFamily="34" charset="-122"/>
              </a:rPr>
              <a:t> </a:t>
            </a:r>
          </a:p>
          <a:p>
            <a:pPr algn="ctr"/>
            <a:r>
              <a:rPr lang="es-AR" sz="2400" b="1" dirty="0" smtClean="0">
                <a:solidFill>
                  <a:srgbClr val="FFFF00"/>
                </a:solidFill>
                <a:latin typeface="Microsoft YaHei" panose="020B0503020204020204" pitchFamily="34" charset="-122"/>
                <a:ea typeface="Microsoft YaHei" panose="020B0503020204020204" pitchFamily="34" charset="-122"/>
              </a:rPr>
              <a:t>(8/8 positive)</a:t>
            </a:r>
            <a:endParaRPr lang="en-US" sz="2400" b="1" dirty="0">
              <a:solidFill>
                <a:srgbClr val="FFFF00"/>
              </a:solidFill>
              <a:latin typeface="Microsoft YaHei" panose="020B0503020204020204" pitchFamily="34" charset="-122"/>
              <a:ea typeface="Microsoft YaHei" panose="020B0503020204020204" pitchFamily="34" charset="-122"/>
            </a:endParaRPr>
          </a:p>
        </p:txBody>
      </p:sp>
      <p:cxnSp>
        <p:nvCxnSpPr>
          <p:cNvPr id="6" name="5 Conector recto"/>
          <p:cNvCxnSpPr/>
          <p:nvPr/>
        </p:nvCxnSpPr>
        <p:spPr>
          <a:xfrm>
            <a:off x="2627784" y="404664"/>
            <a:ext cx="633670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6 CuadroTexto"/>
          <p:cNvSpPr txBox="1"/>
          <p:nvPr/>
        </p:nvSpPr>
        <p:spPr>
          <a:xfrm>
            <a:off x="36512" y="1143903"/>
            <a:ext cx="9144000" cy="3293209"/>
          </a:xfrm>
          <a:prstGeom prst="rect">
            <a:avLst/>
          </a:prstGeom>
          <a:noFill/>
        </p:spPr>
        <p:txBody>
          <a:bodyPr wrap="square" rtlCol="0">
            <a:spAutoFit/>
          </a:bodyPr>
          <a:lstStyle/>
          <a:p>
            <a:pPr algn="just"/>
            <a:r>
              <a:rPr lang="en-US" sz="1600" b="1" dirty="0" smtClean="0">
                <a:solidFill>
                  <a:srgbClr val="FF0000"/>
                </a:solidFill>
                <a:latin typeface="Microsoft YaHei" panose="020B0503020204020204" pitchFamily="34" charset="-122"/>
                <a:ea typeface="Microsoft YaHei" panose="020B0503020204020204" pitchFamily="34" charset="-122"/>
              </a:rPr>
              <a:t>SIROLIMUS</a:t>
            </a:r>
          </a:p>
          <a:p>
            <a:pPr algn="just"/>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Hausleiter</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J et al. OSIRIS TRIAL. Circulation 2004;110:790e795.</a:t>
            </a:r>
          </a:p>
          <a:p>
            <a:pPr algn="just"/>
            <a:r>
              <a:rPr lang="en-US" sz="1600" b="1" i="1" dirty="0" smtClean="0">
                <a:solidFill>
                  <a:prstClr val="white">
                    <a:lumMod val="95000"/>
                  </a:prstClr>
                </a:solidFill>
                <a:latin typeface="Microsoft YaHei" panose="020B0503020204020204" pitchFamily="34" charset="-122"/>
                <a:ea typeface="Microsoft YaHei" panose="020B0503020204020204" pitchFamily="34" charset="-122"/>
              </a:rPr>
              <a:t>Rodriguez AE et al. ORAR 2 TRIAL J Am </a:t>
            </a:r>
            <a:r>
              <a:rPr lang="en-US" sz="1600" b="1" i="1" dirty="0" err="1" smtClean="0">
                <a:solidFill>
                  <a:prstClr val="white">
                    <a:lumMod val="95000"/>
                  </a:prstClr>
                </a:solidFill>
                <a:latin typeface="Microsoft YaHei" panose="020B0503020204020204" pitchFamily="34" charset="-122"/>
                <a:ea typeface="Microsoft YaHei" panose="020B0503020204020204" pitchFamily="34" charset="-122"/>
              </a:rPr>
              <a:t>Coll</a:t>
            </a:r>
            <a:r>
              <a:rPr lang="en-US" sz="1600" b="1" i="1" dirty="0" smtClean="0">
                <a:solidFill>
                  <a:prstClr val="white">
                    <a:lumMod val="95000"/>
                  </a:prstClr>
                </a:solidFill>
                <a:latin typeface="Microsoft YaHei" panose="020B0503020204020204" pitchFamily="34" charset="-122"/>
                <a:ea typeface="Microsoft YaHei" panose="020B0503020204020204" pitchFamily="34" charset="-122"/>
              </a:rPr>
              <a:t> </a:t>
            </a:r>
            <a:r>
              <a:rPr lang="en-US" sz="1600" b="1" i="1" dirty="0" err="1" smtClean="0">
                <a:solidFill>
                  <a:prstClr val="white">
                    <a:lumMod val="95000"/>
                  </a:prstClr>
                </a:solidFill>
                <a:latin typeface="Microsoft YaHei" panose="020B0503020204020204" pitchFamily="34" charset="-122"/>
                <a:ea typeface="Microsoft YaHei" panose="020B0503020204020204" pitchFamily="34" charset="-122"/>
              </a:rPr>
              <a:t>Cardiol</a:t>
            </a:r>
            <a:r>
              <a:rPr lang="en-US" sz="1600" b="1" i="1" dirty="0" smtClean="0">
                <a:solidFill>
                  <a:prstClr val="white">
                    <a:lumMod val="95000"/>
                  </a:prstClr>
                </a:solidFill>
                <a:latin typeface="Microsoft YaHei" panose="020B0503020204020204" pitchFamily="34" charset="-122"/>
                <a:ea typeface="Microsoft YaHei" panose="020B0503020204020204" pitchFamily="34" charset="-122"/>
              </a:rPr>
              <a:t> 2006;47:1522e1529</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a:t>
            </a:r>
          </a:p>
          <a:p>
            <a:pPr algn="just"/>
            <a:r>
              <a:rPr lang="en-US" sz="1600" b="1" i="1" dirty="0" smtClean="0">
                <a:solidFill>
                  <a:srgbClr val="FFFF00"/>
                </a:solidFill>
                <a:latin typeface="Microsoft YaHei" panose="020B0503020204020204" pitchFamily="34" charset="-122"/>
                <a:ea typeface="Microsoft YaHei" panose="020B0503020204020204" pitchFamily="34" charset="-122"/>
              </a:rPr>
              <a:t>Rodríguez AE et al. ORAR 3 TRIAL. Euro Intervention 2009;5:255e264</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a:t>
            </a:r>
          </a:p>
          <a:p>
            <a:pPr algn="just"/>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Cernigliaro</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C et al. Cardiology 2010;115:77e86.</a:t>
            </a:r>
          </a:p>
          <a:p>
            <a:pPr algn="just"/>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Stojkovic</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S et al. Catheter </a:t>
            </a:r>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Cardiovasc</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a:t>
            </a:r>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Interv</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2010;75:317e325.</a:t>
            </a:r>
          </a:p>
          <a:p>
            <a:pPr algn="just"/>
            <a:endParaRPr lang="es-AR" sz="1600" b="1" dirty="0" smtClean="0">
              <a:solidFill>
                <a:prstClr val="white">
                  <a:lumMod val="95000"/>
                </a:prstClr>
              </a:solidFill>
              <a:latin typeface="Microsoft YaHei" panose="020B0503020204020204" pitchFamily="34" charset="-122"/>
              <a:ea typeface="Microsoft YaHei" panose="020B0503020204020204" pitchFamily="34" charset="-122"/>
            </a:endParaRPr>
          </a:p>
          <a:p>
            <a:pPr algn="just"/>
            <a:r>
              <a:rPr lang="es-AR" sz="1600" b="1" dirty="0" smtClean="0">
                <a:solidFill>
                  <a:srgbClr val="FF0000"/>
                </a:solidFill>
                <a:latin typeface="Microsoft YaHei" panose="020B0503020204020204" pitchFamily="34" charset="-122"/>
                <a:ea typeface="Microsoft YaHei" panose="020B0503020204020204" pitchFamily="34" charset="-122"/>
              </a:rPr>
              <a:t>PREDNISONE</a:t>
            </a:r>
            <a:endParaRPr lang="en-US" sz="1600" b="1" dirty="0" smtClean="0">
              <a:solidFill>
                <a:srgbClr val="FF0000"/>
              </a:solidFill>
              <a:latin typeface="Microsoft YaHei" panose="020B0503020204020204" pitchFamily="34" charset="-122"/>
              <a:ea typeface="Microsoft YaHei" panose="020B0503020204020204" pitchFamily="34" charset="-122"/>
            </a:endParaRPr>
          </a:p>
          <a:p>
            <a:pPr algn="just"/>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Versaci</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F et al. IMPRESS TRIAL. J Am </a:t>
            </a:r>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Coll</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a:t>
            </a:r>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Cardiol</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2002;40:1935e1942.</a:t>
            </a:r>
          </a:p>
          <a:p>
            <a:pPr algn="just"/>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Ribichini</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F et al. CEREA-DES TRIAL. </a:t>
            </a:r>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Eur</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Heart J 2013 Jun;34:1740e1748.</a:t>
            </a:r>
          </a:p>
          <a:p>
            <a:pPr algn="just"/>
            <a:endParaRPr lang="es-AR" sz="1600" dirty="0">
              <a:solidFill>
                <a:prstClr val="white">
                  <a:lumMod val="95000"/>
                </a:prstClr>
              </a:solidFill>
              <a:latin typeface="Microsoft YaHei" panose="020B0503020204020204" pitchFamily="34" charset="-122"/>
              <a:ea typeface="Microsoft YaHei" panose="020B0503020204020204" pitchFamily="34" charset="-122"/>
            </a:endParaRPr>
          </a:p>
          <a:p>
            <a:pPr algn="just"/>
            <a:r>
              <a:rPr lang="es-AR" sz="1600" b="1" dirty="0" smtClean="0">
                <a:solidFill>
                  <a:srgbClr val="FF0000"/>
                </a:solidFill>
                <a:latin typeface="Microsoft YaHei" panose="020B0503020204020204" pitchFamily="34" charset="-122"/>
                <a:ea typeface="Microsoft YaHei" panose="020B0503020204020204" pitchFamily="34" charset="-122"/>
              </a:rPr>
              <a:t>COLCHICINE</a:t>
            </a:r>
            <a:endParaRPr lang="en-US" sz="1600" b="1" dirty="0" smtClean="0">
              <a:solidFill>
                <a:srgbClr val="FF0000"/>
              </a:solidFill>
              <a:latin typeface="Microsoft YaHei" panose="020B0503020204020204" pitchFamily="34" charset="-122"/>
              <a:ea typeface="Microsoft YaHei" panose="020B0503020204020204" pitchFamily="34" charset="-122"/>
            </a:endParaRPr>
          </a:p>
          <a:p>
            <a:pPr algn="just"/>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Deftereos</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S et al. J Am </a:t>
            </a:r>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Coll</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a:t>
            </a:r>
            <a:r>
              <a:rPr lang="en-US" sz="1600" dirty="0" err="1" smtClean="0">
                <a:solidFill>
                  <a:prstClr val="white">
                    <a:lumMod val="95000"/>
                  </a:prstClr>
                </a:solidFill>
                <a:latin typeface="Microsoft YaHei" panose="020B0503020204020204" pitchFamily="34" charset="-122"/>
                <a:ea typeface="Microsoft YaHei" panose="020B0503020204020204" pitchFamily="34" charset="-122"/>
              </a:rPr>
              <a:t>Cardiol</a:t>
            </a:r>
            <a:r>
              <a:rPr lang="en-US" sz="1600" dirty="0" smtClean="0">
                <a:solidFill>
                  <a:prstClr val="white">
                    <a:lumMod val="95000"/>
                  </a:prstClr>
                </a:solidFill>
                <a:latin typeface="Microsoft YaHei" panose="020B0503020204020204" pitchFamily="34" charset="-122"/>
                <a:ea typeface="Microsoft YaHei" panose="020B0503020204020204" pitchFamily="34" charset="-122"/>
              </a:rPr>
              <a:t> 2013;61:1679e1685.</a:t>
            </a:r>
          </a:p>
        </p:txBody>
      </p:sp>
    </p:spTree>
    <p:extLst>
      <p:ext uri="{BB962C8B-B14F-4D97-AF65-F5344CB8AC3E}">
        <p14:creationId xmlns:p14="http://schemas.microsoft.com/office/powerpoint/2010/main" val="35323300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Elipse"/>
          <p:cNvSpPr/>
          <p:nvPr/>
        </p:nvSpPr>
        <p:spPr>
          <a:xfrm>
            <a:off x="3016208" y="40945"/>
            <a:ext cx="3029758" cy="1091820"/>
          </a:xfrm>
          <a:prstGeom prst="ellipse">
            <a:avLst/>
          </a:prstGeom>
          <a:gradFill>
            <a:gsLst>
              <a:gs pos="0">
                <a:srgbClr val="DDEBCF"/>
              </a:gs>
              <a:gs pos="50000">
                <a:srgbClr val="9CB86E"/>
              </a:gs>
              <a:gs pos="100000">
                <a:srgbClr val="92D050"/>
              </a:gs>
            </a:gsLst>
            <a:lin ang="54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AR" sz="1600" b="1" dirty="0"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1274 </a:t>
            </a:r>
            <a:r>
              <a:rPr lang="es-AR" sz="1600" b="1" dirty="0" err="1"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patients</a:t>
            </a:r>
            <a:endParaRPr lang="es-AR" sz="1600" b="1" dirty="0"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r>
              <a:rPr lang="es-AR" sz="1600" dirty="0" err="1" smtClean="0">
                <a:solidFill>
                  <a:schemeClr val="tx1"/>
                </a:solidFill>
                <a:latin typeface="Microsoft YaHei" panose="020B0503020204020204" pitchFamily="34" charset="-122"/>
                <a:ea typeface="Microsoft YaHei" panose="020B0503020204020204" pitchFamily="34" charset="-122"/>
              </a:rPr>
              <a:t>Screened</a:t>
            </a:r>
            <a:r>
              <a:rPr lang="es-AR" sz="1600" dirty="0" smtClean="0">
                <a:solidFill>
                  <a:schemeClr val="tx1"/>
                </a:solidFill>
                <a:latin typeface="Microsoft YaHei" panose="020B0503020204020204" pitchFamily="34" charset="-122"/>
                <a:ea typeface="Microsoft YaHei" panose="020B0503020204020204" pitchFamily="34" charset="-122"/>
              </a:rPr>
              <a:t> </a:t>
            </a:r>
            <a:r>
              <a:rPr lang="es-AR" sz="1600" dirty="0" err="1" smtClean="0">
                <a:solidFill>
                  <a:schemeClr val="tx1"/>
                </a:solidFill>
                <a:latin typeface="Microsoft YaHei" panose="020B0503020204020204" pitchFamily="34" charset="-122"/>
                <a:ea typeface="Microsoft YaHei" panose="020B0503020204020204" pitchFamily="34" charset="-122"/>
              </a:rPr>
              <a:t>for</a:t>
            </a:r>
            <a:r>
              <a:rPr lang="es-AR" sz="1600" dirty="0" smtClean="0">
                <a:solidFill>
                  <a:schemeClr val="tx1"/>
                </a:solidFill>
                <a:latin typeface="Microsoft YaHei" panose="020B0503020204020204" pitchFamily="34" charset="-122"/>
                <a:ea typeface="Microsoft YaHei" panose="020B0503020204020204" pitchFamily="34" charset="-122"/>
              </a:rPr>
              <a:t> </a:t>
            </a:r>
            <a:r>
              <a:rPr lang="es-AR" sz="1600" dirty="0" err="1" smtClean="0">
                <a:solidFill>
                  <a:schemeClr val="tx1"/>
                </a:solidFill>
                <a:latin typeface="Microsoft YaHei" panose="020B0503020204020204" pitchFamily="34" charset="-122"/>
                <a:ea typeface="Microsoft YaHei" panose="020B0503020204020204" pitchFamily="34" charset="-122"/>
              </a:rPr>
              <a:t>inclusion</a:t>
            </a:r>
            <a:r>
              <a:rPr lang="es-AR" sz="1600" dirty="0" smtClean="0">
                <a:solidFill>
                  <a:schemeClr val="tx1"/>
                </a:solidFill>
                <a:latin typeface="Microsoft YaHei" panose="020B0503020204020204" pitchFamily="34" charset="-122"/>
                <a:ea typeface="Microsoft YaHei" panose="020B0503020204020204" pitchFamily="34" charset="-122"/>
              </a:rPr>
              <a:t> in ORAR III</a:t>
            </a:r>
            <a:endParaRPr lang="en-US" sz="1600" dirty="0">
              <a:solidFill>
                <a:schemeClr val="tx1"/>
              </a:solidFill>
              <a:latin typeface="Microsoft YaHei" panose="020B0503020204020204" pitchFamily="34" charset="-122"/>
              <a:ea typeface="Microsoft YaHei" panose="020B0503020204020204" pitchFamily="34" charset="-122"/>
            </a:endParaRPr>
          </a:p>
        </p:txBody>
      </p:sp>
      <p:sp>
        <p:nvSpPr>
          <p:cNvPr id="5" name="4 Rectángulo redondeado"/>
          <p:cNvSpPr/>
          <p:nvPr/>
        </p:nvSpPr>
        <p:spPr>
          <a:xfrm>
            <a:off x="5153444" y="1196752"/>
            <a:ext cx="3883052" cy="1881091"/>
          </a:xfrm>
          <a:prstGeom prst="roundRect">
            <a:avLst/>
          </a:prstGeom>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AR" sz="1600" dirty="0"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102 </a:t>
            </a:r>
            <a:r>
              <a:rPr lang="es-AR" sz="1600" dirty="0" err="1"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patients</a:t>
            </a:r>
            <a:r>
              <a:rPr lang="es-AR" sz="1600" dirty="0"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s-AR" sz="1600" dirty="0" err="1"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met</a:t>
            </a:r>
            <a:r>
              <a:rPr lang="es-AR" sz="1600" dirty="0"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s-AR" sz="1600" dirty="0" err="1"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angiographic</a:t>
            </a:r>
            <a:r>
              <a:rPr lang="es-AR" sz="1600" dirty="0"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s-AR" sz="1600" dirty="0" err="1"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exclusion</a:t>
            </a:r>
            <a:r>
              <a:rPr lang="es-AR" sz="1600" dirty="0"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s-AR" sz="1600" dirty="0" err="1"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criteria</a:t>
            </a:r>
            <a:r>
              <a:rPr lang="es-AR" sz="1600" dirty="0" smtClean="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t>
            </a:r>
          </a:p>
          <a:p>
            <a:r>
              <a:rPr lang="es-AR" sz="1600" dirty="0" smtClean="0">
                <a:solidFill>
                  <a:schemeClr val="tx1"/>
                </a:solidFill>
                <a:latin typeface="Microsoft YaHei" panose="020B0503020204020204" pitchFamily="34" charset="-122"/>
                <a:ea typeface="Microsoft YaHei" panose="020B0503020204020204" pitchFamily="34" charset="-122"/>
              </a:rPr>
              <a:t>Target </a:t>
            </a:r>
            <a:r>
              <a:rPr lang="es-AR" sz="1600" dirty="0" err="1" smtClean="0">
                <a:solidFill>
                  <a:schemeClr val="tx1"/>
                </a:solidFill>
                <a:latin typeface="Microsoft YaHei" panose="020B0503020204020204" pitchFamily="34" charset="-122"/>
                <a:ea typeface="Microsoft YaHei" panose="020B0503020204020204" pitchFamily="34" charset="-122"/>
              </a:rPr>
              <a:t>vessel</a:t>
            </a:r>
            <a:r>
              <a:rPr lang="es-AR" sz="1600" dirty="0" smtClean="0">
                <a:solidFill>
                  <a:schemeClr val="tx1"/>
                </a:solidFill>
                <a:latin typeface="Microsoft YaHei" panose="020B0503020204020204" pitchFamily="34" charset="-122"/>
                <a:ea typeface="Microsoft YaHei" panose="020B0503020204020204" pitchFamily="34" charset="-122"/>
              </a:rPr>
              <a:t> </a:t>
            </a:r>
            <a:r>
              <a:rPr lang="es-AR" sz="1600" dirty="0" err="1" smtClean="0">
                <a:solidFill>
                  <a:schemeClr val="tx1"/>
                </a:solidFill>
                <a:latin typeface="Microsoft YaHei" panose="020B0503020204020204" pitchFamily="34" charset="-122"/>
                <a:ea typeface="Microsoft YaHei" panose="020B0503020204020204" pitchFamily="34" charset="-122"/>
              </a:rPr>
              <a:t>size</a:t>
            </a:r>
            <a:r>
              <a:rPr lang="es-AR" sz="1600" dirty="0" smtClean="0">
                <a:solidFill>
                  <a:schemeClr val="tx1"/>
                </a:solidFill>
                <a:latin typeface="Microsoft YaHei" panose="020B0503020204020204" pitchFamily="34" charset="-122"/>
                <a:ea typeface="Microsoft YaHei" panose="020B0503020204020204" pitchFamily="34" charset="-122"/>
              </a:rPr>
              <a:t> &lt;2.5 mm (visual)</a:t>
            </a:r>
          </a:p>
          <a:p>
            <a:r>
              <a:rPr lang="es-AR" sz="1600" dirty="0" err="1" smtClean="0">
                <a:solidFill>
                  <a:schemeClr val="tx1"/>
                </a:solidFill>
                <a:latin typeface="Microsoft YaHei" panose="020B0503020204020204" pitchFamily="34" charset="-122"/>
                <a:ea typeface="Microsoft YaHei" panose="020B0503020204020204" pitchFamily="34" charset="-122"/>
              </a:rPr>
              <a:t>Chronic</a:t>
            </a:r>
            <a:r>
              <a:rPr lang="es-AR" sz="1600" dirty="0" smtClean="0">
                <a:solidFill>
                  <a:schemeClr val="tx1"/>
                </a:solidFill>
                <a:latin typeface="Microsoft YaHei" panose="020B0503020204020204" pitchFamily="34" charset="-122"/>
                <a:ea typeface="Microsoft YaHei" panose="020B0503020204020204" pitchFamily="34" charset="-122"/>
              </a:rPr>
              <a:t> total </a:t>
            </a:r>
            <a:r>
              <a:rPr lang="es-AR" sz="1600" dirty="0" err="1" smtClean="0">
                <a:solidFill>
                  <a:schemeClr val="tx1"/>
                </a:solidFill>
                <a:latin typeface="Microsoft YaHei" panose="020B0503020204020204" pitchFamily="34" charset="-122"/>
                <a:ea typeface="Microsoft YaHei" panose="020B0503020204020204" pitchFamily="34" charset="-122"/>
              </a:rPr>
              <a:t>occlusion</a:t>
            </a:r>
            <a:endParaRPr lang="es-AR" sz="1600" dirty="0" smtClean="0">
              <a:solidFill>
                <a:schemeClr val="tx1"/>
              </a:solidFill>
              <a:latin typeface="Microsoft YaHei" panose="020B0503020204020204" pitchFamily="34" charset="-122"/>
              <a:ea typeface="Microsoft YaHei" panose="020B0503020204020204" pitchFamily="34" charset="-122"/>
            </a:endParaRPr>
          </a:p>
          <a:p>
            <a:r>
              <a:rPr lang="es-AR" sz="1600" dirty="0" smtClean="0">
                <a:solidFill>
                  <a:schemeClr val="tx1"/>
                </a:solidFill>
                <a:latin typeface="Microsoft YaHei" panose="020B0503020204020204" pitchFamily="34" charset="-122"/>
                <a:ea typeface="Microsoft YaHei" panose="020B0503020204020204" pitchFamily="34" charset="-122"/>
              </a:rPr>
              <a:t>Non </a:t>
            </a:r>
            <a:r>
              <a:rPr lang="es-AR" sz="1600" dirty="0" err="1" smtClean="0">
                <a:solidFill>
                  <a:schemeClr val="tx1"/>
                </a:solidFill>
                <a:latin typeface="Microsoft YaHei" panose="020B0503020204020204" pitchFamily="34" charset="-122"/>
                <a:ea typeface="Microsoft YaHei" panose="020B0503020204020204" pitchFamily="34" charset="-122"/>
              </a:rPr>
              <a:t>significant</a:t>
            </a:r>
            <a:r>
              <a:rPr lang="es-AR" sz="1600" dirty="0" smtClean="0">
                <a:solidFill>
                  <a:schemeClr val="tx1"/>
                </a:solidFill>
                <a:latin typeface="Microsoft YaHei" panose="020B0503020204020204" pitchFamily="34" charset="-122"/>
                <a:ea typeface="Microsoft YaHei" panose="020B0503020204020204" pitchFamily="34" charset="-122"/>
              </a:rPr>
              <a:t> CAD</a:t>
            </a:r>
          </a:p>
          <a:p>
            <a:r>
              <a:rPr lang="es-AR" sz="1600" dirty="0" err="1" smtClean="0">
                <a:solidFill>
                  <a:schemeClr val="tx1"/>
                </a:solidFill>
                <a:latin typeface="Microsoft YaHei" panose="020B0503020204020204" pitchFamily="34" charset="-122"/>
                <a:ea typeface="Microsoft YaHei" panose="020B0503020204020204" pitchFamily="34" charset="-122"/>
              </a:rPr>
              <a:t>Diffuse</a:t>
            </a:r>
            <a:r>
              <a:rPr lang="es-AR" sz="1600" dirty="0" smtClean="0">
                <a:solidFill>
                  <a:schemeClr val="tx1"/>
                </a:solidFill>
                <a:latin typeface="Microsoft YaHei" panose="020B0503020204020204" pitchFamily="34" charset="-122"/>
                <a:ea typeface="Microsoft YaHei" panose="020B0503020204020204" pitchFamily="34" charset="-122"/>
              </a:rPr>
              <a:t> CAD</a:t>
            </a:r>
          </a:p>
          <a:p>
            <a:r>
              <a:rPr lang="es-AR" sz="1600" dirty="0" smtClean="0">
                <a:solidFill>
                  <a:schemeClr val="tx1"/>
                </a:solidFill>
                <a:latin typeface="Microsoft YaHei" panose="020B0503020204020204" pitchFamily="34" charset="-122"/>
                <a:ea typeface="Microsoft YaHei" panose="020B0503020204020204" pitchFamily="34" charset="-122"/>
              </a:rPr>
              <a:t>ISR</a:t>
            </a:r>
            <a:endParaRPr lang="en-US" sz="1600" dirty="0">
              <a:solidFill>
                <a:schemeClr val="tx1"/>
              </a:solidFill>
              <a:latin typeface="Microsoft YaHei" panose="020B0503020204020204" pitchFamily="34" charset="-122"/>
              <a:ea typeface="Microsoft YaHei" panose="020B0503020204020204" pitchFamily="34" charset="-122"/>
            </a:endParaRPr>
          </a:p>
        </p:txBody>
      </p:sp>
      <p:sp>
        <p:nvSpPr>
          <p:cNvPr id="6" name="5 Rectángulo redondeado"/>
          <p:cNvSpPr/>
          <p:nvPr/>
        </p:nvSpPr>
        <p:spPr>
          <a:xfrm>
            <a:off x="2987824" y="3356992"/>
            <a:ext cx="3111690" cy="928047"/>
          </a:xfrm>
          <a:prstGeom prst="roundRect">
            <a:avLst/>
          </a:prstGeom>
          <a:solidFill>
            <a:schemeClr val="tx2">
              <a:lumMod val="60000"/>
              <a:lumOff val="40000"/>
            </a:schemeClr>
          </a:solidFill>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AR" dirty="0" smtClean="0">
                <a:solidFill>
                  <a:schemeClr val="tx1"/>
                </a:solidFill>
                <a:latin typeface="Microsoft YaHei" panose="020B0503020204020204" pitchFamily="34" charset="-122"/>
                <a:ea typeface="Microsoft YaHei" panose="020B0503020204020204" pitchFamily="34" charset="-122"/>
              </a:rPr>
              <a:t>487 </a:t>
            </a:r>
            <a:r>
              <a:rPr lang="es-AR" dirty="0" err="1" smtClean="0">
                <a:solidFill>
                  <a:schemeClr val="tx1"/>
                </a:solidFill>
                <a:latin typeface="Microsoft YaHei" panose="020B0503020204020204" pitchFamily="34" charset="-122"/>
                <a:ea typeface="Microsoft YaHei" panose="020B0503020204020204" pitchFamily="34" charset="-122"/>
              </a:rPr>
              <a:t>patients</a:t>
            </a:r>
            <a:r>
              <a:rPr lang="es-AR" dirty="0" smtClean="0">
                <a:solidFill>
                  <a:schemeClr val="tx1"/>
                </a:solidFill>
                <a:latin typeface="Microsoft YaHei" panose="020B0503020204020204" pitchFamily="34" charset="-122"/>
                <a:ea typeface="Microsoft YaHei" panose="020B0503020204020204" pitchFamily="34" charset="-122"/>
              </a:rPr>
              <a:t> </a:t>
            </a:r>
            <a:r>
              <a:rPr lang="es-AR" dirty="0" err="1" smtClean="0">
                <a:solidFill>
                  <a:schemeClr val="tx1"/>
                </a:solidFill>
                <a:latin typeface="Microsoft YaHei" panose="020B0503020204020204" pitchFamily="34" charset="-122"/>
                <a:ea typeface="Microsoft YaHei" panose="020B0503020204020204" pitchFamily="34" charset="-122"/>
              </a:rPr>
              <a:t>excluded</a:t>
            </a:r>
            <a:r>
              <a:rPr lang="es-AR" dirty="0" smtClean="0">
                <a:solidFill>
                  <a:schemeClr val="tx1"/>
                </a:solidFill>
                <a:latin typeface="Microsoft YaHei" panose="020B0503020204020204" pitchFamily="34" charset="-122"/>
                <a:ea typeface="Microsoft YaHei" panose="020B0503020204020204" pitchFamily="34" charset="-122"/>
              </a:rPr>
              <a:t>, </a:t>
            </a:r>
            <a:r>
              <a:rPr lang="es-AR" dirty="0" err="1" smtClean="0">
                <a:solidFill>
                  <a:schemeClr val="tx1"/>
                </a:solidFill>
                <a:latin typeface="Microsoft YaHei" panose="020B0503020204020204" pitchFamily="34" charset="-122"/>
                <a:ea typeface="Microsoft YaHei" panose="020B0503020204020204" pitchFamily="34" charset="-122"/>
              </a:rPr>
              <a:t>unable</a:t>
            </a:r>
            <a:r>
              <a:rPr lang="es-AR" dirty="0" smtClean="0">
                <a:solidFill>
                  <a:schemeClr val="tx1"/>
                </a:solidFill>
                <a:latin typeface="Microsoft YaHei" panose="020B0503020204020204" pitchFamily="34" charset="-122"/>
                <a:ea typeface="Microsoft YaHei" panose="020B0503020204020204" pitchFamily="34" charset="-122"/>
              </a:rPr>
              <a:t> </a:t>
            </a:r>
            <a:r>
              <a:rPr lang="es-AR" dirty="0" err="1" smtClean="0">
                <a:solidFill>
                  <a:schemeClr val="tx1"/>
                </a:solidFill>
                <a:latin typeface="Microsoft YaHei" panose="020B0503020204020204" pitchFamily="34" charset="-122"/>
                <a:ea typeface="Microsoft YaHei" panose="020B0503020204020204" pitchFamily="34" charset="-122"/>
              </a:rPr>
              <a:t>for</a:t>
            </a:r>
            <a:r>
              <a:rPr lang="es-AR" dirty="0" smtClean="0">
                <a:solidFill>
                  <a:schemeClr val="tx1"/>
                </a:solidFill>
                <a:latin typeface="Microsoft YaHei" panose="020B0503020204020204" pitchFamily="34" charset="-122"/>
                <a:ea typeface="Microsoft YaHei" panose="020B0503020204020204" pitchFamily="34" charset="-122"/>
              </a:rPr>
              <a:t> PCI </a:t>
            </a:r>
            <a:r>
              <a:rPr lang="es-AR" dirty="0" err="1" smtClean="0">
                <a:solidFill>
                  <a:schemeClr val="tx1"/>
                </a:solidFill>
                <a:latin typeface="Microsoft YaHei" panose="020B0503020204020204" pitchFamily="34" charset="-122"/>
                <a:ea typeface="Microsoft YaHei" panose="020B0503020204020204" pitchFamily="34" charset="-122"/>
              </a:rPr>
              <a:t>with</a:t>
            </a:r>
            <a:r>
              <a:rPr lang="es-AR" dirty="0" smtClean="0">
                <a:solidFill>
                  <a:schemeClr val="tx1"/>
                </a:solidFill>
                <a:latin typeface="Microsoft YaHei" panose="020B0503020204020204" pitchFamily="34" charset="-122"/>
                <a:ea typeface="Microsoft YaHei" panose="020B0503020204020204" pitchFamily="34" charset="-122"/>
              </a:rPr>
              <a:t> </a:t>
            </a:r>
            <a:r>
              <a:rPr lang="es-AR" dirty="0" err="1" smtClean="0">
                <a:solidFill>
                  <a:schemeClr val="tx1"/>
                </a:solidFill>
                <a:latin typeface="Microsoft YaHei" panose="020B0503020204020204" pitchFamily="34" charset="-122"/>
                <a:ea typeface="Microsoft YaHei" panose="020B0503020204020204" pitchFamily="34" charset="-122"/>
              </a:rPr>
              <a:t>multiple</a:t>
            </a:r>
            <a:r>
              <a:rPr lang="es-AR" dirty="0" smtClean="0">
                <a:solidFill>
                  <a:schemeClr val="tx1"/>
                </a:solidFill>
                <a:latin typeface="Microsoft YaHei" panose="020B0503020204020204" pitchFamily="34" charset="-122"/>
                <a:ea typeface="Microsoft YaHei" panose="020B0503020204020204" pitchFamily="34" charset="-122"/>
              </a:rPr>
              <a:t> DES</a:t>
            </a:r>
            <a:endParaRPr lang="en-US" dirty="0">
              <a:solidFill>
                <a:schemeClr val="tx1"/>
              </a:solidFill>
              <a:latin typeface="Microsoft YaHei" panose="020B0503020204020204" pitchFamily="34" charset="-122"/>
              <a:ea typeface="Microsoft YaHei" panose="020B0503020204020204" pitchFamily="34" charset="-122"/>
            </a:endParaRPr>
          </a:p>
        </p:txBody>
      </p:sp>
      <p:sp>
        <p:nvSpPr>
          <p:cNvPr id="7" name="6 Rectángulo redondeado"/>
          <p:cNvSpPr/>
          <p:nvPr/>
        </p:nvSpPr>
        <p:spPr>
          <a:xfrm>
            <a:off x="2222322" y="4437112"/>
            <a:ext cx="4653934" cy="1152128"/>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AR" sz="2800" b="1" dirty="0" smtClean="0">
                <a:solidFill>
                  <a:schemeClr val="accent4">
                    <a:lumMod val="7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200 </a:t>
            </a:r>
            <a:r>
              <a:rPr lang="es-AR" sz="2800" b="1" dirty="0" err="1" smtClean="0">
                <a:solidFill>
                  <a:schemeClr val="accent4">
                    <a:lumMod val="7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patients</a:t>
            </a:r>
            <a:r>
              <a:rPr lang="es-AR" sz="2800" b="1" dirty="0" smtClean="0">
                <a:solidFill>
                  <a:schemeClr val="accent4">
                    <a:lumMod val="7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s-AR" sz="2800" b="1" dirty="0" err="1" smtClean="0">
                <a:solidFill>
                  <a:schemeClr val="accent4">
                    <a:lumMod val="7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included</a:t>
            </a:r>
            <a:r>
              <a:rPr lang="es-AR" sz="2800" b="1" dirty="0" smtClean="0">
                <a:solidFill>
                  <a:schemeClr val="accent4">
                    <a:lumMod val="7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in ORAR III RCT</a:t>
            </a:r>
          </a:p>
        </p:txBody>
      </p:sp>
      <p:sp>
        <p:nvSpPr>
          <p:cNvPr id="8" name="7 Rectángulo redondeado"/>
          <p:cNvSpPr/>
          <p:nvPr/>
        </p:nvSpPr>
        <p:spPr>
          <a:xfrm>
            <a:off x="35496" y="1196752"/>
            <a:ext cx="3907277" cy="1881091"/>
          </a:xfrm>
          <a:prstGeom prst="roundRect">
            <a:avLst/>
          </a:prstGeom>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AR" sz="1600" dirty="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485 </a:t>
            </a:r>
            <a:r>
              <a:rPr lang="es-AR" sz="1600" dirty="0" err="1">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patients</a:t>
            </a:r>
            <a:r>
              <a:rPr lang="es-AR" sz="1600" dirty="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s-AR" sz="1600" dirty="0" err="1">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met</a:t>
            </a:r>
            <a:r>
              <a:rPr lang="es-AR" sz="1600" dirty="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s-AR" sz="1600" dirty="0" err="1">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clinical</a:t>
            </a:r>
            <a:r>
              <a:rPr lang="es-AR" sz="1600" dirty="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s-AR" sz="1600" dirty="0" err="1">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exclusion</a:t>
            </a:r>
            <a:r>
              <a:rPr lang="es-AR" sz="1600" dirty="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s-AR" sz="1600" dirty="0" err="1">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criteria</a:t>
            </a:r>
            <a:r>
              <a:rPr lang="es-AR" sz="1600" dirty="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t>
            </a:r>
          </a:p>
          <a:p>
            <a:pPr algn="ctr"/>
            <a:endParaRPr lang="es-AR" sz="1600" dirty="0">
              <a:solidFill>
                <a:schemeClr val="tx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r>
              <a:rPr lang="es-AR" sz="1600" dirty="0">
                <a:solidFill>
                  <a:schemeClr val="tx1"/>
                </a:solidFill>
                <a:latin typeface="Microsoft YaHei" panose="020B0503020204020204" pitchFamily="34" charset="-122"/>
                <a:ea typeface="Microsoft YaHei" panose="020B0503020204020204" pitchFamily="34" charset="-122"/>
              </a:rPr>
              <a:t>AMI &lt; 24 </a:t>
            </a:r>
            <a:r>
              <a:rPr lang="es-AR" sz="1600" dirty="0" err="1">
                <a:solidFill>
                  <a:schemeClr val="tx1"/>
                </a:solidFill>
                <a:latin typeface="Microsoft YaHei" panose="020B0503020204020204" pitchFamily="34" charset="-122"/>
                <a:ea typeface="Microsoft YaHei" panose="020B0503020204020204" pitchFamily="34" charset="-122"/>
              </a:rPr>
              <a:t>hours</a:t>
            </a:r>
            <a:r>
              <a:rPr lang="es-AR" sz="1600" dirty="0">
                <a:solidFill>
                  <a:schemeClr val="tx1"/>
                </a:solidFill>
                <a:latin typeface="Microsoft YaHei" panose="020B0503020204020204" pitchFamily="34" charset="-122"/>
                <a:ea typeface="Microsoft YaHei" panose="020B0503020204020204" pitchFamily="34" charset="-122"/>
              </a:rPr>
              <a:t>.</a:t>
            </a:r>
          </a:p>
          <a:p>
            <a:r>
              <a:rPr lang="es-AR" sz="1600" dirty="0" err="1">
                <a:solidFill>
                  <a:schemeClr val="tx1"/>
                </a:solidFill>
                <a:latin typeface="Microsoft YaHei" panose="020B0503020204020204" pitchFamily="34" charset="-122"/>
                <a:ea typeface="Microsoft YaHei" panose="020B0503020204020204" pitchFamily="34" charset="-122"/>
              </a:rPr>
              <a:t>Participation</a:t>
            </a:r>
            <a:r>
              <a:rPr lang="es-AR" sz="1600" dirty="0">
                <a:solidFill>
                  <a:schemeClr val="tx1"/>
                </a:solidFill>
                <a:latin typeface="Microsoft YaHei" panose="020B0503020204020204" pitchFamily="34" charset="-122"/>
                <a:ea typeface="Microsoft YaHei" panose="020B0503020204020204" pitchFamily="34" charset="-122"/>
              </a:rPr>
              <a:t> in </a:t>
            </a:r>
            <a:r>
              <a:rPr lang="es-AR" sz="1600" dirty="0" err="1">
                <a:solidFill>
                  <a:schemeClr val="tx1"/>
                </a:solidFill>
                <a:latin typeface="Microsoft YaHei" panose="020B0503020204020204" pitchFamily="34" charset="-122"/>
                <a:ea typeface="Microsoft YaHei" panose="020B0503020204020204" pitchFamily="34" charset="-122"/>
              </a:rPr>
              <a:t>another</a:t>
            </a:r>
            <a:r>
              <a:rPr lang="es-AR" sz="1600" dirty="0">
                <a:solidFill>
                  <a:schemeClr val="tx1"/>
                </a:solidFill>
                <a:latin typeface="Microsoft YaHei" panose="020B0503020204020204" pitchFamily="34" charset="-122"/>
                <a:ea typeface="Microsoft YaHei" panose="020B0503020204020204" pitchFamily="34" charset="-122"/>
              </a:rPr>
              <a:t> trial.</a:t>
            </a:r>
          </a:p>
          <a:p>
            <a:r>
              <a:rPr lang="es-AR" sz="1600" dirty="0" err="1">
                <a:solidFill>
                  <a:schemeClr val="tx1"/>
                </a:solidFill>
                <a:latin typeface="Microsoft YaHei" panose="020B0503020204020204" pitchFamily="34" charset="-122"/>
                <a:ea typeface="Microsoft YaHei" panose="020B0503020204020204" pitchFamily="34" charset="-122"/>
              </a:rPr>
              <a:t>Refuses</a:t>
            </a:r>
            <a:r>
              <a:rPr lang="es-AR" sz="1600" dirty="0">
                <a:solidFill>
                  <a:schemeClr val="tx1"/>
                </a:solidFill>
                <a:latin typeface="Microsoft YaHei" panose="020B0503020204020204" pitchFamily="34" charset="-122"/>
                <a:ea typeface="Microsoft YaHei" panose="020B0503020204020204" pitchFamily="34" charset="-122"/>
              </a:rPr>
              <a:t> </a:t>
            </a:r>
            <a:r>
              <a:rPr lang="es-AR" sz="1600" dirty="0" err="1">
                <a:solidFill>
                  <a:schemeClr val="tx1"/>
                </a:solidFill>
                <a:latin typeface="Microsoft YaHei" panose="020B0503020204020204" pitchFamily="34" charset="-122"/>
                <a:ea typeface="Microsoft YaHei" panose="020B0503020204020204" pitchFamily="34" charset="-122"/>
              </a:rPr>
              <a:t>to</a:t>
            </a:r>
            <a:r>
              <a:rPr lang="es-AR" sz="1600" dirty="0">
                <a:solidFill>
                  <a:schemeClr val="tx1"/>
                </a:solidFill>
                <a:latin typeface="Microsoft YaHei" panose="020B0503020204020204" pitchFamily="34" charset="-122"/>
                <a:ea typeface="Microsoft YaHei" panose="020B0503020204020204" pitchFamily="34" charset="-122"/>
              </a:rPr>
              <a:t> be </a:t>
            </a:r>
            <a:r>
              <a:rPr lang="es-AR" sz="1600" dirty="0" err="1">
                <a:solidFill>
                  <a:schemeClr val="tx1"/>
                </a:solidFill>
                <a:latin typeface="Microsoft YaHei" panose="020B0503020204020204" pitchFamily="34" charset="-122"/>
                <a:ea typeface="Microsoft YaHei" panose="020B0503020204020204" pitchFamily="34" charset="-122"/>
              </a:rPr>
              <a:t>included</a:t>
            </a:r>
            <a:r>
              <a:rPr lang="es-AR" sz="1600" dirty="0">
                <a:solidFill>
                  <a:schemeClr val="tx1"/>
                </a:solidFill>
                <a:latin typeface="Microsoft YaHei" panose="020B0503020204020204" pitchFamily="34" charset="-122"/>
                <a:ea typeface="Microsoft YaHei" panose="020B0503020204020204" pitchFamily="34" charset="-122"/>
              </a:rPr>
              <a:t> in </a:t>
            </a:r>
            <a:r>
              <a:rPr lang="es-AR" sz="1600" dirty="0" err="1">
                <a:solidFill>
                  <a:schemeClr val="tx1"/>
                </a:solidFill>
                <a:latin typeface="Microsoft YaHei" panose="020B0503020204020204" pitchFamily="34" charset="-122"/>
                <a:ea typeface="Microsoft YaHei" panose="020B0503020204020204" pitchFamily="34" charset="-122"/>
              </a:rPr>
              <a:t>the</a:t>
            </a:r>
            <a:r>
              <a:rPr lang="es-AR" sz="1600" dirty="0">
                <a:solidFill>
                  <a:schemeClr val="tx1"/>
                </a:solidFill>
                <a:latin typeface="Microsoft YaHei" panose="020B0503020204020204" pitchFamily="34" charset="-122"/>
                <a:ea typeface="Microsoft YaHei" panose="020B0503020204020204" pitchFamily="34" charset="-122"/>
              </a:rPr>
              <a:t> trial</a:t>
            </a:r>
          </a:p>
          <a:p>
            <a:r>
              <a:rPr lang="es-AR" sz="1600" dirty="0" err="1">
                <a:solidFill>
                  <a:schemeClr val="tx1"/>
                </a:solidFill>
                <a:latin typeface="Microsoft YaHei" panose="020B0503020204020204" pitchFamily="34" charset="-122"/>
                <a:ea typeface="Microsoft YaHei" panose="020B0503020204020204" pitchFamily="34" charset="-122"/>
              </a:rPr>
              <a:t>Commorbidities</a:t>
            </a:r>
            <a:endParaRPr lang="es-AR" sz="1600" dirty="0">
              <a:solidFill>
                <a:schemeClr val="tx1"/>
              </a:solidFill>
              <a:latin typeface="Microsoft YaHei" panose="020B0503020204020204" pitchFamily="34" charset="-122"/>
              <a:ea typeface="Microsoft YaHei" panose="020B0503020204020204" pitchFamily="34" charset="-122"/>
            </a:endParaRPr>
          </a:p>
        </p:txBody>
      </p:sp>
      <p:sp>
        <p:nvSpPr>
          <p:cNvPr id="9" name="8 Flecha abajo"/>
          <p:cNvSpPr/>
          <p:nvPr/>
        </p:nvSpPr>
        <p:spPr>
          <a:xfrm>
            <a:off x="3455252" y="1503553"/>
            <a:ext cx="2196868" cy="2789543"/>
          </a:xfrm>
          <a:prstGeom prst="downArrow">
            <a:avLst/>
          </a:prstGeom>
          <a:gradFill>
            <a:gsLst>
              <a:gs pos="58000">
                <a:srgbClr val="FFE000"/>
              </a:gs>
              <a:gs pos="29000">
                <a:srgbClr val="E6AF00"/>
              </a:gs>
              <a:gs pos="7900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12" name="11 Rectángulo redondeado"/>
          <p:cNvSpPr/>
          <p:nvPr/>
        </p:nvSpPr>
        <p:spPr>
          <a:xfrm>
            <a:off x="2411759" y="5661248"/>
            <a:ext cx="1531013"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rgbClr val="002060"/>
                </a:solidFill>
                <a:latin typeface="Microsoft YaHei" panose="020B0503020204020204" pitchFamily="34" charset="-122"/>
                <a:ea typeface="Microsoft YaHei" panose="020B0503020204020204" pitchFamily="34" charset="-122"/>
              </a:rPr>
              <a:t>OR+BMS 100 </a:t>
            </a:r>
            <a:r>
              <a:rPr lang="es-AR" sz="1600" b="1" dirty="0" err="1" smtClean="0">
                <a:solidFill>
                  <a:srgbClr val="002060"/>
                </a:solidFill>
                <a:latin typeface="Microsoft YaHei" panose="020B0503020204020204" pitchFamily="34" charset="-122"/>
                <a:ea typeface="Microsoft YaHei" panose="020B0503020204020204" pitchFamily="34" charset="-122"/>
              </a:rPr>
              <a:t>pts</a:t>
            </a:r>
            <a:endParaRPr lang="en-US" sz="1600" b="1" dirty="0">
              <a:solidFill>
                <a:srgbClr val="002060"/>
              </a:solidFill>
              <a:latin typeface="Microsoft YaHei" panose="020B0503020204020204" pitchFamily="34" charset="-122"/>
              <a:ea typeface="Microsoft YaHei" panose="020B0503020204020204" pitchFamily="34" charset="-122"/>
            </a:endParaRPr>
          </a:p>
        </p:txBody>
      </p:sp>
      <p:sp>
        <p:nvSpPr>
          <p:cNvPr id="13" name="12 Rectángulo redondeado"/>
          <p:cNvSpPr/>
          <p:nvPr/>
        </p:nvSpPr>
        <p:spPr>
          <a:xfrm>
            <a:off x="5153444" y="5661248"/>
            <a:ext cx="1578796"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b="1" dirty="0" smtClean="0">
                <a:solidFill>
                  <a:srgbClr val="002060"/>
                </a:solidFill>
                <a:latin typeface="Microsoft YaHei" panose="020B0503020204020204" pitchFamily="34" charset="-122"/>
                <a:ea typeface="Microsoft YaHei" panose="020B0503020204020204" pitchFamily="34" charset="-122"/>
              </a:rPr>
              <a:t>1° Gen. DES</a:t>
            </a:r>
          </a:p>
          <a:p>
            <a:pPr algn="ctr"/>
            <a:r>
              <a:rPr lang="es-AR" sz="1600" b="1" dirty="0" smtClean="0">
                <a:solidFill>
                  <a:srgbClr val="002060"/>
                </a:solidFill>
                <a:latin typeface="Microsoft YaHei" panose="020B0503020204020204" pitchFamily="34" charset="-122"/>
                <a:ea typeface="Microsoft YaHei" panose="020B0503020204020204" pitchFamily="34" charset="-122"/>
              </a:rPr>
              <a:t> 100 </a:t>
            </a:r>
            <a:r>
              <a:rPr lang="es-AR" sz="1600" b="1" dirty="0" err="1" smtClean="0">
                <a:solidFill>
                  <a:srgbClr val="002060"/>
                </a:solidFill>
                <a:latin typeface="Microsoft YaHei" panose="020B0503020204020204" pitchFamily="34" charset="-122"/>
                <a:ea typeface="Microsoft YaHei" panose="020B0503020204020204" pitchFamily="34" charset="-122"/>
              </a:rPr>
              <a:t>pts</a:t>
            </a:r>
            <a:endParaRPr lang="en-US" sz="1600" b="1" dirty="0">
              <a:solidFill>
                <a:srgbClr val="002060"/>
              </a:solidFill>
              <a:latin typeface="Microsoft YaHei" panose="020B0503020204020204" pitchFamily="34" charset="-122"/>
              <a:ea typeface="Microsoft YaHei" panose="020B0503020204020204" pitchFamily="34" charset="-122"/>
            </a:endParaRPr>
          </a:p>
        </p:txBody>
      </p:sp>
      <p:sp>
        <p:nvSpPr>
          <p:cNvPr id="14" name="13 Rectángulo"/>
          <p:cNvSpPr/>
          <p:nvPr/>
        </p:nvSpPr>
        <p:spPr>
          <a:xfrm>
            <a:off x="2483768" y="6516052"/>
            <a:ext cx="6682342" cy="369332"/>
          </a:xfrm>
          <a:prstGeom prst="rect">
            <a:avLst/>
          </a:prstGeom>
        </p:spPr>
        <p:txBody>
          <a:bodyPr wrap="none">
            <a:spAutoFit/>
          </a:bodyPr>
          <a:lstStyle/>
          <a:p>
            <a:pPr algn="r"/>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52415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50"/>
                                  </p:stCondLst>
                                  <p:childTnLst>
                                    <p:set>
                                      <p:cBhvr>
                                        <p:cTn id="9" dur="1" fill="hold">
                                          <p:stCondLst>
                                            <p:cond delay="9"/>
                                          </p:stCondLst>
                                        </p:cTn>
                                        <p:tgtEl>
                                          <p:spTgt spid="5"/>
                                        </p:tgtEl>
                                        <p:attrNameLst>
                                          <p:attrName>style.visibility</p:attrName>
                                        </p:attrNameLst>
                                      </p:cBhvr>
                                      <p:to>
                                        <p:strVal val="visible"/>
                                      </p:to>
                                    </p:set>
                                  </p:childTnLst>
                                </p:cTn>
                              </p:par>
                            </p:childTnLst>
                          </p:cTn>
                        </p:par>
                        <p:par>
                          <p:cTn id="10" fill="hold">
                            <p:stCondLst>
                              <p:cond delay="260"/>
                            </p:stCondLst>
                            <p:childTnLst>
                              <p:par>
                                <p:cTn id="11" presetID="1" presetClass="entr" presetSubtype="0" fill="hold" grpId="0" nodeType="afterEffect">
                                  <p:stCondLst>
                                    <p:cond delay="50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par>
                          <p:cTn id="18" fill="hold">
                            <p:stCondLst>
                              <p:cond delay="500"/>
                            </p:stCondLst>
                            <p:childTnLst>
                              <p:par>
                                <p:cTn id="19" presetID="1" presetClass="entr" presetSubtype="0"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arn(inVertical)">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4"/>
          <p:cNvSpPr txBox="1">
            <a:spLocks noChangeArrowheads="1"/>
          </p:cNvSpPr>
          <p:nvPr/>
        </p:nvSpPr>
        <p:spPr bwMode="auto">
          <a:xfrm>
            <a:off x="179387" y="1759596"/>
            <a:ext cx="8785225" cy="397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9pPr>
          </a:lstStyle>
          <a:p>
            <a:pPr algn="ctr">
              <a:buClr>
                <a:srgbClr val="000000"/>
              </a:buClr>
              <a:buSzPct val="100000"/>
              <a:buFont typeface="Wingdings" pitchFamily="2" charset="2"/>
              <a:buNone/>
            </a:pPr>
            <a:r>
              <a:rPr lang="en-GB" sz="2800" b="1" dirty="0">
                <a:solidFill>
                  <a:schemeClr val="bg1">
                    <a:lumMod val="95000"/>
                  </a:schemeClr>
                </a:solidFill>
                <a:latin typeface="Microsoft YaHei" panose="020B0503020204020204" pitchFamily="34" charset="-122"/>
                <a:ea typeface="Microsoft YaHei" panose="020B0503020204020204" pitchFamily="34" charset="-122"/>
              </a:rPr>
              <a:t>BACKGROUND</a:t>
            </a:r>
          </a:p>
          <a:p>
            <a:pPr algn="just">
              <a:buClr>
                <a:srgbClr val="000000"/>
              </a:buClr>
              <a:buSzPct val="100000"/>
              <a:buFont typeface="Wingdings" pitchFamily="2" charset="2"/>
              <a:buNone/>
            </a:pPr>
            <a:endParaRPr lang="en-GB" sz="2800" dirty="0">
              <a:solidFill>
                <a:schemeClr val="bg1">
                  <a:lumMod val="95000"/>
                </a:schemeClr>
              </a:solidFill>
              <a:latin typeface="Microsoft YaHei" panose="020B0503020204020204" pitchFamily="34" charset="-122"/>
              <a:ea typeface="Microsoft YaHei" panose="020B0503020204020204" pitchFamily="34" charset="-122"/>
            </a:endParaRPr>
          </a:p>
          <a:p>
            <a:pPr algn="just">
              <a:buClr>
                <a:srgbClr val="000000"/>
              </a:buClr>
              <a:buSzPct val="100000"/>
            </a:pPr>
            <a:r>
              <a:rPr lang="en-GB" sz="2800" dirty="0">
                <a:solidFill>
                  <a:schemeClr val="bg1">
                    <a:lumMod val="95000"/>
                  </a:schemeClr>
                </a:solidFill>
                <a:latin typeface="Microsoft YaHei" panose="020B0503020204020204" pitchFamily="34" charset="-122"/>
                <a:ea typeface="Microsoft YaHei" panose="020B0503020204020204" pitchFamily="34" charset="-122"/>
              </a:rPr>
              <a:t>Results from </a:t>
            </a:r>
            <a:r>
              <a:rPr lang="en-GB" sz="2800" dirty="0" smtClean="0">
                <a:solidFill>
                  <a:schemeClr val="bg1">
                    <a:lumMod val="95000"/>
                  </a:schemeClr>
                </a:solidFill>
                <a:latin typeface="Microsoft YaHei" panose="020B0503020204020204" pitchFamily="34" charset="-122"/>
                <a:ea typeface="Microsoft YaHei" panose="020B0503020204020204" pitchFamily="34" charset="-122"/>
              </a:rPr>
              <a:t>one (</a:t>
            </a:r>
            <a:r>
              <a:rPr lang="es-ES_tradnl" sz="2800" i="1" dirty="0" err="1">
                <a:solidFill>
                  <a:schemeClr val="bg1">
                    <a:lumMod val="95000"/>
                  </a:schemeClr>
                </a:solidFill>
                <a:latin typeface="Microsoft YaHei" panose="020B0503020204020204" pitchFamily="34" charset="-122"/>
                <a:ea typeface="Microsoft YaHei" panose="020B0503020204020204" pitchFamily="34" charset="-122"/>
              </a:rPr>
              <a:t>EuroIntervention</a:t>
            </a:r>
            <a:r>
              <a:rPr lang="es-ES_tradnl" sz="2800" i="1" dirty="0">
                <a:solidFill>
                  <a:schemeClr val="bg1">
                    <a:lumMod val="95000"/>
                  </a:schemeClr>
                </a:solidFill>
                <a:latin typeface="Microsoft YaHei" panose="020B0503020204020204" pitchFamily="34" charset="-122"/>
                <a:ea typeface="Microsoft YaHei" panose="020B0503020204020204" pitchFamily="34" charset="-122"/>
              </a:rPr>
              <a:t>. 2009 Jun;5(2):255-6</a:t>
            </a:r>
            <a:r>
              <a:rPr lang="es-ES_tradnl" sz="2800" dirty="0">
                <a:solidFill>
                  <a:schemeClr val="bg1">
                    <a:lumMod val="95000"/>
                  </a:schemeClr>
                </a:solidFill>
                <a:latin typeface="Microsoft YaHei" panose="020B0503020204020204" pitchFamily="34" charset="-122"/>
                <a:ea typeface="Microsoft YaHei" panose="020B0503020204020204" pitchFamily="34" charset="-122"/>
              </a:rPr>
              <a:t>) </a:t>
            </a:r>
            <a:r>
              <a:rPr lang="en-US" sz="2800" dirty="0" smtClean="0">
                <a:solidFill>
                  <a:schemeClr val="bg1">
                    <a:lumMod val="95000"/>
                  </a:schemeClr>
                </a:solidFill>
                <a:latin typeface="Microsoft YaHei" panose="020B0503020204020204" pitchFamily="34" charset="-122"/>
                <a:ea typeface="Microsoft YaHei" panose="020B0503020204020204" pitchFamily="34" charset="-122"/>
              </a:rPr>
              <a:t>and three years (</a:t>
            </a:r>
            <a:r>
              <a:rPr lang="en-US" sz="2800" i="1" dirty="0">
                <a:solidFill>
                  <a:schemeClr val="bg1">
                    <a:lumMod val="95000"/>
                  </a:schemeClr>
                </a:solidFill>
                <a:latin typeface="Microsoft YaHei" panose="020B0503020204020204" pitchFamily="34" charset="-122"/>
                <a:ea typeface="Microsoft YaHei" panose="020B0503020204020204" pitchFamily="34" charset="-122"/>
              </a:rPr>
              <a:t>Catheter </a:t>
            </a:r>
            <a:r>
              <a:rPr lang="en-US" sz="2800" i="1" dirty="0" err="1">
                <a:solidFill>
                  <a:schemeClr val="bg1">
                    <a:lumMod val="95000"/>
                  </a:schemeClr>
                </a:solidFill>
                <a:latin typeface="Microsoft YaHei" panose="020B0503020204020204" pitchFamily="34" charset="-122"/>
                <a:ea typeface="Microsoft YaHei" panose="020B0503020204020204" pitchFamily="34" charset="-122"/>
              </a:rPr>
              <a:t>Cardiovasc</a:t>
            </a:r>
            <a:r>
              <a:rPr lang="en-US" sz="2800" i="1" dirty="0">
                <a:solidFill>
                  <a:schemeClr val="bg1">
                    <a:lumMod val="95000"/>
                  </a:schemeClr>
                </a:solidFill>
                <a:latin typeface="Microsoft YaHei" panose="020B0503020204020204" pitchFamily="34" charset="-122"/>
                <a:ea typeface="Microsoft YaHei" panose="020B0503020204020204" pitchFamily="34" charset="-122"/>
              </a:rPr>
              <a:t> </a:t>
            </a:r>
            <a:r>
              <a:rPr lang="en-US" sz="2800" i="1" dirty="0" err="1">
                <a:solidFill>
                  <a:schemeClr val="bg1">
                    <a:lumMod val="95000"/>
                  </a:schemeClr>
                </a:solidFill>
                <a:latin typeface="Microsoft YaHei" panose="020B0503020204020204" pitchFamily="34" charset="-122"/>
                <a:ea typeface="Microsoft YaHei" panose="020B0503020204020204" pitchFamily="34" charset="-122"/>
              </a:rPr>
              <a:t>Interv</a:t>
            </a:r>
            <a:r>
              <a:rPr lang="en-US" sz="2800" i="1" dirty="0">
                <a:solidFill>
                  <a:schemeClr val="bg1">
                    <a:lumMod val="95000"/>
                  </a:schemeClr>
                </a:solidFill>
                <a:latin typeface="Microsoft YaHei" panose="020B0503020204020204" pitchFamily="34" charset="-122"/>
                <a:ea typeface="Microsoft YaHei" panose="020B0503020204020204" pitchFamily="34" charset="-122"/>
              </a:rPr>
              <a:t> </a:t>
            </a:r>
            <a:r>
              <a:rPr lang="en-US" sz="2800" i="1" dirty="0" smtClean="0">
                <a:solidFill>
                  <a:schemeClr val="bg1">
                    <a:lumMod val="95000"/>
                  </a:schemeClr>
                </a:solidFill>
                <a:latin typeface="Microsoft YaHei" panose="020B0503020204020204" pitchFamily="34" charset="-122"/>
                <a:ea typeface="Microsoft YaHei" panose="020B0503020204020204" pitchFamily="34" charset="-122"/>
              </a:rPr>
              <a:t>2012;80:385e394</a:t>
            </a:r>
            <a:r>
              <a:rPr lang="en-US" sz="2800" dirty="0" smtClean="0">
                <a:solidFill>
                  <a:schemeClr val="bg1">
                    <a:lumMod val="95000"/>
                  </a:schemeClr>
                </a:solidFill>
                <a:latin typeface="Microsoft YaHei" panose="020B0503020204020204" pitchFamily="34" charset="-122"/>
                <a:ea typeface="Microsoft YaHei" panose="020B0503020204020204" pitchFamily="34" charset="-122"/>
              </a:rPr>
              <a:t>) of FU were published and </a:t>
            </a:r>
            <a:r>
              <a:rPr lang="en-US" sz="2800" dirty="0">
                <a:solidFill>
                  <a:schemeClr val="bg1">
                    <a:lumMod val="95000"/>
                  </a:schemeClr>
                </a:solidFill>
                <a:latin typeface="Microsoft YaHei" panose="020B0503020204020204" pitchFamily="34" charset="-122"/>
                <a:ea typeface="Microsoft YaHei" panose="020B0503020204020204" pitchFamily="34" charset="-122"/>
              </a:rPr>
              <a:t>showed that the strategy of OR plus BMS has no significant differences in </a:t>
            </a:r>
            <a:r>
              <a:rPr lang="en-US" sz="2800" dirty="0" smtClean="0">
                <a:solidFill>
                  <a:schemeClr val="bg1">
                    <a:lumMod val="95000"/>
                  </a:schemeClr>
                </a:solidFill>
                <a:latin typeface="Microsoft YaHei" panose="020B0503020204020204" pitchFamily="34" charset="-122"/>
                <a:ea typeface="Microsoft YaHei" panose="020B0503020204020204" pitchFamily="34" charset="-122"/>
              </a:rPr>
              <a:t>MACE </a:t>
            </a:r>
            <a:r>
              <a:rPr lang="en-US" sz="2800" dirty="0">
                <a:solidFill>
                  <a:schemeClr val="bg1">
                    <a:lumMod val="95000"/>
                  </a:schemeClr>
                </a:solidFill>
                <a:latin typeface="Microsoft YaHei" panose="020B0503020204020204" pitchFamily="34" charset="-122"/>
                <a:ea typeface="Microsoft YaHei" panose="020B0503020204020204" pitchFamily="34" charset="-122"/>
              </a:rPr>
              <a:t>or TVR in </a:t>
            </a:r>
            <a:r>
              <a:rPr lang="en-US" sz="2800" dirty="0" smtClean="0">
                <a:solidFill>
                  <a:schemeClr val="bg1">
                    <a:lumMod val="95000"/>
                  </a:schemeClr>
                </a:solidFill>
                <a:latin typeface="Microsoft YaHei" panose="020B0503020204020204" pitchFamily="34" charset="-122"/>
                <a:ea typeface="Microsoft YaHei" panose="020B0503020204020204" pitchFamily="34" charset="-122"/>
              </a:rPr>
              <a:t>comparison </a:t>
            </a:r>
            <a:r>
              <a:rPr lang="en-US" sz="2800" dirty="0">
                <a:solidFill>
                  <a:schemeClr val="bg1">
                    <a:lumMod val="95000"/>
                  </a:schemeClr>
                </a:solidFill>
                <a:latin typeface="Microsoft YaHei" panose="020B0503020204020204" pitchFamily="34" charset="-122"/>
                <a:ea typeface="Microsoft YaHei" panose="020B0503020204020204" pitchFamily="34" charset="-122"/>
              </a:rPr>
              <a:t>with DES therapy, although costs were significantly higher with DES. </a:t>
            </a:r>
            <a:endParaRPr lang="es-ES_tradnl" sz="2800" dirty="0">
              <a:solidFill>
                <a:schemeClr val="bg1">
                  <a:lumMod val="95000"/>
                </a:schemeClr>
              </a:solidFill>
              <a:latin typeface="Microsoft YaHei" panose="020B0503020204020204" pitchFamily="34" charset="-122"/>
              <a:ea typeface="Microsoft YaHei" panose="020B0503020204020204" pitchFamily="34" charset="-122"/>
            </a:endParaRPr>
          </a:p>
        </p:txBody>
      </p:sp>
      <p:pic>
        <p:nvPicPr>
          <p:cNvPr id="11" name="Picture 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8" y="6165304"/>
            <a:ext cx="1261920" cy="697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 name="11 Rectángulo"/>
          <p:cNvSpPr/>
          <p:nvPr/>
        </p:nvSpPr>
        <p:spPr>
          <a:xfrm>
            <a:off x="2483768" y="6516052"/>
            <a:ext cx="6682342" cy="369332"/>
          </a:xfrm>
          <a:prstGeom prst="rect">
            <a:avLst/>
          </a:prstGeom>
        </p:spPr>
        <p:txBody>
          <a:bodyPr wrap="none">
            <a:spAutoFit/>
          </a:bodyPr>
          <a:lstStyle/>
          <a:p>
            <a:pPr algn="r"/>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7" name="6 Rectángulo"/>
          <p:cNvSpPr/>
          <p:nvPr/>
        </p:nvSpPr>
        <p:spPr>
          <a:xfrm>
            <a:off x="2339752" y="0"/>
            <a:ext cx="6768752" cy="1569660"/>
          </a:xfrm>
          <a:prstGeom prst="rect">
            <a:avLst/>
          </a:prstGeom>
        </p:spPr>
        <p:txBody>
          <a:bodyPr wrap="square">
            <a:spAutoFit/>
          </a:bodyPr>
          <a:lstStyle/>
          <a:p>
            <a:pPr algn="r"/>
            <a:r>
              <a:rPr lang="en-US" sz="2400" dirty="0">
                <a:solidFill>
                  <a:schemeClr val="bg1">
                    <a:lumMod val="95000"/>
                  </a:schemeClr>
                </a:solidFill>
                <a:latin typeface="Microsoft YaHei" panose="020B0503020204020204" pitchFamily="34" charset="-122"/>
                <a:ea typeface="Microsoft YaHei" panose="020B0503020204020204" pitchFamily="34" charset="-122"/>
              </a:rPr>
              <a:t>Comparison of Cost-Effectiveness of Oral Rapamycin </a:t>
            </a:r>
            <a:r>
              <a:rPr lang="en-US" sz="2400" dirty="0" smtClean="0">
                <a:solidFill>
                  <a:schemeClr val="bg1">
                    <a:lumMod val="95000"/>
                  </a:schemeClr>
                </a:solidFill>
                <a:latin typeface="Microsoft YaHei" panose="020B0503020204020204" pitchFamily="34" charset="-122"/>
                <a:ea typeface="Microsoft YaHei" panose="020B0503020204020204" pitchFamily="34" charset="-122"/>
              </a:rPr>
              <a:t>Plus Bare-Metal </a:t>
            </a:r>
            <a:r>
              <a:rPr lang="en-US" sz="2400" dirty="0">
                <a:solidFill>
                  <a:schemeClr val="bg1">
                    <a:lumMod val="95000"/>
                  </a:schemeClr>
                </a:solidFill>
                <a:latin typeface="Microsoft YaHei" panose="020B0503020204020204" pitchFamily="34" charset="-122"/>
                <a:ea typeface="Microsoft YaHei" panose="020B0503020204020204" pitchFamily="34" charset="-122"/>
              </a:rPr>
              <a:t>Stents Versus First Generation of Drug-Eluting </a:t>
            </a:r>
            <a:r>
              <a:rPr lang="en-US" sz="2400" dirty="0" smtClean="0">
                <a:solidFill>
                  <a:schemeClr val="bg1">
                    <a:lumMod val="95000"/>
                  </a:schemeClr>
                </a:solidFill>
                <a:latin typeface="Microsoft YaHei" panose="020B0503020204020204" pitchFamily="34" charset="-122"/>
                <a:ea typeface="Microsoft YaHei" panose="020B0503020204020204" pitchFamily="34" charset="-122"/>
              </a:rPr>
              <a:t>Stents </a:t>
            </a:r>
          </a:p>
          <a:p>
            <a:pPr algn="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5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years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FU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from</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ORAR 3 RCT</a:t>
            </a:r>
            <a:endParaRPr 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8" name="7 Conector recto"/>
          <p:cNvCxnSpPr/>
          <p:nvPr/>
        </p:nvCxnSpPr>
        <p:spPr>
          <a:xfrm>
            <a:off x="359371" y="1628800"/>
            <a:ext cx="864096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645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43668" y="1844824"/>
            <a:ext cx="8856663"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ctr"/>
            <a:r>
              <a:rPr lang="es-AR" sz="2800" b="1" dirty="0">
                <a:solidFill>
                  <a:schemeClr val="bg1">
                    <a:lumMod val="95000"/>
                  </a:schemeClr>
                </a:solidFill>
                <a:latin typeface="Microsoft YaHei" panose="020B0503020204020204" pitchFamily="34" charset="-122"/>
                <a:ea typeface="Microsoft YaHei" panose="020B0503020204020204" pitchFamily="34" charset="-122"/>
              </a:rPr>
              <a:t>OBJECTIVES</a:t>
            </a:r>
            <a:endParaRPr lang="es-AR" sz="2800" dirty="0">
              <a:solidFill>
                <a:schemeClr val="bg1">
                  <a:lumMod val="95000"/>
                </a:schemeClr>
              </a:solidFill>
              <a:latin typeface="Microsoft YaHei" panose="020B0503020204020204" pitchFamily="34" charset="-122"/>
              <a:ea typeface="Microsoft YaHei" panose="020B0503020204020204" pitchFamily="34" charset="-122"/>
            </a:endParaRPr>
          </a:p>
          <a:p>
            <a:pPr marL="342900" indent="-342900" algn="ctr"/>
            <a:endParaRPr lang="es-AR" sz="2800" dirty="0">
              <a:solidFill>
                <a:schemeClr val="bg1">
                  <a:lumMod val="95000"/>
                </a:schemeClr>
              </a:solidFill>
              <a:latin typeface="Microsoft YaHei" panose="020B0503020204020204" pitchFamily="34" charset="-122"/>
              <a:ea typeface="Microsoft YaHei" panose="020B0503020204020204" pitchFamily="34" charset="-122"/>
            </a:endParaRPr>
          </a:p>
          <a:p>
            <a:pPr marL="342900" indent="-342900" algn="ctr"/>
            <a:r>
              <a:rPr lang="en-US" sz="2800" dirty="0" smtClean="0">
                <a:solidFill>
                  <a:schemeClr val="bg1">
                    <a:lumMod val="95000"/>
                  </a:schemeClr>
                </a:solidFill>
                <a:latin typeface="Microsoft YaHei" panose="020B0503020204020204" pitchFamily="34" charset="-122"/>
                <a:ea typeface="Microsoft YaHei" panose="020B0503020204020204" pitchFamily="34" charset="-122"/>
              </a:rPr>
              <a:t>To </a:t>
            </a:r>
            <a:r>
              <a:rPr lang="en-US" sz="2800" dirty="0">
                <a:solidFill>
                  <a:schemeClr val="bg1">
                    <a:lumMod val="95000"/>
                  </a:schemeClr>
                </a:solidFill>
                <a:latin typeface="Microsoft YaHei" panose="020B0503020204020204" pitchFamily="34" charset="-122"/>
                <a:ea typeface="Microsoft YaHei" panose="020B0503020204020204" pitchFamily="34" charset="-122"/>
              </a:rPr>
              <a:t>compare </a:t>
            </a:r>
            <a:r>
              <a:rPr lang="en-US" sz="2800" u="sng" dirty="0">
                <a:solidFill>
                  <a:schemeClr val="bg1">
                    <a:lumMod val="95000"/>
                  </a:schemeClr>
                </a:solidFill>
                <a:latin typeface="Microsoft YaHei" panose="020B0503020204020204" pitchFamily="34" charset="-122"/>
                <a:ea typeface="Microsoft YaHei" panose="020B0503020204020204" pitchFamily="34" charset="-122"/>
              </a:rPr>
              <a:t>cost-saving results </a:t>
            </a:r>
            <a:r>
              <a:rPr lang="en-US" sz="2800" dirty="0">
                <a:solidFill>
                  <a:schemeClr val="bg1">
                    <a:lumMod val="95000"/>
                  </a:schemeClr>
                </a:solidFill>
                <a:latin typeface="Microsoft YaHei" panose="020B0503020204020204" pitchFamily="34" charset="-122"/>
                <a:ea typeface="Microsoft YaHei" panose="020B0503020204020204" pitchFamily="34" charset="-122"/>
              </a:rPr>
              <a:t>of OR plus BMS vs. DES treatments for de-novo coronary lesions and,</a:t>
            </a:r>
          </a:p>
          <a:p>
            <a:pPr marL="342900" indent="-342900" algn="ctr"/>
            <a:endParaRPr lang="en-US" sz="2800" dirty="0">
              <a:solidFill>
                <a:schemeClr val="bg1">
                  <a:lumMod val="95000"/>
                </a:schemeClr>
              </a:solidFill>
              <a:latin typeface="Microsoft YaHei" panose="020B0503020204020204" pitchFamily="34" charset="-122"/>
              <a:ea typeface="Microsoft YaHei" panose="020B0503020204020204" pitchFamily="34" charset="-122"/>
            </a:endParaRPr>
          </a:p>
          <a:p>
            <a:pPr marL="342900" indent="-342900" algn="ctr"/>
            <a:r>
              <a:rPr lang="en-US" sz="2800" dirty="0">
                <a:solidFill>
                  <a:schemeClr val="bg1">
                    <a:lumMod val="95000"/>
                  </a:schemeClr>
                </a:solidFill>
                <a:latin typeface="Microsoft YaHei" panose="020B0503020204020204" pitchFamily="34" charset="-122"/>
                <a:ea typeface="Microsoft YaHei" panose="020B0503020204020204" pitchFamily="34" charset="-122"/>
              </a:rPr>
              <a:t>to evaluate the </a:t>
            </a:r>
            <a:r>
              <a:rPr lang="en-US" sz="2800" u="sng" dirty="0">
                <a:solidFill>
                  <a:schemeClr val="bg1">
                    <a:lumMod val="95000"/>
                  </a:schemeClr>
                </a:solidFill>
                <a:latin typeface="Microsoft YaHei" panose="020B0503020204020204" pitchFamily="34" charset="-122"/>
                <a:ea typeface="Microsoft YaHei" panose="020B0503020204020204" pitchFamily="34" charset="-122"/>
              </a:rPr>
              <a:t>safety and efficacy </a:t>
            </a:r>
            <a:r>
              <a:rPr lang="en-US" sz="2800" dirty="0">
                <a:solidFill>
                  <a:schemeClr val="bg1">
                    <a:lumMod val="95000"/>
                  </a:schemeClr>
                </a:solidFill>
                <a:latin typeface="Microsoft YaHei" panose="020B0503020204020204" pitchFamily="34" charset="-122"/>
                <a:ea typeface="Microsoft YaHei" panose="020B0503020204020204" pitchFamily="34" charset="-122"/>
              </a:rPr>
              <a:t>of both, including </a:t>
            </a:r>
            <a:r>
              <a:rPr lang="en-US" sz="2800" dirty="0" smtClean="0">
                <a:solidFill>
                  <a:schemeClr val="bg1">
                    <a:lumMod val="95000"/>
                  </a:schemeClr>
                </a:solidFill>
                <a:latin typeface="Microsoft YaHei" panose="020B0503020204020204" pitchFamily="34" charset="-122"/>
                <a:ea typeface="Microsoft YaHei" panose="020B0503020204020204" pitchFamily="34" charset="-122"/>
              </a:rPr>
              <a:t>MACE</a:t>
            </a:r>
            <a:r>
              <a:rPr lang="en-US" sz="2800" dirty="0">
                <a:solidFill>
                  <a:schemeClr val="bg1">
                    <a:lumMod val="95000"/>
                  </a:schemeClr>
                </a:solidFill>
                <a:latin typeface="Microsoft YaHei" panose="020B0503020204020204" pitchFamily="34" charset="-122"/>
                <a:ea typeface="Microsoft YaHei" panose="020B0503020204020204" pitchFamily="34" charset="-122"/>
              </a:rPr>
              <a:t>, TVR and TLR. </a:t>
            </a:r>
            <a:endParaRPr lang="es-ES" sz="2800" dirty="0">
              <a:solidFill>
                <a:schemeClr val="bg1">
                  <a:lumMod val="95000"/>
                </a:schemeClr>
              </a:solidFill>
              <a:latin typeface="Microsoft YaHei" panose="020B0503020204020204" pitchFamily="34" charset="-122"/>
              <a:ea typeface="Microsoft YaHei" panose="020B0503020204020204" pitchFamily="34" charset="-122"/>
            </a:endParaRPr>
          </a:p>
        </p:txBody>
      </p:sp>
      <p:pic>
        <p:nvPicPr>
          <p:cNvPr id="8" name="Picture 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8" y="6165304"/>
            <a:ext cx="1261920" cy="697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 name="1 Rectángulo"/>
          <p:cNvSpPr/>
          <p:nvPr/>
        </p:nvSpPr>
        <p:spPr>
          <a:xfrm>
            <a:off x="2483768" y="6516052"/>
            <a:ext cx="6682342" cy="369332"/>
          </a:xfrm>
          <a:prstGeom prst="rect">
            <a:avLst/>
          </a:prstGeom>
        </p:spPr>
        <p:txBody>
          <a:bodyPr wrap="none">
            <a:spAutoFit/>
          </a:bodyPr>
          <a:lstStyle/>
          <a:p>
            <a:pPr algn="just"/>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10" name="9 Rectángulo"/>
          <p:cNvSpPr/>
          <p:nvPr/>
        </p:nvSpPr>
        <p:spPr>
          <a:xfrm>
            <a:off x="2339752" y="0"/>
            <a:ext cx="6768752" cy="1569660"/>
          </a:xfrm>
          <a:prstGeom prst="rect">
            <a:avLst/>
          </a:prstGeom>
        </p:spPr>
        <p:txBody>
          <a:bodyPr wrap="square">
            <a:spAutoFit/>
          </a:bodyPr>
          <a:lstStyle/>
          <a:p>
            <a:pPr algn="r"/>
            <a:r>
              <a:rPr lang="en-US" sz="2400" dirty="0">
                <a:solidFill>
                  <a:schemeClr val="bg1">
                    <a:lumMod val="95000"/>
                  </a:schemeClr>
                </a:solidFill>
                <a:latin typeface="Microsoft YaHei" panose="020B0503020204020204" pitchFamily="34" charset="-122"/>
                <a:ea typeface="Microsoft YaHei" panose="020B0503020204020204" pitchFamily="34" charset="-122"/>
              </a:rPr>
              <a:t>Comparison of Cost-Effectiveness of Oral Rapamycin </a:t>
            </a:r>
            <a:r>
              <a:rPr lang="en-US" sz="2400" dirty="0" smtClean="0">
                <a:solidFill>
                  <a:schemeClr val="bg1">
                    <a:lumMod val="95000"/>
                  </a:schemeClr>
                </a:solidFill>
                <a:latin typeface="Microsoft YaHei" panose="020B0503020204020204" pitchFamily="34" charset="-122"/>
                <a:ea typeface="Microsoft YaHei" panose="020B0503020204020204" pitchFamily="34" charset="-122"/>
              </a:rPr>
              <a:t>Plus Bare-Metal </a:t>
            </a:r>
            <a:r>
              <a:rPr lang="en-US" sz="2400" dirty="0">
                <a:solidFill>
                  <a:schemeClr val="bg1">
                    <a:lumMod val="95000"/>
                  </a:schemeClr>
                </a:solidFill>
                <a:latin typeface="Microsoft YaHei" panose="020B0503020204020204" pitchFamily="34" charset="-122"/>
                <a:ea typeface="Microsoft YaHei" panose="020B0503020204020204" pitchFamily="34" charset="-122"/>
              </a:rPr>
              <a:t>Stents Versus First Generation of Drug-Eluting </a:t>
            </a:r>
            <a:r>
              <a:rPr lang="en-US" sz="2400" dirty="0" smtClean="0">
                <a:solidFill>
                  <a:schemeClr val="bg1">
                    <a:lumMod val="95000"/>
                  </a:schemeClr>
                </a:solidFill>
                <a:latin typeface="Microsoft YaHei" panose="020B0503020204020204" pitchFamily="34" charset="-122"/>
                <a:ea typeface="Microsoft YaHei" panose="020B0503020204020204" pitchFamily="34" charset="-122"/>
              </a:rPr>
              <a:t>Stents </a:t>
            </a:r>
          </a:p>
          <a:p>
            <a:pPr algn="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5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years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FU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from</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ORAR 3 RCT</a:t>
            </a:r>
            <a:endParaRPr 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11" name="10 Conector recto"/>
          <p:cNvCxnSpPr/>
          <p:nvPr/>
        </p:nvCxnSpPr>
        <p:spPr>
          <a:xfrm>
            <a:off x="359371" y="1628800"/>
            <a:ext cx="864096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3046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5188" y="728112"/>
            <a:ext cx="903605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800" b="1" dirty="0">
                <a:solidFill>
                  <a:schemeClr val="bg1">
                    <a:lumMod val="95000"/>
                  </a:schemeClr>
                </a:solidFill>
                <a:latin typeface="Microsoft YaHei" panose="020B0503020204020204" pitchFamily="34" charset="-122"/>
                <a:ea typeface="Microsoft YaHei" panose="020B0503020204020204" pitchFamily="34" charset="-122"/>
              </a:rPr>
              <a:t>METHODS</a:t>
            </a:r>
            <a:r>
              <a:rPr lang="en-US" dirty="0">
                <a:solidFill>
                  <a:schemeClr val="bg1">
                    <a:lumMod val="95000"/>
                  </a:schemeClr>
                </a:solidFill>
                <a:latin typeface="Microsoft YaHei" panose="020B0503020204020204" pitchFamily="34" charset="-122"/>
                <a:ea typeface="Microsoft YaHei" panose="020B0503020204020204" pitchFamily="34" charset="-122"/>
              </a:rPr>
              <a:t> </a:t>
            </a:r>
          </a:p>
          <a:p>
            <a:pPr algn="just"/>
            <a:endParaRPr lang="en-US" dirty="0">
              <a:solidFill>
                <a:schemeClr val="bg1">
                  <a:lumMod val="95000"/>
                </a:schemeClr>
              </a:solidFill>
              <a:effectLst>
                <a:outerShdw blurRad="38100" dist="38100" dir="2700000" algn="tl">
                  <a:srgbClr val="C0C0C0"/>
                </a:outerShdw>
              </a:effectLst>
              <a:latin typeface="Microsoft YaHei" panose="020B0503020204020204" pitchFamily="34" charset="-122"/>
              <a:ea typeface="Microsoft YaHei" panose="020B0503020204020204" pitchFamily="34" charset="-122"/>
            </a:endParaRPr>
          </a:p>
          <a:p>
            <a:pPr algn="just"/>
            <a:r>
              <a:rPr lang="en-US" dirty="0">
                <a:solidFill>
                  <a:schemeClr val="bg1">
                    <a:lumMod val="95000"/>
                  </a:schemeClr>
                </a:solidFill>
                <a:latin typeface="Microsoft YaHei" panose="020B0503020204020204" pitchFamily="34" charset="-122"/>
                <a:ea typeface="Microsoft YaHei" panose="020B0503020204020204" pitchFamily="34" charset="-122"/>
              </a:rPr>
              <a:t>From January 2006 to September 2007 in three hospitals in Buenos Aires, Argentina, 200 patients </a:t>
            </a:r>
            <a:r>
              <a:rPr lang="en-US" dirty="0" err="1">
                <a:solidFill>
                  <a:schemeClr val="bg1">
                    <a:lumMod val="95000"/>
                  </a:schemeClr>
                </a:solidFill>
                <a:latin typeface="Microsoft YaHei" panose="020B0503020204020204" pitchFamily="34" charset="-122"/>
                <a:ea typeface="Microsoft YaHei" panose="020B0503020204020204" pitchFamily="34" charset="-122"/>
              </a:rPr>
              <a:t>pts</a:t>
            </a:r>
            <a:r>
              <a:rPr lang="en-US" dirty="0">
                <a:solidFill>
                  <a:schemeClr val="bg1">
                    <a:lumMod val="95000"/>
                  </a:schemeClr>
                </a:solidFill>
                <a:latin typeface="Microsoft YaHei" panose="020B0503020204020204" pitchFamily="34" charset="-122"/>
                <a:ea typeface="Microsoft YaHei" panose="020B0503020204020204" pitchFamily="34" charset="-122"/>
              </a:rPr>
              <a:t> were randomized either to OR (n=100) or DES (n=100). </a:t>
            </a:r>
            <a:r>
              <a:rPr lang="en-US" b="1" dirty="0">
                <a:solidFill>
                  <a:srgbClr val="FFC000"/>
                </a:solidFill>
                <a:latin typeface="Microsoft YaHei" panose="020B0503020204020204" pitchFamily="34" charset="-122"/>
                <a:ea typeface="Microsoft YaHei" panose="020B0503020204020204" pitchFamily="34" charset="-122"/>
              </a:rPr>
              <a:t>OR was given as a bolus of 10 mg </a:t>
            </a:r>
            <a:r>
              <a:rPr lang="en-US" b="1" dirty="0" smtClean="0">
                <a:solidFill>
                  <a:srgbClr val="FFC000"/>
                </a:solidFill>
                <a:latin typeface="Microsoft YaHei" panose="020B0503020204020204" pitchFamily="34" charset="-122"/>
                <a:ea typeface="Microsoft YaHei" panose="020B0503020204020204" pitchFamily="34" charset="-122"/>
              </a:rPr>
              <a:t>the </a:t>
            </a:r>
            <a:r>
              <a:rPr lang="en-US" b="1" dirty="0">
                <a:solidFill>
                  <a:srgbClr val="FFC000"/>
                </a:solidFill>
                <a:latin typeface="Microsoft YaHei" panose="020B0503020204020204" pitchFamily="34" charset="-122"/>
                <a:ea typeface="Microsoft YaHei" panose="020B0503020204020204" pitchFamily="34" charset="-122"/>
              </a:rPr>
              <a:t>day before PCI followed by daily doses of 3 mg during the following 13 days.</a:t>
            </a:r>
            <a:r>
              <a:rPr lang="en-US" dirty="0">
                <a:solidFill>
                  <a:srgbClr val="FFC000"/>
                </a:solidFill>
                <a:latin typeface="Microsoft YaHei" panose="020B0503020204020204" pitchFamily="34" charset="-122"/>
                <a:ea typeface="Microsoft YaHei" panose="020B0503020204020204" pitchFamily="34" charset="-122"/>
              </a:rPr>
              <a:t> </a:t>
            </a:r>
          </a:p>
          <a:p>
            <a:pPr algn="just"/>
            <a:endParaRPr lang="en-US" b="1" dirty="0">
              <a:solidFill>
                <a:srgbClr val="FFC000"/>
              </a:solidFill>
              <a:latin typeface="Microsoft YaHei" panose="020B0503020204020204" pitchFamily="34" charset="-122"/>
              <a:ea typeface="Microsoft YaHei" panose="020B0503020204020204" pitchFamily="34" charset="-122"/>
            </a:endParaRPr>
          </a:p>
          <a:p>
            <a:pPr algn="just"/>
            <a:r>
              <a:rPr lang="en-US" b="1" dirty="0">
                <a:solidFill>
                  <a:srgbClr val="FFC000"/>
                </a:solidFill>
                <a:latin typeface="Microsoft YaHei" panose="020B0503020204020204" pitchFamily="34" charset="-122"/>
                <a:ea typeface="Microsoft YaHei" panose="020B0503020204020204" pitchFamily="34" charset="-122"/>
              </a:rPr>
              <a:t>DES group received clopidogrel</a:t>
            </a:r>
            <a:r>
              <a:rPr lang="en-US" dirty="0">
                <a:solidFill>
                  <a:srgbClr val="FFC000"/>
                </a:solidFill>
                <a:latin typeface="Microsoft YaHei" panose="020B0503020204020204" pitchFamily="34" charset="-122"/>
                <a:ea typeface="Microsoft YaHei" panose="020B0503020204020204" pitchFamily="34" charset="-122"/>
              </a:rPr>
              <a:t> </a:t>
            </a:r>
            <a:r>
              <a:rPr lang="en-US" b="1" dirty="0">
                <a:solidFill>
                  <a:srgbClr val="FFC000"/>
                </a:solidFill>
                <a:latin typeface="Microsoft YaHei" panose="020B0503020204020204" pitchFamily="34" charset="-122"/>
                <a:ea typeface="Microsoft YaHei" panose="020B0503020204020204" pitchFamily="34" charset="-122"/>
              </a:rPr>
              <a:t>for at least one year </a:t>
            </a:r>
            <a:r>
              <a:rPr lang="en-US" dirty="0">
                <a:solidFill>
                  <a:srgbClr val="FFC000"/>
                </a:solidFill>
                <a:latin typeface="Microsoft YaHei" panose="020B0503020204020204" pitchFamily="34" charset="-122"/>
                <a:ea typeface="Microsoft YaHei" panose="020B0503020204020204" pitchFamily="34" charset="-122"/>
              </a:rPr>
              <a:t>and OR group for one month</a:t>
            </a:r>
            <a:r>
              <a:rPr lang="en-US" dirty="0">
                <a:solidFill>
                  <a:schemeClr val="bg1">
                    <a:lumMod val="95000"/>
                  </a:schemeClr>
                </a:solidFill>
                <a:latin typeface="Microsoft YaHei" panose="020B0503020204020204" pitchFamily="34" charset="-122"/>
                <a:ea typeface="Microsoft YaHei" panose="020B0503020204020204" pitchFamily="34" charset="-122"/>
              </a:rPr>
              <a:t>.  DES used in the trial were </a:t>
            </a:r>
            <a:r>
              <a:rPr lang="en-US" dirty="0" err="1">
                <a:solidFill>
                  <a:schemeClr val="bg1">
                    <a:lumMod val="95000"/>
                  </a:schemeClr>
                </a:solidFill>
                <a:latin typeface="Microsoft YaHei" panose="020B0503020204020204" pitchFamily="34" charset="-122"/>
                <a:ea typeface="Microsoft YaHei" panose="020B0503020204020204" pitchFamily="34" charset="-122"/>
              </a:rPr>
              <a:t>Paclitaxel</a:t>
            </a:r>
            <a:r>
              <a:rPr lang="en-US" dirty="0">
                <a:solidFill>
                  <a:schemeClr val="bg1">
                    <a:lumMod val="95000"/>
                  </a:schemeClr>
                </a:solidFill>
                <a:latin typeface="Microsoft YaHei" panose="020B0503020204020204" pitchFamily="34" charset="-122"/>
                <a:ea typeface="Microsoft YaHei" panose="020B0503020204020204" pitchFamily="34" charset="-122"/>
              </a:rPr>
              <a:t> </a:t>
            </a:r>
            <a:r>
              <a:rPr lang="en-US" dirty="0" smtClean="0">
                <a:solidFill>
                  <a:schemeClr val="bg1">
                    <a:lumMod val="95000"/>
                  </a:schemeClr>
                </a:solidFill>
                <a:latin typeface="Microsoft YaHei" panose="020B0503020204020204" pitchFamily="34" charset="-122"/>
                <a:ea typeface="Microsoft YaHei" panose="020B0503020204020204" pitchFamily="34" charset="-122"/>
              </a:rPr>
              <a:t>(Boston Scientific), </a:t>
            </a:r>
            <a:r>
              <a:rPr lang="en-US" dirty="0" err="1">
                <a:solidFill>
                  <a:schemeClr val="bg1">
                    <a:lumMod val="95000"/>
                  </a:schemeClr>
                </a:solidFill>
                <a:latin typeface="Microsoft YaHei" panose="020B0503020204020204" pitchFamily="34" charset="-122"/>
                <a:ea typeface="Microsoft YaHei" panose="020B0503020204020204" pitchFamily="34" charset="-122"/>
              </a:rPr>
              <a:t>Sirolimus</a:t>
            </a:r>
            <a:r>
              <a:rPr lang="en-US" dirty="0">
                <a:solidFill>
                  <a:schemeClr val="bg1">
                    <a:lumMod val="95000"/>
                  </a:schemeClr>
                </a:solidFill>
                <a:latin typeface="Microsoft YaHei" panose="020B0503020204020204" pitchFamily="34" charset="-122"/>
                <a:ea typeface="Microsoft YaHei" panose="020B0503020204020204" pitchFamily="34" charset="-122"/>
              </a:rPr>
              <a:t> </a:t>
            </a:r>
            <a:r>
              <a:rPr lang="en-US" dirty="0" smtClean="0">
                <a:solidFill>
                  <a:schemeClr val="bg1">
                    <a:lumMod val="95000"/>
                  </a:schemeClr>
                </a:solidFill>
                <a:latin typeface="Microsoft YaHei" panose="020B0503020204020204" pitchFamily="34" charset="-122"/>
                <a:ea typeface="Microsoft YaHei" panose="020B0503020204020204" pitchFamily="34" charset="-122"/>
              </a:rPr>
              <a:t>(</a:t>
            </a:r>
            <a:r>
              <a:rPr lang="en-US" dirty="0" err="1" smtClean="0">
                <a:solidFill>
                  <a:schemeClr val="bg1">
                    <a:lumMod val="95000"/>
                  </a:schemeClr>
                </a:solidFill>
                <a:latin typeface="Microsoft YaHei" panose="020B0503020204020204" pitchFamily="34" charset="-122"/>
                <a:ea typeface="Microsoft YaHei" panose="020B0503020204020204" pitchFamily="34" charset="-122"/>
              </a:rPr>
              <a:t>Cordis</a:t>
            </a:r>
            <a:r>
              <a:rPr lang="en-US"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dirty="0">
                <a:solidFill>
                  <a:schemeClr val="bg1">
                    <a:lumMod val="95000"/>
                  </a:schemeClr>
                </a:solidFill>
                <a:latin typeface="Microsoft YaHei" panose="020B0503020204020204" pitchFamily="34" charset="-122"/>
                <a:ea typeface="Microsoft YaHei" panose="020B0503020204020204" pitchFamily="34" charset="-122"/>
              </a:rPr>
              <a:t>and </a:t>
            </a:r>
            <a:r>
              <a:rPr lang="en-US" dirty="0" err="1">
                <a:solidFill>
                  <a:schemeClr val="bg1">
                    <a:lumMod val="95000"/>
                  </a:schemeClr>
                </a:solidFill>
                <a:latin typeface="Microsoft YaHei" panose="020B0503020204020204" pitchFamily="34" charset="-122"/>
                <a:ea typeface="Microsoft YaHei" panose="020B0503020204020204" pitchFamily="34" charset="-122"/>
              </a:rPr>
              <a:t>Zotarolimus</a:t>
            </a:r>
            <a:r>
              <a:rPr lang="en-US" dirty="0">
                <a:solidFill>
                  <a:schemeClr val="bg1">
                    <a:lumMod val="95000"/>
                  </a:schemeClr>
                </a:solidFill>
                <a:latin typeface="Microsoft YaHei" panose="020B0503020204020204" pitchFamily="34" charset="-122"/>
                <a:ea typeface="Microsoft YaHei" panose="020B0503020204020204" pitchFamily="34" charset="-122"/>
              </a:rPr>
              <a:t> </a:t>
            </a:r>
            <a:r>
              <a:rPr lang="en-US" dirty="0" smtClean="0">
                <a:solidFill>
                  <a:schemeClr val="bg1">
                    <a:lumMod val="95000"/>
                  </a:schemeClr>
                </a:solidFill>
                <a:latin typeface="Microsoft YaHei" panose="020B0503020204020204" pitchFamily="34" charset="-122"/>
                <a:ea typeface="Microsoft YaHei" panose="020B0503020204020204" pitchFamily="34" charset="-122"/>
              </a:rPr>
              <a:t>(Medtronic) </a:t>
            </a:r>
            <a:r>
              <a:rPr lang="en-US" dirty="0">
                <a:solidFill>
                  <a:schemeClr val="bg1">
                    <a:lumMod val="95000"/>
                  </a:schemeClr>
                </a:solidFill>
                <a:latin typeface="Microsoft YaHei" panose="020B0503020204020204" pitchFamily="34" charset="-122"/>
                <a:ea typeface="Microsoft YaHei" panose="020B0503020204020204" pitchFamily="34" charset="-122"/>
              </a:rPr>
              <a:t>eluting stents, all commercially available in Argentina. </a:t>
            </a:r>
            <a:r>
              <a:rPr lang="en-US" b="1" dirty="0" smtClean="0">
                <a:solidFill>
                  <a:schemeClr val="bg1">
                    <a:lumMod val="95000"/>
                  </a:schemeClr>
                </a:solidFill>
                <a:latin typeface="Microsoft YaHei" panose="020B0503020204020204" pitchFamily="34" charset="-122"/>
                <a:ea typeface="Microsoft YaHei" panose="020B0503020204020204" pitchFamily="34" charset="-122"/>
              </a:rPr>
              <a:t>Follow Up angiogram was only clinically indicated. </a:t>
            </a:r>
            <a:endParaRPr lang="en-US" b="1" dirty="0">
              <a:solidFill>
                <a:schemeClr val="bg1">
                  <a:lumMod val="95000"/>
                </a:schemeClr>
              </a:solidFill>
              <a:latin typeface="Microsoft YaHei" panose="020B0503020204020204" pitchFamily="34" charset="-122"/>
              <a:ea typeface="Microsoft YaHei" panose="020B0503020204020204" pitchFamily="34" charset="-122"/>
            </a:endParaRPr>
          </a:p>
          <a:p>
            <a:pPr algn="just"/>
            <a:endParaRPr lang="en-US" dirty="0">
              <a:solidFill>
                <a:schemeClr val="bg1">
                  <a:lumMod val="95000"/>
                </a:schemeClr>
              </a:solidFill>
              <a:latin typeface="Microsoft YaHei" panose="020B0503020204020204" pitchFamily="34" charset="-122"/>
              <a:ea typeface="Microsoft YaHei" panose="020B0503020204020204" pitchFamily="34" charset="-122"/>
            </a:endParaRPr>
          </a:p>
          <a:p>
            <a:pPr algn="just"/>
            <a:r>
              <a:rPr lang="en-US" b="1" dirty="0">
                <a:solidFill>
                  <a:schemeClr val="bg1">
                    <a:lumMod val="95000"/>
                  </a:schemeClr>
                </a:solidFill>
                <a:latin typeface="Microsoft YaHei" panose="020B0503020204020204" pitchFamily="34" charset="-122"/>
                <a:ea typeface="Microsoft YaHei" panose="020B0503020204020204" pitchFamily="34" charset="-122"/>
              </a:rPr>
              <a:t>Costs expressed in US dollars</a:t>
            </a:r>
            <a:r>
              <a:rPr lang="en-US" dirty="0">
                <a:solidFill>
                  <a:schemeClr val="bg1">
                    <a:lumMod val="95000"/>
                  </a:schemeClr>
                </a:solidFill>
                <a:latin typeface="Microsoft YaHei" panose="020B0503020204020204" pitchFamily="34" charset="-122"/>
                <a:ea typeface="Microsoft YaHei" panose="020B0503020204020204" pitchFamily="34" charset="-122"/>
              </a:rPr>
              <a:t>, included procedural, hospitalization, medications at hospital, repeat revascularization procedures at follow up and professional fees. </a:t>
            </a:r>
          </a:p>
          <a:p>
            <a:pPr algn="just"/>
            <a:endParaRPr lang="en-US" dirty="0">
              <a:solidFill>
                <a:schemeClr val="bg1">
                  <a:lumMod val="95000"/>
                </a:schemeClr>
              </a:solidFill>
              <a:latin typeface="Microsoft YaHei" panose="020B0503020204020204" pitchFamily="34" charset="-122"/>
              <a:ea typeface="Microsoft YaHei" panose="020B0503020204020204" pitchFamily="34" charset="-122"/>
            </a:endParaRPr>
          </a:p>
          <a:p>
            <a:pPr algn="just"/>
            <a:r>
              <a:rPr lang="en-US" b="1" dirty="0" smtClean="0">
                <a:solidFill>
                  <a:schemeClr val="bg1">
                    <a:lumMod val="95000"/>
                  </a:schemeClr>
                </a:solidFill>
                <a:latin typeface="Microsoft YaHei" panose="020B0503020204020204" pitchFamily="34" charset="-122"/>
                <a:ea typeface="Microsoft YaHei" panose="020B0503020204020204" pitchFamily="34" charset="-122"/>
              </a:rPr>
              <a:t>Clinical Exclusion Criteria </a:t>
            </a:r>
            <a:r>
              <a:rPr lang="en-US" dirty="0">
                <a:solidFill>
                  <a:schemeClr val="bg1">
                    <a:lumMod val="95000"/>
                  </a:schemeClr>
                </a:solidFill>
                <a:latin typeface="Microsoft YaHei" panose="020B0503020204020204" pitchFamily="34" charset="-122"/>
                <a:ea typeface="Microsoft YaHei" panose="020B0503020204020204" pitchFamily="34" charset="-122"/>
              </a:rPr>
              <a:t>were AMI in the last 24 hours, in-stent </a:t>
            </a:r>
            <a:r>
              <a:rPr lang="en-US" dirty="0" err="1" smtClean="0">
                <a:solidFill>
                  <a:schemeClr val="bg1">
                    <a:lumMod val="95000"/>
                  </a:schemeClr>
                </a:solidFill>
                <a:latin typeface="Microsoft YaHei" panose="020B0503020204020204" pitchFamily="34" charset="-122"/>
                <a:ea typeface="Microsoft YaHei" panose="020B0503020204020204" pitchFamily="34" charset="-122"/>
              </a:rPr>
              <a:t>restenosis</a:t>
            </a:r>
            <a:r>
              <a:rPr lang="en-US" dirty="0" smtClean="0">
                <a:solidFill>
                  <a:schemeClr val="bg1">
                    <a:lumMod val="95000"/>
                  </a:schemeClr>
                </a:solidFill>
                <a:latin typeface="Microsoft YaHei" panose="020B0503020204020204" pitchFamily="34" charset="-122"/>
                <a:ea typeface="Microsoft YaHei" panose="020B0503020204020204" pitchFamily="34" charset="-122"/>
              </a:rPr>
              <a:t>, </a:t>
            </a:r>
            <a:r>
              <a:rPr lang="en-US" dirty="0">
                <a:solidFill>
                  <a:schemeClr val="bg1">
                    <a:lumMod val="95000"/>
                  </a:schemeClr>
                </a:solidFill>
                <a:latin typeface="Microsoft YaHei" panose="020B0503020204020204" pitchFamily="34" charset="-122"/>
                <a:ea typeface="Microsoft YaHei" panose="020B0503020204020204" pitchFamily="34" charset="-122"/>
              </a:rPr>
              <a:t>previous PCI in the last six </a:t>
            </a:r>
            <a:r>
              <a:rPr lang="en-US" dirty="0" smtClean="0">
                <a:solidFill>
                  <a:schemeClr val="bg1">
                    <a:lumMod val="95000"/>
                  </a:schemeClr>
                </a:solidFill>
                <a:latin typeface="Microsoft YaHei" panose="020B0503020204020204" pitchFamily="34" charset="-122"/>
                <a:ea typeface="Microsoft YaHei" panose="020B0503020204020204" pitchFamily="34" charset="-122"/>
              </a:rPr>
              <a:t>months and short life expectancy. </a:t>
            </a:r>
          </a:p>
          <a:p>
            <a:pPr algn="just"/>
            <a:endParaRPr lang="es-ES"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11" name="10 Rectángulo"/>
          <p:cNvSpPr/>
          <p:nvPr/>
        </p:nvSpPr>
        <p:spPr>
          <a:xfrm>
            <a:off x="2483768" y="6516052"/>
            <a:ext cx="6682342" cy="369332"/>
          </a:xfrm>
          <a:prstGeom prst="rect">
            <a:avLst/>
          </a:prstGeom>
        </p:spPr>
        <p:txBody>
          <a:bodyPr wrap="none">
            <a:spAutoFit/>
          </a:bodyPr>
          <a:lstStyle/>
          <a:p>
            <a:pPr algn="just"/>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6" name="5 Rectángulo"/>
          <p:cNvSpPr/>
          <p:nvPr/>
        </p:nvSpPr>
        <p:spPr>
          <a:xfrm>
            <a:off x="2339752" y="0"/>
            <a:ext cx="6768752" cy="461665"/>
          </a:xfrm>
          <a:prstGeom prst="rect">
            <a:avLst/>
          </a:prstGeom>
        </p:spPr>
        <p:txBody>
          <a:bodyPr wrap="square">
            <a:spAutoFit/>
          </a:bodyPr>
          <a:lstStyle/>
          <a:p>
            <a:pPr algn="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5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years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FU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from</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ORAR 3 RCT</a:t>
            </a:r>
            <a:endParaRPr 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7" name="6 Conector recto"/>
          <p:cNvCxnSpPr/>
          <p:nvPr/>
        </p:nvCxnSpPr>
        <p:spPr>
          <a:xfrm>
            <a:off x="4572000" y="620688"/>
            <a:ext cx="442833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0046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107505" y="3938280"/>
            <a:ext cx="8940670" cy="1938992"/>
          </a:xfrm>
          <a:prstGeom prst="rect">
            <a:avLst/>
          </a:prstGeom>
        </p:spPr>
        <p:txBody>
          <a:bodyPr wrap="square">
            <a:spAutoFit/>
          </a:bodyPr>
          <a:lstStyle/>
          <a:p>
            <a:pPr algn="just"/>
            <a:r>
              <a:rPr lang="en-US" sz="2000" b="1" dirty="0" smtClean="0">
                <a:solidFill>
                  <a:schemeClr val="bg1">
                    <a:lumMod val="9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Secondary end points </a:t>
            </a:r>
            <a:r>
              <a:rPr lang="en-US" sz="2000" dirty="0" smtClean="0">
                <a:solidFill>
                  <a:schemeClr val="bg1">
                    <a:lumMod val="95000"/>
                  </a:schemeClr>
                </a:solidFill>
                <a:latin typeface="Microsoft YaHei" panose="020B0503020204020204" pitchFamily="34" charset="-122"/>
                <a:ea typeface="Microsoft YaHei" panose="020B0503020204020204" pitchFamily="34" charset="-122"/>
              </a:rPr>
              <a:t>included safety end points defined by a composite of death from any cause, myocardial infarction (MI) or stroke (MACE). Target Vessel Revascularization (TVR) </a:t>
            </a:r>
            <a:r>
              <a:rPr lang="en-US" sz="2000" dirty="0">
                <a:solidFill>
                  <a:schemeClr val="bg1">
                    <a:lumMod val="95000"/>
                  </a:schemeClr>
                </a:solidFill>
                <a:latin typeface="Microsoft YaHei" panose="020B0503020204020204" pitchFamily="34" charset="-122"/>
                <a:ea typeface="Microsoft YaHei" panose="020B0503020204020204" pitchFamily="34" charset="-122"/>
              </a:rPr>
              <a:t>and </a:t>
            </a:r>
            <a:r>
              <a:rPr lang="en-US" sz="2000" dirty="0" smtClean="0">
                <a:solidFill>
                  <a:schemeClr val="bg1">
                    <a:lumMod val="95000"/>
                  </a:schemeClr>
                </a:solidFill>
                <a:latin typeface="Microsoft YaHei" panose="020B0503020204020204" pitchFamily="34" charset="-122"/>
                <a:ea typeface="Microsoft YaHei" panose="020B0503020204020204" pitchFamily="34" charset="-122"/>
              </a:rPr>
              <a:t>Target Lesion Revascularization </a:t>
            </a:r>
            <a:r>
              <a:rPr lang="en-US" sz="2000" dirty="0">
                <a:solidFill>
                  <a:schemeClr val="bg1">
                    <a:lumMod val="95000"/>
                  </a:schemeClr>
                </a:solidFill>
                <a:latin typeface="Microsoft YaHei" panose="020B0503020204020204" pitchFamily="34" charset="-122"/>
                <a:ea typeface="Microsoft YaHei" panose="020B0503020204020204" pitchFamily="34" charset="-122"/>
              </a:rPr>
              <a:t>(TLR) were analyzed separately as efficacy end points and were not included as part of the MACE </a:t>
            </a:r>
            <a:r>
              <a:rPr lang="en-US" sz="2000" dirty="0" smtClean="0">
                <a:solidFill>
                  <a:schemeClr val="bg1">
                    <a:lumMod val="95000"/>
                  </a:schemeClr>
                </a:solidFill>
                <a:latin typeface="Microsoft YaHei" panose="020B0503020204020204" pitchFamily="34" charset="-122"/>
                <a:ea typeface="Microsoft YaHei" panose="020B0503020204020204" pitchFamily="34" charset="-122"/>
              </a:rPr>
              <a:t>definition.</a:t>
            </a:r>
            <a:endParaRPr lang="en-US" sz="2000" dirty="0">
              <a:solidFill>
                <a:schemeClr val="bg1">
                  <a:lumMod val="95000"/>
                </a:schemeClr>
              </a:solidFill>
              <a:latin typeface="Microsoft YaHei" panose="020B0503020204020204" pitchFamily="34" charset="-122"/>
              <a:ea typeface="Microsoft YaHei" panose="020B0503020204020204" pitchFamily="34" charset="-122"/>
            </a:endParaRPr>
          </a:p>
          <a:p>
            <a:pPr algn="just"/>
            <a:r>
              <a:rPr lang="en-US" sz="2000" dirty="0" smtClean="0">
                <a:solidFill>
                  <a:schemeClr val="bg1">
                    <a:lumMod val="95000"/>
                  </a:schemeClr>
                </a:solidFill>
                <a:latin typeface="Microsoft YaHei" panose="020B0503020204020204" pitchFamily="34" charset="-122"/>
                <a:ea typeface="Microsoft YaHei" panose="020B0503020204020204" pitchFamily="34" charset="-122"/>
              </a:rPr>
              <a:t>Target </a:t>
            </a:r>
            <a:r>
              <a:rPr lang="en-US" sz="2000" dirty="0">
                <a:solidFill>
                  <a:schemeClr val="bg1">
                    <a:lumMod val="95000"/>
                  </a:schemeClr>
                </a:solidFill>
                <a:latin typeface="Microsoft YaHei" panose="020B0503020204020204" pitchFamily="34" charset="-122"/>
                <a:ea typeface="Microsoft YaHei" panose="020B0503020204020204" pitchFamily="34" charset="-122"/>
              </a:rPr>
              <a:t>vessel failure (TVF) was defined as cardiac death, </a:t>
            </a:r>
            <a:r>
              <a:rPr lang="en-US" sz="2000" dirty="0" smtClean="0">
                <a:solidFill>
                  <a:schemeClr val="bg1">
                    <a:lumMod val="95000"/>
                  </a:schemeClr>
                </a:solidFill>
                <a:latin typeface="Microsoft YaHei" panose="020B0503020204020204" pitchFamily="34" charset="-122"/>
                <a:ea typeface="Microsoft YaHei" panose="020B0503020204020204" pitchFamily="34" charset="-122"/>
              </a:rPr>
              <a:t>MI and TVR.</a:t>
            </a:r>
            <a:endParaRPr lang="en-US" sz="2000"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10" name="9 Rectángulo"/>
          <p:cNvSpPr/>
          <p:nvPr/>
        </p:nvSpPr>
        <p:spPr>
          <a:xfrm>
            <a:off x="107505" y="2204864"/>
            <a:ext cx="8940670" cy="1323439"/>
          </a:xfrm>
          <a:prstGeom prst="rect">
            <a:avLst/>
          </a:prstGeom>
        </p:spPr>
        <p:txBody>
          <a:bodyPr wrap="square">
            <a:spAutoFit/>
          </a:bodyPr>
          <a:lstStyle/>
          <a:p>
            <a:pPr algn="just"/>
            <a:r>
              <a:rPr lang="en-US" sz="2000" dirty="0">
                <a:solidFill>
                  <a:schemeClr val="bg1">
                    <a:lumMod val="95000"/>
                  </a:schemeClr>
                </a:solidFill>
                <a:latin typeface="Microsoft YaHei" panose="020B0503020204020204" pitchFamily="34" charset="-122"/>
                <a:ea typeface="Microsoft YaHei" panose="020B0503020204020204" pitchFamily="34" charset="-122"/>
              </a:rPr>
              <a:t>The </a:t>
            </a:r>
            <a:r>
              <a:rPr lang="en-US" sz="2000" b="1" dirty="0">
                <a:solidFill>
                  <a:schemeClr val="bg1">
                    <a:lumMod val="9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primary end point </a:t>
            </a:r>
            <a:r>
              <a:rPr lang="en-US" sz="2000" dirty="0" smtClean="0">
                <a:solidFill>
                  <a:schemeClr val="bg1">
                    <a:lumMod val="95000"/>
                  </a:schemeClr>
                </a:solidFill>
                <a:latin typeface="Microsoft YaHei" panose="020B0503020204020204" pitchFamily="34" charset="-122"/>
                <a:ea typeface="Microsoft YaHei" panose="020B0503020204020204" pitchFamily="34" charset="-122"/>
              </a:rPr>
              <a:t>was </a:t>
            </a:r>
            <a:r>
              <a:rPr lang="en-US" sz="2000" dirty="0">
                <a:solidFill>
                  <a:schemeClr val="bg1">
                    <a:lumMod val="95000"/>
                  </a:schemeClr>
                </a:solidFill>
                <a:latin typeface="Microsoft YaHei" panose="020B0503020204020204" pitchFamily="34" charset="-122"/>
                <a:ea typeface="Microsoft YaHei" panose="020B0503020204020204" pitchFamily="34" charset="-122"/>
              </a:rPr>
              <a:t>to compare overall costs (included in-hospital and follow-up) of both </a:t>
            </a:r>
            <a:r>
              <a:rPr lang="en-US" sz="2000" dirty="0" smtClean="0">
                <a:solidFill>
                  <a:schemeClr val="bg1">
                    <a:lumMod val="95000"/>
                  </a:schemeClr>
                </a:solidFill>
                <a:latin typeface="Microsoft YaHei" panose="020B0503020204020204" pitchFamily="34" charset="-122"/>
                <a:ea typeface="Microsoft YaHei" panose="020B0503020204020204" pitchFamily="34" charset="-122"/>
              </a:rPr>
              <a:t>revascularization strategies </a:t>
            </a:r>
            <a:r>
              <a:rPr lang="en-US" sz="2000" dirty="0">
                <a:solidFill>
                  <a:schemeClr val="bg1">
                    <a:lumMod val="95000"/>
                  </a:schemeClr>
                </a:solidFill>
                <a:latin typeface="Microsoft YaHei" panose="020B0503020204020204" pitchFamily="34" charset="-122"/>
                <a:ea typeface="Microsoft YaHei" panose="020B0503020204020204" pitchFamily="34" charset="-122"/>
              </a:rPr>
              <a:t>(OR and DES) at 1, </a:t>
            </a:r>
            <a:r>
              <a:rPr lang="en-US" sz="2000" b="1" dirty="0">
                <a:solidFill>
                  <a:schemeClr val="bg1">
                    <a:lumMod val="95000"/>
                  </a:schemeClr>
                </a:solidFill>
                <a:latin typeface="Microsoft YaHei" panose="020B0503020204020204" pitchFamily="34" charset="-122"/>
                <a:ea typeface="Microsoft YaHei" panose="020B0503020204020204" pitchFamily="34" charset="-122"/>
              </a:rPr>
              <a:t>3</a:t>
            </a:r>
            <a:r>
              <a:rPr lang="en-US" sz="2000" dirty="0">
                <a:solidFill>
                  <a:schemeClr val="bg1">
                    <a:lumMod val="95000"/>
                  </a:schemeClr>
                </a:solidFill>
                <a:latin typeface="Microsoft YaHei" panose="020B0503020204020204" pitchFamily="34" charset="-122"/>
                <a:ea typeface="Microsoft YaHei" panose="020B0503020204020204" pitchFamily="34" charset="-122"/>
              </a:rPr>
              <a:t> and 5 years follow-up. This </a:t>
            </a:r>
            <a:r>
              <a:rPr lang="en-US" sz="2000" dirty="0" smtClean="0">
                <a:solidFill>
                  <a:schemeClr val="bg1">
                    <a:lumMod val="95000"/>
                  </a:schemeClr>
                </a:solidFill>
                <a:latin typeface="Microsoft YaHei" panose="020B0503020204020204" pitchFamily="34" charset="-122"/>
                <a:ea typeface="Microsoft YaHei" panose="020B0503020204020204" pitchFamily="34" charset="-122"/>
              </a:rPr>
              <a:t>was </a:t>
            </a:r>
            <a:r>
              <a:rPr lang="en-US" sz="2000" dirty="0">
                <a:solidFill>
                  <a:schemeClr val="bg1">
                    <a:lumMod val="95000"/>
                  </a:schemeClr>
                </a:solidFill>
                <a:latin typeface="Microsoft YaHei" panose="020B0503020204020204" pitchFamily="34" charset="-122"/>
                <a:ea typeface="Microsoft YaHei" panose="020B0503020204020204" pitchFamily="34" charset="-122"/>
              </a:rPr>
              <a:t>selected on the hypothesis of similar efficacy for </a:t>
            </a:r>
            <a:r>
              <a:rPr lang="en-US" sz="2000" dirty="0" smtClean="0">
                <a:solidFill>
                  <a:schemeClr val="bg1">
                    <a:lumMod val="95000"/>
                  </a:schemeClr>
                </a:solidFill>
                <a:latin typeface="Microsoft YaHei" panose="020B0503020204020204" pitchFamily="34" charset="-122"/>
                <a:ea typeface="Microsoft YaHei" panose="020B0503020204020204" pitchFamily="34" charset="-122"/>
              </a:rPr>
              <a:t>both strategies</a:t>
            </a:r>
            <a:r>
              <a:rPr lang="en-US" sz="2000" dirty="0">
                <a:solidFill>
                  <a:schemeClr val="bg1">
                    <a:lumMod val="95000"/>
                  </a:schemeClr>
                </a:solidFill>
                <a:latin typeface="Microsoft YaHei" panose="020B0503020204020204" pitchFamily="34" charset="-122"/>
                <a:ea typeface="Microsoft YaHei" panose="020B0503020204020204" pitchFamily="34" charset="-122"/>
              </a:rPr>
              <a:t>.</a:t>
            </a:r>
          </a:p>
        </p:txBody>
      </p:sp>
      <p:pic>
        <p:nvPicPr>
          <p:cNvPr id="11" name="Picture 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8" y="6165304"/>
            <a:ext cx="1261920" cy="697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 name="11 Rectángulo"/>
          <p:cNvSpPr/>
          <p:nvPr/>
        </p:nvSpPr>
        <p:spPr>
          <a:xfrm>
            <a:off x="2483768" y="6516052"/>
            <a:ext cx="6682342" cy="369332"/>
          </a:xfrm>
          <a:prstGeom prst="rect">
            <a:avLst/>
          </a:prstGeom>
        </p:spPr>
        <p:txBody>
          <a:bodyPr wrap="none">
            <a:spAutoFit/>
          </a:bodyPr>
          <a:lstStyle/>
          <a:p>
            <a:pPr algn="just"/>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8" name="7 Rectángulo"/>
          <p:cNvSpPr/>
          <p:nvPr/>
        </p:nvSpPr>
        <p:spPr>
          <a:xfrm>
            <a:off x="2339752" y="0"/>
            <a:ext cx="6768752" cy="1569660"/>
          </a:xfrm>
          <a:prstGeom prst="rect">
            <a:avLst/>
          </a:prstGeom>
        </p:spPr>
        <p:txBody>
          <a:bodyPr wrap="square">
            <a:spAutoFit/>
          </a:bodyPr>
          <a:lstStyle/>
          <a:p>
            <a:pPr algn="r"/>
            <a:r>
              <a:rPr lang="en-US" sz="2400" dirty="0">
                <a:solidFill>
                  <a:schemeClr val="bg1">
                    <a:lumMod val="95000"/>
                  </a:schemeClr>
                </a:solidFill>
                <a:latin typeface="Microsoft YaHei" panose="020B0503020204020204" pitchFamily="34" charset="-122"/>
                <a:ea typeface="Microsoft YaHei" panose="020B0503020204020204" pitchFamily="34" charset="-122"/>
              </a:rPr>
              <a:t>Comparison of Cost-Effectiveness of Oral Rapamycin </a:t>
            </a:r>
            <a:r>
              <a:rPr lang="en-US" sz="2400" dirty="0" smtClean="0">
                <a:solidFill>
                  <a:schemeClr val="bg1">
                    <a:lumMod val="95000"/>
                  </a:schemeClr>
                </a:solidFill>
                <a:latin typeface="Microsoft YaHei" panose="020B0503020204020204" pitchFamily="34" charset="-122"/>
                <a:ea typeface="Microsoft YaHei" panose="020B0503020204020204" pitchFamily="34" charset="-122"/>
              </a:rPr>
              <a:t>Plus Bare-Metal </a:t>
            </a:r>
            <a:r>
              <a:rPr lang="en-US" sz="2400" dirty="0">
                <a:solidFill>
                  <a:schemeClr val="bg1">
                    <a:lumMod val="95000"/>
                  </a:schemeClr>
                </a:solidFill>
                <a:latin typeface="Microsoft YaHei" panose="020B0503020204020204" pitchFamily="34" charset="-122"/>
                <a:ea typeface="Microsoft YaHei" panose="020B0503020204020204" pitchFamily="34" charset="-122"/>
              </a:rPr>
              <a:t>Stents Versus First Generation of Drug-Eluting </a:t>
            </a:r>
            <a:r>
              <a:rPr lang="en-US" sz="2400" dirty="0" smtClean="0">
                <a:solidFill>
                  <a:schemeClr val="bg1">
                    <a:lumMod val="95000"/>
                  </a:schemeClr>
                </a:solidFill>
                <a:latin typeface="Microsoft YaHei" panose="020B0503020204020204" pitchFamily="34" charset="-122"/>
                <a:ea typeface="Microsoft YaHei" panose="020B0503020204020204" pitchFamily="34" charset="-122"/>
              </a:rPr>
              <a:t>Stents </a:t>
            </a:r>
          </a:p>
          <a:p>
            <a:pPr algn="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5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years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FU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from</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ORAR 3 RCT</a:t>
            </a:r>
            <a:endParaRPr 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15" name="14 Conector recto"/>
          <p:cNvCxnSpPr/>
          <p:nvPr/>
        </p:nvCxnSpPr>
        <p:spPr>
          <a:xfrm>
            <a:off x="359371" y="1628800"/>
            <a:ext cx="864096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7352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510613738"/>
              </p:ext>
            </p:extLst>
          </p:nvPr>
        </p:nvGraphicFramePr>
        <p:xfrm>
          <a:off x="-348" y="836712"/>
          <a:ext cx="9108852" cy="5068210"/>
        </p:xfrm>
        <a:graphic>
          <a:graphicData uri="http://schemas.openxmlformats.org/drawingml/2006/table">
            <a:tbl>
              <a:tblPr firstRow="1" firstCol="1" bandRow="1">
                <a:tableStyleId>{0E3FDE45-AF77-4B5C-9715-49D594BDF05E}</a:tableStyleId>
              </a:tblPr>
              <a:tblGrid>
                <a:gridCol w="3844290"/>
                <a:gridCol w="1949907"/>
                <a:gridCol w="2294075"/>
                <a:gridCol w="1020580"/>
              </a:tblGrid>
              <a:tr h="371242">
                <a:tc gridSpan="4">
                  <a:txBody>
                    <a:bodyPr/>
                    <a:lstStyle/>
                    <a:p>
                      <a:pPr>
                        <a:lnSpc>
                          <a:spcPct val="115000"/>
                        </a:lnSpc>
                        <a:spcAft>
                          <a:spcPts val="0"/>
                        </a:spcAft>
                        <a:tabLst>
                          <a:tab pos="798195" algn="l"/>
                        </a:tabLst>
                      </a:pP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Baseline </a:t>
                      </a: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Clinical, Demographic and </a:t>
                      </a: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Angiographic Characteristics (</a:t>
                      </a:r>
                      <a:r>
                        <a:rPr lang="en-US" sz="1600" dirty="0" err="1" smtClean="0">
                          <a:solidFill>
                            <a:schemeClr val="bg1">
                              <a:lumMod val="95000"/>
                            </a:schemeClr>
                          </a:solidFill>
                          <a:effectLst/>
                          <a:latin typeface="Microsoft YaHei" panose="020B0503020204020204" pitchFamily="34" charset="-122"/>
                          <a:ea typeface="Microsoft YaHei" panose="020B0503020204020204" pitchFamily="34" charset="-122"/>
                        </a:rPr>
                        <a:t>cont</a:t>
                      </a: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371242">
                <a:tc>
                  <a:txBody>
                    <a:bodyPr/>
                    <a:lstStyle/>
                    <a:p>
                      <a:pPr algn="l">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Characteristics n (%)</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nchor="ctr"/>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OR+BMS </a:t>
                      </a:r>
                    </a:p>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(n=100 pts)</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DES </a:t>
                      </a:r>
                    </a:p>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(n=100 pts)</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P value</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nchor="ctr"/>
                </a:tc>
              </a:tr>
              <a:tr h="140044">
                <a:tc>
                  <a:txBody>
                    <a:bodyPr/>
                    <a:lstStyle/>
                    <a:p>
                      <a:pPr algn="ctr">
                        <a:lnSpc>
                          <a:spcPct val="115000"/>
                        </a:lnSpc>
                        <a:spcAft>
                          <a:spcPts val="0"/>
                        </a:spcAft>
                        <a:tabLst>
                          <a:tab pos="798195" algn="l"/>
                        </a:tabLst>
                      </a:pPr>
                      <a:r>
                        <a:rPr lang="en-US" sz="12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nchor="ctr"/>
                </a:tc>
                <a:tc>
                  <a:txBody>
                    <a:bodyPr/>
                    <a:lstStyle/>
                    <a:p>
                      <a:pPr algn="ctr">
                        <a:lnSpc>
                          <a:spcPct val="115000"/>
                        </a:lnSpc>
                        <a:spcAft>
                          <a:spcPts val="0"/>
                        </a:spcAft>
                        <a:tabLst>
                          <a:tab pos="798195" algn="l"/>
                        </a:tabLst>
                      </a:pPr>
                      <a:r>
                        <a:rPr lang="en-US" sz="12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2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2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nchor="ctr"/>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Age (years)</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62.1 +/- 10.1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63.4 +/- 10.6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0.30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Age &gt; 65 years</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40%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48%</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0.31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Male gender</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83 (83.0%)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81 (81.0%)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1.00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Hypertension</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69 (69.0%)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72 (72.0%)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0.93</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Dyslipemia</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71 (71.0%)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81 (81.0%)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0.61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Current smokers</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21 (21.0%)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17 (17.0%)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0.67</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Diabetes Mellitus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24 (24.0%)</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33 (33.0%)</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0.36</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Previous CVA</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2 (2.0%)</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 (2.0%)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1.00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Previous MI</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26 (26.0%)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33 (33.0%)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0.51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Previous Coronary Revascularization</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12 (12.0%)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13 (13.0%)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1.00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Unstable Angina (ACC/AHA class)</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62 (62.0%)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56 (56.0%)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0.74</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Stent diameter (mm)</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2.78 +/- 0.4</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2.76 +/- 0.4</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0.66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MVD</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48 (48%)</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51 (51%)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0.90</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s-AR" sz="1600" dirty="0" err="1"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EuroSCORE</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s-AR" sz="1600" dirty="0"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3.63</a:t>
                      </a:r>
                      <a:r>
                        <a:rPr lang="es-AR" sz="1600" baseline="0" dirty="0"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 +/- 2.7</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s-AR" sz="1600" dirty="0"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3.41</a:t>
                      </a:r>
                      <a:r>
                        <a:rPr lang="es-AR" sz="1600" baseline="0" dirty="0"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 +/-2.6</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s-AR" sz="1600" dirty="0"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0.56</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3739416465"/>
              </p:ext>
            </p:extLst>
          </p:nvPr>
        </p:nvGraphicFramePr>
        <p:xfrm>
          <a:off x="-349" y="3652640"/>
          <a:ext cx="9108852" cy="280416"/>
        </p:xfrm>
        <a:graphic>
          <a:graphicData uri="http://schemas.openxmlformats.org/drawingml/2006/table">
            <a:tbl>
              <a:tblPr firstRow="1" firstCol="1" bandRow="1">
                <a:tableStyleId>{5C22544A-7EE6-4342-B048-85BDC9FD1C3A}</a:tableStyleId>
              </a:tblPr>
              <a:tblGrid>
                <a:gridCol w="3844290"/>
                <a:gridCol w="1949907"/>
                <a:gridCol w="2294075"/>
                <a:gridCol w="1020580"/>
              </a:tblGrid>
              <a:tr h="180001">
                <a:tc>
                  <a:txBody>
                    <a:bodyPr/>
                    <a:lstStyle/>
                    <a:p>
                      <a:pPr algn="r">
                        <a:lnSpc>
                          <a:spcPct val="115000"/>
                        </a:lnSpc>
                        <a:spcAft>
                          <a:spcPts val="0"/>
                        </a:spcAft>
                        <a:tabLst>
                          <a:tab pos="798195" algn="l"/>
                        </a:tabLst>
                      </a:pPr>
                      <a:r>
                        <a:rPr lang="en-US" sz="1600" dirty="0">
                          <a:solidFill>
                            <a:srgbClr val="FF0000"/>
                          </a:solidFill>
                          <a:effectLst/>
                          <a:latin typeface="Microsoft YaHei" panose="020B0503020204020204" pitchFamily="34" charset="-122"/>
                          <a:ea typeface="Microsoft YaHei" panose="020B0503020204020204" pitchFamily="34" charset="-122"/>
                        </a:rPr>
                        <a:t>Diabetes Mellitus</a:t>
                      </a:r>
                      <a:endParaRPr lang="en-US" sz="1600"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c>
                  <a:txBody>
                    <a:bodyPr/>
                    <a:lstStyle/>
                    <a:p>
                      <a:pPr algn="ctr">
                        <a:lnSpc>
                          <a:spcPct val="115000"/>
                        </a:lnSpc>
                        <a:spcAft>
                          <a:spcPts val="0"/>
                        </a:spcAft>
                        <a:tabLst>
                          <a:tab pos="798195" algn="l"/>
                        </a:tabLst>
                      </a:pPr>
                      <a:r>
                        <a:rPr lang="en-US" sz="1600" dirty="0">
                          <a:solidFill>
                            <a:srgbClr val="FF0000"/>
                          </a:solidFill>
                          <a:effectLst/>
                          <a:latin typeface="Microsoft YaHei" panose="020B0503020204020204" pitchFamily="34" charset="-122"/>
                          <a:ea typeface="Microsoft YaHei" panose="020B0503020204020204" pitchFamily="34" charset="-122"/>
                        </a:rPr>
                        <a:t>24 (24.0%)</a:t>
                      </a:r>
                      <a:endParaRPr lang="en-US" sz="1600"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c>
                  <a:txBody>
                    <a:bodyPr/>
                    <a:lstStyle/>
                    <a:p>
                      <a:pPr algn="ctr">
                        <a:lnSpc>
                          <a:spcPct val="115000"/>
                        </a:lnSpc>
                        <a:spcAft>
                          <a:spcPts val="0"/>
                        </a:spcAft>
                        <a:tabLst>
                          <a:tab pos="798195" algn="l"/>
                        </a:tabLst>
                      </a:pPr>
                      <a:r>
                        <a:rPr lang="en-US" sz="1600" dirty="0">
                          <a:solidFill>
                            <a:srgbClr val="FF0000"/>
                          </a:solidFill>
                          <a:effectLst/>
                          <a:latin typeface="Microsoft YaHei" panose="020B0503020204020204" pitchFamily="34" charset="-122"/>
                          <a:ea typeface="Microsoft YaHei" panose="020B0503020204020204" pitchFamily="34" charset="-122"/>
                        </a:rPr>
                        <a:t>33 (33.0%)</a:t>
                      </a:r>
                      <a:endParaRPr lang="en-US" sz="1600"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c>
                  <a:txBody>
                    <a:bodyPr/>
                    <a:lstStyle/>
                    <a:p>
                      <a:pPr algn="ctr">
                        <a:lnSpc>
                          <a:spcPct val="115000"/>
                        </a:lnSpc>
                        <a:spcAft>
                          <a:spcPts val="0"/>
                        </a:spcAft>
                        <a:tabLst>
                          <a:tab pos="798195" algn="l"/>
                        </a:tabLst>
                      </a:pPr>
                      <a:r>
                        <a:rPr lang="en-US" sz="1600" dirty="0">
                          <a:solidFill>
                            <a:srgbClr val="FF0000"/>
                          </a:solidFill>
                          <a:effectLst/>
                          <a:latin typeface="Microsoft YaHei" panose="020B0503020204020204" pitchFamily="34" charset="-122"/>
                          <a:ea typeface="Microsoft YaHei" panose="020B0503020204020204" pitchFamily="34" charset="-122"/>
                        </a:rPr>
                        <a:t>0.36</a:t>
                      </a:r>
                      <a:endParaRPr lang="en-US" sz="1600"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r>
            </a:tbl>
          </a:graphicData>
        </a:graphic>
      </p:graphicFrame>
      <p:sp>
        <p:nvSpPr>
          <p:cNvPr id="8" name="7 Rectángulo"/>
          <p:cNvSpPr/>
          <p:nvPr/>
        </p:nvSpPr>
        <p:spPr>
          <a:xfrm>
            <a:off x="3414931" y="6516052"/>
            <a:ext cx="5729069" cy="369332"/>
          </a:xfrm>
          <a:prstGeom prst="rect">
            <a:avLst/>
          </a:prstGeom>
        </p:spPr>
        <p:txBody>
          <a:bodyPr wrap="none">
            <a:spAutoFit/>
          </a:bodyPr>
          <a:lstStyle/>
          <a:p>
            <a:pPr algn="r"/>
            <a:r>
              <a:rPr lang="en-US" i="1" dirty="0" smtClean="0">
                <a:solidFill>
                  <a:schemeClr val="bg1">
                    <a:lumMod val="95000"/>
                  </a:schemeClr>
                </a:solidFill>
              </a:rPr>
              <a:t>Rodriguez AE et al. Am J </a:t>
            </a:r>
            <a:r>
              <a:rPr lang="en-US" i="1" dirty="0" err="1" smtClean="0">
                <a:solidFill>
                  <a:schemeClr val="bg1">
                    <a:lumMod val="95000"/>
                  </a:schemeClr>
                </a:solidFill>
              </a:rPr>
              <a:t>Cardiol</a:t>
            </a:r>
            <a:r>
              <a:rPr lang="en-US" i="1" dirty="0" smtClean="0">
                <a:solidFill>
                  <a:schemeClr val="bg1">
                    <a:lumMod val="95000"/>
                  </a:schemeClr>
                </a:solidFill>
              </a:rPr>
              <a:t>. 2014 Mar 1;113(5):815-21</a:t>
            </a:r>
            <a:endParaRPr lang="en-US" i="1" dirty="0">
              <a:solidFill>
                <a:schemeClr val="bg1">
                  <a:lumMod val="95000"/>
                </a:schemeClr>
              </a:solidFill>
            </a:endParaRPr>
          </a:p>
        </p:txBody>
      </p:sp>
      <p:sp>
        <p:nvSpPr>
          <p:cNvPr id="9" name="8 Rectángulo"/>
          <p:cNvSpPr/>
          <p:nvPr/>
        </p:nvSpPr>
        <p:spPr>
          <a:xfrm>
            <a:off x="2339752" y="0"/>
            <a:ext cx="6768752" cy="461665"/>
          </a:xfrm>
          <a:prstGeom prst="rect">
            <a:avLst/>
          </a:prstGeom>
        </p:spPr>
        <p:txBody>
          <a:bodyPr wrap="square">
            <a:spAutoFit/>
          </a:bodyPr>
          <a:lstStyle/>
          <a:p>
            <a:pPr algn="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5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years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FU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from</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ORAR 3 RCT</a:t>
            </a:r>
            <a:endParaRPr 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10" name="9 Conector recto"/>
          <p:cNvCxnSpPr/>
          <p:nvPr/>
        </p:nvCxnSpPr>
        <p:spPr>
          <a:xfrm>
            <a:off x="4572000" y="620688"/>
            <a:ext cx="442833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4693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538821298"/>
              </p:ext>
            </p:extLst>
          </p:nvPr>
        </p:nvGraphicFramePr>
        <p:xfrm>
          <a:off x="395785" y="1874730"/>
          <a:ext cx="8352430" cy="2894986"/>
        </p:xfrm>
        <a:graphic>
          <a:graphicData uri="http://schemas.openxmlformats.org/drawingml/2006/table">
            <a:tbl>
              <a:tblPr firstRow="1" firstCol="1" bandRow="1">
                <a:tableStyleId>{3B4B98B0-60AC-42C2-AFA5-B58CD77FA1E5}</a:tableStyleId>
              </a:tblPr>
              <a:tblGrid>
                <a:gridCol w="3455779"/>
                <a:gridCol w="1857254"/>
                <a:gridCol w="2103569"/>
                <a:gridCol w="935828"/>
              </a:tblGrid>
              <a:tr h="371242">
                <a:tc gridSpan="4">
                  <a:txBody>
                    <a:bodyPr/>
                    <a:lstStyle/>
                    <a:p>
                      <a:pPr>
                        <a:lnSpc>
                          <a:spcPct val="115000"/>
                        </a:lnSpc>
                        <a:spcAft>
                          <a:spcPts val="0"/>
                        </a:spcAft>
                        <a:tabLst>
                          <a:tab pos="798195" algn="l"/>
                        </a:tabLst>
                      </a:pP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Baseline </a:t>
                      </a: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Clinical, Demographic and </a:t>
                      </a: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Angiographic Characteristics (</a:t>
                      </a:r>
                      <a:r>
                        <a:rPr lang="en-US" sz="1600" dirty="0" err="1" smtClean="0">
                          <a:solidFill>
                            <a:schemeClr val="bg1">
                              <a:lumMod val="95000"/>
                            </a:schemeClr>
                          </a:solidFill>
                          <a:effectLst/>
                          <a:latin typeface="Microsoft YaHei" panose="020B0503020204020204" pitchFamily="34" charset="-122"/>
                          <a:ea typeface="Microsoft YaHei" panose="020B0503020204020204" pitchFamily="34" charset="-122"/>
                        </a:rPr>
                        <a:t>cont</a:t>
                      </a: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371242">
                <a:tc>
                  <a:txBody>
                    <a:bodyPr/>
                    <a:lstStyle/>
                    <a:p>
                      <a:pPr algn="l">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Characteristics n (%)</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nchor="ctr"/>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OR+BMS </a:t>
                      </a:r>
                    </a:p>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(n=100 </a:t>
                      </a:r>
                      <a:r>
                        <a:rPr lang="en-US" sz="1600" dirty="0" err="1">
                          <a:solidFill>
                            <a:schemeClr val="bg1">
                              <a:lumMod val="95000"/>
                            </a:schemeClr>
                          </a:solidFill>
                          <a:effectLst/>
                          <a:latin typeface="Microsoft YaHei" panose="020B0503020204020204" pitchFamily="34" charset="-122"/>
                          <a:ea typeface="Microsoft YaHei" panose="020B0503020204020204" pitchFamily="34" charset="-122"/>
                        </a:rPr>
                        <a:t>pts</a:t>
                      </a: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DES </a:t>
                      </a:r>
                    </a:p>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(n=100 pts)</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P value</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nchor="ctr"/>
                </a:tc>
              </a:tr>
              <a:tr h="180001">
                <a:tc>
                  <a:txBody>
                    <a:bodyPr/>
                    <a:lstStyle/>
                    <a:p>
                      <a:pPr algn="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N° of treated vessels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131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142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0.70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N° of treated lesions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158</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170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0.75</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N° of stents per patient</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1.71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1.76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0.91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Reference diameter &lt; 2.5 mm</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36.1%</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28.2%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0.32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Overlapping stents per vessel</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24.4% (32/131)</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14.8% (21/142)</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0.28</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Stent length (mm)</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19.1 +/- 4.3</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21.4 +/- 5.2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0.001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r h="180001">
                <a:tc>
                  <a:txBody>
                    <a:bodyPr/>
                    <a:lstStyle/>
                    <a:p>
                      <a:pPr algn="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Stent diameter (mm)</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2.78 +/- 0.4</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2.76 +/- 0.4</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c>
                  <a:txBody>
                    <a:bodyPr/>
                    <a:lstStyle/>
                    <a:p>
                      <a:pPr algn="ctr">
                        <a:lnSpc>
                          <a:spcPct val="115000"/>
                        </a:lnSpc>
                        <a:spcAft>
                          <a:spcPts val="0"/>
                        </a:spcAft>
                        <a:tabLst>
                          <a:tab pos="798195" algn="l"/>
                        </a:tabLs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0.66</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41160" marR="41160" marT="0" marB="0"/>
                </a:tc>
              </a:tr>
            </a:tbl>
          </a:graphicData>
        </a:graphic>
      </p:graphicFrame>
      <p:graphicFrame>
        <p:nvGraphicFramePr>
          <p:cNvPr id="2" name="1 Tabla"/>
          <p:cNvGraphicFramePr>
            <a:graphicFrameLocks noGrp="1"/>
          </p:cNvGraphicFramePr>
          <p:nvPr>
            <p:extLst>
              <p:ext uri="{D42A27DB-BD31-4B8C-83A1-F6EECF244321}">
                <p14:modId xmlns:p14="http://schemas.microsoft.com/office/powerpoint/2010/main" val="549265270"/>
              </p:ext>
            </p:extLst>
          </p:nvPr>
        </p:nvGraphicFramePr>
        <p:xfrm>
          <a:off x="396034" y="3573016"/>
          <a:ext cx="8352430" cy="560832"/>
        </p:xfrm>
        <a:graphic>
          <a:graphicData uri="http://schemas.openxmlformats.org/drawingml/2006/table">
            <a:tbl>
              <a:tblPr firstRow="1" firstCol="1" bandRow="1">
                <a:tableStyleId>{5C22544A-7EE6-4342-B048-85BDC9FD1C3A}</a:tableStyleId>
              </a:tblPr>
              <a:tblGrid>
                <a:gridCol w="3455779"/>
                <a:gridCol w="1857254"/>
                <a:gridCol w="2103569"/>
                <a:gridCol w="935828"/>
              </a:tblGrid>
              <a:tr h="180001">
                <a:tc>
                  <a:txBody>
                    <a:bodyPr/>
                    <a:lstStyle/>
                    <a:p>
                      <a:pPr algn="r">
                        <a:lnSpc>
                          <a:spcPct val="115000"/>
                        </a:lnSpc>
                        <a:spcAft>
                          <a:spcPts val="0"/>
                        </a:spcAft>
                        <a:tabLst>
                          <a:tab pos="798195" algn="l"/>
                        </a:tabLst>
                      </a:pPr>
                      <a:r>
                        <a:rPr lang="en-US" sz="1600" b="1" dirty="0">
                          <a:solidFill>
                            <a:srgbClr val="FF0000"/>
                          </a:solidFill>
                          <a:effectLst/>
                          <a:latin typeface="Microsoft YaHei" panose="020B0503020204020204" pitchFamily="34" charset="-122"/>
                          <a:ea typeface="Microsoft YaHei" panose="020B0503020204020204" pitchFamily="34" charset="-122"/>
                        </a:rPr>
                        <a:t>Reference diameter &lt; 2.5 mm</a:t>
                      </a:r>
                      <a:endParaRPr lang="en-US" sz="1600" b="1"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c>
                  <a:txBody>
                    <a:bodyPr/>
                    <a:lstStyle/>
                    <a:p>
                      <a:pPr algn="ctr">
                        <a:lnSpc>
                          <a:spcPct val="115000"/>
                        </a:lnSpc>
                        <a:spcAft>
                          <a:spcPts val="0"/>
                        </a:spcAft>
                        <a:tabLst>
                          <a:tab pos="798195" algn="l"/>
                        </a:tabLst>
                      </a:pPr>
                      <a:r>
                        <a:rPr lang="en-US" sz="1600" b="1" dirty="0">
                          <a:solidFill>
                            <a:srgbClr val="FF0000"/>
                          </a:solidFill>
                          <a:effectLst/>
                          <a:latin typeface="Microsoft YaHei" panose="020B0503020204020204" pitchFamily="34" charset="-122"/>
                          <a:ea typeface="Microsoft YaHei" panose="020B0503020204020204" pitchFamily="34" charset="-122"/>
                        </a:rPr>
                        <a:t>36.1%</a:t>
                      </a:r>
                      <a:endParaRPr lang="en-US" sz="1600" b="1"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c>
                  <a:txBody>
                    <a:bodyPr/>
                    <a:lstStyle/>
                    <a:p>
                      <a:pPr algn="ctr">
                        <a:lnSpc>
                          <a:spcPct val="115000"/>
                        </a:lnSpc>
                        <a:spcAft>
                          <a:spcPts val="0"/>
                        </a:spcAft>
                        <a:tabLst>
                          <a:tab pos="798195" algn="l"/>
                        </a:tabLst>
                      </a:pPr>
                      <a:r>
                        <a:rPr lang="en-US" sz="1600" b="1">
                          <a:solidFill>
                            <a:srgbClr val="FF0000"/>
                          </a:solidFill>
                          <a:effectLst/>
                          <a:latin typeface="Microsoft YaHei" panose="020B0503020204020204" pitchFamily="34" charset="-122"/>
                          <a:ea typeface="Microsoft YaHei" panose="020B0503020204020204" pitchFamily="34" charset="-122"/>
                        </a:rPr>
                        <a:t>28.2%</a:t>
                      </a:r>
                      <a:endParaRPr lang="en-US" sz="1600" b="1">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c>
                  <a:txBody>
                    <a:bodyPr/>
                    <a:lstStyle/>
                    <a:p>
                      <a:pPr algn="ctr">
                        <a:lnSpc>
                          <a:spcPct val="115000"/>
                        </a:lnSpc>
                        <a:spcAft>
                          <a:spcPts val="0"/>
                        </a:spcAft>
                        <a:tabLst>
                          <a:tab pos="798195" algn="l"/>
                        </a:tabLst>
                      </a:pPr>
                      <a:r>
                        <a:rPr lang="en-US" sz="1600" b="1">
                          <a:solidFill>
                            <a:srgbClr val="FF0000"/>
                          </a:solidFill>
                          <a:effectLst/>
                          <a:latin typeface="Microsoft YaHei" panose="020B0503020204020204" pitchFamily="34" charset="-122"/>
                          <a:ea typeface="Microsoft YaHei" panose="020B0503020204020204" pitchFamily="34" charset="-122"/>
                        </a:rPr>
                        <a:t>0.32</a:t>
                      </a:r>
                      <a:endParaRPr lang="en-US" sz="1600" b="1">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r>
              <a:tr h="180001">
                <a:tc>
                  <a:txBody>
                    <a:bodyPr/>
                    <a:lstStyle/>
                    <a:p>
                      <a:pPr algn="r">
                        <a:lnSpc>
                          <a:spcPct val="115000"/>
                        </a:lnSpc>
                        <a:spcAft>
                          <a:spcPts val="0"/>
                        </a:spcAft>
                        <a:tabLst>
                          <a:tab pos="798195" algn="l"/>
                        </a:tabLst>
                      </a:pPr>
                      <a:r>
                        <a:rPr lang="en-US" sz="1600" b="1" dirty="0">
                          <a:solidFill>
                            <a:srgbClr val="FF0000"/>
                          </a:solidFill>
                          <a:effectLst/>
                          <a:latin typeface="Microsoft YaHei" panose="020B0503020204020204" pitchFamily="34" charset="-122"/>
                          <a:ea typeface="Microsoft YaHei" panose="020B0503020204020204" pitchFamily="34" charset="-122"/>
                        </a:rPr>
                        <a:t>Overlapping stents per vessel</a:t>
                      </a:r>
                      <a:endParaRPr lang="en-US" sz="1600" b="1"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c>
                  <a:txBody>
                    <a:bodyPr/>
                    <a:lstStyle/>
                    <a:p>
                      <a:pPr algn="ctr">
                        <a:lnSpc>
                          <a:spcPct val="115000"/>
                        </a:lnSpc>
                        <a:spcAft>
                          <a:spcPts val="0"/>
                        </a:spcAft>
                        <a:tabLst>
                          <a:tab pos="798195" algn="l"/>
                        </a:tabLst>
                      </a:pPr>
                      <a:r>
                        <a:rPr lang="en-US" sz="1600" b="1" dirty="0">
                          <a:solidFill>
                            <a:srgbClr val="FF0000"/>
                          </a:solidFill>
                          <a:effectLst/>
                          <a:latin typeface="Microsoft YaHei" panose="020B0503020204020204" pitchFamily="34" charset="-122"/>
                          <a:ea typeface="Microsoft YaHei" panose="020B0503020204020204" pitchFamily="34" charset="-122"/>
                        </a:rPr>
                        <a:t>24.4% (32/131)</a:t>
                      </a:r>
                      <a:endParaRPr lang="en-US" sz="1600" b="1"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c>
                  <a:txBody>
                    <a:bodyPr/>
                    <a:lstStyle/>
                    <a:p>
                      <a:pPr algn="ctr">
                        <a:lnSpc>
                          <a:spcPct val="115000"/>
                        </a:lnSpc>
                        <a:spcAft>
                          <a:spcPts val="0"/>
                        </a:spcAft>
                        <a:tabLst>
                          <a:tab pos="798195" algn="l"/>
                        </a:tabLst>
                      </a:pPr>
                      <a:r>
                        <a:rPr lang="en-US" sz="1600" b="1" dirty="0">
                          <a:solidFill>
                            <a:srgbClr val="FF0000"/>
                          </a:solidFill>
                          <a:effectLst/>
                          <a:latin typeface="Microsoft YaHei" panose="020B0503020204020204" pitchFamily="34" charset="-122"/>
                          <a:ea typeface="Microsoft YaHei" panose="020B0503020204020204" pitchFamily="34" charset="-122"/>
                        </a:rPr>
                        <a:t>14.8% (21/142)</a:t>
                      </a:r>
                      <a:endParaRPr lang="en-US" sz="1600" b="1"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c>
                  <a:txBody>
                    <a:bodyPr/>
                    <a:lstStyle/>
                    <a:p>
                      <a:pPr algn="ctr">
                        <a:lnSpc>
                          <a:spcPct val="115000"/>
                        </a:lnSpc>
                        <a:spcAft>
                          <a:spcPts val="0"/>
                        </a:spcAft>
                        <a:tabLst>
                          <a:tab pos="798195" algn="l"/>
                        </a:tabLst>
                      </a:pPr>
                      <a:r>
                        <a:rPr lang="en-US" sz="1600" b="1" dirty="0">
                          <a:solidFill>
                            <a:srgbClr val="FF0000"/>
                          </a:solidFill>
                          <a:effectLst/>
                          <a:latin typeface="Microsoft YaHei" panose="020B0503020204020204" pitchFamily="34" charset="-122"/>
                          <a:ea typeface="Microsoft YaHei" panose="020B0503020204020204" pitchFamily="34" charset="-122"/>
                        </a:rPr>
                        <a:t>0.28</a:t>
                      </a:r>
                      <a:endParaRPr lang="en-US" sz="1600" b="1" dirty="0">
                        <a:solidFill>
                          <a:srgbClr val="FF0000"/>
                        </a:solidFill>
                        <a:effectLst/>
                        <a:latin typeface="Microsoft YaHei" panose="020B0503020204020204" pitchFamily="34" charset="-122"/>
                        <a:ea typeface="Microsoft YaHei" panose="020B0503020204020204" pitchFamily="34" charset="-122"/>
                        <a:cs typeface="Times New Roman"/>
                      </a:endParaRPr>
                    </a:p>
                  </a:txBody>
                  <a:tcPr marL="41160" marR="41160" marT="0" marB="0">
                    <a:solidFill>
                      <a:srgbClr val="FFFF00"/>
                    </a:solidFill>
                  </a:tcPr>
                </a:tc>
              </a:tr>
            </a:tbl>
          </a:graphicData>
        </a:graphic>
      </p:graphicFrame>
      <p:sp>
        <p:nvSpPr>
          <p:cNvPr id="5" name="4 Rectángulo"/>
          <p:cNvSpPr/>
          <p:nvPr/>
        </p:nvSpPr>
        <p:spPr>
          <a:xfrm>
            <a:off x="2426162" y="6516052"/>
            <a:ext cx="6682342" cy="369332"/>
          </a:xfrm>
          <a:prstGeom prst="rect">
            <a:avLst/>
          </a:prstGeom>
        </p:spPr>
        <p:txBody>
          <a:bodyPr wrap="none">
            <a:spAutoFit/>
          </a:bodyPr>
          <a:lstStyle/>
          <a:p>
            <a:pPr algn="r"/>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8" name="7 Rectángulo"/>
          <p:cNvSpPr/>
          <p:nvPr/>
        </p:nvSpPr>
        <p:spPr>
          <a:xfrm>
            <a:off x="2339752" y="0"/>
            <a:ext cx="6768752" cy="461665"/>
          </a:xfrm>
          <a:prstGeom prst="rect">
            <a:avLst/>
          </a:prstGeom>
        </p:spPr>
        <p:txBody>
          <a:bodyPr wrap="square">
            <a:spAutoFit/>
          </a:bodyPr>
          <a:lstStyle/>
          <a:p>
            <a:pPr algn="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5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years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FU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from</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ORAR 3 RCT</a:t>
            </a:r>
            <a:endParaRPr 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9" name="8 Conector recto"/>
          <p:cNvCxnSpPr/>
          <p:nvPr/>
        </p:nvCxnSpPr>
        <p:spPr>
          <a:xfrm>
            <a:off x="4572000" y="620688"/>
            <a:ext cx="442833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5260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259632" y="1155032"/>
            <a:ext cx="6878211" cy="48662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6 Gráfico"/>
          <p:cNvGraphicFramePr/>
          <p:nvPr>
            <p:extLst>
              <p:ext uri="{D42A27DB-BD31-4B8C-83A1-F6EECF244321}">
                <p14:modId xmlns:p14="http://schemas.microsoft.com/office/powerpoint/2010/main" val="2298558778"/>
              </p:ext>
            </p:extLst>
          </p:nvPr>
        </p:nvGraphicFramePr>
        <p:xfrm>
          <a:off x="1270196" y="1332772"/>
          <a:ext cx="6969992" cy="4449618"/>
        </p:xfrm>
        <a:graphic>
          <a:graphicData uri="http://schemas.openxmlformats.org/drawingml/2006/chart">
            <c:chart xmlns:c="http://schemas.openxmlformats.org/drawingml/2006/chart" xmlns:r="http://schemas.openxmlformats.org/officeDocument/2006/relationships" r:id="rId2"/>
          </a:graphicData>
        </a:graphic>
      </p:graphicFrame>
      <p:sp>
        <p:nvSpPr>
          <p:cNvPr id="16" name="15 Rectángulo"/>
          <p:cNvSpPr/>
          <p:nvPr/>
        </p:nvSpPr>
        <p:spPr>
          <a:xfrm>
            <a:off x="2489392" y="5006320"/>
            <a:ext cx="1579417" cy="327805"/>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16 Rectángulo"/>
          <p:cNvSpPr/>
          <p:nvPr/>
        </p:nvSpPr>
        <p:spPr>
          <a:xfrm>
            <a:off x="5048546" y="5003449"/>
            <a:ext cx="1579417" cy="327805"/>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17 Rectángulo"/>
          <p:cNvSpPr/>
          <p:nvPr/>
        </p:nvSpPr>
        <p:spPr>
          <a:xfrm>
            <a:off x="6699476" y="4520108"/>
            <a:ext cx="195662" cy="163902"/>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18 Rectángulo"/>
          <p:cNvSpPr/>
          <p:nvPr/>
        </p:nvSpPr>
        <p:spPr>
          <a:xfrm>
            <a:off x="5031306" y="1926687"/>
            <a:ext cx="1579417" cy="600397"/>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19 Rectángulo"/>
          <p:cNvSpPr/>
          <p:nvPr/>
        </p:nvSpPr>
        <p:spPr>
          <a:xfrm>
            <a:off x="2486460" y="3449967"/>
            <a:ext cx="1579417" cy="97509"/>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20 Rectángulo"/>
          <p:cNvSpPr/>
          <p:nvPr/>
        </p:nvSpPr>
        <p:spPr>
          <a:xfrm>
            <a:off x="2489390" y="3880316"/>
            <a:ext cx="1579417" cy="701874"/>
          </a:xfrm>
          <a:prstGeom prst="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21 Rectángulo"/>
          <p:cNvSpPr/>
          <p:nvPr/>
        </p:nvSpPr>
        <p:spPr>
          <a:xfrm>
            <a:off x="2489392" y="4582190"/>
            <a:ext cx="1579417" cy="206520"/>
          </a:xfrm>
          <a:prstGeom prst="rect">
            <a:avLst/>
          </a:prstGeom>
          <a:solidFill>
            <a:srgbClr val="FF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22 Rectángulo"/>
          <p:cNvSpPr/>
          <p:nvPr/>
        </p:nvSpPr>
        <p:spPr>
          <a:xfrm>
            <a:off x="2489391" y="4799283"/>
            <a:ext cx="1579417" cy="204166"/>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23 Rectángulo"/>
          <p:cNvSpPr/>
          <p:nvPr/>
        </p:nvSpPr>
        <p:spPr>
          <a:xfrm>
            <a:off x="5048546" y="4160929"/>
            <a:ext cx="1579417" cy="84252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24 Rectángulo"/>
          <p:cNvSpPr/>
          <p:nvPr/>
        </p:nvSpPr>
        <p:spPr>
          <a:xfrm>
            <a:off x="6718688" y="4160929"/>
            <a:ext cx="176450" cy="163902"/>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25 Rectángulo"/>
          <p:cNvSpPr/>
          <p:nvPr/>
        </p:nvSpPr>
        <p:spPr>
          <a:xfrm>
            <a:off x="6718689" y="3833392"/>
            <a:ext cx="176450" cy="153319"/>
          </a:xfrm>
          <a:prstGeom prst="rect">
            <a:avLst/>
          </a:prstGeom>
          <a:solidFill>
            <a:srgbClr val="FF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26 Rectángulo"/>
          <p:cNvSpPr/>
          <p:nvPr/>
        </p:nvSpPr>
        <p:spPr>
          <a:xfrm flipV="1">
            <a:off x="5048546" y="4160927"/>
            <a:ext cx="1579417" cy="45719"/>
          </a:xfrm>
          <a:prstGeom prst="rect">
            <a:avLst/>
          </a:prstGeom>
          <a:solidFill>
            <a:srgbClr val="FF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27 Rectángulo"/>
          <p:cNvSpPr/>
          <p:nvPr/>
        </p:nvSpPr>
        <p:spPr>
          <a:xfrm>
            <a:off x="6710064" y="3474872"/>
            <a:ext cx="176448" cy="145208"/>
          </a:xfrm>
          <a:prstGeom prst="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28 Rectángulo"/>
          <p:cNvSpPr/>
          <p:nvPr/>
        </p:nvSpPr>
        <p:spPr>
          <a:xfrm>
            <a:off x="5048546" y="3451869"/>
            <a:ext cx="1579417" cy="709058"/>
          </a:xfrm>
          <a:prstGeom prst="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29 Rectángulo"/>
          <p:cNvSpPr/>
          <p:nvPr/>
        </p:nvSpPr>
        <p:spPr>
          <a:xfrm>
            <a:off x="6718691" y="3122887"/>
            <a:ext cx="167822" cy="137044"/>
          </a:xfrm>
          <a:prstGeom prst="rect">
            <a:avLst/>
          </a:prstGeom>
          <a:solidFill>
            <a:srgbClr val="9322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30 Rectángulo"/>
          <p:cNvSpPr/>
          <p:nvPr/>
        </p:nvSpPr>
        <p:spPr>
          <a:xfrm>
            <a:off x="5039919" y="3062242"/>
            <a:ext cx="1579417" cy="395377"/>
          </a:xfrm>
          <a:prstGeom prst="rect">
            <a:avLst/>
          </a:prstGeom>
          <a:solidFill>
            <a:srgbClr val="9322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31 Rectángulo"/>
          <p:cNvSpPr/>
          <p:nvPr/>
        </p:nvSpPr>
        <p:spPr>
          <a:xfrm>
            <a:off x="2489389" y="3542445"/>
            <a:ext cx="1579417" cy="337871"/>
          </a:xfrm>
          <a:prstGeom prst="rect">
            <a:avLst/>
          </a:prstGeom>
          <a:solidFill>
            <a:srgbClr val="9322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32 Rectángulo"/>
          <p:cNvSpPr/>
          <p:nvPr/>
        </p:nvSpPr>
        <p:spPr>
          <a:xfrm>
            <a:off x="6718690" y="2751951"/>
            <a:ext cx="167822" cy="163901"/>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33 Rectángulo"/>
          <p:cNvSpPr/>
          <p:nvPr/>
        </p:nvSpPr>
        <p:spPr>
          <a:xfrm>
            <a:off x="5039918" y="2540027"/>
            <a:ext cx="1579417" cy="522215"/>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34 Rectángulo"/>
          <p:cNvSpPr/>
          <p:nvPr/>
        </p:nvSpPr>
        <p:spPr>
          <a:xfrm>
            <a:off x="2486459" y="3120009"/>
            <a:ext cx="1579417" cy="327805"/>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35 Rectángulo"/>
          <p:cNvSpPr/>
          <p:nvPr/>
        </p:nvSpPr>
        <p:spPr>
          <a:xfrm>
            <a:off x="6718690" y="2402003"/>
            <a:ext cx="182200" cy="163902"/>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40 Conector recto"/>
          <p:cNvCxnSpPr/>
          <p:nvPr/>
        </p:nvCxnSpPr>
        <p:spPr>
          <a:xfrm>
            <a:off x="6718691" y="4402465"/>
            <a:ext cx="143836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42 Conector recto"/>
          <p:cNvCxnSpPr/>
          <p:nvPr/>
        </p:nvCxnSpPr>
        <p:spPr>
          <a:xfrm>
            <a:off x="6699476" y="2984886"/>
            <a:ext cx="104444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7" name="36 Conector recto"/>
          <p:cNvCxnSpPr/>
          <p:nvPr/>
        </p:nvCxnSpPr>
        <p:spPr>
          <a:xfrm>
            <a:off x="6699476" y="4066331"/>
            <a:ext cx="143836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 name="1 CuadroTexto"/>
          <p:cNvSpPr txBox="1"/>
          <p:nvPr/>
        </p:nvSpPr>
        <p:spPr>
          <a:xfrm>
            <a:off x="3419872" y="1520177"/>
            <a:ext cx="2130199" cy="369332"/>
          </a:xfrm>
          <a:prstGeom prst="rect">
            <a:avLst/>
          </a:prstGeom>
          <a:noFill/>
        </p:spPr>
        <p:txBody>
          <a:bodyPr wrap="square" rtlCol="0">
            <a:spAutoFit/>
          </a:bodyPr>
          <a:lstStyle/>
          <a:p>
            <a:pPr algn="ctr"/>
            <a:r>
              <a:rPr lang="es-AR" i="1" dirty="0" smtClean="0">
                <a:latin typeface="Microsoft YaHei" panose="020B0503020204020204" pitchFamily="34" charset="-122"/>
                <a:ea typeface="Microsoft YaHei" panose="020B0503020204020204" pitchFamily="34" charset="-122"/>
              </a:rPr>
              <a:t> </a:t>
            </a:r>
            <a:r>
              <a:rPr lang="es-AR" i="1" dirty="0" smtClean="0">
                <a:solidFill>
                  <a:srgbClr val="FF0000"/>
                </a:solidFill>
                <a:latin typeface="Microsoft YaHei" panose="020B0503020204020204" pitchFamily="34" charset="-122"/>
                <a:ea typeface="Microsoft YaHei" panose="020B0503020204020204" pitchFamily="34" charset="-122"/>
              </a:rPr>
              <a:t>p&lt;0.001</a:t>
            </a:r>
            <a:endParaRPr lang="en-US" i="1" dirty="0">
              <a:solidFill>
                <a:srgbClr val="FF0000"/>
              </a:solidFill>
              <a:latin typeface="Microsoft YaHei" panose="020B0503020204020204" pitchFamily="34" charset="-122"/>
              <a:ea typeface="Microsoft YaHei" panose="020B0503020204020204" pitchFamily="34" charset="-122"/>
            </a:endParaRPr>
          </a:p>
        </p:txBody>
      </p:sp>
      <p:sp>
        <p:nvSpPr>
          <p:cNvPr id="46" name="45 Rectángulo"/>
          <p:cNvSpPr/>
          <p:nvPr/>
        </p:nvSpPr>
        <p:spPr>
          <a:xfrm>
            <a:off x="3253182" y="6488668"/>
            <a:ext cx="5921365" cy="369332"/>
          </a:xfrm>
          <a:prstGeom prst="rect">
            <a:avLst/>
          </a:prstGeom>
        </p:spPr>
        <p:txBody>
          <a:bodyPr wrap="none">
            <a:spAutoFit/>
          </a:bodyPr>
          <a:lstStyle/>
          <a:p>
            <a:pPr algn="r"/>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a:t>
            </a:r>
            <a:r>
              <a:rPr lang="en-US" i="1" dirty="0" smtClean="0">
                <a:solidFill>
                  <a:schemeClr val="bg1">
                    <a:lumMod val="95000"/>
                  </a:schemeClr>
                </a:solidFill>
              </a:rPr>
              <a:t> AE et al. Am J </a:t>
            </a:r>
            <a:r>
              <a:rPr lang="en-US" i="1" dirty="0" err="1" smtClean="0">
                <a:solidFill>
                  <a:schemeClr val="bg1">
                    <a:lumMod val="95000"/>
                  </a:schemeClr>
                </a:solidFill>
              </a:rPr>
              <a:t>Cardiol</a:t>
            </a:r>
            <a:r>
              <a:rPr lang="en-US" i="1" dirty="0" smtClean="0">
                <a:solidFill>
                  <a:schemeClr val="bg1">
                    <a:lumMod val="95000"/>
                  </a:schemeClr>
                </a:solidFill>
              </a:rPr>
              <a:t>. 2014 Mar 1;113(5):815-21</a:t>
            </a:r>
            <a:endParaRPr lang="en-US" i="1" dirty="0">
              <a:solidFill>
                <a:schemeClr val="bg1">
                  <a:lumMod val="95000"/>
                </a:schemeClr>
              </a:solidFill>
            </a:endParaRPr>
          </a:p>
        </p:txBody>
      </p:sp>
      <p:cxnSp>
        <p:nvCxnSpPr>
          <p:cNvPr id="38" name="37 Conector recto"/>
          <p:cNvCxnSpPr/>
          <p:nvPr/>
        </p:nvCxnSpPr>
        <p:spPr>
          <a:xfrm>
            <a:off x="4572000" y="620688"/>
            <a:ext cx="453650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9" name="38 Rectángulo"/>
          <p:cNvSpPr/>
          <p:nvPr/>
        </p:nvSpPr>
        <p:spPr>
          <a:xfrm>
            <a:off x="4874979" y="1359"/>
            <a:ext cx="4266168" cy="461665"/>
          </a:xfrm>
          <a:prstGeom prst="rect">
            <a:avLst/>
          </a:prstGeom>
        </p:spPr>
        <p:txBody>
          <a:bodyPr wrap="none">
            <a:spAutoFit/>
          </a:bodyPr>
          <a:lstStyle/>
          <a:p>
            <a:pPr algn="ct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COSTS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during</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ORAR 3 RCT. </a:t>
            </a:r>
            <a:endParaRPr lang="en-US" sz="24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65339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500"/>
                                        <p:tgtEl>
                                          <p:spTgt spid="2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down)">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00"/>
                                        <p:tgtEl>
                                          <p:spTgt spid="2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down)">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down)">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down)">
                                      <p:cBhvr>
                                        <p:cTn id="39" dur="500"/>
                                        <p:tgtEl>
                                          <p:spTgt spid="32"/>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down)">
                                      <p:cBhvr>
                                        <p:cTn id="50" dur="500"/>
                                        <p:tgtEl>
                                          <p:spTgt spid="3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down)">
                                      <p:cBhvr>
                                        <p:cTn id="55" dur="500"/>
                                        <p:tgtEl>
                                          <p:spTgt spid="35"/>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down)">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P spid="20" grpId="0" animBg="1"/>
      <p:bldP spid="21" grpId="0" animBg="1"/>
      <p:bldP spid="22" grpId="0" animBg="1"/>
      <p:bldP spid="23" grpId="0" animBg="1"/>
      <p:bldP spid="24" grpId="0" animBg="1"/>
      <p:bldP spid="27" grpId="0" animBg="1"/>
      <p:bldP spid="29" grpId="0" animBg="1"/>
      <p:bldP spid="31" grpId="0" animBg="1"/>
      <p:bldP spid="32" grpId="0" animBg="1"/>
      <p:bldP spid="34" grpId="0" animBg="1"/>
      <p:bldP spid="35" grpId="0" animBg="1"/>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4 Conector recto"/>
          <p:cNvCxnSpPr/>
          <p:nvPr/>
        </p:nvCxnSpPr>
        <p:spPr>
          <a:xfrm>
            <a:off x="3131840" y="548680"/>
            <a:ext cx="590465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5 Rectángulo"/>
          <p:cNvSpPr/>
          <p:nvPr/>
        </p:nvSpPr>
        <p:spPr>
          <a:xfrm>
            <a:off x="2948415" y="15007"/>
            <a:ext cx="6088081" cy="461665"/>
          </a:xfrm>
          <a:prstGeom prst="rect">
            <a:avLst/>
          </a:prstGeom>
        </p:spPr>
        <p:txBody>
          <a:bodyPr wrap="square">
            <a:spAutoFit/>
          </a:bodyPr>
          <a:lstStyle/>
          <a:p>
            <a:pPr algn="r"/>
            <a:r>
              <a:rPr lang="es-AR" sz="2400" b="1" dirty="0" smtClean="0">
                <a:solidFill>
                  <a:schemeClr val="bg1">
                    <a:lumMod val="95000"/>
                  </a:schemeClr>
                </a:solidFill>
              </a:rPr>
              <a:t>Kaplan </a:t>
            </a:r>
            <a:r>
              <a:rPr lang="es-AR" sz="2400" b="1" dirty="0" err="1" smtClean="0">
                <a:solidFill>
                  <a:schemeClr val="bg1">
                    <a:lumMod val="95000"/>
                  </a:schemeClr>
                </a:solidFill>
              </a:rPr>
              <a:t>Meier</a:t>
            </a:r>
            <a:r>
              <a:rPr lang="es-AR" sz="2400" b="1" dirty="0" smtClean="0">
                <a:solidFill>
                  <a:schemeClr val="bg1">
                    <a:lumMod val="95000"/>
                  </a:schemeClr>
                </a:solidFill>
              </a:rPr>
              <a:t> </a:t>
            </a:r>
            <a:r>
              <a:rPr lang="es-AR" sz="2400" b="1" dirty="0" err="1" smtClean="0">
                <a:solidFill>
                  <a:schemeClr val="bg1">
                    <a:lumMod val="95000"/>
                  </a:schemeClr>
                </a:solidFill>
              </a:rPr>
              <a:t>survival</a:t>
            </a:r>
            <a:r>
              <a:rPr lang="es-AR" sz="2400" b="1" dirty="0" smtClean="0">
                <a:solidFill>
                  <a:schemeClr val="bg1">
                    <a:lumMod val="95000"/>
                  </a:schemeClr>
                </a:solidFill>
              </a:rPr>
              <a:t> curves in ORAR 3 RCT</a:t>
            </a:r>
            <a:endParaRPr lang="en-US" sz="2400" b="1" dirty="0"/>
          </a:p>
        </p:txBody>
      </p:sp>
      <p:pic>
        <p:nvPicPr>
          <p:cNvPr id="41986" name="Picture 2" descr="C:\Users\Matias RG\Desktop\AJC\Figure 3.tif"/>
          <p:cNvPicPr>
            <a:picLocks noChangeAspect="1" noChangeArrowheads="1"/>
          </p:cNvPicPr>
          <p:nvPr/>
        </p:nvPicPr>
        <p:blipFill rotWithShape="1">
          <a:blip r:embed="rId2">
            <a:extLst>
              <a:ext uri="{28A0092B-C50C-407E-A947-70E740481C1C}">
                <a14:useLocalDpi xmlns:a14="http://schemas.microsoft.com/office/drawing/2010/main" val="0"/>
              </a:ext>
            </a:extLst>
          </a:blip>
          <a:srcRect l="4842" t="50000" r="48482" b="6366"/>
          <a:stretch/>
        </p:blipFill>
        <p:spPr bwMode="auto">
          <a:xfrm>
            <a:off x="39975" y="620688"/>
            <a:ext cx="5874974" cy="4551432"/>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 name="1 Grupo"/>
          <p:cNvGrpSpPr/>
          <p:nvPr/>
        </p:nvGrpSpPr>
        <p:grpSpPr>
          <a:xfrm>
            <a:off x="2493903" y="2417251"/>
            <a:ext cx="6682342" cy="4440749"/>
            <a:chOff x="2493903" y="2417251"/>
            <a:chExt cx="6682342" cy="4440749"/>
          </a:xfrm>
        </p:grpSpPr>
        <p:sp>
          <p:nvSpPr>
            <p:cNvPr id="7" name="6 Rectángulo"/>
            <p:cNvSpPr/>
            <p:nvPr/>
          </p:nvSpPr>
          <p:spPr>
            <a:xfrm>
              <a:off x="2493903" y="6488668"/>
              <a:ext cx="6682342" cy="369332"/>
            </a:xfrm>
            <a:prstGeom prst="rect">
              <a:avLst/>
            </a:prstGeom>
          </p:spPr>
          <p:txBody>
            <a:bodyPr wrap="none">
              <a:spAutoFit/>
            </a:bodyPr>
            <a:lstStyle/>
            <a:p>
              <a:pPr algn="just"/>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pic>
          <p:nvPicPr>
            <p:cNvPr id="8" name="Picture 2" descr="C:\Users\Matias RG\Desktop\AJC\Figure 3.tif"/>
            <p:cNvPicPr>
              <a:picLocks noChangeAspect="1" noChangeArrowheads="1"/>
            </p:cNvPicPr>
            <p:nvPr/>
          </p:nvPicPr>
          <p:blipFill rotWithShape="1">
            <a:blip r:embed="rId2">
              <a:extLst>
                <a:ext uri="{28A0092B-C50C-407E-A947-70E740481C1C}">
                  <a14:useLocalDpi xmlns:a14="http://schemas.microsoft.com/office/drawing/2010/main" val="0"/>
                </a:ext>
              </a:extLst>
            </a:blip>
            <a:srcRect l="51937" t="50000" b="6395"/>
            <a:stretch/>
          </p:blipFill>
          <p:spPr bwMode="auto">
            <a:xfrm>
              <a:off x="3131840" y="2417251"/>
              <a:ext cx="5906454" cy="4440749"/>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198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53756" t="25138" r="37402" b="70120"/>
            <a:stretch/>
          </p:blipFill>
          <p:spPr bwMode="auto">
            <a:xfrm>
              <a:off x="7525996" y="4162279"/>
              <a:ext cx="1150460" cy="346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52787" t="15194" r="35944" b="80064"/>
            <a:stretch/>
          </p:blipFill>
          <p:spPr bwMode="auto">
            <a:xfrm>
              <a:off x="7138255" y="3514206"/>
              <a:ext cx="1466193" cy="3468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963408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3 Marcador de contenido"/>
          <p:cNvGraphicFramePr>
            <a:graphicFrameLocks/>
          </p:cNvGraphicFramePr>
          <p:nvPr>
            <p:extLst>
              <p:ext uri="{D42A27DB-BD31-4B8C-83A1-F6EECF244321}">
                <p14:modId xmlns:p14="http://schemas.microsoft.com/office/powerpoint/2010/main" val="718347215"/>
              </p:ext>
            </p:extLst>
          </p:nvPr>
        </p:nvGraphicFramePr>
        <p:xfrm>
          <a:off x="72008" y="980728"/>
          <a:ext cx="9036496" cy="4942332"/>
        </p:xfrm>
        <a:graphic>
          <a:graphicData uri="http://schemas.openxmlformats.org/drawingml/2006/table">
            <a:tbl>
              <a:tblPr firstRow="1" firstCol="1" bandRow="1"/>
              <a:tblGrid>
                <a:gridCol w="3038848"/>
                <a:gridCol w="1409447"/>
                <a:gridCol w="1199530"/>
                <a:gridCol w="89965"/>
                <a:gridCol w="599765"/>
                <a:gridCol w="989611"/>
                <a:gridCol w="974619"/>
                <a:gridCol w="734711"/>
              </a:tblGrid>
              <a:tr h="28193">
                <a:tc gridSpan="8">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Incidence </a:t>
                      </a:r>
                      <a:r>
                        <a:rPr lang="en-US" sz="1800" dirty="0">
                          <a:effectLst/>
                          <a:latin typeface="Microsoft YaHei" panose="020B0503020204020204" pitchFamily="34" charset="-122"/>
                          <a:ea typeface="Microsoft YaHei" panose="020B0503020204020204" pitchFamily="34" charset="-122"/>
                        </a:rPr>
                        <a:t>of clinical endpoints at </a:t>
                      </a:r>
                      <a:r>
                        <a:rPr lang="en-US" sz="1800" dirty="0" smtClean="0">
                          <a:effectLst/>
                          <a:latin typeface="Microsoft YaHei" panose="020B0503020204020204" pitchFamily="34" charset="-122"/>
                          <a:ea typeface="Microsoft YaHei" panose="020B0503020204020204" pitchFamily="34" charset="-122"/>
                        </a:rPr>
                        <a:t>1</a:t>
                      </a:r>
                      <a:r>
                        <a:rPr lang="en-US" sz="1800" baseline="0" dirty="0" smtClean="0">
                          <a:effectLst/>
                          <a:latin typeface="Microsoft YaHei" panose="020B0503020204020204" pitchFamily="34" charset="-122"/>
                          <a:ea typeface="Microsoft YaHei" panose="020B0503020204020204" pitchFamily="34" charset="-122"/>
                        </a:rPr>
                        <a:t> and 5</a:t>
                      </a:r>
                      <a:r>
                        <a:rPr lang="en-US" sz="1800" dirty="0" smtClean="0">
                          <a:effectLst/>
                          <a:latin typeface="Microsoft YaHei" panose="020B0503020204020204" pitchFamily="34" charset="-122"/>
                          <a:ea typeface="Microsoft YaHei" panose="020B0503020204020204" pitchFamily="34" charset="-122"/>
                        </a:rPr>
                        <a:t> </a:t>
                      </a:r>
                      <a:r>
                        <a:rPr lang="en-US" sz="1800" dirty="0">
                          <a:effectLst/>
                          <a:latin typeface="Microsoft YaHei" panose="020B0503020204020204" pitchFamily="34" charset="-122"/>
                          <a:ea typeface="Microsoft YaHei" panose="020B0503020204020204" pitchFamily="34" charset="-122"/>
                        </a:rPr>
                        <a:t>years of follow </a:t>
                      </a:r>
                      <a:r>
                        <a:rPr lang="en-US" sz="1800" dirty="0" smtClean="0">
                          <a:effectLst/>
                          <a:latin typeface="Microsoft YaHei" panose="020B0503020204020204" pitchFamily="34" charset="-122"/>
                          <a:ea typeface="Microsoft YaHei" panose="020B0503020204020204" pitchFamily="34" charset="-122"/>
                        </a:rPr>
                        <a:t>up</a:t>
                      </a:r>
                      <a:r>
                        <a:rPr lang="en-US" sz="1800" baseline="0" dirty="0" smtClean="0">
                          <a:effectLst/>
                          <a:latin typeface="Microsoft YaHei" panose="020B0503020204020204" pitchFamily="34" charset="-122"/>
                          <a:ea typeface="Microsoft YaHei" panose="020B0503020204020204" pitchFamily="34" charset="-122"/>
                        </a:rPr>
                        <a:t> </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999">
                <a:tc rowSpan="2">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Event</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row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OR+BMS </a:t>
                      </a:r>
                      <a:r>
                        <a:rPr lang="en-US" sz="1800" dirty="0" smtClean="0">
                          <a:effectLst/>
                          <a:latin typeface="Microsoft YaHei" panose="020B0503020204020204" pitchFamily="34" charset="-122"/>
                          <a:ea typeface="Microsoft YaHei" panose="020B0503020204020204" pitchFamily="34" charset="-122"/>
                        </a:rPr>
                        <a:t>n=100 (%)</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2"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DES </a:t>
                      </a:r>
                      <a:endParaRPr lang="en-US" sz="1800" dirty="0" smtClean="0">
                        <a:effectLst/>
                        <a:latin typeface="Microsoft YaHei" panose="020B0503020204020204" pitchFamily="34" charset="-122"/>
                        <a:ea typeface="Microsoft YaHei" panose="020B0503020204020204" pitchFamily="34" charset="-122"/>
                      </a:endParaRPr>
                    </a:p>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n=100</a:t>
                      </a:r>
                      <a:r>
                        <a:rPr lang="en-US" sz="1800" dirty="0">
                          <a:effectLst/>
                          <a:latin typeface="Microsoft YaHei" panose="020B0503020204020204" pitchFamily="34" charset="-122"/>
                          <a:ea typeface="Microsoft YaHei" panose="020B0503020204020204" pitchFamily="34" charset="-122"/>
                        </a:rPr>
                        <a:t>, </a:t>
                      </a:r>
                      <a:r>
                        <a:rPr lang="en-US" sz="1800" dirty="0" smtClean="0">
                          <a:effectLst/>
                          <a:latin typeface="Microsoft YaHei" panose="020B0503020204020204" pitchFamily="34" charset="-122"/>
                          <a:ea typeface="Microsoft YaHei" panose="020B0503020204020204" pitchFamily="34" charset="-122"/>
                        </a:rPr>
                        <a:t>(%)</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2"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nchor="ctr"/>
                </a:tc>
                <a:tc row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RR</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CI 95%</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en-US"/>
                    </a:p>
                  </a:txBody>
                  <a:tcPr/>
                </a:tc>
                <a:tc row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Chi</a:t>
                      </a:r>
                      <a:r>
                        <a:rPr lang="en-US" sz="1800" baseline="30000" dirty="0">
                          <a:effectLst/>
                          <a:latin typeface="Microsoft YaHei" panose="020B0503020204020204" pitchFamily="34" charset="-122"/>
                          <a:ea typeface="Microsoft YaHei" panose="020B0503020204020204" pitchFamily="34" charset="-122"/>
                        </a:rPr>
                        <a:t>2</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45999">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a:effectLst/>
                          <a:latin typeface="Microsoft YaHei" panose="020B0503020204020204" pitchFamily="34" charset="-122"/>
                          <a:ea typeface="Microsoft YaHei" panose="020B0503020204020204" pitchFamily="34" charset="-122"/>
                        </a:rPr>
                        <a:t>Inferior</a:t>
                      </a:r>
                      <a:endParaRPr lang="en-US" sz="180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Superior</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vMerge="1">
                  <a:txBody>
                    <a:bodyPr/>
                    <a:lstStyle/>
                    <a:p>
                      <a:endParaRPr lang="en-US"/>
                    </a:p>
                  </a:txBody>
                  <a:tcPr/>
                </a:tc>
              </a:tr>
              <a:tr h="145999">
                <a:tc gridSpan="8">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Death</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0-1 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3 (</a:t>
                      </a:r>
                      <a:r>
                        <a:rPr lang="en-US" sz="1800" dirty="0" smtClean="0">
                          <a:effectLst/>
                          <a:latin typeface="Microsoft YaHei" panose="020B0503020204020204" pitchFamily="34" charset="-122"/>
                          <a:ea typeface="Microsoft YaHei" panose="020B0503020204020204" pitchFamily="34" charset="-122"/>
                        </a:rPr>
                        <a:t>3.0)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7 (</a:t>
                      </a:r>
                      <a:r>
                        <a:rPr lang="en-US" sz="1800" dirty="0" smtClean="0">
                          <a:effectLst/>
                          <a:latin typeface="Microsoft YaHei" panose="020B0503020204020204" pitchFamily="34" charset="-122"/>
                          <a:ea typeface="Microsoft YaHei" panose="020B0503020204020204" pitchFamily="34" charset="-122"/>
                        </a:rPr>
                        <a:t>7.0)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2.33</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0.62</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8.76</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0.16</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1-5 </a:t>
                      </a:r>
                      <a:r>
                        <a:rPr lang="en-US" sz="1600" dirty="0">
                          <a:effectLst/>
                          <a:latin typeface="Microsoft YaHei" panose="020B0503020204020204" pitchFamily="34" charset="-122"/>
                          <a:ea typeface="Microsoft YaHei" panose="020B0503020204020204" pitchFamily="34" charset="-122"/>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3</a:t>
                      </a:r>
                      <a:r>
                        <a:rPr lang="en-US" sz="1800" dirty="0" smtClean="0">
                          <a:effectLst/>
                          <a:latin typeface="Microsoft YaHei" panose="020B0503020204020204" pitchFamily="34" charset="-122"/>
                          <a:ea typeface="Microsoft YaHei" panose="020B0503020204020204" pitchFamily="34" charset="-122"/>
                        </a:rPr>
                        <a:t> (3.0)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9</a:t>
                      </a:r>
                      <a:r>
                        <a:rPr lang="en-US" sz="1800" baseline="0" dirty="0" smtClean="0">
                          <a:effectLst/>
                          <a:latin typeface="Microsoft YaHei" panose="020B0503020204020204" pitchFamily="34" charset="-122"/>
                          <a:ea typeface="Microsoft YaHei" panose="020B0503020204020204" pitchFamily="34" charset="-122"/>
                        </a:rPr>
                        <a:t> </a:t>
                      </a:r>
                      <a:r>
                        <a:rPr lang="en-US" sz="1800" dirty="0" smtClean="0">
                          <a:effectLst/>
                          <a:latin typeface="Microsoft YaHei" panose="020B0503020204020204" pitchFamily="34" charset="-122"/>
                          <a:ea typeface="Microsoft YaHei" panose="020B0503020204020204" pitchFamily="34" charset="-122"/>
                        </a:rPr>
                        <a:t>(9.0)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3.00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0.83</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10.7</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0.06</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0-5 </a:t>
                      </a:r>
                      <a:r>
                        <a:rPr lang="es-AR" sz="1600" dirty="0" err="1" smtClean="0">
                          <a:effectLst/>
                          <a:latin typeface="Microsoft YaHei" panose="020B0503020204020204" pitchFamily="34" charset="-122"/>
                          <a:ea typeface="Microsoft YaHei" panose="020B0503020204020204" pitchFamily="34" charset="-122"/>
                          <a:cs typeface="Times New Roman"/>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6 (6.0)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16 (16.0)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en-US" dirty="0"/>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2.66</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1.08</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6.53</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0.02</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45999">
                <a:tc gridSpan="8">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MI  (Q and non Q)</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0-1 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6 (</a:t>
                      </a:r>
                      <a:r>
                        <a:rPr lang="en-US" sz="1800" dirty="0" smtClean="0">
                          <a:effectLst/>
                          <a:latin typeface="Microsoft YaHei" panose="020B0503020204020204" pitchFamily="34" charset="-122"/>
                          <a:ea typeface="Microsoft YaHei" panose="020B0503020204020204" pitchFamily="34" charset="-122"/>
                        </a:rPr>
                        <a:t>6.0)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9 (</a:t>
                      </a:r>
                      <a:r>
                        <a:rPr lang="en-US" sz="1800" dirty="0" smtClean="0">
                          <a:effectLst/>
                          <a:latin typeface="Microsoft YaHei" panose="020B0503020204020204" pitchFamily="34" charset="-122"/>
                          <a:ea typeface="Microsoft YaHei" panose="020B0503020204020204" pitchFamily="34" charset="-122"/>
                        </a:rPr>
                        <a:t>9.0)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1.5</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0.55</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4.05</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0.63</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1-5 </a:t>
                      </a:r>
                      <a:r>
                        <a:rPr lang="es-AR" sz="1600" dirty="0" err="1" smtClean="0">
                          <a:effectLst/>
                          <a:latin typeface="Microsoft YaHei" panose="020B0503020204020204" pitchFamily="34" charset="-122"/>
                          <a:ea typeface="Microsoft YaHei" panose="020B0503020204020204" pitchFamily="34" charset="-122"/>
                          <a:cs typeface="Times New Roman"/>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0 (0.0)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3 (3.0)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4.0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0.45</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35.1</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0.36</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0-5 </a:t>
                      </a:r>
                      <a:r>
                        <a:rPr lang="en-US" sz="1600" dirty="0">
                          <a:effectLst/>
                          <a:latin typeface="Microsoft YaHei" panose="020B0503020204020204" pitchFamily="34" charset="-122"/>
                          <a:ea typeface="Microsoft YaHei" panose="020B0503020204020204" pitchFamily="34" charset="-122"/>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6 (</a:t>
                      </a:r>
                      <a:r>
                        <a:rPr lang="en-US" sz="1800" dirty="0" smtClean="0">
                          <a:effectLst/>
                          <a:latin typeface="Microsoft YaHei" panose="020B0503020204020204" pitchFamily="34" charset="-122"/>
                          <a:ea typeface="Microsoft YaHei" panose="020B0503020204020204" pitchFamily="34" charset="-122"/>
                        </a:rPr>
                        <a:t>6.0)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12 </a:t>
                      </a:r>
                      <a:r>
                        <a:rPr lang="en-US" sz="1800" dirty="0">
                          <a:effectLst/>
                          <a:latin typeface="Microsoft YaHei" panose="020B0503020204020204" pitchFamily="34" charset="-122"/>
                          <a:ea typeface="Microsoft YaHei" panose="020B0503020204020204" pitchFamily="34" charset="-122"/>
                        </a:rPr>
                        <a:t>(</a:t>
                      </a:r>
                      <a:r>
                        <a:rPr lang="en-US" sz="1800" dirty="0" smtClean="0">
                          <a:effectLst/>
                          <a:latin typeface="Microsoft YaHei" panose="020B0503020204020204" pitchFamily="34" charset="-122"/>
                          <a:ea typeface="Microsoft YaHei" panose="020B0503020204020204" pitchFamily="34" charset="-122"/>
                        </a:rPr>
                        <a:t>12.0)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2.33</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0.93</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5.82</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0.10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45999">
                <a:tc gridSpan="8">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Death, </a:t>
                      </a:r>
                      <a:r>
                        <a:rPr lang="en-US" sz="1600" dirty="0" smtClean="0">
                          <a:effectLst/>
                          <a:latin typeface="Microsoft YaHei" panose="020B0503020204020204" pitchFamily="34" charset="-122"/>
                          <a:ea typeface="Microsoft YaHei" panose="020B0503020204020204" pitchFamily="34" charset="-122"/>
                        </a:rPr>
                        <a:t>MI </a:t>
                      </a:r>
                      <a:r>
                        <a:rPr lang="en-US" sz="1600" dirty="0">
                          <a:effectLst/>
                          <a:latin typeface="Microsoft YaHei" panose="020B0503020204020204" pitchFamily="34" charset="-122"/>
                          <a:ea typeface="Microsoft YaHei" panose="020B0503020204020204" pitchFamily="34" charset="-122"/>
                        </a:rPr>
                        <a:t>and </a:t>
                      </a:r>
                      <a:r>
                        <a:rPr lang="en-US" sz="1600" dirty="0" smtClean="0">
                          <a:effectLst/>
                          <a:latin typeface="Microsoft YaHei" panose="020B0503020204020204" pitchFamily="34" charset="-122"/>
                          <a:ea typeface="Microsoft YaHei" panose="020B0503020204020204" pitchFamily="34" charset="-122"/>
                        </a:rPr>
                        <a:t>Stroke</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0-1 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9 (</a:t>
                      </a:r>
                      <a:r>
                        <a:rPr lang="en-US" sz="1800" dirty="0" smtClean="0">
                          <a:effectLst/>
                          <a:latin typeface="Microsoft YaHei" panose="020B0503020204020204" pitchFamily="34" charset="-122"/>
                          <a:ea typeface="Microsoft YaHei" panose="020B0503020204020204" pitchFamily="34" charset="-122"/>
                        </a:rPr>
                        <a:t>9.0)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15 (</a:t>
                      </a:r>
                      <a:r>
                        <a:rPr lang="en-US" sz="1800" dirty="0" smtClean="0">
                          <a:effectLst/>
                          <a:latin typeface="Microsoft YaHei" panose="020B0503020204020204" pitchFamily="34" charset="-122"/>
                          <a:ea typeface="Microsoft YaHei" panose="020B0503020204020204" pitchFamily="34" charset="-122"/>
                        </a:rPr>
                        <a:t>15.0)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1.66</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0.76</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3.63</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a:effectLst/>
                          <a:latin typeface="Microsoft YaHei" panose="020B0503020204020204" pitchFamily="34" charset="-122"/>
                          <a:ea typeface="Microsoft YaHei" panose="020B0503020204020204" pitchFamily="34" charset="-122"/>
                        </a:rPr>
                        <a:t>0.34</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1-5 </a:t>
                      </a:r>
                      <a:r>
                        <a:rPr lang="es-AR" sz="1600" dirty="0" err="1" smtClean="0">
                          <a:effectLst/>
                          <a:latin typeface="Microsoft YaHei" panose="020B0503020204020204" pitchFamily="34" charset="-122"/>
                          <a:ea typeface="Microsoft YaHei" panose="020B0503020204020204" pitchFamily="34" charset="-122"/>
                          <a:cs typeface="Times New Roman"/>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3 (3.0)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10 (10.0)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3.33</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0.94</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11.75</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Times New Roman"/>
                        </a:rPr>
                        <a:t>0.08</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0-5 </a:t>
                      </a:r>
                      <a:r>
                        <a:rPr lang="en-US" sz="1600" dirty="0">
                          <a:effectLst/>
                          <a:latin typeface="Microsoft YaHei" panose="020B0503020204020204" pitchFamily="34" charset="-122"/>
                          <a:ea typeface="Microsoft YaHei" panose="020B0503020204020204" pitchFamily="34" charset="-122"/>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12 </a:t>
                      </a:r>
                      <a:r>
                        <a:rPr lang="en-US" sz="1800" dirty="0">
                          <a:effectLst/>
                          <a:latin typeface="Microsoft YaHei" panose="020B0503020204020204" pitchFamily="34" charset="-122"/>
                          <a:ea typeface="Microsoft YaHei" panose="020B0503020204020204" pitchFamily="34" charset="-122"/>
                        </a:rPr>
                        <a:t>(</a:t>
                      </a:r>
                      <a:r>
                        <a:rPr lang="en-US" sz="1800" dirty="0" smtClean="0">
                          <a:effectLst/>
                          <a:latin typeface="Microsoft YaHei" panose="020B0503020204020204" pitchFamily="34" charset="-122"/>
                          <a:ea typeface="Microsoft YaHei" panose="020B0503020204020204" pitchFamily="34" charset="-122"/>
                        </a:rPr>
                        <a:t>12.0)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25 </a:t>
                      </a:r>
                      <a:r>
                        <a:rPr lang="en-US" sz="1800" dirty="0">
                          <a:effectLst/>
                          <a:latin typeface="Microsoft YaHei" panose="020B0503020204020204" pitchFamily="34" charset="-122"/>
                          <a:ea typeface="Microsoft YaHei" panose="020B0503020204020204" pitchFamily="34" charset="-122"/>
                        </a:rPr>
                        <a:t>(</a:t>
                      </a:r>
                      <a:r>
                        <a:rPr lang="en-US" sz="1800" dirty="0" smtClean="0">
                          <a:effectLst/>
                          <a:latin typeface="Microsoft YaHei" panose="020B0503020204020204" pitchFamily="34" charset="-122"/>
                          <a:ea typeface="Microsoft YaHei" panose="020B0503020204020204" pitchFamily="34" charset="-122"/>
                        </a:rPr>
                        <a:t>25.0)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2.08</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1.10</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800" dirty="0" smtClean="0">
                          <a:effectLst/>
                          <a:latin typeface="Microsoft YaHei" panose="020B0503020204020204" pitchFamily="34" charset="-122"/>
                          <a:ea typeface="Microsoft YaHei" panose="020B0503020204020204" pitchFamily="34" charset="-122"/>
                          <a:cs typeface="+mn-cs"/>
                        </a:rPr>
                        <a:t>3.91</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800" dirty="0" smtClean="0">
                          <a:effectLst/>
                          <a:latin typeface="Microsoft YaHei" panose="020B0503020204020204" pitchFamily="34" charset="-122"/>
                          <a:ea typeface="Microsoft YaHei" panose="020B0503020204020204" pitchFamily="34" charset="-122"/>
                        </a:rPr>
                        <a:t>0.01</a:t>
                      </a:r>
                      <a:endParaRPr lang="en-US" sz="18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p:cxnSp>
        <p:nvCxnSpPr>
          <p:cNvPr id="7" name="6 Conector recto"/>
          <p:cNvCxnSpPr/>
          <p:nvPr/>
        </p:nvCxnSpPr>
        <p:spPr>
          <a:xfrm>
            <a:off x="3779912" y="548680"/>
            <a:ext cx="532859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7 Rectángulo"/>
          <p:cNvSpPr/>
          <p:nvPr/>
        </p:nvSpPr>
        <p:spPr>
          <a:xfrm>
            <a:off x="1827718" y="15007"/>
            <a:ext cx="7316281" cy="461665"/>
          </a:xfrm>
          <a:prstGeom prst="rect">
            <a:avLst/>
          </a:prstGeom>
        </p:spPr>
        <p:txBody>
          <a:bodyPr wrap="square">
            <a:spAutoFit/>
          </a:bodyPr>
          <a:lstStyle/>
          <a:p>
            <a:pPr algn="r"/>
            <a:r>
              <a:rPr lang="es-AR" sz="2400" dirty="0" err="1" smtClean="0">
                <a:solidFill>
                  <a:schemeClr val="bg1">
                    <a:lumMod val="95000"/>
                  </a:schemeClr>
                </a:solidFill>
              </a:rPr>
              <a:t>Event</a:t>
            </a:r>
            <a:r>
              <a:rPr lang="es-AR" sz="2400" dirty="0" smtClean="0">
                <a:solidFill>
                  <a:schemeClr val="bg1">
                    <a:lumMod val="95000"/>
                  </a:schemeClr>
                </a:solidFill>
              </a:rPr>
              <a:t> </a:t>
            </a:r>
            <a:r>
              <a:rPr lang="es-AR" sz="2400" dirty="0" err="1" smtClean="0">
                <a:solidFill>
                  <a:schemeClr val="bg1">
                    <a:lumMod val="95000"/>
                  </a:schemeClr>
                </a:solidFill>
              </a:rPr>
              <a:t>progression</a:t>
            </a:r>
            <a:r>
              <a:rPr lang="es-AR" sz="2400" dirty="0" smtClean="0">
                <a:solidFill>
                  <a:schemeClr val="bg1">
                    <a:lumMod val="95000"/>
                  </a:schemeClr>
                </a:solidFill>
              </a:rPr>
              <a:t> </a:t>
            </a:r>
            <a:r>
              <a:rPr lang="es-AR" sz="2400" dirty="0" err="1" smtClean="0">
                <a:solidFill>
                  <a:schemeClr val="bg1">
                    <a:lumMod val="95000"/>
                  </a:schemeClr>
                </a:solidFill>
              </a:rPr>
              <a:t>during</a:t>
            </a:r>
            <a:r>
              <a:rPr lang="es-AR" sz="2400" dirty="0" smtClean="0">
                <a:solidFill>
                  <a:schemeClr val="bg1">
                    <a:lumMod val="95000"/>
                  </a:schemeClr>
                </a:solidFill>
              </a:rPr>
              <a:t> ORAR 3 RCT</a:t>
            </a:r>
            <a:endParaRPr lang="en-US" sz="2400" dirty="0"/>
          </a:p>
        </p:txBody>
      </p:sp>
      <p:sp>
        <p:nvSpPr>
          <p:cNvPr id="9" name="8 Rectángulo"/>
          <p:cNvSpPr/>
          <p:nvPr/>
        </p:nvSpPr>
        <p:spPr>
          <a:xfrm>
            <a:off x="2411760" y="6516052"/>
            <a:ext cx="6768752" cy="369332"/>
          </a:xfrm>
          <a:prstGeom prst="rect">
            <a:avLst/>
          </a:prstGeom>
        </p:spPr>
        <p:txBody>
          <a:bodyPr wrap="square">
            <a:spAutoFit/>
          </a:bodyPr>
          <a:lstStyle/>
          <a:p>
            <a:pPr algn="r"/>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10" name="9 Elipse"/>
          <p:cNvSpPr/>
          <p:nvPr/>
        </p:nvSpPr>
        <p:spPr>
          <a:xfrm>
            <a:off x="3071784" y="5229200"/>
            <a:ext cx="2724351"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8028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2483768" y="6516052"/>
            <a:ext cx="6682342" cy="369332"/>
          </a:xfrm>
          <a:prstGeom prst="rect">
            <a:avLst/>
          </a:prstGeom>
        </p:spPr>
        <p:txBody>
          <a:bodyPr wrap="none">
            <a:spAutoFit/>
          </a:bodyPr>
          <a:lstStyle/>
          <a:p>
            <a:pPr algn="r"/>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graphicFrame>
        <p:nvGraphicFramePr>
          <p:cNvPr id="6" name="3 Marcador de contenido"/>
          <p:cNvGraphicFramePr>
            <a:graphicFrameLocks/>
          </p:cNvGraphicFramePr>
          <p:nvPr>
            <p:extLst>
              <p:ext uri="{D42A27DB-BD31-4B8C-83A1-F6EECF244321}">
                <p14:modId xmlns:p14="http://schemas.microsoft.com/office/powerpoint/2010/main" val="3283316233"/>
              </p:ext>
            </p:extLst>
          </p:nvPr>
        </p:nvGraphicFramePr>
        <p:xfrm>
          <a:off x="107504" y="1131169"/>
          <a:ext cx="8928993" cy="4358635"/>
        </p:xfrm>
        <a:graphic>
          <a:graphicData uri="http://schemas.openxmlformats.org/drawingml/2006/table">
            <a:tbl>
              <a:tblPr firstRow="1" firstCol="1" bandRow="1"/>
              <a:tblGrid>
                <a:gridCol w="2177084"/>
                <a:gridCol w="1848090"/>
                <a:gridCol w="1555462"/>
                <a:gridCol w="88895"/>
                <a:gridCol w="592630"/>
                <a:gridCol w="977839"/>
                <a:gridCol w="963023"/>
                <a:gridCol w="725970"/>
              </a:tblGrid>
              <a:tr h="145999">
                <a:tc gridSpan="8">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Incidence </a:t>
                      </a:r>
                      <a:r>
                        <a:rPr lang="en-US" sz="1600" dirty="0">
                          <a:effectLst/>
                          <a:latin typeface="Microsoft YaHei" panose="020B0503020204020204" pitchFamily="34" charset="-122"/>
                          <a:ea typeface="Microsoft YaHei" panose="020B0503020204020204" pitchFamily="34" charset="-122"/>
                        </a:rPr>
                        <a:t>of clinical endpoints at 1 and </a:t>
                      </a:r>
                      <a:r>
                        <a:rPr lang="en-US" sz="1600" dirty="0" smtClean="0">
                          <a:effectLst/>
                          <a:latin typeface="Microsoft YaHei" panose="020B0503020204020204" pitchFamily="34" charset="-122"/>
                          <a:ea typeface="Microsoft YaHei" panose="020B0503020204020204" pitchFamily="34" charset="-122"/>
                        </a:rPr>
                        <a:t>5 </a:t>
                      </a:r>
                      <a:r>
                        <a:rPr lang="en-US" sz="1600" dirty="0">
                          <a:effectLst/>
                          <a:latin typeface="Microsoft YaHei" panose="020B0503020204020204" pitchFamily="34" charset="-122"/>
                          <a:ea typeface="Microsoft YaHei" panose="020B0503020204020204" pitchFamily="34" charset="-122"/>
                        </a:rPr>
                        <a:t>years of follow up.</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999">
                <a:tc rowSpan="2">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Event</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rowSpan="2">
                  <a:txBody>
                    <a:body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OR+BMS </a:t>
                      </a:r>
                      <a:endParaRPr lang="en-US" sz="1600" dirty="0" smtClean="0">
                        <a:effectLst/>
                        <a:latin typeface="Microsoft YaHei" panose="020B0503020204020204" pitchFamily="34" charset="-122"/>
                        <a:ea typeface="Microsoft YaHei" panose="020B0503020204020204" pitchFamily="34" charset="-122"/>
                      </a:endParaRPr>
                    </a:p>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n=100</a:t>
                      </a:r>
                      <a:r>
                        <a:rPr lang="en-US" sz="1600" baseline="0" dirty="0" smtClean="0">
                          <a:effectLst/>
                          <a:latin typeface="Microsoft YaHei" panose="020B0503020204020204" pitchFamily="34" charset="-122"/>
                          <a:ea typeface="Microsoft YaHei" panose="020B0503020204020204" pitchFamily="34" charset="-122"/>
                        </a:rPr>
                        <a:t> (</a:t>
                      </a:r>
                      <a:r>
                        <a:rPr lang="en-US" sz="1600" dirty="0" smtClean="0">
                          <a:effectLst/>
                          <a:latin typeface="Microsoft YaHei" panose="020B0503020204020204" pitchFamily="34" charset="-122"/>
                          <a:ea typeface="Microsoft YaHei" panose="020B0503020204020204" pitchFamily="34" charset="-122"/>
                        </a:rPr>
                        <a:t>%)</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rowSpan="2" gridSpan="2">
                  <a:txBody>
                    <a:body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DES </a:t>
                      </a:r>
                      <a:endParaRPr lang="en-US" sz="1600" dirty="0" smtClean="0">
                        <a:effectLst/>
                        <a:latin typeface="Microsoft YaHei" panose="020B0503020204020204" pitchFamily="34" charset="-122"/>
                        <a:ea typeface="Microsoft YaHei" panose="020B0503020204020204" pitchFamily="34" charset="-122"/>
                      </a:endParaRPr>
                    </a:p>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n=100 (%)</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rowSpan="2"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nchor="ctr"/>
                </a:tc>
                <a:tc row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RR</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CI 95%</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en-US"/>
                    </a:p>
                  </a:txBody>
                  <a:tcPr/>
                </a:tc>
                <a:tc row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Chi</a:t>
                      </a:r>
                      <a:r>
                        <a:rPr lang="en-US" sz="1600" baseline="30000" dirty="0">
                          <a:effectLst/>
                          <a:latin typeface="Microsoft YaHei" panose="020B0503020204020204" pitchFamily="34" charset="-122"/>
                          <a:ea typeface="Microsoft YaHei" panose="020B0503020204020204" pitchFamily="34" charset="-122"/>
                        </a:rPr>
                        <a:t>2</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45999">
                <a:tc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a:effectLst/>
                          <a:latin typeface="Microsoft YaHei" panose="020B0503020204020204" pitchFamily="34" charset="-122"/>
                          <a:ea typeface="Microsoft YaHei" panose="020B0503020204020204" pitchFamily="34" charset="-122"/>
                        </a:rPr>
                        <a:t>Inferior</a:t>
                      </a:r>
                      <a:endParaRPr lang="en-US" sz="160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Superior</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vMerge="1">
                  <a:txBody>
                    <a:bodyPr/>
                    <a:lstStyle/>
                    <a:p>
                      <a:endParaRPr lang="en-US"/>
                    </a:p>
                  </a:txBody>
                  <a:tcPr/>
                </a:tc>
              </a:tr>
              <a:tr h="332781">
                <a:tc gridSpan="8">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TVF</a:t>
                      </a:r>
                      <a:r>
                        <a:rPr lang="en-US" sz="1600" dirty="0">
                          <a:effectLst/>
                          <a:latin typeface="Microsoft YaHei" panose="020B0503020204020204" pitchFamily="34" charset="-122"/>
                          <a:ea typeface="Microsoft YaHei" panose="020B0503020204020204" pitchFamily="34" charset="-122"/>
                        </a:rPr>
                        <a:t> </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en-US"/>
                    </a:p>
                  </a:txBody>
                  <a:tcPr/>
                </a:tc>
                <a:tc hMerge="1">
                  <a:txBody>
                    <a:bodyPr/>
                    <a:lstStyle/>
                    <a:p>
                      <a:endParaRPr lang="en-US"/>
                    </a:p>
                  </a:txBody>
                  <a:tcPr/>
                </a:tc>
                <a:tc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tc>
                <a:tc hMerge="1">
                  <a:txBody>
                    <a:bodyPr/>
                    <a:lstStyle/>
                    <a:p>
                      <a:pPr algn="ctr">
                        <a:lnSpc>
                          <a:spcPct val="115000"/>
                        </a:lnSpc>
                        <a:spcAft>
                          <a:spcPts val="0"/>
                        </a:spcAft>
                        <a:tabLst>
                          <a:tab pos="798195" algn="l"/>
                        </a:tabLst>
                      </a:pPr>
                      <a:endParaRPr lang="en-US" sz="1800" dirty="0">
                        <a:effectLst/>
                        <a:latin typeface="Calibri"/>
                        <a:ea typeface="Calibri"/>
                        <a:cs typeface="Times New Roman"/>
                      </a:endParaRPr>
                    </a:p>
                  </a:txBody>
                  <a:tcPr marL="51936" marR="51936" marT="0" marB="0"/>
                </a:tc>
                <a:tc hMerge="1">
                  <a:txBody>
                    <a:bodyPr/>
                    <a:lstStyle/>
                    <a:p>
                      <a:pPr algn="ctr">
                        <a:lnSpc>
                          <a:spcPct val="115000"/>
                        </a:lnSpc>
                        <a:spcAft>
                          <a:spcPts val="0"/>
                        </a:spcAft>
                        <a:tabLst>
                          <a:tab pos="798195" algn="l"/>
                        </a:tabLst>
                      </a:pPr>
                      <a:endParaRPr lang="en-US" sz="1800" dirty="0">
                        <a:effectLst/>
                        <a:latin typeface="Calibri"/>
                        <a:ea typeface="Calibri"/>
                        <a:cs typeface="Times New Roman"/>
                      </a:endParaRPr>
                    </a:p>
                  </a:txBody>
                  <a:tcPr marL="51936" marR="51936" marT="0" marB="0"/>
                </a:tc>
                <a:tc hMerge="1">
                  <a:txBody>
                    <a:bodyPr/>
                    <a:lstStyle/>
                    <a:p>
                      <a:pPr algn="ctr">
                        <a:lnSpc>
                          <a:spcPct val="115000"/>
                        </a:lnSpc>
                        <a:spcAft>
                          <a:spcPts val="0"/>
                        </a:spcAft>
                        <a:tabLst>
                          <a:tab pos="798195" algn="l"/>
                        </a:tabLst>
                      </a:pPr>
                      <a:endParaRPr lang="en-US" sz="1800" dirty="0">
                        <a:effectLst/>
                        <a:latin typeface="Calibri"/>
                        <a:ea typeface="Calibri"/>
                        <a:cs typeface="Times New Roman"/>
                      </a:endParaRPr>
                    </a:p>
                  </a:txBody>
                  <a:tcPr marL="51936" marR="51936" marT="0" marB="0"/>
                </a:tc>
                <a:tc hMerge="1">
                  <a:txBody>
                    <a:bodyPr/>
                    <a:lstStyle/>
                    <a:p>
                      <a:pPr algn="ctr">
                        <a:lnSpc>
                          <a:spcPct val="115000"/>
                        </a:lnSpc>
                        <a:spcAft>
                          <a:spcPts val="0"/>
                        </a:spcAft>
                        <a:tabLst>
                          <a:tab pos="798195" algn="l"/>
                        </a:tabLst>
                      </a:pPr>
                      <a:endParaRPr lang="en-US" sz="1800" dirty="0">
                        <a:effectLst/>
                        <a:latin typeface="Calibri"/>
                        <a:ea typeface="Calibri"/>
                        <a:cs typeface="Times New Roman"/>
                      </a:endParaRPr>
                    </a:p>
                  </a:txBody>
                  <a:tcPr marL="51936" marR="51936" marT="0" marB="0"/>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a:effectLst/>
                          <a:latin typeface="Microsoft YaHei" panose="020B0503020204020204" pitchFamily="34" charset="-122"/>
                          <a:ea typeface="Microsoft YaHei" panose="020B0503020204020204" pitchFamily="34" charset="-122"/>
                        </a:rPr>
                        <a:t>0-1 years</a:t>
                      </a:r>
                      <a:endParaRPr lang="en-US" sz="160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21 (</a:t>
                      </a:r>
                      <a:r>
                        <a:rPr lang="en-US" sz="1600" dirty="0" smtClean="0">
                          <a:effectLst/>
                          <a:latin typeface="Microsoft YaHei" panose="020B0503020204020204" pitchFamily="34" charset="-122"/>
                          <a:ea typeface="Microsoft YaHei" panose="020B0503020204020204" pitchFamily="34" charset="-122"/>
                        </a:rPr>
                        <a:t>21.0)</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23 (</a:t>
                      </a:r>
                      <a:r>
                        <a:rPr lang="en-US" sz="1600" dirty="0" smtClean="0">
                          <a:effectLst/>
                          <a:latin typeface="Microsoft YaHei" panose="020B0503020204020204" pitchFamily="34" charset="-122"/>
                          <a:ea typeface="Microsoft YaHei" panose="020B0503020204020204" pitchFamily="34" charset="-122"/>
                        </a:rPr>
                        <a:t>23.0)</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1.09</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0.64</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1.84</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0.73</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1-5 </a:t>
                      </a:r>
                      <a:r>
                        <a:rPr lang="es-AR" sz="1600" dirty="0" err="1" smtClean="0">
                          <a:effectLst/>
                          <a:latin typeface="Microsoft YaHei" panose="020B0503020204020204" pitchFamily="34" charset="-122"/>
                          <a:ea typeface="Microsoft YaHei" panose="020B0503020204020204" pitchFamily="34" charset="-122"/>
                          <a:cs typeface="Times New Roman"/>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5 (5.0)</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13</a:t>
                      </a:r>
                      <a:r>
                        <a:rPr lang="es-AR" sz="1600" baseline="0" dirty="0" smtClean="0">
                          <a:effectLst/>
                          <a:latin typeface="Microsoft YaHei" panose="020B0503020204020204" pitchFamily="34" charset="-122"/>
                          <a:ea typeface="Microsoft YaHei" panose="020B0503020204020204" pitchFamily="34" charset="-122"/>
                          <a:cs typeface="Times New Roman"/>
                        </a:rPr>
                        <a:t> (13.0)</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2.6</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0.96</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7.02</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0.08</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0-5 </a:t>
                      </a:r>
                      <a:r>
                        <a:rPr lang="en-US" sz="1600" dirty="0">
                          <a:effectLst/>
                          <a:latin typeface="Microsoft YaHei" panose="020B0503020204020204" pitchFamily="34" charset="-122"/>
                          <a:ea typeface="Microsoft YaHei" panose="020B0503020204020204" pitchFamily="34" charset="-122"/>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26 </a:t>
                      </a:r>
                      <a:r>
                        <a:rPr lang="en-US" sz="1600" dirty="0">
                          <a:effectLst/>
                          <a:latin typeface="Microsoft YaHei" panose="020B0503020204020204" pitchFamily="34" charset="-122"/>
                          <a:ea typeface="Microsoft YaHei" panose="020B0503020204020204" pitchFamily="34" charset="-122"/>
                        </a:rPr>
                        <a:t>(</a:t>
                      </a:r>
                      <a:r>
                        <a:rPr lang="en-US" sz="1600" dirty="0" smtClean="0">
                          <a:effectLst/>
                          <a:latin typeface="Microsoft YaHei" panose="020B0503020204020204" pitchFamily="34" charset="-122"/>
                          <a:ea typeface="Microsoft YaHei" panose="020B0503020204020204" pitchFamily="34" charset="-122"/>
                        </a:rPr>
                        <a:t>26.0)</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36 </a:t>
                      </a:r>
                      <a:r>
                        <a:rPr lang="en-US" sz="1600" dirty="0">
                          <a:effectLst/>
                          <a:latin typeface="Microsoft YaHei" panose="020B0503020204020204" pitchFamily="34" charset="-122"/>
                          <a:ea typeface="Microsoft YaHei" panose="020B0503020204020204" pitchFamily="34" charset="-122"/>
                        </a:rPr>
                        <a:t>(</a:t>
                      </a:r>
                      <a:r>
                        <a:rPr lang="en-US" sz="1600" dirty="0" smtClean="0">
                          <a:effectLst/>
                          <a:latin typeface="Microsoft YaHei" panose="020B0503020204020204" pitchFamily="34" charset="-122"/>
                          <a:ea typeface="Microsoft YaHei" panose="020B0503020204020204" pitchFamily="34" charset="-122"/>
                        </a:rPr>
                        <a:t>32.0)</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1.38</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0.90</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2.11</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0.08</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80446">
                <a:tc gridSpan="8">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TLR</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en-US"/>
                    </a:p>
                  </a:txBody>
                  <a:tcPr/>
                </a:tc>
                <a:tc hMerge="1">
                  <a:txBody>
                    <a:bodyPr/>
                    <a:lstStyle/>
                    <a:p>
                      <a:endParaRPr lang="en-US"/>
                    </a:p>
                  </a:txBody>
                  <a:tcPr/>
                </a:tc>
                <a:tc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tc>
                <a:tc hMerge="1">
                  <a:txBody>
                    <a:bodyPr/>
                    <a:lstStyle/>
                    <a:p>
                      <a:pPr algn="ctr">
                        <a:lnSpc>
                          <a:spcPct val="115000"/>
                        </a:lnSpc>
                        <a:spcAft>
                          <a:spcPts val="0"/>
                        </a:spcAft>
                        <a:tabLst>
                          <a:tab pos="798195" algn="l"/>
                        </a:tabLst>
                      </a:pPr>
                      <a:endParaRPr lang="en-US" sz="1800" dirty="0">
                        <a:effectLst/>
                        <a:latin typeface="Calibri"/>
                        <a:ea typeface="Calibri"/>
                        <a:cs typeface="Times New Roman"/>
                      </a:endParaRPr>
                    </a:p>
                  </a:txBody>
                  <a:tcPr marL="51936" marR="51936" marT="0" marB="0"/>
                </a:tc>
                <a:tc hMerge="1">
                  <a:txBody>
                    <a:bodyPr/>
                    <a:lstStyle/>
                    <a:p>
                      <a:pPr algn="ctr">
                        <a:lnSpc>
                          <a:spcPct val="115000"/>
                        </a:lnSpc>
                        <a:spcAft>
                          <a:spcPts val="0"/>
                        </a:spcAft>
                        <a:tabLst>
                          <a:tab pos="798195" algn="l"/>
                        </a:tabLst>
                      </a:pPr>
                      <a:endParaRPr lang="en-US" sz="1800" dirty="0">
                        <a:effectLst/>
                        <a:latin typeface="Calibri"/>
                        <a:ea typeface="Calibri"/>
                        <a:cs typeface="Times New Roman"/>
                      </a:endParaRPr>
                    </a:p>
                  </a:txBody>
                  <a:tcPr marL="51936" marR="51936" marT="0" marB="0"/>
                </a:tc>
                <a:tc hMerge="1">
                  <a:txBody>
                    <a:bodyPr/>
                    <a:lstStyle/>
                    <a:p>
                      <a:pPr algn="ctr">
                        <a:lnSpc>
                          <a:spcPct val="115000"/>
                        </a:lnSpc>
                        <a:spcAft>
                          <a:spcPts val="0"/>
                        </a:spcAft>
                        <a:tabLst>
                          <a:tab pos="798195" algn="l"/>
                        </a:tabLst>
                      </a:pPr>
                      <a:endParaRPr lang="en-US" sz="1800" dirty="0">
                        <a:effectLst/>
                        <a:latin typeface="Calibri"/>
                        <a:ea typeface="Calibri"/>
                        <a:cs typeface="Times New Roman"/>
                      </a:endParaRPr>
                    </a:p>
                  </a:txBody>
                  <a:tcPr marL="51936" marR="51936" marT="0" marB="0"/>
                </a:tc>
                <a:tc hMerge="1">
                  <a:txBody>
                    <a:bodyPr/>
                    <a:lstStyle/>
                    <a:p>
                      <a:pPr algn="ctr">
                        <a:lnSpc>
                          <a:spcPct val="115000"/>
                        </a:lnSpc>
                        <a:spcAft>
                          <a:spcPts val="0"/>
                        </a:spcAft>
                        <a:tabLst>
                          <a:tab pos="798195" algn="l"/>
                        </a:tabLst>
                      </a:pPr>
                      <a:endParaRPr lang="en-US" sz="1800" dirty="0">
                        <a:effectLst/>
                        <a:latin typeface="Calibri"/>
                        <a:ea typeface="Calibri"/>
                        <a:cs typeface="Times New Roman"/>
                      </a:endParaRPr>
                    </a:p>
                  </a:txBody>
                  <a:tcPr marL="51936" marR="51936" marT="0" marB="0"/>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0-1 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11/158 </a:t>
                      </a:r>
                      <a:r>
                        <a:rPr lang="en-US" sz="1600" dirty="0">
                          <a:effectLst/>
                          <a:latin typeface="Microsoft YaHei" panose="020B0503020204020204" pitchFamily="34" charset="-122"/>
                          <a:ea typeface="Microsoft YaHei" panose="020B0503020204020204" pitchFamily="34" charset="-122"/>
                        </a:rPr>
                        <a:t>(</a:t>
                      </a:r>
                      <a:r>
                        <a:rPr lang="en-US" sz="1600" dirty="0" smtClean="0">
                          <a:effectLst/>
                          <a:latin typeface="Microsoft YaHei" panose="020B0503020204020204" pitchFamily="34" charset="-122"/>
                          <a:ea typeface="Microsoft YaHei" panose="020B0503020204020204" pitchFamily="34" charset="-122"/>
                        </a:rPr>
                        <a:t>7.0)</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14/170 </a:t>
                      </a:r>
                      <a:r>
                        <a:rPr lang="en-US" sz="1600" dirty="0">
                          <a:effectLst/>
                          <a:latin typeface="Microsoft YaHei" panose="020B0503020204020204" pitchFamily="34" charset="-122"/>
                          <a:ea typeface="Microsoft YaHei" panose="020B0503020204020204" pitchFamily="34" charset="-122"/>
                        </a:rPr>
                        <a:t>(</a:t>
                      </a:r>
                      <a:r>
                        <a:rPr lang="en-US" sz="1600" dirty="0" smtClean="0">
                          <a:effectLst/>
                          <a:latin typeface="Microsoft YaHei" panose="020B0503020204020204" pitchFamily="34" charset="-122"/>
                          <a:ea typeface="Microsoft YaHei" panose="020B0503020204020204" pitchFamily="34" charset="-122"/>
                        </a:rPr>
                        <a:t>8.2)</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1.18</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0.55</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2.52</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0.84</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1-5 </a:t>
                      </a:r>
                      <a:r>
                        <a:rPr lang="es-AR" sz="1600" dirty="0" err="1" smtClean="0">
                          <a:effectLst/>
                          <a:latin typeface="Microsoft YaHei" panose="020B0503020204020204" pitchFamily="34" charset="-122"/>
                          <a:ea typeface="Microsoft YaHei" panose="020B0503020204020204" pitchFamily="34" charset="-122"/>
                          <a:cs typeface="Times New Roman"/>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5/158 (3.1)</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16/170 (9.4)</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2.95</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1.10</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7.87</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0.03</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0-5 </a:t>
                      </a:r>
                      <a:r>
                        <a:rPr lang="en-US" sz="1600" dirty="0">
                          <a:effectLst/>
                          <a:latin typeface="Microsoft YaHei" panose="020B0503020204020204" pitchFamily="34" charset="-122"/>
                          <a:ea typeface="Microsoft YaHei" panose="020B0503020204020204" pitchFamily="34" charset="-122"/>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16/158</a:t>
                      </a:r>
                      <a:r>
                        <a:rPr lang="en-US" sz="1600" baseline="0" dirty="0" smtClean="0">
                          <a:effectLst/>
                          <a:latin typeface="Microsoft YaHei" panose="020B0503020204020204" pitchFamily="34" charset="-122"/>
                          <a:ea typeface="Microsoft YaHei" panose="020B0503020204020204" pitchFamily="34" charset="-122"/>
                        </a:rPr>
                        <a:t> </a:t>
                      </a:r>
                      <a:r>
                        <a:rPr lang="en-US" sz="1600" dirty="0" smtClean="0">
                          <a:effectLst/>
                          <a:latin typeface="Microsoft YaHei" panose="020B0503020204020204" pitchFamily="34" charset="-122"/>
                          <a:ea typeface="Microsoft YaHei" panose="020B0503020204020204" pitchFamily="34" charset="-122"/>
                        </a:rPr>
                        <a:t>(10.1)</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gridSpan="2">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30/170 </a:t>
                      </a:r>
                      <a:r>
                        <a:rPr lang="en-US" sz="1600" dirty="0">
                          <a:effectLst/>
                          <a:latin typeface="Microsoft YaHei" panose="020B0503020204020204" pitchFamily="34" charset="-122"/>
                          <a:ea typeface="Microsoft YaHei" panose="020B0503020204020204" pitchFamily="34" charset="-122"/>
                        </a:rPr>
                        <a:t>(</a:t>
                      </a:r>
                      <a:r>
                        <a:rPr lang="en-US" sz="1600" dirty="0" smtClean="0">
                          <a:effectLst/>
                          <a:latin typeface="Microsoft YaHei" panose="020B0503020204020204" pitchFamily="34" charset="-122"/>
                          <a:ea typeface="Microsoft YaHei" panose="020B0503020204020204" pitchFamily="34" charset="-122"/>
                        </a:rPr>
                        <a:t>17.6)</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hMerge="1">
                  <a:txBody>
                    <a:bodyPr/>
                    <a:lstStyle/>
                    <a:p>
                      <a:pPr algn="ctr">
                        <a:lnSpc>
                          <a:spcPct val="115000"/>
                        </a:lnSpc>
                        <a:spcAft>
                          <a:spcPts val="0"/>
                        </a:spcAft>
                        <a:tabLst>
                          <a:tab pos="798195" algn="l"/>
                        </a:tabLst>
                      </a:pPr>
                      <a:endParaRPr lang="en-US" sz="1800">
                        <a:effectLst/>
                        <a:latin typeface="Calibri"/>
                        <a:ea typeface="Calibri"/>
                        <a:cs typeface="Times New Roman"/>
                      </a:endParaRPr>
                    </a:p>
                  </a:txBody>
                  <a:tcPr marL="51936" marR="51936" marT="0" marB="0"/>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1.74</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0.98</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3.07</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0.05</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45999">
                <a:tc gridSpan="8">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TVR</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0-1 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14/131</a:t>
                      </a:r>
                      <a:r>
                        <a:rPr lang="en-US" sz="1600" baseline="0" dirty="0" smtClean="0">
                          <a:effectLst/>
                          <a:latin typeface="Microsoft YaHei" panose="020B0503020204020204" pitchFamily="34" charset="-122"/>
                          <a:ea typeface="Microsoft YaHei" panose="020B0503020204020204" pitchFamily="34" charset="-122"/>
                        </a:rPr>
                        <a:t> (10.6)</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15/</a:t>
                      </a:r>
                      <a:r>
                        <a:rPr lang="en-US" sz="1600" baseline="0" dirty="0" smtClean="0">
                          <a:effectLst/>
                          <a:latin typeface="Microsoft YaHei" panose="020B0503020204020204" pitchFamily="34" charset="-122"/>
                          <a:ea typeface="Microsoft YaHei" panose="020B0503020204020204" pitchFamily="34" charset="-122"/>
                        </a:rPr>
                        <a:t> 142 (</a:t>
                      </a:r>
                      <a:r>
                        <a:rPr lang="en-US" sz="1600" dirty="0" smtClean="0">
                          <a:effectLst/>
                          <a:latin typeface="Microsoft YaHei" panose="020B0503020204020204" pitchFamily="34" charset="-122"/>
                          <a:ea typeface="Microsoft YaHei" panose="020B0503020204020204" pitchFamily="34" charset="-122"/>
                        </a:rPr>
                        <a:t>10.5)</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0.98</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0.49</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1.96</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a:effectLst/>
                          <a:latin typeface="Microsoft YaHei" panose="020B0503020204020204" pitchFamily="34" charset="-122"/>
                          <a:ea typeface="Microsoft YaHei" panose="020B0503020204020204" pitchFamily="34" charset="-122"/>
                        </a:rPr>
                        <a:t>0.86</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1-5 </a:t>
                      </a:r>
                      <a:r>
                        <a:rPr lang="es-AR" sz="1600" dirty="0" err="1" smtClean="0">
                          <a:effectLst/>
                          <a:latin typeface="Microsoft YaHei" panose="020B0503020204020204" pitchFamily="34" charset="-122"/>
                          <a:ea typeface="Microsoft YaHei" panose="020B0503020204020204" pitchFamily="34" charset="-122"/>
                          <a:cs typeface="Times New Roman"/>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5/131</a:t>
                      </a:r>
                      <a:r>
                        <a:rPr lang="es-AR" sz="1600" baseline="0" dirty="0" smtClean="0">
                          <a:effectLst/>
                          <a:latin typeface="Microsoft YaHei" panose="020B0503020204020204" pitchFamily="34" charset="-122"/>
                          <a:ea typeface="Microsoft YaHei" panose="020B0503020204020204" pitchFamily="34" charset="-122"/>
                          <a:cs typeface="Times New Roman"/>
                        </a:rPr>
                        <a:t> (3.8)</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15/142 (10.5)</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2.78</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1.04</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7.46</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0.02</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145999">
                <a:tc>
                  <a:txBody>
                    <a:bodyPr/>
                    <a:lstStyle>
                      <a:lvl1pPr marL="0" algn="l" defTabSz="914400" rtl="0" eaLnBrk="1" latinLnBrk="0" hangingPunct="1">
                        <a:defRPr sz="1800" b="1" kern="1200">
                          <a:solidFill>
                            <a:schemeClr val="lt1"/>
                          </a:solidFill>
                          <a:latin typeface="Calibri"/>
                          <a:ea typeface=""/>
                          <a:cs typeface=""/>
                        </a:defRPr>
                      </a:lvl1pPr>
                      <a:lvl2pPr marL="457200" algn="l" defTabSz="914400" rtl="0" eaLnBrk="1" latinLnBrk="0" hangingPunct="1">
                        <a:defRPr sz="1800" b="1" kern="1200">
                          <a:solidFill>
                            <a:schemeClr val="lt1"/>
                          </a:solidFill>
                          <a:latin typeface="Calibri"/>
                          <a:ea typeface=""/>
                          <a:cs typeface=""/>
                        </a:defRPr>
                      </a:lvl2pPr>
                      <a:lvl3pPr marL="914400" algn="l" defTabSz="914400" rtl="0" eaLnBrk="1" latinLnBrk="0" hangingPunct="1">
                        <a:defRPr sz="1800" b="1" kern="1200">
                          <a:solidFill>
                            <a:schemeClr val="lt1"/>
                          </a:solidFill>
                          <a:latin typeface="Calibri"/>
                          <a:ea typeface=""/>
                          <a:cs typeface=""/>
                        </a:defRPr>
                      </a:lvl3pPr>
                      <a:lvl4pPr marL="1371600" algn="l" defTabSz="914400" rtl="0" eaLnBrk="1" latinLnBrk="0" hangingPunct="1">
                        <a:defRPr sz="1800" b="1" kern="1200">
                          <a:solidFill>
                            <a:schemeClr val="lt1"/>
                          </a:solidFill>
                          <a:latin typeface="Calibri"/>
                          <a:ea typeface=""/>
                          <a:cs typeface=""/>
                        </a:defRPr>
                      </a:lvl4pPr>
                      <a:lvl5pPr marL="1828800" algn="l" defTabSz="914400" rtl="0" eaLnBrk="1" latinLnBrk="0" hangingPunct="1">
                        <a:defRPr sz="1800" b="1" kern="1200">
                          <a:solidFill>
                            <a:schemeClr val="lt1"/>
                          </a:solidFill>
                          <a:latin typeface="Calibri"/>
                          <a:ea typeface=""/>
                          <a:cs typeface=""/>
                        </a:defRPr>
                      </a:lvl5pPr>
                      <a:lvl6pPr marL="2286000" algn="l" defTabSz="914400" rtl="0" eaLnBrk="1" latinLnBrk="0" hangingPunct="1">
                        <a:defRPr sz="1800" b="1" kern="1200">
                          <a:solidFill>
                            <a:schemeClr val="lt1"/>
                          </a:solidFill>
                          <a:latin typeface="Calibri"/>
                          <a:ea typeface=""/>
                          <a:cs typeface=""/>
                        </a:defRPr>
                      </a:lvl6pPr>
                      <a:lvl7pPr marL="2743200" algn="l" defTabSz="914400" rtl="0" eaLnBrk="1" latinLnBrk="0" hangingPunct="1">
                        <a:defRPr sz="1800" b="1" kern="1200">
                          <a:solidFill>
                            <a:schemeClr val="lt1"/>
                          </a:solidFill>
                          <a:latin typeface="Calibri"/>
                          <a:ea typeface=""/>
                          <a:cs typeface=""/>
                        </a:defRPr>
                      </a:lvl7pPr>
                      <a:lvl8pPr marL="3200400" algn="l" defTabSz="914400" rtl="0" eaLnBrk="1" latinLnBrk="0" hangingPunct="1">
                        <a:defRPr sz="1800" b="1" kern="1200">
                          <a:solidFill>
                            <a:schemeClr val="lt1"/>
                          </a:solidFill>
                          <a:latin typeface="Calibri"/>
                          <a:ea typeface=""/>
                          <a:cs typeface=""/>
                        </a:defRPr>
                      </a:lvl8pPr>
                      <a:lvl9pPr marL="3657600" algn="l" defTabSz="914400" rtl="0" eaLnBrk="1" latinLnBrk="0" hangingPunct="1">
                        <a:defRPr sz="1800" b="1" kern="1200">
                          <a:solidFill>
                            <a:schemeClr val="lt1"/>
                          </a:solidFill>
                          <a:latin typeface="Calibri"/>
                          <a:ea typeface=""/>
                          <a:cs typeface=""/>
                        </a:defRPr>
                      </a:lvl9pPr>
                    </a:lstStyle>
                    <a:p>
                      <a:pPr algn="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0-5 </a:t>
                      </a:r>
                      <a:r>
                        <a:rPr lang="en-US" sz="1600" dirty="0">
                          <a:effectLst/>
                          <a:latin typeface="Microsoft YaHei" panose="020B0503020204020204" pitchFamily="34" charset="-122"/>
                          <a:ea typeface="Microsoft YaHei" panose="020B0503020204020204" pitchFamily="34" charset="-122"/>
                        </a:rPr>
                        <a:t>years</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19/131 </a:t>
                      </a:r>
                      <a:r>
                        <a:rPr lang="en-US" sz="1600" dirty="0">
                          <a:effectLst/>
                          <a:latin typeface="Microsoft YaHei" panose="020B0503020204020204" pitchFamily="34" charset="-122"/>
                          <a:ea typeface="Microsoft YaHei" panose="020B0503020204020204" pitchFamily="34" charset="-122"/>
                        </a:rPr>
                        <a:t>(</a:t>
                      </a:r>
                      <a:r>
                        <a:rPr lang="en-US" sz="1600" dirty="0" smtClean="0">
                          <a:effectLst/>
                          <a:latin typeface="Microsoft YaHei" panose="020B0503020204020204" pitchFamily="34" charset="-122"/>
                          <a:ea typeface="Microsoft YaHei" panose="020B0503020204020204" pitchFamily="34" charset="-122"/>
                        </a:rPr>
                        <a:t>14.5)</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30/142</a:t>
                      </a:r>
                      <a:r>
                        <a:rPr lang="en-US" sz="1600" baseline="0" dirty="0" smtClean="0">
                          <a:effectLst/>
                          <a:latin typeface="Microsoft YaHei" panose="020B0503020204020204" pitchFamily="34" charset="-122"/>
                          <a:ea typeface="Microsoft YaHei" panose="020B0503020204020204" pitchFamily="34" charset="-122"/>
                        </a:rPr>
                        <a:t> (21.1)</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Times New Roman"/>
                        </a:rPr>
                        <a:t>1.45</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0.86</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s-AR" sz="1600" dirty="0" smtClean="0">
                          <a:effectLst/>
                          <a:latin typeface="Microsoft YaHei" panose="020B0503020204020204" pitchFamily="34" charset="-122"/>
                          <a:ea typeface="Microsoft YaHei" panose="020B0503020204020204" pitchFamily="34" charset="-122"/>
                          <a:cs typeface="+mn-cs"/>
                        </a:rPr>
                        <a:t>2.45</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ea typeface=""/>
                          <a:cs typeface=""/>
                        </a:defRPr>
                      </a:lvl1pPr>
                      <a:lvl2pPr marL="457200" algn="l" defTabSz="914400" rtl="0" eaLnBrk="1" latinLnBrk="0" hangingPunct="1">
                        <a:defRPr sz="1800" kern="1200">
                          <a:solidFill>
                            <a:schemeClr val="dk1"/>
                          </a:solidFill>
                          <a:latin typeface="Calibri"/>
                          <a:ea typeface=""/>
                          <a:cs typeface=""/>
                        </a:defRPr>
                      </a:lvl2pPr>
                      <a:lvl3pPr marL="914400" algn="l" defTabSz="914400" rtl="0" eaLnBrk="1" latinLnBrk="0" hangingPunct="1">
                        <a:defRPr sz="1800" kern="1200">
                          <a:solidFill>
                            <a:schemeClr val="dk1"/>
                          </a:solidFill>
                          <a:latin typeface="Calibri"/>
                          <a:ea typeface=""/>
                          <a:cs typeface=""/>
                        </a:defRPr>
                      </a:lvl3pPr>
                      <a:lvl4pPr marL="1371600" algn="l" defTabSz="914400" rtl="0" eaLnBrk="1" latinLnBrk="0" hangingPunct="1">
                        <a:defRPr sz="1800" kern="1200">
                          <a:solidFill>
                            <a:schemeClr val="dk1"/>
                          </a:solidFill>
                          <a:latin typeface="Calibri"/>
                          <a:ea typeface=""/>
                          <a:cs typeface=""/>
                        </a:defRPr>
                      </a:lvl4pPr>
                      <a:lvl5pPr marL="1828800" algn="l" defTabSz="914400" rtl="0" eaLnBrk="1" latinLnBrk="0" hangingPunct="1">
                        <a:defRPr sz="1800" kern="1200">
                          <a:solidFill>
                            <a:schemeClr val="dk1"/>
                          </a:solidFill>
                          <a:latin typeface="Calibri"/>
                          <a:ea typeface=""/>
                          <a:cs typeface=""/>
                        </a:defRPr>
                      </a:lvl5pPr>
                      <a:lvl6pPr marL="2286000" algn="l" defTabSz="914400" rtl="0" eaLnBrk="1" latinLnBrk="0" hangingPunct="1">
                        <a:defRPr sz="1800" kern="1200">
                          <a:solidFill>
                            <a:schemeClr val="dk1"/>
                          </a:solidFill>
                          <a:latin typeface="Calibri"/>
                          <a:ea typeface=""/>
                          <a:cs typeface=""/>
                        </a:defRPr>
                      </a:lvl6pPr>
                      <a:lvl7pPr marL="2743200" algn="l" defTabSz="914400" rtl="0" eaLnBrk="1" latinLnBrk="0" hangingPunct="1">
                        <a:defRPr sz="1800" kern="1200">
                          <a:solidFill>
                            <a:schemeClr val="dk1"/>
                          </a:solidFill>
                          <a:latin typeface="Calibri"/>
                          <a:ea typeface=""/>
                          <a:cs typeface=""/>
                        </a:defRPr>
                      </a:lvl7pPr>
                      <a:lvl8pPr marL="3200400" algn="l" defTabSz="914400" rtl="0" eaLnBrk="1" latinLnBrk="0" hangingPunct="1">
                        <a:defRPr sz="1800" kern="1200">
                          <a:solidFill>
                            <a:schemeClr val="dk1"/>
                          </a:solidFill>
                          <a:latin typeface="Calibri"/>
                          <a:ea typeface=""/>
                          <a:cs typeface=""/>
                        </a:defRPr>
                      </a:lvl8pPr>
                      <a:lvl9pPr marL="3657600" algn="l" defTabSz="914400" rtl="0" eaLnBrk="1" latinLnBrk="0" hangingPunct="1">
                        <a:defRPr sz="1800" kern="1200">
                          <a:solidFill>
                            <a:schemeClr val="dk1"/>
                          </a:solidFill>
                          <a:latin typeface="Calibri"/>
                          <a:ea typeface=""/>
                          <a:cs typeface=""/>
                        </a:defRPr>
                      </a:lvl9pPr>
                    </a:lstStyle>
                    <a:p>
                      <a:pPr algn="ctr">
                        <a:lnSpc>
                          <a:spcPct val="115000"/>
                        </a:lnSpc>
                        <a:spcAft>
                          <a:spcPts val="0"/>
                        </a:spcAft>
                        <a:tabLst>
                          <a:tab pos="798195" algn="l"/>
                        </a:tabLst>
                      </a:pPr>
                      <a:r>
                        <a:rPr lang="en-US" sz="1600" dirty="0" smtClean="0">
                          <a:effectLst/>
                          <a:latin typeface="Microsoft YaHei" panose="020B0503020204020204" pitchFamily="34" charset="-122"/>
                          <a:ea typeface="Microsoft YaHei" panose="020B0503020204020204" pitchFamily="34" charset="-122"/>
                        </a:rPr>
                        <a:t>0.16</a:t>
                      </a:r>
                      <a:endParaRPr lang="en-US" sz="1600" dirty="0">
                        <a:effectLst/>
                        <a:latin typeface="Microsoft YaHei" panose="020B0503020204020204" pitchFamily="34" charset="-122"/>
                        <a:ea typeface="Microsoft YaHei" panose="020B0503020204020204" pitchFamily="34" charset="-122"/>
                        <a:cs typeface="Times New Roman"/>
                      </a:endParaRPr>
                    </a:p>
                  </a:txBody>
                  <a:tcPr marL="51936" marR="51936"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p:sp>
        <p:nvSpPr>
          <p:cNvPr id="11" name="10 Elipse"/>
          <p:cNvSpPr/>
          <p:nvPr/>
        </p:nvSpPr>
        <p:spPr>
          <a:xfrm>
            <a:off x="2433024" y="3717032"/>
            <a:ext cx="3219096"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11 Elipse"/>
          <p:cNvSpPr/>
          <p:nvPr/>
        </p:nvSpPr>
        <p:spPr>
          <a:xfrm>
            <a:off x="2339752" y="4869160"/>
            <a:ext cx="3252313"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CuadroTexto"/>
          <p:cNvSpPr txBox="1"/>
          <p:nvPr/>
        </p:nvSpPr>
        <p:spPr>
          <a:xfrm>
            <a:off x="2195737" y="5445224"/>
            <a:ext cx="4752527" cy="830997"/>
          </a:xfrm>
          <a:prstGeom prst="rect">
            <a:avLst/>
          </a:prstGeom>
          <a:solidFill>
            <a:srgbClr val="FF0000"/>
          </a:solidFill>
        </p:spPr>
        <p:txBody>
          <a:bodyPr wrap="square" rtlCol="0">
            <a:spAutoFit/>
          </a:bodyPr>
          <a:lstStyle/>
          <a:p>
            <a:pPr algn="ct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LATE CATCH-UP</a:t>
            </a:r>
          </a:p>
          <a:p>
            <a:pPr algn="ctr"/>
            <a:r>
              <a:rPr lang="es-AR" sz="2400" b="1" dirty="0" err="1" smtClean="0">
                <a:solidFill>
                  <a:schemeClr val="bg1">
                    <a:lumMod val="95000"/>
                  </a:schemeClr>
                </a:solidFill>
                <a:latin typeface="Microsoft YaHei" panose="020B0503020204020204" pitchFamily="34" charset="-122"/>
                <a:ea typeface="Microsoft YaHei" panose="020B0503020204020204" pitchFamily="34" charset="-122"/>
              </a:rPr>
              <a:t>after</a:t>
            </a: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 1 </a:t>
            </a:r>
            <a:r>
              <a:rPr lang="es-AR" sz="2400" b="1" dirty="0" err="1" smtClean="0">
                <a:solidFill>
                  <a:schemeClr val="bg1">
                    <a:lumMod val="95000"/>
                  </a:schemeClr>
                </a:solidFill>
                <a:latin typeface="Microsoft YaHei" panose="020B0503020204020204" pitchFamily="34" charset="-122"/>
                <a:ea typeface="Microsoft YaHei" panose="020B0503020204020204" pitchFamily="34" charset="-122"/>
              </a:rPr>
              <a:t>year</a:t>
            </a: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 </a:t>
            </a:r>
            <a:endParaRPr lang="en-US" sz="2400" b="1"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10" name="9 Conector recto"/>
          <p:cNvCxnSpPr/>
          <p:nvPr/>
        </p:nvCxnSpPr>
        <p:spPr>
          <a:xfrm>
            <a:off x="3779912" y="548680"/>
            <a:ext cx="532859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3" name="12 Rectángulo"/>
          <p:cNvSpPr/>
          <p:nvPr/>
        </p:nvSpPr>
        <p:spPr>
          <a:xfrm>
            <a:off x="1827718" y="15007"/>
            <a:ext cx="7316281" cy="461665"/>
          </a:xfrm>
          <a:prstGeom prst="rect">
            <a:avLst/>
          </a:prstGeom>
        </p:spPr>
        <p:txBody>
          <a:bodyPr wrap="square">
            <a:spAutoFit/>
          </a:bodyPr>
          <a:lstStyle/>
          <a:p>
            <a:pPr algn="r"/>
            <a:r>
              <a:rPr lang="es-AR" sz="2400" dirty="0" err="1" smtClean="0">
                <a:solidFill>
                  <a:schemeClr val="bg1">
                    <a:lumMod val="95000"/>
                  </a:schemeClr>
                </a:solidFill>
              </a:rPr>
              <a:t>Event</a:t>
            </a:r>
            <a:r>
              <a:rPr lang="es-AR" sz="2400" dirty="0" smtClean="0">
                <a:solidFill>
                  <a:schemeClr val="bg1">
                    <a:lumMod val="95000"/>
                  </a:schemeClr>
                </a:solidFill>
              </a:rPr>
              <a:t> </a:t>
            </a:r>
            <a:r>
              <a:rPr lang="es-AR" sz="2400" dirty="0" err="1" smtClean="0">
                <a:solidFill>
                  <a:schemeClr val="bg1">
                    <a:lumMod val="95000"/>
                  </a:schemeClr>
                </a:solidFill>
              </a:rPr>
              <a:t>progression</a:t>
            </a:r>
            <a:r>
              <a:rPr lang="es-AR" sz="2400" dirty="0" smtClean="0">
                <a:solidFill>
                  <a:schemeClr val="bg1">
                    <a:lumMod val="95000"/>
                  </a:schemeClr>
                </a:solidFill>
              </a:rPr>
              <a:t> </a:t>
            </a:r>
            <a:r>
              <a:rPr lang="es-AR" sz="2400" dirty="0" err="1" smtClean="0">
                <a:solidFill>
                  <a:schemeClr val="bg1">
                    <a:lumMod val="95000"/>
                  </a:schemeClr>
                </a:solidFill>
              </a:rPr>
              <a:t>during</a:t>
            </a:r>
            <a:r>
              <a:rPr lang="es-AR" sz="2400" dirty="0" smtClean="0">
                <a:solidFill>
                  <a:schemeClr val="bg1">
                    <a:lumMod val="95000"/>
                  </a:schemeClr>
                </a:solidFill>
              </a:rPr>
              <a:t> ORAR 3 RCT</a:t>
            </a:r>
            <a:endParaRPr lang="en-US" sz="2400" dirty="0"/>
          </a:p>
        </p:txBody>
      </p:sp>
    </p:spTree>
    <p:extLst>
      <p:ext uri="{BB962C8B-B14F-4D97-AF65-F5344CB8AC3E}">
        <p14:creationId xmlns:p14="http://schemas.microsoft.com/office/powerpoint/2010/main" val="109311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5" name="4 Conector recto"/>
          <p:cNvCxnSpPr/>
          <p:nvPr/>
        </p:nvCxnSpPr>
        <p:spPr>
          <a:xfrm>
            <a:off x="4572000" y="620688"/>
            <a:ext cx="453650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aphicFrame>
        <p:nvGraphicFramePr>
          <p:cNvPr id="6" name="5 Tabla"/>
          <p:cNvGraphicFramePr>
            <a:graphicFrameLocks noGrp="1"/>
          </p:cNvGraphicFramePr>
          <p:nvPr>
            <p:extLst>
              <p:ext uri="{D42A27DB-BD31-4B8C-83A1-F6EECF244321}">
                <p14:modId xmlns:p14="http://schemas.microsoft.com/office/powerpoint/2010/main" val="2071338326"/>
              </p:ext>
            </p:extLst>
          </p:nvPr>
        </p:nvGraphicFramePr>
        <p:xfrm>
          <a:off x="0" y="620688"/>
          <a:ext cx="9108504" cy="5852160"/>
        </p:xfrm>
        <a:graphic>
          <a:graphicData uri="http://schemas.openxmlformats.org/drawingml/2006/table">
            <a:tbl>
              <a:tblPr firstRow="1" firstCol="1" bandRow="1">
                <a:tableStyleId>{0E3FDE45-AF77-4B5C-9715-49D594BDF05E}</a:tableStyleId>
              </a:tblPr>
              <a:tblGrid>
                <a:gridCol w="3275856"/>
                <a:gridCol w="2304256"/>
                <a:gridCol w="2558999"/>
                <a:gridCol w="969393"/>
              </a:tblGrid>
              <a:tr h="72008">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US dollars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OR+BMS (100 </a:t>
                      </a:r>
                      <a:r>
                        <a:rPr lang="en-US" sz="1600" dirty="0" err="1" smtClean="0">
                          <a:solidFill>
                            <a:schemeClr val="bg1">
                              <a:lumMod val="95000"/>
                            </a:schemeClr>
                          </a:solidFill>
                          <a:effectLst/>
                          <a:latin typeface="Microsoft YaHei" panose="020B0503020204020204" pitchFamily="34" charset="-122"/>
                          <a:ea typeface="Microsoft YaHei" panose="020B0503020204020204" pitchFamily="34" charset="-122"/>
                        </a:rPr>
                        <a:t>pt</a:t>
                      </a: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DES (100 </a:t>
                      </a:r>
                      <a:r>
                        <a:rPr lang="en-US" sz="1600" dirty="0" err="1" smtClean="0">
                          <a:solidFill>
                            <a:schemeClr val="bg1">
                              <a:lumMod val="95000"/>
                            </a:schemeClr>
                          </a:solidFill>
                          <a:effectLst/>
                          <a:latin typeface="Microsoft YaHei" panose="020B0503020204020204" pitchFamily="34" charset="-122"/>
                          <a:ea typeface="Microsoft YaHei" panose="020B0503020204020204" pitchFamily="34" charset="-122"/>
                        </a:rPr>
                        <a:t>pt</a:t>
                      </a: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P</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167704">
                <a:tc>
                  <a:txBody>
                    <a:bodyPr/>
                    <a:lstStyle/>
                    <a:p>
                      <a:pP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Initial Procedure</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184080">
                <a:tc>
                  <a:txBody>
                    <a:bodyPr/>
                    <a:lstStyle/>
                    <a:p>
                      <a:pPr algn="r">
                        <a:lnSpc>
                          <a:spcPct val="200000"/>
                        </a:lnSpc>
                        <a:spcAft>
                          <a:spcPts val="0"/>
                        </a:spcAft>
                      </a:pP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PCI procedure</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970.5 +/- 43.7</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973.9 +/- 52.9</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0.35</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56440">
                <a:tc>
                  <a:txBody>
                    <a:bodyPr/>
                    <a:lstStyle/>
                    <a:p>
                      <a:pPr algn="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Stent (BMS or DES)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596.3 +/- 304.6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2,623.7 +/- 1,397.4</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&lt;0.001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0">
                <a:tc>
                  <a:txBody>
                    <a:bodyPr/>
                    <a:lstStyle/>
                    <a:p>
                      <a:pPr algn="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Drugs#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761.0 +/- 14.9</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54.7 +/- 1.2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&lt;0.001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0">
                <a:tc>
                  <a:txBody>
                    <a:bodyPr/>
                    <a:lstStyle/>
                    <a:p>
                      <a:pPr algn="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Professional fees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603.5 +/- 17.2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605.2 +/- 19.0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0.52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98256">
                <a:tc>
                  <a:txBody>
                    <a:bodyPr/>
                    <a:lstStyle/>
                    <a:p>
                      <a:pPr algn="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Hospital fees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1,502.9 +/- 637.0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1,459.5 +/- 1,199.3</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0.74</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42624">
                <a:tc>
                  <a:txBody>
                    <a:bodyPr/>
                    <a:lstStyle/>
                    <a:p>
                      <a:pPr algn="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Overall initial costs </a:t>
                      </a: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 taxes</a:t>
                      </a: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5,365.5 +/- 876.0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6,921.5 +/- 2,251.4</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&lt;0.001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59000">
                <a:tc>
                  <a:txBody>
                    <a:bodyPr/>
                    <a:lstStyle/>
                    <a:p>
                      <a:pP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Follow-up</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0">
                <a:tc>
                  <a:txBody>
                    <a:bodyPr/>
                    <a:lstStyle/>
                    <a:p>
                      <a:pPr algn="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Out of hospital to 1 year</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883+/- 2,111.8</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1,594.5 +/- 2,338.2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s-AR" sz="1600">
                          <a:solidFill>
                            <a:schemeClr val="bg1">
                              <a:lumMod val="95000"/>
                            </a:schemeClr>
                          </a:solidFill>
                          <a:effectLst/>
                          <a:latin typeface="Microsoft YaHei" panose="020B0503020204020204" pitchFamily="34" charset="-122"/>
                          <a:ea typeface="Microsoft YaHei" panose="020B0503020204020204" pitchFamily="34" charset="-122"/>
                        </a:rPr>
                        <a:t>0.02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0">
                <a:tc>
                  <a:txBody>
                    <a:bodyPr/>
                    <a:lstStyle/>
                    <a:p>
                      <a:pPr algn="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1-5 years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6,633 +/- 2,138.1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10,417 +/- 5,361.2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&lt;0.001</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r h="46795">
                <a:tc>
                  <a:txBody>
                    <a:bodyPr/>
                    <a:lstStyle/>
                    <a:p>
                      <a:pPr algn="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0-5 years**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7,516.1 +/- 2,734.3</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12,011.5 +/- 6,090.12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&lt;0.001</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2861" marR="62861" marT="0" marB="0"/>
                </a:tc>
              </a:tr>
            </a:tbl>
          </a:graphicData>
        </a:graphic>
      </p:graphicFrame>
      <p:sp>
        <p:nvSpPr>
          <p:cNvPr id="7" name="6 Rectángulo"/>
          <p:cNvSpPr/>
          <p:nvPr/>
        </p:nvSpPr>
        <p:spPr>
          <a:xfrm>
            <a:off x="2483768" y="6516052"/>
            <a:ext cx="6682342" cy="369332"/>
          </a:xfrm>
          <a:prstGeom prst="rect">
            <a:avLst/>
          </a:prstGeom>
        </p:spPr>
        <p:txBody>
          <a:bodyPr wrap="none">
            <a:spAutoFit/>
          </a:bodyPr>
          <a:lstStyle/>
          <a:p>
            <a:pPr algn="just"/>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8" name="7 Rectángulo"/>
          <p:cNvSpPr/>
          <p:nvPr/>
        </p:nvSpPr>
        <p:spPr>
          <a:xfrm>
            <a:off x="4874979" y="1359"/>
            <a:ext cx="4266168" cy="461665"/>
          </a:xfrm>
          <a:prstGeom prst="rect">
            <a:avLst/>
          </a:prstGeom>
        </p:spPr>
        <p:txBody>
          <a:bodyPr wrap="none">
            <a:spAutoFit/>
          </a:bodyPr>
          <a:lstStyle/>
          <a:p>
            <a:pPr algn="ct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COSTS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during</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ORAR 3 RCT. </a:t>
            </a:r>
            <a:endParaRPr lang="en-US" sz="24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035441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3" name="2 Conector recto"/>
          <p:cNvCxnSpPr/>
          <p:nvPr/>
        </p:nvCxnSpPr>
        <p:spPr>
          <a:xfrm>
            <a:off x="4499992" y="548680"/>
            <a:ext cx="446449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 name="3 Rectángulo"/>
          <p:cNvSpPr/>
          <p:nvPr/>
        </p:nvSpPr>
        <p:spPr>
          <a:xfrm>
            <a:off x="2188624" y="15007"/>
            <a:ext cx="6847872" cy="461665"/>
          </a:xfrm>
          <a:prstGeom prst="rect">
            <a:avLst/>
          </a:prstGeom>
        </p:spPr>
        <p:txBody>
          <a:bodyPr wrap="square">
            <a:spAutoFit/>
          </a:bodyPr>
          <a:lstStyle/>
          <a:p>
            <a:pPr algn="r"/>
            <a:r>
              <a:rPr lang="es-AR" sz="2400" dirty="0" smtClean="0">
                <a:solidFill>
                  <a:schemeClr val="bg1">
                    <a:lumMod val="95000"/>
                  </a:schemeClr>
                </a:solidFill>
              </a:rPr>
              <a:t>Causes of </a:t>
            </a:r>
            <a:r>
              <a:rPr lang="es-AR" sz="2400" dirty="0" err="1" smtClean="0">
                <a:solidFill>
                  <a:schemeClr val="bg1">
                    <a:lumMod val="95000"/>
                  </a:schemeClr>
                </a:solidFill>
              </a:rPr>
              <a:t>death</a:t>
            </a:r>
            <a:r>
              <a:rPr lang="es-AR" sz="2400" dirty="0" smtClean="0">
                <a:solidFill>
                  <a:schemeClr val="bg1">
                    <a:lumMod val="95000"/>
                  </a:schemeClr>
                </a:solidFill>
              </a:rPr>
              <a:t> in ORAR 3 RCT</a:t>
            </a:r>
            <a:endParaRPr lang="en-US" sz="2400" dirty="0"/>
          </a:p>
        </p:txBody>
      </p:sp>
      <p:sp>
        <p:nvSpPr>
          <p:cNvPr id="5" name="4 Rectángulo"/>
          <p:cNvSpPr/>
          <p:nvPr/>
        </p:nvSpPr>
        <p:spPr>
          <a:xfrm>
            <a:off x="2483768" y="6516052"/>
            <a:ext cx="6682342" cy="369332"/>
          </a:xfrm>
          <a:prstGeom prst="rect">
            <a:avLst/>
          </a:prstGeom>
        </p:spPr>
        <p:txBody>
          <a:bodyPr wrap="none">
            <a:spAutoFit/>
          </a:bodyPr>
          <a:lstStyle/>
          <a:p>
            <a:pPr algn="just"/>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graphicFrame>
        <p:nvGraphicFramePr>
          <p:cNvPr id="7" name="6 Tabla"/>
          <p:cNvGraphicFramePr>
            <a:graphicFrameLocks noGrp="1"/>
          </p:cNvGraphicFramePr>
          <p:nvPr>
            <p:extLst>
              <p:ext uri="{D42A27DB-BD31-4B8C-83A1-F6EECF244321}">
                <p14:modId xmlns:p14="http://schemas.microsoft.com/office/powerpoint/2010/main" val="1826130514"/>
              </p:ext>
            </p:extLst>
          </p:nvPr>
        </p:nvGraphicFramePr>
        <p:xfrm>
          <a:off x="359531" y="1556792"/>
          <a:ext cx="8424938" cy="3931920"/>
        </p:xfrm>
        <a:graphic>
          <a:graphicData uri="http://schemas.openxmlformats.org/drawingml/2006/table">
            <a:tbl>
              <a:tblPr firstRow="1" bandRow="1">
                <a:tableStyleId>{3B4B98B0-60AC-42C2-AFA5-B58CD77FA1E5}</a:tableStyleId>
              </a:tblPr>
              <a:tblGrid>
                <a:gridCol w="4860541"/>
                <a:gridCol w="3564397"/>
              </a:tblGrid>
              <a:tr h="144016">
                <a:tc>
                  <a:txBody>
                    <a:bodyPr/>
                    <a:lstStyle/>
                    <a:p>
                      <a:pPr algn="ctr"/>
                      <a:r>
                        <a:rPr lang="es-AR" sz="1800" b="1" dirty="0" smtClean="0">
                          <a:solidFill>
                            <a:schemeClr val="bg1">
                              <a:lumMod val="95000"/>
                            </a:schemeClr>
                          </a:solidFill>
                          <a:latin typeface="Microsoft YaHei" panose="020B0503020204020204" pitchFamily="34" charset="-122"/>
                          <a:ea typeface="Microsoft YaHei" panose="020B0503020204020204" pitchFamily="34" charset="-122"/>
                        </a:rPr>
                        <a:t>OR+BMS (6 pt)</a:t>
                      </a:r>
                      <a:endParaRPr lang="en-US" sz="1800" b="1"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algn="ctr"/>
                      <a:r>
                        <a:rPr lang="es-AR" sz="1800" b="1" dirty="0" smtClean="0">
                          <a:solidFill>
                            <a:schemeClr val="bg1">
                              <a:lumMod val="95000"/>
                            </a:schemeClr>
                          </a:solidFill>
                          <a:latin typeface="Microsoft YaHei" panose="020B0503020204020204" pitchFamily="34" charset="-122"/>
                          <a:ea typeface="Microsoft YaHei" panose="020B0503020204020204" pitchFamily="34" charset="-122"/>
                        </a:rPr>
                        <a:t>DES (16 pt) </a:t>
                      </a:r>
                      <a:endParaRPr lang="en-US" sz="1800" b="1" dirty="0">
                        <a:solidFill>
                          <a:schemeClr val="bg1">
                            <a:lumMod val="95000"/>
                          </a:schemeClr>
                        </a:solidFill>
                        <a:latin typeface="Microsoft YaHei" panose="020B0503020204020204" pitchFamily="34" charset="-122"/>
                        <a:ea typeface="Microsoft YaHei" panose="020B0503020204020204" pitchFamily="34" charset="-122"/>
                      </a:endParaRPr>
                    </a:p>
                  </a:txBody>
                  <a:tcPr/>
                </a:tc>
              </a:tr>
              <a:tr h="133216">
                <a:tc>
                  <a:txBody>
                    <a:bodyPr/>
                    <a:lstStyle/>
                    <a:p>
                      <a:pPr algn="l"/>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Small</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800" baseline="0" dirty="0" err="1" smtClean="0">
                          <a:solidFill>
                            <a:schemeClr val="bg1">
                              <a:lumMod val="95000"/>
                            </a:schemeClr>
                          </a:solidFill>
                          <a:latin typeface="Microsoft YaHei" panose="020B0503020204020204" pitchFamily="34" charset="-122"/>
                          <a:ea typeface="Microsoft YaHei" panose="020B0503020204020204" pitchFamily="34" charset="-122"/>
                        </a:rPr>
                        <a:t>cells</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carcinoma (1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algn="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Suicide </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r>
              <a:tr h="122416">
                <a:tc>
                  <a:txBody>
                    <a:bodyPr/>
                    <a:lstStyle/>
                    <a:p>
                      <a:pPr algn="l"/>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Sepsis</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post </a:t>
                      </a:r>
                      <a:r>
                        <a:rPr lang="es-AR" sz="1800" baseline="0" dirty="0" err="1" smtClean="0">
                          <a:solidFill>
                            <a:schemeClr val="bg1">
                              <a:lumMod val="95000"/>
                            </a:schemeClr>
                          </a:solidFill>
                          <a:latin typeface="Microsoft YaHei" panose="020B0503020204020204" pitchFamily="34" charset="-122"/>
                          <a:ea typeface="Microsoft YaHei" panose="020B0503020204020204" pitchFamily="34" charset="-122"/>
                        </a:rPr>
                        <a:t>aortic</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800" baseline="0" dirty="0" err="1" smtClean="0">
                          <a:solidFill>
                            <a:schemeClr val="bg1">
                              <a:lumMod val="95000"/>
                            </a:schemeClr>
                          </a:solidFill>
                          <a:latin typeface="Microsoft YaHei" panose="020B0503020204020204" pitchFamily="34" charset="-122"/>
                          <a:ea typeface="Microsoft YaHei" panose="020B0503020204020204" pitchFamily="34" charset="-122"/>
                        </a:rPr>
                        <a:t>valve</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800" baseline="0" dirty="0" err="1" smtClean="0">
                          <a:solidFill>
                            <a:schemeClr val="bg1">
                              <a:lumMod val="95000"/>
                            </a:schemeClr>
                          </a:solidFill>
                          <a:latin typeface="Microsoft YaHei" panose="020B0503020204020204" pitchFamily="34" charset="-122"/>
                          <a:ea typeface="Microsoft YaHei" panose="020B0503020204020204" pitchFamily="34" charset="-122"/>
                        </a:rPr>
                        <a:t>replacement</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(1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algn="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Lung</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adenocarcinoma (2</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r>
              <a:tr h="0">
                <a:tc>
                  <a:txBody>
                    <a:bodyPr/>
                    <a:lstStyle/>
                    <a:p>
                      <a:pPr algn="l"/>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Pneumonia</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(1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algn="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Sudden</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death</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(5</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r>
              <a:tr h="0">
                <a:tc>
                  <a:txBody>
                    <a:bodyPr/>
                    <a:lstStyle/>
                    <a:p>
                      <a:pPr algn="l"/>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Lung</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adenocarcinoma (1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algn="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CVA (1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r>
              <a:tr h="132184">
                <a:tc>
                  <a:txBody>
                    <a:bodyPr/>
                    <a:lstStyle/>
                    <a:p>
                      <a:pPr algn="l"/>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COPD and CRF (1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algn="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Post CABG (2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r>
              <a:tr h="121384">
                <a:tc>
                  <a:txBody>
                    <a:bodyPr/>
                    <a:lstStyle/>
                    <a:p>
                      <a:pPr algn="l"/>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Sudden</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death</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(1</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Post </a:t>
                      </a: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aortic</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valve</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replacement</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(1pt)</a:t>
                      </a:r>
                      <a:endParaRPr lang="en-US" sz="1800" dirty="0" smtClean="0">
                        <a:solidFill>
                          <a:schemeClr val="bg1">
                            <a:lumMod val="95000"/>
                          </a:schemeClr>
                        </a:solidFill>
                        <a:latin typeface="Microsoft YaHei" panose="020B0503020204020204" pitchFamily="34" charset="-122"/>
                        <a:ea typeface="Microsoft YaHei" panose="020B0503020204020204" pitchFamily="34" charset="-122"/>
                      </a:endParaRPr>
                    </a:p>
                  </a:txBody>
                  <a:tcPr/>
                </a:tc>
              </a:tr>
              <a:tr h="0">
                <a:tc>
                  <a:txBody>
                    <a:bodyPr/>
                    <a:lstStyle/>
                    <a:p>
                      <a:pPr algn="ct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algn="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Colorectal</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800" baseline="0" dirty="0" err="1" smtClean="0">
                          <a:solidFill>
                            <a:schemeClr val="bg1">
                              <a:lumMod val="95000"/>
                            </a:schemeClr>
                          </a:solidFill>
                          <a:latin typeface="Microsoft YaHei" panose="020B0503020204020204" pitchFamily="34" charset="-122"/>
                          <a:ea typeface="Microsoft YaHei" panose="020B0503020204020204" pitchFamily="34" charset="-122"/>
                        </a:rPr>
                        <a:t>cancer</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(2 pt)</a:t>
                      </a: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r>
              <a:tr h="0">
                <a:tc>
                  <a:txBody>
                    <a:bodyPr/>
                    <a:lstStyle/>
                    <a:p>
                      <a:pPr algn="ct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Myocardial</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800" baseline="0" dirty="0" err="1" smtClean="0">
                          <a:solidFill>
                            <a:schemeClr val="bg1">
                              <a:lumMod val="95000"/>
                            </a:schemeClr>
                          </a:solidFill>
                          <a:latin typeface="Microsoft YaHei" panose="020B0503020204020204" pitchFamily="34" charset="-122"/>
                          <a:ea typeface="Microsoft YaHei" panose="020B0503020204020204" pitchFamily="34" charset="-122"/>
                        </a:rPr>
                        <a:t>infarction</a:t>
                      </a:r>
                      <a:r>
                        <a:rPr lang="es-AR" sz="1800" baseline="0" dirty="0" smtClean="0">
                          <a:solidFill>
                            <a:schemeClr val="bg1">
                              <a:lumMod val="95000"/>
                            </a:schemeClr>
                          </a:solidFill>
                          <a:latin typeface="Microsoft YaHei" panose="020B0503020204020204" pitchFamily="34" charset="-122"/>
                          <a:ea typeface="Microsoft YaHei" panose="020B0503020204020204" pitchFamily="34" charset="-122"/>
                        </a:rPr>
                        <a:t> (1 pt)</a:t>
                      </a:r>
                      <a:endParaRPr lang="en-US" sz="1800" dirty="0" smtClean="0">
                        <a:solidFill>
                          <a:schemeClr val="bg1">
                            <a:lumMod val="95000"/>
                          </a:schemeClr>
                        </a:solidFill>
                        <a:latin typeface="Microsoft YaHei" panose="020B0503020204020204" pitchFamily="34" charset="-122"/>
                        <a:ea typeface="Microsoft YaHei" panose="020B0503020204020204" pitchFamily="34" charset="-122"/>
                      </a:endParaRPr>
                    </a:p>
                  </a:txBody>
                  <a:tcPr/>
                </a:tc>
              </a:tr>
              <a:tr h="0">
                <a:tc>
                  <a:txBody>
                    <a:bodyPr/>
                    <a:lstStyle/>
                    <a:p>
                      <a:pPr algn="ctr"/>
                      <a:endParaRPr lang="en-US" sz="1800" dirty="0">
                        <a:solidFill>
                          <a:schemeClr val="bg1">
                            <a:lumMod val="95000"/>
                          </a:schemeClr>
                        </a:solidFill>
                        <a:latin typeface="Microsoft YaHei" panose="020B0503020204020204" pitchFamily="34" charset="-122"/>
                        <a:ea typeface="Microsoft YaHei" panose="020B0503020204020204" pitchFamily="34" charset="-122"/>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AR" sz="1800" dirty="0" err="1" smtClean="0">
                          <a:solidFill>
                            <a:schemeClr val="bg1">
                              <a:lumMod val="95000"/>
                            </a:schemeClr>
                          </a:solidFill>
                          <a:latin typeface="Microsoft YaHei" panose="020B0503020204020204" pitchFamily="34" charset="-122"/>
                          <a:ea typeface="Microsoft YaHei" panose="020B0503020204020204" pitchFamily="34" charset="-122"/>
                        </a:rPr>
                        <a:t>Pneumonia</a:t>
                      </a:r>
                      <a:r>
                        <a:rPr lang="es-AR" sz="1800" dirty="0" smtClean="0">
                          <a:solidFill>
                            <a:schemeClr val="bg1">
                              <a:lumMod val="95000"/>
                            </a:schemeClr>
                          </a:solidFill>
                          <a:latin typeface="Microsoft YaHei" panose="020B0503020204020204" pitchFamily="34" charset="-122"/>
                          <a:ea typeface="Microsoft YaHei" panose="020B0503020204020204" pitchFamily="34" charset="-122"/>
                        </a:rPr>
                        <a:t> (1 pt)</a:t>
                      </a:r>
                      <a:endParaRPr lang="en-US" sz="1800" dirty="0" smtClean="0">
                        <a:solidFill>
                          <a:schemeClr val="bg1">
                            <a:lumMod val="95000"/>
                          </a:schemeClr>
                        </a:solidFill>
                        <a:latin typeface="Microsoft YaHei" panose="020B0503020204020204" pitchFamily="34" charset="-122"/>
                        <a:ea typeface="Microsoft YaHei" panose="020B0503020204020204" pitchFamily="34" charset="-122"/>
                      </a:endParaRPr>
                    </a:p>
                  </a:txBody>
                  <a:tcPr/>
                </a:tc>
              </a:tr>
            </a:tbl>
          </a:graphicData>
        </a:graphic>
      </p:graphicFrame>
    </p:spTree>
    <p:extLst>
      <p:ext uri="{BB962C8B-B14F-4D97-AF65-F5344CB8AC3E}">
        <p14:creationId xmlns:p14="http://schemas.microsoft.com/office/powerpoint/2010/main" val="1328318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Matias RG\Desktop\AJC\Figure 2.tif"/>
          <p:cNvPicPr>
            <a:picLocks noChangeAspect="1" noChangeArrowheads="1"/>
          </p:cNvPicPr>
          <p:nvPr/>
        </p:nvPicPr>
        <p:blipFill rotWithShape="1">
          <a:blip r:embed="rId2">
            <a:extLst>
              <a:ext uri="{28A0092B-C50C-407E-A947-70E740481C1C}">
                <a14:useLocalDpi xmlns:a14="http://schemas.microsoft.com/office/drawing/2010/main" val="0"/>
              </a:ext>
            </a:extLst>
          </a:blip>
          <a:srcRect l="2479" t="2396" r="1967" b="4063"/>
          <a:stretch/>
        </p:blipFill>
        <p:spPr bwMode="auto">
          <a:xfrm>
            <a:off x="805218" y="1471902"/>
            <a:ext cx="7465325" cy="4981434"/>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3" name="2 Conector recto"/>
          <p:cNvCxnSpPr/>
          <p:nvPr/>
        </p:nvCxnSpPr>
        <p:spPr>
          <a:xfrm>
            <a:off x="251520" y="1255594"/>
            <a:ext cx="864096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 name="3 Rectángulo"/>
          <p:cNvSpPr/>
          <p:nvPr/>
        </p:nvSpPr>
        <p:spPr>
          <a:xfrm>
            <a:off x="2483768" y="5715"/>
            <a:ext cx="6660232" cy="1200329"/>
          </a:xfrm>
          <a:prstGeom prst="rect">
            <a:avLst/>
          </a:prstGeom>
        </p:spPr>
        <p:txBody>
          <a:bodyPr wrap="square">
            <a:spAutoFit/>
          </a:bodyPr>
          <a:lstStyle/>
          <a:p>
            <a:pPr algn="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Bootstrap</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analysis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in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patients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with</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cardiac</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adverse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events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in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both</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groups</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a:t>
            </a:r>
          </a:p>
          <a:p>
            <a:pPr algn="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ORAR 3 RCT</a:t>
            </a:r>
            <a:endParaRPr lang="en-US" sz="2400" dirty="0">
              <a:latin typeface="Microsoft YaHei" panose="020B0503020204020204" pitchFamily="34" charset="-122"/>
              <a:ea typeface="Microsoft YaHei" panose="020B0503020204020204" pitchFamily="34" charset="-122"/>
            </a:endParaRPr>
          </a:p>
        </p:txBody>
      </p:sp>
      <p:sp>
        <p:nvSpPr>
          <p:cNvPr id="5" name="4 Rectángulo"/>
          <p:cNvSpPr/>
          <p:nvPr/>
        </p:nvSpPr>
        <p:spPr>
          <a:xfrm>
            <a:off x="2426162" y="6516052"/>
            <a:ext cx="6682342" cy="369332"/>
          </a:xfrm>
          <a:prstGeom prst="rect">
            <a:avLst/>
          </a:prstGeom>
        </p:spPr>
        <p:txBody>
          <a:bodyPr wrap="none">
            <a:spAutoFit/>
          </a:bodyPr>
          <a:lstStyle/>
          <a:p>
            <a:pPr algn="just"/>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95327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3821311543"/>
              </p:ext>
            </p:extLst>
          </p:nvPr>
        </p:nvGraphicFramePr>
        <p:xfrm>
          <a:off x="35496" y="1200120"/>
          <a:ext cx="8964489" cy="4389120"/>
        </p:xfrm>
        <a:graphic>
          <a:graphicData uri="http://schemas.openxmlformats.org/drawingml/2006/table">
            <a:tbl>
              <a:tblPr firstRow="1" firstCol="1" bandRow="1">
                <a:tableStyleId>{3B4B98B0-60AC-42C2-AFA5-B58CD77FA1E5}</a:tableStyleId>
              </a:tblPr>
              <a:tblGrid>
                <a:gridCol w="1800201"/>
                <a:gridCol w="1512168"/>
                <a:gridCol w="1440160"/>
                <a:gridCol w="720080"/>
                <a:gridCol w="1296144"/>
                <a:gridCol w="1478894"/>
                <a:gridCol w="716842"/>
              </a:tblGrid>
              <a:tr h="0">
                <a:tc>
                  <a:txBody>
                    <a:bodyPr/>
                    <a:lstStyle/>
                    <a:p>
                      <a:pPr>
                        <a:lnSpc>
                          <a:spcPct val="200000"/>
                        </a:lnSpc>
                        <a:spcAft>
                          <a:spcPts val="0"/>
                        </a:spcAft>
                      </a:pP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gridSpan="2">
                  <a:txBody>
                    <a:bodyPr/>
                    <a:lstStyle/>
                    <a:p>
                      <a:pPr algn="ctr">
                        <a:lnSpc>
                          <a:spcPct val="200000"/>
                        </a:lnSpc>
                        <a:spcAft>
                          <a:spcPts val="0"/>
                        </a:spcAft>
                      </a:pPr>
                      <a:r>
                        <a:rPr lang="es-AR" sz="1600" dirty="0" err="1"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Patients</a:t>
                      </a:r>
                      <a:r>
                        <a:rPr lang="es-AR" sz="1600" dirty="0"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 &lt; 65 </a:t>
                      </a:r>
                      <a:r>
                        <a:rPr lang="es-AR" sz="1600" dirty="0" err="1"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years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hMerge="1">
                  <a:txBody>
                    <a:bodyPr/>
                    <a:lstStyle/>
                    <a:p>
                      <a:pPr algn="ctr">
                        <a:lnSpc>
                          <a:spcPct val="200000"/>
                        </a:lnSpc>
                        <a:spcAft>
                          <a:spcPts val="0"/>
                        </a:spcAft>
                      </a:pPr>
                      <a:endParaRPr lang="en-US" sz="1400" dirty="0">
                        <a:solidFill>
                          <a:schemeClr val="bg1">
                            <a:lumMod val="95000"/>
                          </a:schemeClr>
                        </a:solidFill>
                        <a:effectLst/>
                        <a:latin typeface="Calibri"/>
                        <a:ea typeface="Calibri"/>
                        <a:cs typeface="Times New Roman"/>
                      </a:endParaRPr>
                    </a:p>
                  </a:txBody>
                  <a:tcPr marL="68580" marR="68580" marT="0" marB="0"/>
                </a:tc>
                <a:tc>
                  <a:txBody>
                    <a:bodyPr/>
                    <a:lstStyle/>
                    <a:p>
                      <a:pPr algn="ctr">
                        <a:lnSpc>
                          <a:spcPct val="200000"/>
                        </a:lnSpc>
                        <a:spcAft>
                          <a:spcPts val="0"/>
                        </a:spcAft>
                      </a:pP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gridSpan="2">
                  <a:txBody>
                    <a:bodyPr/>
                    <a:lstStyle/>
                    <a:p>
                      <a:pPr algn="ctr">
                        <a:lnSpc>
                          <a:spcPct val="200000"/>
                        </a:lnSpc>
                        <a:spcAft>
                          <a:spcPts val="0"/>
                        </a:spcAft>
                      </a:pPr>
                      <a:r>
                        <a:rPr lang="es-AR" sz="1600" dirty="0" err="1"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Patients</a:t>
                      </a:r>
                      <a:r>
                        <a:rPr lang="es-AR" sz="1600" dirty="0"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 ≥ 65</a:t>
                      </a:r>
                      <a:r>
                        <a:rPr lang="es-AR" sz="1600" baseline="0" dirty="0"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 </a:t>
                      </a:r>
                      <a:r>
                        <a:rPr lang="es-AR" sz="1600" baseline="0" dirty="0" err="1" smtClean="0">
                          <a:solidFill>
                            <a:schemeClr val="bg1">
                              <a:lumMod val="95000"/>
                            </a:schemeClr>
                          </a:solidFill>
                          <a:effectLst/>
                          <a:latin typeface="Microsoft YaHei" panose="020B0503020204020204" pitchFamily="34" charset="-122"/>
                          <a:ea typeface="Microsoft YaHei" panose="020B0503020204020204" pitchFamily="34" charset="-122"/>
                          <a:cs typeface="Times New Roman"/>
                        </a:rPr>
                        <a:t>years</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hMerge="1">
                  <a:txBody>
                    <a:bodyPr/>
                    <a:lstStyle/>
                    <a:p>
                      <a:pPr algn="ctr">
                        <a:lnSpc>
                          <a:spcPct val="200000"/>
                        </a:lnSpc>
                        <a:spcAft>
                          <a:spcPts val="0"/>
                        </a:spcAft>
                      </a:pPr>
                      <a:endParaRPr lang="en-US" sz="1400" dirty="0">
                        <a:solidFill>
                          <a:schemeClr val="bg1">
                            <a:lumMod val="95000"/>
                          </a:schemeClr>
                        </a:solidFill>
                        <a:effectLst/>
                        <a:latin typeface="Calibri"/>
                        <a:ea typeface="Calibri"/>
                        <a:cs typeface="Times New Roman"/>
                      </a:endParaRPr>
                    </a:p>
                  </a:txBody>
                  <a:tcPr marL="68580" marR="68580" marT="0" marB="0"/>
                </a:tc>
                <a:tc>
                  <a:txBody>
                    <a:bodyPr/>
                    <a:lstStyle/>
                    <a:p>
                      <a:pPr algn="ctr">
                        <a:lnSpc>
                          <a:spcPct val="200000"/>
                        </a:lnSpc>
                        <a:spcAft>
                          <a:spcPts val="0"/>
                        </a:spcAft>
                      </a:pP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r>
              <a:tr h="0">
                <a:tc>
                  <a:txBody>
                    <a:bodyPr/>
                    <a:lstStyle/>
                    <a:p>
                      <a:pP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OR </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DES</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P</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OR</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DES</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P</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r>
              <a:tr h="0">
                <a:tc>
                  <a:txBody>
                    <a:bodyPr/>
                    <a:lstStyle/>
                    <a:p>
                      <a:pP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n=60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n=52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n=40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n=48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 </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r>
              <a:tr h="0">
                <a:tc>
                  <a:txBody>
                    <a:bodyPr/>
                    <a:lstStyle/>
                    <a:p>
                      <a:pP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Death</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2 (3.3)</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5 (9.6)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0.32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4 (10.0)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11 (22.9)</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0.10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r>
              <a:tr h="0">
                <a:tc>
                  <a:txBody>
                    <a:bodyPr/>
                    <a:lstStyle/>
                    <a:p>
                      <a:pPr>
                        <a:lnSpc>
                          <a:spcPct val="200000"/>
                        </a:lnSpc>
                        <a:spcAft>
                          <a:spcPts val="0"/>
                        </a:spcAft>
                      </a:pP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MI</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 (10.0)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 (11.5)</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0.79</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 (0.0)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6 (12.5)</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0.05</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r>
              <a:tr h="0">
                <a:tc>
                  <a:txBody>
                    <a:bodyPr/>
                    <a:lstStyle/>
                    <a:p>
                      <a:pPr>
                        <a:lnSpc>
                          <a:spcPct val="200000"/>
                        </a:lnSpc>
                        <a:spcAft>
                          <a:spcPts val="0"/>
                        </a:spcAft>
                      </a:pPr>
                      <a:r>
                        <a:rPr lang="en-US" sz="1600" dirty="0" err="1" smtClean="0">
                          <a:solidFill>
                            <a:schemeClr val="bg1">
                              <a:lumMod val="95000"/>
                            </a:schemeClr>
                          </a:solidFill>
                          <a:effectLst/>
                          <a:latin typeface="Microsoft YaHei" panose="020B0503020204020204" pitchFamily="34" charset="-122"/>
                          <a:ea typeface="Microsoft YaHei" panose="020B0503020204020204" pitchFamily="34" charset="-122"/>
                        </a:rPr>
                        <a:t>Death+MI+CVA</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8(13.3)</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11 (21.2)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0.27</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4 (10.0)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14 (29.2)</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0.026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r>
              <a:tr h="0">
                <a:tc>
                  <a:txBody>
                    <a:bodyPr/>
                    <a:lstStyle/>
                    <a:p>
                      <a:pPr>
                        <a:lnSpc>
                          <a:spcPct val="200000"/>
                        </a:lnSpc>
                        <a:spcAft>
                          <a:spcPts val="0"/>
                        </a:spcAft>
                      </a:pPr>
                      <a:r>
                        <a:rPr lang="en-US" sz="1600" dirty="0" smtClean="0">
                          <a:solidFill>
                            <a:schemeClr val="bg1">
                              <a:lumMod val="95000"/>
                            </a:schemeClr>
                          </a:solidFill>
                          <a:effectLst/>
                          <a:latin typeface="Microsoft YaHei" panose="020B0503020204020204" pitchFamily="34" charset="-122"/>
                          <a:ea typeface="Microsoft YaHei" panose="020B0503020204020204" pitchFamily="34" charset="-122"/>
                        </a:rPr>
                        <a:t>TVF</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16 (26.7)</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15 (28.8)</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0.79</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10 (25.0)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21 (43.8)</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0.06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r>
              <a:tr h="0">
                <a:tc>
                  <a:txBody>
                    <a:bodyPr/>
                    <a:lstStyle/>
                    <a:p>
                      <a:pPr>
                        <a:lnSpc>
                          <a:spcPct val="200000"/>
                        </a:lnSpc>
                        <a:spcAft>
                          <a:spcPts val="0"/>
                        </a:spcAft>
                      </a:pPr>
                      <a:r>
                        <a:rPr lang="es-AR" sz="1600" dirty="0" smtClean="0">
                          <a:solidFill>
                            <a:schemeClr val="bg1">
                              <a:lumMod val="95000"/>
                            </a:schemeClr>
                          </a:solidFill>
                          <a:effectLst/>
                          <a:latin typeface="Microsoft YaHei" panose="020B0503020204020204" pitchFamily="34" charset="-122"/>
                          <a:ea typeface="Microsoft YaHei" panose="020B0503020204020204" pitchFamily="34" charset="-122"/>
                          <a:cs typeface="+mn-cs"/>
                        </a:rPr>
                        <a:t>TVR</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12/81 (14.8)</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12/69 (17.4)</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0.66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7/50 (14.0)</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18/73 (24.6)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0.17</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r>
              <a:tr h="0">
                <a:tc>
                  <a:txBody>
                    <a:bodyPr/>
                    <a:lstStyle/>
                    <a:p>
                      <a:pPr>
                        <a:lnSpc>
                          <a:spcPct val="200000"/>
                        </a:lnSpc>
                        <a:spcAft>
                          <a:spcPts val="0"/>
                        </a:spcAft>
                      </a:pPr>
                      <a:r>
                        <a:rPr lang="es-AR" sz="1600" dirty="0" smtClean="0">
                          <a:solidFill>
                            <a:schemeClr val="bg1">
                              <a:lumMod val="95000"/>
                            </a:schemeClr>
                          </a:solidFill>
                          <a:effectLst/>
                          <a:latin typeface="Microsoft YaHei" panose="020B0503020204020204" pitchFamily="34" charset="-122"/>
                          <a:ea typeface="Microsoft YaHei" panose="020B0503020204020204" pitchFamily="34" charset="-122"/>
                          <a:cs typeface="+mn-cs"/>
                        </a:rPr>
                        <a:t>TLR</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9/97 (9.3)</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12/82 (14.6)</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0.26</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7/61 (11.5)</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a:solidFill>
                            <a:schemeClr val="bg1">
                              <a:lumMod val="95000"/>
                            </a:schemeClr>
                          </a:solidFill>
                          <a:effectLst/>
                          <a:latin typeface="Microsoft YaHei" panose="020B0503020204020204" pitchFamily="34" charset="-122"/>
                          <a:ea typeface="Microsoft YaHei" panose="020B0503020204020204" pitchFamily="34" charset="-122"/>
                        </a:rPr>
                        <a:t>18/88 (20.5)</a:t>
                      </a:r>
                      <a:endParaRPr lang="en-US" sz="160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c>
                  <a:txBody>
                    <a:bodyPr/>
                    <a:lstStyle/>
                    <a:p>
                      <a:pPr algn="ctr">
                        <a:lnSpc>
                          <a:spcPct val="200000"/>
                        </a:lnSpc>
                        <a:spcAft>
                          <a:spcPts val="0"/>
                        </a:spcAft>
                      </a:pPr>
                      <a:r>
                        <a:rPr lang="en-US" sz="1600" dirty="0">
                          <a:solidFill>
                            <a:schemeClr val="bg1">
                              <a:lumMod val="95000"/>
                            </a:schemeClr>
                          </a:solidFill>
                          <a:effectLst/>
                          <a:latin typeface="Microsoft YaHei" panose="020B0503020204020204" pitchFamily="34" charset="-122"/>
                          <a:ea typeface="Microsoft YaHei" panose="020B0503020204020204" pitchFamily="34" charset="-122"/>
                        </a:rPr>
                        <a:t>0.14</a:t>
                      </a:r>
                      <a:endParaRPr lang="en-US" sz="1600" dirty="0">
                        <a:solidFill>
                          <a:schemeClr val="bg1">
                            <a:lumMod val="95000"/>
                          </a:schemeClr>
                        </a:solidFill>
                        <a:effectLst/>
                        <a:latin typeface="Microsoft YaHei" panose="020B0503020204020204" pitchFamily="34" charset="-122"/>
                        <a:ea typeface="Microsoft YaHei" panose="020B0503020204020204" pitchFamily="34" charset="-122"/>
                        <a:cs typeface="Times New Roman"/>
                      </a:endParaRPr>
                    </a:p>
                  </a:txBody>
                  <a:tcPr marL="68580" marR="68580" marT="0" marB="0"/>
                </a:tc>
              </a:tr>
            </a:tbl>
          </a:graphicData>
        </a:graphic>
      </p:graphicFrame>
      <p:cxnSp>
        <p:nvCxnSpPr>
          <p:cNvPr id="3" name="2 Conector recto"/>
          <p:cNvCxnSpPr/>
          <p:nvPr/>
        </p:nvCxnSpPr>
        <p:spPr>
          <a:xfrm>
            <a:off x="3635896" y="836712"/>
            <a:ext cx="54006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 name="3 Rectángulo"/>
          <p:cNvSpPr/>
          <p:nvPr/>
        </p:nvSpPr>
        <p:spPr>
          <a:xfrm>
            <a:off x="3491880" y="15007"/>
            <a:ext cx="5652120" cy="830997"/>
          </a:xfrm>
          <a:prstGeom prst="rect">
            <a:avLst/>
          </a:prstGeom>
        </p:spPr>
        <p:txBody>
          <a:bodyPr wrap="square">
            <a:spAutoFit/>
          </a:bodyPr>
          <a:lstStyle/>
          <a:p>
            <a:pPr algn="r"/>
            <a:r>
              <a:rPr lang="es-AR" sz="2400" b="1" dirty="0" err="1" smtClean="0">
                <a:solidFill>
                  <a:schemeClr val="bg1">
                    <a:lumMod val="95000"/>
                  </a:schemeClr>
                </a:solidFill>
              </a:rPr>
              <a:t>Clinical</a:t>
            </a:r>
            <a:r>
              <a:rPr lang="es-AR" sz="2400" b="1" dirty="0" smtClean="0">
                <a:solidFill>
                  <a:schemeClr val="bg1">
                    <a:lumMod val="95000"/>
                  </a:schemeClr>
                </a:solidFill>
              </a:rPr>
              <a:t> </a:t>
            </a:r>
            <a:r>
              <a:rPr lang="es-AR" sz="2400" b="1" dirty="0" err="1" smtClean="0">
                <a:solidFill>
                  <a:schemeClr val="bg1">
                    <a:lumMod val="95000"/>
                  </a:schemeClr>
                </a:solidFill>
              </a:rPr>
              <a:t>Outcome</a:t>
            </a:r>
            <a:r>
              <a:rPr lang="es-AR" sz="2400" b="1" dirty="0" smtClean="0">
                <a:solidFill>
                  <a:schemeClr val="bg1">
                    <a:lumMod val="95000"/>
                  </a:schemeClr>
                </a:solidFill>
              </a:rPr>
              <a:t> </a:t>
            </a:r>
            <a:r>
              <a:rPr lang="es-AR" sz="2400" b="1" dirty="0" err="1" smtClean="0">
                <a:solidFill>
                  <a:schemeClr val="bg1">
                    <a:lumMod val="95000"/>
                  </a:schemeClr>
                </a:solidFill>
              </a:rPr>
              <a:t>according</a:t>
            </a:r>
            <a:r>
              <a:rPr lang="es-AR" sz="2400" b="1" dirty="0" smtClean="0">
                <a:solidFill>
                  <a:schemeClr val="bg1">
                    <a:lumMod val="95000"/>
                  </a:schemeClr>
                </a:solidFill>
              </a:rPr>
              <a:t> to AGE in ORAR 3 RCT</a:t>
            </a:r>
            <a:endParaRPr lang="en-US" sz="2400" b="1" dirty="0"/>
          </a:p>
        </p:txBody>
      </p:sp>
      <p:sp>
        <p:nvSpPr>
          <p:cNvPr id="5" name="4 Rectángulo"/>
          <p:cNvSpPr/>
          <p:nvPr/>
        </p:nvSpPr>
        <p:spPr>
          <a:xfrm>
            <a:off x="2440865" y="6488668"/>
            <a:ext cx="6682342" cy="369332"/>
          </a:xfrm>
          <a:prstGeom prst="rect">
            <a:avLst/>
          </a:prstGeom>
        </p:spPr>
        <p:txBody>
          <a:bodyPr wrap="none">
            <a:spAutoFit/>
          </a:bodyPr>
          <a:lstStyle/>
          <a:p>
            <a:pPr algn="just"/>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7" name="6 Rectángulo"/>
          <p:cNvSpPr/>
          <p:nvPr/>
        </p:nvSpPr>
        <p:spPr>
          <a:xfrm>
            <a:off x="5508104" y="1196752"/>
            <a:ext cx="3456384" cy="4392488"/>
          </a:xfrm>
          <a:prstGeom prst="rect">
            <a:avLst/>
          </a:prstGeom>
          <a:solidFill>
            <a:srgbClr val="FF0000">
              <a:alpha val="3411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7 Rayo"/>
          <p:cNvSpPr/>
          <p:nvPr/>
        </p:nvSpPr>
        <p:spPr>
          <a:xfrm rot="4487599">
            <a:off x="8806115" y="2940668"/>
            <a:ext cx="432048" cy="36004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Rayo"/>
          <p:cNvSpPr/>
          <p:nvPr/>
        </p:nvSpPr>
        <p:spPr>
          <a:xfrm rot="4487599">
            <a:off x="8806115" y="3428144"/>
            <a:ext cx="432048" cy="36004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Rayo"/>
          <p:cNvSpPr/>
          <p:nvPr/>
        </p:nvSpPr>
        <p:spPr>
          <a:xfrm rot="4487599">
            <a:off x="8806115" y="3915620"/>
            <a:ext cx="432048" cy="36004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CuadroTexto"/>
          <p:cNvSpPr txBox="1"/>
          <p:nvPr/>
        </p:nvSpPr>
        <p:spPr>
          <a:xfrm>
            <a:off x="2200417" y="5775647"/>
            <a:ext cx="4752527" cy="461665"/>
          </a:xfrm>
          <a:prstGeom prst="rect">
            <a:avLst/>
          </a:prstGeom>
          <a:solidFill>
            <a:srgbClr val="FF0000"/>
          </a:solidFill>
        </p:spPr>
        <p:txBody>
          <a:bodyPr wrap="square" rtlCol="0">
            <a:spAutoFit/>
          </a:bodyPr>
          <a:lstStyle/>
          <a:p>
            <a:pPr algn="ctr"/>
            <a:r>
              <a:rPr lang="es-AR" sz="2400" b="1" dirty="0" err="1" smtClean="0">
                <a:solidFill>
                  <a:schemeClr val="bg1">
                    <a:lumMod val="95000"/>
                  </a:schemeClr>
                </a:solidFill>
                <a:latin typeface="Microsoft YaHei" panose="020B0503020204020204" pitchFamily="34" charset="-122"/>
                <a:ea typeface="Microsoft YaHei" panose="020B0503020204020204" pitchFamily="34" charset="-122"/>
              </a:rPr>
              <a:t>Is</a:t>
            </a: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b="1" dirty="0" err="1" smtClean="0">
                <a:solidFill>
                  <a:schemeClr val="bg1">
                    <a:lumMod val="95000"/>
                  </a:schemeClr>
                </a:solidFill>
                <a:latin typeface="Microsoft YaHei" panose="020B0503020204020204" pitchFamily="34" charset="-122"/>
                <a:ea typeface="Microsoft YaHei" panose="020B0503020204020204" pitchFamily="34" charset="-122"/>
              </a:rPr>
              <a:t>here</a:t>
            </a: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b="1" dirty="0" err="1" smtClean="0">
                <a:solidFill>
                  <a:schemeClr val="bg1">
                    <a:lumMod val="95000"/>
                  </a:schemeClr>
                </a:solidFill>
                <a:latin typeface="Microsoft YaHei" panose="020B0503020204020204" pitchFamily="34" charset="-122"/>
                <a:ea typeface="Microsoft YaHei" panose="020B0503020204020204" pitchFamily="34" charset="-122"/>
              </a:rPr>
              <a:t>room</a:t>
            </a: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b="1" dirty="0" err="1" smtClean="0">
                <a:solidFill>
                  <a:schemeClr val="bg1">
                    <a:lumMod val="95000"/>
                  </a:schemeClr>
                </a:solidFill>
                <a:latin typeface="Microsoft YaHei" panose="020B0503020204020204" pitchFamily="34" charset="-122"/>
                <a:ea typeface="Microsoft YaHei" panose="020B0503020204020204" pitchFamily="34" charset="-122"/>
              </a:rPr>
              <a:t>for</a:t>
            </a: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 OIT?? </a:t>
            </a:r>
            <a:endParaRPr lang="en-US" sz="2400" b="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252177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5" name="4 Conector recto"/>
          <p:cNvCxnSpPr/>
          <p:nvPr/>
        </p:nvCxnSpPr>
        <p:spPr>
          <a:xfrm>
            <a:off x="2843808" y="548680"/>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5 Rectángulo"/>
          <p:cNvSpPr/>
          <p:nvPr/>
        </p:nvSpPr>
        <p:spPr>
          <a:xfrm>
            <a:off x="1340644" y="15007"/>
            <a:ext cx="7803356" cy="461665"/>
          </a:xfrm>
          <a:prstGeom prst="rect">
            <a:avLst/>
          </a:prstGeom>
        </p:spPr>
        <p:txBody>
          <a:bodyPr wrap="square">
            <a:spAutoFit/>
          </a:bodyPr>
          <a:lstStyle/>
          <a:p>
            <a:pPr algn="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Kaplan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Meier</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dirty="0" err="1" smtClean="0">
                <a:solidFill>
                  <a:schemeClr val="bg1">
                    <a:lumMod val="95000"/>
                  </a:schemeClr>
                </a:solidFill>
                <a:latin typeface="Microsoft YaHei" panose="020B0503020204020204" pitchFamily="34" charset="-122"/>
                <a:ea typeface="Microsoft YaHei" panose="020B0503020204020204" pitchFamily="34" charset="-122"/>
              </a:rPr>
              <a:t>survival</a:t>
            </a:r>
            <a:r>
              <a:rPr lang="es-AR" sz="2400" dirty="0" smtClean="0">
                <a:solidFill>
                  <a:schemeClr val="bg1">
                    <a:lumMod val="95000"/>
                  </a:schemeClr>
                </a:solidFill>
                <a:latin typeface="Microsoft YaHei" panose="020B0503020204020204" pitchFamily="34" charset="-122"/>
                <a:ea typeface="Microsoft YaHei" panose="020B0503020204020204" pitchFamily="34" charset="-122"/>
              </a:rPr>
              <a:t> curves in ORAR 3 RCT</a:t>
            </a:r>
            <a:endParaRPr lang="en-US" sz="2400" dirty="0">
              <a:latin typeface="Microsoft YaHei" panose="020B0503020204020204" pitchFamily="34" charset="-122"/>
              <a:ea typeface="Microsoft YaHei" panose="020B0503020204020204" pitchFamily="34" charset="-122"/>
            </a:endParaRPr>
          </a:p>
        </p:txBody>
      </p:sp>
      <p:sp>
        <p:nvSpPr>
          <p:cNvPr id="7" name="6 Rectángulo"/>
          <p:cNvSpPr/>
          <p:nvPr/>
        </p:nvSpPr>
        <p:spPr>
          <a:xfrm>
            <a:off x="2498170" y="6516052"/>
            <a:ext cx="6682342" cy="369332"/>
          </a:xfrm>
          <a:prstGeom prst="rect">
            <a:avLst/>
          </a:prstGeom>
        </p:spPr>
        <p:txBody>
          <a:bodyPr wrap="none">
            <a:spAutoFit/>
          </a:bodyPr>
          <a:lstStyle/>
          <a:p>
            <a:pPr algn="just"/>
            <a:r>
              <a:rPr lang="en-US" i="1" dirty="0" smtClean="0">
                <a:solidFill>
                  <a:schemeClr val="bg1">
                    <a:lumMod val="95000"/>
                  </a:schemeClr>
                </a:solidFill>
                <a:latin typeface="Microsoft YaHei" panose="020B0503020204020204" pitchFamily="34" charset="-122"/>
                <a:ea typeface="Microsoft YaHei" panose="020B0503020204020204" pitchFamily="34" charset="-122"/>
              </a:rPr>
              <a:t>Rodriguez AE et al. Am 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2014 Mar 1;113(5):815-21</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pic>
        <p:nvPicPr>
          <p:cNvPr id="43010" name="Picture 2" descr="C:\Users\Matias RG\Desktop\AJC\Figure 3.tif"/>
          <p:cNvPicPr>
            <a:picLocks noChangeAspect="1" noChangeArrowheads="1"/>
          </p:cNvPicPr>
          <p:nvPr/>
        </p:nvPicPr>
        <p:blipFill rotWithShape="1">
          <a:blip r:embed="rId2">
            <a:extLst>
              <a:ext uri="{28A0092B-C50C-407E-A947-70E740481C1C}">
                <a14:useLocalDpi xmlns:a14="http://schemas.microsoft.com/office/drawing/2010/main" val="0"/>
              </a:ext>
            </a:extLst>
          </a:blip>
          <a:srcRect l="4253" r="48853" b="55891"/>
          <a:stretch/>
        </p:blipFill>
        <p:spPr bwMode="auto">
          <a:xfrm>
            <a:off x="45174" y="604539"/>
            <a:ext cx="5795247" cy="4517490"/>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2" descr="C:\Users\Matias RG\Desktop\AJC\Figure 3.tif"/>
          <p:cNvPicPr>
            <a:picLocks noChangeAspect="1" noChangeArrowheads="1"/>
          </p:cNvPicPr>
          <p:nvPr/>
        </p:nvPicPr>
        <p:blipFill rotWithShape="1">
          <a:blip r:embed="rId2">
            <a:extLst>
              <a:ext uri="{28A0092B-C50C-407E-A947-70E740481C1C}">
                <a14:useLocalDpi xmlns:a14="http://schemas.microsoft.com/office/drawing/2010/main" val="0"/>
              </a:ext>
            </a:extLst>
          </a:blip>
          <a:srcRect l="52191" b="56184"/>
          <a:stretch/>
        </p:blipFill>
        <p:spPr bwMode="auto">
          <a:xfrm>
            <a:off x="3261802" y="2222084"/>
            <a:ext cx="6045208" cy="4591292"/>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205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7 Conector recto"/>
          <p:cNvCxnSpPr/>
          <p:nvPr/>
        </p:nvCxnSpPr>
        <p:spPr>
          <a:xfrm>
            <a:off x="2843808" y="404664"/>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1 Título"/>
          <p:cNvSpPr>
            <a:spLocks noGrp="1"/>
          </p:cNvSpPr>
          <p:nvPr>
            <p:ph type="title"/>
          </p:nvPr>
        </p:nvSpPr>
        <p:spPr>
          <a:xfrm>
            <a:off x="0" y="0"/>
            <a:ext cx="9144000" cy="404664"/>
          </a:xfrm>
        </p:spPr>
        <p:txBody>
          <a:bodyPr>
            <a:normAutofit fontScale="90000"/>
          </a:bodyPr>
          <a:lstStyle/>
          <a:p>
            <a:pPr algn="r"/>
            <a:r>
              <a:rPr lang="es-AR" sz="2400" dirty="0" smtClean="0">
                <a:solidFill>
                  <a:schemeClr val="bg1">
                    <a:lumMod val="95000"/>
                  </a:schemeClr>
                </a:solidFill>
                <a:latin typeface="Microsoft YaHei" panose="020B0503020204020204" pitchFamily="34" charset="-122"/>
              </a:rPr>
              <a:t>ORAL TREATMENT TO PREVENT RESTENOSIS</a:t>
            </a:r>
            <a:endParaRPr lang="en-US" sz="2400" dirty="0">
              <a:solidFill>
                <a:schemeClr val="bg1">
                  <a:lumMod val="95000"/>
                </a:schemeClr>
              </a:solidFill>
              <a:latin typeface="Microsoft YaHei" panose="020B0503020204020204" pitchFamily="34" charset="-122"/>
            </a:endParaRPr>
          </a:p>
        </p:txBody>
      </p:sp>
      <p:grpSp>
        <p:nvGrpSpPr>
          <p:cNvPr id="2" name="1 Grupo"/>
          <p:cNvGrpSpPr/>
          <p:nvPr/>
        </p:nvGrpSpPr>
        <p:grpSpPr>
          <a:xfrm>
            <a:off x="72008" y="2041056"/>
            <a:ext cx="9036496" cy="3836216"/>
            <a:chOff x="179512" y="620688"/>
            <a:chExt cx="8270543" cy="3188144"/>
          </a:xfrm>
        </p:grpSpPr>
        <p:pic>
          <p:nvPicPr>
            <p:cNvPr id="471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957" t="18535" r="9478" b="56545"/>
            <a:stretch/>
          </p:blipFill>
          <p:spPr bwMode="auto">
            <a:xfrm>
              <a:off x="179512" y="620688"/>
              <a:ext cx="8270543" cy="1822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957" t="57320" r="9478" b="23706"/>
            <a:stretch/>
          </p:blipFill>
          <p:spPr bwMode="auto">
            <a:xfrm>
              <a:off x="179512" y="2420888"/>
              <a:ext cx="8270543" cy="1387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2 CuadroTexto"/>
          <p:cNvSpPr txBox="1"/>
          <p:nvPr/>
        </p:nvSpPr>
        <p:spPr>
          <a:xfrm>
            <a:off x="1403648" y="677887"/>
            <a:ext cx="6336704" cy="461665"/>
          </a:xfrm>
          <a:prstGeom prst="rect">
            <a:avLst/>
          </a:prstGeom>
          <a:noFill/>
        </p:spPr>
        <p:txBody>
          <a:bodyPr wrap="square" rtlCol="0">
            <a:spAutoFit/>
          </a:bodyPr>
          <a:lstStyle/>
          <a:p>
            <a:pPr algn="ct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PREDNISONE </a:t>
            </a:r>
            <a:r>
              <a:rPr lang="es-AR" sz="2400" b="1" dirty="0" err="1" smtClean="0">
                <a:solidFill>
                  <a:schemeClr val="bg1">
                    <a:lumMod val="95000"/>
                  </a:schemeClr>
                </a:solidFill>
                <a:latin typeface="Microsoft YaHei" panose="020B0503020204020204" pitchFamily="34" charset="-122"/>
                <a:ea typeface="Microsoft YaHei" panose="020B0503020204020204" pitchFamily="34" charset="-122"/>
              </a:rPr>
              <a:t>Randomized</a:t>
            </a: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b="1" dirty="0" err="1" smtClean="0">
                <a:solidFill>
                  <a:schemeClr val="bg1">
                    <a:lumMod val="95000"/>
                  </a:schemeClr>
                </a:solidFill>
                <a:latin typeface="Microsoft YaHei" panose="020B0503020204020204" pitchFamily="34" charset="-122"/>
                <a:ea typeface="Microsoft YaHei" panose="020B0503020204020204" pitchFamily="34" charset="-122"/>
              </a:rPr>
              <a:t>Clinical</a:t>
            </a:r>
            <a:r>
              <a:rPr lang="es-AR" sz="2400" b="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2400" b="1" dirty="0" err="1" smtClean="0">
                <a:solidFill>
                  <a:schemeClr val="bg1">
                    <a:lumMod val="95000"/>
                  </a:schemeClr>
                </a:solidFill>
                <a:latin typeface="Microsoft YaHei" panose="020B0503020204020204" pitchFamily="34" charset="-122"/>
                <a:ea typeface="Microsoft YaHei" panose="020B0503020204020204" pitchFamily="34" charset="-122"/>
              </a:rPr>
              <a:t>Trials</a:t>
            </a:r>
            <a:endParaRPr lang="en-US" sz="2400" b="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281458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951312" y="2060848"/>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 name="1 Rectángulo"/>
          <p:cNvSpPr/>
          <p:nvPr/>
        </p:nvSpPr>
        <p:spPr>
          <a:xfrm>
            <a:off x="3203848" y="6516052"/>
            <a:ext cx="5926302" cy="369332"/>
          </a:xfrm>
          <a:prstGeom prst="rect">
            <a:avLst/>
          </a:prstGeom>
        </p:spPr>
        <p:txBody>
          <a:bodyPr wrap="none">
            <a:spAutoFit/>
          </a:bodyPr>
          <a:lstStyle/>
          <a:p>
            <a:r>
              <a:rPr lang="en-US" i="1" dirty="0" err="1" smtClean="0">
                <a:solidFill>
                  <a:prstClr val="white"/>
                </a:solidFill>
                <a:latin typeface="Microsoft YaHei" panose="020B0503020204020204" pitchFamily="34" charset="-122"/>
                <a:ea typeface="Microsoft YaHei" panose="020B0503020204020204" pitchFamily="34" charset="-122"/>
              </a:rPr>
              <a:t>Ribichini</a:t>
            </a:r>
            <a:r>
              <a:rPr lang="en-US" i="1" dirty="0" smtClean="0">
                <a:solidFill>
                  <a:prstClr val="white"/>
                </a:solidFill>
                <a:latin typeface="Microsoft YaHei" panose="020B0503020204020204" pitchFamily="34" charset="-122"/>
                <a:ea typeface="Microsoft YaHei" panose="020B0503020204020204" pitchFamily="34" charset="-122"/>
              </a:rPr>
              <a:t> F et al. </a:t>
            </a:r>
            <a:r>
              <a:rPr lang="en-US" i="1" dirty="0" err="1" smtClean="0">
                <a:solidFill>
                  <a:prstClr val="white"/>
                </a:solidFill>
                <a:latin typeface="Microsoft YaHei" panose="020B0503020204020204" pitchFamily="34" charset="-122"/>
                <a:ea typeface="Microsoft YaHei" panose="020B0503020204020204" pitchFamily="34" charset="-122"/>
              </a:rPr>
              <a:t>Eur</a:t>
            </a:r>
            <a:r>
              <a:rPr lang="en-US" i="1" dirty="0" smtClean="0">
                <a:solidFill>
                  <a:prstClr val="white"/>
                </a:solidFill>
                <a:latin typeface="Microsoft YaHei" panose="020B0503020204020204" pitchFamily="34" charset="-122"/>
                <a:ea typeface="Microsoft YaHei" panose="020B0503020204020204" pitchFamily="34" charset="-122"/>
              </a:rPr>
              <a:t> Heart J. 2013 Jun;34(23):1740-8.</a:t>
            </a:r>
            <a:endParaRPr lang="en-US" i="1" dirty="0">
              <a:solidFill>
                <a:prstClr val="white"/>
              </a:solidFill>
              <a:latin typeface="Microsoft YaHei" panose="020B0503020204020204" pitchFamily="34" charset="-122"/>
              <a:ea typeface="Microsoft YaHei" panose="020B0503020204020204" pitchFamily="34" charset="-122"/>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411" y="2149131"/>
            <a:ext cx="6178925" cy="4304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内容占位符 4"/>
          <p:cNvSpPr txBox="1">
            <a:spLocks/>
          </p:cNvSpPr>
          <p:nvPr/>
        </p:nvSpPr>
        <p:spPr bwMode="auto">
          <a:xfrm>
            <a:off x="1907704" y="0"/>
            <a:ext cx="7236296" cy="220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pitchFamily="34" charset="0"/>
              <a:buChar char="•"/>
              <a:defRPr sz="3200" kern="1200">
                <a:solidFill>
                  <a:srgbClr val="8EB4E3"/>
                </a:solidFill>
                <a:latin typeface="Arial" pitchFamily="34" charset="0"/>
                <a:ea typeface="Microsoft YaHei" pitchFamily="34" charset="-122"/>
                <a:cs typeface="Arial" pitchFamily="34" charset="0"/>
              </a:defRPr>
            </a:lvl1pPr>
            <a:lvl2pPr marL="742950" indent="-285750" algn="l" rtl="0" eaLnBrk="1" fontAlgn="base" hangingPunct="1">
              <a:spcBef>
                <a:spcPct val="20000"/>
              </a:spcBef>
              <a:spcAft>
                <a:spcPct val="0"/>
              </a:spcAft>
              <a:buFont typeface="Arial" pitchFamily="34" charset="0"/>
              <a:buChar char="–"/>
              <a:defRPr sz="2800" kern="1200">
                <a:solidFill>
                  <a:srgbClr val="8EB4E3"/>
                </a:solidFill>
                <a:latin typeface="Arial" pitchFamily="34" charset="0"/>
                <a:ea typeface="Microsoft YaHei" pitchFamily="34" charset="-122"/>
                <a:cs typeface="Arial" pitchFamily="34" charset="0"/>
              </a:defRPr>
            </a:lvl2pPr>
            <a:lvl3pPr marL="1143000" indent="-228600" algn="l" rtl="0" eaLnBrk="1" fontAlgn="base" hangingPunct="1">
              <a:spcBef>
                <a:spcPct val="20000"/>
              </a:spcBef>
              <a:spcAft>
                <a:spcPct val="0"/>
              </a:spcAft>
              <a:buFont typeface="Arial" pitchFamily="34" charset="0"/>
              <a:buChar char="•"/>
              <a:defRPr sz="2400" kern="1200">
                <a:solidFill>
                  <a:srgbClr val="8EB4E3"/>
                </a:solidFill>
                <a:latin typeface="Arial" pitchFamily="34" charset="0"/>
                <a:ea typeface="Microsoft YaHei" pitchFamily="34" charset="-122"/>
                <a:cs typeface="Arial" pitchFamily="34" charset="0"/>
              </a:defRPr>
            </a:lvl3pPr>
            <a:lvl4pPr marL="1600200" indent="-228600" algn="l" rtl="0" eaLnBrk="1" fontAlgn="base" hangingPunct="1">
              <a:spcBef>
                <a:spcPct val="20000"/>
              </a:spcBef>
              <a:spcAft>
                <a:spcPct val="0"/>
              </a:spcAft>
              <a:buFont typeface="Arial" pitchFamily="34" charset="0"/>
              <a:buChar char="–"/>
              <a:defRPr sz="2000" kern="1200">
                <a:solidFill>
                  <a:srgbClr val="8EB4E3"/>
                </a:solidFill>
                <a:latin typeface="Arial" pitchFamily="34" charset="0"/>
                <a:ea typeface="Microsoft YaHei" pitchFamily="34" charset="-122"/>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rgbClr val="8EB4E3"/>
                </a:solidFill>
                <a:latin typeface="Arial" pitchFamily="34" charset="0"/>
                <a:ea typeface="Microsoft YaHei" pitchFamily="34" charset="-122"/>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US" altLang="zh-CN" sz="2000" smtClean="0">
                <a:solidFill>
                  <a:prstClr val="white"/>
                </a:solidFill>
                <a:latin typeface="Microsoft YaHei" pitchFamily="34" charset="-122"/>
              </a:rPr>
              <a:t>Long-term clinical follow-up of the multicenter, randomized study to test immunosuppressive therapy with oral prednisone for the prevention of restenosis after percutaneous coronary interventions: Cortisone plus BMS or DES veRsus BMS alone to EliminAte Restenosis (CEREA-DES)</a:t>
            </a:r>
            <a:endParaRPr lang="zh-CN" altLang="en-US" sz="2000" dirty="0" smtClean="0">
              <a:solidFill>
                <a:prstClr val="white"/>
              </a:solidFill>
              <a:latin typeface="Microsoft YaHei" pitchFamily="34" charset="-122"/>
            </a:endParaRPr>
          </a:p>
        </p:txBody>
      </p:sp>
    </p:spTree>
    <p:extLst>
      <p:ext uri="{BB962C8B-B14F-4D97-AF65-F5344CB8AC3E}">
        <p14:creationId xmlns:p14="http://schemas.microsoft.com/office/powerpoint/2010/main" val="667778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92" t="6798" r="1793" b="3501"/>
          <a:stretch/>
        </p:blipFill>
        <p:spPr bwMode="auto">
          <a:xfrm>
            <a:off x="165451" y="980728"/>
            <a:ext cx="8871045" cy="5117911"/>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3203848" y="6516052"/>
            <a:ext cx="5926302" cy="369332"/>
          </a:xfrm>
          <a:prstGeom prst="rect">
            <a:avLst/>
          </a:prstGeom>
        </p:spPr>
        <p:txBody>
          <a:bodyPr wrap="none">
            <a:spAutoFit/>
          </a:bodyPr>
          <a:lstStyle/>
          <a:p>
            <a:r>
              <a:rPr lang="en-US" i="1" dirty="0" err="1" smtClean="0">
                <a:solidFill>
                  <a:prstClr val="white"/>
                </a:solidFill>
                <a:latin typeface="Microsoft YaHei" panose="020B0503020204020204" pitchFamily="34" charset="-122"/>
                <a:ea typeface="Microsoft YaHei" panose="020B0503020204020204" pitchFamily="34" charset="-122"/>
              </a:rPr>
              <a:t>Ribichini</a:t>
            </a:r>
            <a:r>
              <a:rPr lang="en-US" i="1" dirty="0" smtClean="0">
                <a:solidFill>
                  <a:prstClr val="white"/>
                </a:solidFill>
                <a:latin typeface="Microsoft YaHei" panose="020B0503020204020204" pitchFamily="34" charset="-122"/>
                <a:ea typeface="Microsoft YaHei" panose="020B0503020204020204" pitchFamily="34" charset="-122"/>
              </a:rPr>
              <a:t> F et al. </a:t>
            </a:r>
            <a:r>
              <a:rPr lang="en-US" i="1" dirty="0" err="1" smtClean="0">
                <a:solidFill>
                  <a:prstClr val="white"/>
                </a:solidFill>
                <a:latin typeface="Microsoft YaHei" panose="020B0503020204020204" pitchFamily="34" charset="-122"/>
                <a:ea typeface="Microsoft YaHei" panose="020B0503020204020204" pitchFamily="34" charset="-122"/>
              </a:rPr>
              <a:t>Eur</a:t>
            </a:r>
            <a:r>
              <a:rPr lang="en-US" i="1" dirty="0" smtClean="0">
                <a:solidFill>
                  <a:prstClr val="white"/>
                </a:solidFill>
                <a:latin typeface="Microsoft YaHei" panose="020B0503020204020204" pitchFamily="34" charset="-122"/>
                <a:ea typeface="Microsoft YaHei" panose="020B0503020204020204" pitchFamily="34" charset="-122"/>
              </a:rPr>
              <a:t> Heart J. 2013 Jun;34(23):1740-8.</a:t>
            </a:r>
            <a:endParaRPr lang="en-US" i="1" dirty="0">
              <a:solidFill>
                <a:prstClr val="white"/>
              </a:solidFill>
              <a:latin typeface="Microsoft YaHei" panose="020B0503020204020204" pitchFamily="34" charset="-122"/>
              <a:ea typeface="Microsoft YaHei" panose="020B0503020204020204" pitchFamily="34" charset="-122"/>
            </a:endParaRPr>
          </a:p>
        </p:txBody>
      </p:sp>
      <p:sp>
        <p:nvSpPr>
          <p:cNvPr id="2" name="1 Rectángulo"/>
          <p:cNvSpPr/>
          <p:nvPr/>
        </p:nvSpPr>
        <p:spPr>
          <a:xfrm>
            <a:off x="5837480" y="-27384"/>
            <a:ext cx="3271024" cy="707886"/>
          </a:xfrm>
          <a:prstGeom prst="rect">
            <a:avLst/>
          </a:prstGeom>
        </p:spPr>
        <p:txBody>
          <a:bodyPr wrap="none">
            <a:spAutoFit/>
          </a:bodyPr>
          <a:lstStyle/>
          <a:p>
            <a:pPr algn="r"/>
            <a:r>
              <a:rPr lang="en-US" sz="2000" dirty="0" smtClean="0">
                <a:solidFill>
                  <a:prstClr val="white"/>
                </a:solidFill>
                <a:latin typeface="Microsoft YaHei" panose="020B0503020204020204" pitchFamily="34" charset="-122"/>
                <a:ea typeface="Microsoft YaHei" panose="020B0503020204020204" pitchFamily="34" charset="-122"/>
              </a:rPr>
              <a:t>CEREA-DES</a:t>
            </a:r>
          </a:p>
          <a:p>
            <a:pPr algn="r"/>
            <a:r>
              <a:rPr lang="en-US" sz="2000" dirty="0" smtClean="0">
                <a:solidFill>
                  <a:prstClr val="white"/>
                </a:solidFill>
                <a:latin typeface="Microsoft YaHei" panose="020B0503020204020204" pitchFamily="34" charset="-122"/>
                <a:ea typeface="Microsoft YaHei" panose="020B0503020204020204" pitchFamily="34" charset="-122"/>
              </a:rPr>
              <a:t>Long-term clinical events</a:t>
            </a:r>
            <a:endParaRPr lang="en-US" sz="2000" dirty="0">
              <a:solidFill>
                <a:prstClr val="white"/>
              </a:solidFill>
              <a:latin typeface="Microsoft YaHei" panose="020B0503020204020204" pitchFamily="34" charset="-122"/>
              <a:ea typeface="Microsoft YaHei" panose="020B0503020204020204" pitchFamily="34" charset="-122"/>
            </a:endParaRPr>
          </a:p>
        </p:txBody>
      </p:sp>
      <p:cxnSp>
        <p:nvCxnSpPr>
          <p:cNvPr id="7" name="6 Conector recto"/>
          <p:cNvCxnSpPr/>
          <p:nvPr/>
        </p:nvCxnSpPr>
        <p:spPr>
          <a:xfrm>
            <a:off x="2915816" y="764704"/>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941168"/>
            <a:ext cx="3273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7897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5" name="4 Conector recto"/>
          <p:cNvCxnSpPr/>
          <p:nvPr/>
        </p:nvCxnSpPr>
        <p:spPr>
          <a:xfrm>
            <a:off x="323528" y="1124744"/>
            <a:ext cx="864096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 name="1 Rectángulo"/>
          <p:cNvSpPr/>
          <p:nvPr/>
        </p:nvSpPr>
        <p:spPr>
          <a:xfrm>
            <a:off x="2483768" y="56818"/>
            <a:ext cx="6660231" cy="1015663"/>
          </a:xfrm>
          <a:prstGeom prst="rect">
            <a:avLst/>
          </a:prstGeom>
        </p:spPr>
        <p:txBody>
          <a:bodyPr wrap="square">
            <a:spAutoFit/>
          </a:bodyPr>
          <a:lstStyle/>
          <a:p>
            <a:pPr algn="r"/>
            <a:r>
              <a:rPr lang="en-US" sz="2000" b="1" dirty="0">
                <a:solidFill>
                  <a:schemeClr val="bg1">
                    <a:lumMod val="95000"/>
                  </a:schemeClr>
                </a:solidFill>
                <a:latin typeface="Microsoft YaHei" panose="020B0503020204020204" pitchFamily="34" charset="-122"/>
                <a:ea typeface="Microsoft YaHei" panose="020B0503020204020204" pitchFamily="34" charset="-122"/>
              </a:rPr>
              <a:t>Systematic Review of Effectiveness of Oral Sirolimus After </a:t>
            </a:r>
            <a:r>
              <a:rPr lang="en-US" sz="2000" b="1" dirty="0" smtClean="0">
                <a:solidFill>
                  <a:schemeClr val="bg1">
                    <a:lumMod val="95000"/>
                  </a:schemeClr>
                </a:solidFill>
                <a:latin typeface="Microsoft YaHei" panose="020B0503020204020204" pitchFamily="34" charset="-122"/>
                <a:ea typeface="Microsoft YaHei" panose="020B0503020204020204" pitchFamily="34" charset="-122"/>
              </a:rPr>
              <a:t>Bare-Metal Stenting </a:t>
            </a:r>
            <a:r>
              <a:rPr lang="en-US" sz="2000" b="1" dirty="0">
                <a:solidFill>
                  <a:schemeClr val="bg1">
                    <a:lumMod val="95000"/>
                  </a:schemeClr>
                </a:solidFill>
                <a:latin typeface="Microsoft YaHei" panose="020B0503020204020204" pitchFamily="34" charset="-122"/>
                <a:ea typeface="Microsoft YaHei" panose="020B0503020204020204" pitchFamily="34" charset="-122"/>
              </a:rPr>
              <a:t>of Coronary Arteries for Prevention of In-Stent </a:t>
            </a:r>
            <a:r>
              <a:rPr lang="en-US" sz="2000" b="1" dirty="0" smtClean="0">
                <a:solidFill>
                  <a:schemeClr val="bg1">
                    <a:lumMod val="95000"/>
                  </a:schemeClr>
                </a:solidFill>
                <a:latin typeface="Microsoft YaHei" panose="020B0503020204020204" pitchFamily="34" charset="-122"/>
                <a:ea typeface="Microsoft YaHei" panose="020B0503020204020204" pitchFamily="34" charset="-122"/>
              </a:rPr>
              <a:t>Restenosis</a:t>
            </a:r>
          </a:p>
        </p:txBody>
      </p:sp>
      <p:pic>
        <p:nvPicPr>
          <p:cNvPr id="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756" t="11007" r="50219" b="14179"/>
          <a:stretch/>
        </p:blipFill>
        <p:spPr bwMode="auto">
          <a:xfrm>
            <a:off x="2051720" y="1231812"/>
            <a:ext cx="4968552" cy="5221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10 Rectángulo"/>
          <p:cNvSpPr/>
          <p:nvPr/>
        </p:nvSpPr>
        <p:spPr>
          <a:xfrm>
            <a:off x="2987824" y="6516052"/>
            <a:ext cx="6156818" cy="369332"/>
          </a:xfrm>
          <a:prstGeom prst="rect">
            <a:avLst/>
          </a:prstGeom>
        </p:spPr>
        <p:txBody>
          <a:bodyPr wrap="square">
            <a:spAutoFit/>
          </a:bodyPr>
          <a:lstStyle/>
          <a:p>
            <a:pPr algn="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Dasari</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T et al. Am </a:t>
            </a:r>
            <a:r>
              <a:rPr lang="en-US" i="1" dirty="0">
                <a:solidFill>
                  <a:schemeClr val="bg1">
                    <a:lumMod val="95000"/>
                  </a:schemeClr>
                </a:solidFill>
                <a:latin typeface="Microsoft YaHei" panose="020B0503020204020204" pitchFamily="34" charset="-122"/>
                <a:ea typeface="Microsoft YaHei" panose="020B0503020204020204" pitchFamily="34" charset="-122"/>
              </a:rPr>
              <a:t>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2013;112:1322e1327</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3060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8" name="7 Conector recto"/>
          <p:cNvCxnSpPr/>
          <p:nvPr/>
        </p:nvCxnSpPr>
        <p:spPr>
          <a:xfrm>
            <a:off x="2843808" y="404664"/>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1 Título"/>
          <p:cNvSpPr>
            <a:spLocks noGrp="1"/>
          </p:cNvSpPr>
          <p:nvPr>
            <p:ph type="title"/>
          </p:nvPr>
        </p:nvSpPr>
        <p:spPr>
          <a:xfrm>
            <a:off x="0" y="0"/>
            <a:ext cx="9144000" cy="404664"/>
          </a:xfrm>
        </p:spPr>
        <p:txBody>
          <a:bodyPr>
            <a:normAutofit fontScale="90000"/>
          </a:bodyPr>
          <a:lstStyle/>
          <a:p>
            <a:pPr algn="r"/>
            <a:r>
              <a:rPr lang="es-AR" sz="2400" dirty="0" smtClean="0">
                <a:solidFill>
                  <a:schemeClr val="bg1">
                    <a:lumMod val="95000"/>
                  </a:schemeClr>
                </a:solidFill>
                <a:latin typeface="Microsoft YaHei" panose="020B0503020204020204" pitchFamily="34" charset="-122"/>
              </a:rPr>
              <a:t>ORAL TREATMENT TO PREVENT RESTENOSIS</a:t>
            </a:r>
            <a:endParaRPr lang="en-US" sz="2400" dirty="0">
              <a:solidFill>
                <a:schemeClr val="bg1">
                  <a:lumMod val="95000"/>
                </a:schemeClr>
              </a:solidFill>
              <a:latin typeface="Microsoft YaHei" panose="020B0503020204020204" pitchFamily="34" charset="-122"/>
            </a:endParaRPr>
          </a:p>
        </p:txBody>
      </p:sp>
      <p:pic>
        <p:nvPicPr>
          <p:cNvPr id="4608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462" t="26073" r="8987" b="10495"/>
          <a:stretch/>
        </p:blipFill>
        <p:spPr bwMode="auto">
          <a:xfrm>
            <a:off x="-4024" y="548680"/>
            <a:ext cx="9184536" cy="3967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2987824" y="6516052"/>
            <a:ext cx="6156818" cy="369332"/>
          </a:xfrm>
          <a:prstGeom prst="rect">
            <a:avLst/>
          </a:prstGeom>
        </p:spPr>
        <p:txBody>
          <a:bodyPr wrap="square">
            <a:spAutoFit/>
          </a:bodyPr>
          <a:lstStyle/>
          <a:p>
            <a:pPr algn="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Dasari</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T et al. Am </a:t>
            </a:r>
            <a:r>
              <a:rPr lang="en-US" i="1" dirty="0">
                <a:solidFill>
                  <a:schemeClr val="bg1">
                    <a:lumMod val="95000"/>
                  </a:schemeClr>
                </a:solidFill>
                <a:latin typeface="Microsoft YaHei" panose="020B0503020204020204" pitchFamily="34" charset="-122"/>
                <a:ea typeface="Microsoft YaHei" panose="020B0503020204020204" pitchFamily="34" charset="-122"/>
              </a:rPr>
              <a:t>J </a:t>
            </a:r>
            <a:r>
              <a:rPr lang="en-US" i="1" dirty="0" err="1" smtClean="0">
                <a:solidFill>
                  <a:schemeClr val="bg1">
                    <a:lumMod val="95000"/>
                  </a:schemeClr>
                </a:solidFill>
                <a:latin typeface="Microsoft YaHei" panose="020B0503020204020204" pitchFamily="34" charset="-122"/>
                <a:ea typeface="Microsoft YaHei" panose="020B0503020204020204" pitchFamily="34" charset="-122"/>
              </a:rPr>
              <a:t>Cardiol</a:t>
            </a:r>
            <a:r>
              <a:rPr lang="en-US" i="1" dirty="0" smtClean="0">
                <a:solidFill>
                  <a:schemeClr val="bg1">
                    <a:lumMod val="95000"/>
                  </a:schemeClr>
                </a:solidFill>
                <a:latin typeface="Microsoft YaHei" panose="020B0503020204020204" pitchFamily="34" charset="-122"/>
                <a:ea typeface="Microsoft YaHei" panose="020B0503020204020204" pitchFamily="34" charset="-122"/>
              </a:rPr>
              <a:t> 2013;112:1322e1327</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3" name="2 CuadroTexto"/>
          <p:cNvSpPr txBox="1"/>
          <p:nvPr/>
        </p:nvSpPr>
        <p:spPr>
          <a:xfrm>
            <a:off x="-24424" y="1918573"/>
            <a:ext cx="3012248" cy="707886"/>
          </a:xfrm>
          <a:prstGeom prst="rect">
            <a:avLst/>
          </a:prstGeom>
          <a:solidFill>
            <a:schemeClr val="bg2"/>
          </a:solidFill>
          <a:ln>
            <a:solidFill>
              <a:srgbClr val="FF0000"/>
            </a:solidFill>
          </a:ln>
        </p:spPr>
        <p:txBody>
          <a:bodyPr wrap="square" rtlCol="0">
            <a:spAutoFit/>
          </a:bodyPr>
          <a:lstStyle/>
          <a:p>
            <a:pPr algn="ctr"/>
            <a:r>
              <a:rPr lang="es-AR" sz="2000" b="1" dirty="0" smtClean="0">
                <a:solidFill>
                  <a:srgbClr val="002060"/>
                </a:solidFill>
                <a:latin typeface="Microsoft YaHei" panose="020B0503020204020204" pitchFamily="34" charset="-122"/>
                <a:ea typeface="Microsoft YaHei" panose="020B0503020204020204" pitchFamily="34" charset="-122"/>
              </a:rPr>
              <a:t>3 </a:t>
            </a:r>
            <a:r>
              <a:rPr lang="es-AR" sz="2000" b="1" dirty="0" err="1" smtClean="0">
                <a:solidFill>
                  <a:srgbClr val="002060"/>
                </a:solidFill>
                <a:latin typeface="Microsoft YaHei" panose="020B0503020204020204" pitchFamily="34" charset="-122"/>
                <a:ea typeface="Microsoft YaHei" panose="020B0503020204020204" pitchFamily="34" charset="-122"/>
              </a:rPr>
              <a:t>from</a:t>
            </a:r>
            <a:r>
              <a:rPr lang="es-AR" sz="2000" b="1" dirty="0" smtClean="0">
                <a:solidFill>
                  <a:srgbClr val="002060"/>
                </a:solidFill>
                <a:latin typeface="Microsoft YaHei" panose="020B0503020204020204" pitchFamily="34" charset="-122"/>
                <a:ea typeface="Microsoft YaHei" panose="020B0503020204020204" pitchFamily="34" charset="-122"/>
              </a:rPr>
              <a:t> 4 RCT </a:t>
            </a:r>
            <a:r>
              <a:rPr lang="es-AR" sz="2000" b="1" dirty="0" err="1" smtClean="0">
                <a:solidFill>
                  <a:srgbClr val="002060"/>
                </a:solidFill>
                <a:latin typeface="Microsoft YaHei" panose="020B0503020204020204" pitchFamily="34" charset="-122"/>
                <a:ea typeface="Microsoft YaHei" panose="020B0503020204020204" pitchFamily="34" charset="-122"/>
              </a:rPr>
              <a:t>with</a:t>
            </a:r>
            <a:r>
              <a:rPr lang="es-AR" sz="2000" b="1" dirty="0" smtClean="0">
                <a:solidFill>
                  <a:srgbClr val="002060"/>
                </a:solidFill>
                <a:latin typeface="Microsoft YaHei" panose="020B0503020204020204" pitchFamily="34" charset="-122"/>
                <a:ea typeface="Microsoft YaHei" panose="020B0503020204020204" pitchFamily="34" charset="-122"/>
              </a:rPr>
              <a:t> 30 </a:t>
            </a:r>
            <a:r>
              <a:rPr lang="es-AR" sz="2000" b="1" dirty="0" err="1" smtClean="0">
                <a:solidFill>
                  <a:srgbClr val="002060"/>
                </a:solidFill>
                <a:latin typeface="Microsoft YaHei" panose="020B0503020204020204" pitchFamily="34" charset="-122"/>
                <a:ea typeface="Microsoft YaHei" panose="020B0503020204020204" pitchFamily="34" charset="-122"/>
              </a:rPr>
              <a:t>months</a:t>
            </a:r>
            <a:r>
              <a:rPr lang="es-AR" sz="2000" b="1" dirty="0" smtClean="0">
                <a:solidFill>
                  <a:srgbClr val="002060"/>
                </a:solidFill>
                <a:latin typeface="Microsoft YaHei" panose="020B0503020204020204" pitchFamily="34" charset="-122"/>
                <a:ea typeface="Microsoft YaHei" panose="020B0503020204020204" pitchFamily="34" charset="-122"/>
              </a:rPr>
              <a:t> of FU </a:t>
            </a:r>
            <a:r>
              <a:rPr lang="es-AR" sz="2000" b="1" dirty="0" err="1" smtClean="0">
                <a:solidFill>
                  <a:srgbClr val="002060"/>
                </a:solidFill>
                <a:latin typeface="Microsoft YaHei" panose="020B0503020204020204" pitchFamily="34" charset="-122"/>
                <a:ea typeface="Microsoft YaHei" panose="020B0503020204020204" pitchFamily="34" charset="-122"/>
              </a:rPr>
              <a:t>or</a:t>
            </a:r>
            <a:r>
              <a:rPr lang="es-AR" sz="2000" b="1" dirty="0" smtClean="0">
                <a:solidFill>
                  <a:srgbClr val="002060"/>
                </a:solidFill>
                <a:latin typeface="Microsoft YaHei" panose="020B0503020204020204" pitchFamily="34" charset="-122"/>
                <a:ea typeface="Microsoft YaHei" panose="020B0503020204020204" pitchFamily="34" charset="-122"/>
              </a:rPr>
              <a:t> more</a:t>
            </a:r>
            <a:endParaRPr lang="en-US" sz="2000" b="1" dirty="0">
              <a:solidFill>
                <a:srgbClr val="002060"/>
              </a:solidFill>
              <a:latin typeface="Microsoft YaHei" panose="020B0503020204020204" pitchFamily="34" charset="-122"/>
              <a:ea typeface="Microsoft YaHei" panose="020B0503020204020204" pitchFamily="34" charset="-122"/>
            </a:endParaRPr>
          </a:p>
        </p:txBody>
      </p:sp>
      <p:sp>
        <p:nvSpPr>
          <p:cNvPr id="10" name="9 CuadroTexto"/>
          <p:cNvSpPr txBox="1"/>
          <p:nvPr/>
        </p:nvSpPr>
        <p:spPr>
          <a:xfrm>
            <a:off x="3275856" y="2122732"/>
            <a:ext cx="2606195" cy="707886"/>
          </a:xfrm>
          <a:prstGeom prst="rect">
            <a:avLst/>
          </a:prstGeom>
          <a:solidFill>
            <a:schemeClr val="bg2"/>
          </a:solidFill>
          <a:ln>
            <a:solidFill>
              <a:srgbClr val="FF0000"/>
            </a:solidFill>
          </a:ln>
        </p:spPr>
        <p:txBody>
          <a:bodyPr wrap="square" rtlCol="0">
            <a:spAutoFit/>
          </a:bodyPr>
          <a:lstStyle/>
          <a:p>
            <a:pPr algn="ctr"/>
            <a:r>
              <a:rPr lang="es-AR" sz="2000" b="1" dirty="0" smtClean="0">
                <a:solidFill>
                  <a:srgbClr val="002060"/>
                </a:solidFill>
                <a:latin typeface="Microsoft YaHei" panose="020B0503020204020204" pitchFamily="34" charset="-122"/>
                <a:ea typeface="Microsoft YaHei" panose="020B0503020204020204" pitchFamily="34" charset="-122"/>
              </a:rPr>
              <a:t>3 RCT </a:t>
            </a:r>
            <a:r>
              <a:rPr lang="es-AR" sz="2000" b="1" dirty="0" smtClean="0">
                <a:solidFill>
                  <a:srgbClr val="002060"/>
                </a:solidFill>
                <a:latin typeface="Microsoft YaHei" panose="020B0503020204020204" pitchFamily="34" charset="-122"/>
                <a:ea typeface="Microsoft YaHei" panose="020B0503020204020204" pitchFamily="34" charset="-122"/>
                <a:sym typeface="Wingdings" panose="05000000000000000000" pitchFamily="2" charset="2"/>
              </a:rPr>
              <a:t> vs BMS</a:t>
            </a:r>
          </a:p>
          <a:p>
            <a:pPr algn="ctr"/>
            <a:r>
              <a:rPr lang="es-AR" sz="2000" b="1" dirty="0" smtClean="0">
                <a:solidFill>
                  <a:srgbClr val="002060"/>
                </a:solidFill>
                <a:latin typeface="Microsoft YaHei" panose="020B0503020204020204" pitchFamily="34" charset="-122"/>
                <a:ea typeface="Microsoft YaHei" panose="020B0503020204020204" pitchFamily="34" charset="-122"/>
                <a:sym typeface="Wingdings" panose="05000000000000000000" pitchFamily="2" charset="2"/>
              </a:rPr>
              <a:t>1 RCT  vs DES </a:t>
            </a:r>
            <a:endParaRPr lang="en-US" sz="2000" b="1" dirty="0">
              <a:solidFill>
                <a:srgbClr val="002060"/>
              </a:solidFill>
              <a:latin typeface="Microsoft YaHei" panose="020B0503020204020204" pitchFamily="34" charset="-122"/>
              <a:ea typeface="Microsoft YaHei" panose="020B0503020204020204" pitchFamily="34" charset="-122"/>
            </a:endParaRPr>
          </a:p>
        </p:txBody>
      </p:sp>
      <p:sp>
        <p:nvSpPr>
          <p:cNvPr id="11" name="10 CuadroTexto"/>
          <p:cNvSpPr txBox="1"/>
          <p:nvPr/>
        </p:nvSpPr>
        <p:spPr>
          <a:xfrm>
            <a:off x="6102036" y="2996434"/>
            <a:ext cx="3078476" cy="1015663"/>
          </a:xfrm>
          <a:prstGeom prst="rect">
            <a:avLst/>
          </a:prstGeom>
          <a:solidFill>
            <a:schemeClr val="bg2"/>
          </a:solidFill>
          <a:ln>
            <a:solidFill>
              <a:srgbClr val="FF0000"/>
            </a:solidFill>
          </a:ln>
        </p:spPr>
        <p:txBody>
          <a:bodyPr wrap="square" rtlCol="0">
            <a:spAutoFit/>
          </a:bodyPr>
          <a:lstStyle/>
          <a:p>
            <a:pPr algn="ctr"/>
            <a:r>
              <a:rPr lang="es-AR" sz="2000" b="1" dirty="0" smtClean="0">
                <a:solidFill>
                  <a:srgbClr val="002060"/>
                </a:solidFill>
                <a:latin typeface="Microsoft YaHei" panose="020B0503020204020204" pitchFamily="34" charset="-122"/>
                <a:ea typeface="Microsoft YaHei" panose="020B0503020204020204" pitchFamily="34" charset="-122"/>
              </a:rPr>
              <a:t>Rapamycin oral </a:t>
            </a:r>
            <a:r>
              <a:rPr lang="es-AR" sz="2000" b="1" dirty="0" err="1" smtClean="0">
                <a:solidFill>
                  <a:srgbClr val="002060"/>
                </a:solidFill>
                <a:latin typeface="Microsoft YaHei" panose="020B0503020204020204" pitchFamily="34" charset="-122"/>
                <a:ea typeface="Microsoft YaHei" panose="020B0503020204020204" pitchFamily="34" charset="-122"/>
              </a:rPr>
              <a:t>dose</a:t>
            </a:r>
            <a:endParaRPr lang="es-AR" sz="2000" b="1" dirty="0" smtClean="0">
              <a:solidFill>
                <a:srgbClr val="002060"/>
              </a:solidFill>
              <a:latin typeface="Microsoft YaHei" panose="020B0503020204020204" pitchFamily="34" charset="-122"/>
              <a:ea typeface="Microsoft YaHei" panose="020B0503020204020204" pitchFamily="34" charset="-122"/>
            </a:endParaRPr>
          </a:p>
          <a:p>
            <a:pPr algn="ctr"/>
            <a:r>
              <a:rPr lang="es-AR" sz="2000" b="1" dirty="0" smtClean="0">
                <a:solidFill>
                  <a:srgbClr val="002060"/>
                </a:solidFill>
                <a:latin typeface="Microsoft YaHei" panose="020B0503020204020204" pitchFamily="34" charset="-122"/>
                <a:ea typeface="Microsoft YaHei" panose="020B0503020204020204" pitchFamily="34" charset="-122"/>
              </a:rPr>
              <a:t>2-3 mg/</a:t>
            </a:r>
            <a:r>
              <a:rPr lang="es-AR" sz="2000" b="1" dirty="0" err="1" smtClean="0">
                <a:solidFill>
                  <a:srgbClr val="002060"/>
                </a:solidFill>
                <a:latin typeface="Microsoft YaHei" panose="020B0503020204020204" pitchFamily="34" charset="-122"/>
                <a:ea typeface="Microsoft YaHei" panose="020B0503020204020204" pitchFamily="34" charset="-122"/>
              </a:rPr>
              <a:t>day</a:t>
            </a:r>
            <a:r>
              <a:rPr lang="es-AR" sz="2000" b="1" dirty="0" smtClean="0">
                <a:solidFill>
                  <a:srgbClr val="002060"/>
                </a:solidFill>
                <a:latin typeface="Microsoft YaHei" panose="020B0503020204020204" pitchFamily="34" charset="-122"/>
                <a:ea typeface="Microsoft YaHei" panose="020B0503020204020204" pitchFamily="34" charset="-122"/>
              </a:rPr>
              <a:t> (14-30 </a:t>
            </a:r>
            <a:r>
              <a:rPr lang="es-AR" sz="2000" b="1" dirty="0" err="1" smtClean="0">
                <a:solidFill>
                  <a:srgbClr val="002060"/>
                </a:solidFill>
                <a:latin typeface="Microsoft YaHei" panose="020B0503020204020204" pitchFamily="34" charset="-122"/>
                <a:ea typeface="Microsoft YaHei" panose="020B0503020204020204" pitchFamily="34" charset="-122"/>
              </a:rPr>
              <a:t>days</a:t>
            </a:r>
            <a:r>
              <a:rPr lang="es-AR" sz="2000" b="1" dirty="0" smtClean="0">
                <a:solidFill>
                  <a:srgbClr val="002060"/>
                </a:solidFill>
                <a:latin typeface="Microsoft YaHei" panose="020B0503020204020204" pitchFamily="34" charset="-122"/>
                <a:ea typeface="Microsoft YaHei" panose="020B0503020204020204" pitchFamily="34" charset="-122"/>
              </a:rPr>
              <a:t>) </a:t>
            </a:r>
            <a:endParaRPr lang="en-US" sz="2000" b="1" dirty="0">
              <a:solidFill>
                <a:srgbClr val="002060"/>
              </a:solidFill>
              <a:latin typeface="Microsoft YaHei" panose="020B0503020204020204" pitchFamily="34" charset="-122"/>
              <a:ea typeface="Microsoft YaHei" panose="020B0503020204020204" pitchFamily="34" charset="-122"/>
            </a:endParaRPr>
          </a:p>
        </p:txBody>
      </p:sp>
      <p:graphicFrame>
        <p:nvGraphicFramePr>
          <p:cNvPr id="4" name="3 Gráfico"/>
          <p:cNvGraphicFramePr/>
          <p:nvPr>
            <p:extLst>
              <p:ext uri="{D42A27DB-BD31-4B8C-83A1-F6EECF244321}">
                <p14:modId xmlns:p14="http://schemas.microsoft.com/office/powerpoint/2010/main" val="582724533"/>
              </p:ext>
            </p:extLst>
          </p:nvPr>
        </p:nvGraphicFramePr>
        <p:xfrm>
          <a:off x="215382" y="4509120"/>
          <a:ext cx="8712968" cy="2033702"/>
        </p:xfrm>
        <a:graphic>
          <a:graphicData uri="http://schemas.openxmlformats.org/drawingml/2006/chart">
            <c:chart xmlns:c="http://schemas.openxmlformats.org/drawingml/2006/chart" xmlns:r="http://schemas.openxmlformats.org/officeDocument/2006/relationships" r:id="rId3"/>
          </a:graphicData>
        </a:graphic>
      </p:graphicFrame>
      <p:sp>
        <p:nvSpPr>
          <p:cNvPr id="13" name="1 CuadroTexto"/>
          <p:cNvSpPr txBox="1"/>
          <p:nvPr/>
        </p:nvSpPr>
        <p:spPr>
          <a:xfrm>
            <a:off x="5796002" y="5733256"/>
            <a:ext cx="612068"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400" b="1" dirty="0" smtClean="0">
                <a:latin typeface="Microsoft YaHei" panose="020B0503020204020204" pitchFamily="34" charset="-122"/>
                <a:ea typeface="Microsoft YaHei" panose="020B0503020204020204" pitchFamily="34" charset="-122"/>
              </a:rPr>
              <a:t>BMS</a:t>
            </a:r>
            <a:endParaRPr lang="en-US" sz="1400" b="1" dirty="0">
              <a:latin typeface="Microsoft YaHei" panose="020B0503020204020204" pitchFamily="34" charset="-122"/>
              <a:ea typeface="Microsoft YaHei" panose="020B0503020204020204" pitchFamily="34" charset="-122"/>
            </a:endParaRPr>
          </a:p>
        </p:txBody>
      </p:sp>
      <p:sp>
        <p:nvSpPr>
          <p:cNvPr id="14" name="1 CuadroTexto"/>
          <p:cNvSpPr txBox="1"/>
          <p:nvPr/>
        </p:nvSpPr>
        <p:spPr>
          <a:xfrm>
            <a:off x="3815782" y="5733256"/>
            <a:ext cx="612068"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400" b="1" dirty="0" smtClean="0">
                <a:latin typeface="Microsoft YaHei" panose="020B0503020204020204" pitchFamily="34" charset="-122"/>
                <a:ea typeface="Microsoft YaHei" panose="020B0503020204020204" pitchFamily="34" charset="-122"/>
              </a:rPr>
              <a:t>BMS</a:t>
            </a:r>
            <a:endParaRPr lang="en-US" sz="1400" b="1" dirty="0">
              <a:latin typeface="Microsoft YaHei" panose="020B0503020204020204" pitchFamily="34" charset="-122"/>
              <a:ea typeface="Microsoft YaHei" panose="020B0503020204020204" pitchFamily="34" charset="-122"/>
            </a:endParaRPr>
          </a:p>
        </p:txBody>
      </p:sp>
      <p:sp>
        <p:nvSpPr>
          <p:cNvPr id="15" name="1 CuadroTexto"/>
          <p:cNvSpPr txBox="1"/>
          <p:nvPr/>
        </p:nvSpPr>
        <p:spPr>
          <a:xfrm>
            <a:off x="1763554" y="5733256"/>
            <a:ext cx="612068"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AR" sz="1400" b="1" dirty="0" smtClean="0">
                <a:latin typeface="Microsoft YaHei" panose="020B0503020204020204" pitchFamily="34" charset="-122"/>
                <a:ea typeface="Microsoft YaHei" panose="020B0503020204020204" pitchFamily="34" charset="-122"/>
              </a:rPr>
              <a:t>BMS</a:t>
            </a:r>
            <a:endParaRPr lang="en-US" sz="1400" b="1" dirty="0">
              <a:latin typeface="Microsoft YaHei" panose="020B0503020204020204" pitchFamily="34" charset="-122"/>
              <a:ea typeface="Microsoft YaHei" panose="020B0503020204020204" pitchFamily="34" charset="-122"/>
            </a:endParaRPr>
          </a:p>
        </p:txBody>
      </p:sp>
      <p:sp>
        <p:nvSpPr>
          <p:cNvPr id="5" name="4 CuadroTexto"/>
          <p:cNvSpPr txBox="1"/>
          <p:nvPr/>
        </p:nvSpPr>
        <p:spPr>
          <a:xfrm>
            <a:off x="3131840" y="4725144"/>
            <a:ext cx="2880320" cy="369332"/>
          </a:xfrm>
          <a:prstGeom prst="rect">
            <a:avLst/>
          </a:prstGeom>
          <a:noFill/>
        </p:spPr>
        <p:txBody>
          <a:bodyPr wrap="square" rtlCol="0">
            <a:spAutoFit/>
          </a:bodyPr>
          <a:lstStyle/>
          <a:p>
            <a:pPr algn="ctr"/>
            <a:r>
              <a:rPr lang="es-AR" b="1" dirty="0" smtClean="0">
                <a:solidFill>
                  <a:schemeClr val="bg1">
                    <a:lumMod val="9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TVR</a:t>
            </a:r>
            <a:endParaRPr lang="en-US" b="1" dirty="0">
              <a:solidFill>
                <a:schemeClr val="bg1">
                  <a:lumMod val="95000"/>
                </a:scheme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59155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Graphic spid="4" grpId="0">
        <p:bldAsOne/>
      </p:bldGraphic>
      <p:bldP spid="13" grpId="0"/>
      <p:bldP spid="14" grpId="0"/>
      <p:bldP spid="15"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4 Conector recto"/>
          <p:cNvCxnSpPr/>
          <p:nvPr/>
        </p:nvCxnSpPr>
        <p:spPr>
          <a:xfrm>
            <a:off x="1403648" y="2852936"/>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 name="1 Rectángulo"/>
          <p:cNvSpPr/>
          <p:nvPr/>
        </p:nvSpPr>
        <p:spPr>
          <a:xfrm>
            <a:off x="1691680" y="116632"/>
            <a:ext cx="5688632" cy="2677656"/>
          </a:xfrm>
          <a:prstGeom prst="rect">
            <a:avLst/>
          </a:prstGeom>
        </p:spPr>
        <p:txBody>
          <a:bodyPr wrap="square">
            <a:spAutoFit/>
          </a:bodyPr>
          <a:lstStyle/>
          <a:p>
            <a:pPr algn="ctr"/>
            <a:r>
              <a:rPr lang="en-US" sz="2800" b="1" dirty="0" err="1">
                <a:solidFill>
                  <a:schemeClr val="bg1"/>
                </a:solidFill>
                <a:latin typeface="Microsoft YaHei" panose="020B0503020204020204" pitchFamily="34" charset="-122"/>
                <a:ea typeface="Microsoft YaHei" panose="020B0503020204020204" pitchFamily="34" charset="-122"/>
              </a:rPr>
              <a:t>ORAl</a:t>
            </a:r>
            <a:r>
              <a:rPr lang="en-US" sz="2800" b="1" dirty="0">
                <a:solidFill>
                  <a:schemeClr val="bg1"/>
                </a:solidFill>
                <a:latin typeface="Microsoft YaHei" panose="020B0503020204020204" pitchFamily="34" charset="-122"/>
                <a:ea typeface="Microsoft YaHei" panose="020B0503020204020204" pitchFamily="34" charset="-122"/>
              </a:rPr>
              <a:t> </a:t>
            </a:r>
            <a:r>
              <a:rPr lang="en-US" sz="2800" b="1" dirty="0" err="1">
                <a:solidFill>
                  <a:schemeClr val="bg1"/>
                </a:solidFill>
                <a:latin typeface="Microsoft YaHei" panose="020B0503020204020204" pitchFamily="34" charset="-122"/>
                <a:ea typeface="Microsoft YaHei" panose="020B0503020204020204" pitchFamily="34" charset="-122"/>
              </a:rPr>
              <a:t>iMmunosuppressive</a:t>
            </a:r>
            <a:r>
              <a:rPr lang="en-US" sz="2800" b="1" dirty="0">
                <a:solidFill>
                  <a:schemeClr val="bg1"/>
                </a:solidFill>
                <a:latin typeface="Microsoft YaHei" panose="020B0503020204020204" pitchFamily="34" charset="-122"/>
                <a:ea typeface="Microsoft YaHei" panose="020B0503020204020204" pitchFamily="34" charset="-122"/>
              </a:rPr>
              <a:t> therapy to prevent in-Stent </a:t>
            </a:r>
            <a:r>
              <a:rPr lang="en-US" sz="2800" b="1" dirty="0" err="1">
                <a:solidFill>
                  <a:schemeClr val="bg1"/>
                </a:solidFill>
                <a:latin typeface="Microsoft YaHei" panose="020B0503020204020204" pitchFamily="34" charset="-122"/>
                <a:ea typeface="Microsoft YaHei" panose="020B0503020204020204" pitchFamily="34" charset="-122"/>
              </a:rPr>
              <a:t>rEstenosiS</a:t>
            </a:r>
            <a:endParaRPr lang="en-US" sz="2800" b="1" dirty="0">
              <a:solidFill>
                <a:schemeClr val="bg1"/>
              </a:solidFill>
              <a:latin typeface="Microsoft YaHei" panose="020B0503020204020204" pitchFamily="34" charset="-122"/>
              <a:ea typeface="Microsoft YaHei" panose="020B0503020204020204" pitchFamily="34" charset="-122"/>
            </a:endParaRPr>
          </a:p>
          <a:p>
            <a:pPr algn="ctr"/>
            <a:r>
              <a:rPr lang="en-US" sz="2800" b="1" dirty="0">
                <a:solidFill>
                  <a:schemeClr val="bg1"/>
                </a:solidFill>
                <a:latin typeface="Microsoft YaHei" panose="020B0503020204020204" pitchFamily="34" charset="-122"/>
                <a:ea typeface="Microsoft YaHei" panose="020B0503020204020204" pitchFamily="34" charset="-122"/>
              </a:rPr>
              <a:t>(RAMSES) cooperation: a patient-level meta-analysis of randomized trials</a:t>
            </a:r>
            <a:endParaRPr lang="en-US" sz="2800" dirty="0">
              <a:solidFill>
                <a:schemeClr val="bg1"/>
              </a:solidFill>
              <a:latin typeface="Microsoft YaHei" panose="020B0503020204020204" pitchFamily="34" charset="-122"/>
              <a:ea typeface="Microsoft YaHei" panose="020B0503020204020204" pitchFamily="34" charset="-122"/>
            </a:endParaRPr>
          </a:p>
        </p:txBody>
      </p:sp>
      <p:sp>
        <p:nvSpPr>
          <p:cNvPr id="7" name="6 CuadroTexto"/>
          <p:cNvSpPr txBox="1"/>
          <p:nvPr/>
        </p:nvSpPr>
        <p:spPr>
          <a:xfrm>
            <a:off x="3779912" y="6444044"/>
            <a:ext cx="5364088" cy="369332"/>
          </a:xfrm>
          <a:prstGeom prst="rect">
            <a:avLst/>
          </a:prstGeom>
          <a:noFill/>
        </p:spPr>
        <p:txBody>
          <a:bodyPr wrap="square" rtlCol="0">
            <a:spAutoFit/>
          </a:bodyPr>
          <a:lstStyle/>
          <a:p>
            <a:pPr algn="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Dec;237(2):410-7</a:t>
            </a:r>
            <a:endParaRPr lang="en-US"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3" name="2 Rectángulo"/>
          <p:cNvSpPr/>
          <p:nvPr/>
        </p:nvSpPr>
        <p:spPr>
          <a:xfrm>
            <a:off x="0" y="3086250"/>
            <a:ext cx="9144000" cy="923330"/>
          </a:xfrm>
          <a:prstGeom prst="rect">
            <a:avLst/>
          </a:prstGeom>
        </p:spPr>
        <p:txBody>
          <a:bodyPr wrap="square">
            <a:spAutoFit/>
          </a:bodyPr>
          <a:lstStyle/>
          <a:p>
            <a:pPr algn="just"/>
            <a:r>
              <a:rPr lang="en-US" dirty="0">
                <a:solidFill>
                  <a:schemeClr val="bg1"/>
                </a:solidFill>
                <a:latin typeface="Microsoft YaHei" panose="020B0503020204020204" pitchFamily="34" charset="-122"/>
                <a:ea typeface="Microsoft YaHei" panose="020B0503020204020204" pitchFamily="34" charset="-122"/>
              </a:rPr>
              <a:t>Cassese S, De Luca G, </a:t>
            </a:r>
            <a:r>
              <a:rPr lang="en-US" dirty="0" err="1">
                <a:solidFill>
                  <a:schemeClr val="bg1"/>
                </a:solidFill>
                <a:latin typeface="Microsoft YaHei" panose="020B0503020204020204" pitchFamily="34" charset="-122"/>
                <a:ea typeface="Microsoft YaHei" panose="020B0503020204020204" pitchFamily="34" charset="-122"/>
              </a:rPr>
              <a:t>Ribichini</a:t>
            </a:r>
            <a:r>
              <a:rPr lang="en-US" dirty="0">
                <a:solidFill>
                  <a:schemeClr val="bg1"/>
                </a:solidFill>
                <a:latin typeface="Microsoft YaHei" panose="020B0503020204020204" pitchFamily="34" charset="-122"/>
                <a:ea typeface="Microsoft YaHei" panose="020B0503020204020204" pitchFamily="34" charset="-122"/>
              </a:rPr>
              <a:t> F, </a:t>
            </a:r>
            <a:r>
              <a:rPr lang="en-US" dirty="0" err="1">
                <a:solidFill>
                  <a:schemeClr val="bg1"/>
                </a:solidFill>
                <a:latin typeface="Microsoft YaHei" panose="020B0503020204020204" pitchFamily="34" charset="-122"/>
                <a:ea typeface="Microsoft YaHei" panose="020B0503020204020204" pitchFamily="34" charset="-122"/>
              </a:rPr>
              <a:t>Cernigliaro</a:t>
            </a:r>
            <a:r>
              <a:rPr lang="en-US" dirty="0">
                <a:solidFill>
                  <a:schemeClr val="bg1"/>
                </a:solidFill>
                <a:latin typeface="Microsoft YaHei" panose="020B0503020204020204" pitchFamily="34" charset="-122"/>
                <a:ea typeface="Microsoft YaHei" panose="020B0503020204020204" pitchFamily="34" charset="-122"/>
              </a:rPr>
              <a:t> C, Sansa M, </a:t>
            </a:r>
            <a:r>
              <a:rPr lang="en-US" dirty="0" err="1">
                <a:solidFill>
                  <a:schemeClr val="bg1"/>
                </a:solidFill>
                <a:latin typeface="Microsoft YaHei" panose="020B0503020204020204" pitchFamily="34" charset="-122"/>
                <a:ea typeface="Microsoft YaHei" panose="020B0503020204020204" pitchFamily="34" charset="-122"/>
              </a:rPr>
              <a:t>Versaci</a:t>
            </a:r>
            <a:r>
              <a:rPr lang="en-US" dirty="0">
                <a:solidFill>
                  <a:schemeClr val="bg1"/>
                </a:solidFill>
                <a:latin typeface="Microsoft YaHei" panose="020B0503020204020204" pitchFamily="34" charset="-122"/>
                <a:ea typeface="Microsoft YaHei" panose="020B0503020204020204" pitchFamily="34" charset="-122"/>
              </a:rPr>
              <a:t> F, </a:t>
            </a:r>
            <a:r>
              <a:rPr lang="en-US" dirty="0" err="1">
                <a:solidFill>
                  <a:schemeClr val="bg1"/>
                </a:solidFill>
                <a:latin typeface="Microsoft YaHei" panose="020B0503020204020204" pitchFamily="34" charset="-122"/>
                <a:ea typeface="Microsoft YaHei" panose="020B0503020204020204" pitchFamily="34" charset="-122"/>
              </a:rPr>
              <a:t>Proietti</a:t>
            </a:r>
            <a:r>
              <a:rPr lang="en-US" dirty="0">
                <a:solidFill>
                  <a:schemeClr val="bg1"/>
                </a:solidFill>
                <a:latin typeface="Microsoft YaHei" panose="020B0503020204020204" pitchFamily="34" charset="-122"/>
                <a:ea typeface="Microsoft YaHei" panose="020B0503020204020204" pitchFamily="34" charset="-122"/>
              </a:rPr>
              <a:t> I, </a:t>
            </a:r>
            <a:r>
              <a:rPr lang="en-US" dirty="0" err="1">
                <a:solidFill>
                  <a:schemeClr val="bg1"/>
                </a:solidFill>
                <a:latin typeface="Microsoft YaHei" panose="020B0503020204020204" pitchFamily="34" charset="-122"/>
                <a:ea typeface="Microsoft YaHei" panose="020B0503020204020204" pitchFamily="34" charset="-122"/>
              </a:rPr>
              <a:t>Stankovic</a:t>
            </a:r>
            <a:r>
              <a:rPr lang="en-US" dirty="0">
                <a:solidFill>
                  <a:schemeClr val="bg1"/>
                </a:solidFill>
                <a:latin typeface="Microsoft YaHei" panose="020B0503020204020204" pitchFamily="34" charset="-122"/>
                <a:ea typeface="Microsoft YaHei" panose="020B0503020204020204" pitchFamily="34" charset="-122"/>
              </a:rPr>
              <a:t> G, </a:t>
            </a:r>
            <a:r>
              <a:rPr lang="en-US" dirty="0" err="1">
                <a:solidFill>
                  <a:schemeClr val="bg1"/>
                </a:solidFill>
                <a:latin typeface="Microsoft YaHei" panose="020B0503020204020204" pitchFamily="34" charset="-122"/>
                <a:ea typeface="Microsoft YaHei" panose="020B0503020204020204" pitchFamily="34" charset="-122"/>
              </a:rPr>
              <a:t>Stojkovic</a:t>
            </a:r>
            <a:r>
              <a:rPr lang="en-US" dirty="0">
                <a:solidFill>
                  <a:schemeClr val="bg1"/>
                </a:solidFill>
                <a:latin typeface="Microsoft YaHei" panose="020B0503020204020204" pitchFamily="34" charset="-122"/>
                <a:ea typeface="Microsoft YaHei" panose="020B0503020204020204" pitchFamily="34" charset="-122"/>
              </a:rPr>
              <a:t> S, Fernandez-Pereira C, </a:t>
            </a:r>
            <a:r>
              <a:rPr lang="en-US" dirty="0" err="1">
                <a:solidFill>
                  <a:schemeClr val="bg1"/>
                </a:solidFill>
                <a:latin typeface="Microsoft YaHei" panose="020B0503020204020204" pitchFamily="34" charset="-122"/>
                <a:ea typeface="Microsoft YaHei" panose="020B0503020204020204" pitchFamily="34" charset="-122"/>
              </a:rPr>
              <a:t>Tomai</a:t>
            </a:r>
            <a:r>
              <a:rPr lang="en-US" dirty="0">
                <a:solidFill>
                  <a:schemeClr val="bg1"/>
                </a:solidFill>
                <a:latin typeface="Microsoft YaHei" panose="020B0503020204020204" pitchFamily="34" charset="-122"/>
                <a:ea typeface="Microsoft YaHei" panose="020B0503020204020204" pitchFamily="34" charset="-122"/>
              </a:rPr>
              <a:t> F, </a:t>
            </a:r>
            <a:r>
              <a:rPr lang="en-US" dirty="0" err="1">
                <a:solidFill>
                  <a:schemeClr val="bg1"/>
                </a:solidFill>
                <a:latin typeface="Microsoft YaHei" panose="020B0503020204020204" pitchFamily="34" charset="-122"/>
                <a:ea typeface="Microsoft YaHei" panose="020B0503020204020204" pitchFamily="34" charset="-122"/>
              </a:rPr>
              <a:t>Vassanelli</a:t>
            </a:r>
            <a:r>
              <a:rPr lang="en-US" dirty="0">
                <a:solidFill>
                  <a:schemeClr val="bg1"/>
                </a:solidFill>
                <a:latin typeface="Microsoft YaHei" panose="020B0503020204020204" pitchFamily="34" charset="-122"/>
                <a:ea typeface="Microsoft YaHei" panose="020B0503020204020204" pitchFamily="34" charset="-122"/>
              </a:rPr>
              <a:t> C, </a:t>
            </a:r>
            <a:r>
              <a:rPr lang="en-US" dirty="0" err="1">
                <a:solidFill>
                  <a:schemeClr val="bg1"/>
                </a:solidFill>
                <a:latin typeface="Microsoft YaHei" panose="020B0503020204020204" pitchFamily="34" charset="-122"/>
                <a:ea typeface="Microsoft YaHei" panose="020B0503020204020204" pitchFamily="34" charset="-122"/>
              </a:rPr>
              <a:t>Antoniucci</a:t>
            </a:r>
            <a:r>
              <a:rPr lang="en-US" dirty="0">
                <a:solidFill>
                  <a:schemeClr val="bg1"/>
                </a:solidFill>
                <a:latin typeface="Microsoft YaHei" panose="020B0503020204020204" pitchFamily="34" charset="-122"/>
                <a:ea typeface="Microsoft YaHei" panose="020B0503020204020204" pitchFamily="34" charset="-122"/>
              </a:rPr>
              <a:t> D, </a:t>
            </a:r>
            <a:r>
              <a:rPr lang="en-US" dirty="0" err="1">
                <a:solidFill>
                  <a:schemeClr val="bg1"/>
                </a:solidFill>
                <a:latin typeface="Microsoft YaHei" panose="020B0503020204020204" pitchFamily="34" charset="-122"/>
                <a:ea typeface="Microsoft YaHei" panose="020B0503020204020204" pitchFamily="34" charset="-122"/>
              </a:rPr>
              <a:t>Serruys</a:t>
            </a:r>
            <a:r>
              <a:rPr lang="en-US" dirty="0">
                <a:solidFill>
                  <a:schemeClr val="bg1"/>
                </a:solidFill>
                <a:latin typeface="Microsoft YaHei" panose="020B0503020204020204" pitchFamily="34" charset="-122"/>
                <a:ea typeface="Microsoft YaHei" panose="020B0503020204020204" pitchFamily="34" charset="-122"/>
              </a:rPr>
              <a:t> PW, </a:t>
            </a:r>
            <a:r>
              <a:rPr lang="en-US" dirty="0" err="1">
                <a:solidFill>
                  <a:schemeClr val="bg1"/>
                </a:solidFill>
                <a:latin typeface="Microsoft YaHei" panose="020B0503020204020204" pitchFamily="34" charset="-122"/>
                <a:ea typeface="Microsoft YaHei" panose="020B0503020204020204" pitchFamily="34" charset="-122"/>
              </a:rPr>
              <a:t>Kastrati</a:t>
            </a:r>
            <a:r>
              <a:rPr lang="en-US" dirty="0">
                <a:solidFill>
                  <a:schemeClr val="bg1"/>
                </a:solidFill>
                <a:latin typeface="Microsoft YaHei" panose="020B0503020204020204" pitchFamily="34" charset="-122"/>
                <a:ea typeface="Microsoft YaHei" panose="020B0503020204020204" pitchFamily="34" charset="-122"/>
              </a:rPr>
              <a:t> A, </a:t>
            </a:r>
            <a:r>
              <a:rPr lang="en-US" b="1" dirty="0">
                <a:solidFill>
                  <a:schemeClr val="bg1"/>
                </a:solidFill>
                <a:latin typeface="Microsoft YaHei" panose="020B0503020204020204" pitchFamily="34" charset="-122"/>
                <a:ea typeface="Microsoft YaHei" panose="020B0503020204020204" pitchFamily="34" charset="-122"/>
              </a:rPr>
              <a:t>Rodriguez AE.</a:t>
            </a:r>
          </a:p>
        </p:txBody>
      </p:sp>
    </p:spTree>
    <p:extLst>
      <p:ext uri="{BB962C8B-B14F-4D97-AF65-F5344CB8AC3E}">
        <p14:creationId xmlns:p14="http://schemas.microsoft.com/office/powerpoint/2010/main" val="3626799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sp>
        <p:nvSpPr>
          <p:cNvPr id="7" name="6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pic>
        <p:nvPicPr>
          <p:cNvPr id="27649" name="Picture 1" descr="SF_1"/>
          <p:cNvPicPr>
            <a:picLocks noChangeAspect="1" noChangeArrowheads="1"/>
          </p:cNvPicPr>
          <p:nvPr/>
        </p:nvPicPr>
        <p:blipFill rotWithShape="1">
          <a:blip r:embed="rId2">
            <a:extLst>
              <a:ext uri="{28A0092B-C50C-407E-A947-70E740481C1C}">
                <a14:useLocalDpi xmlns:a14="http://schemas.microsoft.com/office/drawing/2010/main" val="0"/>
              </a:ext>
            </a:extLst>
          </a:blip>
          <a:srcRect l="9239" t="4357" b="12614"/>
          <a:stretch/>
        </p:blipFill>
        <p:spPr bwMode="auto">
          <a:xfrm>
            <a:off x="866999" y="1268760"/>
            <a:ext cx="7377409" cy="5063807"/>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Rectángulo"/>
          <p:cNvSpPr/>
          <p:nvPr/>
        </p:nvSpPr>
        <p:spPr>
          <a:xfrm>
            <a:off x="1187624" y="827420"/>
            <a:ext cx="6768752" cy="369332"/>
          </a:xfrm>
          <a:prstGeom prst="rect">
            <a:avLst/>
          </a:prstGeom>
        </p:spPr>
        <p:txBody>
          <a:bodyPr wrap="square">
            <a:spAutoFit/>
          </a:bodyPr>
          <a:lstStyle/>
          <a:p>
            <a:pPr algn="ctr"/>
            <a:r>
              <a:rPr lang="en-US" b="1" dirty="0" smtClean="0">
                <a:solidFill>
                  <a:srgbClr val="FFFF00"/>
                </a:solidFill>
                <a:latin typeface="Microsoft YaHei" panose="020B0503020204020204" pitchFamily="34" charset="-122"/>
                <a:ea typeface="Microsoft YaHei" panose="020B0503020204020204" pitchFamily="34" charset="-122"/>
              </a:rPr>
              <a:t>PRISMA flow chart for the trial selection process.</a:t>
            </a:r>
            <a:endParaRPr lang="en-US" b="1" dirty="0">
              <a:solidFill>
                <a:srgbClr val="FFFF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62173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prstClr val="white"/>
                </a:solidFill>
                <a:latin typeface="Microsoft YaHei" panose="020B0503020204020204" pitchFamily="34" charset="-122"/>
                <a:ea typeface="Microsoft YaHei" panose="020B0503020204020204" pitchFamily="34" charset="-122"/>
              </a:rPr>
              <a:t>RAMSES meta-analysis</a:t>
            </a:r>
            <a:endParaRPr lang="en-US" sz="2800" dirty="0">
              <a:solidFill>
                <a:prstClr val="white"/>
              </a:solidFill>
              <a:latin typeface="Microsoft YaHei" panose="020B0503020204020204" pitchFamily="34" charset="-122"/>
              <a:ea typeface="Microsoft YaHei" panose="020B0503020204020204" pitchFamily="34" charset="-122"/>
            </a:endParaRPr>
          </a:p>
        </p:txBody>
      </p:sp>
      <p:sp>
        <p:nvSpPr>
          <p:cNvPr id="3" name="2 CuadroTexto"/>
          <p:cNvSpPr txBox="1"/>
          <p:nvPr/>
        </p:nvSpPr>
        <p:spPr>
          <a:xfrm>
            <a:off x="2483768" y="908720"/>
            <a:ext cx="1800200" cy="120032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s-AR" b="1" dirty="0">
                <a:solidFill>
                  <a:srgbClr val="002060"/>
                </a:solidFill>
                <a:latin typeface="Microsoft YaHei" panose="020B0503020204020204" pitchFamily="34" charset="-122"/>
                <a:ea typeface="Microsoft YaHei" panose="020B0503020204020204" pitchFamily="34" charset="-122"/>
              </a:rPr>
              <a:t>5</a:t>
            </a:r>
            <a:r>
              <a:rPr lang="es-AR" b="1" dirty="0" smtClean="0">
                <a:solidFill>
                  <a:srgbClr val="002060"/>
                </a:solidFill>
                <a:latin typeface="Microsoft YaHei" panose="020B0503020204020204" pitchFamily="34" charset="-122"/>
                <a:ea typeface="Microsoft YaHei" panose="020B0503020204020204" pitchFamily="34" charset="-122"/>
              </a:rPr>
              <a:t> RCT</a:t>
            </a:r>
          </a:p>
          <a:p>
            <a:pPr algn="ctr"/>
            <a:r>
              <a:rPr lang="es-AR" dirty="0" smtClean="0">
                <a:solidFill>
                  <a:srgbClr val="002060"/>
                </a:solidFill>
                <a:latin typeface="Microsoft YaHei" panose="020B0503020204020204" pitchFamily="34" charset="-122"/>
                <a:ea typeface="Microsoft YaHei" panose="020B0503020204020204" pitchFamily="34" charset="-122"/>
              </a:rPr>
              <a:t>OIT+BMS</a:t>
            </a:r>
          </a:p>
          <a:p>
            <a:pPr algn="ctr"/>
            <a:r>
              <a:rPr lang="es-AR" dirty="0" smtClean="0">
                <a:solidFill>
                  <a:srgbClr val="002060"/>
                </a:solidFill>
                <a:latin typeface="Microsoft YaHei" panose="020B0503020204020204" pitchFamily="34" charset="-122"/>
                <a:ea typeface="Microsoft YaHei" panose="020B0503020204020204" pitchFamily="34" charset="-122"/>
              </a:rPr>
              <a:t>Vs.</a:t>
            </a:r>
          </a:p>
          <a:p>
            <a:pPr algn="ctr"/>
            <a:r>
              <a:rPr lang="es-AR" dirty="0" smtClean="0">
                <a:solidFill>
                  <a:srgbClr val="002060"/>
                </a:solidFill>
                <a:latin typeface="Microsoft YaHei" panose="020B0503020204020204" pitchFamily="34" charset="-122"/>
                <a:ea typeface="Microsoft YaHei" panose="020B0503020204020204" pitchFamily="34" charset="-122"/>
              </a:rPr>
              <a:t>BMS</a:t>
            </a:r>
          </a:p>
        </p:txBody>
      </p:sp>
      <p:sp>
        <p:nvSpPr>
          <p:cNvPr id="8" name="7 CuadroTexto"/>
          <p:cNvSpPr txBox="1"/>
          <p:nvPr/>
        </p:nvSpPr>
        <p:spPr>
          <a:xfrm>
            <a:off x="2483768" y="2948751"/>
            <a:ext cx="1800200" cy="1200329"/>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s-AR" b="1" dirty="0">
                <a:solidFill>
                  <a:srgbClr val="002060"/>
                </a:solidFill>
                <a:latin typeface="Microsoft YaHei" panose="020B0503020204020204" pitchFamily="34" charset="-122"/>
                <a:ea typeface="Microsoft YaHei" panose="020B0503020204020204" pitchFamily="34" charset="-122"/>
              </a:rPr>
              <a:t>1</a:t>
            </a:r>
            <a:r>
              <a:rPr lang="es-AR" b="1" dirty="0" smtClean="0">
                <a:solidFill>
                  <a:srgbClr val="002060"/>
                </a:solidFill>
                <a:latin typeface="Microsoft YaHei" panose="020B0503020204020204" pitchFamily="34" charset="-122"/>
                <a:ea typeface="Microsoft YaHei" panose="020B0503020204020204" pitchFamily="34" charset="-122"/>
              </a:rPr>
              <a:t> RCT</a:t>
            </a:r>
          </a:p>
          <a:p>
            <a:pPr algn="ctr"/>
            <a:r>
              <a:rPr lang="es-AR" dirty="0" smtClean="0">
                <a:solidFill>
                  <a:srgbClr val="002060"/>
                </a:solidFill>
                <a:latin typeface="Microsoft YaHei" panose="020B0503020204020204" pitchFamily="34" charset="-122"/>
                <a:ea typeface="Microsoft YaHei" panose="020B0503020204020204" pitchFamily="34" charset="-122"/>
              </a:rPr>
              <a:t>OIT+BMS</a:t>
            </a:r>
          </a:p>
          <a:p>
            <a:pPr algn="ctr"/>
            <a:r>
              <a:rPr lang="es-AR" dirty="0" smtClean="0">
                <a:solidFill>
                  <a:srgbClr val="002060"/>
                </a:solidFill>
                <a:latin typeface="Microsoft YaHei" panose="020B0503020204020204" pitchFamily="34" charset="-122"/>
                <a:ea typeface="Microsoft YaHei" panose="020B0503020204020204" pitchFamily="34" charset="-122"/>
              </a:rPr>
              <a:t>Vs.</a:t>
            </a:r>
          </a:p>
          <a:p>
            <a:pPr algn="ctr"/>
            <a:r>
              <a:rPr lang="es-AR" dirty="0" smtClean="0">
                <a:solidFill>
                  <a:srgbClr val="002060"/>
                </a:solidFill>
                <a:latin typeface="Microsoft YaHei" panose="020B0503020204020204" pitchFamily="34" charset="-122"/>
                <a:ea typeface="Microsoft YaHei" panose="020B0503020204020204" pitchFamily="34" charset="-122"/>
              </a:rPr>
              <a:t>DES</a:t>
            </a:r>
          </a:p>
        </p:txBody>
      </p:sp>
      <p:sp>
        <p:nvSpPr>
          <p:cNvPr id="9" name="8 CuadroTexto"/>
          <p:cNvSpPr txBox="1"/>
          <p:nvPr/>
        </p:nvSpPr>
        <p:spPr>
          <a:xfrm>
            <a:off x="2483768" y="4653136"/>
            <a:ext cx="1800200" cy="1754326"/>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s-AR" b="1" dirty="0">
                <a:solidFill>
                  <a:srgbClr val="002060"/>
                </a:solidFill>
                <a:latin typeface="Microsoft YaHei" panose="020B0503020204020204" pitchFamily="34" charset="-122"/>
                <a:ea typeface="Microsoft YaHei" panose="020B0503020204020204" pitchFamily="34" charset="-122"/>
              </a:rPr>
              <a:t>1</a:t>
            </a:r>
            <a:r>
              <a:rPr lang="es-AR" b="1" dirty="0" smtClean="0">
                <a:solidFill>
                  <a:srgbClr val="002060"/>
                </a:solidFill>
                <a:latin typeface="Microsoft YaHei" panose="020B0503020204020204" pitchFamily="34" charset="-122"/>
                <a:ea typeface="Microsoft YaHei" panose="020B0503020204020204" pitchFamily="34" charset="-122"/>
              </a:rPr>
              <a:t> RCT</a:t>
            </a:r>
          </a:p>
          <a:p>
            <a:pPr algn="ctr"/>
            <a:r>
              <a:rPr lang="es-AR" dirty="0" smtClean="0">
                <a:solidFill>
                  <a:srgbClr val="002060"/>
                </a:solidFill>
                <a:latin typeface="Microsoft YaHei" panose="020B0503020204020204" pitchFamily="34" charset="-122"/>
                <a:ea typeface="Microsoft YaHei" panose="020B0503020204020204" pitchFamily="34" charset="-122"/>
              </a:rPr>
              <a:t>OIT+BMS</a:t>
            </a:r>
          </a:p>
          <a:p>
            <a:pPr algn="ctr"/>
            <a:r>
              <a:rPr lang="es-AR" dirty="0" smtClean="0">
                <a:solidFill>
                  <a:srgbClr val="002060"/>
                </a:solidFill>
                <a:latin typeface="Microsoft YaHei" panose="020B0503020204020204" pitchFamily="34" charset="-122"/>
                <a:ea typeface="Microsoft YaHei" panose="020B0503020204020204" pitchFamily="34" charset="-122"/>
              </a:rPr>
              <a:t>Vs.</a:t>
            </a:r>
          </a:p>
          <a:p>
            <a:pPr algn="ctr"/>
            <a:r>
              <a:rPr lang="es-AR" dirty="0" smtClean="0">
                <a:solidFill>
                  <a:srgbClr val="002060"/>
                </a:solidFill>
                <a:latin typeface="Microsoft YaHei" panose="020B0503020204020204" pitchFamily="34" charset="-122"/>
                <a:ea typeface="Microsoft YaHei" panose="020B0503020204020204" pitchFamily="34" charset="-122"/>
              </a:rPr>
              <a:t>DES</a:t>
            </a:r>
          </a:p>
          <a:p>
            <a:pPr algn="ctr"/>
            <a:r>
              <a:rPr lang="es-AR" dirty="0" smtClean="0">
                <a:solidFill>
                  <a:srgbClr val="002060"/>
                </a:solidFill>
                <a:latin typeface="Microsoft YaHei" panose="020B0503020204020204" pitchFamily="34" charset="-122"/>
                <a:ea typeface="Microsoft YaHei" panose="020B0503020204020204" pitchFamily="34" charset="-122"/>
              </a:rPr>
              <a:t>Vs. </a:t>
            </a:r>
          </a:p>
          <a:p>
            <a:pPr algn="ctr"/>
            <a:r>
              <a:rPr lang="es-AR" dirty="0" smtClean="0">
                <a:solidFill>
                  <a:srgbClr val="002060"/>
                </a:solidFill>
                <a:latin typeface="Microsoft YaHei" panose="020B0503020204020204" pitchFamily="34" charset="-122"/>
                <a:ea typeface="Microsoft YaHei" panose="020B0503020204020204" pitchFamily="34" charset="-122"/>
              </a:rPr>
              <a:t>BMS</a:t>
            </a:r>
          </a:p>
        </p:txBody>
      </p:sp>
      <p:sp>
        <p:nvSpPr>
          <p:cNvPr id="6" name="5 CuadroTexto"/>
          <p:cNvSpPr txBox="1"/>
          <p:nvPr/>
        </p:nvSpPr>
        <p:spPr>
          <a:xfrm>
            <a:off x="4716016" y="620688"/>
            <a:ext cx="1980728" cy="369332"/>
          </a:xfrm>
          <a:prstGeom prst="rect">
            <a:avLst/>
          </a:prstGeom>
          <a:noFill/>
        </p:spPr>
        <p:txBody>
          <a:bodyPr wrap="square" rtlCol="0">
            <a:spAutoFit/>
          </a:bodyPr>
          <a:lstStyle/>
          <a:p>
            <a:r>
              <a:rPr lang="es-AR" dirty="0" err="1" smtClean="0">
                <a:solidFill>
                  <a:srgbClr val="1F497D">
                    <a:lumMod val="20000"/>
                    <a:lumOff val="80000"/>
                  </a:srgb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Prednisone</a:t>
            </a:r>
            <a:endParaRPr lang="en-US" dirty="0">
              <a:solidFill>
                <a:srgbClr val="1F497D">
                  <a:lumMod val="20000"/>
                  <a:lumOff val="80000"/>
                </a:srgb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11" name="10 CuadroTexto"/>
          <p:cNvSpPr txBox="1"/>
          <p:nvPr/>
        </p:nvSpPr>
        <p:spPr>
          <a:xfrm>
            <a:off x="4499992" y="3347700"/>
            <a:ext cx="1800200" cy="369332"/>
          </a:xfrm>
          <a:prstGeom prst="rect">
            <a:avLst/>
          </a:prstGeom>
          <a:noFill/>
        </p:spPr>
        <p:txBody>
          <a:bodyPr wrap="square" rtlCol="0">
            <a:spAutoFit/>
          </a:bodyPr>
          <a:lstStyle/>
          <a:p>
            <a:pPr algn="ctr"/>
            <a:r>
              <a:rPr lang="es-AR" dirty="0" smtClean="0">
                <a:solidFill>
                  <a:srgbClr val="1F497D">
                    <a:lumMod val="20000"/>
                    <a:lumOff val="80000"/>
                  </a:srgb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Rapamycin</a:t>
            </a:r>
          </a:p>
        </p:txBody>
      </p:sp>
      <p:sp>
        <p:nvSpPr>
          <p:cNvPr id="12" name="11 CuadroTexto"/>
          <p:cNvSpPr txBox="1"/>
          <p:nvPr/>
        </p:nvSpPr>
        <p:spPr>
          <a:xfrm>
            <a:off x="4716016" y="5157192"/>
            <a:ext cx="1980728" cy="369332"/>
          </a:xfrm>
          <a:prstGeom prst="rect">
            <a:avLst/>
          </a:prstGeom>
          <a:noFill/>
        </p:spPr>
        <p:txBody>
          <a:bodyPr wrap="square" rtlCol="0">
            <a:spAutoFit/>
          </a:bodyPr>
          <a:lstStyle/>
          <a:p>
            <a:r>
              <a:rPr lang="es-AR" dirty="0" err="1" smtClean="0">
                <a:solidFill>
                  <a:srgbClr val="1F497D">
                    <a:lumMod val="20000"/>
                    <a:lumOff val="80000"/>
                  </a:srgb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Prednisone</a:t>
            </a:r>
            <a:endParaRPr lang="en-US" dirty="0">
              <a:solidFill>
                <a:srgbClr val="1F497D">
                  <a:lumMod val="20000"/>
                  <a:lumOff val="80000"/>
                </a:srgb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13" name="12 CuadroTexto"/>
          <p:cNvSpPr txBox="1"/>
          <p:nvPr/>
        </p:nvSpPr>
        <p:spPr>
          <a:xfrm>
            <a:off x="4516642" y="1907540"/>
            <a:ext cx="1800200" cy="369332"/>
          </a:xfrm>
          <a:prstGeom prst="rect">
            <a:avLst/>
          </a:prstGeom>
          <a:noFill/>
        </p:spPr>
        <p:txBody>
          <a:bodyPr wrap="square" rtlCol="0">
            <a:spAutoFit/>
          </a:bodyPr>
          <a:lstStyle/>
          <a:p>
            <a:pPr algn="ctr"/>
            <a:r>
              <a:rPr lang="es-AR" dirty="0" smtClean="0">
                <a:solidFill>
                  <a:srgbClr val="1F497D">
                    <a:lumMod val="20000"/>
                    <a:lumOff val="80000"/>
                  </a:srgb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Rapamycin</a:t>
            </a:r>
          </a:p>
        </p:txBody>
      </p:sp>
      <p:sp>
        <p:nvSpPr>
          <p:cNvPr id="10" name="9 CuadroTexto"/>
          <p:cNvSpPr txBox="1"/>
          <p:nvPr/>
        </p:nvSpPr>
        <p:spPr>
          <a:xfrm>
            <a:off x="7020272" y="548680"/>
            <a:ext cx="1584176" cy="523220"/>
          </a:xfrm>
          <a:prstGeom prst="rect">
            <a:avLst/>
          </a:prstGeom>
          <a:noFill/>
        </p:spPr>
        <p:txBody>
          <a:bodyPr wrap="square" rtlCol="0">
            <a:spAutoFit/>
          </a:bodyPr>
          <a:lstStyle/>
          <a:p>
            <a:pPr algn="ctr"/>
            <a:r>
              <a:rPr lang="es-AR" sz="1400" b="1" dirty="0" smtClean="0">
                <a:solidFill>
                  <a:prstClr val="white"/>
                </a:solidFill>
                <a:latin typeface="Microsoft YaHei" panose="020B0503020204020204" pitchFamily="34" charset="-122"/>
                <a:ea typeface="Microsoft YaHei" panose="020B0503020204020204" pitchFamily="34" charset="-122"/>
              </a:rPr>
              <a:t>IMPRESS </a:t>
            </a:r>
          </a:p>
          <a:p>
            <a:pPr algn="ctr"/>
            <a:r>
              <a:rPr lang="es-AR" sz="1400" dirty="0" smtClean="0">
                <a:solidFill>
                  <a:prstClr val="white"/>
                </a:solidFill>
                <a:latin typeface="Microsoft YaHei" panose="020B0503020204020204" pitchFamily="34" charset="-122"/>
                <a:ea typeface="Microsoft YaHei" panose="020B0503020204020204" pitchFamily="34" charset="-122"/>
              </a:rPr>
              <a:t>(41 vs 43)</a:t>
            </a:r>
            <a:endParaRPr lang="en-US" sz="1400" dirty="0">
              <a:solidFill>
                <a:prstClr val="white"/>
              </a:solidFill>
              <a:latin typeface="Microsoft YaHei" panose="020B0503020204020204" pitchFamily="34" charset="-122"/>
              <a:ea typeface="Microsoft YaHei" panose="020B0503020204020204" pitchFamily="34" charset="-122"/>
            </a:endParaRPr>
          </a:p>
        </p:txBody>
      </p:sp>
      <p:sp>
        <p:nvSpPr>
          <p:cNvPr id="16" name="15 CuadroTexto"/>
          <p:cNvSpPr txBox="1"/>
          <p:nvPr/>
        </p:nvSpPr>
        <p:spPr>
          <a:xfrm>
            <a:off x="7020272" y="5138028"/>
            <a:ext cx="1584176" cy="738664"/>
          </a:xfrm>
          <a:prstGeom prst="rect">
            <a:avLst/>
          </a:prstGeom>
          <a:noFill/>
        </p:spPr>
        <p:txBody>
          <a:bodyPr wrap="square" rtlCol="0">
            <a:spAutoFit/>
          </a:bodyPr>
          <a:lstStyle/>
          <a:p>
            <a:pPr algn="ctr"/>
            <a:r>
              <a:rPr lang="es-AR" sz="1400" b="1" dirty="0" smtClean="0">
                <a:solidFill>
                  <a:prstClr val="white">
                    <a:lumMod val="95000"/>
                  </a:prstClr>
                </a:solidFill>
                <a:latin typeface="Microsoft YaHei" panose="020B0503020204020204" pitchFamily="34" charset="-122"/>
                <a:ea typeface="Microsoft YaHei" panose="020B0503020204020204" pitchFamily="34" charset="-122"/>
              </a:rPr>
              <a:t>CEREA-DES</a:t>
            </a:r>
            <a:r>
              <a:rPr lang="es-AR" sz="1400" dirty="0" smtClean="0">
                <a:solidFill>
                  <a:prstClr val="white">
                    <a:lumMod val="95000"/>
                  </a:prstClr>
                </a:solidFill>
                <a:latin typeface="Microsoft YaHei" panose="020B0503020204020204" pitchFamily="34" charset="-122"/>
                <a:ea typeface="Microsoft YaHei" panose="020B0503020204020204" pitchFamily="34" charset="-122"/>
              </a:rPr>
              <a:t> </a:t>
            </a:r>
          </a:p>
          <a:p>
            <a:pPr algn="ctr"/>
            <a:r>
              <a:rPr lang="es-AR" sz="1400" dirty="0" smtClean="0">
                <a:solidFill>
                  <a:prstClr val="white">
                    <a:lumMod val="95000"/>
                  </a:prstClr>
                </a:solidFill>
                <a:latin typeface="Microsoft YaHei" panose="020B0503020204020204" pitchFamily="34" charset="-122"/>
                <a:ea typeface="Microsoft YaHei" panose="020B0503020204020204" pitchFamily="34" charset="-122"/>
              </a:rPr>
              <a:t>(125 vs 125 vs 125)</a:t>
            </a:r>
            <a:endParaRPr lang="en-US" sz="1400" dirty="0">
              <a:solidFill>
                <a:prstClr val="white">
                  <a:lumMod val="95000"/>
                </a:prstClr>
              </a:solidFill>
              <a:latin typeface="Microsoft YaHei" panose="020B0503020204020204" pitchFamily="34" charset="-122"/>
              <a:ea typeface="Microsoft YaHei" panose="020B0503020204020204" pitchFamily="34" charset="-122"/>
            </a:endParaRPr>
          </a:p>
        </p:txBody>
      </p:sp>
      <p:sp>
        <p:nvSpPr>
          <p:cNvPr id="17" name="16 CuadroTexto"/>
          <p:cNvSpPr txBox="1"/>
          <p:nvPr/>
        </p:nvSpPr>
        <p:spPr>
          <a:xfrm>
            <a:off x="6408205" y="1181070"/>
            <a:ext cx="2844315" cy="1815882"/>
          </a:xfrm>
          <a:prstGeom prst="rect">
            <a:avLst/>
          </a:prstGeom>
          <a:noFill/>
        </p:spPr>
        <p:txBody>
          <a:bodyPr wrap="square" rtlCol="0">
            <a:spAutoFit/>
          </a:bodyPr>
          <a:lstStyle/>
          <a:p>
            <a:pPr algn="ctr"/>
            <a:r>
              <a:rPr lang="es-AR" sz="1400" b="1" dirty="0" err="1" smtClean="0">
                <a:solidFill>
                  <a:prstClr val="white"/>
                </a:solidFill>
                <a:latin typeface="Microsoft YaHei" panose="020B0503020204020204" pitchFamily="34" charset="-122"/>
                <a:ea typeface="Microsoft YaHei" panose="020B0503020204020204" pitchFamily="34" charset="-122"/>
              </a:rPr>
              <a:t>Cernigliaro</a:t>
            </a:r>
            <a:r>
              <a:rPr lang="es-AR" sz="1400" b="1" dirty="0" smtClean="0">
                <a:solidFill>
                  <a:prstClr val="white"/>
                </a:solidFill>
                <a:latin typeface="Microsoft YaHei" panose="020B0503020204020204" pitchFamily="34" charset="-122"/>
                <a:ea typeface="Microsoft YaHei" panose="020B0503020204020204" pitchFamily="34" charset="-122"/>
              </a:rPr>
              <a:t> et al </a:t>
            </a:r>
          </a:p>
          <a:p>
            <a:pPr algn="ctr"/>
            <a:r>
              <a:rPr lang="es-AR" sz="1400" dirty="0" smtClean="0">
                <a:solidFill>
                  <a:prstClr val="white"/>
                </a:solidFill>
                <a:latin typeface="Microsoft YaHei" panose="020B0503020204020204" pitchFamily="34" charset="-122"/>
                <a:ea typeface="Microsoft YaHei" panose="020B0503020204020204" pitchFamily="34" charset="-122"/>
              </a:rPr>
              <a:t>(54 vs 54)</a:t>
            </a:r>
          </a:p>
          <a:p>
            <a:pPr algn="ctr"/>
            <a:r>
              <a:rPr lang="es-AR" sz="1400" b="1" dirty="0" smtClean="0">
                <a:solidFill>
                  <a:prstClr val="white"/>
                </a:solidFill>
                <a:latin typeface="Microsoft YaHei" panose="020B0503020204020204" pitchFamily="34" charset="-122"/>
                <a:ea typeface="Microsoft YaHei" panose="020B0503020204020204" pitchFamily="34" charset="-122"/>
              </a:rPr>
              <a:t>ORAR II </a:t>
            </a:r>
          </a:p>
          <a:p>
            <a:pPr algn="ctr"/>
            <a:r>
              <a:rPr lang="es-AR" sz="1400" dirty="0" smtClean="0">
                <a:solidFill>
                  <a:prstClr val="white"/>
                </a:solidFill>
                <a:latin typeface="Microsoft YaHei" panose="020B0503020204020204" pitchFamily="34" charset="-122"/>
                <a:ea typeface="Microsoft YaHei" panose="020B0503020204020204" pitchFamily="34" charset="-122"/>
              </a:rPr>
              <a:t>(50 vs 50)</a:t>
            </a:r>
          </a:p>
          <a:p>
            <a:pPr algn="ctr"/>
            <a:r>
              <a:rPr lang="es-AR" sz="1400" b="1" dirty="0" err="1" smtClean="0">
                <a:solidFill>
                  <a:prstClr val="white"/>
                </a:solidFill>
                <a:latin typeface="Microsoft YaHei" panose="020B0503020204020204" pitchFamily="34" charset="-122"/>
                <a:ea typeface="Microsoft YaHei" panose="020B0503020204020204" pitchFamily="34" charset="-122"/>
              </a:rPr>
              <a:t>Stojkovic</a:t>
            </a:r>
            <a:r>
              <a:rPr lang="es-AR" sz="1400" b="1" dirty="0" smtClean="0">
                <a:solidFill>
                  <a:prstClr val="white"/>
                </a:solidFill>
                <a:latin typeface="Microsoft YaHei" panose="020B0503020204020204" pitchFamily="34" charset="-122"/>
                <a:ea typeface="Microsoft YaHei" panose="020B0503020204020204" pitchFamily="34" charset="-122"/>
              </a:rPr>
              <a:t> et al </a:t>
            </a:r>
          </a:p>
          <a:p>
            <a:pPr algn="ctr"/>
            <a:r>
              <a:rPr lang="es-AR" sz="1400" dirty="0" smtClean="0">
                <a:solidFill>
                  <a:prstClr val="white"/>
                </a:solidFill>
                <a:latin typeface="Microsoft YaHei" panose="020B0503020204020204" pitchFamily="34" charset="-122"/>
                <a:ea typeface="Microsoft YaHei" panose="020B0503020204020204" pitchFamily="34" charset="-122"/>
              </a:rPr>
              <a:t>(35 vs 37)</a:t>
            </a:r>
          </a:p>
          <a:p>
            <a:pPr algn="ctr"/>
            <a:r>
              <a:rPr lang="es-AR" sz="1400" b="1" dirty="0" smtClean="0">
                <a:solidFill>
                  <a:prstClr val="white"/>
                </a:solidFill>
                <a:latin typeface="Microsoft YaHei" panose="020B0503020204020204" pitchFamily="34" charset="-122"/>
                <a:ea typeface="Microsoft YaHei" panose="020B0503020204020204" pitchFamily="34" charset="-122"/>
              </a:rPr>
              <a:t>OSIRIS</a:t>
            </a:r>
          </a:p>
          <a:p>
            <a:pPr algn="ctr"/>
            <a:r>
              <a:rPr lang="es-AR" sz="1400" dirty="0" smtClean="0">
                <a:solidFill>
                  <a:prstClr val="white"/>
                </a:solidFill>
                <a:latin typeface="Microsoft YaHei" panose="020B0503020204020204" pitchFamily="34" charset="-122"/>
                <a:ea typeface="Microsoft YaHei" panose="020B0503020204020204" pitchFamily="34" charset="-122"/>
              </a:rPr>
              <a:t>(203 vs 102)</a:t>
            </a:r>
            <a:endParaRPr lang="en-US" sz="1400" dirty="0">
              <a:solidFill>
                <a:prstClr val="white"/>
              </a:solidFill>
              <a:latin typeface="Microsoft YaHei" panose="020B0503020204020204" pitchFamily="34" charset="-122"/>
              <a:ea typeface="Microsoft YaHei" panose="020B0503020204020204" pitchFamily="34" charset="-122"/>
            </a:endParaRPr>
          </a:p>
        </p:txBody>
      </p:sp>
      <p:sp>
        <p:nvSpPr>
          <p:cNvPr id="18" name="17 CuadroTexto"/>
          <p:cNvSpPr txBox="1"/>
          <p:nvPr/>
        </p:nvSpPr>
        <p:spPr>
          <a:xfrm>
            <a:off x="7020272" y="3337828"/>
            <a:ext cx="1584176" cy="523220"/>
          </a:xfrm>
          <a:prstGeom prst="rect">
            <a:avLst/>
          </a:prstGeom>
          <a:noFill/>
        </p:spPr>
        <p:txBody>
          <a:bodyPr wrap="square" rtlCol="0">
            <a:spAutoFit/>
          </a:bodyPr>
          <a:lstStyle/>
          <a:p>
            <a:pPr algn="ctr"/>
            <a:r>
              <a:rPr lang="es-AR" sz="1400" b="1" dirty="0" smtClean="0">
                <a:solidFill>
                  <a:prstClr val="white"/>
                </a:solidFill>
                <a:latin typeface="Microsoft YaHei" panose="020B0503020204020204" pitchFamily="34" charset="-122"/>
                <a:ea typeface="Microsoft YaHei" panose="020B0503020204020204" pitchFamily="34" charset="-122"/>
              </a:rPr>
              <a:t>ORAR III </a:t>
            </a:r>
          </a:p>
          <a:p>
            <a:pPr algn="ctr"/>
            <a:r>
              <a:rPr lang="es-AR" sz="1400" dirty="0" smtClean="0">
                <a:solidFill>
                  <a:prstClr val="white"/>
                </a:solidFill>
                <a:latin typeface="Microsoft YaHei" panose="020B0503020204020204" pitchFamily="34" charset="-122"/>
                <a:ea typeface="Microsoft YaHei" panose="020B0503020204020204" pitchFamily="34" charset="-122"/>
              </a:rPr>
              <a:t>(100 vs 100)</a:t>
            </a:r>
            <a:endParaRPr lang="en-US" sz="1400" dirty="0">
              <a:solidFill>
                <a:prstClr val="white"/>
              </a:solidFill>
              <a:latin typeface="Microsoft YaHei" panose="020B0503020204020204" pitchFamily="34" charset="-122"/>
              <a:ea typeface="Microsoft YaHei" panose="020B0503020204020204" pitchFamily="34" charset="-122"/>
            </a:endParaRPr>
          </a:p>
        </p:txBody>
      </p:sp>
      <p:sp>
        <p:nvSpPr>
          <p:cNvPr id="19" name="18 CuadroTexto"/>
          <p:cNvSpPr txBox="1"/>
          <p:nvPr/>
        </p:nvSpPr>
        <p:spPr>
          <a:xfrm>
            <a:off x="107504" y="3102059"/>
            <a:ext cx="2160240" cy="83099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AR" sz="2400" b="1" dirty="0" smtClean="0">
                <a:solidFill>
                  <a:prstClr val="white">
                    <a:lumMod val="95000"/>
                  </a:prst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RAMSES </a:t>
            </a:r>
          </a:p>
          <a:p>
            <a:pPr algn="ctr"/>
            <a:r>
              <a:rPr lang="es-AR" sz="2400" b="1" dirty="0" err="1" smtClean="0">
                <a:solidFill>
                  <a:prstClr val="white">
                    <a:lumMod val="95000"/>
                  </a:prst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population</a:t>
            </a:r>
            <a:endParaRPr lang="en-US" sz="2400" b="1" dirty="0">
              <a:solidFill>
                <a:prstClr val="white">
                  <a:lumMod val="95000"/>
                </a:prstClr>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cxnSp>
        <p:nvCxnSpPr>
          <p:cNvPr id="15" name="14 Conector recto de flecha"/>
          <p:cNvCxnSpPr/>
          <p:nvPr/>
        </p:nvCxnSpPr>
        <p:spPr>
          <a:xfrm>
            <a:off x="6316842" y="836712"/>
            <a:ext cx="84744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a:off x="6316842" y="2060848"/>
            <a:ext cx="84744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p:nvPr/>
        </p:nvCxnSpPr>
        <p:spPr>
          <a:xfrm>
            <a:off x="6300192" y="3573016"/>
            <a:ext cx="84744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p:nvPr/>
        </p:nvCxnSpPr>
        <p:spPr>
          <a:xfrm>
            <a:off x="6300192" y="5373216"/>
            <a:ext cx="84744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20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79866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10" presetClass="entr" presetSubtype="0"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par>
                                <p:cTn id="65" presetID="10" presetClass="entr" presetSubtype="0"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6" grpId="0"/>
      <p:bldP spid="11" grpId="0"/>
      <p:bldP spid="12" grpId="0"/>
      <p:bldP spid="13" grpId="0"/>
      <p:bldP spid="10" grpId="0"/>
      <p:bldP spid="16" grpId="0"/>
      <p:bldP spid="17" grpId="0"/>
      <p:bldP spid="18"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graphicFrame>
        <p:nvGraphicFramePr>
          <p:cNvPr id="6" name="5 Tabla"/>
          <p:cNvGraphicFramePr>
            <a:graphicFrameLocks noGrp="1"/>
          </p:cNvGraphicFramePr>
          <p:nvPr>
            <p:extLst>
              <p:ext uri="{D42A27DB-BD31-4B8C-83A1-F6EECF244321}">
                <p14:modId xmlns:p14="http://schemas.microsoft.com/office/powerpoint/2010/main" val="2707195158"/>
              </p:ext>
            </p:extLst>
          </p:nvPr>
        </p:nvGraphicFramePr>
        <p:xfrm>
          <a:off x="107504" y="980728"/>
          <a:ext cx="8784976" cy="4822595"/>
        </p:xfrm>
        <a:graphic>
          <a:graphicData uri="http://schemas.openxmlformats.org/drawingml/2006/table">
            <a:tbl>
              <a:tblPr firstRow="1" firstCol="1" lastRow="1" lastCol="1" bandRow="1" bandCol="1">
                <a:tableStyleId>{69012ECD-51FC-41F1-AA8D-1B2483CD663E}</a:tableStyleId>
              </a:tblPr>
              <a:tblGrid>
                <a:gridCol w="1440160"/>
                <a:gridCol w="1220878"/>
                <a:gridCol w="1161704"/>
                <a:gridCol w="1161704"/>
                <a:gridCol w="1280250"/>
                <a:gridCol w="1207530"/>
                <a:gridCol w="1312750"/>
              </a:tblGrid>
              <a:tr h="729429">
                <a:tc>
                  <a:txBody>
                    <a:bodyPr/>
                    <a:lstStyle/>
                    <a:p>
                      <a:pPr algn="l">
                        <a:lnSpc>
                          <a:spcPct val="150000"/>
                        </a:lnSpc>
                        <a:spcAft>
                          <a:spcPts val="0"/>
                        </a:spcAft>
                      </a:pPr>
                      <a:r>
                        <a:rPr lang="en-GB" sz="1200" dirty="0">
                          <a:effectLst/>
                          <a:latin typeface="Microsoft YaHei" panose="020B0503020204020204" pitchFamily="34" charset="-122"/>
                          <a:ea typeface="Microsoft YaHei" panose="020B0503020204020204" pitchFamily="34" charset="-122"/>
                        </a:rPr>
                        <a:t>Trial</a:t>
                      </a:r>
                      <a:endParaRPr lang="en-US" sz="1200" dirty="0">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a:effectLst/>
                          <a:latin typeface="Microsoft YaHei" panose="020B0503020204020204" pitchFamily="34" charset="-122"/>
                          <a:ea typeface="Microsoft YaHei" panose="020B0503020204020204" pitchFamily="34" charset="-122"/>
                        </a:rPr>
                        <a:t>Random sequence generation</a:t>
                      </a:r>
                      <a:endParaRPr lang="en-US" sz="1200">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dirty="0">
                          <a:effectLst/>
                          <a:latin typeface="Microsoft YaHei" panose="020B0503020204020204" pitchFamily="34" charset="-122"/>
                          <a:ea typeface="Microsoft YaHei" panose="020B0503020204020204" pitchFamily="34" charset="-122"/>
                        </a:rPr>
                        <a:t>Blinding of participants</a:t>
                      </a:r>
                      <a:endParaRPr lang="en-US" sz="1200" dirty="0">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a:effectLst/>
                          <a:latin typeface="Microsoft YaHei" panose="020B0503020204020204" pitchFamily="34" charset="-122"/>
                          <a:ea typeface="Microsoft YaHei" panose="020B0503020204020204" pitchFamily="34" charset="-122"/>
                        </a:rPr>
                        <a:t>Blinding of outcome assessment</a:t>
                      </a:r>
                      <a:r>
                        <a:rPr lang="en-GB" sz="1200" baseline="30000">
                          <a:effectLst/>
                          <a:latin typeface="Microsoft YaHei" panose="020B0503020204020204" pitchFamily="34" charset="-122"/>
                          <a:ea typeface="Microsoft YaHei" panose="020B0503020204020204" pitchFamily="34" charset="-122"/>
                        </a:rPr>
                        <a:t>*</a:t>
                      </a:r>
                      <a:endParaRPr lang="en-US" sz="1200">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a:effectLst/>
                          <a:latin typeface="Microsoft YaHei" panose="020B0503020204020204" pitchFamily="34" charset="-122"/>
                          <a:ea typeface="Microsoft YaHei" panose="020B0503020204020204" pitchFamily="34" charset="-122"/>
                        </a:rPr>
                        <a:t>Description of incomplete outcome data</a:t>
                      </a:r>
                      <a:endParaRPr lang="en-US" sz="1200">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dirty="0">
                          <a:effectLst/>
                          <a:latin typeface="Microsoft YaHei" panose="020B0503020204020204" pitchFamily="34" charset="-122"/>
                          <a:ea typeface="Microsoft YaHei" panose="020B0503020204020204" pitchFamily="34" charset="-122"/>
                        </a:rPr>
                        <a:t>Sample size calculation</a:t>
                      </a:r>
                      <a:endParaRPr lang="en-US" sz="1200" dirty="0">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a:effectLst/>
                          <a:latin typeface="Microsoft YaHei" panose="020B0503020204020204" pitchFamily="34" charset="-122"/>
                          <a:ea typeface="Microsoft YaHei" panose="020B0503020204020204" pitchFamily="34" charset="-122"/>
                        </a:rPr>
                        <a:t>Trial funding</a:t>
                      </a:r>
                      <a:endParaRPr lang="en-US" sz="1200">
                        <a:effectLst/>
                        <a:latin typeface="Microsoft YaHei" panose="020B0503020204020204" pitchFamily="34" charset="-122"/>
                        <a:ea typeface="Microsoft YaHei" panose="020B0503020204020204" pitchFamily="34" charset="-122"/>
                      </a:endParaRPr>
                    </a:p>
                  </a:txBody>
                  <a:tcPr marL="54707" marR="54707" marT="0" marB="0" anchor="ctr"/>
                </a:tc>
              </a:tr>
              <a:tr h="583543">
                <a:tc>
                  <a:txBody>
                    <a:bodyPr/>
                    <a:lstStyle/>
                    <a:p>
                      <a:pPr algn="l">
                        <a:spcAft>
                          <a:spcPts val="0"/>
                        </a:spcAft>
                      </a:pPr>
                      <a:r>
                        <a:rPr lang="de-DE" sz="1200" dirty="0">
                          <a:solidFill>
                            <a:schemeClr val="bg1"/>
                          </a:solidFill>
                          <a:effectLst/>
                          <a:latin typeface="Microsoft YaHei" panose="020B0503020204020204" pitchFamily="34" charset="-122"/>
                          <a:ea typeface="Microsoft YaHei" panose="020B0503020204020204" pitchFamily="34" charset="-122"/>
                        </a:rPr>
                        <a:t>CEREA </a:t>
                      </a:r>
                      <a:r>
                        <a:rPr lang="de-DE" sz="1200" dirty="0" smtClean="0">
                          <a:solidFill>
                            <a:schemeClr val="bg1"/>
                          </a:solidFill>
                          <a:effectLst/>
                          <a:latin typeface="Microsoft YaHei" panose="020B0503020204020204" pitchFamily="34" charset="-122"/>
                          <a:ea typeface="Microsoft YaHei" panose="020B0503020204020204" pitchFamily="34" charset="-122"/>
                        </a:rPr>
                        <a:t>DES</a:t>
                      </a:r>
                      <a:endParaRPr lang="en-US" sz="120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(computer-generated)</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No</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(Independent CEC)</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(flow diagram)</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(superiority design)</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 (Public health research grant)</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r>
              <a:tr h="437657">
                <a:tc>
                  <a:txBody>
                    <a:bodyPr/>
                    <a:lstStyle/>
                    <a:p>
                      <a:pPr algn="l">
                        <a:spcAft>
                          <a:spcPts val="0"/>
                        </a:spcAft>
                      </a:pPr>
                      <a:r>
                        <a:rPr lang="de-DE" sz="1200" dirty="0">
                          <a:solidFill>
                            <a:schemeClr val="bg1"/>
                          </a:solidFill>
                          <a:effectLst/>
                          <a:latin typeface="Microsoft YaHei" panose="020B0503020204020204" pitchFamily="34" charset="-122"/>
                          <a:ea typeface="Microsoft YaHei" panose="020B0503020204020204" pitchFamily="34" charset="-122"/>
                        </a:rPr>
                        <a:t>Cernigliaro et al</a:t>
                      </a:r>
                      <a:r>
                        <a:rPr lang="de-DE" sz="1200" dirty="0" smtClean="0">
                          <a:solidFill>
                            <a:schemeClr val="bg1"/>
                          </a:solidFill>
                          <a:effectLst/>
                          <a:latin typeface="Microsoft YaHei" panose="020B0503020204020204" pitchFamily="34" charset="-122"/>
                          <a:ea typeface="Microsoft YaHei" panose="020B0503020204020204" pitchFamily="34" charset="-122"/>
                        </a:rPr>
                        <a:t>.</a:t>
                      </a:r>
                      <a:endParaRPr lang="en-US" sz="120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(computer-generated)</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(Independent CEC)</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(flow diagram)</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(superiority design)</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No (Investigator driven)</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r>
              <a:tr h="437657">
                <a:tc>
                  <a:txBody>
                    <a:bodyPr/>
                    <a:lstStyle/>
                    <a:p>
                      <a:pPr algn="l">
                        <a:spcAft>
                          <a:spcPts val="0"/>
                        </a:spcAft>
                      </a:pPr>
                      <a:r>
                        <a:rPr lang="de-DE" sz="1200" dirty="0" smtClean="0">
                          <a:solidFill>
                            <a:schemeClr val="bg1"/>
                          </a:solidFill>
                          <a:effectLst/>
                          <a:latin typeface="Microsoft YaHei" panose="020B0503020204020204" pitchFamily="34" charset="-122"/>
                          <a:ea typeface="Microsoft YaHei" panose="020B0503020204020204" pitchFamily="34" charset="-122"/>
                        </a:rPr>
                        <a:t>IMPRESS</a:t>
                      </a:r>
                      <a:endParaRPr lang="en-US" sz="120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(computer-generated)</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(Independent CEC)</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(superiority design)</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No (Investigator driven)</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r>
              <a:tr h="583543">
                <a:tc>
                  <a:txBody>
                    <a:bodyPr/>
                    <a:lstStyle/>
                    <a:p>
                      <a:pPr algn="l">
                        <a:spcAft>
                          <a:spcPts val="0"/>
                        </a:spcAft>
                      </a:pPr>
                      <a:r>
                        <a:rPr lang="de-DE" sz="1200" dirty="0">
                          <a:solidFill>
                            <a:schemeClr val="bg1"/>
                          </a:solidFill>
                          <a:effectLst/>
                          <a:latin typeface="Microsoft YaHei" panose="020B0503020204020204" pitchFamily="34" charset="-122"/>
                          <a:ea typeface="Microsoft YaHei" panose="020B0503020204020204" pitchFamily="34" charset="-122"/>
                        </a:rPr>
                        <a:t>ORAR </a:t>
                      </a:r>
                      <a:r>
                        <a:rPr lang="de-DE" sz="1200" dirty="0" smtClean="0">
                          <a:solidFill>
                            <a:schemeClr val="bg1"/>
                          </a:solidFill>
                          <a:effectLst/>
                          <a:latin typeface="Microsoft YaHei" panose="020B0503020204020204" pitchFamily="34" charset="-122"/>
                          <a:ea typeface="Microsoft YaHei" panose="020B0503020204020204" pitchFamily="34" charset="-122"/>
                        </a:rPr>
                        <a:t>II</a:t>
                      </a:r>
                      <a:endParaRPr lang="en-US" sz="120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(central random list)</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No</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(Independent CEC)</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(superiority design)</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No (Investigator driven)</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r>
              <a:tr h="583543">
                <a:tc>
                  <a:txBody>
                    <a:bodyPr/>
                    <a:lstStyle/>
                    <a:p>
                      <a:pPr algn="l">
                        <a:spcAft>
                          <a:spcPts val="0"/>
                        </a:spcAft>
                      </a:pPr>
                      <a:r>
                        <a:rPr lang="en-US" sz="1200" dirty="0">
                          <a:solidFill>
                            <a:schemeClr val="bg1"/>
                          </a:solidFill>
                          <a:effectLst/>
                          <a:latin typeface="Microsoft YaHei" panose="020B0503020204020204" pitchFamily="34" charset="-122"/>
                          <a:ea typeface="Microsoft YaHei" panose="020B0503020204020204" pitchFamily="34" charset="-122"/>
                        </a:rPr>
                        <a:t>ORAR </a:t>
                      </a:r>
                      <a:r>
                        <a:rPr lang="en-US" sz="1200" dirty="0" smtClean="0">
                          <a:solidFill>
                            <a:schemeClr val="bg1"/>
                          </a:solidFill>
                          <a:effectLst/>
                          <a:latin typeface="Microsoft YaHei" panose="020B0503020204020204" pitchFamily="34" charset="-122"/>
                          <a:ea typeface="Microsoft YaHei" panose="020B0503020204020204" pitchFamily="34" charset="-122"/>
                        </a:rPr>
                        <a:t>III</a:t>
                      </a:r>
                      <a:endParaRPr lang="en-US" sz="120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(central random list)</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(Independent CEC)</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(flow diagram)</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(non-inferiority design)</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No (Investigator driven)</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r>
              <a:tr h="437657">
                <a:tc>
                  <a:txBody>
                    <a:bodyPr/>
                    <a:lstStyle/>
                    <a:p>
                      <a:pPr algn="l">
                        <a:spcAft>
                          <a:spcPts val="0"/>
                        </a:spcAft>
                      </a:pPr>
                      <a:r>
                        <a:rPr lang="de-DE" sz="1200" dirty="0" smtClean="0">
                          <a:solidFill>
                            <a:schemeClr val="bg1"/>
                          </a:solidFill>
                          <a:effectLst/>
                          <a:latin typeface="Microsoft YaHei" panose="020B0503020204020204" pitchFamily="34" charset="-122"/>
                          <a:ea typeface="Microsoft YaHei" panose="020B0503020204020204" pitchFamily="34" charset="-122"/>
                        </a:rPr>
                        <a:t>OSIRIS</a:t>
                      </a:r>
                      <a:endParaRPr lang="en-US" sz="120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(central random list)</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(Independent CEC)</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(superiority design)</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No (Investigator driven)</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r>
              <a:tr h="437657">
                <a:tc>
                  <a:txBody>
                    <a:bodyPr/>
                    <a:lstStyle/>
                    <a:p>
                      <a:pPr algn="l">
                        <a:spcAft>
                          <a:spcPts val="0"/>
                        </a:spcAft>
                      </a:pPr>
                      <a:r>
                        <a:rPr lang="de-DE" sz="1200" dirty="0">
                          <a:solidFill>
                            <a:schemeClr val="bg1"/>
                          </a:solidFill>
                          <a:effectLst/>
                          <a:latin typeface="Microsoft YaHei" panose="020B0503020204020204" pitchFamily="34" charset="-122"/>
                          <a:ea typeface="Microsoft YaHei" panose="020B0503020204020204" pitchFamily="34" charset="-122"/>
                        </a:rPr>
                        <a:t>Stojkovic et al</a:t>
                      </a:r>
                      <a:r>
                        <a:rPr lang="de-DE" sz="1200" dirty="0" smtClean="0">
                          <a:solidFill>
                            <a:schemeClr val="bg1"/>
                          </a:solidFill>
                          <a:effectLst/>
                          <a:latin typeface="Microsoft YaHei" panose="020B0503020204020204" pitchFamily="34" charset="-122"/>
                          <a:ea typeface="Microsoft YaHei" panose="020B0503020204020204" pitchFamily="34" charset="-122"/>
                        </a:rPr>
                        <a:t>.</a:t>
                      </a:r>
                      <a:endParaRPr lang="en-US" sz="120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No</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(Independent CEC)</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Yes</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Yes</a:t>
                      </a:r>
                      <a:endParaRPr lang="en-US" sz="1200" b="0">
                        <a:solidFill>
                          <a:schemeClr val="bg1"/>
                        </a:solidFill>
                        <a:effectLst/>
                        <a:latin typeface="Microsoft YaHei" panose="020B0503020204020204" pitchFamily="34" charset="-122"/>
                        <a:ea typeface="Microsoft YaHei" panose="020B0503020204020204" pitchFamily="34" charset="-122"/>
                      </a:endParaRPr>
                    </a:p>
                    <a:p>
                      <a:pPr algn="l">
                        <a:spcAft>
                          <a:spcPts val="0"/>
                        </a:spcAft>
                      </a:pPr>
                      <a:r>
                        <a:rPr lang="en-GB" sz="1200" b="0">
                          <a:solidFill>
                            <a:schemeClr val="bg1"/>
                          </a:solidFill>
                          <a:effectLst/>
                          <a:latin typeface="Microsoft YaHei" panose="020B0503020204020204" pitchFamily="34" charset="-122"/>
                          <a:ea typeface="Microsoft YaHei" panose="020B0503020204020204" pitchFamily="34" charset="-122"/>
                        </a:rPr>
                        <a:t>(superiority design)</a:t>
                      </a:r>
                      <a:endParaRPr lang="en-US" sz="1200" b="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c>
                  <a:txBody>
                    <a:bodyPr/>
                    <a:lstStyle/>
                    <a:p>
                      <a:pPr algn="l">
                        <a:spcAft>
                          <a:spcPts val="0"/>
                        </a:spcAft>
                      </a:pPr>
                      <a:r>
                        <a:rPr lang="en-GB" sz="1200" b="0" dirty="0">
                          <a:solidFill>
                            <a:schemeClr val="bg1"/>
                          </a:solidFill>
                          <a:effectLst/>
                          <a:latin typeface="Microsoft YaHei" panose="020B0503020204020204" pitchFamily="34" charset="-122"/>
                          <a:ea typeface="Microsoft YaHei" panose="020B0503020204020204" pitchFamily="34" charset="-122"/>
                        </a:rPr>
                        <a:t>No (Investigator driven)</a:t>
                      </a:r>
                      <a:endParaRPr lang="en-US" sz="1200" b="0" dirty="0">
                        <a:solidFill>
                          <a:schemeClr val="bg1"/>
                        </a:solidFill>
                        <a:effectLst/>
                        <a:latin typeface="Microsoft YaHei" panose="020B0503020204020204" pitchFamily="34" charset="-122"/>
                        <a:ea typeface="Microsoft YaHei" panose="020B0503020204020204" pitchFamily="34" charset="-122"/>
                      </a:endParaRPr>
                    </a:p>
                  </a:txBody>
                  <a:tcPr marL="54707" marR="54707" marT="0" marB="0" anchor="ctr"/>
                </a:tc>
              </a:tr>
            </a:tbl>
          </a:graphicData>
        </a:graphic>
      </p:graphicFrame>
      <p:sp>
        <p:nvSpPr>
          <p:cNvPr id="8" name="7 Rectángulo"/>
          <p:cNvSpPr/>
          <p:nvPr/>
        </p:nvSpPr>
        <p:spPr>
          <a:xfrm>
            <a:off x="2915816" y="5939988"/>
            <a:ext cx="3201004" cy="369332"/>
          </a:xfrm>
          <a:prstGeom prst="rect">
            <a:avLst/>
          </a:prstGeom>
        </p:spPr>
        <p:txBody>
          <a:bodyPr wrap="none">
            <a:spAutoFit/>
          </a:bodyPr>
          <a:lstStyle/>
          <a:p>
            <a:r>
              <a:rPr lang="en-GB" b="1" dirty="0">
                <a:solidFill>
                  <a:schemeClr val="bg1"/>
                </a:solidFill>
                <a:latin typeface="Microsoft YaHei" panose="020B0503020204020204" pitchFamily="34" charset="-122"/>
                <a:ea typeface="Microsoft YaHei" panose="020B0503020204020204" pitchFamily="34" charset="-122"/>
              </a:rPr>
              <a:t>Assessment of risk of bias</a:t>
            </a:r>
            <a:endParaRPr lang="en-US" dirty="0">
              <a:solidFill>
                <a:schemeClr val="bg1"/>
              </a:solidFill>
              <a:latin typeface="Microsoft YaHei" panose="020B0503020204020204" pitchFamily="34" charset="-122"/>
              <a:ea typeface="Microsoft YaHei" panose="020B0503020204020204" pitchFamily="34" charset="-122"/>
            </a:endParaRPr>
          </a:p>
        </p:txBody>
      </p:sp>
      <p:sp>
        <p:nvSpPr>
          <p:cNvPr id="9" name="8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866926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580" t="25933" r="13149" b="27799"/>
          <a:stretch/>
        </p:blipFill>
        <p:spPr bwMode="auto">
          <a:xfrm>
            <a:off x="179512" y="2060848"/>
            <a:ext cx="8719353" cy="396044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179512" y="1054477"/>
            <a:ext cx="8640960" cy="830997"/>
          </a:xfrm>
          <a:prstGeom prst="rect">
            <a:avLst/>
          </a:prstGeom>
        </p:spPr>
        <p:txBody>
          <a:bodyPr wrap="square">
            <a:spAutoFit/>
          </a:bodyPr>
          <a:lstStyle/>
          <a:p>
            <a:pPr algn="ctr"/>
            <a:r>
              <a:rPr lang="en-US" sz="2400" b="1" dirty="0">
                <a:solidFill>
                  <a:schemeClr val="bg1"/>
                </a:solidFill>
                <a:latin typeface="Microsoft YaHei" panose="020B0503020204020204" pitchFamily="34" charset="-122"/>
                <a:ea typeface="Microsoft YaHei" panose="020B0503020204020204" pitchFamily="34" charset="-122"/>
              </a:rPr>
              <a:t>Characteristics of patients included in the meta-analysis stratified by trials</a:t>
            </a:r>
            <a:endParaRPr lang="en-US" sz="2400" dirty="0">
              <a:solidFill>
                <a:schemeClr val="bg1"/>
              </a:solidFill>
              <a:latin typeface="Microsoft YaHei" panose="020B0503020204020204" pitchFamily="34" charset="-122"/>
              <a:ea typeface="Microsoft YaHei" panose="020B0503020204020204" pitchFamily="34" charset="-122"/>
            </a:endParaRPr>
          </a:p>
        </p:txBody>
      </p:sp>
      <p:sp>
        <p:nvSpPr>
          <p:cNvPr id="8" name="7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9667487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err="1" smtClean="0">
                <a:solidFill>
                  <a:srgbClr val="FF0000"/>
                </a:solidFill>
              </a:rPr>
              <a:t>End</a:t>
            </a:r>
            <a:r>
              <a:rPr lang="es-AR" dirty="0" smtClean="0">
                <a:solidFill>
                  <a:srgbClr val="FF0000"/>
                </a:solidFill>
              </a:rPr>
              <a:t> </a:t>
            </a:r>
            <a:r>
              <a:rPr lang="es-AR" dirty="0" err="1" smtClean="0">
                <a:solidFill>
                  <a:srgbClr val="FF0000"/>
                </a:solidFill>
              </a:rPr>
              <a:t>Points</a:t>
            </a:r>
            <a:endParaRPr lang="en-US" dirty="0">
              <a:solidFill>
                <a:srgbClr val="FF0000"/>
              </a:solidFill>
            </a:endParaRPr>
          </a:p>
        </p:txBody>
      </p:sp>
      <p:sp>
        <p:nvSpPr>
          <p:cNvPr id="3" name="2 Marcador de contenido"/>
          <p:cNvSpPr>
            <a:spLocks noGrp="1"/>
          </p:cNvSpPr>
          <p:nvPr>
            <p:ph idx="1"/>
          </p:nvPr>
        </p:nvSpPr>
        <p:spPr/>
        <p:txBody>
          <a:bodyPr>
            <a:normAutofit fontScale="85000" lnSpcReduction="20000"/>
          </a:bodyPr>
          <a:lstStyle/>
          <a:p>
            <a:r>
              <a:rPr lang="en-US" dirty="0" smtClean="0">
                <a:solidFill>
                  <a:srgbClr val="FFFF00"/>
                </a:solidFill>
              </a:rPr>
              <a:t>#Primary </a:t>
            </a:r>
            <a:r>
              <a:rPr lang="en-US" dirty="0">
                <a:solidFill>
                  <a:srgbClr val="FFFF00"/>
                </a:solidFill>
              </a:rPr>
              <a:t>endpoints </a:t>
            </a:r>
            <a:r>
              <a:rPr lang="en-US" dirty="0">
                <a:solidFill>
                  <a:schemeClr val="bg1"/>
                </a:solidFill>
              </a:rPr>
              <a:t>were target lesion revascularization (</a:t>
            </a:r>
            <a:r>
              <a:rPr lang="en-US" dirty="0" smtClean="0">
                <a:solidFill>
                  <a:schemeClr val="bg1"/>
                </a:solidFill>
              </a:rPr>
              <a:t>TLR) and </a:t>
            </a:r>
            <a:r>
              <a:rPr lang="en-US" dirty="0">
                <a:solidFill>
                  <a:schemeClr val="bg1"/>
                </a:solidFill>
              </a:rPr>
              <a:t>the composite of death/myocardial infarction (MI</a:t>
            </a:r>
            <a:r>
              <a:rPr lang="en-US" dirty="0" smtClean="0">
                <a:solidFill>
                  <a:schemeClr val="bg1"/>
                </a:solidFill>
              </a:rPr>
              <a:t>).</a:t>
            </a:r>
          </a:p>
          <a:p>
            <a:endParaRPr lang="en-US" dirty="0"/>
          </a:p>
          <a:p>
            <a:r>
              <a:rPr lang="en-US" dirty="0" smtClean="0">
                <a:solidFill>
                  <a:srgbClr val="FFFF00"/>
                </a:solidFill>
              </a:rPr>
              <a:t># Secondary endpoints </a:t>
            </a:r>
            <a:r>
              <a:rPr lang="en-US" dirty="0">
                <a:solidFill>
                  <a:schemeClr val="bg1"/>
                </a:solidFill>
              </a:rPr>
              <a:t>were death, MI, stent thrombosis (ST) and in-stent </a:t>
            </a:r>
            <a:r>
              <a:rPr lang="en-US" dirty="0" smtClean="0">
                <a:solidFill>
                  <a:schemeClr val="bg1"/>
                </a:solidFill>
              </a:rPr>
              <a:t>late lumen </a:t>
            </a:r>
            <a:r>
              <a:rPr lang="en-US" dirty="0">
                <a:solidFill>
                  <a:schemeClr val="bg1"/>
                </a:solidFill>
              </a:rPr>
              <a:t>loss at angiographic surveillance. </a:t>
            </a:r>
            <a:endParaRPr lang="en-US" dirty="0" smtClean="0">
              <a:solidFill>
                <a:schemeClr val="bg1"/>
              </a:solidFill>
            </a:endParaRPr>
          </a:p>
          <a:p>
            <a:endParaRPr lang="en-US" dirty="0"/>
          </a:p>
          <a:p>
            <a:r>
              <a:rPr lang="en-US" dirty="0" smtClean="0">
                <a:solidFill>
                  <a:srgbClr val="FFFF00"/>
                </a:solidFill>
              </a:rPr>
              <a:t>#All </a:t>
            </a:r>
            <a:r>
              <a:rPr lang="en-US" dirty="0">
                <a:solidFill>
                  <a:srgbClr val="FFFF00"/>
                </a:solidFill>
              </a:rPr>
              <a:t>endpoints </a:t>
            </a:r>
            <a:r>
              <a:rPr lang="en-US" dirty="0">
                <a:solidFill>
                  <a:schemeClr val="bg1"/>
                </a:solidFill>
              </a:rPr>
              <a:t>were </a:t>
            </a:r>
            <a:r>
              <a:rPr lang="en-US" dirty="0" smtClean="0">
                <a:solidFill>
                  <a:schemeClr val="bg1"/>
                </a:solidFill>
              </a:rPr>
              <a:t>evaluated according </a:t>
            </a:r>
            <a:r>
              <a:rPr lang="en-US" dirty="0">
                <a:solidFill>
                  <a:schemeClr val="bg1"/>
                </a:solidFill>
              </a:rPr>
              <a:t>to per protocol definitions and events count </a:t>
            </a:r>
            <a:r>
              <a:rPr lang="en-US" dirty="0" smtClean="0">
                <a:solidFill>
                  <a:schemeClr val="bg1"/>
                </a:solidFill>
              </a:rPr>
              <a:t>was hierarchical</a:t>
            </a:r>
            <a:r>
              <a:rPr lang="en-US" dirty="0">
                <a:solidFill>
                  <a:schemeClr val="bg1"/>
                </a:solidFill>
              </a:rPr>
              <a:t>, considering always the most severe event when more</a:t>
            </a:r>
          </a:p>
          <a:p>
            <a:pPr marL="0" indent="0">
              <a:buNone/>
            </a:pPr>
            <a:r>
              <a:rPr lang="en-US" dirty="0" smtClean="0">
                <a:solidFill>
                  <a:schemeClr val="bg1"/>
                </a:solidFill>
              </a:rPr>
              <a:t>     than </a:t>
            </a:r>
            <a:r>
              <a:rPr lang="en-US" dirty="0">
                <a:solidFill>
                  <a:schemeClr val="bg1"/>
                </a:solidFill>
              </a:rPr>
              <a:t>one occurred.</a:t>
            </a:r>
          </a:p>
        </p:txBody>
      </p:sp>
    </p:spTree>
    <p:extLst>
      <p:ext uri="{BB962C8B-B14F-4D97-AF65-F5344CB8AC3E}">
        <p14:creationId xmlns:p14="http://schemas.microsoft.com/office/powerpoint/2010/main" val="17617792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19458" name="Picture 2" descr="C:\Users\Matias RG\Downloads\F_1A.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104" y="882098"/>
            <a:ext cx="7236296" cy="5427222"/>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34538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28673" name="Picture 1" descr="SF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894" y="980728"/>
            <a:ext cx="7434211" cy="5577967"/>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p:nvPr/>
        </p:nvSpPr>
        <p:spPr>
          <a:xfrm>
            <a:off x="0" y="6546830"/>
            <a:ext cx="9144000" cy="338554"/>
          </a:xfrm>
          <a:prstGeom prst="rect">
            <a:avLst/>
          </a:prstGeom>
          <a:noFill/>
        </p:spPr>
        <p:txBody>
          <a:bodyPr wrap="square" rtlCol="0">
            <a:spAutoFit/>
          </a:bodyPr>
          <a:lstStyle/>
          <a:p>
            <a:pPr algn="r"/>
            <a:r>
              <a:rPr lang="es-AR" sz="1600" i="1"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Cassese</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600" i="1"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Kastrati</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600" i="1"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Rodriguez</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et al. </a:t>
            </a:r>
            <a:r>
              <a:rPr lang="es-AR" sz="1600" i="1" dirty="0" err="1">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Atherosclerosis</a:t>
            </a:r>
            <a:r>
              <a:rPr lang="es-AR" sz="1600" i="1" dirty="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2014 Dec;237(2):</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410-7</a:t>
            </a:r>
            <a:endParaRPr lang="es-AR" sz="1600" i="1" dirty="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2" name="1 Rectángulo"/>
          <p:cNvSpPr/>
          <p:nvPr/>
        </p:nvSpPr>
        <p:spPr>
          <a:xfrm>
            <a:off x="2166186" y="611396"/>
            <a:ext cx="4782078" cy="369332"/>
          </a:xfrm>
          <a:prstGeom prst="rect">
            <a:avLst/>
          </a:prstGeom>
        </p:spPr>
        <p:txBody>
          <a:bodyPr wrap="none">
            <a:spAutoFit/>
          </a:bodyPr>
          <a:lstStyle/>
          <a:p>
            <a:r>
              <a:rPr lang="en-US" b="1" i="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Analysis of TLR for BMS+OIT versus BMS</a:t>
            </a:r>
          </a:p>
        </p:txBody>
      </p:sp>
    </p:spTree>
    <p:extLst>
      <p:ext uri="{BB962C8B-B14F-4D97-AF65-F5344CB8AC3E}">
        <p14:creationId xmlns:p14="http://schemas.microsoft.com/office/powerpoint/2010/main" val="3751332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23554" name="Picture 2" descr="C:\Users\Matias RG\Downloads\F_3A.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764704"/>
            <a:ext cx="7464270" cy="559820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075813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tias RG\Downloads\F_4A.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850404"/>
            <a:ext cx="7278555" cy="545891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5" name="4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5 Rectángulo"/>
          <p:cNvSpPr/>
          <p:nvPr/>
        </p:nvSpPr>
        <p:spPr>
          <a:xfrm>
            <a:off x="3438469" y="6463"/>
            <a:ext cx="5688632" cy="523220"/>
          </a:xfrm>
          <a:prstGeom prst="rect">
            <a:avLst/>
          </a:prstGeom>
        </p:spPr>
        <p:txBody>
          <a:bodyPr wrap="square">
            <a:spAutoFit/>
          </a:bodyPr>
          <a:lstStyle/>
          <a:p>
            <a:pPr algn="r"/>
            <a:r>
              <a:rPr lang="en-US" sz="2800" b="1" dirty="0" smtClean="0">
                <a:solidFill>
                  <a:prstClr val="white"/>
                </a:solidFill>
                <a:latin typeface="Microsoft YaHei" panose="020B0503020204020204" pitchFamily="34" charset="-122"/>
                <a:ea typeface="Microsoft YaHei" panose="020B0503020204020204" pitchFamily="34" charset="-122"/>
              </a:rPr>
              <a:t>RAMSES meta-analysis</a:t>
            </a:r>
            <a:endParaRPr lang="en-US" sz="2800" dirty="0">
              <a:solidFill>
                <a:prstClr val="white"/>
              </a:solidFill>
              <a:latin typeface="Microsoft YaHei" panose="020B0503020204020204" pitchFamily="34" charset="-122"/>
              <a:ea typeface="Microsoft YaHei" panose="020B0503020204020204" pitchFamily="34" charset="-122"/>
            </a:endParaRPr>
          </a:p>
        </p:txBody>
      </p:sp>
      <p:sp>
        <p:nvSpPr>
          <p:cNvPr id="8" name="7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923835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29697" name="Picture 1" descr="SF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031" y="990020"/>
            <a:ext cx="7377377" cy="5535324"/>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CuadroTexto"/>
          <p:cNvSpPr txBox="1"/>
          <p:nvPr/>
        </p:nvSpPr>
        <p:spPr>
          <a:xfrm>
            <a:off x="0" y="6546830"/>
            <a:ext cx="9144000" cy="338554"/>
          </a:xfrm>
          <a:prstGeom prst="rect">
            <a:avLst/>
          </a:prstGeom>
          <a:noFill/>
        </p:spPr>
        <p:txBody>
          <a:bodyPr wrap="square" rtlCol="0">
            <a:spAutoFit/>
          </a:bodyPr>
          <a:lstStyle/>
          <a:p>
            <a:pPr algn="r"/>
            <a:r>
              <a:rPr lang="es-AR" sz="1600"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sz="1600"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600"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sz="1600"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sz="1600"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sz="1600"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sz="1600"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sz="1600"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sz="1600"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sz="1600"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2" name="1 Rectángulo"/>
          <p:cNvSpPr/>
          <p:nvPr/>
        </p:nvSpPr>
        <p:spPr>
          <a:xfrm>
            <a:off x="1619672" y="611396"/>
            <a:ext cx="5899372" cy="400110"/>
          </a:xfrm>
          <a:prstGeom prst="rect">
            <a:avLst/>
          </a:prstGeom>
        </p:spPr>
        <p:txBody>
          <a:bodyPr wrap="none">
            <a:spAutoFit/>
          </a:bodyPr>
          <a:lstStyle/>
          <a:p>
            <a:r>
              <a:rPr lang="en-US" sz="2000" b="1" i="1" dirty="0">
                <a:solidFill>
                  <a:srgbClr val="FFFF99"/>
                </a:solidFill>
                <a:latin typeface="Arial" panose="020B0604020202020204" pitchFamily="34" charset="0"/>
                <a:cs typeface="Arial" panose="020B0604020202020204" pitchFamily="34" charset="0"/>
              </a:rPr>
              <a:t>Analysis of death/MI for BMS+OIT versus BMS.</a:t>
            </a:r>
          </a:p>
        </p:txBody>
      </p:sp>
    </p:spTree>
    <p:extLst>
      <p:ext uri="{BB962C8B-B14F-4D97-AF65-F5344CB8AC3E}">
        <p14:creationId xmlns:p14="http://schemas.microsoft.com/office/powerpoint/2010/main" val="35784002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21506" name="Picture 2" descr="C:\Users\Matias RG\Downloads\F_2A.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999" y="1052736"/>
            <a:ext cx="6660232" cy="499517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566694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20482" name="Picture 2" descr="C:\Users\Matias RG\Downloads\F_1B.TIF"/>
          <p:cNvPicPr>
            <a:picLocks noChangeAspect="1" noChangeArrowheads="1"/>
          </p:cNvPicPr>
          <p:nvPr/>
        </p:nvPicPr>
        <p:blipFill rotWithShape="1">
          <a:blip r:embed="rId2">
            <a:extLst>
              <a:ext uri="{28A0092B-C50C-407E-A947-70E740481C1C}">
                <a14:useLocalDpi xmlns:a14="http://schemas.microsoft.com/office/drawing/2010/main" val="0"/>
              </a:ext>
            </a:extLst>
          </a:blip>
          <a:srcRect b="5243"/>
          <a:stretch/>
        </p:blipFill>
        <p:spPr bwMode="auto">
          <a:xfrm>
            <a:off x="1080120" y="1155338"/>
            <a:ext cx="6948264" cy="4937958"/>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16512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22530" name="Picture 2" descr="C:\Users\Matias RG\Downloads\F_2B.TIF"/>
          <p:cNvPicPr>
            <a:picLocks noChangeAspect="1" noChangeArrowheads="1"/>
          </p:cNvPicPr>
          <p:nvPr/>
        </p:nvPicPr>
        <p:blipFill rotWithShape="1">
          <a:blip r:embed="rId2">
            <a:extLst>
              <a:ext uri="{28A0092B-C50C-407E-A947-70E740481C1C}">
                <a14:useLocalDpi xmlns:a14="http://schemas.microsoft.com/office/drawing/2010/main" val="0"/>
              </a:ext>
            </a:extLst>
          </a:blip>
          <a:srcRect b="6036"/>
          <a:stretch/>
        </p:blipFill>
        <p:spPr bwMode="auto">
          <a:xfrm>
            <a:off x="1080120" y="955304"/>
            <a:ext cx="7020272" cy="4947391"/>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556066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620688"/>
            <a:ext cx="8858250" cy="596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142875" y="0"/>
            <a:ext cx="8858250" cy="646331"/>
          </a:xfrm>
          <a:prstGeom prst="rect">
            <a:avLst/>
          </a:prstGeom>
        </p:spPr>
        <p:txBody>
          <a:bodyPr wrap="square">
            <a:spAutoFit/>
          </a:bodyPr>
          <a:lstStyle/>
          <a:p>
            <a:pPr algn="r"/>
            <a:r>
              <a:rPr lang="en-US" b="1" dirty="0">
                <a:solidFill>
                  <a:srgbClr val="FFFF99"/>
                </a:solidFill>
                <a:latin typeface="Arial" panose="020B0604020202020204" pitchFamily="34" charset="0"/>
                <a:cs typeface="Arial" panose="020B0604020202020204" pitchFamily="34" charset="0"/>
              </a:rPr>
              <a:t>Survival curves for primary and secondary endpoints according to the treatment received (BMS+OIT [prednisone or sirolimus] or BMS). </a:t>
            </a:r>
            <a:endParaRPr lang="en-US" dirty="0">
              <a:solidFill>
                <a:srgbClr val="FFFF99"/>
              </a:solidFill>
              <a:latin typeface="Arial" panose="020B0604020202020204" pitchFamily="34" charset="0"/>
              <a:cs typeface="Arial" panose="020B0604020202020204" pitchFamily="34" charset="0"/>
            </a:endParaRPr>
          </a:p>
        </p:txBody>
      </p:sp>
      <p:sp>
        <p:nvSpPr>
          <p:cNvPr id="6" name="5 CuadroTexto"/>
          <p:cNvSpPr txBox="1"/>
          <p:nvPr/>
        </p:nvSpPr>
        <p:spPr>
          <a:xfrm>
            <a:off x="0" y="6516052"/>
            <a:ext cx="9144000" cy="338554"/>
          </a:xfrm>
          <a:prstGeom prst="rect">
            <a:avLst/>
          </a:prstGeom>
          <a:noFill/>
        </p:spPr>
        <p:txBody>
          <a:bodyPr wrap="square" rtlCol="0">
            <a:spAutoFit/>
          </a:bodyPr>
          <a:lstStyle/>
          <a:p>
            <a:pPr algn="r"/>
            <a:r>
              <a:rPr lang="es-AR" sz="1600" i="1"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Cassese</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600" i="1"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Kastrati</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600" i="1"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Rodriguez</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et al. </a:t>
            </a:r>
            <a:r>
              <a:rPr lang="es-AR" sz="1600" i="1" dirty="0" err="1">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Atherosclerosis</a:t>
            </a:r>
            <a:r>
              <a:rPr lang="es-AR" sz="1600" i="1" dirty="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2014 Dec;237(2):</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410-7</a:t>
            </a:r>
            <a:endParaRPr lang="es-AR" sz="1600" i="1" dirty="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35850891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596602"/>
            <a:ext cx="8982075" cy="600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80963" y="0"/>
            <a:ext cx="9063037" cy="646331"/>
          </a:xfrm>
          <a:prstGeom prst="rect">
            <a:avLst/>
          </a:prstGeom>
        </p:spPr>
        <p:txBody>
          <a:bodyPr wrap="square">
            <a:spAutoFit/>
          </a:bodyPr>
          <a:lstStyle/>
          <a:p>
            <a:pPr algn="r"/>
            <a:r>
              <a:rPr lang="en-US" b="1" dirty="0">
                <a:solidFill>
                  <a:srgbClr val="FFFF99"/>
                </a:solidFill>
                <a:latin typeface="Arial" panose="020B0604020202020204" pitchFamily="34" charset="0"/>
                <a:cs typeface="Arial" panose="020B0604020202020204" pitchFamily="34" charset="0"/>
              </a:rPr>
              <a:t>Survival curves for primary and secondary endpoints according to the treatment received (BMS+OIT [prednisone or sirolimus] or DES). </a:t>
            </a:r>
            <a:endParaRPr lang="en-US" dirty="0">
              <a:solidFill>
                <a:srgbClr val="FFFF99"/>
              </a:solidFill>
              <a:latin typeface="Arial" panose="020B0604020202020204" pitchFamily="34" charset="0"/>
              <a:cs typeface="Arial" panose="020B0604020202020204" pitchFamily="34" charset="0"/>
            </a:endParaRPr>
          </a:p>
        </p:txBody>
      </p:sp>
      <p:sp>
        <p:nvSpPr>
          <p:cNvPr id="6" name="5 CuadroTexto"/>
          <p:cNvSpPr txBox="1"/>
          <p:nvPr/>
        </p:nvSpPr>
        <p:spPr>
          <a:xfrm>
            <a:off x="0" y="6516052"/>
            <a:ext cx="9144000" cy="338554"/>
          </a:xfrm>
          <a:prstGeom prst="rect">
            <a:avLst/>
          </a:prstGeom>
          <a:noFill/>
        </p:spPr>
        <p:txBody>
          <a:bodyPr wrap="square" rtlCol="0">
            <a:spAutoFit/>
          </a:bodyPr>
          <a:lstStyle/>
          <a:p>
            <a:pPr algn="r"/>
            <a:r>
              <a:rPr lang="es-AR" sz="1600" i="1"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Cassese</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600" i="1"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Kastrati</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a:t>
            </a:r>
            <a:r>
              <a:rPr lang="es-AR" sz="1600" i="1" dirty="0" err="1"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Rodriguez</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et al. </a:t>
            </a:r>
            <a:r>
              <a:rPr lang="es-AR" sz="1600" i="1" dirty="0" err="1">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Atherosclerosis</a:t>
            </a:r>
            <a:r>
              <a:rPr lang="es-AR" sz="1600" i="1" dirty="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 2014 Dec;237(2):</a:t>
            </a:r>
            <a:r>
              <a:rPr lang="es-AR" sz="1600" i="1" dirty="0" smtClean="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rPr>
              <a:t>410-7</a:t>
            </a:r>
            <a:endParaRPr lang="es-AR" sz="1600" i="1" dirty="0">
              <a:solidFill>
                <a:schemeClr val="bg1">
                  <a:lumMod val="95000"/>
                </a:schemeClr>
              </a:solidFill>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2346602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25602" name="Picture 2" descr="C:\Users\Matias RG\Downloads\F_7.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850" y="836712"/>
            <a:ext cx="7260299" cy="544522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140158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tias RG\Downloads\F_5.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096" y="836712"/>
            <a:ext cx="7452320" cy="55892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5" name="4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5 Rectángulo"/>
          <p:cNvSpPr/>
          <p:nvPr/>
        </p:nvSpPr>
        <p:spPr>
          <a:xfrm>
            <a:off x="3438469" y="6463"/>
            <a:ext cx="5688632" cy="523220"/>
          </a:xfrm>
          <a:prstGeom prst="rect">
            <a:avLst/>
          </a:prstGeom>
        </p:spPr>
        <p:txBody>
          <a:bodyPr wrap="square">
            <a:spAutoFit/>
          </a:bodyPr>
          <a:lstStyle/>
          <a:p>
            <a:pPr algn="r"/>
            <a:r>
              <a:rPr lang="en-US" sz="2800" b="1" dirty="0" smtClean="0">
                <a:solidFill>
                  <a:prstClr val="white"/>
                </a:solidFill>
                <a:latin typeface="Microsoft YaHei" panose="020B0503020204020204" pitchFamily="34" charset="-122"/>
                <a:ea typeface="Microsoft YaHei" panose="020B0503020204020204" pitchFamily="34" charset="-122"/>
              </a:rPr>
              <a:t>RAMSES meta-analysis</a:t>
            </a:r>
            <a:endParaRPr lang="en-US" sz="2800" dirty="0">
              <a:solidFill>
                <a:prstClr val="white"/>
              </a:solidFill>
              <a:latin typeface="Microsoft YaHei" panose="020B0503020204020204" pitchFamily="34" charset="-122"/>
              <a:ea typeface="Microsoft YaHei" panose="020B0503020204020204" pitchFamily="34" charset="-122"/>
            </a:endParaRPr>
          </a:p>
        </p:txBody>
      </p:sp>
      <p:sp>
        <p:nvSpPr>
          <p:cNvPr id="8" name="7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14249839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4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24578" name="Picture 2" descr="C:\Users\Matias RG\Downloads\F_6.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096" y="774086"/>
            <a:ext cx="7380312" cy="553523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
        <p:nvSpPr>
          <p:cNvPr id="2" name="1 CuadroTexto"/>
          <p:cNvSpPr txBox="1"/>
          <p:nvPr/>
        </p:nvSpPr>
        <p:spPr>
          <a:xfrm>
            <a:off x="876626" y="774086"/>
            <a:ext cx="899592" cy="461665"/>
          </a:xfrm>
          <a:prstGeom prst="rect">
            <a:avLst/>
          </a:prstGeom>
          <a:noFill/>
        </p:spPr>
        <p:txBody>
          <a:bodyPr wrap="square" rtlCol="0">
            <a:spAutoFit/>
          </a:bodyPr>
          <a:lstStyle/>
          <a:p>
            <a:r>
              <a:rPr lang="es-AR" sz="2400" b="1" dirty="0" smtClean="0">
                <a:latin typeface="Arial" panose="020B0604020202020204" pitchFamily="34" charset="0"/>
                <a:cs typeface="Arial" panose="020B0604020202020204" pitchFamily="34" charset="0"/>
              </a:rPr>
              <a:t>TLR</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2643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612" y="689939"/>
            <a:ext cx="7367880" cy="5638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4 Conector recto"/>
          <p:cNvCxnSpPr/>
          <p:nvPr/>
        </p:nvCxnSpPr>
        <p:spPr>
          <a:xfrm>
            <a:off x="2915816" y="548680"/>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5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sp>
        <p:nvSpPr>
          <p:cNvPr id="7" name="6 CuadroTexto"/>
          <p:cNvSpPr txBox="1"/>
          <p:nvPr/>
        </p:nvSpPr>
        <p:spPr>
          <a:xfrm>
            <a:off x="864096" y="682076"/>
            <a:ext cx="1463126" cy="461665"/>
          </a:xfrm>
          <a:prstGeom prst="rect">
            <a:avLst/>
          </a:prstGeom>
          <a:noFill/>
        </p:spPr>
        <p:txBody>
          <a:bodyPr wrap="square" rtlCol="0">
            <a:spAutoFit/>
          </a:bodyPr>
          <a:lstStyle/>
          <a:p>
            <a:r>
              <a:rPr lang="es-AR" sz="2400" b="1" dirty="0" err="1" smtClean="0">
                <a:latin typeface="Arial" panose="020B0604020202020204" pitchFamily="34" charset="0"/>
                <a:cs typeface="Arial" panose="020B0604020202020204" pitchFamily="34" charset="0"/>
              </a:rPr>
              <a:t>Death</a:t>
            </a:r>
            <a:r>
              <a:rPr lang="es-AR" sz="2400" b="1" dirty="0" smtClean="0">
                <a:latin typeface="Arial" panose="020B0604020202020204" pitchFamily="34" charset="0"/>
                <a:cs typeface="Arial" panose="020B0604020202020204" pitchFamily="34" charset="0"/>
              </a:rPr>
              <a:t>/MI</a:t>
            </a:r>
            <a:endParaRPr lang="en-US" sz="2400" b="1" dirty="0">
              <a:latin typeface="Arial" panose="020B0604020202020204" pitchFamily="34" charset="0"/>
              <a:cs typeface="Arial" panose="020B0604020202020204" pitchFamily="34" charset="0"/>
            </a:endParaRPr>
          </a:p>
        </p:txBody>
      </p:sp>
      <p:sp>
        <p:nvSpPr>
          <p:cNvPr id="8" name="7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062760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1" descr="SF_4"/>
          <p:cNvPicPr>
            <a:picLocks noChangeAspect="1" noChangeArrowheads="1"/>
          </p:cNvPicPr>
          <p:nvPr/>
        </p:nvPicPr>
        <p:blipFill rotWithShape="1">
          <a:blip r:embed="rId2">
            <a:extLst>
              <a:ext uri="{28A0092B-C50C-407E-A947-70E740481C1C}">
                <a14:useLocalDpi xmlns:a14="http://schemas.microsoft.com/office/drawing/2010/main" val="0"/>
              </a:ext>
            </a:extLst>
          </a:blip>
          <a:srcRect l="4483" t="14161" r="5634" b="5486"/>
          <a:stretch/>
        </p:blipFill>
        <p:spPr bwMode="auto">
          <a:xfrm>
            <a:off x="791580" y="1321957"/>
            <a:ext cx="7560840" cy="5071557"/>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4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5 Rectángulo"/>
          <p:cNvSpPr/>
          <p:nvPr/>
        </p:nvSpPr>
        <p:spPr>
          <a:xfrm>
            <a:off x="3438469" y="6463"/>
            <a:ext cx="5688632" cy="523220"/>
          </a:xfrm>
          <a:prstGeom prst="rect">
            <a:avLst/>
          </a:prstGeom>
        </p:spPr>
        <p:txBody>
          <a:bodyPr wrap="square">
            <a:spAutoFit/>
          </a:bodyPr>
          <a:lstStyle/>
          <a:p>
            <a:pPr algn="r"/>
            <a:r>
              <a:rPr lang="en-US" sz="2800" b="1" dirty="0" smtClean="0">
                <a:solidFill>
                  <a:schemeClr val="bg1"/>
                </a:solidFill>
                <a:latin typeface="Microsoft YaHei" panose="020B0503020204020204" pitchFamily="34" charset="-122"/>
                <a:ea typeface="Microsoft YaHei" panose="020B0503020204020204" pitchFamily="34" charset="-122"/>
              </a:rPr>
              <a:t>RAMSES meta-analysis</a:t>
            </a:r>
            <a:endParaRPr lang="en-US" sz="2800" dirty="0">
              <a:solidFill>
                <a:schemeClr val="bg1"/>
              </a:solidFill>
              <a:latin typeface="Microsoft YaHei" panose="020B0503020204020204" pitchFamily="34" charset="-122"/>
              <a:ea typeface="Microsoft YaHei" panose="020B0503020204020204" pitchFamily="34" charset="-122"/>
            </a:endParaRPr>
          </a:p>
        </p:txBody>
      </p:sp>
      <p:sp>
        <p:nvSpPr>
          <p:cNvPr id="8" name="7 Rectángulo"/>
          <p:cNvSpPr/>
          <p:nvPr/>
        </p:nvSpPr>
        <p:spPr>
          <a:xfrm>
            <a:off x="1187624" y="755412"/>
            <a:ext cx="6768752" cy="369332"/>
          </a:xfrm>
          <a:prstGeom prst="rect">
            <a:avLst/>
          </a:prstGeom>
        </p:spPr>
        <p:txBody>
          <a:bodyPr wrap="square">
            <a:spAutoFit/>
          </a:bodyPr>
          <a:lstStyle/>
          <a:p>
            <a:pPr algn="ctr"/>
            <a:r>
              <a:rPr lang="es-AR" b="1" dirty="0" err="1" smtClean="0">
                <a:solidFill>
                  <a:srgbClr val="FFFF00"/>
                </a:solidFill>
                <a:latin typeface="Microsoft YaHei" panose="020B0503020204020204" pitchFamily="34" charset="-122"/>
                <a:ea typeface="Microsoft YaHei" panose="020B0503020204020204" pitchFamily="34" charset="-122"/>
              </a:rPr>
              <a:t>Side</a:t>
            </a:r>
            <a:r>
              <a:rPr lang="es-AR" b="1" dirty="0" smtClean="0">
                <a:solidFill>
                  <a:srgbClr val="FFFF00"/>
                </a:solidFill>
                <a:latin typeface="Microsoft YaHei" panose="020B0503020204020204" pitchFamily="34" charset="-122"/>
                <a:ea typeface="Microsoft YaHei" panose="020B0503020204020204" pitchFamily="34" charset="-122"/>
              </a:rPr>
              <a:t> </a:t>
            </a:r>
            <a:r>
              <a:rPr lang="es-AR" b="1" dirty="0" err="1" smtClean="0">
                <a:solidFill>
                  <a:srgbClr val="FFFF00"/>
                </a:solidFill>
                <a:latin typeface="Microsoft YaHei" panose="020B0503020204020204" pitchFamily="34" charset="-122"/>
                <a:ea typeface="Microsoft YaHei" panose="020B0503020204020204" pitchFamily="34" charset="-122"/>
              </a:rPr>
              <a:t>effects</a:t>
            </a:r>
            <a:r>
              <a:rPr lang="es-AR" b="1" dirty="0" smtClean="0">
                <a:solidFill>
                  <a:srgbClr val="FFFF00"/>
                </a:solidFill>
                <a:latin typeface="Microsoft YaHei" panose="020B0503020204020204" pitchFamily="34" charset="-122"/>
                <a:ea typeface="Microsoft YaHei" panose="020B0503020204020204" pitchFamily="34" charset="-122"/>
              </a:rPr>
              <a:t> </a:t>
            </a:r>
            <a:r>
              <a:rPr lang="es-AR" b="1" dirty="0" err="1" smtClean="0">
                <a:solidFill>
                  <a:srgbClr val="FFFF00"/>
                </a:solidFill>
                <a:latin typeface="Microsoft YaHei" panose="020B0503020204020204" pitchFamily="34" charset="-122"/>
                <a:ea typeface="Microsoft YaHei" panose="020B0503020204020204" pitchFamily="34" charset="-122"/>
              </a:rPr>
              <a:t>associated</a:t>
            </a:r>
            <a:r>
              <a:rPr lang="es-AR" b="1" dirty="0" smtClean="0">
                <a:solidFill>
                  <a:srgbClr val="FFFF00"/>
                </a:solidFill>
                <a:latin typeface="Microsoft YaHei" panose="020B0503020204020204" pitchFamily="34" charset="-122"/>
                <a:ea typeface="Microsoft YaHei" panose="020B0503020204020204" pitchFamily="34" charset="-122"/>
              </a:rPr>
              <a:t> </a:t>
            </a:r>
            <a:r>
              <a:rPr lang="es-AR" b="1" dirty="0" err="1" smtClean="0">
                <a:solidFill>
                  <a:srgbClr val="FFFF00"/>
                </a:solidFill>
                <a:latin typeface="Microsoft YaHei" panose="020B0503020204020204" pitchFamily="34" charset="-122"/>
                <a:ea typeface="Microsoft YaHei" panose="020B0503020204020204" pitchFamily="34" charset="-122"/>
              </a:rPr>
              <a:t>with</a:t>
            </a:r>
            <a:r>
              <a:rPr lang="es-AR" b="1" dirty="0" smtClean="0">
                <a:solidFill>
                  <a:srgbClr val="FFFF00"/>
                </a:solidFill>
                <a:latin typeface="Microsoft YaHei" panose="020B0503020204020204" pitchFamily="34" charset="-122"/>
                <a:ea typeface="Microsoft YaHei" panose="020B0503020204020204" pitchFamily="34" charset="-122"/>
              </a:rPr>
              <a:t> OIT</a:t>
            </a:r>
            <a:endParaRPr lang="en-US" b="1" dirty="0">
              <a:solidFill>
                <a:srgbClr val="FFFF00"/>
              </a:solidFill>
              <a:latin typeface="Microsoft YaHei" panose="020B0503020204020204" pitchFamily="34" charset="-122"/>
              <a:ea typeface="Microsoft YaHei" panose="020B0503020204020204" pitchFamily="34" charset="-122"/>
            </a:endParaRPr>
          </a:p>
        </p:txBody>
      </p:sp>
      <p:sp>
        <p:nvSpPr>
          <p:cNvPr id="9" name="8 CuadroTexto"/>
          <p:cNvSpPr txBox="1"/>
          <p:nvPr/>
        </p:nvSpPr>
        <p:spPr>
          <a:xfrm>
            <a:off x="0" y="6444044"/>
            <a:ext cx="9144000" cy="369332"/>
          </a:xfrm>
          <a:prstGeom prst="rect">
            <a:avLst/>
          </a:prstGeom>
          <a:noFill/>
        </p:spPr>
        <p:txBody>
          <a:bodyPr wrap="square" rtlCol="0">
            <a:spAutoFit/>
          </a:bodyPr>
          <a:lstStyle/>
          <a:p>
            <a:pPr algn="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Cassese</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Kastrati</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a:t>
            </a:r>
            <a:r>
              <a:rPr lang="es-AR" i="1" dirty="0" err="1" smtClean="0">
                <a:solidFill>
                  <a:schemeClr val="bg1">
                    <a:lumMod val="95000"/>
                  </a:schemeClr>
                </a:solidFill>
                <a:latin typeface="Microsoft YaHei" panose="020B0503020204020204" pitchFamily="34" charset="-122"/>
                <a:ea typeface="Microsoft YaHei" panose="020B0503020204020204" pitchFamily="34" charset="-122"/>
              </a:rPr>
              <a:t>Rodriguez</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 et al. </a:t>
            </a:r>
            <a:r>
              <a:rPr lang="es-AR" i="1" dirty="0" err="1">
                <a:solidFill>
                  <a:schemeClr val="bg1">
                    <a:lumMod val="95000"/>
                  </a:schemeClr>
                </a:solidFill>
                <a:latin typeface="Microsoft YaHei" panose="020B0503020204020204" pitchFamily="34" charset="-122"/>
                <a:ea typeface="Microsoft YaHei" panose="020B0503020204020204" pitchFamily="34" charset="-122"/>
              </a:rPr>
              <a:t>Atherosclerosis</a:t>
            </a:r>
            <a:r>
              <a:rPr lang="es-AR" i="1" dirty="0">
                <a:solidFill>
                  <a:schemeClr val="bg1">
                    <a:lumMod val="95000"/>
                  </a:schemeClr>
                </a:solidFill>
                <a:latin typeface="Microsoft YaHei" panose="020B0503020204020204" pitchFamily="34" charset="-122"/>
                <a:ea typeface="Microsoft YaHei" panose="020B0503020204020204" pitchFamily="34" charset="-122"/>
              </a:rPr>
              <a:t>. 2014 Dec;237(2):</a:t>
            </a:r>
            <a:r>
              <a:rPr lang="es-AR" i="1" dirty="0" smtClean="0">
                <a:solidFill>
                  <a:schemeClr val="bg1">
                    <a:lumMod val="95000"/>
                  </a:schemeClr>
                </a:solidFill>
                <a:latin typeface="Microsoft YaHei" panose="020B0503020204020204" pitchFamily="34" charset="-122"/>
                <a:ea typeface="Microsoft YaHei" panose="020B0503020204020204" pitchFamily="34" charset="-122"/>
              </a:rPr>
              <a:t>410-7</a:t>
            </a:r>
            <a:endParaRPr lang="es-AR" i="1" dirty="0">
              <a:solidFill>
                <a:schemeClr val="bg1">
                  <a:lumMod val="9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14266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25760" y="6488668"/>
            <a:ext cx="9036496" cy="369332"/>
          </a:xfrm>
          <a:prstGeom prst="rect">
            <a:avLst/>
          </a:prstGeom>
        </p:spPr>
        <p:txBody>
          <a:bodyPr wrap="square">
            <a:spAutoFit/>
          </a:bodyPr>
          <a:lstStyle/>
          <a:p>
            <a:pPr algn="r"/>
            <a:r>
              <a:rPr lang="en-US" i="1" dirty="0" err="1" smtClean="0">
                <a:solidFill>
                  <a:prstClr val="white">
                    <a:lumMod val="95000"/>
                  </a:prstClr>
                </a:solidFill>
                <a:latin typeface="Microsoft YaHei" panose="020B0503020204020204" pitchFamily="34" charset="-122"/>
                <a:ea typeface="Microsoft YaHei" panose="020B0503020204020204" pitchFamily="34" charset="-122"/>
              </a:rPr>
              <a:t>Deftereos</a:t>
            </a:r>
            <a:r>
              <a:rPr lang="en-US" i="1" dirty="0" smtClean="0">
                <a:solidFill>
                  <a:prstClr val="white">
                    <a:lumMod val="95000"/>
                  </a:prstClr>
                </a:solidFill>
                <a:latin typeface="Microsoft YaHei" panose="020B0503020204020204" pitchFamily="34" charset="-122"/>
                <a:ea typeface="Microsoft YaHei" panose="020B0503020204020204" pitchFamily="34" charset="-122"/>
              </a:rPr>
              <a:t> S et al. J Am </a:t>
            </a:r>
            <a:r>
              <a:rPr lang="en-US" i="1" dirty="0" err="1" smtClean="0">
                <a:solidFill>
                  <a:prstClr val="white">
                    <a:lumMod val="95000"/>
                  </a:prstClr>
                </a:solidFill>
                <a:latin typeface="Microsoft YaHei" panose="020B0503020204020204" pitchFamily="34" charset="-122"/>
                <a:ea typeface="Microsoft YaHei" panose="020B0503020204020204" pitchFamily="34" charset="-122"/>
              </a:rPr>
              <a:t>Coll</a:t>
            </a:r>
            <a:r>
              <a:rPr lang="en-US" i="1" dirty="0" smtClean="0">
                <a:solidFill>
                  <a:prstClr val="white">
                    <a:lumMod val="95000"/>
                  </a:prstClr>
                </a:solidFill>
                <a:latin typeface="Microsoft YaHei" panose="020B0503020204020204" pitchFamily="34" charset="-122"/>
                <a:ea typeface="Microsoft YaHei" panose="020B0503020204020204" pitchFamily="34" charset="-122"/>
              </a:rPr>
              <a:t> </a:t>
            </a:r>
            <a:r>
              <a:rPr lang="en-US" i="1" dirty="0" err="1" smtClean="0">
                <a:solidFill>
                  <a:prstClr val="white">
                    <a:lumMod val="95000"/>
                  </a:prstClr>
                </a:solidFill>
                <a:latin typeface="Microsoft YaHei" panose="020B0503020204020204" pitchFamily="34" charset="-122"/>
                <a:ea typeface="Microsoft YaHei" panose="020B0503020204020204" pitchFamily="34" charset="-122"/>
              </a:rPr>
              <a:t>Cardiol</a:t>
            </a:r>
            <a:r>
              <a:rPr lang="en-US" i="1" dirty="0" smtClean="0">
                <a:solidFill>
                  <a:prstClr val="white">
                    <a:lumMod val="95000"/>
                  </a:prstClr>
                </a:solidFill>
                <a:latin typeface="Microsoft YaHei" panose="020B0503020204020204" pitchFamily="34" charset="-122"/>
                <a:ea typeface="Microsoft YaHei" panose="020B0503020204020204" pitchFamily="34" charset="-122"/>
              </a:rPr>
              <a:t>. 2013 Apr 23;61(16):1679-85. </a:t>
            </a:r>
          </a:p>
        </p:txBody>
      </p:sp>
      <p:sp>
        <p:nvSpPr>
          <p:cNvPr id="5" name="4 Rectángulo"/>
          <p:cNvSpPr/>
          <p:nvPr/>
        </p:nvSpPr>
        <p:spPr>
          <a:xfrm>
            <a:off x="1979712" y="27781"/>
            <a:ext cx="6984776" cy="1384995"/>
          </a:xfrm>
          <a:prstGeom prst="rect">
            <a:avLst/>
          </a:prstGeom>
        </p:spPr>
        <p:txBody>
          <a:bodyPr wrap="square">
            <a:spAutoFit/>
          </a:bodyPr>
          <a:lstStyle/>
          <a:p>
            <a:pPr algn="r"/>
            <a:r>
              <a:rPr lang="en-US" sz="2800" dirty="0" smtClean="0">
                <a:solidFill>
                  <a:prstClr val="white">
                    <a:lumMod val="95000"/>
                  </a:prstClr>
                </a:solidFill>
                <a:latin typeface="Microsoft YaHei" panose="020B0503020204020204" pitchFamily="34" charset="-122"/>
                <a:ea typeface="Microsoft YaHei" panose="020B0503020204020204" pitchFamily="34" charset="-122"/>
              </a:rPr>
              <a:t>Colchicine Treatment for the Prevention of Bare-Metal Stent Restenosis in Diabetic Patients</a:t>
            </a:r>
            <a:endParaRPr lang="en-US" sz="2800" dirty="0">
              <a:solidFill>
                <a:prstClr val="white">
                  <a:lumMod val="95000"/>
                </a:prstClr>
              </a:solidFill>
              <a:latin typeface="Microsoft YaHei" panose="020B0503020204020204" pitchFamily="34" charset="-122"/>
              <a:ea typeface="Microsoft YaHei" panose="020B0503020204020204" pitchFamily="34" charset="-122"/>
            </a:endParaRPr>
          </a:p>
        </p:txBody>
      </p:sp>
      <p:cxnSp>
        <p:nvCxnSpPr>
          <p:cNvPr id="7" name="6 Conector recto"/>
          <p:cNvCxnSpPr/>
          <p:nvPr/>
        </p:nvCxnSpPr>
        <p:spPr>
          <a:xfrm>
            <a:off x="323528" y="1412776"/>
            <a:ext cx="864096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1" name="10 CuadroTexto"/>
          <p:cNvSpPr txBox="1"/>
          <p:nvPr/>
        </p:nvSpPr>
        <p:spPr>
          <a:xfrm>
            <a:off x="323528" y="1552724"/>
            <a:ext cx="8640960" cy="2308324"/>
          </a:xfrm>
          <a:prstGeom prst="rect">
            <a:avLst/>
          </a:prstGeom>
          <a:noFill/>
        </p:spPr>
        <p:txBody>
          <a:bodyPr wrap="square" rtlCol="0">
            <a:spAutoFit/>
          </a:bodyPr>
          <a:lstStyle/>
          <a:p>
            <a:pPr marL="285750" indent="-285750" algn="just">
              <a:buFont typeface="Arial" panose="020B0604020202020204" pitchFamily="34" charset="0"/>
              <a:buChar char="•"/>
            </a:pPr>
            <a:r>
              <a:rPr lang="es-AR" dirty="0" err="1" smtClean="0">
                <a:solidFill>
                  <a:prstClr val="white">
                    <a:lumMod val="95000"/>
                  </a:prstClr>
                </a:solidFill>
                <a:latin typeface="Microsoft YaHei" panose="020B0503020204020204" pitchFamily="34" charset="-122"/>
                <a:ea typeface="Microsoft YaHei" panose="020B0503020204020204" pitchFamily="34" charset="-122"/>
              </a:rPr>
              <a:t>Double</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blind</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prospective</a:t>
            </a:r>
            <a:r>
              <a:rPr lang="es-AR" dirty="0" smtClean="0">
                <a:solidFill>
                  <a:prstClr val="white">
                    <a:lumMod val="95000"/>
                  </a:prstClr>
                </a:solidFill>
                <a:latin typeface="Microsoft YaHei" panose="020B0503020204020204" pitchFamily="34" charset="-122"/>
                <a:ea typeface="Microsoft YaHei" panose="020B0503020204020204" pitchFamily="34" charset="-122"/>
              </a:rPr>
              <a:t>, placebo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controlled</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study</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included</a:t>
            </a:r>
            <a:r>
              <a:rPr lang="es-AR" dirty="0" smtClean="0">
                <a:solidFill>
                  <a:prstClr val="white">
                    <a:lumMod val="95000"/>
                  </a:prstClr>
                </a:solidFill>
                <a:latin typeface="Microsoft YaHei" panose="020B0503020204020204" pitchFamily="34" charset="-122"/>
                <a:ea typeface="Microsoft YaHei" panose="020B0503020204020204" pitchFamily="34" charset="-122"/>
              </a:rPr>
              <a:t> 196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diabetic</a:t>
            </a:r>
            <a:r>
              <a:rPr lang="es-AR" dirty="0">
                <a:solidFill>
                  <a:prstClr val="white">
                    <a:lumMod val="95000"/>
                  </a:prstClr>
                </a:solidFill>
                <a:latin typeface="Microsoft YaHei" panose="020B0503020204020204" pitchFamily="34" charset="-122"/>
                <a:ea typeface="Microsoft YaHei" panose="020B0503020204020204" pitchFamily="34" charset="-122"/>
              </a:rPr>
              <a:t> </a:t>
            </a:r>
            <a:r>
              <a:rPr lang="es-AR" dirty="0" smtClean="0">
                <a:solidFill>
                  <a:prstClr val="white">
                    <a:lumMod val="95000"/>
                  </a:prstClr>
                </a:solidFill>
                <a:latin typeface="Microsoft YaHei" panose="020B0503020204020204" pitchFamily="34" charset="-122"/>
                <a:ea typeface="Microsoft YaHei" panose="020B0503020204020204" pitchFamily="34" charset="-122"/>
              </a:rPr>
              <a:t>pt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treated</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with</a:t>
            </a:r>
            <a:r>
              <a:rPr lang="es-AR" dirty="0" smtClean="0">
                <a:solidFill>
                  <a:prstClr val="white">
                    <a:lumMod val="95000"/>
                  </a:prstClr>
                </a:solidFill>
                <a:latin typeface="Microsoft YaHei" panose="020B0503020204020204" pitchFamily="34" charset="-122"/>
                <a:ea typeface="Microsoft YaHei" panose="020B0503020204020204" pitchFamily="34" charset="-122"/>
              </a:rPr>
              <a:t> BMS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randomly</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asigned</a:t>
            </a:r>
            <a:r>
              <a:rPr lang="es-AR" dirty="0" smtClean="0">
                <a:solidFill>
                  <a:prstClr val="white">
                    <a:lumMod val="95000"/>
                  </a:prstClr>
                </a:solidFill>
                <a:latin typeface="Microsoft YaHei" panose="020B0503020204020204" pitchFamily="34" charset="-122"/>
                <a:ea typeface="Microsoft YaHei" panose="020B0503020204020204" pitchFamily="34" charset="-122"/>
              </a:rPr>
              <a:t> to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colchicine</a:t>
            </a:r>
            <a:r>
              <a:rPr lang="es-AR" dirty="0" smtClean="0">
                <a:solidFill>
                  <a:prstClr val="white">
                    <a:lumMod val="95000"/>
                  </a:prstClr>
                </a:solidFill>
                <a:latin typeface="Microsoft YaHei" panose="020B0503020204020204" pitchFamily="34" charset="-122"/>
                <a:ea typeface="Microsoft YaHei" panose="020B0503020204020204" pitchFamily="34" charset="-122"/>
              </a:rPr>
              <a:t> 0.5 mg (n=100)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or</a:t>
            </a:r>
            <a:r>
              <a:rPr lang="es-AR" dirty="0" smtClean="0">
                <a:solidFill>
                  <a:prstClr val="white">
                    <a:lumMod val="95000"/>
                  </a:prstClr>
                </a:solidFill>
                <a:latin typeface="Microsoft YaHei" panose="020B0503020204020204" pitchFamily="34" charset="-122"/>
                <a:ea typeface="Microsoft YaHei" panose="020B0503020204020204" pitchFamily="34" charset="-122"/>
              </a:rPr>
              <a:t> placebo (n=96)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twice</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daily</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for</a:t>
            </a:r>
            <a:r>
              <a:rPr lang="es-AR" dirty="0" smtClean="0">
                <a:solidFill>
                  <a:prstClr val="white">
                    <a:lumMod val="95000"/>
                  </a:prstClr>
                </a:solidFill>
                <a:latin typeface="Microsoft YaHei" panose="020B0503020204020204" pitchFamily="34" charset="-122"/>
                <a:ea typeface="Microsoft YaHei" panose="020B0503020204020204" pitchFamily="34" charset="-122"/>
              </a:rPr>
              <a:t> 6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months</a:t>
            </a:r>
            <a:r>
              <a:rPr lang="es-AR" dirty="0" smtClean="0">
                <a:solidFill>
                  <a:prstClr val="white">
                    <a:lumMod val="95000"/>
                  </a:prstClr>
                </a:solidFill>
                <a:latin typeface="Microsoft YaHei" panose="020B0503020204020204" pitchFamily="34" charset="-122"/>
                <a:ea typeface="Microsoft YaHei" panose="020B0503020204020204" pitchFamily="34" charset="-122"/>
              </a:rPr>
              <a:t>.</a:t>
            </a:r>
          </a:p>
          <a:p>
            <a:pPr marL="285750" indent="-285750" algn="just">
              <a:buFont typeface="Arial" panose="020B0604020202020204" pitchFamily="34" charset="0"/>
              <a:buChar char="•"/>
            </a:pPr>
            <a:r>
              <a:rPr lang="es-AR" dirty="0" err="1" smtClean="0">
                <a:solidFill>
                  <a:prstClr val="white">
                    <a:lumMod val="95000"/>
                  </a:prstClr>
                </a:solidFill>
                <a:latin typeface="Microsoft YaHei" panose="020B0503020204020204" pitchFamily="34" charset="-122"/>
                <a:ea typeface="Microsoft YaHei" panose="020B0503020204020204" pitchFamily="34" charset="-122"/>
              </a:rPr>
              <a:t>Angiography</a:t>
            </a:r>
            <a:r>
              <a:rPr lang="es-AR" dirty="0" smtClean="0">
                <a:solidFill>
                  <a:prstClr val="white">
                    <a:lumMod val="95000"/>
                  </a:prstClr>
                </a:solidFill>
                <a:latin typeface="Microsoft YaHei" panose="020B0503020204020204" pitchFamily="34" charset="-122"/>
                <a:ea typeface="Microsoft YaHei" panose="020B0503020204020204" pitchFamily="34" charset="-122"/>
              </a:rPr>
              <a:t> and IVUS to monitor restenosis 6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months</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after</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initial</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procedure</a:t>
            </a:r>
            <a:r>
              <a:rPr lang="es-AR" dirty="0" smtClean="0">
                <a:solidFill>
                  <a:prstClr val="white">
                    <a:lumMod val="95000"/>
                  </a:prstClr>
                </a:solidFill>
                <a:latin typeface="Microsoft YaHei" panose="020B0503020204020204" pitchFamily="34" charset="-122"/>
                <a:ea typeface="Microsoft YaHei" panose="020B0503020204020204" pitchFamily="34" charset="-122"/>
              </a:rPr>
              <a:t>.</a:t>
            </a:r>
          </a:p>
          <a:p>
            <a:pPr marL="285750" indent="-285750" algn="just">
              <a:buFont typeface="Arial" panose="020B0604020202020204" pitchFamily="34" charset="0"/>
              <a:buChar char="•"/>
            </a:pPr>
            <a:r>
              <a:rPr lang="es-AR" dirty="0" err="1" smtClean="0">
                <a:solidFill>
                  <a:prstClr val="white">
                    <a:lumMod val="95000"/>
                  </a:prstClr>
                </a:solidFill>
                <a:latin typeface="Microsoft YaHei" panose="020B0503020204020204" pitchFamily="34" charset="-122"/>
                <a:ea typeface="Microsoft YaHei" panose="020B0503020204020204" pitchFamily="34" charset="-122"/>
              </a:rPr>
              <a:t>Well</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ballanced</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demographic</a:t>
            </a:r>
            <a:r>
              <a:rPr lang="es-AR" dirty="0" smtClean="0">
                <a:solidFill>
                  <a:prstClr val="white">
                    <a:lumMod val="95000"/>
                  </a:prstClr>
                </a:solidFill>
                <a:latin typeface="Microsoft YaHei" panose="020B0503020204020204" pitchFamily="34" charset="-122"/>
                <a:ea typeface="Microsoft YaHei" panose="020B0503020204020204" pitchFamily="34" charset="-122"/>
              </a:rPr>
              <a:t> and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angiographic</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baseline</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characteristics</a:t>
            </a:r>
            <a:r>
              <a:rPr lang="es-AR" dirty="0" smtClean="0">
                <a:solidFill>
                  <a:prstClr val="white">
                    <a:lumMod val="95000"/>
                  </a:prstClr>
                </a:solidFill>
                <a:latin typeface="Microsoft YaHei" panose="020B0503020204020204" pitchFamily="34" charset="-122"/>
                <a:ea typeface="Microsoft YaHei" panose="020B0503020204020204" pitchFamily="34" charset="-122"/>
              </a:rPr>
              <a:t>.</a:t>
            </a:r>
          </a:p>
          <a:p>
            <a:pPr marL="285750" indent="-285750" algn="just">
              <a:buFont typeface="Arial" panose="020B0604020202020204" pitchFamily="34" charset="0"/>
              <a:buChar char="•"/>
            </a:pPr>
            <a:r>
              <a:rPr lang="es-AR" dirty="0" smtClean="0">
                <a:solidFill>
                  <a:prstClr val="white">
                    <a:lumMod val="95000"/>
                  </a:prstClr>
                </a:solidFill>
                <a:latin typeface="Microsoft YaHei" panose="020B0503020204020204" pitchFamily="34" charset="-122"/>
                <a:ea typeface="Microsoft YaHei" panose="020B0503020204020204" pitchFamily="34" charset="-122"/>
              </a:rPr>
              <a:t>16% of adverse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events</a:t>
            </a:r>
            <a:r>
              <a:rPr lang="es-AR" dirty="0" smtClean="0">
                <a:solidFill>
                  <a:prstClr val="white">
                    <a:lumMod val="95000"/>
                  </a:prstClr>
                </a:solidFill>
                <a:latin typeface="Microsoft YaHei" panose="020B0503020204020204" pitchFamily="34" charset="-122"/>
                <a:ea typeface="Microsoft YaHei" panose="020B0503020204020204" pitchFamily="34" charset="-122"/>
              </a:rPr>
              <a:t> in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colchicine</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group</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diarrhea</a:t>
            </a:r>
            <a:r>
              <a:rPr lang="es-AR" dirty="0" smtClean="0">
                <a:solidFill>
                  <a:prstClr val="white">
                    <a:lumMod val="95000"/>
                  </a:prstClr>
                </a:solidFill>
                <a:latin typeface="Microsoft YaHei" panose="020B0503020204020204" pitchFamily="34" charset="-122"/>
                <a:ea typeface="Microsoft YaHei" panose="020B0503020204020204" pitchFamily="34" charset="-122"/>
              </a:rPr>
              <a:t> </a:t>
            </a:r>
            <a:r>
              <a:rPr lang="es-AR" dirty="0" err="1" smtClean="0">
                <a:solidFill>
                  <a:prstClr val="white">
                    <a:lumMod val="95000"/>
                  </a:prstClr>
                </a:solidFill>
                <a:latin typeface="Microsoft YaHei" panose="020B0503020204020204" pitchFamily="34" charset="-122"/>
                <a:ea typeface="Microsoft YaHei" panose="020B0503020204020204" pitchFamily="34" charset="-122"/>
              </a:rPr>
              <a:t>or</a:t>
            </a:r>
            <a:r>
              <a:rPr lang="es-AR" dirty="0" smtClean="0">
                <a:solidFill>
                  <a:prstClr val="white">
                    <a:lumMod val="95000"/>
                  </a:prstClr>
                </a:solidFill>
                <a:latin typeface="Microsoft YaHei" panose="020B0503020204020204" pitchFamily="34" charset="-122"/>
                <a:ea typeface="Microsoft YaHei" panose="020B0503020204020204" pitchFamily="34" charset="-122"/>
              </a:rPr>
              <a:t> nausea) vs 7% in placebo. </a:t>
            </a:r>
          </a:p>
        </p:txBody>
      </p:sp>
      <p:pic>
        <p:nvPicPr>
          <p:cNvPr id="1536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3610" t="50000" r="38646" b="29762"/>
          <a:stretch/>
        </p:blipFill>
        <p:spPr bwMode="auto">
          <a:xfrm>
            <a:off x="107504" y="4334099"/>
            <a:ext cx="8892487" cy="2119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CuadroTexto"/>
          <p:cNvSpPr txBox="1"/>
          <p:nvPr/>
        </p:nvSpPr>
        <p:spPr>
          <a:xfrm>
            <a:off x="2699792" y="3851756"/>
            <a:ext cx="3672408" cy="369332"/>
          </a:xfrm>
          <a:prstGeom prst="rect">
            <a:avLst/>
          </a:prstGeom>
          <a:noFill/>
        </p:spPr>
        <p:txBody>
          <a:bodyPr wrap="square" rtlCol="0">
            <a:spAutoFit/>
          </a:bodyPr>
          <a:lstStyle/>
          <a:p>
            <a:r>
              <a:rPr lang="es-AR" b="1" dirty="0" err="1" smtClean="0">
                <a:solidFill>
                  <a:srgbClr val="FFFF00"/>
                </a:solidFill>
                <a:latin typeface="Microsoft YaHei" panose="020B0503020204020204" pitchFamily="34" charset="-122"/>
                <a:ea typeface="Microsoft YaHei" panose="020B0503020204020204" pitchFamily="34" charset="-122"/>
              </a:rPr>
              <a:t>Results</a:t>
            </a:r>
            <a:r>
              <a:rPr lang="es-AR" b="1" dirty="0" smtClean="0">
                <a:solidFill>
                  <a:srgbClr val="FFFF00"/>
                </a:solidFill>
                <a:latin typeface="Microsoft YaHei" panose="020B0503020204020204" pitchFamily="34" charset="-122"/>
                <a:ea typeface="Microsoft YaHei" panose="020B0503020204020204" pitchFamily="34" charset="-122"/>
              </a:rPr>
              <a:t> at 6 </a:t>
            </a:r>
            <a:r>
              <a:rPr lang="es-AR" b="1" dirty="0" err="1" smtClean="0">
                <a:solidFill>
                  <a:srgbClr val="FFFF00"/>
                </a:solidFill>
                <a:latin typeface="Microsoft YaHei" panose="020B0503020204020204" pitchFamily="34" charset="-122"/>
                <a:ea typeface="Microsoft YaHei" panose="020B0503020204020204" pitchFamily="34" charset="-122"/>
              </a:rPr>
              <a:t>months</a:t>
            </a:r>
            <a:r>
              <a:rPr lang="es-AR" b="1" dirty="0" smtClean="0">
                <a:solidFill>
                  <a:srgbClr val="FFFF00"/>
                </a:solidFill>
                <a:latin typeface="Microsoft YaHei" panose="020B0503020204020204" pitchFamily="34" charset="-122"/>
                <a:ea typeface="Microsoft YaHei" panose="020B0503020204020204" pitchFamily="34" charset="-122"/>
              </a:rPr>
              <a:t> of FU</a:t>
            </a:r>
            <a:endParaRPr lang="en-US" b="1" dirty="0">
              <a:solidFill>
                <a:srgbClr val="FFFF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16334078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920203"/>
            <a:ext cx="4998864" cy="417309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1979712" y="27781"/>
            <a:ext cx="6984776" cy="1384995"/>
          </a:xfrm>
          <a:prstGeom prst="rect">
            <a:avLst/>
          </a:prstGeom>
        </p:spPr>
        <p:txBody>
          <a:bodyPr wrap="square">
            <a:spAutoFit/>
          </a:bodyPr>
          <a:lstStyle/>
          <a:p>
            <a:pPr algn="r"/>
            <a:r>
              <a:rPr lang="en-US" sz="2800" dirty="0" smtClean="0">
                <a:solidFill>
                  <a:prstClr val="white">
                    <a:lumMod val="95000"/>
                  </a:prstClr>
                </a:solidFill>
                <a:latin typeface="Microsoft YaHei" panose="020B0503020204020204" pitchFamily="34" charset="-122"/>
                <a:ea typeface="Microsoft YaHei" panose="020B0503020204020204" pitchFamily="34" charset="-122"/>
              </a:rPr>
              <a:t>Colchicine Treatment for the Prevention of Bare-Metal Stent Restenosis in Diabetic Patients</a:t>
            </a:r>
            <a:endParaRPr lang="en-US" sz="2800" dirty="0">
              <a:solidFill>
                <a:prstClr val="white">
                  <a:lumMod val="95000"/>
                </a:prstClr>
              </a:solidFill>
              <a:latin typeface="Microsoft YaHei" panose="020B0503020204020204" pitchFamily="34" charset="-122"/>
              <a:ea typeface="Microsoft YaHei" panose="020B0503020204020204" pitchFamily="34" charset="-122"/>
            </a:endParaRPr>
          </a:p>
        </p:txBody>
      </p:sp>
      <p:cxnSp>
        <p:nvCxnSpPr>
          <p:cNvPr id="8" name="7 Conector recto"/>
          <p:cNvCxnSpPr/>
          <p:nvPr/>
        </p:nvCxnSpPr>
        <p:spPr>
          <a:xfrm>
            <a:off x="323528" y="1412776"/>
            <a:ext cx="864096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8 Rectángulo"/>
          <p:cNvSpPr/>
          <p:nvPr/>
        </p:nvSpPr>
        <p:spPr>
          <a:xfrm>
            <a:off x="125760" y="6488668"/>
            <a:ext cx="9036496" cy="369332"/>
          </a:xfrm>
          <a:prstGeom prst="rect">
            <a:avLst/>
          </a:prstGeom>
        </p:spPr>
        <p:txBody>
          <a:bodyPr wrap="square">
            <a:spAutoFit/>
          </a:bodyPr>
          <a:lstStyle/>
          <a:p>
            <a:pPr algn="r"/>
            <a:r>
              <a:rPr lang="en-US" i="1" dirty="0" err="1" smtClean="0">
                <a:solidFill>
                  <a:prstClr val="white">
                    <a:lumMod val="95000"/>
                  </a:prstClr>
                </a:solidFill>
                <a:latin typeface="Microsoft YaHei" panose="020B0503020204020204" pitchFamily="34" charset="-122"/>
                <a:ea typeface="Microsoft YaHei" panose="020B0503020204020204" pitchFamily="34" charset="-122"/>
              </a:rPr>
              <a:t>Deftereos</a:t>
            </a:r>
            <a:r>
              <a:rPr lang="en-US" i="1" dirty="0" smtClean="0">
                <a:solidFill>
                  <a:prstClr val="white">
                    <a:lumMod val="95000"/>
                  </a:prstClr>
                </a:solidFill>
                <a:latin typeface="Microsoft YaHei" panose="020B0503020204020204" pitchFamily="34" charset="-122"/>
                <a:ea typeface="Microsoft YaHei" panose="020B0503020204020204" pitchFamily="34" charset="-122"/>
              </a:rPr>
              <a:t> S et al. J Am </a:t>
            </a:r>
            <a:r>
              <a:rPr lang="en-US" i="1" dirty="0" err="1" smtClean="0">
                <a:solidFill>
                  <a:prstClr val="white">
                    <a:lumMod val="95000"/>
                  </a:prstClr>
                </a:solidFill>
                <a:latin typeface="Microsoft YaHei" panose="020B0503020204020204" pitchFamily="34" charset="-122"/>
                <a:ea typeface="Microsoft YaHei" panose="020B0503020204020204" pitchFamily="34" charset="-122"/>
              </a:rPr>
              <a:t>Coll</a:t>
            </a:r>
            <a:r>
              <a:rPr lang="en-US" i="1" dirty="0" smtClean="0">
                <a:solidFill>
                  <a:prstClr val="white">
                    <a:lumMod val="95000"/>
                  </a:prstClr>
                </a:solidFill>
                <a:latin typeface="Microsoft YaHei" panose="020B0503020204020204" pitchFamily="34" charset="-122"/>
                <a:ea typeface="Microsoft YaHei" panose="020B0503020204020204" pitchFamily="34" charset="-122"/>
              </a:rPr>
              <a:t> </a:t>
            </a:r>
            <a:r>
              <a:rPr lang="en-US" i="1" dirty="0" err="1" smtClean="0">
                <a:solidFill>
                  <a:prstClr val="white">
                    <a:lumMod val="95000"/>
                  </a:prstClr>
                </a:solidFill>
                <a:latin typeface="Microsoft YaHei" panose="020B0503020204020204" pitchFamily="34" charset="-122"/>
                <a:ea typeface="Microsoft YaHei" panose="020B0503020204020204" pitchFamily="34" charset="-122"/>
              </a:rPr>
              <a:t>Cardiol</a:t>
            </a:r>
            <a:r>
              <a:rPr lang="en-US" i="1" dirty="0" smtClean="0">
                <a:solidFill>
                  <a:prstClr val="white">
                    <a:lumMod val="95000"/>
                  </a:prstClr>
                </a:solidFill>
                <a:latin typeface="Microsoft YaHei" panose="020B0503020204020204" pitchFamily="34" charset="-122"/>
                <a:ea typeface="Microsoft YaHei" panose="020B0503020204020204" pitchFamily="34" charset="-122"/>
              </a:rPr>
              <a:t>. 2013 Apr 23;61(16):1679-85. </a:t>
            </a:r>
          </a:p>
        </p:txBody>
      </p:sp>
    </p:spTree>
    <p:extLst>
      <p:ext uri="{BB962C8B-B14F-4D97-AF65-F5344CB8AC3E}">
        <p14:creationId xmlns:p14="http://schemas.microsoft.com/office/powerpoint/2010/main" val="2224266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bwMode="auto">
          <a:xfrm>
            <a:off x="0" y="0"/>
            <a:ext cx="9144000" cy="40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lnSpcReduction="10000"/>
          </a:bodyPr>
          <a:lstStyle>
            <a:lvl1pPr algn="ctr" rtl="0" eaLnBrk="1" fontAlgn="base" hangingPunct="1">
              <a:spcBef>
                <a:spcPct val="0"/>
              </a:spcBef>
              <a:spcAft>
                <a:spcPct val="0"/>
              </a:spcAft>
              <a:defRPr sz="4000" b="1" kern="1200">
                <a:solidFill>
                  <a:schemeClr val="bg1"/>
                </a:solidFill>
                <a:latin typeface="Arial" pitchFamily="34" charset="0"/>
                <a:ea typeface="Microsoft YaHei" pitchFamily="34" charset="-122"/>
                <a:cs typeface="Arial" pitchFamily="34" charset="0"/>
              </a:defRPr>
            </a:lvl1pPr>
            <a:lvl2pPr algn="ctr" rtl="0" eaLnBrk="1" fontAlgn="base" hangingPunct="1">
              <a:spcBef>
                <a:spcPct val="0"/>
              </a:spcBef>
              <a:spcAft>
                <a:spcPct val="0"/>
              </a:spcAft>
              <a:defRPr sz="4000" b="1">
                <a:solidFill>
                  <a:schemeClr val="bg1"/>
                </a:solidFill>
                <a:latin typeface="Microsoft YaHei" pitchFamily="34" charset="-122"/>
                <a:ea typeface="Microsoft YaHei" pitchFamily="34" charset="-122"/>
                <a:cs typeface="Arial" charset="0"/>
              </a:defRPr>
            </a:lvl2pPr>
            <a:lvl3pPr algn="ctr" rtl="0" eaLnBrk="1" fontAlgn="base" hangingPunct="1">
              <a:spcBef>
                <a:spcPct val="0"/>
              </a:spcBef>
              <a:spcAft>
                <a:spcPct val="0"/>
              </a:spcAft>
              <a:defRPr sz="4000" b="1">
                <a:solidFill>
                  <a:schemeClr val="bg1"/>
                </a:solidFill>
                <a:latin typeface="Microsoft YaHei" pitchFamily="34" charset="-122"/>
                <a:ea typeface="Microsoft YaHei" pitchFamily="34" charset="-122"/>
                <a:cs typeface="Arial" charset="0"/>
              </a:defRPr>
            </a:lvl3pPr>
            <a:lvl4pPr algn="ctr" rtl="0" eaLnBrk="1" fontAlgn="base" hangingPunct="1">
              <a:spcBef>
                <a:spcPct val="0"/>
              </a:spcBef>
              <a:spcAft>
                <a:spcPct val="0"/>
              </a:spcAft>
              <a:defRPr sz="4000" b="1">
                <a:solidFill>
                  <a:schemeClr val="bg1"/>
                </a:solidFill>
                <a:latin typeface="Microsoft YaHei" pitchFamily="34" charset="-122"/>
                <a:ea typeface="Microsoft YaHei" pitchFamily="34" charset="-122"/>
                <a:cs typeface="Arial" charset="0"/>
              </a:defRPr>
            </a:lvl4pPr>
            <a:lvl5pPr algn="ctr" rtl="0" eaLnBrk="1" fontAlgn="base" hangingPunct="1">
              <a:spcBef>
                <a:spcPct val="0"/>
              </a:spcBef>
              <a:spcAft>
                <a:spcPct val="0"/>
              </a:spcAft>
              <a:defRPr sz="4000" b="1">
                <a:solidFill>
                  <a:schemeClr val="bg1"/>
                </a:solidFill>
                <a:latin typeface="Microsoft YaHei" pitchFamily="34" charset="-122"/>
                <a:ea typeface="Microsoft YaHei" pitchFamily="34" charset="-122"/>
                <a:cs typeface="Arial" charset="0"/>
              </a:defRPr>
            </a:lvl5pPr>
            <a:lvl6pPr marL="457200" algn="ctr" rtl="0" eaLnBrk="1" fontAlgn="base" hangingPunct="1">
              <a:spcBef>
                <a:spcPct val="0"/>
              </a:spcBef>
              <a:spcAft>
                <a:spcPct val="0"/>
              </a:spcAft>
              <a:defRPr sz="4400" b="1">
                <a:solidFill>
                  <a:srgbClr val="FFFF00"/>
                </a:solidFill>
                <a:latin typeface="Arial Unicode MS" pitchFamily="34" charset="-122"/>
                <a:ea typeface="Arial Unicode MS" pitchFamily="34" charset="-122"/>
                <a:cs typeface="Arial Unicode MS" pitchFamily="34" charset="-122"/>
              </a:defRPr>
            </a:lvl6pPr>
            <a:lvl7pPr marL="914400" algn="ctr" rtl="0" eaLnBrk="1" fontAlgn="base" hangingPunct="1">
              <a:spcBef>
                <a:spcPct val="0"/>
              </a:spcBef>
              <a:spcAft>
                <a:spcPct val="0"/>
              </a:spcAft>
              <a:defRPr sz="4400" b="1">
                <a:solidFill>
                  <a:srgbClr val="FFFF00"/>
                </a:solidFill>
                <a:latin typeface="Arial Unicode MS" pitchFamily="34" charset="-122"/>
                <a:ea typeface="Arial Unicode MS" pitchFamily="34" charset="-122"/>
                <a:cs typeface="Arial Unicode MS" pitchFamily="34" charset="-122"/>
              </a:defRPr>
            </a:lvl7pPr>
            <a:lvl8pPr marL="1371600" algn="ctr" rtl="0" eaLnBrk="1" fontAlgn="base" hangingPunct="1">
              <a:spcBef>
                <a:spcPct val="0"/>
              </a:spcBef>
              <a:spcAft>
                <a:spcPct val="0"/>
              </a:spcAft>
              <a:defRPr sz="4400" b="1">
                <a:solidFill>
                  <a:srgbClr val="FFFF00"/>
                </a:solidFill>
                <a:latin typeface="Arial Unicode MS" pitchFamily="34" charset="-122"/>
                <a:ea typeface="Arial Unicode MS" pitchFamily="34" charset="-122"/>
                <a:cs typeface="Arial Unicode MS" pitchFamily="34" charset="-122"/>
              </a:defRPr>
            </a:lvl8pPr>
            <a:lvl9pPr marL="1828800" algn="ctr" rtl="0" eaLnBrk="1" fontAlgn="base" hangingPunct="1">
              <a:spcBef>
                <a:spcPct val="0"/>
              </a:spcBef>
              <a:spcAft>
                <a:spcPct val="0"/>
              </a:spcAft>
              <a:defRPr sz="4400" b="1">
                <a:solidFill>
                  <a:srgbClr val="FFFF00"/>
                </a:solidFill>
                <a:latin typeface="Arial Unicode MS" pitchFamily="34" charset="-122"/>
                <a:ea typeface="Arial Unicode MS" pitchFamily="34" charset="-122"/>
                <a:cs typeface="Arial Unicode MS" pitchFamily="34" charset="-122"/>
              </a:defRPr>
            </a:lvl9pPr>
          </a:lstStyle>
          <a:p>
            <a:pPr algn="r"/>
            <a:r>
              <a:rPr lang="es-AR" sz="2400" dirty="0" smtClean="0">
                <a:solidFill>
                  <a:prstClr val="white">
                    <a:lumMod val="95000"/>
                  </a:prstClr>
                </a:solidFill>
                <a:latin typeface="Microsoft YaHei" panose="020B0503020204020204" pitchFamily="34" charset="-122"/>
              </a:rPr>
              <a:t>ORAL TREATMENT TO PREVENT RESTENOSIS</a:t>
            </a:r>
            <a:endParaRPr lang="en-US" sz="2400" dirty="0">
              <a:solidFill>
                <a:prstClr val="white">
                  <a:lumMod val="95000"/>
                </a:prstClr>
              </a:solidFill>
              <a:latin typeface="Microsoft YaHei" panose="020B0503020204020204" pitchFamily="34" charset="-122"/>
            </a:endParaRPr>
          </a:p>
        </p:txBody>
      </p:sp>
      <p:cxnSp>
        <p:nvCxnSpPr>
          <p:cNvPr id="5" name="4 Conector recto"/>
          <p:cNvCxnSpPr/>
          <p:nvPr/>
        </p:nvCxnSpPr>
        <p:spPr>
          <a:xfrm>
            <a:off x="2843808" y="476672"/>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aphicFrame>
        <p:nvGraphicFramePr>
          <p:cNvPr id="6" name="1 Marcador de contenido"/>
          <p:cNvGraphicFramePr>
            <a:graphicFrameLocks noGrp="1"/>
          </p:cNvGraphicFramePr>
          <p:nvPr>
            <p:ph idx="1"/>
            <p:extLst>
              <p:ext uri="{D42A27DB-BD31-4B8C-83A1-F6EECF244321}">
                <p14:modId xmlns:p14="http://schemas.microsoft.com/office/powerpoint/2010/main" val="3905433938"/>
              </p:ext>
            </p:extLst>
          </p:nvPr>
        </p:nvGraphicFramePr>
        <p:xfrm>
          <a:off x="323528" y="2924944"/>
          <a:ext cx="8435280" cy="2377440"/>
        </p:xfrm>
        <a:graphic>
          <a:graphicData uri="http://schemas.openxmlformats.org/drawingml/2006/table">
            <a:tbl>
              <a:tblPr firstRow="1" bandRow="1">
                <a:tableStyleId>{5C22544A-7EE6-4342-B048-85BDC9FD1C3A}</a:tableStyleId>
              </a:tblPr>
              <a:tblGrid>
                <a:gridCol w="3456384"/>
                <a:gridCol w="1872208"/>
                <a:gridCol w="1728192"/>
                <a:gridCol w="1378496"/>
              </a:tblGrid>
              <a:tr h="370840">
                <a:tc>
                  <a:txBody>
                    <a:bodyPr/>
                    <a:lstStyle/>
                    <a:p>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OIT (225 p)</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DES (225 p)</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P </a:t>
                      </a:r>
                      <a:r>
                        <a:rPr lang="es-AR" sz="2000" dirty="0" err="1" smtClean="0">
                          <a:latin typeface="Microsoft YaHei" panose="020B0503020204020204" pitchFamily="34" charset="-122"/>
                          <a:ea typeface="Microsoft YaHei" panose="020B0503020204020204" pitchFamily="34" charset="-122"/>
                        </a:rPr>
                        <a:t>value</a:t>
                      </a:r>
                      <a:endParaRPr lang="en-US" sz="2000" dirty="0">
                        <a:latin typeface="Microsoft YaHei" panose="020B0503020204020204" pitchFamily="34" charset="-122"/>
                        <a:ea typeface="Microsoft YaHei" panose="020B0503020204020204" pitchFamily="34" charset="-122"/>
                      </a:endParaRPr>
                    </a:p>
                  </a:txBody>
                  <a:tcPr/>
                </a:tc>
              </a:tr>
              <a:tr h="370840">
                <a:tc>
                  <a:txBody>
                    <a:bodyPr/>
                    <a:lstStyle/>
                    <a:p>
                      <a:r>
                        <a:rPr lang="es-AR" sz="2000" dirty="0" err="1" smtClean="0">
                          <a:latin typeface="Microsoft YaHei" panose="020B0503020204020204" pitchFamily="34" charset="-122"/>
                          <a:ea typeface="Microsoft YaHei" panose="020B0503020204020204" pitchFamily="34" charset="-122"/>
                        </a:rPr>
                        <a:t>Death</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8/225</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19/225</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0.02</a:t>
                      </a:r>
                      <a:endParaRPr lang="en-US" sz="2000" dirty="0">
                        <a:latin typeface="Microsoft YaHei" panose="020B0503020204020204" pitchFamily="34" charset="-122"/>
                        <a:ea typeface="Microsoft YaHei" panose="020B0503020204020204" pitchFamily="34" charset="-122"/>
                      </a:endParaRPr>
                    </a:p>
                  </a:txBody>
                  <a:tcPr/>
                </a:tc>
              </a:tr>
              <a:tr h="370840">
                <a:tc>
                  <a:txBody>
                    <a:bodyPr/>
                    <a:lstStyle/>
                    <a:p>
                      <a:r>
                        <a:rPr lang="es-AR" sz="2000" dirty="0" smtClean="0">
                          <a:latin typeface="Microsoft YaHei" panose="020B0503020204020204" pitchFamily="34" charset="-122"/>
                          <a:ea typeface="Microsoft YaHei" panose="020B0503020204020204" pitchFamily="34" charset="-122"/>
                        </a:rPr>
                        <a:t>MI</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7/225</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16/225</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0.04</a:t>
                      </a:r>
                      <a:endParaRPr lang="en-US" sz="2000" dirty="0">
                        <a:latin typeface="Microsoft YaHei" panose="020B0503020204020204" pitchFamily="34" charset="-122"/>
                        <a:ea typeface="Microsoft YaHei" panose="020B0503020204020204" pitchFamily="34" charset="-122"/>
                      </a:endParaRPr>
                    </a:p>
                  </a:txBody>
                  <a:tcPr/>
                </a:tc>
              </a:tr>
              <a:tr h="370840">
                <a:tc>
                  <a:txBody>
                    <a:bodyPr/>
                    <a:lstStyle/>
                    <a:p>
                      <a:r>
                        <a:rPr lang="es-AR" sz="2000" dirty="0" smtClean="0">
                          <a:latin typeface="Microsoft YaHei" panose="020B0503020204020204" pitchFamily="34" charset="-122"/>
                          <a:ea typeface="Microsoft YaHei" panose="020B0503020204020204" pitchFamily="34" charset="-122"/>
                        </a:rPr>
                        <a:t>TLR</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27/350</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38/360</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0.2</a:t>
                      </a:r>
                      <a:endParaRPr lang="en-US" sz="2000" dirty="0">
                        <a:latin typeface="Microsoft YaHei" panose="020B0503020204020204" pitchFamily="34" charset="-122"/>
                        <a:ea typeface="Microsoft YaHei" panose="020B0503020204020204" pitchFamily="34" charset="-122"/>
                      </a:endParaRPr>
                    </a:p>
                  </a:txBody>
                  <a:tcPr/>
                </a:tc>
              </a:tr>
              <a:tr h="370840">
                <a:tc>
                  <a:txBody>
                    <a:bodyPr/>
                    <a:lstStyle/>
                    <a:p>
                      <a:r>
                        <a:rPr lang="es-AR" sz="2000" dirty="0" smtClean="0">
                          <a:latin typeface="Microsoft YaHei" panose="020B0503020204020204" pitchFamily="34" charset="-122"/>
                          <a:ea typeface="Microsoft YaHei" panose="020B0503020204020204" pitchFamily="34" charset="-122"/>
                        </a:rPr>
                        <a:t>SET</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2/225</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16/225</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&lt;0.001</a:t>
                      </a:r>
                      <a:endParaRPr lang="en-US" sz="2000" dirty="0">
                        <a:latin typeface="Microsoft YaHei" panose="020B0503020204020204" pitchFamily="34" charset="-122"/>
                        <a:ea typeface="Microsoft YaHei" panose="020B0503020204020204" pitchFamily="34" charset="-122"/>
                      </a:endParaRPr>
                    </a:p>
                  </a:txBody>
                  <a:tcPr/>
                </a:tc>
              </a:tr>
              <a:tr h="370840">
                <a:tc>
                  <a:txBody>
                    <a:bodyPr/>
                    <a:lstStyle/>
                    <a:p>
                      <a:r>
                        <a:rPr lang="es-AR" sz="2000" dirty="0" err="1" smtClean="0">
                          <a:latin typeface="Microsoft YaHei" panose="020B0503020204020204" pitchFamily="34" charset="-122"/>
                          <a:ea typeface="Microsoft YaHei" panose="020B0503020204020204" pitchFamily="34" charset="-122"/>
                        </a:rPr>
                        <a:t>Very</a:t>
                      </a:r>
                      <a:r>
                        <a:rPr lang="es-AR" sz="2000" dirty="0" smtClean="0">
                          <a:latin typeface="Microsoft YaHei" panose="020B0503020204020204" pitchFamily="34" charset="-122"/>
                          <a:ea typeface="Microsoft YaHei" panose="020B0503020204020204" pitchFamily="34" charset="-122"/>
                        </a:rPr>
                        <a:t> </a:t>
                      </a:r>
                      <a:r>
                        <a:rPr lang="es-AR" sz="2000" smtClean="0">
                          <a:latin typeface="Microsoft YaHei" panose="020B0503020204020204" pitchFamily="34" charset="-122"/>
                          <a:ea typeface="Microsoft YaHei" panose="020B0503020204020204" pitchFamily="34" charset="-122"/>
                        </a:rPr>
                        <a:t>Late SET</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1/225</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11/225</a:t>
                      </a:r>
                      <a:endParaRPr lang="en-US" sz="2000" dirty="0">
                        <a:latin typeface="Microsoft YaHei" panose="020B0503020204020204" pitchFamily="34" charset="-122"/>
                        <a:ea typeface="Microsoft YaHei" panose="020B0503020204020204" pitchFamily="34" charset="-122"/>
                      </a:endParaRPr>
                    </a:p>
                  </a:txBody>
                  <a:tcPr/>
                </a:tc>
                <a:tc>
                  <a:txBody>
                    <a:bodyPr/>
                    <a:lstStyle/>
                    <a:p>
                      <a:pPr algn="ctr"/>
                      <a:r>
                        <a:rPr lang="es-AR" sz="2000" dirty="0" smtClean="0">
                          <a:latin typeface="Microsoft YaHei" panose="020B0503020204020204" pitchFamily="34" charset="-122"/>
                          <a:ea typeface="Microsoft YaHei" panose="020B0503020204020204" pitchFamily="34" charset="-122"/>
                        </a:rPr>
                        <a:t>0.002</a:t>
                      </a:r>
                      <a:endParaRPr lang="en-US" sz="2000" dirty="0">
                        <a:latin typeface="Microsoft YaHei" panose="020B0503020204020204" pitchFamily="34" charset="-122"/>
                        <a:ea typeface="Microsoft YaHei" panose="020B0503020204020204" pitchFamily="34" charset="-122"/>
                      </a:endParaRPr>
                    </a:p>
                  </a:txBody>
                  <a:tcPr/>
                </a:tc>
              </a:tr>
            </a:tbl>
          </a:graphicData>
        </a:graphic>
      </p:graphicFrame>
      <p:sp>
        <p:nvSpPr>
          <p:cNvPr id="2" name="1 Rectángulo"/>
          <p:cNvSpPr/>
          <p:nvPr/>
        </p:nvSpPr>
        <p:spPr>
          <a:xfrm>
            <a:off x="251520" y="1405225"/>
            <a:ext cx="8590165" cy="707886"/>
          </a:xfrm>
          <a:prstGeom prst="rect">
            <a:avLst/>
          </a:prstGeom>
        </p:spPr>
        <p:txBody>
          <a:bodyPr wrap="square">
            <a:spAutoFit/>
          </a:bodyPr>
          <a:lstStyle/>
          <a:p>
            <a:pPr algn="ctr"/>
            <a:r>
              <a:rPr lang="es-AR" sz="2000" b="1" dirty="0" err="1" smtClean="0">
                <a:solidFill>
                  <a:prstClr val="white">
                    <a:lumMod val="95000"/>
                  </a:prstClr>
                </a:solidFill>
                <a:latin typeface="Microsoft YaHei" panose="020B0503020204020204" pitchFamily="34" charset="-122"/>
              </a:rPr>
              <a:t>Pooled</a:t>
            </a:r>
            <a:r>
              <a:rPr lang="es-AR" sz="2000" b="1" dirty="0" smtClean="0">
                <a:solidFill>
                  <a:prstClr val="white">
                    <a:lumMod val="95000"/>
                  </a:prstClr>
                </a:solidFill>
                <a:latin typeface="Microsoft YaHei" panose="020B0503020204020204" pitchFamily="34" charset="-122"/>
              </a:rPr>
              <a:t> data </a:t>
            </a:r>
            <a:r>
              <a:rPr lang="es-AR" sz="2000" b="1" dirty="0" err="1" smtClean="0">
                <a:solidFill>
                  <a:prstClr val="white">
                    <a:lumMod val="95000"/>
                  </a:prstClr>
                </a:solidFill>
                <a:latin typeface="Microsoft YaHei" panose="020B0503020204020204" pitchFamily="34" charset="-122"/>
              </a:rPr>
              <a:t>from</a:t>
            </a:r>
            <a:r>
              <a:rPr lang="es-AR" sz="2000" b="1" dirty="0">
                <a:solidFill>
                  <a:prstClr val="white">
                    <a:lumMod val="95000"/>
                  </a:prstClr>
                </a:solidFill>
                <a:latin typeface="Microsoft YaHei" panose="020B0503020204020204" pitchFamily="34" charset="-122"/>
              </a:rPr>
              <a:t> ORAR 3 (5 </a:t>
            </a:r>
            <a:r>
              <a:rPr lang="es-AR" sz="2000" b="1" dirty="0" err="1">
                <a:solidFill>
                  <a:prstClr val="white">
                    <a:lumMod val="95000"/>
                  </a:prstClr>
                </a:solidFill>
                <a:latin typeface="Microsoft YaHei" panose="020B0503020204020204" pitchFamily="34" charset="-122"/>
              </a:rPr>
              <a:t>yrs</a:t>
            </a:r>
            <a:r>
              <a:rPr lang="es-AR" sz="2000" b="1" dirty="0">
                <a:solidFill>
                  <a:prstClr val="white">
                    <a:lumMod val="95000"/>
                  </a:prstClr>
                </a:solidFill>
                <a:latin typeface="Microsoft YaHei" panose="020B0503020204020204" pitchFamily="34" charset="-122"/>
              </a:rPr>
              <a:t> </a:t>
            </a:r>
            <a:r>
              <a:rPr lang="es-AR" sz="2000" b="1" dirty="0" smtClean="0">
                <a:solidFill>
                  <a:prstClr val="white">
                    <a:lumMod val="95000"/>
                  </a:prstClr>
                </a:solidFill>
                <a:latin typeface="Microsoft YaHei" panose="020B0503020204020204" pitchFamily="34" charset="-122"/>
              </a:rPr>
              <a:t>FU) and CEREA-DES (4 </a:t>
            </a:r>
            <a:r>
              <a:rPr lang="es-AR" sz="2000" b="1" dirty="0" err="1" smtClean="0">
                <a:solidFill>
                  <a:prstClr val="white">
                    <a:lumMod val="95000"/>
                  </a:prstClr>
                </a:solidFill>
                <a:latin typeface="Microsoft YaHei" panose="020B0503020204020204" pitchFamily="34" charset="-122"/>
              </a:rPr>
              <a:t>yrs</a:t>
            </a:r>
            <a:r>
              <a:rPr lang="es-AR" sz="2000" b="1" dirty="0" smtClean="0">
                <a:solidFill>
                  <a:prstClr val="white">
                    <a:lumMod val="95000"/>
                  </a:prstClr>
                </a:solidFill>
                <a:latin typeface="Microsoft YaHei" panose="020B0503020204020204" pitchFamily="34" charset="-122"/>
              </a:rPr>
              <a:t> FU)  </a:t>
            </a:r>
            <a:r>
              <a:rPr lang="es-AR" sz="2000" b="1" dirty="0" err="1" smtClean="0">
                <a:solidFill>
                  <a:prstClr val="white">
                    <a:lumMod val="95000"/>
                  </a:prstClr>
                </a:solidFill>
                <a:latin typeface="Microsoft YaHei" panose="020B0503020204020204" pitchFamily="34" charset="-122"/>
              </a:rPr>
              <a:t>Rapamycin</a:t>
            </a:r>
            <a:r>
              <a:rPr lang="es-AR" sz="2000" b="1" dirty="0" smtClean="0">
                <a:solidFill>
                  <a:prstClr val="white">
                    <a:lumMod val="95000"/>
                  </a:prstClr>
                </a:solidFill>
                <a:latin typeface="Microsoft YaHei" panose="020B0503020204020204" pitchFamily="34" charset="-122"/>
              </a:rPr>
              <a:t>/</a:t>
            </a:r>
            <a:r>
              <a:rPr lang="es-AR" sz="2000" dirty="0" err="1" smtClean="0">
                <a:solidFill>
                  <a:prstClr val="white">
                    <a:lumMod val="95000"/>
                  </a:prstClr>
                </a:solidFill>
                <a:latin typeface="Microsoft YaHei" panose="020B0503020204020204" pitchFamily="34" charset="-122"/>
              </a:rPr>
              <a:t>Prednisone+BMS</a:t>
            </a:r>
            <a:r>
              <a:rPr lang="es-AR" sz="2000" dirty="0" smtClean="0">
                <a:solidFill>
                  <a:prstClr val="white">
                    <a:lumMod val="95000"/>
                  </a:prstClr>
                </a:solidFill>
                <a:latin typeface="Microsoft YaHei" panose="020B0503020204020204" pitchFamily="34" charset="-122"/>
              </a:rPr>
              <a:t> vs </a:t>
            </a:r>
            <a:r>
              <a:rPr lang="es-AR" sz="2000" dirty="0" err="1" smtClean="0">
                <a:solidFill>
                  <a:prstClr val="white">
                    <a:lumMod val="95000"/>
                  </a:prstClr>
                </a:solidFill>
                <a:latin typeface="Microsoft YaHei" panose="020B0503020204020204" pitchFamily="34" charset="-122"/>
              </a:rPr>
              <a:t>Cypher</a:t>
            </a:r>
            <a:r>
              <a:rPr lang="es-AR" sz="2000" dirty="0" smtClean="0">
                <a:solidFill>
                  <a:prstClr val="white">
                    <a:lumMod val="95000"/>
                  </a:prstClr>
                </a:solidFill>
                <a:latin typeface="Microsoft YaHei" panose="020B0503020204020204" pitchFamily="34" charset="-122"/>
              </a:rPr>
              <a:t>, </a:t>
            </a:r>
            <a:r>
              <a:rPr lang="es-AR" sz="2000" dirty="0" err="1" smtClean="0">
                <a:solidFill>
                  <a:prstClr val="white">
                    <a:lumMod val="95000"/>
                  </a:prstClr>
                </a:solidFill>
                <a:latin typeface="Microsoft YaHei" panose="020B0503020204020204" pitchFamily="34" charset="-122"/>
              </a:rPr>
              <a:t>Taxus</a:t>
            </a:r>
            <a:r>
              <a:rPr lang="es-AR" sz="2000" dirty="0" smtClean="0">
                <a:solidFill>
                  <a:prstClr val="white">
                    <a:lumMod val="95000"/>
                  </a:prstClr>
                </a:solidFill>
                <a:latin typeface="Microsoft YaHei" panose="020B0503020204020204" pitchFamily="34" charset="-122"/>
              </a:rPr>
              <a:t> &amp; </a:t>
            </a:r>
            <a:r>
              <a:rPr lang="es-AR" sz="2000" dirty="0" err="1" smtClean="0">
                <a:solidFill>
                  <a:prstClr val="white">
                    <a:lumMod val="95000"/>
                  </a:prstClr>
                </a:solidFill>
                <a:latin typeface="Microsoft YaHei" panose="020B0503020204020204" pitchFamily="34" charset="-122"/>
              </a:rPr>
              <a:t>Endeavor</a:t>
            </a:r>
            <a:r>
              <a:rPr lang="es-AR" sz="2000" dirty="0" smtClean="0">
                <a:solidFill>
                  <a:prstClr val="white">
                    <a:lumMod val="95000"/>
                  </a:prstClr>
                </a:solidFill>
                <a:latin typeface="Microsoft YaHei" panose="020B0503020204020204" pitchFamily="34" charset="-122"/>
              </a:rPr>
              <a:t> </a:t>
            </a:r>
            <a:endParaRPr lang="en-US" sz="2000" dirty="0">
              <a:solidFill>
                <a:prstClr val="black"/>
              </a:solidFill>
            </a:endParaRPr>
          </a:p>
        </p:txBody>
      </p:sp>
      <p:sp>
        <p:nvSpPr>
          <p:cNvPr id="7" name="6 Rectángulo"/>
          <p:cNvSpPr/>
          <p:nvPr/>
        </p:nvSpPr>
        <p:spPr>
          <a:xfrm>
            <a:off x="3203848" y="6516052"/>
            <a:ext cx="5926302" cy="369332"/>
          </a:xfrm>
          <a:prstGeom prst="rect">
            <a:avLst/>
          </a:prstGeom>
        </p:spPr>
        <p:txBody>
          <a:bodyPr wrap="none">
            <a:spAutoFit/>
          </a:bodyPr>
          <a:lstStyle/>
          <a:p>
            <a:r>
              <a:rPr lang="en-US" i="1" dirty="0" err="1" smtClean="0">
                <a:solidFill>
                  <a:schemeClr val="bg1"/>
                </a:solidFill>
                <a:latin typeface="Microsoft YaHei" panose="020B0503020204020204" pitchFamily="34" charset="-122"/>
                <a:ea typeface="Microsoft YaHei" panose="020B0503020204020204" pitchFamily="34" charset="-122"/>
              </a:rPr>
              <a:t>Ribichini</a:t>
            </a:r>
            <a:r>
              <a:rPr lang="en-US" i="1" dirty="0" smtClean="0">
                <a:solidFill>
                  <a:schemeClr val="bg1"/>
                </a:solidFill>
                <a:latin typeface="Microsoft YaHei" panose="020B0503020204020204" pitchFamily="34" charset="-122"/>
                <a:ea typeface="Microsoft YaHei" panose="020B0503020204020204" pitchFamily="34" charset="-122"/>
              </a:rPr>
              <a:t> F et al. </a:t>
            </a:r>
            <a:r>
              <a:rPr lang="en-US" i="1" dirty="0" err="1" smtClean="0">
                <a:solidFill>
                  <a:schemeClr val="bg1"/>
                </a:solidFill>
                <a:latin typeface="Microsoft YaHei" panose="020B0503020204020204" pitchFamily="34" charset="-122"/>
                <a:ea typeface="Microsoft YaHei" panose="020B0503020204020204" pitchFamily="34" charset="-122"/>
              </a:rPr>
              <a:t>Eur</a:t>
            </a:r>
            <a:r>
              <a:rPr lang="en-US" i="1" dirty="0" smtClean="0">
                <a:solidFill>
                  <a:schemeClr val="bg1"/>
                </a:solidFill>
                <a:latin typeface="Microsoft YaHei" panose="020B0503020204020204" pitchFamily="34" charset="-122"/>
                <a:ea typeface="Microsoft YaHei" panose="020B0503020204020204" pitchFamily="34" charset="-122"/>
              </a:rPr>
              <a:t> Heart J. 2013 Jun;34(23):1740-8.</a:t>
            </a:r>
            <a:endParaRPr lang="en-US" i="1" dirty="0">
              <a:solidFill>
                <a:schemeClr val="bg1"/>
              </a:solidFill>
              <a:latin typeface="Microsoft YaHei" panose="020B0503020204020204" pitchFamily="34" charset="-122"/>
              <a:ea typeface="Microsoft YaHei" panose="020B0503020204020204" pitchFamily="34"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162" y="6103639"/>
            <a:ext cx="673735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Elipse"/>
          <p:cNvSpPr/>
          <p:nvPr/>
        </p:nvSpPr>
        <p:spPr>
          <a:xfrm>
            <a:off x="4211960" y="4869160"/>
            <a:ext cx="3219096"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3737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995"/>
          <a:stretch/>
        </p:blipFill>
        <p:spPr bwMode="auto">
          <a:xfrm>
            <a:off x="93186" y="1412776"/>
            <a:ext cx="8943310" cy="463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72008" y="44624"/>
            <a:ext cx="8964488" cy="954107"/>
          </a:xfrm>
          <a:prstGeom prst="rect">
            <a:avLst/>
          </a:prstGeom>
          <a:solidFill>
            <a:schemeClr val="accent1">
              <a:alpha val="68000"/>
            </a:schemeClr>
          </a:solidFill>
          <a:ln>
            <a:solidFill>
              <a:schemeClr val="tx2">
                <a:lumMod val="75000"/>
              </a:schemeClr>
            </a:solidFill>
          </a:ln>
          <a:effectLst>
            <a:outerShdw blurRad="50800" dist="38100" dir="5400000" algn="t" rotWithShape="0">
              <a:prstClr val="black">
                <a:alpha val="40000"/>
              </a:prstClr>
            </a:outerShdw>
          </a:effectLst>
        </p:spPr>
        <p:txBody>
          <a:bodyPr wrap="square" rtlCol="0">
            <a:spAutoFit/>
          </a:bodyPr>
          <a:lstStyle/>
          <a:p>
            <a:pPr algn="ctr" fontAlgn="auto">
              <a:spcBef>
                <a:spcPts val="0"/>
              </a:spcBef>
              <a:spcAft>
                <a:spcPts val="0"/>
              </a:spcAft>
            </a:pPr>
            <a:r>
              <a:rPr lang="es-AR" sz="2800" b="1" dirty="0" err="1"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Stent</a:t>
            </a:r>
            <a:r>
              <a:rPr lang="es-AR" sz="2800" b="1" dirty="0"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dirty="0" err="1"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thrombosis</a:t>
            </a:r>
            <a:r>
              <a:rPr lang="es-AR" sz="2800" b="1" dirty="0"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and new DES </a:t>
            </a:r>
            <a:r>
              <a:rPr lang="es-AR" sz="2800" b="1" dirty="0" err="1"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generations</a:t>
            </a:r>
            <a:r>
              <a:rPr lang="es-AR" sz="2800" b="1" dirty="0"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Biodegradable </a:t>
            </a:r>
            <a:r>
              <a:rPr lang="es-AR" sz="2800" b="1" dirty="0" err="1"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polymers</a:t>
            </a:r>
            <a:endParaRPr lang="es-AR" sz="2800" b="1"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4 CuadroTexto"/>
          <p:cNvSpPr txBox="1"/>
          <p:nvPr/>
        </p:nvSpPr>
        <p:spPr>
          <a:xfrm>
            <a:off x="3059832" y="6309320"/>
            <a:ext cx="6065912" cy="523220"/>
          </a:xfrm>
          <a:prstGeom prst="rect">
            <a:avLst/>
          </a:prstGeom>
          <a:noFill/>
          <a:ln>
            <a:noFill/>
          </a:ln>
        </p:spPr>
        <p:txBody>
          <a:bodyPr wrap="square" rtlCol="0">
            <a:spAutoFit/>
          </a:bodyPr>
          <a:lstStyle/>
          <a:p>
            <a:pPr algn="r" fontAlgn="auto">
              <a:spcBef>
                <a:spcPts val="0"/>
              </a:spcBef>
              <a:spcAft>
                <a:spcPts val="0"/>
              </a:spcAft>
            </a:pPr>
            <a:r>
              <a:rPr lang="es-AR" sz="1400" dirty="0" smtClean="0">
                <a:solidFill>
                  <a:schemeClr val="bg1">
                    <a:lumMod val="95000"/>
                  </a:schemeClr>
                </a:solidFill>
                <a:latin typeface="Arial" panose="020B0604020202020204" pitchFamily="34" charset="0"/>
                <a:cs typeface="Arial" panose="020B0604020202020204" pitchFamily="34" charset="0"/>
              </a:rPr>
              <a:t>GG </a:t>
            </a:r>
            <a:r>
              <a:rPr lang="es-AR" sz="1400" dirty="0" err="1" smtClean="0">
                <a:solidFill>
                  <a:schemeClr val="bg1">
                    <a:lumMod val="95000"/>
                  </a:schemeClr>
                </a:solidFill>
                <a:latin typeface="Arial" panose="020B0604020202020204" pitchFamily="34" charset="0"/>
                <a:cs typeface="Arial" panose="020B0604020202020204" pitchFamily="34" charset="0"/>
              </a:rPr>
              <a:t>Stefanini</a:t>
            </a:r>
            <a:r>
              <a:rPr lang="es-AR" sz="1400" dirty="0" smtClean="0">
                <a:solidFill>
                  <a:schemeClr val="bg1">
                    <a:lumMod val="95000"/>
                  </a:schemeClr>
                </a:solidFill>
                <a:latin typeface="Arial" panose="020B0604020202020204" pitchFamily="34" charset="0"/>
                <a:cs typeface="Arial" panose="020B0604020202020204" pitchFamily="34" charset="0"/>
              </a:rPr>
              <a:t>, RA </a:t>
            </a:r>
            <a:r>
              <a:rPr lang="es-AR" sz="1400" dirty="0" err="1" smtClean="0">
                <a:solidFill>
                  <a:schemeClr val="bg1">
                    <a:lumMod val="95000"/>
                  </a:schemeClr>
                </a:solidFill>
                <a:latin typeface="Arial" panose="020B0604020202020204" pitchFamily="34" charset="0"/>
                <a:cs typeface="Arial" panose="020B0604020202020204" pitchFamily="34" charset="0"/>
              </a:rPr>
              <a:t>Byrne</a:t>
            </a:r>
            <a:r>
              <a:rPr lang="es-AR" sz="1400" dirty="0" smtClean="0">
                <a:solidFill>
                  <a:schemeClr val="bg1">
                    <a:lumMod val="95000"/>
                  </a:schemeClr>
                </a:solidFill>
                <a:latin typeface="Arial" panose="020B0604020202020204" pitchFamily="34" charset="0"/>
                <a:cs typeface="Arial" panose="020B0604020202020204" pitchFamily="34" charset="0"/>
              </a:rPr>
              <a:t>, PW </a:t>
            </a:r>
            <a:r>
              <a:rPr lang="es-AR" sz="1400" dirty="0" err="1" smtClean="0">
                <a:solidFill>
                  <a:schemeClr val="bg1">
                    <a:lumMod val="95000"/>
                  </a:schemeClr>
                </a:solidFill>
                <a:latin typeface="Arial" panose="020B0604020202020204" pitchFamily="34" charset="0"/>
                <a:cs typeface="Arial" panose="020B0604020202020204" pitchFamily="34" charset="0"/>
              </a:rPr>
              <a:t>Serruys</a:t>
            </a:r>
            <a:r>
              <a:rPr lang="es-AR" sz="1400" dirty="0" smtClean="0">
                <a:solidFill>
                  <a:schemeClr val="bg1">
                    <a:lumMod val="95000"/>
                  </a:schemeClr>
                </a:solidFill>
                <a:latin typeface="Arial" panose="020B0604020202020204" pitchFamily="34" charset="0"/>
                <a:cs typeface="Arial" panose="020B0604020202020204" pitchFamily="34" charset="0"/>
              </a:rPr>
              <a:t> et al. </a:t>
            </a:r>
          </a:p>
          <a:p>
            <a:pPr algn="r" fontAlgn="auto">
              <a:spcBef>
                <a:spcPts val="0"/>
              </a:spcBef>
              <a:spcAft>
                <a:spcPts val="0"/>
              </a:spcAft>
            </a:pPr>
            <a:r>
              <a:rPr lang="en-US" sz="1400" b="1" dirty="0" err="1" smtClean="0">
                <a:solidFill>
                  <a:schemeClr val="bg1">
                    <a:lumMod val="95000"/>
                  </a:schemeClr>
                </a:solidFill>
                <a:latin typeface="Arial" panose="020B0604020202020204" pitchFamily="34" charset="0"/>
                <a:cs typeface="Arial" panose="020B0604020202020204" pitchFamily="34" charset="0"/>
              </a:rPr>
              <a:t>Eur</a:t>
            </a:r>
            <a:r>
              <a:rPr lang="en-US" sz="1400" b="1" dirty="0" smtClean="0">
                <a:solidFill>
                  <a:schemeClr val="bg1">
                    <a:lumMod val="95000"/>
                  </a:schemeClr>
                </a:solidFill>
                <a:latin typeface="Arial" panose="020B0604020202020204" pitchFamily="34" charset="0"/>
                <a:cs typeface="Arial" panose="020B0604020202020204" pitchFamily="34" charset="0"/>
              </a:rPr>
              <a:t> </a:t>
            </a:r>
            <a:r>
              <a:rPr lang="en-US" sz="1400" b="1" dirty="0">
                <a:solidFill>
                  <a:schemeClr val="bg1">
                    <a:lumMod val="95000"/>
                  </a:schemeClr>
                </a:solidFill>
                <a:latin typeface="Arial" panose="020B0604020202020204" pitchFamily="34" charset="0"/>
                <a:cs typeface="Arial" panose="020B0604020202020204" pitchFamily="34" charset="0"/>
              </a:rPr>
              <a:t>Heart J. 2012 </a:t>
            </a:r>
            <a:r>
              <a:rPr lang="en-US" sz="1400" dirty="0">
                <a:solidFill>
                  <a:schemeClr val="bg1">
                    <a:lumMod val="95000"/>
                  </a:schemeClr>
                </a:solidFill>
                <a:latin typeface="Arial" panose="020B0604020202020204" pitchFamily="34" charset="0"/>
                <a:cs typeface="Arial" panose="020B0604020202020204" pitchFamily="34" charset="0"/>
              </a:rPr>
              <a:t>May;33(10):1214-22</a:t>
            </a:r>
            <a:endParaRPr lang="es-AR" sz="1400" b="1" dirty="0" smtClean="0">
              <a:solidFill>
                <a:schemeClr val="bg1">
                  <a:lumMod val="9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5550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559" r="1488"/>
          <a:stretch/>
        </p:blipFill>
        <p:spPr bwMode="auto">
          <a:xfrm>
            <a:off x="1295400" y="1340768"/>
            <a:ext cx="6455735" cy="4724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72008" y="44624"/>
            <a:ext cx="8964488" cy="954107"/>
          </a:xfrm>
          <a:prstGeom prst="rect">
            <a:avLst/>
          </a:prstGeom>
          <a:solidFill>
            <a:schemeClr val="accent1">
              <a:alpha val="68000"/>
            </a:schemeClr>
          </a:solidFill>
          <a:ln>
            <a:solidFill>
              <a:schemeClr val="tx2">
                <a:lumMod val="75000"/>
              </a:schemeClr>
            </a:solidFill>
          </a:ln>
          <a:effectLst>
            <a:outerShdw blurRad="50800" dist="38100" dir="5400000" algn="t" rotWithShape="0">
              <a:prstClr val="black">
                <a:alpha val="40000"/>
              </a:prstClr>
            </a:outerShdw>
          </a:effectLst>
        </p:spPr>
        <p:txBody>
          <a:bodyPr wrap="square" rtlCol="0">
            <a:spAutoFit/>
          </a:bodyPr>
          <a:lstStyle/>
          <a:p>
            <a:pPr algn="ctr" fontAlgn="auto">
              <a:spcBef>
                <a:spcPts val="0"/>
              </a:spcBef>
              <a:spcAft>
                <a:spcPts val="0"/>
              </a:spcAft>
            </a:pPr>
            <a:r>
              <a:rPr lang="es-AR" sz="2800" b="1" dirty="0" err="1"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Stent</a:t>
            </a:r>
            <a:r>
              <a:rPr lang="es-AR" sz="2800" b="1" dirty="0"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s-AR" sz="2800" b="1" dirty="0" err="1"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thrombosis</a:t>
            </a:r>
            <a:r>
              <a:rPr lang="es-AR" sz="2800" b="1" dirty="0"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and new DES </a:t>
            </a:r>
            <a:r>
              <a:rPr lang="es-AR" sz="2800" b="1" dirty="0" err="1"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generations</a:t>
            </a:r>
            <a:r>
              <a:rPr lang="es-AR" sz="2800" b="1" dirty="0"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Biodegradable </a:t>
            </a:r>
            <a:r>
              <a:rPr lang="es-AR" sz="2800" b="1" dirty="0" err="1"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polymers</a:t>
            </a:r>
            <a:endParaRPr lang="es-AR" sz="2800" b="1"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4 CuadroTexto"/>
          <p:cNvSpPr txBox="1"/>
          <p:nvPr/>
        </p:nvSpPr>
        <p:spPr>
          <a:xfrm>
            <a:off x="2771800" y="6309320"/>
            <a:ext cx="6353944" cy="523220"/>
          </a:xfrm>
          <a:prstGeom prst="rect">
            <a:avLst/>
          </a:prstGeom>
          <a:noFill/>
          <a:ln>
            <a:noFill/>
          </a:ln>
        </p:spPr>
        <p:txBody>
          <a:bodyPr wrap="square" rtlCol="0">
            <a:spAutoFit/>
          </a:bodyPr>
          <a:lstStyle/>
          <a:p>
            <a:pPr algn="r" fontAlgn="auto">
              <a:spcBef>
                <a:spcPts val="0"/>
              </a:spcBef>
              <a:spcAft>
                <a:spcPts val="0"/>
              </a:spcAft>
            </a:pPr>
            <a:r>
              <a:rPr lang="es-AR" sz="1400" dirty="0" smtClean="0">
                <a:solidFill>
                  <a:schemeClr val="bg1">
                    <a:lumMod val="95000"/>
                  </a:schemeClr>
                </a:solidFill>
                <a:latin typeface="Arial" panose="020B0604020202020204" pitchFamily="34" charset="0"/>
                <a:cs typeface="Arial" panose="020B0604020202020204" pitchFamily="34" charset="0"/>
              </a:rPr>
              <a:t>GG </a:t>
            </a:r>
            <a:r>
              <a:rPr lang="es-AR" sz="1400" dirty="0" err="1" smtClean="0">
                <a:solidFill>
                  <a:schemeClr val="bg1">
                    <a:lumMod val="95000"/>
                  </a:schemeClr>
                </a:solidFill>
                <a:latin typeface="Arial" panose="020B0604020202020204" pitchFamily="34" charset="0"/>
                <a:cs typeface="Arial" panose="020B0604020202020204" pitchFamily="34" charset="0"/>
              </a:rPr>
              <a:t>Stefanini</a:t>
            </a:r>
            <a:r>
              <a:rPr lang="es-AR" sz="1400" dirty="0" smtClean="0">
                <a:solidFill>
                  <a:schemeClr val="bg1">
                    <a:lumMod val="95000"/>
                  </a:schemeClr>
                </a:solidFill>
                <a:latin typeface="Arial" panose="020B0604020202020204" pitchFamily="34" charset="0"/>
                <a:cs typeface="Arial" panose="020B0604020202020204" pitchFamily="34" charset="0"/>
              </a:rPr>
              <a:t>, RA </a:t>
            </a:r>
            <a:r>
              <a:rPr lang="es-AR" sz="1400" dirty="0" err="1" smtClean="0">
                <a:solidFill>
                  <a:schemeClr val="bg1">
                    <a:lumMod val="95000"/>
                  </a:schemeClr>
                </a:solidFill>
                <a:latin typeface="Arial" panose="020B0604020202020204" pitchFamily="34" charset="0"/>
                <a:cs typeface="Arial" panose="020B0604020202020204" pitchFamily="34" charset="0"/>
              </a:rPr>
              <a:t>Byrne</a:t>
            </a:r>
            <a:r>
              <a:rPr lang="es-AR" sz="1400" dirty="0" smtClean="0">
                <a:solidFill>
                  <a:schemeClr val="bg1">
                    <a:lumMod val="95000"/>
                  </a:schemeClr>
                </a:solidFill>
                <a:latin typeface="Arial" panose="020B0604020202020204" pitchFamily="34" charset="0"/>
                <a:cs typeface="Arial" panose="020B0604020202020204" pitchFamily="34" charset="0"/>
              </a:rPr>
              <a:t>, PW </a:t>
            </a:r>
            <a:r>
              <a:rPr lang="es-AR" sz="1400" dirty="0" err="1" smtClean="0">
                <a:solidFill>
                  <a:schemeClr val="bg1">
                    <a:lumMod val="95000"/>
                  </a:schemeClr>
                </a:solidFill>
                <a:latin typeface="Arial" panose="020B0604020202020204" pitchFamily="34" charset="0"/>
                <a:cs typeface="Arial" panose="020B0604020202020204" pitchFamily="34" charset="0"/>
              </a:rPr>
              <a:t>Serruys</a:t>
            </a:r>
            <a:r>
              <a:rPr lang="es-AR" sz="1400" dirty="0" smtClean="0">
                <a:solidFill>
                  <a:schemeClr val="bg1">
                    <a:lumMod val="95000"/>
                  </a:schemeClr>
                </a:solidFill>
                <a:latin typeface="Arial" panose="020B0604020202020204" pitchFamily="34" charset="0"/>
                <a:cs typeface="Arial" panose="020B0604020202020204" pitchFamily="34" charset="0"/>
              </a:rPr>
              <a:t> et al. </a:t>
            </a:r>
          </a:p>
          <a:p>
            <a:pPr algn="r" fontAlgn="auto">
              <a:spcBef>
                <a:spcPts val="0"/>
              </a:spcBef>
              <a:spcAft>
                <a:spcPts val="0"/>
              </a:spcAft>
            </a:pPr>
            <a:r>
              <a:rPr lang="en-US" sz="1400" b="1" dirty="0" err="1" smtClean="0">
                <a:solidFill>
                  <a:schemeClr val="bg1">
                    <a:lumMod val="95000"/>
                  </a:schemeClr>
                </a:solidFill>
                <a:latin typeface="Arial" panose="020B0604020202020204" pitchFamily="34" charset="0"/>
                <a:cs typeface="Arial" panose="020B0604020202020204" pitchFamily="34" charset="0"/>
              </a:rPr>
              <a:t>Eur</a:t>
            </a:r>
            <a:r>
              <a:rPr lang="en-US" sz="1400" b="1" dirty="0" smtClean="0">
                <a:solidFill>
                  <a:schemeClr val="bg1">
                    <a:lumMod val="95000"/>
                  </a:schemeClr>
                </a:solidFill>
                <a:latin typeface="Arial" panose="020B0604020202020204" pitchFamily="34" charset="0"/>
                <a:cs typeface="Arial" panose="020B0604020202020204" pitchFamily="34" charset="0"/>
              </a:rPr>
              <a:t> </a:t>
            </a:r>
            <a:r>
              <a:rPr lang="en-US" sz="1400" b="1" dirty="0">
                <a:solidFill>
                  <a:schemeClr val="bg1">
                    <a:lumMod val="95000"/>
                  </a:schemeClr>
                </a:solidFill>
                <a:latin typeface="Arial" panose="020B0604020202020204" pitchFamily="34" charset="0"/>
                <a:cs typeface="Arial" panose="020B0604020202020204" pitchFamily="34" charset="0"/>
              </a:rPr>
              <a:t>Heart J. 2012 </a:t>
            </a:r>
            <a:r>
              <a:rPr lang="en-US" sz="1400" dirty="0">
                <a:solidFill>
                  <a:schemeClr val="bg1">
                    <a:lumMod val="95000"/>
                  </a:schemeClr>
                </a:solidFill>
                <a:latin typeface="Arial" panose="020B0604020202020204" pitchFamily="34" charset="0"/>
                <a:cs typeface="Arial" panose="020B0604020202020204" pitchFamily="34" charset="0"/>
              </a:rPr>
              <a:t>May;33(10):1214-22</a:t>
            </a:r>
            <a:endParaRPr lang="es-AR" sz="1400" b="1" dirty="0" smtClean="0">
              <a:solidFill>
                <a:schemeClr val="bg1">
                  <a:lumMod val="9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1816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301" t="11007" r="23495" b="47762"/>
          <a:stretch/>
        </p:blipFill>
        <p:spPr bwMode="auto">
          <a:xfrm>
            <a:off x="3576567" y="76200"/>
            <a:ext cx="5491233" cy="3016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134" t="52083" r="23489" b="6468"/>
          <a:stretch/>
        </p:blipFill>
        <p:spPr bwMode="auto">
          <a:xfrm>
            <a:off x="3554105" y="3200400"/>
            <a:ext cx="5513695" cy="3032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0" y="3276600"/>
            <a:ext cx="1573892" cy="369332"/>
          </a:xfrm>
          <a:prstGeom prst="rect">
            <a:avLst/>
          </a:prstGeom>
        </p:spPr>
        <p:txBody>
          <a:bodyPr wrap="none">
            <a:spAutoFit/>
          </a:bodyPr>
          <a:lstStyle/>
          <a:p>
            <a:r>
              <a:rPr lang="en-US" b="1" dirty="0">
                <a:solidFill>
                  <a:prstClr val="black"/>
                </a:solidFill>
                <a:latin typeface="Arial" charset="0"/>
                <a:ea typeface="宋体" charset="-122"/>
              </a:rPr>
              <a:t>DES for ACS</a:t>
            </a:r>
            <a:endParaRPr lang="en-US" dirty="0">
              <a:solidFill>
                <a:prstClr val="black"/>
              </a:solidFill>
              <a:latin typeface="Arial" charset="0"/>
              <a:ea typeface="宋体" charset="-122"/>
            </a:endParaRPr>
          </a:p>
        </p:txBody>
      </p:sp>
      <p:sp>
        <p:nvSpPr>
          <p:cNvPr id="8" name="7 Rectángulo"/>
          <p:cNvSpPr/>
          <p:nvPr/>
        </p:nvSpPr>
        <p:spPr>
          <a:xfrm>
            <a:off x="808555" y="1082666"/>
            <a:ext cx="2590800" cy="954107"/>
          </a:xfrm>
          <a:prstGeom prst="rect">
            <a:avLst/>
          </a:prstGeom>
          <a:solidFill>
            <a:schemeClr val="bg1"/>
          </a:solidFill>
        </p:spPr>
        <p:txBody>
          <a:bodyPr wrap="square">
            <a:spAutoFit/>
          </a:bodyPr>
          <a:lstStyle/>
          <a:p>
            <a:pPr algn="just"/>
            <a:r>
              <a:rPr lang="en-US" sz="1400" dirty="0" err="1" smtClean="0">
                <a:solidFill>
                  <a:srgbClr val="0A2194"/>
                </a:solidFill>
                <a:latin typeface="Arial" charset="0"/>
                <a:ea typeface="宋体" charset="-122"/>
              </a:rPr>
              <a:t>Neointimal</a:t>
            </a:r>
            <a:r>
              <a:rPr lang="en-US" sz="1400" dirty="0" smtClean="0">
                <a:solidFill>
                  <a:srgbClr val="0A2194"/>
                </a:solidFill>
                <a:latin typeface="Arial" charset="0"/>
                <a:ea typeface="宋体" charset="-122"/>
              </a:rPr>
              <a:t> growth</a:t>
            </a:r>
            <a:r>
              <a:rPr lang="en-US" sz="1400" dirty="0">
                <a:solidFill>
                  <a:srgbClr val="0A2194"/>
                </a:solidFill>
                <a:latin typeface="Arial" charset="0"/>
                <a:ea typeface="宋体" charset="-122"/>
              </a:rPr>
              <a:t>, underlying </a:t>
            </a:r>
            <a:r>
              <a:rPr lang="en-US" sz="1400" dirty="0" err="1" smtClean="0">
                <a:solidFill>
                  <a:srgbClr val="0A2194"/>
                </a:solidFill>
                <a:latin typeface="Arial" charset="0"/>
                <a:ea typeface="宋体" charset="-122"/>
              </a:rPr>
              <a:t>fibroatheroma</a:t>
            </a:r>
            <a:r>
              <a:rPr lang="en-US" sz="1400" dirty="0" smtClean="0">
                <a:solidFill>
                  <a:srgbClr val="0A2194"/>
                </a:solidFill>
                <a:latin typeface="Arial" charset="0"/>
                <a:ea typeface="宋体" charset="-122"/>
              </a:rPr>
              <a:t> </a:t>
            </a:r>
            <a:r>
              <a:rPr lang="en-US" sz="1400" dirty="0">
                <a:solidFill>
                  <a:srgbClr val="0A2194"/>
                </a:solidFill>
                <a:latin typeface="Arial" charset="0"/>
                <a:ea typeface="宋体" charset="-122"/>
              </a:rPr>
              <a:t>and uncovered struts with persistent </a:t>
            </a:r>
            <a:r>
              <a:rPr lang="en-US" sz="1400" dirty="0" err="1">
                <a:solidFill>
                  <a:srgbClr val="0A2194"/>
                </a:solidFill>
                <a:latin typeface="Arial" charset="0"/>
                <a:ea typeface="宋体" charset="-122"/>
              </a:rPr>
              <a:t>peri</a:t>
            </a:r>
            <a:r>
              <a:rPr lang="en-US" sz="1400" dirty="0">
                <a:solidFill>
                  <a:srgbClr val="0A2194"/>
                </a:solidFill>
                <a:latin typeface="Arial" charset="0"/>
                <a:ea typeface="宋体" charset="-122"/>
              </a:rPr>
              <a:t>-strut fibrin deposition</a:t>
            </a:r>
          </a:p>
        </p:txBody>
      </p:sp>
      <p:cxnSp>
        <p:nvCxnSpPr>
          <p:cNvPr id="11" name="10 Conector recto de flecha"/>
          <p:cNvCxnSpPr/>
          <p:nvPr/>
        </p:nvCxnSpPr>
        <p:spPr bwMode="auto">
          <a:xfrm flipV="1">
            <a:off x="3399355" y="1082666"/>
            <a:ext cx="2544245" cy="369332"/>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2" name="11 Conector recto de flecha"/>
          <p:cNvCxnSpPr/>
          <p:nvPr/>
        </p:nvCxnSpPr>
        <p:spPr bwMode="auto">
          <a:xfrm>
            <a:off x="3399355" y="1451998"/>
            <a:ext cx="3230045" cy="605402"/>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3" name="12 Conector recto de flecha"/>
          <p:cNvCxnSpPr/>
          <p:nvPr/>
        </p:nvCxnSpPr>
        <p:spPr bwMode="auto">
          <a:xfrm>
            <a:off x="3399355" y="1451998"/>
            <a:ext cx="2922828" cy="986402"/>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sp>
        <p:nvSpPr>
          <p:cNvPr id="29" name="28 Rectángulo"/>
          <p:cNvSpPr/>
          <p:nvPr/>
        </p:nvSpPr>
        <p:spPr>
          <a:xfrm>
            <a:off x="73925" y="152400"/>
            <a:ext cx="2440675" cy="369332"/>
          </a:xfrm>
          <a:prstGeom prst="rect">
            <a:avLst/>
          </a:prstGeom>
          <a:ln>
            <a:solidFill>
              <a:srgbClr val="FFC000"/>
            </a:solidFill>
          </a:ln>
        </p:spPr>
        <p:txBody>
          <a:bodyPr wrap="square">
            <a:spAutoFit/>
          </a:bodyPr>
          <a:lstStyle/>
          <a:p>
            <a:pPr algn="ctr"/>
            <a:r>
              <a:rPr lang="en-US" b="1" dirty="0">
                <a:solidFill>
                  <a:schemeClr val="bg1">
                    <a:lumMod val="95000"/>
                  </a:schemeClr>
                </a:solidFill>
                <a:latin typeface="Arial" charset="0"/>
                <a:ea typeface="宋体" charset="-122"/>
              </a:rPr>
              <a:t>DES </a:t>
            </a:r>
            <a:r>
              <a:rPr lang="en-US" b="1" dirty="0" smtClean="0">
                <a:solidFill>
                  <a:schemeClr val="bg1">
                    <a:lumMod val="95000"/>
                  </a:schemeClr>
                </a:solidFill>
                <a:latin typeface="Arial" charset="0"/>
                <a:ea typeface="宋体" charset="-122"/>
              </a:rPr>
              <a:t>for Stable </a:t>
            </a:r>
            <a:r>
              <a:rPr lang="en-US" b="1" dirty="0">
                <a:solidFill>
                  <a:schemeClr val="bg1">
                    <a:lumMod val="95000"/>
                  </a:schemeClr>
                </a:solidFill>
                <a:latin typeface="Arial" charset="0"/>
                <a:ea typeface="宋体" charset="-122"/>
              </a:rPr>
              <a:t>CAD</a:t>
            </a:r>
            <a:endParaRPr lang="en-US" dirty="0">
              <a:solidFill>
                <a:schemeClr val="bg1">
                  <a:lumMod val="95000"/>
                </a:schemeClr>
              </a:solidFill>
              <a:latin typeface="Arial" charset="0"/>
              <a:ea typeface="宋体" charset="-122"/>
            </a:endParaRPr>
          </a:p>
        </p:txBody>
      </p:sp>
      <p:sp>
        <p:nvSpPr>
          <p:cNvPr id="14" name="13 CuadroTexto"/>
          <p:cNvSpPr txBox="1"/>
          <p:nvPr/>
        </p:nvSpPr>
        <p:spPr>
          <a:xfrm>
            <a:off x="2819400" y="6519446"/>
            <a:ext cx="6400800" cy="338554"/>
          </a:xfrm>
          <a:prstGeom prst="rect">
            <a:avLst/>
          </a:prstGeom>
          <a:noFill/>
        </p:spPr>
        <p:txBody>
          <a:bodyPr wrap="square" rtlCol="0">
            <a:spAutoFit/>
          </a:bodyPr>
          <a:lstStyle/>
          <a:p>
            <a:pPr algn="r"/>
            <a:r>
              <a:rPr lang="es-AR" sz="1600" dirty="0" smtClean="0">
                <a:solidFill>
                  <a:schemeClr val="bg1"/>
                </a:solidFill>
                <a:latin typeface="Arial" charset="0"/>
                <a:ea typeface="宋体" charset="-122"/>
              </a:rPr>
              <a:t>F </a:t>
            </a:r>
            <a:r>
              <a:rPr lang="es-AR" sz="1600" dirty="0" err="1" smtClean="0">
                <a:solidFill>
                  <a:schemeClr val="bg1"/>
                </a:solidFill>
                <a:latin typeface="Arial" charset="0"/>
                <a:ea typeface="宋体" charset="-122"/>
              </a:rPr>
              <a:t>Otsuka</a:t>
            </a:r>
            <a:r>
              <a:rPr lang="es-AR" sz="1600" dirty="0" smtClean="0">
                <a:solidFill>
                  <a:schemeClr val="bg1"/>
                </a:solidFill>
                <a:latin typeface="Arial" charset="0"/>
                <a:ea typeface="宋体" charset="-122"/>
              </a:rPr>
              <a:t>, </a:t>
            </a:r>
            <a:r>
              <a:rPr lang="es-AR" sz="1600" dirty="0" err="1" smtClean="0">
                <a:solidFill>
                  <a:schemeClr val="bg1"/>
                </a:solidFill>
                <a:latin typeface="Arial" charset="0"/>
                <a:ea typeface="宋体" charset="-122"/>
              </a:rPr>
              <a:t>Finn</a:t>
            </a:r>
            <a:r>
              <a:rPr lang="es-AR" sz="1600" dirty="0" smtClean="0">
                <a:solidFill>
                  <a:schemeClr val="bg1"/>
                </a:solidFill>
                <a:latin typeface="Arial" charset="0"/>
                <a:ea typeface="宋体" charset="-122"/>
              </a:rPr>
              <a:t> A, </a:t>
            </a:r>
            <a:r>
              <a:rPr lang="es-AR" sz="1600" dirty="0" err="1" smtClean="0">
                <a:solidFill>
                  <a:schemeClr val="bg1"/>
                </a:solidFill>
                <a:latin typeface="Arial" charset="0"/>
                <a:ea typeface="宋体" charset="-122"/>
              </a:rPr>
              <a:t>Virmani</a:t>
            </a:r>
            <a:r>
              <a:rPr lang="es-AR" sz="1600" dirty="0" smtClean="0">
                <a:solidFill>
                  <a:schemeClr val="bg1"/>
                </a:solidFill>
                <a:latin typeface="Arial" charset="0"/>
                <a:ea typeface="宋体" charset="-122"/>
              </a:rPr>
              <a:t> R et al. </a:t>
            </a:r>
            <a:r>
              <a:rPr lang="es-AR" sz="1600" b="1" i="1" dirty="0" err="1" smtClean="0">
                <a:solidFill>
                  <a:schemeClr val="bg1"/>
                </a:solidFill>
                <a:latin typeface="Arial" charset="0"/>
                <a:ea typeface="宋体" charset="-122"/>
              </a:rPr>
              <a:t>Circulation</a:t>
            </a:r>
            <a:r>
              <a:rPr lang="es-AR" sz="1600" dirty="0" smtClean="0">
                <a:solidFill>
                  <a:schemeClr val="bg1"/>
                </a:solidFill>
                <a:latin typeface="Arial" charset="0"/>
                <a:ea typeface="宋体" charset="-122"/>
              </a:rPr>
              <a:t> 2014; 129:211-223</a:t>
            </a:r>
            <a:endParaRPr lang="en-US" sz="1600" dirty="0">
              <a:solidFill>
                <a:schemeClr val="bg1"/>
              </a:solidFill>
              <a:latin typeface="Arial" charset="0"/>
              <a:ea typeface="宋体" charset="-122"/>
            </a:endParaRPr>
          </a:p>
        </p:txBody>
      </p:sp>
    </p:spTree>
    <p:extLst>
      <p:ext uri="{BB962C8B-B14F-4D97-AF65-F5344CB8AC3E}">
        <p14:creationId xmlns:p14="http://schemas.microsoft.com/office/powerpoint/2010/main" val="1377015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301" t="11007" r="23495" b="47762"/>
          <a:stretch/>
        </p:blipFill>
        <p:spPr bwMode="auto">
          <a:xfrm>
            <a:off x="3576567" y="76200"/>
            <a:ext cx="5491233" cy="3016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134" t="52083" r="23489" b="6468"/>
          <a:stretch/>
        </p:blipFill>
        <p:spPr bwMode="auto">
          <a:xfrm>
            <a:off x="3554105" y="3200400"/>
            <a:ext cx="5513695" cy="3032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2275" y="152400"/>
            <a:ext cx="4572000" cy="369332"/>
          </a:xfrm>
          <a:prstGeom prst="rect">
            <a:avLst/>
          </a:prstGeom>
        </p:spPr>
        <p:txBody>
          <a:bodyPr>
            <a:spAutoFit/>
          </a:bodyPr>
          <a:lstStyle/>
          <a:p>
            <a:r>
              <a:rPr lang="en-US" b="1" dirty="0">
                <a:solidFill>
                  <a:prstClr val="black"/>
                </a:solidFill>
                <a:latin typeface="Arial" charset="0"/>
                <a:ea typeface="宋体" charset="-122"/>
              </a:rPr>
              <a:t>DES </a:t>
            </a:r>
            <a:r>
              <a:rPr lang="en-US" b="1" dirty="0" smtClean="0">
                <a:solidFill>
                  <a:prstClr val="black"/>
                </a:solidFill>
                <a:latin typeface="Arial" charset="0"/>
                <a:ea typeface="宋体" charset="-122"/>
              </a:rPr>
              <a:t>for Stable </a:t>
            </a:r>
            <a:r>
              <a:rPr lang="en-US" b="1" dirty="0">
                <a:solidFill>
                  <a:prstClr val="black"/>
                </a:solidFill>
                <a:latin typeface="Arial" charset="0"/>
                <a:ea typeface="宋体" charset="-122"/>
              </a:rPr>
              <a:t>CAD</a:t>
            </a:r>
            <a:endParaRPr lang="en-US" dirty="0">
              <a:solidFill>
                <a:prstClr val="black"/>
              </a:solidFill>
              <a:latin typeface="Arial" charset="0"/>
              <a:ea typeface="宋体" charset="-122"/>
            </a:endParaRPr>
          </a:p>
        </p:txBody>
      </p:sp>
      <p:sp>
        <p:nvSpPr>
          <p:cNvPr id="7" name="6 Rectángulo"/>
          <p:cNvSpPr/>
          <p:nvPr/>
        </p:nvSpPr>
        <p:spPr>
          <a:xfrm>
            <a:off x="26308" y="3276600"/>
            <a:ext cx="1573892" cy="369332"/>
          </a:xfrm>
          <a:prstGeom prst="rect">
            <a:avLst/>
          </a:prstGeom>
          <a:ln>
            <a:solidFill>
              <a:srgbClr val="FFC000"/>
            </a:solidFill>
          </a:ln>
        </p:spPr>
        <p:txBody>
          <a:bodyPr wrap="none">
            <a:spAutoFit/>
          </a:bodyPr>
          <a:lstStyle/>
          <a:p>
            <a:pPr algn="ctr"/>
            <a:r>
              <a:rPr lang="en-US" b="1" dirty="0">
                <a:solidFill>
                  <a:schemeClr val="bg1">
                    <a:lumMod val="95000"/>
                  </a:schemeClr>
                </a:solidFill>
                <a:latin typeface="Arial" charset="0"/>
                <a:ea typeface="宋体" charset="-122"/>
              </a:rPr>
              <a:t>DES for ACS</a:t>
            </a:r>
            <a:endParaRPr lang="en-US" dirty="0">
              <a:solidFill>
                <a:schemeClr val="bg1">
                  <a:lumMod val="95000"/>
                </a:schemeClr>
              </a:solidFill>
              <a:latin typeface="Arial" charset="0"/>
              <a:ea typeface="宋体" charset="-122"/>
            </a:endParaRPr>
          </a:p>
        </p:txBody>
      </p:sp>
      <p:sp>
        <p:nvSpPr>
          <p:cNvPr id="8" name="7 Rectángulo"/>
          <p:cNvSpPr/>
          <p:nvPr/>
        </p:nvSpPr>
        <p:spPr>
          <a:xfrm>
            <a:off x="786946" y="4088249"/>
            <a:ext cx="2612409" cy="954107"/>
          </a:xfrm>
          <a:prstGeom prst="rect">
            <a:avLst/>
          </a:prstGeom>
          <a:solidFill>
            <a:schemeClr val="bg1"/>
          </a:solidFill>
        </p:spPr>
        <p:txBody>
          <a:bodyPr wrap="square">
            <a:spAutoFit/>
          </a:bodyPr>
          <a:lstStyle/>
          <a:p>
            <a:pPr algn="just"/>
            <a:r>
              <a:rPr lang="en-US" sz="1400" dirty="0" smtClean="0">
                <a:solidFill>
                  <a:srgbClr val="0A2194"/>
                </a:solidFill>
                <a:latin typeface="Arial" charset="0"/>
                <a:ea typeface="宋体" charset="-122"/>
              </a:rPr>
              <a:t>Mild </a:t>
            </a:r>
            <a:r>
              <a:rPr lang="en-US" sz="1400" dirty="0" err="1" smtClean="0">
                <a:solidFill>
                  <a:srgbClr val="0A2194"/>
                </a:solidFill>
                <a:latin typeface="Arial" charset="0"/>
                <a:ea typeface="宋体" charset="-122"/>
              </a:rPr>
              <a:t>neointimal</a:t>
            </a:r>
            <a:r>
              <a:rPr lang="en-US" sz="1400" dirty="0" smtClean="0">
                <a:solidFill>
                  <a:srgbClr val="0A2194"/>
                </a:solidFill>
                <a:latin typeface="Arial" charset="0"/>
                <a:ea typeface="宋体" charset="-122"/>
              </a:rPr>
              <a:t> growth</a:t>
            </a:r>
            <a:r>
              <a:rPr lang="en-US" sz="1400" dirty="0">
                <a:solidFill>
                  <a:srgbClr val="0A2194"/>
                </a:solidFill>
                <a:latin typeface="Arial" charset="0"/>
                <a:ea typeface="宋体" charset="-122"/>
              </a:rPr>
              <a:t>, focal uncovered struts and strut </a:t>
            </a:r>
            <a:r>
              <a:rPr lang="en-US" sz="1400" dirty="0" smtClean="0">
                <a:solidFill>
                  <a:srgbClr val="0A2194"/>
                </a:solidFill>
                <a:latin typeface="Arial" charset="0"/>
                <a:ea typeface="宋体" charset="-122"/>
              </a:rPr>
              <a:t>penetration into </a:t>
            </a:r>
            <a:r>
              <a:rPr lang="en-US" sz="1400" dirty="0">
                <a:solidFill>
                  <a:srgbClr val="0A2194"/>
                </a:solidFill>
                <a:latin typeface="Arial" charset="0"/>
                <a:ea typeface="宋体" charset="-122"/>
              </a:rPr>
              <a:t>the necrotic </a:t>
            </a:r>
            <a:r>
              <a:rPr lang="en-US" sz="1400" dirty="0" smtClean="0">
                <a:solidFill>
                  <a:srgbClr val="0A2194"/>
                </a:solidFill>
                <a:latin typeface="Arial" charset="0"/>
                <a:ea typeface="宋体" charset="-122"/>
              </a:rPr>
              <a:t>core.</a:t>
            </a:r>
            <a:endParaRPr lang="en-US" sz="1400" dirty="0">
              <a:solidFill>
                <a:srgbClr val="0A2194"/>
              </a:solidFill>
              <a:latin typeface="Arial" charset="0"/>
              <a:ea typeface="宋体" charset="-122"/>
            </a:endParaRPr>
          </a:p>
        </p:txBody>
      </p:sp>
      <p:cxnSp>
        <p:nvCxnSpPr>
          <p:cNvPr id="11" name="10 Conector recto de flecha"/>
          <p:cNvCxnSpPr/>
          <p:nvPr/>
        </p:nvCxnSpPr>
        <p:spPr bwMode="auto">
          <a:xfrm flipV="1">
            <a:off x="3399355" y="4191858"/>
            <a:ext cx="1583290" cy="265723"/>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2" name="11 Conector recto de flecha"/>
          <p:cNvCxnSpPr/>
          <p:nvPr/>
        </p:nvCxnSpPr>
        <p:spPr bwMode="auto">
          <a:xfrm>
            <a:off x="3399355" y="4457581"/>
            <a:ext cx="1170370" cy="952619"/>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3" name="12 Conector recto de flecha"/>
          <p:cNvCxnSpPr/>
          <p:nvPr/>
        </p:nvCxnSpPr>
        <p:spPr bwMode="auto">
          <a:xfrm>
            <a:off x="3399355" y="4457581"/>
            <a:ext cx="1477445" cy="1257419"/>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sp>
        <p:nvSpPr>
          <p:cNvPr id="14" name="13 CuadroTexto"/>
          <p:cNvSpPr txBox="1"/>
          <p:nvPr/>
        </p:nvSpPr>
        <p:spPr>
          <a:xfrm>
            <a:off x="2819400" y="6519446"/>
            <a:ext cx="6400800" cy="338554"/>
          </a:xfrm>
          <a:prstGeom prst="rect">
            <a:avLst/>
          </a:prstGeom>
          <a:noFill/>
        </p:spPr>
        <p:txBody>
          <a:bodyPr wrap="square" rtlCol="0">
            <a:spAutoFit/>
          </a:bodyPr>
          <a:lstStyle/>
          <a:p>
            <a:pPr algn="r"/>
            <a:r>
              <a:rPr lang="es-AR" sz="1600" dirty="0" smtClean="0">
                <a:solidFill>
                  <a:schemeClr val="bg1"/>
                </a:solidFill>
                <a:latin typeface="Arial" charset="0"/>
                <a:ea typeface="宋体" charset="-122"/>
              </a:rPr>
              <a:t>F </a:t>
            </a:r>
            <a:r>
              <a:rPr lang="es-AR" sz="1600" dirty="0" err="1" smtClean="0">
                <a:solidFill>
                  <a:schemeClr val="bg1"/>
                </a:solidFill>
                <a:latin typeface="Arial" charset="0"/>
                <a:ea typeface="宋体" charset="-122"/>
              </a:rPr>
              <a:t>Otsuka</a:t>
            </a:r>
            <a:r>
              <a:rPr lang="es-AR" sz="1600" dirty="0" smtClean="0">
                <a:solidFill>
                  <a:schemeClr val="bg1"/>
                </a:solidFill>
                <a:latin typeface="Arial" charset="0"/>
                <a:ea typeface="宋体" charset="-122"/>
              </a:rPr>
              <a:t>, </a:t>
            </a:r>
            <a:r>
              <a:rPr lang="es-AR" sz="1600" dirty="0" err="1" smtClean="0">
                <a:solidFill>
                  <a:schemeClr val="bg1"/>
                </a:solidFill>
                <a:latin typeface="Arial" charset="0"/>
                <a:ea typeface="宋体" charset="-122"/>
              </a:rPr>
              <a:t>Finn</a:t>
            </a:r>
            <a:r>
              <a:rPr lang="es-AR" sz="1600" dirty="0" smtClean="0">
                <a:solidFill>
                  <a:schemeClr val="bg1"/>
                </a:solidFill>
                <a:latin typeface="Arial" charset="0"/>
                <a:ea typeface="宋体" charset="-122"/>
              </a:rPr>
              <a:t> A, </a:t>
            </a:r>
            <a:r>
              <a:rPr lang="es-AR" sz="1600" dirty="0" err="1" smtClean="0">
                <a:solidFill>
                  <a:schemeClr val="bg1"/>
                </a:solidFill>
                <a:latin typeface="Arial" charset="0"/>
                <a:ea typeface="宋体" charset="-122"/>
              </a:rPr>
              <a:t>Virmani</a:t>
            </a:r>
            <a:r>
              <a:rPr lang="es-AR" sz="1600" dirty="0" smtClean="0">
                <a:solidFill>
                  <a:schemeClr val="bg1"/>
                </a:solidFill>
                <a:latin typeface="Arial" charset="0"/>
                <a:ea typeface="宋体" charset="-122"/>
              </a:rPr>
              <a:t> R et al. </a:t>
            </a:r>
            <a:r>
              <a:rPr lang="es-AR" sz="1600" b="1" i="1" dirty="0" err="1" smtClean="0">
                <a:solidFill>
                  <a:schemeClr val="bg1"/>
                </a:solidFill>
                <a:latin typeface="Arial" charset="0"/>
                <a:ea typeface="宋体" charset="-122"/>
              </a:rPr>
              <a:t>Circulation</a:t>
            </a:r>
            <a:r>
              <a:rPr lang="es-AR" sz="1600" dirty="0" smtClean="0">
                <a:solidFill>
                  <a:schemeClr val="bg1"/>
                </a:solidFill>
                <a:latin typeface="Arial" charset="0"/>
                <a:ea typeface="宋体" charset="-122"/>
              </a:rPr>
              <a:t> 2014; 129:211-223</a:t>
            </a:r>
            <a:endParaRPr lang="en-US" sz="1600" dirty="0">
              <a:solidFill>
                <a:schemeClr val="bg1"/>
              </a:solidFill>
              <a:latin typeface="Arial" charset="0"/>
              <a:ea typeface="宋体" charset="-122"/>
            </a:endParaRPr>
          </a:p>
        </p:txBody>
      </p:sp>
    </p:spTree>
    <p:extLst>
      <p:ext uri="{BB962C8B-B14F-4D97-AF65-F5344CB8AC3E}">
        <p14:creationId xmlns:p14="http://schemas.microsoft.com/office/powerpoint/2010/main" val="4276839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301" t="11007" r="23495" b="47762"/>
          <a:stretch/>
        </p:blipFill>
        <p:spPr bwMode="auto">
          <a:xfrm>
            <a:off x="3576567" y="76200"/>
            <a:ext cx="5491233" cy="3016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134" t="52083" r="23489" b="6468"/>
          <a:stretch/>
        </p:blipFill>
        <p:spPr bwMode="auto">
          <a:xfrm>
            <a:off x="3554105" y="3200400"/>
            <a:ext cx="5513695" cy="3032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2275" y="152400"/>
            <a:ext cx="4572000" cy="369332"/>
          </a:xfrm>
          <a:prstGeom prst="rect">
            <a:avLst/>
          </a:prstGeom>
        </p:spPr>
        <p:txBody>
          <a:bodyPr>
            <a:spAutoFit/>
          </a:bodyPr>
          <a:lstStyle/>
          <a:p>
            <a:r>
              <a:rPr lang="en-US" b="1" dirty="0">
                <a:solidFill>
                  <a:prstClr val="black"/>
                </a:solidFill>
                <a:latin typeface="Arial" charset="0"/>
                <a:ea typeface="宋体" charset="-122"/>
              </a:rPr>
              <a:t>DES </a:t>
            </a:r>
            <a:r>
              <a:rPr lang="en-US" b="1" dirty="0" smtClean="0">
                <a:solidFill>
                  <a:prstClr val="black"/>
                </a:solidFill>
                <a:latin typeface="Arial" charset="0"/>
                <a:ea typeface="宋体" charset="-122"/>
              </a:rPr>
              <a:t>for Stable </a:t>
            </a:r>
            <a:r>
              <a:rPr lang="en-US" b="1" dirty="0">
                <a:solidFill>
                  <a:prstClr val="black"/>
                </a:solidFill>
                <a:latin typeface="Arial" charset="0"/>
                <a:ea typeface="宋体" charset="-122"/>
              </a:rPr>
              <a:t>CAD</a:t>
            </a:r>
            <a:endParaRPr lang="en-US" dirty="0">
              <a:solidFill>
                <a:prstClr val="black"/>
              </a:solidFill>
              <a:latin typeface="Arial" charset="0"/>
              <a:ea typeface="宋体" charset="-122"/>
            </a:endParaRPr>
          </a:p>
        </p:txBody>
      </p:sp>
      <p:sp>
        <p:nvSpPr>
          <p:cNvPr id="8" name="7 Rectángulo"/>
          <p:cNvSpPr/>
          <p:nvPr/>
        </p:nvSpPr>
        <p:spPr>
          <a:xfrm>
            <a:off x="786946" y="4088249"/>
            <a:ext cx="2612409" cy="1384995"/>
          </a:xfrm>
          <a:prstGeom prst="rect">
            <a:avLst/>
          </a:prstGeom>
          <a:solidFill>
            <a:schemeClr val="bg1"/>
          </a:solidFill>
        </p:spPr>
        <p:txBody>
          <a:bodyPr wrap="square">
            <a:spAutoFit/>
          </a:bodyPr>
          <a:lstStyle/>
          <a:p>
            <a:pPr algn="just"/>
            <a:r>
              <a:rPr lang="en-US" sz="1400" dirty="0" smtClean="0">
                <a:solidFill>
                  <a:srgbClr val="0A2194"/>
                </a:solidFill>
                <a:latin typeface="Arial" charset="0"/>
                <a:ea typeface="宋体" charset="-122"/>
              </a:rPr>
              <a:t>Patent lumen with </a:t>
            </a:r>
            <a:r>
              <a:rPr lang="en-US" sz="1400" dirty="0">
                <a:solidFill>
                  <a:srgbClr val="0A2194"/>
                </a:solidFill>
                <a:latin typeface="Arial" charset="0"/>
                <a:ea typeface="宋体" charset="-122"/>
              </a:rPr>
              <a:t>stent struts surrounded by fibrin and an underlying </a:t>
            </a:r>
            <a:r>
              <a:rPr lang="en-US" sz="1400" dirty="0" smtClean="0">
                <a:solidFill>
                  <a:srgbClr val="0A2194"/>
                </a:solidFill>
                <a:latin typeface="Arial" charset="0"/>
                <a:ea typeface="宋体" charset="-122"/>
              </a:rPr>
              <a:t>necrotic core. Uncovered </a:t>
            </a:r>
            <a:r>
              <a:rPr lang="en-US" sz="1400" dirty="0">
                <a:solidFill>
                  <a:srgbClr val="0A2194"/>
                </a:solidFill>
                <a:latin typeface="Arial" charset="0"/>
                <a:ea typeface="宋体" charset="-122"/>
              </a:rPr>
              <a:t>struts with fibrin deposition that </a:t>
            </a:r>
            <a:r>
              <a:rPr lang="en-US" sz="1400" dirty="0" smtClean="0">
                <a:solidFill>
                  <a:srgbClr val="0A2194"/>
                </a:solidFill>
                <a:latin typeface="Arial" charset="0"/>
                <a:ea typeface="宋体" charset="-122"/>
              </a:rPr>
              <a:t>overlie over necrotic core.</a:t>
            </a:r>
            <a:endParaRPr lang="en-US" sz="1400" dirty="0">
              <a:solidFill>
                <a:srgbClr val="0A2194"/>
              </a:solidFill>
              <a:latin typeface="Arial" charset="0"/>
              <a:ea typeface="宋体" charset="-122"/>
            </a:endParaRPr>
          </a:p>
        </p:txBody>
      </p:sp>
      <p:cxnSp>
        <p:nvCxnSpPr>
          <p:cNvPr id="11" name="10 Conector recto de flecha"/>
          <p:cNvCxnSpPr/>
          <p:nvPr/>
        </p:nvCxnSpPr>
        <p:spPr bwMode="auto">
          <a:xfrm>
            <a:off x="3399355" y="4457583"/>
            <a:ext cx="2544245" cy="114417"/>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2" name="11 Conector recto de flecha"/>
          <p:cNvCxnSpPr/>
          <p:nvPr/>
        </p:nvCxnSpPr>
        <p:spPr bwMode="auto">
          <a:xfrm>
            <a:off x="3399355" y="4457581"/>
            <a:ext cx="3534845" cy="952619"/>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3" name="12 Conector recto de flecha"/>
          <p:cNvCxnSpPr/>
          <p:nvPr/>
        </p:nvCxnSpPr>
        <p:spPr bwMode="auto">
          <a:xfrm>
            <a:off x="3399355" y="4457581"/>
            <a:ext cx="2696645" cy="952619"/>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sp>
        <p:nvSpPr>
          <p:cNvPr id="15" name="14 Rectángulo"/>
          <p:cNvSpPr/>
          <p:nvPr/>
        </p:nvSpPr>
        <p:spPr>
          <a:xfrm>
            <a:off x="26308" y="3276600"/>
            <a:ext cx="1573892" cy="369332"/>
          </a:xfrm>
          <a:prstGeom prst="rect">
            <a:avLst/>
          </a:prstGeom>
          <a:ln>
            <a:solidFill>
              <a:srgbClr val="FFC000"/>
            </a:solidFill>
          </a:ln>
        </p:spPr>
        <p:txBody>
          <a:bodyPr wrap="none">
            <a:spAutoFit/>
          </a:bodyPr>
          <a:lstStyle/>
          <a:p>
            <a:pPr algn="ctr"/>
            <a:r>
              <a:rPr lang="en-US" b="1" dirty="0">
                <a:solidFill>
                  <a:schemeClr val="bg1">
                    <a:lumMod val="95000"/>
                  </a:schemeClr>
                </a:solidFill>
                <a:latin typeface="Arial" charset="0"/>
                <a:ea typeface="宋体" charset="-122"/>
              </a:rPr>
              <a:t>DES for ACS</a:t>
            </a:r>
            <a:endParaRPr lang="en-US" dirty="0">
              <a:solidFill>
                <a:schemeClr val="bg1">
                  <a:lumMod val="95000"/>
                </a:schemeClr>
              </a:solidFill>
              <a:latin typeface="Arial" charset="0"/>
              <a:ea typeface="宋体" charset="-122"/>
            </a:endParaRPr>
          </a:p>
        </p:txBody>
      </p:sp>
      <p:sp>
        <p:nvSpPr>
          <p:cNvPr id="14" name="13 CuadroTexto"/>
          <p:cNvSpPr txBox="1"/>
          <p:nvPr/>
        </p:nvSpPr>
        <p:spPr>
          <a:xfrm>
            <a:off x="2819400" y="6519446"/>
            <a:ext cx="6400800" cy="338554"/>
          </a:xfrm>
          <a:prstGeom prst="rect">
            <a:avLst/>
          </a:prstGeom>
          <a:noFill/>
        </p:spPr>
        <p:txBody>
          <a:bodyPr wrap="square" rtlCol="0">
            <a:spAutoFit/>
          </a:bodyPr>
          <a:lstStyle/>
          <a:p>
            <a:pPr algn="r"/>
            <a:r>
              <a:rPr lang="es-AR" sz="1600" dirty="0" smtClean="0">
                <a:solidFill>
                  <a:schemeClr val="bg1"/>
                </a:solidFill>
                <a:latin typeface="Arial" charset="0"/>
                <a:ea typeface="宋体" charset="-122"/>
              </a:rPr>
              <a:t>F </a:t>
            </a:r>
            <a:r>
              <a:rPr lang="es-AR" sz="1600" dirty="0" err="1" smtClean="0">
                <a:solidFill>
                  <a:schemeClr val="bg1"/>
                </a:solidFill>
                <a:latin typeface="Arial" charset="0"/>
                <a:ea typeface="宋体" charset="-122"/>
              </a:rPr>
              <a:t>Otsuka</a:t>
            </a:r>
            <a:r>
              <a:rPr lang="es-AR" sz="1600" dirty="0" smtClean="0">
                <a:solidFill>
                  <a:schemeClr val="bg1"/>
                </a:solidFill>
                <a:latin typeface="Arial" charset="0"/>
                <a:ea typeface="宋体" charset="-122"/>
              </a:rPr>
              <a:t>, </a:t>
            </a:r>
            <a:r>
              <a:rPr lang="es-AR" sz="1600" dirty="0" err="1" smtClean="0">
                <a:solidFill>
                  <a:schemeClr val="bg1"/>
                </a:solidFill>
                <a:latin typeface="Arial" charset="0"/>
                <a:ea typeface="宋体" charset="-122"/>
              </a:rPr>
              <a:t>Finn</a:t>
            </a:r>
            <a:r>
              <a:rPr lang="es-AR" sz="1600" dirty="0" smtClean="0">
                <a:solidFill>
                  <a:schemeClr val="bg1"/>
                </a:solidFill>
                <a:latin typeface="Arial" charset="0"/>
                <a:ea typeface="宋体" charset="-122"/>
              </a:rPr>
              <a:t> A, </a:t>
            </a:r>
            <a:r>
              <a:rPr lang="es-AR" sz="1600" dirty="0" err="1" smtClean="0">
                <a:solidFill>
                  <a:schemeClr val="bg1"/>
                </a:solidFill>
                <a:latin typeface="Arial" charset="0"/>
                <a:ea typeface="宋体" charset="-122"/>
              </a:rPr>
              <a:t>Virmani</a:t>
            </a:r>
            <a:r>
              <a:rPr lang="es-AR" sz="1600" dirty="0" smtClean="0">
                <a:solidFill>
                  <a:schemeClr val="bg1"/>
                </a:solidFill>
                <a:latin typeface="Arial" charset="0"/>
                <a:ea typeface="宋体" charset="-122"/>
              </a:rPr>
              <a:t> R et al. </a:t>
            </a:r>
            <a:r>
              <a:rPr lang="es-AR" sz="1600" b="1" i="1" dirty="0" err="1" smtClean="0">
                <a:solidFill>
                  <a:schemeClr val="bg1"/>
                </a:solidFill>
                <a:latin typeface="Arial" charset="0"/>
                <a:ea typeface="宋体" charset="-122"/>
              </a:rPr>
              <a:t>Circulation</a:t>
            </a:r>
            <a:r>
              <a:rPr lang="es-AR" sz="1600" dirty="0" smtClean="0">
                <a:solidFill>
                  <a:schemeClr val="bg1"/>
                </a:solidFill>
                <a:latin typeface="Arial" charset="0"/>
                <a:ea typeface="宋体" charset="-122"/>
              </a:rPr>
              <a:t> 2014; 129:211-223</a:t>
            </a:r>
            <a:endParaRPr lang="en-US" sz="1600" dirty="0">
              <a:solidFill>
                <a:schemeClr val="bg1"/>
              </a:solidFill>
              <a:latin typeface="Arial" charset="0"/>
              <a:ea typeface="宋体" charset="-122"/>
            </a:endParaRPr>
          </a:p>
        </p:txBody>
      </p:sp>
    </p:spTree>
    <p:extLst>
      <p:ext uri="{BB962C8B-B14F-4D97-AF65-F5344CB8AC3E}">
        <p14:creationId xmlns:p14="http://schemas.microsoft.com/office/powerpoint/2010/main" val="3843348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301" t="11007" r="23495" b="47762"/>
          <a:stretch/>
        </p:blipFill>
        <p:spPr bwMode="auto">
          <a:xfrm>
            <a:off x="3576567" y="76200"/>
            <a:ext cx="5491233" cy="3016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134" t="52083" r="23489" b="6468"/>
          <a:stretch/>
        </p:blipFill>
        <p:spPr bwMode="auto">
          <a:xfrm>
            <a:off x="3554105" y="3200400"/>
            <a:ext cx="5513695" cy="3032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2275" y="152400"/>
            <a:ext cx="4572000" cy="369332"/>
          </a:xfrm>
          <a:prstGeom prst="rect">
            <a:avLst/>
          </a:prstGeom>
        </p:spPr>
        <p:txBody>
          <a:bodyPr>
            <a:spAutoFit/>
          </a:bodyPr>
          <a:lstStyle/>
          <a:p>
            <a:r>
              <a:rPr lang="en-US" b="1" dirty="0">
                <a:latin typeface="Arial" charset="0"/>
                <a:ea typeface="宋体" charset="-122"/>
              </a:rPr>
              <a:t>DES </a:t>
            </a:r>
            <a:r>
              <a:rPr lang="en-US" b="1" dirty="0" smtClean="0">
                <a:latin typeface="Arial" charset="0"/>
                <a:ea typeface="宋体" charset="-122"/>
              </a:rPr>
              <a:t>for Stable </a:t>
            </a:r>
            <a:r>
              <a:rPr lang="en-US" b="1" dirty="0">
                <a:latin typeface="Arial" charset="0"/>
                <a:ea typeface="宋体" charset="-122"/>
              </a:rPr>
              <a:t>CAD</a:t>
            </a:r>
            <a:endParaRPr lang="en-US" dirty="0">
              <a:latin typeface="Arial" charset="0"/>
              <a:ea typeface="宋体" charset="-122"/>
            </a:endParaRPr>
          </a:p>
        </p:txBody>
      </p:sp>
      <p:sp>
        <p:nvSpPr>
          <p:cNvPr id="8" name="7 Rectángulo"/>
          <p:cNvSpPr/>
          <p:nvPr/>
        </p:nvSpPr>
        <p:spPr>
          <a:xfrm>
            <a:off x="786946" y="4088249"/>
            <a:ext cx="2612409" cy="1169551"/>
          </a:xfrm>
          <a:prstGeom prst="rect">
            <a:avLst/>
          </a:prstGeom>
          <a:solidFill>
            <a:schemeClr val="bg1"/>
          </a:solidFill>
        </p:spPr>
        <p:txBody>
          <a:bodyPr wrap="square">
            <a:spAutoFit/>
          </a:bodyPr>
          <a:lstStyle/>
          <a:p>
            <a:pPr algn="just"/>
            <a:r>
              <a:rPr lang="en-US" sz="1400" dirty="0" smtClean="0">
                <a:solidFill>
                  <a:srgbClr val="0A2194"/>
                </a:solidFill>
                <a:latin typeface="Arial" charset="0"/>
                <a:ea typeface="宋体" charset="-122"/>
              </a:rPr>
              <a:t>Mild </a:t>
            </a:r>
            <a:r>
              <a:rPr lang="en-US" sz="1400" dirty="0" err="1" smtClean="0">
                <a:solidFill>
                  <a:srgbClr val="0A2194"/>
                </a:solidFill>
                <a:latin typeface="Arial" charset="0"/>
                <a:ea typeface="宋体" charset="-122"/>
              </a:rPr>
              <a:t>neointimal</a:t>
            </a:r>
            <a:r>
              <a:rPr lang="en-US" sz="1400" dirty="0" smtClean="0">
                <a:solidFill>
                  <a:srgbClr val="0A2194"/>
                </a:solidFill>
                <a:latin typeface="Arial" charset="0"/>
                <a:ea typeface="宋体" charset="-122"/>
              </a:rPr>
              <a:t> </a:t>
            </a:r>
            <a:r>
              <a:rPr lang="en-US" sz="1400" dirty="0">
                <a:solidFill>
                  <a:srgbClr val="0A2194"/>
                </a:solidFill>
                <a:latin typeface="Arial" charset="0"/>
                <a:ea typeface="宋体" charset="-122"/>
              </a:rPr>
              <a:t>proliferation and an underlying large </a:t>
            </a:r>
            <a:r>
              <a:rPr lang="en-US" sz="1400" dirty="0" smtClean="0">
                <a:solidFill>
                  <a:srgbClr val="0A2194"/>
                </a:solidFill>
                <a:latin typeface="Arial" charset="0"/>
                <a:ea typeface="宋体" charset="-122"/>
              </a:rPr>
              <a:t>NC. All struts are covered with a thin intima overlying the necrotic core.</a:t>
            </a:r>
            <a:endParaRPr lang="en-US" sz="1400" dirty="0">
              <a:solidFill>
                <a:srgbClr val="0A2194"/>
              </a:solidFill>
              <a:latin typeface="Arial" charset="0"/>
              <a:ea typeface="宋体" charset="-122"/>
            </a:endParaRPr>
          </a:p>
        </p:txBody>
      </p:sp>
      <p:cxnSp>
        <p:nvCxnSpPr>
          <p:cNvPr id="11" name="10 Conector recto de flecha"/>
          <p:cNvCxnSpPr/>
          <p:nvPr/>
        </p:nvCxnSpPr>
        <p:spPr bwMode="auto">
          <a:xfrm flipV="1">
            <a:off x="3399355" y="4324719"/>
            <a:ext cx="5058845" cy="132863"/>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2" name="11 Conector recto de flecha"/>
          <p:cNvCxnSpPr/>
          <p:nvPr/>
        </p:nvCxnSpPr>
        <p:spPr bwMode="auto">
          <a:xfrm>
            <a:off x="3399355" y="4457581"/>
            <a:ext cx="4525445" cy="800219"/>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3" name="12 Conector recto de flecha"/>
          <p:cNvCxnSpPr/>
          <p:nvPr/>
        </p:nvCxnSpPr>
        <p:spPr bwMode="auto">
          <a:xfrm>
            <a:off x="3399355" y="4457581"/>
            <a:ext cx="4144445" cy="628709"/>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sp>
        <p:nvSpPr>
          <p:cNvPr id="15" name="14 Rectángulo"/>
          <p:cNvSpPr/>
          <p:nvPr/>
        </p:nvSpPr>
        <p:spPr>
          <a:xfrm>
            <a:off x="26308" y="3276600"/>
            <a:ext cx="1573892" cy="369332"/>
          </a:xfrm>
          <a:prstGeom prst="rect">
            <a:avLst/>
          </a:prstGeom>
          <a:ln>
            <a:solidFill>
              <a:srgbClr val="FFC000"/>
            </a:solidFill>
          </a:ln>
        </p:spPr>
        <p:txBody>
          <a:bodyPr wrap="none">
            <a:spAutoFit/>
          </a:bodyPr>
          <a:lstStyle/>
          <a:p>
            <a:pPr algn="ctr"/>
            <a:r>
              <a:rPr lang="en-US" b="1" dirty="0">
                <a:solidFill>
                  <a:prstClr val="white"/>
                </a:solidFill>
                <a:latin typeface="Arial" charset="0"/>
                <a:ea typeface="宋体" charset="-122"/>
              </a:rPr>
              <a:t>DES for ACS</a:t>
            </a:r>
            <a:endParaRPr lang="en-US" dirty="0">
              <a:solidFill>
                <a:prstClr val="white"/>
              </a:solidFill>
              <a:latin typeface="Arial" charset="0"/>
              <a:ea typeface="宋体" charset="-122"/>
            </a:endParaRPr>
          </a:p>
        </p:txBody>
      </p:sp>
      <p:sp>
        <p:nvSpPr>
          <p:cNvPr id="14" name="13 CuadroTexto"/>
          <p:cNvSpPr txBox="1"/>
          <p:nvPr/>
        </p:nvSpPr>
        <p:spPr>
          <a:xfrm>
            <a:off x="2819400" y="6519446"/>
            <a:ext cx="6400800" cy="338554"/>
          </a:xfrm>
          <a:prstGeom prst="rect">
            <a:avLst/>
          </a:prstGeom>
          <a:noFill/>
        </p:spPr>
        <p:txBody>
          <a:bodyPr wrap="square" rtlCol="0">
            <a:spAutoFit/>
          </a:bodyPr>
          <a:lstStyle/>
          <a:p>
            <a:pPr algn="r"/>
            <a:r>
              <a:rPr lang="es-AR" sz="1600" dirty="0" smtClean="0">
                <a:solidFill>
                  <a:prstClr val="white"/>
                </a:solidFill>
                <a:latin typeface="Arial" charset="0"/>
                <a:ea typeface="宋体" charset="-122"/>
              </a:rPr>
              <a:t>F </a:t>
            </a:r>
            <a:r>
              <a:rPr lang="es-AR" sz="1600" dirty="0" err="1" smtClean="0">
                <a:solidFill>
                  <a:prstClr val="white"/>
                </a:solidFill>
                <a:latin typeface="Arial" charset="0"/>
                <a:ea typeface="宋体" charset="-122"/>
              </a:rPr>
              <a:t>Otsuka</a:t>
            </a:r>
            <a:r>
              <a:rPr lang="es-AR" sz="1600" dirty="0" smtClean="0">
                <a:solidFill>
                  <a:prstClr val="white"/>
                </a:solidFill>
                <a:latin typeface="Arial" charset="0"/>
                <a:ea typeface="宋体" charset="-122"/>
              </a:rPr>
              <a:t>, </a:t>
            </a:r>
            <a:r>
              <a:rPr lang="es-AR" sz="1600" dirty="0" err="1" smtClean="0">
                <a:solidFill>
                  <a:prstClr val="white"/>
                </a:solidFill>
                <a:latin typeface="Arial" charset="0"/>
                <a:ea typeface="宋体" charset="-122"/>
              </a:rPr>
              <a:t>Finn</a:t>
            </a:r>
            <a:r>
              <a:rPr lang="es-AR" sz="1600" dirty="0" smtClean="0">
                <a:solidFill>
                  <a:prstClr val="white"/>
                </a:solidFill>
                <a:latin typeface="Arial" charset="0"/>
                <a:ea typeface="宋体" charset="-122"/>
              </a:rPr>
              <a:t> A, </a:t>
            </a:r>
            <a:r>
              <a:rPr lang="es-AR" sz="1600" dirty="0" err="1" smtClean="0">
                <a:solidFill>
                  <a:prstClr val="white"/>
                </a:solidFill>
                <a:latin typeface="Arial" charset="0"/>
                <a:ea typeface="宋体" charset="-122"/>
              </a:rPr>
              <a:t>Virmani</a:t>
            </a:r>
            <a:r>
              <a:rPr lang="es-AR" sz="1600" dirty="0" smtClean="0">
                <a:solidFill>
                  <a:prstClr val="white"/>
                </a:solidFill>
                <a:latin typeface="Arial" charset="0"/>
                <a:ea typeface="宋体" charset="-122"/>
              </a:rPr>
              <a:t> R et al. </a:t>
            </a:r>
            <a:r>
              <a:rPr lang="es-AR" sz="1600" b="1" i="1" dirty="0" err="1" smtClean="0">
                <a:solidFill>
                  <a:prstClr val="white"/>
                </a:solidFill>
                <a:latin typeface="Arial" charset="0"/>
                <a:ea typeface="宋体" charset="-122"/>
              </a:rPr>
              <a:t>Circulation</a:t>
            </a:r>
            <a:r>
              <a:rPr lang="es-AR" sz="1600" dirty="0" smtClean="0">
                <a:solidFill>
                  <a:prstClr val="white"/>
                </a:solidFill>
                <a:latin typeface="Arial" charset="0"/>
                <a:ea typeface="宋体" charset="-122"/>
              </a:rPr>
              <a:t> 2014; 129:211-223</a:t>
            </a:r>
            <a:endParaRPr lang="en-US" sz="1600" dirty="0">
              <a:solidFill>
                <a:prstClr val="white"/>
              </a:solidFill>
              <a:latin typeface="Arial" charset="0"/>
              <a:ea typeface="宋体" charset="-122"/>
            </a:endParaRPr>
          </a:p>
        </p:txBody>
      </p:sp>
    </p:spTree>
    <p:extLst>
      <p:ext uri="{BB962C8B-B14F-4D97-AF65-F5344CB8AC3E}">
        <p14:creationId xmlns:p14="http://schemas.microsoft.com/office/powerpoint/2010/main" val="57166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651"/>
          <a:stretch/>
        </p:blipFill>
        <p:spPr bwMode="auto">
          <a:xfrm>
            <a:off x="28575" y="504967"/>
            <a:ext cx="9086850" cy="5886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9157" b="152"/>
          <a:stretch/>
        </p:blipFill>
        <p:spPr bwMode="auto">
          <a:xfrm>
            <a:off x="28575" y="4476466"/>
            <a:ext cx="9086850" cy="1914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2819400" y="6519446"/>
            <a:ext cx="6400800" cy="338554"/>
          </a:xfrm>
          <a:prstGeom prst="rect">
            <a:avLst/>
          </a:prstGeom>
          <a:noFill/>
        </p:spPr>
        <p:txBody>
          <a:bodyPr wrap="square" rtlCol="0">
            <a:spAutoFit/>
          </a:bodyPr>
          <a:lstStyle/>
          <a:p>
            <a:pPr algn="r"/>
            <a:r>
              <a:rPr lang="es-AR" sz="1600" dirty="0" smtClean="0">
                <a:solidFill>
                  <a:srgbClr val="FFFF66"/>
                </a:solidFill>
                <a:latin typeface="Arial" charset="0"/>
                <a:ea typeface="宋体" charset="-122"/>
              </a:rPr>
              <a:t>F </a:t>
            </a:r>
            <a:r>
              <a:rPr lang="es-AR" sz="1600" dirty="0" err="1" smtClean="0">
                <a:solidFill>
                  <a:srgbClr val="FFFF66"/>
                </a:solidFill>
                <a:latin typeface="Arial" charset="0"/>
                <a:ea typeface="宋体" charset="-122"/>
              </a:rPr>
              <a:t>Otsuka</a:t>
            </a:r>
            <a:r>
              <a:rPr lang="es-AR" sz="1600" dirty="0" smtClean="0">
                <a:solidFill>
                  <a:srgbClr val="FFFF66"/>
                </a:solidFill>
                <a:latin typeface="Arial" charset="0"/>
                <a:ea typeface="宋体" charset="-122"/>
              </a:rPr>
              <a:t>, </a:t>
            </a:r>
            <a:r>
              <a:rPr lang="es-AR" sz="1600" dirty="0" err="1" smtClean="0">
                <a:solidFill>
                  <a:srgbClr val="FFFF66"/>
                </a:solidFill>
                <a:latin typeface="Arial" charset="0"/>
                <a:ea typeface="宋体" charset="-122"/>
              </a:rPr>
              <a:t>Finn</a:t>
            </a:r>
            <a:r>
              <a:rPr lang="es-AR" sz="1600" dirty="0" smtClean="0">
                <a:solidFill>
                  <a:srgbClr val="FFFF66"/>
                </a:solidFill>
                <a:latin typeface="Arial" charset="0"/>
                <a:ea typeface="宋体" charset="-122"/>
              </a:rPr>
              <a:t> A, </a:t>
            </a:r>
            <a:r>
              <a:rPr lang="es-AR" sz="1600" dirty="0" err="1" smtClean="0">
                <a:solidFill>
                  <a:srgbClr val="FFFF66"/>
                </a:solidFill>
                <a:latin typeface="Arial" charset="0"/>
                <a:ea typeface="宋体" charset="-122"/>
              </a:rPr>
              <a:t>Virmani</a:t>
            </a:r>
            <a:r>
              <a:rPr lang="es-AR" sz="1600" dirty="0" smtClean="0">
                <a:solidFill>
                  <a:srgbClr val="FFFF66"/>
                </a:solidFill>
                <a:latin typeface="Arial" charset="0"/>
                <a:ea typeface="宋体" charset="-122"/>
              </a:rPr>
              <a:t> R et al. </a:t>
            </a:r>
            <a:r>
              <a:rPr lang="es-AR" sz="1600" b="1" i="1" dirty="0" err="1" smtClean="0">
                <a:solidFill>
                  <a:srgbClr val="FFFF66"/>
                </a:solidFill>
                <a:latin typeface="Arial" charset="0"/>
                <a:ea typeface="宋体" charset="-122"/>
              </a:rPr>
              <a:t>Circultation</a:t>
            </a:r>
            <a:r>
              <a:rPr lang="es-AR" sz="1600" dirty="0" smtClean="0">
                <a:solidFill>
                  <a:srgbClr val="FFFF66"/>
                </a:solidFill>
                <a:latin typeface="Arial" charset="0"/>
                <a:ea typeface="宋体" charset="-122"/>
              </a:rPr>
              <a:t> 2014; 129:211-223</a:t>
            </a:r>
            <a:endParaRPr lang="en-US" sz="1600" dirty="0">
              <a:solidFill>
                <a:srgbClr val="FFFF66"/>
              </a:solidFill>
              <a:latin typeface="Arial" charset="0"/>
              <a:ea typeface="宋体" charset="-122"/>
            </a:endParaRPr>
          </a:p>
        </p:txBody>
      </p:sp>
    </p:spTree>
    <p:extLst>
      <p:ext uri="{BB962C8B-B14F-4D97-AF65-F5344CB8AC3E}">
        <p14:creationId xmlns:p14="http://schemas.microsoft.com/office/powerpoint/2010/main" val="27953417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9157" b="152"/>
          <a:stretch/>
        </p:blipFill>
        <p:spPr bwMode="auto">
          <a:xfrm>
            <a:off x="28575" y="4476466"/>
            <a:ext cx="9086850" cy="1914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1295400" y="381000"/>
            <a:ext cx="6477000" cy="584775"/>
          </a:xfrm>
          <a:prstGeom prst="rect">
            <a:avLst/>
          </a:prstGeom>
          <a:noFill/>
        </p:spPr>
        <p:txBody>
          <a:bodyPr wrap="square" rtlCol="0">
            <a:spAutoFit/>
          </a:bodyPr>
          <a:lstStyle/>
          <a:p>
            <a:pPr algn="ctr"/>
            <a:r>
              <a:rPr lang="es-AR" sz="3200" dirty="0" err="1" smtClean="0">
                <a:solidFill>
                  <a:srgbClr val="FFFF66"/>
                </a:solidFill>
                <a:latin typeface="Arial" charset="0"/>
                <a:ea typeface="宋体" charset="-122"/>
              </a:rPr>
              <a:t>Prevalence</a:t>
            </a:r>
            <a:r>
              <a:rPr lang="es-AR" sz="3200" dirty="0" smtClean="0">
                <a:solidFill>
                  <a:srgbClr val="FFFF66"/>
                </a:solidFill>
                <a:latin typeface="Arial" charset="0"/>
                <a:ea typeface="宋体" charset="-122"/>
              </a:rPr>
              <a:t> of </a:t>
            </a:r>
            <a:r>
              <a:rPr lang="es-AR" sz="3200" dirty="0" err="1">
                <a:solidFill>
                  <a:srgbClr val="FFFF66"/>
                </a:solidFill>
                <a:latin typeface="Arial" charset="0"/>
                <a:ea typeface="宋体" charset="-122"/>
              </a:rPr>
              <a:t>N</a:t>
            </a:r>
            <a:r>
              <a:rPr lang="es-AR" sz="3200" dirty="0" err="1" smtClean="0">
                <a:solidFill>
                  <a:srgbClr val="FFFF66"/>
                </a:solidFill>
                <a:latin typeface="Arial" charset="0"/>
                <a:ea typeface="宋体" charset="-122"/>
              </a:rPr>
              <a:t>eoatherosclerosis</a:t>
            </a:r>
            <a:endParaRPr lang="en-US" sz="3200" dirty="0">
              <a:solidFill>
                <a:srgbClr val="FFFF66"/>
              </a:solidFill>
              <a:latin typeface="Arial" charset="0"/>
              <a:ea typeface="宋体" charset="-122"/>
            </a:endParaRPr>
          </a:p>
        </p:txBody>
      </p:sp>
      <p:sp>
        <p:nvSpPr>
          <p:cNvPr id="8" name="7 CuadroTexto"/>
          <p:cNvSpPr txBox="1"/>
          <p:nvPr/>
        </p:nvSpPr>
        <p:spPr>
          <a:xfrm>
            <a:off x="2819400" y="6519446"/>
            <a:ext cx="6400800" cy="338554"/>
          </a:xfrm>
          <a:prstGeom prst="rect">
            <a:avLst/>
          </a:prstGeom>
          <a:noFill/>
        </p:spPr>
        <p:txBody>
          <a:bodyPr wrap="square" rtlCol="0">
            <a:spAutoFit/>
          </a:bodyPr>
          <a:lstStyle/>
          <a:p>
            <a:pPr algn="r"/>
            <a:r>
              <a:rPr lang="es-AR" sz="1600" dirty="0" smtClean="0">
                <a:solidFill>
                  <a:srgbClr val="FFFF66"/>
                </a:solidFill>
                <a:latin typeface="Arial" charset="0"/>
                <a:ea typeface="宋体" charset="-122"/>
              </a:rPr>
              <a:t>F </a:t>
            </a:r>
            <a:r>
              <a:rPr lang="es-AR" sz="1600" dirty="0" err="1" smtClean="0">
                <a:solidFill>
                  <a:srgbClr val="FFFF66"/>
                </a:solidFill>
                <a:latin typeface="Arial" charset="0"/>
                <a:ea typeface="宋体" charset="-122"/>
              </a:rPr>
              <a:t>Otsuka</a:t>
            </a:r>
            <a:r>
              <a:rPr lang="es-AR" sz="1600" dirty="0" smtClean="0">
                <a:solidFill>
                  <a:srgbClr val="FFFF66"/>
                </a:solidFill>
                <a:latin typeface="Arial" charset="0"/>
                <a:ea typeface="宋体" charset="-122"/>
              </a:rPr>
              <a:t>, </a:t>
            </a:r>
            <a:r>
              <a:rPr lang="es-AR" sz="1600" dirty="0" err="1" smtClean="0">
                <a:solidFill>
                  <a:srgbClr val="FFFF66"/>
                </a:solidFill>
                <a:latin typeface="Arial" charset="0"/>
                <a:ea typeface="宋体" charset="-122"/>
              </a:rPr>
              <a:t>Finn</a:t>
            </a:r>
            <a:r>
              <a:rPr lang="es-AR" sz="1600" dirty="0" smtClean="0">
                <a:solidFill>
                  <a:srgbClr val="FFFF66"/>
                </a:solidFill>
                <a:latin typeface="Arial" charset="0"/>
                <a:ea typeface="宋体" charset="-122"/>
              </a:rPr>
              <a:t> A, </a:t>
            </a:r>
            <a:r>
              <a:rPr lang="es-AR" sz="1600" dirty="0" err="1" smtClean="0">
                <a:solidFill>
                  <a:srgbClr val="FFFF66"/>
                </a:solidFill>
                <a:latin typeface="Arial" charset="0"/>
                <a:ea typeface="宋体" charset="-122"/>
              </a:rPr>
              <a:t>Virmani</a:t>
            </a:r>
            <a:r>
              <a:rPr lang="es-AR" sz="1600" dirty="0" smtClean="0">
                <a:solidFill>
                  <a:srgbClr val="FFFF66"/>
                </a:solidFill>
                <a:latin typeface="Arial" charset="0"/>
                <a:ea typeface="宋体" charset="-122"/>
              </a:rPr>
              <a:t> R et al. </a:t>
            </a:r>
            <a:r>
              <a:rPr lang="es-AR" sz="1600" b="1" i="1" dirty="0" err="1" smtClean="0">
                <a:solidFill>
                  <a:srgbClr val="FFFF66"/>
                </a:solidFill>
                <a:latin typeface="Arial" charset="0"/>
                <a:ea typeface="宋体" charset="-122"/>
              </a:rPr>
              <a:t>Circultation</a:t>
            </a:r>
            <a:r>
              <a:rPr lang="es-AR" sz="1600" dirty="0" smtClean="0">
                <a:solidFill>
                  <a:srgbClr val="FFFF66"/>
                </a:solidFill>
                <a:latin typeface="Arial" charset="0"/>
                <a:ea typeface="宋体" charset="-122"/>
              </a:rPr>
              <a:t> 2014; 129:211-223</a:t>
            </a:r>
            <a:endParaRPr lang="en-US" sz="1600" dirty="0">
              <a:solidFill>
                <a:srgbClr val="FFFF66"/>
              </a:solidFill>
              <a:latin typeface="Arial" charset="0"/>
              <a:ea typeface="宋体" charset="-122"/>
            </a:endParaRPr>
          </a:p>
        </p:txBody>
      </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651" b="79602"/>
          <a:stretch/>
        </p:blipFill>
        <p:spPr bwMode="auto">
          <a:xfrm>
            <a:off x="28575" y="3575728"/>
            <a:ext cx="9086850" cy="920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Elipse"/>
          <p:cNvSpPr/>
          <p:nvPr/>
        </p:nvSpPr>
        <p:spPr bwMode="auto">
          <a:xfrm>
            <a:off x="6781800" y="4476466"/>
            <a:ext cx="990600" cy="1914809"/>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mtClean="0">
              <a:solidFill>
                <a:srgbClr val="FFFF66"/>
              </a:solidFill>
              <a:latin typeface="Arial" charset="0"/>
              <a:ea typeface="宋体" charset="-122"/>
            </a:endParaRPr>
          </a:p>
        </p:txBody>
      </p:sp>
      <p:sp>
        <p:nvSpPr>
          <p:cNvPr id="6" name="5 Elipse"/>
          <p:cNvSpPr/>
          <p:nvPr/>
        </p:nvSpPr>
        <p:spPr bwMode="auto">
          <a:xfrm>
            <a:off x="8118001" y="4476465"/>
            <a:ext cx="990600" cy="1914809"/>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mtClean="0">
              <a:solidFill>
                <a:srgbClr val="FFFF66"/>
              </a:solidFill>
              <a:latin typeface="Arial" charset="0"/>
              <a:ea typeface="宋体" charset="-122"/>
            </a:endParaRPr>
          </a:p>
        </p:txBody>
      </p:sp>
      <p:sp>
        <p:nvSpPr>
          <p:cNvPr id="10" name="9 Elipse"/>
          <p:cNvSpPr/>
          <p:nvPr/>
        </p:nvSpPr>
        <p:spPr bwMode="auto">
          <a:xfrm>
            <a:off x="3810000" y="4190999"/>
            <a:ext cx="2590800" cy="685801"/>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mtClean="0">
              <a:solidFill>
                <a:srgbClr val="FFFF66"/>
              </a:solidFill>
              <a:latin typeface="Arial" charset="0"/>
              <a:ea typeface="宋体" charset="-122"/>
            </a:endParaRPr>
          </a:p>
        </p:txBody>
      </p:sp>
    </p:spTree>
    <p:extLst>
      <p:ext uri="{BB962C8B-B14F-4D97-AF65-F5344CB8AC3E}">
        <p14:creationId xmlns:p14="http://schemas.microsoft.com/office/powerpoint/2010/main" val="243290297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标题 3"/>
          <p:cNvSpPr>
            <a:spLocks noGrp="1"/>
          </p:cNvSpPr>
          <p:nvPr>
            <p:ph type="title"/>
          </p:nvPr>
        </p:nvSpPr>
        <p:spPr>
          <a:xfrm>
            <a:off x="457200" y="188640"/>
            <a:ext cx="8229600" cy="792088"/>
          </a:xfrm>
        </p:spPr>
        <p:txBody>
          <a:bodyPr/>
          <a:lstStyle/>
          <a:p>
            <a:r>
              <a:rPr lang="es-AR" altLang="zh-CN" dirty="0" err="1">
                <a:solidFill>
                  <a:srgbClr val="FFFF00"/>
                </a:solidFill>
                <a:latin typeface="Arial" panose="020B0604020202020204" pitchFamily="34" charset="0"/>
                <a:cs typeface="Arial" panose="020B0604020202020204" pitchFamily="34" charset="0"/>
              </a:rPr>
              <a:t>Conclusions</a:t>
            </a:r>
            <a:endParaRPr lang="zh-CN" altLang="en-US" dirty="0" smtClean="0">
              <a:solidFill>
                <a:srgbClr val="FFFF00"/>
              </a:solidFill>
              <a:latin typeface="Arial" panose="020B0604020202020204" pitchFamily="34" charset="0"/>
              <a:cs typeface="Arial" panose="020B0604020202020204" pitchFamily="34" charset="0"/>
            </a:endParaRPr>
          </a:p>
        </p:txBody>
      </p:sp>
      <p:sp>
        <p:nvSpPr>
          <p:cNvPr id="3075" name="内容占位符 4"/>
          <p:cNvSpPr>
            <a:spLocks noGrp="1"/>
          </p:cNvSpPr>
          <p:nvPr>
            <p:ph idx="1"/>
          </p:nvPr>
        </p:nvSpPr>
        <p:spPr>
          <a:xfrm>
            <a:off x="457200" y="1052736"/>
            <a:ext cx="8229600" cy="4087812"/>
          </a:xfrm>
        </p:spPr>
        <p:txBody>
          <a:bodyPr>
            <a:noAutofit/>
          </a:bodyPr>
          <a:lstStyle/>
          <a:p>
            <a:pPr algn="just"/>
            <a:r>
              <a:rPr lang="en-US" altLang="zh-CN" sz="2000" dirty="0">
                <a:solidFill>
                  <a:schemeClr val="bg1">
                    <a:lumMod val="95000"/>
                  </a:schemeClr>
                </a:solidFill>
                <a:latin typeface="Arial" panose="020B0604020202020204" pitchFamily="34" charset="0"/>
                <a:cs typeface="Arial" panose="020B0604020202020204" pitchFamily="34" charset="0"/>
              </a:rPr>
              <a:t>In patients undergoing </a:t>
            </a:r>
            <a:r>
              <a:rPr lang="en-US" altLang="zh-CN" sz="2000" dirty="0" smtClean="0">
                <a:solidFill>
                  <a:schemeClr val="bg1">
                    <a:lumMod val="95000"/>
                  </a:schemeClr>
                </a:solidFill>
                <a:latin typeface="Arial" panose="020B0604020202020204" pitchFamily="34" charset="0"/>
                <a:cs typeface="Arial" panose="020B0604020202020204" pitchFamily="34" charset="0"/>
              </a:rPr>
              <a:t>PCI </a:t>
            </a:r>
            <a:r>
              <a:rPr lang="en-US" altLang="zh-CN" sz="2000" dirty="0">
                <a:solidFill>
                  <a:schemeClr val="bg1">
                    <a:lumMod val="95000"/>
                  </a:schemeClr>
                </a:solidFill>
                <a:latin typeface="Arial" panose="020B0604020202020204" pitchFamily="34" charset="0"/>
                <a:cs typeface="Arial" panose="020B0604020202020204" pitchFamily="34" charset="0"/>
              </a:rPr>
              <a:t>with BMS, the use of OIT as compared with control therapy reduces target lesion revascularization with no impact on the composite of death/myocardial infarction or safety issues. </a:t>
            </a:r>
            <a:endParaRPr lang="en-US" altLang="zh-CN" sz="2000" dirty="0" smtClean="0">
              <a:solidFill>
                <a:schemeClr val="bg1">
                  <a:lumMod val="95000"/>
                </a:schemeClr>
              </a:solidFill>
              <a:latin typeface="Arial" panose="020B0604020202020204" pitchFamily="34" charset="0"/>
              <a:cs typeface="Arial" panose="020B0604020202020204" pitchFamily="34" charset="0"/>
            </a:endParaRPr>
          </a:p>
          <a:p>
            <a:pPr algn="just"/>
            <a:r>
              <a:rPr lang="en-US" altLang="zh-CN" sz="2000" dirty="0" smtClean="0">
                <a:solidFill>
                  <a:schemeClr val="bg1">
                    <a:lumMod val="95000"/>
                  </a:schemeClr>
                </a:solidFill>
                <a:latin typeface="Arial" panose="020B0604020202020204" pitchFamily="34" charset="0"/>
                <a:cs typeface="Arial" panose="020B0604020202020204" pitchFamily="34" charset="0"/>
              </a:rPr>
              <a:t>The </a:t>
            </a:r>
            <a:r>
              <a:rPr lang="en-US" altLang="zh-CN" sz="2000" dirty="0">
                <a:solidFill>
                  <a:schemeClr val="bg1">
                    <a:lumMod val="95000"/>
                  </a:schemeClr>
                </a:solidFill>
                <a:latin typeface="Arial" panose="020B0604020202020204" pitchFamily="34" charset="0"/>
                <a:cs typeface="Arial" panose="020B0604020202020204" pitchFamily="34" charset="0"/>
              </a:rPr>
              <a:t>advantage of OIT derives predominantly from the decreased risk of vessel </a:t>
            </a:r>
            <a:r>
              <a:rPr lang="en-US" altLang="zh-CN" sz="2000" dirty="0" err="1" smtClean="0">
                <a:solidFill>
                  <a:schemeClr val="bg1">
                    <a:lumMod val="95000"/>
                  </a:schemeClr>
                </a:solidFill>
                <a:latin typeface="Arial" panose="020B0604020202020204" pitchFamily="34" charset="0"/>
                <a:cs typeface="Arial" panose="020B0604020202020204" pitchFamily="34" charset="0"/>
              </a:rPr>
              <a:t>renarrowing</a:t>
            </a:r>
            <a:r>
              <a:rPr lang="en-US" altLang="zh-CN" sz="2000" dirty="0" smtClean="0">
                <a:solidFill>
                  <a:schemeClr val="bg1">
                    <a:lumMod val="95000"/>
                  </a:schemeClr>
                </a:solidFill>
                <a:latin typeface="Arial" panose="020B0604020202020204" pitchFamily="34" charset="0"/>
                <a:cs typeface="Arial" panose="020B0604020202020204" pitchFamily="34" charset="0"/>
              </a:rPr>
              <a:t> </a:t>
            </a:r>
            <a:r>
              <a:rPr lang="en-US" altLang="zh-CN" sz="2000" dirty="0">
                <a:solidFill>
                  <a:schemeClr val="bg1">
                    <a:lumMod val="95000"/>
                  </a:schemeClr>
                </a:solidFill>
                <a:latin typeface="Arial" panose="020B0604020202020204" pitchFamily="34" charset="0"/>
                <a:cs typeface="Arial" panose="020B0604020202020204" pitchFamily="34" charset="0"/>
              </a:rPr>
              <a:t>as compared to BMS alone</a:t>
            </a:r>
            <a:r>
              <a:rPr lang="en-US" altLang="zh-CN" sz="2000" dirty="0" smtClean="0">
                <a:solidFill>
                  <a:schemeClr val="bg1">
                    <a:lumMod val="95000"/>
                  </a:schemeClr>
                </a:solidFill>
                <a:latin typeface="Arial" panose="020B0604020202020204" pitchFamily="34" charset="0"/>
                <a:cs typeface="Arial" panose="020B0604020202020204" pitchFamily="34" charset="0"/>
              </a:rPr>
              <a:t>.</a:t>
            </a:r>
            <a:r>
              <a:rPr lang="en-US" altLang="zh-CN" sz="2000" dirty="0">
                <a:solidFill>
                  <a:schemeClr val="bg1">
                    <a:lumMod val="95000"/>
                  </a:schemeClr>
                </a:solidFill>
                <a:latin typeface="Arial" panose="020B0604020202020204" pitchFamily="34" charset="0"/>
                <a:cs typeface="Arial" panose="020B0604020202020204" pitchFamily="34" charset="0"/>
              </a:rPr>
              <a:t> </a:t>
            </a:r>
            <a:endParaRPr lang="en-US" altLang="zh-CN" sz="2000" dirty="0" smtClean="0">
              <a:solidFill>
                <a:schemeClr val="bg1">
                  <a:lumMod val="95000"/>
                </a:schemeClr>
              </a:solidFill>
              <a:latin typeface="Arial" panose="020B0604020202020204" pitchFamily="34" charset="0"/>
              <a:cs typeface="Arial" panose="020B0604020202020204" pitchFamily="34" charset="0"/>
            </a:endParaRPr>
          </a:p>
          <a:p>
            <a:pPr algn="just"/>
            <a:endParaRPr lang="en-US" altLang="zh-CN" sz="2000" dirty="0" smtClean="0">
              <a:solidFill>
                <a:schemeClr val="bg1">
                  <a:lumMod val="95000"/>
                </a:schemeClr>
              </a:solidFill>
              <a:latin typeface="Arial" panose="020B0604020202020204" pitchFamily="34" charset="0"/>
              <a:cs typeface="Arial" panose="020B0604020202020204" pitchFamily="34" charset="0"/>
            </a:endParaRPr>
          </a:p>
          <a:p>
            <a:pPr algn="just"/>
            <a:r>
              <a:rPr lang="en-US" altLang="zh-CN" sz="2000" dirty="0" smtClean="0">
                <a:solidFill>
                  <a:schemeClr val="bg1">
                    <a:lumMod val="95000"/>
                  </a:schemeClr>
                </a:solidFill>
                <a:latin typeface="Arial" panose="020B0604020202020204" pitchFamily="34" charset="0"/>
                <a:cs typeface="Arial" panose="020B0604020202020204" pitchFamily="34" charset="0"/>
              </a:rPr>
              <a:t>Results of this meta-analysis cannot </a:t>
            </a:r>
            <a:r>
              <a:rPr lang="en-US" altLang="zh-CN" sz="2000" dirty="0">
                <a:solidFill>
                  <a:schemeClr val="bg1">
                    <a:lumMod val="95000"/>
                  </a:schemeClr>
                </a:solidFill>
                <a:latin typeface="Arial" panose="020B0604020202020204" pitchFamily="34" charset="0"/>
                <a:cs typeface="Arial" panose="020B0604020202020204" pitchFamily="34" charset="0"/>
              </a:rPr>
              <a:t>be directly applied to compare </a:t>
            </a:r>
            <a:r>
              <a:rPr lang="en-US" altLang="zh-CN" sz="2000" dirty="0" smtClean="0">
                <a:solidFill>
                  <a:schemeClr val="bg1">
                    <a:lumMod val="95000"/>
                  </a:schemeClr>
                </a:solidFill>
                <a:latin typeface="Arial" panose="020B0604020202020204" pitchFamily="34" charset="0"/>
                <a:cs typeface="Arial" panose="020B0604020202020204" pitchFamily="34" charset="0"/>
              </a:rPr>
              <a:t>OIT </a:t>
            </a:r>
            <a:r>
              <a:rPr lang="en-US" altLang="zh-CN" sz="2000" dirty="0">
                <a:solidFill>
                  <a:schemeClr val="bg1">
                    <a:lumMod val="95000"/>
                  </a:schemeClr>
                </a:solidFill>
                <a:latin typeface="Arial" panose="020B0604020202020204" pitchFamily="34" charset="0"/>
                <a:cs typeface="Arial" panose="020B0604020202020204" pitchFamily="34" charset="0"/>
              </a:rPr>
              <a:t>plus BMS against current generation DES and additional studies are warranted. </a:t>
            </a:r>
            <a:r>
              <a:rPr lang="en-US" altLang="zh-CN" sz="2000" dirty="0" smtClean="0">
                <a:solidFill>
                  <a:schemeClr val="bg1">
                    <a:lumMod val="95000"/>
                  </a:schemeClr>
                </a:solidFill>
                <a:latin typeface="Arial" panose="020B0604020202020204" pitchFamily="34" charset="0"/>
                <a:cs typeface="Arial" panose="020B0604020202020204" pitchFamily="34" charset="0"/>
              </a:rPr>
              <a:t>Furthermore, it </a:t>
            </a:r>
            <a:r>
              <a:rPr lang="en-US" altLang="zh-CN" sz="2000" dirty="0">
                <a:solidFill>
                  <a:schemeClr val="bg1">
                    <a:lumMod val="95000"/>
                  </a:schemeClr>
                </a:solidFill>
                <a:latin typeface="Arial" panose="020B0604020202020204" pitchFamily="34" charset="0"/>
                <a:cs typeface="Arial" panose="020B0604020202020204" pitchFamily="34" charset="0"/>
              </a:rPr>
              <a:t>remains unstudied whether OIT after stenting may </a:t>
            </a:r>
            <a:r>
              <a:rPr lang="en-US" altLang="zh-CN" sz="2000" dirty="0" smtClean="0">
                <a:solidFill>
                  <a:schemeClr val="bg1">
                    <a:lumMod val="95000"/>
                  </a:schemeClr>
                </a:solidFill>
                <a:latin typeface="Arial" panose="020B0604020202020204" pitchFamily="34" charset="0"/>
                <a:cs typeface="Arial" panose="020B0604020202020204" pitchFamily="34" charset="0"/>
              </a:rPr>
              <a:t> have </a:t>
            </a:r>
            <a:r>
              <a:rPr lang="en-US" altLang="zh-CN" sz="2000" dirty="0">
                <a:solidFill>
                  <a:schemeClr val="bg1">
                    <a:lumMod val="95000"/>
                  </a:schemeClr>
                </a:solidFill>
                <a:latin typeface="Arial" panose="020B0604020202020204" pitchFamily="34" charset="0"/>
                <a:cs typeface="Arial" panose="020B0604020202020204" pitchFamily="34" charset="0"/>
              </a:rPr>
              <a:t>a role in the contemporary interventional portfolio </a:t>
            </a:r>
            <a:r>
              <a:rPr lang="en-US" altLang="zh-CN" sz="2000" dirty="0" smtClean="0">
                <a:solidFill>
                  <a:schemeClr val="bg1">
                    <a:lumMod val="95000"/>
                  </a:schemeClr>
                </a:solidFill>
                <a:latin typeface="Arial" panose="020B0604020202020204" pitchFamily="34" charset="0"/>
                <a:cs typeface="Arial" panose="020B0604020202020204" pitchFamily="34" charset="0"/>
              </a:rPr>
              <a:t>with more safer third generation DES.</a:t>
            </a:r>
            <a:endParaRPr lang="en-US" altLang="zh-CN" sz="2000" dirty="0">
              <a:solidFill>
                <a:schemeClr val="bg1">
                  <a:lumMod val="95000"/>
                </a:schemeClr>
              </a:solidFill>
              <a:latin typeface="Arial" panose="020B0604020202020204" pitchFamily="34" charset="0"/>
              <a:cs typeface="Arial" panose="020B0604020202020204" pitchFamily="34" charset="0"/>
            </a:endParaRPr>
          </a:p>
          <a:p>
            <a:pPr marL="0" indent="0" algn="just">
              <a:buNone/>
            </a:pPr>
            <a:endParaRPr lang="es-AR" altLang="zh-CN" sz="2000" dirty="0">
              <a:solidFill>
                <a:schemeClr val="bg1">
                  <a:lumMod val="95000"/>
                </a:schemeClr>
              </a:solidFill>
              <a:latin typeface="Arial" panose="020B0604020202020204" pitchFamily="34" charset="0"/>
              <a:cs typeface="Arial" panose="020B0604020202020204" pitchFamily="34" charset="0"/>
            </a:endParaRPr>
          </a:p>
          <a:p>
            <a:pPr algn="just"/>
            <a:r>
              <a:rPr lang="en-US" altLang="zh-CN" sz="2000" dirty="0">
                <a:solidFill>
                  <a:schemeClr val="bg1">
                    <a:lumMod val="95000"/>
                  </a:schemeClr>
                </a:solidFill>
                <a:latin typeface="Arial" panose="020B0604020202020204" pitchFamily="34" charset="0"/>
                <a:cs typeface="Arial" panose="020B0604020202020204" pitchFamily="34" charset="0"/>
              </a:rPr>
              <a:t>Finally, the cost-effectiveness of a strategy of OIT after stenting as compared with first-generation DES cannot be assessed with the present meta-analysis, since studies included were performed within different health care systems</a:t>
            </a:r>
          </a:p>
          <a:p>
            <a:pPr algn="just" eaLnBrk="1" hangingPunct="1"/>
            <a:endParaRPr lang="zh-CN" altLang="en-US" sz="3600" dirty="0" smtClean="0">
              <a:solidFill>
                <a:schemeClr val="bg1">
                  <a:lumMod val="9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6003673"/>
      </p:ext>
    </p:extLst>
  </p:cSld>
  <p:clrMapOvr>
    <a:masterClrMapping/>
  </p:clrMapOvr>
  <p:transition>
    <p:wipe dir="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15416"/>
            <a:ext cx="8229600" cy="1143000"/>
          </a:xfrm>
        </p:spPr>
        <p:txBody>
          <a:bodyPr/>
          <a:lstStyle/>
          <a:p>
            <a:r>
              <a:rPr lang="es-AR" dirty="0" err="1" smtClean="0">
                <a:solidFill>
                  <a:srgbClr val="FFFF00"/>
                </a:solidFill>
              </a:rPr>
              <a:t>Conclusions</a:t>
            </a:r>
            <a:endParaRPr lang="en-US" dirty="0">
              <a:solidFill>
                <a:srgbClr val="FFFF00"/>
              </a:solidFill>
            </a:endParaRPr>
          </a:p>
        </p:txBody>
      </p:sp>
      <p:sp>
        <p:nvSpPr>
          <p:cNvPr id="3" name="2 Marcador de contenido"/>
          <p:cNvSpPr>
            <a:spLocks noGrp="1"/>
          </p:cNvSpPr>
          <p:nvPr>
            <p:ph idx="1"/>
          </p:nvPr>
        </p:nvSpPr>
        <p:spPr>
          <a:xfrm>
            <a:off x="457200" y="908720"/>
            <a:ext cx="8507288" cy="5517232"/>
          </a:xfrm>
        </p:spPr>
        <p:txBody>
          <a:bodyPr>
            <a:noAutofit/>
          </a:bodyPr>
          <a:lstStyle/>
          <a:p>
            <a:r>
              <a:rPr lang="en-US" sz="2000" i="1" dirty="0">
                <a:solidFill>
                  <a:schemeClr val="bg1"/>
                </a:solidFill>
                <a:latin typeface="Times New Roman" panose="02020603050405020304" pitchFamily="18" charset="0"/>
                <a:cs typeface="Times New Roman" panose="02020603050405020304" pitchFamily="18" charset="0"/>
              </a:rPr>
              <a:t>1</a:t>
            </a:r>
            <a:r>
              <a:rPr lang="en-US" sz="2000" i="1" dirty="0" smtClean="0">
                <a:solidFill>
                  <a:schemeClr val="bg1"/>
                </a:solidFill>
                <a:latin typeface="Times New Roman" panose="02020603050405020304" pitchFamily="18" charset="0"/>
                <a:cs typeface="Times New Roman" panose="02020603050405020304" pitchFamily="18" charset="0"/>
              </a:rPr>
              <a:t>#.Notwithstanding that  latest DES designs are significantly more safer than previous ones, </a:t>
            </a:r>
            <a:r>
              <a:rPr lang="en-US" sz="2000" i="1" dirty="0">
                <a:solidFill>
                  <a:schemeClr val="bg1"/>
                </a:solidFill>
                <a:latin typeface="Times New Roman" panose="02020603050405020304" pitchFamily="18" charset="0"/>
                <a:cs typeface="Times New Roman" panose="02020603050405020304" pitchFamily="18" charset="0"/>
              </a:rPr>
              <a:t>BMS </a:t>
            </a:r>
            <a:r>
              <a:rPr lang="en-US" sz="2000" i="1" dirty="0" smtClean="0">
                <a:solidFill>
                  <a:schemeClr val="bg1"/>
                </a:solidFill>
                <a:latin typeface="Times New Roman" panose="02020603050405020304" pitchFamily="18" charset="0"/>
                <a:cs typeface="Times New Roman" panose="02020603050405020304" pitchFamily="18" charset="0"/>
              </a:rPr>
              <a:t>implantation during PCI have </a:t>
            </a:r>
            <a:r>
              <a:rPr lang="en-US" sz="2000" i="1" dirty="0">
                <a:solidFill>
                  <a:schemeClr val="bg1"/>
                </a:solidFill>
                <a:latin typeface="Times New Roman" panose="02020603050405020304" pitchFamily="18" charset="0"/>
                <a:cs typeface="Times New Roman" panose="02020603050405020304" pitchFamily="18" charset="0"/>
              </a:rPr>
              <a:t>not been </a:t>
            </a:r>
            <a:r>
              <a:rPr lang="en-US" sz="2000" i="1" dirty="0" smtClean="0">
                <a:solidFill>
                  <a:schemeClr val="bg1"/>
                </a:solidFill>
                <a:latin typeface="Times New Roman" panose="02020603050405020304" pitchFamily="18" charset="0"/>
                <a:cs typeface="Times New Roman" panose="02020603050405020304" pitchFamily="18" charset="0"/>
              </a:rPr>
              <a:t>abandoned   and are expected to grow in the next 5 years.</a:t>
            </a:r>
          </a:p>
          <a:p>
            <a:endParaRPr lang="en-US" sz="2000" i="1" dirty="0">
              <a:solidFill>
                <a:schemeClr val="bg1"/>
              </a:solidFill>
              <a:latin typeface="Times New Roman" panose="02020603050405020304" pitchFamily="18" charset="0"/>
              <a:cs typeface="Times New Roman" panose="02020603050405020304" pitchFamily="18" charset="0"/>
            </a:endParaRPr>
          </a:p>
          <a:p>
            <a:r>
              <a:rPr lang="en-US" sz="2000" i="1" dirty="0" smtClean="0">
                <a:solidFill>
                  <a:schemeClr val="bg1"/>
                </a:solidFill>
                <a:latin typeface="Times New Roman" panose="02020603050405020304" pitchFamily="18" charset="0"/>
                <a:cs typeface="Times New Roman" panose="02020603050405020304" pitchFamily="18" charset="0"/>
              </a:rPr>
              <a:t>2#. </a:t>
            </a:r>
            <a:r>
              <a:rPr lang="en-US" sz="2000" i="1" dirty="0">
                <a:solidFill>
                  <a:schemeClr val="bg1"/>
                </a:solidFill>
                <a:latin typeface="Times New Roman" panose="02020603050405020304" pitchFamily="18" charset="0"/>
                <a:cs typeface="Times New Roman" panose="02020603050405020304" pitchFamily="18" charset="0"/>
              </a:rPr>
              <a:t>Oral Immunosuppressive therapy </a:t>
            </a:r>
            <a:r>
              <a:rPr lang="en-US" sz="2000" i="1" dirty="0" smtClean="0">
                <a:solidFill>
                  <a:schemeClr val="bg1"/>
                </a:solidFill>
                <a:latin typeface="Times New Roman" panose="02020603050405020304" pitchFamily="18" charset="0"/>
                <a:cs typeface="Times New Roman" panose="02020603050405020304" pitchFamily="18" charset="0"/>
              </a:rPr>
              <a:t>(OI) after </a:t>
            </a:r>
            <a:r>
              <a:rPr lang="en-US" sz="2000" i="1" dirty="0">
                <a:solidFill>
                  <a:schemeClr val="bg1"/>
                </a:solidFill>
                <a:latin typeface="Times New Roman" panose="02020603050405020304" pitchFamily="18" charset="0"/>
                <a:cs typeface="Times New Roman" panose="02020603050405020304" pitchFamily="18" charset="0"/>
              </a:rPr>
              <a:t>BMS implantation significantly </a:t>
            </a:r>
            <a:r>
              <a:rPr lang="en-US" sz="2000" i="1" dirty="0" smtClean="0">
                <a:solidFill>
                  <a:schemeClr val="bg1"/>
                </a:solidFill>
                <a:latin typeface="Times New Roman" panose="02020603050405020304" pitchFamily="18" charset="0"/>
                <a:cs typeface="Times New Roman" panose="02020603050405020304" pitchFamily="18" charset="0"/>
              </a:rPr>
              <a:t>reduced restenosis </a:t>
            </a:r>
            <a:r>
              <a:rPr lang="en-US" sz="2000" i="1" dirty="0">
                <a:solidFill>
                  <a:schemeClr val="bg1"/>
                </a:solidFill>
                <a:latin typeface="Times New Roman" panose="02020603050405020304" pitchFamily="18" charset="0"/>
                <a:cs typeface="Times New Roman" panose="02020603050405020304" pitchFamily="18" charset="0"/>
              </a:rPr>
              <a:t>rates compared to BMS alone. The reduction was driven by less </a:t>
            </a:r>
            <a:r>
              <a:rPr lang="en-US" sz="2000" i="1" dirty="0" smtClean="0">
                <a:solidFill>
                  <a:schemeClr val="bg1"/>
                </a:solidFill>
                <a:latin typeface="Times New Roman" panose="02020603050405020304" pitchFamily="18" charset="0"/>
                <a:cs typeface="Times New Roman" panose="02020603050405020304" pitchFamily="18" charset="0"/>
              </a:rPr>
              <a:t>late lumen </a:t>
            </a:r>
            <a:r>
              <a:rPr lang="en-US" sz="2000" i="1" dirty="0">
                <a:solidFill>
                  <a:schemeClr val="bg1"/>
                </a:solidFill>
                <a:latin typeface="Times New Roman" panose="02020603050405020304" pitchFamily="18" charset="0"/>
                <a:cs typeface="Times New Roman" panose="02020603050405020304" pitchFamily="18" charset="0"/>
              </a:rPr>
              <a:t>loss with OI</a:t>
            </a:r>
            <a:r>
              <a:rPr lang="en-US" sz="2000" i="1" dirty="0" smtClean="0">
                <a:solidFill>
                  <a:schemeClr val="bg1"/>
                </a:solidFill>
                <a:latin typeface="Times New Roman" panose="02020603050405020304" pitchFamily="18" charset="0"/>
                <a:cs typeface="Times New Roman" panose="02020603050405020304" pitchFamily="18" charset="0"/>
              </a:rPr>
              <a:t>.</a:t>
            </a:r>
          </a:p>
          <a:p>
            <a:endParaRPr lang="en-US" sz="2000" i="1" dirty="0">
              <a:solidFill>
                <a:schemeClr val="bg1"/>
              </a:solidFill>
              <a:latin typeface="Times New Roman" panose="02020603050405020304" pitchFamily="18" charset="0"/>
              <a:cs typeface="Times New Roman" panose="02020603050405020304" pitchFamily="18" charset="0"/>
            </a:endParaRPr>
          </a:p>
          <a:p>
            <a:r>
              <a:rPr lang="en-US" sz="2000" i="1" dirty="0">
                <a:solidFill>
                  <a:schemeClr val="bg1"/>
                </a:solidFill>
                <a:latin typeface="Times New Roman" panose="02020603050405020304" pitchFamily="18" charset="0"/>
                <a:cs typeface="Times New Roman" panose="02020603050405020304" pitchFamily="18" charset="0"/>
              </a:rPr>
              <a:t>3</a:t>
            </a:r>
            <a:r>
              <a:rPr lang="en-US" sz="2000" i="1" dirty="0" smtClean="0">
                <a:solidFill>
                  <a:schemeClr val="bg1"/>
                </a:solidFill>
                <a:latin typeface="Times New Roman" panose="02020603050405020304" pitchFamily="18" charset="0"/>
                <a:cs typeface="Times New Roman" panose="02020603050405020304" pitchFamily="18" charset="0"/>
              </a:rPr>
              <a:t>#. </a:t>
            </a:r>
            <a:r>
              <a:rPr lang="en-US" sz="2000" i="1" dirty="0">
                <a:solidFill>
                  <a:schemeClr val="bg1"/>
                </a:solidFill>
                <a:latin typeface="Times New Roman" panose="02020603050405020304" pitchFamily="18" charset="0"/>
                <a:cs typeface="Times New Roman" panose="02020603050405020304" pitchFamily="18" charset="0"/>
              </a:rPr>
              <a:t>Taking into consideration the randomized data, </a:t>
            </a:r>
            <a:r>
              <a:rPr lang="en-US" sz="2000" i="1" dirty="0" err="1">
                <a:solidFill>
                  <a:schemeClr val="bg1"/>
                </a:solidFill>
                <a:latin typeface="Times New Roman" panose="02020603050405020304" pitchFamily="18" charset="0"/>
                <a:cs typeface="Times New Roman" panose="02020603050405020304" pitchFamily="18" charset="0"/>
              </a:rPr>
              <a:t>rapamycin</a:t>
            </a:r>
            <a:r>
              <a:rPr lang="en-US" sz="2000" i="1" dirty="0">
                <a:solidFill>
                  <a:schemeClr val="bg1"/>
                </a:solidFill>
                <a:latin typeface="Times New Roman" panose="02020603050405020304" pitchFamily="18" charset="0"/>
                <a:cs typeface="Times New Roman" panose="02020603050405020304" pitchFamily="18" charset="0"/>
              </a:rPr>
              <a:t> and </a:t>
            </a:r>
            <a:r>
              <a:rPr lang="en-US" sz="2000" i="1" dirty="0" smtClean="0">
                <a:solidFill>
                  <a:schemeClr val="bg1"/>
                </a:solidFill>
                <a:latin typeface="Times New Roman" panose="02020603050405020304" pitchFamily="18" charset="0"/>
                <a:cs typeface="Times New Roman" panose="02020603050405020304" pitchFamily="18" charset="0"/>
              </a:rPr>
              <a:t>prednisone appear </a:t>
            </a:r>
            <a:r>
              <a:rPr lang="en-US" sz="2000" i="1" dirty="0">
                <a:solidFill>
                  <a:schemeClr val="bg1"/>
                </a:solidFill>
                <a:latin typeface="Times New Roman" panose="02020603050405020304" pitchFamily="18" charset="0"/>
                <a:cs typeface="Times New Roman" panose="02020603050405020304" pitchFamily="18" charset="0"/>
              </a:rPr>
              <a:t>to be the most promising in this setting. However, prednisone cannot </a:t>
            </a:r>
            <a:r>
              <a:rPr lang="en-US" sz="2000" i="1" dirty="0" smtClean="0">
                <a:solidFill>
                  <a:schemeClr val="bg1"/>
                </a:solidFill>
                <a:latin typeface="Times New Roman" panose="02020603050405020304" pitchFamily="18" charset="0"/>
                <a:cs typeface="Times New Roman" panose="02020603050405020304" pitchFamily="18" charset="0"/>
              </a:rPr>
              <a:t>be used </a:t>
            </a:r>
            <a:r>
              <a:rPr lang="en-US" sz="2000" i="1" dirty="0">
                <a:solidFill>
                  <a:schemeClr val="bg1"/>
                </a:solidFill>
                <a:latin typeface="Times New Roman" panose="02020603050405020304" pitchFamily="18" charset="0"/>
                <a:cs typeface="Times New Roman" panose="02020603050405020304" pitchFamily="18" charset="0"/>
              </a:rPr>
              <a:t>in diabetics which limits its use</a:t>
            </a:r>
            <a:r>
              <a:rPr lang="en-US" sz="2000" i="1" dirty="0" smtClean="0">
                <a:solidFill>
                  <a:schemeClr val="bg1"/>
                </a:solidFill>
                <a:latin typeface="Times New Roman" panose="02020603050405020304" pitchFamily="18" charset="0"/>
                <a:cs typeface="Times New Roman" panose="02020603050405020304" pitchFamily="18" charset="0"/>
              </a:rPr>
              <a:t>.</a:t>
            </a:r>
          </a:p>
          <a:p>
            <a:endParaRPr lang="en-US" sz="2000" i="1" dirty="0">
              <a:solidFill>
                <a:schemeClr val="bg1"/>
              </a:solidFill>
              <a:latin typeface="Times New Roman" panose="02020603050405020304" pitchFamily="18" charset="0"/>
              <a:cs typeface="Times New Roman" panose="02020603050405020304" pitchFamily="18" charset="0"/>
            </a:endParaRPr>
          </a:p>
          <a:p>
            <a:r>
              <a:rPr lang="en-US" sz="2000" i="1" dirty="0">
                <a:solidFill>
                  <a:schemeClr val="bg1"/>
                </a:solidFill>
                <a:latin typeface="Times New Roman" panose="02020603050405020304" pitchFamily="18" charset="0"/>
                <a:cs typeface="Times New Roman" panose="02020603050405020304" pitchFamily="18" charset="0"/>
              </a:rPr>
              <a:t>4</a:t>
            </a:r>
            <a:r>
              <a:rPr lang="en-US" sz="2000" i="1" dirty="0" smtClean="0">
                <a:solidFill>
                  <a:schemeClr val="bg1"/>
                </a:solidFill>
                <a:latin typeface="Times New Roman" panose="02020603050405020304" pitchFamily="18" charset="0"/>
                <a:cs typeface="Times New Roman" panose="02020603050405020304" pitchFamily="18" charset="0"/>
              </a:rPr>
              <a:t>#. </a:t>
            </a:r>
            <a:r>
              <a:rPr lang="en-US" sz="2000" i="1" dirty="0">
                <a:solidFill>
                  <a:schemeClr val="bg1"/>
                </a:solidFill>
                <a:latin typeface="Times New Roman" panose="02020603050405020304" pitchFamily="18" charset="0"/>
                <a:cs typeface="Times New Roman" panose="02020603050405020304" pitchFamily="18" charset="0"/>
              </a:rPr>
              <a:t>The use of oral agents to reduce restenosis should be considered in all </a:t>
            </a:r>
            <a:r>
              <a:rPr lang="en-US" sz="2000" i="1" dirty="0" smtClean="0">
                <a:solidFill>
                  <a:schemeClr val="bg1"/>
                </a:solidFill>
                <a:latin typeface="Times New Roman" panose="02020603050405020304" pitchFamily="18" charset="0"/>
                <a:cs typeface="Times New Roman" panose="02020603050405020304" pitchFamily="18" charset="0"/>
              </a:rPr>
              <a:t>patients with </a:t>
            </a:r>
            <a:r>
              <a:rPr lang="en-US" sz="2000" i="1" dirty="0">
                <a:solidFill>
                  <a:schemeClr val="bg1"/>
                </a:solidFill>
                <a:latin typeface="Times New Roman" panose="02020603050405020304" pitchFamily="18" charset="0"/>
                <a:cs typeface="Times New Roman" panose="02020603050405020304" pitchFamily="18" charset="0"/>
              </a:rPr>
              <a:t>relative contraindications for DES </a:t>
            </a:r>
            <a:r>
              <a:rPr lang="en-US" sz="2000" i="1" dirty="0" smtClean="0">
                <a:solidFill>
                  <a:schemeClr val="bg1"/>
                </a:solidFill>
                <a:latin typeface="Times New Roman" panose="02020603050405020304" pitchFamily="18" charset="0"/>
                <a:cs typeface="Times New Roman" panose="02020603050405020304" pitchFamily="18" charset="0"/>
              </a:rPr>
              <a:t>implantation.</a:t>
            </a:r>
          </a:p>
          <a:p>
            <a:endParaRPr lang="en-US" sz="2000" i="1" dirty="0">
              <a:solidFill>
                <a:schemeClr val="bg1"/>
              </a:solidFill>
              <a:latin typeface="Times New Roman" panose="02020603050405020304" pitchFamily="18" charset="0"/>
              <a:cs typeface="Times New Roman" panose="02020603050405020304" pitchFamily="18" charset="0"/>
            </a:endParaRPr>
          </a:p>
          <a:p>
            <a:r>
              <a:rPr lang="en-US" sz="2000" i="1" dirty="0">
                <a:solidFill>
                  <a:schemeClr val="bg1"/>
                </a:solidFill>
                <a:latin typeface="Times New Roman" panose="02020603050405020304" pitchFamily="18" charset="0"/>
                <a:cs typeface="Times New Roman" panose="02020603050405020304" pitchFamily="18" charset="0"/>
              </a:rPr>
              <a:t>5</a:t>
            </a:r>
            <a:r>
              <a:rPr lang="en-US" sz="2000" i="1" dirty="0" smtClean="0">
                <a:solidFill>
                  <a:schemeClr val="bg1"/>
                </a:solidFill>
                <a:latin typeface="Times New Roman" panose="02020603050405020304" pitchFamily="18" charset="0"/>
                <a:cs typeface="Times New Roman" panose="02020603050405020304" pitchFamily="18" charset="0"/>
              </a:rPr>
              <a:t>#.We </a:t>
            </a:r>
            <a:r>
              <a:rPr lang="en-US" sz="2000" i="1" dirty="0">
                <a:solidFill>
                  <a:schemeClr val="bg1"/>
                </a:solidFill>
                <a:latin typeface="Times New Roman" panose="02020603050405020304" pitchFamily="18" charset="0"/>
                <a:cs typeface="Times New Roman" panose="02020603050405020304" pitchFamily="18" charset="0"/>
              </a:rPr>
              <a:t>believe that the guidelines should be amended to include these agents in </a:t>
            </a:r>
            <a:r>
              <a:rPr lang="en-US" sz="2000" i="1" dirty="0" smtClean="0">
                <a:solidFill>
                  <a:schemeClr val="bg1"/>
                </a:solidFill>
                <a:latin typeface="Times New Roman" panose="02020603050405020304" pitchFamily="18" charset="0"/>
                <a:cs typeface="Times New Roman" panose="02020603050405020304" pitchFamily="18" charset="0"/>
              </a:rPr>
              <a:t>certain specific situations </a:t>
            </a:r>
            <a:endParaRPr lang="en-US" sz="2400"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39714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5" name="内容占位符 4"/>
          <p:cNvSpPr>
            <a:spLocks noGrp="1"/>
          </p:cNvSpPr>
          <p:nvPr>
            <p:ph idx="1"/>
          </p:nvPr>
        </p:nvSpPr>
        <p:spPr>
          <a:xfrm>
            <a:off x="1907704" y="0"/>
            <a:ext cx="7236296" cy="476672"/>
          </a:xfrm>
        </p:spPr>
        <p:txBody>
          <a:bodyPr/>
          <a:lstStyle/>
          <a:p>
            <a:pPr marL="0" indent="0" algn="r">
              <a:buNone/>
            </a:pPr>
            <a:r>
              <a:rPr lang="en-US" altLang="zh-CN" sz="2000" dirty="0" smtClean="0">
                <a:solidFill>
                  <a:schemeClr val="bg1"/>
                </a:solidFill>
                <a:latin typeface="Microsoft YaHei" pitchFamily="34" charset="-122"/>
              </a:rPr>
              <a:t>CEREA-DES</a:t>
            </a:r>
            <a:endParaRPr lang="zh-CN" altLang="en-US" sz="2000" dirty="0" smtClean="0">
              <a:solidFill>
                <a:schemeClr val="bg1"/>
              </a:solidFill>
              <a:latin typeface="Microsoft YaHei" pitchFamily="34" charset="-122"/>
            </a:endParaRPr>
          </a:p>
        </p:txBody>
      </p:sp>
      <p:cxnSp>
        <p:nvCxnSpPr>
          <p:cNvPr id="4" name="3 Conector recto"/>
          <p:cNvCxnSpPr/>
          <p:nvPr/>
        </p:nvCxnSpPr>
        <p:spPr>
          <a:xfrm>
            <a:off x="2937462" y="404664"/>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 name="1 Rectángulo"/>
          <p:cNvSpPr/>
          <p:nvPr/>
        </p:nvSpPr>
        <p:spPr>
          <a:xfrm>
            <a:off x="3203848" y="6516052"/>
            <a:ext cx="5926302" cy="369332"/>
          </a:xfrm>
          <a:prstGeom prst="rect">
            <a:avLst/>
          </a:prstGeom>
        </p:spPr>
        <p:txBody>
          <a:bodyPr wrap="none">
            <a:spAutoFit/>
          </a:bodyPr>
          <a:lstStyle/>
          <a:p>
            <a:r>
              <a:rPr lang="en-US" i="1" dirty="0" err="1" smtClean="0">
                <a:solidFill>
                  <a:schemeClr val="bg1"/>
                </a:solidFill>
                <a:latin typeface="Microsoft YaHei" panose="020B0503020204020204" pitchFamily="34" charset="-122"/>
                <a:ea typeface="Microsoft YaHei" panose="020B0503020204020204" pitchFamily="34" charset="-122"/>
              </a:rPr>
              <a:t>Ribichini</a:t>
            </a:r>
            <a:r>
              <a:rPr lang="en-US" i="1" dirty="0" smtClean="0">
                <a:solidFill>
                  <a:schemeClr val="bg1"/>
                </a:solidFill>
                <a:latin typeface="Microsoft YaHei" panose="020B0503020204020204" pitchFamily="34" charset="-122"/>
                <a:ea typeface="Microsoft YaHei" panose="020B0503020204020204" pitchFamily="34" charset="-122"/>
              </a:rPr>
              <a:t> F et al. </a:t>
            </a:r>
            <a:r>
              <a:rPr lang="en-US" i="1" dirty="0" err="1" smtClean="0">
                <a:solidFill>
                  <a:schemeClr val="bg1"/>
                </a:solidFill>
                <a:latin typeface="Microsoft YaHei" panose="020B0503020204020204" pitchFamily="34" charset="-122"/>
                <a:ea typeface="Microsoft YaHei" panose="020B0503020204020204" pitchFamily="34" charset="-122"/>
              </a:rPr>
              <a:t>Eur</a:t>
            </a:r>
            <a:r>
              <a:rPr lang="en-US" i="1" dirty="0" smtClean="0">
                <a:solidFill>
                  <a:schemeClr val="bg1"/>
                </a:solidFill>
                <a:latin typeface="Microsoft YaHei" panose="020B0503020204020204" pitchFamily="34" charset="-122"/>
                <a:ea typeface="Microsoft YaHei" panose="020B0503020204020204" pitchFamily="34" charset="-122"/>
              </a:rPr>
              <a:t> Heart J. 2013 Jun;34(23):1740-8.</a:t>
            </a:r>
            <a:endParaRPr lang="en-US" i="1" dirty="0">
              <a:solidFill>
                <a:schemeClr val="bg1"/>
              </a:solidFill>
              <a:latin typeface="Microsoft YaHei" panose="020B0503020204020204" pitchFamily="34" charset="-122"/>
              <a:ea typeface="Microsoft YaHei" panose="020B0503020204020204" pitchFamily="34" charset="-122"/>
            </a:endParaRPr>
          </a:p>
        </p:txBody>
      </p:sp>
      <p:sp>
        <p:nvSpPr>
          <p:cNvPr id="7" name="6 Rectángulo"/>
          <p:cNvSpPr/>
          <p:nvPr/>
        </p:nvSpPr>
        <p:spPr>
          <a:xfrm>
            <a:off x="107504" y="1484784"/>
            <a:ext cx="8856984" cy="3170099"/>
          </a:xfrm>
          <a:prstGeom prst="rect">
            <a:avLst/>
          </a:prstGeom>
        </p:spPr>
        <p:txBody>
          <a:bodyPr wrap="square">
            <a:spAutoFit/>
          </a:bodyPr>
          <a:lstStyle/>
          <a:p>
            <a:r>
              <a:rPr lang="en-US" sz="2000" dirty="0">
                <a:solidFill>
                  <a:srgbClr val="FFFF00"/>
                </a:solidFill>
                <a:latin typeface="Microsoft YaHei" panose="020B0503020204020204" pitchFamily="34" charset="-122"/>
                <a:ea typeface="Microsoft YaHei" panose="020B0503020204020204" pitchFamily="34" charset="-122"/>
              </a:rPr>
              <a:t>Prednisone </a:t>
            </a:r>
            <a:r>
              <a:rPr lang="en-US" sz="2000" dirty="0">
                <a:solidFill>
                  <a:schemeClr val="bg1"/>
                </a:solidFill>
                <a:latin typeface="Microsoft YaHei" panose="020B0503020204020204" pitchFamily="34" charset="-122"/>
                <a:ea typeface="Microsoft YaHei" panose="020B0503020204020204" pitchFamily="34" charset="-122"/>
              </a:rPr>
              <a:t>was administered at</a:t>
            </a:r>
          </a:p>
          <a:p>
            <a:r>
              <a:rPr lang="en-US" sz="2000" dirty="0">
                <a:solidFill>
                  <a:schemeClr val="bg1"/>
                </a:solidFill>
                <a:latin typeface="Microsoft YaHei" panose="020B0503020204020204" pitchFamily="34" charset="-122"/>
                <a:ea typeface="Microsoft YaHei" panose="020B0503020204020204" pitchFamily="34" charset="-122"/>
              </a:rPr>
              <a:t>1 mg/kg for the first 15 </a:t>
            </a:r>
            <a:r>
              <a:rPr lang="en-US" sz="2000" dirty="0" smtClean="0">
                <a:solidFill>
                  <a:schemeClr val="bg1"/>
                </a:solidFill>
                <a:latin typeface="Microsoft YaHei" panose="020B0503020204020204" pitchFamily="34" charset="-122"/>
                <a:ea typeface="Microsoft YaHei" panose="020B0503020204020204" pitchFamily="34" charset="-122"/>
              </a:rPr>
              <a:t>days </a:t>
            </a:r>
          </a:p>
          <a:p>
            <a:r>
              <a:rPr lang="en-US" sz="2000" dirty="0" smtClean="0">
                <a:solidFill>
                  <a:schemeClr val="bg1"/>
                </a:solidFill>
                <a:latin typeface="Microsoft YaHei" panose="020B0503020204020204" pitchFamily="34" charset="-122"/>
                <a:ea typeface="Microsoft YaHei" panose="020B0503020204020204" pitchFamily="34" charset="-122"/>
              </a:rPr>
              <a:t>0.5 </a:t>
            </a:r>
            <a:r>
              <a:rPr lang="en-US" sz="2000" dirty="0">
                <a:solidFill>
                  <a:schemeClr val="bg1"/>
                </a:solidFill>
                <a:latin typeface="Microsoft YaHei" panose="020B0503020204020204" pitchFamily="34" charset="-122"/>
                <a:ea typeface="Microsoft YaHei" panose="020B0503020204020204" pitchFamily="34" charset="-122"/>
              </a:rPr>
              <a:t>mg/kg from Day 16 to </a:t>
            </a:r>
            <a:r>
              <a:rPr lang="en-US" sz="2000" dirty="0" smtClean="0">
                <a:solidFill>
                  <a:schemeClr val="bg1"/>
                </a:solidFill>
                <a:latin typeface="Microsoft YaHei" panose="020B0503020204020204" pitchFamily="34" charset="-122"/>
                <a:ea typeface="Microsoft YaHei" panose="020B0503020204020204" pitchFamily="34" charset="-122"/>
              </a:rPr>
              <a:t>30</a:t>
            </a:r>
          </a:p>
          <a:p>
            <a:r>
              <a:rPr lang="en-US" sz="2000" dirty="0" smtClean="0">
                <a:solidFill>
                  <a:schemeClr val="bg1"/>
                </a:solidFill>
                <a:latin typeface="Microsoft YaHei" panose="020B0503020204020204" pitchFamily="34" charset="-122"/>
                <a:ea typeface="Microsoft YaHei" panose="020B0503020204020204" pitchFamily="34" charset="-122"/>
              </a:rPr>
              <a:t>0.25 mg/kg from </a:t>
            </a:r>
            <a:r>
              <a:rPr lang="en-US" sz="2000" dirty="0">
                <a:solidFill>
                  <a:schemeClr val="bg1"/>
                </a:solidFill>
                <a:latin typeface="Microsoft YaHei" panose="020B0503020204020204" pitchFamily="34" charset="-122"/>
                <a:ea typeface="Microsoft YaHei" panose="020B0503020204020204" pitchFamily="34" charset="-122"/>
              </a:rPr>
              <a:t>Day 31 to 40</a:t>
            </a:r>
            <a:r>
              <a:rPr lang="en-US" sz="2000" dirty="0" smtClean="0">
                <a:solidFill>
                  <a:schemeClr val="bg1"/>
                </a:solidFill>
                <a:latin typeface="Microsoft YaHei" panose="020B0503020204020204" pitchFamily="34" charset="-122"/>
                <a:ea typeface="Microsoft YaHei" panose="020B0503020204020204" pitchFamily="34" charset="-122"/>
              </a:rPr>
              <a:t>.</a:t>
            </a:r>
          </a:p>
          <a:p>
            <a:endParaRPr lang="en-US" sz="2000" dirty="0" smtClean="0">
              <a:solidFill>
                <a:schemeClr val="bg1"/>
              </a:solidFill>
              <a:latin typeface="Microsoft YaHei" panose="020B0503020204020204" pitchFamily="34" charset="-122"/>
              <a:ea typeface="Microsoft YaHei" panose="020B0503020204020204" pitchFamily="34" charset="-122"/>
            </a:endParaRPr>
          </a:p>
          <a:p>
            <a:r>
              <a:rPr lang="en-US" sz="2000" dirty="0" smtClean="0">
                <a:solidFill>
                  <a:schemeClr val="bg1"/>
                </a:solidFill>
                <a:latin typeface="Microsoft YaHei" panose="020B0503020204020204" pitchFamily="34" charset="-122"/>
                <a:ea typeface="Microsoft YaHei" panose="020B0503020204020204" pitchFamily="34" charset="-122"/>
              </a:rPr>
              <a:t>In association to</a:t>
            </a:r>
          </a:p>
          <a:p>
            <a:pPr marL="285750" indent="-285750">
              <a:buFontTx/>
              <a:buChar char="-"/>
            </a:pPr>
            <a:r>
              <a:rPr lang="en-US" sz="2000" dirty="0" smtClean="0">
                <a:solidFill>
                  <a:schemeClr val="bg1"/>
                </a:solidFill>
                <a:latin typeface="Microsoft YaHei" panose="020B0503020204020204" pitchFamily="34" charset="-122"/>
                <a:ea typeface="Microsoft YaHei" panose="020B0503020204020204" pitchFamily="34" charset="-122"/>
              </a:rPr>
              <a:t>gastro-protective therapy </a:t>
            </a:r>
            <a:r>
              <a:rPr lang="en-US" sz="2000" dirty="0">
                <a:solidFill>
                  <a:schemeClr val="bg1"/>
                </a:solidFill>
                <a:latin typeface="Microsoft YaHei" panose="020B0503020204020204" pitchFamily="34" charset="-122"/>
                <a:ea typeface="Microsoft YaHei" panose="020B0503020204020204" pitchFamily="34" charset="-122"/>
              </a:rPr>
              <a:t>during the whole period of steroid </a:t>
            </a:r>
            <a:r>
              <a:rPr lang="en-US" sz="2000" dirty="0" smtClean="0">
                <a:solidFill>
                  <a:schemeClr val="bg1"/>
                </a:solidFill>
                <a:latin typeface="Microsoft YaHei" panose="020B0503020204020204" pitchFamily="34" charset="-122"/>
                <a:ea typeface="Microsoft YaHei" panose="020B0503020204020204" pitchFamily="34" charset="-122"/>
              </a:rPr>
              <a:t>treatment   (</a:t>
            </a:r>
            <a:r>
              <a:rPr lang="en-US" sz="2000" dirty="0" smtClean="0">
                <a:solidFill>
                  <a:srgbClr val="FFFF00"/>
                </a:solidFill>
                <a:latin typeface="Microsoft YaHei" panose="020B0503020204020204" pitchFamily="34" charset="-122"/>
                <a:ea typeface="Microsoft YaHei" panose="020B0503020204020204" pitchFamily="34" charset="-122"/>
              </a:rPr>
              <a:t>proton </a:t>
            </a:r>
            <a:r>
              <a:rPr lang="en-US" sz="2000" dirty="0">
                <a:solidFill>
                  <a:srgbClr val="FFFF00"/>
                </a:solidFill>
                <a:latin typeface="Microsoft YaHei" panose="020B0503020204020204" pitchFamily="34" charset="-122"/>
                <a:ea typeface="Microsoft YaHei" panose="020B0503020204020204" pitchFamily="34" charset="-122"/>
              </a:rPr>
              <a:t>pump inhibitor </a:t>
            </a:r>
            <a:r>
              <a:rPr lang="en-US" sz="2000" dirty="0">
                <a:solidFill>
                  <a:schemeClr val="bg1"/>
                </a:solidFill>
                <a:latin typeface="Microsoft YaHei" panose="020B0503020204020204" pitchFamily="34" charset="-122"/>
                <a:ea typeface="Microsoft YaHei" panose="020B0503020204020204" pitchFamily="34" charset="-122"/>
              </a:rPr>
              <a:t>20 mg twice </a:t>
            </a:r>
            <a:r>
              <a:rPr lang="en-US" sz="2000" dirty="0" smtClean="0">
                <a:solidFill>
                  <a:schemeClr val="bg1"/>
                </a:solidFill>
                <a:latin typeface="Microsoft YaHei" panose="020B0503020204020204" pitchFamily="34" charset="-122"/>
                <a:ea typeface="Microsoft YaHei" panose="020B0503020204020204" pitchFamily="34" charset="-122"/>
              </a:rPr>
              <a:t>daily);  </a:t>
            </a:r>
          </a:p>
          <a:p>
            <a:pPr marL="285750" indent="-285750">
              <a:buFontTx/>
              <a:buChar char="-"/>
            </a:pPr>
            <a:r>
              <a:rPr lang="en-US" sz="2000" dirty="0" smtClean="0">
                <a:solidFill>
                  <a:schemeClr val="bg1"/>
                </a:solidFill>
                <a:latin typeface="Microsoft YaHei" panose="020B0503020204020204" pitchFamily="34" charset="-122"/>
                <a:ea typeface="Microsoft YaHei" panose="020B0503020204020204" pitchFamily="34" charset="-122"/>
              </a:rPr>
              <a:t>20–40 </a:t>
            </a:r>
            <a:r>
              <a:rPr lang="en-US" sz="2000" dirty="0">
                <a:solidFill>
                  <a:schemeClr val="bg1"/>
                </a:solidFill>
                <a:latin typeface="Microsoft YaHei" panose="020B0503020204020204" pitchFamily="34" charset="-122"/>
                <a:ea typeface="Microsoft YaHei" panose="020B0503020204020204" pitchFamily="34" charset="-122"/>
              </a:rPr>
              <a:t>mg/day of </a:t>
            </a:r>
            <a:r>
              <a:rPr lang="en-US" sz="2000" dirty="0" smtClean="0">
                <a:solidFill>
                  <a:schemeClr val="bg1"/>
                </a:solidFill>
                <a:latin typeface="Microsoft YaHei" panose="020B0503020204020204" pitchFamily="34" charset="-122"/>
                <a:ea typeface="Microsoft YaHei" panose="020B0503020204020204" pitchFamily="34" charset="-122"/>
              </a:rPr>
              <a:t>oral </a:t>
            </a:r>
            <a:r>
              <a:rPr lang="en-US" sz="2000" dirty="0" smtClean="0">
                <a:solidFill>
                  <a:srgbClr val="FFFF00"/>
                </a:solidFill>
                <a:latin typeface="Microsoft YaHei" panose="020B0503020204020204" pitchFamily="34" charset="-122"/>
                <a:ea typeface="Microsoft YaHei" panose="020B0503020204020204" pitchFamily="34" charset="-122"/>
              </a:rPr>
              <a:t>thiazide</a:t>
            </a:r>
            <a:r>
              <a:rPr lang="en-US" sz="2000" dirty="0" smtClean="0">
                <a:solidFill>
                  <a:schemeClr val="bg1"/>
                </a:solidFill>
                <a:latin typeface="Microsoft YaHei" panose="020B0503020204020204" pitchFamily="34" charset="-122"/>
                <a:ea typeface="Microsoft YaHei" panose="020B0503020204020204" pitchFamily="34" charset="-122"/>
              </a:rPr>
              <a:t> </a:t>
            </a:r>
            <a:r>
              <a:rPr lang="en-US" sz="2000" dirty="0">
                <a:solidFill>
                  <a:schemeClr val="bg1"/>
                </a:solidFill>
                <a:latin typeface="Microsoft YaHei" panose="020B0503020204020204" pitchFamily="34" charset="-122"/>
                <a:ea typeface="Microsoft YaHei" panose="020B0503020204020204" pitchFamily="34" charset="-122"/>
              </a:rPr>
              <a:t>to reduce liquid retention and blood </a:t>
            </a:r>
            <a:r>
              <a:rPr lang="en-US" sz="2000" dirty="0" smtClean="0">
                <a:solidFill>
                  <a:schemeClr val="bg1"/>
                </a:solidFill>
                <a:latin typeface="Microsoft YaHei" panose="020B0503020204020204" pitchFamily="34" charset="-122"/>
                <a:ea typeface="Microsoft YaHei" panose="020B0503020204020204" pitchFamily="34" charset="-122"/>
              </a:rPr>
              <a:t>pressure and prevent calcium </a:t>
            </a:r>
            <a:r>
              <a:rPr lang="en-US" sz="2000" dirty="0">
                <a:solidFill>
                  <a:schemeClr val="bg1"/>
                </a:solidFill>
                <a:latin typeface="Microsoft YaHei" panose="020B0503020204020204" pitchFamily="34" charset="-122"/>
                <a:ea typeface="Microsoft YaHei" panose="020B0503020204020204" pitchFamily="34" charset="-122"/>
              </a:rPr>
              <a:t>depletion</a:t>
            </a:r>
          </a:p>
        </p:txBody>
      </p:sp>
    </p:spTree>
    <p:extLst>
      <p:ext uri="{BB962C8B-B14F-4D97-AF65-F5344CB8AC3E}">
        <p14:creationId xmlns:p14="http://schemas.microsoft.com/office/powerpoint/2010/main" val="10291556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C:\Users\Matias RG\Downloads\F_5.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096" y="836712"/>
            <a:ext cx="7452320" cy="55892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5" name="4 Conector recto"/>
          <p:cNvCxnSpPr/>
          <p:nvPr/>
        </p:nvCxnSpPr>
        <p:spPr>
          <a:xfrm>
            <a:off x="2951312" y="529683"/>
            <a:ext cx="619268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5 Rectángulo"/>
          <p:cNvSpPr/>
          <p:nvPr/>
        </p:nvSpPr>
        <p:spPr>
          <a:xfrm>
            <a:off x="3438469" y="6463"/>
            <a:ext cx="5688632" cy="523220"/>
          </a:xfrm>
          <a:prstGeom prst="rect">
            <a:avLst/>
          </a:prstGeom>
        </p:spPr>
        <p:txBody>
          <a:bodyPr wrap="square">
            <a:spAutoFit/>
          </a:bodyPr>
          <a:lstStyle/>
          <a:p>
            <a:pPr algn="r"/>
            <a:r>
              <a:rPr lang="en-US" sz="2800" b="1" dirty="0" smtClean="0">
                <a:solidFill>
                  <a:prstClr val="white"/>
                </a:solidFill>
                <a:latin typeface="Microsoft YaHei" panose="020B0503020204020204" pitchFamily="34" charset="-122"/>
                <a:ea typeface="Microsoft YaHei" panose="020B0503020204020204" pitchFamily="34" charset="-122"/>
              </a:rPr>
              <a:t>RAMSES meta-analysis</a:t>
            </a:r>
            <a:endParaRPr lang="en-US" sz="2800" dirty="0">
              <a:solidFill>
                <a:prstClr val="white"/>
              </a:solidFill>
              <a:latin typeface="Microsoft YaHei" panose="020B0503020204020204" pitchFamily="34" charset="-122"/>
              <a:ea typeface="Microsoft YaHei" panose="020B0503020204020204" pitchFamily="34" charset="-122"/>
            </a:endParaRPr>
          </a:p>
        </p:txBody>
      </p:sp>
      <p:sp>
        <p:nvSpPr>
          <p:cNvPr id="7" name="6 CuadroTexto"/>
          <p:cNvSpPr txBox="1"/>
          <p:nvPr/>
        </p:nvSpPr>
        <p:spPr>
          <a:xfrm>
            <a:off x="3131840" y="6444044"/>
            <a:ext cx="6012160" cy="369332"/>
          </a:xfrm>
          <a:prstGeom prst="rect">
            <a:avLst/>
          </a:prstGeom>
          <a:noFill/>
        </p:spPr>
        <p:txBody>
          <a:bodyPr wrap="square" rtlCol="0">
            <a:spAutoFit/>
          </a:bodyPr>
          <a:lstStyle/>
          <a:p>
            <a:pPr algn="r"/>
            <a:r>
              <a:rPr lang="es-AR" i="1" dirty="0" err="1" smtClean="0">
                <a:solidFill>
                  <a:prstClr val="white">
                    <a:lumMod val="95000"/>
                  </a:prstClr>
                </a:solidFill>
                <a:latin typeface="Microsoft YaHei" panose="020B0503020204020204" pitchFamily="34" charset="-122"/>
                <a:ea typeface="Microsoft YaHei" panose="020B0503020204020204" pitchFamily="34" charset="-122"/>
              </a:rPr>
              <a:t>Cassese</a:t>
            </a:r>
            <a:r>
              <a:rPr lang="es-AR" i="1" dirty="0" smtClean="0">
                <a:solidFill>
                  <a:prstClr val="white">
                    <a:lumMod val="95000"/>
                  </a:prstClr>
                </a:solidFill>
                <a:latin typeface="Microsoft YaHei" panose="020B0503020204020204" pitchFamily="34" charset="-122"/>
                <a:ea typeface="Microsoft YaHei" panose="020B0503020204020204" pitchFamily="34" charset="-122"/>
              </a:rPr>
              <a:t>, </a:t>
            </a:r>
            <a:r>
              <a:rPr lang="es-AR" i="1" dirty="0" err="1" smtClean="0">
                <a:solidFill>
                  <a:prstClr val="white">
                    <a:lumMod val="95000"/>
                  </a:prstClr>
                </a:solidFill>
                <a:latin typeface="Microsoft YaHei" panose="020B0503020204020204" pitchFamily="34" charset="-122"/>
                <a:ea typeface="Microsoft YaHei" panose="020B0503020204020204" pitchFamily="34" charset="-122"/>
              </a:rPr>
              <a:t>Kastrati</a:t>
            </a:r>
            <a:r>
              <a:rPr lang="es-AR" i="1" dirty="0" smtClean="0">
                <a:solidFill>
                  <a:prstClr val="white">
                    <a:lumMod val="95000"/>
                  </a:prstClr>
                </a:solidFill>
                <a:latin typeface="Microsoft YaHei" panose="020B0503020204020204" pitchFamily="34" charset="-122"/>
                <a:ea typeface="Microsoft YaHei" panose="020B0503020204020204" pitchFamily="34" charset="-122"/>
              </a:rPr>
              <a:t>, </a:t>
            </a:r>
            <a:r>
              <a:rPr lang="es-AR" i="1" dirty="0" err="1" smtClean="0">
                <a:solidFill>
                  <a:prstClr val="white">
                    <a:lumMod val="95000"/>
                  </a:prstClr>
                </a:solidFill>
                <a:latin typeface="Microsoft YaHei" panose="020B0503020204020204" pitchFamily="34" charset="-122"/>
                <a:ea typeface="Microsoft YaHei" panose="020B0503020204020204" pitchFamily="34" charset="-122"/>
              </a:rPr>
              <a:t>Rodriguez</a:t>
            </a:r>
            <a:r>
              <a:rPr lang="es-AR" i="1" dirty="0" smtClean="0">
                <a:solidFill>
                  <a:prstClr val="white">
                    <a:lumMod val="95000"/>
                  </a:prstClr>
                </a:solidFill>
                <a:latin typeface="Microsoft YaHei" panose="020B0503020204020204" pitchFamily="34" charset="-122"/>
                <a:ea typeface="Microsoft YaHei" panose="020B0503020204020204" pitchFamily="34" charset="-122"/>
              </a:rPr>
              <a:t> et al. </a:t>
            </a:r>
            <a:r>
              <a:rPr lang="es-AR" i="1" dirty="0" err="1" smtClean="0">
                <a:solidFill>
                  <a:prstClr val="white">
                    <a:lumMod val="95000"/>
                  </a:prstClr>
                </a:solidFill>
                <a:latin typeface="Microsoft YaHei" panose="020B0503020204020204" pitchFamily="34" charset="-122"/>
                <a:ea typeface="Microsoft YaHei" panose="020B0503020204020204" pitchFamily="34" charset="-122"/>
              </a:rPr>
              <a:t>Submitted</a:t>
            </a:r>
            <a:endParaRPr lang="en-US" i="1" dirty="0">
              <a:solidFill>
                <a:prstClr val="white">
                  <a:lumMod val="95000"/>
                </a:prst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082949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71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8081" y="44624"/>
            <a:ext cx="4810423" cy="6223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0" y="-445"/>
            <a:ext cx="4283968" cy="646331"/>
          </a:xfrm>
          <a:prstGeom prst="rect">
            <a:avLst/>
          </a:prstGeom>
        </p:spPr>
        <p:txBody>
          <a:bodyPr wrap="square">
            <a:spAutoFit/>
          </a:bodyPr>
          <a:lstStyle/>
          <a:p>
            <a:pPr algn="just"/>
            <a:r>
              <a:rPr lang="es-AR" b="1" dirty="0" err="1" smtClean="0">
                <a:solidFill>
                  <a:srgbClr val="FFFF99"/>
                </a:solidFill>
                <a:latin typeface="Arial" charset="0"/>
                <a:ea typeface="宋体" charset="-122"/>
              </a:rPr>
              <a:t>Prevalence</a:t>
            </a:r>
            <a:r>
              <a:rPr lang="es-AR" b="1" dirty="0" smtClean="0">
                <a:solidFill>
                  <a:srgbClr val="FFFF99"/>
                </a:solidFill>
                <a:latin typeface="Arial" charset="0"/>
                <a:ea typeface="宋体" charset="-122"/>
              </a:rPr>
              <a:t> of DES </a:t>
            </a:r>
            <a:r>
              <a:rPr lang="es-AR" b="1" dirty="0" err="1" smtClean="0">
                <a:solidFill>
                  <a:srgbClr val="FFFF99"/>
                </a:solidFill>
                <a:latin typeface="Arial" charset="0"/>
                <a:ea typeface="宋体" charset="-122"/>
              </a:rPr>
              <a:t>with</a:t>
            </a:r>
            <a:r>
              <a:rPr lang="es-AR" b="1" dirty="0" smtClean="0">
                <a:solidFill>
                  <a:srgbClr val="FFFF99"/>
                </a:solidFill>
                <a:latin typeface="Arial" charset="0"/>
                <a:ea typeface="宋体" charset="-122"/>
              </a:rPr>
              <a:t> &gt; </a:t>
            </a:r>
            <a:r>
              <a:rPr lang="es-AR" b="1" dirty="0" err="1" smtClean="0">
                <a:solidFill>
                  <a:srgbClr val="FFFF99"/>
                </a:solidFill>
                <a:latin typeface="Arial" charset="0"/>
                <a:ea typeface="宋体" charset="-122"/>
              </a:rPr>
              <a:t>than</a:t>
            </a:r>
            <a:r>
              <a:rPr lang="es-AR" b="1" dirty="0" smtClean="0">
                <a:solidFill>
                  <a:srgbClr val="FFFF99"/>
                </a:solidFill>
                <a:latin typeface="Arial" charset="0"/>
                <a:ea typeface="宋体" charset="-122"/>
              </a:rPr>
              <a:t> 30% of </a:t>
            </a:r>
            <a:r>
              <a:rPr lang="es-AR" b="1" dirty="0" err="1" smtClean="0">
                <a:solidFill>
                  <a:srgbClr val="FFFF99"/>
                </a:solidFill>
                <a:latin typeface="Arial" charset="0"/>
                <a:ea typeface="宋体" charset="-122"/>
              </a:rPr>
              <a:t>uncovered</a:t>
            </a:r>
            <a:r>
              <a:rPr lang="es-AR" b="1" dirty="0" smtClean="0">
                <a:solidFill>
                  <a:srgbClr val="FFFF99"/>
                </a:solidFill>
                <a:latin typeface="Arial" charset="0"/>
                <a:ea typeface="宋体" charset="-122"/>
              </a:rPr>
              <a:t> </a:t>
            </a:r>
            <a:r>
              <a:rPr lang="es-AR" b="1" dirty="0" err="1" smtClean="0">
                <a:solidFill>
                  <a:srgbClr val="FFFF99"/>
                </a:solidFill>
                <a:latin typeface="Arial" charset="0"/>
                <a:ea typeface="宋体" charset="-122"/>
              </a:rPr>
              <a:t>struts</a:t>
            </a:r>
            <a:r>
              <a:rPr lang="es-AR" b="1" dirty="0" smtClean="0">
                <a:solidFill>
                  <a:srgbClr val="FFFF99"/>
                </a:solidFill>
                <a:latin typeface="Arial" charset="0"/>
                <a:ea typeface="宋体" charset="-122"/>
              </a:rPr>
              <a:t> </a:t>
            </a:r>
            <a:r>
              <a:rPr lang="es-AR" b="1" dirty="0" err="1" smtClean="0">
                <a:solidFill>
                  <a:srgbClr val="FFFF99"/>
                </a:solidFill>
                <a:latin typeface="Arial" charset="0"/>
                <a:ea typeface="宋体" charset="-122"/>
              </a:rPr>
              <a:t>among</a:t>
            </a:r>
            <a:r>
              <a:rPr lang="es-AR" b="1" dirty="0" smtClean="0">
                <a:solidFill>
                  <a:srgbClr val="FFFF99"/>
                </a:solidFill>
                <a:latin typeface="Arial" charset="0"/>
                <a:ea typeface="宋体" charset="-122"/>
              </a:rPr>
              <a:t> time. </a:t>
            </a:r>
            <a:endParaRPr lang="en-US" dirty="0">
              <a:solidFill>
                <a:srgbClr val="FFFF99"/>
              </a:solidFill>
              <a:latin typeface="Arial" charset="0"/>
              <a:ea typeface="宋体" charset="-122"/>
            </a:endParaRPr>
          </a:p>
        </p:txBody>
      </p:sp>
      <p:sp>
        <p:nvSpPr>
          <p:cNvPr id="5" name="4 CuadroTexto"/>
          <p:cNvSpPr txBox="1"/>
          <p:nvPr/>
        </p:nvSpPr>
        <p:spPr>
          <a:xfrm>
            <a:off x="2819400" y="6519446"/>
            <a:ext cx="6400800" cy="338554"/>
          </a:xfrm>
          <a:prstGeom prst="rect">
            <a:avLst/>
          </a:prstGeom>
          <a:noFill/>
        </p:spPr>
        <p:txBody>
          <a:bodyPr wrap="square" rtlCol="0">
            <a:spAutoFit/>
          </a:bodyPr>
          <a:lstStyle/>
          <a:p>
            <a:pPr algn="r"/>
            <a:r>
              <a:rPr lang="es-AR" sz="1600" dirty="0" smtClean="0">
                <a:solidFill>
                  <a:schemeClr val="bg1"/>
                </a:solidFill>
                <a:latin typeface="Arial" charset="0"/>
                <a:ea typeface="宋体" charset="-122"/>
              </a:rPr>
              <a:t>F </a:t>
            </a:r>
            <a:r>
              <a:rPr lang="es-AR" sz="1600" dirty="0" err="1" smtClean="0">
                <a:solidFill>
                  <a:schemeClr val="bg1"/>
                </a:solidFill>
                <a:latin typeface="Arial" charset="0"/>
                <a:ea typeface="宋体" charset="-122"/>
              </a:rPr>
              <a:t>Otsuka</a:t>
            </a:r>
            <a:r>
              <a:rPr lang="es-AR" sz="1600" dirty="0" smtClean="0">
                <a:solidFill>
                  <a:schemeClr val="bg1"/>
                </a:solidFill>
                <a:latin typeface="Arial" charset="0"/>
                <a:ea typeface="宋体" charset="-122"/>
              </a:rPr>
              <a:t>, </a:t>
            </a:r>
            <a:r>
              <a:rPr lang="es-AR" sz="1600" dirty="0" err="1" smtClean="0">
                <a:solidFill>
                  <a:schemeClr val="bg1"/>
                </a:solidFill>
                <a:latin typeface="Arial" charset="0"/>
                <a:ea typeface="宋体" charset="-122"/>
              </a:rPr>
              <a:t>Finn</a:t>
            </a:r>
            <a:r>
              <a:rPr lang="es-AR" sz="1600" dirty="0" smtClean="0">
                <a:solidFill>
                  <a:schemeClr val="bg1"/>
                </a:solidFill>
                <a:latin typeface="Arial" charset="0"/>
                <a:ea typeface="宋体" charset="-122"/>
              </a:rPr>
              <a:t> A, </a:t>
            </a:r>
            <a:r>
              <a:rPr lang="es-AR" sz="1600" dirty="0" err="1" smtClean="0">
                <a:solidFill>
                  <a:schemeClr val="bg1"/>
                </a:solidFill>
                <a:latin typeface="Arial" charset="0"/>
                <a:ea typeface="宋体" charset="-122"/>
              </a:rPr>
              <a:t>Virmani</a:t>
            </a:r>
            <a:r>
              <a:rPr lang="es-AR" sz="1600" dirty="0" smtClean="0">
                <a:solidFill>
                  <a:schemeClr val="bg1"/>
                </a:solidFill>
                <a:latin typeface="Arial" charset="0"/>
                <a:ea typeface="宋体" charset="-122"/>
              </a:rPr>
              <a:t> R et al. </a:t>
            </a:r>
            <a:r>
              <a:rPr lang="es-AR" sz="1600" b="1" i="1" dirty="0" err="1" smtClean="0">
                <a:solidFill>
                  <a:schemeClr val="bg1"/>
                </a:solidFill>
                <a:latin typeface="Arial" charset="0"/>
                <a:ea typeface="宋体" charset="-122"/>
              </a:rPr>
              <a:t>Circulation</a:t>
            </a:r>
            <a:r>
              <a:rPr lang="es-AR" sz="1600" dirty="0" smtClean="0">
                <a:solidFill>
                  <a:schemeClr val="bg1"/>
                </a:solidFill>
                <a:latin typeface="Arial" charset="0"/>
                <a:ea typeface="宋体" charset="-122"/>
              </a:rPr>
              <a:t> 2014; 129:211-223</a:t>
            </a:r>
            <a:endParaRPr lang="en-US" sz="1600" dirty="0">
              <a:solidFill>
                <a:schemeClr val="bg1"/>
              </a:solidFill>
              <a:latin typeface="Arial" charset="0"/>
              <a:ea typeface="宋体" charset="-122"/>
            </a:endParaRPr>
          </a:p>
        </p:txBody>
      </p:sp>
    </p:spTree>
    <p:extLst>
      <p:ext uri="{BB962C8B-B14F-4D97-AF65-F5344CB8AC3E}">
        <p14:creationId xmlns:p14="http://schemas.microsoft.com/office/powerpoint/2010/main" val="3150888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710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3219"/>
          <a:stretch/>
        </p:blipFill>
        <p:spPr bwMode="auto">
          <a:xfrm>
            <a:off x="82934" y="116632"/>
            <a:ext cx="5236508" cy="5427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5319442" y="18143"/>
            <a:ext cx="3738349" cy="1477328"/>
          </a:xfrm>
          <a:prstGeom prst="rect">
            <a:avLst/>
          </a:prstGeom>
        </p:spPr>
        <p:txBody>
          <a:bodyPr wrap="square">
            <a:spAutoFit/>
          </a:bodyPr>
          <a:lstStyle/>
          <a:p>
            <a:pPr algn="just"/>
            <a:r>
              <a:rPr lang="es-AR" b="1" dirty="0" err="1" smtClean="0">
                <a:solidFill>
                  <a:srgbClr val="FFFF99"/>
                </a:solidFill>
                <a:latin typeface="Arial" charset="0"/>
                <a:ea typeface="宋体" charset="-122"/>
              </a:rPr>
              <a:t>Observed</a:t>
            </a:r>
            <a:r>
              <a:rPr lang="es-AR" b="1" dirty="0" smtClean="0">
                <a:solidFill>
                  <a:srgbClr val="FFFF99"/>
                </a:solidFill>
                <a:latin typeface="Arial" charset="0"/>
                <a:ea typeface="宋体" charset="-122"/>
              </a:rPr>
              <a:t> </a:t>
            </a:r>
            <a:r>
              <a:rPr lang="es-AR" b="1" dirty="0" err="1" smtClean="0">
                <a:solidFill>
                  <a:srgbClr val="FFFF99"/>
                </a:solidFill>
                <a:latin typeface="Arial" charset="0"/>
                <a:ea typeface="宋体" charset="-122"/>
              </a:rPr>
              <a:t>frequency</a:t>
            </a:r>
            <a:r>
              <a:rPr lang="es-AR" b="1" dirty="0" smtClean="0">
                <a:solidFill>
                  <a:srgbClr val="FFFF99"/>
                </a:solidFill>
                <a:latin typeface="Arial" charset="0"/>
                <a:ea typeface="宋体" charset="-122"/>
              </a:rPr>
              <a:t> of </a:t>
            </a:r>
            <a:r>
              <a:rPr lang="es-AR" b="1" dirty="0" err="1" smtClean="0">
                <a:solidFill>
                  <a:srgbClr val="FFFF99"/>
                </a:solidFill>
                <a:latin typeface="Arial" charset="0"/>
                <a:ea typeface="宋体" charset="-122"/>
              </a:rPr>
              <a:t>overall</a:t>
            </a:r>
            <a:r>
              <a:rPr lang="es-AR" b="1" dirty="0" smtClean="0">
                <a:solidFill>
                  <a:srgbClr val="FFFF99"/>
                </a:solidFill>
                <a:latin typeface="Arial" charset="0"/>
                <a:ea typeface="宋体" charset="-122"/>
              </a:rPr>
              <a:t> fracture, </a:t>
            </a:r>
            <a:r>
              <a:rPr lang="es-AR" b="1" dirty="0" err="1" smtClean="0">
                <a:solidFill>
                  <a:srgbClr val="FFFF99"/>
                </a:solidFill>
                <a:latin typeface="Arial" charset="0"/>
                <a:ea typeface="宋体" charset="-122"/>
              </a:rPr>
              <a:t>type</a:t>
            </a:r>
            <a:r>
              <a:rPr lang="es-AR" b="1" dirty="0" smtClean="0">
                <a:solidFill>
                  <a:srgbClr val="FFFF99"/>
                </a:solidFill>
                <a:latin typeface="Arial" charset="0"/>
                <a:ea typeface="宋体" charset="-122"/>
              </a:rPr>
              <a:t> V (</a:t>
            </a:r>
            <a:r>
              <a:rPr lang="es-AR" b="1" dirty="0" err="1" smtClean="0">
                <a:solidFill>
                  <a:srgbClr val="FFFF99"/>
                </a:solidFill>
                <a:latin typeface="Arial" charset="0"/>
                <a:ea typeface="宋体" charset="-122"/>
              </a:rPr>
              <a:t>acquired</a:t>
            </a:r>
            <a:r>
              <a:rPr lang="es-AR" b="1" dirty="0" smtClean="0">
                <a:solidFill>
                  <a:srgbClr val="FFFF99"/>
                </a:solidFill>
                <a:latin typeface="Arial" charset="0"/>
                <a:ea typeface="宋体" charset="-122"/>
              </a:rPr>
              <a:t> </a:t>
            </a:r>
            <a:r>
              <a:rPr lang="es-AR" b="1" dirty="0" err="1" smtClean="0">
                <a:solidFill>
                  <a:srgbClr val="FFFF99"/>
                </a:solidFill>
                <a:latin typeface="Arial" charset="0"/>
                <a:ea typeface="宋体" charset="-122"/>
              </a:rPr>
              <a:t>transection</a:t>
            </a:r>
            <a:r>
              <a:rPr lang="es-AR" b="1" dirty="0" smtClean="0">
                <a:solidFill>
                  <a:srgbClr val="FFFF99"/>
                </a:solidFill>
                <a:latin typeface="Arial" charset="0"/>
                <a:ea typeface="宋体" charset="-122"/>
              </a:rPr>
              <a:t> </a:t>
            </a:r>
            <a:r>
              <a:rPr lang="es-AR" b="1" dirty="0" err="1" smtClean="0">
                <a:solidFill>
                  <a:srgbClr val="FFFF99"/>
                </a:solidFill>
                <a:latin typeface="Arial" charset="0"/>
                <a:ea typeface="宋体" charset="-122"/>
              </a:rPr>
              <a:t>with</a:t>
            </a:r>
            <a:r>
              <a:rPr lang="es-AR" b="1" dirty="0" smtClean="0">
                <a:solidFill>
                  <a:srgbClr val="FFFF99"/>
                </a:solidFill>
                <a:latin typeface="Arial" charset="0"/>
                <a:ea typeface="宋体" charset="-122"/>
              </a:rPr>
              <a:t> gap in stent </a:t>
            </a:r>
            <a:r>
              <a:rPr lang="es-AR" b="1" dirty="0" err="1" smtClean="0">
                <a:solidFill>
                  <a:srgbClr val="FFFF99"/>
                </a:solidFill>
                <a:latin typeface="Arial" charset="0"/>
                <a:ea typeface="宋体" charset="-122"/>
              </a:rPr>
              <a:t>body</a:t>
            </a:r>
            <a:r>
              <a:rPr lang="es-AR" b="1" dirty="0" smtClean="0">
                <a:solidFill>
                  <a:srgbClr val="FFFF99"/>
                </a:solidFill>
                <a:latin typeface="Arial" charset="0"/>
                <a:ea typeface="宋体" charset="-122"/>
              </a:rPr>
              <a:t>) and </a:t>
            </a:r>
            <a:r>
              <a:rPr lang="es-AR" b="1" dirty="0" err="1" smtClean="0">
                <a:solidFill>
                  <a:srgbClr val="FFFF99"/>
                </a:solidFill>
                <a:latin typeface="Arial" charset="0"/>
                <a:ea typeface="宋体" charset="-122"/>
              </a:rPr>
              <a:t>fractured-related</a:t>
            </a:r>
            <a:r>
              <a:rPr lang="es-AR" b="1" dirty="0" smtClean="0">
                <a:solidFill>
                  <a:srgbClr val="FFFF99"/>
                </a:solidFill>
                <a:latin typeface="Arial" charset="0"/>
                <a:ea typeface="宋体" charset="-122"/>
              </a:rPr>
              <a:t> stent </a:t>
            </a:r>
            <a:r>
              <a:rPr lang="es-AR" b="1" dirty="0" err="1" smtClean="0">
                <a:solidFill>
                  <a:srgbClr val="FFFF99"/>
                </a:solidFill>
                <a:latin typeface="Arial" charset="0"/>
                <a:ea typeface="宋体" charset="-122"/>
              </a:rPr>
              <a:t>thrombosis</a:t>
            </a:r>
            <a:r>
              <a:rPr lang="es-AR" b="1" dirty="0" smtClean="0">
                <a:solidFill>
                  <a:srgbClr val="FFFF99"/>
                </a:solidFill>
                <a:latin typeface="Arial" charset="0"/>
                <a:ea typeface="宋体" charset="-122"/>
              </a:rPr>
              <a:t> </a:t>
            </a:r>
            <a:r>
              <a:rPr lang="es-AR" b="1" dirty="0" err="1" smtClean="0">
                <a:solidFill>
                  <a:srgbClr val="FFFF99"/>
                </a:solidFill>
                <a:latin typeface="Arial" charset="0"/>
                <a:ea typeface="宋体" charset="-122"/>
              </a:rPr>
              <a:t>or</a:t>
            </a:r>
            <a:r>
              <a:rPr lang="es-AR" b="1" dirty="0" smtClean="0">
                <a:solidFill>
                  <a:srgbClr val="FFFF99"/>
                </a:solidFill>
                <a:latin typeface="Arial" charset="0"/>
                <a:ea typeface="宋体" charset="-122"/>
              </a:rPr>
              <a:t> restenosis. </a:t>
            </a:r>
            <a:endParaRPr lang="en-US" dirty="0">
              <a:solidFill>
                <a:srgbClr val="FFFF99"/>
              </a:solidFill>
              <a:latin typeface="Arial" charset="0"/>
              <a:ea typeface="宋体" charset="-122"/>
            </a:endParaRPr>
          </a:p>
        </p:txBody>
      </p:sp>
      <p:sp>
        <p:nvSpPr>
          <p:cNvPr id="5" name="4 CuadroTexto"/>
          <p:cNvSpPr txBox="1"/>
          <p:nvPr/>
        </p:nvSpPr>
        <p:spPr>
          <a:xfrm>
            <a:off x="2823948" y="6519446"/>
            <a:ext cx="6400800" cy="338554"/>
          </a:xfrm>
          <a:prstGeom prst="rect">
            <a:avLst/>
          </a:prstGeom>
          <a:noFill/>
        </p:spPr>
        <p:txBody>
          <a:bodyPr wrap="square" rtlCol="0">
            <a:spAutoFit/>
          </a:bodyPr>
          <a:lstStyle/>
          <a:p>
            <a:pPr algn="r"/>
            <a:r>
              <a:rPr lang="es-AR" sz="1600" dirty="0" smtClean="0">
                <a:solidFill>
                  <a:prstClr val="white"/>
                </a:solidFill>
                <a:latin typeface="Arial" charset="0"/>
                <a:ea typeface="宋体" charset="-122"/>
              </a:rPr>
              <a:t>F </a:t>
            </a:r>
            <a:r>
              <a:rPr lang="es-AR" sz="1600" dirty="0" err="1" smtClean="0">
                <a:solidFill>
                  <a:prstClr val="white"/>
                </a:solidFill>
                <a:latin typeface="Arial" charset="0"/>
                <a:ea typeface="宋体" charset="-122"/>
              </a:rPr>
              <a:t>Otsuka</a:t>
            </a:r>
            <a:r>
              <a:rPr lang="es-AR" sz="1600" dirty="0" smtClean="0">
                <a:solidFill>
                  <a:prstClr val="white"/>
                </a:solidFill>
                <a:latin typeface="Arial" charset="0"/>
                <a:ea typeface="宋体" charset="-122"/>
              </a:rPr>
              <a:t>, </a:t>
            </a:r>
            <a:r>
              <a:rPr lang="es-AR" sz="1600" dirty="0" err="1" smtClean="0">
                <a:solidFill>
                  <a:prstClr val="white"/>
                </a:solidFill>
                <a:latin typeface="Arial" charset="0"/>
                <a:ea typeface="宋体" charset="-122"/>
              </a:rPr>
              <a:t>Finn</a:t>
            </a:r>
            <a:r>
              <a:rPr lang="es-AR" sz="1600" dirty="0" smtClean="0">
                <a:solidFill>
                  <a:prstClr val="white"/>
                </a:solidFill>
                <a:latin typeface="Arial" charset="0"/>
                <a:ea typeface="宋体" charset="-122"/>
              </a:rPr>
              <a:t> A, </a:t>
            </a:r>
            <a:r>
              <a:rPr lang="es-AR" sz="1600" dirty="0" err="1" smtClean="0">
                <a:solidFill>
                  <a:prstClr val="white"/>
                </a:solidFill>
                <a:latin typeface="Arial" charset="0"/>
                <a:ea typeface="宋体" charset="-122"/>
              </a:rPr>
              <a:t>Virmani</a:t>
            </a:r>
            <a:r>
              <a:rPr lang="es-AR" sz="1600" dirty="0" smtClean="0">
                <a:solidFill>
                  <a:prstClr val="white"/>
                </a:solidFill>
                <a:latin typeface="Arial" charset="0"/>
                <a:ea typeface="宋体" charset="-122"/>
              </a:rPr>
              <a:t> R et al. </a:t>
            </a:r>
            <a:r>
              <a:rPr lang="es-AR" sz="1600" b="1" i="1" dirty="0" err="1" smtClean="0">
                <a:solidFill>
                  <a:prstClr val="white"/>
                </a:solidFill>
                <a:latin typeface="Arial" charset="0"/>
                <a:ea typeface="宋体" charset="-122"/>
              </a:rPr>
              <a:t>Circulation</a:t>
            </a:r>
            <a:r>
              <a:rPr lang="es-AR" sz="1600" dirty="0" smtClean="0">
                <a:solidFill>
                  <a:prstClr val="white"/>
                </a:solidFill>
                <a:latin typeface="Arial" charset="0"/>
                <a:ea typeface="宋体" charset="-122"/>
              </a:rPr>
              <a:t> 2014; 129:211-223</a:t>
            </a:r>
            <a:endParaRPr lang="en-US" sz="1600" dirty="0">
              <a:solidFill>
                <a:prstClr val="white"/>
              </a:solidFill>
              <a:latin typeface="Arial" charset="0"/>
              <a:ea typeface="宋体" charset="-122"/>
            </a:endParaRPr>
          </a:p>
        </p:txBody>
      </p:sp>
    </p:spTree>
    <p:extLst>
      <p:ext uri="{BB962C8B-B14F-4D97-AF65-F5344CB8AC3E}">
        <p14:creationId xmlns:p14="http://schemas.microsoft.com/office/powerpoint/2010/main" val="863888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438" y="260648"/>
            <a:ext cx="8811124" cy="4515396"/>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392330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788024" y="6546830"/>
            <a:ext cx="4375300" cy="338554"/>
          </a:xfrm>
          <a:prstGeom prst="rect">
            <a:avLst/>
          </a:prstGeom>
        </p:spPr>
        <p:txBody>
          <a:bodyPr wrap="none">
            <a:spAutoFit/>
          </a:bodyPr>
          <a:lstStyle/>
          <a:p>
            <a:pPr algn="r"/>
            <a:r>
              <a:rPr lang="en-US" sz="1600" dirty="0" smtClean="0">
                <a:solidFill>
                  <a:schemeClr val="bg1"/>
                </a:solidFill>
                <a:latin typeface="Arial" panose="020B0604020202020204" pitchFamily="34" charset="0"/>
                <a:cs typeface="Arial" panose="020B0604020202020204" pitchFamily="34" charset="0"/>
              </a:rPr>
              <a:t>L Mauri et al. N </a:t>
            </a:r>
            <a:r>
              <a:rPr lang="en-US" sz="1600" dirty="0" err="1">
                <a:solidFill>
                  <a:schemeClr val="bg1"/>
                </a:solidFill>
                <a:latin typeface="Arial" panose="020B0604020202020204" pitchFamily="34" charset="0"/>
                <a:cs typeface="Arial" panose="020B0604020202020204" pitchFamily="34" charset="0"/>
              </a:rPr>
              <a:t>Engl</a:t>
            </a:r>
            <a:r>
              <a:rPr lang="en-US" sz="1600" dirty="0">
                <a:solidFill>
                  <a:schemeClr val="bg1"/>
                </a:solidFill>
                <a:latin typeface="Arial" panose="020B0604020202020204" pitchFamily="34" charset="0"/>
                <a:cs typeface="Arial" panose="020B0604020202020204" pitchFamily="34" charset="0"/>
              </a:rPr>
              <a:t> J Med 2014;371:2155-66</a:t>
            </a:r>
          </a:p>
        </p:txBody>
      </p:sp>
      <p:sp>
        <p:nvSpPr>
          <p:cNvPr id="5" name="4 CuadroTexto"/>
          <p:cNvSpPr txBox="1"/>
          <p:nvPr/>
        </p:nvSpPr>
        <p:spPr>
          <a:xfrm>
            <a:off x="3491881" y="21098"/>
            <a:ext cx="5611240" cy="523220"/>
          </a:xfrm>
          <a:prstGeom prst="rect">
            <a:avLst/>
          </a:prstGeom>
          <a:noFill/>
        </p:spPr>
        <p:txBody>
          <a:bodyPr wrap="square" rtlCol="0">
            <a:spAutoFit/>
          </a:bodyPr>
          <a:lstStyle/>
          <a:p>
            <a:pPr algn="r"/>
            <a:r>
              <a:rPr lang="es-AR" sz="2800"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800" b="1"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800" b="1"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800"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 Trial </a:t>
            </a:r>
            <a:endParaRPr lang="en-US" sz="2800" b="1"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322" r="1421"/>
          <a:stretch/>
        </p:blipFill>
        <p:spPr bwMode="auto">
          <a:xfrm>
            <a:off x="500063" y="739509"/>
            <a:ext cx="8129587" cy="5641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94569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9156" t="11133" r="17366" b="19374"/>
          <a:stretch/>
        </p:blipFill>
        <p:spPr bwMode="auto">
          <a:xfrm>
            <a:off x="467544" y="902672"/>
            <a:ext cx="8208912" cy="5052656"/>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2463223" y="6525344"/>
            <a:ext cx="6664132" cy="338554"/>
          </a:xfrm>
          <a:prstGeom prst="rect">
            <a:avLst/>
          </a:prstGeom>
        </p:spPr>
        <p:txBody>
          <a:bodyPr wrap="none">
            <a:spAutoFit/>
          </a:bodyPr>
          <a:lstStyle/>
          <a:p>
            <a:pPr algn="r"/>
            <a:r>
              <a:rPr lang="en-US" sz="1600" dirty="0" smtClean="0">
                <a:solidFill>
                  <a:schemeClr val="bg1"/>
                </a:solidFill>
                <a:latin typeface="Arial" panose="020B0604020202020204" pitchFamily="34" charset="0"/>
                <a:cs typeface="Arial" panose="020B0604020202020204" pitchFamily="34" charset="0"/>
              </a:rPr>
              <a:t>L </a:t>
            </a:r>
            <a:r>
              <a:rPr lang="en-US" sz="1600" dirty="0">
                <a:solidFill>
                  <a:schemeClr val="bg1"/>
                </a:solidFill>
                <a:latin typeface="Arial" panose="020B0604020202020204" pitchFamily="34" charset="0"/>
                <a:cs typeface="Arial" panose="020B0604020202020204" pitchFamily="34" charset="0"/>
              </a:rPr>
              <a:t>Mauri AHA Scientific Sessions 2014, November 16, 2014, Chicago, IL</a:t>
            </a:r>
          </a:p>
        </p:txBody>
      </p:sp>
      <p:sp>
        <p:nvSpPr>
          <p:cNvPr id="7" name="6 CuadroTexto"/>
          <p:cNvSpPr txBox="1"/>
          <p:nvPr/>
        </p:nvSpPr>
        <p:spPr>
          <a:xfrm>
            <a:off x="3491881" y="21098"/>
            <a:ext cx="5611240" cy="461665"/>
          </a:xfrm>
          <a:prstGeom prst="rect">
            <a:avLst/>
          </a:prstGeom>
          <a:noFill/>
        </p:spPr>
        <p:txBody>
          <a:bodyPr wrap="square" rtlCol="0">
            <a:spAutoFit/>
          </a:bodyPr>
          <a:lstStyle/>
          <a:p>
            <a:pPr algn="r"/>
            <a:r>
              <a:rPr lang="es-AR" sz="2400"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400" b="1"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400" b="1"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400"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 Trial </a:t>
            </a:r>
            <a:endParaRPr lang="en-US" sz="2400" b="1"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15878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479341" y="21098"/>
            <a:ext cx="4623779" cy="400110"/>
          </a:xfrm>
          <a:prstGeom prst="rect">
            <a:avLst/>
          </a:prstGeom>
          <a:noFill/>
        </p:spPr>
        <p:txBody>
          <a:bodyPr wrap="square" rtlCol="0">
            <a:spAutoFit/>
          </a:bodyPr>
          <a:lstStyle/>
          <a:p>
            <a:pPr algn="r"/>
            <a:r>
              <a:rPr lang="es-AR" sz="2000"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b="1"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b="1"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 Trial </a:t>
            </a:r>
            <a:endParaRPr lang="en-US" sz="2000" b="1"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8197"/>
          <a:stretch/>
        </p:blipFill>
        <p:spPr bwMode="auto">
          <a:xfrm>
            <a:off x="461963" y="643958"/>
            <a:ext cx="8220075" cy="5570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2463223" y="6525344"/>
            <a:ext cx="6664132" cy="338554"/>
          </a:xfrm>
          <a:prstGeom prst="rect">
            <a:avLst/>
          </a:prstGeom>
        </p:spPr>
        <p:txBody>
          <a:bodyPr wrap="none">
            <a:spAutoFit/>
          </a:bodyPr>
          <a:lstStyle/>
          <a:p>
            <a:pPr algn="r"/>
            <a:r>
              <a:rPr lang="en-US" sz="1600" dirty="0" smtClean="0">
                <a:solidFill>
                  <a:schemeClr val="bg1"/>
                </a:solidFill>
                <a:latin typeface="Arial" panose="020B0604020202020204" pitchFamily="34" charset="0"/>
                <a:cs typeface="Arial" panose="020B0604020202020204" pitchFamily="34" charset="0"/>
              </a:rPr>
              <a:t>L </a:t>
            </a:r>
            <a:r>
              <a:rPr lang="en-US" sz="1600" dirty="0">
                <a:solidFill>
                  <a:schemeClr val="bg1"/>
                </a:solidFill>
                <a:latin typeface="Arial" panose="020B0604020202020204" pitchFamily="34" charset="0"/>
                <a:cs typeface="Arial" panose="020B0604020202020204" pitchFamily="34" charset="0"/>
              </a:rPr>
              <a:t>Mauri AHA Scientific Sessions 2014, November 16, 2014, Chicago, IL</a:t>
            </a:r>
          </a:p>
        </p:txBody>
      </p:sp>
    </p:spTree>
    <p:extLst>
      <p:ext uri="{BB962C8B-B14F-4D97-AF65-F5344CB8AC3E}">
        <p14:creationId xmlns:p14="http://schemas.microsoft.com/office/powerpoint/2010/main" val="245805437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479341" y="21098"/>
            <a:ext cx="4623779"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1225"/>
            <a:ext cx="6612185" cy="4606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1" y="4998494"/>
            <a:ext cx="6624736" cy="1382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0" y="21098"/>
            <a:ext cx="2864887" cy="369332"/>
          </a:xfrm>
          <a:prstGeom prst="rect">
            <a:avLst/>
          </a:prstGeom>
        </p:spPr>
        <p:txBody>
          <a:bodyPr wrap="none">
            <a:spAutoFit/>
          </a:bodyPr>
          <a:lstStyle/>
          <a:p>
            <a:r>
              <a:rPr lang="es-AR" b="1"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Baseline</a:t>
            </a:r>
            <a:r>
              <a:rPr lang="es-AR"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b="1"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Characteristics</a:t>
            </a:r>
            <a:endParaRPr lang="en-US" dirty="0">
              <a:solidFill>
                <a:srgbClr val="FFFF00"/>
              </a:solidFill>
            </a:endParaRPr>
          </a:p>
        </p:txBody>
      </p:sp>
      <p:sp>
        <p:nvSpPr>
          <p:cNvPr id="7" name="6 Rectángulo"/>
          <p:cNvSpPr/>
          <p:nvPr/>
        </p:nvSpPr>
        <p:spPr>
          <a:xfrm>
            <a:off x="2463223" y="6525344"/>
            <a:ext cx="6664132" cy="338554"/>
          </a:xfrm>
          <a:prstGeom prst="rect">
            <a:avLst/>
          </a:prstGeom>
        </p:spPr>
        <p:txBody>
          <a:bodyPr wrap="none">
            <a:spAutoFit/>
          </a:bodyPr>
          <a:lstStyle/>
          <a:p>
            <a:pPr algn="r"/>
            <a:r>
              <a:rPr lang="en-US" sz="1600" dirty="0" smtClean="0">
                <a:solidFill>
                  <a:schemeClr val="bg1"/>
                </a:solidFill>
                <a:latin typeface="Arial" panose="020B0604020202020204" pitchFamily="34" charset="0"/>
                <a:cs typeface="Arial" panose="020B0604020202020204" pitchFamily="34" charset="0"/>
              </a:rPr>
              <a:t>L </a:t>
            </a:r>
            <a:r>
              <a:rPr lang="en-US" sz="1600" dirty="0">
                <a:solidFill>
                  <a:schemeClr val="bg1"/>
                </a:solidFill>
                <a:latin typeface="Arial" panose="020B0604020202020204" pitchFamily="34" charset="0"/>
                <a:cs typeface="Arial" panose="020B0604020202020204" pitchFamily="34" charset="0"/>
              </a:rPr>
              <a:t>Mauri AHA Scientific Sessions 2014, November 16, 2014, Chicago, IL</a:t>
            </a:r>
          </a:p>
        </p:txBody>
      </p:sp>
    </p:spTree>
    <p:extLst>
      <p:ext uri="{BB962C8B-B14F-4D97-AF65-F5344CB8AC3E}">
        <p14:creationId xmlns:p14="http://schemas.microsoft.com/office/powerpoint/2010/main" val="347566134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4479341" y="21098"/>
            <a:ext cx="4623779"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496" t="24023" r="17820" b="6119"/>
          <a:stretch/>
        </p:blipFill>
        <p:spPr bwMode="auto">
          <a:xfrm>
            <a:off x="72008" y="116632"/>
            <a:ext cx="5436096" cy="3406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1925717" y="3613666"/>
            <a:ext cx="1915909" cy="369332"/>
          </a:xfrm>
          <a:prstGeom prst="rect">
            <a:avLst/>
          </a:prstGeom>
        </p:spPr>
        <p:txBody>
          <a:bodyPr wrap="none">
            <a:spAutoFit/>
          </a:bodyPr>
          <a:lstStyle/>
          <a:p>
            <a:r>
              <a:rPr lang="es-AR"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Stent </a:t>
            </a:r>
            <a:r>
              <a:rPr lang="es-AR" i="1"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thrombosis</a:t>
            </a:r>
            <a:endParaRPr lang="en-US" dirty="0"/>
          </a:p>
        </p:txBody>
      </p:sp>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0063" t="24875" r="18500" b="6250"/>
          <a:stretch/>
        </p:blipFill>
        <p:spPr bwMode="auto">
          <a:xfrm>
            <a:off x="3431069" y="2564904"/>
            <a:ext cx="5672051" cy="357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6002045" y="6178614"/>
            <a:ext cx="1018227" cy="369332"/>
          </a:xfrm>
          <a:prstGeom prst="rect">
            <a:avLst/>
          </a:prstGeom>
        </p:spPr>
        <p:txBody>
          <a:bodyPr wrap="none">
            <a:spAutoFit/>
          </a:bodyPr>
          <a:lstStyle/>
          <a:p>
            <a:r>
              <a:rPr lang="es-AR"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MACCE</a:t>
            </a:r>
            <a:endParaRPr lang="en-US" dirty="0"/>
          </a:p>
        </p:txBody>
      </p:sp>
      <p:sp>
        <p:nvSpPr>
          <p:cNvPr id="8" name="7 Rectángulo"/>
          <p:cNvSpPr/>
          <p:nvPr/>
        </p:nvSpPr>
        <p:spPr>
          <a:xfrm>
            <a:off x="2463223" y="6525344"/>
            <a:ext cx="6664132" cy="338554"/>
          </a:xfrm>
          <a:prstGeom prst="rect">
            <a:avLst/>
          </a:prstGeom>
        </p:spPr>
        <p:txBody>
          <a:bodyPr wrap="none">
            <a:spAutoFit/>
          </a:bodyPr>
          <a:lstStyle/>
          <a:p>
            <a:pPr algn="r"/>
            <a:r>
              <a:rPr lang="en-US" sz="1600" dirty="0" smtClean="0">
                <a:solidFill>
                  <a:schemeClr val="bg1"/>
                </a:solidFill>
                <a:latin typeface="Arial" panose="020B0604020202020204" pitchFamily="34" charset="0"/>
                <a:cs typeface="Arial" panose="020B0604020202020204" pitchFamily="34" charset="0"/>
              </a:rPr>
              <a:t>L </a:t>
            </a:r>
            <a:r>
              <a:rPr lang="en-US" sz="1600" dirty="0">
                <a:solidFill>
                  <a:schemeClr val="bg1"/>
                </a:solidFill>
                <a:latin typeface="Arial" panose="020B0604020202020204" pitchFamily="34" charset="0"/>
                <a:cs typeface="Arial" panose="020B0604020202020204" pitchFamily="34" charset="0"/>
              </a:rPr>
              <a:t>Mauri AHA Scientific Sessions 2014, November 16, 2014, Chicago, IL</a:t>
            </a:r>
          </a:p>
        </p:txBody>
      </p:sp>
    </p:spTree>
    <p:extLst>
      <p:ext uri="{BB962C8B-B14F-4D97-AF65-F5344CB8AC3E}">
        <p14:creationId xmlns:p14="http://schemas.microsoft.com/office/powerpoint/2010/main" val="154080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788024" y="6546830"/>
            <a:ext cx="4375300" cy="338554"/>
          </a:xfrm>
          <a:prstGeom prst="rect">
            <a:avLst/>
          </a:prstGeom>
        </p:spPr>
        <p:txBody>
          <a:bodyPr wrap="none">
            <a:spAutoFit/>
          </a:bodyPr>
          <a:lstStyle/>
          <a:p>
            <a:pPr algn="r"/>
            <a:r>
              <a:rPr lang="en-US" sz="1600" dirty="0" smtClean="0">
                <a:solidFill>
                  <a:schemeClr val="bg1"/>
                </a:solidFill>
                <a:latin typeface="Arial" panose="020B0604020202020204" pitchFamily="34" charset="0"/>
                <a:cs typeface="Arial" panose="020B0604020202020204" pitchFamily="34" charset="0"/>
              </a:rPr>
              <a:t>L Mauri et al. N </a:t>
            </a:r>
            <a:r>
              <a:rPr lang="en-US" sz="1600" dirty="0" err="1">
                <a:solidFill>
                  <a:schemeClr val="bg1"/>
                </a:solidFill>
                <a:latin typeface="Arial" panose="020B0604020202020204" pitchFamily="34" charset="0"/>
                <a:cs typeface="Arial" panose="020B0604020202020204" pitchFamily="34" charset="0"/>
              </a:rPr>
              <a:t>Engl</a:t>
            </a:r>
            <a:r>
              <a:rPr lang="en-US" sz="1600" dirty="0">
                <a:solidFill>
                  <a:schemeClr val="bg1"/>
                </a:solidFill>
                <a:latin typeface="Arial" panose="020B0604020202020204" pitchFamily="34" charset="0"/>
                <a:cs typeface="Arial" panose="020B0604020202020204" pitchFamily="34" charset="0"/>
              </a:rPr>
              <a:t> J Med 2014;371:2155-66</a:t>
            </a:r>
          </a:p>
        </p:txBody>
      </p:sp>
      <p:sp>
        <p:nvSpPr>
          <p:cNvPr id="5" name="4 CuadroTexto"/>
          <p:cNvSpPr txBox="1"/>
          <p:nvPr/>
        </p:nvSpPr>
        <p:spPr>
          <a:xfrm>
            <a:off x="4479341" y="21098"/>
            <a:ext cx="4623779"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 y="1988840"/>
            <a:ext cx="8801100"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1925960" y="692696"/>
            <a:ext cx="5238328" cy="954107"/>
          </a:xfrm>
          <a:prstGeom prst="rect">
            <a:avLst/>
          </a:prstGeom>
        </p:spPr>
        <p:txBody>
          <a:bodyPr wrap="square">
            <a:spAutoFit/>
          </a:bodyPr>
          <a:lstStyle/>
          <a:p>
            <a:pPr algn="ctr"/>
            <a:r>
              <a:rPr lang="en-US" sz="28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Bleeding End Point during Month 12 to Month 30</a:t>
            </a:r>
          </a:p>
        </p:txBody>
      </p:sp>
      <p:sp>
        <p:nvSpPr>
          <p:cNvPr id="3" name="2 Elipse"/>
          <p:cNvSpPr/>
          <p:nvPr/>
        </p:nvSpPr>
        <p:spPr>
          <a:xfrm>
            <a:off x="171450" y="3212976"/>
            <a:ext cx="2312318" cy="43204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6 Elipse"/>
          <p:cNvSpPr/>
          <p:nvPr/>
        </p:nvSpPr>
        <p:spPr>
          <a:xfrm>
            <a:off x="107504" y="4149080"/>
            <a:ext cx="2312318" cy="43204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552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93" y="525982"/>
            <a:ext cx="8517979" cy="4631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876453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198503" y="6546830"/>
            <a:ext cx="4964821" cy="338554"/>
          </a:xfrm>
          <a:prstGeom prst="rect">
            <a:avLst/>
          </a:prstGeom>
        </p:spPr>
        <p:txBody>
          <a:bodyPr wrap="none">
            <a:spAutoFit/>
          </a:bodyPr>
          <a:lstStyle/>
          <a:p>
            <a:pPr algn="r"/>
            <a:r>
              <a:rPr lang="en-US" sz="1600" dirty="0" smtClean="0">
                <a:solidFill>
                  <a:schemeClr val="bg1">
                    <a:lumMod val="95000"/>
                  </a:schemeClr>
                </a:solidFill>
                <a:latin typeface="Arial" panose="020B0604020202020204" pitchFamily="34" charset="0"/>
                <a:cs typeface="Arial" panose="020B0604020202020204" pitchFamily="34" charset="0"/>
              </a:rPr>
              <a:t>M. </a:t>
            </a:r>
            <a:r>
              <a:rPr lang="en-US" sz="1600" dirty="0" err="1" smtClean="0">
                <a:solidFill>
                  <a:schemeClr val="bg1">
                    <a:lumMod val="95000"/>
                  </a:schemeClr>
                </a:solidFill>
                <a:latin typeface="Arial" panose="020B0604020202020204" pitchFamily="34" charset="0"/>
                <a:cs typeface="Arial" panose="020B0604020202020204" pitchFamily="34" charset="0"/>
              </a:rPr>
              <a:t>Bonaca</a:t>
            </a:r>
            <a:r>
              <a:rPr lang="en-US" sz="1600" dirty="0" smtClean="0">
                <a:solidFill>
                  <a:schemeClr val="bg1">
                    <a:lumMod val="95000"/>
                  </a:schemeClr>
                </a:solidFill>
                <a:latin typeface="Arial" panose="020B0604020202020204" pitchFamily="34" charset="0"/>
                <a:cs typeface="Arial" panose="020B0604020202020204" pitchFamily="34" charset="0"/>
              </a:rPr>
              <a:t> et al</a:t>
            </a:r>
            <a:r>
              <a:rPr lang="en-US" sz="1600" dirty="0">
                <a:solidFill>
                  <a:schemeClr val="bg1">
                    <a:lumMod val="95000"/>
                  </a:schemeClr>
                </a:solidFill>
                <a:latin typeface="Arial" panose="020B0604020202020204" pitchFamily="34" charset="0"/>
                <a:cs typeface="Arial" panose="020B0604020202020204" pitchFamily="34" charset="0"/>
              </a:rPr>
              <a:t>. N </a:t>
            </a:r>
            <a:r>
              <a:rPr lang="en-US" sz="1600" dirty="0" err="1">
                <a:solidFill>
                  <a:schemeClr val="bg1">
                    <a:lumMod val="95000"/>
                  </a:schemeClr>
                </a:solidFill>
                <a:latin typeface="Arial" panose="020B0604020202020204" pitchFamily="34" charset="0"/>
                <a:cs typeface="Arial" panose="020B0604020202020204" pitchFamily="34" charset="0"/>
              </a:rPr>
              <a:t>Engl</a:t>
            </a:r>
            <a:r>
              <a:rPr lang="en-US" sz="1600" dirty="0">
                <a:solidFill>
                  <a:schemeClr val="bg1">
                    <a:lumMod val="95000"/>
                  </a:schemeClr>
                </a:solidFill>
                <a:latin typeface="Arial" panose="020B0604020202020204" pitchFamily="34" charset="0"/>
                <a:cs typeface="Arial" panose="020B0604020202020204" pitchFamily="34" charset="0"/>
              </a:rPr>
              <a:t> J Med 2015;372:1791-800</a:t>
            </a:r>
          </a:p>
        </p:txBody>
      </p:sp>
      <p:sp>
        <p:nvSpPr>
          <p:cNvPr id="5" name="4 CuadroTexto"/>
          <p:cNvSpPr txBox="1"/>
          <p:nvPr/>
        </p:nvSpPr>
        <p:spPr>
          <a:xfrm>
            <a:off x="4211961" y="21098"/>
            <a:ext cx="4891160"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PEGASUS TIMI 54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52" r="1619" b="-1"/>
          <a:stretch/>
        </p:blipFill>
        <p:spPr bwMode="auto">
          <a:xfrm>
            <a:off x="938162" y="513780"/>
            <a:ext cx="7234238" cy="586754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225231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198503" y="6546830"/>
            <a:ext cx="4964821" cy="338554"/>
          </a:xfrm>
          <a:prstGeom prst="rect">
            <a:avLst/>
          </a:prstGeom>
        </p:spPr>
        <p:txBody>
          <a:bodyPr wrap="none">
            <a:spAutoFit/>
          </a:bodyPr>
          <a:lstStyle/>
          <a:p>
            <a:pPr algn="r"/>
            <a:r>
              <a:rPr lang="en-US" sz="1600" dirty="0" smtClean="0">
                <a:solidFill>
                  <a:schemeClr val="bg1">
                    <a:lumMod val="95000"/>
                  </a:schemeClr>
                </a:solidFill>
                <a:latin typeface="Arial" panose="020B0604020202020204" pitchFamily="34" charset="0"/>
                <a:cs typeface="Arial" panose="020B0604020202020204" pitchFamily="34" charset="0"/>
              </a:rPr>
              <a:t>M. </a:t>
            </a:r>
            <a:r>
              <a:rPr lang="en-US" sz="1600" dirty="0" err="1" smtClean="0">
                <a:solidFill>
                  <a:schemeClr val="bg1">
                    <a:lumMod val="95000"/>
                  </a:schemeClr>
                </a:solidFill>
                <a:latin typeface="Arial" panose="020B0604020202020204" pitchFamily="34" charset="0"/>
                <a:cs typeface="Arial" panose="020B0604020202020204" pitchFamily="34" charset="0"/>
              </a:rPr>
              <a:t>Bonaca</a:t>
            </a:r>
            <a:r>
              <a:rPr lang="en-US" sz="1600" dirty="0" smtClean="0">
                <a:solidFill>
                  <a:schemeClr val="bg1">
                    <a:lumMod val="95000"/>
                  </a:schemeClr>
                </a:solidFill>
                <a:latin typeface="Arial" panose="020B0604020202020204" pitchFamily="34" charset="0"/>
                <a:cs typeface="Arial" panose="020B0604020202020204" pitchFamily="34" charset="0"/>
              </a:rPr>
              <a:t> et al</a:t>
            </a:r>
            <a:r>
              <a:rPr lang="en-US" sz="1600" dirty="0">
                <a:solidFill>
                  <a:schemeClr val="bg1">
                    <a:lumMod val="95000"/>
                  </a:schemeClr>
                </a:solidFill>
                <a:latin typeface="Arial" panose="020B0604020202020204" pitchFamily="34" charset="0"/>
                <a:cs typeface="Arial" panose="020B0604020202020204" pitchFamily="34" charset="0"/>
              </a:rPr>
              <a:t>. N </a:t>
            </a:r>
            <a:r>
              <a:rPr lang="en-US" sz="1600" dirty="0" err="1">
                <a:solidFill>
                  <a:schemeClr val="bg1">
                    <a:lumMod val="95000"/>
                  </a:schemeClr>
                </a:solidFill>
                <a:latin typeface="Arial" panose="020B0604020202020204" pitchFamily="34" charset="0"/>
                <a:cs typeface="Arial" panose="020B0604020202020204" pitchFamily="34" charset="0"/>
              </a:rPr>
              <a:t>Engl</a:t>
            </a:r>
            <a:r>
              <a:rPr lang="en-US" sz="1600" dirty="0">
                <a:solidFill>
                  <a:schemeClr val="bg1">
                    <a:lumMod val="95000"/>
                  </a:schemeClr>
                </a:solidFill>
                <a:latin typeface="Arial" panose="020B0604020202020204" pitchFamily="34" charset="0"/>
                <a:cs typeface="Arial" panose="020B0604020202020204" pitchFamily="34" charset="0"/>
              </a:rPr>
              <a:t> J Med 2015;372:1791-800</a:t>
            </a:r>
          </a:p>
        </p:txBody>
      </p:sp>
      <p:sp>
        <p:nvSpPr>
          <p:cNvPr id="5" name="4 CuadroTexto"/>
          <p:cNvSpPr txBox="1"/>
          <p:nvPr/>
        </p:nvSpPr>
        <p:spPr>
          <a:xfrm>
            <a:off x="4211961" y="21098"/>
            <a:ext cx="4891160" cy="400110"/>
          </a:xfrm>
          <a:prstGeom prst="rect">
            <a:avLst/>
          </a:prstGeom>
          <a:noFill/>
        </p:spPr>
        <p:txBody>
          <a:bodyPr wrap="square" rtlCol="0">
            <a:spAutoFit/>
          </a:bodyPr>
          <a:lstStyle/>
          <a:p>
            <a:pPr algn="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DAPT </a:t>
            </a:r>
            <a:r>
              <a:rPr lang="es-AR" sz="2000"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duration</a:t>
            </a:r>
            <a:r>
              <a:rPr lang="es-AR"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PEGASUS TIMI 54 Trial </a:t>
            </a:r>
            <a:endParaRPr lang="en-US" sz="2000"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222" b="2164"/>
          <a:stretch/>
        </p:blipFill>
        <p:spPr bwMode="auto">
          <a:xfrm>
            <a:off x="266700" y="692696"/>
            <a:ext cx="8610600" cy="4672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39552" y="5631631"/>
            <a:ext cx="8049716" cy="461665"/>
          </a:xfrm>
          <a:prstGeom prst="rect">
            <a:avLst/>
          </a:prstGeom>
          <a:solidFill>
            <a:schemeClr val="tx1">
              <a:lumMod val="65000"/>
              <a:lumOff val="35000"/>
            </a:schemeClr>
          </a:solidFill>
        </p:spPr>
        <p:txBody>
          <a:bodyPr wrap="square">
            <a:spAutoFit/>
          </a:bodyPr>
          <a:lstStyle/>
          <a:p>
            <a:r>
              <a:rPr lang="en-US" sz="24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Efficacy End Points as 3-Year Kaplan–Meier Estimates</a:t>
            </a:r>
          </a:p>
        </p:txBody>
      </p:sp>
    </p:spTree>
    <p:extLst>
      <p:ext uri="{BB962C8B-B14F-4D97-AF65-F5344CB8AC3E}">
        <p14:creationId xmlns:p14="http://schemas.microsoft.com/office/powerpoint/2010/main" val="85332362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949" y="476672"/>
            <a:ext cx="8250102" cy="545902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405654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477" t="5114" b="14328"/>
          <a:stretch/>
        </p:blipFill>
        <p:spPr bwMode="auto">
          <a:xfrm>
            <a:off x="107503" y="44624"/>
            <a:ext cx="6116869" cy="433264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6319507" y="35332"/>
            <a:ext cx="2212933" cy="369332"/>
          </a:xfrm>
          <a:prstGeom prst="rect">
            <a:avLst/>
          </a:prstGeom>
          <a:noFill/>
        </p:spPr>
        <p:txBody>
          <a:bodyPr wrap="square" rtlCol="0">
            <a:spAutoFit/>
          </a:bodyPr>
          <a:lstStyle/>
          <a:p>
            <a:r>
              <a:rPr lang="es-AR" b="1"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Death</a:t>
            </a:r>
            <a:r>
              <a:rPr lang="es-AR"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MI </a:t>
            </a:r>
            <a:r>
              <a:rPr lang="es-AR" b="1"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or</a:t>
            </a:r>
            <a:r>
              <a:rPr lang="es-AR"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TVR</a:t>
            </a:r>
            <a:endParaRPr lang="en-US" b="1"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4" name="3 Grupo"/>
          <p:cNvGrpSpPr/>
          <p:nvPr/>
        </p:nvGrpSpPr>
        <p:grpSpPr>
          <a:xfrm>
            <a:off x="33107" y="1772817"/>
            <a:ext cx="9110893" cy="4327902"/>
            <a:chOff x="33107" y="1772817"/>
            <a:chExt cx="9110893" cy="4327902"/>
          </a:xfrm>
        </p:grpSpPr>
        <p:pic>
          <p:nvPicPr>
            <p:cNvPr id="92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589" t="5751" b="14675"/>
            <a:stretch/>
          </p:blipFill>
          <p:spPr bwMode="auto">
            <a:xfrm>
              <a:off x="2985447" y="1772817"/>
              <a:ext cx="6158553" cy="432790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33107" y="5651956"/>
              <a:ext cx="2843808" cy="369332"/>
            </a:xfrm>
            <a:prstGeom prst="rect">
              <a:avLst/>
            </a:prstGeom>
            <a:noFill/>
          </p:spPr>
          <p:txBody>
            <a:bodyPr wrap="square" rtlCol="0">
              <a:spAutoFit/>
            </a:bodyPr>
            <a:lstStyle/>
            <a:p>
              <a:r>
                <a:rPr lang="es-AR" b="1"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Death</a:t>
              </a:r>
              <a:r>
                <a:rPr lang="es-AR"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MI, CVA </a:t>
              </a:r>
              <a:r>
                <a:rPr lang="es-AR" b="1" i="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or</a:t>
              </a:r>
              <a:r>
                <a:rPr lang="es-AR" b="1"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TVR</a:t>
              </a:r>
              <a:endParaRPr lang="en-US" b="1"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8" name="7 Rectángulo"/>
          <p:cNvSpPr/>
          <p:nvPr/>
        </p:nvSpPr>
        <p:spPr>
          <a:xfrm>
            <a:off x="4427984" y="6546830"/>
            <a:ext cx="4701928" cy="338554"/>
          </a:xfrm>
          <a:prstGeom prst="rect">
            <a:avLst/>
          </a:prstGeom>
        </p:spPr>
        <p:txBody>
          <a:bodyPr wrap="none">
            <a:spAutoFit/>
          </a:bodyPr>
          <a:lstStyle/>
          <a:p>
            <a:r>
              <a:rPr lang="en-US" sz="1600" i="1" dirty="0" smtClean="0">
                <a:solidFill>
                  <a:schemeClr val="bg1">
                    <a:lumMod val="95000"/>
                  </a:schemeClr>
                </a:solidFill>
                <a:latin typeface="Arial" panose="020B0604020202020204" pitchFamily="34" charset="0"/>
                <a:cs typeface="Arial" panose="020B0604020202020204" pitchFamily="34" charset="0"/>
              </a:rPr>
              <a:t>SJ Park et al. N </a:t>
            </a:r>
            <a:r>
              <a:rPr lang="en-US" sz="1600" i="1" dirty="0" err="1">
                <a:solidFill>
                  <a:schemeClr val="bg1">
                    <a:lumMod val="95000"/>
                  </a:schemeClr>
                </a:solidFill>
                <a:latin typeface="Arial" panose="020B0604020202020204" pitchFamily="34" charset="0"/>
                <a:cs typeface="Arial" panose="020B0604020202020204" pitchFamily="34" charset="0"/>
              </a:rPr>
              <a:t>Engl</a:t>
            </a:r>
            <a:r>
              <a:rPr lang="en-US" sz="1600" i="1" dirty="0">
                <a:solidFill>
                  <a:schemeClr val="bg1">
                    <a:lumMod val="95000"/>
                  </a:schemeClr>
                </a:solidFill>
                <a:latin typeface="Arial" panose="020B0604020202020204" pitchFamily="34" charset="0"/>
                <a:cs typeface="Arial" panose="020B0604020202020204" pitchFamily="34" charset="0"/>
              </a:rPr>
              <a:t> J Med 2015; 372:1204-1212</a:t>
            </a:r>
          </a:p>
        </p:txBody>
      </p:sp>
    </p:spTree>
    <p:extLst>
      <p:ext uri="{BB962C8B-B14F-4D97-AF65-F5344CB8AC3E}">
        <p14:creationId xmlns:p14="http://schemas.microsoft.com/office/powerpoint/2010/main" val="378551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4763" y="14292"/>
            <a:ext cx="9142160" cy="830997"/>
          </a:xfrm>
          <a:prstGeom prst="rect">
            <a:avLst/>
          </a:prstGeom>
        </p:spPr>
        <p:txBody>
          <a:bodyPr wrap="square">
            <a:spAutoFit/>
          </a:bodyPr>
          <a:lstStyle/>
          <a:p>
            <a:pPr algn="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Long-Term Clinical End Points after Randomization, According to Study Group</a:t>
            </a:r>
            <a:endParaRPr lang="en-US" sz="24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5" name="4 Grupo"/>
          <p:cNvGrpSpPr/>
          <p:nvPr/>
        </p:nvGrpSpPr>
        <p:grpSpPr>
          <a:xfrm>
            <a:off x="59617" y="846558"/>
            <a:ext cx="9077780" cy="5678786"/>
            <a:chOff x="59617" y="809650"/>
            <a:chExt cx="9077780" cy="5678786"/>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58" y="1628800"/>
              <a:ext cx="87915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366" y="3464471"/>
              <a:ext cx="880110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4040535"/>
              <a:ext cx="8810625"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03" y="4373910"/>
              <a:ext cx="8820150"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428" y="5840735"/>
              <a:ext cx="8801100" cy="64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8"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6688" y="809650"/>
              <a:ext cx="881062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Rectángulo"/>
            <p:cNvSpPr/>
            <p:nvPr/>
          </p:nvSpPr>
          <p:spPr>
            <a:xfrm>
              <a:off x="8813869" y="809650"/>
              <a:ext cx="323528" cy="5678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Rectángulo"/>
            <p:cNvSpPr/>
            <p:nvPr/>
          </p:nvSpPr>
          <p:spPr>
            <a:xfrm>
              <a:off x="59617" y="809650"/>
              <a:ext cx="191903" cy="56787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5 Rectángulo"/>
          <p:cNvSpPr/>
          <p:nvPr/>
        </p:nvSpPr>
        <p:spPr>
          <a:xfrm>
            <a:off x="4427984" y="6546830"/>
            <a:ext cx="4701928" cy="338554"/>
          </a:xfrm>
          <a:prstGeom prst="rect">
            <a:avLst/>
          </a:prstGeom>
        </p:spPr>
        <p:txBody>
          <a:bodyPr wrap="none">
            <a:spAutoFit/>
          </a:bodyPr>
          <a:lstStyle/>
          <a:p>
            <a:r>
              <a:rPr lang="en-US" sz="1600" i="1" dirty="0" smtClean="0">
                <a:solidFill>
                  <a:schemeClr val="bg1">
                    <a:lumMod val="95000"/>
                  </a:schemeClr>
                </a:solidFill>
                <a:latin typeface="Arial" panose="020B0604020202020204" pitchFamily="34" charset="0"/>
                <a:cs typeface="Arial" panose="020B0604020202020204" pitchFamily="34" charset="0"/>
              </a:rPr>
              <a:t>SJ Park et al. N </a:t>
            </a:r>
            <a:r>
              <a:rPr lang="en-US" sz="1600" i="1" dirty="0" err="1">
                <a:solidFill>
                  <a:schemeClr val="bg1">
                    <a:lumMod val="95000"/>
                  </a:schemeClr>
                </a:solidFill>
                <a:latin typeface="Arial" panose="020B0604020202020204" pitchFamily="34" charset="0"/>
                <a:cs typeface="Arial" panose="020B0604020202020204" pitchFamily="34" charset="0"/>
              </a:rPr>
              <a:t>Engl</a:t>
            </a:r>
            <a:r>
              <a:rPr lang="en-US" sz="1600" i="1" dirty="0">
                <a:solidFill>
                  <a:schemeClr val="bg1">
                    <a:lumMod val="95000"/>
                  </a:schemeClr>
                </a:solidFill>
                <a:latin typeface="Arial" panose="020B0604020202020204" pitchFamily="34" charset="0"/>
                <a:cs typeface="Arial" panose="020B0604020202020204" pitchFamily="34" charset="0"/>
              </a:rPr>
              <a:t> J Med 2015; 372:1204-1212</a:t>
            </a:r>
          </a:p>
        </p:txBody>
      </p:sp>
    </p:spTree>
    <p:extLst>
      <p:ext uri="{BB962C8B-B14F-4D97-AF65-F5344CB8AC3E}">
        <p14:creationId xmlns:p14="http://schemas.microsoft.com/office/powerpoint/2010/main" val="194405654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8504782" cy="42484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551140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7" y="836712"/>
            <a:ext cx="8810625" cy="558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1403648" y="6421"/>
            <a:ext cx="7573664" cy="707886"/>
          </a:xfrm>
          <a:prstGeom prst="rect">
            <a:avLst/>
          </a:prstGeom>
        </p:spPr>
        <p:txBody>
          <a:bodyPr wrap="square">
            <a:spAutoFit/>
          </a:bodyPr>
          <a:lstStyle/>
          <a:p>
            <a:pPr algn="r"/>
            <a:r>
              <a:rPr lang="en-US" sz="2000" b="1" dirty="0" smtClean="0">
                <a:solidFill>
                  <a:srgbClr val="FFFF00"/>
                </a:solidFill>
                <a:latin typeface="Arial" panose="020B0604020202020204" pitchFamily="34" charset="0"/>
                <a:cs typeface="Arial" panose="020B0604020202020204" pitchFamily="34" charset="0"/>
              </a:rPr>
              <a:t>TIMI </a:t>
            </a:r>
            <a:r>
              <a:rPr lang="en-US" sz="2000" b="1" dirty="0">
                <a:solidFill>
                  <a:srgbClr val="FFFF00"/>
                </a:solidFill>
                <a:latin typeface="Arial" panose="020B0604020202020204" pitchFamily="34" charset="0"/>
                <a:cs typeface="Arial" panose="020B0604020202020204" pitchFamily="34" charset="0"/>
              </a:rPr>
              <a:t>Bleeding End Points in the Overall Cohort at 15 </a:t>
            </a:r>
            <a:r>
              <a:rPr lang="en-US" sz="2000" b="1" dirty="0" smtClean="0">
                <a:solidFill>
                  <a:srgbClr val="FFFF00"/>
                </a:solidFill>
                <a:latin typeface="Arial" panose="020B0604020202020204" pitchFamily="34" charset="0"/>
                <a:cs typeface="Arial" panose="020B0604020202020204" pitchFamily="34" charset="0"/>
              </a:rPr>
              <a:t>Months  TRITON TIMI 38 Trial</a:t>
            </a:r>
            <a:endParaRPr lang="en-US" sz="2000" dirty="0">
              <a:solidFill>
                <a:srgbClr val="FFFF00"/>
              </a:solidFill>
              <a:latin typeface="Arial" panose="020B0604020202020204" pitchFamily="34" charset="0"/>
              <a:cs typeface="Arial" panose="020B0604020202020204" pitchFamily="34" charset="0"/>
            </a:endParaRPr>
          </a:p>
        </p:txBody>
      </p:sp>
      <p:sp>
        <p:nvSpPr>
          <p:cNvPr id="4" name="3 Rectángulo"/>
          <p:cNvSpPr/>
          <p:nvPr/>
        </p:nvSpPr>
        <p:spPr>
          <a:xfrm>
            <a:off x="166687" y="5410250"/>
            <a:ext cx="8810625" cy="64807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735" y="3033986"/>
            <a:ext cx="8729753" cy="1969450"/>
          </a:xfrm>
          <a:prstGeom prst="rect">
            <a:avLst/>
          </a:prstGeom>
          <a:noFill/>
          <a:ln>
            <a:noFill/>
          </a:ln>
          <a:effectLst>
            <a:outerShdw blurRad="50800" dist="38100" dir="16200000"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3611716" y="6488668"/>
            <a:ext cx="5532284" cy="369332"/>
          </a:xfrm>
          <a:prstGeom prst="rect">
            <a:avLst/>
          </a:prstGeom>
        </p:spPr>
        <p:txBody>
          <a:bodyPr wrap="none">
            <a:spAutoFit/>
          </a:bodyPr>
          <a:lstStyle/>
          <a:p>
            <a:r>
              <a:rPr lang="en-US" i="1" dirty="0" smtClean="0">
                <a:solidFill>
                  <a:schemeClr val="bg1">
                    <a:lumMod val="95000"/>
                  </a:schemeClr>
                </a:solidFill>
                <a:latin typeface="Arial" panose="020B0604020202020204" pitchFamily="34" charset="0"/>
                <a:cs typeface="Arial" panose="020B0604020202020204" pitchFamily="34" charset="0"/>
              </a:rPr>
              <a:t>SD </a:t>
            </a:r>
            <a:r>
              <a:rPr lang="en-US" i="1" dirty="0" err="1" smtClean="0">
                <a:solidFill>
                  <a:schemeClr val="bg1">
                    <a:lumMod val="95000"/>
                  </a:schemeClr>
                </a:solidFill>
                <a:latin typeface="Arial" panose="020B0604020202020204" pitchFamily="34" charset="0"/>
                <a:cs typeface="Arial" panose="020B0604020202020204" pitchFamily="34" charset="0"/>
              </a:rPr>
              <a:t>Wiviott</a:t>
            </a:r>
            <a:r>
              <a:rPr lang="en-US" i="1" dirty="0" smtClean="0">
                <a:solidFill>
                  <a:schemeClr val="bg1">
                    <a:lumMod val="95000"/>
                  </a:schemeClr>
                </a:solidFill>
                <a:latin typeface="Arial" panose="020B0604020202020204" pitchFamily="34" charset="0"/>
                <a:cs typeface="Arial" panose="020B0604020202020204" pitchFamily="34" charset="0"/>
              </a:rPr>
              <a:t> et al. N </a:t>
            </a:r>
            <a:r>
              <a:rPr lang="en-US" i="1" dirty="0" err="1">
                <a:solidFill>
                  <a:schemeClr val="bg1">
                    <a:lumMod val="95000"/>
                  </a:schemeClr>
                </a:solidFill>
                <a:latin typeface="Arial" panose="020B0604020202020204" pitchFamily="34" charset="0"/>
                <a:cs typeface="Arial" panose="020B0604020202020204" pitchFamily="34" charset="0"/>
              </a:rPr>
              <a:t>Engl</a:t>
            </a:r>
            <a:r>
              <a:rPr lang="en-US" i="1" dirty="0">
                <a:solidFill>
                  <a:schemeClr val="bg1">
                    <a:lumMod val="95000"/>
                  </a:schemeClr>
                </a:solidFill>
                <a:latin typeface="Arial" panose="020B0604020202020204" pitchFamily="34" charset="0"/>
                <a:cs typeface="Arial" panose="020B0604020202020204" pitchFamily="34" charset="0"/>
              </a:rPr>
              <a:t> J Med 2007; 357:2001-2015</a:t>
            </a:r>
          </a:p>
        </p:txBody>
      </p:sp>
    </p:spTree>
    <p:extLst>
      <p:ext uri="{BB962C8B-B14F-4D97-AF65-F5344CB8AC3E}">
        <p14:creationId xmlns:p14="http://schemas.microsoft.com/office/powerpoint/2010/main" val="1944056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967489" cy="4620117"/>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969403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764704"/>
            <a:ext cx="8772245" cy="5767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5113730" y="13952"/>
            <a:ext cx="4030270" cy="830997"/>
          </a:xfrm>
          <a:prstGeom prst="rect">
            <a:avLst/>
          </a:prstGeom>
        </p:spPr>
        <p:txBody>
          <a:bodyPr wrap="none">
            <a:spAutoFit/>
          </a:bodyPr>
          <a:lstStyle/>
          <a:p>
            <a:pPr algn="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Safety of the Study </a:t>
            </a:r>
            <a:r>
              <a:rPr lang="en-US"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Drugs </a:t>
            </a:r>
          </a:p>
          <a:p>
            <a:pPr algn="r"/>
            <a:r>
              <a:rPr lang="es-AR"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PLATO TRIAL</a:t>
            </a:r>
            <a:endPar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Elipse"/>
          <p:cNvSpPr/>
          <p:nvPr/>
        </p:nvSpPr>
        <p:spPr>
          <a:xfrm>
            <a:off x="797698" y="3438786"/>
            <a:ext cx="576064" cy="28477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Elipse"/>
          <p:cNvSpPr/>
          <p:nvPr/>
        </p:nvSpPr>
        <p:spPr>
          <a:xfrm>
            <a:off x="179512" y="4155604"/>
            <a:ext cx="3744416" cy="64481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 Elipse"/>
          <p:cNvSpPr/>
          <p:nvPr/>
        </p:nvSpPr>
        <p:spPr>
          <a:xfrm>
            <a:off x="374034" y="5235724"/>
            <a:ext cx="2757806" cy="28477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6 Elipse"/>
          <p:cNvSpPr/>
          <p:nvPr/>
        </p:nvSpPr>
        <p:spPr>
          <a:xfrm>
            <a:off x="145388" y="6027812"/>
            <a:ext cx="3490508" cy="76470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Rectángulo"/>
          <p:cNvSpPr/>
          <p:nvPr/>
        </p:nvSpPr>
        <p:spPr>
          <a:xfrm>
            <a:off x="3198270" y="6516052"/>
            <a:ext cx="5945730" cy="369332"/>
          </a:xfrm>
          <a:prstGeom prst="rect">
            <a:avLst/>
          </a:prstGeom>
        </p:spPr>
        <p:txBody>
          <a:bodyPr wrap="none">
            <a:spAutoFit/>
          </a:bodyPr>
          <a:lstStyle/>
          <a:p>
            <a:pPr algn="r"/>
            <a:r>
              <a:rPr lang="en-US" dirty="0">
                <a:solidFill>
                  <a:schemeClr val="bg1">
                    <a:lumMod val="95000"/>
                  </a:schemeClr>
                </a:solidFill>
              </a:rPr>
              <a:t>	</a:t>
            </a:r>
            <a:r>
              <a:rPr lang="en-US" dirty="0" smtClean="0">
                <a:solidFill>
                  <a:schemeClr val="bg1">
                    <a:lumMod val="95000"/>
                  </a:schemeClr>
                </a:solidFill>
              </a:rPr>
              <a:t>L </a:t>
            </a:r>
            <a:r>
              <a:rPr lang="en-US" dirty="0" err="1" smtClean="0">
                <a:solidFill>
                  <a:schemeClr val="bg1">
                    <a:lumMod val="95000"/>
                  </a:schemeClr>
                </a:solidFill>
              </a:rPr>
              <a:t>Wallentin</a:t>
            </a:r>
            <a:r>
              <a:rPr lang="en-US" dirty="0" smtClean="0">
                <a:solidFill>
                  <a:schemeClr val="bg1">
                    <a:lumMod val="95000"/>
                  </a:schemeClr>
                </a:solidFill>
              </a:rPr>
              <a:t> et al. N </a:t>
            </a:r>
            <a:r>
              <a:rPr lang="en-US" dirty="0" err="1">
                <a:solidFill>
                  <a:schemeClr val="bg1">
                    <a:lumMod val="95000"/>
                  </a:schemeClr>
                </a:solidFill>
              </a:rPr>
              <a:t>Engl</a:t>
            </a:r>
            <a:r>
              <a:rPr lang="en-US" dirty="0">
                <a:solidFill>
                  <a:schemeClr val="bg1">
                    <a:lumMod val="95000"/>
                  </a:schemeClr>
                </a:solidFill>
              </a:rPr>
              <a:t> J Med 2009; 361:1045-1057</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563316"/>
            <a:ext cx="8510081" cy="187547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348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44000" cy="3751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4572000" y="1268760"/>
            <a:ext cx="1440160" cy="37515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Rectángulo"/>
          <p:cNvSpPr/>
          <p:nvPr/>
        </p:nvSpPr>
        <p:spPr>
          <a:xfrm>
            <a:off x="0" y="0"/>
            <a:ext cx="9144000" cy="830997"/>
          </a:xfrm>
          <a:prstGeom prst="rect">
            <a:avLst/>
          </a:prstGeom>
        </p:spPr>
        <p:txBody>
          <a:bodyPr wrap="square">
            <a:spAutoFit/>
          </a:bodyPr>
          <a:lstStyle/>
          <a:p>
            <a:pPr algn="just"/>
            <a:r>
              <a:rPr lang="en-US" sz="24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Comparison of the incidence of dyspnea in patients treated with reversible P2Y12 inhibitors and patients treated with clopidogrel</a:t>
            </a:r>
          </a:p>
        </p:txBody>
      </p:sp>
      <p:sp>
        <p:nvSpPr>
          <p:cNvPr id="4" name="3 Rectángulo"/>
          <p:cNvSpPr/>
          <p:nvPr/>
        </p:nvSpPr>
        <p:spPr>
          <a:xfrm>
            <a:off x="2534322" y="6453336"/>
            <a:ext cx="6611233" cy="369332"/>
          </a:xfrm>
          <a:prstGeom prst="rect">
            <a:avLst/>
          </a:prstGeom>
        </p:spPr>
        <p:txBody>
          <a:bodyPr wrap="none">
            <a:spAutoFit/>
          </a:bodyPr>
          <a:lstStyle/>
          <a:p>
            <a:r>
              <a:rPr lang="en-US" dirty="0" err="1">
                <a:solidFill>
                  <a:srgbClr val="FFFF00"/>
                </a:solidFill>
              </a:rPr>
              <a:t>Cattaneo</a:t>
            </a:r>
            <a:r>
              <a:rPr lang="en-US" dirty="0">
                <a:solidFill>
                  <a:srgbClr val="FFFF00"/>
                </a:solidFill>
              </a:rPr>
              <a:t> </a:t>
            </a:r>
            <a:r>
              <a:rPr lang="en-US" dirty="0" smtClean="0">
                <a:solidFill>
                  <a:srgbClr val="FFFF00"/>
                </a:solidFill>
              </a:rPr>
              <a:t>M, </a:t>
            </a:r>
            <a:r>
              <a:rPr lang="en-US" dirty="0" err="1">
                <a:solidFill>
                  <a:srgbClr val="FFFF00"/>
                </a:solidFill>
              </a:rPr>
              <a:t>Faioni</a:t>
            </a:r>
            <a:r>
              <a:rPr lang="en-US" dirty="0">
                <a:solidFill>
                  <a:srgbClr val="FFFF00"/>
                </a:solidFill>
              </a:rPr>
              <a:t> EM</a:t>
            </a:r>
            <a:r>
              <a:rPr lang="en-US" dirty="0" smtClean="0">
                <a:solidFill>
                  <a:srgbClr val="FFFF00"/>
                </a:solidFill>
              </a:rPr>
              <a:t>.. </a:t>
            </a:r>
            <a:r>
              <a:rPr lang="en-US" dirty="0" err="1" smtClean="0">
                <a:solidFill>
                  <a:srgbClr val="FFFF00"/>
                </a:solidFill>
              </a:rPr>
              <a:t>Thromb</a:t>
            </a:r>
            <a:r>
              <a:rPr lang="en-US" dirty="0" smtClean="0">
                <a:solidFill>
                  <a:srgbClr val="FFFF00"/>
                </a:solidFill>
              </a:rPr>
              <a:t> </a:t>
            </a:r>
            <a:r>
              <a:rPr lang="en-US" dirty="0" err="1">
                <a:solidFill>
                  <a:srgbClr val="FFFF00"/>
                </a:solidFill>
              </a:rPr>
              <a:t>Haemost</a:t>
            </a:r>
            <a:r>
              <a:rPr lang="en-US" dirty="0">
                <a:solidFill>
                  <a:srgbClr val="FFFF00"/>
                </a:solidFill>
              </a:rPr>
              <a:t>. 2012 Dec;108(6):1031-6</a:t>
            </a:r>
          </a:p>
        </p:txBody>
      </p:sp>
    </p:spTree>
    <p:extLst>
      <p:ext uri="{BB962C8B-B14F-4D97-AF65-F5344CB8AC3E}">
        <p14:creationId xmlns:p14="http://schemas.microsoft.com/office/powerpoint/2010/main" val="123416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5506" y="0"/>
            <a:ext cx="9144000" cy="584775"/>
          </a:xfrm>
          <a:prstGeom prst="rect">
            <a:avLst/>
          </a:prstGeom>
          <a:noFill/>
        </p:spPr>
        <p:txBody>
          <a:bodyPr wrap="square" rtlCol="0">
            <a:spAutoFit/>
          </a:bodyPr>
          <a:lstStyle/>
          <a:p>
            <a:r>
              <a:rPr lang="es-AR" sz="3200" b="1" dirty="0" err="1"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First</a:t>
            </a:r>
            <a:r>
              <a:rPr lang="es-AR" sz="3200" b="1" dirty="0"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3200" b="1" dirty="0" err="1"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some</a:t>
            </a:r>
            <a:r>
              <a:rPr lang="es-AR" sz="3200" b="1" dirty="0"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3200" b="1" dirty="0" err="1"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decisions</a:t>
            </a:r>
            <a:r>
              <a:rPr lang="es-AR" sz="3200" b="1" dirty="0"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to </a:t>
            </a:r>
            <a:r>
              <a:rPr lang="es-AR" sz="3200" b="1" dirty="0" err="1"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make</a:t>
            </a:r>
            <a:r>
              <a:rPr lang="es-AR" sz="3200" b="1" dirty="0" smtClean="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32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6 CuadroTexto"/>
          <p:cNvSpPr txBox="1"/>
          <p:nvPr/>
        </p:nvSpPr>
        <p:spPr>
          <a:xfrm>
            <a:off x="131337" y="667717"/>
            <a:ext cx="5880823" cy="6217087"/>
          </a:xfrm>
          <a:prstGeom prst="rect">
            <a:avLst/>
          </a:prstGeom>
          <a:noFill/>
        </p:spPr>
        <p:txBody>
          <a:bodyPr wrap="square" rtlCol="0">
            <a:spAutoFit/>
          </a:bodyPr>
          <a:lstStyle/>
          <a:p>
            <a:r>
              <a:rPr lang="es-AR" sz="20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Clinical</a:t>
            </a:r>
            <a:r>
              <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setting</a:t>
            </a:r>
            <a:endPar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AR" sz="2000" i="1" dirty="0">
                <a:solidFill>
                  <a:srgbClr val="FFFF00"/>
                </a:solidFill>
                <a:latin typeface="Arial" panose="020B0604020202020204" pitchFamily="34" charset="0"/>
                <a:cs typeface="Arial" panose="020B0604020202020204" pitchFamily="34" charset="0"/>
              </a:rPr>
              <a:t>	</a:t>
            </a:r>
            <a:r>
              <a:rPr lang="es-AR" i="1" dirty="0" smtClean="0">
                <a:solidFill>
                  <a:srgbClr val="FFFF00"/>
                </a:solidFill>
                <a:latin typeface="Arial" panose="020B0604020202020204" pitchFamily="34" charset="0"/>
                <a:cs typeface="Arial" panose="020B0604020202020204" pitchFamily="34" charset="0"/>
              </a:rPr>
              <a:t>STEMI</a:t>
            </a:r>
          </a:p>
          <a:p>
            <a:r>
              <a:rPr lang="es-AR" i="1" dirty="0">
                <a:solidFill>
                  <a:srgbClr val="FFFF00"/>
                </a:solidFill>
                <a:latin typeface="Arial" panose="020B0604020202020204" pitchFamily="34" charset="0"/>
                <a:cs typeface="Arial" panose="020B0604020202020204" pitchFamily="34" charset="0"/>
              </a:rPr>
              <a:t>	</a:t>
            </a:r>
            <a:r>
              <a:rPr lang="es-AR" i="1" dirty="0" smtClean="0">
                <a:solidFill>
                  <a:srgbClr val="FFFF00"/>
                </a:solidFill>
                <a:latin typeface="Arial" panose="020B0604020202020204" pitchFamily="34" charset="0"/>
                <a:cs typeface="Arial" panose="020B0604020202020204" pitchFamily="34" charset="0"/>
              </a:rPr>
              <a:t>Non STEMI ACS</a:t>
            </a:r>
          </a:p>
          <a:p>
            <a:r>
              <a:rPr lang="es-AR" i="1" dirty="0">
                <a:solidFill>
                  <a:srgbClr val="FFFF00"/>
                </a:solidFill>
                <a:latin typeface="Arial" panose="020B0604020202020204" pitchFamily="34" charset="0"/>
                <a:cs typeface="Arial" panose="020B0604020202020204" pitchFamily="34" charset="0"/>
              </a:rPr>
              <a:t>	</a:t>
            </a:r>
            <a:r>
              <a:rPr lang="es-AR" i="1" dirty="0" err="1" smtClean="0">
                <a:solidFill>
                  <a:srgbClr val="FFFF00"/>
                </a:solidFill>
                <a:latin typeface="Arial" panose="020B0604020202020204" pitchFamily="34" charset="0"/>
                <a:cs typeface="Arial" panose="020B0604020202020204" pitchFamily="34" charset="0"/>
              </a:rPr>
              <a:t>Elective</a:t>
            </a:r>
            <a:r>
              <a:rPr lang="es-AR" i="1" dirty="0" smtClean="0">
                <a:solidFill>
                  <a:srgbClr val="FFFF00"/>
                </a:solidFill>
                <a:latin typeface="Arial" panose="020B0604020202020204" pitchFamily="34" charset="0"/>
                <a:cs typeface="Arial" panose="020B0604020202020204" pitchFamily="34" charset="0"/>
              </a:rPr>
              <a:t> PCI</a:t>
            </a:r>
          </a:p>
          <a:p>
            <a:r>
              <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PCI </a:t>
            </a:r>
            <a:r>
              <a:rPr lang="es-AR" sz="20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complexity</a:t>
            </a:r>
            <a:endPar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AR" sz="2000" i="1" dirty="0">
                <a:solidFill>
                  <a:srgbClr val="FFFF00"/>
                </a:solidFill>
                <a:latin typeface="Arial" panose="020B0604020202020204" pitchFamily="34" charset="0"/>
                <a:cs typeface="Arial" panose="020B0604020202020204" pitchFamily="34" charset="0"/>
              </a:rPr>
              <a:t>	</a:t>
            </a:r>
            <a:r>
              <a:rPr lang="es-AR" i="1" dirty="0" smtClean="0">
                <a:solidFill>
                  <a:srgbClr val="FFFF00"/>
                </a:solidFill>
                <a:latin typeface="Arial" panose="020B0604020202020204" pitchFamily="34" charset="0"/>
                <a:cs typeface="Arial" panose="020B0604020202020204" pitchFamily="34" charset="0"/>
              </a:rPr>
              <a:t>Small </a:t>
            </a:r>
            <a:r>
              <a:rPr lang="es-AR" i="1" dirty="0" err="1" smtClean="0">
                <a:solidFill>
                  <a:srgbClr val="FFFF00"/>
                </a:solidFill>
                <a:latin typeface="Arial" panose="020B0604020202020204" pitchFamily="34" charset="0"/>
                <a:cs typeface="Arial" panose="020B0604020202020204" pitchFamily="34" charset="0"/>
              </a:rPr>
              <a:t>vessels</a:t>
            </a:r>
            <a:endParaRPr lang="es-AR" i="1" dirty="0">
              <a:solidFill>
                <a:srgbClr val="FFFF00"/>
              </a:solidFill>
              <a:latin typeface="Arial" panose="020B0604020202020204" pitchFamily="34" charset="0"/>
              <a:cs typeface="Arial" panose="020B0604020202020204" pitchFamily="34" charset="0"/>
            </a:endParaRPr>
          </a:p>
          <a:p>
            <a:r>
              <a:rPr lang="es-AR" i="1" dirty="0" smtClean="0">
                <a:solidFill>
                  <a:srgbClr val="FFFF00"/>
                </a:solidFill>
                <a:latin typeface="Arial" panose="020B0604020202020204" pitchFamily="34" charset="0"/>
                <a:cs typeface="Arial" panose="020B0604020202020204" pitchFamily="34" charset="0"/>
              </a:rPr>
              <a:t>	</a:t>
            </a:r>
            <a:r>
              <a:rPr lang="es-AR" i="1" dirty="0" err="1" smtClean="0">
                <a:solidFill>
                  <a:srgbClr val="FFFF00"/>
                </a:solidFill>
                <a:latin typeface="Arial" panose="020B0604020202020204" pitchFamily="34" charset="0"/>
                <a:cs typeface="Arial" panose="020B0604020202020204" pitchFamily="34" charset="0"/>
              </a:rPr>
              <a:t>bifurcations</a:t>
            </a:r>
            <a:endParaRPr lang="es-AR" i="1" dirty="0" smtClean="0">
              <a:solidFill>
                <a:srgbClr val="FFFF00"/>
              </a:solidFill>
              <a:latin typeface="Arial" panose="020B0604020202020204" pitchFamily="34" charset="0"/>
              <a:cs typeface="Arial" panose="020B0604020202020204" pitchFamily="34" charset="0"/>
            </a:endParaRPr>
          </a:p>
          <a:p>
            <a:r>
              <a:rPr lang="es-AR" i="1" dirty="0">
                <a:solidFill>
                  <a:srgbClr val="FFFF00"/>
                </a:solidFill>
                <a:latin typeface="Arial" panose="020B0604020202020204" pitchFamily="34" charset="0"/>
                <a:cs typeface="Arial" panose="020B0604020202020204" pitchFamily="34" charset="0"/>
              </a:rPr>
              <a:t>	</a:t>
            </a:r>
            <a:r>
              <a:rPr lang="es-AR" i="1" dirty="0" smtClean="0">
                <a:solidFill>
                  <a:srgbClr val="FFFF00"/>
                </a:solidFill>
                <a:latin typeface="Arial" panose="020B0604020202020204" pitchFamily="34" charset="0"/>
                <a:cs typeface="Arial" panose="020B0604020202020204" pitchFamily="34" charset="0"/>
              </a:rPr>
              <a:t>Long </a:t>
            </a:r>
            <a:r>
              <a:rPr lang="es-AR" i="1" dirty="0" err="1" smtClean="0">
                <a:solidFill>
                  <a:srgbClr val="FFFF00"/>
                </a:solidFill>
                <a:latin typeface="Arial" panose="020B0604020202020204" pitchFamily="34" charset="0"/>
                <a:cs typeface="Arial" panose="020B0604020202020204" pitchFamily="34" charset="0"/>
              </a:rPr>
              <a:t>lesions</a:t>
            </a:r>
            <a:endParaRPr lang="es-AR" i="1" dirty="0" smtClean="0">
              <a:solidFill>
                <a:srgbClr val="FFFF00"/>
              </a:solidFill>
              <a:latin typeface="Arial" panose="020B0604020202020204" pitchFamily="34" charset="0"/>
              <a:cs typeface="Arial" panose="020B0604020202020204" pitchFamily="34" charset="0"/>
            </a:endParaRPr>
          </a:p>
          <a:p>
            <a:r>
              <a:rPr lang="es-AR" i="1" dirty="0">
                <a:solidFill>
                  <a:srgbClr val="FFFF00"/>
                </a:solidFill>
                <a:latin typeface="Arial" panose="020B0604020202020204" pitchFamily="34" charset="0"/>
                <a:cs typeface="Arial" panose="020B0604020202020204" pitchFamily="34" charset="0"/>
              </a:rPr>
              <a:t>	</a:t>
            </a:r>
            <a:r>
              <a:rPr lang="es-AR" i="1" dirty="0" err="1" smtClean="0">
                <a:solidFill>
                  <a:srgbClr val="FFFF00"/>
                </a:solidFill>
                <a:latin typeface="Arial" panose="020B0604020202020204" pitchFamily="34" charset="0"/>
                <a:cs typeface="Arial" panose="020B0604020202020204" pitchFamily="34" charset="0"/>
              </a:rPr>
              <a:t>Lack</a:t>
            </a:r>
            <a:r>
              <a:rPr lang="es-AR" i="1" dirty="0" smtClean="0">
                <a:solidFill>
                  <a:srgbClr val="FFFF00"/>
                </a:solidFill>
                <a:latin typeface="Arial" panose="020B0604020202020204" pitchFamily="34" charset="0"/>
                <a:cs typeface="Arial" panose="020B0604020202020204" pitchFamily="34" charset="0"/>
              </a:rPr>
              <a:t> of </a:t>
            </a:r>
            <a:r>
              <a:rPr lang="es-AR" i="1" dirty="0" err="1" smtClean="0">
                <a:solidFill>
                  <a:srgbClr val="FFFF00"/>
                </a:solidFill>
                <a:latin typeface="Arial" panose="020B0604020202020204" pitchFamily="34" charset="0"/>
                <a:cs typeface="Arial" panose="020B0604020202020204" pitchFamily="34" charset="0"/>
              </a:rPr>
              <a:t>intravascular</a:t>
            </a:r>
            <a:r>
              <a:rPr lang="es-AR" i="1" dirty="0" smtClean="0">
                <a:solidFill>
                  <a:srgbClr val="FFFF00"/>
                </a:solidFill>
                <a:latin typeface="Arial" panose="020B0604020202020204" pitchFamily="34" charset="0"/>
                <a:cs typeface="Arial" panose="020B0604020202020204" pitchFamily="34" charset="0"/>
              </a:rPr>
              <a:t> </a:t>
            </a:r>
            <a:r>
              <a:rPr lang="es-AR" i="1" dirty="0" err="1" smtClean="0">
                <a:solidFill>
                  <a:srgbClr val="FFFF00"/>
                </a:solidFill>
                <a:latin typeface="Arial" panose="020B0604020202020204" pitchFamily="34" charset="0"/>
                <a:cs typeface="Arial" panose="020B0604020202020204" pitchFamily="34" charset="0"/>
              </a:rPr>
              <a:t>ultrasound</a:t>
            </a:r>
            <a:endParaRPr lang="es-AR" i="1" dirty="0" smtClean="0">
              <a:solidFill>
                <a:srgbClr val="FFFF00"/>
              </a:solidFill>
              <a:latin typeface="Arial" panose="020B0604020202020204" pitchFamily="34" charset="0"/>
              <a:cs typeface="Arial" panose="020B0604020202020204" pitchFamily="34" charset="0"/>
            </a:endParaRPr>
          </a:p>
          <a:p>
            <a:r>
              <a:rPr lang="es-AR" sz="20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Patients</a:t>
            </a:r>
            <a:r>
              <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characteristics</a:t>
            </a:r>
            <a:endPar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AR" sz="2000" i="1" dirty="0">
                <a:solidFill>
                  <a:srgbClr val="FFFF00"/>
                </a:solidFill>
                <a:latin typeface="Arial" panose="020B0604020202020204" pitchFamily="34" charset="0"/>
                <a:cs typeface="Arial" panose="020B0604020202020204" pitchFamily="34" charset="0"/>
              </a:rPr>
              <a:t>	</a:t>
            </a:r>
            <a:r>
              <a:rPr lang="es-AR" i="1" dirty="0" err="1" smtClean="0">
                <a:solidFill>
                  <a:srgbClr val="FFFF00"/>
                </a:solidFill>
                <a:latin typeface="Arial" panose="020B0604020202020204" pitchFamily="34" charset="0"/>
                <a:cs typeface="Arial" panose="020B0604020202020204" pitchFamily="34" charset="0"/>
              </a:rPr>
              <a:t>Diabetics</a:t>
            </a:r>
            <a:endParaRPr lang="es-AR" i="1" dirty="0" smtClean="0">
              <a:solidFill>
                <a:srgbClr val="FFFF00"/>
              </a:solidFill>
              <a:latin typeface="Arial" panose="020B0604020202020204" pitchFamily="34" charset="0"/>
              <a:cs typeface="Arial" panose="020B0604020202020204" pitchFamily="34" charset="0"/>
            </a:endParaRPr>
          </a:p>
          <a:p>
            <a:r>
              <a:rPr lang="es-AR" i="1" dirty="0">
                <a:solidFill>
                  <a:srgbClr val="FFFF00"/>
                </a:solidFill>
                <a:latin typeface="Arial" panose="020B0604020202020204" pitchFamily="34" charset="0"/>
                <a:cs typeface="Arial" panose="020B0604020202020204" pitchFamily="34" charset="0"/>
              </a:rPr>
              <a:t>	</a:t>
            </a:r>
            <a:r>
              <a:rPr lang="es-AR" i="1" dirty="0" err="1" smtClean="0">
                <a:solidFill>
                  <a:srgbClr val="FFFF00"/>
                </a:solidFill>
                <a:latin typeface="Arial" panose="020B0604020202020204" pitchFamily="34" charset="0"/>
                <a:cs typeface="Arial" panose="020B0604020202020204" pitchFamily="34" charset="0"/>
              </a:rPr>
              <a:t>Elderly</a:t>
            </a:r>
            <a:endParaRPr lang="es-AR" i="1" dirty="0" smtClean="0">
              <a:solidFill>
                <a:srgbClr val="FFFF00"/>
              </a:solidFill>
              <a:latin typeface="Arial" panose="020B0604020202020204" pitchFamily="34" charset="0"/>
              <a:cs typeface="Arial" panose="020B0604020202020204" pitchFamily="34" charset="0"/>
            </a:endParaRPr>
          </a:p>
          <a:p>
            <a:r>
              <a:rPr lang="es-AR" i="1" dirty="0">
                <a:solidFill>
                  <a:srgbClr val="FFFF00"/>
                </a:solidFill>
                <a:latin typeface="Arial" panose="020B0604020202020204" pitchFamily="34" charset="0"/>
                <a:cs typeface="Arial" panose="020B0604020202020204" pitchFamily="34" charset="0"/>
              </a:rPr>
              <a:t>	</a:t>
            </a:r>
            <a:r>
              <a:rPr lang="es-AR" i="1" dirty="0" smtClean="0">
                <a:solidFill>
                  <a:srgbClr val="FFFF00"/>
                </a:solidFill>
                <a:latin typeface="Arial" panose="020B0604020202020204" pitchFamily="34" charset="0"/>
                <a:cs typeface="Arial" panose="020B0604020202020204" pitchFamily="34" charset="0"/>
              </a:rPr>
              <a:t>Renal </a:t>
            </a:r>
            <a:r>
              <a:rPr lang="es-AR" i="1" dirty="0" err="1" smtClean="0">
                <a:solidFill>
                  <a:srgbClr val="FFFF00"/>
                </a:solidFill>
                <a:latin typeface="Arial" panose="020B0604020202020204" pitchFamily="34" charset="0"/>
                <a:cs typeface="Arial" panose="020B0604020202020204" pitchFamily="34" charset="0"/>
              </a:rPr>
              <a:t>failure</a:t>
            </a:r>
            <a:endParaRPr lang="es-AR" i="1" dirty="0" smtClean="0">
              <a:solidFill>
                <a:srgbClr val="FFFF00"/>
              </a:solidFill>
              <a:latin typeface="Arial" panose="020B0604020202020204" pitchFamily="34" charset="0"/>
              <a:cs typeface="Arial" panose="020B0604020202020204" pitchFamily="34" charset="0"/>
            </a:endParaRPr>
          </a:p>
          <a:p>
            <a:r>
              <a:rPr lang="es-AR" i="1" dirty="0">
                <a:solidFill>
                  <a:srgbClr val="FFFF00"/>
                </a:solidFill>
                <a:latin typeface="Arial" panose="020B0604020202020204" pitchFamily="34" charset="0"/>
                <a:cs typeface="Arial" panose="020B0604020202020204" pitchFamily="34" charset="0"/>
              </a:rPr>
              <a:t>	</a:t>
            </a:r>
            <a:r>
              <a:rPr lang="es-AR" i="1" dirty="0" err="1" smtClean="0">
                <a:solidFill>
                  <a:srgbClr val="FFFF00"/>
                </a:solidFill>
                <a:latin typeface="Arial" panose="020B0604020202020204" pitchFamily="34" charset="0"/>
                <a:cs typeface="Arial" panose="020B0604020202020204" pitchFamily="34" charset="0"/>
              </a:rPr>
              <a:t>Comorbirities</a:t>
            </a:r>
            <a:endParaRPr lang="es-AR" i="1" dirty="0" smtClean="0">
              <a:solidFill>
                <a:srgbClr val="FFFF00"/>
              </a:solidFill>
              <a:latin typeface="Arial" panose="020B0604020202020204" pitchFamily="34" charset="0"/>
              <a:cs typeface="Arial" panose="020B0604020202020204" pitchFamily="34" charset="0"/>
            </a:endParaRPr>
          </a:p>
          <a:p>
            <a:r>
              <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DES </a:t>
            </a:r>
            <a:r>
              <a:rPr lang="es-AR" sz="20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choice</a:t>
            </a:r>
            <a:endPar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AR" sz="2000" i="1" dirty="0" smtClean="0">
                <a:solidFill>
                  <a:srgbClr val="FFFF00"/>
                </a:solidFill>
                <a:latin typeface="Arial" panose="020B0604020202020204" pitchFamily="34" charset="0"/>
                <a:cs typeface="Arial" panose="020B0604020202020204" pitchFamily="34" charset="0"/>
              </a:rPr>
              <a:t>	</a:t>
            </a:r>
            <a:r>
              <a:rPr lang="es-AR" i="1" dirty="0" smtClean="0">
                <a:solidFill>
                  <a:srgbClr val="FFFF00"/>
                </a:solidFill>
                <a:latin typeface="Arial" panose="020B0604020202020204" pitchFamily="34" charset="0"/>
                <a:cs typeface="Arial" panose="020B0604020202020204" pitchFamily="34" charset="0"/>
              </a:rPr>
              <a:t>SES</a:t>
            </a:r>
          </a:p>
          <a:p>
            <a:r>
              <a:rPr lang="es-AR" i="1" dirty="0">
                <a:solidFill>
                  <a:srgbClr val="FFFF00"/>
                </a:solidFill>
                <a:latin typeface="Arial" panose="020B0604020202020204" pitchFamily="34" charset="0"/>
                <a:cs typeface="Arial" panose="020B0604020202020204" pitchFamily="34" charset="0"/>
              </a:rPr>
              <a:t>	</a:t>
            </a:r>
            <a:r>
              <a:rPr lang="es-AR" i="1" dirty="0" smtClean="0">
                <a:solidFill>
                  <a:srgbClr val="FFFF00"/>
                </a:solidFill>
                <a:latin typeface="Arial" panose="020B0604020202020204" pitchFamily="34" charset="0"/>
                <a:cs typeface="Arial" panose="020B0604020202020204" pitchFamily="34" charset="0"/>
              </a:rPr>
              <a:t>EES</a:t>
            </a:r>
          </a:p>
          <a:p>
            <a:r>
              <a:rPr lang="es-AR" i="1" dirty="0">
                <a:solidFill>
                  <a:srgbClr val="FFFF00"/>
                </a:solidFill>
                <a:latin typeface="Arial" panose="020B0604020202020204" pitchFamily="34" charset="0"/>
                <a:cs typeface="Arial" panose="020B0604020202020204" pitchFamily="34" charset="0"/>
              </a:rPr>
              <a:t>	</a:t>
            </a:r>
            <a:r>
              <a:rPr lang="es-AR" i="1" dirty="0" smtClean="0">
                <a:solidFill>
                  <a:srgbClr val="FFFF00"/>
                </a:solidFill>
                <a:latin typeface="Arial" panose="020B0604020202020204" pitchFamily="34" charset="0"/>
                <a:cs typeface="Arial" panose="020B0604020202020204" pitchFamily="34" charset="0"/>
              </a:rPr>
              <a:t>ZES</a:t>
            </a:r>
          </a:p>
          <a:p>
            <a:r>
              <a:rPr lang="es-AR" i="1" dirty="0">
                <a:solidFill>
                  <a:srgbClr val="FFFF00"/>
                </a:solidFill>
                <a:latin typeface="Arial" panose="020B0604020202020204" pitchFamily="34" charset="0"/>
                <a:cs typeface="Arial" panose="020B0604020202020204" pitchFamily="34" charset="0"/>
              </a:rPr>
              <a:t>	</a:t>
            </a:r>
            <a:r>
              <a:rPr lang="es-AR" i="1" dirty="0" smtClean="0">
                <a:solidFill>
                  <a:srgbClr val="FFFF00"/>
                </a:solidFill>
                <a:latin typeface="Arial" panose="020B0604020202020204" pitchFamily="34" charset="0"/>
                <a:cs typeface="Arial" panose="020B0604020202020204" pitchFamily="34" charset="0"/>
              </a:rPr>
              <a:t>DES </a:t>
            </a:r>
            <a:r>
              <a:rPr lang="es-AR" i="1" dirty="0" err="1" smtClean="0">
                <a:solidFill>
                  <a:srgbClr val="FFFF00"/>
                </a:solidFill>
                <a:latin typeface="Arial" panose="020B0604020202020204" pitchFamily="34" charset="0"/>
                <a:cs typeface="Arial" panose="020B0604020202020204" pitchFamily="34" charset="0"/>
              </a:rPr>
              <a:t>generation</a:t>
            </a:r>
            <a:r>
              <a:rPr lang="es-AR" i="1" dirty="0" smtClean="0">
                <a:solidFill>
                  <a:srgbClr val="FFFF00"/>
                </a:solidFill>
                <a:latin typeface="Arial" panose="020B0604020202020204" pitchFamily="34" charset="0"/>
                <a:cs typeface="Arial" panose="020B0604020202020204" pitchFamily="34" charset="0"/>
              </a:rPr>
              <a:t> (s) …. and </a:t>
            </a:r>
            <a:r>
              <a:rPr lang="es-AR" i="1" dirty="0" err="1" smtClean="0">
                <a:solidFill>
                  <a:srgbClr val="FFFF00"/>
                </a:solidFill>
                <a:latin typeface="Arial" panose="020B0604020202020204" pitchFamily="34" charset="0"/>
                <a:cs typeface="Arial" panose="020B0604020202020204" pitchFamily="34" charset="0"/>
              </a:rPr>
              <a:t>etc</a:t>
            </a:r>
            <a:endParaRPr lang="es-AR" i="1" dirty="0" smtClean="0">
              <a:solidFill>
                <a:srgbClr val="FFFF00"/>
              </a:solidFill>
              <a:latin typeface="Arial" panose="020B0604020202020204" pitchFamily="34" charset="0"/>
              <a:cs typeface="Arial" panose="020B0604020202020204" pitchFamily="34" charset="0"/>
            </a:endParaRPr>
          </a:p>
          <a:p>
            <a:r>
              <a:rPr lang="es-AR" sz="20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Costs</a:t>
            </a:r>
            <a:endPar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s-AR" sz="20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Healthcare</a:t>
            </a:r>
            <a:r>
              <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0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System</a:t>
            </a:r>
            <a:endParaRPr lang="es-AR" sz="2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7 CuadroTexto"/>
          <p:cNvSpPr txBox="1"/>
          <p:nvPr/>
        </p:nvSpPr>
        <p:spPr>
          <a:xfrm>
            <a:off x="5220072" y="2204864"/>
            <a:ext cx="3744416" cy="1815882"/>
          </a:xfrm>
          <a:prstGeom prst="rect">
            <a:avLst/>
          </a:prstGeom>
          <a:solidFill>
            <a:schemeClr val="bg1">
              <a:lumMod val="75000"/>
            </a:schemeClr>
          </a:solidFill>
          <a:ln>
            <a:solidFill>
              <a:srgbClr val="C00000"/>
            </a:solidFill>
          </a:ln>
        </p:spPr>
        <p:txBody>
          <a:bodyPr wrap="square" rtlCol="0">
            <a:spAutoFit/>
          </a:bodyPr>
          <a:lstStyle/>
          <a:p>
            <a:pPr algn="ctr"/>
            <a:r>
              <a:rPr lang="es-AR" sz="2800" b="1" dirty="0" err="1" smtClean="0">
                <a:solidFill>
                  <a:srgbClr val="C00000"/>
                </a:solidFill>
                <a:latin typeface="Arial" panose="020B0604020202020204" pitchFamily="34" charset="0"/>
                <a:cs typeface="Arial" panose="020B0604020202020204" pitchFamily="34" charset="0"/>
              </a:rPr>
              <a:t>This</a:t>
            </a:r>
            <a:r>
              <a:rPr lang="es-AR" sz="2800" b="1" dirty="0" smtClean="0">
                <a:solidFill>
                  <a:srgbClr val="C00000"/>
                </a:solidFill>
                <a:latin typeface="Arial" panose="020B0604020202020204" pitchFamily="34" charset="0"/>
                <a:cs typeface="Arial" panose="020B0604020202020204" pitchFamily="34" charset="0"/>
              </a:rPr>
              <a:t> </a:t>
            </a:r>
            <a:r>
              <a:rPr lang="es-AR" sz="2800" b="1" dirty="0" err="1" smtClean="0">
                <a:solidFill>
                  <a:srgbClr val="C00000"/>
                </a:solidFill>
                <a:latin typeface="Arial" panose="020B0604020202020204" pitchFamily="34" charset="0"/>
                <a:cs typeface="Arial" panose="020B0604020202020204" pitchFamily="34" charset="0"/>
              </a:rPr>
              <a:t>will</a:t>
            </a:r>
            <a:r>
              <a:rPr lang="es-AR" sz="2800" b="1" dirty="0" smtClean="0">
                <a:solidFill>
                  <a:srgbClr val="C00000"/>
                </a:solidFill>
                <a:latin typeface="Arial" panose="020B0604020202020204" pitchFamily="34" charset="0"/>
                <a:cs typeface="Arial" panose="020B0604020202020204" pitchFamily="34" charset="0"/>
              </a:rPr>
              <a:t> </a:t>
            </a:r>
            <a:r>
              <a:rPr lang="es-AR" sz="2800" b="1" dirty="0" err="1" smtClean="0">
                <a:solidFill>
                  <a:srgbClr val="C00000"/>
                </a:solidFill>
                <a:latin typeface="Arial" panose="020B0604020202020204" pitchFamily="34" charset="0"/>
                <a:cs typeface="Arial" panose="020B0604020202020204" pitchFamily="34" charset="0"/>
              </a:rPr>
              <a:t>influence</a:t>
            </a:r>
            <a:r>
              <a:rPr lang="es-AR" sz="2800" b="1" dirty="0" smtClean="0">
                <a:solidFill>
                  <a:srgbClr val="C00000"/>
                </a:solidFill>
                <a:latin typeface="Arial" panose="020B0604020202020204" pitchFamily="34" charset="0"/>
                <a:cs typeface="Arial" panose="020B0604020202020204" pitchFamily="34" charset="0"/>
              </a:rPr>
              <a:t> in dual </a:t>
            </a:r>
            <a:r>
              <a:rPr lang="es-AR" sz="2800" b="1" dirty="0" err="1" smtClean="0">
                <a:solidFill>
                  <a:srgbClr val="C00000"/>
                </a:solidFill>
                <a:latin typeface="Arial" panose="020B0604020202020204" pitchFamily="34" charset="0"/>
                <a:cs typeface="Arial" panose="020B0604020202020204" pitchFamily="34" charset="0"/>
              </a:rPr>
              <a:t>antiplatelet</a:t>
            </a:r>
            <a:r>
              <a:rPr lang="es-AR" sz="2800" b="1" dirty="0" smtClean="0">
                <a:solidFill>
                  <a:srgbClr val="C00000"/>
                </a:solidFill>
                <a:latin typeface="Arial" panose="020B0604020202020204" pitchFamily="34" charset="0"/>
                <a:cs typeface="Arial" panose="020B0604020202020204" pitchFamily="34" charset="0"/>
              </a:rPr>
              <a:t> </a:t>
            </a:r>
            <a:r>
              <a:rPr lang="es-AR" sz="2800" b="1" dirty="0" err="1" smtClean="0">
                <a:solidFill>
                  <a:srgbClr val="C00000"/>
                </a:solidFill>
                <a:latin typeface="Arial" panose="020B0604020202020204" pitchFamily="34" charset="0"/>
                <a:cs typeface="Arial" panose="020B0604020202020204" pitchFamily="34" charset="0"/>
              </a:rPr>
              <a:t>therapy</a:t>
            </a:r>
            <a:r>
              <a:rPr lang="es-AR" sz="2800" b="1" dirty="0" smtClean="0">
                <a:solidFill>
                  <a:srgbClr val="C00000"/>
                </a:solidFill>
                <a:latin typeface="Arial" panose="020B0604020202020204" pitchFamily="34" charset="0"/>
                <a:cs typeface="Arial" panose="020B0604020202020204" pitchFamily="34" charset="0"/>
              </a:rPr>
              <a:t> </a:t>
            </a:r>
            <a:r>
              <a:rPr lang="es-AR" sz="2800" b="1" dirty="0" err="1" smtClean="0">
                <a:solidFill>
                  <a:srgbClr val="C00000"/>
                </a:solidFill>
                <a:latin typeface="Arial" panose="020B0604020202020204" pitchFamily="34" charset="0"/>
                <a:cs typeface="Arial" panose="020B0604020202020204" pitchFamily="34" charset="0"/>
              </a:rPr>
              <a:t>election</a:t>
            </a:r>
            <a:r>
              <a:rPr lang="es-AR" sz="2800" b="1" dirty="0" smtClean="0">
                <a:solidFill>
                  <a:srgbClr val="C00000"/>
                </a:solidFill>
                <a:latin typeface="Arial" panose="020B0604020202020204" pitchFamily="34" charset="0"/>
                <a:cs typeface="Arial" panose="020B0604020202020204" pitchFamily="34" charset="0"/>
              </a:rPr>
              <a:t> and </a:t>
            </a:r>
            <a:r>
              <a:rPr lang="es-AR" sz="2800" b="1" dirty="0" err="1" smtClean="0">
                <a:solidFill>
                  <a:srgbClr val="C00000"/>
                </a:solidFill>
                <a:latin typeface="Arial" panose="020B0604020202020204" pitchFamily="34" charset="0"/>
                <a:cs typeface="Arial" panose="020B0604020202020204" pitchFamily="34" charset="0"/>
              </a:rPr>
              <a:t>duration</a:t>
            </a:r>
            <a:endParaRPr lang="en-US" sz="28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025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033636" y="5715"/>
            <a:ext cx="5130652" cy="830997"/>
          </a:xfrm>
          <a:prstGeom prst="rect">
            <a:avLst/>
          </a:prstGeom>
          <a:noFill/>
        </p:spPr>
        <p:txBody>
          <a:bodyPr wrap="square" rtlCol="0">
            <a:spAutoFit/>
          </a:bodyPr>
          <a:lstStyle/>
          <a:p>
            <a:pPr algn="ctr"/>
            <a:r>
              <a:rPr lang="es-AR" sz="24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Potential</a:t>
            </a:r>
            <a:r>
              <a:rPr lang="es-AR"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4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predisposing</a:t>
            </a:r>
            <a:r>
              <a:rPr lang="es-AR"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4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factors</a:t>
            </a:r>
            <a:r>
              <a:rPr lang="es-AR"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4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a:t>
            </a:r>
            <a:r>
              <a:rPr lang="es-AR"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stent </a:t>
            </a:r>
            <a:r>
              <a:rPr lang="es-AR" sz="2400" b="1" dirty="0" err="1"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thrombosis</a:t>
            </a:r>
            <a:endPar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3 CuadroTexto"/>
          <p:cNvSpPr txBox="1"/>
          <p:nvPr/>
        </p:nvSpPr>
        <p:spPr>
          <a:xfrm>
            <a:off x="45074" y="821025"/>
            <a:ext cx="5256584" cy="5632311"/>
          </a:xfrm>
          <a:prstGeom prst="rect">
            <a:avLst/>
          </a:prstGeom>
          <a:noFill/>
        </p:spPr>
        <p:txBody>
          <a:bodyPr wrap="square" rtlCol="0">
            <a:spAutoFit/>
          </a:bodyPr>
          <a:lstStyle/>
          <a:p>
            <a:pPr marL="285750" indent="-285750">
              <a:buFont typeface="Arial" panose="020B0604020202020204" pitchFamily="34" charset="0"/>
              <a:buChar char="•"/>
            </a:pPr>
            <a:r>
              <a:rPr lang="es-AR" sz="2400" dirty="0" smtClean="0">
                <a:solidFill>
                  <a:schemeClr val="bg1"/>
                </a:solidFill>
              </a:rPr>
              <a:t>Plaque </a:t>
            </a:r>
            <a:r>
              <a:rPr lang="es-AR" sz="2400" dirty="0" err="1" smtClean="0">
                <a:solidFill>
                  <a:schemeClr val="bg1"/>
                </a:solidFill>
              </a:rPr>
              <a:t>rupture</a:t>
            </a:r>
            <a:r>
              <a:rPr lang="es-AR" sz="2400" dirty="0" smtClean="0">
                <a:solidFill>
                  <a:schemeClr val="bg1"/>
                </a:solidFill>
              </a:rPr>
              <a:t> of </a:t>
            </a:r>
            <a:r>
              <a:rPr lang="es-AR" sz="2400" dirty="0" err="1" smtClean="0">
                <a:solidFill>
                  <a:schemeClr val="bg1"/>
                </a:solidFill>
              </a:rPr>
              <a:t>adjecent</a:t>
            </a:r>
            <a:r>
              <a:rPr lang="es-AR" sz="2400" dirty="0" smtClean="0">
                <a:solidFill>
                  <a:schemeClr val="bg1"/>
                </a:solidFill>
              </a:rPr>
              <a:t> </a:t>
            </a:r>
            <a:r>
              <a:rPr lang="es-AR" sz="2400" dirty="0" err="1" smtClean="0">
                <a:solidFill>
                  <a:schemeClr val="bg1"/>
                </a:solidFill>
              </a:rPr>
              <a:t>lesion</a:t>
            </a:r>
            <a:endParaRPr lang="es-AR" sz="2400" dirty="0" smtClean="0">
              <a:solidFill>
                <a:schemeClr val="bg1"/>
              </a:solidFill>
            </a:endParaRPr>
          </a:p>
          <a:p>
            <a:pPr marL="285750" indent="-285750">
              <a:buFont typeface="Arial" panose="020B0604020202020204" pitchFamily="34" charset="0"/>
              <a:buChar char="•"/>
            </a:pPr>
            <a:r>
              <a:rPr lang="es-AR" sz="2400" dirty="0" err="1" smtClean="0">
                <a:solidFill>
                  <a:schemeClr val="bg1"/>
                </a:solidFill>
              </a:rPr>
              <a:t>Incomplete</a:t>
            </a:r>
            <a:r>
              <a:rPr lang="es-AR" sz="2400" dirty="0" smtClean="0">
                <a:solidFill>
                  <a:schemeClr val="bg1"/>
                </a:solidFill>
              </a:rPr>
              <a:t> </a:t>
            </a:r>
            <a:r>
              <a:rPr lang="es-AR" sz="2400" dirty="0" err="1" smtClean="0">
                <a:solidFill>
                  <a:schemeClr val="bg1"/>
                </a:solidFill>
              </a:rPr>
              <a:t>endothelization</a:t>
            </a:r>
            <a:endParaRPr lang="es-AR" sz="2400" dirty="0" smtClean="0">
              <a:solidFill>
                <a:schemeClr val="bg1"/>
              </a:solidFill>
            </a:endParaRPr>
          </a:p>
          <a:p>
            <a:pPr marL="285750" indent="-285750">
              <a:buFont typeface="Arial" panose="020B0604020202020204" pitchFamily="34" charset="0"/>
              <a:buChar char="•"/>
            </a:pPr>
            <a:r>
              <a:rPr lang="es-AR" sz="2400" dirty="0" err="1" smtClean="0">
                <a:solidFill>
                  <a:schemeClr val="bg1"/>
                </a:solidFill>
              </a:rPr>
              <a:t>Noncompliance</a:t>
            </a:r>
            <a:r>
              <a:rPr lang="es-AR" sz="2400" dirty="0" smtClean="0">
                <a:solidFill>
                  <a:schemeClr val="bg1"/>
                </a:solidFill>
              </a:rPr>
              <a:t> </a:t>
            </a:r>
            <a:r>
              <a:rPr lang="es-AR" sz="2400" dirty="0" err="1" smtClean="0">
                <a:solidFill>
                  <a:schemeClr val="bg1"/>
                </a:solidFill>
              </a:rPr>
              <a:t>with</a:t>
            </a:r>
            <a:r>
              <a:rPr lang="es-AR" sz="2400" dirty="0" smtClean="0">
                <a:solidFill>
                  <a:schemeClr val="bg1"/>
                </a:solidFill>
              </a:rPr>
              <a:t> DAPT</a:t>
            </a:r>
          </a:p>
          <a:p>
            <a:pPr marL="285750" indent="-285750">
              <a:buFont typeface="Arial" panose="020B0604020202020204" pitchFamily="34" charset="0"/>
              <a:buChar char="•"/>
            </a:pPr>
            <a:r>
              <a:rPr lang="es-AR" sz="2400" dirty="0" smtClean="0">
                <a:solidFill>
                  <a:schemeClr val="bg1"/>
                </a:solidFill>
              </a:rPr>
              <a:t>Clopidogrel </a:t>
            </a:r>
            <a:r>
              <a:rPr lang="es-AR" sz="2400" dirty="0" err="1" smtClean="0">
                <a:solidFill>
                  <a:schemeClr val="bg1"/>
                </a:solidFill>
              </a:rPr>
              <a:t>nonresponsiveness</a:t>
            </a:r>
            <a:endParaRPr lang="es-AR" sz="2400" dirty="0" smtClean="0">
              <a:solidFill>
                <a:schemeClr val="bg1"/>
              </a:solidFill>
            </a:endParaRPr>
          </a:p>
          <a:p>
            <a:pPr marL="285750" indent="-285750">
              <a:buFont typeface="Arial" panose="020B0604020202020204" pitchFamily="34" charset="0"/>
              <a:buChar char="•"/>
            </a:pPr>
            <a:r>
              <a:rPr lang="es-AR" sz="2400" dirty="0" smtClean="0">
                <a:solidFill>
                  <a:schemeClr val="bg1"/>
                </a:solidFill>
              </a:rPr>
              <a:t>Small </a:t>
            </a:r>
            <a:r>
              <a:rPr lang="es-AR" sz="2400" dirty="0" err="1" smtClean="0">
                <a:solidFill>
                  <a:schemeClr val="bg1"/>
                </a:solidFill>
              </a:rPr>
              <a:t>vessels</a:t>
            </a:r>
            <a:endParaRPr lang="es-AR" sz="2400" dirty="0" smtClean="0">
              <a:solidFill>
                <a:schemeClr val="bg1"/>
              </a:solidFill>
            </a:endParaRPr>
          </a:p>
          <a:p>
            <a:pPr marL="285750" indent="-285750">
              <a:buFont typeface="Arial" panose="020B0604020202020204" pitchFamily="34" charset="0"/>
              <a:buChar char="•"/>
            </a:pPr>
            <a:r>
              <a:rPr lang="es-AR" sz="2400" dirty="0" smtClean="0">
                <a:solidFill>
                  <a:schemeClr val="bg1"/>
                </a:solidFill>
              </a:rPr>
              <a:t>Long </a:t>
            </a:r>
            <a:r>
              <a:rPr lang="es-AR" sz="2400" dirty="0" err="1" smtClean="0">
                <a:solidFill>
                  <a:schemeClr val="bg1"/>
                </a:solidFill>
              </a:rPr>
              <a:t>lesions</a:t>
            </a:r>
            <a:endParaRPr lang="es-AR" sz="2400" dirty="0" smtClean="0">
              <a:solidFill>
                <a:schemeClr val="bg1"/>
              </a:solidFill>
            </a:endParaRPr>
          </a:p>
          <a:p>
            <a:pPr marL="285750" indent="-285750">
              <a:buFont typeface="Arial" panose="020B0604020202020204" pitchFamily="34" charset="0"/>
              <a:buChar char="•"/>
            </a:pPr>
            <a:r>
              <a:rPr lang="es-AR" sz="2400" dirty="0" err="1" smtClean="0">
                <a:solidFill>
                  <a:schemeClr val="bg1"/>
                </a:solidFill>
              </a:rPr>
              <a:t>Bifurcations</a:t>
            </a:r>
            <a:endParaRPr lang="es-AR" sz="2400" dirty="0" smtClean="0">
              <a:solidFill>
                <a:schemeClr val="bg1"/>
              </a:solidFill>
            </a:endParaRPr>
          </a:p>
          <a:p>
            <a:pPr marL="285750" indent="-285750">
              <a:buFont typeface="Arial" panose="020B0604020202020204" pitchFamily="34" charset="0"/>
              <a:buChar char="•"/>
            </a:pPr>
            <a:r>
              <a:rPr lang="es-AR" sz="2400" dirty="0" err="1" smtClean="0">
                <a:solidFill>
                  <a:schemeClr val="bg1"/>
                </a:solidFill>
              </a:rPr>
              <a:t>Lack</a:t>
            </a:r>
            <a:r>
              <a:rPr lang="es-AR" sz="2400" dirty="0" smtClean="0">
                <a:solidFill>
                  <a:schemeClr val="bg1"/>
                </a:solidFill>
              </a:rPr>
              <a:t> of </a:t>
            </a:r>
            <a:r>
              <a:rPr lang="es-AR" sz="2400" dirty="0" err="1" smtClean="0">
                <a:solidFill>
                  <a:schemeClr val="bg1"/>
                </a:solidFill>
              </a:rPr>
              <a:t>intravascular</a:t>
            </a:r>
            <a:r>
              <a:rPr lang="es-AR" sz="2400" dirty="0" smtClean="0">
                <a:solidFill>
                  <a:schemeClr val="bg1"/>
                </a:solidFill>
              </a:rPr>
              <a:t> </a:t>
            </a:r>
            <a:r>
              <a:rPr lang="es-AR" sz="2400" dirty="0" err="1" smtClean="0">
                <a:solidFill>
                  <a:schemeClr val="bg1"/>
                </a:solidFill>
              </a:rPr>
              <a:t>ultrasound</a:t>
            </a:r>
            <a:r>
              <a:rPr lang="es-AR" sz="2400" dirty="0" smtClean="0">
                <a:solidFill>
                  <a:schemeClr val="bg1"/>
                </a:solidFill>
              </a:rPr>
              <a:t> </a:t>
            </a:r>
            <a:r>
              <a:rPr lang="es-AR" sz="2400" dirty="0" err="1" smtClean="0">
                <a:solidFill>
                  <a:schemeClr val="bg1"/>
                </a:solidFill>
              </a:rPr>
              <a:t>guidance</a:t>
            </a:r>
            <a:endParaRPr lang="es-AR" sz="2400" dirty="0" smtClean="0">
              <a:solidFill>
                <a:schemeClr val="bg1"/>
              </a:solidFill>
            </a:endParaRPr>
          </a:p>
          <a:p>
            <a:pPr marL="285750" indent="-285750">
              <a:buFont typeface="Arial" panose="020B0604020202020204" pitchFamily="34" charset="0"/>
              <a:buChar char="•"/>
            </a:pPr>
            <a:r>
              <a:rPr lang="es-AR" sz="2400" dirty="0" err="1" smtClean="0">
                <a:solidFill>
                  <a:schemeClr val="bg1"/>
                </a:solidFill>
              </a:rPr>
              <a:t>Hypersensivity</a:t>
            </a:r>
            <a:r>
              <a:rPr lang="es-AR" sz="2400" dirty="0" smtClean="0">
                <a:solidFill>
                  <a:schemeClr val="bg1"/>
                </a:solidFill>
              </a:rPr>
              <a:t> to </a:t>
            </a:r>
            <a:r>
              <a:rPr lang="es-AR" sz="2400" dirty="0" err="1" smtClean="0">
                <a:solidFill>
                  <a:schemeClr val="bg1"/>
                </a:solidFill>
              </a:rPr>
              <a:t>drug</a:t>
            </a:r>
            <a:r>
              <a:rPr lang="es-AR" sz="2400" dirty="0" smtClean="0">
                <a:solidFill>
                  <a:schemeClr val="bg1"/>
                </a:solidFill>
              </a:rPr>
              <a:t> </a:t>
            </a:r>
            <a:r>
              <a:rPr lang="es-AR" sz="2400" dirty="0" err="1" smtClean="0">
                <a:solidFill>
                  <a:schemeClr val="bg1"/>
                </a:solidFill>
              </a:rPr>
              <a:t>or</a:t>
            </a:r>
            <a:r>
              <a:rPr lang="es-AR" sz="2400" dirty="0" smtClean="0">
                <a:solidFill>
                  <a:schemeClr val="bg1"/>
                </a:solidFill>
              </a:rPr>
              <a:t> </a:t>
            </a:r>
            <a:r>
              <a:rPr lang="es-AR" sz="2400" dirty="0" err="1" smtClean="0">
                <a:solidFill>
                  <a:schemeClr val="bg1"/>
                </a:solidFill>
              </a:rPr>
              <a:t>polymer</a:t>
            </a:r>
            <a:endParaRPr lang="es-AR" sz="2400" dirty="0" smtClean="0">
              <a:solidFill>
                <a:schemeClr val="bg1"/>
              </a:solidFill>
            </a:endParaRPr>
          </a:p>
          <a:p>
            <a:pPr marL="285750" indent="-285750">
              <a:buFont typeface="Arial" panose="020B0604020202020204" pitchFamily="34" charset="0"/>
              <a:buChar char="•"/>
            </a:pPr>
            <a:r>
              <a:rPr lang="es-AR" sz="2400" dirty="0" smtClean="0">
                <a:solidFill>
                  <a:schemeClr val="bg1"/>
                </a:solidFill>
              </a:rPr>
              <a:t>Diabetes</a:t>
            </a:r>
          </a:p>
          <a:p>
            <a:pPr marL="285750" indent="-285750">
              <a:buFont typeface="Arial" panose="020B0604020202020204" pitchFamily="34" charset="0"/>
              <a:buChar char="•"/>
            </a:pPr>
            <a:r>
              <a:rPr lang="es-AR" sz="2400" dirty="0" smtClean="0">
                <a:solidFill>
                  <a:schemeClr val="bg1"/>
                </a:solidFill>
              </a:rPr>
              <a:t>Renal </a:t>
            </a:r>
            <a:r>
              <a:rPr lang="es-AR" sz="2400" dirty="0" err="1" smtClean="0">
                <a:solidFill>
                  <a:schemeClr val="bg1"/>
                </a:solidFill>
              </a:rPr>
              <a:t>failure</a:t>
            </a:r>
            <a:endParaRPr lang="es-AR" sz="2400" dirty="0" smtClean="0">
              <a:solidFill>
                <a:schemeClr val="bg1"/>
              </a:solidFill>
            </a:endParaRPr>
          </a:p>
          <a:p>
            <a:pPr marL="285750" indent="-285750">
              <a:buFont typeface="Arial" panose="020B0604020202020204" pitchFamily="34" charset="0"/>
              <a:buChar char="•"/>
            </a:pPr>
            <a:r>
              <a:rPr lang="es-AR" sz="2400" dirty="0" err="1" smtClean="0">
                <a:solidFill>
                  <a:schemeClr val="bg1"/>
                </a:solidFill>
              </a:rPr>
              <a:t>Low</a:t>
            </a:r>
            <a:r>
              <a:rPr lang="es-AR" sz="2400" dirty="0" smtClean="0">
                <a:solidFill>
                  <a:schemeClr val="bg1"/>
                </a:solidFill>
              </a:rPr>
              <a:t> </a:t>
            </a:r>
            <a:r>
              <a:rPr lang="es-AR" sz="2400" dirty="0" err="1" smtClean="0">
                <a:solidFill>
                  <a:schemeClr val="bg1"/>
                </a:solidFill>
              </a:rPr>
              <a:t>ejection</a:t>
            </a:r>
            <a:r>
              <a:rPr lang="es-AR" sz="2400" dirty="0" smtClean="0">
                <a:solidFill>
                  <a:schemeClr val="bg1"/>
                </a:solidFill>
              </a:rPr>
              <a:t> </a:t>
            </a:r>
            <a:r>
              <a:rPr lang="es-AR" sz="2400" dirty="0" err="1" smtClean="0">
                <a:solidFill>
                  <a:schemeClr val="bg1"/>
                </a:solidFill>
              </a:rPr>
              <a:t>fraction</a:t>
            </a:r>
            <a:endParaRPr lang="es-AR" sz="2400" dirty="0" smtClean="0">
              <a:solidFill>
                <a:schemeClr val="bg1"/>
              </a:solidFill>
            </a:endParaRPr>
          </a:p>
          <a:p>
            <a:pPr marL="285750" indent="-285750">
              <a:buFont typeface="Arial" panose="020B0604020202020204" pitchFamily="34" charset="0"/>
              <a:buChar char="•"/>
            </a:pPr>
            <a:r>
              <a:rPr lang="es-AR" sz="2400" dirty="0" smtClean="0">
                <a:solidFill>
                  <a:schemeClr val="bg1"/>
                </a:solidFill>
              </a:rPr>
              <a:t>Prior </a:t>
            </a:r>
            <a:r>
              <a:rPr lang="es-AR" sz="2400" dirty="0" err="1" smtClean="0">
                <a:solidFill>
                  <a:schemeClr val="bg1"/>
                </a:solidFill>
              </a:rPr>
              <a:t>brachytherapy</a:t>
            </a:r>
            <a:endParaRPr lang="es-AR" sz="2400" dirty="0" smtClean="0">
              <a:solidFill>
                <a:schemeClr val="bg1"/>
              </a:solidFill>
            </a:endParaRPr>
          </a:p>
          <a:p>
            <a:pPr marL="285750" indent="-285750">
              <a:buFont typeface="Arial" panose="020B0604020202020204" pitchFamily="34" charset="0"/>
              <a:buChar char="•"/>
            </a:pPr>
            <a:r>
              <a:rPr lang="es-AR" sz="2400" dirty="0" err="1" smtClean="0">
                <a:solidFill>
                  <a:schemeClr val="bg1"/>
                </a:solidFill>
              </a:rPr>
              <a:t>Incomplete</a:t>
            </a:r>
            <a:r>
              <a:rPr lang="es-AR" sz="2400" dirty="0" smtClean="0">
                <a:solidFill>
                  <a:schemeClr val="bg1"/>
                </a:solidFill>
              </a:rPr>
              <a:t> stent </a:t>
            </a:r>
            <a:r>
              <a:rPr lang="es-AR" sz="2400" dirty="0" err="1" smtClean="0">
                <a:solidFill>
                  <a:schemeClr val="bg1"/>
                </a:solidFill>
              </a:rPr>
              <a:t>apposition</a:t>
            </a:r>
            <a:endParaRPr lang="es-AR" sz="2400" dirty="0" smtClean="0">
              <a:solidFill>
                <a:schemeClr val="bg1"/>
              </a:solidFill>
            </a:endParaRPr>
          </a:p>
        </p:txBody>
      </p:sp>
      <p:sp>
        <p:nvSpPr>
          <p:cNvPr id="5" name="4 Rectángulo"/>
          <p:cNvSpPr/>
          <p:nvPr/>
        </p:nvSpPr>
        <p:spPr>
          <a:xfrm>
            <a:off x="2840480" y="6488668"/>
            <a:ext cx="6303520" cy="369332"/>
          </a:xfrm>
          <a:prstGeom prst="rect">
            <a:avLst/>
          </a:prstGeom>
        </p:spPr>
        <p:txBody>
          <a:bodyPr wrap="none">
            <a:spAutoFit/>
          </a:bodyPr>
          <a:lstStyle/>
          <a:p>
            <a:pPr algn="r"/>
            <a:r>
              <a:rPr lang="en-US" dirty="0" smtClean="0">
                <a:solidFill>
                  <a:srgbClr val="FFFF99"/>
                </a:solidFill>
              </a:rPr>
              <a:t>Colombo A and Gerber RT. </a:t>
            </a:r>
            <a:r>
              <a:rPr lang="en-US" dirty="0" err="1" smtClean="0">
                <a:solidFill>
                  <a:srgbClr val="FFFF99"/>
                </a:solidFill>
              </a:rPr>
              <a:t>Circ</a:t>
            </a:r>
            <a:r>
              <a:rPr lang="en-US" dirty="0" smtClean="0">
                <a:solidFill>
                  <a:srgbClr val="FFFF99"/>
                </a:solidFill>
              </a:rPr>
              <a:t> </a:t>
            </a:r>
            <a:r>
              <a:rPr lang="en-US" dirty="0" err="1">
                <a:solidFill>
                  <a:srgbClr val="FFFF99"/>
                </a:solidFill>
              </a:rPr>
              <a:t>Cardiovasc</a:t>
            </a:r>
            <a:r>
              <a:rPr lang="en-US" dirty="0">
                <a:solidFill>
                  <a:srgbClr val="FFFF99"/>
                </a:solidFill>
              </a:rPr>
              <a:t> </a:t>
            </a:r>
            <a:r>
              <a:rPr lang="en-US" dirty="0" err="1">
                <a:solidFill>
                  <a:srgbClr val="FFFF99"/>
                </a:solidFill>
              </a:rPr>
              <a:t>Interv</a:t>
            </a:r>
            <a:r>
              <a:rPr lang="en-US" dirty="0">
                <a:solidFill>
                  <a:srgbClr val="FFFF99"/>
                </a:solidFill>
              </a:rPr>
              <a:t>. 2008;1:226-232</a:t>
            </a:r>
          </a:p>
        </p:txBody>
      </p:sp>
      <p:sp>
        <p:nvSpPr>
          <p:cNvPr id="6" name="5 CuadroTexto"/>
          <p:cNvSpPr txBox="1"/>
          <p:nvPr/>
        </p:nvSpPr>
        <p:spPr>
          <a:xfrm>
            <a:off x="5004048" y="1988840"/>
            <a:ext cx="3851920" cy="1569660"/>
          </a:xfrm>
          <a:prstGeom prst="rect">
            <a:avLst/>
          </a:prstGeom>
          <a:solidFill>
            <a:schemeClr val="tx1">
              <a:lumMod val="50000"/>
              <a:lumOff val="50000"/>
            </a:schemeClr>
          </a:solidFill>
          <a:ln>
            <a:solidFill>
              <a:schemeClr val="tx1">
                <a:lumMod val="50000"/>
                <a:lumOff val="50000"/>
              </a:schemeClr>
            </a:solidFill>
          </a:ln>
        </p:spPr>
        <p:txBody>
          <a:bodyPr wrap="square" rtlCol="0">
            <a:spAutoFit/>
          </a:bodyPr>
          <a:lstStyle/>
          <a:p>
            <a:pPr algn="r"/>
            <a:r>
              <a:rPr lang="es-AR" sz="24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When</a:t>
            </a:r>
            <a:r>
              <a:rPr lang="es-AR"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4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using</a:t>
            </a:r>
            <a:r>
              <a:rPr lang="es-AR"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DES + </a:t>
            </a:r>
            <a:r>
              <a:rPr lang="es-AR" sz="24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long</a:t>
            </a:r>
            <a:r>
              <a:rPr lang="es-AR"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 </a:t>
            </a:r>
            <a:r>
              <a:rPr lang="es-AR" sz="24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a:t>
            </a:r>
            <a:r>
              <a:rPr lang="es-AR"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4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must</a:t>
            </a:r>
            <a:r>
              <a:rPr lang="es-AR"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4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take</a:t>
            </a:r>
            <a:r>
              <a:rPr lang="es-AR"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in </a:t>
            </a:r>
            <a:r>
              <a:rPr lang="es-AR" sz="24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account</a:t>
            </a:r>
            <a:r>
              <a:rPr lang="es-AR"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sz="24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some</a:t>
            </a:r>
            <a:r>
              <a:rPr lang="es-AR" sz="2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variables… </a:t>
            </a:r>
            <a:endPar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617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9534"/>
          <a:stretch/>
        </p:blipFill>
        <p:spPr bwMode="auto">
          <a:xfrm>
            <a:off x="179512" y="560457"/>
            <a:ext cx="5256584" cy="589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752" y="0"/>
            <a:ext cx="9143248" cy="584775"/>
          </a:xfrm>
          <a:prstGeom prst="rect">
            <a:avLst/>
          </a:prstGeom>
        </p:spPr>
        <p:txBody>
          <a:bodyPr wrap="square">
            <a:spAutoFit/>
          </a:bodyPr>
          <a:lstStyle/>
          <a:p>
            <a:pPr algn="ctr"/>
            <a:r>
              <a:rPr lang="en-US" sz="32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Relationship between DAPT and thrombosis</a:t>
            </a:r>
            <a:endParaRPr lang="en-US" sz="32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2 Rectángulo"/>
          <p:cNvSpPr/>
          <p:nvPr/>
        </p:nvSpPr>
        <p:spPr>
          <a:xfrm>
            <a:off x="2840480" y="6488668"/>
            <a:ext cx="6303520" cy="369332"/>
          </a:xfrm>
          <a:prstGeom prst="rect">
            <a:avLst/>
          </a:prstGeom>
        </p:spPr>
        <p:txBody>
          <a:bodyPr wrap="none">
            <a:spAutoFit/>
          </a:bodyPr>
          <a:lstStyle/>
          <a:p>
            <a:pPr algn="r"/>
            <a:r>
              <a:rPr lang="en-US" dirty="0" smtClean="0">
                <a:solidFill>
                  <a:srgbClr val="FFFF99"/>
                </a:solidFill>
              </a:rPr>
              <a:t>Colombo A and Gerber RT. </a:t>
            </a:r>
            <a:r>
              <a:rPr lang="en-US" dirty="0" err="1" smtClean="0">
                <a:solidFill>
                  <a:srgbClr val="FFFF99"/>
                </a:solidFill>
              </a:rPr>
              <a:t>Circ</a:t>
            </a:r>
            <a:r>
              <a:rPr lang="en-US" dirty="0" smtClean="0">
                <a:solidFill>
                  <a:srgbClr val="FFFF99"/>
                </a:solidFill>
              </a:rPr>
              <a:t> </a:t>
            </a:r>
            <a:r>
              <a:rPr lang="en-US" dirty="0" err="1">
                <a:solidFill>
                  <a:srgbClr val="FFFF99"/>
                </a:solidFill>
              </a:rPr>
              <a:t>Cardiovasc</a:t>
            </a:r>
            <a:r>
              <a:rPr lang="en-US" dirty="0">
                <a:solidFill>
                  <a:srgbClr val="FFFF99"/>
                </a:solidFill>
              </a:rPr>
              <a:t> </a:t>
            </a:r>
            <a:r>
              <a:rPr lang="en-US" dirty="0" err="1">
                <a:solidFill>
                  <a:srgbClr val="FFFF99"/>
                </a:solidFill>
              </a:rPr>
              <a:t>Interv</a:t>
            </a:r>
            <a:r>
              <a:rPr lang="en-US" dirty="0">
                <a:solidFill>
                  <a:srgbClr val="FFFF99"/>
                </a:solidFill>
              </a:rPr>
              <a:t>. 2008;1:226-232</a:t>
            </a:r>
          </a:p>
        </p:txBody>
      </p:sp>
      <p:sp>
        <p:nvSpPr>
          <p:cNvPr id="4" name="3 CuadroTexto"/>
          <p:cNvSpPr txBox="1"/>
          <p:nvPr/>
        </p:nvSpPr>
        <p:spPr>
          <a:xfrm>
            <a:off x="5456238" y="609868"/>
            <a:ext cx="2160240" cy="369332"/>
          </a:xfrm>
          <a:prstGeom prst="rect">
            <a:avLst/>
          </a:prstGeom>
          <a:noFill/>
        </p:spPr>
        <p:txBody>
          <a:bodyPr wrap="square" rtlCol="0">
            <a:spAutoFit/>
          </a:bodyPr>
          <a:lstStyle/>
          <a:p>
            <a:pPr algn="r"/>
            <a:r>
              <a:rPr lang="es-AR"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Patients</a:t>
            </a:r>
            <a:r>
              <a:rPr lang="es-AR"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a:t>
            </a:r>
            <a:r>
              <a:rPr lang="es-AR"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a:t>
            </a:r>
          </a:p>
        </p:txBody>
      </p:sp>
      <p:sp>
        <p:nvSpPr>
          <p:cNvPr id="7" name="6 CuadroTexto"/>
          <p:cNvSpPr txBox="1"/>
          <p:nvPr/>
        </p:nvSpPr>
        <p:spPr>
          <a:xfrm>
            <a:off x="5458447" y="3536713"/>
            <a:ext cx="2160240" cy="923330"/>
          </a:xfrm>
          <a:prstGeom prst="rect">
            <a:avLst/>
          </a:prstGeom>
          <a:noFill/>
        </p:spPr>
        <p:txBody>
          <a:bodyPr wrap="square" rtlCol="0">
            <a:spAutoFit/>
          </a:bodyPr>
          <a:lstStyle/>
          <a:p>
            <a:pPr algn="r"/>
            <a:r>
              <a:rPr lang="es-AR"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Thrombosis</a:t>
            </a:r>
            <a:r>
              <a:rPr lang="es-AR"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AR"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rate</a:t>
            </a:r>
            <a:r>
              <a:rPr lang="es-AR"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s-AR"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a:t>
            </a:r>
            <a:r>
              <a:rPr lang="es-AR"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a:t>
            </a:r>
            <a:r>
              <a:rPr lang="es-AR"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without</a:t>
            </a:r>
            <a:r>
              <a:rPr lang="es-AR"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DAPT</a:t>
            </a:r>
          </a:p>
        </p:txBody>
      </p:sp>
    </p:spTree>
    <p:extLst>
      <p:ext uri="{BB962C8B-B14F-4D97-AF65-F5344CB8AC3E}">
        <p14:creationId xmlns:p14="http://schemas.microsoft.com/office/powerpoint/2010/main" val="214986886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602692" y="6488668"/>
            <a:ext cx="7554184" cy="369332"/>
          </a:xfrm>
          <a:prstGeom prst="rect">
            <a:avLst/>
          </a:prstGeom>
        </p:spPr>
        <p:txBody>
          <a:bodyPr wrap="none">
            <a:spAutoFit/>
          </a:bodyPr>
          <a:lstStyle/>
          <a:p>
            <a:r>
              <a:rPr lang="en-US" dirty="0" smtClean="0">
                <a:solidFill>
                  <a:schemeClr val="bg1"/>
                </a:solidFill>
                <a:latin typeface="Arial" panose="020B0604020202020204" pitchFamily="34" charset="0"/>
                <a:cs typeface="Arial" panose="020B0604020202020204" pitchFamily="34" charset="0"/>
              </a:rPr>
              <a:t>AK </a:t>
            </a:r>
            <a:r>
              <a:rPr lang="en-US" dirty="0" err="1" smtClean="0">
                <a:solidFill>
                  <a:schemeClr val="bg1"/>
                </a:solidFill>
                <a:latin typeface="Arial" panose="020B0604020202020204" pitchFamily="34" charset="0"/>
                <a:cs typeface="Arial" panose="020B0604020202020204" pitchFamily="34" charset="0"/>
              </a:rPr>
              <a:t>Chhatriwalla</a:t>
            </a:r>
            <a:r>
              <a:rPr lang="en-US" dirty="0" smtClean="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and </a:t>
            </a:r>
            <a:r>
              <a:rPr lang="en-US" dirty="0" smtClean="0">
                <a:solidFill>
                  <a:schemeClr val="bg1"/>
                </a:solidFill>
                <a:latin typeface="Arial" panose="020B0604020202020204" pitchFamily="34" charset="0"/>
                <a:cs typeface="Arial" panose="020B0604020202020204" pitchFamily="34" charset="0"/>
              </a:rPr>
              <a:t>DL Bhatt. </a:t>
            </a:r>
            <a:r>
              <a:rPr lang="en-US" dirty="0" err="1" smtClean="0">
                <a:solidFill>
                  <a:schemeClr val="bg1"/>
                </a:solidFill>
                <a:latin typeface="Arial" panose="020B0604020202020204" pitchFamily="34" charset="0"/>
                <a:cs typeface="Arial" panose="020B0604020202020204" pitchFamily="34" charset="0"/>
              </a:rPr>
              <a:t>Circ</a:t>
            </a:r>
            <a:r>
              <a:rPr lang="en-US" dirty="0" smtClean="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Cardiovasc</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Interv</a:t>
            </a:r>
            <a:r>
              <a:rPr lang="en-US" dirty="0">
                <a:solidFill>
                  <a:schemeClr val="bg1"/>
                </a:solidFill>
                <a:latin typeface="Arial" panose="020B0604020202020204" pitchFamily="34" charset="0"/>
                <a:cs typeface="Arial" panose="020B0604020202020204" pitchFamily="34" charset="0"/>
              </a:rPr>
              <a:t>. 2008;1:217-225</a:t>
            </a:r>
          </a:p>
        </p:txBody>
      </p:sp>
      <p:grpSp>
        <p:nvGrpSpPr>
          <p:cNvPr id="4" name="3 Grupo"/>
          <p:cNvGrpSpPr/>
          <p:nvPr/>
        </p:nvGrpSpPr>
        <p:grpSpPr>
          <a:xfrm>
            <a:off x="0" y="-27384"/>
            <a:ext cx="7020272" cy="5011335"/>
            <a:chOff x="0" y="-27384"/>
            <a:chExt cx="7020272" cy="5011335"/>
          </a:xfrm>
        </p:grpSpPr>
        <p:sp>
          <p:nvSpPr>
            <p:cNvPr id="3" name="2 Rectángulo"/>
            <p:cNvSpPr/>
            <p:nvPr/>
          </p:nvSpPr>
          <p:spPr>
            <a:xfrm>
              <a:off x="0" y="0"/>
              <a:ext cx="7020272" cy="6189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54"/>
            <a:stretch/>
          </p:blipFill>
          <p:spPr bwMode="auto">
            <a:xfrm>
              <a:off x="0" y="309473"/>
              <a:ext cx="7020272" cy="4674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1960" y="-27384"/>
              <a:ext cx="6814230" cy="646331"/>
            </a:xfrm>
            <a:prstGeom prst="rect">
              <a:avLst/>
            </a:prstGeom>
            <a:noFill/>
          </p:spPr>
          <p:txBody>
            <a:bodyPr wrap="square" rtlCol="0">
              <a:spAutoFit/>
            </a:bodyPr>
            <a:lstStyle/>
            <a:p>
              <a:r>
                <a:rPr lang="es-AR" dirty="0" err="1" smtClean="0"/>
                <a:t>Death</a:t>
              </a:r>
              <a:r>
                <a:rPr lang="es-AR" dirty="0" smtClean="0"/>
                <a:t>/MI </a:t>
              </a:r>
              <a:r>
                <a:rPr lang="es-AR" dirty="0" err="1" smtClean="0"/>
                <a:t>or</a:t>
              </a:r>
              <a:r>
                <a:rPr lang="es-AR" dirty="0" smtClean="0"/>
                <a:t> CVA </a:t>
              </a:r>
              <a:r>
                <a:rPr lang="es-AR" dirty="0" err="1" smtClean="0"/>
                <a:t>Relative</a:t>
              </a:r>
              <a:r>
                <a:rPr lang="es-AR" dirty="0" smtClean="0"/>
                <a:t> </a:t>
              </a:r>
              <a:r>
                <a:rPr lang="es-AR" dirty="0" err="1" smtClean="0"/>
                <a:t>risk</a:t>
              </a:r>
              <a:r>
                <a:rPr lang="es-AR" dirty="0" smtClean="0"/>
                <a:t> </a:t>
              </a:r>
              <a:r>
                <a:rPr lang="es-AR" dirty="0" err="1" smtClean="0"/>
                <a:t>reduction</a:t>
              </a:r>
              <a:r>
                <a:rPr lang="es-AR" dirty="0" smtClean="0"/>
                <a:t> </a:t>
              </a:r>
              <a:r>
                <a:rPr lang="es-AR" dirty="0" err="1" smtClean="0"/>
                <a:t>for</a:t>
              </a:r>
              <a:r>
                <a:rPr lang="es-AR" dirty="0" smtClean="0"/>
                <a:t> clopidogrel </a:t>
              </a:r>
              <a:r>
                <a:rPr lang="es-AR" dirty="0" err="1" smtClean="0"/>
                <a:t>compared</a:t>
              </a:r>
              <a:r>
                <a:rPr lang="es-AR" dirty="0" smtClean="0"/>
                <a:t> </a:t>
              </a:r>
              <a:r>
                <a:rPr lang="es-AR" dirty="0" err="1" smtClean="0"/>
                <a:t>with</a:t>
              </a:r>
              <a:r>
                <a:rPr lang="es-AR" dirty="0" smtClean="0"/>
                <a:t> placebo 26.9% (95% CI, 3.9% to 44.4%, p=0.02) (</a:t>
              </a:r>
              <a:r>
                <a:rPr lang="es-AR" b="1" dirty="0" smtClean="0"/>
                <a:t>CREDO TRIAL</a:t>
              </a:r>
              <a:r>
                <a:rPr lang="es-AR" dirty="0" smtClean="0"/>
                <a:t>)	</a:t>
              </a:r>
              <a:endParaRPr lang="en-US" dirty="0"/>
            </a:p>
          </p:txBody>
        </p:sp>
      </p:grpSp>
      <p:grpSp>
        <p:nvGrpSpPr>
          <p:cNvPr id="7" name="6 Grupo"/>
          <p:cNvGrpSpPr/>
          <p:nvPr/>
        </p:nvGrpSpPr>
        <p:grpSpPr>
          <a:xfrm>
            <a:off x="2546248" y="2204864"/>
            <a:ext cx="6615699" cy="4468470"/>
            <a:chOff x="2546248" y="2204864"/>
            <a:chExt cx="6615699" cy="4468470"/>
          </a:xfrm>
        </p:grpSpPr>
        <p:pic>
          <p:nvPicPr>
            <p:cNvPr id="614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4453"/>
            <a:stretch/>
          </p:blipFill>
          <p:spPr bwMode="auto">
            <a:xfrm>
              <a:off x="2546248" y="2204864"/>
              <a:ext cx="6597752" cy="4468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5249722" y="2204864"/>
              <a:ext cx="3912225" cy="400110"/>
            </a:xfrm>
            <a:prstGeom prst="rect">
              <a:avLst/>
            </a:prstGeom>
            <a:noFill/>
          </p:spPr>
          <p:txBody>
            <a:bodyPr wrap="none">
              <a:spAutoFit/>
            </a:bodyPr>
            <a:lstStyle/>
            <a:p>
              <a:pPr algn="r"/>
              <a:r>
                <a:rPr lang="en-US" sz="2000" dirty="0" smtClean="0"/>
                <a:t>Late stent thrombosis. </a:t>
              </a:r>
              <a:r>
                <a:rPr lang="en-US" sz="2000" b="1" dirty="0" smtClean="0"/>
                <a:t>TIMI 38 trial</a:t>
              </a:r>
              <a:endParaRPr lang="en-US" sz="2000" b="1" dirty="0"/>
            </a:p>
          </p:txBody>
        </p:sp>
      </p:grpSp>
    </p:spTree>
    <p:extLst>
      <p:ext uri="{BB962C8B-B14F-4D97-AF65-F5344CB8AC3E}">
        <p14:creationId xmlns:p14="http://schemas.microsoft.com/office/powerpoint/2010/main" val="66811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325752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301" t="11007" r="23495" b="47762"/>
          <a:stretch/>
        </p:blipFill>
        <p:spPr bwMode="auto">
          <a:xfrm>
            <a:off x="3576567" y="76200"/>
            <a:ext cx="5491233" cy="3016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4134" t="52083" r="23489" b="6468"/>
          <a:stretch/>
        </p:blipFill>
        <p:spPr bwMode="auto">
          <a:xfrm>
            <a:off x="3554105" y="3200400"/>
            <a:ext cx="5513695" cy="3032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0" y="3276600"/>
            <a:ext cx="1573892" cy="369332"/>
          </a:xfrm>
          <a:prstGeom prst="rect">
            <a:avLst/>
          </a:prstGeom>
        </p:spPr>
        <p:txBody>
          <a:bodyPr wrap="none">
            <a:spAutoFit/>
          </a:bodyPr>
          <a:lstStyle/>
          <a:p>
            <a:r>
              <a:rPr lang="en-US" b="1" dirty="0">
                <a:solidFill>
                  <a:prstClr val="black"/>
                </a:solidFill>
                <a:latin typeface="Arial" charset="0"/>
                <a:ea typeface="宋体" charset="-122"/>
              </a:rPr>
              <a:t>DES for ACS</a:t>
            </a:r>
            <a:endParaRPr lang="en-US" dirty="0">
              <a:solidFill>
                <a:prstClr val="black"/>
              </a:solidFill>
              <a:latin typeface="Arial" charset="0"/>
              <a:ea typeface="宋体" charset="-122"/>
            </a:endParaRPr>
          </a:p>
        </p:txBody>
      </p:sp>
      <p:sp>
        <p:nvSpPr>
          <p:cNvPr id="8" name="7 Rectángulo"/>
          <p:cNvSpPr/>
          <p:nvPr/>
        </p:nvSpPr>
        <p:spPr>
          <a:xfrm>
            <a:off x="786946" y="1082666"/>
            <a:ext cx="2612409" cy="1169551"/>
          </a:xfrm>
          <a:prstGeom prst="rect">
            <a:avLst/>
          </a:prstGeom>
          <a:solidFill>
            <a:schemeClr val="bg1"/>
          </a:solidFill>
        </p:spPr>
        <p:txBody>
          <a:bodyPr wrap="square">
            <a:spAutoFit/>
          </a:bodyPr>
          <a:lstStyle/>
          <a:p>
            <a:pPr algn="just"/>
            <a:r>
              <a:rPr lang="en-US" sz="1400" dirty="0" err="1" smtClean="0">
                <a:solidFill>
                  <a:srgbClr val="0A2194"/>
                </a:solidFill>
                <a:latin typeface="Arial" charset="0"/>
                <a:ea typeface="宋体" charset="-122"/>
              </a:rPr>
              <a:t>Neointimal</a:t>
            </a:r>
            <a:r>
              <a:rPr lang="en-US" sz="1400" dirty="0" smtClean="0">
                <a:solidFill>
                  <a:srgbClr val="0A2194"/>
                </a:solidFill>
                <a:latin typeface="Arial" charset="0"/>
                <a:ea typeface="宋体" charset="-122"/>
              </a:rPr>
              <a:t> growth</a:t>
            </a:r>
            <a:r>
              <a:rPr lang="en-US" sz="1400" dirty="0">
                <a:solidFill>
                  <a:srgbClr val="0A2194"/>
                </a:solidFill>
                <a:latin typeface="Arial" charset="0"/>
                <a:ea typeface="宋体" charset="-122"/>
              </a:rPr>
              <a:t>, underlying </a:t>
            </a:r>
            <a:r>
              <a:rPr lang="en-US" sz="1400" dirty="0" err="1" smtClean="0">
                <a:solidFill>
                  <a:srgbClr val="0A2194"/>
                </a:solidFill>
                <a:latin typeface="Arial" charset="0"/>
                <a:ea typeface="宋体" charset="-122"/>
              </a:rPr>
              <a:t>fibroatheroma</a:t>
            </a:r>
            <a:r>
              <a:rPr lang="en-US" sz="1400" dirty="0" smtClean="0">
                <a:solidFill>
                  <a:srgbClr val="0A2194"/>
                </a:solidFill>
                <a:latin typeface="Arial" charset="0"/>
                <a:ea typeface="宋体" charset="-122"/>
              </a:rPr>
              <a:t> </a:t>
            </a:r>
            <a:r>
              <a:rPr lang="en-US" sz="1400" dirty="0">
                <a:solidFill>
                  <a:srgbClr val="0A2194"/>
                </a:solidFill>
                <a:latin typeface="Arial" charset="0"/>
                <a:ea typeface="宋体" charset="-122"/>
              </a:rPr>
              <a:t>and All struts are covered with proteoglycan-rich </a:t>
            </a:r>
            <a:r>
              <a:rPr lang="en-US" sz="1400" dirty="0" err="1">
                <a:solidFill>
                  <a:srgbClr val="0A2194"/>
                </a:solidFill>
                <a:latin typeface="Arial" charset="0"/>
                <a:ea typeface="宋体" charset="-122"/>
              </a:rPr>
              <a:t>neointima</a:t>
            </a:r>
            <a:r>
              <a:rPr lang="en-US" sz="1400" dirty="0">
                <a:solidFill>
                  <a:srgbClr val="0A2194"/>
                </a:solidFill>
                <a:latin typeface="Arial" charset="0"/>
                <a:ea typeface="宋体" charset="-122"/>
              </a:rPr>
              <a:t> with absence </a:t>
            </a:r>
            <a:r>
              <a:rPr lang="en-US" sz="1400" dirty="0" smtClean="0">
                <a:solidFill>
                  <a:srgbClr val="0A2194"/>
                </a:solidFill>
                <a:latin typeface="Arial" charset="0"/>
                <a:ea typeface="宋体" charset="-122"/>
              </a:rPr>
              <a:t>of fibrin.</a:t>
            </a:r>
            <a:endParaRPr lang="en-US" sz="1400" dirty="0">
              <a:solidFill>
                <a:srgbClr val="0A2194"/>
              </a:solidFill>
              <a:latin typeface="Arial" charset="0"/>
              <a:ea typeface="宋体" charset="-122"/>
            </a:endParaRPr>
          </a:p>
        </p:txBody>
      </p:sp>
      <p:cxnSp>
        <p:nvCxnSpPr>
          <p:cNvPr id="11" name="10 Conector recto de flecha"/>
          <p:cNvCxnSpPr/>
          <p:nvPr/>
        </p:nvCxnSpPr>
        <p:spPr bwMode="auto">
          <a:xfrm flipV="1">
            <a:off x="3399355" y="914400"/>
            <a:ext cx="4373045" cy="537598"/>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2" name="11 Conector recto de flecha"/>
          <p:cNvCxnSpPr/>
          <p:nvPr/>
        </p:nvCxnSpPr>
        <p:spPr bwMode="auto">
          <a:xfrm>
            <a:off x="3399355" y="1451998"/>
            <a:ext cx="4373045" cy="800219"/>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cxnSp>
        <p:nvCxnSpPr>
          <p:cNvPr id="13" name="12 Conector recto de flecha"/>
          <p:cNvCxnSpPr/>
          <p:nvPr/>
        </p:nvCxnSpPr>
        <p:spPr bwMode="auto">
          <a:xfrm>
            <a:off x="3399355" y="1451998"/>
            <a:ext cx="5287445" cy="605402"/>
          </a:xfrm>
          <a:prstGeom prst="straightConnector1">
            <a:avLst/>
          </a:prstGeom>
          <a:solidFill>
            <a:schemeClr val="accent1"/>
          </a:solidFill>
          <a:ln w="9525" cap="flat" cmpd="sng" algn="ctr">
            <a:solidFill>
              <a:srgbClr val="C00000"/>
            </a:solidFill>
            <a:prstDash val="solid"/>
            <a:round/>
            <a:headEnd type="none" w="med" len="med"/>
            <a:tailEnd type="arrow"/>
          </a:ln>
          <a:effectLst/>
        </p:spPr>
      </p:cxnSp>
      <p:sp>
        <p:nvSpPr>
          <p:cNvPr id="14" name="13 Rectángulo"/>
          <p:cNvSpPr/>
          <p:nvPr/>
        </p:nvSpPr>
        <p:spPr>
          <a:xfrm>
            <a:off x="73925" y="152400"/>
            <a:ext cx="2440675" cy="369332"/>
          </a:xfrm>
          <a:prstGeom prst="rect">
            <a:avLst/>
          </a:prstGeom>
          <a:ln>
            <a:solidFill>
              <a:srgbClr val="FFC000"/>
            </a:solidFill>
          </a:ln>
        </p:spPr>
        <p:txBody>
          <a:bodyPr wrap="square">
            <a:spAutoFit/>
          </a:bodyPr>
          <a:lstStyle/>
          <a:p>
            <a:pPr algn="ctr"/>
            <a:r>
              <a:rPr lang="en-US" b="1" dirty="0">
                <a:solidFill>
                  <a:schemeClr val="bg1">
                    <a:lumMod val="95000"/>
                  </a:schemeClr>
                </a:solidFill>
                <a:latin typeface="Arial" charset="0"/>
                <a:ea typeface="宋体" charset="-122"/>
              </a:rPr>
              <a:t>DES </a:t>
            </a:r>
            <a:r>
              <a:rPr lang="en-US" b="1" dirty="0" smtClean="0">
                <a:solidFill>
                  <a:schemeClr val="bg1">
                    <a:lumMod val="95000"/>
                  </a:schemeClr>
                </a:solidFill>
                <a:latin typeface="Arial" charset="0"/>
                <a:ea typeface="宋体" charset="-122"/>
              </a:rPr>
              <a:t>for Stable </a:t>
            </a:r>
            <a:r>
              <a:rPr lang="en-US" b="1" dirty="0">
                <a:solidFill>
                  <a:schemeClr val="bg1">
                    <a:lumMod val="95000"/>
                  </a:schemeClr>
                </a:solidFill>
                <a:latin typeface="Arial" charset="0"/>
                <a:ea typeface="宋体" charset="-122"/>
              </a:rPr>
              <a:t>CAD</a:t>
            </a:r>
            <a:endParaRPr lang="en-US" dirty="0">
              <a:solidFill>
                <a:schemeClr val="bg1">
                  <a:lumMod val="95000"/>
                </a:schemeClr>
              </a:solidFill>
              <a:latin typeface="Arial" charset="0"/>
              <a:ea typeface="宋体" charset="-122"/>
            </a:endParaRPr>
          </a:p>
        </p:txBody>
      </p:sp>
      <p:sp>
        <p:nvSpPr>
          <p:cNvPr id="15" name="14 CuadroTexto"/>
          <p:cNvSpPr txBox="1"/>
          <p:nvPr/>
        </p:nvSpPr>
        <p:spPr>
          <a:xfrm>
            <a:off x="2819400" y="6519446"/>
            <a:ext cx="6400800" cy="338554"/>
          </a:xfrm>
          <a:prstGeom prst="rect">
            <a:avLst/>
          </a:prstGeom>
          <a:noFill/>
        </p:spPr>
        <p:txBody>
          <a:bodyPr wrap="square" rtlCol="0">
            <a:spAutoFit/>
          </a:bodyPr>
          <a:lstStyle/>
          <a:p>
            <a:pPr algn="r"/>
            <a:r>
              <a:rPr lang="es-AR" sz="1600" dirty="0" smtClean="0">
                <a:solidFill>
                  <a:schemeClr val="bg1"/>
                </a:solidFill>
                <a:latin typeface="Arial" charset="0"/>
                <a:ea typeface="宋体" charset="-122"/>
              </a:rPr>
              <a:t>F </a:t>
            </a:r>
            <a:r>
              <a:rPr lang="es-AR" sz="1600" dirty="0" err="1" smtClean="0">
                <a:solidFill>
                  <a:schemeClr val="bg1"/>
                </a:solidFill>
                <a:latin typeface="Arial" charset="0"/>
                <a:ea typeface="宋体" charset="-122"/>
              </a:rPr>
              <a:t>Otsuka</a:t>
            </a:r>
            <a:r>
              <a:rPr lang="es-AR" sz="1600" dirty="0" smtClean="0">
                <a:solidFill>
                  <a:schemeClr val="bg1"/>
                </a:solidFill>
                <a:latin typeface="Arial" charset="0"/>
                <a:ea typeface="宋体" charset="-122"/>
              </a:rPr>
              <a:t>, </a:t>
            </a:r>
            <a:r>
              <a:rPr lang="es-AR" sz="1600" dirty="0" err="1" smtClean="0">
                <a:solidFill>
                  <a:schemeClr val="bg1"/>
                </a:solidFill>
                <a:latin typeface="Arial" charset="0"/>
                <a:ea typeface="宋体" charset="-122"/>
              </a:rPr>
              <a:t>Finn</a:t>
            </a:r>
            <a:r>
              <a:rPr lang="es-AR" sz="1600" dirty="0" smtClean="0">
                <a:solidFill>
                  <a:schemeClr val="bg1"/>
                </a:solidFill>
                <a:latin typeface="Arial" charset="0"/>
                <a:ea typeface="宋体" charset="-122"/>
              </a:rPr>
              <a:t> A, </a:t>
            </a:r>
            <a:r>
              <a:rPr lang="es-AR" sz="1600" dirty="0" err="1" smtClean="0">
                <a:solidFill>
                  <a:schemeClr val="bg1"/>
                </a:solidFill>
                <a:latin typeface="Arial" charset="0"/>
                <a:ea typeface="宋体" charset="-122"/>
              </a:rPr>
              <a:t>Virmani</a:t>
            </a:r>
            <a:r>
              <a:rPr lang="es-AR" sz="1600" dirty="0" smtClean="0">
                <a:solidFill>
                  <a:schemeClr val="bg1"/>
                </a:solidFill>
                <a:latin typeface="Arial" charset="0"/>
                <a:ea typeface="宋体" charset="-122"/>
              </a:rPr>
              <a:t> R et al. </a:t>
            </a:r>
            <a:r>
              <a:rPr lang="es-AR" sz="1600" b="1" i="1" dirty="0" err="1" smtClean="0">
                <a:solidFill>
                  <a:schemeClr val="bg1"/>
                </a:solidFill>
                <a:latin typeface="Arial" charset="0"/>
                <a:ea typeface="宋体" charset="-122"/>
              </a:rPr>
              <a:t>Circulation</a:t>
            </a:r>
            <a:r>
              <a:rPr lang="es-AR" sz="1600" dirty="0" smtClean="0">
                <a:solidFill>
                  <a:schemeClr val="bg1"/>
                </a:solidFill>
                <a:latin typeface="Arial" charset="0"/>
                <a:ea typeface="宋体" charset="-122"/>
              </a:rPr>
              <a:t> 2014; 129:211-223</a:t>
            </a:r>
            <a:endParaRPr lang="en-US" sz="1600" dirty="0">
              <a:solidFill>
                <a:schemeClr val="bg1"/>
              </a:solidFill>
              <a:latin typeface="Arial" charset="0"/>
              <a:ea typeface="宋体" charset="-122"/>
            </a:endParaRPr>
          </a:p>
        </p:txBody>
      </p:sp>
    </p:spTree>
    <p:extLst>
      <p:ext uri="{BB962C8B-B14F-4D97-AF65-F5344CB8AC3E}">
        <p14:creationId xmlns:p14="http://schemas.microsoft.com/office/powerpoint/2010/main" val="2042307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endParaRPr lang="en-US" sz="2800" dirty="0" smtClean="0"/>
          </a:p>
          <a:p>
            <a:pPr marL="0" indent="0" algn="ctr">
              <a:buNone/>
            </a:pPr>
            <a:r>
              <a:rPr lang="en-US" sz="2800" dirty="0" smtClean="0"/>
              <a:t>We </a:t>
            </a:r>
            <a:r>
              <a:rPr lang="en-US" sz="2800" dirty="0"/>
              <a:t>welcome you all to </a:t>
            </a:r>
            <a:r>
              <a:rPr lang="en-US" sz="2800" dirty="0" smtClean="0"/>
              <a:t>our future </a:t>
            </a:r>
            <a:r>
              <a:rPr lang="en-US" sz="2800" dirty="0"/>
              <a:t>conferences of </a:t>
            </a:r>
            <a:r>
              <a:rPr lang="en-US" sz="2800" dirty="0" smtClean="0"/>
              <a:t>OMICS International</a:t>
            </a:r>
            <a:endParaRPr lang="en-US" sz="2800" dirty="0"/>
          </a:p>
          <a:p>
            <a:pPr marL="0" indent="0">
              <a:buNone/>
            </a:pPr>
            <a:r>
              <a:rPr lang="en-IN" sz="2800" dirty="0" smtClean="0"/>
              <a:t>       4</a:t>
            </a:r>
            <a:r>
              <a:rPr lang="en-IN" sz="2800" baseline="30000" dirty="0" smtClean="0"/>
              <a:t>th</a:t>
            </a:r>
            <a:r>
              <a:rPr lang="en-IN" sz="2800" baseline="30000" dirty="0"/>
              <a:t> </a:t>
            </a:r>
            <a:r>
              <a:rPr lang="en-IN" sz="2800" dirty="0"/>
              <a:t>Annual Conference on </a:t>
            </a:r>
            <a:r>
              <a:rPr lang="en-IN" sz="2800" dirty="0" smtClean="0"/>
              <a:t>European Pharma Congress</a:t>
            </a:r>
            <a:endParaRPr lang="en-IN" sz="2800" dirty="0"/>
          </a:p>
          <a:p>
            <a:pPr marL="0" indent="0">
              <a:buNone/>
            </a:pPr>
            <a:r>
              <a:rPr lang="en-IN" sz="2800" dirty="0"/>
              <a:t> </a:t>
            </a:r>
            <a:r>
              <a:rPr lang="en-IN" sz="2800" dirty="0" smtClean="0"/>
              <a:t>                           June 18-20,2016, Berlin, Germany. </a:t>
            </a:r>
          </a:p>
          <a:p>
            <a:pPr marL="0" indent="0">
              <a:buNone/>
            </a:pPr>
            <a:r>
              <a:rPr lang="en-US" sz="2800" dirty="0" smtClean="0"/>
              <a:t>         </a:t>
            </a:r>
            <a:r>
              <a:rPr lang="en-US" sz="2800" dirty="0" smtClean="0">
                <a:hlinkClick r:id="rId2"/>
              </a:rPr>
              <a:t>http</a:t>
            </a:r>
            <a:r>
              <a:rPr lang="en-US" sz="2800" dirty="0">
                <a:hlinkClick r:id="rId2"/>
              </a:rPr>
              <a:t>://</a:t>
            </a:r>
            <a:r>
              <a:rPr lang="en-US" sz="2800" dirty="0" smtClean="0">
                <a:hlinkClick r:id="rId2"/>
              </a:rPr>
              <a:t>europe.pharmaceuticalconferences.com/</a:t>
            </a:r>
            <a:r>
              <a:rPr lang="en-US" sz="2800" dirty="0" smtClean="0"/>
              <a:t> </a:t>
            </a:r>
            <a:endParaRPr lang="en-US" sz="2800" dirty="0"/>
          </a:p>
        </p:txBody>
      </p:sp>
    </p:spTree>
    <p:extLst>
      <p:ext uri="{BB962C8B-B14F-4D97-AF65-F5344CB8AC3E}">
        <p14:creationId xmlns:p14="http://schemas.microsoft.com/office/powerpoint/2010/main" val="137684605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1043</TotalTime>
  <Words>7265</Words>
  <Application>Microsoft Office PowerPoint</Application>
  <PresentationFormat>On-screen Show (4:3)</PresentationFormat>
  <Paragraphs>991</Paragraphs>
  <Slides>104</Slides>
  <Notes>0</Notes>
  <HiddenSlides>25</HiddenSlides>
  <MMClips>0</MMClips>
  <ScaleCrop>false</ScaleCrop>
  <HeadingPairs>
    <vt:vector size="4" baseType="variant">
      <vt:variant>
        <vt:lpstr>Theme</vt:lpstr>
      </vt:variant>
      <vt:variant>
        <vt:i4>1</vt:i4>
      </vt:variant>
      <vt:variant>
        <vt:lpstr>Slide Titles</vt:lpstr>
      </vt:variant>
      <vt:variant>
        <vt:i4>104</vt:i4>
      </vt:variant>
    </vt:vector>
  </HeadingPairs>
  <TitlesOfParts>
    <vt:vector size="105" baseType="lpstr">
      <vt:lpstr>Tema de Office</vt:lpstr>
      <vt:lpstr>About OMICS Group</vt:lpstr>
      <vt:lpstr>OMICS International Conferences</vt:lpstr>
      <vt:lpstr>Oral Immunosuppressive Therapy to Prevent In-Stent Restenosis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ORAL TREATMENT TO PREVENT RESTENOSIS</vt:lpstr>
      <vt:lpstr>Rationality of OIM Therapies After BMS</vt:lpstr>
      <vt:lpstr>PowerPoint Presentation</vt:lpstr>
      <vt:lpstr>PowerPoint Presentation</vt:lpstr>
      <vt:lpstr>PowerPoint Presentation</vt:lpstr>
      <vt:lpstr>PowerPoint Presentation</vt:lpstr>
      <vt:lpstr>PowerPoint Presentation</vt:lpstr>
      <vt:lpstr>PowerPoint Presentation</vt:lpstr>
      <vt:lpstr>ORAL TREATMENT TO PREVENT RESTENOSIS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ORAL TREATMENT TO PREVENT RESTENOSIS</vt:lpstr>
      <vt:lpstr>PowerPoint Presentation</vt:lpstr>
      <vt:lpstr>PowerPoint Presentation</vt:lpstr>
      <vt:lpstr>PowerPoint Presentation</vt:lpstr>
      <vt:lpstr>ORAL TREATMENT TO PREVENT RESTENOSIS</vt:lpstr>
      <vt:lpstr>PowerPoint Presentation</vt:lpstr>
      <vt:lpstr>PowerPoint Presentation</vt:lpstr>
      <vt:lpstr>PowerPoint Presentation</vt:lpstr>
      <vt:lpstr>PowerPoint Presentation</vt:lpstr>
      <vt:lpstr>PowerPoint Presentation</vt:lpstr>
      <vt:lpstr>End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Conclusions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Matias RG</dc:creator>
  <cp:lastModifiedBy>Prudhviraj Guggilla</cp:lastModifiedBy>
  <cp:revision>48</cp:revision>
  <dcterms:created xsi:type="dcterms:W3CDTF">2015-08-18T16:52:32Z</dcterms:created>
  <dcterms:modified xsi:type="dcterms:W3CDTF">2015-09-23T07:54:39Z</dcterms:modified>
</cp:coreProperties>
</file>