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Default Extension="tiff" ContentType="image/tiff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79"/>
  </p:notesMasterIdLst>
  <p:handoutMasterIdLst>
    <p:handoutMasterId r:id="rId80"/>
  </p:handoutMasterIdLst>
  <p:sldIdLst>
    <p:sldId id="325" r:id="rId7"/>
    <p:sldId id="326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24" r:id="rId77"/>
    <p:sldId id="327" r:id="rId78"/>
  </p:sldIdLst>
  <p:sldSz cx="10077450" cy="756285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16" y="-72"/>
      </p:cViewPr>
      <p:guideLst>
        <p:guide orient="horz" pos="2382"/>
        <p:guide pos="31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288C2506-FF99-401D-95AF-EC981145F90A}" type="datetimeFigureOut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9/8/2014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en-US" sz="14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6A7697FD-2AD7-470D-96BD-078E0ABE66F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en-US" sz="14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1681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6D8C010D-444A-4D1B-9234-D5C3548A9A54}" type="datetimeFigureOut">
              <a:rPr/>
              <a:pPr lvl="0"/>
              <a:t>9/8/2014</a:t>
            </a:fld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D91E7760-3651-4418-A088-8ECD36904FFF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826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0" rtl="0" hangingPunct="0">
      <a:tabLst/>
      <a:defRPr lang="en-US" sz="2000" b="0" i="0" u="none" strike="noStrike" kern="1200">
        <a:ln>
          <a:noFill/>
        </a:ln>
        <a:latin typeface="Arial" pitchFamily="18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5280" y="5078160"/>
            <a:ext cx="6046920" cy="4810320"/>
          </a:xfrm>
        </p:spPr>
        <p:txBody>
          <a:bodyPr vert="horz" compatLnSpc="1">
            <a:spAutoFit/>
          </a:bodyPr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•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•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•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•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•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•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•"/>
            </a:lvl9pPr>
          </a:lstStyle>
          <a:p>
            <a:pPr marL="0" algn="l">
              <a:spcBef>
                <a:spcPts val="448"/>
              </a:spcBef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810">
              <a:solidFill>
                <a:srgbClr val="000000"/>
              </a:solidFill>
              <a:latin typeface="Times New Roman" pitchFamily="18"/>
              <a:ea typeface="ＭＳ Ｐゴシック" pitchFamily="3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400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8075" y="812800"/>
            <a:ext cx="5341938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16072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58576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591189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59000" y="1770063"/>
            <a:ext cx="359410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5500" y="1770063"/>
            <a:ext cx="3595688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52692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20115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88970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106206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4879417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216233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3123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66038" y="661988"/>
            <a:ext cx="1835150" cy="60975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59000" y="661988"/>
            <a:ext cx="5354638" cy="60975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1736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55851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65589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2499235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5894388"/>
            <a:ext cx="4457700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5894388"/>
            <a:ext cx="4459287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421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69767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2245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6687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0750104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1675255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72992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870325"/>
            <a:ext cx="2266950" cy="6410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870325"/>
            <a:ext cx="6650037" cy="6410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42005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F8A16F-1572-43E3-8BBA-DA365056D98D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582521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FB1B78-FDAD-4652-BDBC-DC2F224C188C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775548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CEEE03-EBD1-40DD-8970-C1FF067B41A5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522098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7700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1869FEF-5C12-4DA8-8398-60EE6F8512A2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543615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C738D-F393-47F3-8BFB-A970488840A5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7821129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C26584-E5ED-4C71-A0FA-DCA9CBCCCC16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308769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DC65AA-3723-4EF6-BC4E-0A4E58FD2090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781273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B94341F-063D-49F1-829C-E6D527FF6B82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120006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612E12D-3BBE-4FC5-8611-6BD3604E1ACF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946825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C29A8EF-CF9A-4138-9CBD-C11657BF3E8D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554125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5362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6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113D228-9D3A-4DB8-B575-24855D5C2E99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1504161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A2DDD28-6122-4106-A072-E8BC8DDA6424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0511336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0B727F2-5C5C-4CAD-8FBE-E7A7610973B4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0999017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43D6D8-C35B-4C1E-967E-27371547E49F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198975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6112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50" y="1768475"/>
            <a:ext cx="4457700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638CAE-B719-439B-8A6C-858DFEFEBA2D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5564253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84090B6-7381-416B-BDCE-C546F918F95D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024076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623DE5-F827-461F-942B-9FAE9C25F273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2622747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FFEA673-5231-4637-90D8-DBC3795B191C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64174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A0F6FE-3C1D-4847-A253-9B82393001C7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25447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68FCA06-B21E-405A-B970-DD0798C1A440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0179899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B41DBE-63C6-4374-B41C-84E1DF1FCD92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08823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4088" y="301625"/>
            <a:ext cx="2265362" cy="6456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48450" cy="6456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19AF142-9471-4A11-9CFD-E972AAD9C29A}" type="slidenum">
              <a:rPr/>
              <a:pPr lvl="0"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836151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13EF78B3-2D3A-461D-A3F5-5486D939125F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12189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B7724D79-D647-427C-AD23-EDBD049F2E58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01897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A21EFAB7-BB17-459E-B09C-A1177C34CC5B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22383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2138" y="1847850"/>
            <a:ext cx="4364037" cy="5207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8575" y="1847850"/>
            <a:ext cx="4365625" cy="5207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19FE76CC-54A3-4DAE-AD19-E389BAB21D95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9997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164C9437-C549-4841-9B5B-65405D19D5EB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02652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1B7DEC8-E846-4F8A-94C5-4326B6CD5C2C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87676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1328331E-E226-4C54-940C-D6210F339A55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63377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7940188-A39F-4900-8672-620F88BE9CD1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68433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F7A9588-6B41-4F03-ADBB-C7D18E38B3E4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3111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17C62E0F-9988-477A-B898-A889A747D26F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27432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48525" y="1039813"/>
            <a:ext cx="2225675" cy="6015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1039813"/>
            <a:ext cx="6524625" cy="6015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0E4EF6E8-336F-4F7D-8A4A-33357CFDE849}" type="slidenum">
              <a:rPr/>
              <a:pPr lvl="0"/>
              <a:t>‹#›</a:t>
            </a:fld>
            <a:endParaRPr lang="de-CH" smtClean="0"/>
          </a:p>
          <a:p>
            <a:pPr lvl="0"/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93677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9500"/>
            <a:ext cx="8566150" cy="162083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1300" y="4286250"/>
            <a:ext cx="7054850" cy="1931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5857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765300"/>
            <a:ext cx="9070975" cy="4991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56719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859338"/>
            <a:ext cx="8566150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3205163"/>
            <a:ext cx="8566150" cy="16541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2228987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5300"/>
            <a:ext cx="4459287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765300"/>
            <a:ext cx="4459288" cy="4991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00301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692275"/>
            <a:ext cx="4452937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398713"/>
            <a:ext cx="4452937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9688" y="1692275"/>
            <a:ext cx="4454525" cy="7064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9688" y="2398713"/>
            <a:ext cx="4454525" cy="435768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48190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31695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298676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3316287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0175" y="301625"/>
            <a:ext cx="5634038" cy="64547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582738"/>
            <a:ext cx="3316287" cy="5173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5873385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850" y="5294313"/>
            <a:ext cx="6046788" cy="6238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4850" y="676275"/>
            <a:ext cx="6046788" cy="4537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4850" y="5918200"/>
            <a:ext cx="6046788" cy="889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9400522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0975" cy="12604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1765300"/>
            <a:ext cx="9070975" cy="4991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4223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7263" y="303213"/>
            <a:ext cx="2266950" cy="6453187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3213"/>
            <a:ext cx="6651625" cy="6453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97096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2590919" y="661320"/>
            <a:ext cx="6909480" cy="274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2159280" y="1769400"/>
            <a:ext cx="7341120" cy="49906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 anchorCtr="0"/>
          <a:lstStyle>
            <a:def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1pPr>
            <a:lvl2pPr marL="864000" marR="0" lvl="1" indent="-324000" algn="l" rtl="0" hangingPunct="0">
              <a:spcBef>
                <a:spcPts val="0"/>
              </a:spcBef>
              <a:spcAft>
                <a:spcPts val="2268"/>
              </a:spcAft>
              <a:buSzPct val="45000"/>
              <a:buFont typeface="StarSymbol"/>
              <a:buChar char="●"/>
              <a:tabLst/>
              <a:defRPr lang="fr-CH" sz="28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2pPr>
            <a:lvl3pPr marL="1295999" marR="0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"/>
              <a:tabLst/>
              <a:defRPr lang="fr-CH" sz="24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3pPr>
            <a:lvl4pPr marL="1728000" marR="0" lvl="3" indent="-216000" algn="l" rtl="0" hangingPunct="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➔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4pPr>
            <a:lvl5pPr marL="2160000" marR="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5pPr>
            <a:lvl6pPr marL="2592000" marR="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6pPr>
            <a:lvl7pPr marL="3024000" marR="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7pPr>
            <a:lvl8pPr marL="3456000" marR="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8pPr>
            <a:lvl9pPr marL="3887999" marR="0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9pPr>
          </a:lstStyle>
          <a:p>
            <a:pPr lvl="0"/>
            <a:r>
              <a:rPr lang="fr-CH"/>
              <a:t>jgjkhkjhkjh</a:t>
            </a:r>
          </a:p>
          <a:p>
            <a:pPr lvl="0"/>
            <a:r>
              <a:rPr lang="fr-CH"/>
              <a:t>Cliquez pour éditer le format du plan de texte</a:t>
            </a:r>
          </a:p>
          <a:p>
            <a:pPr lvl="1"/>
            <a:r>
              <a:rPr lang="fr-CH"/>
              <a:t>Second niveau de plan</a:t>
            </a:r>
          </a:p>
          <a:p>
            <a:pPr lvl="2"/>
            <a:r>
              <a:rPr lang="fr-CH"/>
              <a:t>Troisième niveau de plan</a:t>
            </a:r>
          </a:p>
          <a:p>
            <a:pPr lvl="3"/>
            <a:r>
              <a:rPr lang="fr-CH"/>
              <a:t>Quatrième niveau de plan</a:t>
            </a:r>
          </a:p>
          <a:p>
            <a:pPr lvl="4"/>
            <a:r>
              <a:rPr lang="fr-CH"/>
              <a:t>Cinquième niveau de plan</a:t>
            </a:r>
          </a:p>
          <a:p>
            <a:pPr lvl="5"/>
            <a:r>
              <a:rPr lang="fr-CH"/>
              <a:t>Sixième niveau de plan</a:t>
            </a:r>
          </a:p>
          <a:p>
            <a:pPr lvl="6"/>
            <a:r>
              <a:rPr lang="fr-CH"/>
              <a:t>Septième niveau de plan</a:t>
            </a:r>
          </a:p>
          <a:p>
            <a:pPr lvl="7"/>
            <a:r>
              <a:rPr lang="fr-CH"/>
              <a:t>Huitième niveau de plan</a:t>
            </a:r>
          </a:p>
          <a:p>
            <a:pPr lvl="8"/>
            <a:r>
              <a:rPr lang="fr-CH"/>
              <a:t>Neuvième niveau de plan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 cstate="print">
            <a:lum/>
            <a:alphaModFix/>
          </a:blip>
          <a:srcRect/>
          <a:stretch>
            <a:fillRect/>
          </a:stretch>
        </p:blipFill>
        <p:spPr>
          <a:xfrm>
            <a:off x="359280" y="359640"/>
            <a:ext cx="1979280" cy="8031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7382160"/>
            <a:ext cx="10076760" cy="198360"/>
          </a:xfrm>
          <a:prstGeom prst="rect">
            <a:avLst/>
          </a:prstGeom>
          <a:solidFill>
            <a:srgbClr val="C40009"/>
          </a:solidFill>
          <a:ln w="25400">
            <a:solidFill>
              <a:srgbClr val="C40009"/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en-US" sz="2400" kern="1200">
              <a:latin typeface="Times New Roman" pitchFamily="18"/>
              <a:ea typeface="Arial Unicode MS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rtl="0" hangingPunct="0">
        <a:tabLst/>
        <a:defRPr lang="en-US" sz="2400" b="0" i="0" u="none" strike="noStrike" kern="1200">
          <a:ln>
            <a:noFill/>
          </a:ln>
          <a:latin typeface="Helvetica" pitchFamily="34"/>
          <a:cs typeface="Arial Unicode MS" pitchFamily="2"/>
        </a:defRPr>
      </a:lvl1pPr>
    </p:titleStyle>
    <p:bodyStyle>
      <a:lvl1pPr lvl="0">
        <a:buNone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1pPr>
      <a:lvl2pPr lvl="0">
        <a:buNone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2pPr>
      <a:lvl3pPr lvl="1">
        <a:buSzPct val="45000"/>
        <a:buFont typeface="StarSymbol"/>
        <a:buChar char="●"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3pPr>
      <a:lvl4pPr lvl="2">
        <a:buSzPct val="45000"/>
        <a:buFont typeface="StarSymbol"/>
        <a:buChar char=""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4pPr>
      <a:lvl5pPr lvl="3">
        <a:buSzPct val="45000"/>
        <a:buFont typeface="StarSymbol"/>
        <a:buChar char="➔"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5pPr>
      <a:lvl6pPr lvl="4">
        <a:buSzPct val="45000"/>
        <a:buFont typeface="StarSymbol"/>
        <a:buChar char="●"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6pPr>
      <a:lvl7pPr lvl="5">
        <a:buSzPct val="45000"/>
        <a:buFont typeface="StarSymbol"/>
        <a:buChar char="●"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7pPr>
      <a:lvl8pPr lvl="6">
        <a:buSzPct val="45000"/>
        <a:buFont typeface="StarSymbol"/>
        <a:buChar char="●"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8pPr>
      <a:lvl9pPr lvl="7">
        <a:buSzPct val="45000"/>
        <a:buFont typeface="StarSymbol"/>
        <a:buChar char="●"/>
        <a:defRPr lang="fr-CH" sz="3200" b="0" i="0" u="none" strike="noStrike" kern="1200" spc="0" baseline="0">
          <a:ln>
            <a:noFill/>
          </a:ln>
          <a:latin typeface="Helvetica" pitchFamily="34"/>
          <a:cs typeface="Arial Unicode MS" pitchFamily="2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00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503640" y="3870720"/>
            <a:ext cx="906876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503640" y="5894640"/>
            <a:ext cx="9068760" cy="4385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en-US" sz="32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en-US" sz="32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en-US" sz="20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en-US" sz="20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r" rtl="0" hangingPunct="0">
        <a:tabLst/>
        <a:defRPr lang="en-US" sz="4400" b="0" i="0" u="none" strike="noStrike" kern="1200">
          <a:ln>
            <a:noFill/>
          </a:ln>
          <a:solidFill>
            <a:srgbClr val="FFFFFF"/>
          </a:solidFill>
          <a:latin typeface="Helvetica" pitchFamily="34"/>
          <a:cs typeface="Arial Unicode MS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en-US" sz="3200" b="0" i="0" u="none" strike="noStrike" kern="1200">
          <a:ln>
            <a:noFill/>
          </a:ln>
          <a:latin typeface="Arial" pitchFamily="18"/>
          <a:cs typeface="Arial Unicode MS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/>
          <p:nvPr/>
        </p:nvSpPr>
        <p:spPr>
          <a:xfrm>
            <a:off x="1045799" y="6789960"/>
            <a:ext cx="1897920" cy="450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904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ext Box 8"/>
          <p:cNvSpPr/>
          <p:nvPr/>
        </p:nvSpPr>
        <p:spPr>
          <a:xfrm>
            <a:off x="7458840" y="6842160"/>
            <a:ext cx="1897920" cy="4510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5800" rIns="90000" bIns="46800" anchor="t" anchorCtr="0" compatLnSpc="0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0244BE4-59A0-49F1-8255-FC7A6DBD8C1B}" type="slidenum">
              <a:rPr/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‹#›</a:t>
            </a:fld>
            <a:endParaRPr lang="en-GB" sz="1000" b="0" i="0" u="none" strike="noStrike" kern="120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34"/>
              <a:cs typeface="Arial" pitchFamily="34"/>
            </a:endParaRPr>
          </a:p>
        </p:txBody>
      </p:sp>
      <p:sp>
        <p:nvSpPr>
          <p:cNvPr id="4" name="Line 10"/>
          <p:cNvSpPr/>
          <p:nvPr/>
        </p:nvSpPr>
        <p:spPr>
          <a:xfrm flipH="1">
            <a:off x="537840" y="7237800"/>
            <a:ext cx="5941800" cy="1440"/>
          </a:xfrm>
          <a:prstGeom prst="line">
            <a:avLst/>
          </a:prstGeom>
          <a:noFill/>
          <a:ln w="7200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Line 11"/>
          <p:cNvSpPr/>
          <p:nvPr/>
        </p:nvSpPr>
        <p:spPr>
          <a:xfrm flipH="1">
            <a:off x="8130959" y="7237800"/>
            <a:ext cx="1406160" cy="1440"/>
          </a:xfrm>
          <a:prstGeom prst="line">
            <a:avLst/>
          </a:prstGeom>
          <a:noFill/>
          <a:ln w="7200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8386920" y="900000"/>
            <a:ext cx="1685519" cy="575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2"/>
          <p:cNvPicPr>
            <a:picLocks noChangeAspect="1"/>
          </p:cNvPicPr>
          <p:nvPr/>
        </p:nvPicPr>
        <p:blipFill>
          <a:blip r:embed="rId14">
            <a:lum/>
            <a:alphaModFix/>
          </a:blip>
          <a:srcRect/>
          <a:stretch>
            <a:fillRect/>
          </a:stretch>
        </p:blipFill>
        <p:spPr>
          <a:xfrm>
            <a:off x="6550920" y="6950160"/>
            <a:ext cx="1400040" cy="5162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Placeholder 7"/>
          <p:cNvSpPr txBox="1">
            <a:spLocks noGrp="1"/>
          </p:cNvSpPr>
          <p:nvPr>
            <p:ph type="title"/>
          </p:nvPr>
        </p:nvSpPr>
        <p:spPr>
          <a:xfrm>
            <a:off x="502560" y="301320"/>
            <a:ext cx="9066600" cy="12610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9" name="Text Placeholder 8"/>
          <p:cNvSpPr txBox="1">
            <a:spLocks noGrp="1"/>
          </p:cNvSpPr>
          <p:nvPr>
            <p:ph type="body" idx="1"/>
          </p:nvPr>
        </p:nvSpPr>
        <p:spPr>
          <a:xfrm>
            <a:off x="502560" y="1768680"/>
            <a:ext cx="9066600" cy="4989960"/>
          </a:xfrm>
          <a:prstGeom prst="rect">
            <a:avLst/>
          </a:prstGeom>
          <a:noFill/>
          <a:ln>
            <a:noFill/>
          </a:ln>
        </p:spPr>
        <p:txBody>
          <a:bodyPr vert="horz" lIns="0" tIns="17640" rIns="0" bIns="0" anchor="t" anchorCtr="0" compatLnSpc="1"/>
          <a:lstStyle>
            <a:def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defPPr>
            <a:lvl1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1pPr>
            <a:lvl2pPr marL="742680" marR="0" lvl="1" indent="-285480" algn="l" rtl="0" hangingPunct="0">
              <a:lnSpc>
                <a:spcPct val="93000"/>
              </a:lnSpc>
              <a:spcBef>
                <a:spcPts val="0"/>
              </a:spcBef>
              <a:spcAft>
                <a:spcPts val="1137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898200" algn="l"/>
                <a:tab pos="1347480" algn="l"/>
                <a:tab pos="1796760" algn="l"/>
                <a:tab pos="2246040" algn="l"/>
                <a:tab pos="2694960" algn="l"/>
                <a:tab pos="3144240" algn="l"/>
                <a:tab pos="3593520" algn="l"/>
                <a:tab pos="4042800" algn="l"/>
                <a:tab pos="4492080" algn="l"/>
                <a:tab pos="4941360" algn="l"/>
                <a:tab pos="5390640" algn="l"/>
                <a:tab pos="5839920" algn="l"/>
                <a:tab pos="6289200" algn="l"/>
                <a:tab pos="6738480" algn="l"/>
                <a:tab pos="7187759" algn="l"/>
                <a:tab pos="7637040" algn="l"/>
                <a:tab pos="8086320" algn="l"/>
                <a:tab pos="8535600" algn="l"/>
                <a:tab pos="8984880" algn="l"/>
                <a:tab pos="9434160" algn="l"/>
              </a:tabLst>
              <a:defRPr lang="en-US" sz="2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2pPr>
            <a:lvl3pPr marL="1143000" marR="0" lvl="2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848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47480" algn="l"/>
                <a:tab pos="1796760" algn="l"/>
                <a:tab pos="2246040" algn="l"/>
                <a:tab pos="2695319" algn="l"/>
                <a:tab pos="3144599" algn="l"/>
                <a:tab pos="3593880" algn="l"/>
                <a:tab pos="4043160" algn="l"/>
                <a:tab pos="4492440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400" algn="l"/>
                <a:tab pos="8086679" algn="l"/>
                <a:tab pos="8535960" algn="l"/>
                <a:tab pos="8985240" algn="l"/>
                <a:tab pos="9434160" algn="l"/>
                <a:tab pos="9883440" algn="l"/>
              </a:tabLst>
              <a:defRPr lang="en-US" sz="2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3pPr>
            <a:lvl4pPr marL="1600199" marR="0" lvl="3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573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59" algn="l"/>
                <a:tab pos="8985240" algn="l"/>
                <a:tab pos="9434160" algn="l"/>
                <a:tab pos="9883440" algn="l"/>
                <a:tab pos="1033272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4pPr>
            <a:lvl5pPr marL="2057400" marR="0" lvl="4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5pPr>
            <a:lvl6pPr marL="2057400" marR="0" lvl="5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6pPr>
            <a:lvl7pPr marL="2057400" marR="0" lvl="6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7pPr>
            <a:lvl8pPr marL="2057400" marR="0" lvl="7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8pPr>
            <a:lvl9pPr marL="2057400" marR="0" lvl="8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 txBox="1">
            <a:spLocks noGrp="1"/>
          </p:cNvSpPr>
          <p:nvPr>
            <p:ph type="dt" sz="half" idx="2"/>
          </p:nvPr>
        </p:nvSpPr>
        <p:spPr>
          <a:xfrm>
            <a:off x="502560" y="6888240"/>
            <a:ext cx="2345400" cy="519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Footer Placeholder 10"/>
          <p:cNvSpPr txBox="1">
            <a:spLocks noGrp="1"/>
          </p:cNvSpPr>
          <p:nvPr>
            <p:ph type="ftr" sz="quarter" idx="3"/>
          </p:nvPr>
        </p:nvSpPr>
        <p:spPr>
          <a:xfrm>
            <a:off x="3446640" y="6888240"/>
            <a:ext cx="3192840" cy="519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11"/>
          <p:cNvSpPr txBox="1">
            <a:spLocks noGrp="1"/>
          </p:cNvSpPr>
          <p:nvPr>
            <p:ph type="sldNum" sz="quarter" idx="4"/>
          </p:nvPr>
        </p:nvSpPr>
        <p:spPr>
          <a:xfrm>
            <a:off x="7225200" y="6888240"/>
            <a:ext cx="2345760" cy="519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lnSpc>
                <a:spcPct val="93000"/>
              </a:lnSpc>
              <a:buNone/>
              <a:tabLst/>
              <a:defRPr lang="fr-FR" sz="1400" kern="120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7B70395-1466-4E13-B844-05109C2EE437}" type="slidenum">
              <a:rPr/>
              <a:pPr lvl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indent="0" algn="ctr" rtl="0" hangingPunct="0">
        <a:lnSpc>
          <a:spcPct val="93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en-US" sz="3600" b="0" i="0" u="none" strike="noStrike" kern="1200" baseline="0">
          <a:ln>
            <a:noFill/>
          </a:ln>
          <a:solidFill>
            <a:srgbClr val="FF0000"/>
          </a:solidFill>
          <a:latin typeface="Arial" pitchFamily="34"/>
          <a:ea typeface="ＭＳ Ｐゴシック" pitchFamily="34"/>
        </a:defRPr>
      </a:lvl1pPr>
    </p:titleStyle>
    <p:bodyStyle>
      <a:lvl1pPr marL="342720" marR="0" indent="-342720" algn="l" rtl="0" hangingPunct="0">
        <a:lnSpc>
          <a:spcPct val="93000"/>
        </a:lnSpc>
        <a:spcBef>
          <a:spcPts val="0"/>
        </a:spcBef>
        <a:spcAft>
          <a:spcPts val="1423"/>
        </a:spcAft>
        <a:tabLst>
          <a:tab pos="342720" algn="l"/>
          <a:tab pos="448920" algn="l"/>
          <a:tab pos="898200" algn="l"/>
          <a:tab pos="1347480" algn="l"/>
          <a:tab pos="1796760" algn="l"/>
          <a:tab pos="2246040" algn="l"/>
          <a:tab pos="2695320" algn="l"/>
          <a:tab pos="3144600" algn="l"/>
          <a:tab pos="3593879" algn="l"/>
          <a:tab pos="4043160" algn="l"/>
          <a:tab pos="4492439" algn="l"/>
          <a:tab pos="4941360" algn="l"/>
          <a:tab pos="5390640" algn="l"/>
          <a:tab pos="5839920" algn="l"/>
          <a:tab pos="6289200" algn="l"/>
          <a:tab pos="6738479" algn="l"/>
          <a:tab pos="7187760" algn="l"/>
          <a:tab pos="7637039" algn="l"/>
          <a:tab pos="8086320" algn="l"/>
          <a:tab pos="8535600" algn="l"/>
          <a:tab pos="8984880" algn="l"/>
        </a:tabLst>
        <a:defRPr lang="en-US" sz="2000" b="0" i="0" u="none" strike="noStrike" kern="1200" baseline="0">
          <a:ln>
            <a:noFill/>
          </a:ln>
          <a:solidFill>
            <a:srgbClr val="000000"/>
          </a:solidFill>
          <a:latin typeface="Arial" pitchFamily="34"/>
          <a:ea typeface="ＭＳ Ｐゴシック" pitchFamily="34"/>
        </a:defRPr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/>
          <p:nvPr/>
        </p:nvSpPr>
        <p:spPr>
          <a:xfrm>
            <a:off x="1045799" y="6789960"/>
            <a:ext cx="1897920" cy="450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904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ext Box 8"/>
          <p:cNvSpPr/>
          <p:nvPr/>
        </p:nvSpPr>
        <p:spPr>
          <a:xfrm>
            <a:off x="7458840" y="6842160"/>
            <a:ext cx="1897920" cy="4510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55800" rIns="90000" bIns="46800" anchor="t" anchorCtr="0" compatLnSpc="0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0809BDA-78B4-4F15-A0CF-62B0349FE750}" type="slidenum">
              <a:rPr/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‹#›</a:t>
            </a:fld>
            <a:endParaRPr lang="en-GB" sz="1000" b="0" i="0" u="none" strike="noStrike" kern="1200">
              <a:ln>
                <a:noFill/>
              </a:ln>
              <a:solidFill>
                <a:srgbClr val="000000"/>
              </a:solidFill>
              <a:latin typeface="Arial" pitchFamily="18"/>
              <a:ea typeface="Arial" pitchFamily="34"/>
              <a:cs typeface="Arial" pitchFamily="34"/>
            </a:endParaRPr>
          </a:p>
        </p:txBody>
      </p:sp>
      <p:sp>
        <p:nvSpPr>
          <p:cNvPr id="4" name="Line 10"/>
          <p:cNvSpPr/>
          <p:nvPr/>
        </p:nvSpPr>
        <p:spPr>
          <a:xfrm flipH="1">
            <a:off x="537840" y="7237800"/>
            <a:ext cx="5941800" cy="1440"/>
          </a:xfrm>
          <a:prstGeom prst="line">
            <a:avLst/>
          </a:prstGeom>
          <a:noFill/>
          <a:ln w="7200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Line 11"/>
          <p:cNvSpPr/>
          <p:nvPr/>
        </p:nvSpPr>
        <p:spPr>
          <a:xfrm flipH="1">
            <a:off x="8130959" y="7237800"/>
            <a:ext cx="1406160" cy="1440"/>
          </a:xfrm>
          <a:prstGeom prst="line">
            <a:avLst/>
          </a:prstGeom>
          <a:noFill/>
          <a:ln w="7200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8386920" y="900000"/>
            <a:ext cx="1685519" cy="575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2"/>
          <p:cNvPicPr>
            <a:picLocks noChangeAspect="1"/>
          </p:cNvPicPr>
          <p:nvPr/>
        </p:nvPicPr>
        <p:blipFill>
          <a:blip r:embed="rId14">
            <a:lum/>
            <a:alphaModFix/>
          </a:blip>
          <a:srcRect/>
          <a:stretch>
            <a:fillRect/>
          </a:stretch>
        </p:blipFill>
        <p:spPr>
          <a:xfrm>
            <a:off x="6550920" y="6950160"/>
            <a:ext cx="1400040" cy="5162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Placeholder 7"/>
          <p:cNvSpPr txBox="1">
            <a:spLocks noGrp="1"/>
          </p:cNvSpPr>
          <p:nvPr>
            <p:ph type="title"/>
          </p:nvPr>
        </p:nvSpPr>
        <p:spPr>
          <a:xfrm>
            <a:off x="502560" y="301320"/>
            <a:ext cx="9066600" cy="12610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ctr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9" name="Text Placeholder 8"/>
          <p:cNvSpPr txBox="1">
            <a:spLocks noGrp="1"/>
          </p:cNvSpPr>
          <p:nvPr>
            <p:ph type="body" idx="1"/>
          </p:nvPr>
        </p:nvSpPr>
        <p:spPr>
          <a:xfrm>
            <a:off x="502560" y="1768680"/>
            <a:ext cx="9066600" cy="4989960"/>
          </a:xfrm>
          <a:prstGeom prst="rect">
            <a:avLst/>
          </a:prstGeom>
          <a:noFill/>
          <a:ln>
            <a:noFill/>
          </a:ln>
        </p:spPr>
        <p:txBody>
          <a:bodyPr vert="horz" lIns="0" tIns="17640" rIns="0" bIns="0" anchor="t" anchorCtr="0" compatLnSpc="1"/>
          <a:lstStyle>
            <a:def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defPPr>
            <a:lvl1pPr marL="342720" marR="0" lvl="0" indent="-342720" algn="l" rtl="0" hangingPunct="0">
              <a:lnSpc>
                <a:spcPct val="93000"/>
              </a:lnSpc>
              <a:spcBef>
                <a:spcPts val="0"/>
              </a:spcBef>
              <a:spcAft>
                <a:spcPts val="1423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1pPr>
            <a:lvl2pPr marL="742680" marR="0" lvl="1" indent="-285480" algn="l" rtl="0" hangingPunct="0">
              <a:lnSpc>
                <a:spcPct val="93000"/>
              </a:lnSpc>
              <a:spcBef>
                <a:spcPts val="0"/>
              </a:spcBef>
              <a:spcAft>
                <a:spcPts val="1137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898200" algn="l"/>
                <a:tab pos="1347480" algn="l"/>
                <a:tab pos="1796760" algn="l"/>
                <a:tab pos="2246040" algn="l"/>
                <a:tab pos="2694960" algn="l"/>
                <a:tab pos="3144240" algn="l"/>
                <a:tab pos="3593520" algn="l"/>
                <a:tab pos="4042800" algn="l"/>
                <a:tab pos="4492080" algn="l"/>
                <a:tab pos="4941360" algn="l"/>
                <a:tab pos="5390640" algn="l"/>
                <a:tab pos="5839920" algn="l"/>
                <a:tab pos="6289200" algn="l"/>
                <a:tab pos="6738480" algn="l"/>
                <a:tab pos="7187759" algn="l"/>
                <a:tab pos="7637040" algn="l"/>
                <a:tab pos="8086320" algn="l"/>
                <a:tab pos="8535600" algn="l"/>
                <a:tab pos="8984880" algn="l"/>
                <a:tab pos="9434160" algn="l"/>
              </a:tabLst>
              <a:defRPr lang="en-US" sz="2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2pPr>
            <a:lvl3pPr marL="1143000" marR="0" lvl="2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848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47480" algn="l"/>
                <a:tab pos="1796760" algn="l"/>
                <a:tab pos="2246040" algn="l"/>
                <a:tab pos="2695319" algn="l"/>
                <a:tab pos="3144599" algn="l"/>
                <a:tab pos="3593880" algn="l"/>
                <a:tab pos="4043160" algn="l"/>
                <a:tab pos="4492440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400" algn="l"/>
                <a:tab pos="8086679" algn="l"/>
                <a:tab pos="8535960" algn="l"/>
                <a:tab pos="8985240" algn="l"/>
                <a:tab pos="9434160" algn="l"/>
                <a:tab pos="9883440" algn="l"/>
              </a:tabLst>
              <a:defRPr lang="en-US" sz="2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3pPr>
            <a:lvl4pPr marL="1600199" marR="0" lvl="3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573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59" algn="l"/>
                <a:tab pos="8985240" algn="l"/>
                <a:tab pos="9434160" algn="l"/>
                <a:tab pos="9883440" algn="l"/>
                <a:tab pos="1033272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4pPr>
            <a:lvl5pPr marL="2057400" marR="0" lvl="4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5pPr>
            <a:lvl6pPr marL="2057400" marR="0" lvl="5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6pPr>
            <a:lvl7pPr marL="2057400" marR="0" lvl="6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7pPr>
            <a:lvl8pPr marL="2057400" marR="0" lvl="7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8pPr>
            <a:lvl9pPr marL="2057400" marR="0" lvl="8" indent="-228600" algn="l" rtl="0" hangingPunct="0">
              <a:lnSpc>
                <a:spcPct val="93000"/>
              </a:lnSpc>
              <a:spcBef>
                <a:spcPts val="0"/>
              </a:spcBef>
              <a:spcAft>
                <a:spcPts val="286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ＭＳ Ｐゴシック" pitchFamily="34"/>
                <a:cs typeface="ＭＳ Ｐゴシック" pitchFamily="34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Date Placeholder 9"/>
          <p:cNvSpPr txBox="1">
            <a:spLocks noGrp="1"/>
          </p:cNvSpPr>
          <p:nvPr>
            <p:ph type="dt" sz="half" idx="2"/>
          </p:nvPr>
        </p:nvSpPr>
        <p:spPr>
          <a:xfrm>
            <a:off x="502560" y="6888240"/>
            <a:ext cx="2345400" cy="519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Footer Placeholder 10"/>
          <p:cNvSpPr txBox="1">
            <a:spLocks noGrp="1"/>
          </p:cNvSpPr>
          <p:nvPr>
            <p:ph type="ftr" sz="quarter" idx="3"/>
          </p:nvPr>
        </p:nvSpPr>
        <p:spPr>
          <a:xfrm>
            <a:off x="3446640" y="6888240"/>
            <a:ext cx="3192840" cy="519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en-US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11"/>
          <p:cNvSpPr txBox="1">
            <a:spLocks noGrp="1"/>
          </p:cNvSpPr>
          <p:nvPr>
            <p:ph type="sldNum" sz="quarter" idx="4"/>
          </p:nvPr>
        </p:nvSpPr>
        <p:spPr>
          <a:xfrm>
            <a:off x="7225200" y="6888240"/>
            <a:ext cx="2345760" cy="519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lnSpc>
                <a:spcPct val="93000"/>
              </a:lnSpc>
              <a:buNone/>
              <a:tabLst/>
              <a:defRPr lang="fr-FR" sz="1400" kern="120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6FFF1135-DED5-45AA-BA67-568931BCE53F}" type="slidenum">
              <a:rPr/>
              <a:pPr lvl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indent="0" algn="ctr" rtl="0" hangingPunct="0">
        <a:lnSpc>
          <a:spcPct val="93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en-US" sz="3600" b="0" i="0" u="none" strike="noStrike" kern="1200" baseline="0">
          <a:ln>
            <a:noFill/>
          </a:ln>
          <a:solidFill>
            <a:srgbClr val="FF0000"/>
          </a:solidFill>
          <a:latin typeface="Arial" pitchFamily="34"/>
          <a:ea typeface="ＭＳ Ｐゴシック" pitchFamily="34"/>
        </a:defRPr>
      </a:lvl1pPr>
    </p:titleStyle>
    <p:bodyStyle>
      <a:lvl1pPr marL="342720" marR="0" indent="-342720" algn="l" rtl="0" hangingPunct="0">
        <a:lnSpc>
          <a:spcPct val="93000"/>
        </a:lnSpc>
        <a:spcBef>
          <a:spcPts val="0"/>
        </a:spcBef>
        <a:spcAft>
          <a:spcPts val="1423"/>
        </a:spcAft>
        <a:tabLst>
          <a:tab pos="342720" algn="l"/>
          <a:tab pos="448920" algn="l"/>
          <a:tab pos="898200" algn="l"/>
          <a:tab pos="1347480" algn="l"/>
          <a:tab pos="1796760" algn="l"/>
          <a:tab pos="2246040" algn="l"/>
          <a:tab pos="2695320" algn="l"/>
          <a:tab pos="3144600" algn="l"/>
          <a:tab pos="3593879" algn="l"/>
          <a:tab pos="4043160" algn="l"/>
          <a:tab pos="4492439" algn="l"/>
          <a:tab pos="4941360" algn="l"/>
          <a:tab pos="5390640" algn="l"/>
          <a:tab pos="5839920" algn="l"/>
          <a:tab pos="6289200" algn="l"/>
          <a:tab pos="6738479" algn="l"/>
          <a:tab pos="7187760" algn="l"/>
          <a:tab pos="7637039" algn="l"/>
          <a:tab pos="8086320" algn="l"/>
          <a:tab pos="8535600" algn="l"/>
          <a:tab pos="8984880" algn="l"/>
        </a:tabLst>
        <a:defRPr lang="en-US" sz="2000" b="0" i="0" u="none" strike="noStrike" kern="1200" baseline="0">
          <a:ln>
            <a:noFill/>
          </a:ln>
          <a:solidFill>
            <a:srgbClr val="000000"/>
          </a:solidFill>
          <a:latin typeface="Arial" pitchFamily="34"/>
          <a:ea typeface="ＭＳ Ｐゴシック" pitchFamily="34"/>
        </a:defRPr>
      </a:lvl1pPr>
    </p:bodyStyle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587160" y="1260720"/>
            <a:ext cx="8566200" cy="638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itle Placeholder 2"/>
          <p:cNvSpPr txBox="1">
            <a:spLocks noGrp="1"/>
          </p:cNvSpPr>
          <p:nvPr>
            <p:ph type="title"/>
          </p:nvPr>
        </p:nvSpPr>
        <p:spPr>
          <a:xfrm>
            <a:off x="571320" y="1039680"/>
            <a:ext cx="8901360" cy="7120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 anchorCtr="0" compatLnSpc="1"/>
          <a:lstStyle>
            <a:defPPr lvl="0">
              <a:buNone/>
            </a:defPPr>
            <a:lvl1pPr lvl="0">
              <a:buNone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1"/>
          </p:nvPr>
        </p:nvSpPr>
        <p:spPr>
          <a:xfrm>
            <a:off x="591480" y="1847880"/>
            <a:ext cx="8882280" cy="52070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t" anchorCtr="0" compatLnSpc="1"/>
          <a:lstStyle>
            <a:defPPr marL="374400" marR="0" lvl="0" indent="-374400" algn="l" rtl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74400" algn="l"/>
                <a:tab pos="501120" algn="l"/>
                <a:tab pos="1002960" algn="l"/>
                <a:tab pos="1504440" algn="l"/>
                <a:tab pos="2006280" algn="l"/>
                <a:tab pos="2507760" algn="l"/>
                <a:tab pos="3009600" algn="l"/>
                <a:tab pos="3511079" algn="l"/>
                <a:tab pos="4012919" algn="l"/>
                <a:tab pos="4514400" algn="l"/>
                <a:tab pos="5016240" algn="l"/>
                <a:tab pos="5517720" algn="l"/>
                <a:tab pos="6019200" algn="l"/>
                <a:tab pos="6521040" algn="l"/>
                <a:tab pos="7022520" algn="l"/>
                <a:tab pos="7524360" algn="l"/>
                <a:tab pos="8025840" algn="l"/>
                <a:tab pos="8527680" algn="l"/>
                <a:tab pos="9029160" algn="l"/>
                <a:tab pos="9531000" algn="l"/>
                <a:tab pos="10032480" algn="l"/>
              </a:tabLst>
              <a:defRPr lang="en-US" sz="22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defPPr>
            <a:lvl1pPr marL="374400" marR="0" lvl="0" indent="-374400" algn="l" rtl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74400" algn="l"/>
                <a:tab pos="501120" algn="l"/>
                <a:tab pos="1002960" algn="l"/>
                <a:tab pos="1504440" algn="l"/>
                <a:tab pos="2006280" algn="l"/>
                <a:tab pos="2507760" algn="l"/>
                <a:tab pos="3009600" algn="l"/>
                <a:tab pos="3511079" algn="l"/>
                <a:tab pos="4012919" algn="l"/>
                <a:tab pos="4514400" algn="l"/>
                <a:tab pos="5016240" algn="l"/>
                <a:tab pos="5517720" algn="l"/>
                <a:tab pos="6019200" algn="l"/>
                <a:tab pos="6521040" algn="l"/>
                <a:tab pos="7022520" algn="l"/>
                <a:tab pos="7524360" algn="l"/>
                <a:tab pos="8025840" algn="l"/>
                <a:tab pos="8527680" algn="l"/>
                <a:tab pos="9029160" algn="l"/>
                <a:tab pos="9531000" algn="l"/>
                <a:tab pos="10032480" algn="l"/>
              </a:tabLst>
              <a:defRPr lang="en-US" sz="22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1pPr>
            <a:lvl2pPr marL="815760" marR="0" lvl="1" indent="-31284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815760" algn="l"/>
                <a:tab pos="1002960" algn="l"/>
                <a:tab pos="1504439" algn="l"/>
                <a:tab pos="2006280" algn="l"/>
                <a:tab pos="2507760" algn="l"/>
                <a:tab pos="3009600" algn="l"/>
                <a:tab pos="3511080" algn="l"/>
                <a:tab pos="4012920" algn="l"/>
                <a:tab pos="4514399" algn="l"/>
                <a:tab pos="5016240" algn="l"/>
                <a:tab pos="5517720" algn="l"/>
                <a:tab pos="6019560" algn="l"/>
                <a:tab pos="6521040" algn="l"/>
                <a:tab pos="7022879" algn="l"/>
                <a:tab pos="7524360" algn="l"/>
                <a:tab pos="8025839" algn="l"/>
                <a:tab pos="8527679" algn="l"/>
                <a:tab pos="9029160" algn="l"/>
                <a:tab pos="9531000" algn="l"/>
                <a:tab pos="1003248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2pPr>
            <a:lvl3pPr marL="1255680" marR="0" lvl="2" indent="-24948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255680" algn="l"/>
                <a:tab pos="1504800" algn="l"/>
                <a:tab pos="2006280" algn="l"/>
                <a:tab pos="2508119" algn="l"/>
                <a:tab pos="3009600" algn="l"/>
                <a:tab pos="3511440" algn="l"/>
                <a:tab pos="4012920" algn="l"/>
                <a:tab pos="4514760" algn="l"/>
                <a:tab pos="5016240" algn="l"/>
                <a:tab pos="5518080" algn="l"/>
                <a:tab pos="6019560" algn="l"/>
                <a:tab pos="6521400" algn="l"/>
                <a:tab pos="7022880" algn="l"/>
                <a:tab pos="7524360" algn="l"/>
                <a:tab pos="8026200" algn="l"/>
                <a:tab pos="8527680" algn="l"/>
                <a:tab pos="9029520" algn="l"/>
                <a:tab pos="9530999" algn="l"/>
                <a:tab pos="1003284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3pPr>
            <a:lvl4pPr marL="1760399" marR="0" lvl="3" indent="-24912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760400" algn="l"/>
                <a:tab pos="2006280" algn="l"/>
                <a:tab pos="2507759" algn="l"/>
                <a:tab pos="3009600" algn="l"/>
                <a:tab pos="3511079" algn="l"/>
                <a:tab pos="4012920" algn="l"/>
                <a:tab pos="4514400" algn="l"/>
                <a:tab pos="5016239" algn="l"/>
                <a:tab pos="5517720" algn="l"/>
                <a:tab pos="6019560" algn="l"/>
                <a:tab pos="6521039" algn="l"/>
                <a:tab pos="7022879" algn="l"/>
                <a:tab pos="7524360" algn="l"/>
                <a:tab pos="8026199" algn="l"/>
                <a:tab pos="8527679" algn="l"/>
                <a:tab pos="9029520" algn="l"/>
                <a:tab pos="9530999" algn="l"/>
                <a:tab pos="1003284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4pPr>
            <a:lvl5pPr marL="2263680" marR="0" lvl="4" indent="-24948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263680" algn="l"/>
                <a:tab pos="2508120" algn="l"/>
                <a:tab pos="3009599" algn="l"/>
                <a:tab pos="3511440" algn="l"/>
                <a:tab pos="4012920" algn="l"/>
                <a:tab pos="4514400" algn="l"/>
                <a:tab pos="5016240" algn="l"/>
                <a:tab pos="5517720" algn="l"/>
                <a:tab pos="6019560" algn="l"/>
                <a:tab pos="6521040" algn="l"/>
                <a:tab pos="7022880" algn="l"/>
                <a:tab pos="7524360" algn="l"/>
                <a:tab pos="8026200" algn="l"/>
                <a:tab pos="8527679" algn="l"/>
                <a:tab pos="9029520" algn="l"/>
                <a:tab pos="9531000" algn="l"/>
                <a:tab pos="1003284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5pPr>
            <a:lvl6pPr marL="2263680" marR="0" lvl="5" indent="-24948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263680" algn="l"/>
                <a:tab pos="2508120" algn="l"/>
                <a:tab pos="3009599" algn="l"/>
                <a:tab pos="3511440" algn="l"/>
                <a:tab pos="4012920" algn="l"/>
                <a:tab pos="4514400" algn="l"/>
                <a:tab pos="5016240" algn="l"/>
                <a:tab pos="5517720" algn="l"/>
                <a:tab pos="6019560" algn="l"/>
                <a:tab pos="6521040" algn="l"/>
                <a:tab pos="7022880" algn="l"/>
                <a:tab pos="7524360" algn="l"/>
                <a:tab pos="8026200" algn="l"/>
                <a:tab pos="8527679" algn="l"/>
                <a:tab pos="9029520" algn="l"/>
                <a:tab pos="9531000" algn="l"/>
                <a:tab pos="1003284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6pPr>
            <a:lvl7pPr marL="2263680" marR="0" lvl="6" indent="-24948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263680" algn="l"/>
                <a:tab pos="2508120" algn="l"/>
                <a:tab pos="3009599" algn="l"/>
                <a:tab pos="3511440" algn="l"/>
                <a:tab pos="4012920" algn="l"/>
                <a:tab pos="4514400" algn="l"/>
                <a:tab pos="5016240" algn="l"/>
                <a:tab pos="5517720" algn="l"/>
                <a:tab pos="6019560" algn="l"/>
                <a:tab pos="6521040" algn="l"/>
                <a:tab pos="7022880" algn="l"/>
                <a:tab pos="7524360" algn="l"/>
                <a:tab pos="8026200" algn="l"/>
                <a:tab pos="8527679" algn="l"/>
                <a:tab pos="9029520" algn="l"/>
                <a:tab pos="9531000" algn="l"/>
                <a:tab pos="1003284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7pPr>
            <a:lvl8pPr marL="2263680" marR="0" lvl="7" indent="-24948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263680" algn="l"/>
                <a:tab pos="2508120" algn="l"/>
                <a:tab pos="3009599" algn="l"/>
                <a:tab pos="3511440" algn="l"/>
                <a:tab pos="4012920" algn="l"/>
                <a:tab pos="4514400" algn="l"/>
                <a:tab pos="5016240" algn="l"/>
                <a:tab pos="5517720" algn="l"/>
                <a:tab pos="6019560" algn="l"/>
                <a:tab pos="6521040" algn="l"/>
                <a:tab pos="7022880" algn="l"/>
                <a:tab pos="7524360" algn="l"/>
                <a:tab pos="8026200" algn="l"/>
                <a:tab pos="8527679" algn="l"/>
                <a:tab pos="9029520" algn="l"/>
                <a:tab pos="9531000" algn="l"/>
                <a:tab pos="1003284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8pPr>
            <a:lvl9pPr marL="2263680" marR="0" lvl="8" indent="-249480" algn="l" rtl="0" hangingPunct="0">
              <a:lnSpc>
                <a:spcPct val="12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263680" algn="l"/>
                <a:tab pos="2508120" algn="l"/>
                <a:tab pos="3009599" algn="l"/>
                <a:tab pos="3511440" algn="l"/>
                <a:tab pos="4012920" algn="l"/>
                <a:tab pos="4514400" algn="l"/>
                <a:tab pos="5016240" algn="l"/>
                <a:tab pos="5517720" algn="l"/>
                <a:tab pos="6019560" algn="l"/>
                <a:tab pos="6521040" algn="l"/>
                <a:tab pos="7022880" algn="l"/>
                <a:tab pos="7524360" algn="l"/>
                <a:tab pos="8026200" algn="l"/>
                <a:tab pos="8527679" algn="l"/>
                <a:tab pos="9029520" algn="l"/>
                <a:tab pos="9531000" algn="l"/>
                <a:tab pos="10032840" algn="l"/>
                <a:tab pos="10534320" algn="l"/>
              </a:tabLst>
              <a:defRPr lang="en-US" sz="1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7323480"/>
            <a:ext cx="10077480" cy="237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102843"/>
              </a:gs>
              <a:gs pos="100000">
                <a:srgbClr val="2A6AB3"/>
              </a:gs>
            </a:gsLst>
            <a:lin ang="0"/>
          </a:gradFill>
          <a:ln>
            <a:noFill/>
            <a:prstDash val="solid"/>
          </a:ln>
        </p:spPr>
        <p:txBody>
          <a:bodyPr vert="horz" wrap="none" lIns="100800" tIns="50400" rIns="100800" bIns="504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609400" y="7205760"/>
            <a:ext cx="837720" cy="463320"/>
          </a:xfrm>
          <a:prstGeom prst="rect">
            <a:avLst/>
          </a:prstGeom>
          <a:noFill/>
          <a:ln>
            <a:noFill/>
          </a:ln>
        </p:spPr>
        <p:txBody>
          <a:bodyPr wrap="square" lIns="0" tIns="158400" rIns="0" bIns="0" anchor="ctr" anchorCtr="0"/>
          <a:lstStyle>
            <a:lvl1pPr marL="0" marR="0" lvl="0" indent="0" algn="r" rtl="0" hangingPunct="0">
              <a:lnSpc>
                <a:spcPct val="100000"/>
              </a:lnSpc>
              <a:buNone/>
              <a:tabLst/>
              <a:defRPr lang="de-CH" sz="1000" kern="12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  <a:lvl2pPr marL="0" marR="0" lvl="0" indent="0" algn="r" rtl="0" hangingPunct="0">
              <a:lnSpc>
                <a:spcPct val="100000"/>
              </a:lnSpc>
              <a:buNone/>
              <a:tabLst/>
              <a:defRPr lang="de-CH" sz="1000" kern="12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2pPr>
          </a:lstStyle>
          <a:p>
            <a:pPr lvl="0"/>
            <a:fld id="{9EF6282B-CE4B-4063-A84D-D25EB9A231FB}" type="slidenum">
              <a:rPr/>
              <a:pPr lvl="0"/>
              <a:t>‹#›</a:t>
            </a:fld>
            <a:endParaRPr lang="de-CH"/>
          </a:p>
          <a:p>
            <a:pPr lvl="0"/>
            <a:endParaRPr lang="de-CH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77480" cy="7304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Date Placeholder 7"/>
          <p:cNvSpPr txBox="1">
            <a:spLocks noGrp="1"/>
          </p:cNvSpPr>
          <p:nvPr>
            <p:ph type="dt" sz="half" idx="2"/>
          </p:nvPr>
        </p:nvSpPr>
        <p:spPr>
          <a:xfrm>
            <a:off x="503640" y="6888960"/>
            <a:ext cx="2347560" cy="521280"/>
          </a:xfrm>
          <a:prstGeom prst="rect">
            <a:avLst/>
          </a:prstGeom>
          <a:noFill/>
          <a:ln>
            <a:noFill/>
          </a:ln>
        </p:spPr>
        <p:txBody>
          <a:bodyPr lIns="0" tIns="158400" rIns="0" bIns="0" anchor="ctr" anchorCtr="0"/>
          <a:lstStyle>
            <a:lvl1pPr lvl="0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Footer Placeholder 8"/>
          <p:cNvSpPr txBox="1">
            <a:spLocks noGrp="1"/>
          </p:cNvSpPr>
          <p:nvPr>
            <p:ph type="ftr" sz="quarter" idx="3"/>
          </p:nvPr>
        </p:nvSpPr>
        <p:spPr>
          <a:xfrm>
            <a:off x="3445920" y="6888960"/>
            <a:ext cx="3193920" cy="521280"/>
          </a:xfrm>
          <a:prstGeom prst="rect">
            <a:avLst/>
          </a:prstGeom>
          <a:noFill/>
          <a:ln>
            <a:noFill/>
          </a:ln>
        </p:spPr>
        <p:txBody>
          <a:bodyPr lIns="0" tIns="158400" rIns="0" bIns="0" anchor="ctr" anchorCtr="0"/>
          <a:lstStyle>
            <a:lvl1pPr lvl="0" algn="ctr" rtl="0" hangingPunct="0">
              <a:buNone/>
              <a:tabLst/>
              <a:defRPr lang="en-US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indent="0" algn="l" rtl="0" hangingPunct="0">
        <a:spcBef>
          <a:spcPts val="0"/>
        </a:spcBef>
        <a:spcAft>
          <a:spcPts val="0"/>
        </a:spcAft>
        <a:tabLst>
          <a:tab pos="0" algn="l"/>
          <a:tab pos="501480" algn="l"/>
          <a:tab pos="1002960" algn="l"/>
          <a:tab pos="1504800" algn="l"/>
          <a:tab pos="2006280" algn="l"/>
          <a:tab pos="2508120" algn="l"/>
          <a:tab pos="3009600" algn="l"/>
          <a:tab pos="3511440" algn="l"/>
          <a:tab pos="4012919" algn="l"/>
          <a:tab pos="4514759" algn="l"/>
          <a:tab pos="5016240" algn="l"/>
          <a:tab pos="5518080" algn="l"/>
          <a:tab pos="6019560" algn="l"/>
          <a:tab pos="6521400" algn="l"/>
          <a:tab pos="7022880" algn="l"/>
          <a:tab pos="7524719" algn="l"/>
          <a:tab pos="8026199" algn="l"/>
          <a:tab pos="8528040" algn="l"/>
          <a:tab pos="9029519" algn="l"/>
          <a:tab pos="9531000" algn="l"/>
          <a:tab pos="10032840" algn="l"/>
        </a:tabLst>
        <a:defRPr lang="en-US" sz="2760" b="1" i="0" u="none" strike="noStrike" kern="1200" baseline="0">
          <a:ln>
            <a:noFill/>
          </a:ln>
          <a:solidFill>
            <a:srgbClr val="2A6AB3"/>
          </a:solidFill>
          <a:latin typeface="Arial" pitchFamily="34"/>
        </a:defRPr>
      </a:lvl1pPr>
    </p:titleStyle>
    <p:bodyStyle>
      <a:lvl1pPr marL="374400" marR="0" indent="-374400" algn="l" rtl="0" hangingPunct="0">
        <a:lnSpc>
          <a:spcPct val="120000"/>
        </a:lnSpc>
        <a:spcBef>
          <a:spcPts val="0"/>
        </a:spcBef>
        <a:spcAft>
          <a:spcPts val="0"/>
        </a:spcAft>
        <a:tabLst>
          <a:tab pos="374400" algn="l"/>
          <a:tab pos="501120" algn="l"/>
          <a:tab pos="1002960" algn="l"/>
          <a:tab pos="1504440" algn="l"/>
          <a:tab pos="2006280" algn="l"/>
          <a:tab pos="2507760" algn="l"/>
          <a:tab pos="3009600" algn="l"/>
          <a:tab pos="3511079" algn="l"/>
          <a:tab pos="4012919" algn="l"/>
          <a:tab pos="4514400" algn="l"/>
          <a:tab pos="5016240" algn="l"/>
          <a:tab pos="5517720" algn="l"/>
          <a:tab pos="6019200" algn="l"/>
          <a:tab pos="6521040" algn="l"/>
          <a:tab pos="7022520" algn="l"/>
          <a:tab pos="7524360" algn="l"/>
          <a:tab pos="8025840" algn="l"/>
          <a:tab pos="8527680" algn="l"/>
          <a:tab pos="9029160" algn="l"/>
          <a:tab pos="9531000" algn="l"/>
          <a:tab pos="10032480" algn="l"/>
        </a:tabLst>
        <a:defRPr lang="en-US" sz="2200" b="0" i="0" u="none" strike="noStrike" kern="1200" baseline="0">
          <a:ln>
            <a:noFill/>
          </a:ln>
          <a:solidFill>
            <a:srgbClr val="000000"/>
          </a:solidFill>
          <a:latin typeface="Arial" pitchFamily="34"/>
        </a:defRPr>
      </a:lvl1pPr>
    </p:bodyStyle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9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3463" y="472656"/>
            <a:ext cx="8565833" cy="990869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157" y="1811920"/>
            <a:ext cx="9605137" cy="2898200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157" y="1764665"/>
            <a:ext cx="9605137" cy="5561871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owerPoint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2210760" cy="756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1"/>
          <p:cNvSpPr/>
          <p:nvPr/>
        </p:nvSpPr>
        <p:spPr>
          <a:xfrm>
            <a:off x="2662920" y="6518520"/>
            <a:ext cx="4522680" cy="390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60840" rIns="90000" bIns="45000" anchor="t" anchorCtr="0" compatLnSpc="0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None/>
              <a:tabLst/>
            </a:pPr>
            <a:r>
              <a:rPr lang="en-GB" sz="2500" b="1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08.09.14 / Alfredo Bismuto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7600" y="22320"/>
            <a:ext cx="3900960" cy="199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1106280" y="3278879"/>
            <a:ext cx="8206199" cy="2234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73080" rIns="90000" bIns="450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600" b="1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MS PGothic" pitchFamily="34"/>
              </a:rPr>
              <a:t>High performance, low dissipation QCL across the Mid-IR range.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EF3E777-6B70-4A61-AAB5-D094ABC8EE63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2920" y="519840"/>
            <a:ext cx="6909480" cy="5583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4400" b="1"/>
              <a:t>Outline</a:t>
            </a:r>
          </a:p>
        </p:txBody>
      </p:sp>
      <p:sp>
        <p:nvSpPr>
          <p:cNvPr id="3" name="TextBox 3"/>
          <p:cNvSpPr/>
          <p:nvPr/>
        </p:nvSpPr>
        <p:spPr>
          <a:xfrm>
            <a:off x="-56880" y="1752840"/>
            <a:ext cx="3362400" cy="70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40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Introduction</a:t>
            </a:r>
          </a:p>
        </p:txBody>
      </p:sp>
      <p:sp>
        <p:nvSpPr>
          <p:cNvPr id="4" name="TextBox 3"/>
          <p:cNvSpPr/>
          <p:nvPr/>
        </p:nvSpPr>
        <p:spPr>
          <a:xfrm>
            <a:off x="-81360" y="3188520"/>
            <a:ext cx="8356680" cy="625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5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Single mode sources</a:t>
            </a:r>
          </a:p>
        </p:txBody>
      </p:sp>
      <p:sp>
        <p:nvSpPr>
          <p:cNvPr id="5" name="TextBox 3"/>
          <p:cNvSpPr/>
          <p:nvPr/>
        </p:nvSpPr>
        <p:spPr>
          <a:xfrm>
            <a:off x="667800" y="2267280"/>
            <a:ext cx="555084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Mid-IR spectral range: applications</a:t>
            </a:r>
          </a:p>
        </p:txBody>
      </p:sp>
      <p:sp>
        <p:nvSpPr>
          <p:cNvPr id="6" name="TextBox 3"/>
          <p:cNvSpPr/>
          <p:nvPr/>
        </p:nvSpPr>
        <p:spPr>
          <a:xfrm>
            <a:off x="660960" y="2623320"/>
            <a:ext cx="418536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Alpes Lasers SA overview</a:t>
            </a:r>
          </a:p>
        </p:txBody>
      </p:sp>
      <p:sp>
        <p:nvSpPr>
          <p:cNvPr id="7" name="TextBox 1"/>
          <p:cNvSpPr/>
          <p:nvPr/>
        </p:nvSpPr>
        <p:spPr>
          <a:xfrm>
            <a:off x="662760" y="3744000"/>
            <a:ext cx="8661240" cy="1920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Fabrication process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QCLs for mass production (device length impact)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Impact of front reflective coating on short devices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DFB sources below 1W between 4.5-9.3 µm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High power DFBs</a:t>
            </a:r>
          </a:p>
        </p:txBody>
      </p:sp>
      <p:sp>
        <p:nvSpPr>
          <p:cNvPr id="8" name="TextBox 3"/>
          <p:cNvSpPr/>
          <p:nvPr/>
        </p:nvSpPr>
        <p:spPr>
          <a:xfrm>
            <a:off x="-6120" y="5637240"/>
            <a:ext cx="6328080" cy="625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5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Conclusion and next steps</a:t>
            </a:r>
          </a:p>
        </p:txBody>
      </p:sp>
      <p:sp>
        <p:nvSpPr>
          <p:cNvPr id="9" name="TextBox 3"/>
          <p:cNvSpPr/>
          <p:nvPr/>
        </p:nvSpPr>
        <p:spPr>
          <a:xfrm>
            <a:off x="694080" y="4842000"/>
            <a:ext cx="698868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11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2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418DCBC-1AE3-4D3D-BF60-605157D49D4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9616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Mid-IR range (2-20µm)</a:t>
            </a:r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806720" y="1617840"/>
            <a:ext cx="4840560" cy="32871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traight Connector 5"/>
          <p:cNvSpPr/>
          <p:nvPr/>
        </p:nvSpPr>
        <p:spPr>
          <a:xfrm>
            <a:off x="7090560" y="4496760"/>
            <a:ext cx="0" cy="1033920"/>
          </a:xfrm>
          <a:prstGeom prst="line">
            <a:avLst/>
          </a:prstGeom>
          <a:noFill/>
          <a:ln w="38160">
            <a:solidFill>
              <a:srgbClr val="0070C0"/>
            </a:solidFill>
            <a:custDash>
              <a:ds d="99057" sp="99057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Straight Connector 7"/>
          <p:cNvSpPr/>
          <p:nvPr/>
        </p:nvSpPr>
        <p:spPr>
          <a:xfrm>
            <a:off x="8082360" y="4415760"/>
            <a:ext cx="1713600" cy="1006920"/>
          </a:xfrm>
          <a:prstGeom prst="line">
            <a:avLst/>
          </a:prstGeom>
          <a:noFill/>
          <a:ln w="38160">
            <a:solidFill>
              <a:srgbClr val="0070C0"/>
            </a:solidFill>
            <a:custDash>
              <a:ds d="99057" sp="99057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6" name="Straight Connector 10"/>
          <p:cNvSpPr/>
          <p:nvPr/>
        </p:nvSpPr>
        <p:spPr>
          <a:xfrm flipH="1">
            <a:off x="4015080" y="4450680"/>
            <a:ext cx="1728000" cy="937080"/>
          </a:xfrm>
          <a:prstGeom prst="line">
            <a:avLst/>
          </a:prstGeom>
          <a:noFill/>
          <a:ln w="38160">
            <a:solidFill>
              <a:srgbClr val="FF0000"/>
            </a:solidFill>
            <a:custDash>
              <a:ds d="399057" sp="100000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Straight Connector 12"/>
          <p:cNvSpPr/>
          <p:nvPr/>
        </p:nvSpPr>
        <p:spPr>
          <a:xfrm>
            <a:off x="6246360" y="4430160"/>
            <a:ext cx="487080" cy="900360"/>
          </a:xfrm>
          <a:prstGeom prst="line">
            <a:avLst/>
          </a:prstGeom>
          <a:noFill/>
          <a:ln w="38160">
            <a:solidFill>
              <a:srgbClr val="FF0000"/>
            </a:solidFill>
            <a:custDash>
              <a:ds d="399057" sp="100000"/>
            </a:custDash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 Box 4"/>
          <p:cNvSpPr/>
          <p:nvPr/>
        </p:nvSpPr>
        <p:spPr>
          <a:xfrm>
            <a:off x="-20160" y="1121759"/>
            <a:ext cx="6318720" cy="670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TextBox 24"/>
          <p:cNvSpPr/>
          <p:nvPr/>
        </p:nvSpPr>
        <p:spPr>
          <a:xfrm>
            <a:off x="6917040" y="1187280"/>
            <a:ext cx="2801520" cy="5079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H</a:t>
            </a:r>
            <a:r>
              <a:rPr lang="it-IT" sz="2400" b="1" i="0" u="none" strike="noStrike" kern="1200" baseline="-250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2</a:t>
            </a:r>
            <a:r>
              <a:rPr lang="it-IT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O abosorption</a:t>
            </a:r>
          </a:p>
        </p:txBody>
      </p:sp>
      <p:sp>
        <p:nvSpPr>
          <p:cNvPr id="10" name="TextBox 25"/>
          <p:cNvSpPr/>
          <p:nvPr/>
        </p:nvSpPr>
        <p:spPr>
          <a:xfrm>
            <a:off x="150120" y="1837080"/>
            <a:ext cx="4365000" cy="1189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Strong molecular absorptions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(orders of magnitude bigger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than in the NIR-range)</a:t>
            </a:r>
          </a:p>
        </p:txBody>
      </p:sp>
      <p:pic>
        <p:nvPicPr>
          <p:cNvPr id="11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69560" y="3199320"/>
            <a:ext cx="4076640" cy="16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739200" y="5099400"/>
            <a:ext cx="3121560" cy="2067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3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3654360" y="5151600"/>
            <a:ext cx="3078360" cy="201528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26"/>
          <p:cNvSpPr/>
          <p:nvPr/>
        </p:nvSpPr>
        <p:spPr>
          <a:xfrm>
            <a:off x="360" y="5813640"/>
            <a:ext cx="2373480" cy="15710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 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NO</a:t>
            </a: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2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, CO,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CO</a:t>
            </a: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2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, CH</a:t>
            </a: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4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, NH</a:t>
            </a: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3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,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CH</a:t>
            </a: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2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CO, O</a:t>
            </a: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3, 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N</a:t>
            </a:r>
            <a:r>
              <a:rPr lang="it-IT" sz="2200" b="1" i="1" u="none" strike="noStrike" kern="1200" baseline="-250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2</a:t>
            </a: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O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1" i="1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HF, HCl</a:t>
            </a:r>
          </a:p>
        </p:txBody>
      </p:sp>
      <p:sp>
        <p:nvSpPr>
          <p:cNvPr id="15" name="Rectangle 4"/>
          <p:cNvSpPr/>
          <p:nvPr/>
        </p:nvSpPr>
        <p:spPr>
          <a:xfrm>
            <a:off x="-720719" y="4645080"/>
            <a:ext cx="5914800" cy="1007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739439" marR="0" lvl="1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000" b="1" i="0" u="none" strike="noStrike" kern="1200" baseline="0">
                <a:ln>
                  <a:noFill/>
                </a:ln>
                <a:solidFill>
                  <a:srgbClr val="FF0000"/>
                </a:solidFill>
                <a:latin typeface="Arial" pitchFamily="34"/>
                <a:ea typeface="DejaVu Sans" pitchFamily="2"/>
                <a:cs typeface="DejaVu Sans" pitchFamily="2"/>
              </a:rPr>
              <a:t>Isotopically</a:t>
            </a:r>
          </a:p>
          <a:p>
            <a:pPr marL="739439" marR="0" lvl="1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000" b="1" i="0" u="none" strike="noStrike" kern="1200" baseline="0">
                <a:ln>
                  <a:noFill/>
                </a:ln>
                <a:solidFill>
                  <a:srgbClr val="FF0000"/>
                </a:solidFill>
                <a:latin typeface="Arial" pitchFamily="34"/>
                <a:ea typeface="DejaVu Sans" pitchFamily="2"/>
                <a:cs typeface="DejaVu Sans" pitchFamily="2"/>
              </a:rPr>
              <a:t>sensitive</a:t>
            </a:r>
          </a:p>
        </p:txBody>
      </p:sp>
      <p:sp>
        <p:nvSpPr>
          <p:cNvPr id="16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17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8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B0AA874-57F3-4031-99F3-D5AD37604C08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/>
          <p:nvPr/>
        </p:nvSpPr>
        <p:spPr>
          <a:xfrm>
            <a:off x="252720" y="6090840"/>
            <a:ext cx="584136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</a:pPr>
            <a:r>
              <a:rPr lang="it-IT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Biochemical and Clinical diagnostics</a:t>
            </a:r>
          </a:p>
        </p:txBody>
      </p:sp>
      <p:sp>
        <p:nvSpPr>
          <p:cNvPr id="3" name="TextBox 7"/>
          <p:cNvSpPr/>
          <p:nvPr/>
        </p:nvSpPr>
        <p:spPr>
          <a:xfrm>
            <a:off x="1027439" y="6462719"/>
            <a:ext cx="4043519" cy="640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Breath analysis (NO, CO, CH4, S)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Glucose level control (in-vivo)</a:t>
            </a:r>
          </a:p>
        </p:txBody>
      </p:sp>
      <p:sp>
        <p:nvSpPr>
          <p:cNvPr id="4" name="TextBox 9"/>
          <p:cNvSpPr/>
          <p:nvPr/>
        </p:nvSpPr>
        <p:spPr>
          <a:xfrm>
            <a:off x="377640" y="2087640"/>
            <a:ext cx="468756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</a:pPr>
            <a:r>
              <a:rPr lang="it-IT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Enviromental gas monitoring</a:t>
            </a:r>
          </a:p>
        </p:txBody>
      </p:sp>
      <p:sp>
        <p:nvSpPr>
          <p:cNvPr id="5" name="TextBox 10"/>
          <p:cNvSpPr/>
          <p:nvPr/>
        </p:nvSpPr>
        <p:spPr>
          <a:xfrm>
            <a:off x="1015200" y="2530800"/>
            <a:ext cx="294012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Atmospheric chemistry</a:t>
            </a:r>
          </a:p>
        </p:txBody>
      </p:sp>
      <p:sp>
        <p:nvSpPr>
          <p:cNvPr id="6" name="TextBox 11"/>
          <p:cNvSpPr/>
          <p:nvPr/>
        </p:nvSpPr>
        <p:spPr>
          <a:xfrm>
            <a:off x="1003680" y="2889719"/>
            <a:ext cx="250416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Volcanic emissions</a:t>
            </a:r>
          </a:p>
        </p:txBody>
      </p:sp>
      <p:sp>
        <p:nvSpPr>
          <p:cNvPr id="7" name="TextBox 12"/>
          <p:cNvSpPr/>
          <p:nvPr/>
        </p:nvSpPr>
        <p:spPr>
          <a:xfrm>
            <a:off x="254520" y="3564360"/>
            <a:ext cx="595836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Urban and Industrial emission control</a:t>
            </a:r>
          </a:p>
        </p:txBody>
      </p:sp>
      <p:sp>
        <p:nvSpPr>
          <p:cNvPr id="8" name="TextBox 13"/>
          <p:cNvSpPr/>
          <p:nvPr/>
        </p:nvSpPr>
        <p:spPr>
          <a:xfrm>
            <a:off x="1059120" y="3956760"/>
            <a:ext cx="216432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Industrial plants</a:t>
            </a:r>
          </a:p>
        </p:txBody>
      </p:sp>
      <p:sp>
        <p:nvSpPr>
          <p:cNvPr id="9" name="TextBox 14"/>
          <p:cNvSpPr/>
          <p:nvPr/>
        </p:nvSpPr>
        <p:spPr>
          <a:xfrm>
            <a:off x="1030319" y="4334400"/>
            <a:ext cx="417600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Automobile and Aircraft emissions</a:t>
            </a:r>
          </a:p>
        </p:txBody>
      </p:sp>
      <p:sp>
        <p:nvSpPr>
          <p:cNvPr id="10" name="TextBox 15"/>
          <p:cNvSpPr/>
          <p:nvPr/>
        </p:nvSpPr>
        <p:spPr>
          <a:xfrm>
            <a:off x="384120" y="5254200"/>
            <a:ext cx="489168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Rural emission measurements</a:t>
            </a:r>
          </a:p>
        </p:txBody>
      </p:sp>
      <p:sp>
        <p:nvSpPr>
          <p:cNvPr id="11" name="Rectangle 16"/>
          <p:cNvSpPr/>
          <p:nvPr/>
        </p:nvSpPr>
        <p:spPr>
          <a:xfrm>
            <a:off x="1065239" y="4763159"/>
            <a:ext cx="351144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Combustion process control</a:t>
            </a: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t="4315" b="6362"/>
          <a:stretch>
            <a:fillRect/>
          </a:stretch>
        </p:blipFill>
        <p:spPr>
          <a:xfrm>
            <a:off x="5151600" y="71280"/>
            <a:ext cx="4896000" cy="1626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8306280" y="1697400"/>
            <a:ext cx="1734479" cy="118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635519" y="1697400"/>
            <a:ext cx="1697760" cy="118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3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8333280" y="2880360"/>
            <a:ext cx="1707480" cy="1124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20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8304840" y="5530320"/>
            <a:ext cx="1735919" cy="173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itle 16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Applications</a:t>
            </a:r>
          </a:p>
        </p:txBody>
      </p:sp>
      <p:sp>
        <p:nvSpPr>
          <p:cNvPr id="18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19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20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9C7B414-001E-4D62-A998-91538D35B698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/>
          <p:nvPr/>
        </p:nvSpPr>
        <p:spPr>
          <a:xfrm>
            <a:off x="378360" y="2339640"/>
            <a:ext cx="468612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</a:pPr>
            <a:r>
              <a:rPr lang="it-IT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Laser sources</a:t>
            </a:r>
          </a:p>
        </p:txBody>
      </p:sp>
      <p:sp>
        <p:nvSpPr>
          <p:cNvPr id="3" name="TextBox 10"/>
          <p:cNvSpPr/>
          <p:nvPr/>
        </p:nvSpPr>
        <p:spPr>
          <a:xfrm>
            <a:off x="1006200" y="2782800"/>
            <a:ext cx="642096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Low efficiency (~10%) compared to diode lasers (~50%)</a:t>
            </a:r>
          </a:p>
        </p:txBody>
      </p:sp>
      <p:sp>
        <p:nvSpPr>
          <p:cNvPr id="4" name="TextBox 11"/>
          <p:cNvSpPr/>
          <p:nvPr/>
        </p:nvSpPr>
        <p:spPr>
          <a:xfrm>
            <a:off x="995400" y="3141719"/>
            <a:ext cx="4250880" cy="4424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 electrical dissipation (W</a:t>
            </a:r>
            <a:r>
              <a:rPr lang="it-IT" sz="1800" b="1" i="0" u="none" strike="noStrike" kern="1200" baseline="-25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</a:t>
            </a: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&gt;1W)</a:t>
            </a:r>
          </a:p>
        </p:txBody>
      </p:sp>
      <p:sp>
        <p:nvSpPr>
          <p:cNvPr id="5" name="TextBox 12"/>
          <p:cNvSpPr/>
          <p:nvPr/>
        </p:nvSpPr>
        <p:spPr>
          <a:xfrm>
            <a:off x="435239" y="4140720"/>
            <a:ext cx="595656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Photonics</a:t>
            </a:r>
          </a:p>
        </p:txBody>
      </p:sp>
      <p:sp>
        <p:nvSpPr>
          <p:cNvPr id="6" name="TextBox 13"/>
          <p:cNvSpPr/>
          <p:nvPr/>
        </p:nvSpPr>
        <p:spPr>
          <a:xfrm>
            <a:off x="1034999" y="4532760"/>
            <a:ext cx="552924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Difficult to do photonic integration</a:t>
            </a:r>
          </a:p>
        </p:txBody>
      </p:sp>
      <p:sp>
        <p:nvSpPr>
          <p:cNvPr id="7" name="Title 6"/>
          <p:cNvSpPr txBox="1">
            <a:spLocks noGrp="1"/>
          </p:cNvSpPr>
          <p:nvPr>
            <p:ph type="title" idx="4294967295"/>
          </p:nvPr>
        </p:nvSpPr>
        <p:spPr>
          <a:xfrm>
            <a:off x="2447280" y="537840"/>
            <a:ext cx="6909480" cy="8114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Limitation and challenges</a:t>
            </a:r>
            <a:br>
              <a:rPr lang="en-US" sz="3200" b="1"/>
            </a:br>
            <a:endParaRPr lang="en-US" sz="3200" b="1"/>
          </a:p>
        </p:txBody>
      </p:sp>
      <p:sp>
        <p:nvSpPr>
          <p:cNvPr id="8" name="TextBox 11"/>
          <p:cNvSpPr/>
          <p:nvPr/>
        </p:nvSpPr>
        <p:spPr>
          <a:xfrm>
            <a:off x="966600" y="3466079"/>
            <a:ext cx="6904080" cy="4424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Nb of lasers per wafers still low (long lasers &amp; small wafers)</a:t>
            </a:r>
          </a:p>
        </p:txBody>
      </p:sp>
      <p:sp>
        <p:nvSpPr>
          <p:cNvPr id="9" name="TextBox 11"/>
          <p:cNvSpPr/>
          <p:nvPr/>
        </p:nvSpPr>
        <p:spPr>
          <a:xfrm>
            <a:off x="995400" y="3142079"/>
            <a:ext cx="4250880" cy="4424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 electrical dissipation (W</a:t>
            </a:r>
            <a:r>
              <a:rPr lang="it-IT" sz="1800" b="1" i="0" u="none" strike="noStrike" kern="1200" baseline="-25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</a:t>
            </a: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&gt;1W)</a:t>
            </a:r>
          </a:p>
        </p:txBody>
      </p:sp>
      <p:sp>
        <p:nvSpPr>
          <p:cNvPr id="10" name="TextBox 14"/>
          <p:cNvSpPr/>
          <p:nvPr/>
        </p:nvSpPr>
        <p:spPr>
          <a:xfrm>
            <a:off x="994320" y="5163120"/>
            <a:ext cx="5329800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Detectors</a:t>
            </a: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less sensitive and more expensive</a:t>
            </a:r>
          </a:p>
        </p:txBody>
      </p:sp>
      <p:sp>
        <p:nvSpPr>
          <p:cNvPr id="11" name="TextBox 14"/>
          <p:cNvSpPr/>
          <p:nvPr/>
        </p:nvSpPr>
        <p:spPr>
          <a:xfrm>
            <a:off x="1000080" y="4839480"/>
            <a:ext cx="6040079" cy="366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Optical elements expensive (lenses/windows/fibers)</a:t>
            </a:r>
          </a:p>
        </p:txBody>
      </p:sp>
      <p:sp>
        <p:nvSpPr>
          <p:cNvPr id="12" name="TextBox 11"/>
          <p:cNvSpPr/>
          <p:nvPr/>
        </p:nvSpPr>
        <p:spPr>
          <a:xfrm>
            <a:off x="967680" y="3754440"/>
            <a:ext cx="6901920" cy="4424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Fabrication is still expensive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640" y="1666800"/>
            <a:ext cx="9177119" cy="4575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l" rtl="0" hangingPunct="0">
              <a:buNone/>
              <a:tabLst/>
            </a:pPr>
            <a:r>
              <a:rPr lang="en-US" sz="3600" b="1" i="0" u="none" strike="noStrike" kern="1200">
                <a:ln>
                  <a:noFill/>
                </a:ln>
                <a:solidFill>
                  <a:srgbClr val="008000"/>
                </a:solidFill>
                <a:latin typeface="Helvetica" pitchFamily="34"/>
                <a:ea typeface="Song" pitchFamily="2"/>
                <a:cs typeface="Arial Unicode MS" pitchFamily="2"/>
              </a:rPr>
              <a:t>A killer application is still missing...why?</a:t>
            </a:r>
          </a:p>
        </p:txBody>
      </p:sp>
      <p:sp>
        <p:nvSpPr>
          <p:cNvPr id="1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1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A101D7-C57C-443A-8AFF-8CAF0C0A4F0A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/>
          <p:nvPr/>
        </p:nvSpPr>
        <p:spPr>
          <a:xfrm>
            <a:off x="287640" y="1666800"/>
            <a:ext cx="5839560" cy="640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600" b="1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Things are changing....</a:t>
            </a: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280" y="537840"/>
            <a:ext cx="6909480" cy="8114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Horizon</a:t>
            </a:r>
            <a:br>
              <a:rPr lang="en-US" sz="3200" b="1"/>
            </a:br>
            <a:endParaRPr lang="en-US" sz="3200" b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967440" y="3097080"/>
            <a:ext cx="2533320" cy="40327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43640" y="7093799"/>
            <a:ext cx="3928320" cy="290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See also : </a:t>
            </a:r>
            <a:r>
              <a:rPr lang="en-US" sz="1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http://www.flir.com/flirone/explore/</a:t>
            </a:r>
          </a:p>
        </p:txBody>
      </p:sp>
      <p:sp>
        <p:nvSpPr>
          <p:cNvPr id="6" name="TextBox 12"/>
          <p:cNvSpPr/>
          <p:nvPr/>
        </p:nvSpPr>
        <p:spPr>
          <a:xfrm>
            <a:off x="287640" y="3281400"/>
            <a:ext cx="5956560" cy="823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FLIR introduced the FLIRONE project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 IR camera compatible with the Iphone</a:t>
            </a:r>
          </a:p>
        </p:txBody>
      </p:sp>
      <p:sp>
        <p:nvSpPr>
          <p:cNvPr id="7" name="TextBox 12"/>
          <p:cNvSpPr/>
          <p:nvPr/>
        </p:nvSpPr>
        <p:spPr>
          <a:xfrm>
            <a:off x="236520" y="4073760"/>
            <a:ext cx="6098399" cy="823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The cameras should cost less than 350 $</a:t>
            </a:r>
          </a:p>
        </p:txBody>
      </p:sp>
      <p:sp>
        <p:nvSpPr>
          <p:cNvPr id="8" name="TextBox 12"/>
          <p:cNvSpPr/>
          <p:nvPr/>
        </p:nvSpPr>
        <p:spPr>
          <a:xfrm>
            <a:off x="286920" y="5009760"/>
            <a:ext cx="6096600" cy="823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Many big company are trying to develop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products in the IR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967440" y="2448720"/>
            <a:ext cx="2533320" cy="6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12"/>
          <p:cNvSpPr/>
          <p:nvPr/>
        </p:nvSpPr>
        <p:spPr>
          <a:xfrm>
            <a:off x="288000" y="5910480"/>
            <a:ext cx="6094800" cy="823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313040" y="93960"/>
            <a:ext cx="2691720" cy="163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3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DEEF4AF-995E-4A02-84E1-718E0482D10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1pPr>
            <a:lvl2pPr marL="864000" marR="0" lvl="1" indent="-324000" algn="l" rtl="0" hangingPunct="0">
              <a:spcBef>
                <a:spcPts val="0"/>
              </a:spcBef>
              <a:spcAft>
                <a:spcPts val="2268"/>
              </a:spcAft>
              <a:buSzPct val="45000"/>
              <a:buFont typeface="StarSymbol"/>
              <a:buChar char="●"/>
              <a:tabLst/>
              <a:defRPr lang="fr-CH" sz="28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2pPr>
            <a:lvl3pPr marL="1295999" marR="0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"/>
              <a:tabLst/>
              <a:defRPr lang="fr-CH" sz="24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3pPr>
            <a:lvl4pPr marL="1728000" marR="0" lvl="3" indent="-216000" algn="l" rtl="0" hangingPunct="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➔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4pPr>
            <a:lvl5pPr marL="2160000" marR="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5pPr>
            <a:lvl6pPr marL="2592000" marR="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6pPr>
            <a:lvl7pPr marL="3024000" marR="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7pPr>
            <a:lvl8pPr marL="3456000" marR="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8pPr>
            <a:lvl9pPr marL="3887999" marR="0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9pPr>
          </a:lstStyle>
          <a:p>
            <a:pPr lvl="0"/>
            <a:r>
              <a:rPr lang="fr-CH"/>
              <a:t>Alpes Lasers</a:t>
            </a:r>
          </a:p>
          <a:p>
            <a:pPr lvl="1"/>
            <a:r>
              <a:rPr lang="en-US"/>
              <a:t>founded in 1998</a:t>
            </a:r>
          </a:p>
          <a:p>
            <a:pPr lvl="1"/>
            <a:r>
              <a:rPr lang="fr-CH" sz="3200"/>
              <a:t>21 employees (11PhD, 5 eng.)</a:t>
            </a:r>
          </a:p>
          <a:p>
            <a:pPr lvl="1"/>
            <a:r>
              <a:rPr lang="fr-CH" sz="3200"/>
              <a:t>New product design team growing</a:t>
            </a:r>
          </a:p>
          <a:p>
            <a:pPr lvl="1"/>
            <a:r>
              <a:rPr lang="fr-CH" sz="3200"/>
              <a:t>Fabless component manufacturer</a:t>
            </a:r>
          </a:p>
          <a:p>
            <a:pPr lvl="1"/>
            <a:r>
              <a:rPr lang="fr-CH" sz="3200"/>
              <a:t>Widening products portafolio</a:t>
            </a:r>
          </a:p>
          <a:p>
            <a:pPr lvl="1"/>
            <a:r>
              <a:rPr lang="fr-CH" sz="3200"/>
              <a:t>2400+ sold lasers</a:t>
            </a:r>
          </a:p>
        </p:txBody>
      </p:sp>
      <p:sp>
        <p:nvSpPr>
          <p:cNvPr id="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4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5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996DBC8-AAAA-47FF-BD6F-F9E6E448AD89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9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6" name="Title 5"/>
          <p:cNvSpPr txBox="1">
            <a:spLocks noGrp="1"/>
          </p:cNvSpPr>
          <p:nvPr>
            <p:ph type="title" idx="4294967295"/>
          </p:nvPr>
        </p:nvSpPr>
        <p:spPr>
          <a:xfrm>
            <a:off x="2447640" y="537840"/>
            <a:ext cx="6909480" cy="8114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Our company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DFB technology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72000" y="5616000"/>
            <a:ext cx="8136000" cy="1728719"/>
          </a:xfrm>
        </p:spPr>
        <p:txBody>
          <a:bodyPr/>
          <a:lstStyle>
            <a:def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1pPr>
            <a:lvl2pPr marL="864000" marR="0" lvl="1" indent="-324000" algn="l" rtl="0" hangingPunct="0">
              <a:spcBef>
                <a:spcPts val="0"/>
              </a:spcBef>
              <a:spcAft>
                <a:spcPts val="2268"/>
              </a:spcAft>
              <a:buSzPct val="45000"/>
              <a:buFont typeface="StarSymbol"/>
              <a:buChar char="●"/>
              <a:tabLst/>
              <a:defRPr lang="fr-CH" sz="28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2pPr>
            <a:lvl3pPr marL="1295999" marR="0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"/>
              <a:tabLst/>
              <a:defRPr lang="fr-CH" sz="24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3pPr>
            <a:lvl4pPr marL="1728000" marR="0" lvl="3" indent="-216000" algn="l" rtl="0" hangingPunct="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➔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4pPr>
            <a:lvl5pPr marL="2160000" marR="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5pPr>
            <a:lvl6pPr marL="2592000" marR="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6pPr>
            <a:lvl7pPr marL="3024000" marR="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7pPr>
            <a:lvl8pPr marL="3456000" marR="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8pPr>
            <a:lvl9pPr marL="3887999" marR="0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9pPr>
          </a:lstStyle>
          <a:p>
            <a:pPr lvl="1">
              <a:spcAft>
                <a:spcPts val="561"/>
              </a:spcAft>
            </a:pPr>
            <a:r>
              <a:rPr lang="en-US" sz="2200"/>
              <a:t>Gratings written by standard lithography from 4-12 µm</a:t>
            </a:r>
          </a:p>
          <a:p>
            <a:pPr lvl="1">
              <a:spcAft>
                <a:spcPts val="561"/>
              </a:spcAft>
            </a:pPr>
            <a:r>
              <a:rPr lang="en-US" sz="2200"/>
              <a:t>Many different wavelengths can be fabricated at once</a:t>
            </a:r>
          </a:p>
          <a:p>
            <a:pPr lvl="1">
              <a:spcAft>
                <a:spcPts val="561"/>
              </a:spcAft>
            </a:pPr>
            <a:r>
              <a:rPr lang="en-US" sz="2200"/>
              <a:t>Efficient device mounting</a:t>
            </a:r>
          </a:p>
          <a:p>
            <a:pPr lvl="1">
              <a:spcAft>
                <a:spcPts val="561"/>
              </a:spcAft>
            </a:pPr>
            <a:r>
              <a:rPr lang="en-US" sz="2200"/>
              <a:t>Full 2''- wafer process</a:t>
            </a:r>
          </a:p>
          <a:p>
            <a:pPr lvl="1">
              <a:spcAft>
                <a:spcPts val="561"/>
              </a:spcAft>
            </a:pPr>
            <a:r>
              <a:rPr lang="en-US" sz="2200"/>
              <a:t>Polyvalent production process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224000" y="1584000"/>
            <a:ext cx="3656520" cy="3558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1166" t="13284" r="7440" b="3239"/>
          <a:stretch>
            <a:fillRect/>
          </a:stretch>
        </p:blipFill>
        <p:spPr>
          <a:xfrm>
            <a:off x="5544000" y="1584000"/>
            <a:ext cx="3888000" cy="35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7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8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10F9441-138A-43C8-8384-3B11F6E47083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10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38280" y="5125679"/>
            <a:ext cx="3033720" cy="373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1" i="1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Proprietary design tool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0000" y="5112000"/>
            <a:ext cx="3865679" cy="373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000" b="1" i="1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DFB grating during fabrication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2320" y="1224000"/>
            <a:ext cx="3865679" cy="430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1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UV-lithography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 l="4800" r="8648"/>
          <a:stretch>
            <a:fillRect/>
          </a:stretch>
        </p:blipFill>
        <p:spPr>
          <a:xfrm>
            <a:off x="7956000" y="2143800"/>
            <a:ext cx="1692000" cy="13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330" r="5540"/>
          <a:stretch>
            <a:fillRect/>
          </a:stretch>
        </p:blipFill>
        <p:spPr>
          <a:xfrm>
            <a:off x="4392000" y="2154240"/>
            <a:ext cx="2951999" cy="252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7984080" y="4309200"/>
            <a:ext cx="1807919" cy="12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2591280" y="596160"/>
            <a:ext cx="6909480" cy="4057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QCL subsystems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4080" y="1800360"/>
            <a:ext cx="1187280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TO3-L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3640" y="1784880"/>
            <a:ext cx="1204559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HHL-L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4080" y="3925080"/>
            <a:ext cx="1297080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TO3-W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lum/>
            <a:alphaModFix/>
          </a:blip>
          <a:srcRect r="11263"/>
          <a:stretch>
            <a:fillRect/>
          </a:stretch>
        </p:blipFill>
        <p:spPr>
          <a:xfrm>
            <a:off x="109440" y="2099520"/>
            <a:ext cx="3850560" cy="315647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08000" y="1728000"/>
            <a:ext cx="908640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LLH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880" y="5336280"/>
            <a:ext cx="3282119" cy="1160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Used only in the initial testing phase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Helvetica" pitchFamily="34"/>
              <a:ea typeface="Song" pitchFamily="2"/>
              <a:cs typeface="Arial Unicode MS" pitchFamily="2"/>
            </a:endParaRPr>
          </a:p>
        </p:txBody>
      </p:sp>
      <p:sp>
        <p:nvSpPr>
          <p:cNvPr id="1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13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4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ACE9F6F-DE21-4EB7-A3A2-C9B00D992D8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11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 l="4800" r="8648"/>
          <a:stretch>
            <a:fillRect/>
          </a:stretch>
        </p:blipFill>
        <p:spPr>
          <a:xfrm>
            <a:off x="7956000" y="2143800"/>
            <a:ext cx="1692000" cy="131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330" r="5540"/>
          <a:stretch>
            <a:fillRect/>
          </a:stretch>
        </p:blipFill>
        <p:spPr>
          <a:xfrm>
            <a:off x="4392000" y="2154240"/>
            <a:ext cx="2951999" cy="2525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lum/>
            <a:alphaModFix/>
          </a:blip>
          <a:srcRect/>
          <a:stretch>
            <a:fillRect/>
          </a:stretch>
        </p:blipFill>
        <p:spPr>
          <a:xfrm>
            <a:off x="7984080" y="4309200"/>
            <a:ext cx="1807919" cy="12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2591280" y="596160"/>
            <a:ext cx="6909480" cy="40572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QCL subsystems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4080" y="1800360"/>
            <a:ext cx="1187280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TO3-L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3640" y="1784880"/>
            <a:ext cx="1204559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HHL-L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4080" y="3925080"/>
            <a:ext cx="1297080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TO3-W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lum/>
            <a:alphaModFix/>
          </a:blip>
          <a:srcRect r="11263"/>
          <a:stretch>
            <a:fillRect/>
          </a:stretch>
        </p:blipFill>
        <p:spPr>
          <a:xfrm>
            <a:off x="109440" y="2099520"/>
            <a:ext cx="3850560" cy="315647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08000" y="1728000"/>
            <a:ext cx="908640" cy="369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LLH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880" y="5336280"/>
            <a:ext cx="3282119" cy="11606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Used only in the initial testing phase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Helvetica" pitchFamily="34"/>
              <a:ea typeface="Song" pitchFamily="2"/>
              <a:cs typeface="Arial Unicode MS" pitchFamily="2"/>
            </a:endParaRPr>
          </a:p>
        </p:txBody>
      </p:sp>
      <p:sp>
        <p:nvSpPr>
          <p:cNvPr id="1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13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4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0F12201-00E0-4D78-8B0F-3A1261C2F33A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12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9440" y="1440000"/>
            <a:ext cx="4138560" cy="5400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40360" y="6048000"/>
            <a:ext cx="4820760" cy="648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low consumption packages being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000B"/>
              </a:buClr>
              <a:buSzPct val="100000"/>
              <a:buFont typeface="StarSymbol"/>
              <a:buChar char=""/>
              <a:tabLst/>
            </a:pPr>
            <a:r>
              <a:rPr lang="en-US" sz="2200" b="0" i="0" u="none" strike="noStrike" kern="120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rPr>
              <a:t>validated (TO5, etc.)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662920" y="519840"/>
            <a:ext cx="6909480" cy="55836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4400" b="1"/>
              <a:t>Outline</a:t>
            </a:r>
          </a:p>
        </p:txBody>
      </p:sp>
      <p:sp>
        <p:nvSpPr>
          <p:cNvPr id="3" name="TextBox 3"/>
          <p:cNvSpPr/>
          <p:nvPr/>
        </p:nvSpPr>
        <p:spPr>
          <a:xfrm>
            <a:off x="-56880" y="1752840"/>
            <a:ext cx="3362400" cy="70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5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Introduction</a:t>
            </a:r>
          </a:p>
        </p:txBody>
      </p:sp>
      <p:sp>
        <p:nvSpPr>
          <p:cNvPr id="4" name="TextBox 3"/>
          <p:cNvSpPr/>
          <p:nvPr/>
        </p:nvSpPr>
        <p:spPr>
          <a:xfrm>
            <a:off x="-81360" y="3188520"/>
            <a:ext cx="8356680" cy="625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5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Single mode sources  </a:t>
            </a:r>
          </a:p>
        </p:txBody>
      </p:sp>
      <p:sp>
        <p:nvSpPr>
          <p:cNvPr id="5" name="TextBox 3"/>
          <p:cNvSpPr/>
          <p:nvPr/>
        </p:nvSpPr>
        <p:spPr>
          <a:xfrm>
            <a:off x="702720" y="4841640"/>
            <a:ext cx="8888760" cy="823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Impact of front reflective coating on short devices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High power DFBs</a:t>
            </a:r>
          </a:p>
        </p:txBody>
      </p:sp>
      <p:sp>
        <p:nvSpPr>
          <p:cNvPr id="6" name="TextBox 3"/>
          <p:cNvSpPr/>
          <p:nvPr/>
        </p:nvSpPr>
        <p:spPr>
          <a:xfrm>
            <a:off x="693719" y="4445640"/>
            <a:ext cx="698868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DFB sources below 1W between 4.5-8 µm</a:t>
            </a:r>
          </a:p>
        </p:txBody>
      </p:sp>
      <p:sp>
        <p:nvSpPr>
          <p:cNvPr id="7" name="TextBox 3"/>
          <p:cNvSpPr/>
          <p:nvPr/>
        </p:nvSpPr>
        <p:spPr>
          <a:xfrm>
            <a:off x="667800" y="2267280"/>
            <a:ext cx="555084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Mid-IR spectral range: applications</a:t>
            </a:r>
          </a:p>
        </p:txBody>
      </p:sp>
      <p:sp>
        <p:nvSpPr>
          <p:cNvPr id="8" name="TextBox 3"/>
          <p:cNvSpPr/>
          <p:nvPr/>
        </p:nvSpPr>
        <p:spPr>
          <a:xfrm>
            <a:off x="660960" y="2623320"/>
            <a:ext cx="418536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Alpes Lasers SA overview</a:t>
            </a:r>
          </a:p>
        </p:txBody>
      </p:sp>
      <p:sp>
        <p:nvSpPr>
          <p:cNvPr id="9" name="TextBox 1"/>
          <p:cNvSpPr/>
          <p:nvPr/>
        </p:nvSpPr>
        <p:spPr>
          <a:xfrm>
            <a:off x="698759" y="3761640"/>
            <a:ext cx="8661240" cy="823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Fabrication process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QCLs for mass production (device length impact)</a:t>
            </a:r>
          </a:p>
        </p:txBody>
      </p:sp>
      <p:sp>
        <p:nvSpPr>
          <p:cNvPr id="10" name="TextBox 3"/>
          <p:cNvSpPr/>
          <p:nvPr/>
        </p:nvSpPr>
        <p:spPr>
          <a:xfrm>
            <a:off x="-6120" y="5565240"/>
            <a:ext cx="6328080" cy="625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500" b="1" i="0" u="none" strike="noStrike" kern="1200">
                <a:ln>
                  <a:noFill/>
                </a:ln>
                <a:solidFill>
                  <a:srgbClr val="FF7C80"/>
                </a:solidFill>
                <a:latin typeface="Arial" pitchFamily="18"/>
                <a:ea typeface="Song" pitchFamily="2"/>
                <a:cs typeface="Arial Unicode MS" pitchFamily="2"/>
              </a:rPr>
              <a:t>Conclusion and next steps</a:t>
            </a:r>
          </a:p>
        </p:txBody>
      </p:sp>
      <p:sp>
        <p:nvSpPr>
          <p:cNvPr id="11" name="TextBox 3"/>
          <p:cNvSpPr/>
          <p:nvPr/>
        </p:nvSpPr>
        <p:spPr>
          <a:xfrm>
            <a:off x="694080" y="5238000"/>
            <a:ext cx="6988680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13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4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212623E-4D34-42E6-88E4-73898C805A1A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4000" y="1874520"/>
            <a:ext cx="8402663" cy="230943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Most of QCLs have 5-15 W of electrical dissipation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Up to 100 W are needed to control the temperature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Optical power levels of few </a:t>
            </a:r>
            <a:r>
              <a:rPr lang="en-US" sz="2800" b="0" i="0" u="none" strike="noStrike" kern="120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mW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 sufficient for </a:t>
            </a:r>
            <a:r>
              <a:rPr lang="en-US" sz="2800" b="0" i="0" u="none" strike="noStrike" kern="120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many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tabLst/>
            </a:pPr>
            <a:r>
              <a:rPr lang="en-US" sz="2800" b="0" i="0" u="none" strike="noStrike" kern="120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 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applications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endParaRPr lang="en-US" sz="2800" b="0" i="0" u="none" strike="noStrike" kern="1200" dirty="0">
              <a:ln>
                <a:noFill/>
              </a:ln>
              <a:solidFill>
                <a:srgbClr val="000000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Thermal budget in QCLs</a:t>
            </a:r>
          </a:p>
        </p:txBody>
      </p:sp>
      <p:sp>
        <p:nvSpPr>
          <p:cNvPr id="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94828A2-1846-4D6B-AE32-5A26553B52EE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4000" y="1874520"/>
            <a:ext cx="8402663" cy="2309435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Most of QCLs have 5-15 W of electrical dissipation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Up to 100 W are needed to control the temperature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Optical power levels of few </a:t>
            </a:r>
            <a:r>
              <a:rPr lang="en-US" sz="2800" b="0" i="0" u="none" strike="noStrike" kern="120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mW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 sufficient for many </a:t>
            </a:r>
            <a:endParaRPr lang="en-US" sz="2800" b="0" i="0" u="none" strike="noStrike" kern="120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tabLst/>
            </a:pPr>
            <a:r>
              <a:rPr lang="en-US" sz="2800" b="0" i="0" u="none" strike="noStrike" kern="120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applications</a:t>
            </a:r>
            <a:endParaRPr lang="en-US" sz="2800" b="0" i="0" u="none" strike="noStrike" kern="1200" dirty="0">
              <a:ln>
                <a:noFill/>
              </a:ln>
              <a:solidFill>
                <a:srgbClr val="000000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endParaRPr lang="en-US" sz="2800" b="0" i="0" u="none" strike="noStrike" kern="1200" dirty="0">
              <a:ln>
                <a:noFill/>
              </a:ln>
              <a:solidFill>
                <a:srgbClr val="000000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Thermal budget in QCLs</a:t>
            </a:r>
          </a:p>
        </p:txBody>
      </p:sp>
      <p:sp>
        <p:nvSpPr>
          <p:cNvPr id="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5848CA9-3D95-4554-BC2C-599CB74001C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75480" y="4732560"/>
            <a:ext cx="7374599" cy="2072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Research goal:</a:t>
            </a:r>
          </a:p>
          <a:p>
            <a:pPr marL="0" marR="0" lvl="1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Low dissipation devices</a:t>
            </a:r>
          </a:p>
          <a:p>
            <a:pPr marL="0" marR="0" lvl="1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Short chips</a:t>
            </a:r>
          </a:p>
          <a:p>
            <a:pPr marL="0" marR="0" lvl="1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Still enough optical power for spectroscopy</a:t>
            </a:r>
          </a:p>
          <a:p>
            <a:pPr marL="0" marR="0" lvl="1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000" y="1874520"/>
            <a:ext cx="6840000" cy="102707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Low dissipation (</a:t>
            </a: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Easy cw bar testing)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More devices per wafer</a:t>
            </a: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Advantages of short devices</a:t>
            </a:r>
          </a:p>
        </p:txBody>
      </p:sp>
      <p:sp>
        <p:nvSpPr>
          <p:cNvPr id="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207CB5E-7E1D-40B2-8FAC-0ABB13D6DA76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000" y="1874520"/>
            <a:ext cx="6444360" cy="3983227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Low dissipation (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Easy </a:t>
            </a:r>
            <a:r>
              <a:rPr lang="en-US" sz="2800" b="0" i="0" u="none" strike="noStrike" kern="1200" dirty="0" err="1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cw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 bar testing)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More devices per wafer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Probability of defect (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8000"/>
                </a:solidFill>
                <a:latin typeface="Andale Mono" pitchFamily="18"/>
                <a:ea typeface="Andale Mono" pitchFamily="2"/>
                <a:cs typeface="Andale Mono" pitchFamily="2"/>
              </a:rPr>
              <a:t>λ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8000"/>
                </a:solidFill>
                <a:latin typeface="Arial" pitchFamily="34"/>
                <a:ea typeface="Andale Mono" pitchFamily="2"/>
                <a:cs typeface="Andale Mono" pitchFamily="2"/>
              </a:rPr>
              <a:t>)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 follows a </a:t>
            </a:r>
            <a:r>
              <a:rPr lang="en-US" sz="2800" b="0" i="0" u="none" strike="noStrike" kern="1200" dirty="0" err="1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Poissonian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 law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Failure rate sensibly reduced with shorter lasers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endParaRPr lang="en-US" sz="2800" b="0" i="0" u="none" strike="noStrike" kern="1200" dirty="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Advantages of short devices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>
                <a:spLocks noResize="1"/>
              </p:cNvSpPr>
              <p:nvPr/>
            </p:nvSpPr>
            <p:spPr>
              <a:xfrm>
                <a:off x="7343999" y="2030760"/>
                <a:ext cx="1828800" cy="777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λ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  <m:r>
                            <a:rPr lang="en-US" i="0">
                              <a:latin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i="0">
                  <a:latin typeface="Arial" pitchFamily="18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3999" y="2030760"/>
                <a:ext cx="1828800" cy="7772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35D15AB-563F-42F2-915D-37F3B6E7C21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12000" y="3311999"/>
            <a:ext cx="3327479" cy="11098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Probability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of major defect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in the laser wg</a:t>
            </a:r>
          </a:p>
        </p:txBody>
      </p:sp>
      <p:sp>
        <p:nvSpPr>
          <p:cNvPr id="9" name="Straight Connector 8"/>
          <p:cNvSpPr/>
          <p:nvPr/>
        </p:nvSpPr>
        <p:spPr>
          <a:xfrm flipV="1">
            <a:off x="8136000" y="2664000"/>
            <a:ext cx="216000" cy="647999"/>
          </a:xfrm>
          <a:prstGeom prst="line">
            <a:avLst/>
          </a:prstGeom>
          <a:noFill/>
          <a:ln w="27360">
            <a:solidFill>
              <a:srgbClr val="FF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4360" y="1260360"/>
            <a:ext cx="3327479" cy="430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Number of defects</a:t>
            </a:r>
          </a:p>
        </p:txBody>
      </p:sp>
      <p:sp>
        <p:nvSpPr>
          <p:cNvPr id="11" name="Straight Connector 10"/>
          <p:cNvSpPr/>
          <p:nvPr/>
        </p:nvSpPr>
        <p:spPr>
          <a:xfrm>
            <a:off x="8280000" y="1655999"/>
            <a:ext cx="216000" cy="504001"/>
          </a:xfrm>
          <a:prstGeom prst="line">
            <a:avLst/>
          </a:prstGeom>
          <a:noFill/>
          <a:ln w="27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8280000" y="2196000"/>
            <a:ext cx="216000" cy="432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FF0000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8892000" y="1994760"/>
            <a:ext cx="216000" cy="2012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FF0000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8640000" y="2448000"/>
            <a:ext cx="288000" cy="360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460000" y="2196000"/>
            <a:ext cx="216000" cy="20232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Advantages of short devices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>
                <a:spLocks noResize="1"/>
              </p:cNvSpPr>
              <p:nvPr/>
            </p:nvSpPr>
            <p:spPr>
              <a:xfrm>
                <a:off x="7343999" y="2030760"/>
                <a:ext cx="1828800" cy="777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λ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  <m:r>
                            <a:rPr lang="en-US" i="0">
                              <a:latin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i="0">
                  <a:latin typeface="Arial" pitchFamily="18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3999" y="2030760"/>
                <a:ext cx="1828800" cy="7772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FF00599D-B379-4018-ADE5-FBB1B5464EF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000" y="6696000"/>
            <a:ext cx="10584000" cy="4867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Defect density estimated on the AL-Stock data (preliminary)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12000" y="3311999"/>
            <a:ext cx="3327479" cy="11098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Probability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of major defect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in the laser wg</a:t>
            </a:r>
          </a:p>
        </p:txBody>
      </p:sp>
      <p:sp>
        <p:nvSpPr>
          <p:cNvPr id="10" name="Straight Connector 9"/>
          <p:cNvSpPr/>
          <p:nvPr/>
        </p:nvSpPr>
        <p:spPr>
          <a:xfrm flipV="1">
            <a:off x="8136000" y="2664000"/>
            <a:ext cx="216000" cy="647999"/>
          </a:xfrm>
          <a:prstGeom prst="line">
            <a:avLst/>
          </a:prstGeom>
          <a:noFill/>
          <a:ln w="27360">
            <a:solidFill>
              <a:srgbClr val="FF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360" y="1260360"/>
            <a:ext cx="3327479" cy="430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Number of defects</a:t>
            </a:r>
          </a:p>
        </p:txBody>
      </p:sp>
      <p:sp>
        <p:nvSpPr>
          <p:cNvPr id="12" name="Straight Connector 11"/>
          <p:cNvSpPr/>
          <p:nvPr/>
        </p:nvSpPr>
        <p:spPr>
          <a:xfrm>
            <a:off x="8280000" y="1655999"/>
            <a:ext cx="216000" cy="504001"/>
          </a:xfrm>
          <a:prstGeom prst="line">
            <a:avLst/>
          </a:prstGeom>
          <a:noFill/>
          <a:ln w="27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8280000" y="2196000"/>
            <a:ext cx="216000" cy="432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FF0000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8892000" y="1994760"/>
            <a:ext cx="216000" cy="2012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FF0000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640000" y="2448000"/>
            <a:ext cx="288000" cy="360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8460000" y="2196000"/>
            <a:ext cx="216000" cy="20232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0" y="1224000"/>
            <a:ext cx="6827759" cy="527436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3394079" y="3528000"/>
            <a:ext cx="790200" cy="430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35%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0079" y="4860000"/>
            <a:ext cx="621000" cy="430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8%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000" y="1874520"/>
            <a:ext cx="6696000" cy="28137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Optical power levels of few mW sufficient for many applications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Low consumption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More devices per wafer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Probability of defect (</a:t>
            </a:r>
            <a:r>
              <a:rPr lang="en-US" sz="2400" b="1" i="0" u="none" strike="noStrike" kern="1200">
                <a:ln>
                  <a:noFill/>
                </a:ln>
                <a:latin typeface="Andale Mono" pitchFamily="18"/>
                <a:ea typeface="Andale Mono" pitchFamily="2"/>
                <a:cs typeface="Andale Mono" pitchFamily="2"/>
              </a:rPr>
              <a:t>λ</a:t>
            </a:r>
            <a:r>
              <a:rPr lang="en-US" sz="2400" b="1" i="0" u="none" strike="noStrike" kern="1200">
                <a:ln>
                  <a:noFill/>
                </a:ln>
                <a:latin typeface="Arial" pitchFamily="34"/>
                <a:ea typeface="Andale Mono" pitchFamily="2"/>
                <a:cs typeface="Andale Mono" pitchFamily="2"/>
              </a:rPr>
              <a:t>)</a:t>
            </a: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follows a Poissonian law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endParaRPr lang="en-US" sz="2400" b="1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endParaRPr lang="en-US" sz="2400" b="1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Advantages of short devices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>
                <a:spLocks noResize="1"/>
              </p:cNvSpPr>
              <p:nvPr/>
            </p:nvSpPr>
            <p:spPr>
              <a:xfrm>
                <a:off x="7343999" y="2030760"/>
                <a:ext cx="1828800" cy="777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λ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0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i="0">
                                  <a:latin typeface="Cambria Math"/>
                                </a:rPr>
                                <m:t>λ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𝑘</m:t>
                          </m:r>
                          <m:r>
                            <a:rPr lang="en-US" i="0">
                              <a:latin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i="0">
                  <a:latin typeface="Arial" pitchFamily="18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3999" y="2030760"/>
                <a:ext cx="1828800" cy="7772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E2D5063-B311-422A-9921-E221D01549AF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19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000" y="6408000"/>
            <a:ext cx="9932760" cy="544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0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Doublefold impact on the number of chips/wafer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12000" y="3311999"/>
            <a:ext cx="3327479" cy="11098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Probability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of major defect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in the laser wg</a:t>
            </a:r>
          </a:p>
        </p:txBody>
      </p:sp>
      <p:sp>
        <p:nvSpPr>
          <p:cNvPr id="10" name="Straight Connector 9"/>
          <p:cNvSpPr/>
          <p:nvPr/>
        </p:nvSpPr>
        <p:spPr>
          <a:xfrm flipV="1">
            <a:off x="8136000" y="2664000"/>
            <a:ext cx="216000" cy="647999"/>
          </a:xfrm>
          <a:prstGeom prst="line">
            <a:avLst/>
          </a:prstGeom>
          <a:noFill/>
          <a:ln w="27360">
            <a:solidFill>
              <a:srgbClr val="FF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4360" y="1260360"/>
            <a:ext cx="3327479" cy="430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Number of defects</a:t>
            </a:r>
          </a:p>
        </p:txBody>
      </p:sp>
      <p:sp>
        <p:nvSpPr>
          <p:cNvPr id="12" name="Straight Connector 11"/>
          <p:cNvSpPr/>
          <p:nvPr/>
        </p:nvSpPr>
        <p:spPr>
          <a:xfrm>
            <a:off x="8280000" y="1655999"/>
            <a:ext cx="216000" cy="504001"/>
          </a:xfrm>
          <a:prstGeom prst="line">
            <a:avLst/>
          </a:prstGeom>
          <a:noFill/>
          <a:ln w="27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8280000" y="2196000"/>
            <a:ext cx="216000" cy="432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FF0000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8892000" y="1994760"/>
            <a:ext cx="216000" cy="2012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FF0000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640000" y="2448000"/>
            <a:ext cx="288000" cy="36000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8460000" y="2196000"/>
            <a:ext cx="216000" cy="20232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6000" y="1692000"/>
            <a:ext cx="6588000" cy="47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Optimizing reflectivity for short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2160000"/>
            <a:ext cx="7514925" cy="4561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Starting range 4.5 </a:t>
            </a:r>
            <a:r>
              <a:rPr lang="en-US" sz="2800" b="0" i="0" u="none" strike="noStrike" kern="1200" dirty="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 and 5.5 </a:t>
            </a:r>
            <a:r>
              <a:rPr lang="en-US" sz="2800" b="0" i="0" u="none" strike="noStrike" kern="1200" dirty="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  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Optimize the grating coupling to obtain both</a:t>
            </a:r>
            <a:r>
              <a:rPr lang="en-US" sz="2800" b="1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 </a:t>
            </a:r>
            <a:endParaRPr lang="en-US" sz="2800" b="1" i="0" u="none" strike="noStrike" kern="1200" dirty="0" smtClean="0">
              <a:ln>
                <a:noFill/>
              </a:ln>
              <a:solidFill>
                <a:srgbClr val="FF0000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tabLst/>
            </a:pPr>
            <a:r>
              <a:rPr lang="en-US" sz="2800" b="1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low </a:t>
            </a:r>
            <a:r>
              <a:rPr lang="en-US" sz="2800" b="1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consumption DFBs </a:t>
            </a: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and </a:t>
            </a:r>
            <a:r>
              <a:rPr lang="en-US" sz="2800" b="1" i="0" u="none" strike="noStrike" kern="1200" dirty="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high power </a:t>
            </a:r>
            <a:endParaRPr lang="en-US" sz="2800" b="1" i="0" u="none" strike="noStrike" kern="1200" dirty="0" smtClean="0">
              <a:ln>
                <a:noFill/>
              </a:ln>
              <a:solidFill>
                <a:srgbClr val="0000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tabLst/>
            </a:pPr>
            <a:r>
              <a:rPr lang="en-US" sz="2800" b="1" i="0" u="none" strike="noStrike" kern="1200" dirty="0" smtClean="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DFBs</a:t>
            </a:r>
            <a:r>
              <a:rPr lang="en-US" sz="2800" b="1" i="0" u="none" strike="noStrike" kern="1200" dirty="0" smtClean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 </a:t>
            </a: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on the </a:t>
            </a:r>
            <a:r>
              <a:rPr lang="en-US" sz="2800" b="1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same wafer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1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750 µm long devices, 3-4 µm wide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Back-facet HR coating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Partial front HR coating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endParaRPr lang="en-US" sz="2800" b="0" i="0" u="none" strike="noStrike" kern="1200" dirty="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</a:pPr>
            <a:endParaRPr lang="en-US" sz="2800" b="0" i="0" u="none" strike="noStrike" kern="1200" dirty="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2000" y="1440000"/>
            <a:ext cx="6840000" cy="4680000"/>
            <a:chOff x="72000" y="1440000"/>
            <a:chExt cx="6840000" cy="4680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72000" y="1440000"/>
              <a:ext cx="6840000" cy="46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4212000" y="4789440"/>
              <a:ext cx="1944000" cy="48672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800" b="0" i="1" u="none" strike="noStrike" kern="1200">
                  <a:ln>
                    <a:noFill/>
                  </a:ln>
                  <a:latin typeface="Arial" pitchFamily="34"/>
                  <a:ea typeface="Arial" pitchFamily="34"/>
                  <a:cs typeface="Arial" pitchFamily="34"/>
                </a:rPr>
                <a:t>λ </a:t>
              </a:r>
              <a:r>
                <a:rPr lang="en-US" sz="2800" b="0" i="1" u="none" strike="noStrike" kern="1200">
                  <a:ln>
                    <a:noFill/>
                  </a:ln>
                  <a:latin typeface="Arial" pitchFamily="18"/>
                  <a:ea typeface="Arial" pitchFamily="34"/>
                  <a:cs typeface="Arial" pitchFamily="34"/>
                </a:rPr>
                <a:t>= </a:t>
              </a:r>
              <a:r>
                <a:rPr lang="en-US" sz="2800" b="0" i="1" u="none" strike="noStrike" kern="1200">
                  <a:ln>
                    <a:noFill/>
                  </a:ln>
                  <a:latin typeface="Arial" pitchFamily="18"/>
                  <a:ea typeface="Song" pitchFamily="2"/>
                  <a:cs typeface="Arial Unicode MS" pitchFamily="2"/>
                </a:rPr>
                <a:t>4.5 µm</a:t>
              </a:r>
            </a:p>
          </p:txBody>
        </p:sp>
      </p:grpSp>
      <p:sp>
        <p:nvSpPr>
          <p:cNvPr id="5" name="Title 4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Front HR coating (dielectric)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472000" y="1764000"/>
            <a:ext cx="3600000" cy="2072159"/>
            <a:chOff x="5472000" y="1764000"/>
            <a:chExt cx="3600000" cy="2072159"/>
          </a:xfrm>
        </p:grpSpPr>
        <p:sp>
          <p:nvSpPr>
            <p:cNvPr id="7" name="TextBox 6"/>
            <p:cNvSpPr txBox="1"/>
            <p:nvPr/>
          </p:nvSpPr>
          <p:spPr>
            <a:xfrm>
              <a:off x="6874920" y="1764000"/>
              <a:ext cx="2197080" cy="110988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400" b="0" i="1" u="none" strike="noStrike" kern="120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Song" pitchFamily="2"/>
                  <a:cs typeface="Arial Unicode MS" pitchFamily="2"/>
                </a:rPr>
                <a:t>Optical power</a:t>
              </a: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400" b="0" i="1" u="none" strike="noStrike" kern="120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Song" pitchFamily="2"/>
                  <a:cs typeface="Arial Unicode MS" pitchFamily="2"/>
                </a:rPr>
                <a:t>increases with</a:t>
              </a: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400" b="0" i="1" u="none" strike="noStrike" kern="1200">
                  <a:ln>
                    <a:noFill/>
                  </a:ln>
                  <a:solidFill>
                    <a:srgbClr val="0000FF"/>
                  </a:solidFill>
                  <a:latin typeface="Arial" pitchFamily="18"/>
                  <a:ea typeface="Song" pitchFamily="2"/>
                  <a:cs typeface="Arial Unicode MS" pitchFamily="2"/>
                </a:rPr>
                <a:t>front coating</a:t>
              </a:r>
            </a:p>
          </p:txBody>
        </p:sp>
        <p:sp>
          <p:nvSpPr>
            <p:cNvPr id="8" name="Straight Connector 7"/>
            <p:cNvSpPr/>
            <p:nvPr/>
          </p:nvSpPr>
          <p:spPr>
            <a:xfrm flipH="1">
              <a:off x="5472000" y="2088000"/>
              <a:ext cx="1402920" cy="216000"/>
            </a:xfrm>
            <a:prstGeom prst="line">
              <a:avLst/>
            </a:prstGeom>
            <a:noFill/>
            <a:ln w="27360">
              <a:solidFill>
                <a:srgbClr val="0000FF"/>
              </a:solidFill>
              <a:prstDash val="solid"/>
              <a:tailEnd type="arrow"/>
            </a:ln>
          </p:spPr>
          <p:txBody>
            <a:bodyPr vert="horz" wrap="none" lIns="0" tIns="0" rIns="0" bIns="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874920" y="3066120"/>
              <a:ext cx="1773360" cy="77003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400" b="0" i="1" u="none" strike="noStrike" kern="1200">
                  <a:ln>
                    <a:noFill/>
                  </a:ln>
                  <a:solidFill>
                    <a:srgbClr val="FF0000"/>
                  </a:solidFill>
                  <a:latin typeface="Arial" pitchFamily="18"/>
                  <a:ea typeface="Song" pitchFamily="2"/>
                  <a:cs typeface="Arial Unicode MS" pitchFamily="2"/>
                </a:rPr>
                <a:t>Before front</a:t>
              </a:r>
            </a:p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400" b="0" i="1" u="none" strike="noStrike" kern="1200">
                  <a:ln>
                    <a:noFill/>
                  </a:ln>
                  <a:solidFill>
                    <a:srgbClr val="FF0000"/>
                  </a:solidFill>
                  <a:latin typeface="Arial" pitchFamily="18"/>
                  <a:ea typeface="Song" pitchFamily="2"/>
                  <a:cs typeface="Arial Unicode MS" pitchFamily="2"/>
                </a:rPr>
                <a:t>coating</a:t>
              </a:r>
            </a:p>
          </p:txBody>
        </p:sp>
        <p:sp>
          <p:nvSpPr>
            <p:cNvPr id="10" name="Straight Connector 9"/>
            <p:cNvSpPr/>
            <p:nvPr/>
          </p:nvSpPr>
          <p:spPr>
            <a:xfrm flipH="1" flipV="1">
              <a:off x="5544000" y="3281760"/>
              <a:ext cx="1330920" cy="108360"/>
            </a:xfrm>
            <a:prstGeom prst="line">
              <a:avLst/>
            </a:prstGeom>
            <a:noFill/>
            <a:ln w="27360">
              <a:solidFill>
                <a:srgbClr val="FF0000"/>
              </a:solidFill>
              <a:prstDash val="solid"/>
              <a:tailEnd type="arrow"/>
            </a:ln>
          </p:spPr>
          <p:txBody>
            <a:bodyPr vert="horz" wrap="none" lIns="0" tIns="0" rIns="0" bIns="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32000" y="6193799"/>
            <a:ext cx="2983319" cy="7700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750 µm long devices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3 µm wide ridge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66640" y="4320000"/>
            <a:ext cx="2421360" cy="11098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1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No-lasing before </a:t>
            </a:r>
            <a:endParaRPr lang="en-US" sz="2400" b="0" i="1" u="none" strike="noStrike" kern="1200" dirty="0" smtClean="0">
              <a:ln>
                <a:noFill/>
              </a:ln>
              <a:solidFill>
                <a:srgbClr val="000000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1" u="none" strike="noStrike" kern="1200" dirty="0" smtClean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back-side </a:t>
            </a:r>
            <a:r>
              <a:rPr lang="en-US" sz="2400" b="0" i="1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coupling</a:t>
            </a:r>
          </a:p>
        </p:txBody>
      </p:sp>
      <p:sp>
        <p:nvSpPr>
          <p:cNvPr id="13" name="Straight Connector 12"/>
          <p:cNvSpPr/>
          <p:nvPr/>
        </p:nvSpPr>
        <p:spPr>
          <a:xfrm flipH="1">
            <a:off x="5544360" y="5112000"/>
            <a:ext cx="1322280" cy="164160"/>
          </a:xfrm>
          <a:prstGeom prst="line">
            <a:avLst/>
          </a:prstGeom>
          <a:noFill/>
          <a:ln w="27360">
            <a:solidFill>
              <a:srgbClr val="00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2680" y="1362960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 consumption devices</a:t>
            </a:r>
          </a:p>
        </p:txBody>
      </p:sp>
      <p:sp>
        <p:nvSpPr>
          <p:cNvPr id="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88092D6-D140-4FC1-B88C-F177CCC610E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22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7999" y="6048000"/>
            <a:ext cx="8069400" cy="8035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Dissipation at threshold as low as 0.3W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Max consumption &lt; 1.4W between 4.5</a:t>
            </a:r>
            <a:r>
              <a:rPr lang="en-US" sz="2400" b="0" i="0" u="none" strike="noStrike" kern="120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 and 5.3</a:t>
            </a:r>
            <a:r>
              <a:rPr lang="en-US" sz="2400" b="0" i="0" u="none" strike="noStrike" kern="120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</a:t>
            </a:r>
          </a:p>
        </p:txBody>
      </p:sp>
      <p:sp>
        <p:nvSpPr>
          <p:cNvPr id="8" name="Rectangle 7"/>
          <p:cNvSpPr/>
          <p:nvPr/>
        </p:nvSpPr>
        <p:spPr>
          <a:xfrm>
            <a:off x="1440000" y="3816000"/>
            <a:ext cx="7416000" cy="503999"/>
          </a:xfrm>
          <a:prstGeom prst="rect">
            <a:avLst/>
          </a:prstGeom>
          <a:solidFill>
            <a:srgbClr val="EB613D">
              <a:alpha val="3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71560" y="1692000"/>
            <a:ext cx="2282400" cy="430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Max dissipation</a:t>
            </a:r>
          </a:p>
        </p:txBody>
      </p:sp>
      <p:sp>
        <p:nvSpPr>
          <p:cNvPr id="10" name="Straight Connector 9"/>
          <p:cNvSpPr/>
          <p:nvPr/>
        </p:nvSpPr>
        <p:spPr>
          <a:xfrm flipH="1">
            <a:off x="5040000" y="2074319"/>
            <a:ext cx="1835280" cy="517681"/>
          </a:xfrm>
          <a:prstGeom prst="line">
            <a:avLst/>
          </a:prstGeom>
          <a:noFill/>
          <a:ln w="27360">
            <a:solidFill>
              <a:srgbClr val="00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03999" y="2736000"/>
            <a:ext cx="1621080" cy="7700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Threshold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dissipation</a:t>
            </a:r>
          </a:p>
        </p:txBody>
      </p:sp>
      <p:sp>
        <p:nvSpPr>
          <p:cNvPr id="12" name="Straight Connector 11"/>
          <p:cNvSpPr/>
          <p:nvPr/>
        </p:nvSpPr>
        <p:spPr>
          <a:xfrm flipH="1">
            <a:off x="4968000" y="3406320"/>
            <a:ext cx="935999" cy="445679"/>
          </a:xfrm>
          <a:prstGeom prst="line">
            <a:avLst/>
          </a:prstGeom>
          <a:noFill/>
          <a:ln w="27360">
            <a:solidFill>
              <a:srgbClr val="FF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2680" y="1362960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 consumption devices</a:t>
            </a:r>
          </a:p>
        </p:txBody>
      </p:sp>
      <p:sp>
        <p:nvSpPr>
          <p:cNvPr id="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F1661FA-2443-4DA8-8493-8D6CA34B52AF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7999" y="6048000"/>
            <a:ext cx="8069400" cy="8035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Dissipation at threshold as low as 0.3W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Max consumption &lt; 1.4W between 4.5</a:t>
            </a:r>
            <a:r>
              <a:rPr lang="en-US" sz="2400" b="0" i="0" u="none" strike="noStrike" kern="120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 and 5.3</a:t>
            </a:r>
            <a:r>
              <a:rPr lang="en-US" sz="2400" b="0" i="0" u="none" strike="noStrike" kern="120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</a:t>
            </a:r>
          </a:p>
        </p:txBody>
      </p:sp>
      <p:sp>
        <p:nvSpPr>
          <p:cNvPr id="8" name="Rectangle 7"/>
          <p:cNvSpPr/>
          <p:nvPr/>
        </p:nvSpPr>
        <p:spPr>
          <a:xfrm>
            <a:off x="1440000" y="3816000"/>
            <a:ext cx="7416000" cy="503999"/>
          </a:xfrm>
          <a:prstGeom prst="rect">
            <a:avLst/>
          </a:prstGeom>
          <a:solidFill>
            <a:srgbClr val="EB613D">
              <a:alpha val="3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Straight Connector 8"/>
          <p:cNvSpPr/>
          <p:nvPr/>
        </p:nvSpPr>
        <p:spPr>
          <a:xfrm>
            <a:off x="8100000" y="1620000"/>
            <a:ext cx="0" cy="576000"/>
          </a:xfrm>
          <a:prstGeom prst="line">
            <a:avLst/>
          </a:prstGeom>
          <a:noFill/>
          <a:ln w="27360">
            <a:solidFill>
              <a:srgbClr val="000000"/>
            </a:solidFill>
            <a:custDash>
              <a:ds d="2640789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</a:custDash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Straight Connector 9"/>
          <p:cNvSpPr/>
          <p:nvPr/>
        </p:nvSpPr>
        <p:spPr>
          <a:xfrm>
            <a:off x="7953480" y="1606320"/>
            <a:ext cx="0" cy="576000"/>
          </a:xfrm>
          <a:prstGeom prst="line">
            <a:avLst/>
          </a:prstGeom>
          <a:noFill/>
          <a:ln w="27360">
            <a:solidFill>
              <a:srgbClr val="000000"/>
            </a:solidFill>
            <a:custDash>
              <a:ds d="2640789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</a:custDash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Straight Connector 10"/>
          <p:cNvSpPr/>
          <p:nvPr/>
        </p:nvSpPr>
        <p:spPr>
          <a:xfrm>
            <a:off x="4857480" y="1606320"/>
            <a:ext cx="0" cy="576000"/>
          </a:xfrm>
          <a:prstGeom prst="line">
            <a:avLst/>
          </a:prstGeom>
          <a:noFill/>
          <a:ln w="27360">
            <a:solidFill>
              <a:srgbClr val="000000"/>
            </a:solidFill>
            <a:custDash>
              <a:ds d="2640789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</a:custDash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Straight Connector 11"/>
          <p:cNvSpPr/>
          <p:nvPr/>
        </p:nvSpPr>
        <p:spPr>
          <a:xfrm>
            <a:off x="2517480" y="1606320"/>
            <a:ext cx="0" cy="576000"/>
          </a:xfrm>
          <a:prstGeom prst="line">
            <a:avLst/>
          </a:prstGeom>
          <a:noFill/>
          <a:ln w="27360">
            <a:solidFill>
              <a:srgbClr val="000000"/>
            </a:solidFill>
            <a:custDash>
              <a:ds d="2640789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  <a:ds d="334211" sp="2640789"/>
            </a:custDash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Low-dissipation DFB devices at 4.5 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56600" y="1364400"/>
            <a:ext cx="5486399" cy="38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6024600" y="4799880"/>
            <a:ext cx="4091400" cy="26161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DCD9747-9B73-4DA7-AC30-4BBDADE21F6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r="4235"/>
          <a:stretch>
            <a:fillRect/>
          </a:stretch>
        </p:blipFill>
        <p:spPr>
          <a:xfrm>
            <a:off x="5940000" y="1671839"/>
            <a:ext cx="4136760" cy="31881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38125" y="5292000"/>
            <a:ext cx="6127560" cy="17931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1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 dirty="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very low threshold current : 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29mA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 err="1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</a:t>
            </a:r>
            <a:r>
              <a:rPr lang="en-US" sz="2800" b="0" i="0" u="none" strike="noStrike" kern="1200" baseline="-25000" dirty="0" err="1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</a:t>
            </a: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max ~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1.2W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Single mode</a:t>
            </a:r>
          </a:p>
        </p:txBody>
      </p:sp>
      <p:sp>
        <p:nvSpPr>
          <p:cNvPr id="10" name="Straight Connector 9"/>
          <p:cNvSpPr/>
          <p:nvPr/>
        </p:nvSpPr>
        <p:spPr>
          <a:xfrm flipV="1">
            <a:off x="1584000" y="4680000"/>
            <a:ext cx="576000" cy="936000"/>
          </a:xfrm>
          <a:prstGeom prst="line">
            <a:avLst/>
          </a:prstGeom>
          <a:noFill/>
          <a:ln w="27360">
            <a:solidFill>
              <a:srgbClr val="00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Low-dissipation DFB devices at 4.5 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56240" y="1292040"/>
            <a:ext cx="5486399" cy="407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6012000" y="4648320"/>
            <a:ext cx="4114800" cy="25786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4C0391E-5B1E-4756-ABEA-EAC404DA59D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4120" y="5544000"/>
            <a:ext cx="4506120" cy="1396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opt power up to </a:t>
            </a:r>
            <a:r>
              <a:rPr lang="en-US" sz="28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48mW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</a:t>
            </a:r>
            <a:r>
              <a:rPr lang="en-US" sz="2800" b="0" i="0" u="none" strike="noStrike" kern="1200" baseline="-25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</a:t>
            </a: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max ~1.4W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Single mode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r="4730"/>
          <a:stretch>
            <a:fillRect/>
          </a:stretch>
        </p:blipFill>
        <p:spPr>
          <a:xfrm>
            <a:off x="5957640" y="1780560"/>
            <a:ext cx="4114800" cy="2779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Low-dissipation DFB devices at 4.90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-23040" y="1296000"/>
            <a:ext cx="5027040" cy="3603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5040000" y="1728000"/>
            <a:ext cx="4953600" cy="30841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FBF90DA-2C2F-49F4-A64B-0467BA1F45E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72000" y="4327560"/>
            <a:ext cx="4572000" cy="2944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Low dissipation devices</a:t>
            </a:r>
          </a:p>
        </p:txBody>
      </p:sp>
      <p:sp>
        <p:nvSpPr>
          <p:cNvPr id="4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13B08E5-3A8B-4D5C-9DD1-1C63157657AF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6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t="5039" r="5637"/>
          <a:stretch>
            <a:fillRect/>
          </a:stretch>
        </p:blipFill>
        <p:spPr>
          <a:xfrm>
            <a:off x="36000" y="4176000"/>
            <a:ext cx="5004000" cy="31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408000" y="930240"/>
            <a:ext cx="3708000" cy="24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44000" y="1874160"/>
            <a:ext cx="6048000" cy="24685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SzPct val="45000"/>
              <a:buFont typeface="StarSymbol"/>
              <a:buChar char="●"/>
              <a:tabLst/>
            </a:pPr>
            <a:r>
              <a:rPr lang="en-US" sz="25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Gain starving (too low doped structure)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SzPct val="45000"/>
              <a:buFont typeface="StarSymbol"/>
              <a:buChar char="●"/>
              <a:tabLst/>
            </a:pPr>
            <a:r>
              <a:rPr lang="en-US" sz="25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Elctrical dissipation as low as 0.3 W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SzPct val="45000"/>
              <a:buFont typeface="StarSymbol"/>
              <a:buChar char="●"/>
              <a:tabLst/>
            </a:pPr>
            <a:r>
              <a:rPr lang="en-US" sz="25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No cooling needed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SzPct val="45000"/>
              <a:buFont typeface="StarSymbol"/>
              <a:buChar char="●"/>
              <a:tabLst/>
            </a:pPr>
            <a:r>
              <a:rPr lang="en-US" sz="25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Max dissipation 0.7 W</a:t>
            </a:r>
          </a:p>
        </p:txBody>
      </p:sp>
      <p:sp>
        <p:nvSpPr>
          <p:cNvPr id="11" name="Straight Connector 10"/>
          <p:cNvSpPr/>
          <p:nvPr/>
        </p:nvSpPr>
        <p:spPr>
          <a:xfrm>
            <a:off x="7560000" y="5256000"/>
            <a:ext cx="72000" cy="1296000"/>
          </a:xfrm>
          <a:prstGeom prst="line">
            <a:avLst/>
          </a:prstGeom>
          <a:noFill/>
          <a:ln w="27360">
            <a:solidFill>
              <a:srgbClr val="FF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56000" y="4825440"/>
            <a:ext cx="977759" cy="430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0.3 W</a:t>
            </a:r>
          </a:p>
        </p:txBody>
      </p:sp>
      <p:sp>
        <p:nvSpPr>
          <p:cNvPr id="13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1AB4DB2-38CD-47BC-A168-CFFB6F446D3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4" name="Straight Connector 13"/>
          <p:cNvSpPr/>
          <p:nvPr/>
        </p:nvSpPr>
        <p:spPr>
          <a:xfrm>
            <a:off x="9360000" y="4320000"/>
            <a:ext cx="72000" cy="360000"/>
          </a:xfrm>
          <a:prstGeom prst="line">
            <a:avLst/>
          </a:prstGeom>
          <a:noFill/>
          <a:ln w="27360">
            <a:solidFill>
              <a:srgbClr val="FF0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56000" y="3889440"/>
            <a:ext cx="977759" cy="4305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0.7 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 consumption devices</a:t>
            </a:r>
          </a:p>
        </p:txBody>
      </p:sp>
      <p:sp>
        <p:nvSpPr>
          <p:cNvPr id="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4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5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C2AF6245-C37B-40CC-8440-279EFE890B90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00" y="6156000"/>
            <a:ext cx="9272880" cy="922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Max consumption &lt; 2.6W between 4.5</a:t>
            </a:r>
            <a:r>
              <a:rPr lang="en-US" sz="2800" b="0" i="0" u="none" strike="noStrike" kern="120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 and 8.4</a:t>
            </a:r>
            <a:r>
              <a:rPr lang="en-US" sz="2800" b="0" i="0" u="none" strike="noStrike" kern="1200">
                <a:ln>
                  <a:noFill/>
                </a:ln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43440" y="1965240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reeform 7"/>
          <p:cNvSpPr/>
          <p:nvPr/>
        </p:nvSpPr>
        <p:spPr>
          <a:xfrm>
            <a:off x="1152000" y="2232000"/>
            <a:ext cx="2376000" cy="36719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27360">
            <a:solidFill>
              <a:srgbClr val="FF0000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680" y="881280"/>
            <a:ext cx="4036320" cy="4867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2-nd atmopheric window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Low-dissipation DFB devices at 7.8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37160" y="2103840"/>
            <a:ext cx="5027040" cy="3603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966560" y="2525039"/>
            <a:ext cx="5027040" cy="31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C35A5FCB-B9BA-4E9F-AC2B-6C5B2BF910B5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29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000" y="5796000"/>
            <a:ext cx="6176520" cy="12538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Very low threshold current : 66 mA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Very low threshold power : </a:t>
            </a:r>
            <a:r>
              <a:rPr lang="en-US" sz="24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0.55 W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Pmax &gt; 70 mW / huge dynamical range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Low-dissipation DFB devices at 8.4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37520" y="2104200"/>
            <a:ext cx="5026680" cy="3602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966920" y="2525400"/>
            <a:ext cx="5026680" cy="31820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BE19B8B-C100-4F04-A190-55CBDB95748F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30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8565" y="5796000"/>
            <a:ext cx="9745560" cy="1279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did not lase while uncoated/HR !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As for the 4.9 µm case the design is too little doped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 dirty="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low threshold powe</a:t>
            </a:r>
            <a:r>
              <a:rPr lang="en-US" sz="2800" b="0" i="0" u="none" strike="noStrike" kern="1200" dirty="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r : 1.06W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 consumption devices (9.3 µm)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914400" y="1829520"/>
            <a:ext cx="8226360" cy="38681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57B74AC-BCE0-4C0A-92A0-BF5C427F5FEA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31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82680" y="1602000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reeform 7"/>
          <p:cNvSpPr/>
          <p:nvPr/>
        </p:nvSpPr>
        <p:spPr>
          <a:xfrm>
            <a:off x="1440000" y="2304000"/>
            <a:ext cx="648000" cy="231372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000" y="6216479"/>
            <a:ext cx="4104000" cy="114336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preliminary results at 9.3</a:t>
            </a:r>
            <a:r>
              <a:rPr lang="en-US" sz="2400" b="0" i="0" u="none" strike="noStrike" kern="1200">
                <a:ln>
                  <a:noFill/>
                </a:ln>
                <a:solidFill>
                  <a:srgbClr val="0000FF"/>
                </a:solidFill>
                <a:latin typeface="Symbol Neu" pitchFamily="18"/>
                <a:ea typeface="Symbol Neu" pitchFamily="2"/>
                <a:cs typeface="Symbol Neu" pitchFamily="2"/>
              </a:rPr>
              <a:t></a:t>
            </a:r>
            <a:r>
              <a:rPr lang="en-US" sz="2400" b="0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m (only HR on back facet)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FF coating being developed</a:t>
            </a:r>
          </a:p>
        </p:txBody>
      </p:sp>
      <p:sp>
        <p:nvSpPr>
          <p:cNvPr id="10" name="Straight Connector 9"/>
          <p:cNvSpPr/>
          <p:nvPr/>
        </p:nvSpPr>
        <p:spPr>
          <a:xfrm flipV="1">
            <a:off x="1512000" y="4752000"/>
            <a:ext cx="216000" cy="1511999"/>
          </a:xfrm>
          <a:prstGeom prst="line">
            <a:avLst/>
          </a:prstGeom>
          <a:noFill/>
          <a:ln w="27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 consumption devices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914400" y="1829520"/>
            <a:ext cx="8226360" cy="38681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F6756A6-EF88-4C64-ABE7-59731B785B84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32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82680" y="1602000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-17280" y="6336000"/>
            <a:ext cx="10123200" cy="4867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Can we package this devices in low-dissipation packages?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10560"/>
            <a:ext cx="7561080" cy="376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DFB devices at 7.8</a:t>
            </a:r>
            <a:r>
              <a:rPr lang="en-US" b="1">
                <a:latin typeface="Symbol Neu" pitchFamily="34"/>
              </a:rPr>
              <a:t></a:t>
            </a:r>
            <a:r>
              <a:rPr lang="en-US" b="1"/>
              <a:t>m in TO3-L (dissipation level)</a:t>
            </a:r>
          </a:p>
        </p:txBody>
      </p:sp>
      <p:sp>
        <p:nvSpPr>
          <p:cNvPr id="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4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5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4A8A7ED-31C5-45FA-8EB4-1E2885614D66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2680" y="1925999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traight Connector 6"/>
          <p:cNvSpPr/>
          <p:nvPr/>
        </p:nvSpPr>
        <p:spPr>
          <a:xfrm flipH="1">
            <a:off x="3024000" y="1800000"/>
            <a:ext cx="2952000" cy="1656000"/>
          </a:xfrm>
          <a:prstGeom prst="line">
            <a:avLst/>
          </a:prstGeom>
          <a:noFill/>
          <a:ln w="27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5120" y="6573960"/>
            <a:ext cx="5394600" cy="430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blue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 : uncoated device in a TO3-L</a:t>
            </a:r>
          </a:p>
        </p:txBody>
      </p:sp>
      <p:sp>
        <p:nvSpPr>
          <p:cNvPr id="9" name="Straight Connector 8"/>
          <p:cNvSpPr/>
          <p:nvPr/>
        </p:nvSpPr>
        <p:spPr>
          <a:xfrm flipH="1">
            <a:off x="3024000" y="1800000"/>
            <a:ext cx="2952000" cy="2592000"/>
          </a:xfrm>
          <a:prstGeom prst="line">
            <a:avLst/>
          </a:prstGeom>
          <a:noFill/>
          <a:ln w="27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664000" y="3096000"/>
            <a:ext cx="648000" cy="1655999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noFill/>
          <a:ln w="27360">
            <a:solidFill>
              <a:srgbClr val="0000FF"/>
            </a:solidFill>
            <a:prstDash val="solid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90319" y="1372680"/>
            <a:ext cx="3757679" cy="715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200" b="0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Device sold in TO-3 package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200" b="0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(older generation device)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DFB devices at 7.8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 in TO3-L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762125" y="401295"/>
            <a:ext cx="7341120" cy="7306855"/>
          </a:xfrm>
        </p:spPr>
        <p:txBody>
          <a:bodyPr/>
          <a:lstStyle>
            <a:def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1pPr>
            <a:lvl2pPr marL="864000" marR="0" lvl="1" indent="-324000" algn="l" rtl="0" hangingPunct="0">
              <a:spcBef>
                <a:spcPts val="0"/>
              </a:spcBef>
              <a:spcAft>
                <a:spcPts val="2268"/>
              </a:spcAft>
              <a:buSzPct val="45000"/>
              <a:buFont typeface="StarSymbol"/>
              <a:buChar char="●"/>
              <a:tabLst/>
              <a:defRPr lang="fr-CH" sz="28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2pPr>
            <a:lvl3pPr marL="1295999" marR="0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"/>
              <a:tabLst/>
              <a:defRPr lang="fr-CH" sz="24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3pPr>
            <a:lvl4pPr marL="1728000" marR="0" lvl="3" indent="-216000" algn="l" rtl="0" hangingPunct="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➔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4pPr>
            <a:lvl5pPr marL="2160000" marR="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5pPr>
            <a:lvl6pPr marL="2592000" marR="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6pPr>
            <a:lvl7pPr marL="3024000" marR="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7pPr>
            <a:lvl8pPr marL="3456000" marR="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8pPr>
            <a:lvl9pPr marL="3887999" marR="0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9pPr>
          </a:lstStyle>
          <a:p>
            <a:pPr lvl="0"/>
            <a:endParaRPr lang="fr-CH" dirty="0"/>
          </a:p>
          <a:p>
            <a:pPr lvl="1">
              <a:buNone/>
            </a:pPr>
            <a:endParaRPr lang="fr-CH" sz="3200" dirty="0"/>
          </a:p>
          <a:p>
            <a:pPr lvl="1">
              <a:buNone/>
            </a:pPr>
            <a:endParaRPr lang="fr-CH" sz="3200" dirty="0"/>
          </a:p>
          <a:p>
            <a:pPr lvl="1">
              <a:buNone/>
            </a:pPr>
            <a:endParaRPr lang="fr-CH" sz="3200" dirty="0"/>
          </a:p>
          <a:p>
            <a:pPr lvl="1">
              <a:buNone/>
            </a:pPr>
            <a:endParaRPr lang="fr-CH" sz="3200" dirty="0"/>
          </a:p>
          <a:p>
            <a:pPr lvl="1">
              <a:buNone/>
            </a:pPr>
            <a:endParaRPr lang="fr-CH" sz="3200" dirty="0"/>
          </a:p>
          <a:p>
            <a:pPr lvl="1">
              <a:buNone/>
            </a:pPr>
            <a:endParaRPr lang="fr-CH" sz="3200" dirty="0"/>
          </a:p>
          <a:p>
            <a:pPr lvl="2"/>
            <a:r>
              <a:rPr lang="fr-CH" sz="3200" dirty="0" err="1"/>
              <a:t>higher</a:t>
            </a:r>
            <a:r>
              <a:rPr lang="fr-CH" sz="3200" dirty="0"/>
              <a:t> </a:t>
            </a:r>
            <a:r>
              <a:rPr lang="fr-CH" sz="3200" dirty="0" err="1"/>
              <a:t>currents</a:t>
            </a:r>
            <a:r>
              <a:rPr lang="fr-CH" sz="3200" dirty="0"/>
              <a:t> but CW </a:t>
            </a:r>
            <a:r>
              <a:rPr lang="fr-CH" sz="3200" dirty="0" err="1"/>
              <a:t>operation</a:t>
            </a:r>
            <a:r>
              <a:rPr lang="fr-CH" sz="3200" dirty="0"/>
              <a:t> in TO3-L</a:t>
            </a:r>
          </a:p>
          <a:p>
            <a:pPr lvl="2"/>
            <a:r>
              <a:rPr lang="fr-CH" sz="3200" dirty="0"/>
              <a:t>max </a:t>
            </a:r>
            <a:r>
              <a:rPr lang="fr-CH" sz="3200" dirty="0" err="1"/>
              <a:t>electrical</a:t>
            </a:r>
            <a:r>
              <a:rPr lang="fr-CH" sz="3200" dirty="0"/>
              <a:t> power : up to 3.6W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37880" y="2104560"/>
            <a:ext cx="5026320" cy="3602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967279" y="2525760"/>
            <a:ext cx="5026320" cy="3181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7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8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61046CD-569C-446B-9FAB-2B19B7A731A3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10560"/>
            <a:ext cx="7561080" cy="376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DFB devices at 7.8</a:t>
            </a:r>
            <a:r>
              <a:rPr lang="en-US" b="1">
                <a:latin typeface="Symbol Neu" pitchFamily="34"/>
              </a:rPr>
              <a:t></a:t>
            </a:r>
            <a:r>
              <a:rPr lang="en-US" b="1"/>
              <a:t>m in TO3-L (dissipation level)</a:t>
            </a:r>
          </a:p>
        </p:txBody>
      </p:sp>
      <p:sp>
        <p:nvSpPr>
          <p:cNvPr id="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4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5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34680D7-E460-4C14-B930-B944E288B893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2680" y="1925999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-105120" y="6573960"/>
            <a:ext cx="5394600" cy="4302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400" b="0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blue</a:t>
            </a: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 : uncoated device in a TO3-L</a:t>
            </a:r>
          </a:p>
        </p:txBody>
      </p:sp>
      <p:sp>
        <p:nvSpPr>
          <p:cNvPr id="8" name="Rectangle 7"/>
          <p:cNvSpPr/>
          <p:nvPr/>
        </p:nvSpPr>
        <p:spPr>
          <a:xfrm>
            <a:off x="1440000" y="3528000"/>
            <a:ext cx="7703999" cy="1872000"/>
          </a:xfrm>
          <a:prstGeom prst="rect">
            <a:avLst/>
          </a:prstGeom>
          <a:solidFill>
            <a:srgbClr val="00B8FF">
              <a:alpha val="3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10560"/>
            <a:ext cx="7561080" cy="3769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b="1"/>
              <a:t>DFB devices at 7.8</a:t>
            </a:r>
            <a:r>
              <a:rPr lang="en-US" b="1">
                <a:latin typeface="Symbol Neu" pitchFamily="34"/>
              </a:rPr>
              <a:t></a:t>
            </a:r>
            <a:r>
              <a:rPr lang="en-US" b="1"/>
              <a:t>m in TO3-L (dissipation level)</a:t>
            </a:r>
          </a:p>
        </p:txBody>
      </p:sp>
      <p:sp>
        <p:nvSpPr>
          <p:cNvPr id="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4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5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C231926-379C-42D4-AD7F-9268A52EEEEE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82680" y="1925999"/>
            <a:ext cx="9576360" cy="4499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6623999" y="6357960"/>
            <a:ext cx="3215159" cy="7700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Smaller packages are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being investigated</a:t>
            </a:r>
          </a:p>
        </p:txBody>
      </p:sp>
      <p:sp>
        <p:nvSpPr>
          <p:cNvPr id="8" name="Rectangle 7"/>
          <p:cNvSpPr/>
          <p:nvPr/>
        </p:nvSpPr>
        <p:spPr>
          <a:xfrm>
            <a:off x="5976000" y="4608000"/>
            <a:ext cx="3168000" cy="792000"/>
          </a:xfrm>
          <a:prstGeom prst="rect">
            <a:avLst/>
          </a:prstGeom>
          <a:solidFill>
            <a:srgbClr val="00AE00">
              <a:alpha val="30000"/>
            </a:srgbClr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Straight Connector 8"/>
          <p:cNvSpPr/>
          <p:nvPr/>
        </p:nvSpPr>
        <p:spPr>
          <a:xfrm flipH="1" flipV="1">
            <a:off x="7272000" y="5328000"/>
            <a:ext cx="71999" cy="1097640"/>
          </a:xfrm>
          <a:prstGeom prst="line">
            <a:avLst/>
          </a:prstGeom>
          <a:noFill/>
          <a:ln w="27360">
            <a:solidFill>
              <a:srgbClr val="00AE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High power DFB devices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68840" y="1818000"/>
            <a:ext cx="4799160" cy="33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256000" y="1872000"/>
            <a:ext cx="4799160" cy="33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E180C1D-3ABE-48C0-B9BC-9E3217FA525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400" y="5472000"/>
            <a:ext cx="7815600" cy="1396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~ 80mW/facet at RT / still &gt; 40mW/facet at 50C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</a:t>
            </a:r>
            <a:r>
              <a:rPr lang="en-US" sz="2800" b="0" i="0" u="none" strike="noStrike" kern="1200" baseline="-25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</a:t>
            </a: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max &lt; 6.4W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Single mode across the full range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000" y="1260000"/>
            <a:ext cx="6262920" cy="602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High-power device at 4.56 µm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20280"/>
            <a:ext cx="6909480" cy="3571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High power DFB devices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36800" y="1877039"/>
            <a:ext cx="4799160" cy="33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118840" y="1877039"/>
            <a:ext cx="4799160" cy="3357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B6C1995-B523-4A23-827F-FE79236B2689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000" y="5580000"/>
            <a:ext cx="6373799" cy="139680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~ 200mW at RT / still </a:t>
            </a:r>
            <a:r>
              <a:rPr lang="en-US" sz="28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&gt;140mW at 50C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</a:t>
            </a:r>
            <a:r>
              <a:rPr lang="en-US" sz="2800" b="0" i="0" u="none" strike="noStrike" kern="1200" baseline="-25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</a:t>
            </a: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max &lt; 5.5W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Single mode across the full range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0000" y="1296000"/>
            <a:ext cx="6262920" cy="6022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6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High-power device at 7.72 µm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44320"/>
            <a:ext cx="6909480" cy="5093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4000">
                <a:solidFill>
                  <a:srgbClr val="FF0000"/>
                </a:solidFill>
              </a:rPr>
              <a:t>Conclusion and next steps</a:t>
            </a:r>
          </a:p>
        </p:txBody>
      </p:sp>
      <p:sp>
        <p:nvSpPr>
          <p:cNvPr id="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4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5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E43C3CA-2FF4-448B-B2F5-035EB20DDBF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39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4294967295"/>
          </p:nvPr>
        </p:nvSpPr>
        <p:spPr>
          <a:xfrm>
            <a:off x="1565639" y="1459185"/>
            <a:ext cx="7883640" cy="4989240"/>
          </a:xfrm>
        </p:spPr>
        <p:txBody>
          <a:bodyPr/>
          <a:lstStyle>
            <a:def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1pPr>
            <a:lvl2pPr marL="864000" marR="0" lvl="1" indent="-324000" algn="l" rtl="0" hangingPunct="0">
              <a:spcBef>
                <a:spcPts val="0"/>
              </a:spcBef>
              <a:spcAft>
                <a:spcPts val="2268"/>
              </a:spcAft>
              <a:buSzPct val="45000"/>
              <a:buFont typeface="StarSymbol"/>
              <a:buChar char="●"/>
              <a:tabLst/>
              <a:defRPr lang="fr-CH" sz="28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2pPr>
            <a:lvl3pPr marL="1295999" marR="0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"/>
              <a:tabLst/>
              <a:defRPr lang="fr-CH" sz="24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3pPr>
            <a:lvl4pPr marL="1728000" marR="0" lvl="3" indent="-216000" algn="l" rtl="0" hangingPunct="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➔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4pPr>
            <a:lvl5pPr marL="2160000" marR="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5pPr>
            <a:lvl6pPr marL="2592000" marR="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6pPr>
            <a:lvl7pPr marL="3024000" marR="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7pPr>
            <a:lvl8pPr marL="3456000" marR="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8pPr>
            <a:lvl9pPr marL="3887999" marR="0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9pPr>
          </a:lstStyle>
          <a:p>
            <a:pPr lvl="1">
              <a:spcAft>
                <a:spcPts val="1080"/>
              </a:spcAft>
            </a:pPr>
            <a:r>
              <a:rPr lang="en-US" sz="2400" dirty="0"/>
              <a:t>Low-dissipation DFB lasers between 4.5 and 9.3 µm with T</a:t>
            </a:r>
            <a:r>
              <a:rPr lang="en-US" sz="2400" baseline="-25000" dirty="0"/>
              <a:t>op up to &gt;50C</a:t>
            </a:r>
          </a:p>
          <a:p>
            <a:pPr lvl="1"/>
            <a:r>
              <a:rPr lang="en-US" sz="2400" dirty="0"/>
              <a:t>High-power DFB using the same fabrication process (140mW at 50C </a:t>
            </a:r>
            <a:r>
              <a:rPr lang="en-US" sz="2400" dirty="0" err="1"/>
              <a:t>episide</a:t>
            </a:r>
            <a:r>
              <a:rPr lang="en-US" sz="2400" dirty="0"/>
              <a:t>-up)</a:t>
            </a:r>
          </a:p>
          <a:p>
            <a:pPr lvl="1">
              <a:spcAft>
                <a:spcPts val="1080"/>
              </a:spcAft>
            </a:pPr>
            <a:r>
              <a:rPr lang="en-US" sz="2400" dirty="0"/>
              <a:t>Soon to be expanded from 3.3 µm to 14 µm</a:t>
            </a:r>
          </a:p>
          <a:p>
            <a:pPr lvl="1">
              <a:spcAft>
                <a:spcPts val="1080"/>
              </a:spcAft>
            </a:pPr>
            <a:r>
              <a:rPr lang="en-US" sz="2400" dirty="0"/>
              <a:t>Genetic </a:t>
            </a:r>
            <a:r>
              <a:rPr lang="en-US" sz="2400" dirty="0" err="1"/>
              <a:t>optimisation</a:t>
            </a:r>
            <a:r>
              <a:rPr lang="en-US" sz="2400" dirty="0"/>
              <a:t> of the active region design to increase the efficiency</a:t>
            </a:r>
          </a:p>
          <a:p>
            <a:pPr lvl="1">
              <a:spcAft>
                <a:spcPts val="1080"/>
              </a:spcAft>
            </a:pPr>
            <a:r>
              <a:rPr lang="en-US" sz="2400" dirty="0"/>
              <a:t>Broad gain </a:t>
            </a:r>
            <a:r>
              <a:rPr lang="en-US" sz="2400" dirty="0" err="1"/>
              <a:t>optimisation</a:t>
            </a:r>
            <a:r>
              <a:rPr lang="en-US" sz="2400" dirty="0"/>
              <a:t> for </a:t>
            </a:r>
            <a:r>
              <a:rPr lang="en-US" sz="2400" dirty="0" err="1"/>
              <a:t>cw</a:t>
            </a:r>
            <a:r>
              <a:rPr lang="en-US" sz="2400" dirty="0"/>
              <a:t> operation</a:t>
            </a:r>
          </a:p>
          <a:p>
            <a:pPr lvl="1">
              <a:spcAft>
                <a:spcPts val="1080"/>
              </a:spcAft>
            </a:pPr>
            <a:r>
              <a:rPr lang="en-US" sz="2400" dirty="0"/>
              <a:t>Cloud simulation capability</a:t>
            </a:r>
          </a:p>
          <a:p>
            <a:pPr lvl="1">
              <a:spcAft>
                <a:spcPts val="1080"/>
              </a:spcAft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44320"/>
            <a:ext cx="6909480" cy="509399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4000">
                <a:solidFill>
                  <a:srgbClr val="FF0000"/>
                </a:solidFill>
              </a:rPr>
              <a:t>Conclusion and next steps</a:t>
            </a:r>
          </a:p>
        </p:txBody>
      </p:sp>
      <p:sp>
        <p:nvSpPr>
          <p:cNvPr id="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4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5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CE4879B-5276-4850-A9EC-50F32F21AE6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40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6" name="Text Placeholder 5"/>
          <p:cNvSpPr txBox="1">
            <a:spLocks noGrp="1"/>
          </p:cNvSpPr>
          <p:nvPr>
            <p:ph type="body" idx="4294967295"/>
          </p:nvPr>
        </p:nvSpPr>
        <p:spPr>
          <a:xfrm>
            <a:off x="1980360" y="1851119"/>
            <a:ext cx="7883640" cy="4989240"/>
          </a:xfrm>
        </p:spPr>
        <p:txBody>
          <a:bodyPr/>
          <a:lstStyle>
            <a:def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1pPr>
            <a:lvl2pPr marL="864000" marR="0" lvl="1" indent="-324000" algn="l" rtl="0" hangingPunct="0">
              <a:spcBef>
                <a:spcPts val="0"/>
              </a:spcBef>
              <a:spcAft>
                <a:spcPts val="2268"/>
              </a:spcAft>
              <a:buSzPct val="45000"/>
              <a:buFont typeface="StarSymbol"/>
              <a:buChar char="●"/>
              <a:tabLst/>
              <a:defRPr lang="fr-CH" sz="28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2pPr>
            <a:lvl3pPr marL="1295999" marR="0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"/>
              <a:tabLst/>
              <a:defRPr lang="fr-CH" sz="24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3pPr>
            <a:lvl4pPr marL="1728000" marR="0" lvl="3" indent="-216000" algn="l" rtl="0" hangingPunct="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➔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4pPr>
            <a:lvl5pPr marL="2160000" marR="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5pPr>
            <a:lvl6pPr marL="2592000" marR="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6pPr>
            <a:lvl7pPr marL="3024000" marR="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7pPr>
            <a:lvl8pPr marL="3456000" marR="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8pPr>
            <a:lvl9pPr marL="3887999" marR="0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9pPr>
          </a:lstStyle>
          <a:p>
            <a:pPr lvl="1">
              <a:spcAft>
                <a:spcPts val="1080"/>
              </a:spcAft>
            </a:pPr>
            <a:r>
              <a:rPr lang="en-US" dirty="0">
                <a:solidFill>
                  <a:srgbClr val="C0C0C0"/>
                </a:solidFill>
              </a:rPr>
              <a:t>Low-dissipation DFB lasers between 4.5 and 9.3 µm with T</a:t>
            </a:r>
            <a:r>
              <a:rPr lang="en-US" baseline="-25000" dirty="0">
                <a:solidFill>
                  <a:srgbClr val="C0C0C0"/>
                </a:solidFill>
              </a:rPr>
              <a:t>op</a:t>
            </a:r>
            <a:r>
              <a:rPr lang="en-US" dirty="0">
                <a:solidFill>
                  <a:srgbClr val="C0C0C0"/>
                </a:solidFill>
              </a:rPr>
              <a:t> up to &gt;50C</a:t>
            </a:r>
          </a:p>
          <a:p>
            <a:pPr lvl="1"/>
            <a:r>
              <a:rPr lang="en-US" dirty="0">
                <a:solidFill>
                  <a:srgbClr val="C0C0C0"/>
                </a:solidFill>
              </a:rPr>
              <a:t>High-power DFB using the same fabrication process (140mW at 50C </a:t>
            </a:r>
            <a:r>
              <a:rPr lang="en-US" dirty="0" err="1">
                <a:solidFill>
                  <a:srgbClr val="C0C0C0"/>
                </a:solidFill>
              </a:rPr>
              <a:t>episide</a:t>
            </a:r>
            <a:r>
              <a:rPr lang="en-US" dirty="0">
                <a:solidFill>
                  <a:srgbClr val="C0C0C0"/>
                </a:solidFill>
              </a:rPr>
              <a:t>-up)</a:t>
            </a:r>
          </a:p>
          <a:p>
            <a:pPr lvl="1">
              <a:spcAft>
                <a:spcPts val="1080"/>
              </a:spcAft>
            </a:pPr>
            <a:r>
              <a:rPr lang="en-US" dirty="0">
                <a:solidFill>
                  <a:srgbClr val="C0C0C0"/>
                </a:solidFill>
              </a:rPr>
              <a:t>Soon to be expanded from 3.3 µm to 14 µm</a:t>
            </a:r>
          </a:p>
          <a:p>
            <a:pPr lvl="1">
              <a:spcAft>
                <a:spcPts val="1080"/>
              </a:spcAft>
            </a:pPr>
            <a:r>
              <a:rPr lang="en-US" dirty="0">
                <a:solidFill>
                  <a:srgbClr val="C0C0C0"/>
                </a:solidFill>
              </a:rPr>
              <a:t>Genetic </a:t>
            </a:r>
            <a:r>
              <a:rPr lang="en-US" dirty="0" err="1">
                <a:solidFill>
                  <a:srgbClr val="C0C0C0"/>
                </a:solidFill>
              </a:rPr>
              <a:t>optimisation</a:t>
            </a:r>
            <a:r>
              <a:rPr lang="en-US" dirty="0">
                <a:solidFill>
                  <a:srgbClr val="C0C0C0"/>
                </a:solidFill>
              </a:rPr>
              <a:t> of the active region design to increase the efficiency</a:t>
            </a:r>
          </a:p>
          <a:p>
            <a:pPr lvl="1">
              <a:spcAft>
                <a:spcPts val="1080"/>
              </a:spcAft>
            </a:pPr>
            <a:r>
              <a:rPr lang="en-US" dirty="0">
                <a:solidFill>
                  <a:srgbClr val="C0C0C0"/>
                </a:solidFill>
              </a:rPr>
              <a:t>Broad gain </a:t>
            </a:r>
            <a:r>
              <a:rPr lang="en-US" dirty="0" err="1">
                <a:solidFill>
                  <a:srgbClr val="C0C0C0"/>
                </a:solidFill>
              </a:rPr>
              <a:t>optimisation</a:t>
            </a:r>
            <a:r>
              <a:rPr lang="en-US" dirty="0">
                <a:solidFill>
                  <a:srgbClr val="C0C0C0"/>
                </a:solidFill>
              </a:rPr>
              <a:t> for </a:t>
            </a:r>
            <a:r>
              <a:rPr lang="en-US" dirty="0" err="1">
                <a:solidFill>
                  <a:srgbClr val="C0C0C0"/>
                </a:solidFill>
              </a:rPr>
              <a:t>cw</a:t>
            </a:r>
            <a:r>
              <a:rPr lang="en-US" dirty="0">
                <a:solidFill>
                  <a:srgbClr val="C0C0C0"/>
                </a:solidFill>
              </a:rPr>
              <a:t> operation</a:t>
            </a:r>
          </a:p>
          <a:p>
            <a:pPr lvl="1">
              <a:spcAft>
                <a:spcPts val="1080"/>
              </a:spcAft>
            </a:pPr>
            <a:r>
              <a:rPr lang="en-US" dirty="0">
                <a:solidFill>
                  <a:srgbClr val="C0C0C0"/>
                </a:solidFill>
              </a:rPr>
              <a:t>Cloud simulation capability</a:t>
            </a:r>
          </a:p>
          <a:p>
            <a:pPr lvl="1">
              <a:spcAft>
                <a:spcPts val="1080"/>
              </a:spcAft>
            </a:pPr>
            <a:endParaRPr lang="en-US" dirty="0">
              <a:solidFill>
                <a:srgbClr val="C0C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800000">
            <a:off x="-121159" y="3811349"/>
            <a:ext cx="10473840" cy="10645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5500" b="1" i="1" u="none" strike="noStrike" kern="1200" dirty="0">
                <a:ln>
                  <a:noFill/>
                </a:ln>
                <a:solidFill>
                  <a:srgbClr val="FF0000"/>
                </a:solidFill>
                <a:effectLst>
                  <a:outerShdw dist="17961" dir="2700000">
                    <a:scrgbClr r="0" g="0" b="0"/>
                  </a:outerShdw>
                </a:effectLst>
                <a:latin typeface="Comic Sans MS" pitchFamily="66"/>
                <a:ea typeface="Song" pitchFamily="2"/>
                <a:cs typeface="Arial Unicode MS" pitchFamily="2"/>
              </a:rPr>
              <a:t>Thank you for your attention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How to improve QCLs?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Content Placeholder 5"/>
          <p:cNvSpPr/>
          <p:nvPr/>
        </p:nvSpPr>
        <p:spPr>
          <a:xfrm>
            <a:off x="596520" y="2940840"/>
            <a:ext cx="8884080" cy="3072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88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/>
            </a:pPr>
            <a:r>
              <a:rPr lang="en-US" sz="36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Technology</a:t>
            </a:r>
          </a:p>
          <a:p>
            <a:pPr marL="0" marR="0" lvl="1" indent="0" algn="l" rtl="0" hangingPunct="0">
              <a:lnSpc>
                <a:spcPct val="10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/>
            </a:pPr>
            <a:r>
              <a:rPr lang="en-US" sz="2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rPr>
              <a:t>Growth and processing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88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/>
            </a:pPr>
            <a:r>
              <a:rPr lang="en-US" sz="32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Design</a:t>
            </a:r>
          </a:p>
          <a:p>
            <a:pPr marL="0" marR="0" lvl="1" indent="0" algn="l" rtl="0" hangingPunct="0">
              <a:lnSpc>
                <a:spcPct val="10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/>
            </a:pPr>
            <a:r>
              <a:rPr lang="en-US" sz="2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rPr>
              <a:t>Local optimization yields contradictory results</a:t>
            </a:r>
          </a:p>
          <a:p>
            <a:pPr marL="0" marR="0" lvl="1" indent="0" algn="l" rtl="0" hangingPunct="0">
              <a:lnSpc>
                <a:spcPct val="100000"/>
              </a:lnSpc>
              <a:spcBef>
                <a:spcPts val="43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/>
            </a:pPr>
            <a:r>
              <a:rPr lang="en-US" sz="2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DejaVu Sans" pitchFamily="2"/>
                <a:cs typeface="DejaVu Sans" pitchFamily="2"/>
              </a:rPr>
              <a:t>Try and error very expensive</a:t>
            </a:r>
          </a:p>
          <a:p>
            <a:pPr marL="815760" marR="0" lvl="1" indent="-312840" algn="l" rtl="0" hangingPunct="0">
              <a:lnSpc>
                <a:spcPct val="100000"/>
              </a:lnSpc>
              <a:spcBef>
                <a:spcPts val="437"/>
              </a:spcBef>
              <a:spcAft>
                <a:spcPts val="0"/>
              </a:spcAft>
              <a:buNone/>
              <a:tabLst/>
            </a:pPr>
            <a:endParaRPr lang="en-US" sz="2400" b="0" i="0" u="none" strike="noStrike" kern="1200" baseline="0">
              <a:ln>
                <a:noFill/>
              </a:ln>
              <a:solidFill>
                <a:srgbClr val="000000"/>
              </a:solidFill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839519" y="1848239"/>
            <a:ext cx="7642800" cy="861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100800" tIns="50400" rIns="100800" bIns="50400" anchor="t" anchorCtr="0" compatLnSpc="0">
            <a:spAutoFit/>
          </a:bodyPr>
          <a:lstStyle/>
          <a:p>
            <a:pPr marL="0" marR="0" lvl="0" indent="0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600" b="0" i="1" u="none" strike="noStrike" kern="1200">
                <a:ln>
                  <a:noFill/>
                </a:ln>
                <a:solidFill>
                  <a:srgbClr val="333333"/>
                </a:solidFill>
                <a:latin typeface="Arial" pitchFamily="18"/>
                <a:ea typeface="Arial" pitchFamily="34"/>
                <a:cs typeface="Arial" pitchFamily="34"/>
              </a:rPr>
              <a:t>Better wallplug efficiency, higher powers, broader gain</a:t>
            </a:r>
          </a:p>
        </p:txBody>
      </p:sp>
      <p:sp>
        <p:nvSpPr>
          <p:cNvPr id="6" name="TextBox 31"/>
          <p:cNvSpPr/>
          <p:nvPr/>
        </p:nvSpPr>
        <p:spPr>
          <a:xfrm>
            <a:off x="2365920" y="6157800"/>
            <a:ext cx="5386320" cy="627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500" b="1" i="1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Reliable simulation tool</a:t>
            </a:r>
          </a:p>
        </p:txBody>
      </p:sp>
      <p:sp>
        <p:nvSpPr>
          <p:cNvPr id="7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8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9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6E567F7-64E7-44DA-ABA1-5061B0B9E9C5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41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00000" y="1368000"/>
            <a:ext cx="7379999" cy="4958640"/>
            <a:chOff x="900000" y="1368000"/>
            <a:chExt cx="7379999" cy="4958640"/>
          </a:xfrm>
        </p:grpSpPr>
        <p:pic>
          <p:nvPicPr>
            <p:cNvPr id="3" name="Picture 1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2451240" y="1368000"/>
              <a:ext cx="4766399" cy="49586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Straight Connector 3"/>
            <p:cNvSpPr/>
            <p:nvPr/>
          </p:nvSpPr>
          <p:spPr>
            <a:xfrm>
              <a:off x="1887120" y="2693880"/>
              <a:ext cx="1034280" cy="191159"/>
            </a:xfrm>
            <a:prstGeom prst="line">
              <a:avLst/>
            </a:prstGeom>
            <a:noFill/>
            <a:ln w="27360">
              <a:solidFill>
                <a:srgbClr val="00B8FF"/>
              </a:solidFill>
              <a:prstDash val="solid"/>
              <a:tailEnd type="arrow"/>
            </a:ln>
          </p:spPr>
          <p:txBody>
            <a:bodyPr vert="horz" wrap="none" lIns="0" tIns="0" rIns="0" bIns="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993960" y="255060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1229040" y="255060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1464119" y="255060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1699200" y="255060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00000" y="2024639"/>
              <a:ext cx="534600" cy="5871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400" b="1" i="0" u="none" strike="noStrike" kern="1200">
                  <a:ln>
                    <a:noFill/>
                  </a:ln>
                  <a:solidFill>
                    <a:srgbClr val="00B8FF"/>
                  </a:solidFill>
                  <a:latin typeface="Arial" pitchFamily="18"/>
                  <a:ea typeface="Song" pitchFamily="2"/>
                  <a:cs typeface="Arial Unicode MS" pitchFamily="2"/>
                </a:rPr>
                <a:t>e</a:t>
              </a:r>
              <a:r>
                <a:rPr lang="en-US" sz="2400" b="1" i="0" u="none" strike="noStrike" kern="1200" baseline="30000">
                  <a:ln>
                    <a:noFill/>
                  </a:ln>
                  <a:solidFill>
                    <a:srgbClr val="00B8FF"/>
                  </a:solidFill>
                  <a:latin typeface="Arial" pitchFamily="18"/>
                  <a:ea typeface="Song" pitchFamily="2"/>
                  <a:cs typeface="Arial Unicode MS" pitchFamily="2"/>
                </a:rPr>
                <a:t>-</a:t>
              </a:r>
            </a:p>
          </p:txBody>
        </p:sp>
        <p:sp>
          <p:nvSpPr>
            <p:cNvPr id="10" name="Straight Connector 9"/>
            <p:cNvSpPr/>
            <p:nvPr/>
          </p:nvSpPr>
          <p:spPr>
            <a:xfrm>
              <a:off x="6399720" y="4605840"/>
              <a:ext cx="987120" cy="300239"/>
            </a:xfrm>
            <a:prstGeom prst="line">
              <a:avLst/>
            </a:prstGeom>
            <a:noFill/>
            <a:ln w="27360">
              <a:solidFill>
                <a:srgbClr val="00B8FF"/>
              </a:solidFill>
              <a:prstDash val="solid"/>
              <a:tailEnd type="arrow"/>
            </a:ln>
          </p:spPr>
          <p:txBody>
            <a:bodyPr vert="horz" wrap="none" lIns="0" tIns="0" rIns="0" bIns="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386840" y="484488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621920" y="484488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7857000" y="484488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8092079" y="4844880"/>
              <a:ext cx="187920" cy="191160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t" r="ir" b="ib"/>
              <a:pathLst>
                <a:path>
                  <a:moveTo>
                    <a:pt x="l" y="vc"/>
                  </a:moveTo>
                  <a:arcTo wR="wd2" hR="hd2" stAng="cd2" swAng="cd4"/>
                  <a:arcTo wR="wd2" hR="hd2" stAng="3cd4" swAng="cd4"/>
                  <a:arcTo wR="wd2" hR="hd2" stAng="0" swAng="cd4"/>
                  <a:arcTo wR="wd2" hR="hd2" stAng="cd4" swAng="cd4"/>
                  <a:close/>
                </a:path>
              </a:pathLst>
            </a:custGeom>
            <a:solidFill>
              <a:srgbClr val="00B8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292880" y="4318920"/>
              <a:ext cx="534600" cy="5871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2400" b="1" i="0" u="none" strike="noStrike" kern="1200">
                  <a:ln>
                    <a:noFill/>
                  </a:ln>
                  <a:solidFill>
                    <a:srgbClr val="00B8FF"/>
                  </a:solidFill>
                  <a:latin typeface="Arial" pitchFamily="18"/>
                  <a:ea typeface="Song" pitchFamily="2"/>
                  <a:cs typeface="Arial Unicode MS" pitchFamily="2"/>
                </a:rPr>
                <a:t>e</a:t>
              </a:r>
              <a:r>
                <a:rPr lang="en-US" sz="2400" b="1" i="0" u="none" strike="noStrike" kern="1200" baseline="30000">
                  <a:ln>
                    <a:noFill/>
                  </a:ln>
                  <a:solidFill>
                    <a:srgbClr val="00B8FF"/>
                  </a:solidFill>
                  <a:latin typeface="Arial" pitchFamily="18"/>
                  <a:ea typeface="Song" pitchFamily="2"/>
                  <a:cs typeface="Arial Unicode MS" pitchFamily="2"/>
                </a:rPr>
                <a:t>-</a:t>
              </a:r>
            </a:p>
          </p:txBody>
        </p:sp>
      </p:grpSp>
      <p:sp>
        <p:nvSpPr>
          <p:cNvPr id="16" name="Title 15"/>
          <p:cNvSpPr txBox="1">
            <a:spLocks noGrp="1"/>
          </p:cNvSpPr>
          <p:nvPr>
            <p:ph type="title" idx="4294967295"/>
          </p:nvPr>
        </p:nvSpPr>
        <p:spPr>
          <a:xfrm>
            <a:off x="2447280" y="270000"/>
            <a:ext cx="6909480" cy="91511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3300" b="1">
                <a:solidFill>
                  <a:srgbClr val="000000"/>
                </a:solidFill>
              </a:rPr>
              <a:t>QCL design</a:t>
            </a:r>
          </a:p>
        </p:txBody>
      </p:sp>
      <p:sp>
        <p:nvSpPr>
          <p:cNvPr id="17" name="Text Box 4"/>
          <p:cNvSpPr/>
          <p:nvPr/>
        </p:nvSpPr>
        <p:spPr>
          <a:xfrm>
            <a:off x="-1580040" y="164916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0000" y="2853720"/>
            <a:ext cx="1655999" cy="7700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400" b="1" i="0" u="none" strike="noStrike" kern="1200">
                <a:ln>
                  <a:noFill/>
                </a:ln>
                <a:solidFill>
                  <a:srgbClr val="00B8FF"/>
                </a:solidFill>
                <a:latin typeface="Arial" pitchFamily="18"/>
                <a:ea typeface="Song" pitchFamily="2"/>
                <a:cs typeface="Arial Unicode MS" pitchFamily="2"/>
              </a:rPr>
              <a:t>Electron injection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20000" y="5773680"/>
            <a:ext cx="1655999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Active region</a:t>
            </a:r>
          </a:p>
        </p:txBody>
      </p:sp>
      <p:sp>
        <p:nvSpPr>
          <p:cNvPr id="20" name="Straight Connector 19"/>
          <p:cNvSpPr/>
          <p:nvPr/>
        </p:nvSpPr>
        <p:spPr>
          <a:xfrm>
            <a:off x="2592000" y="5688000"/>
            <a:ext cx="1439999" cy="0"/>
          </a:xfrm>
          <a:prstGeom prst="line">
            <a:avLst/>
          </a:prstGeom>
          <a:noFill/>
          <a:ln w="73080">
            <a:solidFill>
              <a:srgbClr val="FF0000"/>
            </a:solidFill>
            <a:prstDash val="solid"/>
            <a:headEnd type="arrow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76000" y="6565680"/>
            <a:ext cx="1655999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>
                <a:ln>
                  <a:noFill/>
                </a:ln>
                <a:solidFill>
                  <a:srgbClr val="CC6633"/>
                </a:solidFill>
                <a:latin typeface="Arial" pitchFamily="18"/>
                <a:ea typeface="Song" pitchFamily="2"/>
                <a:cs typeface="Arial Unicode MS" pitchFamily="2"/>
              </a:rPr>
              <a:t>Injector</a:t>
            </a:r>
          </a:p>
        </p:txBody>
      </p:sp>
      <p:sp>
        <p:nvSpPr>
          <p:cNvPr id="22" name="Straight Connector 21"/>
          <p:cNvSpPr/>
          <p:nvPr/>
        </p:nvSpPr>
        <p:spPr>
          <a:xfrm>
            <a:off x="4104000" y="6480000"/>
            <a:ext cx="2808000" cy="0"/>
          </a:xfrm>
          <a:prstGeom prst="line">
            <a:avLst/>
          </a:prstGeom>
          <a:noFill/>
          <a:ln w="73080">
            <a:solidFill>
              <a:srgbClr val="CC6633"/>
            </a:solidFill>
            <a:prstDash val="solid"/>
            <a:headEnd type="arrow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60000" y="1413720"/>
            <a:ext cx="325764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Extraction barrier</a:t>
            </a:r>
          </a:p>
        </p:txBody>
      </p:sp>
      <p:sp>
        <p:nvSpPr>
          <p:cNvPr id="24" name="Straight Connector 23"/>
          <p:cNvSpPr/>
          <p:nvPr/>
        </p:nvSpPr>
        <p:spPr>
          <a:xfrm flipH="1">
            <a:off x="4031999" y="1760040"/>
            <a:ext cx="864001" cy="399960"/>
          </a:xfrm>
          <a:prstGeom prst="line">
            <a:avLst/>
          </a:prstGeom>
          <a:noFill/>
          <a:ln w="6408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48360" y="2566079"/>
            <a:ext cx="3257640" cy="346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>
                <a:ln>
                  <a:noFill/>
                </a:ln>
                <a:solidFill>
                  <a:srgbClr val="0000FF"/>
                </a:solidFill>
                <a:latin typeface="Arial" pitchFamily="18"/>
                <a:ea typeface="Song" pitchFamily="2"/>
                <a:cs typeface="Arial Unicode MS" pitchFamily="2"/>
              </a:rPr>
              <a:t>Injection barrier</a:t>
            </a:r>
          </a:p>
        </p:txBody>
      </p:sp>
      <p:sp>
        <p:nvSpPr>
          <p:cNvPr id="26" name="Straight Connector 25"/>
          <p:cNvSpPr/>
          <p:nvPr/>
        </p:nvSpPr>
        <p:spPr>
          <a:xfrm flipH="1">
            <a:off x="7020360" y="2912400"/>
            <a:ext cx="864000" cy="399959"/>
          </a:xfrm>
          <a:prstGeom prst="line">
            <a:avLst/>
          </a:prstGeom>
          <a:noFill/>
          <a:ln w="64080">
            <a:solidFill>
              <a:srgbClr val="0000FF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7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28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29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C6B14AB-E1DD-4F57-A945-1E4419887C5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42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378000"/>
            <a:ext cx="6909480" cy="91511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endParaRPr lang="en-US"/>
          </a:p>
        </p:txBody>
      </p:sp>
      <p:pic>
        <p:nvPicPr>
          <p:cNvPr id="3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345560" y="1883520"/>
            <a:ext cx="5732280" cy="30884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2"/>
          <p:cNvSpPr/>
          <p:nvPr/>
        </p:nvSpPr>
        <p:spPr>
          <a:xfrm>
            <a:off x="-47160" y="1875600"/>
            <a:ext cx="4043519" cy="4575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Density matrix formalism</a:t>
            </a:r>
          </a:p>
        </p:txBody>
      </p:sp>
      <p:sp>
        <p:nvSpPr>
          <p:cNvPr id="5" name="TextBox 9"/>
          <p:cNvSpPr/>
          <p:nvPr/>
        </p:nvSpPr>
        <p:spPr>
          <a:xfrm>
            <a:off x="289080" y="5442120"/>
            <a:ext cx="9510840" cy="1280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200" b="1" i="0" u="none" strike="noStrike" kern="1200">
                <a:ln>
                  <a:noFill/>
                </a:ln>
                <a:solidFill>
                  <a:srgbClr val="7030A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" pitchFamily="18"/>
                <a:ea typeface="Song" pitchFamily="2"/>
                <a:cs typeface="Arial Unicode MS" pitchFamily="2"/>
              </a:rPr>
              <a:t>Able to predict optical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200" b="1" i="0" u="none" strike="noStrike" kern="1200">
                <a:ln>
                  <a:noFill/>
                </a:ln>
                <a:solidFill>
                  <a:srgbClr val="7030A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" pitchFamily="18"/>
                <a:ea typeface="Song" pitchFamily="2"/>
                <a:cs typeface="Arial Unicode MS" pitchFamily="2"/>
              </a:rPr>
              <a:t>power-current-voltage curves</a:t>
            </a:r>
          </a:p>
        </p:txBody>
      </p:sp>
      <p:sp>
        <p:nvSpPr>
          <p:cNvPr id="6" name="Rectangle 8"/>
          <p:cNvSpPr/>
          <p:nvPr/>
        </p:nvSpPr>
        <p:spPr>
          <a:xfrm>
            <a:off x="226800" y="6734879"/>
            <a:ext cx="5129279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1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H. Willenberg et al., Phys. Rev. B. 67, 085315 (2003)</a:t>
            </a:r>
          </a:p>
        </p:txBody>
      </p:sp>
      <p:sp>
        <p:nvSpPr>
          <p:cNvPr id="7" name="Rectangle 8"/>
          <p:cNvSpPr/>
          <p:nvPr/>
        </p:nvSpPr>
        <p:spPr>
          <a:xfrm>
            <a:off x="222480" y="6960240"/>
            <a:ext cx="4841279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2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R. Terazzi et al., New J. Phys. 12, 033045 (2010)</a:t>
            </a:r>
          </a:p>
        </p:txBody>
      </p:sp>
      <p:sp>
        <p:nvSpPr>
          <p:cNvPr id="8" name="TextBox 2"/>
          <p:cNvSpPr/>
          <p:nvPr/>
        </p:nvSpPr>
        <p:spPr>
          <a:xfrm>
            <a:off x="-152640" y="4495680"/>
            <a:ext cx="6188040" cy="5277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Reliable in the whole Mid-IR range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039" y="288000"/>
            <a:ext cx="5052960" cy="100511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200" b="1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34"/>
                <a:ea typeface="Song" pitchFamily="2"/>
                <a:cs typeface="Arial Unicode MS" pitchFamily="2"/>
              </a:rPr>
              <a:t>Design tool</a:t>
            </a:r>
          </a:p>
        </p:txBody>
      </p:sp>
      <p:sp>
        <p:nvSpPr>
          <p:cNvPr id="10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1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2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AD95A9C-E81A-46D8-B79F-FE5367973E1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Quantum cascade laser 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Rectangle 2"/>
          <p:cNvSpPr/>
          <p:nvPr/>
        </p:nvSpPr>
        <p:spPr>
          <a:xfrm>
            <a:off x="324720" y="1267200"/>
            <a:ext cx="9426960" cy="573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0"/>
          <a:lstStyle/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The scattering mechanisms implemented in the computation</a:t>
            </a:r>
          </a:p>
        </p:txBody>
      </p:sp>
      <p:sp>
        <p:nvSpPr>
          <p:cNvPr id="5" name="Rectangle 3"/>
          <p:cNvSpPr/>
          <p:nvPr/>
        </p:nvSpPr>
        <p:spPr>
          <a:xfrm>
            <a:off x="896040" y="1856160"/>
            <a:ext cx="3994560" cy="16433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0"/>
          <a:lstStyle/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LO-Phonons</a:t>
            </a:r>
          </a:p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Interface roughness</a:t>
            </a:r>
          </a:p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Alloy disorder</a:t>
            </a:r>
          </a:p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Ionized impurities (Dopants)‏</a:t>
            </a:r>
          </a:p>
        </p:txBody>
      </p:sp>
      <p:sp>
        <p:nvSpPr>
          <p:cNvPr id="6" name="Rectangle 6"/>
          <p:cNvSpPr/>
          <p:nvPr/>
        </p:nvSpPr>
        <p:spPr>
          <a:xfrm>
            <a:off x="324720" y="3783600"/>
            <a:ext cx="3070800" cy="214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0"/>
          <a:lstStyle/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ETH-Light" pitchFamily="2"/>
                <a:cs typeface="ETH-Light" pitchFamily="2"/>
              </a:rPr>
              <a:t>Missing interactions:</a:t>
            </a:r>
          </a:p>
        </p:txBody>
      </p:sp>
      <p:sp>
        <p:nvSpPr>
          <p:cNvPr id="7" name="Rectangle 7"/>
          <p:cNvSpPr/>
          <p:nvPr/>
        </p:nvSpPr>
        <p:spPr>
          <a:xfrm>
            <a:off x="764280" y="4215959"/>
            <a:ext cx="3274200" cy="573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0"/>
          <a:lstStyle/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ETH-Light" pitchFamily="2"/>
                <a:cs typeface="ETH-Light" pitchFamily="2"/>
              </a:rPr>
              <a:t>Electron-electron</a:t>
            </a:r>
          </a:p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ETH-Light" pitchFamily="2"/>
                <a:cs typeface="ETH-Light" pitchFamily="2"/>
              </a:rPr>
              <a:t>LA-Phonon</a:t>
            </a:r>
          </a:p>
        </p:txBody>
      </p:sp>
      <p:sp>
        <p:nvSpPr>
          <p:cNvPr id="8" name="Rectangle 8"/>
          <p:cNvSpPr/>
          <p:nvPr/>
        </p:nvSpPr>
        <p:spPr>
          <a:xfrm>
            <a:off x="252720" y="7067880"/>
            <a:ext cx="434124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1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Unuma et al., J. Appl. Phys. 93, 1586 (2003)</a:t>
            </a:r>
          </a:p>
        </p:txBody>
      </p:sp>
      <p:sp>
        <p:nvSpPr>
          <p:cNvPr id="9" name="TextBox 7"/>
          <p:cNvSpPr/>
          <p:nvPr/>
        </p:nvSpPr>
        <p:spPr>
          <a:xfrm>
            <a:off x="2494800" y="5106960"/>
            <a:ext cx="453888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Program input parameters</a:t>
            </a:r>
          </a:p>
        </p:txBody>
      </p:sp>
      <p:sp>
        <p:nvSpPr>
          <p:cNvPr id="10" name="Rectangle 8"/>
          <p:cNvSpPr/>
          <p:nvPr/>
        </p:nvSpPr>
        <p:spPr>
          <a:xfrm>
            <a:off x="1032839" y="5621040"/>
            <a:ext cx="304524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1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waveguide losses</a:t>
            </a:r>
          </a:p>
        </p:txBody>
      </p:sp>
      <p:sp>
        <p:nvSpPr>
          <p:cNvPr id="11" name="Rectangle 17"/>
          <p:cNvSpPr/>
          <p:nvPr/>
        </p:nvSpPr>
        <p:spPr>
          <a:xfrm>
            <a:off x="3837600" y="5910120"/>
            <a:ext cx="243252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1" u="none" strike="noStrike" kern="1200">
                <a:ln>
                  <a:noFill/>
                </a:ln>
                <a:solidFill>
                  <a:srgbClr val="2D2DB9"/>
                </a:solidFill>
                <a:latin typeface="Comic Sans MS" pitchFamily="66"/>
                <a:ea typeface="Song" pitchFamily="2"/>
                <a:cs typeface="Arial Unicode MS" pitchFamily="2"/>
              </a:rPr>
              <a:t>laser length</a:t>
            </a:r>
          </a:p>
        </p:txBody>
      </p:sp>
      <p:sp>
        <p:nvSpPr>
          <p:cNvPr id="12" name="Rectangle 10"/>
          <p:cNvSpPr/>
          <p:nvPr/>
        </p:nvSpPr>
        <p:spPr>
          <a:xfrm>
            <a:off x="6064560" y="5621040"/>
            <a:ext cx="217980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1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laser width</a:t>
            </a:r>
          </a:p>
        </p:txBody>
      </p:sp>
      <p:sp>
        <p:nvSpPr>
          <p:cNvPr id="13" name="Rounded Rectangle 11"/>
          <p:cNvSpPr/>
          <p:nvPr/>
        </p:nvSpPr>
        <p:spPr>
          <a:xfrm>
            <a:off x="1116720" y="5106960"/>
            <a:ext cx="7216199" cy="12672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57240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4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5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6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B317E28-1D5C-405A-A917-05537D4E8374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Examples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56120" y="1629360"/>
            <a:ext cx="5038560" cy="3231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68200" y="2356560"/>
            <a:ext cx="4500720" cy="2880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4"/>
          <p:cNvSpPr/>
          <p:nvPr/>
        </p:nvSpPr>
        <p:spPr>
          <a:xfrm>
            <a:off x="6618240" y="1027439"/>
            <a:ext cx="3256200" cy="660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l-GR" sz="4000" b="1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λ</a:t>
            </a:r>
            <a:r>
              <a:rPr lang="it-IT" sz="4000" b="1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= 8.5 µm</a:t>
            </a:r>
            <a:r>
              <a:rPr lang="it-IT" sz="4000" b="1" i="0" u="none" strike="noStrike" kern="1200" baseline="300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**</a:t>
            </a:r>
          </a:p>
        </p:txBody>
      </p:sp>
      <p:sp>
        <p:nvSpPr>
          <p:cNvPr id="7" name="TextBox 6"/>
          <p:cNvSpPr/>
          <p:nvPr/>
        </p:nvSpPr>
        <p:spPr>
          <a:xfrm>
            <a:off x="310320" y="1693080"/>
            <a:ext cx="3099240" cy="660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l-GR" sz="40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λ</a:t>
            </a:r>
            <a:r>
              <a:rPr lang="it-IT" sz="40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= 4.5 µm</a:t>
            </a:r>
            <a:r>
              <a:rPr lang="it-IT" sz="4000" b="1" i="0" u="none" strike="noStrike" kern="1200" baseline="300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*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101520" y="1693080"/>
            <a:ext cx="4710240" cy="37616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38160">
            <a:solidFill>
              <a:srgbClr val="3333CC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932360" y="964080"/>
            <a:ext cx="5057640" cy="389664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TextBox 8"/>
          <p:cNvSpPr/>
          <p:nvPr/>
        </p:nvSpPr>
        <p:spPr>
          <a:xfrm>
            <a:off x="4039199" y="7023600"/>
            <a:ext cx="6054480" cy="356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** A. Bismuto et al., Appl. Phys. Lett. 96, 141105 (2010)</a:t>
            </a:r>
          </a:p>
        </p:txBody>
      </p:sp>
      <p:sp>
        <p:nvSpPr>
          <p:cNvPr id="11" name="Rectangle 8"/>
          <p:cNvSpPr/>
          <p:nvPr/>
        </p:nvSpPr>
        <p:spPr>
          <a:xfrm>
            <a:off x="4161240" y="6766560"/>
            <a:ext cx="5932440" cy="34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ETH-Light" pitchFamily="2"/>
                <a:cs typeface="ETH-Light" pitchFamily="2"/>
              </a:rPr>
              <a:t>* A. Bismuto et al., Appl. Phys. Lett. 98, 091105 (2011)</a:t>
            </a:r>
          </a:p>
        </p:txBody>
      </p:sp>
      <p:sp>
        <p:nvSpPr>
          <p:cNvPr id="12" name="TextBox 7"/>
          <p:cNvSpPr/>
          <p:nvPr/>
        </p:nvSpPr>
        <p:spPr>
          <a:xfrm>
            <a:off x="501120" y="668520"/>
            <a:ext cx="2974680" cy="802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TextBox 2"/>
          <p:cNvSpPr/>
          <p:nvPr/>
        </p:nvSpPr>
        <p:spPr>
          <a:xfrm>
            <a:off x="145080" y="5621400"/>
            <a:ext cx="8669519" cy="497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Reliable across the whole Mid-IR range (4-10 µm )</a:t>
            </a:r>
          </a:p>
        </p:txBody>
      </p:sp>
      <p:sp>
        <p:nvSpPr>
          <p:cNvPr id="14" name="TextBox 2"/>
          <p:cNvSpPr/>
          <p:nvPr/>
        </p:nvSpPr>
        <p:spPr>
          <a:xfrm>
            <a:off x="156240" y="6158160"/>
            <a:ext cx="8550720" cy="497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1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In the 3-4 µm range intervalley scattering missing</a:t>
            </a:r>
          </a:p>
        </p:txBody>
      </p:sp>
      <p:sp>
        <p:nvSpPr>
          <p:cNvPr id="15" name="Text Box 1"/>
          <p:cNvSpPr/>
          <p:nvPr/>
        </p:nvSpPr>
        <p:spPr>
          <a:xfrm>
            <a:off x="8590680" y="7293599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1DFBDCC-163A-434C-81D3-16A9A12BCC35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6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7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Toward genetic optimization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Box 1"/>
          <p:cNvSpPr/>
          <p:nvPr/>
        </p:nvSpPr>
        <p:spPr>
          <a:xfrm>
            <a:off x="1189080" y="827280"/>
            <a:ext cx="7088040" cy="658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TextBox 2"/>
          <p:cNvSpPr/>
          <p:nvPr/>
        </p:nvSpPr>
        <p:spPr>
          <a:xfrm>
            <a:off x="470520" y="4430520"/>
            <a:ext cx="4273920" cy="488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Merit function selection</a:t>
            </a:r>
          </a:p>
        </p:txBody>
      </p:sp>
      <p:sp>
        <p:nvSpPr>
          <p:cNvPr id="6" name="TextBox 3"/>
          <p:cNvSpPr/>
          <p:nvPr/>
        </p:nvSpPr>
        <p:spPr>
          <a:xfrm>
            <a:off x="1347840" y="4811040"/>
            <a:ext cx="6714360" cy="838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Use of ETH Cluster (BRUTUS, 10000 cores)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Currently using Amazon cloud service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1641240" y="4070160"/>
            <a:ext cx="6288839" cy="174600"/>
          </a:xfrm>
          <a:custGeom>
            <a:avLst>
              <a:gd name="f0" fmla="val 3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10800"/>
              <a:gd name="f10" fmla="pin 0 f1 10800"/>
              <a:gd name="f11" fmla="val f9"/>
              <a:gd name="f12" fmla="val f10"/>
              <a:gd name="f13" fmla="+- 21600 0 f9"/>
              <a:gd name="f14" fmla="+- 21600 0 f10"/>
              <a:gd name="f15" fmla="+- 10800 0 f10"/>
              <a:gd name="f16" fmla="*/ f9 f7 1"/>
              <a:gd name="f17" fmla="*/ f10 f8 1"/>
              <a:gd name="f18" fmla="*/ f9 f15 1"/>
              <a:gd name="f19" fmla="*/ f14 f8 1"/>
              <a:gd name="f20" fmla="*/ f12 f8 1"/>
              <a:gd name="f21" fmla="*/ f18 1 10800"/>
              <a:gd name="f22" fmla="+- 21600 0 f21"/>
              <a:gd name="f23" fmla="*/ f21 f7 1"/>
              <a:gd name="f24" fmla="*/ f22 f7 1"/>
            </a:gdLst>
            <a:ahLst>
              <a:ahXY gdRefX="f0" minX="f4" maxX="f6" gdRefY="f1" minY="f4" maxY="f6">
                <a:pos x="f16" y="f1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0" r="f24" b="f19"/>
            <a:pathLst>
              <a:path w="21600" h="21600">
                <a:moveTo>
                  <a:pt x="f4" y="f6"/>
                </a:moveTo>
                <a:lnTo>
                  <a:pt x="f11" y="f4"/>
                </a:lnTo>
                <a:lnTo>
                  <a:pt x="f11" y="f12"/>
                </a:lnTo>
                <a:lnTo>
                  <a:pt x="f13" y="f12"/>
                </a:lnTo>
                <a:lnTo>
                  <a:pt x="f13" y="f4"/>
                </a:lnTo>
                <a:lnTo>
                  <a:pt x="f5" y="f6"/>
                </a:lnTo>
                <a:lnTo>
                  <a:pt x="f13" y="f5"/>
                </a:lnTo>
                <a:lnTo>
                  <a:pt x="f13" y="f14"/>
                </a:lnTo>
                <a:lnTo>
                  <a:pt x="f11" y="f14"/>
                </a:lnTo>
                <a:lnTo>
                  <a:pt x="f11" y="f5"/>
                </a:lnTo>
                <a:close/>
              </a:path>
            </a:pathLst>
          </a:custGeom>
          <a:solidFill>
            <a:srgbClr val="336600"/>
          </a:solidFill>
          <a:ln w="9360">
            <a:solidFill>
              <a:srgbClr val="FFFFFF"/>
            </a:solidFill>
            <a:prstDash val="solid"/>
            <a:round/>
          </a:ln>
        </p:spPr>
        <p:txBody>
          <a:bodyPr vert="horz" wrap="square" lIns="100800" tIns="50400" rIns="100800" bIns="504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/>
          <p:nvPr/>
        </p:nvSpPr>
        <p:spPr>
          <a:xfrm>
            <a:off x="5445360" y="4441680"/>
            <a:ext cx="3391560" cy="488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Wallplug efficiency</a:t>
            </a:r>
          </a:p>
        </p:txBody>
      </p:sp>
      <p:sp>
        <p:nvSpPr>
          <p:cNvPr id="9" name="TextBox 1"/>
          <p:cNvSpPr/>
          <p:nvPr/>
        </p:nvSpPr>
        <p:spPr>
          <a:xfrm>
            <a:off x="39240" y="2466000"/>
            <a:ext cx="9942120" cy="518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Too many parameters to control manually (~20 layers)</a:t>
            </a:r>
          </a:p>
        </p:txBody>
      </p:sp>
      <p:sp>
        <p:nvSpPr>
          <p:cNvPr id="10" name="TextBox 2"/>
          <p:cNvSpPr/>
          <p:nvPr/>
        </p:nvSpPr>
        <p:spPr>
          <a:xfrm>
            <a:off x="156600" y="1673999"/>
            <a:ext cx="9475560" cy="518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0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Simulation tool able to predict actual laser performance</a:t>
            </a:r>
          </a:p>
        </p:txBody>
      </p:sp>
      <p:sp>
        <p:nvSpPr>
          <p:cNvPr id="11" name="Rectangle 18"/>
          <p:cNvSpPr/>
          <p:nvPr/>
        </p:nvSpPr>
        <p:spPr>
          <a:xfrm>
            <a:off x="2305800" y="5799240"/>
            <a:ext cx="5027760" cy="297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B4CEE3"/>
              </a:gs>
              <a:gs pos="100000">
                <a:srgbClr val="899CAC"/>
              </a:gs>
            </a:gsLst>
            <a:lin ang="16200000"/>
          </a:gradFill>
          <a:ln w="9360">
            <a:solidFill>
              <a:srgbClr val="BACEDF"/>
            </a:solidFill>
            <a:prstDash val="solid"/>
            <a:miter/>
          </a:ln>
          <a:effectLst>
            <a:outerShdw dist="101823" dir="2700000" algn="tl">
              <a:srgbClr val="000000">
                <a:alpha val="43000"/>
              </a:srgbClr>
            </a:outerShdw>
          </a:effectLst>
        </p:spPr>
        <p:txBody>
          <a:bodyPr vert="horz" wrap="square" lIns="90000" tIns="46800" rIns="90000" bIns="46800" anchor="t" anchorCtr="0" compatLnSpc="0"/>
          <a:lstStyle/>
          <a:p>
            <a:pPr marL="0" marR="0" lvl="0" indent="0" algn="ctr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0" i="0" u="none" strike="noStrike" kern="1200">
                <a:ln>
                  <a:noFill/>
                </a:ln>
                <a:solidFill>
                  <a:srgbClr val="FFFFFF"/>
                </a:solidFill>
                <a:latin typeface="Arial" pitchFamily="18"/>
                <a:ea typeface="MS PGothic" pitchFamily="34"/>
                <a:cs typeface="MS PGothic" pitchFamily="34"/>
              </a:rPr>
              <a:t>QCL designer</a:t>
            </a:r>
          </a:p>
        </p:txBody>
      </p:sp>
      <p:sp>
        <p:nvSpPr>
          <p:cNvPr id="12" name="Rectangle 19"/>
          <p:cNvSpPr/>
          <p:nvPr/>
        </p:nvSpPr>
        <p:spPr>
          <a:xfrm>
            <a:off x="2305800" y="6104160"/>
            <a:ext cx="5027760" cy="991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749FC3"/>
          </a:solidFill>
          <a:ln w="9360">
            <a:solidFill>
              <a:srgbClr val="000000"/>
            </a:solidFill>
            <a:prstDash val="solid"/>
            <a:round/>
          </a:ln>
          <a:effectLst>
            <a:outerShdw dist="101823" dir="2700000" algn="tl">
              <a:srgbClr val="000000">
                <a:alpha val="43000"/>
              </a:srgbClr>
            </a:outerShdw>
          </a:effectLst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Rectangle 20"/>
          <p:cNvSpPr/>
          <p:nvPr/>
        </p:nvSpPr>
        <p:spPr>
          <a:xfrm>
            <a:off x="4141800" y="6147000"/>
            <a:ext cx="1735199" cy="307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>
                <a:ln>
                  <a:noFill/>
                </a:ln>
                <a:solidFill>
                  <a:srgbClr val="BFBFBF"/>
                </a:solidFill>
                <a:latin typeface="Lucida Grande CE" pitchFamily="18"/>
                <a:ea typeface="Lucida Grande CE" pitchFamily="2"/>
                <a:cs typeface="Lucida Grande CE" pitchFamily="2"/>
              </a:rPr>
              <a:t>Now processing..</a:t>
            </a:r>
          </a:p>
        </p:txBody>
      </p:sp>
      <p:sp>
        <p:nvSpPr>
          <p:cNvPr id="14" name="Rectangle 21"/>
          <p:cNvSpPr/>
          <p:nvPr/>
        </p:nvSpPr>
        <p:spPr>
          <a:xfrm>
            <a:off x="3067920" y="6485400"/>
            <a:ext cx="3351600" cy="228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B6DEFF"/>
          </a:solidFill>
          <a:ln w="9360">
            <a:solidFill>
              <a:srgbClr val="000000"/>
            </a:solidFill>
            <a:prstDash val="solid"/>
            <a:round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Rectangle 22"/>
          <p:cNvSpPr/>
          <p:nvPr/>
        </p:nvSpPr>
        <p:spPr>
          <a:xfrm>
            <a:off x="3075839" y="6485400"/>
            <a:ext cx="2742480" cy="228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2A6AB3"/>
          </a:solidFill>
          <a:ln w="9360">
            <a:solidFill>
              <a:srgbClr val="000000"/>
            </a:solidFill>
            <a:prstDash val="solid"/>
            <a:round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algn="ctr" rtl="0" hangingPunct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400" b="1" i="0" u="none" strike="noStrike" kern="1200">
                <a:ln>
                  <a:noFill/>
                </a:ln>
                <a:solidFill>
                  <a:srgbClr val="FFFFFF"/>
                </a:solidFill>
                <a:latin typeface="Arial" pitchFamily="18"/>
                <a:ea typeface="Song" pitchFamily="2"/>
                <a:cs typeface="Arial Unicode MS" pitchFamily="2"/>
              </a:rPr>
              <a:t>80</a:t>
            </a:r>
            <a:r>
              <a:rPr lang="en-US" sz="1400" b="1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%..</a:t>
            </a:r>
          </a:p>
        </p:txBody>
      </p:sp>
      <p:sp>
        <p:nvSpPr>
          <p:cNvPr id="16" name="TextBox 6"/>
          <p:cNvSpPr/>
          <p:nvPr/>
        </p:nvSpPr>
        <p:spPr>
          <a:xfrm>
            <a:off x="1118520" y="3349080"/>
            <a:ext cx="7474679" cy="497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Use of genetic algorithms (fully automized)</a:t>
            </a:r>
          </a:p>
        </p:txBody>
      </p:sp>
      <p:sp>
        <p:nvSpPr>
          <p:cNvPr id="17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51BA775-E256-485C-AA9A-A61873E3E96A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8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9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Toward genetic optimization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Box 1"/>
          <p:cNvSpPr/>
          <p:nvPr/>
        </p:nvSpPr>
        <p:spPr>
          <a:xfrm>
            <a:off x="223560" y="1620000"/>
            <a:ext cx="8514000" cy="462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Starting point: Bound to continuum design at 4.6 µm</a:t>
            </a:r>
          </a:p>
        </p:txBody>
      </p:sp>
      <p:sp>
        <p:nvSpPr>
          <p:cNvPr id="5" name="TextBox 2"/>
          <p:cNvSpPr/>
          <p:nvPr/>
        </p:nvSpPr>
        <p:spPr>
          <a:xfrm>
            <a:off x="245520" y="2582280"/>
            <a:ext cx="5858999" cy="77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Random variation of the reference design</a:t>
            </a:r>
          </a:p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(less than 20%)</a:t>
            </a:r>
          </a:p>
        </p:txBody>
      </p:sp>
      <p:sp>
        <p:nvSpPr>
          <p:cNvPr id="6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D354DBB-4F6A-4B11-AA1F-98CC0F67FE3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965560" y="3204720"/>
            <a:ext cx="3650399" cy="37346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2"/>
          <p:cNvSpPr/>
          <p:nvPr/>
        </p:nvSpPr>
        <p:spPr>
          <a:xfrm>
            <a:off x="247320" y="3794040"/>
            <a:ext cx="5534640" cy="774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Best designs used to create the new</a:t>
            </a:r>
          </a:p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population (</a:t>
            </a:r>
            <a:r>
              <a:rPr lang="it-IT" sz="2400" b="1" i="1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Darwin’s law</a:t>
            </a:r>
            <a:r>
              <a:rPr lang="it-IT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)</a:t>
            </a:r>
          </a:p>
        </p:txBody>
      </p:sp>
      <p:sp>
        <p:nvSpPr>
          <p:cNvPr id="10" name="Rectangle 2"/>
          <p:cNvSpPr/>
          <p:nvPr/>
        </p:nvSpPr>
        <p:spPr>
          <a:xfrm>
            <a:off x="3577320" y="2002680"/>
            <a:ext cx="6140160" cy="337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6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Q. Yang et Al.,  Appl. Phys. Lett. 93, 251110 (2008)</a:t>
            </a:r>
          </a:p>
        </p:txBody>
      </p:sp>
      <p:sp>
        <p:nvSpPr>
          <p:cNvPr id="11" name="Rectangle 3"/>
          <p:cNvSpPr/>
          <p:nvPr/>
        </p:nvSpPr>
        <p:spPr>
          <a:xfrm>
            <a:off x="67320" y="5678640"/>
            <a:ext cx="5910480" cy="520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33000 individuals per population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720" y="6212160"/>
            <a:ext cx="6762599" cy="947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32 designs selected to create the new</a:t>
            </a:r>
          </a:p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1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generation</a:t>
            </a:r>
          </a:p>
        </p:txBody>
      </p:sp>
      <p:sp>
        <p:nvSpPr>
          <p:cNvPr id="1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4" name="Rectangle 8"/>
          <p:cNvSpPr/>
          <p:nvPr/>
        </p:nvSpPr>
        <p:spPr>
          <a:xfrm>
            <a:off x="6326640" y="7058160"/>
            <a:ext cx="3681359" cy="33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1" u="none" strike="noStrike" kern="1200">
                <a:ln>
                  <a:noFill/>
                </a:ln>
                <a:latin typeface="Arial" pitchFamily="18"/>
                <a:ea typeface="ETH-Light" pitchFamily="2"/>
                <a:cs typeface="ETH-Light" pitchFamily="2"/>
              </a:rPr>
              <a:t>A. Bismuto et al., APL 101, 021103 (2012)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Toward genetic optimization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350FBA2-F29C-4C73-94F2-6093CFAB5D7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6" name="Text Box 1"/>
          <p:cNvSpPr/>
          <p:nvPr/>
        </p:nvSpPr>
        <p:spPr>
          <a:xfrm>
            <a:off x="860940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C7AF61C-5CDD-48CF-88B5-B85A70264A9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 Box 2"/>
          <p:cNvSpPr/>
          <p:nvPr/>
        </p:nvSpPr>
        <p:spPr>
          <a:xfrm>
            <a:off x="14364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98000" y="2361240"/>
            <a:ext cx="2393280" cy="244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476880" y="1548360"/>
            <a:ext cx="840959" cy="861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1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476880" y="2409119"/>
            <a:ext cx="752040" cy="76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2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492720" y="3201480"/>
            <a:ext cx="752040" cy="76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467159" y="3990960"/>
            <a:ext cx="840959" cy="860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4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467159" y="4851360"/>
            <a:ext cx="750600" cy="76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467159" y="5477039"/>
            <a:ext cx="750600" cy="768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Elbow Connector 3"/>
          <p:cNvCxnSpPr>
            <a:stCxn id="8" idx="3"/>
            <a:endCxn id="14" idx="1"/>
          </p:cNvCxnSpPr>
          <p:nvPr/>
        </p:nvCxnSpPr>
        <p:spPr>
          <a:xfrm>
            <a:off x="2591280" y="3585600"/>
            <a:ext cx="875879" cy="2275739"/>
          </a:xfrm>
          <a:prstGeom prst="bentConnector3">
            <a:avLst/>
          </a:prstGeom>
          <a:noFill/>
          <a:ln w="38160">
            <a:solidFill>
              <a:srgbClr val="FF0000"/>
            </a:solidFill>
            <a:prstDash val="solid"/>
            <a:round/>
            <a:tailEnd type="arrow"/>
          </a:ln>
        </p:spPr>
      </p:cxnSp>
      <p:cxnSp>
        <p:nvCxnSpPr>
          <p:cNvPr id="16" name="Elbow Connector 5"/>
          <p:cNvCxnSpPr>
            <a:stCxn id="8" idx="3"/>
            <a:endCxn id="13" idx="1"/>
          </p:cNvCxnSpPr>
          <p:nvPr/>
        </p:nvCxnSpPr>
        <p:spPr>
          <a:xfrm>
            <a:off x="2591280" y="3585600"/>
            <a:ext cx="875879" cy="1650060"/>
          </a:xfrm>
          <a:prstGeom prst="bentConnector3">
            <a:avLst/>
          </a:prstGeom>
          <a:noFill/>
          <a:ln w="38160">
            <a:solidFill>
              <a:srgbClr val="FFC000"/>
            </a:solidFill>
            <a:prstDash val="solid"/>
            <a:round/>
            <a:tailEnd type="arrow"/>
          </a:ln>
        </p:spPr>
      </p:cxnSp>
      <p:cxnSp>
        <p:nvCxnSpPr>
          <p:cNvPr id="17" name="Elbow Connector 7"/>
          <p:cNvCxnSpPr>
            <a:stCxn id="8" idx="3"/>
            <a:endCxn id="12" idx="1"/>
          </p:cNvCxnSpPr>
          <p:nvPr/>
        </p:nvCxnSpPr>
        <p:spPr>
          <a:xfrm>
            <a:off x="2591280" y="3585600"/>
            <a:ext cx="875879" cy="835740"/>
          </a:xfrm>
          <a:prstGeom prst="bentConnector3">
            <a:avLst/>
          </a:prstGeom>
          <a:noFill/>
          <a:ln w="38160">
            <a:solidFill>
              <a:srgbClr val="00B050"/>
            </a:solidFill>
            <a:prstDash val="solid"/>
            <a:round/>
            <a:tailEnd type="arrow"/>
          </a:ln>
        </p:spPr>
      </p:cxnSp>
      <p:cxnSp>
        <p:nvCxnSpPr>
          <p:cNvPr id="18" name="Elbow Connector 16"/>
          <p:cNvCxnSpPr>
            <a:stCxn id="8" idx="3"/>
          </p:cNvCxnSpPr>
          <p:nvPr/>
        </p:nvCxnSpPr>
        <p:spPr>
          <a:xfrm>
            <a:off x="2591280" y="3585600"/>
            <a:ext cx="902880" cy="11880"/>
          </a:xfrm>
          <a:prstGeom prst="bentConnector3">
            <a:avLst/>
          </a:prstGeom>
          <a:noFill/>
          <a:ln w="38160">
            <a:solidFill>
              <a:srgbClr val="00664D"/>
            </a:solidFill>
            <a:prstDash val="solid"/>
            <a:round/>
            <a:tailEnd type="arrow"/>
          </a:ln>
        </p:spPr>
      </p:cxnSp>
      <p:cxnSp>
        <p:nvCxnSpPr>
          <p:cNvPr id="19" name="Elbow Connector 18"/>
          <p:cNvCxnSpPr>
            <a:stCxn id="8" idx="3"/>
            <a:endCxn id="10" idx="1"/>
          </p:cNvCxnSpPr>
          <p:nvPr/>
        </p:nvCxnSpPr>
        <p:spPr>
          <a:xfrm flipV="1">
            <a:off x="2591280" y="2793419"/>
            <a:ext cx="885600" cy="792181"/>
          </a:xfrm>
          <a:prstGeom prst="bentConnector3">
            <a:avLst/>
          </a:prstGeom>
          <a:noFill/>
          <a:ln w="38160">
            <a:solidFill>
              <a:srgbClr val="00B0F0"/>
            </a:solidFill>
            <a:prstDash val="solid"/>
            <a:round/>
            <a:tailEnd type="arrow"/>
          </a:ln>
        </p:spPr>
      </p:cxnSp>
      <p:cxnSp>
        <p:nvCxnSpPr>
          <p:cNvPr id="20" name="Elbow Connector 20"/>
          <p:cNvCxnSpPr>
            <a:stCxn id="8" idx="3"/>
            <a:endCxn id="9" idx="1"/>
          </p:cNvCxnSpPr>
          <p:nvPr/>
        </p:nvCxnSpPr>
        <p:spPr>
          <a:xfrm flipV="1">
            <a:off x="2591280" y="1978920"/>
            <a:ext cx="885600" cy="1606680"/>
          </a:xfrm>
          <a:prstGeom prst="bentConnector3">
            <a:avLst/>
          </a:prstGeom>
          <a:noFill/>
          <a:ln w="38160">
            <a:solidFill>
              <a:srgbClr val="3333CC"/>
            </a:solidFill>
            <a:prstDash val="solid"/>
            <a:round/>
            <a:tailEnd type="arrow"/>
          </a:ln>
        </p:spPr>
      </p:cxnSp>
      <p:sp>
        <p:nvSpPr>
          <p:cNvPr id="21" name="Oval 21"/>
          <p:cNvSpPr/>
          <p:nvPr/>
        </p:nvSpPr>
        <p:spPr>
          <a:xfrm>
            <a:off x="3383280" y="1475640"/>
            <a:ext cx="1028159" cy="957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38160">
            <a:solidFill>
              <a:srgbClr val="3333CC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2" name="Oval 29"/>
          <p:cNvSpPr/>
          <p:nvPr/>
        </p:nvSpPr>
        <p:spPr>
          <a:xfrm>
            <a:off x="3339000" y="3120479"/>
            <a:ext cx="1028519" cy="9561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38160">
            <a:solidFill>
              <a:srgbClr val="0066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3" name="Oval 30"/>
          <p:cNvSpPr/>
          <p:nvPr/>
        </p:nvSpPr>
        <p:spPr>
          <a:xfrm>
            <a:off x="3289679" y="5382000"/>
            <a:ext cx="1028519" cy="957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24" name="Picture 33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824360" y="1550160"/>
            <a:ext cx="528480" cy="53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35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824360" y="2116800"/>
            <a:ext cx="528480" cy="53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38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5543280" y="1702440"/>
            <a:ext cx="52704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39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05120" y="2253240"/>
            <a:ext cx="52884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41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786200" y="3153959"/>
            <a:ext cx="528480" cy="53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42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786200" y="3720600"/>
            <a:ext cx="528480" cy="53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44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503679" y="3306239"/>
            <a:ext cx="528480" cy="53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45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5466960" y="3857400"/>
            <a:ext cx="5274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47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732200" y="5438880"/>
            <a:ext cx="527040" cy="54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48"/>
          <p:cNvPicPr>
            <a:picLocks noChangeAspect="1"/>
          </p:cNvPicPr>
          <p:nvPr/>
        </p:nvPicPr>
        <p:blipFill>
          <a:blip r:embed="rId7" cstate="print">
            <a:lum/>
            <a:alphaModFix/>
          </a:blip>
          <a:srcRect/>
          <a:stretch>
            <a:fillRect/>
          </a:stretch>
        </p:blipFill>
        <p:spPr>
          <a:xfrm>
            <a:off x="4732200" y="6005880"/>
            <a:ext cx="527040" cy="53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50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449679" y="5591520"/>
            <a:ext cx="527040" cy="54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51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5411520" y="6142319"/>
            <a:ext cx="528840" cy="5396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" name="Elbow Connector 25"/>
          <p:cNvCxnSpPr>
            <a:stCxn id="21" idx="10"/>
            <a:endCxn id="25" idx="1"/>
          </p:cNvCxnSpPr>
          <p:nvPr/>
        </p:nvCxnSpPr>
        <p:spPr>
          <a:xfrm rot="16200000" flipH="1">
            <a:off x="4401809" y="1964070"/>
            <a:ext cx="432180" cy="412921"/>
          </a:xfrm>
          <a:prstGeom prst="bentConnector4">
            <a:avLst>
              <a:gd name="adj1" fmla="val -52895"/>
              <a:gd name="adj2" fmla="val 50000"/>
            </a:avLst>
          </a:prstGeom>
          <a:noFill/>
          <a:ln w="28440">
            <a:solidFill>
              <a:srgbClr val="6666FF"/>
            </a:solidFill>
            <a:prstDash val="solid"/>
            <a:round/>
            <a:tailEnd type="arrow"/>
          </a:ln>
        </p:spPr>
      </p:cxnSp>
      <p:cxnSp>
        <p:nvCxnSpPr>
          <p:cNvPr id="37" name="Elbow Connector 27"/>
          <p:cNvCxnSpPr>
            <a:stCxn id="21" idx="10"/>
            <a:endCxn id="24" idx="1"/>
          </p:cNvCxnSpPr>
          <p:nvPr/>
        </p:nvCxnSpPr>
        <p:spPr>
          <a:xfrm rot="5400000" flipH="1" flipV="1">
            <a:off x="4550669" y="1680750"/>
            <a:ext cx="134460" cy="412921"/>
          </a:xfrm>
          <a:prstGeom prst="bentConnector4">
            <a:avLst>
              <a:gd name="adj1" fmla="val 170013"/>
              <a:gd name="adj2" fmla="val 50000"/>
            </a:avLst>
          </a:prstGeom>
          <a:noFill/>
          <a:ln w="28440">
            <a:solidFill>
              <a:srgbClr val="6666FF"/>
            </a:solidFill>
            <a:prstDash val="solid"/>
            <a:round/>
            <a:tailEnd type="arrow"/>
          </a:ln>
        </p:spPr>
      </p:cxnSp>
      <p:cxnSp>
        <p:nvCxnSpPr>
          <p:cNvPr id="38" name="Elbow Connector 31"/>
          <p:cNvCxnSpPr>
            <a:stCxn id="11" idx="3"/>
            <a:endCxn id="28" idx="1"/>
          </p:cNvCxnSpPr>
          <p:nvPr/>
        </p:nvCxnSpPr>
        <p:spPr>
          <a:xfrm flipV="1">
            <a:off x="4244760" y="3423779"/>
            <a:ext cx="541440" cy="162001"/>
          </a:xfrm>
          <a:prstGeom prst="bentConnector3">
            <a:avLst/>
          </a:prstGeom>
          <a:noFill/>
          <a:ln w="28440">
            <a:solidFill>
              <a:srgbClr val="006600"/>
            </a:solidFill>
            <a:prstDash val="solid"/>
            <a:round/>
            <a:tailEnd type="arrow"/>
          </a:ln>
        </p:spPr>
      </p:cxnSp>
      <p:cxnSp>
        <p:nvCxnSpPr>
          <p:cNvPr id="39" name="Elbow Connector 53"/>
          <p:cNvCxnSpPr>
            <a:stCxn id="11" idx="3"/>
            <a:endCxn id="29" idx="1"/>
          </p:cNvCxnSpPr>
          <p:nvPr/>
        </p:nvCxnSpPr>
        <p:spPr>
          <a:xfrm>
            <a:off x="4244760" y="3585780"/>
            <a:ext cx="541440" cy="404640"/>
          </a:xfrm>
          <a:prstGeom prst="bentConnector3">
            <a:avLst/>
          </a:prstGeom>
          <a:noFill/>
          <a:ln w="28440">
            <a:solidFill>
              <a:srgbClr val="006600"/>
            </a:solidFill>
            <a:prstDash val="solid"/>
            <a:round/>
            <a:tailEnd type="arrow"/>
          </a:ln>
        </p:spPr>
      </p:cxnSp>
      <p:cxnSp>
        <p:nvCxnSpPr>
          <p:cNvPr id="40" name="Elbow Connector 55"/>
          <p:cNvCxnSpPr>
            <a:stCxn id="14" idx="3"/>
            <a:endCxn id="32" idx="1"/>
          </p:cNvCxnSpPr>
          <p:nvPr/>
        </p:nvCxnSpPr>
        <p:spPr>
          <a:xfrm flipV="1">
            <a:off x="4217759" y="5709600"/>
            <a:ext cx="514441" cy="151739"/>
          </a:xfrm>
          <a:prstGeom prst="bentConnector3">
            <a:avLst/>
          </a:prstGeom>
          <a:noFill/>
          <a:ln w="28440">
            <a:solidFill>
              <a:srgbClr val="FF0000"/>
            </a:solidFill>
            <a:prstDash val="solid"/>
            <a:round/>
            <a:tailEnd type="arrow"/>
          </a:ln>
        </p:spPr>
      </p:cxnSp>
      <p:cxnSp>
        <p:nvCxnSpPr>
          <p:cNvPr id="41" name="Elbow Connector 57"/>
          <p:cNvCxnSpPr>
            <a:stCxn id="14" idx="3"/>
            <a:endCxn id="33" idx="1"/>
          </p:cNvCxnSpPr>
          <p:nvPr/>
        </p:nvCxnSpPr>
        <p:spPr>
          <a:xfrm>
            <a:off x="4217759" y="5861339"/>
            <a:ext cx="514441" cy="414361"/>
          </a:xfrm>
          <a:prstGeom prst="bentConnector3">
            <a:avLst/>
          </a:prstGeom>
          <a:noFill/>
          <a:ln w="28440">
            <a:solidFill>
              <a:srgbClr val="FF0000"/>
            </a:solidFill>
            <a:prstDash val="solid"/>
            <a:round/>
            <a:tailEnd type="arrow"/>
          </a:ln>
        </p:spPr>
      </p:cxnSp>
      <p:sp>
        <p:nvSpPr>
          <p:cNvPr id="42" name="Oval 65"/>
          <p:cNvSpPr/>
          <p:nvPr/>
        </p:nvSpPr>
        <p:spPr>
          <a:xfrm>
            <a:off x="5370480" y="5532480"/>
            <a:ext cx="685440" cy="6595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3" name="Oval 66"/>
          <p:cNvSpPr/>
          <p:nvPr/>
        </p:nvSpPr>
        <p:spPr>
          <a:xfrm>
            <a:off x="5378400" y="3796919"/>
            <a:ext cx="685440" cy="6606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38160">
            <a:solidFill>
              <a:srgbClr val="0066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4" name="Oval 67"/>
          <p:cNvSpPr/>
          <p:nvPr/>
        </p:nvSpPr>
        <p:spPr>
          <a:xfrm>
            <a:off x="4706640" y="2078640"/>
            <a:ext cx="687239" cy="6609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38160">
            <a:solidFill>
              <a:srgbClr val="3333CC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5" name="TextBox 60"/>
          <p:cNvSpPr/>
          <p:nvPr/>
        </p:nvSpPr>
        <p:spPr>
          <a:xfrm>
            <a:off x="6485040" y="3423600"/>
            <a:ext cx="939600" cy="944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60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....</a:t>
            </a:r>
          </a:p>
        </p:txBody>
      </p:sp>
      <p:sp>
        <p:nvSpPr>
          <p:cNvPr id="46" name="TextBox 61"/>
          <p:cNvSpPr/>
          <p:nvPr/>
        </p:nvSpPr>
        <p:spPr>
          <a:xfrm>
            <a:off x="2634840" y="6815880"/>
            <a:ext cx="1655999" cy="34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1</a:t>
            </a:r>
            <a:r>
              <a:rPr lang="it-IT" sz="1800" b="1" i="0" u="none" strike="noStrike" kern="1200" baseline="30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st</a:t>
            </a: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generation</a:t>
            </a:r>
          </a:p>
        </p:txBody>
      </p:sp>
      <p:sp>
        <p:nvSpPr>
          <p:cNvPr id="47" name="TextBox 73"/>
          <p:cNvSpPr/>
          <p:nvPr/>
        </p:nvSpPr>
        <p:spPr>
          <a:xfrm>
            <a:off x="4340880" y="6806160"/>
            <a:ext cx="1700280" cy="34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2</a:t>
            </a:r>
            <a:r>
              <a:rPr lang="it-IT" sz="1800" b="1" i="0" u="none" strike="noStrike" kern="1200" baseline="30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nd</a:t>
            </a: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generation</a:t>
            </a:r>
          </a:p>
        </p:txBody>
      </p:sp>
      <p:sp>
        <p:nvSpPr>
          <p:cNvPr id="48" name="TextBox 74"/>
          <p:cNvSpPr/>
          <p:nvPr/>
        </p:nvSpPr>
        <p:spPr>
          <a:xfrm>
            <a:off x="6210000" y="6806160"/>
            <a:ext cx="1671119" cy="34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3</a:t>
            </a:r>
            <a:r>
              <a:rPr lang="it-IT" sz="1800" b="1" i="0" u="none" strike="noStrike" kern="1200" baseline="30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rd</a:t>
            </a: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generation</a:t>
            </a:r>
          </a:p>
        </p:txBody>
      </p:sp>
      <p:sp>
        <p:nvSpPr>
          <p:cNvPr id="49" name="Straight Connector 69"/>
          <p:cNvSpPr/>
          <p:nvPr/>
        </p:nvSpPr>
        <p:spPr>
          <a:xfrm>
            <a:off x="2616840" y="7157160"/>
            <a:ext cx="5697360" cy="0"/>
          </a:xfrm>
          <a:prstGeom prst="line">
            <a:avLst/>
          </a:prstGeom>
          <a:noFill/>
          <a:ln w="9360">
            <a:solidFill>
              <a:srgbClr val="00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0" name="Straight Connector 72"/>
          <p:cNvSpPr/>
          <p:nvPr/>
        </p:nvSpPr>
        <p:spPr>
          <a:xfrm flipV="1">
            <a:off x="4308480" y="6991560"/>
            <a:ext cx="0" cy="165240"/>
          </a:xfrm>
          <a:prstGeom prst="line">
            <a:avLst/>
          </a:prstGeom>
          <a:noFill/>
          <a:ln w="9360">
            <a:solidFill>
              <a:srgbClr val="00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1" name="Straight Connector 76"/>
          <p:cNvSpPr/>
          <p:nvPr/>
        </p:nvSpPr>
        <p:spPr>
          <a:xfrm flipV="1">
            <a:off x="6190560" y="6980760"/>
            <a:ext cx="0" cy="176400"/>
          </a:xfrm>
          <a:prstGeom prst="line">
            <a:avLst/>
          </a:prstGeom>
          <a:noFill/>
          <a:ln w="9360">
            <a:solidFill>
              <a:srgbClr val="00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2" name="TextBox 84"/>
          <p:cNvSpPr/>
          <p:nvPr/>
        </p:nvSpPr>
        <p:spPr>
          <a:xfrm>
            <a:off x="7920000" y="6815880"/>
            <a:ext cx="435239" cy="348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....</a:t>
            </a:r>
          </a:p>
        </p:txBody>
      </p:sp>
      <p:pic>
        <p:nvPicPr>
          <p:cNvPr id="53" name="Picture 5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04800" y="2756880"/>
            <a:ext cx="2127960" cy="217872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TextBox 56"/>
          <p:cNvSpPr/>
          <p:nvPr/>
        </p:nvSpPr>
        <p:spPr>
          <a:xfrm>
            <a:off x="7576920" y="5145480"/>
            <a:ext cx="2064240" cy="943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optimized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design</a:t>
            </a:r>
          </a:p>
        </p:txBody>
      </p:sp>
      <p:sp>
        <p:nvSpPr>
          <p:cNvPr id="55" name="Right Arrow 2"/>
          <p:cNvSpPr/>
          <p:nvPr/>
        </p:nvSpPr>
        <p:spPr>
          <a:xfrm>
            <a:off x="6425640" y="3565080"/>
            <a:ext cx="1239480" cy="406440"/>
          </a:xfrm>
          <a:custGeom>
            <a:avLst>
              <a:gd name="f0" fmla="val 18062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FF0000"/>
          </a:solidFill>
          <a:ln w="28440">
            <a:solidFill>
              <a:srgbClr val="FFC000"/>
            </a:solidFill>
            <a:prstDash val="solid"/>
            <a:round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6" name="Rounded Rectangle 4"/>
          <p:cNvSpPr/>
          <p:nvPr/>
        </p:nvSpPr>
        <p:spPr>
          <a:xfrm>
            <a:off x="7725599" y="2683800"/>
            <a:ext cx="2291399" cy="22759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7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00040"/>
            <a:ext cx="6909480" cy="45467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it-IT" sz="3200" b="1">
                <a:solidFill>
                  <a:srgbClr val="000000"/>
                </a:solidFill>
                <a:latin typeface="Arial" pitchFamily="34"/>
              </a:rPr>
              <a:t>Merit function: Wallplug efficiency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C646B14-03D1-4F93-9E0B-6B9AD0BCCE0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49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0" y="1693080"/>
            <a:ext cx="4802400" cy="3241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492520" y="2701440"/>
            <a:ext cx="4102200" cy="27327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Arrow Connector 8"/>
          <p:cNvCxnSpPr/>
          <p:nvPr/>
        </p:nvCxnSpPr>
        <p:spPr>
          <a:xfrm>
            <a:off x="3024000" y="3311640"/>
            <a:ext cx="2470320" cy="540000"/>
          </a:xfrm>
          <a:prstGeom prst="straightConnector1">
            <a:avLst/>
          </a:prstGeom>
          <a:noFill/>
          <a:ln w="38160">
            <a:solidFill>
              <a:srgbClr val="FF0000"/>
            </a:solidFill>
            <a:prstDash val="solid"/>
            <a:miter/>
            <a:tailEnd type="arrow"/>
          </a:ln>
        </p:spPr>
      </p:cxnSp>
      <p:sp>
        <p:nvSpPr>
          <p:cNvPr id="9" name="TextBox 9"/>
          <p:cNvSpPr/>
          <p:nvPr/>
        </p:nvSpPr>
        <p:spPr>
          <a:xfrm>
            <a:off x="-72720" y="5510520"/>
            <a:ext cx="10366200" cy="8589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700" b="1" i="0" u="none" strike="noStrike" kern="1200">
                <a:ln>
                  <a:noFill/>
                </a:ln>
                <a:solidFill>
                  <a:srgbClr val="FF0066"/>
                </a:solidFill>
                <a:latin typeface="Arial" pitchFamily="18"/>
                <a:ea typeface="Song" pitchFamily="2"/>
                <a:cs typeface="Arial Unicode MS" pitchFamily="2"/>
              </a:rPr>
              <a:t>Unstable pathological structures were excluded</a:t>
            </a:r>
          </a:p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700" b="1" i="0" u="none" strike="noStrike" kern="1200">
                <a:ln>
                  <a:noFill/>
                </a:ln>
                <a:solidFill>
                  <a:srgbClr val="FF0066"/>
                </a:solidFill>
                <a:latin typeface="Arial" pitchFamily="18"/>
                <a:ea typeface="Song" pitchFamily="2"/>
                <a:cs typeface="Arial Unicode MS" pitchFamily="2"/>
              </a:rPr>
              <a:t>(e.g. </a:t>
            </a:r>
            <a:r>
              <a:rPr lang="en-US" sz="2700" b="1" i="0" u="none" strike="noStrike" kern="1200">
                <a:ln>
                  <a:noFill/>
                </a:ln>
                <a:solidFill>
                  <a:srgbClr val="FF0066"/>
                </a:solidFill>
                <a:latin typeface="Arial" pitchFamily="18"/>
                <a:ea typeface="Song" pitchFamily="2"/>
                <a:cs typeface="Arial Unicode MS" pitchFamily="2"/>
              </a:rPr>
              <a:t>coherent transport of electrons over unphysical lengths</a:t>
            </a:r>
            <a:r>
              <a:rPr lang="it-IT" sz="2700" b="1" i="0" u="none" strike="noStrike" kern="1200">
                <a:ln>
                  <a:noFill/>
                </a:ln>
                <a:solidFill>
                  <a:srgbClr val="FF0066"/>
                </a:solidFill>
                <a:latin typeface="Arial" pitchFamily="18"/>
                <a:ea typeface="Song" pitchFamily="2"/>
                <a:cs typeface="Arial Unicode MS" pitchFamily="2"/>
              </a:rPr>
              <a:t>)</a:t>
            </a:r>
          </a:p>
        </p:txBody>
      </p:sp>
      <p:sp>
        <p:nvSpPr>
          <p:cNvPr id="10" name="TextBox 9"/>
          <p:cNvSpPr/>
          <p:nvPr/>
        </p:nvSpPr>
        <p:spPr>
          <a:xfrm>
            <a:off x="-72720" y="6445799"/>
            <a:ext cx="10366200" cy="8589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7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Structure in the average position of the best generation selected</a:t>
            </a:r>
          </a:p>
        </p:txBody>
      </p:sp>
      <p:cxnSp>
        <p:nvCxnSpPr>
          <p:cNvPr id="11" name="Straight Arrow Connector 2"/>
          <p:cNvCxnSpPr/>
          <p:nvPr/>
        </p:nvCxnSpPr>
        <p:spPr>
          <a:xfrm flipV="1">
            <a:off x="4535280" y="4500720"/>
            <a:ext cx="1944720" cy="932040"/>
          </a:xfrm>
          <a:prstGeom prst="straightConnector1">
            <a:avLst/>
          </a:prstGeom>
          <a:noFill/>
          <a:ln w="38160">
            <a:solidFill>
              <a:srgbClr val="FF0066"/>
            </a:solidFill>
            <a:prstDash val="solid"/>
            <a:miter/>
            <a:tailEnd type="arrow"/>
          </a:ln>
        </p:spPr>
      </p:cxnSp>
      <p:sp>
        <p:nvSpPr>
          <p:cNvPr id="1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3" name="Rectangle 8"/>
          <p:cNvSpPr/>
          <p:nvPr/>
        </p:nvSpPr>
        <p:spPr>
          <a:xfrm>
            <a:off x="6326640" y="7058160"/>
            <a:ext cx="3681359" cy="33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1" u="none" strike="noStrike" kern="1200">
                <a:ln>
                  <a:noFill/>
                </a:ln>
                <a:latin typeface="Arial" pitchFamily="18"/>
                <a:ea typeface="ETH-Light" pitchFamily="2"/>
                <a:cs typeface="ETH-Light" pitchFamily="2"/>
              </a:rPr>
              <a:t>A. Bismuto et al., APL 101, 021103 (2012)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Designs comparison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A74F1D8-68BA-45A1-BAF9-80B26B49A96B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50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83120" y="1835640"/>
            <a:ext cx="5022720" cy="35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60" y="1764000"/>
            <a:ext cx="4751640" cy="34952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20"/>
          <p:cNvSpPr/>
          <p:nvPr/>
        </p:nvSpPr>
        <p:spPr>
          <a:xfrm>
            <a:off x="167760" y="5519520"/>
            <a:ext cx="5348520" cy="4337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Emission wavelength kept constant</a:t>
            </a:r>
          </a:p>
        </p:txBody>
      </p:sp>
      <p:sp>
        <p:nvSpPr>
          <p:cNvPr id="9" name="TextBox 1"/>
          <p:cNvSpPr/>
          <p:nvPr/>
        </p:nvSpPr>
        <p:spPr>
          <a:xfrm>
            <a:off x="167760" y="6013440"/>
            <a:ext cx="5737320" cy="4337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Lower alignement voltage, higher gain</a:t>
            </a:r>
          </a:p>
        </p:txBody>
      </p:sp>
      <p:sp>
        <p:nvSpPr>
          <p:cNvPr id="10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1" name="Rectangle 8"/>
          <p:cNvSpPr/>
          <p:nvPr/>
        </p:nvSpPr>
        <p:spPr>
          <a:xfrm>
            <a:off x="6326640" y="7058160"/>
            <a:ext cx="3681359" cy="33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1" u="none" strike="noStrike" kern="1200">
                <a:ln>
                  <a:noFill/>
                </a:ln>
                <a:latin typeface="Arial" pitchFamily="18"/>
                <a:ea typeface="ETH-Light" pitchFamily="2"/>
                <a:cs typeface="ETH-Light" pitchFamily="2"/>
              </a:rPr>
              <a:t>A. Bismuto et al., APL 101, 021103 (2012)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A9AB37A-4A93-427C-8E39-15A542BAF7B4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51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83120" y="1835640"/>
            <a:ext cx="5022720" cy="352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60" y="1764000"/>
            <a:ext cx="4751640" cy="3495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4387" t="23997" r="22245" b="42850"/>
          <a:stretch>
            <a:fillRect/>
          </a:stretch>
        </p:blipFill>
        <p:spPr>
          <a:xfrm>
            <a:off x="5545080" y="4933440"/>
            <a:ext cx="4245120" cy="228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7998" t="29916" r="24191" b="40158"/>
          <a:stretch>
            <a:fillRect/>
          </a:stretch>
        </p:blipFill>
        <p:spPr>
          <a:xfrm>
            <a:off x="647280" y="4617360"/>
            <a:ext cx="3850200" cy="224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10"/>
          <p:cNvSpPr/>
          <p:nvPr/>
        </p:nvSpPr>
        <p:spPr>
          <a:xfrm>
            <a:off x="2015280" y="3132720"/>
            <a:ext cx="1368360" cy="648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9360">
            <a:solidFill>
              <a:srgbClr val="3333CC"/>
            </a:solidFill>
            <a:prstDash val="solid"/>
            <a:round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Straight Connector 12"/>
          <p:cNvSpPr/>
          <p:nvPr/>
        </p:nvSpPr>
        <p:spPr>
          <a:xfrm flipH="1">
            <a:off x="646920" y="3780720"/>
            <a:ext cx="1367999" cy="836640"/>
          </a:xfrm>
          <a:prstGeom prst="line">
            <a:avLst/>
          </a:prstGeom>
          <a:noFill/>
          <a:ln w="38160">
            <a:solidFill>
              <a:srgbClr val="3333CC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Straight Connector 14"/>
          <p:cNvSpPr/>
          <p:nvPr/>
        </p:nvSpPr>
        <p:spPr>
          <a:xfrm>
            <a:off x="3383640" y="3780720"/>
            <a:ext cx="1113840" cy="836640"/>
          </a:xfrm>
          <a:prstGeom prst="line">
            <a:avLst/>
          </a:prstGeom>
          <a:noFill/>
          <a:ln w="38160">
            <a:solidFill>
              <a:srgbClr val="3333CC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7163280" y="3015360"/>
            <a:ext cx="1368360" cy="64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9360">
            <a:solidFill>
              <a:srgbClr val="FF0000"/>
            </a:solidFill>
            <a:prstDash val="solid"/>
            <a:round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Straight Connector 16"/>
          <p:cNvSpPr/>
          <p:nvPr/>
        </p:nvSpPr>
        <p:spPr>
          <a:xfrm flipH="1">
            <a:off x="5544720" y="3664800"/>
            <a:ext cx="1618560" cy="126864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4" name="Straight Connector 17"/>
          <p:cNvSpPr/>
          <p:nvPr/>
        </p:nvSpPr>
        <p:spPr>
          <a:xfrm>
            <a:off x="8531640" y="3664800"/>
            <a:ext cx="1258560" cy="1268640"/>
          </a:xfrm>
          <a:prstGeom prst="line">
            <a:avLst/>
          </a:prstGeom>
          <a:noFill/>
          <a:ln w="38160">
            <a:solidFill>
              <a:srgbClr val="FF000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Title 14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Designs comparison</a:t>
            </a:r>
          </a:p>
        </p:txBody>
      </p:sp>
      <p:sp>
        <p:nvSpPr>
          <p:cNvPr id="16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6222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38A7F29-3313-44CB-AB8C-138DBBB7B333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0920" y="2350080"/>
            <a:ext cx="4858200" cy="3422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109840" y="2350440"/>
            <a:ext cx="4938840" cy="34207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3"/>
          <p:cNvSpPr/>
          <p:nvPr/>
        </p:nvSpPr>
        <p:spPr>
          <a:xfrm>
            <a:off x="59040" y="1764360"/>
            <a:ext cx="2445480" cy="518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Simulations</a:t>
            </a:r>
          </a:p>
        </p:txBody>
      </p:sp>
      <p:sp>
        <p:nvSpPr>
          <p:cNvPr id="7" name="TextBox 4"/>
          <p:cNvSpPr/>
          <p:nvPr/>
        </p:nvSpPr>
        <p:spPr>
          <a:xfrm>
            <a:off x="7254360" y="1764720"/>
            <a:ext cx="2954519" cy="518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Measurements</a:t>
            </a:r>
          </a:p>
        </p:txBody>
      </p:sp>
      <p:sp>
        <p:nvSpPr>
          <p:cNvPr id="8" name="TextBox 5"/>
          <p:cNvSpPr/>
          <p:nvPr/>
        </p:nvSpPr>
        <p:spPr>
          <a:xfrm>
            <a:off x="5770440" y="5744160"/>
            <a:ext cx="4269600" cy="405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8.5 µm wide, 4.9 mm long laser</a:t>
            </a:r>
          </a:p>
        </p:txBody>
      </p:sp>
      <p:sp>
        <p:nvSpPr>
          <p:cNvPr id="9" name="Text Box 1"/>
          <p:cNvSpPr/>
          <p:nvPr/>
        </p:nvSpPr>
        <p:spPr>
          <a:xfrm>
            <a:off x="860940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BC3EDBB-56F8-473F-9675-DA026100FC7F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Text Box 2"/>
          <p:cNvSpPr/>
          <p:nvPr/>
        </p:nvSpPr>
        <p:spPr>
          <a:xfrm>
            <a:off x="14364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1" name="TextBox 11"/>
          <p:cNvSpPr/>
          <p:nvPr/>
        </p:nvSpPr>
        <p:spPr>
          <a:xfrm>
            <a:off x="200880" y="5869080"/>
            <a:ext cx="4267800" cy="489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Lower alignment voltage</a:t>
            </a:r>
          </a:p>
        </p:txBody>
      </p:sp>
      <p:sp>
        <p:nvSpPr>
          <p:cNvPr id="12" name="TextBox 12"/>
          <p:cNvSpPr/>
          <p:nvPr/>
        </p:nvSpPr>
        <p:spPr>
          <a:xfrm>
            <a:off x="192240" y="6323760"/>
            <a:ext cx="2505960" cy="489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Higher power</a:t>
            </a:r>
          </a:p>
        </p:txBody>
      </p:sp>
      <p:sp>
        <p:nvSpPr>
          <p:cNvPr id="13" name="TextBox 13"/>
          <p:cNvSpPr/>
          <p:nvPr/>
        </p:nvSpPr>
        <p:spPr>
          <a:xfrm>
            <a:off x="196200" y="6756839"/>
            <a:ext cx="3185640" cy="489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Smaller threshold</a:t>
            </a:r>
          </a:p>
        </p:txBody>
      </p:sp>
      <p:sp>
        <p:nvSpPr>
          <p:cNvPr id="14" name="Title 13"/>
          <p:cNvSpPr txBox="1">
            <a:spLocks noGrp="1"/>
          </p:cNvSpPr>
          <p:nvPr>
            <p:ph type="title" idx="4294967295"/>
          </p:nvPr>
        </p:nvSpPr>
        <p:spPr>
          <a:xfrm>
            <a:off x="2447640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Light-current-voltage</a:t>
            </a:r>
          </a:p>
        </p:txBody>
      </p:sp>
      <p:sp>
        <p:nvSpPr>
          <p:cNvPr id="1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6" name="Rectangle 8"/>
          <p:cNvSpPr/>
          <p:nvPr/>
        </p:nvSpPr>
        <p:spPr>
          <a:xfrm>
            <a:off x="6326640" y="7058160"/>
            <a:ext cx="3681359" cy="33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1" u="none" strike="noStrike" kern="1200">
                <a:ln>
                  <a:noFill/>
                </a:ln>
                <a:latin typeface="Arial" pitchFamily="18"/>
                <a:ea typeface="ETH-Light" pitchFamily="2"/>
                <a:cs typeface="ETH-Light" pitchFamily="2"/>
              </a:rPr>
              <a:t>A. Bismuto et al., APL 101, 021103 (2012)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Wallplug improvement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2E3F659-86B6-4D04-9B5C-E0E50C7B227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78080" y="2051640"/>
            <a:ext cx="4883400" cy="36968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3"/>
          <p:cNvSpPr/>
          <p:nvPr/>
        </p:nvSpPr>
        <p:spPr>
          <a:xfrm>
            <a:off x="286920" y="6272279"/>
            <a:ext cx="9161640" cy="887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growth optimization has to be performed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also on the optimized design</a:t>
            </a:r>
          </a:p>
        </p:txBody>
      </p:sp>
      <p:sp>
        <p:nvSpPr>
          <p:cNvPr id="8" name="Text Box 1"/>
          <p:cNvSpPr/>
          <p:nvPr/>
        </p:nvSpPr>
        <p:spPr>
          <a:xfrm>
            <a:off x="860940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D7DD4AB-1D29-4414-98BD-6AACDB558612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9" name="Text Box 2"/>
          <p:cNvSpPr/>
          <p:nvPr/>
        </p:nvSpPr>
        <p:spPr>
          <a:xfrm>
            <a:off x="14364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0" name="TextBox 12"/>
          <p:cNvSpPr/>
          <p:nvPr/>
        </p:nvSpPr>
        <p:spPr>
          <a:xfrm>
            <a:off x="98640" y="2340720"/>
            <a:ext cx="4767839" cy="887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The optimized design shows</a:t>
            </a:r>
          </a:p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higher efficiency</a:t>
            </a:r>
          </a:p>
        </p:txBody>
      </p:sp>
      <p:pic>
        <p:nvPicPr>
          <p:cNvPr id="11" name="Picture 1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01840" y="2066040"/>
            <a:ext cx="4886640" cy="3698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7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009760" y="2051640"/>
            <a:ext cx="4885200" cy="369863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4" name="Rectangle 8"/>
          <p:cNvSpPr/>
          <p:nvPr/>
        </p:nvSpPr>
        <p:spPr>
          <a:xfrm>
            <a:off x="6326640" y="7058160"/>
            <a:ext cx="3681359" cy="33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1" u="none" strike="noStrike" kern="1200">
                <a:ln>
                  <a:noFill/>
                </a:ln>
                <a:latin typeface="Arial" pitchFamily="18"/>
                <a:ea typeface="ETH-Light" pitchFamily="2"/>
                <a:cs typeface="ETH-Light" pitchFamily="2"/>
              </a:rPr>
              <a:t>A. Bismuto et al., APL 101, 021103 (2012)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844D702-5E5C-468D-B568-4B5EC3962EA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78080" y="2051640"/>
            <a:ext cx="4883400" cy="36968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3"/>
          <p:cNvSpPr/>
          <p:nvPr/>
        </p:nvSpPr>
        <p:spPr>
          <a:xfrm>
            <a:off x="286920" y="6272279"/>
            <a:ext cx="9161640" cy="887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growth optimization has to be performed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also on the optimized design</a:t>
            </a:r>
          </a:p>
        </p:txBody>
      </p:sp>
      <p:sp>
        <p:nvSpPr>
          <p:cNvPr id="6" name="Text Box 1"/>
          <p:cNvSpPr/>
          <p:nvPr/>
        </p:nvSpPr>
        <p:spPr>
          <a:xfrm>
            <a:off x="860940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CE36C9C-3B5F-4FB3-BEE8-865E0159AC3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 Box 2"/>
          <p:cNvSpPr/>
          <p:nvPr/>
        </p:nvSpPr>
        <p:spPr>
          <a:xfrm>
            <a:off x="14364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8" name="TextBox 12"/>
          <p:cNvSpPr/>
          <p:nvPr/>
        </p:nvSpPr>
        <p:spPr>
          <a:xfrm>
            <a:off x="98640" y="2340720"/>
            <a:ext cx="4767839" cy="887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The optimized design shows</a:t>
            </a:r>
          </a:p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higher efficiency</a:t>
            </a:r>
          </a:p>
        </p:txBody>
      </p:sp>
      <p:pic>
        <p:nvPicPr>
          <p:cNvPr id="9" name="Picture 15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01840" y="2066040"/>
            <a:ext cx="4886640" cy="36982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le 9"/>
          <p:cNvSpPr txBox="1">
            <a:spLocks noGrp="1"/>
          </p:cNvSpPr>
          <p:nvPr>
            <p:ph type="title" idx="4294967295"/>
          </p:nvPr>
        </p:nvSpPr>
        <p:spPr>
          <a:xfrm>
            <a:off x="2435039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Wallplug improvement</a:t>
            </a:r>
          </a:p>
        </p:txBody>
      </p:sp>
      <p:sp>
        <p:nvSpPr>
          <p:cNvPr id="11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2" name="Rectangle 8"/>
          <p:cNvSpPr/>
          <p:nvPr/>
        </p:nvSpPr>
        <p:spPr>
          <a:xfrm>
            <a:off x="6326640" y="7058160"/>
            <a:ext cx="3681359" cy="33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1" u="none" strike="noStrike" kern="1200">
                <a:ln>
                  <a:noFill/>
                </a:ln>
                <a:latin typeface="Arial" pitchFamily="18"/>
                <a:ea typeface="ETH-Light" pitchFamily="2"/>
                <a:cs typeface="ETH-Light" pitchFamily="2"/>
              </a:rPr>
              <a:t>A. Bismuto et al., APL 101, 021103 (2012)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B47C4AD-E2EA-4D38-B051-CC5C65C58E82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3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978440" y="2051640"/>
            <a:ext cx="4883400" cy="36968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3"/>
          <p:cNvSpPr/>
          <p:nvPr/>
        </p:nvSpPr>
        <p:spPr>
          <a:xfrm>
            <a:off x="287280" y="5942160"/>
            <a:ext cx="9161640" cy="887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growth optimization as to be performed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also on the optimized design</a:t>
            </a:r>
          </a:p>
        </p:txBody>
      </p:sp>
      <p:sp>
        <p:nvSpPr>
          <p:cNvPr id="6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13C6698-2AA5-4912-A19E-6CD6E5CD30A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 Box 2"/>
          <p:cNvSpPr/>
          <p:nvPr/>
        </p:nvSpPr>
        <p:spPr>
          <a:xfrm>
            <a:off x="144000" y="7256880"/>
            <a:ext cx="1483559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8" name="Title 7"/>
          <p:cNvSpPr txBox="1">
            <a:spLocks noGrp="1"/>
          </p:cNvSpPr>
          <p:nvPr>
            <p:ph type="title" idx="4294967295"/>
          </p:nvPr>
        </p:nvSpPr>
        <p:spPr>
          <a:xfrm>
            <a:off x="2435039" y="52488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Wallplug improvement</a:t>
            </a:r>
          </a:p>
        </p:txBody>
      </p:sp>
      <p:sp>
        <p:nvSpPr>
          <p:cNvPr id="9" name="TextBox 12"/>
          <p:cNvSpPr/>
          <p:nvPr/>
        </p:nvSpPr>
        <p:spPr>
          <a:xfrm>
            <a:off x="98640" y="2340720"/>
            <a:ext cx="4767839" cy="887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The optimized design shows</a:t>
            </a:r>
          </a:p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higher efficiency</a:t>
            </a:r>
          </a:p>
        </p:txBody>
      </p:sp>
      <p:sp>
        <p:nvSpPr>
          <p:cNvPr id="10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1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A8384C8-BFE8-4262-B671-0517B4511A6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6326640" y="7058160"/>
            <a:ext cx="3681359" cy="334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1" u="none" strike="noStrike" kern="1200">
                <a:ln>
                  <a:noFill/>
                </a:ln>
                <a:latin typeface="Arial" pitchFamily="18"/>
                <a:ea typeface="ETH-Light" pitchFamily="2"/>
                <a:cs typeface="ETH-Light" pitchFamily="2"/>
              </a:rPr>
              <a:t>A. Bismuto et al., APL 101, 021103 (2012)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Quantum cascade laser 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Rectangle 2"/>
          <p:cNvSpPr/>
          <p:nvPr/>
        </p:nvSpPr>
        <p:spPr>
          <a:xfrm>
            <a:off x="324720" y="1267200"/>
            <a:ext cx="9426960" cy="5731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0"/>
          <a:lstStyle/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The scattering mechanisms implemented in the computation</a:t>
            </a:r>
          </a:p>
        </p:txBody>
      </p:sp>
      <p:sp>
        <p:nvSpPr>
          <p:cNvPr id="5" name="Rectangle 3"/>
          <p:cNvSpPr/>
          <p:nvPr/>
        </p:nvSpPr>
        <p:spPr>
          <a:xfrm>
            <a:off x="896040" y="1856160"/>
            <a:ext cx="3994560" cy="16433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0"/>
          <a:lstStyle/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LO-Phonons</a:t>
            </a:r>
          </a:p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Interface roughness</a:t>
            </a:r>
          </a:p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Alloy disorder</a:t>
            </a:r>
          </a:p>
          <a:p>
            <a:pPr marL="0" marR="0" lvl="0" indent="0" rtl="0" hangingPunct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SzPts val="2470"/>
              <a:buBlip>
                <a:blip r:embed="rId3"/>
              </a:buBlip>
              <a:tabLst/>
            </a:pPr>
            <a:r>
              <a:rPr lang="en-GB" sz="24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ETH-Light" pitchFamily="2"/>
                <a:cs typeface="ETH-Light" pitchFamily="2"/>
              </a:rPr>
              <a:t>Ionized impurities (Dopants)‏</a:t>
            </a:r>
          </a:p>
        </p:txBody>
      </p:sp>
      <p:sp>
        <p:nvSpPr>
          <p:cNvPr id="6" name="Rectangle 8"/>
          <p:cNvSpPr/>
          <p:nvPr/>
        </p:nvSpPr>
        <p:spPr>
          <a:xfrm>
            <a:off x="252720" y="7067880"/>
            <a:ext cx="434124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1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Unuma et al., J. Appl. Phys. 93, 1586 (2003)</a:t>
            </a:r>
          </a:p>
        </p:txBody>
      </p:sp>
      <p:sp>
        <p:nvSpPr>
          <p:cNvPr id="7" name="Rounded Rectangle 11"/>
          <p:cNvSpPr/>
          <p:nvPr/>
        </p:nvSpPr>
        <p:spPr>
          <a:xfrm>
            <a:off x="792000" y="2152800"/>
            <a:ext cx="3528000" cy="40320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57240">
            <a:solidFill>
              <a:srgbClr val="0080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8000" y="3096000"/>
            <a:ext cx="4992120" cy="14533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1" i="0" u="none" strike="noStrike" kern="120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Interface roughness has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1" i="0" u="none" strike="noStrike" kern="120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a major impact on laser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1" i="0" u="none" strike="noStrike" kern="1200">
                <a:ln>
                  <a:noFill/>
                </a:ln>
                <a:solidFill>
                  <a:srgbClr val="008000"/>
                </a:solidFill>
                <a:latin typeface="Arial" pitchFamily="18"/>
                <a:ea typeface="Song" pitchFamily="2"/>
                <a:cs typeface="Arial Unicode MS" pitchFamily="2"/>
              </a:rPr>
              <a:t>performance</a:t>
            </a:r>
          </a:p>
        </p:txBody>
      </p:sp>
      <p:sp>
        <p:nvSpPr>
          <p:cNvPr id="9" name="Straight Connector 8"/>
          <p:cNvSpPr/>
          <p:nvPr/>
        </p:nvSpPr>
        <p:spPr>
          <a:xfrm flipH="1" flipV="1">
            <a:off x="4320000" y="2448000"/>
            <a:ext cx="648000" cy="1080000"/>
          </a:xfrm>
          <a:prstGeom prst="line">
            <a:avLst/>
          </a:prstGeom>
          <a:noFill/>
          <a:ln w="64080">
            <a:solidFill>
              <a:srgbClr val="008000"/>
            </a:solidFill>
            <a:prstDash val="solid"/>
            <a:tailEnd type="arrow"/>
          </a:ln>
        </p:spPr>
        <p:txBody>
          <a:bodyPr vert="horz" wrap="none" lIns="0" tIns="0" rIns="0" bIns="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4920" y="5359320"/>
            <a:ext cx="8965080" cy="544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1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How to improve the quality of the interfaces...</a:t>
            </a:r>
          </a:p>
        </p:txBody>
      </p:sp>
      <p:sp>
        <p:nvSpPr>
          <p:cNvPr id="11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2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3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F7249A2-4461-4BF0-A035-021271DE634F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Epitaxy: Interfaces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72400" y="2184840"/>
            <a:ext cx="3042000" cy="3023280"/>
            <a:chOff x="572400" y="2184840"/>
            <a:chExt cx="3042000" cy="30232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 l="7796" t="7475" r="7796" b="8492"/>
            <a:stretch>
              <a:fillRect/>
            </a:stretch>
          </p:blipFill>
          <p:spPr>
            <a:xfrm>
              <a:off x="572400" y="2184840"/>
              <a:ext cx="3042000" cy="30232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AutoShape 5"/>
            <p:cNvSpPr/>
            <p:nvPr/>
          </p:nvSpPr>
          <p:spPr>
            <a:xfrm>
              <a:off x="572400" y="2184840"/>
              <a:ext cx="3042000" cy="3023280"/>
            </a:xfrm>
            <a:custGeom>
              <a:avLst>
                <a:gd name="f0" fmla="val 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440">
              <a:solidFill>
                <a:srgbClr val="00CC99"/>
              </a:solidFill>
              <a:prstDash val="solid"/>
              <a:miter/>
            </a:ln>
          </p:spPr>
          <p:txBody>
            <a:bodyPr vert="horz" wrap="none" lIns="90000" tIns="46800" rIns="90000" bIns="46800" anchor="ctr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endParaRPr>
            </a:p>
          </p:txBody>
        </p:sp>
      </p:grpSp>
      <p:pic>
        <p:nvPicPr>
          <p:cNvPr id="7" name="Picture 9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268520" y="2352960"/>
            <a:ext cx="4491000" cy="319212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10"/>
          <p:cNvSpPr/>
          <p:nvPr/>
        </p:nvSpPr>
        <p:spPr>
          <a:xfrm>
            <a:off x="5352120" y="1679759"/>
            <a:ext cx="3042720" cy="436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2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Cut across interfaces</a:t>
            </a:r>
          </a:p>
        </p:txBody>
      </p:sp>
      <p:sp>
        <p:nvSpPr>
          <p:cNvPr id="9" name="TextBox 11"/>
          <p:cNvSpPr/>
          <p:nvPr/>
        </p:nvSpPr>
        <p:spPr>
          <a:xfrm>
            <a:off x="762839" y="5502240"/>
            <a:ext cx="3661200" cy="1381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Interfaces are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-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 graded (over 3-4ML)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-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 rough</a:t>
            </a:r>
          </a:p>
        </p:txBody>
      </p:sp>
      <p:sp>
        <p:nvSpPr>
          <p:cNvPr id="10" name="Rectangle 12"/>
          <p:cNvSpPr/>
          <p:nvPr/>
        </p:nvSpPr>
        <p:spPr>
          <a:xfrm>
            <a:off x="4435560" y="6805799"/>
            <a:ext cx="5633279" cy="375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1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P. Offerman et al., Appl. Phys. Lett. 83, 4131 (2003)</a:t>
            </a:r>
          </a:p>
        </p:txBody>
      </p:sp>
      <p:sp>
        <p:nvSpPr>
          <p:cNvPr id="11" name="TextBox 13"/>
          <p:cNvSpPr/>
          <p:nvPr/>
        </p:nvSpPr>
        <p:spPr>
          <a:xfrm>
            <a:off x="827640" y="1735560"/>
            <a:ext cx="2731680" cy="436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100800" tIns="50400" rIns="100800" bIns="504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2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STM cross-section</a:t>
            </a:r>
          </a:p>
        </p:txBody>
      </p:sp>
      <p:sp>
        <p:nvSpPr>
          <p:cNvPr id="1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3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4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2261F94-2264-416B-B337-7D2E06FEDD94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Interface roughness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Box 1"/>
          <p:cNvSpPr/>
          <p:nvPr/>
        </p:nvSpPr>
        <p:spPr>
          <a:xfrm>
            <a:off x="2222280" y="900360"/>
            <a:ext cx="5396400" cy="658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5" name="TextBox 2"/>
          <p:cNvSpPr/>
          <p:nvPr/>
        </p:nvSpPr>
        <p:spPr>
          <a:xfrm>
            <a:off x="299160" y="1548360"/>
            <a:ext cx="9549720" cy="403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Most relevant scattering mechanism in mid-IR quantum cascade lasers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96680" y="2619000"/>
            <a:ext cx="4894200" cy="10036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8"/>
          <p:cNvSpPr/>
          <p:nvPr/>
        </p:nvSpPr>
        <p:spPr>
          <a:xfrm>
            <a:off x="2154600" y="3750840"/>
            <a:ext cx="1829160" cy="60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average step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height  </a:t>
            </a:r>
          </a:p>
        </p:txBody>
      </p:sp>
      <p:sp>
        <p:nvSpPr>
          <p:cNvPr id="8" name="TextBox 9"/>
          <p:cNvSpPr/>
          <p:nvPr/>
        </p:nvSpPr>
        <p:spPr>
          <a:xfrm>
            <a:off x="4869360" y="3684239"/>
            <a:ext cx="1641599" cy="60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correlation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length</a:t>
            </a:r>
          </a:p>
        </p:txBody>
      </p:sp>
      <p:cxnSp>
        <p:nvCxnSpPr>
          <p:cNvPr id="9" name="Straight Arrow Connector 12"/>
          <p:cNvCxnSpPr/>
          <p:nvPr/>
        </p:nvCxnSpPr>
        <p:spPr>
          <a:xfrm flipV="1">
            <a:off x="2976120" y="3282479"/>
            <a:ext cx="72000" cy="467281"/>
          </a:xfrm>
          <a:prstGeom prst="straightConnector1">
            <a:avLst/>
          </a:prstGeom>
          <a:noFill/>
          <a:ln w="9360">
            <a:solidFill>
              <a:srgbClr val="000000"/>
            </a:solidFill>
            <a:prstDash val="solid"/>
            <a:miter/>
            <a:tailEnd type="arrow"/>
          </a:ln>
        </p:spPr>
      </p:cxnSp>
      <p:cxnSp>
        <p:nvCxnSpPr>
          <p:cNvPr id="10" name="Straight Arrow Connector 14"/>
          <p:cNvCxnSpPr/>
          <p:nvPr/>
        </p:nvCxnSpPr>
        <p:spPr>
          <a:xfrm flipH="1" flipV="1">
            <a:off x="4919760" y="3498840"/>
            <a:ext cx="576000" cy="166680"/>
          </a:xfrm>
          <a:prstGeom prst="straightConnector1">
            <a:avLst/>
          </a:prstGeom>
          <a:noFill/>
          <a:ln w="9360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11" name="TextBox 15"/>
          <p:cNvSpPr/>
          <p:nvPr/>
        </p:nvSpPr>
        <p:spPr>
          <a:xfrm>
            <a:off x="68040" y="4298760"/>
            <a:ext cx="7014599" cy="771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34"/>
                <a:ea typeface="Song" pitchFamily="2"/>
                <a:cs typeface="Arial Unicode MS" pitchFamily="2"/>
              </a:rPr>
              <a:t>Historically, focused on the minimization of</a:t>
            </a:r>
          </a:p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34"/>
                <a:ea typeface="Song" pitchFamily="2"/>
                <a:cs typeface="Arial Unicode MS" pitchFamily="2"/>
              </a:rPr>
              <a:t>the emission broadening</a:t>
            </a:r>
          </a:p>
        </p:txBody>
      </p:sp>
      <p:sp>
        <p:nvSpPr>
          <p:cNvPr id="12" name="Rectangle 8"/>
          <p:cNvSpPr/>
          <p:nvPr/>
        </p:nvSpPr>
        <p:spPr>
          <a:xfrm>
            <a:off x="227160" y="6590160"/>
            <a:ext cx="511560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1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A.Bismuto et al., Appl. Phys. Lett. 96, 141105 (2010)</a:t>
            </a:r>
          </a:p>
        </p:txBody>
      </p:sp>
      <p:sp>
        <p:nvSpPr>
          <p:cNvPr id="13" name="Rectangle 8"/>
          <p:cNvSpPr/>
          <p:nvPr/>
        </p:nvSpPr>
        <p:spPr>
          <a:xfrm>
            <a:off x="216720" y="6801480"/>
            <a:ext cx="449676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2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Y. Yao et al., New J. Phys. 97, 081115 (2010)</a:t>
            </a:r>
          </a:p>
        </p:txBody>
      </p:sp>
      <p:sp>
        <p:nvSpPr>
          <p:cNvPr id="14" name="TextBox 18"/>
          <p:cNvSpPr/>
          <p:nvPr/>
        </p:nvSpPr>
        <p:spPr>
          <a:xfrm>
            <a:off x="38160" y="4968000"/>
            <a:ext cx="6153840" cy="771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2400" b="1" i="1" u="none" strike="noStrike" kern="1200">
                <a:ln>
                  <a:noFill/>
                </a:ln>
                <a:solidFill>
                  <a:srgbClr val="000000"/>
                </a:solidFill>
                <a:latin typeface="Arial" pitchFamily="34"/>
                <a:ea typeface="Song" pitchFamily="2"/>
                <a:cs typeface="Arial Unicode MS" pitchFamily="2"/>
              </a:rPr>
              <a:t>Recently high performance broad gain</a:t>
            </a:r>
          </a:p>
          <a:p>
            <a:pPr marL="0" marR="0" lvl="0" indent="0" algn="l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it-IT" sz="2400" b="1" i="1" u="none" strike="noStrike" kern="1200">
                <a:ln>
                  <a:noFill/>
                </a:ln>
                <a:solidFill>
                  <a:srgbClr val="000000"/>
                </a:solidFill>
                <a:latin typeface="Arial" pitchFamily="34"/>
                <a:ea typeface="Song" pitchFamily="2"/>
                <a:cs typeface="Arial Unicode MS" pitchFamily="2"/>
              </a:rPr>
              <a:t>lasers were presented </a:t>
            </a:r>
            <a:r>
              <a:rPr lang="it-IT" sz="2400" b="1" i="1" u="none" strike="noStrike" kern="1200" baseline="30000">
                <a:ln>
                  <a:noFill/>
                </a:ln>
                <a:solidFill>
                  <a:srgbClr val="000000"/>
                </a:solidFill>
                <a:latin typeface="Arial" pitchFamily="34"/>
                <a:ea typeface="Song" pitchFamily="2"/>
                <a:cs typeface="Arial Unicode MS" pitchFamily="2"/>
              </a:rPr>
              <a:t>1,2</a:t>
            </a:r>
          </a:p>
        </p:txBody>
      </p:sp>
      <p:sp>
        <p:nvSpPr>
          <p:cNvPr id="15" name="Rectangle 1"/>
          <p:cNvSpPr/>
          <p:nvPr/>
        </p:nvSpPr>
        <p:spPr>
          <a:xfrm>
            <a:off x="501120" y="6013799"/>
            <a:ext cx="8687160" cy="5165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008000"/>
                </a:solidFill>
                <a:latin typeface="Arial" pitchFamily="34"/>
                <a:ea typeface="Song" pitchFamily="2"/>
                <a:cs typeface="Arial Unicode MS" pitchFamily="2"/>
              </a:rPr>
              <a:t>..Is emission broadening the right parameter?</a:t>
            </a:r>
          </a:p>
        </p:txBody>
      </p:sp>
      <p:sp>
        <p:nvSpPr>
          <p:cNvPr id="16" name="Rectangle 8"/>
          <p:cNvSpPr/>
          <p:nvPr/>
        </p:nvSpPr>
        <p:spPr>
          <a:xfrm>
            <a:off x="230760" y="7022160"/>
            <a:ext cx="434124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3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Unuma et al., J. Appl. Phys. 93, 1586 (2003)</a:t>
            </a:r>
          </a:p>
        </p:txBody>
      </p:sp>
      <p:pic>
        <p:nvPicPr>
          <p:cNvPr id="17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220799" y="2266200"/>
            <a:ext cx="3856679" cy="103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3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6909480" y="3349080"/>
            <a:ext cx="3022920" cy="184968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20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21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FBC1621-EA5B-4175-8F8F-FA41EB133C3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59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321840"/>
            <a:ext cx="6909480" cy="8114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How to modify the correlation length?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4" name="TextBox 7"/>
          <p:cNvSpPr/>
          <p:nvPr/>
        </p:nvSpPr>
        <p:spPr>
          <a:xfrm>
            <a:off x="553320" y="1460880"/>
            <a:ext cx="367020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Growth temperature</a:t>
            </a:r>
          </a:p>
        </p:txBody>
      </p:sp>
      <p:sp>
        <p:nvSpPr>
          <p:cNvPr id="5" name="TextBox 8"/>
          <p:cNvSpPr/>
          <p:nvPr/>
        </p:nvSpPr>
        <p:spPr>
          <a:xfrm>
            <a:off x="5263559" y="1514880"/>
            <a:ext cx="375552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Correlation length (</a:t>
            </a:r>
            <a:r>
              <a:rPr lang="el-GR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Λ</a:t>
            </a: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)</a:t>
            </a:r>
          </a:p>
        </p:txBody>
      </p:sp>
      <p:cxnSp>
        <p:nvCxnSpPr>
          <p:cNvPr id="6" name="Straight Arrow Connector 6"/>
          <p:cNvCxnSpPr/>
          <p:nvPr/>
        </p:nvCxnSpPr>
        <p:spPr>
          <a:xfrm>
            <a:off x="4103640" y="1733399"/>
            <a:ext cx="1153080" cy="14761"/>
          </a:xfrm>
          <a:prstGeom prst="straightConnector1">
            <a:avLst/>
          </a:prstGeom>
          <a:noFill/>
          <a:ln w="57240">
            <a:solidFill>
              <a:srgbClr val="000000"/>
            </a:solidFill>
            <a:prstDash val="solid"/>
            <a:miter/>
            <a:headEnd type="arrow"/>
            <a:tailEnd type="arrow"/>
          </a:ln>
        </p:spPr>
      </p:cxnSp>
      <p:sp>
        <p:nvSpPr>
          <p:cNvPr id="7" name="TextBox 7"/>
          <p:cNvSpPr/>
          <p:nvPr/>
        </p:nvSpPr>
        <p:spPr>
          <a:xfrm>
            <a:off x="777960" y="2037240"/>
            <a:ext cx="815364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Smaller effect temperature dependence of step height (</a:t>
            </a:r>
            <a:r>
              <a:rPr lang="el-GR" sz="24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Δ</a:t>
            </a:r>
            <a:r>
              <a:rPr lang="it-IT" sz="22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)</a:t>
            </a:r>
          </a:p>
        </p:txBody>
      </p:sp>
      <p:sp>
        <p:nvSpPr>
          <p:cNvPr id="8" name="TextBox 1"/>
          <p:cNvSpPr/>
          <p:nvPr/>
        </p:nvSpPr>
        <p:spPr>
          <a:xfrm>
            <a:off x="705240" y="3204360"/>
            <a:ext cx="2228400" cy="1366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T=475 °C</a:t>
            </a:r>
          </a:p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T=515 °C</a:t>
            </a:r>
          </a:p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T=525 °C</a:t>
            </a:r>
          </a:p>
        </p:txBody>
      </p:sp>
      <p:sp>
        <p:nvSpPr>
          <p:cNvPr id="9" name="TextBox 2"/>
          <p:cNvSpPr/>
          <p:nvPr/>
        </p:nvSpPr>
        <p:spPr>
          <a:xfrm>
            <a:off x="786240" y="2834280"/>
            <a:ext cx="2237400" cy="346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Same processing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618840" y="2834280"/>
            <a:ext cx="2404440" cy="184823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38160">
            <a:solidFill>
              <a:srgbClr val="00CC99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402440" y="2658240"/>
            <a:ext cx="4206960" cy="3499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3"/>
          <p:cNvSpPr/>
          <p:nvPr/>
        </p:nvSpPr>
        <p:spPr>
          <a:xfrm>
            <a:off x="4900320" y="2628000"/>
            <a:ext cx="1510919" cy="771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1" i="0" u="none" strike="noStrike" kern="1200">
                <a:ln>
                  <a:noFill/>
                </a:ln>
                <a:solidFill>
                  <a:srgbClr val="FF0000"/>
                </a:solidFill>
                <a:latin typeface="Times New Roman" pitchFamily="18"/>
                <a:ea typeface="Times New Roman" pitchFamily="18"/>
                <a:cs typeface="Times New Roman" pitchFamily="18"/>
              </a:rPr>
              <a:t>4.6 µm</a:t>
            </a:r>
          </a:p>
        </p:txBody>
      </p:sp>
      <p:sp>
        <p:nvSpPr>
          <p:cNvPr id="13" name="TextBox 20"/>
          <p:cNvSpPr/>
          <p:nvPr/>
        </p:nvSpPr>
        <p:spPr>
          <a:xfrm rot="959400">
            <a:off x="4714865" y="5553934"/>
            <a:ext cx="3183840" cy="8287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1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three wells design</a:t>
            </a:r>
          </a:p>
        </p:txBody>
      </p:sp>
      <p:sp>
        <p:nvSpPr>
          <p:cNvPr id="14" name="TextBox 1"/>
          <p:cNvSpPr/>
          <p:nvPr/>
        </p:nvSpPr>
        <p:spPr>
          <a:xfrm>
            <a:off x="13680" y="6672600"/>
            <a:ext cx="10013040" cy="488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Diagonal design more sensitive to the interface roughness</a:t>
            </a:r>
          </a:p>
        </p:txBody>
      </p:sp>
      <p:sp>
        <p:nvSpPr>
          <p:cNvPr id="1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C67CDD-1548-4E1E-A7FD-12C36CE9E095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60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/>
          <p:nvPr/>
        </p:nvSpPr>
        <p:spPr>
          <a:xfrm>
            <a:off x="790559" y="6329879"/>
            <a:ext cx="7963200" cy="8287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Growth conditions are modified to systematically</a:t>
            </a:r>
          </a:p>
          <a:p>
            <a:pPr marL="0" marR="0" lvl="0" indent="0" algn="ctr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 vary interface roughness</a:t>
            </a:r>
          </a:p>
        </p:txBody>
      </p:sp>
      <p:sp>
        <p:nvSpPr>
          <p:cNvPr id="3" name="TextBox 7"/>
          <p:cNvSpPr/>
          <p:nvPr/>
        </p:nvSpPr>
        <p:spPr>
          <a:xfrm>
            <a:off x="534240" y="1461240"/>
            <a:ext cx="367020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Growth temperature</a:t>
            </a:r>
          </a:p>
        </p:txBody>
      </p:sp>
      <p:sp>
        <p:nvSpPr>
          <p:cNvPr id="4" name="TextBox 8"/>
          <p:cNvSpPr/>
          <p:nvPr/>
        </p:nvSpPr>
        <p:spPr>
          <a:xfrm>
            <a:off x="5244480" y="1515240"/>
            <a:ext cx="3755520" cy="460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Correlation length (</a:t>
            </a:r>
            <a:r>
              <a:rPr lang="el-GR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Λ</a:t>
            </a: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)</a:t>
            </a:r>
          </a:p>
        </p:txBody>
      </p:sp>
      <p:cxnSp>
        <p:nvCxnSpPr>
          <p:cNvPr id="5" name="Straight Arrow Connector 6"/>
          <p:cNvCxnSpPr/>
          <p:nvPr/>
        </p:nvCxnSpPr>
        <p:spPr>
          <a:xfrm>
            <a:off x="4084560" y="1733760"/>
            <a:ext cx="1153080" cy="14759"/>
          </a:xfrm>
          <a:prstGeom prst="straightConnector1">
            <a:avLst/>
          </a:prstGeom>
          <a:noFill/>
          <a:ln w="57240">
            <a:solidFill>
              <a:srgbClr val="000000"/>
            </a:solidFill>
            <a:prstDash val="solid"/>
            <a:miter/>
            <a:headEnd type="arrow"/>
            <a:tailEnd type="arrow"/>
          </a:ln>
        </p:spPr>
      </p:cxnSp>
      <p:sp>
        <p:nvSpPr>
          <p:cNvPr id="6" name="TextBox 7"/>
          <p:cNvSpPr/>
          <p:nvPr/>
        </p:nvSpPr>
        <p:spPr>
          <a:xfrm>
            <a:off x="758880" y="2037599"/>
            <a:ext cx="815364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2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Smaller effect temperature dependence of step height (</a:t>
            </a:r>
            <a:r>
              <a:rPr lang="el-GR" sz="24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Δ</a:t>
            </a:r>
            <a:r>
              <a:rPr lang="it-IT" sz="22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)</a:t>
            </a:r>
          </a:p>
        </p:txBody>
      </p:sp>
      <p:sp>
        <p:nvSpPr>
          <p:cNvPr id="7" name="TextBox 1"/>
          <p:cNvSpPr/>
          <p:nvPr/>
        </p:nvSpPr>
        <p:spPr>
          <a:xfrm>
            <a:off x="686160" y="3204720"/>
            <a:ext cx="2228400" cy="1366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T=475 °C</a:t>
            </a:r>
          </a:p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T=515 °C</a:t>
            </a:r>
          </a:p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1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T=525 °C</a:t>
            </a:r>
          </a:p>
        </p:txBody>
      </p:sp>
      <p:sp>
        <p:nvSpPr>
          <p:cNvPr id="8" name="TextBox 2"/>
          <p:cNvSpPr/>
          <p:nvPr/>
        </p:nvSpPr>
        <p:spPr>
          <a:xfrm>
            <a:off x="767159" y="2834640"/>
            <a:ext cx="2237400" cy="346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Same processing</a:t>
            </a:r>
          </a:p>
        </p:txBody>
      </p:sp>
      <p:sp>
        <p:nvSpPr>
          <p:cNvPr id="9" name="Rounded Rectangle 3"/>
          <p:cNvSpPr/>
          <p:nvPr/>
        </p:nvSpPr>
        <p:spPr>
          <a:xfrm>
            <a:off x="599760" y="2834640"/>
            <a:ext cx="2404440" cy="184823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noFill/>
          <a:ln w="38160">
            <a:solidFill>
              <a:srgbClr val="00CC99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083120" y="2412000"/>
            <a:ext cx="5592600" cy="36316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0"/>
          <p:cNvSpPr txBox="1">
            <a:spLocks noGrp="1"/>
          </p:cNvSpPr>
          <p:nvPr>
            <p:ph type="title" idx="4294967295"/>
          </p:nvPr>
        </p:nvSpPr>
        <p:spPr>
          <a:xfrm>
            <a:off x="2447640" y="321840"/>
            <a:ext cx="6909480" cy="8114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How to modify the correlation length?</a:t>
            </a:r>
          </a:p>
        </p:txBody>
      </p:sp>
      <p:sp>
        <p:nvSpPr>
          <p:cNvPr id="1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3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4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528F759-14E6-48EA-B8F4-843E68F3E612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61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Simulated performance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20" y="2611080"/>
            <a:ext cx="4246560" cy="318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750920" y="2404080"/>
            <a:ext cx="5113080" cy="32810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2"/>
          <p:cNvSpPr/>
          <p:nvPr/>
        </p:nvSpPr>
        <p:spPr>
          <a:xfrm>
            <a:off x="217080" y="6010560"/>
            <a:ext cx="414720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Threshold current density</a:t>
            </a:r>
          </a:p>
        </p:txBody>
      </p:sp>
      <p:sp>
        <p:nvSpPr>
          <p:cNvPr id="7" name="TextBox 5"/>
          <p:cNvSpPr/>
          <p:nvPr/>
        </p:nvSpPr>
        <p:spPr>
          <a:xfrm>
            <a:off x="792000" y="2186640"/>
            <a:ext cx="320976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Current at roll-over</a:t>
            </a:r>
          </a:p>
        </p:txBody>
      </p:sp>
      <p:sp>
        <p:nvSpPr>
          <p:cNvPr id="8" name="TextBox 13"/>
          <p:cNvSpPr/>
          <p:nvPr/>
        </p:nvSpPr>
        <p:spPr>
          <a:xfrm>
            <a:off x="4657680" y="5650200"/>
            <a:ext cx="272232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Slope efficiency</a:t>
            </a:r>
          </a:p>
        </p:txBody>
      </p:sp>
      <p:sp>
        <p:nvSpPr>
          <p:cNvPr id="9" name="TextBox 15"/>
          <p:cNvSpPr/>
          <p:nvPr/>
        </p:nvSpPr>
        <p:spPr>
          <a:xfrm>
            <a:off x="5167440" y="1835999"/>
            <a:ext cx="334260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FWHM luminescence</a:t>
            </a:r>
          </a:p>
        </p:txBody>
      </p:sp>
      <p:sp>
        <p:nvSpPr>
          <p:cNvPr id="10" name="TextBox 11"/>
          <p:cNvSpPr/>
          <p:nvPr/>
        </p:nvSpPr>
        <p:spPr>
          <a:xfrm>
            <a:off x="2032199" y="738719"/>
            <a:ext cx="5250240" cy="587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9360" y="7090200"/>
            <a:ext cx="511560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1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A.Bismuto et al., Appl. Phys. Lett. 98, 091105 (2011)</a:t>
            </a:r>
          </a:p>
        </p:txBody>
      </p:sp>
      <p:sp>
        <p:nvSpPr>
          <p:cNvPr id="12" name="Oval 1"/>
          <p:cNvSpPr/>
          <p:nvPr/>
        </p:nvSpPr>
        <p:spPr>
          <a:xfrm>
            <a:off x="5304960" y="3276000"/>
            <a:ext cx="3360960" cy="5223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7240">
            <a:solidFill>
              <a:srgbClr val="0066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Oval 3"/>
          <p:cNvSpPr/>
          <p:nvPr/>
        </p:nvSpPr>
        <p:spPr>
          <a:xfrm>
            <a:off x="1224360" y="2666520"/>
            <a:ext cx="645840" cy="2805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7240">
            <a:solidFill>
              <a:srgbClr val="FF9933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14" name="Picture 5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4750920" y="2518560"/>
            <a:ext cx="5073480" cy="316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 t="78518"/>
          <a:stretch>
            <a:fillRect/>
          </a:stretch>
        </p:blipFill>
        <p:spPr>
          <a:xfrm>
            <a:off x="97560" y="2558519"/>
            <a:ext cx="4135680" cy="32331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Straight Arrow Connector 14"/>
          <p:cNvCxnSpPr/>
          <p:nvPr/>
        </p:nvCxnSpPr>
        <p:spPr>
          <a:xfrm flipV="1">
            <a:off x="5249520" y="4572000"/>
            <a:ext cx="433800" cy="1076760"/>
          </a:xfrm>
          <a:prstGeom prst="straightConnector1">
            <a:avLst/>
          </a:prstGeom>
          <a:noFill/>
          <a:ln w="25560">
            <a:solidFill>
              <a:srgbClr val="006600"/>
            </a:solidFill>
            <a:prstDash val="solid"/>
            <a:miter/>
            <a:tailEnd type="arrow"/>
          </a:ln>
        </p:spPr>
      </p:cxnSp>
      <p:cxnSp>
        <p:nvCxnSpPr>
          <p:cNvPr id="17" name="Straight Arrow Connector 16"/>
          <p:cNvCxnSpPr/>
          <p:nvPr/>
        </p:nvCxnSpPr>
        <p:spPr>
          <a:xfrm flipH="1">
            <a:off x="6661800" y="2271960"/>
            <a:ext cx="106560" cy="510120"/>
          </a:xfrm>
          <a:prstGeom prst="straightConnector1">
            <a:avLst/>
          </a:prstGeom>
          <a:noFill/>
          <a:ln w="25560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18" name="Straight Arrow Connector 9"/>
          <p:cNvCxnSpPr/>
          <p:nvPr/>
        </p:nvCxnSpPr>
        <p:spPr>
          <a:xfrm flipH="1">
            <a:off x="2269080" y="2622600"/>
            <a:ext cx="106560" cy="509759"/>
          </a:xfrm>
          <a:prstGeom prst="straightConnector1">
            <a:avLst/>
          </a:prstGeom>
          <a:noFill/>
          <a:ln w="25560">
            <a:solidFill>
              <a:srgbClr val="3333CC"/>
            </a:solidFill>
            <a:prstDash val="solid"/>
            <a:miter/>
            <a:tailEnd type="arrow"/>
          </a:ln>
        </p:spPr>
      </p:cxnSp>
      <p:sp>
        <p:nvSpPr>
          <p:cNvPr id="19" name="Text Box 1"/>
          <p:cNvSpPr/>
          <p:nvPr/>
        </p:nvSpPr>
        <p:spPr>
          <a:xfrm>
            <a:off x="860904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9806ED7-0226-4157-986A-C784D212AFF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62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0" name="Text Box 2"/>
          <p:cNvSpPr/>
          <p:nvPr/>
        </p:nvSpPr>
        <p:spPr>
          <a:xfrm>
            <a:off x="34920" y="725688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cxnSp>
        <p:nvCxnSpPr>
          <p:cNvPr id="21" name="Straight Arrow Connector 4"/>
          <p:cNvCxnSpPr/>
          <p:nvPr/>
        </p:nvCxnSpPr>
        <p:spPr>
          <a:xfrm flipV="1">
            <a:off x="758160" y="4917600"/>
            <a:ext cx="432360" cy="1076760"/>
          </a:xfrm>
          <a:prstGeom prst="straightConnector1">
            <a:avLst/>
          </a:prstGeom>
          <a:noFill/>
          <a:ln w="25560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2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Simulated performance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20" y="2611080"/>
            <a:ext cx="4246560" cy="318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750920" y="2404080"/>
            <a:ext cx="5113080" cy="32810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2"/>
          <p:cNvSpPr/>
          <p:nvPr/>
        </p:nvSpPr>
        <p:spPr>
          <a:xfrm>
            <a:off x="217080" y="6010560"/>
            <a:ext cx="414720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Threshold current density</a:t>
            </a:r>
          </a:p>
        </p:txBody>
      </p:sp>
      <p:sp>
        <p:nvSpPr>
          <p:cNvPr id="7" name="TextBox 5"/>
          <p:cNvSpPr/>
          <p:nvPr/>
        </p:nvSpPr>
        <p:spPr>
          <a:xfrm>
            <a:off x="792000" y="2186640"/>
            <a:ext cx="320976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Current at roll-over</a:t>
            </a:r>
          </a:p>
        </p:txBody>
      </p:sp>
      <p:sp>
        <p:nvSpPr>
          <p:cNvPr id="8" name="TextBox 13"/>
          <p:cNvSpPr/>
          <p:nvPr/>
        </p:nvSpPr>
        <p:spPr>
          <a:xfrm>
            <a:off x="4657680" y="5650200"/>
            <a:ext cx="272232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Slope efficiency</a:t>
            </a:r>
          </a:p>
        </p:txBody>
      </p:sp>
      <p:sp>
        <p:nvSpPr>
          <p:cNvPr id="9" name="TextBox 15"/>
          <p:cNvSpPr/>
          <p:nvPr/>
        </p:nvSpPr>
        <p:spPr>
          <a:xfrm>
            <a:off x="5167440" y="1835999"/>
            <a:ext cx="334260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FWHM luminescence</a:t>
            </a:r>
          </a:p>
        </p:txBody>
      </p:sp>
      <p:sp>
        <p:nvSpPr>
          <p:cNvPr id="10" name="TextBox 11"/>
          <p:cNvSpPr/>
          <p:nvPr/>
        </p:nvSpPr>
        <p:spPr>
          <a:xfrm>
            <a:off x="2032199" y="738719"/>
            <a:ext cx="5250240" cy="587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9360" y="7090200"/>
            <a:ext cx="511560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1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A.Bismuto et al., Appl. Phys. Lett. 98, 091105 (2011)</a:t>
            </a:r>
          </a:p>
        </p:txBody>
      </p:sp>
      <p:sp>
        <p:nvSpPr>
          <p:cNvPr id="12" name="Oval 1"/>
          <p:cNvSpPr/>
          <p:nvPr/>
        </p:nvSpPr>
        <p:spPr>
          <a:xfrm>
            <a:off x="5304960" y="3276000"/>
            <a:ext cx="3360960" cy="52235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7240">
            <a:solidFill>
              <a:srgbClr val="006600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TextBox 2"/>
          <p:cNvSpPr/>
          <p:nvPr/>
        </p:nvSpPr>
        <p:spPr>
          <a:xfrm>
            <a:off x="503999" y="6512760"/>
            <a:ext cx="8438760" cy="755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200" b="1" i="0" u="none" strike="noStrike" kern="1200">
                <a:ln>
                  <a:noFill/>
                </a:ln>
                <a:solidFill>
                  <a:srgbClr val="008000"/>
                </a:solidFill>
                <a:latin typeface="Arial" pitchFamily="34"/>
                <a:ea typeface="Song" pitchFamily="2"/>
                <a:cs typeface="Arial Unicode MS" pitchFamily="2"/>
              </a:rPr>
              <a:t>Model fails to predict emission linewidths</a:t>
            </a:r>
          </a:p>
        </p:txBody>
      </p:sp>
      <p:sp>
        <p:nvSpPr>
          <p:cNvPr id="14" name="Text Box 1"/>
          <p:cNvSpPr/>
          <p:nvPr/>
        </p:nvSpPr>
        <p:spPr>
          <a:xfrm>
            <a:off x="860904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CB05748-0C83-4912-8317-75A99DAA29A9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63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Text Box 2"/>
          <p:cNvSpPr/>
          <p:nvPr/>
        </p:nvSpPr>
        <p:spPr>
          <a:xfrm>
            <a:off x="34920" y="725688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cxnSp>
        <p:nvCxnSpPr>
          <p:cNvPr id="16" name="Straight Arrow Connector 14"/>
          <p:cNvCxnSpPr/>
          <p:nvPr/>
        </p:nvCxnSpPr>
        <p:spPr>
          <a:xfrm flipV="1">
            <a:off x="5232600" y="4556880"/>
            <a:ext cx="433799" cy="1076760"/>
          </a:xfrm>
          <a:prstGeom prst="straightConnector1">
            <a:avLst/>
          </a:prstGeom>
          <a:noFill/>
          <a:ln w="25560">
            <a:solidFill>
              <a:srgbClr val="006600"/>
            </a:solidFill>
            <a:prstDash val="solid"/>
            <a:miter/>
            <a:tailEnd type="arrow"/>
          </a:ln>
        </p:spPr>
      </p:cxnSp>
      <p:cxnSp>
        <p:nvCxnSpPr>
          <p:cNvPr id="17" name="Straight Arrow Connector 16"/>
          <p:cNvCxnSpPr/>
          <p:nvPr/>
        </p:nvCxnSpPr>
        <p:spPr>
          <a:xfrm flipH="1">
            <a:off x="6644879" y="2256840"/>
            <a:ext cx="106561" cy="510120"/>
          </a:xfrm>
          <a:prstGeom prst="straightConnector1">
            <a:avLst/>
          </a:prstGeom>
          <a:noFill/>
          <a:ln w="25560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18" name="Straight Arrow Connector 9"/>
          <p:cNvCxnSpPr/>
          <p:nvPr/>
        </p:nvCxnSpPr>
        <p:spPr>
          <a:xfrm flipH="1">
            <a:off x="2252160" y="2607480"/>
            <a:ext cx="106560" cy="509760"/>
          </a:xfrm>
          <a:prstGeom prst="straightConnector1">
            <a:avLst/>
          </a:prstGeom>
          <a:noFill/>
          <a:ln w="25560">
            <a:solidFill>
              <a:srgbClr val="3333CC"/>
            </a:solidFill>
            <a:prstDash val="solid"/>
            <a:miter/>
            <a:tailEnd type="arrow"/>
          </a:ln>
        </p:spPr>
      </p:cxnSp>
      <p:cxnSp>
        <p:nvCxnSpPr>
          <p:cNvPr id="19" name="Straight Arrow Connector 4"/>
          <p:cNvCxnSpPr/>
          <p:nvPr/>
        </p:nvCxnSpPr>
        <p:spPr>
          <a:xfrm flipV="1">
            <a:off x="774719" y="4917240"/>
            <a:ext cx="432361" cy="1076760"/>
          </a:xfrm>
          <a:prstGeom prst="straightConnector1">
            <a:avLst/>
          </a:prstGeom>
          <a:noFill/>
          <a:ln w="25560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20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Simulated performance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20" y="2611080"/>
            <a:ext cx="4246560" cy="3187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750920" y="2404080"/>
            <a:ext cx="5113080" cy="32810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1"/>
          <p:cNvSpPr/>
          <p:nvPr/>
        </p:nvSpPr>
        <p:spPr>
          <a:xfrm>
            <a:off x="1636920" y="6518880"/>
            <a:ext cx="7361279" cy="54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200" b="1" i="0" u="none" strike="noStrike" kern="1200">
                <a:ln>
                  <a:noFill/>
                </a:ln>
                <a:solidFill>
                  <a:srgbClr val="CC66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Song" pitchFamily="2"/>
                <a:cs typeface="Arial Unicode MS" pitchFamily="2"/>
              </a:rPr>
              <a:t>Best laser performance for </a:t>
            </a:r>
            <a:r>
              <a:rPr lang="el-GR" sz="3200" b="1" i="0" u="none" strike="noStrike" kern="1200">
                <a:ln>
                  <a:noFill/>
                </a:ln>
                <a:solidFill>
                  <a:srgbClr val="CC66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Song" pitchFamily="2"/>
                <a:cs typeface="Arial Unicode MS" pitchFamily="2"/>
              </a:rPr>
              <a:t>Λ</a:t>
            </a:r>
            <a:r>
              <a:rPr lang="it-IT" sz="3200" b="1" i="0" u="none" strike="noStrike" kern="1200">
                <a:ln>
                  <a:noFill/>
                </a:ln>
                <a:solidFill>
                  <a:srgbClr val="CC6600"/>
                </a:solidFill>
                <a:effectLst>
                  <a:outerShdw dist="17961" dir="2700000">
                    <a:scrgbClr r="0" g="0" b="0"/>
                  </a:outerShdw>
                </a:effectLst>
                <a:latin typeface="Arial" pitchFamily="34"/>
                <a:ea typeface="Song" pitchFamily="2"/>
                <a:cs typeface="Arial Unicode MS" pitchFamily="2"/>
              </a:rPr>
              <a:t> ~ 90 A</a:t>
            </a:r>
          </a:p>
        </p:txBody>
      </p:sp>
      <p:sp>
        <p:nvSpPr>
          <p:cNvPr id="7" name="TextBox 2"/>
          <p:cNvSpPr/>
          <p:nvPr/>
        </p:nvSpPr>
        <p:spPr>
          <a:xfrm>
            <a:off x="217080" y="6010560"/>
            <a:ext cx="414720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Threshold current density</a:t>
            </a:r>
          </a:p>
        </p:txBody>
      </p:sp>
      <p:sp>
        <p:nvSpPr>
          <p:cNvPr id="8" name="TextBox 5"/>
          <p:cNvSpPr/>
          <p:nvPr/>
        </p:nvSpPr>
        <p:spPr>
          <a:xfrm>
            <a:off x="792000" y="2186640"/>
            <a:ext cx="320976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3333CC"/>
                </a:solidFill>
                <a:latin typeface="Comic Sans MS" pitchFamily="66"/>
                <a:ea typeface="Song" pitchFamily="2"/>
                <a:cs typeface="Arial Unicode MS" pitchFamily="2"/>
              </a:rPr>
              <a:t>Current at roll-over</a:t>
            </a:r>
          </a:p>
        </p:txBody>
      </p:sp>
      <p:sp>
        <p:nvSpPr>
          <p:cNvPr id="9" name="TextBox 13"/>
          <p:cNvSpPr/>
          <p:nvPr/>
        </p:nvSpPr>
        <p:spPr>
          <a:xfrm>
            <a:off x="4657680" y="5650200"/>
            <a:ext cx="272232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Slope efficiency</a:t>
            </a:r>
          </a:p>
        </p:txBody>
      </p:sp>
      <p:sp>
        <p:nvSpPr>
          <p:cNvPr id="10" name="TextBox 15"/>
          <p:cNvSpPr/>
          <p:nvPr/>
        </p:nvSpPr>
        <p:spPr>
          <a:xfrm>
            <a:off x="5167440" y="1835999"/>
            <a:ext cx="3342600" cy="431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400" b="0" i="0" u="none" strike="noStrike" kern="1200">
                <a:ln>
                  <a:noFill/>
                </a:ln>
                <a:solidFill>
                  <a:srgbClr val="FF0000"/>
                </a:solidFill>
                <a:latin typeface="Comic Sans MS" pitchFamily="66"/>
                <a:ea typeface="Song" pitchFamily="2"/>
                <a:cs typeface="Arial Unicode MS" pitchFamily="2"/>
              </a:rPr>
              <a:t>FWHM luminescence</a:t>
            </a:r>
          </a:p>
        </p:txBody>
      </p:sp>
      <p:sp>
        <p:nvSpPr>
          <p:cNvPr id="11" name="TextBox 11"/>
          <p:cNvSpPr/>
          <p:nvPr/>
        </p:nvSpPr>
        <p:spPr>
          <a:xfrm>
            <a:off x="2032199" y="738719"/>
            <a:ext cx="5250240" cy="587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9360" y="7090200"/>
            <a:ext cx="5115600" cy="289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400" b="1" i="0" u="none" strike="noStrike" kern="1200" baseline="300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1 </a:t>
            </a:r>
            <a:r>
              <a:rPr lang="en-GB" sz="1400" b="1" i="0" u="none" strike="noStrike" kern="1200">
                <a:ln>
                  <a:noFill/>
                </a:ln>
                <a:solidFill>
                  <a:srgbClr val="000000"/>
                </a:solidFill>
                <a:latin typeface="Comic Sans MS" pitchFamily="66"/>
                <a:ea typeface="ETH-Light" pitchFamily="2"/>
                <a:cs typeface="ETH-Light" pitchFamily="2"/>
              </a:rPr>
              <a:t>A.Bismuto et al., Appl. Phys. Lett. 98, 091105 (2011)</a:t>
            </a:r>
          </a:p>
        </p:txBody>
      </p:sp>
      <p:sp>
        <p:nvSpPr>
          <p:cNvPr id="13" name="TextBox 2"/>
          <p:cNvSpPr/>
          <p:nvPr/>
        </p:nvSpPr>
        <p:spPr>
          <a:xfrm>
            <a:off x="1149120" y="1332720"/>
            <a:ext cx="7572960" cy="4885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800" b="1" i="1" u="none" strike="noStrike" kern="1200">
                <a:ln>
                  <a:noFill/>
                </a:ln>
                <a:solidFill>
                  <a:srgbClr val="006600"/>
                </a:solidFill>
                <a:effectLst>
                  <a:outerShdw dist="17961" dir="2700000">
                    <a:scrgbClr r="0" g="0" b="0"/>
                  </a:outerShdw>
                </a:effectLst>
                <a:latin typeface="Comic Sans MS" pitchFamily="66"/>
                <a:ea typeface="Song" pitchFamily="2"/>
                <a:cs typeface="Arial Unicode MS" pitchFamily="2"/>
              </a:rPr>
              <a:t>Model fails to predict emission linewidths</a:t>
            </a:r>
          </a:p>
        </p:txBody>
      </p:sp>
      <p:sp>
        <p:nvSpPr>
          <p:cNvPr id="14" name="Oval 3"/>
          <p:cNvSpPr/>
          <p:nvPr/>
        </p:nvSpPr>
        <p:spPr>
          <a:xfrm>
            <a:off x="1224360" y="2666520"/>
            <a:ext cx="645840" cy="2805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7240">
            <a:solidFill>
              <a:srgbClr val="FF9933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5" name="Oval 20"/>
          <p:cNvSpPr/>
          <p:nvPr/>
        </p:nvSpPr>
        <p:spPr>
          <a:xfrm>
            <a:off x="5904719" y="2415240"/>
            <a:ext cx="645480" cy="28058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noFill/>
          <a:ln w="57240">
            <a:solidFill>
              <a:srgbClr val="FF9933"/>
            </a:solidFill>
            <a:prstDash val="solid"/>
            <a:miter/>
          </a:ln>
        </p:spPr>
        <p:txBody>
          <a:bodyPr vert="horz" wrap="square" lIns="91440" tIns="45720" rIns="91440" bIns="45720" anchor="t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6" name="Text Box 1"/>
          <p:cNvSpPr/>
          <p:nvPr/>
        </p:nvSpPr>
        <p:spPr>
          <a:xfrm>
            <a:off x="860904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7168E5C-698A-4BB6-A0FF-D2C93D81042E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64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7" name="Text Box 2"/>
          <p:cNvSpPr/>
          <p:nvPr/>
        </p:nvSpPr>
        <p:spPr>
          <a:xfrm>
            <a:off x="34920" y="725688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cxnSp>
        <p:nvCxnSpPr>
          <p:cNvPr id="18" name="Straight Arrow Connector 14"/>
          <p:cNvCxnSpPr/>
          <p:nvPr/>
        </p:nvCxnSpPr>
        <p:spPr>
          <a:xfrm flipV="1">
            <a:off x="5232600" y="4556880"/>
            <a:ext cx="433799" cy="1076760"/>
          </a:xfrm>
          <a:prstGeom prst="straightConnector1">
            <a:avLst/>
          </a:prstGeom>
          <a:noFill/>
          <a:ln w="25560">
            <a:solidFill>
              <a:srgbClr val="006600"/>
            </a:solidFill>
            <a:prstDash val="solid"/>
            <a:miter/>
            <a:tailEnd type="arrow"/>
          </a:ln>
        </p:spPr>
      </p:cxnSp>
      <p:cxnSp>
        <p:nvCxnSpPr>
          <p:cNvPr id="19" name="Straight Arrow Connector 16"/>
          <p:cNvCxnSpPr/>
          <p:nvPr/>
        </p:nvCxnSpPr>
        <p:spPr>
          <a:xfrm flipH="1">
            <a:off x="6644879" y="2256840"/>
            <a:ext cx="106561" cy="510120"/>
          </a:xfrm>
          <a:prstGeom prst="straightConnector1">
            <a:avLst/>
          </a:prstGeom>
          <a:noFill/>
          <a:ln w="25560">
            <a:solidFill>
              <a:srgbClr val="FF0000"/>
            </a:solidFill>
            <a:prstDash val="solid"/>
            <a:miter/>
            <a:tailEnd type="arrow"/>
          </a:ln>
        </p:spPr>
      </p:cxnSp>
      <p:cxnSp>
        <p:nvCxnSpPr>
          <p:cNvPr id="20" name="Straight Arrow Connector 9"/>
          <p:cNvCxnSpPr/>
          <p:nvPr/>
        </p:nvCxnSpPr>
        <p:spPr>
          <a:xfrm flipH="1">
            <a:off x="2252160" y="2607480"/>
            <a:ext cx="106560" cy="509760"/>
          </a:xfrm>
          <a:prstGeom prst="straightConnector1">
            <a:avLst/>
          </a:prstGeom>
          <a:noFill/>
          <a:ln w="25560">
            <a:solidFill>
              <a:srgbClr val="3333CC"/>
            </a:solidFill>
            <a:prstDash val="solid"/>
            <a:miter/>
            <a:tailEnd type="arrow"/>
          </a:ln>
        </p:spPr>
      </p:cxnSp>
      <p:cxnSp>
        <p:nvCxnSpPr>
          <p:cNvPr id="21" name="Straight Arrow Connector 4"/>
          <p:cNvCxnSpPr/>
          <p:nvPr/>
        </p:nvCxnSpPr>
        <p:spPr>
          <a:xfrm flipV="1">
            <a:off x="774719" y="4917240"/>
            <a:ext cx="432361" cy="1076760"/>
          </a:xfrm>
          <a:prstGeom prst="straightConnector1">
            <a:avLst/>
          </a:prstGeom>
          <a:noFill/>
          <a:ln w="25560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22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How to justify laser behavior ?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7280" y="2121480"/>
            <a:ext cx="4181760" cy="2886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399280" y="2094479"/>
            <a:ext cx="4280040" cy="29757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1"/>
          <p:cNvSpPr/>
          <p:nvPr/>
        </p:nvSpPr>
        <p:spPr>
          <a:xfrm>
            <a:off x="5482799" y="1747080"/>
            <a:ext cx="4418280" cy="54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200" b="1" i="0" u="none" strike="noStrike" kern="1200">
                <a:ln>
                  <a:noFill/>
                </a:ln>
                <a:solidFill>
                  <a:srgbClr val="006600"/>
                </a:solidFill>
                <a:latin typeface="Arial" pitchFamily="34"/>
                <a:ea typeface="Song" pitchFamily="2"/>
                <a:cs typeface="Arial Unicode MS" pitchFamily="2"/>
              </a:rPr>
              <a:t>Population inversion</a:t>
            </a:r>
          </a:p>
        </p:txBody>
      </p:sp>
      <p:sp>
        <p:nvSpPr>
          <p:cNvPr id="7" name="TextBox 2"/>
          <p:cNvSpPr/>
          <p:nvPr/>
        </p:nvSpPr>
        <p:spPr>
          <a:xfrm>
            <a:off x="191880" y="5221440"/>
            <a:ext cx="4794840" cy="640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Lower lasing state shows a minimum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solidFill>
                  <a:srgbClr val="3333CC"/>
                </a:solidFill>
                <a:latin typeface="Arial" pitchFamily="18"/>
                <a:ea typeface="Song" pitchFamily="2"/>
                <a:cs typeface="Arial Unicode MS" pitchFamily="2"/>
              </a:rPr>
              <a:t>corrisponding to best laser performance</a:t>
            </a:r>
          </a:p>
        </p:txBody>
      </p:sp>
      <p:sp>
        <p:nvSpPr>
          <p:cNvPr id="8" name="Rectangle 3"/>
          <p:cNvSpPr/>
          <p:nvPr/>
        </p:nvSpPr>
        <p:spPr>
          <a:xfrm>
            <a:off x="6401160" y="5221440"/>
            <a:ext cx="2723760" cy="640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solidFill>
                  <a:srgbClr val="C00000"/>
                </a:solidFill>
                <a:latin typeface="Arial" pitchFamily="18"/>
                <a:ea typeface="Song" pitchFamily="2"/>
                <a:cs typeface="Arial Unicode MS" pitchFamily="2"/>
              </a:rPr>
              <a:t>Population inversion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solidFill>
                  <a:srgbClr val="C00000"/>
                </a:solidFill>
                <a:latin typeface="Arial" pitchFamily="18"/>
                <a:ea typeface="Song" pitchFamily="2"/>
                <a:cs typeface="Arial Unicode MS" pitchFamily="2"/>
              </a:rPr>
              <a:t>shows a maximum</a:t>
            </a:r>
          </a:p>
        </p:txBody>
      </p:sp>
      <p:sp>
        <p:nvSpPr>
          <p:cNvPr id="9" name="TextBox 1"/>
          <p:cNvSpPr/>
          <p:nvPr/>
        </p:nvSpPr>
        <p:spPr>
          <a:xfrm>
            <a:off x="1575000" y="6118559"/>
            <a:ext cx="6649560" cy="9151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resonance corresponding to q</a:t>
            </a:r>
            <a:r>
              <a:rPr lang="el-GR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Λ~</a:t>
            </a: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1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(q exchanged wavevector during intersubband transition)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(transition energy of 34 meV)</a:t>
            </a:r>
          </a:p>
        </p:txBody>
      </p:sp>
      <p:cxnSp>
        <p:nvCxnSpPr>
          <p:cNvPr id="10" name="Straight Arrow Connector 5"/>
          <p:cNvCxnSpPr/>
          <p:nvPr/>
        </p:nvCxnSpPr>
        <p:spPr>
          <a:xfrm flipH="1" flipV="1">
            <a:off x="1944360" y="4356000"/>
            <a:ext cx="2087999" cy="1656360"/>
          </a:xfrm>
          <a:prstGeom prst="straightConnector1">
            <a:avLst/>
          </a:prstGeom>
          <a:noFill/>
          <a:ln w="28440">
            <a:solidFill>
              <a:srgbClr val="000000"/>
            </a:solidFill>
            <a:prstDash val="solid"/>
            <a:miter/>
            <a:tailEnd type="arrow"/>
          </a:ln>
        </p:spPr>
      </p:cxnSp>
      <p:sp>
        <p:nvSpPr>
          <p:cNvPr id="11" name="Text Box 1"/>
          <p:cNvSpPr/>
          <p:nvPr/>
        </p:nvSpPr>
        <p:spPr>
          <a:xfrm>
            <a:off x="860976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4AF96BD7-A9DD-4E0A-88A4-7A73BE9882CB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65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2" name="Text Box 2"/>
          <p:cNvSpPr/>
          <p:nvPr/>
        </p:nvSpPr>
        <p:spPr>
          <a:xfrm>
            <a:off x="35640" y="725688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1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  <p:sp>
        <p:nvSpPr>
          <p:cNvPr id="14" name="TextBox 1"/>
          <p:cNvSpPr/>
          <p:nvPr/>
        </p:nvSpPr>
        <p:spPr>
          <a:xfrm>
            <a:off x="1023840" y="1787400"/>
            <a:ext cx="2184119" cy="54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200" b="1" i="0" u="none" strike="noStrike" kern="1200">
                <a:ln>
                  <a:noFill/>
                </a:ln>
                <a:solidFill>
                  <a:srgbClr val="006600"/>
                </a:solidFill>
                <a:latin typeface="Arial" pitchFamily="34"/>
                <a:ea typeface="Song" pitchFamily="2"/>
                <a:cs typeface="Arial Unicode MS" pitchFamily="2"/>
              </a:rPr>
              <a:t>Lifetimes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Best sample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r="8764"/>
          <a:stretch>
            <a:fillRect/>
          </a:stretch>
        </p:blipFill>
        <p:spPr>
          <a:xfrm>
            <a:off x="5803200" y="3526919"/>
            <a:ext cx="4202280" cy="272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59920" y="2520000"/>
            <a:ext cx="5516280" cy="35301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1"/>
          <p:cNvSpPr/>
          <p:nvPr/>
        </p:nvSpPr>
        <p:spPr>
          <a:xfrm>
            <a:off x="8609400" y="731268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76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CE02333-23B4-4783-AFDC-1BEBE58256CC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66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7" name="Text Box 2"/>
          <p:cNvSpPr/>
          <p:nvPr/>
        </p:nvSpPr>
        <p:spPr>
          <a:xfrm>
            <a:off x="34920" y="7256880"/>
            <a:ext cx="1700280" cy="315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8" name="TextBox 5"/>
          <p:cNvSpPr/>
          <p:nvPr/>
        </p:nvSpPr>
        <p:spPr>
          <a:xfrm>
            <a:off x="419040" y="6229440"/>
            <a:ext cx="5092200" cy="518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Simulated curves (dashed)</a:t>
            </a:r>
          </a:p>
        </p:txBody>
      </p:sp>
      <p:sp>
        <p:nvSpPr>
          <p:cNvPr id="9" name="TextBox 15"/>
          <p:cNvSpPr/>
          <p:nvPr/>
        </p:nvSpPr>
        <p:spPr>
          <a:xfrm>
            <a:off x="795960" y="2069280"/>
            <a:ext cx="3894480" cy="4478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500" b="1" i="0" u="none" strike="noStrike" kern="1200">
                <a:ln>
                  <a:noFill/>
                </a:ln>
                <a:solidFill>
                  <a:srgbClr val="C00000"/>
                </a:solidFill>
                <a:latin typeface="Comic Sans MS" pitchFamily="66"/>
                <a:ea typeface="Song" pitchFamily="2"/>
                <a:cs typeface="Arial Unicode MS" pitchFamily="2"/>
              </a:rPr>
              <a:t>Light-current-voltage</a:t>
            </a:r>
          </a:p>
        </p:txBody>
      </p:sp>
      <p:sp>
        <p:nvSpPr>
          <p:cNvPr id="10" name="TextBox 24"/>
          <p:cNvSpPr/>
          <p:nvPr/>
        </p:nvSpPr>
        <p:spPr>
          <a:xfrm>
            <a:off x="411120" y="6571080"/>
            <a:ext cx="3405240" cy="5187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3000" b="0" i="0" u="none" strike="noStrike" kern="1200">
                <a:ln>
                  <a:noFill/>
                </a:ln>
                <a:solidFill>
                  <a:srgbClr val="006600"/>
                </a:solidFill>
                <a:latin typeface="Comic Sans MS" pitchFamily="66"/>
                <a:ea typeface="Song" pitchFamily="2"/>
                <a:cs typeface="Arial Unicode MS" pitchFamily="2"/>
              </a:rPr>
              <a:t>Measured curves</a:t>
            </a:r>
          </a:p>
        </p:txBody>
      </p:sp>
      <p:sp>
        <p:nvSpPr>
          <p:cNvPr id="11" name="TextBox 19"/>
          <p:cNvSpPr/>
          <p:nvPr/>
        </p:nvSpPr>
        <p:spPr>
          <a:xfrm>
            <a:off x="6693840" y="3204720"/>
            <a:ext cx="3528000" cy="512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J</a:t>
            </a:r>
            <a:r>
              <a:rPr lang="it-IT" sz="2600" b="0" i="0" u="none" strike="noStrike" kern="1200" baseline="-250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th </a:t>
            </a:r>
            <a:r>
              <a:rPr lang="it-IT" sz="2600" b="0" i="0" u="none" strike="noStrike" kern="1200">
                <a:ln>
                  <a:noFill/>
                </a:ln>
                <a:latin typeface="Comic Sans MS" pitchFamily="66"/>
                <a:ea typeface="Song" pitchFamily="2"/>
                <a:cs typeface="Arial Unicode MS" pitchFamily="2"/>
              </a:rPr>
              <a:t>vs. Temperature</a:t>
            </a:r>
          </a:p>
        </p:txBody>
      </p:sp>
      <p:sp>
        <p:nvSpPr>
          <p:cNvPr id="12" name="TextBox 20"/>
          <p:cNvSpPr/>
          <p:nvPr/>
        </p:nvSpPr>
        <p:spPr>
          <a:xfrm>
            <a:off x="2742840" y="756000"/>
            <a:ext cx="4875840" cy="1086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13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14.07.2014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646200"/>
            <a:ext cx="6909480" cy="305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QC lasers and electronics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914920" y="2088360"/>
            <a:ext cx="1828080" cy="1614240"/>
            <a:chOff x="2914920" y="2088360"/>
            <a:chExt cx="1828080" cy="16142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2914920" y="2376360"/>
              <a:ext cx="1828080" cy="13262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2986919" y="2088360"/>
              <a:ext cx="785520" cy="3693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000B"/>
                </a:buClr>
                <a:buSzPct val="100000"/>
                <a:buFont typeface="StarSymbol"/>
                <a:buChar char=""/>
                <a:tabLst/>
              </a:pPr>
              <a:r>
                <a:rPr lang="en-US" sz="2200" b="0" i="0" u="none" strike="noStrike" kern="1200">
                  <a:ln>
                    <a:noFill/>
                  </a:ln>
                  <a:latin typeface="Helvetica" pitchFamily="34"/>
                  <a:ea typeface="Song" pitchFamily="2"/>
                  <a:cs typeface="Arial Unicode MS" pitchFamily="2"/>
                </a:rPr>
                <a:t>NS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42520" y="2088360"/>
            <a:ext cx="1904400" cy="1787760"/>
            <a:chOff x="542520" y="2088360"/>
            <a:chExt cx="1904400" cy="178776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lum/>
              <a:alphaModFix/>
            </a:blip>
            <a:srcRect/>
            <a:stretch>
              <a:fillRect/>
            </a:stretch>
          </p:blipFill>
          <p:spPr>
            <a:xfrm>
              <a:off x="618840" y="2421720"/>
              <a:ext cx="1828080" cy="1454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542520" y="2088360"/>
              <a:ext cx="1715760" cy="6483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000B"/>
                </a:buClr>
                <a:buSzPct val="100000"/>
                <a:buFont typeface="StarSymbol"/>
                <a:buChar char=""/>
                <a:tabLst/>
              </a:pPr>
              <a:r>
                <a:rPr lang="en-US" sz="2200" b="0" i="0" u="none" strike="noStrike" kern="1200">
                  <a:ln>
                    <a:noFill/>
                  </a:ln>
                  <a:latin typeface="Helvetica" pitchFamily="34"/>
                  <a:ea typeface="Song" pitchFamily="2"/>
                  <a:cs typeface="Arial Unicode MS" pitchFamily="2"/>
                </a:rPr>
                <a:t>Bare chips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127839" y="2088360"/>
            <a:ext cx="4600800" cy="2061000"/>
            <a:chOff x="5127839" y="2088360"/>
            <a:chExt cx="4600800" cy="2061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lum/>
              <a:alphaModFix/>
            </a:blip>
            <a:srcRect/>
            <a:stretch>
              <a:fillRect/>
            </a:stretch>
          </p:blipFill>
          <p:spPr>
            <a:xfrm>
              <a:off x="7900559" y="2567880"/>
              <a:ext cx="1828080" cy="1371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lum/>
              <a:alphaModFix/>
            </a:blip>
            <a:srcRect/>
            <a:stretch>
              <a:fillRect/>
            </a:stretch>
          </p:blipFill>
          <p:spPr>
            <a:xfrm>
              <a:off x="5139000" y="2502720"/>
              <a:ext cx="2742480" cy="16466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5127839" y="2088360"/>
              <a:ext cx="3330360" cy="3693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000B"/>
                </a:buClr>
                <a:buSzPct val="100000"/>
                <a:buFont typeface="StarSymbol"/>
                <a:buChar char=""/>
                <a:tabLst/>
              </a:pPr>
              <a:r>
                <a:rPr lang="en-US" sz="2200" b="0" i="0" u="none" strike="noStrike" kern="1200">
                  <a:ln>
                    <a:noFill/>
                  </a:ln>
                  <a:latin typeface="Helvetica" pitchFamily="34"/>
                  <a:ea typeface="Song" pitchFamily="2"/>
                  <a:cs typeface="Arial Unicode MS" pitchFamily="2"/>
                </a:rPr>
                <a:t>AlN submount (3x6mm)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727280" y="4383720"/>
            <a:ext cx="2770920" cy="2422079"/>
            <a:chOff x="1727280" y="4383720"/>
            <a:chExt cx="2770920" cy="242207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>
              <a:lum/>
              <a:alphaModFix/>
            </a:blip>
            <a:srcRect/>
            <a:stretch>
              <a:fillRect/>
            </a:stretch>
          </p:blipFill>
          <p:spPr>
            <a:xfrm>
              <a:off x="1755720" y="4747680"/>
              <a:ext cx="2742480" cy="20581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1727280" y="4383720"/>
              <a:ext cx="924120" cy="3693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000B"/>
                </a:buClr>
                <a:buSzPct val="100000"/>
                <a:buFont typeface="StarSymbol"/>
                <a:buChar char=""/>
                <a:tabLst/>
              </a:pPr>
              <a:r>
                <a:rPr lang="en-US" sz="2200" b="0" i="0" u="none" strike="noStrike" kern="1200">
                  <a:ln>
                    <a:noFill/>
                  </a:ln>
                  <a:latin typeface="Helvetica" pitchFamily="34"/>
                  <a:ea typeface="Song" pitchFamily="2"/>
                  <a:cs typeface="Arial Unicode MS" pitchFamily="2"/>
                </a:rPr>
                <a:t>TC3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53840" y="4383720"/>
            <a:ext cx="2174040" cy="2189879"/>
            <a:chOff x="6153840" y="4383720"/>
            <a:chExt cx="2174040" cy="2189879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 cstate="print">
              <a:lum/>
              <a:alphaModFix/>
            </a:blip>
            <a:srcRect/>
            <a:stretch>
              <a:fillRect/>
            </a:stretch>
          </p:blipFill>
          <p:spPr>
            <a:xfrm>
              <a:off x="6225480" y="4753080"/>
              <a:ext cx="2102400" cy="18205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6153840" y="4383720"/>
              <a:ext cx="1638719" cy="3693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5000B"/>
                </a:buClr>
                <a:buSzPct val="100000"/>
                <a:buFont typeface="StarSymbol"/>
                <a:buChar char=""/>
                <a:tabLst/>
              </a:pPr>
              <a:r>
                <a:rPr lang="en-US" sz="2200" b="0" i="0" u="none" strike="noStrike" kern="1200">
                  <a:ln>
                    <a:noFill/>
                  </a:ln>
                  <a:latin typeface="Helvetica" pitchFamily="34"/>
                  <a:ea typeface="Song" pitchFamily="2"/>
                  <a:cs typeface="Arial Unicode MS" pitchFamily="2"/>
                </a:rPr>
                <a:t>Driver kits</a:t>
              </a:r>
            </a:p>
          </p:txBody>
        </p:sp>
      </p:grpSp>
      <p:sp>
        <p:nvSpPr>
          <p:cNvPr id="19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20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21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3DA4091-6757-44A4-AD89-A686A46E68C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67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Low-dissipation DFB devices at 4.5 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84240" y="1220040"/>
            <a:ext cx="5531760" cy="4107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5688000" y="3820320"/>
            <a:ext cx="4240440" cy="26596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F376B80C-7E04-47E0-9A91-B8CBA75384F2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68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4120" y="5544000"/>
            <a:ext cx="4506120" cy="1000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solidFill>
                  <a:srgbClr val="000000"/>
                </a:solidFill>
                <a:latin typeface="Arial" pitchFamily="18"/>
                <a:ea typeface="Song" pitchFamily="2"/>
                <a:cs typeface="Arial Unicode MS" pitchFamily="2"/>
              </a:rPr>
              <a:t>opt power up to </a:t>
            </a:r>
            <a:r>
              <a:rPr lang="en-US" sz="2800" b="0" i="0" u="none" strike="noStrike" kern="1200">
                <a:ln>
                  <a:noFill/>
                </a:ln>
                <a:solidFill>
                  <a:srgbClr val="FF0000"/>
                </a:solidFill>
                <a:latin typeface="Arial" pitchFamily="18"/>
                <a:ea typeface="Song" pitchFamily="2"/>
                <a:cs typeface="Arial Unicode MS" pitchFamily="2"/>
              </a:rPr>
              <a:t>48mW</a:t>
            </a:r>
          </a:p>
          <a:p>
            <a:pPr marL="0" marR="0" lvl="2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</a:pP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P</a:t>
            </a:r>
            <a:r>
              <a:rPr lang="en-US" sz="2800" b="0" i="0" u="none" strike="noStrike" kern="1200" baseline="-250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el</a:t>
            </a:r>
            <a:r>
              <a:rPr lang="en-US" sz="2800" b="0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 max ~1.4W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r="4730"/>
          <a:stretch>
            <a:fillRect/>
          </a:stretch>
        </p:blipFill>
        <p:spPr>
          <a:xfrm>
            <a:off x="5597640" y="952560"/>
            <a:ext cx="4338360" cy="2935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590919" y="578520"/>
            <a:ext cx="6909480" cy="44099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800" b="1"/>
              <a:t>Low-dissipation DFB devices at 5.25</a:t>
            </a:r>
            <a:r>
              <a:rPr lang="en-US" sz="2800" b="1">
                <a:latin typeface="Symbol Neu" pitchFamily="34"/>
              </a:rPr>
              <a:t></a:t>
            </a:r>
            <a:r>
              <a:rPr lang="en-US" sz="2800" b="1"/>
              <a:t>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157120" y="1765080"/>
            <a:ext cx="7341120" cy="4990680"/>
          </a:xfrm>
        </p:spPr>
        <p:txBody>
          <a:bodyPr/>
          <a:lstStyle>
            <a:def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defPPr>
            <a:lvl1pPr marL="432000" marR="0" lvl="0" indent="-324000" algn="l" rtl="0" hangingPunct="0">
              <a:spcBef>
                <a:spcPts val="0"/>
              </a:spcBef>
              <a:spcAft>
                <a:spcPts val="1412"/>
              </a:spcAft>
              <a:buNone/>
              <a:tabLst/>
              <a:defRPr lang="fr-CH" sz="32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1pPr>
            <a:lvl2pPr marL="864000" marR="0" lvl="1" indent="-324000" algn="l" rtl="0" hangingPunct="0">
              <a:spcBef>
                <a:spcPts val="0"/>
              </a:spcBef>
              <a:spcAft>
                <a:spcPts val="2268"/>
              </a:spcAft>
              <a:buSzPct val="45000"/>
              <a:buFont typeface="StarSymbol"/>
              <a:buChar char="●"/>
              <a:tabLst/>
              <a:defRPr lang="fr-CH" sz="28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2pPr>
            <a:lvl3pPr marL="1295999" marR="0" lvl="2" indent="-288000" algn="l" rtl="0" hangingPunct="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"/>
              <a:tabLst/>
              <a:defRPr lang="fr-CH" sz="24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3pPr>
            <a:lvl4pPr marL="1728000" marR="0" lvl="3" indent="-216000" algn="l" rtl="0" hangingPunct="0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➔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4pPr>
            <a:lvl5pPr marL="2160000" marR="0" lvl="4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5pPr>
            <a:lvl6pPr marL="2592000" marR="0" lvl="5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6pPr>
            <a:lvl7pPr marL="3024000" marR="0" lvl="6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7pPr>
            <a:lvl8pPr marL="3456000" marR="0" lvl="7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8pPr>
            <a:lvl9pPr marL="3887999" marR="0" lvl="8" indent="-216000" algn="l" rtl="0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CH" sz="2000" b="0" i="0" u="none" strike="noStrike" kern="1200" spc="0" baseline="0">
                <a:ln>
                  <a:noFill/>
                </a:ln>
                <a:latin typeface="Helvetica" pitchFamily="34"/>
                <a:ea typeface="Song" pitchFamily="2"/>
                <a:cs typeface="Arial Unicode MS" pitchFamily="2"/>
              </a:defRPr>
            </a:lvl9pPr>
          </a:lstStyle>
          <a:p>
            <a:pPr lvl="0"/>
            <a:endParaRPr lang="en-US"/>
          </a:p>
          <a:p>
            <a:pPr lvl="1">
              <a:buNone/>
            </a:pPr>
            <a:endParaRPr lang="en-US" sz="3200"/>
          </a:p>
          <a:p>
            <a:pPr lvl="1">
              <a:buNone/>
            </a:pPr>
            <a:endParaRPr lang="en-US" sz="3200"/>
          </a:p>
          <a:p>
            <a:pPr lvl="1">
              <a:buNone/>
            </a:pPr>
            <a:endParaRPr lang="en-US" sz="3200"/>
          </a:p>
          <a:p>
            <a:pPr lvl="1">
              <a:buNone/>
            </a:pPr>
            <a:endParaRPr lang="en-US" sz="3200"/>
          </a:p>
          <a:p>
            <a:pPr lvl="1">
              <a:buNone/>
            </a:pPr>
            <a:endParaRPr lang="en-US" sz="3200"/>
          </a:p>
          <a:p>
            <a:pPr lvl="1">
              <a:buNone/>
            </a:pPr>
            <a:endParaRPr lang="en-US" sz="3200"/>
          </a:p>
          <a:p>
            <a:pPr lvl="2"/>
            <a:r>
              <a:rPr lang="en-US" sz="3200"/>
              <a:t>very low threshold power : </a:t>
            </a:r>
            <a:r>
              <a:rPr lang="en-US">
                <a:solidFill>
                  <a:srgbClr val="FF0000"/>
                </a:solidFill>
              </a:rPr>
              <a:t>0.31W</a:t>
            </a:r>
          </a:p>
          <a:p>
            <a:pPr lvl="2"/>
            <a:r>
              <a:rPr lang="en-US" sz="3200"/>
              <a:t>P</a:t>
            </a:r>
            <a:r>
              <a:rPr lang="en-US" baseline="-25000"/>
              <a:t>el max </a:t>
            </a:r>
            <a:r>
              <a:rPr lang="en-US">
                <a:solidFill>
                  <a:srgbClr val="FF0000"/>
                </a:solidFill>
              </a:rPr>
              <a:t>&lt; 0.75W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lum/>
            <a:alphaModFix/>
          </a:blip>
          <a:srcRect/>
          <a:stretch>
            <a:fillRect/>
          </a:stretch>
        </p:blipFill>
        <p:spPr>
          <a:xfrm>
            <a:off x="136800" y="2103480"/>
            <a:ext cx="5027400" cy="360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4966200" y="2524680"/>
            <a:ext cx="5027400" cy="318275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7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8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DD7A9309-A9DA-41AE-9A4D-98B717A7A047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69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Fabrication process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grpSp>
        <p:nvGrpSpPr>
          <p:cNvPr id="4" name="Gruppieren 27"/>
          <p:cNvGrpSpPr/>
          <p:nvPr/>
        </p:nvGrpSpPr>
        <p:grpSpPr>
          <a:xfrm>
            <a:off x="144000" y="1800000"/>
            <a:ext cx="5824800" cy="3657600"/>
            <a:chOff x="144000" y="1800000"/>
            <a:chExt cx="5824800" cy="3657600"/>
          </a:xfrm>
        </p:grpSpPr>
        <p:grpSp>
          <p:nvGrpSpPr>
            <p:cNvPr id="5" name="Gruppieren 22"/>
            <p:cNvGrpSpPr/>
            <p:nvPr/>
          </p:nvGrpSpPr>
          <p:grpSpPr>
            <a:xfrm>
              <a:off x="144000" y="1800000"/>
              <a:ext cx="5721480" cy="3605039"/>
              <a:chOff x="144000" y="1800000"/>
              <a:chExt cx="5721480" cy="3605039"/>
            </a:xfrm>
          </p:grpSpPr>
          <p:pic>
            <p:nvPicPr>
              <p:cNvPr id="6" name="Picture 2"/>
              <p:cNvPicPr>
                <a:picLocks noChangeAspect="1"/>
              </p:cNvPicPr>
              <p:nvPr/>
            </p:nvPicPr>
            <p:blipFill>
              <a:blip r:embed="rId3">
                <a:lum/>
                <a:alphaModFix/>
              </a:blip>
              <a:srcRect/>
              <a:stretch>
                <a:fillRect/>
              </a:stretch>
            </p:blipFill>
            <p:spPr>
              <a:xfrm>
                <a:off x="144000" y="1800000"/>
                <a:ext cx="5721480" cy="360503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" name="Gerade Verbindung 13"/>
              <p:cNvSpPr/>
              <p:nvPr/>
            </p:nvSpPr>
            <p:spPr>
              <a:xfrm>
                <a:off x="2537280" y="4464360"/>
                <a:ext cx="955800" cy="0"/>
              </a:xfrm>
              <a:prstGeom prst="line">
                <a:avLst/>
              </a:prstGeom>
              <a:noFill/>
              <a:ln w="19080">
                <a:solidFill>
                  <a:srgbClr val="0070C0"/>
                </a:solidFill>
                <a:prstDash val="solid"/>
                <a:round/>
              </a:ln>
            </p:spPr>
            <p:txBody>
              <a:bodyPr vert="horz" wrap="squar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ong" pitchFamily="2"/>
                  <a:cs typeface="Arial Unicode MS" pitchFamily="2"/>
                </a:endParaRPr>
              </a:p>
            </p:txBody>
          </p:sp>
          <p:sp>
            <p:nvSpPr>
              <p:cNvPr id="8" name="Gerade Verbindung 14"/>
              <p:cNvSpPr/>
              <p:nvPr/>
            </p:nvSpPr>
            <p:spPr>
              <a:xfrm>
                <a:off x="2410919" y="4805640"/>
                <a:ext cx="1215721" cy="0"/>
              </a:xfrm>
              <a:prstGeom prst="line">
                <a:avLst/>
              </a:prstGeom>
              <a:noFill/>
              <a:ln w="19080">
                <a:solidFill>
                  <a:srgbClr val="0070C0"/>
                </a:solidFill>
                <a:prstDash val="solid"/>
                <a:round/>
              </a:ln>
            </p:spPr>
            <p:txBody>
              <a:bodyPr vert="horz" wrap="squar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ong" pitchFamily="2"/>
                  <a:cs typeface="Arial Unicode MS" pitchFamily="2"/>
                </a:endParaRPr>
              </a:p>
            </p:txBody>
          </p:sp>
          <p:sp>
            <p:nvSpPr>
              <p:cNvPr id="9" name="Gerade Verbindung 18"/>
              <p:cNvSpPr/>
              <p:nvPr/>
            </p:nvSpPr>
            <p:spPr>
              <a:xfrm>
                <a:off x="3482640" y="4479480"/>
                <a:ext cx="154440" cy="302040"/>
              </a:xfrm>
              <a:prstGeom prst="line">
                <a:avLst/>
              </a:prstGeom>
              <a:noFill/>
              <a:ln w="19080">
                <a:solidFill>
                  <a:srgbClr val="0070C0"/>
                </a:solidFill>
                <a:prstDash val="solid"/>
                <a:round/>
              </a:ln>
            </p:spPr>
            <p:txBody>
              <a:bodyPr vert="horz" wrap="squar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ong" pitchFamily="2"/>
                  <a:cs typeface="Arial Unicode MS" pitchFamily="2"/>
                </a:endParaRPr>
              </a:p>
            </p:txBody>
          </p:sp>
          <p:sp>
            <p:nvSpPr>
              <p:cNvPr id="10" name="Gerade Verbindung 20"/>
              <p:cNvSpPr/>
              <p:nvPr/>
            </p:nvSpPr>
            <p:spPr>
              <a:xfrm flipH="1">
                <a:off x="2416320" y="4479120"/>
                <a:ext cx="121680" cy="294840"/>
              </a:xfrm>
              <a:prstGeom prst="line">
                <a:avLst/>
              </a:prstGeom>
              <a:noFill/>
              <a:ln w="19080">
                <a:solidFill>
                  <a:srgbClr val="0070C0"/>
                </a:solidFill>
                <a:prstDash val="solid"/>
                <a:round/>
              </a:ln>
            </p:spPr>
            <p:txBody>
              <a:bodyPr vert="horz" wrap="squar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>
                  <a:ln>
                    <a:noFill/>
                  </a:ln>
                  <a:latin typeface="Arial" pitchFamily="18"/>
                  <a:ea typeface="Song" pitchFamily="2"/>
                  <a:cs typeface="Arial Unicode MS" pitchFamily="2"/>
                </a:endParaRPr>
              </a:p>
            </p:txBody>
          </p:sp>
          <p:sp>
            <p:nvSpPr>
              <p:cNvPr id="11" name="Textfeld 21"/>
              <p:cNvSpPr/>
              <p:nvPr/>
            </p:nvSpPr>
            <p:spPr>
              <a:xfrm>
                <a:off x="2796840" y="4444920"/>
                <a:ext cx="622800" cy="456119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none" lIns="90000" tIns="45000" rIns="90000" bIns="45000" anchor="t" anchorCtr="0" compatLnSpc="0">
                <a:spAutoFit/>
              </a:bodyPr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r>
                  <a:rPr lang="en-US" sz="1800" b="0" i="0" u="none" strike="noStrike" kern="1200" spc="0">
                    <a:ln>
                      <a:noFill/>
                    </a:ln>
                    <a:solidFill>
                      <a:srgbClr val="0070C0"/>
                    </a:solidFill>
                    <a:latin typeface="Arial" pitchFamily="18"/>
                    <a:ea typeface="Song" pitchFamily="2"/>
                    <a:cs typeface="Arial Unicode MS" pitchFamily="2"/>
                  </a:rPr>
                  <a:t>AR</a:t>
                </a:r>
              </a:p>
            </p:txBody>
          </p:sp>
        </p:grpSp>
        <p:sp>
          <p:nvSpPr>
            <p:cNvPr id="12" name="Textfeld 23"/>
            <p:cNvSpPr/>
            <p:nvPr/>
          </p:nvSpPr>
          <p:spPr>
            <a:xfrm>
              <a:off x="2707560" y="4012559"/>
              <a:ext cx="655560" cy="4564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FFC000"/>
                  </a:solidFill>
                  <a:latin typeface="Arial" pitchFamily="18"/>
                  <a:ea typeface="Song" pitchFamily="2"/>
                  <a:cs typeface="Arial Unicode MS" pitchFamily="2"/>
                </a:rPr>
                <a:t>InP</a:t>
              </a:r>
            </a:p>
          </p:txBody>
        </p:sp>
        <p:sp>
          <p:nvSpPr>
            <p:cNvPr id="13" name="Textfeld 24"/>
            <p:cNvSpPr/>
            <p:nvPr/>
          </p:nvSpPr>
          <p:spPr>
            <a:xfrm>
              <a:off x="2725920" y="5001120"/>
              <a:ext cx="655560" cy="4564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F5A858"/>
                  </a:solidFill>
                  <a:latin typeface="Arial" pitchFamily="18"/>
                  <a:ea typeface="Song" pitchFamily="2"/>
                  <a:cs typeface="Arial Unicode MS" pitchFamily="2"/>
                </a:rPr>
                <a:t>InP</a:t>
              </a:r>
            </a:p>
          </p:txBody>
        </p:sp>
        <p:cxnSp>
          <p:nvCxnSpPr>
            <p:cNvPr id="14" name="Gerade Verbindung mit Pfeil 26"/>
            <p:cNvCxnSpPr/>
            <p:nvPr/>
          </p:nvCxnSpPr>
          <p:spPr>
            <a:xfrm>
              <a:off x="3502799" y="4455000"/>
              <a:ext cx="438120" cy="150480"/>
            </a:xfrm>
            <a:prstGeom prst="bentConnector3">
              <a:avLst/>
            </a:prstGeom>
            <a:noFill/>
            <a:ln w="19080">
              <a:solidFill>
                <a:srgbClr val="FF0000"/>
              </a:solidFill>
              <a:prstDash val="solid"/>
              <a:round/>
              <a:headEnd type="arrow"/>
            </a:ln>
          </p:spPr>
        </p:cxnSp>
        <p:cxnSp>
          <p:nvCxnSpPr>
            <p:cNvPr id="15" name="Gerade Verbindung mit Pfeil 29"/>
            <p:cNvCxnSpPr/>
            <p:nvPr/>
          </p:nvCxnSpPr>
          <p:spPr>
            <a:xfrm flipV="1">
              <a:off x="3615839" y="4680720"/>
              <a:ext cx="344161" cy="141480"/>
            </a:xfrm>
            <a:prstGeom prst="bentConnector3">
              <a:avLst/>
            </a:prstGeom>
            <a:noFill/>
            <a:ln w="19080">
              <a:solidFill>
                <a:srgbClr val="FF0000"/>
              </a:solidFill>
              <a:prstDash val="solid"/>
              <a:round/>
              <a:headEnd type="arrow"/>
            </a:ln>
          </p:spPr>
        </p:cxnSp>
        <p:sp>
          <p:nvSpPr>
            <p:cNvPr id="16" name="Textfeld 37"/>
            <p:cNvSpPr/>
            <p:nvPr/>
          </p:nvSpPr>
          <p:spPr>
            <a:xfrm>
              <a:off x="3757679" y="4464720"/>
              <a:ext cx="1179720" cy="456119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FF0000"/>
                  </a:solidFill>
                  <a:latin typeface="Arial" pitchFamily="18"/>
                  <a:ea typeface="Song" pitchFamily="2"/>
                  <a:cs typeface="Arial Unicode MS" pitchFamily="2"/>
                </a:rPr>
                <a:t>InGaAs</a:t>
              </a:r>
            </a:p>
          </p:txBody>
        </p:sp>
        <p:sp>
          <p:nvSpPr>
            <p:cNvPr id="17" name="Textfeld 38"/>
            <p:cNvSpPr/>
            <p:nvPr/>
          </p:nvSpPr>
          <p:spPr>
            <a:xfrm>
              <a:off x="471240" y="4314240"/>
              <a:ext cx="1450440" cy="79956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anchorCtr="0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92D050"/>
                  </a:solidFill>
                  <a:latin typeface="Arial" pitchFamily="18"/>
                  <a:ea typeface="Song" pitchFamily="2"/>
                  <a:cs typeface="Arial Unicode MS" pitchFamily="2"/>
                </a:rPr>
                <a:t>Insulating</a:t>
              </a:r>
            </a:p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92D050"/>
                  </a:solidFill>
                  <a:latin typeface="Arial" pitchFamily="18"/>
                  <a:ea typeface="Song" pitchFamily="2"/>
                  <a:cs typeface="Arial Unicode MS" pitchFamily="2"/>
                </a:rPr>
                <a:t>InP</a:t>
              </a:r>
            </a:p>
          </p:txBody>
        </p:sp>
        <p:sp>
          <p:nvSpPr>
            <p:cNvPr id="18" name="Textfeld 39"/>
            <p:cNvSpPr/>
            <p:nvPr/>
          </p:nvSpPr>
          <p:spPr>
            <a:xfrm>
              <a:off x="4518000" y="4370400"/>
              <a:ext cx="1450800" cy="7999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anchorCtr="0" compatLnSpc="0">
              <a:spAutoFit/>
            </a:bodyPr>
            <a:lstStyle/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92D050"/>
                  </a:solidFill>
                  <a:latin typeface="Arial" pitchFamily="18"/>
                  <a:ea typeface="Song" pitchFamily="2"/>
                  <a:cs typeface="Arial Unicode MS" pitchFamily="2"/>
                </a:rPr>
                <a:t>Insulating</a:t>
              </a:r>
            </a:p>
            <a:p>
              <a:pPr marL="0" marR="0" lvl="0" indent="0" algn="ct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92D050"/>
                  </a:solidFill>
                  <a:latin typeface="Arial" pitchFamily="18"/>
                  <a:ea typeface="Song" pitchFamily="2"/>
                  <a:cs typeface="Arial Unicode MS" pitchFamily="2"/>
                </a:rPr>
                <a:t>InP</a:t>
              </a:r>
            </a:p>
          </p:txBody>
        </p:sp>
        <p:sp>
          <p:nvSpPr>
            <p:cNvPr id="19" name="Textfeld 25"/>
            <p:cNvSpPr/>
            <p:nvPr/>
          </p:nvSpPr>
          <p:spPr>
            <a:xfrm>
              <a:off x="1788119" y="3365279"/>
              <a:ext cx="2308680" cy="45648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anchorCtr="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800" b="0" i="0" u="none" strike="noStrike" kern="1200" spc="0">
                  <a:ln>
                    <a:noFill/>
                  </a:ln>
                  <a:solidFill>
                    <a:srgbClr val="7030A0"/>
                  </a:solidFill>
                  <a:latin typeface="Arial" pitchFamily="18"/>
                  <a:ea typeface="Song" pitchFamily="2"/>
                  <a:cs typeface="Arial Unicode MS" pitchFamily="2"/>
                </a:rPr>
                <a:t>Electroplated Au</a:t>
              </a:r>
            </a:p>
          </p:txBody>
        </p:sp>
      </p:grpSp>
      <p:pic>
        <p:nvPicPr>
          <p:cNvPr id="20" name="Picture 2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696000" y="1742400"/>
            <a:ext cx="32004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/>
          <p:cNvSpPr txBox="1"/>
          <p:nvPr/>
        </p:nvSpPr>
        <p:spPr>
          <a:xfrm>
            <a:off x="144000" y="1332000"/>
            <a:ext cx="2280960" cy="544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Front facet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3999" y="1296360"/>
            <a:ext cx="2957400" cy="5446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32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Buried grating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0000" y="5601960"/>
            <a:ext cx="7716600" cy="118188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Most of QCLs have 5-15 W of electrical dissipation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Up to 100 W are needed to control the temperature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283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</a:pPr>
            <a:endParaRPr lang="en-US" sz="2400" b="1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sp>
        <p:nvSpPr>
          <p:cNvPr id="24" name="Text Box 2"/>
          <p:cNvSpPr/>
          <p:nvPr/>
        </p:nvSpPr>
        <p:spPr>
          <a:xfrm>
            <a:off x="-43920" y="7041240"/>
            <a:ext cx="272700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1" i="0" u="none" strike="noStrike" kern="1200">
                <a:ln>
                  <a:noFill/>
                </a:ln>
                <a:solidFill>
                  <a:srgbClr val="000000"/>
                </a:solidFill>
                <a:latin typeface="Times New Roman" pitchFamily="18"/>
                <a:ea typeface="Song" pitchFamily="2"/>
                <a:cs typeface="Arial Unicode MS" pitchFamily="2"/>
              </a:rPr>
              <a:t>*Courtesy of B. Hinkov, ETHZ</a:t>
            </a:r>
          </a:p>
        </p:txBody>
      </p:sp>
      <p:sp>
        <p:nvSpPr>
          <p:cNvPr id="25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26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27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9EAC6EA-C678-4E97-9E87-A00E77667071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70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47280" y="524520"/>
            <a:ext cx="6909480" cy="40572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3200" b="1"/>
              <a:t>BH Fabrication process</a:t>
            </a:r>
          </a:p>
        </p:txBody>
      </p:sp>
      <p:sp>
        <p:nvSpPr>
          <p:cNvPr id="3" name="Text Box 4"/>
          <p:cNvSpPr/>
          <p:nvPr/>
        </p:nvSpPr>
        <p:spPr>
          <a:xfrm>
            <a:off x="2036879" y="805320"/>
            <a:ext cx="6692039" cy="72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360" tIns="51480" rIns="9936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1800" b="0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283280" y="2447280"/>
            <a:ext cx="5562720" cy="43959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5000" y="1873800"/>
            <a:ext cx="6663960" cy="247392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US" sz="28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Importance of the fabrication process: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400" b="1" i="0" u="none" strike="noStrike" kern="1200">
              <a:ln>
                <a:noFill/>
              </a:ln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Optical losses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Thermal conductance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Device yield</a:t>
            </a:r>
          </a:p>
          <a:p>
            <a:pPr marL="0" marR="0" lvl="0" indent="0" rtl="0" hangingPunct="0"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</a:pPr>
            <a:r>
              <a:rPr lang="en-US" sz="2400" b="1" i="0" u="none" strike="noStrike" kern="1200">
                <a:ln>
                  <a:noFill/>
                </a:ln>
                <a:latin typeface="Arial" pitchFamily="18"/>
                <a:ea typeface="Song" pitchFamily="2"/>
                <a:cs typeface="Arial Unicode MS" pitchFamily="2"/>
              </a:rPr>
              <a:t>Spectral purity (DFBs)</a:t>
            </a:r>
          </a:p>
        </p:txBody>
      </p:sp>
      <p:sp>
        <p:nvSpPr>
          <p:cNvPr id="6" name="Text Box 3"/>
          <p:cNvSpPr/>
          <p:nvPr/>
        </p:nvSpPr>
        <p:spPr>
          <a:xfrm>
            <a:off x="7687440" y="7268400"/>
            <a:ext cx="12711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08.09.2014</a:t>
            </a:r>
          </a:p>
        </p:txBody>
      </p:sp>
      <p:sp>
        <p:nvSpPr>
          <p:cNvPr id="7" name="Text Box 2"/>
          <p:cNvSpPr/>
          <p:nvPr/>
        </p:nvSpPr>
        <p:spPr>
          <a:xfrm>
            <a:off x="35280" y="7257240"/>
            <a:ext cx="1699560" cy="33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9000" tIns="51480" rIns="99000" bIns="51480" anchor="t" anchorCtr="0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it-IT" sz="1500" b="0" i="0" u="none" strike="noStrike" kern="1200">
                <a:ln>
                  <a:noFill/>
                </a:ln>
                <a:solidFill>
                  <a:srgbClr val="FFFFFF"/>
                </a:solidFill>
                <a:latin typeface="Times New Roman" pitchFamily="18"/>
                <a:ea typeface="Song" pitchFamily="2"/>
                <a:cs typeface="Arial Unicode MS" pitchFamily="2"/>
              </a:rPr>
              <a:t>Alfredo Bismuto</a:t>
            </a:r>
          </a:p>
        </p:txBody>
      </p:sp>
      <p:sp>
        <p:nvSpPr>
          <p:cNvPr id="8" name="Text Box 1"/>
          <p:cNvSpPr/>
          <p:nvPr/>
        </p:nvSpPr>
        <p:spPr>
          <a:xfrm>
            <a:off x="8610120" y="7313040"/>
            <a:ext cx="839159" cy="253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0" tIns="158400" rIns="0" bIns="0" anchor="ctr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192E5AE-D408-4CA8-BE50-A26A4F334149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71</a:t>
            </a:fld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de-CH" sz="1000" b="0" i="0" u="none" strike="noStrike" kern="1200">
              <a:ln>
                <a:noFill/>
              </a:ln>
              <a:solidFill>
                <a:srgbClr val="FFFFFF"/>
              </a:solidFill>
              <a:latin typeface="Arial" pitchFamily="18"/>
              <a:ea typeface="Song" pitchFamily="2"/>
              <a:cs typeface="Arial Unicode M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577" y="551435"/>
            <a:ext cx="8263509" cy="1260475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079" y="2127040"/>
            <a:ext cx="9294590" cy="4075549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itle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itle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itl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../../../../Library/Volumes/Common/documentation/modele_doc_AL_ooffice/presentations/vide.otp</Template>
  <TotalTime>7089</TotalTime>
  <Words>2588</Words>
  <Application>Microsoft Office PowerPoint</Application>
  <PresentationFormat>Custom</PresentationFormat>
  <Paragraphs>710</Paragraphs>
  <Slides>72</Slides>
  <Notes>68</Notes>
  <HiddenSlides>2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Standard</vt:lpstr>
      <vt:lpstr>vide</vt:lpstr>
      <vt:lpstr>Title7</vt:lpstr>
      <vt:lpstr>Title14</vt:lpstr>
      <vt:lpstr>Title1</vt:lpstr>
      <vt:lpstr>Default</vt:lpstr>
      <vt:lpstr>About Omics Group</vt:lpstr>
      <vt:lpstr>About Omics Group conferences</vt:lpstr>
      <vt:lpstr>Slide 3</vt:lpstr>
      <vt:lpstr>Outline</vt:lpstr>
      <vt:lpstr>Mid-IR range (2-20µm)</vt:lpstr>
      <vt:lpstr>Applications</vt:lpstr>
      <vt:lpstr>Limitation and challenges </vt:lpstr>
      <vt:lpstr>Horizon </vt:lpstr>
      <vt:lpstr>Our company</vt:lpstr>
      <vt:lpstr>DFB technology</vt:lpstr>
      <vt:lpstr>QCL subsystems</vt:lpstr>
      <vt:lpstr>QCL subsystems</vt:lpstr>
      <vt:lpstr>Outline</vt:lpstr>
      <vt:lpstr>Thermal budget in QCLs</vt:lpstr>
      <vt:lpstr>Thermal budget in QCLs</vt:lpstr>
      <vt:lpstr>Advantages of short devices</vt:lpstr>
      <vt:lpstr>Advantages of short devices</vt:lpstr>
      <vt:lpstr>Advantages of short devices</vt:lpstr>
      <vt:lpstr>Advantages of short devices</vt:lpstr>
      <vt:lpstr>Optimizing reflectivity for short devices</vt:lpstr>
      <vt:lpstr>Front HR coating (dielectric)</vt:lpstr>
      <vt:lpstr>Low consumption devices</vt:lpstr>
      <vt:lpstr>Low consumption devices</vt:lpstr>
      <vt:lpstr>Low-dissipation DFB devices at 4.5 m</vt:lpstr>
      <vt:lpstr>Low-dissipation DFB devices at 4.5 m</vt:lpstr>
      <vt:lpstr>Low-dissipation DFB devices at 4.90m</vt:lpstr>
      <vt:lpstr>Low dissipation devices</vt:lpstr>
      <vt:lpstr>Low consumption devices</vt:lpstr>
      <vt:lpstr>Low-dissipation DFB devices at 7.8m</vt:lpstr>
      <vt:lpstr>Low-dissipation DFB devices at 8.4m</vt:lpstr>
      <vt:lpstr>Low consumption devices (9.3 µm)</vt:lpstr>
      <vt:lpstr>Low consumption devices</vt:lpstr>
      <vt:lpstr>DFB devices at 7.8m in TO3-L (dissipation level)</vt:lpstr>
      <vt:lpstr>DFB devices at 7.8m in TO3-L</vt:lpstr>
      <vt:lpstr>DFB devices at 7.8m in TO3-L (dissipation level)</vt:lpstr>
      <vt:lpstr>DFB devices at 7.8m in TO3-L (dissipation level)</vt:lpstr>
      <vt:lpstr>High power DFB devices</vt:lpstr>
      <vt:lpstr>High power DFB devices</vt:lpstr>
      <vt:lpstr>Conclusion and next steps</vt:lpstr>
      <vt:lpstr>Conclusion and next steps</vt:lpstr>
      <vt:lpstr>How to improve QCLs?</vt:lpstr>
      <vt:lpstr>QCL design</vt:lpstr>
      <vt:lpstr>Slide 43</vt:lpstr>
      <vt:lpstr>Quantum cascade laser </vt:lpstr>
      <vt:lpstr>Examples</vt:lpstr>
      <vt:lpstr>Toward genetic optimization</vt:lpstr>
      <vt:lpstr>Toward genetic optimization</vt:lpstr>
      <vt:lpstr>Toward genetic optimization</vt:lpstr>
      <vt:lpstr>Merit function: Wallplug efficiency</vt:lpstr>
      <vt:lpstr>Designs comparison</vt:lpstr>
      <vt:lpstr>Designs comparison</vt:lpstr>
      <vt:lpstr>Slide 52</vt:lpstr>
      <vt:lpstr>Light-current-voltage</vt:lpstr>
      <vt:lpstr>Wallplug improvement</vt:lpstr>
      <vt:lpstr>Wallplug improvement</vt:lpstr>
      <vt:lpstr>Wallplug improvement</vt:lpstr>
      <vt:lpstr>Quantum cascade laser </vt:lpstr>
      <vt:lpstr>Epitaxy: Interfaces</vt:lpstr>
      <vt:lpstr>Interface roughness</vt:lpstr>
      <vt:lpstr>How to modify the correlation length?</vt:lpstr>
      <vt:lpstr>How to modify the correlation length?</vt:lpstr>
      <vt:lpstr>Simulated performance</vt:lpstr>
      <vt:lpstr>Simulated performance</vt:lpstr>
      <vt:lpstr>Simulated performance</vt:lpstr>
      <vt:lpstr>How to justify laser behavior ?</vt:lpstr>
      <vt:lpstr>Best sample</vt:lpstr>
      <vt:lpstr>QC lasers and electronics</vt:lpstr>
      <vt:lpstr>Low-dissipation DFB devices at 4.5 m</vt:lpstr>
      <vt:lpstr>Low-dissipation DFB devices at 5.25m</vt:lpstr>
      <vt:lpstr>Fabrication process</vt:lpstr>
      <vt:lpstr>BH Fabrication process</vt:lpstr>
      <vt:lpstr>Let Us Meet Again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OMICS Conferences</dc:creator>
  <cp:lastModifiedBy>Anderson Silver</cp:lastModifiedBy>
  <cp:revision>181</cp:revision>
  <dcterms:created xsi:type="dcterms:W3CDTF">2014-02-07T13:20:21Z</dcterms:created>
  <dcterms:modified xsi:type="dcterms:W3CDTF">2014-09-24T12:11:36Z</dcterms:modified>
</cp:coreProperties>
</file>