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1" r:id="rId1"/>
  </p:sld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84" r:id="rId17"/>
    <p:sldId id="276" r:id="rId18"/>
    <p:sldId id="277" r:id="rId19"/>
    <p:sldId id="278" r:id="rId20"/>
    <p:sldId id="279" r:id="rId21"/>
    <p:sldId id="281" r:id="rId22"/>
    <p:sldId id="282" r:id="rId23"/>
    <p:sldId id="260" r:id="rId24"/>
    <p:sldId id="283" r:id="rId25"/>
    <p:sldId id="285" r:id="rId26"/>
    <p:sldId id="261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7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ED3E41-E2DE-48B7-AD25-2C05D8372D60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96202C6-8B37-41F0-B3E4-774551D1C22F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F78D1B-BB73-41B2-8202-C6678B761557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511E46-B9AD-4605-BA48-F4BA770367EA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1A4492-1D66-40E5-BF5F-8AE5B76A3760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120655-FBEF-4656-A8A9-E7D9EB4F4DEC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46B2BA2-D035-44CD-B6C5-345CD46C68A9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12544D9-E8EB-4DFC-9BAC-8FC5CFB1A919}" type="datetime4">
              <a:rPr lang="en-US" smtClean="0"/>
              <a:pPr/>
              <a:t>April 17, 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894904-8048-429B-BF77-F17DA8F8287B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119237-00E8-48F5-9A77-8496B8A0E541}" type="datetimeFigureOut">
              <a:rPr lang="en-US" smtClean="0"/>
              <a:t>4/17/17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F119237-00E8-48F5-9A77-8496B8A0E541}" type="datetimeFigureOut">
              <a:rPr lang="en-US" smtClean="0"/>
              <a:t>4/17/17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B560992-D05B-4846-8E6E-CA034CB4F16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441D7B3-F7C5-4013-AC5D-399DD8DB11FA}" type="datetime4">
              <a:rPr lang="en-US" smtClean="0"/>
              <a:pPr/>
              <a:t>April 17, 2017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5744759D-0EFF-4FB2-9CCE-04E00944F0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786577" y="208039"/>
            <a:ext cx="5584573" cy="258618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Erythema </a:t>
            </a:r>
            <a:r>
              <a:rPr lang="en-US" dirty="0" err="1" smtClean="0"/>
              <a:t>gyratum</a:t>
            </a:r>
            <a:r>
              <a:rPr lang="en-US" dirty="0" smtClean="0"/>
              <a:t> </a:t>
            </a:r>
            <a:r>
              <a:rPr lang="en-US" dirty="0" err="1" smtClean="0"/>
              <a:t>repens</a:t>
            </a:r>
            <a:r>
              <a:rPr lang="en-US" dirty="0" smtClean="0"/>
              <a:t> secondary to acute </a:t>
            </a:r>
            <a:r>
              <a:rPr lang="en-US" dirty="0" err="1" smtClean="0"/>
              <a:t>myeloblastic</a:t>
            </a:r>
            <a:r>
              <a:rPr lang="en-US" dirty="0" smtClean="0"/>
              <a:t> leukemia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735352" y="4174845"/>
            <a:ext cx="6408647" cy="30757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Presented by Alexandre Malek MD</a:t>
            </a:r>
          </a:p>
          <a:p>
            <a:r>
              <a:rPr lang="en-US" sz="2400" dirty="0" smtClean="0"/>
              <a:t>Infectious Diseases Department</a:t>
            </a:r>
          </a:p>
          <a:p>
            <a:r>
              <a:rPr lang="en-US" sz="2400" dirty="0" smtClean="0"/>
              <a:t>Saint Joseph University, Faculty of Medicine/ Hotel </a:t>
            </a:r>
            <a:r>
              <a:rPr lang="en-US" sz="2400" dirty="0" err="1" smtClean="0"/>
              <a:t>Dieu</a:t>
            </a:r>
            <a:r>
              <a:rPr lang="en-US" sz="2400" dirty="0" smtClean="0"/>
              <a:t> de France Hospital, Beirut, Lebanon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73115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Erythema gyratum repens secondary to acute myeloblastic copy 2-1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" t="3598" r="82" b="81206"/>
          <a:stretch/>
        </p:blipFill>
        <p:spPr>
          <a:xfrm>
            <a:off x="1021880" y="1751910"/>
            <a:ext cx="9094731" cy="2642466"/>
          </a:xfrm>
        </p:spPr>
      </p:pic>
    </p:spTree>
    <p:extLst>
      <p:ext uri="{BB962C8B-B14F-4D97-AF65-F5344CB8AC3E}">
        <p14:creationId xmlns:p14="http://schemas.microsoft.com/office/powerpoint/2010/main" val="2666933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Presentation</a:t>
            </a:r>
          </a:p>
          <a:p>
            <a:endParaRPr lang="en-US" dirty="0"/>
          </a:p>
          <a:p>
            <a:r>
              <a:rPr lang="en-US" dirty="0" smtClean="0"/>
              <a:t>Review of Literature</a:t>
            </a:r>
          </a:p>
          <a:p>
            <a:endParaRPr lang="en-US" dirty="0"/>
          </a:p>
          <a:p>
            <a:r>
              <a:rPr lang="en-US" dirty="0" smtClean="0"/>
              <a:t>References </a:t>
            </a:r>
          </a:p>
        </p:txBody>
      </p:sp>
    </p:spTree>
    <p:extLst>
      <p:ext uri="{BB962C8B-B14F-4D97-AF65-F5344CB8AC3E}">
        <p14:creationId xmlns:p14="http://schemas.microsoft.com/office/powerpoint/2010/main" val="4165838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80 year-old Caucasian </a:t>
            </a:r>
            <a:r>
              <a:rPr lang="en-US" dirty="0" smtClean="0"/>
              <a:t>man</a:t>
            </a:r>
          </a:p>
          <a:p>
            <a:endParaRPr lang="en-US" dirty="0" smtClean="0"/>
          </a:p>
          <a:p>
            <a:r>
              <a:rPr lang="en-US" dirty="0" smtClean="0"/>
              <a:t>Prolonged </a:t>
            </a:r>
            <a:r>
              <a:rPr lang="en-US" dirty="0"/>
              <a:t>fever, weight loss, and general status alteration</a:t>
            </a:r>
            <a:r>
              <a:rPr lang="en-US" dirty="0"/>
              <a:t>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Pruritic skin lesion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15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Past Medical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Hodgkin lymphoma treated </a:t>
            </a:r>
            <a:r>
              <a:rPr lang="en-US" dirty="0"/>
              <a:t>in </a:t>
            </a:r>
            <a:r>
              <a:rPr lang="en-US" dirty="0" smtClean="0"/>
              <a:t>1994.</a:t>
            </a:r>
          </a:p>
          <a:p>
            <a:endParaRPr lang="en-US" dirty="0"/>
          </a:p>
          <a:p>
            <a:r>
              <a:rPr lang="en-US" dirty="0" smtClean="0"/>
              <a:t>Non </a:t>
            </a:r>
            <a:r>
              <a:rPr lang="en-US" dirty="0"/>
              <a:t>Hodgkin lymphoma </a:t>
            </a:r>
            <a:r>
              <a:rPr lang="en-US" dirty="0" smtClean="0"/>
              <a:t>treated in </a:t>
            </a:r>
            <a:r>
              <a:rPr lang="en-US" dirty="0"/>
              <a:t>2004. 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Myelodysplastic</a:t>
            </a:r>
            <a:r>
              <a:rPr lang="en-US" dirty="0" smtClean="0"/>
              <a:t> Syndrome since one year. </a:t>
            </a:r>
          </a:p>
          <a:p>
            <a:pPr marL="82296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59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09543"/>
            <a:ext cx="7498080" cy="513885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Past surgical history: None</a:t>
            </a:r>
          </a:p>
          <a:p>
            <a:endParaRPr lang="en-US" dirty="0" smtClean="0"/>
          </a:p>
          <a:p>
            <a:r>
              <a:rPr lang="en-US" dirty="0" smtClean="0"/>
              <a:t>Past social history: Ex-smoker</a:t>
            </a:r>
          </a:p>
          <a:p>
            <a:endParaRPr lang="en-US" dirty="0" smtClean="0"/>
          </a:p>
          <a:p>
            <a:r>
              <a:rPr lang="en-US" dirty="0" smtClean="0"/>
              <a:t>Allergies: No known drugs or food allergies</a:t>
            </a:r>
          </a:p>
          <a:p>
            <a:endParaRPr lang="en-US" dirty="0" smtClean="0"/>
          </a:p>
          <a:p>
            <a:r>
              <a:rPr lang="en-US" dirty="0" smtClean="0"/>
              <a:t>Home Medications: Paracetamol</a:t>
            </a:r>
          </a:p>
          <a:p>
            <a:endParaRPr lang="en-US" dirty="0" smtClean="0"/>
          </a:p>
          <a:p>
            <a:r>
              <a:rPr lang="en-US" dirty="0" smtClean="0"/>
              <a:t>No recent travel</a:t>
            </a:r>
          </a:p>
          <a:p>
            <a:endParaRPr lang="en-US" dirty="0" smtClean="0"/>
          </a:p>
          <a:p>
            <a:r>
              <a:rPr lang="en-US" dirty="0" smtClean="0"/>
              <a:t>No history of contact with sick persons </a:t>
            </a:r>
          </a:p>
          <a:p>
            <a:endParaRPr lang="en-US" dirty="0" smtClean="0"/>
          </a:p>
          <a:p>
            <a:r>
              <a:rPr lang="en-US" dirty="0" smtClean="0"/>
              <a:t>ROS: Nothing to mention, except skin pruritic lesion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579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 smtClean="0"/>
              <a:t>Vital signs:</a:t>
            </a:r>
          </a:p>
          <a:p>
            <a:pPr marL="82296" indent="0">
              <a:buNone/>
            </a:pPr>
            <a:r>
              <a:rPr lang="en-US" sz="1900" dirty="0" smtClean="0"/>
              <a:t>HR: 96/min BP: 100/60 mmHg Temp: 38.8°C SpO2: 97% RR: 18/min</a:t>
            </a:r>
          </a:p>
          <a:p>
            <a:pPr marL="82296" indent="0">
              <a:buNone/>
            </a:pPr>
            <a:endParaRPr lang="en-US" sz="1900" dirty="0"/>
          </a:p>
          <a:p>
            <a:r>
              <a:rPr lang="en-US" sz="2800" dirty="0" smtClean="0"/>
              <a:t>Patient was conscious, cooperate, and oriented</a:t>
            </a:r>
          </a:p>
          <a:p>
            <a:r>
              <a:rPr lang="en-US" sz="2800" dirty="0" smtClean="0"/>
              <a:t> </a:t>
            </a:r>
          </a:p>
          <a:p>
            <a:r>
              <a:rPr lang="en-US" sz="2800" dirty="0" smtClean="0"/>
              <a:t>Heart, Pulmonary, and abdominal exams were  unremarkable</a:t>
            </a:r>
          </a:p>
          <a:p>
            <a:endParaRPr lang="en-US" sz="2800" dirty="0" smtClean="0"/>
          </a:p>
          <a:p>
            <a:r>
              <a:rPr lang="en-US" sz="2800" dirty="0" smtClean="0"/>
              <a:t>No palpable lymph nodes (Cervical, axillary, Supraclavicular, inguinal, and femoral)</a:t>
            </a:r>
          </a:p>
          <a:p>
            <a:endParaRPr lang="en-US" sz="2800" dirty="0" smtClean="0"/>
          </a:p>
          <a:p>
            <a:r>
              <a:rPr lang="en-US" sz="2800" dirty="0" smtClean="0"/>
              <a:t>Musculoskeletal exam: normal</a:t>
            </a:r>
          </a:p>
          <a:p>
            <a:endParaRPr lang="en-US" sz="2800" dirty="0" smtClean="0"/>
          </a:p>
          <a:p>
            <a:r>
              <a:rPr lang="en-US" sz="2800" dirty="0" smtClean="0"/>
              <a:t>Cutaneous examination: Presence of concentric, annular erythematous bands on the right thigh (Image 1,2)</a:t>
            </a:r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977228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249" y="170933"/>
            <a:ext cx="7498080" cy="1143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Skin image 1: On admission</a:t>
            </a:r>
            <a:br>
              <a:rPr lang="en-US" sz="2800" dirty="0" smtClean="0"/>
            </a:br>
            <a:r>
              <a:rPr lang="en-US" sz="2800" dirty="0" smtClean="0">
                <a:effectLst/>
              </a:rPr>
              <a:t>Well</a:t>
            </a:r>
            <a:r>
              <a:rPr lang="en-US" sz="2800" dirty="0">
                <a:effectLst/>
              </a:rPr>
              <a:t>-demarcated concentric bands skin lesion </a:t>
            </a:r>
            <a:endParaRPr lang="en-US" sz="2800" dirty="0"/>
          </a:p>
        </p:txBody>
      </p:sp>
      <p:pic>
        <p:nvPicPr>
          <p:cNvPr id="4" name="Content Placeholder 3" descr="0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258" r="-47258"/>
          <a:stretch>
            <a:fillRect/>
          </a:stretch>
        </p:blipFill>
        <p:spPr>
          <a:xfrm>
            <a:off x="291966" y="1313933"/>
            <a:ext cx="9488883" cy="5544067"/>
          </a:xfrm>
        </p:spPr>
      </p:pic>
    </p:spTree>
    <p:extLst>
      <p:ext uri="{BB962C8B-B14F-4D97-AF65-F5344CB8AC3E}">
        <p14:creationId xmlns:p14="http://schemas.microsoft.com/office/powerpoint/2010/main" val="1797147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39" y="-192539"/>
            <a:ext cx="749808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Laboratory exam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802959"/>
            <a:ext cx="7498080" cy="6336077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WBC: 18000 x 10</a:t>
            </a:r>
            <a:r>
              <a:rPr lang="en-US" baseline="30000" dirty="0" smtClean="0"/>
              <a:t>9</a:t>
            </a:r>
            <a:r>
              <a:rPr lang="en-US" dirty="0" smtClean="0"/>
              <a:t>/L  ESR 65 mm/</a:t>
            </a:r>
            <a:r>
              <a:rPr lang="en-US" dirty="0" err="1" smtClean="0"/>
              <a:t>hr</a:t>
            </a:r>
            <a:r>
              <a:rPr lang="en-US" dirty="0" smtClean="0"/>
              <a:t> CRP 40 mg/L</a:t>
            </a:r>
          </a:p>
          <a:p>
            <a:endParaRPr lang="en-US" dirty="0" smtClean="0"/>
          </a:p>
          <a:p>
            <a:r>
              <a:rPr lang="en-US" dirty="0" smtClean="0"/>
              <a:t>Hbg: 10 g/dl Hct 30%</a:t>
            </a:r>
          </a:p>
          <a:p>
            <a:endParaRPr lang="en-US" dirty="0" smtClean="0"/>
          </a:p>
          <a:p>
            <a:r>
              <a:rPr lang="en-US" dirty="0" smtClean="0"/>
              <a:t>Platelets: 65000 x 10</a:t>
            </a:r>
            <a:r>
              <a:rPr lang="en-US" baseline="30000" dirty="0" smtClean="0"/>
              <a:t>9</a:t>
            </a:r>
            <a:r>
              <a:rPr lang="en-US" dirty="0" smtClean="0"/>
              <a:t>/L</a:t>
            </a:r>
          </a:p>
          <a:p>
            <a:endParaRPr lang="en-US" dirty="0"/>
          </a:p>
          <a:p>
            <a:r>
              <a:rPr lang="en-US" dirty="0" smtClean="0"/>
              <a:t>Coagulation studies: Normal</a:t>
            </a:r>
          </a:p>
          <a:p>
            <a:endParaRPr lang="en-US" dirty="0" smtClean="0"/>
          </a:p>
          <a:p>
            <a:r>
              <a:rPr lang="en-US" dirty="0" smtClean="0"/>
              <a:t>BUN/Creatinine/Liver Function tests: normal</a:t>
            </a:r>
          </a:p>
          <a:p>
            <a:endParaRPr lang="en-US" dirty="0" smtClean="0"/>
          </a:p>
          <a:p>
            <a:r>
              <a:rPr lang="en-US" dirty="0" smtClean="0"/>
              <a:t>Multiple Blood cultures, urine culture: Sterile</a:t>
            </a:r>
          </a:p>
          <a:p>
            <a:endParaRPr lang="en-US" dirty="0"/>
          </a:p>
          <a:p>
            <a:r>
              <a:rPr lang="en-US" dirty="0" smtClean="0"/>
              <a:t>Viral and Bacterial Serology (HIV, HBV, HCV, HSV1-2, Lyme disease): Negative</a:t>
            </a:r>
          </a:p>
          <a:p>
            <a:endParaRPr lang="en-US" dirty="0" smtClean="0"/>
          </a:p>
          <a:p>
            <a:r>
              <a:rPr lang="en-US" dirty="0" smtClean="0"/>
              <a:t>Autoimmune antibodies panel: Negative</a:t>
            </a:r>
          </a:p>
          <a:p>
            <a:endParaRPr lang="en-US" dirty="0"/>
          </a:p>
          <a:p>
            <a:r>
              <a:rPr lang="en-US" dirty="0" smtClean="0"/>
              <a:t>Quantiferon and PPD skin test: Negative</a:t>
            </a:r>
          </a:p>
          <a:p>
            <a:endParaRPr lang="en-US" dirty="0"/>
          </a:p>
          <a:p>
            <a:r>
              <a:rPr lang="en-US" dirty="0" smtClean="0"/>
              <a:t>ETT: No Valvular vegetation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7047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Thoraco-abdominopelvic CT </a:t>
            </a:r>
            <a:r>
              <a:rPr lang="en-US" dirty="0" smtClean="0"/>
              <a:t>scan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09543"/>
            <a:ext cx="7498080" cy="5138857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 err="1" smtClean="0"/>
              <a:t>Hepatosplenomegaly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 lymph nodes</a:t>
            </a:r>
          </a:p>
          <a:p>
            <a:endParaRPr lang="en-US" dirty="0" smtClean="0"/>
          </a:p>
          <a:p>
            <a:r>
              <a:rPr lang="en-US" dirty="0" smtClean="0"/>
              <a:t>No Lungs lesions or nodules</a:t>
            </a:r>
          </a:p>
          <a:p>
            <a:endParaRPr lang="en-US" dirty="0" smtClean="0"/>
          </a:p>
          <a:p>
            <a:r>
              <a:rPr lang="en-US" dirty="0" smtClean="0"/>
              <a:t>No intestinal lesions</a:t>
            </a:r>
          </a:p>
          <a:p>
            <a:endParaRPr lang="en-US" dirty="0" smtClean="0"/>
          </a:p>
          <a:p>
            <a:r>
              <a:rPr lang="en-US" dirty="0" smtClean="0"/>
              <a:t>No deep abscess</a:t>
            </a:r>
          </a:p>
          <a:p>
            <a:pPr marL="82296" indent="0">
              <a:buNone/>
            </a:pP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6367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up for </a:t>
            </a:r>
            <a:r>
              <a:rPr lang="en-US" dirty="0" err="1" smtClean="0"/>
              <a:t>Bicytopenia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7281" y="1447800"/>
            <a:ext cx="8136719" cy="4800600"/>
          </a:xfrm>
        </p:spPr>
        <p:txBody>
          <a:bodyPr/>
          <a:lstStyle/>
          <a:p>
            <a:r>
              <a:rPr lang="en-US" dirty="0"/>
              <a:t> Peripheral blood smear: Revealed 40% of circulating Blast cells </a:t>
            </a:r>
          </a:p>
          <a:p>
            <a:endParaRPr lang="en-US" dirty="0" smtClean="0"/>
          </a:p>
          <a:p>
            <a:r>
              <a:rPr lang="en-US" dirty="0" smtClean="0"/>
              <a:t>Bone marrow aspiration and biopsy: Confirm the diagnosis of:</a:t>
            </a:r>
          </a:p>
          <a:p>
            <a:endParaRPr lang="en-US" dirty="0" smtClean="0"/>
          </a:p>
          <a:p>
            <a:pPr marL="82296" indent="0">
              <a:buNone/>
            </a:pPr>
            <a:r>
              <a:rPr lang="en-US" sz="3600" dirty="0" smtClean="0">
                <a:solidFill>
                  <a:srgbClr val="964D2C"/>
                </a:solidFill>
              </a:rPr>
              <a:t>Acute Myeloblastic Leukemia, M2 Subtype</a:t>
            </a:r>
            <a:endParaRPr lang="en-US" dirty="0" smtClean="0">
              <a:solidFill>
                <a:srgbClr val="964D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554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249" y="-106452"/>
            <a:ext cx="749808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Day 2 Evolution of skin lesion</a:t>
            </a:r>
            <a:br>
              <a:rPr lang="en-US" sz="3200" dirty="0" smtClean="0"/>
            </a:br>
            <a:r>
              <a:rPr lang="en-US" sz="2400" dirty="0">
                <a:effectLst/>
              </a:rPr>
              <a:t>Rapidly growing </a:t>
            </a:r>
            <a:r>
              <a:rPr lang="en-US" sz="2400" dirty="0" err="1" smtClean="0">
                <a:effectLst/>
              </a:rPr>
              <a:t>serpiginous</a:t>
            </a:r>
            <a:r>
              <a:rPr lang="en-US" sz="2400" dirty="0" smtClean="0">
                <a:effectLst/>
              </a:rPr>
              <a:t> erythematous bands</a:t>
            </a:r>
            <a:endParaRPr lang="en-US" sz="3200" dirty="0"/>
          </a:p>
        </p:txBody>
      </p:sp>
      <p:pic>
        <p:nvPicPr>
          <p:cNvPr id="4" name="Content Placeholder 3" descr="48h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969" r="-38969"/>
          <a:stretch>
            <a:fillRect/>
          </a:stretch>
        </p:blipFill>
        <p:spPr>
          <a:xfrm>
            <a:off x="1" y="1007349"/>
            <a:ext cx="9839242" cy="5850651"/>
          </a:xfrm>
        </p:spPr>
      </p:pic>
    </p:spTree>
    <p:extLst>
      <p:ext uri="{BB962C8B-B14F-4D97-AF65-F5344CB8AC3E}">
        <p14:creationId xmlns:p14="http://schemas.microsoft.com/office/powerpoint/2010/main" val="1167565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Clinical diagnosis of:</a:t>
            </a:r>
          </a:p>
          <a:p>
            <a:pPr marL="82296" indent="0">
              <a:buNone/>
            </a:pPr>
            <a:endParaRPr lang="en-US" dirty="0"/>
          </a:p>
          <a:p>
            <a:pPr marL="82296" indent="0">
              <a:buNone/>
            </a:pPr>
            <a:r>
              <a:rPr lang="en-US" dirty="0" smtClean="0"/>
              <a:t>   </a:t>
            </a:r>
            <a:r>
              <a:rPr lang="en-US" dirty="0" smtClean="0">
                <a:solidFill>
                  <a:srgbClr val="964D2C"/>
                </a:solidFill>
              </a:rPr>
              <a:t>  </a:t>
            </a:r>
            <a:r>
              <a:rPr lang="en-US" sz="4400" dirty="0" smtClean="0">
                <a:solidFill>
                  <a:srgbClr val="964D2C"/>
                </a:solidFill>
              </a:rPr>
              <a:t>Erythema </a:t>
            </a:r>
            <a:r>
              <a:rPr lang="en-US" sz="4400" dirty="0" err="1" smtClean="0">
                <a:solidFill>
                  <a:srgbClr val="964D2C"/>
                </a:solidFill>
              </a:rPr>
              <a:t>gyratum</a:t>
            </a:r>
            <a:r>
              <a:rPr lang="en-US" sz="4400" dirty="0" smtClean="0">
                <a:solidFill>
                  <a:srgbClr val="964D2C"/>
                </a:solidFill>
              </a:rPr>
              <a:t> </a:t>
            </a:r>
            <a:r>
              <a:rPr lang="en-US" sz="4400" dirty="0" err="1" smtClean="0">
                <a:solidFill>
                  <a:srgbClr val="964D2C"/>
                </a:solidFill>
              </a:rPr>
              <a:t>repens</a:t>
            </a:r>
            <a:endParaRPr lang="en-US" sz="4400" dirty="0" smtClean="0">
              <a:solidFill>
                <a:srgbClr val="964D2C"/>
              </a:solidFill>
            </a:endParaRPr>
          </a:p>
          <a:p>
            <a:pPr marL="82296" indent="0">
              <a:buNone/>
            </a:pPr>
            <a:r>
              <a:rPr lang="en-US" sz="4400" dirty="0">
                <a:solidFill>
                  <a:srgbClr val="964D2C"/>
                </a:solidFill>
              </a:rPr>
              <a:t> </a:t>
            </a:r>
            <a:r>
              <a:rPr lang="en-US" sz="4400" dirty="0" smtClean="0">
                <a:solidFill>
                  <a:srgbClr val="964D2C"/>
                </a:solidFill>
              </a:rPr>
              <a:t>                (EGR)</a:t>
            </a:r>
            <a:endParaRPr lang="en-US" dirty="0">
              <a:solidFill>
                <a:srgbClr val="964D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93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Work-up for EGR and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en-US" dirty="0" smtClean="0"/>
          </a:p>
          <a:p>
            <a:r>
              <a:rPr lang="en-US" dirty="0" smtClean="0"/>
              <a:t>Gastroscopy: Normal ( No esophageal tumor)</a:t>
            </a:r>
          </a:p>
          <a:p>
            <a:pPr marL="82296" indent="0">
              <a:buNone/>
            </a:pPr>
            <a:endParaRPr lang="en-US" dirty="0"/>
          </a:p>
          <a:p>
            <a:r>
              <a:rPr lang="en-US" dirty="0" smtClean="0"/>
              <a:t>Colonoscopy: Normal </a:t>
            </a:r>
          </a:p>
          <a:p>
            <a:endParaRPr lang="en-US" dirty="0" smtClean="0"/>
          </a:p>
          <a:p>
            <a:r>
              <a:rPr lang="en-US" dirty="0" smtClean="0"/>
              <a:t>Treatment by chemotherapy for AML is considered.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39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2447" y="161465"/>
            <a:ext cx="7498080" cy="97027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Review of Literature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018" y="1131735"/>
            <a:ext cx="7902670" cy="5578354"/>
          </a:xfrm>
        </p:spPr>
        <p:txBody>
          <a:bodyPr>
            <a:normAutofit fontScale="25000" lnSpcReduction="20000"/>
          </a:bodyPr>
          <a:lstStyle/>
          <a:p>
            <a:pPr marL="82296" indent="0">
              <a:buNone/>
            </a:pPr>
            <a:r>
              <a:rPr lang="en-US" sz="9600" u="sng" dirty="0" smtClean="0"/>
              <a:t>Introduction:</a:t>
            </a:r>
          </a:p>
          <a:p>
            <a:pPr marL="82296" indent="0">
              <a:buNone/>
            </a:pPr>
            <a:endParaRPr lang="en-US" sz="9600" u="sng" dirty="0" smtClean="0"/>
          </a:p>
          <a:p>
            <a:pPr marL="82296" indent="0">
              <a:buNone/>
            </a:pPr>
            <a:endParaRPr lang="en-US" sz="2400" u="sng" dirty="0" smtClean="0"/>
          </a:p>
          <a:p>
            <a:r>
              <a:rPr lang="en-US" sz="9600" dirty="0" smtClean="0"/>
              <a:t>The first case of EGR was described by </a:t>
            </a:r>
            <a:r>
              <a:rPr lang="en-US" sz="9600" dirty="0" smtClean="0">
                <a:solidFill>
                  <a:srgbClr val="800000"/>
                </a:solidFill>
              </a:rPr>
              <a:t>Gammel et al. in 1952 </a:t>
            </a:r>
            <a:r>
              <a:rPr lang="en-US" sz="9600" dirty="0" smtClean="0"/>
              <a:t>in woman who presented with pruritic skin eruption associated with breast cancer</a:t>
            </a:r>
            <a:endParaRPr lang="en-US" sz="9600" baseline="30000" dirty="0" smtClean="0"/>
          </a:p>
          <a:p>
            <a:endParaRPr lang="en-US" sz="9600" baseline="30000" dirty="0" smtClean="0"/>
          </a:p>
          <a:p>
            <a:endParaRPr lang="en-US" sz="9600" baseline="30000" dirty="0"/>
          </a:p>
          <a:p>
            <a:r>
              <a:rPr lang="en-US" sz="9600" dirty="0" smtClean="0"/>
              <a:t>The rash is characterized by multiple concentric erythematous bands, with a wood grain appearance and scaling edge. It affects mainly the trunk and extremities </a:t>
            </a:r>
            <a:r>
              <a:rPr lang="en-US" sz="9600" dirty="0" smtClean="0">
                <a:solidFill>
                  <a:srgbClr val="800000"/>
                </a:solidFill>
              </a:rPr>
              <a:t>sparing hands, feet and face</a:t>
            </a:r>
          </a:p>
          <a:p>
            <a:endParaRPr lang="en-US" sz="9600" dirty="0">
              <a:solidFill>
                <a:srgbClr val="800000"/>
              </a:solidFill>
            </a:endParaRPr>
          </a:p>
          <a:p>
            <a:r>
              <a:rPr lang="en-US" sz="9600" dirty="0" smtClean="0"/>
              <a:t>Sometimes, </a:t>
            </a:r>
            <a:r>
              <a:rPr lang="en-US" sz="9600" dirty="0" smtClean="0">
                <a:solidFill>
                  <a:srgbClr val="800000"/>
                </a:solidFill>
              </a:rPr>
              <a:t>rash is rapidly growing by </a:t>
            </a:r>
            <a:r>
              <a:rPr lang="en-US" sz="9600" dirty="0">
                <a:solidFill>
                  <a:srgbClr val="800000"/>
                </a:solidFill>
              </a:rPr>
              <a:t>1 cm/day </a:t>
            </a:r>
            <a:r>
              <a:rPr lang="en-US" sz="9600" dirty="0" smtClean="0"/>
              <a:t>along with </a:t>
            </a:r>
            <a:r>
              <a:rPr lang="en-US" sz="9600" dirty="0" err="1" smtClean="0"/>
              <a:t>serpiginous</a:t>
            </a:r>
            <a:r>
              <a:rPr lang="en-US" sz="9600" dirty="0" smtClean="0"/>
              <a:t> </a:t>
            </a:r>
            <a:r>
              <a:rPr lang="en-US" sz="9600" dirty="0"/>
              <a:t>pattern</a:t>
            </a:r>
            <a:r>
              <a:rPr lang="en-US" sz="7200" dirty="0"/>
              <a:t>.</a:t>
            </a:r>
          </a:p>
          <a:p>
            <a:pPr marL="82296" indent="0">
              <a:buNone/>
            </a:pPr>
            <a:endParaRPr lang="en-US" sz="9600" dirty="0"/>
          </a:p>
          <a:p>
            <a:r>
              <a:rPr lang="en-US" sz="9600" dirty="0" smtClean="0"/>
              <a:t>Pruritus may be a prominent symptom</a:t>
            </a:r>
          </a:p>
          <a:p>
            <a:endParaRPr lang="en-US" sz="9600" baseline="30000" dirty="0"/>
          </a:p>
          <a:p>
            <a:pPr marL="82296" indent="0">
              <a:buNone/>
            </a:pPr>
            <a:endParaRPr lang="en-US" sz="20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pPr marL="82296" indent="0">
              <a:buNone/>
            </a:pPr>
            <a:r>
              <a:rPr lang="en-US" sz="14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0932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800000"/>
                </a:solidFill>
              </a:rPr>
              <a:t>The pathophysiology of erythema </a:t>
            </a:r>
            <a:r>
              <a:rPr lang="en-US" dirty="0" err="1">
                <a:solidFill>
                  <a:srgbClr val="800000"/>
                </a:solidFill>
              </a:rPr>
              <a:t>gyratum</a:t>
            </a:r>
            <a:r>
              <a:rPr lang="en-US" dirty="0">
                <a:solidFill>
                  <a:srgbClr val="800000"/>
                </a:solidFill>
              </a:rPr>
              <a:t> </a:t>
            </a:r>
            <a:r>
              <a:rPr lang="en-US" dirty="0" err="1">
                <a:solidFill>
                  <a:srgbClr val="800000"/>
                </a:solidFill>
              </a:rPr>
              <a:t>repens</a:t>
            </a:r>
            <a:r>
              <a:rPr lang="en-US" dirty="0">
                <a:solidFill>
                  <a:srgbClr val="800000"/>
                </a:solidFill>
              </a:rPr>
              <a:t> is unknown, although an immune response is </a:t>
            </a:r>
            <a:r>
              <a:rPr lang="en-US" dirty="0" smtClean="0">
                <a:solidFill>
                  <a:srgbClr val="800000"/>
                </a:solidFill>
              </a:rPr>
              <a:t>postulated.</a:t>
            </a:r>
          </a:p>
          <a:p>
            <a:endParaRPr lang="en-US" dirty="0">
              <a:solidFill>
                <a:srgbClr val="800000"/>
              </a:solidFill>
            </a:endParaRPr>
          </a:p>
          <a:p>
            <a:r>
              <a:rPr lang="en-US" dirty="0" smtClean="0">
                <a:solidFill>
                  <a:srgbClr val="800000"/>
                </a:solidFill>
              </a:rPr>
              <a:t>The </a:t>
            </a:r>
            <a:r>
              <a:rPr lang="en-US" dirty="0">
                <a:solidFill>
                  <a:srgbClr val="800000"/>
                </a:solidFill>
              </a:rPr>
              <a:t>cutaneous eruption may precede, occur with, or follow the diagnosis of malignancy.</a:t>
            </a:r>
          </a:p>
        </p:txBody>
      </p:sp>
    </p:spTree>
    <p:extLst>
      <p:ext uri="{BB962C8B-B14F-4D97-AF65-F5344CB8AC3E}">
        <p14:creationId xmlns:p14="http://schemas.microsoft.com/office/powerpoint/2010/main" val="4243577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1296" y="29323"/>
            <a:ext cx="7498080" cy="1143000"/>
          </a:xfrm>
        </p:spPr>
        <p:txBody>
          <a:bodyPr/>
          <a:lstStyle/>
          <a:p>
            <a:r>
              <a:rPr lang="en-US" dirty="0" smtClean="0"/>
              <a:t>Diagnosis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500" y="1464537"/>
            <a:ext cx="7989500" cy="5393463"/>
          </a:xfrm>
        </p:spPr>
        <p:txBody>
          <a:bodyPr>
            <a:normAutofit/>
          </a:bodyPr>
          <a:lstStyle/>
          <a:p>
            <a:r>
              <a:rPr lang="en-US" sz="2800" dirty="0"/>
              <a:t> </a:t>
            </a:r>
            <a:r>
              <a:rPr lang="en-US" sz="2800" dirty="0" smtClean="0"/>
              <a:t>Based on clinical ground and characteristic skin lesion</a:t>
            </a:r>
          </a:p>
          <a:p>
            <a:endParaRPr lang="en-US" sz="2800" dirty="0" smtClean="0"/>
          </a:p>
          <a:p>
            <a:r>
              <a:rPr lang="en-US" sz="2800" dirty="0" smtClean="0"/>
              <a:t>No specific microscopic features on skin biopsy: Focal </a:t>
            </a:r>
            <a:r>
              <a:rPr lang="en-US" sz="2800" dirty="0" err="1"/>
              <a:t>p</a:t>
            </a:r>
            <a:r>
              <a:rPr lang="en-US" sz="2800" dirty="0" err="1" smtClean="0"/>
              <a:t>arakeratosis</a:t>
            </a:r>
            <a:r>
              <a:rPr lang="en-US" sz="2800" dirty="0" smtClean="0"/>
              <a:t>, mild hyperkeratosis, </a:t>
            </a:r>
            <a:r>
              <a:rPr lang="en-US" sz="2800" dirty="0" err="1" smtClean="0"/>
              <a:t>acanthosis</a:t>
            </a:r>
            <a:r>
              <a:rPr lang="en-US" sz="2800" dirty="0" smtClean="0"/>
              <a:t>, </a:t>
            </a:r>
            <a:r>
              <a:rPr lang="en-US" sz="2800" dirty="0" err="1" smtClean="0"/>
              <a:t>spongiosis</a:t>
            </a:r>
            <a:r>
              <a:rPr lang="en-US" sz="2800" dirty="0" smtClean="0"/>
              <a:t> and a superficial perivascular lymphocytic infiltrate</a:t>
            </a:r>
          </a:p>
          <a:p>
            <a:endParaRPr lang="en-US" sz="2800" dirty="0" smtClean="0"/>
          </a:p>
          <a:p>
            <a:r>
              <a:rPr lang="en-US" sz="2800" dirty="0" smtClean="0"/>
              <a:t>Biopsy is useful to rule out other possible mimicking annular diseases.</a:t>
            </a:r>
          </a:p>
        </p:txBody>
      </p:sp>
    </p:spTree>
    <p:extLst>
      <p:ext uri="{BB962C8B-B14F-4D97-AF65-F5344CB8AC3E}">
        <p14:creationId xmlns:p14="http://schemas.microsoft.com/office/powerpoint/2010/main" val="3477906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EGR related disorder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Erythema </a:t>
            </a:r>
            <a:r>
              <a:rPr lang="en-US" dirty="0" err="1"/>
              <a:t>gyratum</a:t>
            </a:r>
            <a:r>
              <a:rPr lang="en-US" dirty="0"/>
              <a:t> </a:t>
            </a:r>
            <a:r>
              <a:rPr lang="en-US" dirty="0" err="1" smtClean="0"/>
              <a:t>repens</a:t>
            </a:r>
            <a:r>
              <a:rPr lang="en-US" dirty="0" smtClean="0"/>
              <a:t> in 82% of cases is secondary to internal malignancy</a:t>
            </a:r>
          </a:p>
          <a:p>
            <a:pPr marL="82296" indent="0">
              <a:buNone/>
            </a:pPr>
            <a:endParaRPr lang="en-US" dirty="0"/>
          </a:p>
          <a:p>
            <a:r>
              <a:rPr lang="en-US" dirty="0" smtClean="0"/>
              <a:t> It is most </a:t>
            </a:r>
            <a:r>
              <a:rPr lang="en-US" dirty="0"/>
              <a:t>commonly associated with bronchial, esophageal, and breast </a:t>
            </a:r>
            <a:r>
              <a:rPr lang="en-US" dirty="0" smtClean="0"/>
              <a:t>cancer</a:t>
            </a:r>
          </a:p>
          <a:p>
            <a:endParaRPr lang="en-US" sz="1600" dirty="0"/>
          </a:p>
          <a:p>
            <a:pPr marL="82296" indent="0">
              <a:buNone/>
            </a:pPr>
            <a:endParaRPr lang="en-US" sz="1600" dirty="0" smtClean="0"/>
          </a:p>
          <a:p>
            <a:pPr marL="82296" indent="0">
              <a:buNone/>
            </a:pPr>
            <a:endParaRPr lang="en-US" sz="1600" dirty="0"/>
          </a:p>
          <a:p>
            <a:pPr marL="82296" indent="0">
              <a:buNone/>
            </a:pPr>
            <a:r>
              <a:rPr lang="en-US" sz="1600" dirty="0" smtClean="0"/>
              <a:t>Eubanks</a:t>
            </a:r>
            <a:r>
              <a:rPr lang="en-US" sz="1600" dirty="0"/>
              <a:t>, Leigh Ellen, Elizabeth </a:t>
            </a:r>
            <a:r>
              <a:rPr lang="en-US" sz="1600" dirty="0" err="1"/>
              <a:t>Mcburney</a:t>
            </a:r>
            <a:r>
              <a:rPr lang="en-US" sz="1600" dirty="0"/>
              <a:t>, and Richard Reed. "Erythema </a:t>
            </a:r>
            <a:r>
              <a:rPr lang="en-US" sz="1600" dirty="0" err="1"/>
              <a:t>gyratum</a:t>
            </a:r>
            <a:r>
              <a:rPr lang="en-US" sz="1600" dirty="0"/>
              <a:t> </a:t>
            </a:r>
            <a:r>
              <a:rPr lang="en-US" sz="1600" dirty="0" err="1"/>
              <a:t>repens</a:t>
            </a:r>
            <a:r>
              <a:rPr lang="en-US" sz="1600" dirty="0"/>
              <a:t>." </a:t>
            </a:r>
            <a:r>
              <a:rPr lang="en-US" sz="1600" i="1" dirty="0"/>
              <a:t>American Journal of the Medical Sciences</a:t>
            </a:r>
            <a:r>
              <a:rPr lang="en-US" sz="1600" dirty="0"/>
              <a:t> 321.5 (2001): 302-305.</a:t>
            </a:r>
          </a:p>
          <a:p>
            <a:endParaRPr lang="en-US" sz="1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164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281" y="-321458"/>
            <a:ext cx="8539996" cy="1287482"/>
          </a:xfrm>
        </p:spPr>
        <p:txBody>
          <a:bodyPr>
            <a:noAutofit/>
          </a:bodyPr>
          <a:lstStyle/>
          <a:p>
            <a:r>
              <a:rPr lang="en-US" sz="2400" dirty="0"/>
              <a:t>Conditions associated with erythema </a:t>
            </a:r>
            <a:r>
              <a:rPr lang="en-US" sz="2400" dirty="0" err="1"/>
              <a:t>gyratum</a:t>
            </a:r>
            <a:r>
              <a:rPr lang="en-US" sz="2400" dirty="0"/>
              <a:t> </a:t>
            </a:r>
            <a:r>
              <a:rPr lang="en-US" sz="2400" dirty="0" err="1" smtClean="0"/>
              <a:t>repens</a:t>
            </a:r>
            <a:r>
              <a:rPr lang="en-US" sz="2400" dirty="0"/>
              <a:t> </a:t>
            </a:r>
            <a:r>
              <a:rPr lang="en-US" sz="2400" dirty="0" smtClean="0"/>
              <a:t>(</a:t>
            </a:r>
            <a:r>
              <a:rPr lang="en-US" sz="2400" dirty="0"/>
              <a:t>83 cases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87208"/>
            <a:ext cx="7498080" cy="6231408"/>
          </a:xfrm>
        </p:spPr>
        <p:txBody>
          <a:bodyPr>
            <a:normAutofit/>
          </a:bodyPr>
          <a:lstStyle/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/>
          </a:p>
          <a:p>
            <a:pPr marL="82296" indent="0">
              <a:buNone/>
            </a:pPr>
            <a:r>
              <a:rPr lang="en-US" sz="1600" dirty="0" smtClean="0"/>
              <a:t>Rongioletti</a:t>
            </a:r>
            <a:r>
              <a:rPr lang="en-US" sz="1600" dirty="0"/>
              <a:t>, Franco, V. </a:t>
            </a:r>
            <a:r>
              <a:rPr lang="en-US" sz="1600" dirty="0" err="1"/>
              <a:t>Fausti</a:t>
            </a:r>
            <a:r>
              <a:rPr lang="en-US" sz="1600" dirty="0"/>
              <a:t>, and Aurora </a:t>
            </a:r>
            <a:r>
              <a:rPr lang="en-US" sz="1600" dirty="0" err="1"/>
              <a:t>Parodi</a:t>
            </a:r>
            <a:r>
              <a:rPr lang="en-US" sz="1600" dirty="0"/>
              <a:t>. "Erythema </a:t>
            </a:r>
            <a:r>
              <a:rPr lang="en-US" sz="1600" dirty="0" err="1"/>
              <a:t>gyratum</a:t>
            </a:r>
            <a:r>
              <a:rPr lang="en-US" sz="1600" dirty="0"/>
              <a:t> </a:t>
            </a:r>
            <a:r>
              <a:rPr lang="en-US" sz="1600" dirty="0" err="1"/>
              <a:t>repens</a:t>
            </a:r>
            <a:r>
              <a:rPr lang="en-US" sz="1600" dirty="0"/>
              <a:t> is not an obligate </a:t>
            </a:r>
            <a:r>
              <a:rPr lang="en-US" sz="1600" dirty="0" err="1"/>
              <a:t>paraneoplastic</a:t>
            </a:r>
            <a:r>
              <a:rPr lang="en-US" sz="1600" dirty="0"/>
              <a:t> disease: a systematic review of the literature and personal experience." </a:t>
            </a:r>
            <a:r>
              <a:rPr lang="en-US" sz="1600" i="1" dirty="0"/>
              <a:t>Journal of the European Academy of Dermatology and Venereology</a:t>
            </a:r>
            <a:r>
              <a:rPr lang="en-US" sz="1600" dirty="0"/>
              <a:t> 28.1 (2014): 112-115.</a:t>
            </a:r>
            <a:r>
              <a:rPr lang="en-US" sz="1400" dirty="0"/>
              <a:t/>
            </a:r>
            <a:br>
              <a:rPr lang="en-US" sz="1400" dirty="0"/>
            </a:b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606" y="966024"/>
            <a:ext cx="6802800" cy="461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66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684" y="-208648"/>
            <a:ext cx="9065534" cy="1143000"/>
          </a:xfrm>
        </p:spPr>
        <p:txBody>
          <a:bodyPr>
            <a:noAutofit/>
          </a:bodyPr>
          <a:lstStyle/>
          <a:p>
            <a:r>
              <a:rPr lang="en-US" sz="2600" dirty="0"/>
              <a:t>Diseases mimicking erythema </a:t>
            </a:r>
            <a:r>
              <a:rPr lang="en-US" sz="2600" dirty="0" err="1"/>
              <a:t>gyratum</a:t>
            </a:r>
            <a:r>
              <a:rPr lang="en-US" sz="2600" dirty="0"/>
              <a:t> </a:t>
            </a:r>
            <a:r>
              <a:rPr lang="en-US" sz="2600" dirty="0" err="1"/>
              <a:t>repens</a:t>
            </a:r>
            <a:r>
              <a:rPr lang="en-US" sz="2600" dirty="0"/>
              <a:t> (</a:t>
            </a:r>
            <a:r>
              <a:rPr lang="en-US" sz="2600" dirty="0" smtClean="0"/>
              <a:t>29 cases)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799"/>
            <a:ext cx="7498080" cy="5910225"/>
          </a:xfrm>
        </p:spPr>
        <p:txBody>
          <a:bodyPr>
            <a:normAutofit fontScale="92500" lnSpcReduction="10000"/>
          </a:bodyPr>
          <a:lstStyle/>
          <a:p>
            <a:endParaRPr lang="en-US" sz="1800" dirty="0" smtClean="0"/>
          </a:p>
          <a:p>
            <a:pPr marL="82296" indent="0">
              <a:buNone/>
            </a:pPr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sz="1800" dirty="0"/>
          </a:p>
          <a:p>
            <a:endParaRPr lang="en-US" sz="1800" dirty="0" smtClean="0"/>
          </a:p>
          <a:p>
            <a:endParaRPr lang="en-US" sz="1800" dirty="0"/>
          </a:p>
          <a:p>
            <a:pPr marL="82296" indent="0">
              <a:buNone/>
            </a:pPr>
            <a:endParaRPr lang="en-US" sz="1800" dirty="0" smtClean="0"/>
          </a:p>
          <a:p>
            <a:pPr marL="82296" indent="0">
              <a:buNone/>
            </a:pPr>
            <a:r>
              <a:rPr lang="en-US" sz="1800" dirty="0" smtClean="0"/>
              <a:t>Rongioletti</a:t>
            </a:r>
            <a:r>
              <a:rPr lang="en-US" sz="1800" dirty="0"/>
              <a:t>, Franco, V. </a:t>
            </a:r>
            <a:r>
              <a:rPr lang="en-US" sz="1800" dirty="0" err="1"/>
              <a:t>Fausti</a:t>
            </a:r>
            <a:r>
              <a:rPr lang="en-US" sz="1800" dirty="0"/>
              <a:t>, and Aurora </a:t>
            </a:r>
            <a:r>
              <a:rPr lang="en-US" sz="1800" dirty="0" err="1"/>
              <a:t>Parodi</a:t>
            </a:r>
            <a:r>
              <a:rPr lang="en-US" sz="1800" dirty="0"/>
              <a:t>. "Erythema </a:t>
            </a:r>
            <a:r>
              <a:rPr lang="en-US" sz="1800" dirty="0" err="1"/>
              <a:t>gyratum</a:t>
            </a:r>
            <a:r>
              <a:rPr lang="en-US" sz="1800" dirty="0"/>
              <a:t> </a:t>
            </a:r>
            <a:r>
              <a:rPr lang="en-US" sz="1800" dirty="0" err="1"/>
              <a:t>repens</a:t>
            </a:r>
            <a:r>
              <a:rPr lang="en-US" sz="1800" dirty="0"/>
              <a:t> is not an obligate </a:t>
            </a:r>
            <a:r>
              <a:rPr lang="en-US" sz="1800" dirty="0" err="1"/>
              <a:t>paraneoplastic</a:t>
            </a:r>
            <a:r>
              <a:rPr lang="en-US" sz="1800" dirty="0"/>
              <a:t> disease: a systematic review of the literature and personal experience." </a:t>
            </a:r>
            <a:r>
              <a:rPr lang="en-US" sz="1800" i="1" dirty="0"/>
              <a:t>Journal of the European Academy of Dermatology and Venereology</a:t>
            </a:r>
            <a:r>
              <a:rPr lang="en-US" sz="1800" dirty="0"/>
              <a:t> 28.1 (2014): 112-115.</a:t>
            </a:r>
            <a:r>
              <a:rPr lang="en-US" sz="2800" dirty="0"/>
              <a:t/>
            </a:r>
            <a:br>
              <a:rPr lang="en-US" sz="2800" dirty="0"/>
            </a:b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409" y="934352"/>
            <a:ext cx="6627622" cy="473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823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308" y="140750"/>
            <a:ext cx="783338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Neoplasms associated with EGR (58 cases)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799"/>
            <a:ext cx="7498080" cy="5851827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1800" dirty="0" smtClean="0"/>
              <a:t>Rongioletti</a:t>
            </a:r>
            <a:r>
              <a:rPr lang="en-US" sz="1800" dirty="0"/>
              <a:t>, Franco, V. </a:t>
            </a:r>
            <a:r>
              <a:rPr lang="en-US" sz="1800" dirty="0" err="1"/>
              <a:t>Fausti</a:t>
            </a:r>
            <a:r>
              <a:rPr lang="en-US" sz="1800" dirty="0"/>
              <a:t>, and Aurora </a:t>
            </a:r>
            <a:r>
              <a:rPr lang="en-US" sz="1800" dirty="0" err="1"/>
              <a:t>Parodi</a:t>
            </a:r>
            <a:r>
              <a:rPr lang="en-US" sz="1800" dirty="0"/>
              <a:t>. "Erythema </a:t>
            </a:r>
            <a:r>
              <a:rPr lang="en-US" sz="1800" dirty="0" err="1"/>
              <a:t>gyratum</a:t>
            </a:r>
            <a:r>
              <a:rPr lang="en-US" sz="1800" dirty="0"/>
              <a:t> </a:t>
            </a:r>
            <a:r>
              <a:rPr lang="en-US" sz="1800" dirty="0" err="1"/>
              <a:t>repens</a:t>
            </a:r>
            <a:r>
              <a:rPr lang="en-US" sz="1800" dirty="0"/>
              <a:t> is not an obligate </a:t>
            </a:r>
            <a:r>
              <a:rPr lang="en-US" sz="1800" dirty="0" err="1"/>
              <a:t>paraneoplastic</a:t>
            </a:r>
            <a:r>
              <a:rPr lang="en-US" sz="1800" dirty="0"/>
              <a:t> disease: a systematic review of the literature and personal experience." </a:t>
            </a:r>
            <a:r>
              <a:rPr lang="en-US" sz="1800" i="1" dirty="0"/>
              <a:t>Journal of the European Academy of Dermatology and Venereology</a:t>
            </a:r>
            <a:r>
              <a:rPr lang="en-US" sz="1800" dirty="0"/>
              <a:t> 28.1 (2014): 112-115.</a:t>
            </a:r>
            <a:br>
              <a:rPr lang="en-US" sz="1800" dirty="0"/>
            </a:br>
            <a:endParaRPr lang="en-US" sz="1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871" y="1257300"/>
            <a:ext cx="7503517" cy="452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0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043" y="-2748"/>
            <a:ext cx="749808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Diseases associated with non-</a:t>
            </a:r>
            <a:r>
              <a:rPr lang="en-US" sz="2400" dirty="0" err="1" smtClean="0"/>
              <a:t>paraneoplastic</a:t>
            </a:r>
            <a:r>
              <a:rPr lang="en-US" sz="2400" dirty="0" smtClean="0"/>
              <a:t> erythema </a:t>
            </a:r>
            <a:r>
              <a:rPr lang="en-US" sz="2400" dirty="0" err="1" smtClean="0"/>
              <a:t>gyratum</a:t>
            </a:r>
            <a:r>
              <a:rPr lang="en-US" sz="2400" dirty="0" smtClean="0"/>
              <a:t> </a:t>
            </a:r>
            <a:r>
              <a:rPr lang="en-US" sz="2400" dirty="0" err="1" smtClean="0"/>
              <a:t>repens</a:t>
            </a:r>
            <a:r>
              <a:rPr lang="en-US" sz="2400" dirty="0" smtClean="0"/>
              <a:t> (25 cases)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0253"/>
            <a:ext cx="7498080" cy="5984183"/>
          </a:xfrm>
        </p:spPr>
        <p:txBody>
          <a:bodyPr>
            <a:normAutofit lnSpcReduction="10000"/>
          </a:bodyPr>
          <a:lstStyle/>
          <a:p>
            <a:pPr marL="82296" indent="0">
              <a:buNone/>
            </a:pPr>
            <a:endParaRPr lang="en-US" sz="1700" dirty="0" smtClean="0"/>
          </a:p>
          <a:p>
            <a:pPr marL="82296" indent="0">
              <a:buNone/>
            </a:pPr>
            <a:endParaRPr lang="en-US" sz="1700" dirty="0"/>
          </a:p>
          <a:p>
            <a:pPr marL="82296" indent="0">
              <a:buNone/>
            </a:pPr>
            <a:endParaRPr lang="en-US" sz="1700" dirty="0" smtClean="0"/>
          </a:p>
          <a:p>
            <a:pPr marL="82296" indent="0">
              <a:buNone/>
            </a:pPr>
            <a:endParaRPr lang="en-US" sz="1700" dirty="0"/>
          </a:p>
          <a:p>
            <a:pPr marL="82296" indent="0">
              <a:buNone/>
            </a:pPr>
            <a:endParaRPr lang="en-US" sz="1700" dirty="0" smtClean="0"/>
          </a:p>
          <a:p>
            <a:pPr marL="82296" indent="0">
              <a:buNone/>
            </a:pPr>
            <a:endParaRPr lang="en-US" sz="1700" dirty="0"/>
          </a:p>
          <a:p>
            <a:pPr marL="82296" indent="0">
              <a:buNone/>
            </a:pPr>
            <a:endParaRPr lang="en-US" sz="1700" dirty="0" smtClean="0"/>
          </a:p>
          <a:p>
            <a:pPr marL="82296" indent="0">
              <a:buNone/>
            </a:pPr>
            <a:endParaRPr lang="en-US" sz="1700" dirty="0"/>
          </a:p>
          <a:p>
            <a:pPr marL="82296" indent="0">
              <a:buNone/>
            </a:pPr>
            <a:endParaRPr lang="en-US" sz="1700" dirty="0" smtClean="0"/>
          </a:p>
          <a:p>
            <a:pPr marL="82296" indent="0">
              <a:buNone/>
            </a:pPr>
            <a:endParaRPr lang="en-US" sz="1700" dirty="0"/>
          </a:p>
          <a:p>
            <a:pPr marL="82296" indent="0">
              <a:buNone/>
            </a:pPr>
            <a:endParaRPr lang="en-US" sz="1700" dirty="0" smtClean="0"/>
          </a:p>
          <a:p>
            <a:pPr marL="82296" indent="0">
              <a:buNone/>
            </a:pPr>
            <a:endParaRPr lang="en-US" sz="1700" dirty="0"/>
          </a:p>
          <a:p>
            <a:pPr marL="82296" indent="0">
              <a:buNone/>
            </a:pPr>
            <a:endParaRPr lang="en-US" sz="1700" dirty="0" smtClean="0"/>
          </a:p>
          <a:p>
            <a:pPr marL="82296" indent="0">
              <a:buNone/>
            </a:pPr>
            <a:endParaRPr lang="en-US" sz="1700" dirty="0" smtClean="0"/>
          </a:p>
          <a:p>
            <a:pPr marL="82296" indent="0">
              <a:buNone/>
            </a:pPr>
            <a:r>
              <a:rPr lang="en-US" sz="1700" dirty="0" smtClean="0"/>
              <a:t>Rongioletti</a:t>
            </a:r>
            <a:r>
              <a:rPr lang="en-US" sz="1700" dirty="0"/>
              <a:t>, Franco, V. </a:t>
            </a:r>
            <a:r>
              <a:rPr lang="en-US" sz="1700" dirty="0" err="1"/>
              <a:t>Fausti</a:t>
            </a:r>
            <a:r>
              <a:rPr lang="en-US" sz="1700" dirty="0"/>
              <a:t>, and Aurora </a:t>
            </a:r>
            <a:r>
              <a:rPr lang="en-US" sz="1700" dirty="0" err="1"/>
              <a:t>Parodi</a:t>
            </a:r>
            <a:r>
              <a:rPr lang="en-US" sz="1700" dirty="0"/>
              <a:t>. "Erythema </a:t>
            </a:r>
            <a:r>
              <a:rPr lang="en-US" sz="1700" dirty="0" err="1"/>
              <a:t>gyratum</a:t>
            </a:r>
            <a:r>
              <a:rPr lang="en-US" sz="1700" dirty="0"/>
              <a:t> </a:t>
            </a:r>
            <a:r>
              <a:rPr lang="en-US" sz="1700" dirty="0" err="1"/>
              <a:t>repens</a:t>
            </a:r>
            <a:r>
              <a:rPr lang="en-US" sz="1700" dirty="0"/>
              <a:t> is not an obligate </a:t>
            </a:r>
            <a:r>
              <a:rPr lang="en-US" sz="1700" dirty="0" err="1"/>
              <a:t>paraneoplastic</a:t>
            </a:r>
            <a:r>
              <a:rPr lang="en-US" sz="1700" dirty="0"/>
              <a:t> disease: a systematic review of the literature and personal experience." </a:t>
            </a:r>
            <a:r>
              <a:rPr lang="en-US" sz="1700" i="1" dirty="0"/>
              <a:t>Journal of the European Academy of Dermatology and Venereology</a:t>
            </a:r>
            <a:r>
              <a:rPr lang="en-US" sz="1700" dirty="0"/>
              <a:t> 28.1 (2014): 112-115.</a:t>
            </a:r>
            <a:br>
              <a:rPr lang="en-US" sz="1700" dirty="0"/>
            </a:br>
            <a:endParaRPr lang="en-US" sz="17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609" y="1036547"/>
            <a:ext cx="7191514" cy="448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832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000" dirty="0"/>
              <a:t>The management principle of </a:t>
            </a:r>
            <a:r>
              <a:rPr lang="en-US" sz="3000" dirty="0" smtClean="0"/>
              <a:t>EGR is </a:t>
            </a:r>
            <a:r>
              <a:rPr lang="en-US" sz="3000" dirty="0"/>
              <a:t>the treatment of underlying disorder</a:t>
            </a:r>
            <a:r>
              <a:rPr lang="en-US" sz="3000" dirty="0"/>
              <a:t> </a:t>
            </a:r>
            <a:endParaRPr lang="en-US" sz="3000" dirty="0" smtClean="0"/>
          </a:p>
          <a:p>
            <a:endParaRPr lang="en-US" sz="3000" dirty="0" smtClean="0"/>
          </a:p>
          <a:p>
            <a:r>
              <a:rPr lang="en-US" sz="3000" dirty="0"/>
              <a:t>Different dermatologic and immunosuppressive therapies have </a:t>
            </a:r>
            <a:r>
              <a:rPr lang="en-US" sz="3000" dirty="0" smtClean="0"/>
              <a:t>been </a:t>
            </a:r>
            <a:r>
              <a:rPr lang="en-US" sz="3000" dirty="0"/>
              <a:t>used to treat EGR</a:t>
            </a:r>
          </a:p>
          <a:p>
            <a:pPr marL="82296" indent="0">
              <a:buNone/>
            </a:pPr>
            <a:endParaRPr lang="en-US" sz="3000" dirty="0"/>
          </a:p>
          <a:p>
            <a:r>
              <a:rPr lang="en-US" sz="3000" dirty="0"/>
              <a:t>Systemic steroids are frequently ineffective</a:t>
            </a:r>
          </a:p>
          <a:p>
            <a:endParaRPr lang="en-US" sz="3000" dirty="0"/>
          </a:p>
          <a:p>
            <a:r>
              <a:rPr lang="en-US" sz="3000" dirty="0"/>
              <a:t>Topical steroids, vitamin A, and azathioprine have also failed to relieve skin manifestations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91240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048868"/>
          </a:xfrm>
        </p:spPr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/>
          </a:p>
          <a:p>
            <a:r>
              <a:rPr lang="en-US" dirty="0" smtClean="0">
                <a:solidFill>
                  <a:srgbClr val="800000"/>
                </a:solidFill>
              </a:rPr>
              <a:t>Improvement </a:t>
            </a:r>
            <a:r>
              <a:rPr lang="en-US" dirty="0">
                <a:solidFill>
                  <a:srgbClr val="800000"/>
                </a:solidFill>
              </a:rPr>
              <a:t>often correlates with successful treatment of </a:t>
            </a:r>
            <a:r>
              <a:rPr lang="en-US" dirty="0" smtClean="0">
                <a:solidFill>
                  <a:srgbClr val="800000"/>
                </a:solidFill>
              </a:rPr>
              <a:t>underlying </a:t>
            </a:r>
            <a:r>
              <a:rPr lang="en-US" dirty="0">
                <a:solidFill>
                  <a:srgbClr val="800000"/>
                </a:solidFill>
              </a:rPr>
              <a:t>disease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99057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the best of our knowledge and based of literature, our patient’s case is the first case reported of:</a:t>
            </a:r>
          </a:p>
          <a:p>
            <a:pPr marL="82296" indent="0">
              <a:buNone/>
            </a:pPr>
            <a:endParaRPr lang="en-US" dirty="0" smtClean="0"/>
          </a:p>
          <a:p>
            <a:pPr marL="82296" indent="0" algn="ctr">
              <a:buNone/>
            </a:pPr>
            <a:r>
              <a:rPr lang="en-US" dirty="0" smtClean="0">
                <a:solidFill>
                  <a:srgbClr val="800000"/>
                </a:solidFill>
              </a:rPr>
              <a:t>Erythema </a:t>
            </a:r>
            <a:r>
              <a:rPr lang="en-US" dirty="0" err="1" smtClean="0">
                <a:solidFill>
                  <a:srgbClr val="800000"/>
                </a:solidFill>
              </a:rPr>
              <a:t>Gyratum</a:t>
            </a:r>
            <a:r>
              <a:rPr lang="en-US" dirty="0" smtClean="0">
                <a:solidFill>
                  <a:srgbClr val="800000"/>
                </a:solidFill>
              </a:rPr>
              <a:t> </a:t>
            </a:r>
            <a:r>
              <a:rPr lang="en-US" dirty="0" err="1" smtClean="0">
                <a:solidFill>
                  <a:srgbClr val="800000"/>
                </a:solidFill>
              </a:rPr>
              <a:t>Repens</a:t>
            </a:r>
            <a:r>
              <a:rPr lang="en-US" dirty="0" smtClean="0">
                <a:solidFill>
                  <a:srgbClr val="800000"/>
                </a:solidFill>
              </a:rPr>
              <a:t> secondary to Acute Myeloblastic Leukemia</a:t>
            </a:r>
            <a:endParaRPr lang="en-US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199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8396" y="1447800"/>
            <a:ext cx="7498080" cy="4800600"/>
          </a:xfrm>
        </p:spPr>
        <p:txBody>
          <a:bodyPr>
            <a:normAutofit fontScale="92500" lnSpcReduction="10000"/>
          </a:bodyPr>
          <a:lstStyle/>
          <a:p>
            <a:pPr marL="82296" indent="0">
              <a:buNone/>
            </a:pPr>
            <a:r>
              <a:rPr lang="en-US" sz="1500" dirty="0" smtClean="0"/>
              <a:t>1- Gammel</a:t>
            </a:r>
            <a:r>
              <a:rPr lang="en-US" sz="1500" dirty="0"/>
              <a:t>, John A. "Erythema </a:t>
            </a:r>
            <a:r>
              <a:rPr lang="en-US" sz="1500" dirty="0" err="1"/>
              <a:t>gyratum</a:t>
            </a:r>
            <a:r>
              <a:rPr lang="en-US" sz="1500" dirty="0"/>
              <a:t> </a:t>
            </a:r>
            <a:r>
              <a:rPr lang="en-US" sz="1500" dirty="0" err="1"/>
              <a:t>repens</a:t>
            </a:r>
            <a:r>
              <a:rPr lang="en-US" sz="1500" dirty="0"/>
              <a:t>: skin manifestations in patient with carcinoma of breast." </a:t>
            </a:r>
            <a:r>
              <a:rPr lang="en-US" sz="1500" i="1" dirty="0"/>
              <a:t>AMA archives of dermatology and </a:t>
            </a:r>
            <a:r>
              <a:rPr lang="en-US" sz="1500" i="1" dirty="0" err="1"/>
              <a:t>syphilology</a:t>
            </a:r>
            <a:r>
              <a:rPr lang="en-US" sz="1500" dirty="0"/>
              <a:t> 66.4 (1952): 494-</a:t>
            </a:r>
            <a:r>
              <a:rPr lang="en-US" sz="1500" dirty="0" smtClean="0"/>
              <a:t>505</a:t>
            </a:r>
          </a:p>
          <a:p>
            <a:pPr marL="82296" indent="0">
              <a:buNone/>
            </a:pPr>
            <a:endParaRPr lang="en-US" sz="1500" dirty="0" smtClean="0"/>
          </a:p>
          <a:p>
            <a:pPr marL="82296" indent="0">
              <a:buNone/>
            </a:pPr>
            <a:r>
              <a:rPr lang="en-US" sz="1500" dirty="0" smtClean="0"/>
              <a:t>2- Gore</a:t>
            </a:r>
            <a:r>
              <a:rPr lang="en-US" sz="1500" dirty="0"/>
              <a:t>, Marina, and Michael E. Winters. "Erythema </a:t>
            </a:r>
            <a:r>
              <a:rPr lang="en-US" sz="1500" dirty="0" err="1"/>
              <a:t>gyratum</a:t>
            </a:r>
            <a:r>
              <a:rPr lang="en-US" sz="1500" dirty="0"/>
              <a:t> </a:t>
            </a:r>
            <a:r>
              <a:rPr lang="en-US" sz="1500" dirty="0" err="1"/>
              <a:t>repens</a:t>
            </a:r>
            <a:r>
              <a:rPr lang="en-US" sz="1500" dirty="0"/>
              <a:t>: A rare </a:t>
            </a:r>
            <a:r>
              <a:rPr lang="en-US" sz="1500" dirty="0" err="1"/>
              <a:t>paraneoplastic</a:t>
            </a:r>
            <a:r>
              <a:rPr lang="en-US" sz="1500" dirty="0"/>
              <a:t> rash." </a:t>
            </a:r>
            <a:r>
              <a:rPr lang="en-US" sz="1500" i="1" dirty="0"/>
              <a:t>Western Journal of Emergency Medicine</a:t>
            </a:r>
            <a:r>
              <a:rPr lang="en-US" sz="1500" dirty="0"/>
              <a:t> 12.4 (2011): 556</a:t>
            </a:r>
            <a:r>
              <a:rPr lang="en-US" sz="1500" dirty="0" smtClean="0"/>
              <a:t>.</a:t>
            </a:r>
          </a:p>
          <a:p>
            <a:pPr marL="82296" indent="0">
              <a:buNone/>
            </a:pPr>
            <a:endParaRPr lang="en-US" sz="1500" dirty="0"/>
          </a:p>
          <a:p>
            <a:pPr marL="82296" indent="0">
              <a:buNone/>
            </a:pPr>
            <a:r>
              <a:rPr lang="en-US" sz="1500" dirty="0" smtClean="0"/>
              <a:t>3-Appell</a:t>
            </a:r>
            <a:r>
              <a:rPr lang="en-US" sz="1500" dirty="0"/>
              <a:t>, Melanie </a:t>
            </a:r>
            <a:r>
              <a:rPr lang="en-US" sz="1500" dirty="0" err="1"/>
              <a:t>Lewitt</a:t>
            </a:r>
            <a:r>
              <a:rPr lang="en-US" sz="1500" dirty="0"/>
              <a:t>, William Q. Ward, and Stephen K. </a:t>
            </a:r>
            <a:r>
              <a:rPr lang="en-US" sz="1500" dirty="0" err="1"/>
              <a:t>Tyring</a:t>
            </a:r>
            <a:r>
              <a:rPr lang="en-US" sz="1500" dirty="0"/>
              <a:t>. "Erythema </a:t>
            </a:r>
            <a:r>
              <a:rPr lang="en-US" sz="1500" dirty="0" err="1"/>
              <a:t>gyratum</a:t>
            </a:r>
            <a:r>
              <a:rPr lang="en-US" sz="1500" dirty="0"/>
              <a:t> </a:t>
            </a:r>
            <a:r>
              <a:rPr lang="en-US" sz="1500" dirty="0" err="1"/>
              <a:t>repens</a:t>
            </a:r>
            <a:r>
              <a:rPr lang="en-US" sz="1500" dirty="0"/>
              <a:t> a cutaneous marker of malignancy." </a:t>
            </a:r>
            <a:r>
              <a:rPr lang="en-US" sz="1500" i="1" dirty="0"/>
              <a:t>Cancer</a:t>
            </a:r>
            <a:r>
              <a:rPr lang="en-US" sz="1500" dirty="0"/>
              <a:t> 62.3 (1988): 548-550</a:t>
            </a:r>
            <a:r>
              <a:rPr lang="en-US" sz="1500" dirty="0" smtClean="0"/>
              <a:t>.</a:t>
            </a:r>
          </a:p>
          <a:p>
            <a:pPr marL="82296" indent="0">
              <a:buNone/>
            </a:pPr>
            <a:endParaRPr lang="en-US" sz="1500" dirty="0"/>
          </a:p>
          <a:p>
            <a:pPr marL="82296" indent="0">
              <a:buNone/>
            </a:pPr>
            <a:r>
              <a:rPr lang="en-US" sz="1500" dirty="0" smtClean="0"/>
              <a:t>4-Campbell</a:t>
            </a:r>
            <a:r>
              <a:rPr lang="en-US" sz="1500" dirty="0"/>
              <a:t>, Lauren, et al. "Erythema </a:t>
            </a:r>
            <a:r>
              <a:rPr lang="en-US" sz="1500" dirty="0" err="1"/>
              <a:t>gyratum</a:t>
            </a:r>
            <a:r>
              <a:rPr lang="en-US" sz="1500" dirty="0"/>
              <a:t> </a:t>
            </a:r>
            <a:r>
              <a:rPr lang="en-US" sz="1500" dirty="0" err="1"/>
              <a:t>repens</a:t>
            </a:r>
            <a:r>
              <a:rPr lang="en-US" sz="1500" dirty="0"/>
              <a:t> without associated malignancy." </a:t>
            </a:r>
            <a:r>
              <a:rPr lang="en-US" sz="1500" i="1" dirty="0"/>
              <a:t>Journal of the American Academy of Dermatology</a:t>
            </a:r>
            <a:r>
              <a:rPr lang="en-US" sz="1500" dirty="0"/>
              <a:t> 65.1 (2011): e22-e23</a:t>
            </a:r>
            <a:r>
              <a:rPr lang="en-US" sz="1500" dirty="0"/>
              <a:t> </a:t>
            </a:r>
            <a:endParaRPr lang="en-US" sz="1500" dirty="0" smtClean="0"/>
          </a:p>
          <a:p>
            <a:pPr marL="82296" indent="0">
              <a:buNone/>
            </a:pPr>
            <a:endParaRPr lang="en-US" sz="1500" dirty="0"/>
          </a:p>
          <a:p>
            <a:pPr marL="82296" indent="0">
              <a:buNone/>
            </a:pPr>
            <a:r>
              <a:rPr lang="en-US" sz="1500" dirty="0" smtClean="0"/>
              <a:t>5-</a:t>
            </a:r>
            <a:r>
              <a:rPr lang="en-US" sz="1600" dirty="0"/>
              <a:t>Eubanks, Leigh Ellen, Elizabeth </a:t>
            </a:r>
            <a:r>
              <a:rPr lang="en-US" sz="1600" dirty="0" err="1"/>
              <a:t>Mcburney</a:t>
            </a:r>
            <a:r>
              <a:rPr lang="en-US" sz="1600" dirty="0"/>
              <a:t>, and Richard Reed. "Erythema </a:t>
            </a:r>
            <a:r>
              <a:rPr lang="en-US" sz="1600" dirty="0" err="1"/>
              <a:t>gyratum</a:t>
            </a:r>
            <a:r>
              <a:rPr lang="en-US" sz="1600" dirty="0"/>
              <a:t> </a:t>
            </a:r>
            <a:r>
              <a:rPr lang="en-US" sz="1600" dirty="0" err="1"/>
              <a:t>repens</a:t>
            </a:r>
            <a:r>
              <a:rPr lang="en-US" sz="1600" dirty="0"/>
              <a:t>." </a:t>
            </a:r>
            <a:r>
              <a:rPr lang="en-US" sz="1600" i="1" dirty="0"/>
              <a:t>American Journal of the Medical Sciences</a:t>
            </a:r>
            <a:r>
              <a:rPr lang="en-US" sz="1600" dirty="0"/>
              <a:t> 321.5 (2001): 302-305</a:t>
            </a:r>
            <a:r>
              <a:rPr lang="en-US" sz="1600" dirty="0" smtClean="0"/>
              <a:t>.</a:t>
            </a:r>
          </a:p>
          <a:p>
            <a:pPr marL="82296" indent="0">
              <a:buNone/>
            </a:pPr>
            <a:endParaRPr lang="en-US" sz="1600" dirty="0"/>
          </a:p>
          <a:p>
            <a:pPr marL="82296" indent="0">
              <a:buNone/>
            </a:pPr>
            <a:r>
              <a:rPr lang="en-US" sz="1600" dirty="0" smtClean="0"/>
              <a:t>6-</a:t>
            </a:r>
            <a:r>
              <a:rPr lang="en-US" sz="1600" dirty="0"/>
              <a:t>Rongioletti, Franco, V. </a:t>
            </a:r>
            <a:r>
              <a:rPr lang="en-US" sz="1600" dirty="0" err="1"/>
              <a:t>Fausti</a:t>
            </a:r>
            <a:r>
              <a:rPr lang="en-US" sz="1600" dirty="0"/>
              <a:t>, and Aurora </a:t>
            </a:r>
            <a:r>
              <a:rPr lang="en-US" sz="1600" dirty="0" err="1"/>
              <a:t>Parodi</a:t>
            </a:r>
            <a:r>
              <a:rPr lang="en-US" sz="1600" dirty="0"/>
              <a:t>. "Erythema </a:t>
            </a:r>
            <a:r>
              <a:rPr lang="en-US" sz="1600" dirty="0" err="1"/>
              <a:t>gyratum</a:t>
            </a:r>
            <a:r>
              <a:rPr lang="en-US" sz="1600" dirty="0"/>
              <a:t> </a:t>
            </a:r>
            <a:r>
              <a:rPr lang="en-US" sz="1600" dirty="0" err="1"/>
              <a:t>repens</a:t>
            </a:r>
            <a:r>
              <a:rPr lang="en-US" sz="1600" dirty="0"/>
              <a:t> is not an obligate </a:t>
            </a:r>
            <a:r>
              <a:rPr lang="en-US" sz="1600" dirty="0" err="1"/>
              <a:t>paraneoplastic</a:t>
            </a:r>
            <a:r>
              <a:rPr lang="en-US" sz="1600" dirty="0"/>
              <a:t> disease: a systematic review of the literature and personal experience." </a:t>
            </a:r>
            <a:r>
              <a:rPr lang="en-US" sz="1600" i="1" dirty="0"/>
              <a:t>Journal of the European Academy of Dermatology and Venereology</a:t>
            </a:r>
            <a:r>
              <a:rPr lang="en-US" sz="1600" dirty="0"/>
              <a:t> 28.1 (2014): 112-115.</a:t>
            </a:r>
            <a:endParaRPr lang="en-US" sz="1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968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1100" y="1249403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Thank you for your attention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3841" r="5289" b="12174"/>
          <a:stretch/>
        </p:blipFill>
        <p:spPr>
          <a:xfrm>
            <a:off x="2493570" y="2392403"/>
            <a:ext cx="4530942" cy="399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044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3140</TotalTime>
  <Words>1205</Words>
  <Application>Microsoft Macintosh PowerPoint</Application>
  <PresentationFormat>On-screen Show (4:3)</PresentationFormat>
  <Paragraphs>229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Solstice</vt:lpstr>
      <vt:lpstr>Erythema gyratum repens secondary to acute myeloblastic leukemia</vt:lpstr>
      <vt:lpstr>PowerPoint Presentation</vt:lpstr>
      <vt:lpstr>Plan</vt:lpstr>
      <vt:lpstr>Case Presentation</vt:lpstr>
      <vt:lpstr>Past Medical History</vt:lpstr>
      <vt:lpstr>PowerPoint Presentation</vt:lpstr>
      <vt:lpstr>Physical examination</vt:lpstr>
      <vt:lpstr>Skin image 1: On admission Well-demarcated concentric bands skin lesion </vt:lpstr>
      <vt:lpstr>Laboratory exam</vt:lpstr>
      <vt:lpstr>Thoraco-abdominopelvic CT scan</vt:lpstr>
      <vt:lpstr>Work up for Bicytopenia</vt:lpstr>
      <vt:lpstr>Day 2 Evolution of skin lesion Rapidly growing serpiginous erythematous bands</vt:lpstr>
      <vt:lpstr>PowerPoint Presentation</vt:lpstr>
      <vt:lpstr>Work-up for EGR and treatment</vt:lpstr>
      <vt:lpstr>Review of Literature </vt:lpstr>
      <vt:lpstr>PowerPoint Presentation</vt:lpstr>
      <vt:lpstr>Diagnosis</vt:lpstr>
      <vt:lpstr>EGR related disorder</vt:lpstr>
      <vt:lpstr>Conditions associated with erythema gyratum repens (83 cases)</vt:lpstr>
      <vt:lpstr>Diseases mimicking erythema gyratum repens (29 cases)</vt:lpstr>
      <vt:lpstr>Neoplasms associated with EGR (58 cases)</vt:lpstr>
      <vt:lpstr>Diseases associated with non-paraneoplastic erythema gyratum repens (25 cases)</vt:lpstr>
      <vt:lpstr>Treatment </vt:lpstr>
      <vt:lpstr>PowerPoint Presentation</vt:lpstr>
      <vt:lpstr>Conclusion</vt:lpstr>
      <vt:lpstr>References</vt:lpstr>
      <vt:lpstr>Thank you for your attention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Alexandre Malek</dc:creator>
  <cp:lastModifiedBy>Alexandre Malek</cp:lastModifiedBy>
  <cp:revision>46</cp:revision>
  <dcterms:created xsi:type="dcterms:W3CDTF">2017-04-17T20:07:28Z</dcterms:created>
  <dcterms:modified xsi:type="dcterms:W3CDTF">2017-04-20T00:28:06Z</dcterms:modified>
</cp:coreProperties>
</file>