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525" r:id="rId1"/>
  </p:sldMasterIdLst>
  <p:notesMasterIdLst>
    <p:notesMasterId r:id="rId44"/>
  </p:notesMasterIdLst>
  <p:sldIdLst>
    <p:sldId id="256" r:id="rId2"/>
    <p:sldId id="257" r:id="rId3"/>
    <p:sldId id="258" r:id="rId4"/>
    <p:sldId id="292" r:id="rId5"/>
    <p:sldId id="263" r:id="rId6"/>
    <p:sldId id="284" r:id="rId7"/>
    <p:sldId id="293" r:id="rId8"/>
    <p:sldId id="265" r:id="rId9"/>
    <p:sldId id="260" r:id="rId10"/>
    <p:sldId id="259" r:id="rId11"/>
    <p:sldId id="262" r:id="rId12"/>
    <p:sldId id="266" r:id="rId13"/>
    <p:sldId id="268" r:id="rId14"/>
    <p:sldId id="269" r:id="rId15"/>
    <p:sldId id="274" r:id="rId16"/>
    <p:sldId id="271" r:id="rId17"/>
    <p:sldId id="321" r:id="rId18"/>
    <p:sldId id="273" r:id="rId19"/>
    <p:sldId id="307" r:id="rId20"/>
    <p:sldId id="295" r:id="rId21"/>
    <p:sldId id="291" r:id="rId22"/>
    <p:sldId id="278" r:id="rId23"/>
    <p:sldId id="277" r:id="rId24"/>
    <p:sldId id="296" r:id="rId25"/>
    <p:sldId id="320" r:id="rId26"/>
    <p:sldId id="312" r:id="rId27"/>
    <p:sldId id="316" r:id="rId28"/>
    <p:sldId id="308" r:id="rId29"/>
    <p:sldId id="310" r:id="rId30"/>
    <p:sldId id="311" r:id="rId31"/>
    <p:sldId id="300" r:id="rId32"/>
    <p:sldId id="303" r:id="rId33"/>
    <p:sldId id="304" r:id="rId34"/>
    <p:sldId id="305" r:id="rId35"/>
    <p:sldId id="306" r:id="rId36"/>
    <p:sldId id="317" r:id="rId37"/>
    <p:sldId id="313" r:id="rId38"/>
    <p:sldId id="297" r:id="rId39"/>
    <p:sldId id="298" r:id="rId40"/>
    <p:sldId id="282" r:id="rId41"/>
    <p:sldId id="294" r:id="rId42"/>
    <p:sldId id="283"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61" autoAdjust="0"/>
    <p:restoredTop sz="80929" autoAdjust="0"/>
  </p:normalViewPr>
  <p:slideViewPr>
    <p:cSldViewPr snapToGrid="0" snapToObjects="1">
      <p:cViewPr>
        <p:scale>
          <a:sx n="103" d="100"/>
          <a:sy n="103" d="100"/>
        </p:scale>
        <p:origin x="144" y="56"/>
      </p:cViewPr>
      <p:guideLst>
        <p:guide orient="horz" pos="2160"/>
        <p:guide pos="2880"/>
      </p:guideLst>
    </p:cSldViewPr>
  </p:slideViewPr>
  <p:outlineViewPr>
    <p:cViewPr>
      <p:scale>
        <a:sx n="33" d="100"/>
        <a:sy n="33" d="100"/>
      </p:scale>
      <p:origin x="0" y="19128"/>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A64295-3C00-BB47-9C95-9E70904A5255}" type="datetimeFigureOut">
              <a:rPr lang="en-US" smtClean="0"/>
              <a:t>9/9/16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573A37-17BD-3D49-B8D5-69AC53A46677}" type="slidenum">
              <a:rPr lang="en-US" smtClean="0"/>
              <a:t>‹#›</a:t>
            </a:fld>
            <a:endParaRPr lang="en-US"/>
          </a:p>
        </p:txBody>
      </p:sp>
    </p:spTree>
    <p:extLst>
      <p:ext uri="{BB962C8B-B14F-4D97-AF65-F5344CB8AC3E}">
        <p14:creationId xmlns:p14="http://schemas.microsoft.com/office/powerpoint/2010/main" val="3415655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u="none" kern="1200" baseline="0" noProof="0" dirty="0" smtClean="0">
                <a:solidFill>
                  <a:schemeClr val="tx1"/>
                </a:solidFill>
                <a:latin typeface="+mn-lt"/>
                <a:ea typeface="+mn-ea"/>
                <a:cs typeface="+mn-cs"/>
              </a:rPr>
              <a:t>Good morning, I appreciate the invitation and the presence of you all. My name is Alexandre, I am here to present my work, Renal function after coronary artery bypass graft using </a:t>
            </a:r>
            <a:r>
              <a:rPr lang="en-GB" sz="1400" u="none" kern="1200" baseline="0" noProof="0" dirty="0" err="1" smtClean="0">
                <a:solidFill>
                  <a:schemeClr val="tx1"/>
                </a:solidFill>
                <a:latin typeface="+mn-lt"/>
                <a:ea typeface="+mn-ea"/>
                <a:cs typeface="+mn-cs"/>
              </a:rPr>
              <a:t>dexmedetomidine</a:t>
            </a:r>
            <a:endParaRPr lang="en-GB" sz="1400" noProof="0" dirty="0"/>
          </a:p>
        </p:txBody>
      </p:sp>
      <p:sp>
        <p:nvSpPr>
          <p:cNvPr id="4" name="Slide Number Placeholder 3"/>
          <p:cNvSpPr>
            <a:spLocks noGrp="1"/>
          </p:cNvSpPr>
          <p:nvPr>
            <p:ph type="sldNum" sz="quarter" idx="10"/>
          </p:nvPr>
        </p:nvSpPr>
        <p:spPr/>
        <p:txBody>
          <a:bodyPr/>
          <a:lstStyle/>
          <a:p>
            <a:fld id="{30573A37-17BD-3D49-B8D5-69AC53A46677}" type="slidenum">
              <a:rPr lang="en-US" smtClean="0"/>
              <a:t>1</a:t>
            </a:fld>
            <a:endParaRPr lang="en-US"/>
          </a:p>
        </p:txBody>
      </p:sp>
    </p:spTree>
    <p:extLst>
      <p:ext uri="{BB962C8B-B14F-4D97-AF65-F5344CB8AC3E}">
        <p14:creationId xmlns:p14="http://schemas.microsoft.com/office/powerpoint/2010/main" val="3515030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2</a:t>
            </a:fld>
            <a:endParaRPr lang="en-US"/>
          </a:p>
        </p:txBody>
      </p:sp>
    </p:spTree>
    <p:extLst>
      <p:ext uri="{BB962C8B-B14F-4D97-AF65-F5344CB8AC3E}">
        <p14:creationId xmlns:p14="http://schemas.microsoft.com/office/powerpoint/2010/main" val="119590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smtClean="0">
                <a:solidFill>
                  <a:schemeClr val="tx1"/>
                </a:solidFill>
                <a:latin typeface="+mn-lt"/>
                <a:ea typeface="+mn-ea"/>
                <a:cs typeface="+mn-cs"/>
              </a:rPr>
              <a:t>The </a:t>
            </a:r>
            <a:r>
              <a:rPr lang="pt-BR" sz="1200" u="none" kern="1200" baseline="0" dirty="0" err="1" smtClean="0">
                <a:solidFill>
                  <a:schemeClr val="tx1"/>
                </a:solidFill>
                <a:latin typeface="+mn-lt"/>
                <a:ea typeface="+mn-ea"/>
                <a:cs typeface="+mn-cs"/>
              </a:rPr>
              <a:t>pathophysiology</a:t>
            </a:r>
            <a:r>
              <a:rPr lang="pt-BR" sz="1200" u="none" kern="1200" baseline="0" dirty="0" smtClean="0">
                <a:solidFill>
                  <a:schemeClr val="tx1"/>
                </a:solidFill>
                <a:latin typeface="+mn-lt"/>
                <a:ea typeface="+mn-ea"/>
                <a:cs typeface="+mn-cs"/>
              </a:rPr>
              <a:t> includes: </a:t>
            </a:r>
            <a:r>
              <a:rPr lang="pt-BR" sz="1200" u="none" kern="1200" baseline="0" dirty="0" err="1" smtClean="0">
                <a:solidFill>
                  <a:schemeClr val="tx1"/>
                </a:solidFill>
                <a:latin typeface="+mn-lt"/>
                <a:ea typeface="+mn-ea"/>
                <a:cs typeface="+mn-cs"/>
              </a:rPr>
              <a:t>Cardiopulmonary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Bypass</a:t>
            </a:r>
            <a:endParaRPr lang="pt-BR" sz="1200" u="non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573A37-17BD-3D49-B8D5-69AC53A46677}" type="slidenum">
              <a:rPr lang="en-US" smtClean="0"/>
              <a:t>3</a:t>
            </a:fld>
            <a:endParaRPr lang="en-US"/>
          </a:p>
        </p:txBody>
      </p:sp>
    </p:spTree>
    <p:extLst>
      <p:ext uri="{BB962C8B-B14F-4D97-AF65-F5344CB8AC3E}">
        <p14:creationId xmlns:p14="http://schemas.microsoft.com/office/powerpoint/2010/main" val="325718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smtClean="0">
                <a:solidFill>
                  <a:schemeClr val="tx1"/>
                </a:solidFill>
                <a:latin typeface="+mn-lt"/>
                <a:ea typeface="+mn-ea"/>
                <a:cs typeface="+mn-cs"/>
              </a:rPr>
              <a:t>The </a:t>
            </a:r>
            <a:r>
              <a:rPr lang="pt-BR" sz="1200" u="none" kern="1200" baseline="0" dirty="0" err="1" smtClean="0">
                <a:solidFill>
                  <a:schemeClr val="tx1"/>
                </a:solidFill>
                <a:latin typeface="+mn-lt"/>
                <a:ea typeface="+mn-ea"/>
                <a:cs typeface="+mn-cs"/>
              </a:rPr>
              <a:t>cardiopulmonary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bypass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is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known</a:t>
            </a:r>
            <a:r>
              <a:rPr lang="pt-BR" sz="1200" u="none" kern="1200" baseline="0" dirty="0" smtClean="0">
                <a:solidFill>
                  <a:schemeClr val="tx1"/>
                </a:solidFill>
                <a:latin typeface="+mn-lt"/>
                <a:ea typeface="+mn-ea"/>
                <a:cs typeface="+mn-cs"/>
              </a:rPr>
              <a:t> as </a:t>
            </a:r>
            <a:r>
              <a:rPr lang="pt-BR" sz="1200" u="none" kern="1200" baseline="0" dirty="0" err="1" smtClean="0">
                <a:solidFill>
                  <a:schemeClr val="tx1"/>
                </a:solidFill>
                <a:latin typeface="+mn-lt"/>
                <a:ea typeface="+mn-ea"/>
                <a:cs typeface="+mn-cs"/>
              </a:rPr>
              <a:t>responsible</a:t>
            </a:r>
            <a:r>
              <a:rPr lang="pt-BR" sz="1200" u="none" kern="1200" baseline="0" dirty="0" smtClean="0">
                <a:solidFill>
                  <a:schemeClr val="tx1"/>
                </a:solidFill>
                <a:latin typeface="+mn-lt"/>
                <a:ea typeface="+mn-ea"/>
                <a:cs typeface="+mn-cs"/>
              </a:rPr>
              <a:t> for SIRS, </a:t>
            </a:r>
            <a:r>
              <a:rPr lang="pt-BR" sz="1200" u="none" kern="1200" baseline="0" dirty="0" err="1" smtClean="0">
                <a:solidFill>
                  <a:schemeClr val="tx1"/>
                </a:solidFill>
                <a:latin typeface="+mn-lt"/>
                <a:ea typeface="+mn-ea"/>
                <a:cs typeface="+mn-cs"/>
              </a:rPr>
              <a:t>including</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products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that</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may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deleterious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to</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kidneysuch</a:t>
            </a:r>
            <a:r>
              <a:rPr lang="pt-BR" sz="1200" u="none" kern="1200" baseline="0" dirty="0" smtClean="0">
                <a:solidFill>
                  <a:schemeClr val="tx1"/>
                </a:solidFill>
                <a:latin typeface="+mn-lt"/>
                <a:ea typeface="+mn-ea"/>
                <a:cs typeface="+mn-cs"/>
              </a:rPr>
              <a:t> as  </a:t>
            </a:r>
            <a:r>
              <a:rPr lang="pt-BR" sz="1200" u="none" kern="1200" baseline="0" dirty="0" err="1" smtClean="0">
                <a:solidFill>
                  <a:schemeClr val="tx1"/>
                </a:solidFill>
                <a:latin typeface="+mn-lt"/>
                <a:ea typeface="+mn-ea"/>
                <a:cs typeface="+mn-cs"/>
              </a:rPr>
              <a:t>endotelin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elastase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free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radicals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superoxides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Even</a:t>
            </a:r>
            <a:r>
              <a:rPr lang="pt-BR" sz="1200" u="none" kern="1200" baseline="0" dirty="0" smtClean="0">
                <a:solidFill>
                  <a:schemeClr val="tx1"/>
                </a:solidFill>
                <a:latin typeface="+mn-lt"/>
                <a:ea typeface="+mn-ea"/>
                <a:cs typeface="+mn-cs"/>
              </a:rPr>
              <a:t> hemodilution </a:t>
            </a:r>
            <a:r>
              <a:rPr lang="pt-BR" sz="1200" u="none" kern="1200" baseline="0" dirty="0" err="1" smtClean="0">
                <a:solidFill>
                  <a:schemeClr val="tx1"/>
                </a:solidFill>
                <a:latin typeface="+mn-lt"/>
                <a:ea typeface="+mn-ea"/>
                <a:cs typeface="+mn-cs"/>
              </a:rPr>
              <a:t>can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contribute</a:t>
            </a:r>
            <a:r>
              <a:rPr lang="pt-BR" sz="1200" u="none" kern="1200" baseline="0" dirty="0" smtClean="0">
                <a:solidFill>
                  <a:schemeClr val="tx1"/>
                </a:solidFill>
                <a:latin typeface="+mn-lt"/>
                <a:ea typeface="+mn-ea"/>
                <a:cs typeface="+mn-cs"/>
              </a:rPr>
              <a:t> for some </a:t>
            </a:r>
            <a:r>
              <a:rPr lang="pt-BR" sz="1200" u="none" kern="1200" baseline="0" dirty="0" err="1" smtClean="0">
                <a:solidFill>
                  <a:schemeClr val="tx1"/>
                </a:solidFill>
                <a:latin typeface="+mn-lt"/>
                <a:ea typeface="+mn-ea"/>
                <a:cs typeface="+mn-cs"/>
              </a:rPr>
              <a:t>kind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of</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kisney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damage</a:t>
            </a:r>
            <a:endParaRPr lang="en-US" dirty="0"/>
          </a:p>
        </p:txBody>
      </p:sp>
      <p:sp>
        <p:nvSpPr>
          <p:cNvPr id="4" name="Slide Number Placeholder 3"/>
          <p:cNvSpPr>
            <a:spLocks noGrp="1"/>
          </p:cNvSpPr>
          <p:nvPr>
            <p:ph type="sldNum" sz="quarter" idx="10"/>
          </p:nvPr>
        </p:nvSpPr>
        <p:spPr/>
        <p:txBody>
          <a:bodyPr/>
          <a:lstStyle/>
          <a:p>
            <a:fld id="{30573A37-17BD-3D49-B8D5-69AC53A46677}" type="slidenum">
              <a:rPr lang="en-US" smtClean="0"/>
              <a:t>4</a:t>
            </a:fld>
            <a:endParaRPr lang="en-US"/>
          </a:p>
        </p:txBody>
      </p:sp>
    </p:spTree>
    <p:extLst>
      <p:ext uri="{BB962C8B-B14F-4D97-AF65-F5344CB8AC3E}">
        <p14:creationId xmlns:p14="http://schemas.microsoft.com/office/powerpoint/2010/main" val="187963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Initial bolus of 1mcg/kg in </a:t>
            </a:r>
            <a:r>
              <a:rPr lang="en-US" baseline="0" dirty="0" smtClean="0"/>
              <a:t>10 </a:t>
            </a:r>
            <a:r>
              <a:rPr lang="en-US" baseline="0" dirty="0" smtClean="0"/>
              <a:t>minutes has been associated to bradycardia and </a:t>
            </a:r>
            <a:r>
              <a:rPr lang="en-US" baseline="0" dirty="0" err="1" smtClean="0"/>
              <a:t>hipotension</a:t>
            </a:r>
            <a:endParaRPr lang="en-US" dirty="0"/>
          </a:p>
        </p:txBody>
      </p:sp>
      <p:sp>
        <p:nvSpPr>
          <p:cNvPr id="4" name="Slide Number Placeholder 3"/>
          <p:cNvSpPr>
            <a:spLocks noGrp="1"/>
          </p:cNvSpPr>
          <p:nvPr>
            <p:ph type="sldNum" sz="quarter" idx="10"/>
          </p:nvPr>
        </p:nvSpPr>
        <p:spPr/>
        <p:txBody>
          <a:bodyPr/>
          <a:lstStyle/>
          <a:p>
            <a:fld id="{30573A37-17BD-3D49-B8D5-69AC53A46677}" type="slidenum">
              <a:rPr lang="en-US" smtClean="0"/>
              <a:t>5</a:t>
            </a:fld>
            <a:endParaRPr lang="en-US"/>
          </a:p>
        </p:txBody>
      </p:sp>
    </p:spTree>
    <p:extLst>
      <p:ext uri="{BB962C8B-B14F-4D97-AF65-F5344CB8AC3E}">
        <p14:creationId xmlns:p14="http://schemas.microsoft.com/office/powerpoint/2010/main" val="3706272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err="1" smtClean="0">
                <a:solidFill>
                  <a:schemeClr val="tx1"/>
                </a:solidFill>
                <a:latin typeface="+mn-lt"/>
                <a:ea typeface="+mn-ea"/>
                <a:cs typeface="+mn-cs"/>
              </a:rPr>
              <a:t>Gu</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coleagues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usng</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rats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showed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organ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protection</a:t>
            </a:r>
            <a:r>
              <a:rPr lang="pt-BR" sz="1200" u="none" kern="1200" baseline="0" dirty="0" smtClean="0">
                <a:solidFill>
                  <a:schemeClr val="tx1"/>
                </a:solidFill>
                <a:latin typeface="+mn-lt"/>
                <a:ea typeface="+mn-ea"/>
                <a:cs typeface="+mn-cs"/>
              </a:rPr>
              <a:t> for </a:t>
            </a:r>
            <a:r>
              <a:rPr lang="pt-BR" sz="1200" u="none" kern="1200" baseline="0" dirty="0" err="1" smtClean="0">
                <a:solidFill>
                  <a:schemeClr val="tx1"/>
                </a:solidFill>
                <a:latin typeface="+mn-lt"/>
                <a:ea typeface="+mn-ea"/>
                <a:cs typeface="+mn-cs"/>
              </a:rPr>
              <a:t>ischaemia</a:t>
            </a:r>
            <a:endParaRPr lang="pt-BR" sz="1200" u="none" kern="1200" baseline="0" dirty="0" smtClean="0">
              <a:solidFill>
                <a:schemeClr val="tx1"/>
              </a:solidFill>
              <a:latin typeface="+mn-lt"/>
              <a:ea typeface="+mn-ea"/>
              <a:cs typeface="+mn-cs"/>
            </a:endParaRPr>
          </a:p>
          <a:p>
            <a:pPr marL="171450" indent="-171450">
              <a:buFontTx/>
              <a:buChar char="•"/>
            </a:pPr>
            <a:r>
              <a:rPr lang="pt-BR" dirty="0" err="1" smtClean="0"/>
              <a:t>There</a:t>
            </a:r>
            <a:r>
              <a:rPr lang="pt-BR" baseline="0" dirty="0" smtClean="0"/>
              <a:t> </a:t>
            </a:r>
            <a:r>
              <a:rPr lang="pt-BR" baseline="0" dirty="0" err="1" smtClean="0"/>
              <a:t>is</a:t>
            </a:r>
            <a:r>
              <a:rPr lang="pt-BR" baseline="0" dirty="0" smtClean="0"/>
              <a:t> </a:t>
            </a:r>
            <a:r>
              <a:rPr lang="pt-BR" baseline="0" dirty="0" err="1" smtClean="0"/>
              <a:t>few</a:t>
            </a:r>
            <a:r>
              <a:rPr lang="pt-BR" baseline="0" dirty="0" smtClean="0"/>
              <a:t> </a:t>
            </a:r>
            <a:r>
              <a:rPr lang="pt-BR" baseline="0" dirty="0" err="1" smtClean="0"/>
              <a:t>clinical</a:t>
            </a:r>
            <a:r>
              <a:rPr lang="pt-BR" baseline="0" dirty="0" smtClean="0"/>
              <a:t> </a:t>
            </a:r>
            <a:r>
              <a:rPr lang="pt-BR" baseline="0" dirty="0" err="1" smtClean="0"/>
              <a:t>studies</a:t>
            </a:r>
            <a:r>
              <a:rPr lang="pt-BR" baseline="0" dirty="0" smtClean="0"/>
              <a:t> </a:t>
            </a:r>
            <a:r>
              <a:rPr lang="pt-BR" baseline="0" dirty="0" err="1" smtClean="0"/>
              <a:t>with</a:t>
            </a:r>
            <a:r>
              <a:rPr lang="pt-BR" baseline="0" dirty="0" smtClean="0"/>
              <a:t> DEX</a:t>
            </a:r>
          </a:p>
          <a:p>
            <a:pPr marL="171450" indent="-171450">
              <a:buFontTx/>
              <a:buChar char="•"/>
            </a:pPr>
            <a:r>
              <a:rPr lang="pt-BR" baseline="0" dirty="0" err="1" smtClean="0"/>
              <a:t>There</a:t>
            </a:r>
            <a:r>
              <a:rPr lang="pt-BR" baseline="0" dirty="0" smtClean="0"/>
              <a:t> </a:t>
            </a:r>
            <a:r>
              <a:rPr lang="pt-BR" baseline="0" dirty="0" err="1" smtClean="0"/>
              <a:t>was</a:t>
            </a:r>
            <a:r>
              <a:rPr lang="pt-BR" baseline="0" dirty="0" smtClean="0"/>
              <a:t> </a:t>
            </a:r>
            <a:r>
              <a:rPr lang="pt-BR" baseline="0" dirty="0" err="1" smtClean="0"/>
              <a:t>thoug</a:t>
            </a:r>
            <a:r>
              <a:rPr lang="pt-BR" baseline="0" dirty="0" smtClean="0"/>
              <a:t> </a:t>
            </a:r>
            <a:r>
              <a:rPr lang="pt-BR" baseline="0" dirty="0" err="1" smtClean="0"/>
              <a:t>one</a:t>
            </a:r>
            <a:r>
              <a:rPr lang="pt-BR" baseline="0" dirty="0" smtClean="0"/>
              <a:t> big </a:t>
            </a:r>
            <a:r>
              <a:rPr lang="pt-BR" baseline="0" dirty="0" err="1" smtClean="0"/>
              <a:t>studt</a:t>
            </a:r>
            <a:r>
              <a:rPr lang="pt-BR" baseline="0" dirty="0" smtClean="0"/>
              <a:t> </a:t>
            </a:r>
            <a:r>
              <a:rPr lang="pt-BR" baseline="0" dirty="0" err="1" smtClean="0"/>
              <a:t>using</a:t>
            </a:r>
            <a:r>
              <a:rPr lang="pt-BR" baseline="0" dirty="0" smtClean="0"/>
              <a:t> </a:t>
            </a:r>
            <a:r>
              <a:rPr lang="pt-BR" baseline="0" dirty="0" err="1" smtClean="0"/>
              <a:t>clonidin</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6</a:t>
            </a:fld>
            <a:endParaRPr lang="en-US"/>
          </a:p>
        </p:txBody>
      </p:sp>
    </p:spTree>
    <p:extLst>
      <p:ext uri="{BB962C8B-B14F-4D97-AF65-F5344CB8AC3E}">
        <p14:creationId xmlns:p14="http://schemas.microsoft.com/office/powerpoint/2010/main" val="1265684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smtClean="0">
                <a:solidFill>
                  <a:schemeClr val="tx1"/>
                </a:solidFill>
                <a:latin typeface="+mn-lt"/>
                <a:ea typeface="+mn-ea"/>
                <a:cs typeface="+mn-cs"/>
              </a:rPr>
              <a:t>A clonidina é menos potente que a </a:t>
            </a:r>
            <a:r>
              <a:rPr lang="pt-BR" sz="1200" u="none" kern="1200" baseline="0" dirty="0" err="1" smtClean="0">
                <a:solidFill>
                  <a:schemeClr val="tx1"/>
                </a:solidFill>
                <a:latin typeface="+mn-lt"/>
                <a:ea typeface="+mn-ea"/>
                <a:cs typeface="+mn-cs"/>
              </a:rPr>
              <a:t>dex</a:t>
            </a:r>
            <a:r>
              <a:rPr lang="pt-BR" sz="1200" u="none" kern="1200" baseline="0" dirty="0" smtClean="0">
                <a:solidFill>
                  <a:schemeClr val="tx1"/>
                </a:solidFill>
                <a:latin typeface="+mn-lt"/>
                <a:ea typeface="+mn-ea"/>
                <a:cs typeface="+mn-cs"/>
              </a:rPr>
              <a:t> em sua afinidade alfa 2 com uma relação de </a:t>
            </a:r>
            <a:r>
              <a:rPr lang="pt-BR" sz="1200" u="none" kern="1200" baseline="0" dirty="0" err="1" smtClean="0">
                <a:solidFill>
                  <a:schemeClr val="tx1"/>
                </a:solidFill>
                <a:latin typeface="+mn-lt"/>
                <a:ea typeface="+mn-ea"/>
                <a:cs typeface="+mn-cs"/>
              </a:rPr>
              <a:t>aprox</a:t>
            </a:r>
            <a:r>
              <a:rPr lang="pt-BR" sz="1200" u="none" kern="1200" baseline="0" dirty="0" smtClean="0">
                <a:solidFill>
                  <a:schemeClr val="tx1"/>
                </a:solidFill>
                <a:latin typeface="+mn-lt"/>
                <a:ea typeface="+mn-ea"/>
                <a:cs typeface="+mn-cs"/>
              </a:rPr>
              <a:t> 200:1.</a:t>
            </a:r>
          </a:p>
          <a:p>
            <a:r>
              <a:rPr lang="pt-BR" sz="1200" u="none" kern="1200" baseline="0" dirty="0" err="1" smtClean="0">
                <a:solidFill>
                  <a:schemeClr val="tx1"/>
                </a:solidFill>
                <a:latin typeface="+mn-lt"/>
                <a:ea typeface="+mn-ea"/>
                <a:cs typeface="+mn-cs"/>
              </a:rPr>
              <a:t>Kulka</a:t>
            </a:r>
            <a:r>
              <a:rPr lang="pt-BR" sz="1200" u="none" kern="1200" baseline="0" dirty="0" smtClean="0">
                <a:solidFill>
                  <a:schemeClr val="tx1"/>
                </a:solidFill>
                <a:latin typeface="+mn-lt"/>
                <a:ea typeface="+mn-ea"/>
                <a:cs typeface="+mn-cs"/>
              </a:rPr>
              <a:t> e </a:t>
            </a:r>
            <a:r>
              <a:rPr lang="pt-BR" sz="1200" u="none" kern="1200" baseline="0" dirty="0" err="1" smtClean="0">
                <a:solidFill>
                  <a:schemeClr val="tx1"/>
                </a:solidFill>
                <a:latin typeface="+mn-lt"/>
                <a:ea typeface="+mn-ea"/>
                <a:cs typeface="+mn-cs"/>
              </a:rPr>
              <a:t>col</a:t>
            </a:r>
            <a:r>
              <a:rPr lang="pt-BR" sz="1200" u="none" kern="1200" baseline="0" dirty="0" smtClean="0">
                <a:solidFill>
                  <a:schemeClr val="tx1"/>
                </a:solidFill>
                <a:latin typeface="+mn-lt"/>
                <a:ea typeface="+mn-ea"/>
                <a:cs typeface="+mn-cs"/>
              </a:rPr>
              <a:t> estudaram a clonidina na dose de</a:t>
            </a:r>
          </a:p>
          <a:p>
            <a:r>
              <a:rPr lang="pt-BR" sz="1200" u="none" kern="1200" baseline="0" dirty="0" smtClean="0">
                <a:solidFill>
                  <a:schemeClr val="tx1"/>
                </a:solidFill>
                <a:latin typeface="+mn-lt"/>
                <a:ea typeface="+mn-ea"/>
                <a:cs typeface="+mn-cs"/>
              </a:rPr>
              <a:t>Isso pode acontecer porque o alfa 2 inibe a ação do ADH e </a:t>
            </a:r>
            <a:r>
              <a:rPr lang="pt-BR" sz="1200" u="none" kern="1200" baseline="0" dirty="0" err="1" smtClean="0">
                <a:solidFill>
                  <a:schemeClr val="tx1"/>
                </a:solidFill>
                <a:latin typeface="+mn-lt"/>
                <a:ea typeface="+mn-ea"/>
                <a:cs typeface="+mn-cs"/>
              </a:rPr>
              <a:t>asYes</a:t>
            </a:r>
            <a:r>
              <a:rPr lang="pt-BR" sz="1200" u="none" kern="1200" baseline="0" dirty="0" smtClean="0">
                <a:solidFill>
                  <a:schemeClr val="tx1"/>
                </a:solidFill>
                <a:latin typeface="+mn-lt"/>
                <a:ea typeface="+mn-ea"/>
                <a:cs typeface="+mn-cs"/>
              </a:rPr>
              <a:t> aumenta a excreção de água livre, dando uma falsa impressão de melhora na função renal, já que na terceira noite os </a:t>
            </a:r>
            <a:r>
              <a:rPr lang="pt-BR" sz="1200" u="none" kern="1200" baseline="0" dirty="0" err="1" smtClean="0">
                <a:solidFill>
                  <a:schemeClr val="tx1"/>
                </a:solidFill>
                <a:latin typeface="+mn-lt"/>
                <a:ea typeface="+mn-ea"/>
                <a:cs typeface="+mn-cs"/>
              </a:rPr>
              <a:t>clearances</a:t>
            </a:r>
            <a:r>
              <a:rPr lang="pt-BR" sz="1200" u="none" kern="1200" baseline="0" dirty="0" smtClean="0">
                <a:solidFill>
                  <a:schemeClr val="tx1"/>
                </a:solidFill>
                <a:latin typeface="+mn-lt"/>
                <a:ea typeface="+mn-ea"/>
                <a:cs typeface="+mn-cs"/>
              </a:rPr>
              <a:t> eram iguais. </a:t>
            </a:r>
          </a:p>
          <a:p>
            <a:endParaRPr lang="pt-BR" sz="1200" u="non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573A37-17BD-3D49-B8D5-69AC53A46677}" type="slidenum">
              <a:rPr lang="en-US" smtClean="0"/>
              <a:t>7</a:t>
            </a:fld>
            <a:endParaRPr lang="en-US"/>
          </a:p>
        </p:txBody>
      </p:sp>
    </p:spTree>
    <p:extLst>
      <p:ext uri="{BB962C8B-B14F-4D97-AF65-F5344CB8AC3E}">
        <p14:creationId xmlns:p14="http://schemas.microsoft.com/office/powerpoint/2010/main" val="1584819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smtClean="0">
                <a:solidFill>
                  <a:schemeClr val="tx1"/>
                </a:solidFill>
                <a:latin typeface="+mn-lt"/>
                <a:ea typeface="+mn-ea"/>
                <a:cs typeface="+mn-cs"/>
              </a:rPr>
              <a:t>New </a:t>
            </a:r>
            <a:r>
              <a:rPr lang="pt-BR" sz="1200" u="none" kern="1200" baseline="0" dirty="0" err="1" smtClean="0">
                <a:solidFill>
                  <a:schemeClr val="tx1"/>
                </a:solidFill>
                <a:latin typeface="+mn-lt"/>
                <a:ea typeface="+mn-ea"/>
                <a:cs typeface="+mn-cs"/>
              </a:rPr>
              <a:t>biomarkers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have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been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studied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like</a:t>
            </a:r>
            <a:r>
              <a:rPr lang="pt-BR" sz="1200" u="none" kern="1200" baseline="0" dirty="0" smtClean="0">
                <a:solidFill>
                  <a:schemeClr val="tx1"/>
                </a:solidFill>
                <a:latin typeface="+mn-lt"/>
                <a:ea typeface="+mn-ea"/>
                <a:cs typeface="+mn-cs"/>
              </a:rPr>
              <a:t> KIM </a:t>
            </a:r>
            <a:r>
              <a:rPr lang="pt-BR" sz="1200" u="none" kern="1200" baseline="0" dirty="0" smtClean="0">
                <a:solidFill>
                  <a:schemeClr val="tx1"/>
                </a:solidFill>
                <a:latin typeface="+mn-lt"/>
                <a:ea typeface="+mn-ea"/>
                <a:cs typeface="+mn-cs"/>
              </a:rPr>
              <a:t>1, </a:t>
            </a:r>
            <a:r>
              <a:rPr lang="pt-BR" sz="1200" u="none" kern="1200" baseline="0" dirty="0" err="1" smtClean="0">
                <a:solidFill>
                  <a:schemeClr val="tx1"/>
                </a:solidFill>
                <a:latin typeface="+mn-lt"/>
                <a:ea typeface="+mn-ea"/>
                <a:cs typeface="+mn-cs"/>
              </a:rPr>
              <a:t>Nag</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Ngal</a:t>
            </a:r>
            <a:r>
              <a:rPr lang="pt-BR" sz="1200" u="none" kern="1200" baseline="0" dirty="0" smtClean="0">
                <a:solidFill>
                  <a:schemeClr val="tx1"/>
                </a:solidFill>
                <a:latin typeface="+mn-lt"/>
                <a:ea typeface="+mn-ea"/>
                <a:cs typeface="+mn-cs"/>
              </a:rPr>
              <a:t>, IL-18, </a:t>
            </a:r>
            <a:r>
              <a:rPr lang="pt-BR" sz="1200" u="none" kern="1200" baseline="0" dirty="0" err="1" smtClean="0">
                <a:solidFill>
                  <a:schemeClr val="tx1"/>
                </a:solidFill>
                <a:latin typeface="+mn-lt"/>
                <a:ea typeface="+mn-ea"/>
                <a:cs typeface="+mn-cs"/>
              </a:rPr>
              <a:t>Cistatin</a:t>
            </a:r>
            <a:r>
              <a:rPr lang="pt-BR" sz="1200" u="none" kern="1200" baseline="0" dirty="0" smtClean="0">
                <a:solidFill>
                  <a:schemeClr val="tx1"/>
                </a:solidFill>
                <a:latin typeface="+mn-lt"/>
                <a:ea typeface="+mn-ea"/>
                <a:cs typeface="+mn-cs"/>
              </a:rPr>
              <a:t> </a:t>
            </a:r>
            <a:r>
              <a:rPr lang="pt-BR" sz="1200" u="none" kern="1200" baseline="0" dirty="0" smtClean="0">
                <a:solidFill>
                  <a:schemeClr val="tx1"/>
                </a:solidFill>
                <a:latin typeface="+mn-lt"/>
                <a:ea typeface="+mn-ea"/>
                <a:cs typeface="+mn-cs"/>
              </a:rPr>
              <a:t>C,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problem</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is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that</a:t>
            </a:r>
            <a:r>
              <a:rPr lang="pt-BR" sz="1200" u="none" kern="1200" baseline="0" dirty="0" smtClean="0">
                <a:solidFill>
                  <a:schemeClr val="tx1"/>
                </a:solidFill>
                <a:latin typeface="+mn-lt"/>
                <a:ea typeface="+mn-ea"/>
                <a:cs typeface="+mn-cs"/>
              </a:rPr>
              <a:t> AKI </a:t>
            </a:r>
            <a:r>
              <a:rPr lang="pt-BR" sz="1200" u="none" kern="1200" baseline="0" dirty="0" err="1" smtClean="0">
                <a:solidFill>
                  <a:schemeClr val="tx1"/>
                </a:solidFill>
                <a:latin typeface="+mn-lt"/>
                <a:ea typeface="+mn-ea"/>
                <a:cs typeface="+mn-cs"/>
              </a:rPr>
              <a:t>definition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is</a:t>
            </a:r>
            <a:r>
              <a:rPr lang="pt-BR" sz="1200" u="none" kern="1200" baseline="0" dirty="0" smtClean="0">
                <a:solidFill>
                  <a:schemeClr val="tx1"/>
                </a:solidFill>
                <a:latin typeface="+mn-lt"/>
                <a:ea typeface="+mn-ea"/>
                <a:cs typeface="+mn-cs"/>
              </a:rPr>
              <a:t> still </a:t>
            </a:r>
            <a:r>
              <a:rPr lang="pt-BR" sz="1200" u="none" kern="1200" baseline="0" dirty="0" err="1" smtClean="0">
                <a:solidFill>
                  <a:schemeClr val="tx1"/>
                </a:solidFill>
                <a:latin typeface="+mn-lt"/>
                <a:ea typeface="+mn-ea"/>
                <a:cs typeface="+mn-cs"/>
              </a:rPr>
              <a:t>based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on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SCr</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urinary</a:t>
            </a:r>
            <a:r>
              <a:rPr lang="pt-BR" sz="1200" u="none" kern="1200" baseline="0" dirty="0" smtClean="0">
                <a:solidFill>
                  <a:schemeClr val="tx1"/>
                </a:solidFill>
                <a:latin typeface="+mn-lt"/>
                <a:ea typeface="+mn-ea"/>
                <a:cs typeface="+mn-cs"/>
              </a:rPr>
              <a:t> output</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8</a:t>
            </a:fld>
            <a:endParaRPr lang="en-US"/>
          </a:p>
        </p:txBody>
      </p:sp>
    </p:spTree>
    <p:extLst>
      <p:ext uri="{BB962C8B-B14F-4D97-AF65-F5344CB8AC3E}">
        <p14:creationId xmlns:p14="http://schemas.microsoft.com/office/powerpoint/2010/main" val="2401020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none" kern="1200" baseline="0" noProof="0" dirty="0" smtClean="0">
                <a:solidFill>
                  <a:schemeClr val="tx1"/>
                </a:solidFill>
                <a:latin typeface="+mn-lt"/>
                <a:ea typeface="+mn-ea"/>
                <a:cs typeface="+mn-cs"/>
              </a:rPr>
              <a:t>Low cost, easy measurement, but it is a late biomarker</a:t>
            </a:r>
          </a:p>
          <a:p>
            <a:r>
              <a:rPr lang="en-GB" sz="1200" u="none" kern="1200" baseline="0" noProof="0" dirty="0" smtClean="0">
                <a:solidFill>
                  <a:schemeClr val="tx1"/>
                </a:solidFill>
                <a:latin typeface="+mn-lt"/>
                <a:ea typeface="+mn-ea"/>
                <a:cs typeface="+mn-cs"/>
              </a:rPr>
              <a:t>Oliguria is another clinical data that may contribute to the diagnosis of AKI, but it’s absence does not exclude the diagnosis</a:t>
            </a:r>
          </a:p>
          <a:p>
            <a:r>
              <a:rPr lang="en-GB" sz="1200" u="none" kern="1200" baseline="0" noProof="0" dirty="0" smtClean="0">
                <a:solidFill>
                  <a:schemeClr val="tx1"/>
                </a:solidFill>
                <a:latin typeface="+mn-lt"/>
                <a:ea typeface="+mn-ea"/>
                <a:cs typeface="+mn-cs"/>
              </a:rPr>
              <a:t>Apparently, 400mL per day is the minimum necessary to eliminate urea, sodium and potassium</a:t>
            </a:r>
          </a:p>
          <a:p>
            <a:r>
              <a:rPr lang="en-GB" sz="1200" u="none" kern="1200" baseline="0" noProof="0" dirty="0" smtClean="0">
                <a:solidFill>
                  <a:schemeClr val="tx1"/>
                </a:solidFill>
                <a:latin typeface="+mn-lt"/>
                <a:ea typeface="+mn-ea"/>
                <a:cs typeface="+mn-cs"/>
              </a:rPr>
              <a:t>In this graph we can see that small elevations on </a:t>
            </a:r>
            <a:r>
              <a:rPr lang="en-GB" sz="1200" u="none" kern="1200" baseline="0" noProof="0" dirty="0" err="1" smtClean="0">
                <a:solidFill>
                  <a:schemeClr val="tx1"/>
                </a:solidFill>
                <a:latin typeface="+mn-lt"/>
                <a:ea typeface="+mn-ea"/>
                <a:cs typeface="+mn-cs"/>
              </a:rPr>
              <a:t>SCr</a:t>
            </a:r>
            <a:r>
              <a:rPr lang="en-GB" sz="1200" u="none" kern="1200" baseline="0" noProof="0" dirty="0" smtClean="0">
                <a:solidFill>
                  <a:schemeClr val="tx1"/>
                </a:solidFill>
                <a:latin typeface="+mn-lt"/>
                <a:ea typeface="+mn-ea"/>
                <a:cs typeface="+mn-cs"/>
              </a:rPr>
              <a:t> means a substantial loss in GFR</a:t>
            </a:r>
          </a:p>
          <a:p>
            <a:endParaRPr lang="en-GB" baseline="0" noProof="0" dirty="0" smtClean="0"/>
          </a:p>
        </p:txBody>
      </p:sp>
      <p:sp>
        <p:nvSpPr>
          <p:cNvPr id="4" name="Slide Number Placeholder 3"/>
          <p:cNvSpPr>
            <a:spLocks noGrp="1"/>
          </p:cNvSpPr>
          <p:nvPr>
            <p:ph type="sldNum" sz="quarter" idx="10"/>
          </p:nvPr>
        </p:nvSpPr>
        <p:spPr/>
        <p:txBody>
          <a:bodyPr/>
          <a:lstStyle/>
          <a:p>
            <a:fld id="{30573A37-17BD-3D49-B8D5-69AC53A46677}" type="slidenum">
              <a:rPr lang="en-US" smtClean="0"/>
              <a:t>9</a:t>
            </a:fld>
            <a:endParaRPr lang="en-US"/>
          </a:p>
        </p:txBody>
      </p:sp>
    </p:spTree>
    <p:extLst>
      <p:ext uri="{BB962C8B-B14F-4D97-AF65-F5344CB8AC3E}">
        <p14:creationId xmlns:p14="http://schemas.microsoft.com/office/powerpoint/2010/main" val="2059931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Acute renal </a:t>
            </a:r>
            <a:r>
              <a:rPr lang="en-US" dirty="0" err="1" smtClean="0"/>
              <a:t>insuficiency</a:t>
            </a:r>
            <a:r>
              <a:rPr lang="en-US" dirty="0" smtClean="0"/>
              <a:t> is different than AKI. When we study renal function we find both definitions. ARI means Significative Loss of renal function.</a:t>
            </a:r>
            <a:r>
              <a:rPr lang="en-US" baseline="0" dirty="0" smtClean="0"/>
              <a:t> Means that the patient kidneys are unable do their daily function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not all patients with kidney impairment are in ARI</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AKI – is a wider concept</a:t>
            </a:r>
            <a:endParaRPr lang="en-US" dirty="0"/>
          </a:p>
        </p:txBody>
      </p:sp>
      <p:sp>
        <p:nvSpPr>
          <p:cNvPr id="4" name="Slide Number Placeholder 3"/>
          <p:cNvSpPr>
            <a:spLocks noGrp="1"/>
          </p:cNvSpPr>
          <p:nvPr>
            <p:ph type="sldNum" sz="quarter" idx="10"/>
          </p:nvPr>
        </p:nvSpPr>
        <p:spPr/>
        <p:txBody>
          <a:bodyPr/>
          <a:lstStyle/>
          <a:p>
            <a:fld id="{30573A37-17BD-3D49-B8D5-69AC53A46677}" type="slidenum">
              <a:rPr lang="en-US" smtClean="0"/>
              <a:t>10</a:t>
            </a:fld>
            <a:endParaRPr lang="en-US"/>
          </a:p>
        </p:txBody>
      </p:sp>
    </p:spTree>
    <p:extLst>
      <p:ext uri="{BB962C8B-B14F-4D97-AF65-F5344CB8AC3E}">
        <p14:creationId xmlns:p14="http://schemas.microsoft.com/office/powerpoint/2010/main" val="370931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A definição mais recente de AKI foi desenvolvida pela AKIN e publicada pela</a:t>
            </a:r>
            <a:r>
              <a:rPr lang="pt-BR" baseline="0" dirty="0" smtClean="0"/>
              <a:t> primeira vez neste trabalho do </a:t>
            </a:r>
            <a:r>
              <a:rPr lang="pt-BR" baseline="0" dirty="0" err="1" smtClean="0"/>
              <a:t>Dr</a:t>
            </a:r>
            <a:r>
              <a:rPr lang="pt-BR" baseline="0" dirty="0" smtClean="0"/>
              <a:t> </a:t>
            </a:r>
            <a:r>
              <a:rPr lang="pt-BR" baseline="0" dirty="0" err="1" smtClean="0"/>
              <a:t>Ravindra</a:t>
            </a:r>
            <a:r>
              <a:rPr lang="pt-BR" baseline="0" dirty="0" smtClean="0"/>
              <a:t> </a:t>
            </a:r>
            <a:r>
              <a:rPr lang="pt-BR" baseline="0" dirty="0" err="1" smtClean="0"/>
              <a:t>Mehta</a:t>
            </a:r>
            <a:r>
              <a:rPr lang="pt-BR" baseline="0" dirty="0" smtClean="0"/>
              <a:t>. E </a:t>
            </a:r>
            <a:r>
              <a:rPr lang="pt-BR" baseline="0" dirty="0" err="1" smtClean="0"/>
              <a:t>colab</a:t>
            </a:r>
            <a:endParaRPr lang="pt-BR" baseline="0" dirty="0" smtClean="0"/>
          </a:p>
          <a:p>
            <a:r>
              <a:rPr lang="pt-BR" baseline="0" dirty="0" smtClean="0"/>
              <a:t>Esta definição usa variações da creatinina e do débito urinário para classificar a AKI em 3 estágios</a:t>
            </a:r>
          </a:p>
          <a:p>
            <a:r>
              <a:rPr lang="pt-BR" baseline="0" dirty="0" smtClean="0"/>
              <a:t>Estágio 1...</a:t>
            </a:r>
          </a:p>
          <a:p>
            <a:r>
              <a:rPr lang="pt-BR" baseline="0" dirty="0" smtClean="0"/>
              <a:t>Estágio 2</a:t>
            </a:r>
          </a:p>
          <a:p>
            <a:r>
              <a:rPr lang="pt-BR" baseline="0" dirty="0" smtClean="0"/>
              <a:t>Estágio 3</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11</a:t>
            </a:fld>
            <a:endParaRPr lang="en-US"/>
          </a:p>
        </p:txBody>
      </p:sp>
    </p:spTree>
    <p:extLst>
      <p:ext uri="{BB962C8B-B14F-4D97-AF65-F5344CB8AC3E}">
        <p14:creationId xmlns:p14="http://schemas.microsoft.com/office/powerpoint/2010/main" val="240591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err="1" smtClean="0">
                <a:solidFill>
                  <a:schemeClr val="tx1"/>
                </a:solidFill>
                <a:latin typeface="+mn-lt"/>
                <a:ea typeface="+mn-ea"/>
                <a:cs typeface="+mn-cs"/>
              </a:rPr>
              <a:t>Dex</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has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been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added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to</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anaesthesia</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protocol</a:t>
            </a:r>
            <a:r>
              <a:rPr lang="pt-BR" sz="1200" u="none" kern="1200" baseline="0" dirty="0" smtClean="0">
                <a:solidFill>
                  <a:schemeClr val="tx1"/>
                </a:solidFill>
                <a:latin typeface="+mn-lt"/>
                <a:ea typeface="+mn-ea"/>
                <a:cs typeface="+mn-cs"/>
              </a:rPr>
              <a:t> in 2011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end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of</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year</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we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collected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data </a:t>
            </a:r>
            <a:r>
              <a:rPr lang="pt-BR" sz="1200" u="none" kern="1200" baseline="0" dirty="0" err="1" smtClean="0">
                <a:solidFill>
                  <a:schemeClr val="tx1"/>
                </a:solidFill>
                <a:latin typeface="+mn-lt"/>
                <a:ea typeface="+mn-ea"/>
                <a:cs typeface="+mn-cs"/>
              </a:rPr>
              <a:t>to</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perform</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this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work</a:t>
            </a:r>
            <a:endParaRPr lang="pt-BR" sz="1200" u="none" kern="1200" baseline="0" dirty="0" smtClean="0">
              <a:solidFill>
                <a:schemeClr val="tx1"/>
              </a:solidFill>
              <a:latin typeface="+mn-lt"/>
              <a:ea typeface="+mn-ea"/>
              <a:cs typeface="+mn-cs"/>
            </a:endParaRPr>
          </a:p>
          <a:p>
            <a:r>
              <a:rPr lang="pt-BR" sz="1200" u="none" kern="1200" baseline="0" dirty="0" err="1" smtClean="0">
                <a:solidFill>
                  <a:schemeClr val="tx1"/>
                </a:solidFill>
                <a:latin typeface="+mn-lt"/>
                <a:ea typeface="+mn-ea"/>
                <a:cs typeface="+mn-cs"/>
              </a:rPr>
              <a:t>We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divided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patients</a:t>
            </a:r>
            <a:r>
              <a:rPr lang="pt-BR" sz="1200" u="none" kern="1200" baseline="0" dirty="0" smtClean="0">
                <a:solidFill>
                  <a:schemeClr val="tx1"/>
                </a:solidFill>
                <a:latin typeface="+mn-lt"/>
                <a:ea typeface="+mn-ea"/>
                <a:cs typeface="+mn-cs"/>
              </a:rPr>
              <a:t> in 4 </a:t>
            </a:r>
            <a:r>
              <a:rPr lang="pt-BR" sz="1200" u="none" kern="1200" baseline="0" dirty="0" err="1" smtClean="0">
                <a:solidFill>
                  <a:schemeClr val="tx1"/>
                </a:solidFill>
                <a:latin typeface="+mn-lt"/>
                <a:ea typeface="+mn-ea"/>
                <a:cs typeface="+mn-cs"/>
              </a:rPr>
              <a:t>groups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according</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to</a:t>
            </a:r>
            <a:r>
              <a:rPr lang="pt-BR" sz="1200" u="none" kern="1200" baseline="0" dirty="0" smtClean="0">
                <a:solidFill>
                  <a:schemeClr val="tx1"/>
                </a:solidFill>
                <a:latin typeface="+mn-lt"/>
                <a:ea typeface="+mn-ea"/>
                <a:cs typeface="+mn-cs"/>
              </a:rPr>
              <a:t> DEX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Cardio</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Pulmonary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Bypass</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13</a:t>
            </a:fld>
            <a:endParaRPr lang="en-US"/>
          </a:p>
        </p:txBody>
      </p:sp>
    </p:spTree>
    <p:extLst>
      <p:ext uri="{BB962C8B-B14F-4D97-AF65-F5344CB8AC3E}">
        <p14:creationId xmlns:p14="http://schemas.microsoft.com/office/powerpoint/2010/main" val="109612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smtClean="0">
                <a:solidFill>
                  <a:schemeClr val="tx1"/>
                </a:solidFill>
                <a:latin typeface="+mn-lt"/>
                <a:ea typeface="+mn-ea"/>
                <a:cs typeface="+mn-cs"/>
              </a:rPr>
              <a:t>Fizemos coleta de dados através de prontuário eletrônico</a:t>
            </a:r>
          </a:p>
          <a:p>
            <a:r>
              <a:rPr lang="pt-BR" sz="1200" u="none" kern="1200" baseline="0" dirty="0" err="1" smtClean="0">
                <a:solidFill>
                  <a:schemeClr val="tx1"/>
                </a:solidFill>
                <a:latin typeface="+mn-lt"/>
                <a:ea typeface="+mn-ea"/>
                <a:cs typeface="+mn-cs"/>
              </a:rPr>
              <a:t>Between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january</a:t>
            </a:r>
            <a:r>
              <a:rPr lang="pt-BR" sz="1200" u="none" kern="1200" baseline="0" dirty="0" smtClean="0">
                <a:solidFill>
                  <a:schemeClr val="tx1"/>
                </a:solidFill>
                <a:latin typeface="+mn-lt"/>
                <a:ea typeface="+mn-ea"/>
                <a:cs typeface="+mn-cs"/>
              </a:rPr>
              <a:t> 2008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december</a:t>
            </a:r>
            <a:r>
              <a:rPr lang="pt-BR" sz="1200" u="none" kern="1200" baseline="0" dirty="0" smtClean="0">
                <a:solidFill>
                  <a:schemeClr val="tx1"/>
                </a:solidFill>
                <a:latin typeface="+mn-lt"/>
                <a:ea typeface="+mn-ea"/>
                <a:cs typeface="+mn-cs"/>
              </a:rPr>
              <a:t> 2011</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14</a:t>
            </a:fld>
            <a:endParaRPr lang="en-US"/>
          </a:p>
        </p:txBody>
      </p:sp>
    </p:spTree>
    <p:extLst>
      <p:ext uri="{BB962C8B-B14F-4D97-AF65-F5344CB8AC3E}">
        <p14:creationId xmlns:p14="http://schemas.microsoft.com/office/powerpoint/2010/main" val="3190206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15</a:t>
            </a:fld>
            <a:endParaRPr lang="en-US"/>
          </a:p>
        </p:txBody>
      </p:sp>
    </p:spTree>
    <p:extLst>
      <p:ext uri="{BB962C8B-B14F-4D97-AF65-F5344CB8AC3E}">
        <p14:creationId xmlns:p14="http://schemas.microsoft.com/office/powerpoint/2010/main" val="1796227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sz="1200" u="non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573A37-17BD-3D49-B8D5-69AC53A46677}" type="slidenum">
              <a:rPr lang="en-US" smtClean="0"/>
              <a:t>16</a:t>
            </a:fld>
            <a:endParaRPr lang="en-US"/>
          </a:p>
        </p:txBody>
      </p:sp>
    </p:spTree>
    <p:extLst>
      <p:ext uri="{BB962C8B-B14F-4D97-AF65-F5344CB8AC3E}">
        <p14:creationId xmlns:p14="http://schemas.microsoft.com/office/powerpoint/2010/main" val="3664226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sz="1200" u="non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0573A37-17BD-3D49-B8D5-69AC53A46677}" type="slidenum">
              <a:rPr lang="en-US" smtClean="0"/>
              <a:t>17</a:t>
            </a:fld>
            <a:endParaRPr lang="en-US"/>
          </a:p>
        </p:txBody>
      </p:sp>
    </p:spTree>
    <p:extLst>
      <p:ext uri="{BB962C8B-B14F-4D97-AF65-F5344CB8AC3E}">
        <p14:creationId xmlns:p14="http://schemas.microsoft.com/office/powerpoint/2010/main" val="2090707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73A37-17BD-3D49-B8D5-69AC53A46677}" type="slidenum">
              <a:rPr lang="en-US" smtClean="0"/>
              <a:t>18</a:t>
            </a:fld>
            <a:endParaRPr lang="en-US"/>
          </a:p>
        </p:txBody>
      </p:sp>
    </p:spTree>
    <p:extLst>
      <p:ext uri="{BB962C8B-B14F-4D97-AF65-F5344CB8AC3E}">
        <p14:creationId xmlns:p14="http://schemas.microsoft.com/office/powerpoint/2010/main" val="3074500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pt-BR" sz="1200" u="none" kern="1200" baseline="0" dirty="0" smtClean="0">
                <a:solidFill>
                  <a:schemeClr val="tx1"/>
                </a:solidFill>
                <a:latin typeface="+mn-lt"/>
                <a:ea typeface="+mn-ea"/>
                <a:cs typeface="+mn-cs"/>
              </a:rPr>
              <a:t>The </a:t>
            </a:r>
            <a:r>
              <a:rPr lang="pt-BR" sz="1200" u="none" kern="1200" baseline="0" dirty="0" err="1" smtClean="0">
                <a:solidFill>
                  <a:schemeClr val="tx1"/>
                </a:solidFill>
                <a:latin typeface="+mn-lt"/>
                <a:ea typeface="+mn-ea"/>
                <a:cs typeface="+mn-cs"/>
              </a:rPr>
              <a:t>method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is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very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easy</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whenever</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there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was</a:t>
            </a:r>
            <a:r>
              <a:rPr lang="pt-BR" sz="1200" u="none" kern="1200" baseline="0" dirty="0" smtClean="0">
                <a:solidFill>
                  <a:schemeClr val="tx1"/>
                </a:solidFill>
                <a:latin typeface="+mn-lt"/>
                <a:ea typeface="+mn-ea"/>
                <a:cs typeface="+mn-cs"/>
              </a:rPr>
              <a:t> a </a:t>
            </a:r>
            <a:r>
              <a:rPr lang="pt-BR" sz="1200" u="none" kern="1200" baseline="0" dirty="0" err="1" smtClean="0">
                <a:solidFill>
                  <a:schemeClr val="tx1"/>
                </a:solidFill>
                <a:latin typeface="+mn-lt"/>
                <a:ea typeface="+mn-ea"/>
                <a:cs typeface="+mn-cs"/>
              </a:rPr>
              <a:t>serum</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creatinine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difference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greater</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than</a:t>
            </a:r>
            <a:r>
              <a:rPr lang="pt-BR" sz="1200" u="none" kern="1200" baseline="0" dirty="0" smtClean="0">
                <a:solidFill>
                  <a:schemeClr val="tx1"/>
                </a:solidFill>
                <a:latin typeface="+mn-lt"/>
                <a:ea typeface="+mn-ea"/>
                <a:cs typeface="+mn-cs"/>
              </a:rPr>
              <a:t> 0.3, </a:t>
            </a:r>
            <a:r>
              <a:rPr lang="pt-BR" sz="1200" u="none" kern="1200" baseline="0" dirty="0" err="1" smtClean="0">
                <a:solidFill>
                  <a:schemeClr val="tx1"/>
                </a:solidFill>
                <a:latin typeface="+mn-lt"/>
                <a:ea typeface="+mn-ea"/>
                <a:cs typeface="+mn-cs"/>
              </a:rPr>
              <a:t>we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considered</a:t>
            </a:r>
            <a:r>
              <a:rPr lang="pt-BR" sz="1200" u="none" kern="1200" baseline="0" dirty="0" smtClean="0">
                <a:solidFill>
                  <a:schemeClr val="tx1"/>
                </a:solidFill>
                <a:latin typeface="+mn-lt"/>
                <a:ea typeface="+mn-ea"/>
                <a:cs typeface="+mn-cs"/>
              </a:rPr>
              <a:t> AKI +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urinary</a:t>
            </a:r>
            <a:r>
              <a:rPr lang="pt-BR" sz="1200" u="none" kern="1200" baseline="0" dirty="0" smtClean="0">
                <a:solidFill>
                  <a:schemeClr val="tx1"/>
                </a:solidFill>
                <a:latin typeface="+mn-lt"/>
                <a:ea typeface="+mn-ea"/>
                <a:cs typeface="+mn-cs"/>
              </a:rPr>
              <a:t> output </a:t>
            </a:r>
            <a:r>
              <a:rPr lang="pt-BR" sz="1200" u="none" kern="1200" baseline="0" dirty="0" err="1" smtClean="0">
                <a:solidFill>
                  <a:schemeClr val="tx1"/>
                </a:solidFill>
                <a:latin typeface="+mn-lt"/>
                <a:ea typeface="+mn-ea"/>
                <a:cs typeface="+mn-cs"/>
              </a:rPr>
              <a:t>was</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not</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evaluated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beacause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of</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missing</a:t>
            </a:r>
            <a:r>
              <a:rPr lang="pt-BR" sz="1200" u="none" kern="1200" baseline="0" dirty="0" smtClean="0">
                <a:solidFill>
                  <a:schemeClr val="tx1"/>
                </a:solidFill>
                <a:latin typeface="+mn-lt"/>
                <a:ea typeface="+mn-ea"/>
                <a:cs typeface="+mn-cs"/>
              </a:rPr>
              <a:t> data</a:t>
            </a:r>
            <a:endParaRPr lang="pt-BR" sz="1200" u="none" kern="1200" baseline="0" dirty="0" smtClean="0">
              <a:solidFill>
                <a:schemeClr val="tx1"/>
              </a:solidFill>
              <a:latin typeface="+mn-lt"/>
              <a:ea typeface="+mn-ea"/>
              <a:cs typeface="+mn-cs"/>
            </a:endParaRPr>
          </a:p>
          <a:p>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19</a:t>
            </a:fld>
            <a:endParaRPr lang="en-US"/>
          </a:p>
        </p:txBody>
      </p:sp>
    </p:spTree>
    <p:extLst>
      <p:ext uri="{BB962C8B-B14F-4D97-AF65-F5344CB8AC3E}">
        <p14:creationId xmlns:p14="http://schemas.microsoft.com/office/powerpoint/2010/main" val="1749719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sz="1200" u="none" kern="1200" baseline="0" dirty="0" err="1" smtClean="0">
                <a:solidFill>
                  <a:schemeClr val="tx1"/>
                </a:solidFill>
                <a:latin typeface="+mn-lt"/>
                <a:ea typeface="+mn-ea"/>
                <a:cs typeface="+mn-cs"/>
              </a:rPr>
              <a:t>We</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know</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that</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SCr</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values</a:t>
            </a:r>
            <a:r>
              <a:rPr lang="pt-BR" sz="1200" u="none" kern="1200" baseline="0" dirty="0" smtClean="0">
                <a:solidFill>
                  <a:schemeClr val="tx1"/>
                </a:solidFill>
                <a:latin typeface="+mn-lt"/>
                <a:ea typeface="+mn-ea"/>
                <a:cs typeface="+mn-cs"/>
              </a:rPr>
              <a:t> are </a:t>
            </a:r>
            <a:r>
              <a:rPr lang="pt-BR" sz="1200" u="none" kern="1200" baseline="0" dirty="0" err="1" smtClean="0">
                <a:solidFill>
                  <a:schemeClr val="tx1"/>
                </a:solidFill>
                <a:latin typeface="+mn-lt"/>
                <a:ea typeface="+mn-ea"/>
                <a:cs typeface="+mn-cs"/>
              </a:rPr>
              <a:t>different</a:t>
            </a:r>
            <a:r>
              <a:rPr lang="pt-BR" sz="1200" u="none" kern="1200" baseline="0" dirty="0" smtClean="0">
                <a:solidFill>
                  <a:schemeClr val="tx1"/>
                </a:solidFill>
                <a:latin typeface="+mn-lt"/>
                <a:ea typeface="+mn-ea"/>
                <a:cs typeface="+mn-cs"/>
              </a:rPr>
              <a:t> for </a:t>
            </a:r>
            <a:r>
              <a:rPr lang="pt-BR" sz="1200" u="none" kern="1200" baseline="0" dirty="0" err="1" smtClean="0">
                <a:solidFill>
                  <a:schemeClr val="tx1"/>
                </a:solidFill>
                <a:latin typeface="+mn-lt"/>
                <a:ea typeface="+mn-ea"/>
                <a:cs typeface="+mn-cs"/>
              </a:rPr>
              <a:t>men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women</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up</a:t>
            </a:r>
            <a:r>
              <a:rPr lang="pt-BR" sz="1200" u="none" kern="1200" baseline="0" dirty="0" smtClean="0">
                <a:solidFill>
                  <a:schemeClr val="tx1"/>
                </a:solidFill>
                <a:latin typeface="+mn-lt"/>
                <a:ea typeface="+mn-ea"/>
                <a:cs typeface="+mn-cs"/>
              </a:rPr>
              <a:t> </a:t>
            </a:r>
            <a:r>
              <a:rPr lang="pt-BR" sz="1200" u="none" kern="1200" baseline="0" dirty="0" err="1" smtClean="0">
                <a:solidFill>
                  <a:schemeClr val="tx1"/>
                </a:solidFill>
                <a:latin typeface="+mn-lt"/>
                <a:ea typeface="+mn-ea"/>
                <a:cs typeface="+mn-cs"/>
              </a:rPr>
              <a:t>to</a:t>
            </a:r>
            <a:r>
              <a:rPr lang="pt-BR" sz="1200" u="none" kern="1200" baseline="0" dirty="0" smtClean="0">
                <a:solidFill>
                  <a:schemeClr val="tx1"/>
                </a:solidFill>
                <a:latin typeface="+mn-lt"/>
                <a:ea typeface="+mn-ea"/>
                <a:cs typeface="+mn-cs"/>
              </a:rPr>
              <a:t> 1,3 </a:t>
            </a:r>
            <a:r>
              <a:rPr lang="pt-BR" sz="1200" u="none" kern="1200" baseline="0" dirty="0" err="1" smtClean="0">
                <a:solidFill>
                  <a:schemeClr val="tx1"/>
                </a:solidFill>
                <a:latin typeface="+mn-lt"/>
                <a:ea typeface="+mn-ea"/>
                <a:cs typeface="+mn-cs"/>
              </a:rPr>
              <a:t>and</a:t>
            </a:r>
            <a:r>
              <a:rPr lang="pt-BR" sz="1200" u="none" kern="1200" baseline="0" dirty="0" smtClean="0">
                <a:solidFill>
                  <a:schemeClr val="tx1"/>
                </a:solidFill>
                <a:latin typeface="+mn-lt"/>
                <a:ea typeface="+mn-ea"/>
                <a:cs typeface="+mn-cs"/>
              </a:rPr>
              <a:t> 1,1Nós </a:t>
            </a:r>
            <a:r>
              <a:rPr lang="pt-BR" sz="1200" u="none" kern="1200" baseline="0" dirty="0" smtClean="0">
                <a:solidFill>
                  <a:schemeClr val="tx1"/>
                </a:solidFill>
                <a:latin typeface="+mn-lt"/>
                <a:ea typeface="+mn-ea"/>
                <a:cs typeface="+mn-cs"/>
              </a:rPr>
              <a:t>sabemos que os valores normais de creatinina são de até 1,3 nos homens e até 1,1 nas mulheres</a:t>
            </a:r>
          </a:p>
          <a:p>
            <a:r>
              <a:rPr lang="pt-BR" sz="1200" u="none" kern="1200" baseline="0" dirty="0" smtClean="0">
                <a:solidFill>
                  <a:schemeClr val="tx1"/>
                </a:solidFill>
                <a:latin typeface="+mn-lt"/>
                <a:ea typeface="+mn-ea"/>
                <a:cs typeface="+mn-cs"/>
              </a:rPr>
              <a:t>Segundo esse trabalho de </a:t>
            </a:r>
            <a:r>
              <a:rPr lang="pt-BR" sz="1200" u="none" kern="1200" baseline="0" dirty="0" err="1" smtClean="0">
                <a:solidFill>
                  <a:schemeClr val="tx1"/>
                </a:solidFill>
                <a:latin typeface="+mn-lt"/>
                <a:ea typeface="+mn-ea"/>
                <a:cs typeface="+mn-cs"/>
              </a:rPr>
              <a:t>Hirose</a:t>
            </a:r>
            <a:r>
              <a:rPr lang="pt-BR" sz="1200" u="none" kern="1200" baseline="0" dirty="0" smtClean="0">
                <a:solidFill>
                  <a:schemeClr val="tx1"/>
                </a:solidFill>
                <a:latin typeface="+mn-lt"/>
                <a:ea typeface="+mn-ea"/>
                <a:cs typeface="+mn-cs"/>
              </a:rPr>
              <a:t> de 2001 e com referência do próprio Miller neste capítulo do </a:t>
            </a:r>
            <a:r>
              <a:rPr lang="pt-BR" sz="1200" u="none" kern="1200" baseline="0" dirty="0" err="1" smtClean="0">
                <a:solidFill>
                  <a:schemeClr val="tx1"/>
                </a:solidFill>
                <a:latin typeface="+mn-lt"/>
                <a:ea typeface="+mn-ea"/>
                <a:cs typeface="+mn-cs"/>
              </a:rPr>
              <a:t>Stafford</a:t>
            </a:r>
            <a:r>
              <a:rPr lang="pt-BR" sz="1200" u="none" kern="1200" baseline="0" dirty="0" smtClean="0">
                <a:solidFill>
                  <a:schemeClr val="tx1"/>
                </a:solidFill>
                <a:latin typeface="+mn-lt"/>
                <a:ea typeface="+mn-ea"/>
                <a:cs typeface="+mn-cs"/>
              </a:rPr>
              <a:t> Smith em 2009, Pacientes com creatinina sérica maior que 2,0mg tem maiores chances de complicações renais comparado com pacientes com creatinina sérica menor. Parece que 2,0mg é ponto de corte razoável para de pior prognóstico renal. </a:t>
            </a:r>
          </a:p>
          <a:p>
            <a:r>
              <a:rPr lang="pt-BR" sz="1200" u="none" kern="1200" baseline="0" dirty="0" smtClean="0">
                <a:solidFill>
                  <a:schemeClr val="tx1"/>
                </a:solidFill>
                <a:latin typeface="+mn-lt"/>
                <a:ea typeface="+mn-ea"/>
                <a:cs typeface="+mn-cs"/>
              </a:rPr>
              <a:t>----- Meeting Notes (25/02/13 08:16) -----</a:t>
            </a:r>
          </a:p>
          <a:p>
            <a:r>
              <a:rPr lang="pt-BR" sz="1200" u="none" kern="1200" baseline="0" dirty="0" err="1" smtClean="0">
                <a:solidFill>
                  <a:schemeClr val="tx1"/>
                </a:solidFill>
                <a:latin typeface="+mn-lt"/>
                <a:ea typeface="+mn-ea"/>
                <a:cs typeface="+mn-cs"/>
              </a:rPr>
              <a:t>AsYes</a:t>
            </a:r>
            <a:r>
              <a:rPr lang="pt-BR" sz="1200" u="none" kern="1200" baseline="0" dirty="0" smtClean="0">
                <a:solidFill>
                  <a:schemeClr val="tx1"/>
                </a:solidFill>
                <a:latin typeface="+mn-lt"/>
                <a:ea typeface="+mn-ea"/>
                <a:cs typeface="+mn-cs"/>
              </a:rPr>
              <a:t> eliminamos todos os pacientes do estudo com creatinina maior que 2,0 e testamos se aqueles pacientes com creatinina alterada, valores entre 1,1 para mulheres e 1,3 para homens teve influência na incidência de AKI</a:t>
            </a:r>
          </a:p>
          <a:p>
            <a:endParaRPr lang="pt-BR" sz="1200" u="none" kern="1200" baseline="0" dirty="0" smtClean="0">
              <a:solidFill>
                <a:schemeClr val="tx1"/>
              </a:solidFill>
              <a:latin typeface="+mn-lt"/>
              <a:ea typeface="+mn-ea"/>
              <a:cs typeface="+mn-cs"/>
            </a:endParaRPr>
          </a:p>
          <a:p>
            <a:endParaRPr lang="pt-BR" sz="1200" u="none" kern="1200" baseline="0" dirty="0" smtClean="0">
              <a:solidFill>
                <a:schemeClr val="tx1"/>
              </a:solidFill>
              <a:latin typeface="+mn-lt"/>
              <a:ea typeface="+mn-ea"/>
              <a:cs typeface="+mn-cs"/>
            </a:endParaRPr>
          </a:p>
          <a:p>
            <a:endParaRPr lang="pt-BR" sz="1200" u="none" kern="1200" baseline="0" dirty="0" smtClean="0">
              <a:solidFill>
                <a:schemeClr val="tx1"/>
              </a:solidFill>
              <a:latin typeface="+mn-lt"/>
              <a:ea typeface="+mn-ea"/>
              <a:cs typeface="+mn-cs"/>
            </a:endParaRPr>
          </a:p>
          <a:p>
            <a:r>
              <a:rPr lang="pt-BR" sz="1200" u="none" kern="1200" baseline="0" dirty="0" smtClean="0">
                <a:solidFill>
                  <a:schemeClr val="tx1"/>
                </a:solidFill>
                <a:latin typeface="+mn-lt"/>
                <a:ea typeface="+mn-ea"/>
                <a:cs typeface="+mn-cs"/>
              </a:rPr>
              <a:t>15 min</a:t>
            </a:r>
          </a:p>
          <a:p>
            <a:endParaRPr lang="pt-BR" sz="1200" u="none" kern="1200" baseline="0" dirty="0" smtClean="0">
              <a:solidFill>
                <a:schemeClr val="tx1"/>
              </a:solidFill>
              <a:latin typeface="+mn-lt"/>
              <a:ea typeface="+mn-ea"/>
              <a:cs typeface="+mn-cs"/>
            </a:endParaRPr>
          </a:p>
          <a:p>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20</a:t>
            </a:fld>
            <a:endParaRPr lang="en-US"/>
          </a:p>
        </p:txBody>
      </p:sp>
    </p:spTree>
    <p:extLst>
      <p:ext uri="{BB962C8B-B14F-4D97-AF65-F5344CB8AC3E}">
        <p14:creationId xmlns:p14="http://schemas.microsoft.com/office/powerpoint/2010/main" val="2313559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73A37-17BD-3D49-B8D5-69AC53A46677}" type="slidenum">
              <a:rPr lang="en-US" smtClean="0"/>
              <a:t>21</a:t>
            </a:fld>
            <a:endParaRPr lang="en-US"/>
          </a:p>
        </p:txBody>
      </p:sp>
    </p:spTree>
    <p:extLst>
      <p:ext uri="{BB962C8B-B14F-4D97-AF65-F5344CB8AC3E}">
        <p14:creationId xmlns:p14="http://schemas.microsoft.com/office/powerpoint/2010/main" val="4041511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pt-BR" baseline="0" dirty="0" smtClean="0"/>
              <a:t>Envelhecimento cursa com alterações renais. O peso médio renal de um adulto jovem passa de 250g para 190g em um paciente de 80 anos.</a:t>
            </a:r>
          </a:p>
          <a:p>
            <a:pPr marL="171450" indent="-171450">
              <a:buFontTx/>
              <a:buChar char="•"/>
            </a:pPr>
            <a:r>
              <a:rPr lang="pt-BR" baseline="0" dirty="0" smtClean="0"/>
              <a:t>Em um paciente de 70 anos, cerca de 1/3 dos glomérulos sofreram esclerose</a:t>
            </a:r>
          </a:p>
          <a:p>
            <a:pPr marL="0" indent="0">
              <a:buFontTx/>
              <a:buNone/>
            </a:pPr>
            <a:r>
              <a:rPr lang="pt-BR" baseline="0" dirty="0" smtClean="0"/>
              <a:t> e a queda do ritmo de filtração glomerular é substancial, de 140 para cerca de 77ml/min/1,73m2</a:t>
            </a:r>
          </a:p>
          <a:p>
            <a:pPr marL="0" indent="0">
              <a:buFontTx/>
              <a:buNone/>
            </a:pPr>
            <a:r>
              <a:rPr lang="pt-BR" baseline="0" dirty="0" smtClean="0"/>
              <a:t>Porém, cerca de 1/3 dos pacientes tem um envelhecimento chamado bem sucedido, sugerindo que algumas dessas alterações possam ser de alguma forma evitáveis. Em nosso trabalho, como na literatura encontramos resultados de associação e No associação da idade com AKI pós operatória.</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37</a:t>
            </a:fld>
            <a:endParaRPr lang="en-US"/>
          </a:p>
        </p:txBody>
      </p:sp>
    </p:spTree>
    <p:extLst>
      <p:ext uri="{BB962C8B-B14F-4D97-AF65-F5344CB8AC3E}">
        <p14:creationId xmlns:p14="http://schemas.microsoft.com/office/powerpoint/2010/main" val="33308782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O Resultado </a:t>
            </a:r>
            <a:r>
              <a:rPr lang="pt-BR" dirty="0" err="1" smtClean="0"/>
              <a:t>interessantísYeso</a:t>
            </a:r>
            <a:r>
              <a:rPr lang="pt-BR" dirty="0" smtClean="0"/>
              <a:t> deste </a:t>
            </a:r>
            <a:r>
              <a:rPr lang="pt-BR" baseline="0" dirty="0" smtClean="0"/>
              <a:t>trabalho, está nos próximos slides, nós encontramos maior incidência de AKI nos pacientes com uso de DEX tanto nos grupo com CPB quanto no grupo sem CPB</a:t>
            </a:r>
          </a:p>
          <a:p>
            <a:r>
              <a:rPr lang="pt-BR" baseline="0" dirty="0" smtClean="0"/>
              <a:t>Neste slide, de pacientes com CPB, podemos perceber que a incidência de AKI nos pacientes que usaram DEX foi de 32% contra 18,5% nos pacientes que No usaram. </a:t>
            </a:r>
          </a:p>
          <a:p>
            <a:r>
              <a:rPr lang="pt-BR" baseline="0" dirty="0" smtClean="0"/>
              <a:t>Nosso </a:t>
            </a:r>
            <a:r>
              <a:rPr lang="pt-BR" baseline="0" dirty="0" err="1" smtClean="0"/>
              <a:t>p</a:t>
            </a:r>
            <a:r>
              <a:rPr lang="pt-BR" baseline="0" dirty="0" smtClean="0"/>
              <a:t>=0,043 associado a um erro beta de 0,273 nos permite dizer que houve associação entre AKI e o uso de DEX para os pacientes com CPB</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38</a:t>
            </a:fld>
            <a:endParaRPr lang="en-US"/>
          </a:p>
        </p:txBody>
      </p:sp>
    </p:spTree>
    <p:extLst>
      <p:ext uri="{BB962C8B-B14F-4D97-AF65-F5344CB8AC3E}">
        <p14:creationId xmlns:p14="http://schemas.microsoft.com/office/powerpoint/2010/main" val="2180595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smtClean="0"/>
              <a:t>Já, para os pacientes sem</a:t>
            </a:r>
            <a:r>
              <a:rPr lang="pt-BR" baseline="0" dirty="0" smtClean="0"/>
              <a:t> CPB, apesar de encontrarmos uma diferença razoável, de 16,7% contra 3,6%, encontramos um </a:t>
            </a:r>
            <a:r>
              <a:rPr lang="pt-BR" baseline="0" dirty="0" err="1" smtClean="0"/>
              <a:t>p</a:t>
            </a:r>
            <a:r>
              <a:rPr lang="pt-BR" baseline="0" dirty="0" smtClean="0"/>
              <a:t>=0,066. Isso seria suficiente para dizer que existe uma tendência a significância estatística se tivéssemos um erro beta menor. </a:t>
            </a:r>
            <a:endParaRPr lang="pt-BR" dirty="0"/>
          </a:p>
        </p:txBody>
      </p:sp>
      <p:sp>
        <p:nvSpPr>
          <p:cNvPr id="4" name="Slide Number Placeholder 3"/>
          <p:cNvSpPr>
            <a:spLocks noGrp="1"/>
          </p:cNvSpPr>
          <p:nvPr>
            <p:ph type="sldNum" sz="quarter" idx="10"/>
          </p:nvPr>
        </p:nvSpPr>
        <p:spPr/>
        <p:txBody>
          <a:bodyPr/>
          <a:lstStyle/>
          <a:p>
            <a:fld id="{30573A37-17BD-3D49-B8D5-69AC53A46677}" type="slidenum">
              <a:rPr lang="en-US" smtClean="0"/>
              <a:t>39</a:t>
            </a:fld>
            <a:endParaRPr lang="en-US"/>
          </a:p>
        </p:txBody>
      </p:sp>
    </p:spTree>
    <p:extLst>
      <p:ext uri="{BB962C8B-B14F-4D97-AF65-F5344CB8AC3E}">
        <p14:creationId xmlns:p14="http://schemas.microsoft.com/office/powerpoint/2010/main" val="3909121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x-none"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x-none"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28E80666-FB37-4B36-9149-507F3B0178E3}" type="datetimeFigureOut">
              <a:rPr lang="en-US" smtClean="0"/>
              <a:pPr/>
              <a:t>9/9/16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D739C4FB-7D33-419B-8833-D1372BFD11C8}"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x-none"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Date Placeholder 3"/>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x-none"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x-none" smtClean="0"/>
              <a:t>Click to edit Master text styles</a:t>
            </a:r>
          </a:p>
        </p:txBody>
      </p:sp>
      <p:sp>
        <p:nvSpPr>
          <p:cNvPr id="4" name="Date Placeholder 3"/>
          <p:cNvSpPr>
            <a:spLocks noGrp="1"/>
          </p:cNvSpPr>
          <p:nvPr>
            <p:ph type="dt" sz="half" idx="10"/>
          </p:nvPr>
        </p:nvSpPr>
        <p:spPr/>
        <p:txBody>
          <a:bodyPr/>
          <a:lstStyle>
            <a:extLst/>
          </a:lstStyle>
          <a:p>
            <a:fld id="{28E80666-FB37-4B36-9149-507F3B0178E3}" type="datetimeFigureOut">
              <a:rPr lang="en-US" smtClean="0"/>
              <a:pPr/>
              <a:t>9/9/16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E63A33-8271-4DD0-9C48-789913D7C11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x-none"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5" name="Date Placeholder 4"/>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x-none"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x-none"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x-none"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7" name="Date Placeholder 6"/>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x-none"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9339B0F-3E37-574B-AAE8-5F139695E80C}"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x-none"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x-none"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5" name="Date Placeholder 4"/>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754ED01-E2A0-4C1E-8E21-014B9904157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x-none"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9339B0F-3E37-574B-AAE8-5F139695E80C}"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x-none"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x-none"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x-none"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Date Placeholder 3"/>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x-none"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x-none" smtClean="0"/>
              <a:t>Click to edit Master text styles</a:t>
            </a:r>
          </a:p>
          <a:p>
            <a:pPr lvl="1" eaLnBrk="1" latinLnBrk="0" hangingPunct="1"/>
            <a:r>
              <a:rPr lang="x-none" smtClean="0"/>
              <a:t>Second level</a:t>
            </a:r>
          </a:p>
          <a:p>
            <a:pPr lvl="2" eaLnBrk="1" latinLnBrk="0" hangingPunct="1"/>
            <a:r>
              <a:rPr lang="x-none" smtClean="0"/>
              <a:t>Third level</a:t>
            </a:r>
          </a:p>
          <a:p>
            <a:pPr lvl="3" eaLnBrk="1" latinLnBrk="0" hangingPunct="1"/>
            <a:r>
              <a:rPr lang="x-none" smtClean="0"/>
              <a:t>Fourth level</a:t>
            </a:r>
          </a:p>
          <a:p>
            <a:pPr lvl="4" eaLnBrk="1" latinLnBrk="0" hangingPunct="1"/>
            <a:r>
              <a:rPr lang="x-none" smtClean="0"/>
              <a:t>Fifth level</a:t>
            </a:r>
            <a:endParaRPr kumimoji="0" lang="en-US"/>
          </a:p>
        </p:txBody>
      </p:sp>
      <p:sp>
        <p:nvSpPr>
          <p:cNvPr id="4" name="Date Placeholder 3"/>
          <p:cNvSpPr>
            <a:spLocks noGrp="1"/>
          </p:cNvSpPr>
          <p:nvPr>
            <p:ph type="dt" sz="half" idx="10"/>
          </p:nvPr>
        </p:nvSpPr>
        <p:spPr/>
        <p:txBody>
          <a:bodyPr/>
          <a:lstStyle>
            <a:extLst/>
          </a:lstStyle>
          <a:p>
            <a:fld id="{7BA42647-6A79-A94A-B03B-F342C19DA5B9}" type="datetimeFigureOut">
              <a:rPr lang="en-US" smtClean="0"/>
              <a:t>9/9/16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9339B0F-3E37-574B-AAE8-5F139695E8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x-none"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x-none" smtClean="0"/>
              <a:t>Click to edit Master text styles</a:t>
            </a:r>
          </a:p>
          <a:p>
            <a:pPr lvl="1" eaLnBrk="1" latinLnBrk="0" hangingPunct="1"/>
            <a:r>
              <a:rPr kumimoji="0" lang="x-none" smtClean="0"/>
              <a:t>Second level</a:t>
            </a:r>
          </a:p>
          <a:p>
            <a:pPr lvl="2" eaLnBrk="1" latinLnBrk="0" hangingPunct="1"/>
            <a:r>
              <a:rPr kumimoji="0" lang="x-none" smtClean="0"/>
              <a:t>Third level</a:t>
            </a:r>
          </a:p>
          <a:p>
            <a:pPr lvl="3" eaLnBrk="1" latinLnBrk="0" hangingPunct="1"/>
            <a:r>
              <a:rPr kumimoji="0" lang="x-none" smtClean="0"/>
              <a:t>Fourth level</a:t>
            </a:r>
          </a:p>
          <a:p>
            <a:pPr lvl="4" eaLnBrk="1" latinLnBrk="0" hangingPunct="1"/>
            <a:r>
              <a:rPr kumimoji="0" lang="x-none"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BA42647-6A79-A94A-B03B-F342C19DA5B9}" type="datetimeFigureOut">
              <a:rPr lang="en-US" smtClean="0"/>
              <a:t>9/9/16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9339B0F-3E37-574B-AAE8-5F139695E80C}"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526" r:id="rId1"/>
    <p:sldLayoutId id="2147484527" r:id="rId2"/>
    <p:sldLayoutId id="2147484528" r:id="rId3"/>
    <p:sldLayoutId id="2147484529" r:id="rId4"/>
    <p:sldLayoutId id="2147484530" r:id="rId5"/>
    <p:sldLayoutId id="2147484531" r:id="rId6"/>
    <p:sldLayoutId id="2147484532" r:id="rId7"/>
    <p:sldLayoutId id="2147484533" r:id="rId8"/>
    <p:sldLayoutId id="2147484534" r:id="rId9"/>
    <p:sldLayoutId id="2147484535" r:id="rId10"/>
    <p:sldLayoutId id="2147484536"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alphaModFix amt="16000"/>
          </a:blip>
          <a:stretch>
            <a:fillRect/>
          </a:stretch>
        </p:blipFill>
        <p:spPr>
          <a:xfrm>
            <a:off x="1278881" y="0"/>
            <a:ext cx="7195279" cy="6858000"/>
          </a:xfrm>
          <a:prstGeom prst="rect">
            <a:avLst/>
          </a:prstGeom>
        </p:spPr>
      </p:pic>
      <p:sp>
        <p:nvSpPr>
          <p:cNvPr id="2" name="Title 1"/>
          <p:cNvSpPr>
            <a:spLocks noGrp="1"/>
          </p:cNvSpPr>
          <p:nvPr>
            <p:ph type="ctrTitle"/>
          </p:nvPr>
        </p:nvSpPr>
        <p:spPr>
          <a:xfrm>
            <a:off x="1462761" y="2502954"/>
            <a:ext cx="7406640" cy="1472184"/>
          </a:xfrm>
        </p:spPr>
        <p:txBody>
          <a:bodyPr>
            <a:normAutofit fontScale="90000"/>
          </a:bodyPr>
          <a:lstStyle/>
          <a:p>
            <a:r>
              <a:rPr lang="en-US" b="1" dirty="0" smtClean="0">
                <a:effectLst/>
              </a:rPr>
              <a:t>Renal </a:t>
            </a:r>
            <a:r>
              <a:rPr lang="en-US" b="1" dirty="0">
                <a:effectLst/>
              </a:rPr>
              <a:t>Function after Coronary Artery Bypass Graft Using </a:t>
            </a:r>
            <a:r>
              <a:rPr lang="en-US" b="1" dirty="0" err="1">
                <a:effectLst/>
              </a:rPr>
              <a:t>Dexmedetomidine</a:t>
            </a:r>
            <a:endParaRPr lang="en-US" dirty="0">
              <a:effectLst/>
            </a:endParaRPr>
          </a:p>
        </p:txBody>
      </p:sp>
      <p:sp>
        <p:nvSpPr>
          <p:cNvPr id="3" name="Subtitle 2"/>
          <p:cNvSpPr>
            <a:spLocks noGrp="1"/>
          </p:cNvSpPr>
          <p:nvPr>
            <p:ph type="subTitle" idx="1"/>
          </p:nvPr>
        </p:nvSpPr>
        <p:spPr>
          <a:xfrm>
            <a:off x="961021" y="4080968"/>
            <a:ext cx="8182979" cy="1752600"/>
          </a:xfrm>
        </p:spPr>
        <p:txBody>
          <a:bodyPr>
            <a:normAutofit/>
          </a:bodyPr>
          <a:lstStyle/>
          <a:p>
            <a:r>
              <a:rPr lang="en-US" sz="2400" dirty="0" smtClean="0"/>
              <a:t>MD PhD Alexandre </a:t>
            </a:r>
            <a:r>
              <a:rPr lang="en-US" sz="2400" dirty="0" err="1" smtClean="0"/>
              <a:t>Fabricio</a:t>
            </a:r>
            <a:r>
              <a:rPr lang="en-US" sz="2400" dirty="0" smtClean="0"/>
              <a:t> Martucci</a:t>
            </a:r>
          </a:p>
          <a:p>
            <a:r>
              <a:rPr lang="en-US" sz="2400" dirty="0" smtClean="0"/>
              <a:t>MD PhD </a:t>
            </a:r>
            <a:r>
              <a:rPr lang="en-US" sz="2400" dirty="0" err="1" smtClean="0"/>
              <a:t>Yara</a:t>
            </a:r>
            <a:r>
              <a:rPr lang="en-US" sz="2400" dirty="0" smtClean="0"/>
              <a:t> </a:t>
            </a:r>
            <a:r>
              <a:rPr lang="en-US" sz="2400" dirty="0" err="1" smtClean="0"/>
              <a:t>Marcondes</a:t>
            </a:r>
            <a:r>
              <a:rPr lang="en-US" sz="2400" dirty="0" smtClean="0"/>
              <a:t> Machado </a:t>
            </a:r>
            <a:r>
              <a:rPr lang="en-US" sz="2400" dirty="0" err="1" smtClean="0"/>
              <a:t>Castiglia</a:t>
            </a:r>
            <a:endParaRPr lang="en-US" sz="2400" dirty="0"/>
          </a:p>
        </p:txBody>
      </p:sp>
      <p:sp>
        <p:nvSpPr>
          <p:cNvPr id="4" name="TextBox 3"/>
          <p:cNvSpPr txBox="1"/>
          <p:nvPr/>
        </p:nvSpPr>
        <p:spPr>
          <a:xfrm>
            <a:off x="6413157" y="5648902"/>
            <a:ext cx="1324402" cy="369332"/>
          </a:xfrm>
          <a:prstGeom prst="rect">
            <a:avLst/>
          </a:prstGeom>
          <a:noFill/>
        </p:spPr>
        <p:txBody>
          <a:bodyPr wrap="none" rtlCol="0">
            <a:spAutoFit/>
          </a:bodyPr>
          <a:lstStyle/>
          <a:p>
            <a:r>
              <a:rPr lang="en-GB" dirty="0" smtClean="0"/>
              <a:t>No conflicts</a:t>
            </a:r>
            <a:endParaRPr lang="en-GB" dirty="0"/>
          </a:p>
        </p:txBody>
      </p:sp>
      <p:sp>
        <p:nvSpPr>
          <p:cNvPr id="5" name="TextBox 4"/>
          <p:cNvSpPr txBox="1"/>
          <p:nvPr/>
        </p:nvSpPr>
        <p:spPr>
          <a:xfrm>
            <a:off x="2540302" y="6213696"/>
            <a:ext cx="5197257" cy="369332"/>
          </a:xfrm>
          <a:prstGeom prst="rect">
            <a:avLst/>
          </a:prstGeom>
          <a:noFill/>
        </p:spPr>
        <p:txBody>
          <a:bodyPr wrap="none" rtlCol="0">
            <a:spAutoFit/>
          </a:bodyPr>
          <a:lstStyle/>
          <a:p>
            <a:r>
              <a:rPr lang="en-GB" b="1" i="1" dirty="0"/>
              <a:t>Open Journal of </a:t>
            </a:r>
            <a:r>
              <a:rPr lang="en-GB" b="1" i="1" dirty="0" err="1"/>
              <a:t>Anesthesiology</a:t>
            </a:r>
            <a:r>
              <a:rPr lang="en-GB" b="1" dirty="0"/>
              <a:t>, 2013, 3, 421-426 </a:t>
            </a:r>
            <a:endParaRPr lang="en-GB" dirty="0"/>
          </a:p>
        </p:txBody>
      </p:sp>
    </p:spTree>
    <p:extLst>
      <p:ext uri="{BB962C8B-B14F-4D97-AF65-F5344CB8AC3E}">
        <p14:creationId xmlns:p14="http://schemas.microsoft.com/office/powerpoint/2010/main" val="322875777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GB" dirty="0" smtClean="0"/>
              <a:t>Renal Function is often compromised after CABG - Incidence is up to 31% </a:t>
            </a:r>
          </a:p>
          <a:p>
            <a:r>
              <a:rPr lang="en-GB" dirty="0" smtClean="0"/>
              <a:t>The need for RRT is around1%</a:t>
            </a:r>
          </a:p>
          <a:p>
            <a:r>
              <a:rPr lang="en-GB" dirty="0" smtClean="0"/>
              <a:t>Compromised renal function increases morbidity and mortality</a:t>
            </a:r>
          </a:p>
        </p:txBody>
      </p:sp>
      <p:sp>
        <p:nvSpPr>
          <p:cNvPr id="4" name="TextBox 3"/>
          <p:cNvSpPr txBox="1"/>
          <p:nvPr/>
        </p:nvSpPr>
        <p:spPr>
          <a:xfrm>
            <a:off x="0" y="6128244"/>
            <a:ext cx="9144000" cy="369332"/>
          </a:xfrm>
          <a:prstGeom prst="rect">
            <a:avLst/>
          </a:prstGeom>
          <a:noFill/>
        </p:spPr>
        <p:txBody>
          <a:bodyPr wrap="square" rtlCol="0">
            <a:spAutoFit/>
          </a:bodyPr>
          <a:lstStyle/>
          <a:p>
            <a:pPr algn="ctr"/>
            <a:r>
              <a:rPr lang="en-US" dirty="0" err="1" smtClean="0"/>
              <a:t>Stallwood</a:t>
            </a:r>
            <a:r>
              <a:rPr lang="en-US" dirty="0" smtClean="0"/>
              <a:t> et al., 2004; </a:t>
            </a:r>
            <a:r>
              <a:rPr lang="en-US" dirty="0" err="1" smtClean="0"/>
              <a:t>Tolpin</a:t>
            </a:r>
            <a:r>
              <a:rPr lang="en-US" dirty="0" smtClean="0"/>
              <a:t> et al., 2011</a:t>
            </a:r>
            <a:endParaRPr lang="en-US" dirty="0"/>
          </a:p>
        </p:txBody>
      </p:sp>
    </p:spTree>
    <p:extLst>
      <p:ext uri="{BB962C8B-B14F-4D97-AF65-F5344CB8AC3E}">
        <p14:creationId xmlns:p14="http://schemas.microsoft.com/office/powerpoint/2010/main" val="1619686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idx="1"/>
          </p:nvPr>
        </p:nvSpPr>
        <p:spPr/>
        <p:txBody>
          <a:bodyPr>
            <a:normAutofit lnSpcReduction="10000"/>
          </a:bodyPr>
          <a:lstStyle/>
          <a:p>
            <a:r>
              <a:rPr lang="en-GB" dirty="0" smtClean="0"/>
              <a:t>Causes</a:t>
            </a:r>
          </a:p>
          <a:p>
            <a:pPr lvl="1"/>
            <a:r>
              <a:rPr lang="en-GB" dirty="0" smtClean="0"/>
              <a:t>Low Cardiac Output</a:t>
            </a:r>
          </a:p>
          <a:p>
            <a:pPr lvl="1"/>
            <a:r>
              <a:rPr lang="en-GB" dirty="0" err="1" smtClean="0"/>
              <a:t>Hypoperfusion</a:t>
            </a:r>
            <a:r>
              <a:rPr lang="en-GB" dirty="0" smtClean="0"/>
              <a:t> e renal ischaemia</a:t>
            </a:r>
          </a:p>
          <a:p>
            <a:pPr lvl="1"/>
            <a:r>
              <a:rPr lang="en-GB" dirty="0" smtClean="0"/>
              <a:t>Non pulsatile flow (CPB)</a:t>
            </a:r>
          </a:p>
          <a:p>
            <a:pPr lvl="1"/>
            <a:r>
              <a:rPr lang="en-GB" dirty="0" smtClean="0"/>
              <a:t>Hypothermia and rewarming</a:t>
            </a:r>
          </a:p>
          <a:p>
            <a:pPr lvl="1"/>
            <a:r>
              <a:rPr lang="en-GB" dirty="0" smtClean="0"/>
              <a:t>Vascular small thrombus</a:t>
            </a:r>
          </a:p>
          <a:p>
            <a:pPr lvl="1"/>
            <a:r>
              <a:rPr lang="en-GB" dirty="0" smtClean="0"/>
              <a:t>Inflammatory response</a:t>
            </a:r>
          </a:p>
          <a:p>
            <a:pPr lvl="1"/>
            <a:r>
              <a:rPr lang="en-GB" dirty="0" smtClean="0"/>
              <a:t>Diabetes Mellitus</a:t>
            </a:r>
          </a:p>
          <a:p>
            <a:pPr lvl="1"/>
            <a:r>
              <a:rPr lang="en-GB" dirty="0" smtClean="0"/>
              <a:t>Age above 65 years</a:t>
            </a:r>
          </a:p>
          <a:p>
            <a:pPr lvl="1"/>
            <a:r>
              <a:rPr lang="en-GB" dirty="0" smtClean="0"/>
              <a:t>Emergency Surgery</a:t>
            </a:r>
            <a:endParaRPr lang="en-GB" dirty="0"/>
          </a:p>
        </p:txBody>
      </p:sp>
      <p:sp>
        <p:nvSpPr>
          <p:cNvPr id="4" name="TextBox 3"/>
          <p:cNvSpPr txBox="1"/>
          <p:nvPr/>
        </p:nvSpPr>
        <p:spPr>
          <a:xfrm>
            <a:off x="0" y="6120498"/>
            <a:ext cx="9144000" cy="369332"/>
          </a:xfrm>
          <a:prstGeom prst="rect">
            <a:avLst/>
          </a:prstGeom>
          <a:noFill/>
        </p:spPr>
        <p:txBody>
          <a:bodyPr wrap="square" rtlCol="0">
            <a:spAutoFit/>
          </a:bodyPr>
          <a:lstStyle/>
          <a:p>
            <a:pPr algn="ctr"/>
            <a:r>
              <a:rPr lang="en-US" dirty="0" smtClean="0"/>
              <a:t>Sear, 2005</a:t>
            </a:r>
            <a:r>
              <a:rPr lang="en-US" dirty="0"/>
              <a:t>; </a:t>
            </a:r>
            <a:r>
              <a:rPr lang="en-US" dirty="0" err="1"/>
              <a:t>Rosner</a:t>
            </a:r>
            <a:r>
              <a:rPr lang="en-US" dirty="0"/>
              <a:t> &amp; </a:t>
            </a:r>
            <a:r>
              <a:rPr lang="en-US" dirty="0" err="1"/>
              <a:t>Okusa</a:t>
            </a:r>
            <a:r>
              <a:rPr lang="en-US" dirty="0"/>
              <a:t>, 2006; </a:t>
            </a:r>
            <a:r>
              <a:rPr lang="en-US" dirty="0" err="1"/>
              <a:t>Nussmeier</a:t>
            </a:r>
            <a:r>
              <a:rPr lang="en-US" dirty="0"/>
              <a:t> </a:t>
            </a:r>
            <a:r>
              <a:rPr lang="en-US" dirty="0" smtClean="0"/>
              <a:t>et al., 2009</a:t>
            </a:r>
            <a:endParaRPr lang="en-US" dirty="0"/>
          </a:p>
        </p:txBody>
      </p:sp>
    </p:spTree>
    <p:extLst>
      <p:ext uri="{BB962C8B-B14F-4D97-AF65-F5344CB8AC3E}">
        <p14:creationId xmlns:p14="http://schemas.microsoft.com/office/powerpoint/2010/main" val="32723472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Cardiopulmonary Bypass</a:t>
            </a:r>
            <a:endParaRPr lang="en-US" dirty="0"/>
          </a:p>
        </p:txBody>
      </p:sp>
      <p:sp>
        <p:nvSpPr>
          <p:cNvPr id="3" name="Content Placeholder 2"/>
          <p:cNvSpPr>
            <a:spLocks noGrp="1"/>
          </p:cNvSpPr>
          <p:nvPr>
            <p:ph idx="1"/>
          </p:nvPr>
        </p:nvSpPr>
        <p:spPr/>
        <p:txBody>
          <a:bodyPr>
            <a:normAutofit/>
          </a:bodyPr>
          <a:lstStyle/>
          <a:p>
            <a:r>
              <a:rPr lang="en-US" dirty="0" smtClean="0"/>
              <a:t>SIRS</a:t>
            </a:r>
          </a:p>
          <a:p>
            <a:r>
              <a:rPr lang="en-US" dirty="0" smtClean="0"/>
              <a:t>Hypothermia</a:t>
            </a:r>
          </a:p>
          <a:p>
            <a:r>
              <a:rPr lang="en-US" dirty="0" smtClean="0"/>
              <a:t>pH </a:t>
            </a:r>
          </a:p>
          <a:p>
            <a:r>
              <a:rPr lang="en-US" dirty="0" smtClean="0"/>
              <a:t>Circuits and membranes</a:t>
            </a:r>
          </a:p>
          <a:p>
            <a:r>
              <a:rPr lang="en-US" dirty="0" smtClean="0"/>
              <a:t>Hypotension</a:t>
            </a:r>
          </a:p>
          <a:p>
            <a:r>
              <a:rPr lang="en-US" dirty="0" smtClean="0"/>
              <a:t>Non-pulsatile flow</a:t>
            </a:r>
          </a:p>
          <a:p>
            <a:r>
              <a:rPr lang="en-US" dirty="0" smtClean="0"/>
              <a:t>Hemodilution</a:t>
            </a:r>
          </a:p>
        </p:txBody>
      </p:sp>
      <p:sp>
        <p:nvSpPr>
          <p:cNvPr id="4" name="TextBox 3"/>
          <p:cNvSpPr txBox="1"/>
          <p:nvPr/>
        </p:nvSpPr>
        <p:spPr>
          <a:xfrm>
            <a:off x="3523744" y="6248400"/>
            <a:ext cx="3298086" cy="369332"/>
          </a:xfrm>
          <a:prstGeom prst="rect">
            <a:avLst/>
          </a:prstGeom>
          <a:noFill/>
        </p:spPr>
        <p:txBody>
          <a:bodyPr wrap="none" rtlCol="0">
            <a:spAutoFit/>
          </a:bodyPr>
          <a:lstStyle/>
          <a:p>
            <a:r>
              <a:rPr lang="en-US" dirty="0" smtClean="0"/>
              <a:t>Sear, 2005; </a:t>
            </a:r>
            <a:r>
              <a:rPr lang="en-US" dirty="0" err="1" smtClean="0"/>
              <a:t>Nussmeier</a:t>
            </a:r>
            <a:r>
              <a:rPr lang="en-US" dirty="0" smtClean="0"/>
              <a:t> et al., 2009</a:t>
            </a:r>
            <a:endParaRPr lang="en-US" dirty="0"/>
          </a:p>
        </p:txBody>
      </p:sp>
    </p:spTree>
    <p:extLst>
      <p:ext uri="{BB962C8B-B14F-4D97-AF65-F5344CB8AC3E}">
        <p14:creationId xmlns:p14="http://schemas.microsoft.com/office/powerpoint/2010/main" val="5676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Dexmedetomidine</a:t>
            </a:r>
            <a:r>
              <a:rPr lang="en-US" dirty="0" smtClean="0"/>
              <a:t> (DEX)</a:t>
            </a:r>
            <a:endParaRPr lang="en-US" dirty="0"/>
          </a:p>
        </p:txBody>
      </p:sp>
      <p:sp>
        <p:nvSpPr>
          <p:cNvPr id="3" name="Content Placeholder 2"/>
          <p:cNvSpPr>
            <a:spLocks noGrp="1"/>
          </p:cNvSpPr>
          <p:nvPr>
            <p:ph idx="1"/>
          </p:nvPr>
        </p:nvSpPr>
        <p:spPr/>
        <p:txBody>
          <a:bodyPr/>
          <a:lstStyle/>
          <a:p>
            <a:r>
              <a:rPr lang="en-US" dirty="0" smtClean="0"/>
              <a:t>D-enantiomer of </a:t>
            </a:r>
            <a:r>
              <a:rPr lang="en-US" dirty="0" err="1" smtClean="0"/>
              <a:t>medetomidine</a:t>
            </a:r>
            <a:endParaRPr lang="en-US" dirty="0" smtClean="0"/>
          </a:p>
          <a:p>
            <a:r>
              <a:rPr lang="en-US" dirty="0" smtClean="0"/>
              <a:t>α-2:α-1 -1600:1</a:t>
            </a:r>
          </a:p>
          <a:p>
            <a:r>
              <a:rPr lang="en-US" dirty="0" smtClean="0"/>
              <a:t>Do not interact with GABA – less respiratory effects than other anesthetics</a:t>
            </a:r>
          </a:p>
          <a:p>
            <a:r>
              <a:rPr lang="en-US" dirty="0" smtClean="0"/>
              <a:t>0.2 </a:t>
            </a:r>
            <a:r>
              <a:rPr lang="en-US" dirty="0" smtClean="0"/>
              <a:t>to </a:t>
            </a:r>
            <a:r>
              <a:rPr lang="en-US" dirty="0" smtClean="0"/>
              <a:t>0.7 </a:t>
            </a:r>
            <a:r>
              <a:rPr lang="en-US" dirty="0" smtClean="0"/>
              <a:t>mcg/</a:t>
            </a:r>
            <a:r>
              <a:rPr lang="en-US" dirty="0"/>
              <a:t>k</a:t>
            </a:r>
            <a:r>
              <a:rPr lang="en-US" dirty="0" smtClean="0"/>
              <a:t>g/h</a:t>
            </a:r>
          </a:p>
          <a:p>
            <a:r>
              <a:rPr lang="en-US" dirty="0" smtClean="0"/>
              <a:t>Half-life </a:t>
            </a:r>
            <a:r>
              <a:rPr lang="en-US" dirty="0" smtClean="0"/>
              <a:t>– 1.5h</a:t>
            </a:r>
            <a:endParaRPr lang="en-US" dirty="0" smtClean="0"/>
          </a:p>
        </p:txBody>
      </p:sp>
      <p:pic>
        <p:nvPicPr>
          <p:cNvPr id="4" name="Content Placeholder 10" descr="Captura de Tela 2012-09-05 às 14.22.03.png"/>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15574" r="-9348"/>
          <a:stretch/>
        </p:blipFill>
        <p:spPr>
          <a:xfrm>
            <a:off x="5842917" y="3848100"/>
            <a:ext cx="3301083" cy="2279563"/>
          </a:xfrm>
          <a:prstGeom prst="rect">
            <a:avLst/>
          </a:prstGeom>
        </p:spPr>
      </p:pic>
    </p:spTree>
    <p:extLst>
      <p:ext uri="{BB962C8B-B14F-4D97-AF65-F5344CB8AC3E}">
        <p14:creationId xmlns:p14="http://schemas.microsoft.com/office/powerpoint/2010/main" val="41114329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Dexmedetomidine</a:t>
            </a:r>
            <a:r>
              <a:rPr lang="en-US" dirty="0" smtClean="0"/>
              <a:t> (DEX)</a:t>
            </a:r>
            <a:endParaRPr lang="en-US" dirty="0"/>
          </a:p>
        </p:txBody>
      </p:sp>
      <p:sp>
        <p:nvSpPr>
          <p:cNvPr id="3" name="Content Placeholder 2"/>
          <p:cNvSpPr>
            <a:spLocks noGrp="1"/>
          </p:cNvSpPr>
          <p:nvPr>
            <p:ph idx="1"/>
          </p:nvPr>
        </p:nvSpPr>
        <p:spPr/>
        <p:txBody>
          <a:bodyPr>
            <a:normAutofit/>
          </a:bodyPr>
          <a:lstStyle/>
          <a:p>
            <a:r>
              <a:rPr lang="en-US" dirty="0" smtClean="0"/>
              <a:t>Sedation, </a:t>
            </a:r>
            <a:r>
              <a:rPr lang="en-US" dirty="0" err="1" smtClean="0"/>
              <a:t>anxiolysis</a:t>
            </a:r>
            <a:r>
              <a:rPr lang="en-US" dirty="0" smtClean="0"/>
              <a:t>, analgesia e hypnosis</a:t>
            </a:r>
          </a:p>
          <a:p>
            <a:r>
              <a:rPr lang="en-US" dirty="0" smtClean="0">
                <a:latin typeface="Wingdings"/>
                <a:ea typeface="Wingdings"/>
                <a:cs typeface="Wingdings"/>
                <a:sym typeface="Wingdings"/>
              </a:rPr>
              <a:t></a:t>
            </a:r>
            <a:r>
              <a:rPr lang="en-US" dirty="0" smtClean="0"/>
              <a:t> serum concentration (NA e </a:t>
            </a:r>
            <a:r>
              <a:rPr lang="en-US" dirty="0" err="1" smtClean="0"/>
              <a:t>Adr</a:t>
            </a:r>
            <a:r>
              <a:rPr lang="en-US" dirty="0" smtClean="0"/>
              <a:t>)</a:t>
            </a:r>
            <a:endParaRPr lang="en-US" dirty="0"/>
          </a:p>
          <a:p>
            <a:r>
              <a:rPr lang="en-US" dirty="0" smtClean="0"/>
              <a:t>Good hemodynamic stability</a:t>
            </a:r>
            <a:endParaRPr lang="en-US" dirty="0"/>
          </a:p>
          <a:p>
            <a:r>
              <a:rPr lang="en-US" dirty="0" smtClean="0">
                <a:latin typeface="Wingdings"/>
                <a:ea typeface="Wingdings"/>
                <a:cs typeface="Wingdings"/>
                <a:sym typeface="Wingdings"/>
              </a:rPr>
              <a:t></a:t>
            </a:r>
            <a:r>
              <a:rPr lang="en-US" dirty="0" smtClean="0"/>
              <a:t> urinary output</a:t>
            </a:r>
          </a:p>
          <a:p>
            <a:r>
              <a:rPr lang="en-US" dirty="0" smtClean="0"/>
              <a:t>Cloud eventually have protective effects</a:t>
            </a:r>
            <a:endParaRPr lang="en-US" dirty="0"/>
          </a:p>
        </p:txBody>
      </p:sp>
      <p:sp>
        <p:nvSpPr>
          <p:cNvPr id="4" name="TextBox 3"/>
          <p:cNvSpPr txBox="1"/>
          <p:nvPr/>
        </p:nvSpPr>
        <p:spPr>
          <a:xfrm>
            <a:off x="0" y="6063734"/>
            <a:ext cx="9144000" cy="369332"/>
          </a:xfrm>
          <a:prstGeom prst="rect">
            <a:avLst/>
          </a:prstGeom>
          <a:noFill/>
        </p:spPr>
        <p:txBody>
          <a:bodyPr wrap="square" rtlCol="0">
            <a:spAutoFit/>
          </a:bodyPr>
          <a:lstStyle/>
          <a:p>
            <a:pPr algn="ctr"/>
            <a:r>
              <a:rPr lang="en-US" dirty="0" err="1" smtClean="0"/>
              <a:t>Jalonen</a:t>
            </a:r>
            <a:r>
              <a:rPr lang="en-US" dirty="0" smtClean="0"/>
              <a:t> et al., 2007; </a:t>
            </a:r>
            <a:r>
              <a:rPr lang="en-US" dirty="0" err="1" smtClean="0"/>
              <a:t>Marangoni</a:t>
            </a:r>
            <a:r>
              <a:rPr lang="en-US" dirty="0" smtClean="0"/>
              <a:t> et al., 2007; </a:t>
            </a:r>
            <a:r>
              <a:rPr lang="en-US" dirty="0" err="1" smtClean="0"/>
              <a:t>Gu</a:t>
            </a:r>
            <a:r>
              <a:rPr lang="en-US" dirty="0" smtClean="0"/>
              <a:t> et al., 2011</a:t>
            </a:r>
            <a:endParaRPr lang="en-US" dirty="0"/>
          </a:p>
        </p:txBody>
      </p:sp>
    </p:spTree>
    <p:extLst>
      <p:ext uri="{BB962C8B-B14F-4D97-AF65-F5344CB8AC3E}">
        <p14:creationId xmlns:p14="http://schemas.microsoft.com/office/powerpoint/2010/main" val="39981554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err="1" smtClean="0"/>
              <a:t>Kulka</a:t>
            </a:r>
            <a:r>
              <a:rPr lang="pt-BR" dirty="0" smtClean="0"/>
              <a:t> et al., 1996</a:t>
            </a:r>
            <a:endParaRPr lang="pt-BR" dirty="0"/>
          </a:p>
        </p:txBody>
      </p:sp>
      <p:sp>
        <p:nvSpPr>
          <p:cNvPr id="3" name="Content Placeholder 2"/>
          <p:cNvSpPr>
            <a:spLocks noGrp="1"/>
          </p:cNvSpPr>
          <p:nvPr>
            <p:ph idx="1"/>
          </p:nvPr>
        </p:nvSpPr>
        <p:spPr/>
        <p:txBody>
          <a:bodyPr>
            <a:normAutofit/>
          </a:bodyPr>
          <a:lstStyle/>
          <a:p>
            <a:r>
              <a:rPr lang="en-GB" dirty="0" smtClean="0"/>
              <a:t>Clonidine </a:t>
            </a:r>
          </a:p>
          <a:p>
            <a:r>
              <a:rPr lang="en-GB" dirty="0" smtClean="0"/>
              <a:t>α-2 agonist</a:t>
            </a:r>
          </a:p>
          <a:p>
            <a:r>
              <a:rPr lang="en-GB" dirty="0" smtClean="0"/>
              <a:t>4mcg/kg IV (high dose)</a:t>
            </a:r>
            <a:endParaRPr lang="en-GB" dirty="0" smtClean="0">
              <a:latin typeface="Wingdings"/>
              <a:ea typeface="Wingdings"/>
              <a:cs typeface="Wingdings"/>
              <a:sym typeface="Wingdings"/>
            </a:endParaRPr>
          </a:p>
          <a:p>
            <a:r>
              <a:rPr lang="en-GB" dirty="0" smtClean="0">
                <a:latin typeface="Wingdings"/>
                <a:ea typeface="Wingdings"/>
                <a:cs typeface="Wingdings"/>
                <a:sym typeface="Wingdings"/>
              </a:rPr>
              <a:t></a:t>
            </a:r>
            <a:r>
              <a:rPr lang="en-GB" dirty="0" smtClean="0"/>
              <a:t> Sympathetic response</a:t>
            </a:r>
          </a:p>
          <a:p>
            <a:r>
              <a:rPr lang="en-GB" dirty="0" smtClean="0">
                <a:latin typeface="Wingdings"/>
                <a:ea typeface="Wingdings"/>
                <a:cs typeface="Wingdings"/>
                <a:sym typeface="Wingdings"/>
              </a:rPr>
              <a:t></a:t>
            </a:r>
            <a:r>
              <a:rPr lang="en-GB" dirty="0" smtClean="0"/>
              <a:t> urinary flow</a:t>
            </a:r>
          </a:p>
          <a:p>
            <a:r>
              <a:rPr lang="en-GB" dirty="0" smtClean="0"/>
              <a:t>Maintain [ADH]</a:t>
            </a:r>
          </a:p>
          <a:p>
            <a:r>
              <a:rPr lang="en-GB" dirty="0" smtClean="0">
                <a:latin typeface="Wingdings"/>
                <a:ea typeface="Wingdings"/>
                <a:cs typeface="Wingdings"/>
                <a:sym typeface="Wingdings"/>
              </a:rPr>
              <a:t></a:t>
            </a:r>
            <a:r>
              <a:rPr lang="en-GB" dirty="0" smtClean="0"/>
              <a:t> Creatinine Clearance at first night</a:t>
            </a:r>
          </a:p>
          <a:p>
            <a:r>
              <a:rPr lang="en-GB" dirty="0" smtClean="0"/>
              <a:t>3rd night -  clearances were the same</a:t>
            </a:r>
            <a:endParaRPr lang="en-GB" dirty="0"/>
          </a:p>
        </p:txBody>
      </p:sp>
    </p:spTree>
    <p:extLst>
      <p:ext uri="{BB962C8B-B14F-4D97-AF65-F5344CB8AC3E}">
        <p14:creationId xmlns:p14="http://schemas.microsoft.com/office/powerpoint/2010/main" val="348900796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Biomarkers</a:t>
            </a:r>
            <a:endParaRPr lang="en-US" dirty="0"/>
          </a:p>
        </p:txBody>
      </p:sp>
      <p:sp>
        <p:nvSpPr>
          <p:cNvPr id="3" name="Content Placeholder 2"/>
          <p:cNvSpPr>
            <a:spLocks noGrp="1"/>
          </p:cNvSpPr>
          <p:nvPr>
            <p:ph idx="1"/>
          </p:nvPr>
        </p:nvSpPr>
        <p:spPr/>
        <p:txBody>
          <a:bodyPr>
            <a:normAutofit/>
          </a:bodyPr>
          <a:lstStyle/>
          <a:p>
            <a:r>
              <a:rPr lang="en-US" dirty="0" smtClean="0"/>
              <a:t>KIM -1(Kidney Injury Molecule)</a:t>
            </a:r>
          </a:p>
          <a:p>
            <a:r>
              <a:rPr lang="en-US" dirty="0" smtClean="0"/>
              <a:t>NAG (N-acetyl-B-D-</a:t>
            </a:r>
            <a:r>
              <a:rPr lang="en-US" dirty="0" err="1" smtClean="0"/>
              <a:t>glucosaminidase</a:t>
            </a:r>
            <a:r>
              <a:rPr lang="en-US" dirty="0" smtClean="0"/>
              <a:t>)</a:t>
            </a:r>
          </a:p>
          <a:p>
            <a:r>
              <a:rPr lang="en-US" dirty="0" smtClean="0"/>
              <a:t>NGAL (Neutrophil </a:t>
            </a:r>
            <a:r>
              <a:rPr lang="en-US" dirty="0" err="1" smtClean="0"/>
              <a:t>Gelatinase</a:t>
            </a:r>
            <a:r>
              <a:rPr lang="en-US" dirty="0" smtClean="0"/>
              <a:t> Associated </a:t>
            </a:r>
            <a:r>
              <a:rPr lang="en-US" dirty="0" err="1" smtClean="0"/>
              <a:t>Lipocalin</a:t>
            </a:r>
            <a:r>
              <a:rPr lang="en-US" dirty="0" smtClean="0"/>
              <a:t>)</a:t>
            </a:r>
          </a:p>
          <a:p>
            <a:r>
              <a:rPr lang="en-US" dirty="0" smtClean="0"/>
              <a:t>IL-18 (</a:t>
            </a:r>
            <a:r>
              <a:rPr lang="en-US" dirty="0" err="1" smtClean="0"/>
              <a:t>Interleucine</a:t>
            </a:r>
            <a:r>
              <a:rPr lang="en-US" dirty="0" smtClean="0"/>
              <a:t> 18)</a:t>
            </a:r>
          </a:p>
          <a:p>
            <a:r>
              <a:rPr lang="en-US" dirty="0" err="1" smtClean="0"/>
              <a:t>Cistatin</a:t>
            </a:r>
            <a:r>
              <a:rPr lang="en-US" dirty="0" smtClean="0"/>
              <a:t> C</a:t>
            </a:r>
          </a:p>
          <a:p>
            <a:r>
              <a:rPr lang="en-US" dirty="0" smtClean="0"/>
              <a:t>AKI is still defined by serum creatinine and urinary output</a:t>
            </a:r>
            <a:endParaRPr lang="en-US" dirty="0"/>
          </a:p>
        </p:txBody>
      </p:sp>
    </p:spTree>
    <p:extLst>
      <p:ext uri="{BB962C8B-B14F-4D97-AF65-F5344CB8AC3E}">
        <p14:creationId xmlns:p14="http://schemas.microsoft.com/office/powerpoint/2010/main" val="414714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trips(downLeft)">
                                      <p:cBhvr>
                                        <p:cTn id="10" dur="500"/>
                                        <p:tgtEl>
                                          <p:spTgt spid="3">
                                            <p:txEl>
                                              <p:pRg st="1" end="1"/>
                                            </p:txEl>
                                          </p:spTgt>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trips(downLeft)">
                                      <p:cBhvr>
                                        <p:cTn id="13" dur="500"/>
                                        <p:tgtEl>
                                          <p:spTgt spid="3">
                                            <p:txEl>
                                              <p:pRg st="2" end="2"/>
                                            </p:txEl>
                                          </p:spTgt>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trips(downLeft)">
                                      <p:cBhvr>
                                        <p:cTn id="16" dur="500"/>
                                        <p:tgtEl>
                                          <p:spTgt spid="3">
                                            <p:txEl>
                                              <p:pRg st="3" end="3"/>
                                            </p:txEl>
                                          </p:spTgt>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trips(downLeft)">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12"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strips(downLeft)">
                                      <p:cBhvr>
                                        <p:cTn id="24" dur="2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ptura de Tela 2012-09-05 às 14.16.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953" y="1482683"/>
            <a:ext cx="4213047" cy="4440486"/>
          </a:xfrm>
          <a:prstGeom prst="rect">
            <a:avLst/>
          </a:prstGeom>
        </p:spPr>
      </p:pic>
      <p:sp>
        <p:nvSpPr>
          <p:cNvPr id="2" name="Title 1"/>
          <p:cNvSpPr>
            <a:spLocks noGrp="1"/>
          </p:cNvSpPr>
          <p:nvPr>
            <p:ph type="title"/>
          </p:nvPr>
        </p:nvSpPr>
        <p:spPr/>
        <p:txBody>
          <a:bodyPr/>
          <a:lstStyle/>
          <a:p>
            <a:r>
              <a:rPr lang="en-US" dirty="0" smtClean="0"/>
              <a:t>Creatinine</a:t>
            </a:r>
            <a:endParaRPr lang="en-US" dirty="0"/>
          </a:p>
        </p:txBody>
      </p:sp>
      <p:sp>
        <p:nvSpPr>
          <p:cNvPr id="3" name="Content Placeholder 2"/>
          <p:cNvSpPr>
            <a:spLocks noGrp="1"/>
          </p:cNvSpPr>
          <p:nvPr>
            <p:ph idx="1"/>
          </p:nvPr>
        </p:nvSpPr>
        <p:spPr>
          <a:xfrm>
            <a:off x="1038713" y="1447800"/>
            <a:ext cx="4447245" cy="5331938"/>
          </a:xfrm>
        </p:spPr>
        <p:txBody>
          <a:bodyPr>
            <a:normAutofit/>
          </a:bodyPr>
          <a:lstStyle/>
          <a:p>
            <a:r>
              <a:rPr lang="en-US" dirty="0" smtClean="0"/>
              <a:t>Serum Creatinine </a:t>
            </a:r>
          </a:p>
          <a:p>
            <a:pPr lvl="1"/>
            <a:r>
              <a:rPr lang="en-US" dirty="0" smtClean="0"/>
              <a:t>Filtered</a:t>
            </a:r>
          </a:p>
          <a:p>
            <a:pPr lvl="1"/>
            <a:r>
              <a:rPr lang="en-US" dirty="0" smtClean="0"/>
              <a:t>Secreted – small amounts</a:t>
            </a:r>
          </a:p>
          <a:p>
            <a:pPr lvl="1"/>
            <a:r>
              <a:rPr lang="en-US" dirty="0" smtClean="0"/>
              <a:t>Not reabsorbed</a:t>
            </a:r>
          </a:p>
          <a:p>
            <a:pPr lvl="1"/>
            <a:r>
              <a:rPr lang="en-US" dirty="0" smtClean="0"/>
              <a:t>Late biomarker</a:t>
            </a:r>
          </a:p>
          <a:p>
            <a:r>
              <a:rPr lang="en-US" dirty="0" smtClean="0"/>
              <a:t>Oliguria – 400mL/d</a:t>
            </a:r>
          </a:p>
        </p:txBody>
      </p:sp>
    </p:spTree>
    <p:extLst>
      <p:ext uri="{BB962C8B-B14F-4D97-AF65-F5344CB8AC3E}">
        <p14:creationId xmlns:p14="http://schemas.microsoft.com/office/powerpoint/2010/main" val="3759109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Renal Function</a:t>
            </a:r>
            <a:endParaRPr lang="en-US" dirty="0"/>
          </a:p>
        </p:txBody>
      </p:sp>
      <p:sp>
        <p:nvSpPr>
          <p:cNvPr id="3" name="Content Placeholder 2"/>
          <p:cNvSpPr>
            <a:spLocks noGrp="1"/>
          </p:cNvSpPr>
          <p:nvPr>
            <p:ph idx="1"/>
          </p:nvPr>
        </p:nvSpPr>
        <p:spPr/>
        <p:txBody>
          <a:bodyPr/>
          <a:lstStyle/>
          <a:p>
            <a:r>
              <a:rPr lang="en-US" dirty="0" smtClean="0"/>
              <a:t>ARI – Significative Loss of renal function</a:t>
            </a:r>
          </a:p>
          <a:p>
            <a:r>
              <a:rPr lang="en-US" dirty="0" smtClean="0"/>
              <a:t>AKI – Wider concept</a:t>
            </a:r>
            <a:endParaRPr lang="en-US" dirty="0"/>
          </a:p>
        </p:txBody>
      </p:sp>
    </p:spTree>
    <p:extLst>
      <p:ext uri="{BB962C8B-B14F-4D97-AF65-F5344CB8AC3E}">
        <p14:creationId xmlns:p14="http://schemas.microsoft.com/office/powerpoint/2010/main" val="3815982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a:t>Acute </a:t>
            </a:r>
            <a:r>
              <a:rPr lang="en-US" sz="3500" dirty="0" smtClean="0"/>
              <a:t>Kidney Injury Network </a:t>
            </a:r>
            <a:r>
              <a:rPr lang="en-US" sz="3500" dirty="0"/>
              <a:t>(</a:t>
            </a:r>
            <a:r>
              <a:rPr lang="en-US" sz="3500" dirty="0" smtClean="0"/>
              <a:t>AKIN)</a:t>
            </a:r>
            <a:endParaRPr lang="en-US" sz="35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57902254"/>
              </p:ext>
            </p:extLst>
          </p:nvPr>
        </p:nvGraphicFramePr>
        <p:xfrm>
          <a:off x="1154564" y="2400269"/>
          <a:ext cx="7779124" cy="2839720"/>
        </p:xfrm>
        <a:graphic>
          <a:graphicData uri="http://schemas.openxmlformats.org/drawingml/2006/table">
            <a:tbl>
              <a:tblPr firstRow="1" bandRow="1">
                <a:tableStyleId>{5940675A-B579-460E-94D1-54222C63F5DA}</a:tableStyleId>
              </a:tblPr>
              <a:tblGrid>
                <a:gridCol w="1110841"/>
                <a:gridCol w="3864598"/>
                <a:gridCol w="2803685"/>
              </a:tblGrid>
              <a:tr h="370840">
                <a:tc>
                  <a:txBody>
                    <a:bodyPr/>
                    <a:lstStyle/>
                    <a:p>
                      <a:r>
                        <a:rPr lang="en-US" dirty="0" smtClean="0"/>
                        <a:t>Stage</a:t>
                      </a:r>
                      <a:endParaRPr lang="en-US" dirty="0"/>
                    </a:p>
                  </a:txBody>
                  <a:tcPr>
                    <a:solidFill>
                      <a:schemeClr val="bg2"/>
                    </a:solidFill>
                  </a:tcPr>
                </a:tc>
                <a:tc>
                  <a:txBody>
                    <a:bodyPr/>
                    <a:lstStyle/>
                    <a:p>
                      <a:r>
                        <a:rPr lang="en-US" dirty="0" smtClean="0"/>
                        <a:t>Serum creatinine</a:t>
                      </a:r>
                      <a:endParaRPr lang="en-US" dirty="0"/>
                    </a:p>
                  </a:txBody>
                  <a:tcPr>
                    <a:solidFill>
                      <a:schemeClr val="bg2"/>
                    </a:solidFill>
                  </a:tcPr>
                </a:tc>
                <a:tc>
                  <a:txBody>
                    <a:bodyPr/>
                    <a:lstStyle/>
                    <a:p>
                      <a:r>
                        <a:rPr lang="en-US" dirty="0" smtClean="0"/>
                        <a:t>Diuresis</a:t>
                      </a:r>
                      <a:endParaRPr lang="en-US" dirty="0"/>
                    </a:p>
                  </a:txBody>
                  <a:tcPr>
                    <a:solidFill>
                      <a:schemeClr val="bg2"/>
                    </a:solidFill>
                  </a:tcPr>
                </a:tc>
              </a:tr>
              <a:tr h="370840">
                <a:tc>
                  <a:txBody>
                    <a:bodyPr/>
                    <a:lstStyle/>
                    <a:p>
                      <a:r>
                        <a:rPr lang="en-US" dirty="0" smtClean="0"/>
                        <a:t>1</a:t>
                      </a:r>
                      <a:endParaRPr lang="en-US" dirty="0"/>
                    </a:p>
                  </a:txBody>
                  <a:tcPr/>
                </a:tc>
                <a:tc>
                  <a:txBody>
                    <a:bodyPr/>
                    <a:lstStyle/>
                    <a:p>
                      <a:r>
                        <a:rPr lang="en-US" baseline="0" dirty="0" smtClean="0">
                          <a:latin typeface="Wingdings"/>
                          <a:ea typeface="Wingdings"/>
                          <a:cs typeface="Wingdings"/>
                          <a:sym typeface="Wingdings"/>
                        </a:rPr>
                        <a:t></a:t>
                      </a:r>
                      <a:r>
                        <a:rPr lang="en-US" baseline="0" dirty="0" smtClean="0"/>
                        <a:t> Of serum </a:t>
                      </a:r>
                      <a:r>
                        <a:rPr lang="en-US" dirty="0" smtClean="0"/>
                        <a:t>creatinine ≥ </a:t>
                      </a:r>
                      <a:r>
                        <a:rPr lang="en-US" dirty="0" smtClean="0"/>
                        <a:t>0.3mg/</a:t>
                      </a:r>
                      <a:r>
                        <a:rPr lang="en-US" dirty="0" err="1" smtClean="0"/>
                        <a:t>dL</a:t>
                      </a:r>
                      <a:r>
                        <a:rPr lang="en-US" dirty="0" smtClean="0"/>
                        <a:t> </a:t>
                      </a:r>
                      <a:r>
                        <a:rPr lang="en-US" dirty="0" smtClean="0"/>
                        <a:t>or value higher</a:t>
                      </a:r>
                      <a:r>
                        <a:rPr lang="en-US" baseline="0" dirty="0" smtClean="0"/>
                        <a:t> than 150 to 200%</a:t>
                      </a:r>
                      <a:endParaRPr lang="en-US" dirty="0"/>
                    </a:p>
                  </a:txBody>
                  <a:tcPr/>
                </a:tc>
                <a:tc>
                  <a:txBody>
                    <a:bodyPr/>
                    <a:lstStyle/>
                    <a:p>
                      <a:r>
                        <a:rPr lang="en-US" dirty="0" smtClean="0"/>
                        <a:t>&lt; </a:t>
                      </a:r>
                      <a:r>
                        <a:rPr lang="en-US" dirty="0" smtClean="0"/>
                        <a:t>0.5mL/kg/h </a:t>
                      </a:r>
                      <a:r>
                        <a:rPr lang="en-US" dirty="0" smtClean="0"/>
                        <a:t>longer</a:t>
                      </a:r>
                      <a:r>
                        <a:rPr lang="en-US" baseline="0" dirty="0" smtClean="0"/>
                        <a:t> than </a:t>
                      </a:r>
                      <a:r>
                        <a:rPr lang="en-US" dirty="0" smtClean="0"/>
                        <a:t> 6h</a:t>
                      </a:r>
                      <a:endParaRPr lang="en-US" dirty="0"/>
                    </a:p>
                  </a:txBody>
                  <a:tcPr/>
                </a:tc>
              </a:tr>
              <a:tr h="370840">
                <a:tc>
                  <a:txBody>
                    <a:bodyPr/>
                    <a:lstStyle/>
                    <a:p>
                      <a:r>
                        <a:rPr lang="en-US" dirty="0" smtClean="0"/>
                        <a:t>2</a:t>
                      </a:r>
                      <a:endParaRPr lang="en-US" dirty="0"/>
                    </a:p>
                  </a:txBody>
                  <a:tcPr/>
                </a:tc>
                <a:tc>
                  <a:txBody>
                    <a:bodyPr/>
                    <a:lstStyle/>
                    <a:p>
                      <a:r>
                        <a:rPr lang="en-US" baseline="0" dirty="0" smtClean="0">
                          <a:latin typeface="Wingdings"/>
                          <a:ea typeface="Wingdings"/>
                          <a:cs typeface="Wingdings"/>
                          <a:sym typeface="Wingdings"/>
                        </a:rPr>
                        <a:t></a:t>
                      </a:r>
                      <a:r>
                        <a:rPr lang="en-US" baseline="0" dirty="0" smtClean="0"/>
                        <a:t> Of serum </a:t>
                      </a:r>
                      <a:r>
                        <a:rPr lang="en-US" dirty="0" smtClean="0"/>
                        <a:t>creatinine  ≥ 200 a 300%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&lt; </a:t>
                      </a:r>
                      <a:r>
                        <a:rPr lang="en-US" dirty="0" smtClean="0"/>
                        <a:t>0.5mL/kg/h </a:t>
                      </a:r>
                      <a:r>
                        <a:rPr lang="en-US" dirty="0" smtClean="0"/>
                        <a:t>longer than 12 h</a:t>
                      </a:r>
                    </a:p>
                    <a:p>
                      <a:endParaRPr lang="en-US" dirty="0"/>
                    </a:p>
                  </a:txBody>
                  <a:tcPr/>
                </a:tc>
              </a:tr>
              <a:tr h="370840">
                <a:tc>
                  <a:txBody>
                    <a:bodyPr/>
                    <a:lstStyle/>
                    <a:p>
                      <a:r>
                        <a:rPr lang="en-US" dirty="0" smtClean="0"/>
                        <a:t>3</a:t>
                      </a:r>
                      <a:endParaRPr lang="en-US" dirty="0"/>
                    </a:p>
                  </a:txBody>
                  <a:tcPr/>
                </a:tc>
                <a:tc>
                  <a:txBody>
                    <a:bodyPr/>
                    <a:lstStyle/>
                    <a:p>
                      <a:r>
                        <a:rPr lang="en-US" baseline="0" dirty="0" smtClean="0">
                          <a:latin typeface="Wingdings"/>
                          <a:ea typeface="Wingdings"/>
                          <a:cs typeface="Wingdings"/>
                          <a:sym typeface="Wingdings"/>
                        </a:rPr>
                        <a:t></a:t>
                      </a:r>
                      <a:r>
                        <a:rPr lang="en-US" baseline="0" dirty="0" smtClean="0"/>
                        <a:t> serum </a:t>
                      </a:r>
                      <a:r>
                        <a:rPr lang="en-US" dirty="0" smtClean="0"/>
                        <a:t>creatinine </a:t>
                      </a:r>
                      <a:r>
                        <a:rPr lang="en-US" baseline="0" dirty="0" smtClean="0"/>
                        <a:t>&gt; 300%</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&lt; </a:t>
                      </a:r>
                      <a:r>
                        <a:rPr lang="en-US" dirty="0" smtClean="0"/>
                        <a:t>0.3</a:t>
                      </a:r>
                      <a:r>
                        <a:rPr lang="en-US" baseline="0" dirty="0" smtClean="0"/>
                        <a:t> </a:t>
                      </a:r>
                      <a:r>
                        <a:rPr lang="en-US" dirty="0" smtClean="0"/>
                        <a:t>mL/kg/h longer</a:t>
                      </a:r>
                      <a:r>
                        <a:rPr lang="en-US" baseline="0" dirty="0" smtClean="0"/>
                        <a:t> than </a:t>
                      </a:r>
                      <a:r>
                        <a:rPr lang="en-US" dirty="0" smtClean="0"/>
                        <a:t>24h</a:t>
                      </a:r>
                      <a:r>
                        <a:rPr lang="en-US" baseline="0" dirty="0" smtClean="0"/>
                        <a:t> or anuria longer than 12 h</a:t>
                      </a:r>
                      <a:endParaRPr lang="en-US" dirty="0" smtClean="0"/>
                    </a:p>
                  </a:txBody>
                  <a:tcPr/>
                </a:tc>
              </a:tr>
            </a:tbl>
          </a:graphicData>
        </a:graphic>
      </p:graphicFrame>
      <p:sp>
        <p:nvSpPr>
          <p:cNvPr id="5" name="TextBox 4"/>
          <p:cNvSpPr txBox="1"/>
          <p:nvPr/>
        </p:nvSpPr>
        <p:spPr>
          <a:xfrm>
            <a:off x="0" y="1786970"/>
            <a:ext cx="9144000" cy="369332"/>
          </a:xfrm>
          <a:prstGeom prst="rect">
            <a:avLst/>
          </a:prstGeom>
          <a:noFill/>
        </p:spPr>
        <p:txBody>
          <a:bodyPr wrap="square" rtlCol="0">
            <a:spAutoFit/>
          </a:bodyPr>
          <a:lstStyle/>
          <a:p>
            <a:pPr algn="ctr"/>
            <a:r>
              <a:rPr lang="en-US" dirty="0" smtClean="0"/>
              <a:t>AKIN criteria</a:t>
            </a:r>
            <a:endParaRPr lang="en-US" dirty="0"/>
          </a:p>
        </p:txBody>
      </p:sp>
      <p:sp>
        <p:nvSpPr>
          <p:cNvPr id="6" name="TextBox 5"/>
          <p:cNvSpPr txBox="1"/>
          <p:nvPr/>
        </p:nvSpPr>
        <p:spPr>
          <a:xfrm>
            <a:off x="0" y="6023487"/>
            <a:ext cx="9143999" cy="369332"/>
          </a:xfrm>
          <a:prstGeom prst="rect">
            <a:avLst/>
          </a:prstGeom>
          <a:noFill/>
        </p:spPr>
        <p:txBody>
          <a:bodyPr wrap="square" rtlCol="0">
            <a:spAutoFit/>
          </a:bodyPr>
          <a:lstStyle/>
          <a:p>
            <a:pPr algn="ctr"/>
            <a:r>
              <a:rPr lang="en-US" dirty="0" smtClean="0"/>
              <a:t>Mehta et al., 2007</a:t>
            </a:r>
            <a:endParaRPr lang="en-US" dirty="0"/>
          </a:p>
        </p:txBody>
      </p:sp>
    </p:spTree>
    <p:extLst>
      <p:ext uri="{BB962C8B-B14F-4D97-AF65-F5344CB8AC3E}">
        <p14:creationId xmlns:p14="http://schemas.microsoft.com/office/powerpoint/2010/main" val="33454734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p:txBody>
          <a:bodyPr/>
          <a:lstStyle/>
          <a:p>
            <a:r>
              <a:rPr lang="en-GB" dirty="0" smtClean="0"/>
              <a:t>Evaluate the renal function after CABG using DEX</a:t>
            </a:r>
            <a:endParaRPr lang="en-GB" dirty="0"/>
          </a:p>
        </p:txBody>
      </p:sp>
    </p:spTree>
    <p:extLst>
      <p:ext uri="{BB962C8B-B14F-4D97-AF65-F5344CB8AC3E}">
        <p14:creationId xmlns:p14="http://schemas.microsoft.com/office/powerpoint/2010/main" val="1746844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a:t>
            </a:r>
            <a:endParaRPr lang="en-US" dirty="0"/>
          </a:p>
        </p:txBody>
      </p:sp>
      <p:sp>
        <p:nvSpPr>
          <p:cNvPr id="3" name="Content Placeholder 2"/>
          <p:cNvSpPr>
            <a:spLocks noGrp="1"/>
          </p:cNvSpPr>
          <p:nvPr>
            <p:ph idx="1"/>
          </p:nvPr>
        </p:nvSpPr>
        <p:spPr/>
        <p:txBody>
          <a:bodyPr>
            <a:normAutofit/>
          </a:bodyPr>
          <a:lstStyle/>
          <a:p>
            <a:r>
              <a:rPr lang="en-US" dirty="0" smtClean="0"/>
              <a:t>Ethics </a:t>
            </a:r>
            <a:r>
              <a:rPr lang="en-US" dirty="0" err="1" smtClean="0"/>
              <a:t>Commitee</a:t>
            </a:r>
            <a:endParaRPr lang="en-US" dirty="0" smtClean="0"/>
          </a:p>
          <a:p>
            <a:r>
              <a:rPr lang="en-US" dirty="0" smtClean="0"/>
              <a:t>Written informed consent was waived - retrospective</a:t>
            </a:r>
          </a:p>
          <a:p>
            <a:r>
              <a:rPr lang="en-US" dirty="0" smtClean="0"/>
              <a:t>Groups</a:t>
            </a:r>
          </a:p>
          <a:p>
            <a:pPr>
              <a:buFont typeface="Wingdings" charset="2"/>
              <a:buChar char="Ø"/>
            </a:pPr>
            <a:r>
              <a:rPr lang="en-US" sz="3000" dirty="0" err="1" smtClean="0"/>
              <a:t>G</a:t>
            </a:r>
            <a:r>
              <a:rPr lang="en-US" sz="3000" baseline="-25000" dirty="0" err="1" smtClean="0"/>
              <a:t>control</a:t>
            </a:r>
            <a:r>
              <a:rPr lang="en-US" sz="3000" dirty="0" smtClean="0"/>
              <a:t> – No CPB and no </a:t>
            </a:r>
            <a:r>
              <a:rPr lang="en-US" sz="3000" dirty="0"/>
              <a:t>DEX</a:t>
            </a:r>
          </a:p>
          <a:p>
            <a:pPr>
              <a:buFont typeface="Wingdings" charset="2"/>
              <a:buChar char="Ø"/>
            </a:pPr>
            <a:r>
              <a:rPr lang="en-US" sz="3000" dirty="0" smtClean="0"/>
              <a:t>G</a:t>
            </a:r>
            <a:r>
              <a:rPr lang="en-US" sz="3000" baseline="-25000" dirty="0" smtClean="0"/>
              <a:t>DEX</a:t>
            </a:r>
            <a:r>
              <a:rPr lang="en-US" sz="3000" dirty="0" smtClean="0"/>
              <a:t> </a:t>
            </a:r>
            <a:r>
              <a:rPr lang="en-US" sz="3000" dirty="0"/>
              <a:t>– No CPB </a:t>
            </a:r>
            <a:r>
              <a:rPr lang="en-US" sz="3000" dirty="0" smtClean="0"/>
              <a:t>with DEX</a:t>
            </a:r>
          </a:p>
          <a:p>
            <a:pPr>
              <a:buFont typeface="Wingdings" charset="2"/>
              <a:buChar char="Ø"/>
            </a:pPr>
            <a:r>
              <a:rPr lang="en-US" sz="3000" dirty="0" smtClean="0"/>
              <a:t>G</a:t>
            </a:r>
            <a:r>
              <a:rPr lang="en-US" sz="3000" baseline="-25000" dirty="0" smtClean="0"/>
              <a:t>CPB</a:t>
            </a:r>
            <a:r>
              <a:rPr lang="en-US" sz="3000" dirty="0" smtClean="0"/>
              <a:t> – </a:t>
            </a:r>
            <a:r>
              <a:rPr lang="en-US" sz="3000" dirty="0" smtClean="0"/>
              <a:t>Patients </a:t>
            </a:r>
            <a:r>
              <a:rPr lang="en-US" sz="3000" dirty="0" smtClean="0"/>
              <a:t>with CPB and no DEX</a:t>
            </a:r>
          </a:p>
          <a:p>
            <a:pPr>
              <a:buFont typeface="Wingdings" charset="2"/>
              <a:buChar char="Ø"/>
            </a:pPr>
            <a:r>
              <a:rPr lang="en-US" sz="3000" dirty="0" smtClean="0"/>
              <a:t>G</a:t>
            </a:r>
            <a:r>
              <a:rPr lang="en-US" sz="3000" baseline="-25000" dirty="0" smtClean="0"/>
              <a:t>CPB+DEX</a:t>
            </a:r>
            <a:r>
              <a:rPr lang="en-US" sz="3000" dirty="0" smtClean="0"/>
              <a:t> – </a:t>
            </a:r>
            <a:r>
              <a:rPr lang="en-US" sz="3000" dirty="0" smtClean="0"/>
              <a:t>Patients </a:t>
            </a:r>
            <a:r>
              <a:rPr lang="en-US" sz="3000" dirty="0"/>
              <a:t>with CPB </a:t>
            </a:r>
            <a:r>
              <a:rPr lang="en-US" sz="3000" dirty="0" smtClean="0"/>
              <a:t>and DEX</a:t>
            </a:r>
          </a:p>
        </p:txBody>
      </p:sp>
    </p:spTree>
    <p:extLst>
      <p:ext uri="{BB962C8B-B14F-4D97-AF65-F5344CB8AC3E}">
        <p14:creationId xmlns:p14="http://schemas.microsoft.com/office/powerpoint/2010/main" val="843751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a:xfrm>
            <a:off x="1435608" y="1447800"/>
            <a:ext cx="7498080" cy="5237124"/>
          </a:xfrm>
        </p:spPr>
        <p:txBody>
          <a:bodyPr>
            <a:normAutofit fontScale="92500" lnSpcReduction="10000"/>
          </a:bodyPr>
          <a:lstStyle/>
          <a:p>
            <a:r>
              <a:rPr lang="en-US" dirty="0" smtClean="0"/>
              <a:t>Data were collected by reviewing electronic records</a:t>
            </a:r>
          </a:p>
          <a:p>
            <a:r>
              <a:rPr lang="en-US" dirty="0" smtClean="0"/>
              <a:t>Included</a:t>
            </a:r>
          </a:p>
          <a:p>
            <a:pPr lvl="1"/>
            <a:r>
              <a:rPr lang="en-US" dirty="0" smtClean="0"/>
              <a:t>All patients submitted to CABG </a:t>
            </a:r>
            <a:r>
              <a:rPr lang="en-US" dirty="0" smtClean="0"/>
              <a:t>between 2008 </a:t>
            </a:r>
            <a:r>
              <a:rPr lang="en-US" dirty="0" smtClean="0"/>
              <a:t>e 2011</a:t>
            </a:r>
          </a:p>
          <a:p>
            <a:r>
              <a:rPr lang="en-US" dirty="0" smtClean="0"/>
              <a:t>Excluded</a:t>
            </a:r>
          </a:p>
          <a:p>
            <a:pPr lvl="1"/>
            <a:r>
              <a:rPr lang="en-US" dirty="0" err="1" smtClean="0"/>
              <a:t>Emergncy</a:t>
            </a:r>
            <a:r>
              <a:rPr lang="en-US" dirty="0" smtClean="0"/>
              <a:t> surgery</a:t>
            </a:r>
          </a:p>
          <a:p>
            <a:pPr lvl="1"/>
            <a:r>
              <a:rPr lang="en-US" dirty="0" smtClean="0"/>
              <a:t>CAT &lt; 72h</a:t>
            </a:r>
          </a:p>
          <a:p>
            <a:pPr lvl="1"/>
            <a:r>
              <a:rPr lang="en-US" dirty="0" smtClean="0"/>
              <a:t>α2 agonists use</a:t>
            </a:r>
          </a:p>
          <a:p>
            <a:pPr lvl="1"/>
            <a:r>
              <a:rPr lang="en-US" dirty="0" smtClean="0"/>
              <a:t>Patients – </a:t>
            </a:r>
            <a:r>
              <a:rPr lang="en-US" dirty="0" err="1" smtClean="0"/>
              <a:t>SCr</a:t>
            </a:r>
            <a:r>
              <a:rPr lang="en-US" dirty="0" smtClean="0"/>
              <a:t> ≥ </a:t>
            </a:r>
            <a:r>
              <a:rPr lang="en-US" dirty="0" smtClean="0"/>
              <a:t>2.0mg/</a:t>
            </a:r>
            <a:r>
              <a:rPr lang="en-US" dirty="0" err="1" smtClean="0"/>
              <a:t>dL</a:t>
            </a:r>
            <a:r>
              <a:rPr lang="en-US" dirty="0" smtClean="0"/>
              <a:t> </a:t>
            </a:r>
            <a:r>
              <a:rPr lang="en-US" dirty="0" smtClean="0"/>
              <a:t>before surgery</a:t>
            </a:r>
          </a:p>
          <a:p>
            <a:pPr lvl="1"/>
            <a:r>
              <a:rPr lang="en-US" dirty="0"/>
              <a:t>I</a:t>
            </a:r>
            <a:r>
              <a:rPr lang="en-US" dirty="0" smtClean="0"/>
              <a:t>ncomplete data</a:t>
            </a:r>
          </a:p>
        </p:txBody>
      </p:sp>
    </p:spTree>
    <p:extLst>
      <p:ext uri="{BB962C8B-B14F-4D97-AF65-F5344CB8AC3E}">
        <p14:creationId xmlns:p14="http://schemas.microsoft.com/office/powerpoint/2010/main" val="26442518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p:txBody>
          <a:bodyPr/>
          <a:lstStyle/>
          <a:p>
            <a:r>
              <a:rPr lang="en-US" dirty="0" smtClean="0"/>
              <a:t>ECG</a:t>
            </a:r>
          </a:p>
          <a:p>
            <a:r>
              <a:rPr lang="en-US" dirty="0" smtClean="0"/>
              <a:t>SO2</a:t>
            </a:r>
          </a:p>
          <a:p>
            <a:r>
              <a:rPr lang="en-US" dirty="0" smtClean="0"/>
              <a:t>Capnography</a:t>
            </a:r>
          </a:p>
          <a:p>
            <a:r>
              <a:rPr lang="en-US" dirty="0" smtClean="0"/>
              <a:t>Gas Analyzer</a:t>
            </a:r>
          </a:p>
          <a:p>
            <a:r>
              <a:rPr lang="en-US" dirty="0" smtClean="0"/>
              <a:t>Invasive Arterial Pressure (MAP)</a:t>
            </a:r>
          </a:p>
          <a:p>
            <a:r>
              <a:rPr lang="en-US" dirty="0" smtClean="0"/>
              <a:t>Central venous pressure</a:t>
            </a:r>
          </a:p>
          <a:p>
            <a:r>
              <a:rPr lang="en-US" dirty="0" smtClean="0"/>
              <a:t>Temperature</a:t>
            </a:r>
          </a:p>
          <a:p>
            <a:r>
              <a:rPr lang="en-US" dirty="0" smtClean="0"/>
              <a:t>Urinary output</a:t>
            </a:r>
            <a:endParaRPr lang="en-US" dirty="0"/>
          </a:p>
        </p:txBody>
      </p:sp>
    </p:spTree>
    <p:extLst>
      <p:ext uri="{BB962C8B-B14F-4D97-AF65-F5344CB8AC3E}">
        <p14:creationId xmlns:p14="http://schemas.microsoft.com/office/powerpoint/2010/main" val="16283776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Anaesthesia</a:t>
            </a:r>
            <a:endParaRPr lang="en-US" dirty="0"/>
          </a:p>
        </p:txBody>
      </p:sp>
      <p:sp>
        <p:nvSpPr>
          <p:cNvPr id="3" name="Content Placeholder 2"/>
          <p:cNvSpPr>
            <a:spLocks noGrp="1"/>
          </p:cNvSpPr>
          <p:nvPr>
            <p:ph idx="1"/>
          </p:nvPr>
        </p:nvSpPr>
        <p:spPr>
          <a:xfrm>
            <a:off x="1435608" y="1602304"/>
            <a:ext cx="7498080" cy="4800600"/>
          </a:xfrm>
        </p:spPr>
        <p:txBody>
          <a:bodyPr/>
          <a:lstStyle/>
          <a:p>
            <a:r>
              <a:rPr lang="en-US" dirty="0" smtClean="0"/>
              <a:t>Groups w/o DEX  </a:t>
            </a:r>
          </a:p>
          <a:p>
            <a:pPr lvl="1"/>
            <a:r>
              <a:rPr lang="en-US" dirty="0" smtClean="0"/>
              <a:t>Venous line</a:t>
            </a:r>
          </a:p>
          <a:p>
            <a:pPr lvl="1"/>
            <a:r>
              <a:rPr lang="en-US" dirty="0" smtClean="0"/>
              <a:t>3 to 5 mg of midazolam</a:t>
            </a:r>
          </a:p>
          <a:p>
            <a:pPr lvl="1"/>
            <a:r>
              <a:rPr lang="en-US" dirty="0" smtClean="0"/>
              <a:t>Radial arterial line (MAP)</a:t>
            </a:r>
          </a:p>
          <a:p>
            <a:pPr lvl="1"/>
            <a:r>
              <a:rPr lang="en-US" dirty="0" smtClean="0"/>
              <a:t>20 to 30 mcg/kg of </a:t>
            </a:r>
            <a:r>
              <a:rPr lang="en-US" dirty="0" err="1" smtClean="0"/>
              <a:t>fentanil</a:t>
            </a:r>
            <a:r>
              <a:rPr lang="en-US" dirty="0" smtClean="0"/>
              <a:t>, etomidate </a:t>
            </a:r>
            <a:r>
              <a:rPr lang="en-US" dirty="0" smtClean="0"/>
              <a:t>0.3mg/kg </a:t>
            </a:r>
            <a:r>
              <a:rPr lang="en-US" dirty="0" smtClean="0"/>
              <a:t>and </a:t>
            </a:r>
            <a:r>
              <a:rPr lang="en-US" dirty="0" err="1" smtClean="0"/>
              <a:t>pancuronium</a:t>
            </a:r>
            <a:r>
              <a:rPr lang="en-US" dirty="0" smtClean="0"/>
              <a:t> </a:t>
            </a:r>
            <a:r>
              <a:rPr lang="en-US" dirty="0" smtClean="0"/>
              <a:t>0.08mg/kg</a:t>
            </a:r>
            <a:endParaRPr lang="en-US" dirty="0" smtClean="0"/>
          </a:p>
          <a:p>
            <a:pPr lvl="1"/>
            <a:r>
              <a:rPr lang="en-US" dirty="0" smtClean="0"/>
              <a:t>Maintenance with isoflurane titrated according to hemodynamic response</a:t>
            </a:r>
            <a:endParaRPr lang="en-US" dirty="0"/>
          </a:p>
        </p:txBody>
      </p:sp>
      <p:sp>
        <p:nvSpPr>
          <p:cNvPr id="4" name="TextBox 3"/>
          <p:cNvSpPr txBox="1"/>
          <p:nvPr/>
        </p:nvSpPr>
        <p:spPr>
          <a:xfrm>
            <a:off x="4007147" y="1232972"/>
            <a:ext cx="996683" cy="369332"/>
          </a:xfrm>
          <a:prstGeom prst="rect">
            <a:avLst/>
          </a:prstGeom>
          <a:noFill/>
        </p:spPr>
        <p:txBody>
          <a:bodyPr wrap="none" rtlCol="0">
            <a:spAutoFit/>
          </a:bodyPr>
          <a:lstStyle/>
          <a:p>
            <a:r>
              <a:rPr lang="pt-BR" dirty="0" err="1" smtClean="0"/>
              <a:t>Protocol</a:t>
            </a:r>
            <a:endParaRPr lang="pt-BR" dirty="0"/>
          </a:p>
        </p:txBody>
      </p:sp>
    </p:spTree>
    <p:extLst>
      <p:ext uri="{BB962C8B-B14F-4D97-AF65-F5344CB8AC3E}">
        <p14:creationId xmlns:p14="http://schemas.microsoft.com/office/powerpoint/2010/main" val="1151395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Anaesthesia</a:t>
            </a:r>
            <a:endParaRPr lang="en-US" dirty="0"/>
          </a:p>
        </p:txBody>
      </p:sp>
      <p:sp>
        <p:nvSpPr>
          <p:cNvPr id="3" name="Content Placeholder 2"/>
          <p:cNvSpPr>
            <a:spLocks noGrp="1"/>
          </p:cNvSpPr>
          <p:nvPr>
            <p:ph idx="1"/>
          </p:nvPr>
        </p:nvSpPr>
        <p:spPr>
          <a:xfrm>
            <a:off x="1435608" y="1602304"/>
            <a:ext cx="7498080" cy="4800600"/>
          </a:xfrm>
        </p:spPr>
        <p:txBody>
          <a:bodyPr>
            <a:normAutofit/>
          </a:bodyPr>
          <a:lstStyle/>
          <a:p>
            <a:r>
              <a:rPr lang="en-US" dirty="0" smtClean="0"/>
              <a:t>Groups w/o DEX  </a:t>
            </a:r>
          </a:p>
          <a:p>
            <a:pPr lvl="1"/>
            <a:r>
              <a:rPr lang="en-US" dirty="0" smtClean="0"/>
              <a:t>Venous line</a:t>
            </a:r>
          </a:p>
          <a:p>
            <a:pPr lvl="1"/>
            <a:r>
              <a:rPr lang="en-US" dirty="0" smtClean="0"/>
              <a:t>3 to 5 mg of midazolam</a:t>
            </a:r>
          </a:p>
          <a:p>
            <a:pPr lvl="1"/>
            <a:r>
              <a:rPr lang="en-US" dirty="0" smtClean="0"/>
              <a:t>Radial arterial line</a:t>
            </a:r>
          </a:p>
          <a:p>
            <a:pPr lvl="1"/>
            <a:r>
              <a:rPr lang="en-US" dirty="0"/>
              <a:t>DEX </a:t>
            </a:r>
            <a:r>
              <a:rPr lang="en-US" dirty="0" smtClean="0"/>
              <a:t>0.5mcg/kg/h</a:t>
            </a:r>
            <a:endParaRPr lang="en-US" dirty="0" smtClean="0"/>
          </a:p>
          <a:p>
            <a:pPr lvl="1"/>
            <a:r>
              <a:rPr lang="en-US" dirty="0"/>
              <a:t>1</a:t>
            </a:r>
            <a:r>
              <a:rPr lang="en-US" dirty="0" smtClean="0"/>
              <a:t>0 to </a:t>
            </a:r>
            <a:r>
              <a:rPr lang="en-US" dirty="0"/>
              <a:t>2</a:t>
            </a:r>
            <a:r>
              <a:rPr lang="en-US" dirty="0" smtClean="0"/>
              <a:t>0 mcg/kg of </a:t>
            </a:r>
            <a:r>
              <a:rPr lang="en-US" dirty="0" err="1" smtClean="0"/>
              <a:t>fentanil</a:t>
            </a:r>
            <a:r>
              <a:rPr lang="en-US" dirty="0" smtClean="0"/>
              <a:t>, etomidate </a:t>
            </a:r>
            <a:r>
              <a:rPr lang="en-US" dirty="0" smtClean="0"/>
              <a:t>0.3mg/kg </a:t>
            </a:r>
            <a:r>
              <a:rPr lang="en-US" dirty="0" smtClean="0"/>
              <a:t>and </a:t>
            </a:r>
            <a:r>
              <a:rPr lang="en-US" dirty="0" err="1" smtClean="0"/>
              <a:t>pancuronium</a:t>
            </a:r>
            <a:r>
              <a:rPr lang="en-US" dirty="0" smtClean="0"/>
              <a:t> </a:t>
            </a:r>
            <a:r>
              <a:rPr lang="en-US" dirty="0" smtClean="0"/>
              <a:t>0.08mg/kg</a:t>
            </a:r>
            <a:endParaRPr lang="en-US" dirty="0" smtClean="0"/>
          </a:p>
          <a:p>
            <a:pPr lvl="1"/>
            <a:r>
              <a:rPr lang="en-US" dirty="0" smtClean="0"/>
              <a:t>Maintenance with isoflurane titrated according to hemodynamic response</a:t>
            </a:r>
            <a:endParaRPr lang="en-US" dirty="0"/>
          </a:p>
        </p:txBody>
      </p:sp>
      <p:sp>
        <p:nvSpPr>
          <p:cNvPr id="4" name="TextBox 3"/>
          <p:cNvSpPr txBox="1"/>
          <p:nvPr/>
        </p:nvSpPr>
        <p:spPr>
          <a:xfrm>
            <a:off x="4007147" y="1232972"/>
            <a:ext cx="996683" cy="369332"/>
          </a:xfrm>
          <a:prstGeom prst="rect">
            <a:avLst/>
          </a:prstGeom>
          <a:noFill/>
        </p:spPr>
        <p:txBody>
          <a:bodyPr wrap="none" rtlCol="0">
            <a:spAutoFit/>
          </a:bodyPr>
          <a:lstStyle/>
          <a:p>
            <a:r>
              <a:rPr lang="pt-BR" dirty="0" err="1" smtClean="0"/>
              <a:t>Protocol</a:t>
            </a:r>
            <a:endParaRPr lang="pt-BR" dirty="0"/>
          </a:p>
        </p:txBody>
      </p:sp>
    </p:spTree>
    <p:extLst>
      <p:ext uri="{BB962C8B-B14F-4D97-AF65-F5344CB8AC3E}">
        <p14:creationId xmlns:p14="http://schemas.microsoft.com/office/powerpoint/2010/main" val="12298133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Anaesthesia</a:t>
            </a:r>
            <a:endParaRPr lang="en-US" dirty="0"/>
          </a:p>
        </p:txBody>
      </p:sp>
      <p:sp>
        <p:nvSpPr>
          <p:cNvPr id="3" name="Content Placeholder 2"/>
          <p:cNvSpPr>
            <a:spLocks noGrp="1"/>
          </p:cNvSpPr>
          <p:nvPr>
            <p:ph idx="1"/>
          </p:nvPr>
        </p:nvSpPr>
        <p:spPr/>
        <p:txBody>
          <a:bodyPr>
            <a:normAutofit/>
          </a:bodyPr>
          <a:lstStyle/>
          <a:p>
            <a:r>
              <a:rPr lang="en-US" dirty="0" smtClean="0"/>
              <a:t>MAP was kept between 60 to 90mmHg</a:t>
            </a:r>
          </a:p>
          <a:p>
            <a:r>
              <a:rPr lang="en-US" dirty="0" smtClean="0"/>
              <a:t>Short episodes of hypotension were treated with small bolus of ephedrine or </a:t>
            </a:r>
            <a:r>
              <a:rPr lang="en-US" dirty="0" err="1" smtClean="0"/>
              <a:t>metaraminol</a:t>
            </a:r>
            <a:r>
              <a:rPr lang="en-US" dirty="0" smtClean="0"/>
              <a:t> </a:t>
            </a:r>
          </a:p>
          <a:p>
            <a:r>
              <a:rPr lang="en-US" dirty="0" smtClean="0"/>
              <a:t>Longer episodes were treated with noradrenaline - continuous infusion</a:t>
            </a:r>
          </a:p>
          <a:p>
            <a:r>
              <a:rPr lang="en-US" dirty="0" err="1" smtClean="0"/>
              <a:t>Hyipertension</a:t>
            </a:r>
            <a:r>
              <a:rPr lang="en-US" dirty="0" smtClean="0"/>
              <a:t> and isoflurane &gt; </a:t>
            </a:r>
            <a:r>
              <a:rPr lang="en-US" dirty="0" smtClean="0"/>
              <a:t>1.3 </a:t>
            </a:r>
            <a:r>
              <a:rPr lang="en-US" dirty="0" smtClean="0"/>
              <a:t>CAM were treated with nitroglycerine or nitroprusside</a:t>
            </a:r>
            <a:endParaRPr lang="en-US" dirty="0"/>
          </a:p>
        </p:txBody>
      </p:sp>
    </p:spTree>
    <p:extLst>
      <p:ext uri="{BB962C8B-B14F-4D97-AF65-F5344CB8AC3E}">
        <p14:creationId xmlns:p14="http://schemas.microsoft.com/office/powerpoint/2010/main" val="1399929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err="1" smtClean="0"/>
              <a:t>Method</a:t>
            </a:r>
            <a:endParaRPr lang="pt-BR" dirty="0"/>
          </a:p>
        </p:txBody>
      </p:sp>
      <p:sp>
        <p:nvSpPr>
          <p:cNvPr id="3" name="Content Placeholder 2"/>
          <p:cNvSpPr>
            <a:spLocks noGrp="1"/>
          </p:cNvSpPr>
          <p:nvPr>
            <p:ph idx="1"/>
          </p:nvPr>
        </p:nvSpPr>
        <p:spPr/>
        <p:txBody>
          <a:bodyPr/>
          <a:lstStyle/>
          <a:p>
            <a:r>
              <a:rPr lang="en-US" dirty="0" smtClean="0"/>
              <a:t>Measured de </a:t>
            </a:r>
            <a:r>
              <a:rPr lang="en-US" dirty="0" err="1" smtClean="0"/>
              <a:t>Scr</a:t>
            </a:r>
            <a:r>
              <a:rPr lang="en-US" dirty="0" smtClean="0"/>
              <a:t> at 4 time points</a:t>
            </a:r>
            <a:endParaRPr lang="en-US" dirty="0"/>
          </a:p>
          <a:p>
            <a:pPr lvl="1"/>
            <a:r>
              <a:rPr lang="en-US" dirty="0" smtClean="0"/>
              <a:t>Before surgery (control) - </a:t>
            </a:r>
            <a:r>
              <a:rPr lang="en-US" dirty="0" err="1" smtClean="0"/>
              <a:t>Mpre</a:t>
            </a:r>
            <a:endParaRPr lang="en-US" dirty="0"/>
          </a:p>
          <a:p>
            <a:pPr lvl="1"/>
            <a:r>
              <a:rPr lang="en-US" dirty="0" err="1" smtClean="0"/>
              <a:t>MiPO</a:t>
            </a:r>
            <a:endParaRPr lang="en-US" dirty="0"/>
          </a:p>
          <a:p>
            <a:pPr lvl="1"/>
            <a:r>
              <a:rPr lang="en-US" dirty="0"/>
              <a:t>PO 24h</a:t>
            </a:r>
          </a:p>
          <a:p>
            <a:pPr lvl="1"/>
            <a:r>
              <a:rPr lang="en-US" dirty="0"/>
              <a:t>PO 48h</a:t>
            </a:r>
          </a:p>
          <a:p>
            <a:endParaRPr lang="pt-BR" dirty="0"/>
          </a:p>
        </p:txBody>
      </p:sp>
      <p:sp>
        <p:nvSpPr>
          <p:cNvPr id="4" name="TextBox 3"/>
          <p:cNvSpPr txBox="1"/>
          <p:nvPr/>
        </p:nvSpPr>
        <p:spPr>
          <a:xfrm>
            <a:off x="2316498" y="5032532"/>
            <a:ext cx="4597724" cy="1200329"/>
          </a:xfrm>
          <a:prstGeom prst="rect">
            <a:avLst/>
          </a:prstGeom>
          <a:noFill/>
        </p:spPr>
        <p:txBody>
          <a:bodyPr wrap="square" rtlCol="0">
            <a:spAutoFit/>
          </a:bodyPr>
          <a:lstStyle/>
          <a:p>
            <a:r>
              <a:rPr lang="en-GB" sz="2400" dirty="0" smtClean="0"/>
              <a:t>Difference </a:t>
            </a:r>
            <a:r>
              <a:rPr lang="en-GB" sz="2400" dirty="0" err="1" smtClean="0"/>
              <a:t>CrS</a:t>
            </a:r>
            <a:r>
              <a:rPr lang="en-GB" sz="2400" dirty="0" smtClean="0"/>
              <a:t> ≥ 0.3mg/</a:t>
            </a:r>
            <a:r>
              <a:rPr lang="en-GB" sz="2400" dirty="0" err="1" smtClean="0"/>
              <a:t>dL</a:t>
            </a:r>
            <a:r>
              <a:rPr lang="en-GB" sz="2400" dirty="0" smtClean="0"/>
              <a:t> = </a:t>
            </a:r>
            <a:r>
              <a:rPr lang="en-GB" sz="2400" dirty="0" err="1" smtClean="0"/>
              <a:t>AKi</a:t>
            </a:r>
            <a:r>
              <a:rPr lang="en-GB" sz="2400" dirty="0" smtClean="0"/>
              <a:t> +</a:t>
            </a:r>
          </a:p>
          <a:p>
            <a:r>
              <a:rPr lang="en-GB" sz="2400" dirty="0" smtClean="0"/>
              <a:t>Difference </a:t>
            </a:r>
            <a:r>
              <a:rPr lang="en-GB" sz="2400" dirty="0" err="1" smtClean="0"/>
              <a:t>CrS</a:t>
            </a:r>
            <a:r>
              <a:rPr lang="en-GB" sz="2400" dirty="0" smtClean="0"/>
              <a:t> &lt; 0.3mg/</a:t>
            </a:r>
            <a:r>
              <a:rPr lang="en-GB" sz="2400" dirty="0" err="1" smtClean="0"/>
              <a:t>dL</a:t>
            </a:r>
            <a:r>
              <a:rPr lang="en-GB" sz="2400" dirty="0" smtClean="0"/>
              <a:t>= AKI – </a:t>
            </a:r>
          </a:p>
          <a:p>
            <a:r>
              <a:rPr lang="en-GB" sz="2400" dirty="0" smtClean="0"/>
              <a:t>Urinary output was not evaluated</a:t>
            </a:r>
            <a:endParaRPr lang="en-GB" sz="2400" dirty="0"/>
          </a:p>
        </p:txBody>
      </p:sp>
    </p:spTree>
    <p:extLst>
      <p:ext uri="{BB962C8B-B14F-4D97-AF65-F5344CB8AC3E}">
        <p14:creationId xmlns:p14="http://schemas.microsoft.com/office/powerpoint/2010/main" val="34617920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Creatinine</a:t>
            </a:r>
            <a:endParaRPr lang="en-GB" dirty="0"/>
          </a:p>
        </p:txBody>
      </p:sp>
      <p:sp>
        <p:nvSpPr>
          <p:cNvPr id="3" name="Content Placeholder 2"/>
          <p:cNvSpPr>
            <a:spLocks noGrp="1"/>
          </p:cNvSpPr>
          <p:nvPr>
            <p:ph idx="1"/>
          </p:nvPr>
        </p:nvSpPr>
        <p:spPr/>
        <p:txBody>
          <a:bodyPr>
            <a:normAutofit/>
          </a:bodyPr>
          <a:lstStyle/>
          <a:p>
            <a:r>
              <a:rPr lang="en-GB" sz="2800" dirty="0" smtClean="0"/>
              <a:t>Men  - </a:t>
            </a:r>
            <a:r>
              <a:rPr lang="en-GB" sz="2800" dirty="0" smtClean="0"/>
              <a:t>1.3mg/</a:t>
            </a:r>
            <a:r>
              <a:rPr lang="en-GB" sz="2800" dirty="0" err="1" smtClean="0"/>
              <a:t>dL</a:t>
            </a:r>
            <a:r>
              <a:rPr lang="en-GB" sz="2800" dirty="0" smtClean="0"/>
              <a:t> – 115µmol/L</a:t>
            </a:r>
            <a:endParaRPr lang="en-GB" sz="2800" dirty="0" smtClean="0"/>
          </a:p>
          <a:p>
            <a:r>
              <a:rPr lang="en-GB" sz="2800" dirty="0" smtClean="0"/>
              <a:t>Women </a:t>
            </a:r>
            <a:r>
              <a:rPr lang="en-GB" sz="2800" dirty="0" smtClean="0"/>
              <a:t>– 1.1mg/</a:t>
            </a:r>
            <a:r>
              <a:rPr lang="en-GB" sz="2800" dirty="0" err="1" smtClean="0"/>
              <a:t>dL</a:t>
            </a:r>
            <a:r>
              <a:rPr lang="en-GB" sz="2800" dirty="0" smtClean="0"/>
              <a:t> – 97µmol/L</a:t>
            </a:r>
            <a:endParaRPr lang="en-GB" sz="2800" dirty="0" smtClean="0"/>
          </a:p>
          <a:p>
            <a:r>
              <a:rPr lang="en-GB" sz="2800" dirty="0" smtClean="0"/>
              <a:t>Poor kidney outcome when </a:t>
            </a:r>
            <a:r>
              <a:rPr lang="en-GB" sz="2800" dirty="0" err="1" smtClean="0"/>
              <a:t>CrS</a:t>
            </a:r>
            <a:r>
              <a:rPr lang="en-GB" sz="2800" dirty="0"/>
              <a:t>&gt;</a:t>
            </a:r>
            <a:r>
              <a:rPr lang="en-GB" sz="2800" dirty="0" smtClean="0"/>
              <a:t> </a:t>
            </a:r>
            <a:r>
              <a:rPr lang="en-GB" sz="2800" dirty="0" smtClean="0"/>
              <a:t>2.0mg/</a:t>
            </a:r>
            <a:r>
              <a:rPr lang="en-GB" sz="2800" dirty="0" err="1" smtClean="0"/>
              <a:t>dL</a:t>
            </a:r>
            <a:r>
              <a:rPr lang="en-GB" sz="2800" dirty="0" smtClean="0"/>
              <a:t> </a:t>
            </a:r>
            <a:r>
              <a:rPr lang="en-GB" sz="2800" dirty="0"/>
              <a:t>- </a:t>
            </a:r>
            <a:r>
              <a:rPr lang="en-GB" sz="2800" dirty="0" smtClean="0"/>
              <a:t>177µmol/L</a:t>
            </a:r>
            <a:endParaRPr lang="en-GB" sz="2800" dirty="0" smtClean="0"/>
          </a:p>
          <a:p>
            <a:r>
              <a:rPr lang="en-GB" sz="2800" dirty="0" smtClean="0"/>
              <a:t>We </a:t>
            </a:r>
            <a:r>
              <a:rPr lang="en-GB" sz="2800" dirty="0"/>
              <a:t>also </a:t>
            </a:r>
            <a:r>
              <a:rPr lang="en-GB" sz="2800" dirty="0" smtClean="0"/>
              <a:t>assessed </a:t>
            </a:r>
            <a:r>
              <a:rPr lang="en-GB" sz="2800" dirty="0"/>
              <a:t>risk for AKI in patients with altered preoperative </a:t>
            </a:r>
            <a:r>
              <a:rPr lang="en-GB" sz="2800" dirty="0" err="1"/>
              <a:t>SCr</a:t>
            </a:r>
            <a:r>
              <a:rPr lang="en-GB" sz="2800" dirty="0"/>
              <a:t> (values between 1.1 mg/dl and 2.0 mg/dl for women or 1.3 mg/dl and 2.0 mg/dl for men) compared to patients with normal </a:t>
            </a:r>
            <a:r>
              <a:rPr lang="en-GB" sz="2800" dirty="0" err="1"/>
              <a:t>SCr</a:t>
            </a:r>
            <a:r>
              <a:rPr lang="en-GB" sz="2800" dirty="0"/>
              <a:t> </a:t>
            </a:r>
          </a:p>
        </p:txBody>
      </p:sp>
      <p:sp>
        <p:nvSpPr>
          <p:cNvPr id="4" name="TextBox 3"/>
          <p:cNvSpPr txBox="1"/>
          <p:nvPr/>
        </p:nvSpPr>
        <p:spPr>
          <a:xfrm>
            <a:off x="0" y="6274080"/>
            <a:ext cx="9143999" cy="369332"/>
          </a:xfrm>
          <a:prstGeom prst="rect">
            <a:avLst/>
          </a:prstGeom>
          <a:noFill/>
        </p:spPr>
        <p:txBody>
          <a:bodyPr wrap="square" rtlCol="0">
            <a:spAutoFit/>
          </a:bodyPr>
          <a:lstStyle/>
          <a:p>
            <a:pPr algn="ctr"/>
            <a:r>
              <a:rPr lang="pt-BR" dirty="0" err="1" smtClean="0"/>
              <a:t>Hirose</a:t>
            </a:r>
            <a:r>
              <a:rPr lang="pt-BR" dirty="0" smtClean="0"/>
              <a:t> et al., 2001; </a:t>
            </a:r>
            <a:r>
              <a:rPr lang="pt-BR" dirty="0" err="1" smtClean="0"/>
              <a:t>Stafford</a:t>
            </a:r>
            <a:r>
              <a:rPr lang="pt-BR" dirty="0" smtClean="0"/>
              <a:t>-Smith et al., 2009</a:t>
            </a:r>
            <a:endParaRPr lang="pt-BR" dirty="0"/>
          </a:p>
        </p:txBody>
      </p:sp>
    </p:spTree>
    <p:extLst>
      <p:ext uri="{BB962C8B-B14F-4D97-AF65-F5344CB8AC3E}">
        <p14:creationId xmlns:p14="http://schemas.microsoft.com/office/powerpoint/2010/main" val="17241886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Análise</a:t>
            </a:r>
            <a:r>
              <a:rPr lang="en-US" dirty="0" smtClean="0"/>
              <a:t> </a:t>
            </a:r>
            <a:r>
              <a:rPr lang="en-US" dirty="0" err="1" smtClean="0"/>
              <a:t>Estatística</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The </a:t>
            </a:r>
            <a:r>
              <a:rPr lang="en-GB" dirty="0"/>
              <a:t>statistical analysis aimed to test whether there was significant difference in incidence of AKI when using DEX, thus we separated patients who underwent CPB from those who did not. We considered Student t-test for independent samples in comparing two groups with re-</a:t>
            </a:r>
            <a:r>
              <a:rPr lang="en-GB" dirty="0" err="1"/>
              <a:t>spect</a:t>
            </a:r>
            <a:r>
              <a:rPr lang="en-GB" dirty="0"/>
              <a:t> to quantitative variables. We considered Fisher exact and Chi-square tests in assessing the association between qualitative variables. Values were considered statistically significant at p &lt; </a:t>
            </a:r>
            <a:r>
              <a:rPr lang="en-GB" dirty="0" smtClean="0"/>
              <a:t>0.05</a:t>
            </a:r>
            <a:endParaRPr lang="en-US" dirty="0" smtClean="0"/>
          </a:p>
        </p:txBody>
      </p:sp>
    </p:spTree>
    <p:extLst>
      <p:ext uri="{BB962C8B-B14F-4D97-AF65-F5344CB8AC3E}">
        <p14:creationId xmlns:p14="http://schemas.microsoft.com/office/powerpoint/2010/main" val="2237444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and Discussion</a:t>
            </a:r>
            <a:endParaRPr lang="en-US" dirty="0"/>
          </a:p>
        </p:txBody>
      </p:sp>
      <p:sp>
        <p:nvSpPr>
          <p:cNvPr id="3" name="Content Placeholder 2"/>
          <p:cNvSpPr>
            <a:spLocks noGrp="1"/>
          </p:cNvSpPr>
          <p:nvPr>
            <p:ph idx="1"/>
          </p:nvPr>
        </p:nvSpPr>
        <p:spPr/>
        <p:txBody>
          <a:bodyPr>
            <a:normAutofit/>
          </a:bodyPr>
          <a:lstStyle/>
          <a:p>
            <a:r>
              <a:rPr lang="en-US" dirty="0" smtClean="0"/>
              <a:t>Evaluated 543 patients</a:t>
            </a:r>
          </a:p>
          <a:p>
            <a:r>
              <a:rPr lang="en-US" dirty="0" smtClean="0"/>
              <a:t>Excluded 257</a:t>
            </a:r>
            <a:endParaRPr lang="en-US" dirty="0"/>
          </a:p>
          <a:p>
            <a:r>
              <a:rPr lang="en-US" dirty="0" smtClean="0"/>
              <a:t>Distributed 286 in 4 </a:t>
            </a:r>
            <a:r>
              <a:rPr lang="en-US" dirty="0" err="1" smtClean="0"/>
              <a:t>grupos</a:t>
            </a:r>
            <a:endParaRPr lang="en-US" dirty="0" smtClean="0"/>
          </a:p>
          <a:p>
            <a:pPr lvl="1">
              <a:buFont typeface="Wingdings" charset="2"/>
              <a:buChar char="Ø"/>
            </a:pPr>
            <a:r>
              <a:rPr lang="en-US" sz="2600" dirty="0" err="1" smtClean="0"/>
              <a:t>G</a:t>
            </a:r>
            <a:r>
              <a:rPr lang="en-US" sz="2600" baseline="-25000" dirty="0" err="1" smtClean="0"/>
              <a:t>control</a:t>
            </a:r>
            <a:r>
              <a:rPr lang="en-US" sz="2600" dirty="0" smtClean="0"/>
              <a:t>  	w/o CPB and w/o DEX	 	55</a:t>
            </a:r>
          </a:p>
          <a:p>
            <a:pPr lvl="1">
              <a:buFont typeface="Wingdings" charset="2"/>
              <a:buChar char="Ø"/>
            </a:pPr>
            <a:r>
              <a:rPr lang="en-US" sz="2600" dirty="0" smtClean="0"/>
              <a:t>G</a:t>
            </a:r>
            <a:r>
              <a:rPr lang="en-US" sz="2600" baseline="-25000" dirty="0" smtClean="0"/>
              <a:t>DEX</a:t>
            </a:r>
            <a:r>
              <a:rPr lang="en-US" sz="2600" dirty="0" smtClean="0"/>
              <a:t>  	w/o CPB and w/ DEX	 	24</a:t>
            </a:r>
          </a:p>
          <a:p>
            <a:pPr lvl="1">
              <a:buFont typeface="Wingdings" charset="2"/>
              <a:buChar char="Ø"/>
            </a:pPr>
            <a:r>
              <a:rPr lang="en-US" sz="2600" dirty="0" smtClean="0"/>
              <a:t>G</a:t>
            </a:r>
            <a:r>
              <a:rPr lang="en-US" sz="2600" baseline="-25000" dirty="0" smtClean="0"/>
              <a:t>CPB</a:t>
            </a:r>
            <a:r>
              <a:rPr lang="en-US" sz="2600" dirty="0" smtClean="0"/>
              <a:t>  	CPB and w/o DEX 			157</a:t>
            </a:r>
            <a:endParaRPr lang="en-US" sz="2600" dirty="0"/>
          </a:p>
          <a:p>
            <a:pPr lvl="1">
              <a:buFont typeface="Wingdings" charset="2"/>
              <a:buChar char="Ø"/>
            </a:pPr>
            <a:r>
              <a:rPr lang="en-US" sz="2600" dirty="0" smtClean="0"/>
              <a:t>G</a:t>
            </a:r>
            <a:r>
              <a:rPr lang="en-US" sz="2600" baseline="-25000" dirty="0" smtClean="0"/>
              <a:t>CPB+DEX 	</a:t>
            </a:r>
            <a:r>
              <a:rPr lang="en-US" sz="2600" dirty="0" smtClean="0"/>
              <a:t>CPB and DEX 		50</a:t>
            </a:r>
            <a:endParaRPr lang="en-US" sz="2600" dirty="0"/>
          </a:p>
          <a:p>
            <a:pPr lvl="1"/>
            <a:endParaRPr lang="en-US" sz="2600" dirty="0" smtClean="0"/>
          </a:p>
        </p:txBody>
      </p:sp>
    </p:spTree>
    <p:extLst>
      <p:ext uri="{BB962C8B-B14F-4D97-AF65-F5344CB8AC3E}">
        <p14:creationId xmlns:p14="http://schemas.microsoft.com/office/powerpoint/2010/main" val="28070841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6249765"/>
              </p:ext>
            </p:extLst>
          </p:nvPr>
        </p:nvGraphicFramePr>
        <p:xfrm>
          <a:off x="0" y="22884"/>
          <a:ext cx="9144000" cy="6972551"/>
        </p:xfrm>
        <a:graphic>
          <a:graphicData uri="http://schemas.openxmlformats.org/drawingml/2006/table">
            <a:tbl>
              <a:tblPr firstRow="1" bandRow="1">
                <a:tableStyleId>{5C22544A-7EE6-4342-B048-85BDC9FD1C3A}</a:tableStyleId>
              </a:tblPr>
              <a:tblGrid>
                <a:gridCol w="6704265"/>
                <a:gridCol w="2439735"/>
              </a:tblGrid>
              <a:tr h="825751">
                <a:tc>
                  <a:txBody>
                    <a:bodyPr/>
                    <a:lstStyle/>
                    <a:p>
                      <a:pPr>
                        <a:spcAft>
                          <a:spcPts val="0"/>
                        </a:spcAft>
                      </a:pPr>
                      <a:r>
                        <a:rPr lang="en-GB" sz="2800" b="1" noProof="0" dirty="0" smtClean="0">
                          <a:solidFill>
                            <a:srgbClr val="000000"/>
                          </a:solidFill>
                          <a:effectLst/>
                          <a:latin typeface="Helvetica"/>
                          <a:ea typeface="ヒラギノ角ゴ Pro W3"/>
                          <a:cs typeface="Times New Roman"/>
                        </a:rPr>
                        <a:t>Excluded</a:t>
                      </a:r>
                      <a:endParaRPr lang="en-GB" sz="2800" b="1"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b="1" noProof="0" dirty="0" smtClean="0">
                          <a:solidFill>
                            <a:srgbClr val="000000"/>
                          </a:solidFill>
                          <a:effectLst/>
                          <a:latin typeface="Helvetica"/>
                          <a:ea typeface="ヒラギノ角ゴ Pro W3"/>
                          <a:cs typeface="Times New Roman"/>
                        </a:rPr>
                        <a:t>n </a:t>
                      </a:r>
                      <a:endParaRPr lang="en-GB" sz="3200" b="1"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Emergency</a:t>
                      </a:r>
                      <a:r>
                        <a:rPr lang="en-GB" sz="2800" baseline="0" noProof="0" dirty="0" smtClean="0">
                          <a:solidFill>
                            <a:srgbClr val="000000"/>
                          </a:solidFill>
                          <a:effectLst/>
                          <a:latin typeface="Helvetica"/>
                          <a:ea typeface="ヒラギノ角ゴ Pro W3"/>
                          <a:cs typeface="Times New Roman"/>
                        </a:rPr>
                        <a:t> surgery</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25</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Reoperation</a:t>
                      </a:r>
                      <a:r>
                        <a:rPr lang="en-GB" sz="2800" baseline="0" noProof="0" dirty="0" smtClean="0">
                          <a:solidFill>
                            <a:srgbClr val="000000"/>
                          </a:solidFill>
                          <a:effectLst/>
                          <a:latin typeface="Helvetica"/>
                          <a:ea typeface="ヒラギノ角ゴ Pro W3"/>
                          <a:cs typeface="Times New Roman"/>
                        </a:rPr>
                        <a:t> same day</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Absent Creatinine 24h</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25</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Absent Creatinine 48h</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70</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Absent Creatinine before</a:t>
                      </a:r>
                      <a:r>
                        <a:rPr lang="en-GB" sz="2800" baseline="0" noProof="0" dirty="0" smtClean="0">
                          <a:solidFill>
                            <a:srgbClr val="000000"/>
                          </a:solidFill>
                          <a:effectLst/>
                          <a:latin typeface="Helvetica"/>
                          <a:ea typeface="ヒラギノ角ゴ Pro W3"/>
                          <a:cs typeface="Times New Roman"/>
                        </a:rPr>
                        <a:t> surgery</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5</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Death up to 48h</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23</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Cat &lt; 72h before surgery</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76</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Serum Creatinine</a:t>
                      </a:r>
                      <a:r>
                        <a:rPr lang="en-GB" sz="2800" baseline="0" noProof="0" dirty="0" smtClean="0">
                          <a:solidFill>
                            <a:srgbClr val="000000"/>
                          </a:solidFill>
                          <a:effectLst/>
                          <a:latin typeface="Helvetica"/>
                          <a:ea typeface="ヒラギノ角ゴ Pro W3"/>
                          <a:cs typeface="Times New Roman"/>
                        </a:rPr>
                        <a:t> ≥ 2,0mg/</a:t>
                      </a:r>
                      <a:r>
                        <a:rPr lang="en-GB" sz="2800" baseline="0" noProof="0" dirty="0" err="1" smtClean="0">
                          <a:solidFill>
                            <a:srgbClr val="000000"/>
                          </a:solidFill>
                          <a:effectLst/>
                          <a:latin typeface="Helvetica"/>
                          <a:ea typeface="ヒラギノ角ゴ Pro W3"/>
                          <a:cs typeface="Times New Roman"/>
                        </a:rPr>
                        <a:t>dL</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29</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Alfa-2 agonists use</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1</a:t>
                      </a:r>
                      <a:endParaRPr lang="en-GB" sz="3200" noProof="0" dirty="0">
                        <a:solidFill>
                          <a:srgbClr val="000000"/>
                        </a:solidFill>
                        <a:effectLst/>
                        <a:latin typeface="Helvetica"/>
                        <a:ea typeface="ヒラギノ角ゴ Pro W3"/>
                        <a:cs typeface="Times New Roman"/>
                      </a:endParaRPr>
                    </a:p>
                  </a:txBody>
                  <a:tcPr marL="63500" marR="63500" marT="63500" marB="63500"/>
                </a:tc>
              </a:tr>
              <a:tr h="600936">
                <a:tc>
                  <a:txBody>
                    <a:bodyPr/>
                    <a:lstStyle/>
                    <a:p>
                      <a:pPr>
                        <a:spcAft>
                          <a:spcPts val="0"/>
                        </a:spcAft>
                      </a:pPr>
                      <a:r>
                        <a:rPr lang="en-GB" sz="2800" noProof="0" dirty="0" smtClean="0">
                          <a:solidFill>
                            <a:srgbClr val="000000"/>
                          </a:solidFill>
                          <a:effectLst/>
                          <a:latin typeface="Helvetica"/>
                          <a:ea typeface="ヒラギノ角ゴ Pro W3"/>
                          <a:cs typeface="Times New Roman"/>
                        </a:rPr>
                        <a:t>Other incomplete</a:t>
                      </a:r>
                      <a:r>
                        <a:rPr lang="en-GB" sz="2800" baseline="0" noProof="0" dirty="0" smtClean="0">
                          <a:solidFill>
                            <a:srgbClr val="000000"/>
                          </a:solidFill>
                          <a:effectLst/>
                          <a:latin typeface="Helvetica"/>
                          <a:ea typeface="ヒラギノ角ゴ Pro W3"/>
                          <a:cs typeface="Times New Roman"/>
                        </a:rPr>
                        <a:t> data</a:t>
                      </a:r>
                      <a:endParaRPr lang="en-GB" sz="2800" noProof="0" dirty="0">
                        <a:solidFill>
                          <a:srgbClr val="000000"/>
                        </a:solidFill>
                        <a:effectLst/>
                        <a:latin typeface="Helvetica"/>
                        <a:ea typeface="ヒラギノ角ゴ Pro W3"/>
                        <a:cs typeface="Times New Roman"/>
                      </a:endParaRPr>
                    </a:p>
                  </a:txBody>
                  <a:tcPr marL="63500" marR="63500" marT="63500" marB="63500"/>
                </a:tc>
                <a:tc>
                  <a:txBody>
                    <a:bodyPr/>
                    <a:lstStyle/>
                    <a:p>
                      <a:pPr algn="ctr">
                        <a:spcAft>
                          <a:spcPts val="0"/>
                        </a:spcAft>
                      </a:pPr>
                      <a:r>
                        <a:rPr lang="en-GB" sz="3200" noProof="0" dirty="0" smtClean="0">
                          <a:solidFill>
                            <a:srgbClr val="000000"/>
                          </a:solidFill>
                          <a:effectLst/>
                          <a:latin typeface="Helvetica"/>
                          <a:ea typeface="ヒラギノ角ゴ Pro W3"/>
                          <a:cs typeface="Times New Roman"/>
                        </a:rPr>
                        <a:t>2</a:t>
                      </a:r>
                      <a:endParaRPr lang="en-GB" sz="3200" noProof="0" dirty="0">
                        <a:solidFill>
                          <a:srgbClr val="000000"/>
                        </a:solidFill>
                        <a:effectLst/>
                        <a:latin typeface="Helvetica"/>
                        <a:ea typeface="ヒラギノ角ゴ Pro W3"/>
                        <a:cs typeface="Times New Roman"/>
                      </a:endParaRPr>
                    </a:p>
                  </a:txBody>
                  <a:tcPr marL="63500" marR="63500" marT="63500" marB="63500"/>
                </a:tc>
              </a:tr>
            </a:tbl>
          </a:graphicData>
        </a:graphic>
      </p:graphicFrame>
    </p:spTree>
    <p:extLst>
      <p:ext uri="{BB962C8B-B14F-4D97-AF65-F5344CB8AC3E}">
        <p14:creationId xmlns:p14="http://schemas.microsoft.com/office/powerpoint/2010/main" val="38285279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‪Homogeneity</a:t>
            </a:r>
            <a:r>
              <a:rPr lang="en-GB" dirty="0"/>
              <a:t>‬			</a:t>
            </a:r>
            <a:endParaRPr lang="pt-BR" dirty="0"/>
          </a:p>
        </p:txBody>
      </p:sp>
      <p:sp>
        <p:nvSpPr>
          <p:cNvPr id="3" name="Content Placeholder 2"/>
          <p:cNvSpPr>
            <a:spLocks noGrp="1"/>
          </p:cNvSpPr>
          <p:nvPr>
            <p:ph idx="1"/>
          </p:nvPr>
        </p:nvSpPr>
        <p:spPr/>
        <p:txBody>
          <a:bodyPr/>
          <a:lstStyle/>
          <a:p>
            <a:r>
              <a:rPr lang="pt-BR" dirty="0" smtClean="0"/>
              <a:t>H</a:t>
            </a:r>
            <a:r>
              <a:rPr lang="en-GB" dirty="0" smtClean="0"/>
              <a:t>‪</a:t>
            </a:r>
            <a:r>
              <a:rPr lang="en-GB" dirty="0" err="1" smtClean="0"/>
              <a:t>omogeneity</a:t>
            </a:r>
            <a:r>
              <a:rPr lang="en-GB" dirty="0"/>
              <a:t>‬			</a:t>
            </a:r>
          </a:p>
          <a:p>
            <a:r>
              <a:rPr lang="en-GB" dirty="0" smtClean="0"/>
              <a:t>‬</a:t>
            </a:r>
            <a:r>
              <a:rPr lang="pt-BR" dirty="0" err="1" smtClean="0"/>
              <a:t>CrS</a:t>
            </a:r>
            <a:r>
              <a:rPr lang="pt-BR" dirty="0" smtClean="0"/>
              <a:t> </a:t>
            </a:r>
            <a:r>
              <a:rPr lang="pt-BR" dirty="0" err="1" smtClean="0"/>
              <a:t>before</a:t>
            </a:r>
            <a:r>
              <a:rPr lang="pt-BR" dirty="0" smtClean="0"/>
              <a:t> </a:t>
            </a:r>
            <a:r>
              <a:rPr lang="pt-BR" dirty="0" err="1" smtClean="0"/>
              <a:t>surgery</a:t>
            </a:r>
            <a:endParaRPr lang="pt-BR" dirty="0" smtClean="0"/>
          </a:p>
          <a:p>
            <a:pPr lvl="1"/>
            <a:r>
              <a:rPr lang="pt-BR" dirty="0" smtClean="0"/>
              <a:t>Age</a:t>
            </a:r>
          </a:p>
          <a:p>
            <a:pPr lvl="1"/>
            <a:r>
              <a:rPr lang="pt-BR" dirty="0" err="1" smtClean="0"/>
              <a:t>Weight</a:t>
            </a:r>
            <a:endParaRPr lang="pt-BR" dirty="0" smtClean="0"/>
          </a:p>
          <a:p>
            <a:pPr lvl="1"/>
            <a:r>
              <a:rPr lang="pt-BR" dirty="0" err="1" smtClean="0"/>
              <a:t>Gender</a:t>
            </a:r>
            <a:endParaRPr lang="pt-BR" dirty="0" smtClean="0"/>
          </a:p>
          <a:p>
            <a:pPr lvl="1"/>
            <a:r>
              <a:rPr lang="pt-BR" dirty="0" err="1" smtClean="0"/>
              <a:t>Hypertension</a:t>
            </a:r>
            <a:endParaRPr lang="pt-BR" dirty="0" smtClean="0"/>
          </a:p>
          <a:p>
            <a:pPr lvl="1"/>
            <a:r>
              <a:rPr lang="pt-BR" dirty="0" smtClean="0"/>
              <a:t>DM</a:t>
            </a:r>
          </a:p>
          <a:p>
            <a:pPr marL="402336" lvl="1" indent="0">
              <a:buNone/>
            </a:pPr>
            <a:endParaRPr lang="pt-BR" dirty="0" smtClean="0"/>
          </a:p>
        </p:txBody>
      </p:sp>
    </p:spTree>
    <p:extLst>
      <p:ext uri="{BB962C8B-B14F-4D97-AF65-F5344CB8AC3E}">
        <p14:creationId xmlns:p14="http://schemas.microsoft.com/office/powerpoint/2010/main" val="9223616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‪Homogeneity</a:t>
            </a:r>
            <a:r>
              <a:rPr lang="en-GB" dirty="0" smtClean="0"/>
              <a:t>‬ pre-operatory </a:t>
            </a:r>
            <a:r>
              <a:rPr lang="en-GB" dirty="0" err="1" smtClean="0"/>
              <a:t>SCr</a:t>
            </a:r>
            <a:endParaRPr lang="pt-BR" dirty="0"/>
          </a:p>
        </p:txBody>
      </p:sp>
      <p:sp>
        <p:nvSpPr>
          <p:cNvPr id="5" name="Content Placeholder 4"/>
          <p:cNvSpPr>
            <a:spLocks noGrp="1"/>
          </p:cNvSpPr>
          <p:nvPr>
            <p:ph sz="half" idx="1"/>
          </p:nvPr>
        </p:nvSpPr>
        <p:spPr>
          <a:xfrm>
            <a:off x="888660" y="1524000"/>
            <a:ext cx="3657600" cy="1106003"/>
          </a:xfrm>
        </p:spPr>
        <p:txBody>
          <a:bodyPr/>
          <a:lstStyle/>
          <a:p>
            <a:r>
              <a:rPr lang="pt-BR" dirty="0" smtClean="0"/>
              <a:t>W/ CPB</a:t>
            </a:r>
          </a:p>
          <a:p>
            <a:pPr lvl="1"/>
            <a:r>
              <a:rPr lang="pt-BR" dirty="0" err="1" smtClean="0"/>
              <a:t>Student</a:t>
            </a:r>
            <a:r>
              <a:rPr lang="pt-BR" dirty="0" smtClean="0"/>
              <a:t> </a:t>
            </a:r>
            <a:r>
              <a:rPr lang="pt-BR" dirty="0" err="1" smtClean="0"/>
              <a:t>t-test</a:t>
            </a:r>
            <a:endParaRPr lang="pt-BR" dirty="0" smtClean="0"/>
          </a:p>
        </p:txBody>
      </p:sp>
      <p:sp>
        <p:nvSpPr>
          <p:cNvPr id="6" name="Content Placeholder 5"/>
          <p:cNvSpPr>
            <a:spLocks noGrp="1"/>
          </p:cNvSpPr>
          <p:nvPr>
            <p:ph sz="half" idx="2"/>
          </p:nvPr>
        </p:nvSpPr>
        <p:spPr>
          <a:xfrm>
            <a:off x="888660" y="3920285"/>
            <a:ext cx="3657600" cy="1144279"/>
          </a:xfrm>
        </p:spPr>
        <p:txBody>
          <a:bodyPr/>
          <a:lstStyle/>
          <a:p>
            <a:r>
              <a:rPr lang="pt-BR" dirty="0" smtClean="0"/>
              <a:t>W/O CPB</a:t>
            </a:r>
          </a:p>
          <a:p>
            <a:pPr lvl="1"/>
            <a:r>
              <a:rPr lang="pt-BR" dirty="0" err="1" smtClean="0"/>
              <a:t>Student</a:t>
            </a:r>
            <a:r>
              <a:rPr lang="pt-BR" dirty="0" smtClean="0"/>
              <a:t> </a:t>
            </a:r>
            <a:r>
              <a:rPr lang="pt-BR" dirty="0" err="1" smtClean="0"/>
              <a:t>t-test</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906916373"/>
              </p:ext>
            </p:extLst>
          </p:nvPr>
        </p:nvGraphicFramePr>
        <p:xfrm>
          <a:off x="3584720" y="1633113"/>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931209"/>
                <a:gridCol w="1037968"/>
                <a:gridCol w="1803838"/>
              </a:tblGrid>
              <a:tr h="370840">
                <a:tc gridSpan="5">
                  <a:txBody>
                    <a:bodyPr/>
                    <a:lstStyle/>
                    <a:p>
                      <a:pPr algn="ctr"/>
                      <a:r>
                        <a:rPr lang="en-GB" baseline="0" noProof="0" dirty="0" err="1" smtClean="0"/>
                        <a:t>SCr</a:t>
                      </a:r>
                      <a:r>
                        <a:rPr lang="en-GB" baseline="0" noProof="0" dirty="0" smtClean="0"/>
                        <a:t> Pre-operatory</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en-GB" noProof="0" dirty="0" smtClean="0"/>
                        <a:t>DEX</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en-GB" noProof="0" dirty="0" smtClean="0"/>
                        <a:t>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No</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en-GB" noProof="0" dirty="0" smtClean="0"/>
                        <a:t>157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1.20</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1.18</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0.28</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Yes</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en-GB" noProof="0" dirty="0" smtClean="0"/>
                        <a:t>50</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1.14</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1.15</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0.24</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p= </a:t>
                      </a:r>
                      <a:r>
                        <a:rPr lang="en-GB" noProof="0" dirty="0" smtClean="0"/>
                        <a:t>0.171</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85801255"/>
              </p:ext>
            </p:extLst>
          </p:nvPr>
        </p:nvGraphicFramePr>
        <p:xfrm>
          <a:off x="3584721" y="4137464"/>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030062"/>
                <a:gridCol w="1087395"/>
                <a:gridCol w="1655558"/>
              </a:tblGrid>
              <a:tr h="370840">
                <a:tc gridSpan="5">
                  <a:txBody>
                    <a:bodyPr/>
                    <a:lstStyle/>
                    <a:p>
                      <a:pPr algn="ctr"/>
                      <a:r>
                        <a:rPr lang="en-GB" baseline="0" noProof="0" dirty="0" err="1" smtClean="0"/>
                        <a:t>SCr</a:t>
                      </a:r>
                      <a:r>
                        <a:rPr lang="en-GB" baseline="0" noProof="0" dirty="0" smtClean="0"/>
                        <a:t> Pre-operatory</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en-GB" noProof="0" dirty="0" smtClean="0"/>
                        <a:t>DEX</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en-GB" noProof="0" dirty="0" smtClean="0"/>
                        <a:t>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No</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en-GB" noProof="0" dirty="0" smtClean="0"/>
                        <a:t>55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1.11</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1.10</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0.28</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Yes</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en-GB" noProof="0" dirty="0" smtClean="0"/>
                        <a:t>24</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1.08</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1.13</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GB" noProof="0" dirty="0" smtClean="0"/>
                        <a:t>0.23</a:t>
                      </a:r>
                      <a:endParaRPr lang="en-GB" noProof="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GB" noProof="0" dirty="0" smtClean="0"/>
                        <a:t>p= </a:t>
                      </a:r>
                      <a:r>
                        <a:rPr lang="en-GB" noProof="0" dirty="0" smtClean="0"/>
                        <a:t>0.649</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51381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Homogeneity</a:t>
            </a:r>
            <a:r>
              <a:rPr lang="pt-BR" dirty="0" smtClean="0"/>
              <a:t> for Age</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713178886"/>
              </p:ext>
            </p:extLst>
          </p:nvPr>
        </p:nvGraphicFramePr>
        <p:xfrm>
          <a:off x="3584721" y="1702903"/>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215688"/>
                <a:gridCol w="1013254"/>
                <a:gridCol w="1544073"/>
              </a:tblGrid>
              <a:tr h="370840">
                <a:tc gridSpan="5">
                  <a:txBody>
                    <a:bodyPr/>
                    <a:lstStyle/>
                    <a:p>
                      <a:pPr algn="ctr"/>
                      <a:r>
                        <a:rPr lang="pt-BR" dirty="0" smtClean="0"/>
                        <a:t>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157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9.0</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50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64.4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9.8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0.755</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2673779"/>
              </p:ext>
            </p:extLst>
          </p:nvPr>
        </p:nvGraphicFramePr>
        <p:xfrm>
          <a:off x="3584721" y="4137464"/>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203332"/>
                <a:gridCol w="976183"/>
                <a:gridCol w="1593500"/>
              </a:tblGrid>
              <a:tr h="370840">
                <a:tc gridSpan="5">
                  <a:txBody>
                    <a:bodyPr/>
                    <a:lstStyle/>
                    <a:p>
                      <a:pPr algn="ctr"/>
                      <a:r>
                        <a:rPr lang="pt-BR" dirty="0" smtClean="0"/>
                        <a:t>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55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61.8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11.9</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24</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65.5</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7.2</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0.097</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10" name="Content Placeholder 4"/>
          <p:cNvSpPr txBox="1">
            <a:spLocks/>
          </p:cNvSpPr>
          <p:nvPr/>
        </p:nvSpPr>
        <p:spPr>
          <a:xfrm>
            <a:off x="888660" y="1524000"/>
            <a:ext cx="3657600" cy="1106003"/>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defTabSz="914400"/>
            <a:r>
              <a:rPr lang="pt-BR" dirty="0" smtClean="0"/>
              <a:t>W/ CPB</a:t>
            </a:r>
          </a:p>
          <a:p>
            <a:pPr lvl="1" defTabSz="914400"/>
            <a:r>
              <a:rPr lang="pt-BR" dirty="0" err="1" smtClean="0"/>
              <a:t>Student</a:t>
            </a:r>
            <a:r>
              <a:rPr lang="pt-BR" dirty="0" smtClean="0"/>
              <a:t> </a:t>
            </a:r>
            <a:r>
              <a:rPr lang="pt-BR" dirty="0" err="1" smtClean="0"/>
              <a:t>t-test</a:t>
            </a:r>
            <a:endParaRPr lang="pt-BR" dirty="0" smtClean="0"/>
          </a:p>
        </p:txBody>
      </p:sp>
      <p:sp>
        <p:nvSpPr>
          <p:cNvPr id="11" name="Content Placeholder 5"/>
          <p:cNvSpPr>
            <a:spLocks noGrp="1"/>
          </p:cNvSpPr>
          <p:nvPr>
            <p:ph sz="half" idx="2"/>
          </p:nvPr>
        </p:nvSpPr>
        <p:spPr>
          <a:xfrm>
            <a:off x="888660" y="3920285"/>
            <a:ext cx="3657600" cy="1144279"/>
          </a:xfrm>
        </p:spPr>
        <p:txBody>
          <a:bodyPr/>
          <a:lstStyle/>
          <a:p>
            <a:r>
              <a:rPr lang="pt-BR" dirty="0" smtClean="0"/>
              <a:t>W/O CPB</a:t>
            </a:r>
          </a:p>
          <a:p>
            <a:pPr lvl="1"/>
            <a:r>
              <a:rPr lang="pt-BR" dirty="0" err="1" smtClean="0"/>
              <a:t>Student</a:t>
            </a:r>
            <a:r>
              <a:rPr lang="pt-BR" dirty="0" smtClean="0"/>
              <a:t> </a:t>
            </a:r>
            <a:r>
              <a:rPr lang="pt-BR" dirty="0" err="1" smtClean="0"/>
              <a:t>t-test</a:t>
            </a:r>
            <a:endParaRPr lang="pt-BR" dirty="0"/>
          </a:p>
        </p:txBody>
      </p:sp>
    </p:spTree>
    <p:extLst>
      <p:ext uri="{BB962C8B-B14F-4D97-AF65-F5344CB8AC3E}">
        <p14:creationId xmlns:p14="http://schemas.microsoft.com/office/powerpoint/2010/main" val="1533813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Homogeneity</a:t>
            </a:r>
            <a:r>
              <a:rPr lang="pt-BR" dirty="0" smtClean="0"/>
              <a:t> for </a:t>
            </a:r>
            <a:r>
              <a:rPr lang="pt-BR" dirty="0" err="1" smtClean="0"/>
              <a:t>Weight</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251580122"/>
              </p:ext>
            </p:extLst>
          </p:nvPr>
        </p:nvGraphicFramePr>
        <p:xfrm>
          <a:off x="3584720" y="1702903"/>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992993"/>
                <a:gridCol w="1087394"/>
                <a:gridCol w="1692628"/>
              </a:tblGrid>
              <a:tr h="370840">
                <a:tc gridSpan="5">
                  <a:txBody>
                    <a:bodyPr/>
                    <a:lstStyle/>
                    <a:p>
                      <a:pPr algn="ctr"/>
                      <a:r>
                        <a:rPr lang="pt-BR" dirty="0" smtClean="0"/>
                        <a:t>Peso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157</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74.7</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13.4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50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72.8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72.5</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11.7</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0.347</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95347829"/>
              </p:ext>
            </p:extLst>
          </p:nvPr>
        </p:nvGraphicFramePr>
        <p:xfrm>
          <a:off x="3584721" y="4137464"/>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017705"/>
                <a:gridCol w="1062681"/>
                <a:gridCol w="1692629"/>
              </a:tblGrid>
              <a:tr h="370840">
                <a:tc gridSpan="5">
                  <a:txBody>
                    <a:bodyPr/>
                    <a:lstStyle/>
                    <a:p>
                      <a:pPr algn="ctr"/>
                      <a:r>
                        <a:rPr lang="pt-BR" dirty="0" smtClean="0"/>
                        <a:t>Peso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en-GB" noProof="0" dirty="0" smtClean="0"/>
                        <a:t>Average</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smtClean="0"/>
                        <a:t>Median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GB" noProof="0" dirty="0" err="1" smtClean="0"/>
                        <a:t>Std</a:t>
                      </a:r>
                      <a:r>
                        <a:rPr lang="en-GB" baseline="0" noProof="0" dirty="0" smtClean="0"/>
                        <a:t> Deviation</a:t>
                      </a:r>
                      <a:endParaRPr lang="en-GB"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55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13.8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24</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73.2</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72.5</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15.7</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0.862</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8" name="Content Placeholder 4"/>
          <p:cNvSpPr>
            <a:spLocks noGrp="1"/>
          </p:cNvSpPr>
          <p:nvPr>
            <p:ph sz="half" idx="1"/>
          </p:nvPr>
        </p:nvSpPr>
        <p:spPr>
          <a:xfrm>
            <a:off x="888660" y="1524000"/>
            <a:ext cx="3657600" cy="1106003"/>
          </a:xfrm>
        </p:spPr>
        <p:txBody>
          <a:bodyPr/>
          <a:lstStyle/>
          <a:p>
            <a:r>
              <a:rPr lang="pt-BR" dirty="0" smtClean="0"/>
              <a:t>W/ CPB</a:t>
            </a:r>
          </a:p>
          <a:p>
            <a:pPr lvl="1"/>
            <a:r>
              <a:rPr lang="pt-BR" dirty="0" err="1" smtClean="0"/>
              <a:t>Student</a:t>
            </a:r>
            <a:r>
              <a:rPr lang="pt-BR" dirty="0" smtClean="0"/>
              <a:t> </a:t>
            </a:r>
            <a:r>
              <a:rPr lang="pt-BR" dirty="0" err="1" smtClean="0"/>
              <a:t>t-test</a:t>
            </a:r>
            <a:endParaRPr lang="pt-BR" dirty="0" smtClean="0"/>
          </a:p>
        </p:txBody>
      </p:sp>
      <p:sp>
        <p:nvSpPr>
          <p:cNvPr id="10" name="Content Placeholder 5"/>
          <p:cNvSpPr>
            <a:spLocks noGrp="1"/>
          </p:cNvSpPr>
          <p:nvPr>
            <p:ph sz="half" idx="2"/>
          </p:nvPr>
        </p:nvSpPr>
        <p:spPr>
          <a:xfrm>
            <a:off x="888660" y="3920285"/>
            <a:ext cx="3657600" cy="1144279"/>
          </a:xfrm>
        </p:spPr>
        <p:txBody>
          <a:bodyPr/>
          <a:lstStyle/>
          <a:p>
            <a:r>
              <a:rPr lang="pt-BR" dirty="0" smtClean="0"/>
              <a:t>W/O CPB</a:t>
            </a:r>
          </a:p>
          <a:p>
            <a:pPr lvl="1"/>
            <a:r>
              <a:rPr lang="pt-BR" dirty="0" err="1" smtClean="0"/>
              <a:t>Student</a:t>
            </a:r>
            <a:r>
              <a:rPr lang="pt-BR" dirty="0" smtClean="0"/>
              <a:t> </a:t>
            </a:r>
            <a:r>
              <a:rPr lang="pt-BR" dirty="0" err="1" smtClean="0"/>
              <a:t>t-test</a:t>
            </a:r>
            <a:endParaRPr lang="pt-BR" dirty="0"/>
          </a:p>
        </p:txBody>
      </p:sp>
    </p:spTree>
    <p:extLst>
      <p:ext uri="{BB962C8B-B14F-4D97-AF65-F5344CB8AC3E}">
        <p14:creationId xmlns:p14="http://schemas.microsoft.com/office/powerpoint/2010/main" val="3843248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Homogeneity</a:t>
            </a:r>
            <a:r>
              <a:rPr lang="pt-BR" dirty="0" smtClean="0"/>
              <a:t> for </a:t>
            </a:r>
            <a:r>
              <a:rPr lang="pt-BR" dirty="0" err="1" smtClean="0"/>
              <a:t>Gender</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W/O CPB</a:t>
            </a:r>
          </a:p>
          <a:p>
            <a:pPr lvl="1"/>
            <a:r>
              <a:rPr lang="pt-BR" dirty="0" err="1" smtClean="0"/>
              <a:t>Qui-square</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547049494"/>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smtClean="0"/>
                        <a:t>SEXO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Female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51</a:t>
                      </a:r>
                    </a:p>
                    <a:p>
                      <a:r>
                        <a:rPr lang="pt-BR" dirty="0" smtClean="0"/>
                        <a:t>32.5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106</a:t>
                      </a:r>
                    </a:p>
                    <a:p>
                      <a:r>
                        <a:rPr lang="pt-BR" dirty="0" smtClean="0"/>
                        <a:t>67.5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20</a:t>
                      </a:r>
                    </a:p>
                    <a:p>
                      <a:r>
                        <a:rPr lang="pt-BR" dirty="0" smtClean="0"/>
                        <a:t>40%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30</a:t>
                      </a:r>
                    </a:p>
                    <a:p>
                      <a:r>
                        <a:rPr lang="pt-BR" dirty="0" smtClean="0"/>
                        <a:t>60%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0.330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71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136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558146576"/>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algn="ctr"/>
                      <a:r>
                        <a:rPr lang="pt-BR" dirty="0" smtClean="0"/>
                        <a:t>SEXO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Female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27</a:t>
                      </a:r>
                    </a:p>
                    <a:p>
                      <a:r>
                        <a:rPr lang="pt-BR" dirty="0" smtClean="0"/>
                        <a:t>49.1</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28</a:t>
                      </a:r>
                    </a:p>
                    <a:p>
                      <a:r>
                        <a:rPr lang="pt-BR" dirty="0" smtClean="0"/>
                        <a:t>50.9</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10</a:t>
                      </a:r>
                    </a:p>
                    <a:p>
                      <a:r>
                        <a:rPr lang="pt-BR" dirty="0" smtClean="0"/>
                        <a:t>41.7</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14</a:t>
                      </a:r>
                    </a:p>
                    <a:p>
                      <a:r>
                        <a:rPr lang="pt-BR" dirty="0" smtClean="0"/>
                        <a:t>58.3</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0.543</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37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42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768437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Homogeneity </a:t>
            </a:r>
            <a:r>
              <a:rPr lang="pt-BR" dirty="0" smtClean="0"/>
              <a:t>for </a:t>
            </a:r>
            <a:r>
              <a:rPr lang="pt-BR" dirty="0" err="1" smtClean="0"/>
              <a:t>Hypertension</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W/O CPB</a:t>
            </a:r>
          </a:p>
          <a:p>
            <a:pPr lvl="1"/>
            <a:r>
              <a:rPr lang="pt-BR" dirty="0" smtClean="0"/>
              <a:t>Fisher</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327604615"/>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err="1" smtClean="0"/>
                        <a:t>Hypertension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18</a:t>
                      </a:r>
                    </a:p>
                    <a:p>
                      <a:r>
                        <a:rPr lang="pt-BR" dirty="0" smtClean="0"/>
                        <a:t>11.5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139</a:t>
                      </a:r>
                    </a:p>
                    <a:p>
                      <a:r>
                        <a:rPr lang="pt-BR" dirty="0" smtClean="0"/>
                        <a:t>88.5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a:t>
                      </a:r>
                    </a:p>
                    <a:p>
                      <a:r>
                        <a:rPr lang="pt-BR" dirty="0" smtClean="0"/>
                        <a:t>14%</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43</a:t>
                      </a:r>
                    </a:p>
                    <a:p>
                      <a:r>
                        <a:rPr lang="pt-BR" dirty="0" smtClean="0"/>
                        <a:t>86%</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0.632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25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182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368500572"/>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err="1" smtClean="0"/>
                        <a:t>Hypertension</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4</a:t>
                      </a:r>
                    </a:p>
                    <a:p>
                      <a:r>
                        <a:rPr lang="pt-BR" dirty="0" smtClean="0"/>
                        <a:t>7.3</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51</a:t>
                      </a:r>
                    </a:p>
                    <a:p>
                      <a:r>
                        <a:rPr lang="pt-BR" dirty="0" smtClean="0"/>
                        <a:t>92.7</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3</a:t>
                      </a:r>
                    </a:p>
                    <a:p>
                      <a:r>
                        <a:rPr lang="pt-BR" dirty="0" smtClean="0"/>
                        <a:t>12.5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21</a:t>
                      </a:r>
                    </a:p>
                    <a:p>
                      <a:r>
                        <a:rPr lang="pt-BR" dirty="0" smtClean="0"/>
                        <a:t>87.5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0.699</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72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95331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Homogeneity</a:t>
            </a:r>
            <a:r>
              <a:rPr lang="pt-BR" dirty="0" smtClean="0"/>
              <a:t> for DM</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W/O CPB</a:t>
            </a:r>
          </a:p>
          <a:p>
            <a:pPr lvl="1"/>
            <a:r>
              <a:rPr lang="pt-BR" dirty="0" err="1" smtClean="0"/>
              <a:t>Qui-square</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819962598"/>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smtClean="0"/>
                        <a:t>DM</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104</a:t>
                      </a:r>
                    </a:p>
                    <a:p>
                      <a:r>
                        <a:rPr lang="pt-BR" dirty="0" smtClean="0"/>
                        <a:t>66.2</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53</a:t>
                      </a:r>
                    </a:p>
                    <a:p>
                      <a:r>
                        <a:rPr lang="pt-BR" dirty="0" smtClean="0"/>
                        <a:t>33.8</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29%</a:t>
                      </a:r>
                    </a:p>
                    <a:p>
                      <a:r>
                        <a:rPr lang="pt-BR" dirty="0" smtClean="0"/>
                        <a:t>58%</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21</a:t>
                      </a:r>
                    </a:p>
                    <a:p>
                      <a:r>
                        <a:rPr lang="pt-BR" dirty="0" smtClean="0"/>
                        <a:t>42%</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0.290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133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74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097506672"/>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smtClean="0"/>
                        <a:t>DM</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DEX</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44</a:t>
                      </a:r>
                    </a:p>
                    <a:p>
                      <a:r>
                        <a:rPr lang="pt-BR" dirty="0" smtClean="0"/>
                        <a:t>80%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a:t>
                      </a:r>
                    </a:p>
                    <a:p>
                      <a:r>
                        <a:rPr lang="pt-BR" dirty="0" smtClean="0"/>
                        <a:t>20%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15</a:t>
                      </a:r>
                    </a:p>
                    <a:p>
                      <a:r>
                        <a:rPr lang="pt-BR" dirty="0" smtClean="0"/>
                        <a:t>62.5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9</a:t>
                      </a:r>
                    </a:p>
                    <a:p>
                      <a:r>
                        <a:rPr lang="pt-BR" dirty="0" smtClean="0"/>
                        <a:t>37.5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0.100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59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20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858607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between</a:t>
            </a:r>
            <a:r>
              <a:rPr lang="pt-BR" dirty="0" smtClean="0"/>
              <a:t> </a:t>
            </a:r>
            <a:r>
              <a:rPr lang="pt-BR" dirty="0" err="1" smtClean="0"/>
              <a:t>Gender</a:t>
            </a:r>
            <a:r>
              <a:rPr lang="pt-BR" dirty="0" smtClean="0"/>
              <a:t> </a:t>
            </a:r>
            <a:r>
              <a:rPr lang="pt-BR" dirty="0" err="1" smtClean="0"/>
              <a:t>and</a:t>
            </a:r>
            <a:r>
              <a:rPr lang="pt-BR" dirty="0" smtClean="0"/>
              <a:t> AKI</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W/O CPB</a:t>
            </a:r>
          </a:p>
          <a:p>
            <a:pPr lvl="1"/>
            <a:r>
              <a:rPr lang="pt-BR" dirty="0" smtClean="0"/>
              <a:t>Fisher</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410613470"/>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err="1" smtClean="0"/>
                        <a:t>Gender</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Female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56</a:t>
                      </a:r>
                    </a:p>
                    <a:p>
                      <a:r>
                        <a:rPr lang="pt-BR" dirty="0" smtClean="0"/>
                        <a:t>78.9</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106</a:t>
                      </a:r>
                    </a:p>
                    <a:p>
                      <a:r>
                        <a:rPr lang="pt-BR" dirty="0" smtClean="0"/>
                        <a:t>77.9</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15</a:t>
                      </a:r>
                    </a:p>
                    <a:p>
                      <a:r>
                        <a:rPr lang="pt-BR" dirty="0" smtClean="0"/>
                        <a:t>21.1</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30</a:t>
                      </a:r>
                    </a:p>
                    <a:p>
                      <a:r>
                        <a:rPr lang="pt-BR" dirty="0" smtClean="0"/>
                        <a:t>22.1</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0.877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71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136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661857677"/>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algn="ctr"/>
                      <a:r>
                        <a:rPr lang="pt-BR" dirty="0" err="1" smtClean="0"/>
                        <a:t>Gender</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Female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Male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33</a:t>
                      </a:r>
                    </a:p>
                    <a:p>
                      <a:r>
                        <a:rPr lang="pt-BR" dirty="0" smtClean="0"/>
                        <a:t>89.2</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40</a:t>
                      </a:r>
                    </a:p>
                    <a:p>
                      <a:r>
                        <a:rPr lang="pt-BR" dirty="0" smtClean="0"/>
                        <a:t>95.2</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4</a:t>
                      </a:r>
                    </a:p>
                    <a:p>
                      <a:r>
                        <a:rPr lang="pt-BR" dirty="0" smtClean="0"/>
                        <a:t>10.8</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a:t>
                      </a:r>
                    </a:p>
                    <a:p>
                      <a:r>
                        <a:rPr lang="pt-BR" dirty="0" smtClean="0"/>
                        <a:t>4.8</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0.411</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37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42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4908866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between</a:t>
            </a:r>
            <a:r>
              <a:rPr lang="pt-BR" dirty="0" smtClean="0"/>
              <a:t> </a:t>
            </a:r>
            <a:r>
              <a:rPr lang="pt-BR" dirty="0" err="1" smtClean="0"/>
              <a:t>altered</a:t>
            </a:r>
            <a:r>
              <a:rPr lang="pt-BR" dirty="0" smtClean="0"/>
              <a:t> </a:t>
            </a:r>
            <a:r>
              <a:rPr lang="pt-BR" dirty="0" err="1" smtClean="0"/>
              <a:t>CrS</a:t>
            </a:r>
            <a:r>
              <a:rPr lang="pt-BR" dirty="0" smtClean="0"/>
              <a:t> </a:t>
            </a:r>
            <a:r>
              <a:rPr lang="pt-BR" dirty="0" err="1" smtClean="0"/>
              <a:t>and</a:t>
            </a:r>
            <a:r>
              <a:rPr lang="pt-BR" dirty="0" smtClean="0"/>
              <a:t> AKI</a:t>
            </a:r>
            <a:endParaRPr lang="pt-BR" dirty="0"/>
          </a:p>
        </p:txBody>
      </p:sp>
      <p:sp>
        <p:nvSpPr>
          <p:cNvPr id="5" name="Content Placeholder 4"/>
          <p:cNvSpPr>
            <a:spLocks noGrp="1"/>
          </p:cNvSpPr>
          <p:nvPr>
            <p:ph sz="half" idx="1"/>
          </p:nvPr>
        </p:nvSpPr>
        <p:spPr/>
        <p:txBody>
          <a:bodyPr/>
          <a:lstStyle/>
          <a:p>
            <a:r>
              <a:rPr lang="pt-BR" dirty="0" smtClean="0"/>
              <a:t>Com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Sem CPB</a:t>
            </a:r>
          </a:p>
          <a:p>
            <a:pPr lvl="1"/>
            <a:r>
              <a:rPr lang="pt-BR" dirty="0" smtClean="0"/>
              <a:t>Fisher</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917221163"/>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err="1" smtClean="0"/>
                        <a:t>SCr</a:t>
                      </a:r>
                      <a:r>
                        <a:rPr lang="pt-BR" baseline="0" dirty="0" smtClean="0"/>
                        <a:t> </a:t>
                      </a:r>
                      <a:r>
                        <a:rPr lang="pt-BR" baseline="0" dirty="0" err="1" smtClean="0"/>
                        <a:t>Pre-operatory</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Altered</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Normal</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58</a:t>
                      </a:r>
                    </a:p>
                    <a:p>
                      <a:r>
                        <a:rPr lang="pt-BR" dirty="0" smtClean="0"/>
                        <a:t>75.3</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104</a:t>
                      </a:r>
                    </a:p>
                    <a:p>
                      <a:r>
                        <a:rPr lang="pt-BR" dirty="0" smtClean="0"/>
                        <a:t>80%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19</a:t>
                      </a:r>
                    </a:p>
                    <a:p>
                      <a:r>
                        <a:rPr lang="pt-BR" dirty="0" smtClean="0"/>
                        <a:t>24.7</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26</a:t>
                      </a:r>
                    </a:p>
                    <a:p>
                      <a:r>
                        <a:rPr lang="pt-BR" dirty="0" smtClean="0"/>
                        <a:t>20%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0.431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77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130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50003641"/>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algn="ctr"/>
                      <a:r>
                        <a:rPr lang="pt-BR" dirty="0" err="1" smtClean="0"/>
                        <a:t>SCr</a:t>
                      </a:r>
                      <a:r>
                        <a:rPr lang="pt-BR" baseline="0" dirty="0" smtClean="0"/>
                        <a:t> </a:t>
                      </a:r>
                      <a:r>
                        <a:rPr lang="pt-BR" baseline="0" dirty="0" err="1" smtClean="0"/>
                        <a:t>Pre-operatory</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Altered</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Normal</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21</a:t>
                      </a:r>
                    </a:p>
                    <a:p>
                      <a:r>
                        <a:rPr lang="pt-BR" dirty="0" smtClean="0"/>
                        <a:t>95.5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52</a:t>
                      </a:r>
                    </a:p>
                    <a:p>
                      <a:r>
                        <a:rPr lang="pt-BR" dirty="0" smtClean="0"/>
                        <a:t>91.2</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a:t>
                      </a:r>
                    </a:p>
                    <a:p>
                      <a:r>
                        <a:rPr lang="pt-BR" dirty="0" smtClean="0"/>
                        <a:t>4.5</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a:t>
                      </a:r>
                    </a:p>
                    <a:p>
                      <a:r>
                        <a:rPr lang="pt-BR" dirty="0" smtClean="0"/>
                        <a:t>8.8</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0.672</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22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57 </a:t>
                      </a:r>
                      <a:r>
                        <a:rPr lang="pt-BR" dirty="0" err="1" smtClean="0"/>
                        <a:t>pcts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032318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a:t>
            </a:r>
            <a:r>
              <a:rPr lang="pt-BR" dirty="0" err="1" smtClean="0"/>
              <a:t>etween</a:t>
            </a:r>
            <a:r>
              <a:rPr lang="pt-BR" dirty="0" smtClean="0"/>
              <a:t> </a:t>
            </a:r>
            <a:r>
              <a:rPr lang="pt-BR" dirty="0" err="1" smtClean="0"/>
              <a:t>Hypertension</a:t>
            </a:r>
            <a:r>
              <a:rPr lang="pt-BR" dirty="0" smtClean="0"/>
              <a:t> </a:t>
            </a:r>
            <a:r>
              <a:rPr lang="pt-BR" dirty="0" err="1" smtClean="0"/>
              <a:t>and</a:t>
            </a:r>
            <a:r>
              <a:rPr lang="pt-BR" dirty="0" smtClean="0"/>
              <a:t> AKI</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Qui-square</a:t>
            </a:r>
            <a:endParaRPr lang="pt-BR" dirty="0" smtClean="0"/>
          </a:p>
        </p:txBody>
      </p:sp>
      <p:sp>
        <p:nvSpPr>
          <p:cNvPr id="6" name="Content Placeholder 5"/>
          <p:cNvSpPr>
            <a:spLocks noGrp="1"/>
          </p:cNvSpPr>
          <p:nvPr>
            <p:ph sz="half" idx="2"/>
          </p:nvPr>
        </p:nvSpPr>
        <p:spPr/>
        <p:txBody>
          <a:bodyPr/>
          <a:lstStyle/>
          <a:p>
            <a:r>
              <a:rPr lang="pt-BR" dirty="0" smtClean="0"/>
              <a:t>W/O CPB</a:t>
            </a:r>
          </a:p>
          <a:p>
            <a:pPr lvl="1"/>
            <a:r>
              <a:rPr lang="pt-BR" dirty="0" smtClean="0"/>
              <a:t>Fisher</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898400227"/>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err="1" smtClean="0"/>
                        <a:t>Hypertension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22</a:t>
                      </a:r>
                    </a:p>
                    <a:p>
                      <a:r>
                        <a:rPr lang="pt-BR" dirty="0" smtClean="0"/>
                        <a:t>88%</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140</a:t>
                      </a:r>
                    </a:p>
                    <a:p>
                      <a:r>
                        <a:rPr lang="pt-BR" dirty="0" smtClean="0"/>
                        <a:t>76.9</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3</a:t>
                      </a:r>
                    </a:p>
                    <a:p>
                      <a:r>
                        <a:rPr lang="pt-BR" dirty="0" smtClean="0"/>
                        <a:t>12%</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42</a:t>
                      </a:r>
                    </a:p>
                    <a:p>
                      <a:r>
                        <a:rPr lang="pt-BR" dirty="0" smtClean="0"/>
                        <a:t>23.1</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0.208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25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182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718351244"/>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err="1" smtClean="0"/>
                        <a:t>Hypertension</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a:t>
                      </a:r>
                    </a:p>
                    <a:p>
                      <a:r>
                        <a:rPr lang="pt-BR" dirty="0" smtClean="0"/>
                        <a:t>100%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66</a:t>
                      </a:r>
                    </a:p>
                    <a:p>
                      <a:r>
                        <a:rPr lang="pt-BR" dirty="0" smtClean="0"/>
                        <a:t>91.7</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0</a:t>
                      </a:r>
                    </a:p>
                    <a:p>
                      <a:r>
                        <a:rPr lang="pt-BR" dirty="0" smtClean="0"/>
                        <a:t>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6</a:t>
                      </a:r>
                    </a:p>
                    <a:p>
                      <a:r>
                        <a:rPr lang="pt-BR" dirty="0" smtClean="0"/>
                        <a:t>8.3</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1,00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7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72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229919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between</a:t>
            </a:r>
            <a:r>
              <a:rPr lang="pt-BR" dirty="0" smtClean="0"/>
              <a:t> DM </a:t>
            </a:r>
            <a:r>
              <a:rPr lang="pt-BR" dirty="0" err="1" smtClean="0"/>
              <a:t>and</a:t>
            </a:r>
            <a:r>
              <a:rPr lang="pt-BR" dirty="0" smtClean="0"/>
              <a:t> AKI</a:t>
            </a:r>
            <a:endParaRPr lang="pt-BR" dirty="0"/>
          </a:p>
        </p:txBody>
      </p:sp>
      <p:sp>
        <p:nvSpPr>
          <p:cNvPr id="5" name="Content Placeholder 4"/>
          <p:cNvSpPr>
            <a:spLocks noGrp="1"/>
          </p:cNvSpPr>
          <p:nvPr>
            <p:ph sz="half" idx="1"/>
          </p:nvPr>
        </p:nvSpPr>
        <p:spPr/>
        <p:txBody>
          <a:bodyPr/>
          <a:lstStyle/>
          <a:p>
            <a:r>
              <a:rPr lang="pt-BR" dirty="0" smtClean="0"/>
              <a:t>W/ CPB</a:t>
            </a:r>
          </a:p>
          <a:p>
            <a:pPr lvl="1"/>
            <a:r>
              <a:rPr lang="pt-BR" dirty="0" err="1" smtClean="0"/>
              <a:t>Qui</a:t>
            </a:r>
            <a:r>
              <a:rPr lang="pt-BR" dirty="0" smtClean="0"/>
              <a:t>-quadrado</a:t>
            </a:r>
          </a:p>
        </p:txBody>
      </p:sp>
      <p:sp>
        <p:nvSpPr>
          <p:cNvPr id="6" name="Content Placeholder 5"/>
          <p:cNvSpPr>
            <a:spLocks noGrp="1"/>
          </p:cNvSpPr>
          <p:nvPr>
            <p:ph sz="half" idx="2"/>
          </p:nvPr>
        </p:nvSpPr>
        <p:spPr/>
        <p:txBody>
          <a:bodyPr/>
          <a:lstStyle/>
          <a:p>
            <a:r>
              <a:rPr lang="pt-BR" dirty="0" smtClean="0"/>
              <a:t>W/O CPB</a:t>
            </a:r>
          </a:p>
          <a:p>
            <a:pPr lvl="1"/>
            <a:r>
              <a:rPr lang="pt-BR" dirty="0" smtClean="0"/>
              <a:t>Fisher</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967936497"/>
              </p:ext>
            </p:extLst>
          </p:nvPr>
        </p:nvGraphicFramePr>
        <p:xfrm>
          <a:off x="1177329" y="2630003"/>
          <a:ext cx="3411474" cy="2392680"/>
        </p:xfrm>
        <a:graphic>
          <a:graphicData uri="http://schemas.openxmlformats.org/drawingml/2006/table">
            <a:tbl>
              <a:tblPr firstRow="1" firstCol="1" lastCol="1" bandRow="1" bandCol="1">
                <a:tableStyleId>{2D5ABB26-0587-4C30-8999-92F81FD0307C}</a:tableStyleId>
              </a:tblPr>
              <a:tblGrid>
                <a:gridCol w="1137158"/>
                <a:gridCol w="1137158"/>
                <a:gridCol w="1137158"/>
              </a:tblGrid>
              <a:tr h="370840">
                <a:tc gridSpan="3">
                  <a:txBody>
                    <a:bodyPr/>
                    <a:lstStyle/>
                    <a:p>
                      <a:pPr algn="ctr"/>
                      <a:r>
                        <a:rPr lang="pt-BR" dirty="0" smtClean="0"/>
                        <a:t>DM</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105</a:t>
                      </a:r>
                    </a:p>
                    <a:p>
                      <a:r>
                        <a:rPr lang="pt-BR" dirty="0" smtClean="0"/>
                        <a:t>78.9</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57</a:t>
                      </a:r>
                    </a:p>
                    <a:p>
                      <a:r>
                        <a:rPr lang="pt-BR" dirty="0" smtClean="0"/>
                        <a:t>77%</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28</a:t>
                      </a:r>
                    </a:p>
                    <a:p>
                      <a:r>
                        <a:rPr lang="pt-BR" dirty="0" smtClean="0"/>
                        <a:t>21.1</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17</a:t>
                      </a:r>
                    </a:p>
                    <a:p>
                      <a:r>
                        <a:rPr lang="pt-BR" dirty="0" smtClean="0"/>
                        <a:t>23%</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0.748 </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133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74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847121628"/>
              </p:ext>
            </p:extLst>
          </p:nvPr>
        </p:nvGraphicFramePr>
        <p:xfrm>
          <a:off x="5176907" y="2668279"/>
          <a:ext cx="3411474" cy="2392680"/>
        </p:xfrm>
        <a:graphic>
          <a:graphicData uri="http://schemas.openxmlformats.org/drawingml/2006/table">
            <a:tbl>
              <a:tblPr firstRow="1" bandRow="1">
                <a:tableStyleId>{2D5ABB26-0587-4C30-8999-92F81FD0307C}</a:tableStyleId>
              </a:tblPr>
              <a:tblGrid>
                <a:gridCol w="1137158"/>
                <a:gridCol w="1137158"/>
                <a:gridCol w="1137158"/>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dirty="0" smtClean="0"/>
                        <a:t>DM</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53</a:t>
                      </a:r>
                    </a:p>
                    <a:p>
                      <a:r>
                        <a:rPr lang="pt-BR" dirty="0" smtClean="0"/>
                        <a:t>89.8</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20</a:t>
                      </a:r>
                    </a:p>
                    <a:p>
                      <a:r>
                        <a:rPr lang="pt-BR" dirty="0" smtClean="0"/>
                        <a:t>100%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6</a:t>
                      </a:r>
                    </a:p>
                    <a:p>
                      <a:r>
                        <a:rPr lang="pt-BR" dirty="0" smtClean="0"/>
                        <a:t>10.2</a:t>
                      </a:r>
                      <a:r>
                        <a:rPr lang="pt-BR" dirty="0" smtClean="0"/>
                        <a: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0</a:t>
                      </a:r>
                    </a:p>
                    <a:p>
                      <a:r>
                        <a:rPr lang="pt-BR" dirty="0" smtClean="0"/>
                        <a:t>0%</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0.195</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smtClean="0"/>
                        <a:t>59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smtClean="0"/>
                        <a:t>20 </a:t>
                      </a:r>
                      <a:r>
                        <a:rPr lang="pt-BR" dirty="0" err="1" smtClean="0"/>
                        <a:t>pctes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901069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between</a:t>
            </a:r>
            <a:r>
              <a:rPr lang="pt-BR" dirty="0" smtClean="0"/>
              <a:t> </a:t>
            </a:r>
            <a:r>
              <a:rPr lang="pt-BR" dirty="0" err="1" smtClean="0"/>
              <a:t>Weight</a:t>
            </a:r>
            <a:r>
              <a:rPr lang="pt-BR" dirty="0" smtClean="0"/>
              <a:t> </a:t>
            </a:r>
            <a:r>
              <a:rPr lang="pt-BR" dirty="0" err="1" smtClean="0"/>
              <a:t>and</a:t>
            </a:r>
            <a:r>
              <a:rPr lang="pt-BR" dirty="0" smtClean="0"/>
              <a:t> AKI</a:t>
            </a:r>
            <a:endParaRPr lang="pt-BR" dirty="0"/>
          </a:p>
        </p:txBody>
      </p:sp>
      <p:sp>
        <p:nvSpPr>
          <p:cNvPr id="5" name="Content Placeholder 4"/>
          <p:cNvSpPr>
            <a:spLocks noGrp="1"/>
          </p:cNvSpPr>
          <p:nvPr>
            <p:ph sz="half" idx="1"/>
          </p:nvPr>
        </p:nvSpPr>
        <p:spPr>
          <a:xfrm>
            <a:off x="888660" y="1524000"/>
            <a:ext cx="3657600" cy="1106003"/>
          </a:xfrm>
        </p:spPr>
        <p:txBody>
          <a:bodyPr/>
          <a:lstStyle/>
          <a:p>
            <a:r>
              <a:rPr lang="pt-BR" dirty="0" smtClean="0"/>
              <a:t>W/ CPB</a:t>
            </a:r>
          </a:p>
          <a:p>
            <a:pPr lvl="1"/>
            <a:r>
              <a:rPr lang="pt-BR" dirty="0" err="1"/>
              <a:t>Student</a:t>
            </a:r>
            <a:r>
              <a:rPr lang="pt-BR" dirty="0"/>
              <a:t> </a:t>
            </a:r>
            <a:r>
              <a:rPr lang="pt-BR" dirty="0" err="1"/>
              <a:t>t-test</a:t>
            </a:r>
            <a:endParaRPr lang="pt-BR" dirty="0"/>
          </a:p>
        </p:txBody>
      </p:sp>
      <p:sp>
        <p:nvSpPr>
          <p:cNvPr id="6" name="Content Placeholder 5"/>
          <p:cNvSpPr>
            <a:spLocks noGrp="1"/>
          </p:cNvSpPr>
          <p:nvPr>
            <p:ph sz="half" idx="2"/>
          </p:nvPr>
        </p:nvSpPr>
        <p:spPr>
          <a:xfrm>
            <a:off x="888660" y="3920285"/>
            <a:ext cx="3657600" cy="1144279"/>
          </a:xfrm>
        </p:spPr>
        <p:txBody>
          <a:bodyPr/>
          <a:lstStyle/>
          <a:p>
            <a:r>
              <a:rPr lang="pt-BR" dirty="0" smtClean="0"/>
              <a:t>W/O CPB</a:t>
            </a:r>
          </a:p>
          <a:p>
            <a:pPr lvl="1"/>
            <a:r>
              <a:rPr lang="pt-BR" dirty="0" err="1" smtClean="0"/>
              <a:t>Student</a:t>
            </a:r>
            <a:r>
              <a:rPr lang="pt-BR" dirty="0" smtClean="0"/>
              <a:t> </a:t>
            </a:r>
            <a:r>
              <a:rPr lang="pt-BR" dirty="0" err="1" smtClean="0"/>
              <a:t>t-test</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751354781"/>
              </p:ext>
            </p:extLst>
          </p:nvPr>
        </p:nvGraphicFramePr>
        <p:xfrm>
          <a:off x="3584721" y="1633113"/>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092121"/>
                <a:gridCol w="1013254"/>
                <a:gridCol w="1667640"/>
              </a:tblGrid>
              <a:tr h="370840">
                <a:tc gridSpan="5">
                  <a:txBody>
                    <a:bodyPr/>
                    <a:lstStyle/>
                    <a:p>
                      <a:pPr algn="ctr"/>
                      <a:r>
                        <a:rPr lang="pt-BR" dirty="0" err="1" smtClean="0"/>
                        <a:t>Weight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err="1" smtClean="0"/>
                        <a:t>Average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Median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Std</a:t>
                      </a:r>
                      <a:r>
                        <a:rPr lang="pt-BR" dirty="0" smtClean="0"/>
                        <a:t> </a:t>
                      </a:r>
                      <a:r>
                        <a:rPr lang="pt-BR" dirty="0" err="1" smtClean="0"/>
                        <a:t>Deviation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162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12.1</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45</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77.4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15.4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0.067</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238536233"/>
              </p:ext>
            </p:extLst>
          </p:nvPr>
        </p:nvGraphicFramePr>
        <p:xfrm>
          <a:off x="3584721" y="4137464"/>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079764"/>
                <a:gridCol w="1050324"/>
                <a:gridCol w="1642927"/>
              </a:tblGrid>
              <a:tr h="370840">
                <a:tc gridSpan="5">
                  <a:txBody>
                    <a:bodyPr/>
                    <a:lstStyle/>
                    <a:p>
                      <a:pPr algn="ctr"/>
                      <a:r>
                        <a:rPr lang="pt-BR" dirty="0" err="1" smtClean="0"/>
                        <a:t>Weight</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err="1" smtClean="0"/>
                        <a:t>Average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Median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Std</a:t>
                      </a:r>
                      <a:r>
                        <a:rPr lang="pt-BR" dirty="0" smtClean="0"/>
                        <a:t> </a:t>
                      </a:r>
                      <a:r>
                        <a:rPr lang="pt-BR" dirty="0" err="1" smtClean="0"/>
                        <a:t>Deviation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73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73.6</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14.7</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6</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73.2</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69.5</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9.0</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0.912</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349719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t-BR" dirty="0" err="1" smtClean="0"/>
              <a:t>Association</a:t>
            </a:r>
            <a:r>
              <a:rPr lang="pt-BR" dirty="0" smtClean="0"/>
              <a:t> </a:t>
            </a:r>
            <a:r>
              <a:rPr lang="pt-BR" dirty="0" err="1" smtClean="0"/>
              <a:t>between</a:t>
            </a:r>
            <a:r>
              <a:rPr lang="pt-BR" dirty="0" smtClean="0"/>
              <a:t> Age </a:t>
            </a:r>
            <a:r>
              <a:rPr lang="pt-BR" dirty="0" err="1" smtClean="0"/>
              <a:t>and</a:t>
            </a:r>
            <a:r>
              <a:rPr lang="pt-BR" dirty="0" smtClean="0"/>
              <a:t> AKI</a:t>
            </a:r>
            <a:endParaRPr lang="pt-BR" dirty="0"/>
          </a:p>
        </p:txBody>
      </p:sp>
      <p:sp>
        <p:nvSpPr>
          <p:cNvPr id="5" name="Content Placeholder 4"/>
          <p:cNvSpPr>
            <a:spLocks noGrp="1"/>
          </p:cNvSpPr>
          <p:nvPr>
            <p:ph sz="half" idx="1"/>
          </p:nvPr>
        </p:nvSpPr>
        <p:spPr>
          <a:xfrm>
            <a:off x="888660" y="1524000"/>
            <a:ext cx="3657600" cy="1106003"/>
          </a:xfrm>
        </p:spPr>
        <p:txBody>
          <a:bodyPr/>
          <a:lstStyle/>
          <a:p>
            <a:r>
              <a:rPr lang="pt-BR" dirty="0" smtClean="0"/>
              <a:t>W/ CPB</a:t>
            </a:r>
          </a:p>
          <a:p>
            <a:pPr lvl="1"/>
            <a:r>
              <a:rPr lang="pt-BR" dirty="0" err="1"/>
              <a:t>Student</a:t>
            </a:r>
            <a:r>
              <a:rPr lang="pt-BR" dirty="0"/>
              <a:t> </a:t>
            </a:r>
            <a:r>
              <a:rPr lang="pt-BR" dirty="0" err="1"/>
              <a:t>t-test</a:t>
            </a:r>
            <a:endParaRPr lang="pt-BR" dirty="0"/>
          </a:p>
        </p:txBody>
      </p:sp>
      <p:sp>
        <p:nvSpPr>
          <p:cNvPr id="6" name="Content Placeholder 5"/>
          <p:cNvSpPr>
            <a:spLocks noGrp="1"/>
          </p:cNvSpPr>
          <p:nvPr>
            <p:ph sz="half" idx="2"/>
          </p:nvPr>
        </p:nvSpPr>
        <p:spPr>
          <a:xfrm>
            <a:off x="888660" y="3920285"/>
            <a:ext cx="3657600" cy="1144279"/>
          </a:xfrm>
        </p:spPr>
        <p:txBody>
          <a:bodyPr/>
          <a:lstStyle/>
          <a:p>
            <a:r>
              <a:rPr lang="pt-BR" dirty="0" smtClean="0"/>
              <a:t>W/O CPB</a:t>
            </a:r>
          </a:p>
          <a:p>
            <a:pPr lvl="1"/>
            <a:r>
              <a:rPr lang="pt-BR" dirty="0" err="1"/>
              <a:t>Student</a:t>
            </a:r>
            <a:r>
              <a:rPr lang="pt-BR" dirty="0"/>
              <a:t> </a:t>
            </a:r>
            <a:r>
              <a:rPr lang="pt-BR" dirty="0" err="1"/>
              <a:t>t-test</a:t>
            </a:r>
            <a:endParaRPr lang="pt-BR" dirty="0"/>
          </a:p>
        </p:txBody>
      </p:sp>
      <p:graphicFrame>
        <p:nvGraphicFramePr>
          <p:cNvPr id="7" name="Table 6"/>
          <p:cNvGraphicFramePr>
            <a:graphicFrameLocks noGrp="1"/>
          </p:cNvGraphicFramePr>
          <p:nvPr>
            <p:extLst>
              <p:ext uri="{D42A27DB-BD31-4B8C-83A1-F6EECF244321}">
                <p14:modId xmlns:p14="http://schemas.microsoft.com/office/powerpoint/2010/main" val="1872546646"/>
              </p:ext>
            </p:extLst>
          </p:nvPr>
        </p:nvGraphicFramePr>
        <p:xfrm>
          <a:off x="3584721" y="1702903"/>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190975"/>
                <a:gridCol w="951470"/>
                <a:gridCol w="1630570"/>
              </a:tblGrid>
              <a:tr h="370840">
                <a:tc gridSpan="5">
                  <a:txBody>
                    <a:bodyPr/>
                    <a:lstStyle/>
                    <a:p>
                      <a:pPr algn="ctr"/>
                      <a:r>
                        <a:rPr lang="pt-BR" dirty="0" smtClean="0"/>
                        <a:t>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err="1" smtClean="0"/>
                        <a:t>Average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Median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Std</a:t>
                      </a:r>
                      <a:r>
                        <a:rPr lang="pt-BR" dirty="0" smtClean="0"/>
                        <a:t> </a:t>
                      </a:r>
                      <a:r>
                        <a:rPr lang="pt-BR" dirty="0" err="1" smtClean="0"/>
                        <a:t>Deviation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162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63.7</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9.4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45</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65.6</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8.3</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0.224</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670908876"/>
              </p:ext>
            </p:extLst>
          </p:nvPr>
        </p:nvGraphicFramePr>
        <p:xfrm>
          <a:off x="3584720" y="4137464"/>
          <a:ext cx="5348967" cy="1854200"/>
        </p:xfrm>
        <a:graphic>
          <a:graphicData uri="http://schemas.openxmlformats.org/drawingml/2006/table">
            <a:tbl>
              <a:tblPr firstRow="1" firstCol="1" lastCol="1" bandRow="1" bandCol="1">
                <a:tableStyleId>{2D5ABB26-0587-4C30-8999-92F81FD0307C}</a:tableStyleId>
              </a:tblPr>
              <a:tblGrid>
                <a:gridCol w="1010463"/>
                <a:gridCol w="565489"/>
                <a:gridCol w="1166261"/>
                <a:gridCol w="1050325"/>
                <a:gridCol w="1556429"/>
              </a:tblGrid>
              <a:tr h="370840">
                <a:tc gridSpan="5">
                  <a:txBody>
                    <a:bodyPr/>
                    <a:lstStyle/>
                    <a:p>
                      <a:pPr algn="ctr"/>
                      <a:r>
                        <a:rPr lang="pt-BR" dirty="0" smtClean="0"/>
                        <a:t>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370840">
                <a:tc>
                  <a:txBody>
                    <a:bodyPr/>
                    <a:lstStyle/>
                    <a:p>
                      <a:r>
                        <a:rPr lang="pt-BR" dirty="0" smtClean="0"/>
                        <a:t>AKI</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r>
                        <a:rPr lang="pt-BR" dirty="0" err="1" smtClean="0"/>
                        <a:t>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pt-BR" dirty="0" err="1" smtClean="0"/>
                        <a:t>Average</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Median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pt-BR" dirty="0" err="1" smtClean="0"/>
                        <a:t>Std</a:t>
                      </a:r>
                      <a:r>
                        <a:rPr lang="pt-BR" dirty="0" smtClean="0"/>
                        <a:t> </a:t>
                      </a:r>
                      <a:r>
                        <a:rPr lang="pt-BR" dirty="0" err="1" smtClean="0"/>
                        <a:t>Deviation</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No</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73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62.3</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65</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10.8</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smtClean="0"/>
                        <a:t>Yes</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a:txBody>
                    <a:bodyPr/>
                    <a:lstStyle/>
                    <a:p>
                      <a:pPr algn="ctr"/>
                      <a:r>
                        <a:rPr lang="pt-BR" dirty="0" smtClean="0"/>
                        <a:t>6</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71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pt-BR" dirty="0" smtClean="0"/>
                        <a:t>5.4</a:t>
                      </a:r>
                      <a:endParaRPr lang="pt-BR"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pt-BR" dirty="0" err="1" smtClean="0"/>
                        <a:t>p</a:t>
                      </a:r>
                      <a:r>
                        <a:rPr lang="pt-BR" dirty="0" smtClean="0"/>
                        <a:t>= </a:t>
                      </a:r>
                      <a:r>
                        <a:rPr lang="pt-BR" dirty="0" smtClean="0"/>
                        <a:t>0.008</a:t>
                      </a:r>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2"/>
                    </a:solidFill>
                  </a:tcPr>
                </a:tc>
                <a:tc gridSpan="4">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pt-BR"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156922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smtClean="0"/>
              <a:t>AGE</a:t>
            </a:r>
            <a:endParaRPr lang="pt-BR" dirty="0"/>
          </a:p>
        </p:txBody>
      </p:sp>
      <p:sp>
        <p:nvSpPr>
          <p:cNvPr id="6" name="Content Placeholder 5"/>
          <p:cNvSpPr>
            <a:spLocks noGrp="1"/>
          </p:cNvSpPr>
          <p:nvPr>
            <p:ph idx="1"/>
          </p:nvPr>
        </p:nvSpPr>
        <p:spPr/>
        <p:txBody>
          <a:bodyPr/>
          <a:lstStyle/>
          <a:p>
            <a:r>
              <a:rPr lang="pt-BR" dirty="0" smtClean="0"/>
              <a:t>250g – 190g - 80 </a:t>
            </a:r>
            <a:r>
              <a:rPr lang="pt-BR" dirty="0" err="1" smtClean="0"/>
              <a:t>years</a:t>
            </a:r>
            <a:r>
              <a:rPr lang="pt-BR" dirty="0"/>
              <a:t> </a:t>
            </a:r>
            <a:r>
              <a:rPr lang="pt-BR" dirty="0" err="1"/>
              <a:t>elderly</a:t>
            </a:r>
            <a:endParaRPr lang="pt-BR" dirty="0" smtClean="0"/>
          </a:p>
          <a:p>
            <a:r>
              <a:rPr lang="pt-BR" dirty="0"/>
              <a:t>Glomerular </a:t>
            </a:r>
            <a:r>
              <a:rPr lang="pt-BR" dirty="0" err="1"/>
              <a:t>S</a:t>
            </a:r>
            <a:r>
              <a:rPr lang="pt-BR" dirty="0" err="1" smtClean="0"/>
              <a:t>clerosis</a:t>
            </a:r>
            <a:r>
              <a:rPr lang="pt-BR" dirty="0" smtClean="0"/>
              <a:t>– 1/3 dos glomérulos aos 70 anos</a:t>
            </a:r>
          </a:p>
          <a:p>
            <a:r>
              <a:rPr lang="pt-BR" dirty="0" smtClean="0">
                <a:latin typeface="Wingdings"/>
                <a:ea typeface="Wingdings"/>
                <a:cs typeface="Wingdings"/>
                <a:sym typeface="Wingdings"/>
              </a:rPr>
              <a:t></a:t>
            </a:r>
            <a:r>
              <a:rPr lang="pt-BR" dirty="0" smtClean="0"/>
              <a:t> do RFG – 140 para </a:t>
            </a:r>
            <a:r>
              <a:rPr lang="pt-BR" dirty="0" smtClean="0"/>
              <a:t>77mL/min/1.73m</a:t>
            </a:r>
            <a:r>
              <a:rPr lang="pt-BR" baseline="30000" dirty="0" smtClean="0"/>
              <a:t>2</a:t>
            </a:r>
            <a:endParaRPr lang="pt-BR" baseline="30000" dirty="0" smtClean="0"/>
          </a:p>
          <a:p>
            <a:r>
              <a:rPr lang="pt-BR" dirty="0" smtClean="0"/>
              <a:t>1/3 envelhecimento bem sucedido, alterações podem ser evitáveis</a:t>
            </a:r>
          </a:p>
          <a:p>
            <a:endParaRPr lang="pt-BR" dirty="0" smtClean="0"/>
          </a:p>
          <a:p>
            <a:endParaRPr lang="pt-BR" dirty="0"/>
          </a:p>
        </p:txBody>
      </p:sp>
      <p:sp>
        <p:nvSpPr>
          <p:cNvPr id="7" name="TextBox 6"/>
          <p:cNvSpPr txBox="1"/>
          <p:nvPr/>
        </p:nvSpPr>
        <p:spPr>
          <a:xfrm>
            <a:off x="3069068" y="6180014"/>
            <a:ext cx="4240013" cy="369332"/>
          </a:xfrm>
          <a:prstGeom prst="rect">
            <a:avLst/>
          </a:prstGeom>
          <a:noFill/>
        </p:spPr>
        <p:txBody>
          <a:bodyPr wrap="none" rtlCol="0">
            <a:spAutoFit/>
          </a:bodyPr>
          <a:lstStyle/>
          <a:p>
            <a:r>
              <a:rPr lang="pt-BR" dirty="0" err="1" smtClean="0"/>
              <a:t>Lindeman</a:t>
            </a:r>
            <a:r>
              <a:rPr lang="pt-BR" dirty="0" smtClean="0"/>
              <a:t>, 1985; </a:t>
            </a:r>
            <a:r>
              <a:rPr lang="pt-BR" dirty="0" err="1" smtClean="0"/>
              <a:t>Lindeman</a:t>
            </a:r>
            <a:r>
              <a:rPr lang="pt-BR" dirty="0" smtClean="0"/>
              <a:t> e Goldman, 1986</a:t>
            </a:r>
            <a:endParaRPr lang="pt-BR" dirty="0"/>
          </a:p>
        </p:txBody>
      </p:sp>
    </p:spTree>
    <p:extLst>
      <p:ext uri="{BB962C8B-B14F-4D97-AF65-F5344CB8AC3E}">
        <p14:creationId xmlns:p14="http://schemas.microsoft.com/office/powerpoint/2010/main" val="5323483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err="1" smtClean="0"/>
              <a:t>Patients</a:t>
            </a:r>
            <a:r>
              <a:rPr lang="pt-BR" dirty="0" smtClean="0"/>
              <a:t> </a:t>
            </a:r>
            <a:r>
              <a:rPr lang="pt-BR" dirty="0" err="1" smtClean="0"/>
              <a:t>with</a:t>
            </a:r>
            <a:r>
              <a:rPr lang="pt-BR" dirty="0" smtClean="0"/>
              <a:t> CPB</a:t>
            </a:r>
            <a:endParaRPr lang="pt-BR" dirty="0"/>
          </a:p>
        </p:txBody>
      </p:sp>
      <p:sp>
        <p:nvSpPr>
          <p:cNvPr id="6" name="TextBox 5"/>
          <p:cNvSpPr txBox="1"/>
          <p:nvPr/>
        </p:nvSpPr>
        <p:spPr>
          <a:xfrm>
            <a:off x="1037968" y="5226889"/>
            <a:ext cx="6890007" cy="646331"/>
          </a:xfrm>
          <a:prstGeom prst="rect">
            <a:avLst/>
          </a:prstGeom>
          <a:noFill/>
        </p:spPr>
        <p:txBody>
          <a:bodyPr wrap="square" rtlCol="0">
            <a:spAutoFit/>
          </a:bodyPr>
          <a:lstStyle/>
          <a:p>
            <a:r>
              <a:rPr lang="en-GB" dirty="0" smtClean="0"/>
              <a:t>Percentage of acute kidney injury cases in patients who were submitted to CPB according to DEX use (p = 0.043; beta error of 0.273). </a:t>
            </a:r>
            <a:endParaRPr lang="en-GB"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7175" y="1353389"/>
            <a:ext cx="6400800" cy="3873500"/>
          </a:xfrm>
        </p:spPr>
      </p:pic>
    </p:spTree>
    <p:extLst>
      <p:ext uri="{BB962C8B-B14F-4D97-AF65-F5344CB8AC3E}">
        <p14:creationId xmlns:p14="http://schemas.microsoft.com/office/powerpoint/2010/main" val="34858784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Patients without CPB</a:t>
            </a:r>
            <a:endParaRPr lang="en-GB"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09437" y="1232525"/>
            <a:ext cx="6629400" cy="4191000"/>
          </a:xfrm>
        </p:spPr>
      </p:pic>
      <p:sp>
        <p:nvSpPr>
          <p:cNvPr id="8" name="Rectangle 7"/>
          <p:cNvSpPr/>
          <p:nvPr/>
        </p:nvSpPr>
        <p:spPr>
          <a:xfrm>
            <a:off x="988541" y="5423525"/>
            <a:ext cx="7350296" cy="646331"/>
          </a:xfrm>
          <a:prstGeom prst="rect">
            <a:avLst/>
          </a:prstGeom>
        </p:spPr>
        <p:txBody>
          <a:bodyPr wrap="square">
            <a:spAutoFit/>
          </a:bodyPr>
          <a:lstStyle/>
          <a:p>
            <a:r>
              <a:rPr lang="en-GB" b="1">
                <a:solidFill>
                  <a:srgbClr val="000000"/>
                </a:solidFill>
                <a:latin typeface="Times New Roman" charset="0"/>
              </a:rPr>
              <a:t>Percentage of cases with acute kidney injury (AKI) according to DEX use in patients who were not submitted CPB (p = 0.066; beta error of </a:t>
            </a:r>
            <a:r>
              <a:rPr lang="en-GB" b="1" smtClean="0">
                <a:solidFill>
                  <a:srgbClr val="000000"/>
                </a:solidFill>
                <a:latin typeface="Times New Roman" charset="0"/>
              </a:rPr>
              <a:t>0.831).</a:t>
            </a:r>
            <a:endParaRPr lang="en-GB"/>
          </a:p>
        </p:txBody>
      </p:sp>
    </p:spTree>
    <p:extLst>
      <p:ext uri="{BB962C8B-B14F-4D97-AF65-F5344CB8AC3E}">
        <p14:creationId xmlns:p14="http://schemas.microsoft.com/office/powerpoint/2010/main" val="7497643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GB" dirty="0"/>
              <a:t>In conclusion, albeit with a small sample, we observed that DEX behaved as an independent risk factor for in-creased incidence of </a:t>
            </a:r>
            <a:r>
              <a:rPr lang="en-GB" dirty="0" smtClean="0"/>
              <a:t>Acute Kidney Injury </a:t>
            </a:r>
            <a:r>
              <a:rPr lang="en-GB" dirty="0"/>
              <a:t>after CABG in patients who used CPB. For the non-CPB group, our sample was too limited to reach a conclusion. </a:t>
            </a:r>
            <a:endParaRPr lang="en-GB" dirty="0"/>
          </a:p>
        </p:txBody>
      </p:sp>
    </p:spTree>
    <p:extLst>
      <p:ext uri="{BB962C8B-B14F-4D97-AF65-F5344CB8AC3E}">
        <p14:creationId xmlns:p14="http://schemas.microsoft.com/office/powerpoint/2010/main" val="18674675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pic>
        <p:nvPicPr>
          <p:cNvPr id="4" name="Content Placeholder 3"/>
          <p:cNvPicPr>
            <a:picLocks noGrp="1" noChangeAspect="1"/>
          </p:cNvPicPr>
          <p:nvPr>
            <p:ph idx="1"/>
          </p:nvPr>
        </p:nvPicPr>
        <p:blipFill rotWithShape="1">
          <a:blip r:embed="rId2"/>
          <a:srcRect l="5556" r="5556"/>
          <a:stretch/>
        </p:blipFill>
        <p:spPr>
          <a:xfrm>
            <a:off x="0" y="0"/>
            <a:ext cx="9144000" cy="6858000"/>
          </a:xfrm>
          <a:prstGeom prst="rect">
            <a:avLst/>
          </a:prstGeom>
        </p:spPr>
      </p:pic>
    </p:spTree>
    <p:extLst>
      <p:ext uri="{BB962C8B-B14F-4D97-AF65-F5344CB8AC3E}">
        <p14:creationId xmlns:p14="http://schemas.microsoft.com/office/powerpoint/2010/main" val="18638862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0175.JPG"/>
          <p:cNvPicPr>
            <a:picLocks noGrp="1" noChangeAspect="1"/>
          </p:cNvPicPr>
          <p:nvPr>
            <p:ph idx="1"/>
          </p:nvPr>
        </p:nvPicPr>
        <p:blipFill rotWithShape="1">
          <a:blip r:embed="rId2">
            <a:extLst>
              <a:ext uri="{28A0092B-C50C-407E-A947-70E740481C1C}">
                <a14:useLocalDpi xmlns:a14="http://schemas.microsoft.com/office/drawing/2010/main" val="0"/>
              </a:ext>
            </a:extLst>
          </a:blip>
          <a:srcRect l="-1869" r="-1869"/>
          <a:stretch/>
        </p:blipFill>
        <p:spPr>
          <a:xfrm>
            <a:off x="-843115" y="-435055"/>
            <a:ext cx="11533386" cy="7384181"/>
          </a:xfrm>
        </p:spPr>
      </p:pic>
      <p:sp>
        <p:nvSpPr>
          <p:cNvPr id="2" name="Title 1"/>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390314732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13698</TotalTime>
  <Words>2594</Words>
  <Application>Microsoft Macintosh PowerPoint</Application>
  <PresentationFormat>On-screen Show (4:3)</PresentationFormat>
  <Paragraphs>739</Paragraphs>
  <Slides>42</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Calibri</vt:lpstr>
      <vt:lpstr>Gill Sans MT</vt:lpstr>
      <vt:lpstr>Helvetica</vt:lpstr>
      <vt:lpstr>Times New Roman</vt:lpstr>
      <vt:lpstr>Verdana</vt:lpstr>
      <vt:lpstr>Wingdings</vt:lpstr>
      <vt:lpstr>Wingdings 2</vt:lpstr>
      <vt:lpstr>ヒラギノ角ゴ Pro W3</vt:lpstr>
      <vt:lpstr>Solstice</vt:lpstr>
      <vt:lpstr>Renal Function after Coronary Artery Bypass Graft Using Dexmedetomidine</vt:lpstr>
      <vt:lpstr>Introduction</vt:lpstr>
      <vt:lpstr>Pathophysiology</vt:lpstr>
      <vt:lpstr>Cardiopulmonary Bypass</vt:lpstr>
      <vt:lpstr>Dexmedetomidine (DEX)</vt:lpstr>
      <vt:lpstr>Dexmedetomidine (DEX)</vt:lpstr>
      <vt:lpstr>Kulka et al., 1996</vt:lpstr>
      <vt:lpstr>New Biomarkers</vt:lpstr>
      <vt:lpstr>Creatinine</vt:lpstr>
      <vt:lpstr>Renal Function</vt:lpstr>
      <vt:lpstr>Acute Kidney Injury Network (AKIN)</vt:lpstr>
      <vt:lpstr>Purpose</vt:lpstr>
      <vt:lpstr>Method</vt:lpstr>
      <vt:lpstr>Methods</vt:lpstr>
      <vt:lpstr>Monitoring</vt:lpstr>
      <vt:lpstr>Anaesthesia</vt:lpstr>
      <vt:lpstr>Anaesthesia</vt:lpstr>
      <vt:lpstr>Anaesthesia</vt:lpstr>
      <vt:lpstr>Method</vt:lpstr>
      <vt:lpstr>Creatinine</vt:lpstr>
      <vt:lpstr>Análise Estatística</vt:lpstr>
      <vt:lpstr>Results and Discussion</vt:lpstr>
      <vt:lpstr>PowerPoint Presentation</vt:lpstr>
      <vt:lpstr>‪Homogeneity‬   </vt:lpstr>
      <vt:lpstr>‪Homogeneity‬ pre-operatory SCr</vt:lpstr>
      <vt:lpstr>Homogeneity for Age</vt:lpstr>
      <vt:lpstr>Homogeneity for Weight</vt:lpstr>
      <vt:lpstr>Homogeneity for Gender</vt:lpstr>
      <vt:lpstr>Homogeneity for Hypertension</vt:lpstr>
      <vt:lpstr>Homogeneity for DM</vt:lpstr>
      <vt:lpstr>Association between Gender and AKI</vt:lpstr>
      <vt:lpstr>Association between altered CrS and AKI</vt:lpstr>
      <vt:lpstr>Association between Hypertension and AKI</vt:lpstr>
      <vt:lpstr>Association between DM and AKI</vt:lpstr>
      <vt:lpstr>Association between Weight and AKI</vt:lpstr>
      <vt:lpstr>Association between Age and AKI</vt:lpstr>
      <vt:lpstr>AGE</vt:lpstr>
      <vt:lpstr>Patients with CPB</vt:lpstr>
      <vt:lpstr>Patients without CPB</vt:lpstr>
      <vt:lpstr>Conclusion</vt:lpstr>
      <vt:lpstr>PowerPoint Presentation</vt:lpstr>
      <vt:lpstr>Thank you</vt:lpstr>
    </vt:vector>
  </TitlesOfParts>
  <Company/>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Avaliação da função renal no pós operatório de reavascularização de miocárdio com o uso de dexmedetomidina</dc:title>
  <dc:creator>Alexandre Martucci</dc:creator>
  <cp:lastModifiedBy>Alexandre Martucci</cp:lastModifiedBy>
  <cp:revision>181</cp:revision>
  <dcterms:created xsi:type="dcterms:W3CDTF">2012-09-05T12:17:11Z</dcterms:created>
  <dcterms:modified xsi:type="dcterms:W3CDTF">2016-09-09T18:30:38Z</dcterms:modified>
</cp:coreProperties>
</file>