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5" r:id="rId4"/>
    <p:sldId id="266" r:id="rId5"/>
    <p:sldId id="267" r:id="rId6"/>
    <p:sldId id="270" r:id="rId7"/>
    <p:sldId id="277" r:id="rId8"/>
    <p:sldId id="268" r:id="rId9"/>
    <p:sldId id="259" r:id="rId10"/>
    <p:sldId id="261" r:id="rId11"/>
    <p:sldId id="262" r:id="rId12"/>
    <p:sldId id="263" r:id="rId13"/>
    <p:sldId id="269" r:id="rId14"/>
    <p:sldId id="274" r:id="rId15"/>
    <p:sldId id="289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75" r:id="rId28"/>
    <p:sldId id="276" r:id="rId29"/>
    <p:sldId id="272" r:id="rId30"/>
  </p:sldIdLst>
  <p:sldSz cx="10287000" cy="6858000" type="35mm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20" y="-1896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Alexpersonal:My%20Manuscripts:Manuscripts%20in%20progress:Ebola%20vaccine%20paper:temperature%20data.xls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377235531071"/>
          <c:y val="0.121887597448839"/>
          <c:w val="0.851877985216512"/>
          <c:h val="0.64319396695131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Лист1!$A$4</c:f>
              <c:strCache>
                <c:ptCount val="1"/>
                <c:pt idx="0">
                  <c:v>Animal #1</c:v>
                </c:pt>
              </c:strCache>
            </c:strRef>
          </c:tx>
          <c:spPr>
            <a:ln w="25400">
              <a:solidFill>
                <a:srgbClr val="00009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90"/>
              </a:solidFill>
              <a:ln>
                <a:solidFill>
                  <a:srgbClr val="000090"/>
                </a:solidFill>
                <a:prstDash val="solid"/>
              </a:ln>
            </c:spPr>
          </c:marker>
          <c:cat>
            <c:strRef>
              <c:f>Лист1!$B$3:$K$3</c:f>
              <c:strCache>
                <c:ptCount val="10"/>
                <c:pt idx="0">
                  <c:v>Day 0</c:v>
                </c:pt>
                <c:pt idx="1">
                  <c:v>Day 2</c:v>
                </c:pt>
                <c:pt idx="2">
                  <c:v>Day 4</c:v>
                </c:pt>
                <c:pt idx="3">
                  <c:v>Day 6</c:v>
                </c:pt>
                <c:pt idx="4">
                  <c:v>Day 8</c:v>
                </c:pt>
                <c:pt idx="5">
                  <c:v>Day 10</c:v>
                </c:pt>
                <c:pt idx="6">
                  <c:v>Day 12</c:v>
                </c:pt>
                <c:pt idx="7">
                  <c:v>Day 14</c:v>
                </c:pt>
                <c:pt idx="8">
                  <c:v>Day 16</c:v>
                </c:pt>
                <c:pt idx="9">
                  <c:v>Day 18</c:v>
                </c:pt>
              </c:strCache>
            </c:strRef>
          </c:cat>
          <c:val>
            <c:numRef>
              <c:f>Лист1!$B$4:$K$4</c:f>
              <c:numCache>
                <c:formatCode>General</c:formatCode>
                <c:ptCount val="10"/>
                <c:pt idx="0">
                  <c:v>38.2</c:v>
                </c:pt>
                <c:pt idx="1">
                  <c:v>37.9</c:v>
                </c:pt>
                <c:pt idx="2">
                  <c:v>38.5</c:v>
                </c:pt>
                <c:pt idx="3">
                  <c:v>38.0</c:v>
                </c:pt>
                <c:pt idx="4">
                  <c:v>38.4</c:v>
                </c:pt>
                <c:pt idx="5">
                  <c:v>38.4</c:v>
                </c:pt>
                <c:pt idx="6">
                  <c:v>39.6</c:v>
                </c:pt>
                <c:pt idx="7">
                  <c:v>38.2</c:v>
                </c:pt>
                <c:pt idx="8">
                  <c:v>37.2</c:v>
                </c:pt>
                <c:pt idx="9">
                  <c:v>38.3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Лист1!$A$5</c:f>
              <c:strCache>
                <c:ptCount val="1"/>
                <c:pt idx="0">
                  <c:v>Animal #2 </c:v>
                </c:pt>
              </c:strCache>
            </c:strRef>
          </c:tx>
          <c:spPr>
            <a:ln w="25400">
              <a:solidFill>
                <a:srgbClr val="F20884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F20884"/>
              </a:solidFill>
              <a:ln>
                <a:solidFill>
                  <a:srgbClr val="F20884"/>
                </a:solidFill>
                <a:prstDash val="solid"/>
              </a:ln>
            </c:spPr>
          </c:marker>
          <c:cat>
            <c:strRef>
              <c:f>Лист1!$B$3:$K$3</c:f>
              <c:strCache>
                <c:ptCount val="10"/>
                <c:pt idx="0">
                  <c:v>Day 0</c:v>
                </c:pt>
                <c:pt idx="1">
                  <c:v>Day 2</c:v>
                </c:pt>
                <c:pt idx="2">
                  <c:v>Day 4</c:v>
                </c:pt>
                <c:pt idx="3">
                  <c:v>Day 6</c:v>
                </c:pt>
                <c:pt idx="4">
                  <c:v>Day 8</c:v>
                </c:pt>
                <c:pt idx="5">
                  <c:v>Day 10</c:v>
                </c:pt>
                <c:pt idx="6">
                  <c:v>Day 12</c:v>
                </c:pt>
                <c:pt idx="7">
                  <c:v>Day 14</c:v>
                </c:pt>
                <c:pt idx="8">
                  <c:v>Day 16</c:v>
                </c:pt>
                <c:pt idx="9">
                  <c:v>Day 18</c:v>
                </c:pt>
              </c:strCache>
            </c:strRef>
          </c:cat>
          <c:val>
            <c:numRef>
              <c:f>Лист1!$B$5:$K$5</c:f>
              <c:numCache>
                <c:formatCode>General</c:formatCode>
                <c:ptCount val="10"/>
                <c:pt idx="0">
                  <c:v>38.8</c:v>
                </c:pt>
                <c:pt idx="1">
                  <c:v>38.5</c:v>
                </c:pt>
                <c:pt idx="2">
                  <c:v>38.9</c:v>
                </c:pt>
                <c:pt idx="3">
                  <c:v>38.4</c:v>
                </c:pt>
                <c:pt idx="4">
                  <c:v>38.6</c:v>
                </c:pt>
                <c:pt idx="5">
                  <c:v>38.9</c:v>
                </c:pt>
                <c:pt idx="6">
                  <c:v>38.8</c:v>
                </c:pt>
                <c:pt idx="7">
                  <c:v>38.4</c:v>
                </c:pt>
                <c:pt idx="8">
                  <c:v>38.3</c:v>
                </c:pt>
                <c:pt idx="9">
                  <c:v>38.3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Лист1!$A$6</c:f>
              <c:strCache>
                <c:ptCount val="1"/>
                <c:pt idx="0">
                  <c:v>Animal #3</c:v>
                </c:pt>
              </c:strCache>
            </c:strRef>
          </c:tx>
          <c:spPr>
            <a:ln w="25400">
              <a:solidFill>
                <a:srgbClr val="99CC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FCF305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Лист1!$B$3:$K$3</c:f>
              <c:strCache>
                <c:ptCount val="10"/>
                <c:pt idx="0">
                  <c:v>Day 0</c:v>
                </c:pt>
                <c:pt idx="1">
                  <c:v>Day 2</c:v>
                </c:pt>
                <c:pt idx="2">
                  <c:v>Day 4</c:v>
                </c:pt>
                <c:pt idx="3">
                  <c:v>Day 6</c:v>
                </c:pt>
                <c:pt idx="4">
                  <c:v>Day 8</c:v>
                </c:pt>
                <c:pt idx="5">
                  <c:v>Day 10</c:v>
                </c:pt>
                <c:pt idx="6">
                  <c:v>Day 12</c:v>
                </c:pt>
                <c:pt idx="7">
                  <c:v>Day 14</c:v>
                </c:pt>
                <c:pt idx="8">
                  <c:v>Day 16</c:v>
                </c:pt>
                <c:pt idx="9">
                  <c:v>Day 18</c:v>
                </c:pt>
              </c:strCache>
            </c:strRef>
          </c:cat>
          <c:val>
            <c:numRef>
              <c:f>Лист1!$B$6:$K$6</c:f>
              <c:numCache>
                <c:formatCode>General</c:formatCode>
                <c:ptCount val="10"/>
                <c:pt idx="0">
                  <c:v>38.7</c:v>
                </c:pt>
                <c:pt idx="1">
                  <c:v>38.6</c:v>
                </c:pt>
                <c:pt idx="2">
                  <c:v>38.9</c:v>
                </c:pt>
                <c:pt idx="3">
                  <c:v>38.3</c:v>
                </c:pt>
                <c:pt idx="4">
                  <c:v>38.3</c:v>
                </c:pt>
                <c:pt idx="5">
                  <c:v>38.7</c:v>
                </c:pt>
                <c:pt idx="6">
                  <c:v>38.9</c:v>
                </c:pt>
                <c:pt idx="7">
                  <c:v>38.4</c:v>
                </c:pt>
                <c:pt idx="8">
                  <c:v>37.5</c:v>
                </c:pt>
                <c:pt idx="9">
                  <c:v>37.2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Лист1!$A$7</c:f>
              <c:strCache>
                <c:ptCount val="1"/>
                <c:pt idx="0">
                  <c:v>Animal #4</c:v>
                </c:pt>
              </c:strCache>
            </c:strRef>
          </c:tx>
          <c:spPr>
            <a:ln w="25400">
              <a:solidFill>
                <a:srgbClr val="FF6600"/>
              </a:solidFill>
              <a:prstDash val="solid"/>
            </a:ln>
          </c:spPr>
          <c:marker>
            <c:symbol val="x"/>
            <c:size val="7"/>
            <c:spPr>
              <a:noFill/>
              <a:ln>
                <a:solidFill>
                  <a:schemeClr val="accent6">
                    <a:lumMod val="75000"/>
                  </a:schemeClr>
                </a:solidFill>
                <a:prstDash val="solid"/>
              </a:ln>
            </c:spPr>
          </c:marker>
          <c:cat>
            <c:strRef>
              <c:f>Лист1!$B$3:$K$3</c:f>
              <c:strCache>
                <c:ptCount val="10"/>
                <c:pt idx="0">
                  <c:v>Day 0</c:v>
                </c:pt>
                <c:pt idx="1">
                  <c:v>Day 2</c:v>
                </c:pt>
                <c:pt idx="2">
                  <c:v>Day 4</c:v>
                </c:pt>
                <c:pt idx="3">
                  <c:v>Day 6</c:v>
                </c:pt>
                <c:pt idx="4">
                  <c:v>Day 8</c:v>
                </c:pt>
                <c:pt idx="5">
                  <c:v>Day 10</c:v>
                </c:pt>
                <c:pt idx="6">
                  <c:v>Day 12</c:v>
                </c:pt>
                <c:pt idx="7">
                  <c:v>Day 14</c:v>
                </c:pt>
                <c:pt idx="8">
                  <c:v>Day 16</c:v>
                </c:pt>
                <c:pt idx="9">
                  <c:v>Day 18</c:v>
                </c:pt>
              </c:strCache>
            </c:strRef>
          </c:cat>
          <c:val>
            <c:numRef>
              <c:f>Лист1!$B$7:$K$7</c:f>
              <c:numCache>
                <c:formatCode>General</c:formatCode>
                <c:ptCount val="10"/>
                <c:pt idx="0">
                  <c:v>38.3</c:v>
                </c:pt>
                <c:pt idx="1">
                  <c:v>39.0</c:v>
                </c:pt>
                <c:pt idx="2">
                  <c:v>38.6</c:v>
                </c:pt>
                <c:pt idx="3">
                  <c:v>40.7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Лист1!$A$8</c:f>
              <c:strCache>
                <c:ptCount val="1"/>
                <c:pt idx="0">
                  <c:v>Control animal</c:v>
                </c:pt>
              </c:strCache>
            </c:strRef>
          </c:tx>
          <c:spPr>
            <a:ln w="25400">
              <a:solidFill>
                <a:srgbClr val="900000"/>
              </a:solidFill>
              <a:prstDash val="solid"/>
            </a:ln>
          </c:spPr>
          <c:marker>
            <c:symbol val="star"/>
            <c:size val="5"/>
            <c:spPr>
              <a:noFill/>
              <a:ln>
                <a:solidFill>
                  <a:srgbClr val="900000"/>
                </a:solidFill>
                <a:prstDash val="solid"/>
              </a:ln>
            </c:spPr>
          </c:marker>
          <c:cat>
            <c:strRef>
              <c:f>Лист1!$B$3:$K$3</c:f>
              <c:strCache>
                <c:ptCount val="10"/>
                <c:pt idx="0">
                  <c:v>Day 0</c:v>
                </c:pt>
                <c:pt idx="1">
                  <c:v>Day 2</c:v>
                </c:pt>
                <c:pt idx="2">
                  <c:v>Day 4</c:v>
                </c:pt>
                <c:pt idx="3">
                  <c:v>Day 6</c:v>
                </c:pt>
                <c:pt idx="4">
                  <c:v>Day 8</c:v>
                </c:pt>
                <c:pt idx="5">
                  <c:v>Day 10</c:v>
                </c:pt>
                <c:pt idx="6">
                  <c:v>Day 12</c:v>
                </c:pt>
                <c:pt idx="7">
                  <c:v>Day 14</c:v>
                </c:pt>
                <c:pt idx="8">
                  <c:v>Day 16</c:v>
                </c:pt>
                <c:pt idx="9">
                  <c:v>Day 18</c:v>
                </c:pt>
              </c:strCache>
            </c:strRef>
          </c:cat>
          <c:val>
            <c:numRef>
              <c:f>Лист1!$B$8:$K$8</c:f>
              <c:numCache>
                <c:formatCode>General</c:formatCode>
                <c:ptCount val="10"/>
                <c:pt idx="0">
                  <c:v>38.5</c:v>
                </c:pt>
                <c:pt idx="1">
                  <c:v>38.7</c:v>
                </c:pt>
                <c:pt idx="2">
                  <c:v>38.9</c:v>
                </c:pt>
                <c:pt idx="3">
                  <c:v>38.5</c:v>
                </c:pt>
                <c:pt idx="4">
                  <c:v>39.1</c:v>
                </c:pt>
                <c:pt idx="5">
                  <c:v>40.3</c:v>
                </c:pt>
                <c:pt idx="6">
                  <c:v>39.6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9246376"/>
        <c:axId val="2129254360"/>
      </c:lineChart>
      <c:catAx>
        <c:axId val="212924637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Arial"/>
                    <a:ea typeface="Arial Cyr"/>
                    <a:cs typeface="Arial Cyr"/>
                  </a:defRPr>
                </a:pPr>
                <a:r>
                  <a:rPr lang="en-US" sz="1600" b="0" i="0" dirty="0" smtClean="0">
                    <a:latin typeface="Arial"/>
                  </a:rPr>
                  <a:t>Days after infection</a:t>
                </a:r>
                <a:endParaRPr lang="en-US" sz="1600" b="0" i="0" dirty="0">
                  <a:latin typeface="Arial"/>
                </a:endParaRPr>
              </a:p>
            </c:rich>
          </c:tx>
          <c:layout>
            <c:manualLayout>
              <c:xMode val="edge"/>
              <c:yMode val="edge"/>
              <c:x val="0.414359410733448"/>
              <c:y val="0.84730831314411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low"/>
        <c:crossAx val="2129254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9254360"/>
        <c:scaling>
          <c:orientation val="minMax"/>
          <c:min val="37.0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Arial"/>
                    <a:ea typeface="Calibri"/>
                    <a:cs typeface="Calibri"/>
                  </a:defRPr>
                </a:pPr>
                <a:r>
                  <a:rPr lang="es-ES_tradnl" sz="1600" b="0" i="0" u="none" strike="noStrike" baseline="0" dirty="0" err="1" smtClean="0">
                    <a:solidFill>
                      <a:srgbClr val="000000"/>
                    </a:solidFill>
                    <a:latin typeface="Arial"/>
                    <a:ea typeface="Arial Cyr"/>
                    <a:cs typeface="Arial Cyr"/>
                  </a:rPr>
                  <a:t>Temperature</a:t>
                </a:r>
                <a:r>
                  <a:rPr lang="es-ES_tradnl" sz="1600" b="0" i="0" u="none" strike="noStrike" baseline="0" dirty="0" smtClean="0">
                    <a:solidFill>
                      <a:srgbClr val="000000"/>
                    </a:solidFill>
                    <a:latin typeface="Arial"/>
                    <a:ea typeface="Arial Cyr"/>
                    <a:cs typeface="Arial Cyr"/>
                  </a:rPr>
                  <a:t>, </a:t>
                </a:r>
                <a:r>
                  <a:rPr lang="es-ES_tradnl" sz="1600" b="0" i="0" u="none" strike="noStrike" baseline="0" dirty="0" err="1">
                    <a:solidFill>
                      <a:srgbClr val="000000"/>
                    </a:solidFill>
                    <a:latin typeface="Arial"/>
                    <a:ea typeface="Calibri"/>
                    <a:cs typeface="Calibri"/>
                  </a:rPr>
                  <a:t>º</a:t>
                </a:r>
                <a:r>
                  <a:rPr lang="es-ES_tradnl" sz="1600" b="0" i="0" u="none" strike="noStrike" baseline="0" dirty="0" err="1">
                    <a:solidFill>
                      <a:srgbClr val="000000"/>
                    </a:solidFill>
                    <a:latin typeface="Arial"/>
                    <a:ea typeface="Arial Cyr"/>
                    <a:cs typeface="Arial Cyr"/>
                  </a:rPr>
                  <a:t>C</a:t>
                </a:r>
                <a:endParaRPr lang="es-ES_tradnl" sz="1600" b="0" i="0" u="none" strike="noStrike" baseline="0" dirty="0">
                  <a:solidFill>
                    <a:srgbClr val="000000"/>
                  </a:solidFill>
                  <a:latin typeface="Arial"/>
                  <a:ea typeface="Arial Cyr"/>
                  <a:cs typeface="Arial Cyr"/>
                </a:endParaRPr>
              </a:p>
            </c:rich>
          </c:tx>
          <c:layout>
            <c:manualLayout>
              <c:xMode val="edge"/>
              <c:yMode val="edge"/>
              <c:x val="0.0314221819747987"/>
              <c:y val="0.26490416639096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cross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en-US"/>
          </a:p>
        </c:txPr>
        <c:crossAx val="21292463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1198286048746"/>
          <c:y val="0.908053331568848"/>
          <c:w val="0.81392000088348"/>
          <c:h val="0.0636604247998412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Arial"/>
              <a:ea typeface="Arial Cyr"/>
              <a:cs typeface="Arial Cyr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0.12997</cdr:x>
      <cdr:y>0.78709</cdr:y>
    </cdr:from>
    <cdr:to>
      <cdr:x>0.15982</cdr:x>
      <cdr:y>0.84822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36914" y="4088634"/>
          <a:ext cx="284067" cy="31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0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0.21784</cdr:x>
      <cdr:y>0.78709</cdr:y>
    </cdr:from>
    <cdr:to>
      <cdr:x>0.24769</cdr:x>
      <cdr:y>0.84822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73077" y="4088634"/>
          <a:ext cx="284067" cy="31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2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0.30482</cdr:x>
      <cdr:y>0.78709</cdr:y>
    </cdr:from>
    <cdr:to>
      <cdr:x>0.33467</cdr:x>
      <cdr:y>0.84822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00885" y="4088634"/>
          <a:ext cx="284067" cy="31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4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0.38896</cdr:x>
      <cdr:y>0.78188</cdr:y>
    </cdr:from>
    <cdr:to>
      <cdr:x>0.41881</cdr:x>
      <cdr:y>0.84822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701616" y="4061572"/>
          <a:ext cx="284068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6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0.47595</cdr:x>
      <cdr:y>0.78188</cdr:y>
    </cdr:from>
    <cdr:to>
      <cdr:x>0.5058</cdr:x>
      <cdr:y>0.84822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29424" y="4061572"/>
          <a:ext cx="284068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8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0.56118</cdr:x>
      <cdr:y>0.78188</cdr:y>
    </cdr:from>
    <cdr:to>
      <cdr:x>0.60493</cdr:x>
      <cdr:y>0.84822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340522" y="4061572"/>
          <a:ext cx="416406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10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0.64289</cdr:x>
      <cdr:y>0.78188</cdr:y>
    </cdr:from>
    <cdr:to>
      <cdr:x>0.68665</cdr:x>
      <cdr:y>0.84822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118201" y="4061572"/>
          <a:ext cx="416406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12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0.72988</cdr:x>
      <cdr:y>0.78188</cdr:y>
    </cdr:from>
    <cdr:to>
      <cdr:x>0.77364</cdr:x>
      <cdr:y>0.84822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946009" y="4061572"/>
          <a:ext cx="416406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14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0.81072</cdr:x>
      <cdr:y>0.78188</cdr:y>
    </cdr:from>
    <cdr:to>
      <cdr:x>0.85448</cdr:x>
      <cdr:y>0.84822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7715333" y="4061572"/>
          <a:ext cx="416406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16</a:t>
          </a:r>
          <a:endParaRPr lang="en-US" sz="1600" b="0" dirty="0">
            <a:latin typeface="+mn-lt"/>
            <a:cs typeface="Courier New"/>
          </a:endParaRPr>
        </a:p>
      </cdr:txBody>
    </cdr:sp>
  </cdr:relSizeAnchor>
  <cdr:relSizeAnchor xmlns:cdr="http://schemas.openxmlformats.org/drawingml/2006/chartDrawing">
    <cdr:from>
      <cdr:x>0.89918</cdr:x>
      <cdr:y>0.78188</cdr:y>
    </cdr:from>
    <cdr:to>
      <cdr:x>0.94293</cdr:x>
      <cdr:y>0.84822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557168" y="4061572"/>
          <a:ext cx="416406" cy="344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0" dirty="0" smtClean="0">
              <a:latin typeface="+mn-lt"/>
              <a:cs typeface="Courier New"/>
            </a:rPr>
            <a:t>18</a:t>
          </a:r>
          <a:endParaRPr lang="en-US" sz="1600" b="0" dirty="0">
            <a:latin typeface="+mn-lt"/>
            <a:cs typeface="Courier New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2C41B-E893-2043-940D-F765DF183259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79E92-1F85-CB49-9BDA-F8BCBD3C6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9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2F5E90-31B0-A341-A7DF-254A04B0264D}" type="slidenum">
              <a:rPr lang="en-AU"/>
              <a:pPr/>
              <a:t>6</a:t>
            </a:fld>
            <a:endParaRPr lang="en-AU"/>
          </a:p>
        </p:txBody>
      </p:sp>
      <p:sp>
        <p:nvSpPr>
          <p:cNvPr id="1024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24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30"/>
            <a:ext cx="874395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6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7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5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4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5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600205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7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6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6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46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9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9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3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5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3" y="1435103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02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43"/>
            <a:ext cx="2314575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74643"/>
            <a:ext cx="6772275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82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4350" y="274651"/>
            <a:ext cx="92583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EB3BB-3E28-4A9B-A47C-65B872BDC85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21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5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5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A1361-7C24-924B-B7DA-EA5FAE2BBF12}" type="datetimeFigureOut">
              <a:rPr lang="en-US" smtClean="0"/>
              <a:t>26/07/15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5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5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077DD-0DD1-8948-9318-F6F701FB6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2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Relationship Id="rId3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"/><Relationship Id="rId3" Type="http://schemas.openxmlformats.org/officeDocument/2006/relationships/image" Target="../media/image24.t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239783"/>
            <a:ext cx="8743950" cy="1470025"/>
          </a:xfrm>
        </p:spPr>
        <p:txBody>
          <a:bodyPr/>
          <a:lstStyle/>
          <a:p>
            <a:r>
              <a:rPr lang="en-US" i="1" dirty="0" err="1" smtClean="0"/>
              <a:t>Kunjin</a:t>
            </a:r>
            <a:r>
              <a:rPr lang="en-US" i="1" dirty="0" smtClean="0"/>
              <a:t> replicon-based vaccine candidate against Ebola virus 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4303747"/>
            <a:ext cx="7200900" cy="902605"/>
          </a:xfrm>
        </p:spPr>
        <p:txBody>
          <a:bodyPr/>
          <a:lstStyle/>
          <a:p>
            <a:r>
              <a:rPr lang="en-US" i="1" dirty="0" smtClean="0"/>
              <a:t>Alexander A Khromykh</a:t>
            </a:r>
            <a:endParaRPr lang="en-US" i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37725" y="177461"/>
            <a:ext cx="7858294" cy="1578629"/>
            <a:chOff x="2299733" y="148601"/>
            <a:chExt cx="5797550" cy="1143000"/>
          </a:xfrm>
        </p:grpSpPr>
        <p:sp>
          <p:nvSpPr>
            <p:cNvPr id="8" name="Rectangle 2"/>
            <p:cNvSpPr txBox="1">
              <a:spLocks noChangeArrowheads="1"/>
            </p:cNvSpPr>
            <p:nvPr/>
          </p:nvSpPr>
          <p:spPr>
            <a:xfrm>
              <a:off x="3101421" y="148601"/>
              <a:ext cx="3662362" cy="114300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400" smtClean="0">
                  <a:latin typeface="Arial" charset="0"/>
                  <a:ea typeface="ＭＳ Ｐゴシック" charset="0"/>
                  <a:cs typeface="ＭＳ Ｐゴシック" charset="0"/>
                </a:rPr>
                <a:t>AID</a:t>
              </a:r>
              <a:r>
                <a:rPr lang="en-US" sz="2400" i="1" smtClean="0">
                  <a:latin typeface="Arial" charset="0"/>
                  <a:ea typeface="ＭＳ Ｐゴシック" charset="0"/>
                  <a:cs typeface="ＭＳ Ｐゴシック" charset="0"/>
                </a:rPr>
                <a:t/>
              </a:r>
              <a:br>
                <a:rPr lang="en-US" sz="2400" i="1" smtClean="0">
                  <a:latin typeface="Arial" charset="0"/>
                  <a:ea typeface="ＭＳ Ｐゴシック" charset="0"/>
                  <a:cs typeface="ＭＳ Ｐゴシック" charset="0"/>
                </a:rPr>
              </a:br>
              <a:r>
                <a:rPr lang="en-US" sz="1000" i="1" smtClean="0">
                  <a:latin typeface="Arial" charset="0"/>
                  <a:ea typeface="ＭＳ Ｐゴシック" charset="0"/>
                  <a:cs typeface="ＭＳ Ｐゴシック" charset="0"/>
                </a:rPr>
                <a:t>Australian Infectious Diseases research centre</a:t>
              </a:r>
              <a:br>
                <a:rPr lang="en-US" sz="1000" i="1" smtClean="0">
                  <a:latin typeface="Arial" charset="0"/>
                  <a:ea typeface="ＭＳ Ｐゴシック" charset="0"/>
                  <a:cs typeface="ＭＳ Ｐゴシック" charset="0"/>
                </a:rPr>
              </a:br>
              <a:r>
                <a:rPr lang="en-US" sz="1000" i="1" smtClean="0">
                  <a:latin typeface="Arial" charset="0"/>
                  <a:ea typeface="ＭＳ Ｐゴシック" charset="0"/>
                  <a:cs typeface="ＭＳ Ｐゴシック" charset="0"/>
                </a:rPr>
                <a:t>The University of Queensland</a:t>
              </a:r>
              <a:br>
                <a:rPr lang="en-US" sz="1000" i="1" smtClean="0">
                  <a:latin typeface="Arial" charset="0"/>
                  <a:ea typeface="ＭＳ Ｐゴシック" charset="0"/>
                  <a:cs typeface="ＭＳ Ｐゴシック" charset="0"/>
                </a:rPr>
              </a:br>
              <a:r>
                <a:rPr lang="en-US" sz="1000" i="1" smtClean="0">
                  <a:latin typeface="Arial" charset="0"/>
                  <a:ea typeface="ＭＳ Ｐゴシック" charset="0"/>
                  <a:cs typeface="ＭＳ Ｐゴシック" charset="0"/>
                </a:rPr>
                <a:t>QIMR Berghofer</a:t>
              </a:r>
              <a:endParaRPr lang="en-US" sz="100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9" name="Straight Connector 5"/>
            <p:cNvCxnSpPr>
              <a:cxnSpLocks noChangeShapeType="1"/>
            </p:cNvCxnSpPr>
            <p:nvPr/>
          </p:nvCxnSpPr>
          <p:spPr bwMode="auto">
            <a:xfrm rot="5400000">
              <a:off x="2679146" y="737564"/>
              <a:ext cx="7588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5"/>
            <p:cNvCxnSpPr>
              <a:cxnSpLocks noChangeShapeType="1"/>
            </p:cNvCxnSpPr>
            <p:nvPr/>
          </p:nvCxnSpPr>
          <p:spPr bwMode="auto">
            <a:xfrm rot="5400000">
              <a:off x="5727146" y="737564"/>
              <a:ext cx="75882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" name="Group 12"/>
            <p:cNvGrpSpPr>
              <a:grpSpLocks/>
            </p:cNvGrpSpPr>
            <p:nvPr/>
          </p:nvGrpSpPr>
          <p:grpSpPr bwMode="auto">
            <a:xfrm>
              <a:off x="2299733" y="399426"/>
              <a:ext cx="5797550" cy="752475"/>
              <a:chOff x="3463925" y="2930525"/>
              <a:chExt cx="5797550" cy="752475"/>
            </a:xfrm>
          </p:grpSpPr>
          <p:pic>
            <p:nvPicPr>
              <p:cNvPr id="12" name="Picture 143" descr="coat-of-arms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3925" y="2930525"/>
                <a:ext cx="668338" cy="752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350" y="3060700"/>
                <a:ext cx="1889125" cy="438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5242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230" y="317391"/>
            <a:ext cx="10164537" cy="584776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Ebola virus (EBOV) outbreak in West Africa </a:t>
            </a:r>
            <a:r>
              <a:rPr lang="en-US" sz="32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2014-</a:t>
            </a:r>
            <a:r>
              <a:rPr lang="en-US" sz="32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2015</a:t>
            </a:r>
            <a:endParaRPr lang="en-US" sz="3200" i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38" y="1671158"/>
            <a:ext cx="5310725" cy="401077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074502" y="1546174"/>
            <a:ext cx="3972788" cy="424731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ro-RO" i="1" dirty="0" smtClean="0"/>
              <a:t>Country		  Total</a:t>
            </a:r>
            <a:r>
              <a:rPr lang="ru-RU" i="1" dirty="0" smtClean="0"/>
              <a:t> </a:t>
            </a:r>
            <a:r>
              <a:rPr lang="ro-RO" i="1" dirty="0" smtClean="0"/>
              <a:t>cases	</a:t>
            </a:r>
            <a:r>
              <a:rPr lang="ro-RO" i="1" dirty="0" smtClean="0">
                <a:solidFill>
                  <a:srgbClr val="FF0000"/>
                </a:solidFill>
              </a:rPr>
              <a:t>Death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o-RO" i="1" dirty="0" smtClean="0"/>
              <a:t>	</a:t>
            </a:r>
          </a:p>
          <a:p>
            <a:endParaRPr lang="ro-RO" i="1" dirty="0" smtClean="0"/>
          </a:p>
          <a:p>
            <a:r>
              <a:rPr lang="ro-RO" i="1" dirty="0" smtClean="0"/>
              <a:t>Guinea</a:t>
            </a:r>
            <a:r>
              <a:rPr lang="ro-RO" i="1" dirty="0"/>
              <a:t>	</a:t>
            </a:r>
            <a:r>
              <a:rPr lang="ro-RO" i="1" dirty="0" smtClean="0"/>
              <a:t>		    </a:t>
            </a:r>
            <a:r>
              <a:rPr lang="ro-RO" i="1" dirty="0" smtClean="0"/>
              <a:t>3787</a:t>
            </a:r>
            <a:r>
              <a:rPr lang="ro-RO" i="1" dirty="0"/>
              <a:t>	</a:t>
            </a:r>
            <a:r>
              <a:rPr lang="ro-RO" i="1" dirty="0" smtClean="0">
                <a:solidFill>
                  <a:srgbClr val="FF0000"/>
                </a:solidFill>
              </a:rPr>
              <a:t>2517</a:t>
            </a:r>
            <a:endParaRPr lang="ro-RO" i="1" dirty="0" smtClean="0">
              <a:solidFill>
                <a:srgbClr val="FF0000"/>
              </a:solidFill>
            </a:endParaRPr>
          </a:p>
          <a:p>
            <a:r>
              <a:rPr lang="ro-RO" i="1" dirty="0"/>
              <a:t>	</a:t>
            </a:r>
          </a:p>
          <a:p>
            <a:r>
              <a:rPr lang="ro-RO" i="1" dirty="0"/>
              <a:t>Liberia	</a:t>
            </a:r>
            <a:r>
              <a:rPr lang="ro-RO" i="1" dirty="0" smtClean="0"/>
              <a:t>		  10673</a:t>
            </a:r>
            <a:r>
              <a:rPr lang="ro-RO" i="1" dirty="0"/>
              <a:t>	</a:t>
            </a:r>
            <a:r>
              <a:rPr lang="ro-RO" i="1" dirty="0" smtClean="0">
                <a:solidFill>
                  <a:srgbClr val="FF0000"/>
                </a:solidFill>
              </a:rPr>
              <a:t>4808</a:t>
            </a:r>
          </a:p>
          <a:p>
            <a:r>
              <a:rPr lang="ro-RO" i="1" dirty="0"/>
              <a:t>	</a:t>
            </a:r>
          </a:p>
          <a:p>
            <a:r>
              <a:rPr lang="es-ES_tradnl" i="1" dirty="0"/>
              <a:t>Sierra Leone	</a:t>
            </a:r>
            <a:r>
              <a:rPr lang="es-ES_tradnl" i="1" dirty="0" smtClean="0"/>
              <a:t>	  </a:t>
            </a:r>
            <a:r>
              <a:rPr lang="es-ES_tradnl" i="1" dirty="0" smtClean="0"/>
              <a:t>13264</a:t>
            </a:r>
            <a:r>
              <a:rPr lang="es-ES_tradnl" i="1" dirty="0"/>
              <a:t>	</a:t>
            </a:r>
            <a:r>
              <a:rPr lang="es-ES_tradnl" i="1" dirty="0" smtClean="0">
                <a:solidFill>
                  <a:srgbClr val="FF0000"/>
                </a:solidFill>
              </a:rPr>
              <a:t>3949</a:t>
            </a:r>
            <a:endParaRPr lang="es-ES_tradnl" i="1" dirty="0" smtClean="0">
              <a:solidFill>
                <a:srgbClr val="FF0000"/>
              </a:solidFill>
            </a:endParaRPr>
          </a:p>
          <a:p>
            <a:endParaRPr lang="es-ES_tradnl" i="1" dirty="0" smtClean="0"/>
          </a:p>
          <a:p>
            <a:r>
              <a:rPr lang="es-ES_tradnl" i="1" dirty="0" smtClean="0"/>
              <a:t>Nigeria</a:t>
            </a:r>
            <a:r>
              <a:rPr lang="es-ES_tradnl" i="1" dirty="0"/>
              <a:t>	</a:t>
            </a:r>
            <a:r>
              <a:rPr lang="es-ES_tradnl" i="1" dirty="0" smtClean="0"/>
              <a:t>	</a:t>
            </a:r>
            <a:r>
              <a:rPr lang="ru-RU" i="1" dirty="0" smtClean="0"/>
              <a:t>	</a:t>
            </a:r>
            <a:r>
              <a:rPr lang="en-AU" i="1" dirty="0" smtClean="0"/>
              <a:t>	</a:t>
            </a:r>
            <a:r>
              <a:rPr lang="es-ES_tradnl" i="1" dirty="0" smtClean="0"/>
              <a:t>20	</a:t>
            </a:r>
            <a:r>
              <a:rPr lang="es-ES_tradnl" i="1" dirty="0" smtClean="0">
                <a:solidFill>
                  <a:srgbClr val="FF0000"/>
                </a:solidFill>
              </a:rPr>
              <a:t>8</a:t>
            </a:r>
          </a:p>
          <a:p>
            <a:endParaRPr lang="es-ES_tradnl" i="1" dirty="0" smtClean="0"/>
          </a:p>
          <a:p>
            <a:r>
              <a:rPr lang="es-ES_tradnl" i="1" dirty="0" smtClean="0"/>
              <a:t>Mali		</a:t>
            </a:r>
            <a:r>
              <a:rPr lang="ru-RU" i="1" dirty="0" smtClean="0"/>
              <a:t>		</a:t>
            </a:r>
            <a:r>
              <a:rPr lang="en-AU" i="1" dirty="0" smtClean="0"/>
              <a:t>	  </a:t>
            </a:r>
            <a:r>
              <a:rPr lang="es-ES_tradnl" i="1" dirty="0" smtClean="0"/>
              <a:t>8	</a:t>
            </a:r>
            <a:r>
              <a:rPr lang="es-ES_tradnl" i="1" dirty="0" smtClean="0">
                <a:solidFill>
                  <a:srgbClr val="FF0000"/>
                </a:solidFill>
              </a:rPr>
              <a:t>6</a:t>
            </a:r>
            <a:endParaRPr lang="es-ES_tradnl" i="1" dirty="0">
              <a:solidFill>
                <a:srgbClr val="FF0000"/>
              </a:solidFill>
            </a:endParaRPr>
          </a:p>
          <a:p>
            <a:endParaRPr lang="es-ES_tradnl" i="1" dirty="0"/>
          </a:p>
          <a:p>
            <a:r>
              <a:rPr lang="es-ES_tradnl" i="1" dirty="0" smtClean="0"/>
              <a:t>Total*</a:t>
            </a:r>
            <a:r>
              <a:rPr lang="es-ES_tradnl" i="1" dirty="0"/>
              <a:t>	</a:t>
            </a:r>
            <a:r>
              <a:rPr lang="es-ES_tradnl" i="1" dirty="0" smtClean="0"/>
              <a:t>		  </a:t>
            </a:r>
            <a:r>
              <a:rPr lang="es-ES_tradnl" i="1" dirty="0" smtClean="0"/>
              <a:t>277	52</a:t>
            </a:r>
            <a:r>
              <a:rPr lang="es-ES_tradnl" i="1" dirty="0"/>
              <a:t>	</a:t>
            </a:r>
            <a:r>
              <a:rPr lang="es-ES_tradnl" i="1" dirty="0" smtClean="0">
                <a:solidFill>
                  <a:srgbClr val="FF0000"/>
                </a:solidFill>
              </a:rPr>
              <a:t>11288</a:t>
            </a:r>
            <a:r>
              <a:rPr lang="es-ES_tradnl" i="1" dirty="0"/>
              <a:t>	</a:t>
            </a:r>
            <a:endParaRPr lang="es-ES_tradnl" i="1" dirty="0" smtClean="0"/>
          </a:p>
          <a:p>
            <a:endParaRPr lang="es-ES_tradnl" i="1" dirty="0"/>
          </a:p>
          <a:p>
            <a:r>
              <a:rPr lang="es-ES_tradnl" i="1" dirty="0" smtClean="0"/>
              <a:t>*data as of </a:t>
            </a:r>
            <a:r>
              <a:rPr lang="es-ES_tradnl" i="1" dirty="0" smtClean="0"/>
              <a:t>24 </a:t>
            </a:r>
            <a:r>
              <a:rPr lang="es-ES_tradnl" i="1" dirty="0" err="1" smtClean="0"/>
              <a:t>July</a:t>
            </a:r>
            <a:r>
              <a:rPr lang="es-ES_tradnl" i="1" dirty="0" smtClean="0"/>
              <a:t> 2015</a:t>
            </a:r>
            <a:endParaRPr lang="es-ES_tradnl" i="1" dirty="0"/>
          </a:p>
        </p:txBody>
      </p:sp>
      <p:sp>
        <p:nvSpPr>
          <p:cNvPr id="2" name="TextBox 1"/>
          <p:cNvSpPr txBox="1"/>
          <p:nvPr/>
        </p:nvSpPr>
        <p:spPr>
          <a:xfrm>
            <a:off x="2319840" y="6049290"/>
            <a:ext cx="6143040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660066"/>
                </a:solidFill>
              </a:rPr>
              <a:t>Still ~30 new cases per week, mainly in Guinea and Sierra Leone</a:t>
            </a:r>
            <a:endParaRPr lang="en-US" i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81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0728" y="0"/>
            <a:ext cx="3833977" cy="584776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Ebola virus (EBOV) </a:t>
            </a:r>
            <a:endParaRPr lang="en-US" sz="3200" i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328212" y="3260669"/>
            <a:ext cx="9816085" cy="4899787"/>
            <a:chOff x="0" y="948378"/>
            <a:chExt cx="10287000" cy="50399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48378"/>
              <a:ext cx="10287000" cy="4927473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8196" y="4524297"/>
              <a:ext cx="7761278" cy="146398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42" y="709214"/>
            <a:ext cx="2750464" cy="24448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27752" y="675346"/>
            <a:ext cx="7259248" cy="2585323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 dirty="0" smtClean="0">
                <a:solidFill>
                  <a:srgbClr val="000090"/>
                </a:solidFill>
              </a:rPr>
              <a:t>Zaire EBOV (EBOV) is one of 5 viruses in genus </a:t>
            </a:r>
            <a:r>
              <a:rPr lang="en-US" i="1" dirty="0" err="1" smtClean="0">
                <a:solidFill>
                  <a:srgbClr val="000090"/>
                </a:solidFill>
              </a:rPr>
              <a:t>Ebolavirus</a:t>
            </a:r>
            <a:r>
              <a:rPr lang="en-US" i="1" dirty="0" smtClean="0">
                <a:solidFill>
                  <a:srgbClr val="000090"/>
                </a:solidFill>
              </a:rPr>
              <a:t>, four of which including EBOV cause severe often fatal hemorrhagic fever in humans and other mammals</a:t>
            </a:r>
          </a:p>
          <a:p>
            <a:pPr marL="285750" indent="-285750">
              <a:buFontTx/>
              <a:buChar char="-"/>
            </a:pPr>
            <a:endParaRPr lang="en-US" i="1" dirty="0" smtClean="0"/>
          </a:p>
          <a:p>
            <a:pPr marL="285750" indent="-285750">
              <a:buFontTx/>
              <a:buChar char="-"/>
            </a:pPr>
            <a:r>
              <a:rPr lang="en-US" i="1" dirty="0" smtClean="0">
                <a:solidFill>
                  <a:srgbClr val="800000"/>
                </a:solidFill>
              </a:rPr>
              <a:t>It is the cause of current epidemic in West Africa</a:t>
            </a:r>
          </a:p>
          <a:p>
            <a:pPr marL="285750" indent="-285750">
              <a:buFontTx/>
              <a:buChar char="-"/>
            </a:pPr>
            <a:endParaRPr lang="en-US" i="1" dirty="0" smtClean="0"/>
          </a:p>
          <a:p>
            <a:pPr marL="285750" indent="-285750">
              <a:buFontTx/>
              <a:buChar char="-"/>
            </a:pPr>
            <a:r>
              <a:rPr lang="en-US" i="1" dirty="0" smtClean="0">
                <a:solidFill>
                  <a:srgbClr val="000090"/>
                </a:solidFill>
              </a:rPr>
              <a:t>It has </a:t>
            </a:r>
            <a:r>
              <a:rPr lang="en-US" i="1" dirty="0" err="1" smtClean="0">
                <a:solidFill>
                  <a:srgbClr val="000090"/>
                </a:solidFill>
              </a:rPr>
              <a:t>ssRNA</a:t>
            </a:r>
            <a:r>
              <a:rPr lang="en-US" i="1" dirty="0" smtClean="0">
                <a:solidFill>
                  <a:srgbClr val="000090"/>
                </a:solidFill>
              </a:rPr>
              <a:t> </a:t>
            </a:r>
            <a:r>
              <a:rPr lang="en-US" i="1" dirty="0">
                <a:solidFill>
                  <a:srgbClr val="000090"/>
                </a:solidFill>
              </a:rPr>
              <a:t>genome of ~19kb, coding for 7 </a:t>
            </a:r>
            <a:r>
              <a:rPr lang="en-US" i="1" dirty="0" smtClean="0">
                <a:solidFill>
                  <a:srgbClr val="000090"/>
                </a:solidFill>
              </a:rPr>
              <a:t>proteins</a:t>
            </a:r>
          </a:p>
          <a:p>
            <a:pPr marL="285750" indent="-285750">
              <a:buFontTx/>
              <a:buChar char="-"/>
            </a:pPr>
            <a:endParaRPr lang="en-US" i="1" dirty="0"/>
          </a:p>
          <a:p>
            <a:pPr marL="285750" indent="-285750">
              <a:buFontTx/>
              <a:buChar char="-"/>
            </a:pPr>
            <a:r>
              <a:rPr lang="en-US" i="1" dirty="0">
                <a:solidFill>
                  <a:srgbClr val="800000"/>
                </a:solidFill>
              </a:rPr>
              <a:t>GP is the main viral glycoprotein inducing virus-neutralizing </a:t>
            </a:r>
            <a:r>
              <a:rPr lang="en-US" i="1" dirty="0" smtClean="0">
                <a:solidFill>
                  <a:srgbClr val="800000"/>
                </a:solidFill>
              </a:rPr>
              <a:t>antibodies</a:t>
            </a:r>
          </a:p>
        </p:txBody>
      </p:sp>
    </p:spTree>
    <p:extLst>
      <p:ext uri="{BB962C8B-B14F-4D97-AF65-F5344CB8AC3E}">
        <p14:creationId xmlns:p14="http://schemas.microsoft.com/office/powerpoint/2010/main" val="979347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3748" y="170434"/>
            <a:ext cx="3521962" cy="646331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Ebola vaccines</a:t>
            </a:r>
            <a:endParaRPr lang="en-US" sz="36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35722" y="873935"/>
            <a:ext cx="10004651" cy="6078588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Vaccines undergoing clinical trials in West Africa –completed Phase 2 and commenced Phase 3: </a:t>
            </a:r>
          </a:p>
          <a:p>
            <a:pPr>
              <a:lnSpc>
                <a:spcPct val="130000"/>
              </a:lnSpc>
            </a:pPr>
            <a:r>
              <a:rPr lang="en-US" sz="2000" i="1" dirty="0"/>
              <a:t>	</a:t>
            </a:r>
            <a:r>
              <a:rPr lang="en-US" sz="2000" i="1" dirty="0" smtClean="0">
                <a:solidFill>
                  <a:srgbClr val="000090"/>
                </a:solidFill>
              </a:rPr>
              <a:t>- cAd3-EBO Z – attenuated chimpanzee adenovirus encoding EBOV GP</a:t>
            </a:r>
          </a:p>
          <a:p>
            <a:pPr>
              <a:lnSpc>
                <a:spcPct val="130000"/>
              </a:lnSpc>
            </a:pPr>
            <a:r>
              <a:rPr lang="en-US" sz="2000" i="1" dirty="0">
                <a:solidFill>
                  <a:srgbClr val="000090"/>
                </a:solidFill>
              </a:rPr>
              <a:t>	</a:t>
            </a:r>
            <a:r>
              <a:rPr lang="en-US" sz="2000" i="1" dirty="0" smtClean="0">
                <a:solidFill>
                  <a:srgbClr val="800000"/>
                </a:solidFill>
              </a:rPr>
              <a:t>- VSV-EBOV – vesicular stomatitis virus encoding EBOV GP</a:t>
            </a:r>
          </a:p>
          <a:p>
            <a:pPr>
              <a:lnSpc>
                <a:spcPct val="130000"/>
              </a:lnSpc>
            </a:pPr>
            <a:endParaRPr lang="en-US" sz="2000" i="1" dirty="0"/>
          </a:p>
          <a:p>
            <a:pPr>
              <a:lnSpc>
                <a:spcPct val="13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Other vaccines under various stages of development:</a:t>
            </a:r>
          </a:p>
          <a:p>
            <a:pPr>
              <a:lnSpc>
                <a:spcPct val="130000"/>
              </a:lnSpc>
            </a:pPr>
            <a:r>
              <a:rPr lang="en-US" sz="2000" i="1" dirty="0"/>
              <a:t>	</a:t>
            </a:r>
            <a:r>
              <a:rPr lang="en-US" sz="2000" i="1" dirty="0" smtClean="0">
                <a:solidFill>
                  <a:srgbClr val="000090"/>
                </a:solidFill>
              </a:rPr>
              <a:t>- </a:t>
            </a:r>
            <a:r>
              <a:rPr lang="en-US" sz="2000" i="1" dirty="0" err="1" smtClean="0">
                <a:solidFill>
                  <a:srgbClr val="000090"/>
                </a:solidFill>
              </a:rPr>
              <a:t>AdVac</a:t>
            </a:r>
            <a:r>
              <a:rPr lang="en-US" sz="2000" i="1" dirty="0" smtClean="0">
                <a:solidFill>
                  <a:srgbClr val="000090"/>
                </a:solidFill>
              </a:rPr>
              <a:t>/MVA-BN – prime-boost with adenovirus and modified </a:t>
            </a:r>
            <a:r>
              <a:rPr lang="en-US" sz="2000" i="1" dirty="0" err="1" smtClean="0">
                <a:solidFill>
                  <a:srgbClr val="000090"/>
                </a:solidFill>
              </a:rPr>
              <a:t>vaccinia</a:t>
            </a:r>
            <a:r>
              <a:rPr lang="en-US" sz="2000" i="1" dirty="0" smtClean="0">
                <a:solidFill>
                  <a:srgbClr val="000090"/>
                </a:solidFill>
              </a:rPr>
              <a:t> virus Ankara 				encoding </a:t>
            </a:r>
            <a:r>
              <a:rPr lang="en-US" sz="2000" i="1" dirty="0" err="1" smtClean="0">
                <a:solidFill>
                  <a:srgbClr val="000090"/>
                </a:solidFill>
              </a:rPr>
              <a:t>filovirus</a:t>
            </a:r>
            <a:r>
              <a:rPr lang="en-US" sz="2000" i="1" dirty="0" smtClean="0">
                <a:solidFill>
                  <a:srgbClr val="000090"/>
                </a:solidFill>
              </a:rPr>
              <a:t> GPs –Phase 1 trials in January 2015 in UK, Phase 2 trials 					commenced in July 2015 in UK and France</a:t>
            </a:r>
            <a:endParaRPr lang="ru-RU" sz="2000" i="1" dirty="0" smtClean="0">
              <a:solidFill>
                <a:srgbClr val="000090"/>
              </a:solidFill>
            </a:endParaRPr>
          </a:p>
          <a:p>
            <a:pPr>
              <a:lnSpc>
                <a:spcPct val="130000"/>
              </a:lnSpc>
            </a:pPr>
            <a:r>
              <a:rPr lang="ru-RU" sz="2000" i="1" dirty="0"/>
              <a:t>	</a:t>
            </a:r>
            <a:r>
              <a:rPr lang="en-AU" sz="2000" i="1" dirty="0" smtClean="0">
                <a:solidFill>
                  <a:srgbClr val="800000"/>
                </a:solidFill>
              </a:rPr>
              <a:t>- Recombinant EBOV GP nanoparticle vaccine (</a:t>
            </a:r>
            <a:r>
              <a:rPr lang="en-AU" sz="2000" i="1" dirty="0" err="1" smtClean="0">
                <a:solidFill>
                  <a:srgbClr val="800000"/>
                </a:solidFill>
              </a:rPr>
              <a:t>Novavax</a:t>
            </a:r>
            <a:r>
              <a:rPr lang="en-AU" sz="2000" i="1" dirty="0" smtClean="0">
                <a:solidFill>
                  <a:srgbClr val="800000"/>
                </a:solidFill>
              </a:rPr>
              <a:t> </a:t>
            </a:r>
            <a:r>
              <a:rPr lang="en-AU" sz="2000" i="1" dirty="0" err="1" smtClean="0">
                <a:solidFill>
                  <a:srgbClr val="800000"/>
                </a:solidFill>
              </a:rPr>
              <a:t>Inc</a:t>
            </a:r>
            <a:r>
              <a:rPr lang="en-AU" sz="2000" i="1" dirty="0" smtClean="0">
                <a:solidFill>
                  <a:srgbClr val="800000"/>
                </a:solidFill>
              </a:rPr>
              <a:t>) – Phase 1 trials commenced in 		February 2015 in Australia  </a:t>
            </a:r>
          </a:p>
          <a:p>
            <a:pPr>
              <a:lnSpc>
                <a:spcPct val="130000"/>
              </a:lnSpc>
            </a:pPr>
            <a:r>
              <a:rPr lang="en-AU" sz="2000" i="1" dirty="0">
                <a:solidFill>
                  <a:srgbClr val="800000"/>
                </a:solidFill>
              </a:rPr>
              <a:t>	</a:t>
            </a:r>
            <a:r>
              <a:rPr lang="en-AU" sz="2000" i="1" dirty="0" smtClean="0">
                <a:solidFill>
                  <a:srgbClr val="000090"/>
                </a:solidFill>
              </a:rPr>
              <a:t>- Adenovirus type 5-EBOV GP-2014 vaccine – Phase 1 trials completed in China</a:t>
            </a:r>
          </a:p>
          <a:p>
            <a:pPr>
              <a:lnSpc>
                <a:spcPct val="130000"/>
              </a:lnSpc>
            </a:pPr>
            <a:r>
              <a:rPr lang="en-AU" sz="2000" i="1" dirty="0"/>
              <a:t>	</a:t>
            </a:r>
            <a:r>
              <a:rPr lang="en-AU" sz="2000" i="1" dirty="0" smtClean="0">
                <a:solidFill>
                  <a:srgbClr val="800000"/>
                </a:solidFill>
              </a:rPr>
              <a:t>- Human </a:t>
            </a:r>
            <a:r>
              <a:rPr lang="en-AU" sz="2000" i="1" dirty="0" err="1" smtClean="0">
                <a:solidFill>
                  <a:srgbClr val="800000"/>
                </a:solidFill>
              </a:rPr>
              <a:t>Parainfluenza</a:t>
            </a:r>
            <a:r>
              <a:rPr lang="en-AU" sz="2000" i="1" dirty="0" smtClean="0">
                <a:solidFill>
                  <a:srgbClr val="800000"/>
                </a:solidFill>
              </a:rPr>
              <a:t> virus type 3-EBOV GP vaccine – completed primate trials</a:t>
            </a:r>
          </a:p>
          <a:p>
            <a:pPr>
              <a:lnSpc>
                <a:spcPct val="130000"/>
              </a:lnSpc>
            </a:pPr>
            <a:r>
              <a:rPr lang="en-AU" sz="2000" i="1" dirty="0"/>
              <a:t>	</a:t>
            </a:r>
            <a:r>
              <a:rPr lang="en-AU" sz="2000" i="1" dirty="0" smtClean="0">
                <a:solidFill>
                  <a:srgbClr val="800000"/>
                </a:solidFill>
              </a:rPr>
              <a:t>- </a:t>
            </a:r>
            <a:r>
              <a:rPr lang="en-AU" sz="2000" i="1" dirty="0" smtClean="0">
                <a:solidFill>
                  <a:srgbClr val="000090"/>
                </a:solidFill>
              </a:rPr>
              <a:t>Inactivated </a:t>
            </a:r>
            <a:r>
              <a:rPr lang="en-AU" sz="2000" i="1" dirty="0">
                <a:solidFill>
                  <a:srgbClr val="000090"/>
                </a:solidFill>
              </a:rPr>
              <a:t>w</a:t>
            </a:r>
            <a:r>
              <a:rPr lang="en-AU" sz="2000" i="1" dirty="0" smtClean="0">
                <a:solidFill>
                  <a:srgbClr val="000090"/>
                </a:solidFill>
              </a:rPr>
              <a:t>hole virus EBOVΔVP30 vaccine – completed primate trials </a:t>
            </a:r>
          </a:p>
          <a:p>
            <a:pPr>
              <a:lnSpc>
                <a:spcPct val="130000"/>
              </a:lnSpc>
            </a:pPr>
            <a:r>
              <a:rPr lang="en-AU" sz="2000" i="1" dirty="0"/>
              <a:t>	</a:t>
            </a:r>
            <a:r>
              <a:rPr lang="en-AU" sz="2000" i="1" dirty="0" smtClean="0">
                <a:solidFill>
                  <a:srgbClr val="660066"/>
                </a:solidFill>
              </a:rPr>
              <a:t>- </a:t>
            </a:r>
            <a:r>
              <a:rPr lang="en-AU" sz="2000" i="1" u="sng" dirty="0" err="1" smtClean="0">
                <a:solidFill>
                  <a:srgbClr val="660066"/>
                </a:solidFill>
              </a:rPr>
              <a:t>Kunjin</a:t>
            </a:r>
            <a:r>
              <a:rPr lang="en-AU" sz="2000" i="1" u="sng" dirty="0" smtClean="0">
                <a:solidFill>
                  <a:srgbClr val="660066"/>
                </a:solidFill>
              </a:rPr>
              <a:t>-EBOV GP replicon VLP vaccine – completed primate trials</a:t>
            </a:r>
          </a:p>
          <a:p>
            <a:pPr>
              <a:lnSpc>
                <a:spcPct val="130000"/>
              </a:lnSpc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456324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4625" y="-12958"/>
            <a:ext cx="6868925" cy="584776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i="1" dirty="0" err="1" smtClean="0"/>
              <a:t>Kunjin</a:t>
            </a:r>
            <a:r>
              <a:rPr lang="en-US" sz="3200" i="1" dirty="0" smtClean="0"/>
              <a:t> virus replicons as vaccine vectors</a:t>
            </a:r>
            <a:endParaRPr lang="en-US" sz="3200" i="1" dirty="0"/>
          </a:p>
        </p:txBody>
      </p:sp>
      <p:sp>
        <p:nvSpPr>
          <p:cNvPr id="56" name="Rectangle 2"/>
          <p:cNvSpPr>
            <a:spLocks noChangeArrowheads="1"/>
          </p:cNvSpPr>
          <p:nvPr/>
        </p:nvSpPr>
        <p:spPr bwMode="auto">
          <a:xfrm>
            <a:off x="2981363" y="5391513"/>
            <a:ext cx="1985962" cy="446088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50000">
                <a:schemeClr val="bg1"/>
              </a:gs>
              <a:gs pos="100000">
                <a:srgbClr val="CC33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3"/>
          <p:cNvSpPr>
            <a:spLocks noChangeShapeType="1"/>
          </p:cNvSpPr>
          <p:nvPr/>
        </p:nvSpPr>
        <p:spPr bwMode="auto">
          <a:xfrm>
            <a:off x="6202400" y="5432788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4"/>
          <p:cNvSpPr>
            <a:spLocks noChangeShapeType="1"/>
          </p:cNvSpPr>
          <p:nvPr/>
        </p:nvSpPr>
        <p:spPr bwMode="auto">
          <a:xfrm>
            <a:off x="6180175" y="5424851"/>
            <a:ext cx="3175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5"/>
          <p:cNvSpPr>
            <a:spLocks noChangeShapeType="1"/>
          </p:cNvSpPr>
          <p:nvPr/>
        </p:nvSpPr>
        <p:spPr bwMode="auto">
          <a:xfrm>
            <a:off x="6508788" y="5415326"/>
            <a:ext cx="3175" cy="355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6"/>
          <p:cNvSpPr>
            <a:spLocks noChangeShapeType="1"/>
          </p:cNvSpPr>
          <p:nvPr/>
        </p:nvSpPr>
        <p:spPr bwMode="auto">
          <a:xfrm>
            <a:off x="7358100" y="5424851"/>
            <a:ext cx="1588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>
            <a:off x="7666075" y="5410563"/>
            <a:ext cx="3175" cy="350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8"/>
          <p:cNvSpPr>
            <a:spLocks noChangeShapeType="1"/>
          </p:cNvSpPr>
          <p:nvPr/>
        </p:nvSpPr>
        <p:spPr bwMode="auto">
          <a:xfrm>
            <a:off x="8131213" y="5424851"/>
            <a:ext cx="1587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Rectangle 9"/>
          <p:cNvSpPr>
            <a:spLocks noChangeArrowheads="1"/>
          </p:cNvSpPr>
          <p:nvPr/>
        </p:nvSpPr>
        <p:spPr bwMode="auto">
          <a:xfrm>
            <a:off x="4987963" y="5394688"/>
            <a:ext cx="4133850" cy="442913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shape">
              <a:fillToRect l="50000" t="50000" r="50000" b="50000"/>
            </a:path>
          </a:gradFill>
          <a:ln w="6350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Rectangle 10"/>
          <p:cNvSpPr>
            <a:spLocks noChangeArrowheads="1"/>
          </p:cNvSpPr>
          <p:nvPr/>
        </p:nvSpPr>
        <p:spPr bwMode="auto">
          <a:xfrm>
            <a:off x="2354300" y="5129576"/>
            <a:ext cx="6715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5'UTR</a:t>
            </a: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auto">
          <a:xfrm>
            <a:off x="8950363" y="5096238"/>
            <a:ext cx="6508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3'UTR</a:t>
            </a:r>
          </a:p>
        </p:txBody>
      </p:sp>
      <p:sp>
        <p:nvSpPr>
          <p:cNvPr id="66" name="Line 12"/>
          <p:cNvSpPr>
            <a:spLocks noChangeShapeType="1"/>
          </p:cNvSpPr>
          <p:nvPr/>
        </p:nvSpPr>
        <p:spPr bwMode="auto">
          <a:xfrm>
            <a:off x="5873788" y="5394688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Rectangle 13"/>
          <p:cNvSpPr>
            <a:spLocks noChangeArrowheads="1"/>
          </p:cNvSpPr>
          <p:nvPr/>
        </p:nvSpPr>
        <p:spPr bwMode="auto">
          <a:xfrm>
            <a:off x="3187738" y="4750163"/>
            <a:ext cx="14414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2400" b="1">
                <a:solidFill>
                  <a:srgbClr val="800000"/>
                </a:solidFill>
              </a:rPr>
              <a:t>Structural</a:t>
            </a:r>
          </a:p>
        </p:txBody>
      </p:sp>
      <p:sp>
        <p:nvSpPr>
          <p:cNvPr id="68" name="Rectangle 14"/>
          <p:cNvSpPr>
            <a:spLocks noChangeArrowheads="1"/>
          </p:cNvSpPr>
          <p:nvPr/>
        </p:nvSpPr>
        <p:spPr bwMode="auto">
          <a:xfrm>
            <a:off x="6240500" y="4732701"/>
            <a:ext cx="19986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2400" b="1">
                <a:solidFill>
                  <a:srgbClr val="800000"/>
                </a:solidFill>
              </a:rPr>
              <a:t>Nonstructural</a:t>
            </a:r>
          </a:p>
        </p:txBody>
      </p:sp>
      <p:sp>
        <p:nvSpPr>
          <p:cNvPr id="69" name="Rectangle 15"/>
          <p:cNvSpPr>
            <a:spLocks noChangeArrowheads="1"/>
          </p:cNvSpPr>
          <p:nvPr/>
        </p:nvSpPr>
        <p:spPr bwMode="auto">
          <a:xfrm>
            <a:off x="3121063" y="5110526"/>
            <a:ext cx="165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C</a:t>
            </a:r>
          </a:p>
        </p:txBody>
      </p:sp>
      <p:sp>
        <p:nvSpPr>
          <p:cNvPr id="70" name="Rectangle 16"/>
          <p:cNvSpPr>
            <a:spLocks noChangeArrowheads="1"/>
          </p:cNvSpPr>
          <p:nvPr/>
        </p:nvSpPr>
        <p:spPr bwMode="auto">
          <a:xfrm>
            <a:off x="3449675" y="5078776"/>
            <a:ext cx="4191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prM</a:t>
            </a:r>
          </a:p>
        </p:txBody>
      </p:sp>
      <p:sp>
        <p:nvSpPr>
          <p:cNvPr id="71" name="Rectangle 17"/>
          <p:cNvSpPr>
            <a:spLocks noChangeArrowheads="1"/>
          </p:cNvSpPr>
          <p:nvPr/>
        </p:nvSpPr>
        <p:spPr bwMode="auto">
          <a:xfrm>
            <a:off x="4378363" y="5091476"/>
            <a:ext cx="152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E</a:t>
            </a:r>
          </a:p>
        </p:txBody>
      </p:sp>
      <p:sp>
        <p:nvSpPr>
          <p:cNvPr id="72" name="Rectangle 18"/>
          <p:cNvSpPr>
            <a:spLocks noChangeArrowheads="1"/>
          </p:cNvSpPr>
          <p:nvPr/>
        </p:nvSpPr>
        <p:spPr bwMode="auto">
          <a:xfrm>
            <a:off x="5314988" y="5102588"/>
            <a:ext cx="1254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1</a:t>
            </a:r>
          </a:p>
        </p:txBody>
      </p:sp>
      <p:sp>
        <p:nvSpPr>
          <p:cNvPr id="73" name="Rectangle 19"/>
          <p:cNvSpPr>
            <a:spLocks noChangeArrowheads="1"/>
          </p:cNvSpPr>
          <p:nvPr/>
        </p:nvSpPr>
        <p:spPr bwMode="auto">
          <a:xfrm>
            <a:off x="5822988" y="5091476"/>
            <a:ext cx="2692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b="1">
                <a:solidFill>
                  <a:srgbClr val="800000"/>
                </a:solidFill>
              </a:rPr>
              <a:t>2A 2B    3     4A  4B        5</a:t>
            </a:r>
          </a:p>
        </p:txBody>
      </p:sp>
      <p:sp>
        <p:nvSpPr>
          <p:cNvPr id="74" name="Text Box 20"/>
          <p:cNvSpPr txBox="1">
            <a:spLocks noChangeArrowheads="1"/>
          </p:cNvSpPr>
          <p:nvPr/>
        </p:nvSpPr>
        <p:spPr bwMode="auto">
          <a:xfrm>
            <a:off x="363725" y="5378813"/>
            <a:ext cx="164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chemeClr val="tx2"/>
                </a:solidFill>
              </a:rPr>
              <a:t>Viral RNA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75" name="Line 21"/>
          <p:cNvSpPr>
            <a:spLocks noChangeShapeType="1"/>
          </p:cNvSpPr>
          <p:nvPr/>
        </p:nvSpPr>
        <p:spPr bwMode="auto">
          <a:xfrm>
            <a:off x="6188113" y="5394688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22"/>
          <p:cNvSpPr>
            <a:spLocks noChangeShapeType="1"/>
          </p:cNvSpPr>
          <p:nvPr/>
        </p:nvSpPr>
        <p:spPr bwMode="auto">
          <a:xfrm>
            <a:off x="6407188" y="5394688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23"/>
          <p:cNvSpPr>
            <a:spLocks noChangeShapeType="1"/>
          </p:cNvSpPr>
          <p:nvPr/>
        </p:nvSpPr>
        <p:spPr bwMode="auto">
          <a:xfrm>
            <a:off x="7245388" y="5389926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24"/>
          <p:cNvSpPr>
            <a:spLocks noChangeShapeType="1"/>
          </p:cNvSpPr>
          <p:nvPr/>
        </p:nvSpPr>
        <p:spPr bwMode="auto">
          <a:xfrm>
            <a:off x="7459700" y="5389926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25"/>
          <p:cNvSpPr>
            <a:spLocks noChangeShapeType="1"/>
          </p:cNvSpPr>
          <p:nvPr/>
        </p:nvSpPr>
        <p:spPr bwMode="auto">
          <a:xfrm>
            <a:off x="7845463" y="5394688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26"/>
          <p:cNvSpPr>
            <a:spLocks noChangeShapeType="1"/>
          </p:cNvSpPr>
          <p:nvPr/>
        </p:nvSpPr>
        <p:spPr bwMode="auto">
          <a:xfrm>
            <a:off x="3938625" y="5389926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/>
          <p:cNvSpPr>
            <a:spLocks noChangeShapeType="1"/>
          </p:cNvSpPr>
          <p:nvPr/>
        </p:nvSpPr>
        <p:spPr bwMode="auto">
          <a:xfrm>
            <a:off x="3338550" y="5394688"/>
            <a:ext cx="0" cy="447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2871825" y="5391517"/>
            <a:ext cx="6453188" cy="442913"/>
            <a:chOff x="1742" y="996"/>
            <a:chExt cx="4065" cy="279"/>
          </a:xfrm>
        </p:grpSpPr>
        <p:sp>
          <p:nvSpPr>
            <p:cNvPr id="83" name="Rectangle 29" descr="Dark vertical"/>
            <p:cNvSpPr>
              <a:spLocks noChangeArrowheads="1"/>
            </p:cNvSpPr>
            <p:nvPr/>
          </p:nvSpPr>
          <p:spPr bwMode="auto">
            <a:xfrm>
              <a:off x="5681" y="996"/>
              <a:ext cx="126" cy="279"/>
            </a:xfrm>
            <a:prstGeom prst="rect">
              <a:avLst/>
            </a:prstGeom>
            <a:pattFill prst="dkVert">
              <a:fgClr>
                <a:schemeClr val="tx2"/>
              </a:fgClr>
              <a:bgClr>
                <a:schemeClr val="bg1"/>
              </a:bgClr>
            </a:pattFill>
            <a:ln w="9525">
              <a:pattFill prst="dkVert">
                <a:fgClr>
                  <a:schemeClr val="tx1"/>
                </a:fgClr>
                <a:bgClr>
                  <a:srgbClr val="FFFFFF"/>
                </a:bgClr>
              </a:patt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30"/>
            <p:cNvSpPr>
              <a:spLocks noChangeArrowheads="1"/>
            </p:cNvSpPr>
            <p:nvPr/>
          </p:nvSpPr>
          <p:spPr bwMode="auto">
            <a:xfrm>
              <a:off x="1742" y="997"/>
              <a:ext cx="69" cy="27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" name="Rectangle 44"/>
          <p:cNvSpPr>
            <a:spLocks noChangeArrowheads="1"/>
          </p:cNvSpPr>
          <p:nvPr/>
        </p:nvSpPr>
        <p:spPr bwMode="auto">
          <a:xfrm>
            <a:off x="4953038" y="6188438"/>
            <a:ext cx="4167187" cy="460375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CC3300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Text Box 45"/>
          <p:cNvSpPr txBox="1">
            <a:spLocks noChangeArrowheads="1"/>
          </p:cNvSpPr>
          <p:nvPr/>
        </p:nvSpPr>
        <p:spPr bwMode="auto">
          <a:xfrm>
            <a:off x="6345275" y="6188438"/>
            <a:ext cx="214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</a:rPr>
              <a:t>NS1 - NS5</a:t>
            </a:r>
          </a:p>
        </p:txBody>
      </p:sp>
      <p:sp>
        <p:nvSpPr>
          <p:cNvPr id="87" name="Text Box 46"/>
          <p:cNvSpPr txBox="1">
            <a:spLocks noChangeArrowheads="1"/>
          </p:cNvSpPr>
          <p:nvPr/>
        </p:nvSpPr>
        <p:spPr bwMode="auto">
          <a:xfrm>
            <a:off x="346395" y="6139226"/>
            <a:ext cx="2071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chemeClr val="tx2"/>
                </a:solidFill>
              </a:rPr>
              <a:t>Replicon RNA</a:t>
            </a:r>
            <a:endParaRPr lang="en-GB" sz="2400" b="1" dirty="0">
              <a:solidFill>
                <a:schemeClr val="tx2"/>
              </a:solidFill>
            </a:endParaRPr>
          </a:p>
        </p:txBody>
      </p:sp>
      <p:sp>
        <p:nvSpPr>
          <p:cNvPr id="88" name="Line 47"/>
          <p:cNvSpPr>
            <a:spLocks noChangeShapeType="1"/>
          </p:cNvSpPr>
          <p:nvPr/>
        </p:nvSpPr>
        <p:spPr bwMode="auto">
          <a:xfrm>
            <a:off x="4916525" y="6188438"/>
            <a:ext cx="0" cy="460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Rectangle 48" descr="Dark vertical"/>
          <p:cNvSpPr>
            <a:spLocks noChangeArrowheads="1"/>
          </p:cNvSpPr>
          <p:nvPr/>
        </p:nvSpPr>
        <p:spPr bwMode="auto">
          <a:xfrm>
            <a:off x="9124988" y="6201138"/>
            <a:ext cx="200025" cy="442913"/>
          </a:xfrm>
          <a:prstGeom prst="rect">
            <a:avLst/>
          </a:prstGeom>
          <a:pattFill prst="dkVert">
            <a:fgClr>
              <a:schemeClr val="tx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Rectangle 49"/>
          <p:cNvSpPr>
            <a:spLocks noChangeArrowheads="1"/>
          </p:cNvSpPr>
          <p:nvPr/>
        </p:nvSpPr>
        <p:spPr bwMode="auto">
          <a:xfrm>
            <a:off x="4797463" y="6191613"/>
            <a:ext cx="157162" cy="446088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50000">
                <a:schemeClr val="bg1"/>
              </a:gs>
              <a:gs pos="100000">
                <a:srgbClr val="CC33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Rectangle 50"/>
          <p:cNvSpPr>
            <a:spLocks noChangeArrowheads="1"/>
          </p:cNvSpPr>
          <p:nvPr/>
        </p:nvSpPr>
        <p:spPr bwMode="auto">
          <a:xfrm>
            <a:off x="2968663" y="6191613"/>
            <a:ext cx="157162" cy="446088"/>
          </a:xfrm>
          <a:prstGeom prst="rect">
            <a:avLst/>
          </a:prstGeom>
          <a:gradFill rotWithShape="0">
            <a:gsLst>
              <a:gs pos="0">
                <a:srgbClr val="CC3300"/>
              </a:gs>
              <a:gs pos="50000">
                <a:schemeClr val="bg1"/>
              </a:gs>
              <a:gs pos="100000">
                <a:srgbClr val="CC3300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51"/>
          <p:cNvSpPr>
            <a:spLocks noChangeShapeType="1"/>
          </p:cNvSpPr>
          <p:nvPr/>
        </p:nvSpPr>
        <p:spPr bwMode="auto">
          <a:xfrm>
            <a:off x="3130588" y="6642463"/>
            <a:ext cx="750887" cy="215900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52"/>
          <p:cNvSpPr>
            <a:spLocks noChangeShapeType="1"/>
          </p:cNvSpPr>
          <p:nvPr/>
        </p:nvSpPr>
        <p:spPr bwMode="auto">
          <a:xfrm flipV="1">
            <a:off x="3895763" y="6642463"/>
            <a:ext cx="914400" cy="228600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Rectangle 53"/>
          <p:cNvSpPr>
            <a:spLocks noChangeArrowheads="1"/>
          </p:cNvSpPr>
          <p:nvPr/>
        </p:nvSpPr>
        <p:spPr bwMode="auto">
          <a:xfrm>
            <a:off x="2852775" y="6193201"/>
            <a:ext cx="109538" cy="439737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Text Box 54"/>
          <p:cNvSpPr txBox="1">
            <a:spLocks noChangeArrowheads="1"/>
          </p:cNvSpPr>
          <p:nvPr/>
        </p:nvSpPr>
        <p:spPr bwMode="auto">
          <a:xfrm>
            <a:off x="3325850" y="6228126"/>
            <a:ext cx="1333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>
                <a:solidFill>
                  <a:srgbClr val="800000"/>
                </a:solidFill>
              </a:rPr>
              <a:t>2,247 </a:t>
            </a:r>
            <a:r>
              <a:rPr lang="en-US" sz="2000" b="1" dirty="0" err="1">
                <a:solidFill>
                  <a:srgbClr val="800000"/>
                </a:solidFill>
              </a:rPr>
              <a:t>nts</a:t>
            </a:r>
            <a:endParaRPr lang="en-US" sz="2000" b="1" dirty="0">
              <a:solidFill>
                <a:srgbClr val="800000"/>
              </a:solidFill>
            </a:endParaRPr>
          </a:p>
        </p:txBody>
      </p:sp>
      <p:grpSp>
        <p:nvGrpSpPr>
          <p:cNvPr id="96" name="Group 55"/>
          <p:cNvGrpSpPr>
            <a:grpSpLocks/>
          </p:cNvGrpSpPr>
          <p:nvPr/>
        </p:nvGrpSpPr>
        <p:grpSpPr bwMode="auto">
          <a:xfrm>
            <a:off x="2292388" y="5355001"/>
            <a:ext cx="566737" cy="533400"/>
            <a:chOff x="1378" y="688"/>
            <a:chExt cx="357" cy="336"/>
          </a:xfrm>
        </p:grpSpPr>
        <p:sp>
          <p:nvSpPr>
            <p:cNvPr id="97" name="AutoShape 56"/>
            <p:cNvSpPr>
              <a:spLocks noChangeArrowheads="1"/>
            </p:cNvSpPr>
            <p:nvPr/>
          </p:nvSpPr>
          <p:spPr bwMode="auto">
            <a:xfrm>
              <a:off x="1412" y="688"/>
              <a:ext cx="304" cy="336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Text Box 57"/>
            <p:cNvSpPr txBox="1">
              <a:spLocks noChangeArrowheads="1"/>
            </p:cNvSpPr>
            <p:nvPr/>
          </p:nvSpPr>
          <p:spPr bwMode="auto">
            <a:xfrm>
              <a:off x="1378" y="750"/>
              <a:ext cx="3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chemeClr val="bg1"/>
                  </a:solidFill>
                </a:rPr>
                <a:t>SP6</a:t>
              </a:r>
              <a:endParaRPr lang="en-US" sz="2400" b="1"/>
            </a:p>
          </p:txBody>
        </p:sp>
      </p:grpSp>
      <p:grpSp>
        <p:nvGrpSpPr>
          <p:cNvPr id="99" name="Group 58"/>
          <p:cNvGrpSpPr>
            <a:grpSpLocks/>
          </p:cNvGrpSpPr>
          <p:nvPr/>
        </p:nvGrpSpPr>
        <p:grpSpPr bwMode="auto">
          <a:xfrm>
            <a:off x="2301913" y="6150338"/>
            <a:ext cx="566737" cy="533400"/>
            <a:chOff x="1419" y="1474"/>
            <a:chExt cx="357" cy="336"/>
          </a:xfrm>
        </p:grpSpPr>
        <p:sp>
          <p:nvSpPr>
            <p:cNvPr id="100" name="AutoShape 59"/>
            <p:cNvSpPr>
              <a:spLocks noChangeArrowheads="1"/>
            </p:cNvSpPr>
            <p:nvPr/>
          </p:nvSpPr>
          <p:spPr bwMode="auto">
            <a:xfrm>
              <a:off x="1453" y="1474"/>
              <a:ext cx="304" cy="336"/>
            </a:xfrm>
            <a:prstGeom prst="rightArrow">
              <a:avLst>
                <a:gd name="adj1" fmla="val 50000"/>
                <a:gd name="adj2" fmla="val 2500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Text Box 60"/>
            <p:cNvSpPr txBox="1">
              <a:spLocks noChangeArrowheads="1"/>
            </p:cNvSpPr>
            <p:nvPr/>
          </p:nvSpPr>
          <p:spPr bwMode="auto">
            <a:xfrm>
              <a:off x="1419" y="1536"/>
              <a:ext cx="3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>
                  <a:solidFill>
                    <a:schemeClr val="bg1"/>
                  </a:solidFill>
                </a:rPr>
                <a:t>SP6</a:t>
              </a:r>
              <a:endParaRPr lang="en-US" sz="2400" b="1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2510" y="701398"/>
            <a:ext cx="9764132" cy="4288354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Tx/>
              <a:buChar char="-"/>
            </a:pPr>
            <a:r>
              <a:rPr lang="en-US" sz="2000" i="1" dirty="0" err="1" smtClean="0">
                <a:solidFill>
                  <a:srgbClr val="000090"/>
                </a:solidFill>
              </a:rPr>
              <a:t>Kunjin</a:t>
            </a:r>
            <a:r>
              <a:rPr lang="en-US" sz="2000" i="1" dirty="0" smtClean="0">
                <a:solidFill>
                  <a:srgbClr val="000090"/>
                </a:solidFill>
              </a:rPr>
              <a:t> is a naturally attenuated strain of West Nile virus endemic in Australia</a:t>
            </a:r>
          </a:p>
          <a:p>
            <a:pPr marL="285750" indent="-285750">
              <a:lnSpc>
                <a:spcPct val="80000"/>
              </a:lnSpc>
              <a:buFontTx/>
              <a:buChar char="-"/>
            </a:pPr>
            <a:endParaRPr lang="en-US" sz="2000" i="1" dirty="0" smtClean="0"/>
          </a:p>
          <a:p>
            <a:pPr marL="285750" indent="-285750">
              <a:lnSpc>
                <a:spcPct val="80000"/>
              </a:lnSpc>
              <a:buFontTx/>
              <a:buChar char="-"/>
            </a:pPr>
            <a:r>
              <a:rPr lang="en-US" sz="2000" i="1" dirty="0" smtClean="0">
                <a:solidFill>
                  <a:srgbClr val="800000"/>
                </a:solidFill>
              </a:rPr>
              <a:t>It circulates primarily in mosquito-bird transmission cycle with accidental infections of humans and horses</a:t>
            </a:r>
          </a:p>
          <a:p>
            <a:pPr marL="285750" indent="-285750">
              <a:lnSpc>
                <a:spcPct val="80000"/>
              </a:lnSpc>
              <a:buFontTx/>
              <a:buChar char="-"/>
            </a:pPr>
            <a:endParaRPr lang="en-US" sz="2000" i="1" dirty="0" smtClean="0"/>
          </a:p>
          <a:p>
            <a:pPr marL="285750" indent="-285750">
              <a:lnSpc>
                <a:spcPct val="80000"/>
              </a:lnSpc>
              <a:buFontTx/>
              <a:buChar char="-"/>
            </a:pPr>
            <a:r>
              <a:rPr lang="en-US" sz="2000" i="1" dirty="0" smtClean="0">
                <a:solidFill>
                  <a:srgbClr val="000090"/>
                </a:solidFill>
              </a:rPr>
              <a:t>It has + strand </a:t>
            </a:r>
            <a:r>
              <a:rPr lang="en-US" sz="2000" i="1" dirty="0" err="1" smtClean="0">
                <a:solidFill>
                  <a:srgbClr val="000090"/>
                </a:solidFill>
              </a:rPr>
              <a:t>ssRNA</a:t>
            </a:r>
            <a:r>
              <a:rPr lang="en-US" sz="2000" i="1" dirty="0" smtClean="0">
                <a:solidFill>
                  <a:srgbClr val="000090"/>
                </a:solidFill>
              </a:rPr>
              <a:t> genome of ~11kb coding for 3 structural and 7 nonstructural genes</a:t>
            </a:r>
          </a:p>
          <a:p>
            <a:pPr marL="285750" indent="-285750">
              <a:lnSpc>
                <a:spcPct val="80000"/>
              </a:lnSpc>
              <a:buFontTx/>
              <a:buChar char="-"/>
            </a:pPr>
            <a:endParaRPr lang="en-US" sz="2000" i="1" dirty="0"/>
          </a:p>
          <a:p>
            <a:pPr marL="285750" indent="-285750">
              <a:lnSpc>
                <a:spcPct val="80000"/>
              </a:lnSpc>
              <a:buFontTx/>
              <a:buChar char="-"/>
            </a:pPr>
            <a:r>
              <a:rPr lang="en-US" sz="2000" i="1" dirty="0" smtClean="0">
                <a:solidFill>
                  <a:srgbClr val="800000"/>
                </a:solidFill>
              </a:rPr>
              <a:t>Deletion of the majority of structural gene region </a:t>
            </a:r>
            <a:r>
              <a:rPr lang="en-AU" sz="2000" i="1" dirty="0" smtClean="0">
                <a:solidFill>
                  <a:srgbClr val="800000"/>
                </a:solidFill>
              </a:rPr>
              <a:t>results in</a:t>
            </a:r>
            <a:r>
              <a:rPr lang="en-US" sz="2000" i="1" dirty="0" smtClean="0">
                <a:solidFill>
                  <a:srgbClr val="800000"/>
                </a:solidFill>
              </a:rPr>
              <a:t> replicon </a:t>
            </a:r>
            <a:r>
              <a:rPr lang="en-US" sz="2000" i="1" dirty="0" smtClean="0">
                <a:solidFill>
                  <a:srgbClr val="800000"/>
                </a:solidFill>
              </a:rPr>
              <a:t>RNA capable of amplifying itself</a:t>
            </a:r>
          </a:p>
          <a:p>
            <a:pPr marL="285750" indent="-285750">
              <a:lnSpc>
                <a:spcPct val="80000"/>
              </a:lnSpc>
              <a:buFontTx/>
              <a:buChar char="-"/>
            </a:pPr>
            <a:endParaRPr lang="en-US" sz="2000" i="1" dirty="0" smtClean="0"/>
          </a:p>
          <a:p>
            <a:pPr marL="285750" indent="-285750">
              <a:lnSpc>
                <a:spcPct val="80000"/>
              </a:lnSpc>
              <a:buFontTx/>
              <a:buChar char="-"/>
            </a:pPr>
            <a:r>
              <a:rPr lang="en-US" sz="2000" i="1" dirty="0" smtClean="0">
                <a:solidFill>
                  <a:srgbClr val="000090"/>
                </a:solidFill>
              </a:rPr>
              <a:t>Insertion of various heterologous genes (HGs) in place of deleted structural region of replicon RNA allows their sustained, high level expression</a:t>
            </a:r>
          </a:p>
          <a:p>
            <a:pPr marL="285750" indent="-285750">
              <a:lnSpc>
                <a:spcPct val="80000"/>
              </a:lnSpc>
              <a:buFontTx/>
              <a:buChar char="-"/>
            </a:pPr>
            <a:endParaRPr lang="en-US" sz="2000" i="1" dirty="0"/>
          </a:p>
          <a:p>
            <a:pPr marL="285750" indent="-285750">
              <a:lnSpc>
                <a:spcPct val="80000"/>
              </a:lnSpc>
              <a:buFontTx/>
              <a:buChar char="-"/>
            </a:pPr>
            <a:r>
              <a:rPr lang="en-US" sz="2000" i="1" dirty="0" smtClean="0">
                <a:solidFill>
                  <a:srgbClr val="800000"/>
                </a:solidFill>
              </a:rPr>
              <a:t>Replicon RNA encoding HGs can be produced in vitro, in vivo from plasmid DNA, or packaged into virus like particles (VLPs) by structural proteins produced in trans in packaging cells</a:t>
            </a:r>
            <a:endParaRPr lang="en-US" sz="2000" i="1" dirty="0">
              <a:solidFill>
                <a:srgbClr val="800000"/>
              </a:solidFill>
            </a:endParaRPr>
          </a:p>
          <a:p>
            <a:pPr marL="285750" indent="-285750">
              <a:lnSpc>
                <a:spcPct val="80000"/>
              </a:lnSpc>
              <a:buFontTx/>
              <a:buChar char="-"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66512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15" name="Text Box 987"/>
          <p:cNvSpPr txBox="1">
            <a:spLocks noChangeArrowheads="1"/>
          </p:cNvSpPr>
          <p:nvPr/>
        </p:nvSpPr>
        <p:spPr bwMode="auto">
          <a:xfrm>
            <a:off x="7416999" y="5691262"/>
            <a:ext cx="3007519" cy="707876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85825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408113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930400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452688" indent="-344488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9098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3670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8242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2814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dirty="0" err="1" smtClean="0">
                <a:latin typeface="Verdana" charset="0"/>
              </a:rPr>
              <a:t>Ab</a:t>
            </a:r>
            <a:r>
              <a:rPr lang="en-US" sz="2000" dirty="0" smtClean="0">
                <a:latin typeface="Verdana" charset="0"/>
              </a:rPr>
              <a:t> and CD8</a:t>
            </a:r>
            <a:r>
              <a:rPr lang="en-US" sz="2000" dirty="0">
                <a:latin typeface="Verdana" charset="0"/>
              </a:rPr>
              <a:t>+ T cell </a:t>
            </a:r>
          </a:p>
          <a:p>
            <a:pPr algn="ctr" eaLnBrk="1" hangingPunct="1"/>
            <a:r>
              <a:rPr lang="en-US" sz="2000" dirty="0">
                <a:latin typeface="Verdana" charset="0"/>
              </a:rPr>
              <a:t>immunity</a:t>
            </a:r>
          </a:p>
        </p:txBody>
      </p:sp>
      <p:sp>
        <p:nvSpPr>
          <p:cNvPr id="125916" name="Line 988"/>
          <p:cNvSpPr>
            <a:spLocks noChangeShapeType="1"/>
          </p:cNvSpPr>
          <p:nvPr/>
        </p:nvSpPr>
        <p:spPr bwMode="auto">
          <a:xfrm>
            <a:off x="8752882" y="3974523"/>
            <a:ext cx="3572" cy="174466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5917" name="Group 989"/>
          <p:cNvGrpSpPr>
            <a:grpSpLocks/>
          </p:cNvGrpSpPr>
          <p:nvPr/>
        </p:nvGrpSpPr>
        <p:grpSpPr bwMode="auto">
          <a:xfrm>
            <a:off x="8209320" y="3479033"/>
            <a:ext cx="1053703" cy="412750"/>
            <a:chOff x="4829" y="2510"/>
            <a:chExt cx="590" cy="260"/>
          </a:xfrm>
        </p:grpSpPr>
        <p:sp>
          <p:nvSpPr>
            <p:cNvPr id="125919" name="Oval 991"/>
            <p:cNvSpPr>
              <a:spLocks noChangeArrowheads="1"/>
            </p:cNvSpPr>
            <p:nvPr/>
          </p:nvSpPr>
          <p:spPr bwMode="auto">
            <a:xfrm>
              <a:off x="4829" y="2510"/>
              <a:ext cx="590" cy="26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20" name="Text Box 992"/>
            <p:cNvSpPr txBox="1">
              <a:spLocks noChangeArrowheads="1"/>
            </p:cNvSpPr>
            <p:nvPr/>
          </p:nvSpPr>
          <p:spPr bwMode="auto">
            <a:xfrm>
              <a:off x="4882" y="2539"/>
              <a:ext cx="4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AU" sz="1400" dirty="0" err="1">
                  <a:solidFill>
                    <a:srgbClr val="000000"/>
                  </a:solidFill>
                  <a:latin typeface="Arial" charset="0"/>
                </a:rPr>
                <a:t>IFN</a:t>
              </a:r>
              <a:r>
                <a:rPr lang="en-AU" sz="1400" dirty="0" err="1">
                  <a:solidFill>
                    <a:srgbClr val="000000"/>
                  </a:solidFill>
                  <a:latin typeface="Symbol" charset="0"/>
                  <a:sym typeface="Symbol" charset="0"/>
                </a:rPr>
                <a:t>a</a:t>
              </a:r>
              <a:r>
                <a:rPr lang="en-AU" sz="1400" dirty="0">
                  <a:solidFill>
                    <a:srgbClr val="000000"/>
                  </a:solidFill>
                  <a:latin typeface="Symbol" charset="0"/>
                  <a:sym typeface="Symbol" charset="0"/>
                </a:rPr>
                <a:t>/b</a:t>
              </a:r>
              <a:r>
                <a:rPr lang="en-AU" sz="1400" dirty="0">
                  <a:solidFill>
                    <a:srgbClr val="000000"/>
                  </a:solidFill>
                  <a:latin typeface="Symbol" charset="0"/>
                </a:rPr>
                <a:t> </a:t>
              </a:r>
              <a:endParaRPr lang="en-AU" sz="14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125921" name="Group 993"/>
          <p:cNvGrpSpPr>
            <a:grpSpLocks/>
          </p:cNvGrpSpPr>
          <p:nvPr/>
        </p:nvGrpSpPr>
        <p:grpSpPr bwMode="auto">
          <a:xfrm>
            <a:off x="80368" y="1092203"/>
            <a:ext cx="1900238" cy="703263"/>
            <a:chOff x="145" y="285"/>
            <a:chExt cx="1064" cy="443"/>
          </a:xfrm>
        </p:grpSpPr>
        <p:sp>
          <p:nvSpPr>
            <p:cNvPr id="125922" name="Oval 994"/>
            <p:cNvSpPr>
              <a:spLocks noChangeArrowheads="1"/>
            </p:cNvSpPr>
            <p:nvPr/>
          </p:nvSpPr>
          <p:spPr bwMode="auto">
            <a:xfrm>
              <a:off x="145" y="380"/>
              <a:ext cx="1064" cy="348"/>
            </a:xfrm>
            <a:prstGeom prst="ellips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23" name="Text Box 995"/>
            <p:cNvSpPr txBox="1">
              <a:spLocks noChangeArrowheads="1"/>
            </p:cNvSpPr>
            <p:nvPr/>
          </p:nvSpPr>
          <p:spPr bwMode="auto">
            <a:xfrm>
              <a:off x="531" y="496"/>
              <a:ext cx="369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00">
                  <a:latin typeface="Arial" charset="0"/>
                </a:rPr>
                <a:t>DNA</a:t>
              </a:r>
              <a:endParaRPr lang="en-AU" sz="1700">
                <a:latin typeface="Arial" charset="0"/>
              </a:endParaRPr>
            </a:p>
          </p:txBody>
        </p:sp>
        <p:sp>
          <p:nvSpPr>
            <p:cNvPr id="125924" name="AutoShape 996"/>
            <p:cNvSpPr>
              <a:spLocks noChangeArrowheads="1"/>
            </p:cNvSpPr>
            <p:nvPr/>
          </p:nvSpPr>
          <p:spPr bwMode="auto">
            <a:xfrm rot="-678596">
              <a:off x="252" y="296"/>
              <a:ext cx="237" cy="233"/>
            </a:xfrm>
            <a:prstGeom prst="rightArrow">
              <a:avLst>
                <a:gd name="adj1" fmla="val 50000"/>
                <a:gd name="adj2" fmla="val 25429"/>
              </a:avLst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25" name="Text Box 997"/>
            <p:cNvSpPr txBox="1">
              <a:spLocks noChangeArrowheads="1"/>
            </p:cNvSpPr>
            <p:nvPr/>
          </p:nvSpPr>
          <p:spPr bwMode="auto">
            <a:xfrm rot="20921404">
              <a:off x="223" y="341"/>
              <a:ext cx="261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900">
                  <a:solidFill>
                    <a:srgbClr val="000000"/>
                  </a:solidFill>
                  <a:latin typeface="Arial" charset="0"/>
                </a:rPr>
                <a:t>CMV</a:t>
              </a:r>
              <a:endParaRPr lang="en-AU" sz="90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125926" name="Group 998"/>
            <p:cNvGrpSpPr>
              <a:grpSpLocks/>
            </p:cNvGrpSpPr>
            <p:nvPr/>
          </p:nvGrpSpPr>
          <p:grpSpPr bwMode="auto">
            <a:xfrm>
              <a:off x="486" y="285"/>
              <a:ext cx="625" cy="248"/>
              <a:chOff x="486" y="285"/>
              <a:chExt cx="625" cy="248"/>
            </a:xfrm>
          </p:grpSpPr>
          <p:sp>
            <p:nvSpPr>
              <p:cNvPr id="125927" name="AutoShape 999"/>
              <p:cNvSpPr>
                <a:spLocks noChangeArrowheads="1"/>
              </p:cNvSpPr>
              <p:nvPr/>
            </p:nvSpPr>
            <p:spPr bwMode="auto">
              <a:xfrm rot="308873">
                <a:off x="638" y="312"/>
                <a:ext cx="473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28" name="AutoShape 1000"/>
              <p:cNvSpPr>
                <a:spLocks noChangeArrowheads="1"/>
              </p:cNvSpPr>
              <p:nvPr/>
            </p:nvSpPr>
            <p:spPr bwMode="auto">
              <a:xfrm rot="158746">
                <a:off x="486" y="285"/>
                <a:ext cx="169" cy="216"/>
              </a:xfrm>
              <a:prstGeom prst="wave">
                <a:avLst>
                  <a:gd name="adj1" fmla="val 5352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29" name="WordArt 1001"/>
              <p:cNvSpPr>
                <a:spLocks noChangeArrowheads="1" noChangeShapeType="1" noTextEdit="1"/>
              </p:cNvSpPr>
              <p:nvPr/>
            </p:nvSpPr>
            <p:spPr bwMode="auto">
              <a:xfrm rot="308873">
                <a:off x="513" y="351"/>
                <a:ext cx="568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HG~</a:t>
                </a:r>
                <a:r>
                  <a:rPr lang="en-US" sz="1000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KUN replicon</a:t>
                </a:r>
              </a:p>
            </p:txBody>
          </p:sp>
        </p:grpSp>
      </p:grpSp>
      <p:sp>
        <p:nvSpPr>
          <p:cNvPr id="125930" name="Oval 1002"/>
          <p:cNvSpPr>
            <a:spLocks noChangeArrowheads="1"/>
          </p:cNvSpPr>
          <p:nvPr/>
        </p:nvSpPr>
        <p:spPr bwMode="auto">
          <a:xfrm>
            <a:off x="1330524" y="1137629"/>
            <a:ext cx="6086475" cy="5500687"/>
          </a:xfrm>
          <a:prstGeom prst="ellipse">
            <a:avLst/>
          </a:prstGeom>
          <a:gradFill rotWithShape="1">
            <a:gsLst>
              <a:gs pos="0">
                <a:srgbClr val="009999"/>
              </a:gs>
              <a:gs pos="100000">
                <a:srgbClr val="009999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00005A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31" name="Text Box 1003"/>
          <p:cNvSpPr txBox="1">
            <a:spLocks noChangeArrowheads="1"/>
          </p:cNvSpPr>
          <p:nvPr/>
        </p:nvSpPr>
        <p:spPr bwMode="auto">
          <a:xfrm>
            <a:off x="4373763" y="1592266"/>
            <a:ext cx="1214393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700">
                <a:solidFill>
                  <a:srgbClr val="FFFF00"/>
                </a:solidFill>
                <a:latin typeface="Arial" charset="0"/>
              </a:rPr>
              <a:t>Cytoplasm</a:t>
            </a:r>
            <a:endParaRPr lang="en-AU" sz="1700">
              <a:solidFill>
                <a:srgbClr val="FFFF00"/>
              </a:solidFill>
              <a:latin typeface="Arial" charset="0"/>
            </a:endParaRPr>
          </a:p>
        </p:txBody>
      </p:sp>
      <p:grpSp>
        <p:nvGrpSpPr>
          <p:cNvPr id="125933" name="Group 1005"/>
          <p:cNvGrpSpPr>
            <a:grpSpLocks/>
          </p:cNvGrpSpPr>
          <p:nvPr/>
        </p:nvGrpSpPr>
        <p:grpSpPr bwMode="auto">
          <a:xfrm>
            <a:off x="4893469" y="4754566"/>
            <a:ext cx="1484113" cy="769937"/>
            <a:chOff x="2506" y="3103"/>
            <a:chExt cx="831" cy="485"/>
          </a:xfrm>
        </p:grpSpPr>
        <p:grpSp>
          <p:nvGrpSpPr>
            <p:cNvPr id="125934" name="Group 1006"/>
            <p:cNvGrpSpPr>
              <a:grpSpLocks/>
            </p:cNvGrpSpPr>
            <p:nvPr/>
          </p:nvGrpSpPr>
          <p:grpSpPr bwMode="auto">
            <a:xfrm>
              <a:off x="2506" y="3103"/>
              <a:ext cx="729" cy="323"/>
              <a:chOff x="2227" y="2132"/>
              <a:chExt cx="729" cy="323"/>
            </a:xfrm>
          </p:grpSpPr>
          <p:sp>
            <p:nvSpPr>
              <p:cNvPr id="125935" name="AutoShape 1007"/>
              <p:cNvSpPr>
                <a:spLocks noChangeArrowheads="1"/>
              </p:cNvSpPr>
              <p:nvPr/>
            </p:nvSpPr>
            <p:spPr bwMode="auto">
              <a:xfrm>
                <a:off x="2464" y="2135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36" name="Text Box 1008"/>
              <p:cNvSpPr txBox="1">
                <a:spLocks noChangeArrowheads="1"/>
              </p:cNvSpPr>
              <p:nvPr/>
            </p:nvSpPr>
            <p:spPr bwMode="auto">
              <a:xfrm>
                <a:off x="2474" y="2132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937" name="AutoShape 1009"/>
              <p:cNvSpPr>
                <a:spLocks noChangeArrowheads="1"/>
              </p:cNvSpPr>
              <p:nvPr/>
            </p:nvSpPr>
            <p:spPr bwMode="auto">
              <a:xfrm>
                <a:off x="2227" y="2227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38" name="Text Box 1010"/>
              <p:cNvSpPr txBox="1">
                <a:spLocks noChangeArrowheads="1"/>
              </p:cNvSpPr>
              <p:nvPr/>
            </p:nvSpPr>
            <p:spPr bwMode="auto">
              <a:xfrm>
                <a:off x="2237" y="2224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939" name="AutoShape 1011"/>
              <p:cNvSpPr>
                <a:spLocks noChangeArrowheads="1"/>
              </p:cNvSpPr>
              <p:nvPr/>
            </p:nvSpPr>
            <p:spPr bwMode="auto">
              <a:xfrm>
                <a:off x="2411" y="2282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40" name="Text Box 1012"/>
              <p:cNvSpPr txBox="1">
                <a:spLocks noChangeArrowheads="1"/>
              </p:cNvSpPr>
              <p:nvPr/>
            </p:nvSpPr>
            <p:spPr bwMode="auto">
              <a:xfrm>
                <a:off x="2421" y="2279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941" name="AutoShape 1013"/>
              <p:cNvSpPr>
                <a:spLocks noChangeArrowheads="1"/>
              </p:cNvSpPr>
              <p:nvPr/>
            </p:nvSpPr>
            <p:spPr bwMode="auto">
              <a:xfrm>
                <a:off x="2303" y="2183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42" name="Text Box 1014"/>
              <p:cNvSpPr txBox="1">
                <a:spLocks noChangeArrowheads="1"/>
              </p:cNvSpPr>
              <p:nvPr/>
            </p:nvSpPr>
            <p:spPr bwMode="auto">
              <a:xfrm>
                <a:off x="2313" y="2180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grpSp>
          <p:nvGrpSpPr>
            <p:cNvPr id="125943" name="Group 1015"/>
            <p:cNvGrpSpPr>
              <a:grpSpLocks/>
            </p:cNvGrpSpPr>
            <p:nvPr/>
          </p:nvGrpSpPr>
          <p:grpSpPr bwMode="auto">
            <a:xfrm>
              <a:off x="2608" y="3265"/>
              <a:ext cx="729" cy="323"/>
              <a:chOff x="2227" y="2132"/>
              <a:chExt cx="729" cy="323"/>
            </a:xfrm>
          </p:grpSpPr>
          <p:sp>
            <p:nvSpPr>
              <p:cNvPr id="125944" name="AutoShape 1016"/>
              <p:cNvSpPr>
                <a:spLocks noChangeArrowheads="1"/>
              </p:cNvSpPr>
              <p:nvPr/>
            </p:nvSpPr>
            <p:spPr bwMode="auto">
              <a:xfrm>
                <a:off x="2464" y="2135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45" name="Text Box 1017"/>
              <p:cNvSpPr txBox="1">
                <a:spLocks noChangeArrowheads="1"/>
              </p:cNvSpPr>
              <p:nvPr/>
            </p:nvSpPr>
            <p:spPr bwMode="auto">
              <a:xfrm>
                <a:off x="2474" y="2132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946" name="AutoShape 1018"/>
              <p:cNvSpPr>
                <a:spLocks noChangeArrowheads="1"/>
              </p:cNvSpPr>
              <p:nvPr/>
            </p:nvSpPr>
            <p:spPr bwMode="auto">
              <a:xfrm>
                <a:off x="2227" y="2227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47" name="Text Box 1019"/>
              <p:cNvSpPr txBox="1">
                <a:spLocks noChangeArrowheads="1"/>
              </p:cNvSpPr>
              <p:nvPr/>
            </p:nvSpPr>
            <p:spPr bwMode="auto">
              <a:xfrm>
                <a:off x="2237" y="2224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948" name="AutoShape 1020"/>
              <p:cNvSpPr>
                <a:spLocks noChangeArrowheads="1"/>
              </p:cNvSpPr>
              <p:nvPr/>
            </p:nvSpPr>
            <p:spPr bwMode="auto">
              <a:xfrm>
                <a:off x="2411" y="2282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49" name="Text Box 1021"/>
              <p:cNvSpPr txBox="1">
                <a:spLocks noChangeArrowheads="1"/>
              </p:cNvSpPr>
              <p:nvPr/>
            </p:nvSpPr>
            <p:spPr bwMode="auto">
              <a:xfrm>
                <a:off x="2421" y="2279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25950" name="AutoShape 1022"/>
              <p:cNvSpPr>
                <a:spLocks noChangeArrowheads="1"/>
              </p:cNvSpPr>
              <p:nvPr/>
            </p:nvSpPr>
            <p:spPr bwMode="auto">
              <a:xfrm>
                <a:off x="2303" y="2183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51" name="Text Box 1023"/>
              <p:cNvSpPr txBox="1">
                <a:spLocks noChangeArrowheads="1"/>
              </p:cNvSpPr>
              <p:nvPr/>
            </p:nvSpPr>
            <p:spPr bwMode="auto">
              <a:xfrm>
                <a:off x="2313" y="2180"/>
                <a:ext cx="482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357376" name="Oval 1024"/>
          <p:cNvSpPr>
            <a:spLocks noChangeArrowheads="1"/>
          </p:cNvSpPr>
          <p:nvPr/>
        </p:nvSpPr>
        <p:spPr bwMode="auto">
          <a:xfrm rot="2048708">
            <a:off x="1544837" y="1390650"/>
            <a:ext cx="2686050" cy="3303588"/>
          </a:xfrm>
          <a:prstGeom prst="ellipse">
            <a:avLst/>
          </a:prstGeom>
          <a:gradFill rotWithShape="1">
            <a:gsLst>
              <a:gs pos="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6699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77" name="Text Box 1025"/>
          <p:cNvSpPr txBox="1">
            <a:spLocks noChangeArrowheads="1"/>
          </p:cNvSpPr>
          <p:nvPr/>
        </p:nvSpPr>
        <p:spPr bwMode="auto">
          <a:xfrm>
            <a:off x="2789636" y="1592266"/>
            <a:ext cx="972221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700">
                <a:solidFill>
                  <a:srgbClr val="FFFF00"/>
                </a:solidFill>
                <a:latin typeface="Arial" charset="0"/>
              </a:rPr>
              <a:t>Nucleus</a:t>
            </a:r>
            <a:endParaRPr lang="en-AU" sz="17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57378" name="Line 1026"/>
          <p:cNvSpPr>
            <a:spLocks noChangeShapeType="1"/>
          </p:cNvSpPr>
          <p:nvPr/>
        </p:nvSpPr>
        <p:spPr bwMode="auto">
          <a:xfrm>
            <a:off x="5350669" y="4274143"/>
            <a:ext cx="10716" cy="443908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79" name="Line 1027"/>
          <p:cNvSpPr>
            <a:spLocks noChangeShapeType="1"/>
          </p:cNvSpPr>
          <p:nvPr/>
        </p:nvSpPr>
        <p:spPr bwMode="auto">
          <a:xfrm flipH="1">
            <a:off x="4009429" y="4274143"/>
            <a:ext cx="1066205" cy="913808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80" name="Line 1028"/>
          <p:cNvSpPr>
            <a:spLocks noChangeShapeType="1"/>
          </p:cNvSpPr>
          <p:nvPr/>
        </p:nvSpPr>
        <p:spPr bwMode="auto">
          <a:xfrm>
            <a:off x="3043239" y="2673353"/>
            <a:ext cx="17859" cy="703263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81" name="Line 1029"/>
          <p:cNvSpPr>
            <a:spLocks noChangeShapeType="1"/>
          </p:cNvSpPr>
          <p:nvPr/>
        </p:nvSpPr>
        <p:spPr bwMode="auto">
          <a:xfrm flipV="1">
            <a:off x="3421858" y="2946402"/>
            <a:ext cx="1455540" cy="532633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82" name="Text Box 1030"/>
          <p:cNvSpPr txBox="1">
            <a:spLocks noChangeArrowheads="1"/>
          </p:cNvSpPr>
          <p:nvPr/>
        </p:nvSpPr>
        <p:spPr bwMode="auto">
          <a:xfrm>
            <a:off x="2347576" y="3629025"/>
            <a:ext cx="659090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700">
                <a:latin typeface="Arial" charset="0"/>
              </a:rPr>
              <a:t>RNA</a:t>
            </a:r>
            <a:endParaRPr lang="en-AU" sz="1700">
              <a:latin typeface="Arial" charset="0"/>
            </a:endParaRPr>
          </a:p>
        </p:txBody>
      </p:sp>
      <p:sp>
        <p:nvSpPr>
          <p:cNvPr id="357383" name="Text Box 1031"/>
          <p:cNvSpPr txBox="1">
            <a:spLocks noChangeArrowheads="1"/>
          </p:cNvSpPr>
          <p:nvPr/>
        </p:nvSpPr>
        <p:spPr bwMode="auto">
          <a:xfrm>
            <a:off x="1620127" y="2828926"/>
            <a:ext cx="1215665" cy="52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85825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408113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930400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452688" indent="-344488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9098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3670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8242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2814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1400">
                <a:latin typeface="Arial" charset="0"/>
              </a:rPr>
              <a:t>Transcription</a:t>
            </a:r>
          </a:p>
          <a:p>
            <a:pPr algn="just" eaLnBrk="1" hangingPunct="1"/>
            <a:r>
              <a:rPr lang="en-US" sz="1400">
                <a:latin typeface="Arial" charset="0"/>
              </a:rPr>
              <a:t>RNA Pol II</a:t>
            </a:r>
          </a:p>
        </p:txBody>
      </p:sp>
      <p:sp>
        <p:nvSpPr>
          <p:cNvPr id="357384" name="Line 1032"/>
          <p:cNvSpPr>
            <a:spLocks noChangeShapeType="1"/>
          </p:cNvSpPr>
          <p:nvPr/>
        </p:nvSpPr>
        <p:spPr bwMode="auto">
          <a:xfrm flipH="1">
            <a:off x="5093496" y="3099393"/>
            <a:ext cx="514351" cy="46137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7385" name="Group 1033"/>
          <p:cNvGrpSpPr>
            <a:grpSpLocks/>
          </p:cNvGrpSpPr>
          <p:nvPr/>
        </p:nvGrpSpPr>
        <p:grpSpPr bwMode="auto">
          <a:xfrm>
            <a:off x="2002036" y="3333750"/>
            <a:ext cx="1398389" cy="355600"/>
            <a:chOff x="695" y="2054"/>
            <a:chExt cx="783" cy="224"/>
          </a:xfrm>
        </p:grpSpPr>
        <p:sp>
          <p:nvSpPr>
            <p:cNvPr id="357386" name="AutoShape 1034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387" name="AutoShape 1035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388" name="WordArt 1036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HG~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sp>
        <p:nvSpPr>
          <p:cNvPr id="357389" name="Oval 1037"/>
          <p:cNvSpPr>
            <a:spLocks noChangeArrowheads="1"/>
          </p:cNvSpPr>
          <p:nvPr/>
        </p:nvSpPr>
        <p:spPr bwMode="auto">
          <a:xfrm>
            <a:off x="2021681" y="2208213"/>
            <a:ext cx="1900238" cy="552450"/>
          </a:xfrm>
          <a:prstGeom prst="ellips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90" name="Text Box 1038"/>
          <p:cNvSpPr txBox="1">
            <a:spLocks noChangeArrowheads="1"/>
          </p:cNvSpPr>
          <p:nvPr/>
        </p:nvSpPr>
        <p:spPr bwMode="auto">
          <a:xfrm>
            <a:off x="2711907" y="2392366"/>
            <a:ext cx="659090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700">
                <a:latin typeface="Arial" charset="0"/>
              </a:rPr>
              <a:t>DNA</a:t>
            </a:r>
            <a:endParaRPr lang="en-AU" sz="1700">
              <a:latin typeface="Arial" charset="0"/>
            </a:endParaRPr>
          </a:p>
        </p:txBody>
      </p:sp>
      <p:sp>
        <p:nvSpPr>
          <p:cNvPr id="357391" name="AutoShape 1039"/>
          <p:cNvSpPr>
            <a:spLocks noChangeArrowheads="1"/>
          </p:cNvSpPr>
          <p:nvPr/>
        </p:nvSpPr>
        <p:spPr bwMode="auto">
          <a:xfrm rot="-678596">
            <a:off x="2212779" y="2074866"/>
            <a:ext cx="423267" cy="369887"/>
          </a:xfrm>
          <a:prstGeom prst="rightArrow">
            <a:avLst>
              <a:gd name="adj1" fmla="val 50000"/>
              <a:gd name="adj2" fmla="val 25429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392" name="Text Box 1040"/>
          <p:cNvSpPr txBox="1">
            <a:spLocks noChangeArrowheads="1"/>
          </p:cNvSpPr>
          <p:nvPr/>
        </p:nvSpPr>
        <p:spPr bwMode="auto">
          <a:xfrm rot="-678596">
            <a:off x="2163363" y="2146787"/>
            <a:ext cx="466730" cy="23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900">
                <a:solidFill>
                  <a:srgbClr val="000000"/>
                </a:solidFill>
                <a:latin typeface="Arial" charset="0"/>
              </a:rPr>
              <a:t>CMV</a:t>
            </a:r>
            <a:endParaRPr lang="en-AU" sz="9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357393" name="Group 1041"/>
          <p:cNvGrpSpPr>
            <a:grpSpLocks/>
          </p:cNvGrpSpPr>
          <p:nvPr/>
        </p:nvGrpSpPr>
        <p:grpSpPr bwMode="auto">
          <a:xfrm>
            <a:off x="2636044" y="2052638"/>
            <a:ext cx="1116212" cy="393700"/>
            <a:chOff x="486" y="285"/>
            <a:chExt cx="625" cy="248"/>
          </a:xfrm>
        </p:grpSpPr>
        <p:sp>
          <p:nvSpPr>
            <p:cNvPr id="357394" name="AutoShape 1042"/>
            <p:cNvSpPr>
              <a:spLocks noChangeArrowheads="1"/>
            </p:cNvSpPr>
            <p:nvPr/>
          </p:nvSpPr>
          <p:spPr bwMode="auto">
            <a:xfrm rot="308873">
              <a:off x="638" y="312"/>
              <a:ext cx="473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395" name="AutoShape 1043"/>
            <p:cNvSpPr>
              <a:spLocks noChangeArrowheads="1"/>
            </p:cNvSpPr>
            <p:nvPr/>
          </p:nvSpPr>
          <p:spPr bwMode="auto">
            <a:xfrm rot="158746">
              <a:off x="486" y="285"/>
              <a:ext cx="169" cy="216"/>
            </a:xfrm>
            <a:prstGeom prst="wave">
              <a:avLst>
                <a:gd name="adj1" fmla="val 5352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396" name="WordArt 1044"/>
            <p:cNvSpPr>
              <a:spLocks noChangeArrowheads="1" noChangeShapeType="1" noTextEdit="1"/>
            </p:cNvSpPr>
            <p:nvPr/>
          </p:nvSpPr>
          <p:spPr bwMode="auto">
            <a:xfrm rot="308873">
              <a:off x="513" y="351"/>
              <a:ext cx="568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HG 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grpSp>
        <p:nvGrpSpPr>
          <p:cNvPr id="357397" name="Group 1045"/>
          <p:cNvGrpSpPr>
            <a:grpSpLocks/>
          </p:cNvGrpSpPr>
          <p:nvPr/>
        </p:nvGrpSpPr>
        <p:grpSpPr bwMode="auto">
          <a:xfrm>
            <a:off x="4895255" y="2735263"/>
            <a:ext cx="1398389" cy="355600"/>
            <a:chOff x="695" y="2054"/>
            <a:chExt cx="783" cy="224"/>
          </a:xfrm>
        </p:grpSpPr>
        <p:sp>
          <p:nvSpPr>
            <p:cNvPr id="357398" name="AutoShape 1046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399" name="AutoShape 1047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00" name="WordArt 1048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HG~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sp>
        <p:nvSpPr>
          <p:cNvPr id="357401" name="Line 1049"/>
          <p:cNvSpPr>
            <a:spLocks noChangeShapeType="1"/>
          </p:cNvSpPr>
          <p:nvPr/>
        </p:nvSpPr>
        <p:spPr bwMode="auto">
          <a:xfrm flipH="1">
            <a:off x="5979319" y="1774826"/>
            <a:ext cx="1909168" cy="889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02" name="Line 1050"/>
          <p:cNvSpPr>
            <a:spLocks noChangeShapeType="1"/>
          </p:cNvSpPr>
          <p:nvPr/>
        </p:nvSpPr>
        <p:spPr bwMode="auto">
          <a:xfrm flipH="1">
            <a:off x="6301363" y="2556868"/>
            <a:ext cx="1696488" cy="30857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7403" name="Group 1051"/>
          <p:cNvGrpSpPr>
            <a:grpSpLocks/>
          </p:cNvGrpSpPr>
          <p:nvPr/>
        </p:nvGrpSpPr>
        <p:grpSpPr bwMode="auto">
          <a:xfrm>
            <a:off x="8013503" y="2325690"/>
            <a:ext cx="1398389" cy="661987"/>
            <a:chOff x="4664" y="1447"/>
            <a:chExt cx="783" cy="417"/>
          </a:xfrm>
        </p:grpSpPr>
        <p:sp>
          <p:nvSpPr>
            <p:cNvPr id="357404" name="Text Box 1052"/>
            <p:cNvSpPr txBox="1">
              <a:spLocks noChangeArrowheads="1"/>
            </p:cNvSpPr>
            <p:nvPr/>
          </p:nvSpPr>
          <p:spPr bwMode="auto">
            <a:xfrm>
              <a:off x="4890" y="1641"/>
              <a:ext cx="369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00">
                  <a:latin typeface="Arial" charset="0"/>
                </a:rPr>
                <a:t>RNA</a:t>
              </a:r>
              <a:endParaRPr lang="en-AU" sz="1700">
                <a:latin typeface="Arial" charset="0"/>
              </a:endParaRPr>
            </a:p>
          </p:txBody>
        </p:sp>
        <p:grpSp>
          <p:nvGrpSpPr>
            <p:cNvPr id="357405" name="Group 1053"/>
            <p:cNvGrpSpPr>
              <a:grpSpLocks/>
            </p:cNvGrpSpPr>
            <p:nvPr/>
          </p:nvGrpSpPr>
          <p:grpSpPr bwMode="auto">
            <a:xfrm>
              <a:off x="4664" y="1447"/>
              <a:ext cx="783" cy="224"/>
              <a:chOff x="695" y="2054"/>
              <a:chExt cx="783" cy="224"/>
            </a:xfrm>
          </p:grpSpPr>
          <p:sp>
            <p:nvSpPr>
              <p:cNvPr id="357406" name="AutoShape 1054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07" name="AutoShape 1055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08" name="WordArt 1056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HG~</a:t>
                </a:r>
                <a:r>
                  <a:rPr lang="en-US" sz="1000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KUN replicon</a:t>
                </a:r>
              </a:p>
            </p:txBody>
          </p:sp>
        </p:grpSp>
      </p:grpSp>
      <p:grpSp>
        <p:nvGrpSpPr>
          <p:cNvPr id="357409" name="Group 1057"/>
          <p:cNvGrpSpPr>
            <a:grpSpLocks/>
          </p:cNvGrpSpPr>
          <p:nvPr/>
        </p:nvGrpSpPr>
        <p:grpSpPr bwMode="auto">
          <a:xfrm>
            <a:off x="7711680" y="941390"/>
            <a:ext cx="1584127" cy="1196975"/>
            <a:chOff x="3253" y="190"/>
            <a:chExt cx="887" cy="754"/>
          </a:xfrm>
        </p:grpSpPr>
        <p:sp>
          <p:nvSpPr>
            <p:cNvPr id="357410" name="Text Box 1058"/>
            <p:cNvSpPr txBox="1">
              <a:spLocks noChangeArrowheads="1"/>
            </p:cNvSpPr>
            <p:nvPr/>
          </p:nvSpPr>
          <p:spPr bwMode="auto">
            <a:xfrm>
              <a:off x="3545" y="721"/>
              <a:ext cx="395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00" dirty="0" smtClean="0">
                  <a:latin typeface="Arial" charset="0"/>
                </a:rPr>
                <a:t>VLPs</a:t>
              </a:r>
              <a:endParaRPr lang="en-AU" sz="1700" dirty="0">
                <a:latin typeface="Arial" charset="0"/>
              </a:endParaRPr>
            </a:p>
          </p:txBody>
        </p:sp>
        <p:grpSp>
          <p:nvGrpSpPr>
            <p:cNvPr id="357411" name="Group 1059"/>
            <p:cNvGrpSpPr>
              <a:grpSpLocks/>
            </p:cNvGrpSpPr>
            <p:nvPr/>
          </p:nvGrpSpPr>
          <p:grpSpPr bwMode="auto">
            <a:xfrm>
              <a:off x="3253" y="190"/>
              <a:ext cx="887" cy="525"/>
              <a:chOff x="3253" y="190"/>
              <a:chExt cx="887" cy="525"/>
            </a:xfrm>
          </p:grpSpPr>
          <p:sp>
            <p:nvSpPr>
              <p:cNvPr id="357412" name="Oval 1060"/>
              <p:cNvSpPr>
                <a:spLocks noChangeArrowheads="1"/>
              </p:cNvSpPr>
              <p:nvPr/>
            </p:nvSpPr>
            <p:spPr bwMode="auto">
              <a:xfrm>
                <a:off x="3253" y="190"/>
                <a:ext cx="887" cy="525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5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88900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57413" name="Group 1061"/>
              <p:cNvGrpSpPr>
                <a:grpSpLocks/>
              </p:cNvGrpSpPr>
              <p:nvPr/>
            </p:nvGrpSpPr>
            <p:grpSpPr bwMode="auto">
              <a:xfrm>
                <a:off x="3309" y="339"/>
                <a:ext cx="783" cy="224"/>
                <a:chOff x="695" y="2054"/>
                <a:chExt cx="783" cy="224"/>
              </a:xfrm>
            </p:grpSpPr>
            <p:sp>
              <p:nvSpPr>
                <p:cNvPr id="357414" name="AutoShape 1062"/>
                <p:cNvSpPr>
                  <a:spLocks noChangeArrowheads="1"/>
                </p:cNvSpPr>
                <p:nvPr/>
              </p:nvSpPr>
              <p:spPr bwMode="auto">
                <a:xfrm>
                  <a:off x="899" y="2054"/>
                  <a:ext cx="579" cy="221"/>
                </a:xfrm>
                <a:prstGeom prst="wave">
                  <a:avLst>
                    <a:gd name="adj1" fmla="val 6787"/>
                    <a:gd name="adj2" fmla="val 1194"/>
                  </a:avLst>
                </a:prstGeom>
                <a:gradFill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7415" name="AutoShape 1063"/>
                <p:cNvSpPr>
                  <a:spLocks noChangeArrowheads="1"/>
                </p:cNvSpPr>
                <p:nvPr/>
              </p:nvSpPr>
              <p:spPr bwMode="auto">
                <a:xfrm rot="-150127">
                  <a:off x="695" y="2062"/>
                  <a:ext cx="223" cy="216"/>
                </a:xfrm>
                <a:prstGeom prst="wave">
                  <a:avLst>
                    <a:gd name="adj1" fmla="val 5264"/>
                    <a:gd name="adj2" fmla="val 2750"/>
                  </a:avLst>
                </a:prstGeom>
                <a:gradFill rotWithShape="1">
                  <a:gsLst>
                    <a:gs pos="0">
                      <a:srgbClr val="FFCC00">
                        <a:gamma/>
                        <a:shade val="0"/>
                        <a:invGamma/>
                      </a:srgbClr>
                    </a:gs>
                    <a:gs pos="50000">
                      <a:srgbClr val="FFCC00"/>
                    </a:gs>
                    <a:gs pos="100000">
                      <a:srgbClr val="FFCC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7416" name="WordArt 106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38" y="2113"/>
                  <a:ext cx="710" cy="127"/>
                </a:xfrm>
                <a:prstGeom prst="rect">
                  <a:avLst/>
                </a:prstGeom>
                <a:extLs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en-US" sz="1000" kern="10" dirty="0" smtClean="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Verdana"/>
                      <a:ea typeface="Verdana"/>
                      <a:cs typeface="Verdana"/>
                    </a:rPr>
                    <a:t>HG~</a:t>
                  </a:r>
                  <a:r>
                    <a:rPr lang="en-US" sz="1000" kern="10" dirty="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Verdana"/>
                      <a:ea typeface="Verdana"/>
                      <a:cs typeface="Verdana"/>
                    </a:rPr>
                    <a:t>KUN replicon</a:t>
                  </a:r>
                </a:p>
              </p:txBody>
            </p:sp>
          </p:grpSp>
        </p:grpSp>
      </p:grpSp>
      <p:sp>
        <p:nvSpPr>
          <p:cNvPr id="357417" name="Line 1065"/>
          <p:cNvSpPr>
            <a:spLocks noChangeShapeType="1"/>
          </p:cNvSpPr>
          <p:nvPr/>
        </p:nvSpPr>
        <p:spPr bwMode="auto">
          <a:xfrm>
            <a:off x="1759006" y="1774828"/>
            <a:ext cx="878825" cy="212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7418" name="Line 1066"/>
          <p:cNvSpPr>
            <a:spLocks noChangeShapeType="1"/>
          </p:cNvSpPr>
          <p:nvPr/>
        </p:nvSpPr>
        <p:spPr bwMode="auto">
          <a:xfrm>
            <a:off x="4689873" y="5881298"/>
            <a:ext cx="2862978" cy="94052"/>
          </a:xfrm>
          <a:prstGeom prst="line">
            <a:avLst/>
          </a:prstGeom>
          <a:noFill/>
          <a:ln w="10160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7419" name="Group 1067"/>
          <p:cNvGrpSpPr>
            <a:grpSpLocks/>
          </p:cNvGrpSpPr>
          <p:nvPr/>
        </p:nvGrpSpPr>
        <p:grpSpPr bwMode="auto">
          <a:xfrm>
            <a:off x="3025380" y="5170488"/>
            <a:ext cx="1607343" cy="976312"/>
            <a:chOff x="2089" y="2899"/>
            <a:chExt cx="900" cy="615"/>
          </a:xfrm>
        </p:grpSpPr>
        <p:sp>
          <p:nvSpPr>
            <p:cNvPr id="357421" name="Oval 1069"/>
            <p:cNvSpPr>
              <a:spLocks noChangeArrowheads="1"/>
            </p:cNvSpPr>
            <p:nvPr/>
          </p:nvSpPr>
          <p:spPr bwMode="auto">
            <a:xfrm>
              <a:off x="2347" y="2899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24" name="Oval 1072"/>
            <p:cNvSpPr>
              <a:spLocks noChangeArrowheads="1"/>
            </p:cNvSpPr>
            <p:nvPr/>
          </p:nvSpPr>
          <p:spPr bwMode="auto">
            <a:xfrm>
              <a:off x="2289" y="3009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27" name="Oval 1075"/>
            <p:cNvSpPr>
              <a:spLocks noChangeArrowheads="1"/>
            </p:cNvSpPr>
            <p:nvPr/>
          </p:nvSpPr>
          <p:spPr bwMode="auto">
            <a:xfrm>
              <a:off x="2511" y="2937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30" name="Oval 1078"/>
            <p:cNvSpPr>
              <a:spLocks noChangeArrowheads="1"/>
            </p:cNvSpPr>
            <p:nvPr/>
          </p:nvSpPr>
          <p:spPr bwMode="auto">
            <a:xfrm>
              <a:off x="2373" y="3105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33" name="Oval 1081"/>
            <p:cNvSpPr>
              <a:spLocks noChangeArrowheads="1"/>
            </p:cNvSpPr>
            <p:nvPr/>
          </p:nvSpPr>
          <p:spPr bwMode="auto">
            <a:xfrm>
              <a:off x="2495" y="3041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36" name="Oval 1084"/>
            <p:cNvSpPr>
              <a:spLocks noChangeArrowheads="1"/>
            </p:cNvSpPr>
            <p:nvPr/>
          </p:nvSpPr>
          <p:spPr bwMode="auto">
            <a:xfrm>
              <a:off x="2147" y="3125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39" name="Oval 1087"/>
            <p:cNvSpPr>
              <a:spLocks noChangeArrowheads="1"/>
            </p:cNvSpPr>
            <p:nvPr/>
          </p:nvSpPr>
          <p:spPr bwMode="auto">
            <a:xfrm>
              <a:off x="2089" y="3235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42" name="Oval 1090"/>
            <p:cNvSpPr>
              <a:spLocks noChangeArrowheads="1"/>
            </p:cNvSpPr>
            <p:nvPr/>
          </p:nvSpPr>
          <p:spPr bwMode="auto">
            <a:xfrm>
              <a:off x="2311" y="3163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45" name="Oval 1093"/>
            <p:cNvSpPr>
              <a:spLocks noChangeArrowheads="1"/>
            </p:cNvSpPr>
            <p:nvPr/>
          </p:nvSpPr>
          <p:spPr bwMode="auto">
            <a:xfrm>
              <a:off x="2173" y="3331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48" name="Oval 1096"/>
            <p:cNvSpPr>
              <a:spLocks noChangeArrowheads="1"/>
            </p:cNvSpPr>
            <p:nvPr/>
          </p:nvSpPr>
          <p:spPr bwMode="auto">
            <a:xfrm>
              <a:off x="2295" y="3267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51" name="Oval 1099"/>
            <p:cNvSpPr>
              <a:spLocks noChangeArrowheads="1"/>
            </p:cNvSpPr>
            <p:nvPr/>
          </p:nvSpPr>
          <p:spPr bwMode="auto">
            <a:xfrm>
              <a:off x="2555" y="3113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54" name="Oval 1102"/>
            <p:cNvSpPr>
              <a:spLocks noChangeArrowheads="1"/>
            </p:cNvSpPr>
            <p:nvPr/>
          </p:nvSpPr>
          <p:spPr bwMode="auto">
            <a:xfrm>
              <a:off x="2497" y="3223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57" name="Oval 1105"/>
            <p:cNvSpPr>
              <a:spLocks noChangeArrowheads="1"/>
            </p:cNvSpPr>
            <p:nvPr/>
          </p:nvSpPr>
          <p:spPr bwMode="auto">
            <a:xfrm>
              <a:off x="2719" y="3151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60" name="Oval 1108"/>
            <p:cNvSpPr>
              <a:spLocks noChangeArrowheads="1"/>
            </p:cNvSpPr>
            <p:nvPr/>
          </p:nvSpPr>
          <p:spPr bwMode="auto">
            <a:xfrm>
              <a:off x="2581" y="3319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7463" name="Oval 1111"/>
            <p:cNvSpPr>
              <a:spLocks noChangeArrowheads="1"/>
            </p:cNvSpPr>
            <p:nvPr/>
          </p:nvSpPr>
          <p:spPr bwMode="auto">
            <a:xfrm>
              <a:off x="2703" y="3255"/>
              <a:ext cx="270" cy="18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7465" name="Line 1113"/>
          <p:cNvSpPr>
            <a:spLocks noChangeShapeType="1"/>
          </p:cNvSpPr>
          <p:nvPr/>
        </p:nvSpPr>
        <p:spPr bwMode="auto">
          <a:xfrm flipV="1">
            <a:off x="5759648" y="3702052"/>
            <a:ext cx="2378870" cy="47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7466" name="Group 1114"/>
          <p:cNvGrpSpPr>
            <a:grpSpLocks/>
          </p:cNvGrpSpPr>
          <p:nvPr/>
        </p:nvGrpSpPr>
        <p:grpSpPr bwMode="auto">
          <a:xfrm>
            <a:off x="4263034" y="3560763"/>
            <a:ext cx="1589484" cy="704850"/>
            <a:chOff x="2153" y="2243"/>
            <a:chExt cx="890" cy="444"/>
          </a:xfrm>
        </p:grpSpPr>
        <p:grpSp>
          <p:nvGrpSpPr>
            <p:cNvPr id="357467" name="Group 1115"/>
            <p:cNvGrpSpPr>
              <a:grpSpLocks/>
            </p:cNvGrpSpPr>
            <p:nvPr/>
          </p:nvGrpSpPr>
          <p:grpSpPr bwMode="auto">
            <a:xfrm>
              <a:off x="2153" y="2243"/>
              <a:ext cx="783" cy="224"/>
              <a:chOff x="695" y="2054"/>
              <a:chExt cx="783" cy="224"/>
            </a:xfrm>
          </p:grpSpPr>
          <p:sp>
            <p:nvSpPr>
              <p:cNvPr id="357468" name="AutoShape 1116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69" name="AutoShape 1117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70" name="WordArt 11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gag~KUN replicon</a:t>
                </a:r>
              </a:p>
            </p:txBody>
          </p:sp>
        </p:grpSp>
        <p:grpSp>
          <p:nvGrpSpPr>
            <p:cNvPr id="357471" name="Group 1119"/>
            <p:cNvGrpSpPr>
              <a:grpSpLocks/>
            </p:cNvGrpSpPr>
            <p:nvPr/>
          </p:nvGrpSpPr>
          <p:grpSpPr bwMode="auto">
            <a:xfrm>
              <a:off x="2188" y="2311"/>
              <a:ext cx="783" cy="224"/>
              <a:chOff x="695" y="2054"/>
              <a:chExt cx="783" cy="224"/>
            </a:xfrm>
          </p:grpSpPr>
          <p:sp>
            <p:nvSpPr>
              <p:cNvPr id="357472" name="AutoShape 1120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73" name="AutoShape 1121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74" name="WordArt 1122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gag~KUN replicon</a:t>
                </a:r>
              </a:p>
            </p:txBody>
          </p:sp>
        </p:grpSp>
        <p:grpSp>
          <p:nvGrpSpPr>
            <p:cNvPr id="357475" name="Group 1123"/>
            <p:cNvGrpSpPr>
              <a:grpSpLocks/>
            </p:cNvGrpSpPr>
            <p:nvPr/>
          </p:nvGrpSpPr>
          <p:grpSpPr bwMode="auto">
            <a:xfrm>
              <a:off x="2222" y="2375"/>
              <a:ext cx="783" cy="224"/>
              <a:chOff x="695" y="2054"/>
              <a:chExt cx="783" cy="224"/>
            </a:xfrm>
          </p:grpSpPr>
          <p:sp>
            <p:nvSpPr>
              <p:cNvPr id="357476" name="AutoShape 1124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77" name="AutoShape 1125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78" name="WordArt 1126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gag~KUN replicon</a:t>
                </a:r>
              </a:p>
            </p:txBody>
          </p:sp>
        </p:grpSp>
        <p:grpSp>
          <p:nvGrpSpPr>
            <p:cNvPr id="357479" name="Group 1127"/>
            <p:cNvGrpSpPr>
              <a:grpSpLocks/>
            </p:cNvGrpSpPr>
            <p:nvPr/>
          </p:nvGrpSpPr>
          <p:grpSpPr bwMode="auto">
            <a:xfrm>
              <a:off x="2260" y="2463"/>
              <a:ext cx="783" cy="224"/>
              <a:chOff x="695" y="2054"/>
              <a:chExt cx="783" cy="224"/>
            </a:xfrm>
          </p:grpSpPr>
          <p:sp>
            <p:nvSpPr>
              <p:cNvPr id="357480" name="AutoShape 1128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81" name="AutoShape 1129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82" name="WordArt 1130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HG~</a:t>
                </a:r>
                <a:r>
                  <a:rPr lang="en-US" sz="1000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KUN replicon</a:t>
                </a:r>
              </a:p>
            </p:txBody>
          </p:sp>
        </p:grpSp>
      </p:grpSp>
      <p:sp>
        <p:nvSpPr>
          <p:cNvPr id="357483" name="Text Box 1131"/>
          <p:cNvSpPr txBox="1">
            <a:spLocks noChangeArrowheads="1"/>
          </p:cNvSpPr>
          <p:nvPr/>
        </p:nvSpPr>
        <p:spPr bwMode="auto">
          <a:xfrm>
            <a:off x="1529278" y="86536"/>
            <a:ext cx="6968912" cy="52322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 i="1" dirty="0">
                <a:latin typeface="+mj-lt"/>
              </a:rPr>
              <a:t>KUN replicon-based </a:t>
            </a:r>
            <a:r>
              <a:rPr lang="en-US" sz="2800" i="1" dirty="0" smtClean="0">
                <a:latin typeface="+mj-lt"/>
              </a:rPr>
              <a:t>vaccines – mode of action </a:t>
            </a:r>
            <a:endParaRPr lang="en-AU" sz="2800" b="0" i="1" dirty="0">
              <a:latin typeface="+mj-lt"/>
            </a:endParaRPr>
          </a:p>
        </p:txBody>
      </p:sp>
      <p:sp>
        <p:nvSpPr>
          <p:cNvPr id="357484" name="Text Box 1132"/>
          <p:cNvSpPr txBox="1">
            <a:spLocks noChangeArrowheads="1"/>
          </p:cNvSpPr>
          <p:nvPr/>
        </p:nvSpPr>
        <p:spPr bwMode="auto">
          <a:xfrm>
            <a:off x="5516762" y="3311836"/>
            <a:ext cx="9156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AU" dirty="0" err="1" smtClean="0">
                <a:solidFill>
                  <a:srgbClr val="FFFF00"/>
                </a:solidFill>
                <a:latin typeface="Arial" charset="0"/>
              </a:rPr>
              <a:t>dsRNA</a:t>
            </a:r>
            <a:endParaRPr lang="en-AU" dirty="0">
              <a:solidFill>
                <a:srgbClr val="FFFF00"/>
              </a:solidFill>
              <a:latin typeface="Arial" charset="0"/>
            </a:endParaRPr>
          </a:p>
        </p:txBody>
      </p:sp>
      <p:cxnSp>
        <p:nvCxnSpPr>
          <p:cNvPr id="149" name="AutoShape 1004"/>
          <p:cNvCxnSpPr>
            <a:cxnSpLocks noChangeShapeType="1"/>
          </p:cNvCxnSpPr>
          <p:nvPr/>
        </p:nvCxnSpPr>
        <p:spPr bwMode="auto">
          <a:xfrm rot="16200000">
            <a:off x="5489279" y="4325940"/>
            <a:ext cx="800100" cy="76200"/>
          </a:xfrm>
          <a:prstGeom prst="bentConnector4">
            <a:avLst>
              <a:gd name="adj1" fmla="val 42856"/>
              <a:gd name="adj2" fmla="val 591662"/>
            </a:avLst>
          </a:prstGeom>
          <a:noFill/>
          <a:ln w="7620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3297828" y="5511967"/>
            <a:ext cx="1268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HG product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2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0" y="219085"/>
            <a:ext cx="10134561" cy="5847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Heterologous proteins produced </a:t>
            </a:r>
            <a:r>
              <a:rPr lang="en-US" sz="32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by </a:t>
            </a:r>
            <a:r>
              <a:rPr lang="en-US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KUN replicon vectors</a:t>
            </a:r>
          </a:p>
        </p:txBody>
      </p:sp>
      <p:sp>
        <p:nvSpPr>
          <p:cNvPr id="64522" name="Text Box 10"/>
          <p:cNvSpPr txBox="1">
            <a:spLocks noChangeArrowheads="1"/>
          </p:cNvSpPr>
          <p:nvPr/>
        </p:nvSpPr>
        <p:spPr bwMode="auto">
          <a:xfrm>
            <a:off x="1838798" y="1178711"/>
            <a:ext cx="5041900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 dirty="0">
                <a:solidFill>
                  <a:srgbClr val="800000"/>
                </a:solidFill>
              </a:rPr>
              <a:t>Cytoplasmic reporter proteins</a:t>
            </a:r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1838798" y="3957636"/>
            <a:ext cx="4781550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solidFill>
                  <a:srgbClr val="800000"/>
                </a:solidFill>
              </a:rPr>
              <a:t>Viral glycoproteins</a:t>
            </a:r>
          </a:p>
        </p:txBody>
      </p:sp>
      <p:sp>
        <p:nvSpPr>
          <p:cNvPr id="64540" name="Text Box 28"/>
          <p:cNvSpPr txBox="1">
            <a:spLocks noChangeArrowheads="1"/>
          </p:cNvSpPr>
          <p:nvPr/>
        </p:nvSpPr>
        <p:spPr bwMode="auto">
          <a:xfrm>
            <a:off x="1838798" y="2395136"/>
            <a:ext cx="4781550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 dirty="0">
                <a:solidFill>
                  <a:srgbClr val="800000"/>
                </a:solidFill>
              </a:rPr>
              <a:t>Cytoplasmic viral proteins</a:t>
            </a:r>
          </a:p>
        </p:txBody>
      </p:sp>
      <p:sp>
        <p:nvSpPr>
          <p:cNvPr id="64543" name="Text Box 31"/>
          <p:cNvSpPr txBox="1">
            <a:spLocks noChangeArrowheads="1"/>
          </p:cNvSpPr>
          <p:nvPr/>
        </p:nvSpPr>
        <p:spPr bwMode="auto">
          <a:xfrm>
            <a:off x="1838798" y="1652594"/>
            <a:ext cx="7345362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 smtClean="0">
                <a:solidFill>
                  <a:srgbClr val="000066"/>
                </a:solidFill>
              </a:rPr>
              <a:t>CAT, GFP, Cherry, </a:t>
            </a:r>
            <a:r>
              <a:rPr lang="en-US" sz="2400" i="1" dirty="0" smtClean="0">
                <a:solidFill>
                  <a:srgbClr val="000066"/>
                </a:solidFill>
                <a:sym typeface="Symbol" charset="0"/>
              </a:rPr>
              <a:t>-gal, Luciferase, </a:t>
            </a:r>
            <a:r>
              <a:rPr lang="en-US" sz="2400" i="1" dirty="0" err="1" smtClean="0">
                <a:solidFill>
                  <a:srgbClr val="000066"/>
                </a:solidFill>
                <a:sym typeface="Symbol" charset="0"/>
              </a:rPr>
              <a:t>nano</a:t>
            </a:r>
            <a:r>
              <a:rPr lang="en-US" sz="2400" i="1" dirty="0" smtClean="0">
                <a:solidFill>
                  <a:srgbClr val="000066"/>
                </a:solidFill>
                <a:sym typeface="Symbol" charset="0"/>
              </a:rPr>
              <a:t>-Luc</a:t>
            </a:r>
            <a:endParaRPr lang="en-US" sz="2400" i="1" dirty="0">
              <a:solidFill>
                <a:srgbClr val="000066"/>
              </a:solidFill>
              <a:sym typeface="Symbol" charset="0"/>
            </a:endParaRPr>
          </a:p>
        </p:txBody>
      </p:sp>
      <p:sp>
        <p:nvSpPr>
          <p:cNvPr id="64544" name="Text Box 32"/>
          <p:cNvSpPr txBox="1">
            <a:spLocks noChangeArrowheads="1"/>
          </p:cNvSpPr>
          <p:nvPr/>
        </p:nvSpPr>
        <p:spPr bwMode="auto">
          <a:xfrm>
            <a:off x="1838798" y="2852336"/>
            <a:ext cx="7129462" cy="830997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0066"/>
                </a:solidFill>
                <a:sym typeface="Symbol" charset="0"/>
              </a:rPr>
              <a:t>HCV core, HCV NS3, HPV E7, RSV M2, HIV Gag, SIV Gag, Ebola NP, Ebola VP40</a:t>
            </a:r>
          </a:p>
        </p:txBody>
      </p:sp>
      <p:sp>
        <p:nvSpPr>
          <p:cNvPr id="64545" name="Text Box 33"/>
          <p:cNvSpPr txBox="1">
            <a:spLocks noChangeArrowheads="1"/>
          </p:cNvSpPr>
          <p:nvPr/>
        </p:nvSpPr>
        <p:spPr bwMode="auto">
          <a:xfrm>
            <a:off x="1838798" y="4462461"/>
            <a:ext cx="6697662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solidFill>
                  <a:srgbClr val="000066"/>
                </a:solidFill>
                <a:sym typeface="Symbol" charset="0"/>
              </a:rPr>
              <a:t>VSV G, RSV F, Ebola GP</a:t>
            </a:r>
          </a:p>
        </p:txBody>
      </p:sp>
      <p:sp>
        <p:nvSpPr>
          <p:cNvPr id="64546" name="Text Box 34"/>
          <p:cNvSpPr txBox="1">
            <a:spLocks noChangeArrowheads="1"/>
          </p:cNvSpPr>
          <p:nvPr/>
        </p:nvSpPr>
        <p:spPr bwMode="auto">
          <a:xfrm>
            <a:off x="1838798" y="5110161"/>
            <a:ext cx="4781550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 dirty="0" smtClean="0">
                <a:solidFill>
                  <a:srgbClr val="800000"/>
                </a:solidFill>
              </a:rPr>
              <a:t>Secreted cytokines</a:t>
            </a:r>
            <a:endParaRPr lang="en-US" sz="2400" i="1" dirty="0">
              <a:solidFill>
                <a:srgbClr val="800000"/>
              </a:solidFill>
            </a:endParaRPr>
          </a:p>
        </p:txBody>
      </p:sp>
      <p:sp>
        <p:nvSpPr>
          <p:cNvPr id="64547" name="Text Box 35"/>
          <p:cNvSpPr txBox="1">
            <a:spLocks noChangeArrowheads="1"/>
          </p:cNvSpPr>
          <p:nvPr/>
        </p:nvSpPr>
        <p:spPr bwMode="auto">
          <a:xfrm>
            <a:off x="1838798" y="5516561"/>
            <a:ext cx="6697662" cy="4572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 smtClean="0">
                <a:solidFill>
                  <a:srgbClr val="000066"/>
                </a:solidFill>
                <a:sym typeface="Symbol" charset="0"/>
              </a:rPr>
              <a:t>GM</a:t>
            </a:r>
            <a:r>
              <a:rPr lang="en-US" sz="2400" i="1" dirty="0">
                <a:solidFill>
                  <a:srgbClr val="000066"/>
                </a:solidFill>
                <a:sym typeface="Symbol" charset="0"/>
              </a:rPr>
              <a:t>-CSF, IL-</a:t>
            </a:r>
            <a:r>
              <a:rPr lang="en-US" sz="2400" i="1" dirty="0" smtClean="0">
                <a:solidFill>
                  <a:srgbClr val="000066"/>
                </a:solidFill>
                <a:sym typeface="Symbol" charset="0"/>
              </a:rPr>
              <a:t>10, IL-12, IL-15</a:t>
            </a:r>
            <a:endParaRPr lang="en-US" sz="2400" i="1" dirty="0">
              <a:solidFill>
                <a:srgbClr val="000066"/>
              </a:solidFill>
              <a:sym typeface="Symbo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60972" y="6433558"/>
            <a:ext cx="2573589" cy="338554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solidFill>
                  <a:srgbClr val="000090"/>
                </a:solidFill>
              </a:rPr>
              <a:t>Pijlman</a:t>
            </a:r>
            <a:r>
              <a:rPr lang="en-US" sz="1600" i="1" dirty="0" smtClean="0">
                <a:solidFill>
                  <a:srgbClr val="000090"/>
                </a:solidFill>
              </a:rPr>
              <a:t> et al., EOBT, 2006 </a:t>
            </a:r>
            <a:endParaRPr lang="en-US" sz="1600" i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56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17" t="1973" r="50108" b="60430"/>
          <a:stretch/>
        </p:blipFill>
        <p:spPr>
          <a:xfrm>
            <a:off x="1562376" y="877357"/>
            <a:ext cx="6190998" cy="518074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6433296" y="4144464"/>
            <a:ext cx="8355" cy="13202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74034" y="5498106"/>
            <a:ext cx="90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D637L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851041" y="5698637"/>
            <a:ext cx="55142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427532" y="5278753"/>
            <a:ext cx="2773835" cy="92333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90"/>
                </a:solidFill>
              </a:rPr>
              <a:t>Enhanced GP shedding, reduced GP cytotoxicity,</a:t>
            </a:r>
          </a:p>
          <a:p>
            <a:r>
              <a:rPr lang="en-US" i="1" dirty="0" smtClean="0">
                <a:solidFill>
                  <a:srgbClr val="000090"/>
                </a:solidFill>
              </a:rPr>
              <a:t>improved replicon VLP yield</a:t>
            </a:r>
            <a:endParaRPr lang="en-US" i="1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3762" y="125337"/>
            <a:ext cx="6951297" cy="52322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Design of KUN-GP replicon vaccine constructs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275931" y="6496322"/>
            <a:ext cx="7347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99"/>
                </a:solidFill>
              </a:rPr>
              <a:t>Reynard, … Khromykh, </a:t>
            </a:r>
            <a:r>
              <a:rPr lang="en-US" sz="1600" i="1" dirty="0" err="1" smtClean="0">
                <a:solidFill>
                  <a:srgbClr val="000099"/>
                </a:solidFill>
              </a:rPr>
              <a:t>Volchkov</a:t>
            </a:r>
            <a:r>
              <a:rPr lang="en-US" sz="1600" i="1" dirty="0" smtClean="0">
                <a:solidFill>
                  <a:srgbClr val="000099"/>
                </a:solidFill>
              </a:rPr>
              <a:t>. Journal of Infectious Diseases, 2011</a:t>
            </a:r>
            <a:endParaRPr lang="en-US" sz="16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08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386" name="Oval 10874"/>
          <p:cNvSpPr>
            <a:spLocks noChangeArrowheads="1"/>
          </p:cNvSpPr>
          <p:nvPr/>
        </p:nvSpPr>
        <p:spPr bwMode="auto">
          <a:xfrm>
            <a:off x="1021287" y="1174371"/>
            <a:ext cx="6243638" cy="5551488"/>
          </a:xfrm>
          <a:prstGeom prst="ellipse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00005A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3954463"/>
            <a:endParaRPr lang="en-US" sz="7800" b="0">
              <a:latin typeface="Arial" charset="0"/>
            </a:endParaRPr>
          </a:p>
        </p:txBody>
      </p:sp>
      <p:sp>
        <p:nvSpPr>
          <p:cNvPr id="331387" name="Text Box 10875"/>
          <p:cNvSpPr txBox="1">
            <a:spLocks noChangeArrowheads="1"/>
          </p:cNvSpPr>
          <p:nvPr/>
        </p:nvSpPr>
        <p:spPr bwMode="auto">
          <a:xfrm>
            <a:off x="4795248" y="1730378"/>
            <a:ext cx="1214393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700">
                <a:solidFill>
                  <a:srgbClr val="FFFF00"/>
                </a:solidFill>
                <a:latin typeface="Arial" charset="0"/>
              </a:rPr>
              <a:t>Cytoplasm</a:t>
            </a:r>
            <a:endParaRPr lang="en-AU" sz="1700">
              <a:solidFill>
                <a:srgbClr val="FFFF00"/>
              </a:solidFill>
              <a:latin typeface="Arial" charset="0"/>
            </a:endParaRPr>
          </a:p>
        </p:txBody>
      </p:sp>
      <p:cxnSp>
        <p:nvCxnSpPr>
          <p:cNvPr id="331388" name="AutoShape 10876"/>
          <p:cNvCxnSpPr>
            <a:cxnSpLocks noChangeShapeType="1"/>
          </p:cNvCxnSpPr>
          <p:nvPr/>
        </p:nvCxnSpPr>
        <p:spPr bwMode="auto">
          <a:xfrm flipH="1" flipV="1">
            <a:off x="6081118" y="3735388"/>
            <a:ext cx="164306" cy="1008062"/>
          </a:xfrm>
          <a:prstGeom prst="bentConnector3">
            <a:avLst>
              <a:gd name="adj1" fmla="val -313046"/>
            </a:avLst>
          </a:prstGeom>
          <a:noFill/>
          <a:ln w="7620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31389" name="Group 10877"/>
          <p:cNvGrpSpPr>
            <a:grpSpLocks/>
          </p:cNvGrpSpPr>
          <p:nvPr/>
        </p:nvGrpSpPr>
        <p:grpSpPr bwMode="auto">
          <a:xfrm>
            <a:off x="4907758" y="4706945"/>
            <a:ext cx="1710683" cy="769937"/>
            <a:chOff x="2780" y="3126"/>
            <a:chExt cx="824" cy="485"/>
          </a:xfrm>
        </p:grpSpPr>
        <p:grpSp>
          <p:nvGrpSpPr>
            <p:cNvPr id="331390" name="Group 10878"/>
            <p:cNvGrpSpPr>
              <a:grpSpLocks/>
            </p:cNvGrpSpPr>
            <p:nvPr/>
          </p:nvGrpSpPr>
          <p:grpSpPr bwMode="auto">
            <a:xfrm>
              <a:off x="2780" y="3126"/>
              <a:ext cx="722" cy="323"/>
              <a:chOff x="2227" y="2132"/>
              <a:chExt cx="722" cy="323"/>
            </a:xfrm>
          </p:grpSpPr>
          <p:sp>
            <p:nvSpPr>
              <p:cNvPr id="331391" name="AutoShape 10879"/>
              <p:cNvSpPr>
                <a:spLocks noChangeArrowheads="1"/>
              </p:cNvSpPr>
              <p:nvPr/>
            </p:nvSpPr>
            <p:spPr bwMode="auto">
              <a:xfrm>
                <a:off x="2464" y="2135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392" name="Text Box 10880"/>
              <p:cNvSpPr txBox="1">
                <a:spLocks noChangeArrowheads="1"/>
              </p:cNvSpPr>
              <p:nvPr/>
            </p:nvSpPr>
            <p:spPr bwMode="auto">
              <a:xfrm>
                <a:off x="2507" y="2132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31393" name="AutoShape 10881"/>
              <p:cNvSpPr>
                <a:spLocks noChangeArrowheads="1"/>
              </p:cNvSpPr>
              <p:nvPr/>
            </p:nvSpPr>
            <p:spPr bwMode="auto">
              <a:xfrm>
                <a:off x="2227" y="2227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394" name="Text Box 10882"/>
              <p:cNvSpPr txBox="1">
                <a:spLocks noChangeArrowheads="1"/>
              </p:cNvSpPr>
              <p:nvPr/>
            </p:nvSpPr>
            <p:spPr bwMode="auto">
              <a:xfrm>
                <a:off x="2270" y="2224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31395" name="AutoShape 10883"/>
              <p:cNvSpPr>
                <a:spLocks noChangeArrowheads="1"/>
              </p:cNvSpPr>
              <p:nvPr/>
            </p:nvSpPr>
            <p:spPr bwMode="auto">
              <a:xfrm>
                <a:off x="2411" y="2282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396" name="Text Box 10884"/>
              <p:cNvSpPr txBox="1">
                <a:spLocks noChangeArrowheads="1"/>
              </p:cNvSpPr>
              <p:nvPr/>
            </p:nvSpPr>
            <p:spPr bwMode="auto">
              <a:xfrm>
                <a:off x="2454" y="2279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FFFFFF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331397" name="AutoShape 10885"/>
              <p:cNvSpPr>
                <a:spLocks noChangeArrowheads="1"/>
              </p:cNvSpPr>
              <p:nvPr/>
            </p:nvSpPr>
            <p:spPr bwMode="auto">
              <a:xfrm>
                <a:off x="2303" y="2183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398" name="Text Box 10886"/>
              <p:cNvSpPr txBox="1">
                <a:spLocks noChangeArrowheads="1"/>
              </p:cNvSpPr>
              <p:nvPr/>
            </p:nvSpPr>
            <p:spPr bwMode="auto">
              <a:xfrm>
                <a:off x="2346" y="2180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grpSp>
          <p:nvGrpSpPr>
            <p:cNvPr id="331399" name="Group 10887"/>
            <p:cNvGrpSpPr>
              <a:grpSpLocks/>
            </p:cNvGrpSpPr>
            <p:nvPr/>
          </p:nvGrpSpPr>
          <p:grpSpPr bwMode="auto">
            <a:xfrm>
              <a:off x="2882" y="3288"/>
              <a:ext cx="722" cy="323"/>
              <a:chOff x="2227" y="2132"/>
              <a:chExt cx="722" cy="323"/>
            </a:xfrm>
          </p:grpSpPr>
          <p:sp>
            <p:nvSpPr>
              <p:cNvPr id="331400" name="AutoShape 10888"/>
              <p:cNvSpPr>
                <a:spLocks noChangeArrowheads="1"/>
              </p:cNvSpPr>
              <p:nvPr/>
            </p:nvSpPr>
            <p:spPr bwMode="auto">
              <a:xfrm>
                <a:off x="2464" y="2135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401" name="Text Box 10889"/>
              <p:cNvSpPr txBox="1">
                <a:spLocks noChangeArrowheads="1"/>
              </p:cNvSpPr>
              <p:nvPr/>
            </p:nvSpPr>
            <p:spPr bwMode="auto">
              <a:xfrm>
                <a:off x="2507" y="2132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31402" name="AutoShape 10890"/>
              <p:cNvSpPr>
                <a:spLocks noChangeArrowheads="1"/>
              </p:cNvSpPr>
              <p:nvPr/>
            </p:nvSpPr>
            <p:spPr bwMode="auto">
              <a:xfrm>
                <a:off x="2227" y="2227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3954463"/>
                <a:endParaRPr lang="en-US" sz="7800" b="0">
                  <a:latin typeface="Arial" charset="0"/>
                </a:endParaRPr>
              </a:p>
            </p:txBody>
          </p:sp>
          <p:sp>
            <p:nvSpPr>
              <p:cNvPr id="331403" name="Text Box 10891"/>
              <p:cNvSpPr txBox="1">
                <a:spLocks noChangeArrowheads="1"/>
              </p:cNvSpPr>
              <p:nvPr/>
            </p:nvSpPr>
            <p:spPr bwMode="auto">
              <a:xfrm>
                <a:off x="2270" y="2224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31404" name="AutoShape 10892"/>
              <p:cNvSpPr>
                <a:spLocks noChangeArrowheads="1"/>
              </p:cNvSpPr>
              <p:nvPr/>
            </p:nvSpPr>
            <p:spPr bwMode="auto">
              <a:xfrm>
                <a:off x="2411" y="2282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405" name="Text Box 10893"/>
              <p:cNvSpPr txBox="1">
                <a:spLocks noChangeArrowheads="1"/>
              </p:cNvSpPr>
              <p:nvPr/>
            </p:nvSpPr>
            <p:spPr bwMode="auto">
              <a:xfrm>
                <a:off x="2454" y="2279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31406" name="AutoShape 10894"/>
              <p:cNvSpPr>
                <a:spLocks noChangeArrowheads="1"/>
              </p:cNvSpPr>
              <p:nvPr/>
            </p:nvSpPr>
            <p:spPr bwMode="auto">
              <a:xfrm>
                <a:off x="2303" y="2183"/>
                <a:ext cx="485" cy="173"/>
              </a:xfrm>
              <a:prstGeom prst="plaque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2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407" name="Text Box 10895"/>
              <p:cNvSpPr txBox="1">
                <a:spLocks noChangeArrowheads="1"/>
              </p:cNvSpPr>
              <p:nvPr/>
            </p:nvSpPr>
            <p:spPr bwMode="auto">
              <a:xfrm>
                <a:off x="2346" y="2180"/>
                <a:ext cx="41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08" tIns="45705" rIns="91408" bIns="4570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912813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368425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Arial" charset="0"/>
                  </a:rPr>
                  <a:t>Replicase</a:t>
                </a:r>
                <a:endParaRPr lang="en-AU" sz="120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331408" name="Oval 10896"/>
          <p:cNvSpPr>
            <a:spLocks noChangeArrowheads="1"/>
          </p:cNvSpPr>
          <p:nvPr/>
        </p:nvSpPr>
        <p:spPr bwMode="auto">
          <a:xfrm rot="2834347">
            <a:off x="2034878" y="717253"/>
            <a:ext cx="2197100" cy="3991570"/>
          </a:xfrm>
          <a:prstGeom prst="ellipse">
            <a:avLst/>
          </a:prstGeom>
          <a:gradFill rotWithShape="1">
            <a:gsLst>
              <a:gs pos="0">
                <a:srgbClr val="6699FF"/>
              </a:gs>
              <a:gs pos="100000">
                <a:srgbClr val="66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76200">
            <a:solidFill>
              <a:srgbClr val="66990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09" name="Text Box 10897"/>
          <p:cNvSpPr txBox="1">
            <a:spLocks noChangeArrowheads="1"/>
          </p:cNvSpPr>
          <p:nvPr/>
        </p:nvSpPr>
        <p:spPr bwMode="auto">
          <a:xfrm>
            <a:off x="2861076" y="1628776"/>
            <a:ext cx="972221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700">
                <a:solidFill>
                  <a:srgbClr val="FFFF00"/>
                </a:solidFill>
                <a:latin typeface="Arial" charset="0"/>
              </a:rPr>
              <a:t>Nucleus</a:t>
            </a:r>
            <a:endParaRPr lang="en-AU" sz="17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31410" name="Line 10898"/>
          <p:cNvSpPr>
            <a:spLocks noChangeShapeType="1"/>
          </p:cNvSpPr>
          <p:nvPr/>
        </p:nvSpPr>
        <p:spPr bwMode="auto">
          <a:xfrm>
            <a:off x="5422109" y="4173545"/>
            <a:ext cx="12502" cy="522287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11" name="Line 10899"/>
          <p:cNvSpPr>
            <a:spLocks noChangeShapeType="1"/>
          </p:cNvSpPr>
          <p:nvPr/>
        </p:nvSpPr>
        <p:spPr bwMode="auto">
          <a:xfrm flipH="1">
            <a:off x="4093373" y="4295775"/>
            <a:ext cx="1126927" cy="14224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12" name="Oval 10900"/>
          <p:cNvSpPr>
            <a:spLocks noChangeArrowheads="1"/>
          </p:cNvSpPr>
          <p:nvPr/>
        </p:nvSpPr>
        <p:spPr bwMode="auto">
          <a:xfrm>
            <a:off x="1950244" y="2244725"/>
            <a:ext cx="2373512" cy="552450"/>
          </a:xfrm>
          <a:prstGeom prst="ellips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13" name="Text Box 10901"/>
          <p:cNvSpPr txBox="1">
            <a:spLocks noChangeArrowheads="1"/>
          </p:cNvSpPr>
          <p:nvPr/>
        </p:nvSpPr>
        <p:spPr bwMode="auto">
          <a:xfrm>
            <a:off x="2724409" y="2428881"/>
            <a:ext cx="659090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700">
                <a:solidFill>
                  <a:srgbClr val="FFFFFF"/>
                </a:solidFill>
                <a:latin typeface="Arial" charset="0"/>
              </a:rPr>
              <a:t>DNA</a:t>
            </a:r>
            <a:endParaRPr lang="en-AU" sz="17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31414" name="AutoShape 10902"/>
          <p:cNvSpPr>
            <a:spLocks noChangeArrowheads="1"/>
          </p:cNvSpPr>
          <p:nvPr/>
        </p:nvSpPr>
        <p:spPr bwMode="auto">
          <a:xfrm rot="-413044">
            <a:off x="2491387" y="2074870"/>
            <a:ext cx="523279" cy="369887"/>
          </a:xfrm>
          <a:prstGeom prst="rightArrow">
            <a:avLst>
              <a:gd name="adj1" fmla="val 50000"/>
              <a:gd name="adj2" fmla="val 31438"/>
            </a:avLst>
          </a:prstGeom>
          <a:solidFill>
            <a:srgbClr val="000099"/>
          </a:solidFill>
          <a:ln w="2540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15" name="Text Box 10903"/>
          <p:cNvSpPr txBox="1">
            <a:spLocks noChangeArrowheads="1"/>
          </p:cNvSpPr>
          <p:nvPr/>
        </p:nvSpPr>
        <p:spPr bwMode="auto">
          <a:xfrm rot="-461468">
            <a:off x="2482240" y="2114979"/>
            <a:ext cx="530850" cy="276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solidFill>
                  <a:srgbClr val="FFFFFF"/>
                </a:solidFill>
                <a:latin typeface="Arial" charset="0"/>
              </a:rPr>
              <a:t>CMV</a:t>
            </a:r>
            <a:endParaRPr lang="en-AU" sz="12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31416" name="Line 10904"/>
          <p:cNvSpPr>
            <a:spLocks noChangeShapeType="1"/>
          </p:cNvSpPr>
          <p:nvPr/>
        </p:nvSpPr>
        <p:spPr bwMode="auto">
          <a:xfrm>
            <a:off x="3114675" y="2709863"/>
            <a:ext cx="3572" cy="601662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17" name="Line 10905"/>
          <p:cNvSpPr>
            <a:spLocks noChangeShapeType="1"/>
          </p:cNvSpPr>
          <p:nvPr/>
        </p:nvSpPr>
        <p:spPr bwMode="auto">
          <a:xfrm>
            <a:off x="2800354" y="3865563"/>
            <a:ext cx="5358" cy="56515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18" name="Text Box 10906"/>
          <p:cNvSpPr txBox="1">
            <a:spLocks noChangeArrowheads="1"/>
          </p:cNvSpPr>
          <p:nvPr/>
        </p:nvSpPr>
        <p:spPr bwMode="auto">
          <a:xfrm>
            <a:off x="2592250" y="3576639"/>
            <a:ext cx="659090" cy="35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700">
                <a:solidFill>
                  <a:srgbClr val="FFFFFF"/>
                </a:solidFill>
                <a:latin typeface="Arial" charset="0"/>
              </a:rPr>
              <a:t>RNA</a:t>
            </a:r>
            <a:endParaRPr lang="en-AU" sz="17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31419" name="Text Box 10907"/>
          <p:cNvSpPr txBox="1">
            <a:spLocks noChangeArrowheads="1"/>
          </p:cNvSpPr>
          <p:nvPr/>
        </p:nvSpPr>
        <p:spPr bwMode="auto">
          <a:xfrm>
            <a:off x="1605840" y="3005139"/>
            <a:ext cx="1215665" cy="52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85825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408113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930400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452688" indent="-344488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9098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3670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8242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2814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1400">
                <a:solidFill>
                  <a:srgbClr val="FFFFFF"/>
                </a:solidFill>
                <a:latin typeface="Arial" charset="0"/>
              </a:rPr>
              <a:t>Transcription</a:t>
            </a:r>
          </a:p>
          <a:p>
            <a:pPr algn="just" eaLnBrk="1" hangingPunct="1"/>
            <a:r>
              <a:rPr lang="en-US" sz="1400">
                <a:solidFill>
                  <a:srgbClr val="FFFFFF"/>
                </a:solidFill>
                <a:latin typeface="Arial" charset="0"/>
              </a:rPr>
              <a:t>RNA Pol II</a:t>
            </a:r>
          </a:p>
        </p:txBody>
      </p:sp>
      <p:sp>
        <p:nvSpPr>
          <p:cNvPr id="331420" name="Line 10908"/>
          <p:cNvSpPr>
            <a:spLocks noChangeShapeType="1"/>
          </p:cNvSpPr>
          <p:nvPr/>
        </p:nvSpPr>
        <p:spPr bwMode="auto">
          <a:xfrm flipH="1">
            <a:off x="5300662" y="3032132"/>
            <a:ext cx="451843" cy="593725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31421" name="Group 10909"/>
          <p:cNvGrpSpPr>
            <a:grpSpLocks/>
          </p:cNvGrpSpPr>
          <p:nvPr/>
        </p:nvGrpSpPr>
        <p:grpSpPr bwMode="auto">
          <a:xfrm rot="550859">
            <a:off x="1927031" y="2193925"/>
            <a:ext cx="753666" cy="274638"/>
            <a:chOff x="19160" y="6146"/>
            <a:chExt cx="364" cy="173"/>
          </a:xfrm>
        </p:grpSpPr>
        <p:sp>
          <p:nvSpPr>
            <p:cNvPr id="331422" name="Rectangle 10910"/>
            <p:cNvSpPr>
              <a:spLocks noChangeArrowheads="1"/>
            </p:cNvSpPr>
            <p:nvPr/>
          </p:nvSpPr>
          <p:spPr bwMode="auto">
            <a:xfrm rot="-1002003">
              <a:off x="19248" y="6166"/>
              <a:ext cx="217" cy="117"/>
            </a:xfrm>
            <a:prstGeom prst="rect">
              <a:avLst/>
            </a:prstGeom>
            <a:solidFill>
              <a:srgbClr val="000099"/>
            </a:solid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23" name="Text Box 10911"/>
            <p:cNvSpPr txBox="1">
              <a:spLocks noChangeArrowheads="1"/>
            </p:cNvSpPr>
            <p:nvPr/>
          </p:nvSpPr>
          <p:spPr bwMode="auto">
            <a:xfrm rot="-1002003">
              <a:off x="19160" y="6146"/>
              <a:ext cx="36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99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defTabSz="108267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108267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defTabSz="108267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defTabSz="108267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108267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1082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1082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1082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1082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AU" sz="1200">
                  <a:solidFill>
                    <a:srgbClr val="FFFFFF"/>
                  </a:solidFill>
                  <a:latin typeface="Arial" charset="0"/>
                </a:rPr>
                <a:t>TRE</a:t>
              </a:r>
            </a:p>
          </p:txBody>
        </p:sp>
      </p:grpSp>
      <p:sp>
        <p:nvSpPr>
          <p:cNvPr id="331424" name="Line 10912"/>
          <p:cNvSpPr>
            <a:spLocks noChangeShapeType="1"/>
          </p:cNvSpPr>
          <p:nvPr/>
        </p:nvSpPr>
        <p:spPr bwMode="auto">
          <a:xfrm>
            <a:off x="2821784" y="4524375"/>
            <a:ext cx="1041202" cy="11938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25" name="Text Box 10913"/>
          <p:cNvSpPr txBox="1">
            <a:spLocks noChangeArrowheads="1"/>
          </p:cNvSpPr>
          <p:nvPr/>
        </p:nvSpPr>
        <p:spPr bwMode="auto">
          <a:xfrm>
            <a:off x="3460221" y="5664207"/>
            <a:ext cx="1382389" cy="40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85825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408113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930400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452688" indent="-344488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9098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3670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8242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2814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2000">
                <a:latin typeface="Arial" charset="0"/>
              </a:rPr>
              <a:t>Packaging</a:t>
            </a:r>
          </a:p>
        </p:txBody>
      </p:sp>
      <p:sp>
        <p:nvSpPr>
          <p:cNvPr id="331426" name="Line 10914"/>
          <p:cNvSpPr>
            <a:spLocks noChangeShapeType="1"/>
          </p:cNvSpPr>
          <p:nvPr/>
        </p:nvSpPr>
        <p:spPr bwMode="auto">
          <a:xfrm flipV="1">
            <a:off x="1062679" y="1735553"/>
            <a:ext cx="705445" cy="304800"/>
          </a:xfrm>
          <a:prstGeom prst="line">
            <a:avLst/>
          </a:prstGeom>
          <a:noFill/>
          <a:ln w="1016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1427" name="Group 10915"/>
          <p:cNvGrpSpPr>
            <a:grpSpLocks/>
          </p:cNvGrpSpPr>
          <p:nvPr/>
        </p:nvGrpSpPr>
        <p:grpSpPr bwMode="auto">
          <a:xfrm rot="216508">
            <a:off x="2969258" y="2078862"/>
            <a:ext cx="929254" cy="354012"/>
            <a:chOff x="18344" y="8964"/>
            <a:chExt cx="448" cy="223"/>
          </a:xfrm>
        </p:grpSpPr>
        <p:sp>
          <p:nvSpPr>
            <p:cNvPr id="331428" name="Rectangle 10916"/>
            <p:cNvSpPr>
              <a:spLocks noChangeArrowheads="1"/>
            </p:cNvSpPr>
            <p:nvPr/>
          </p:nvSpPr>
          <p:spPr bwMode="auto">
            <a:xfrm>
              <a:off x="18344" y="8984"/>
              <a:ext cx="448" cy="200"/>
            </a:xfrm>
            <a:prstGeom prst="rect">
              <a:avLst/>
            </a:prstGeom>
            <a:gradFill rotWithShape="1">
              <a:gsLst>
                <a:gs pos="0">
                  <a:srgbClr val="BBE0E3">
                    <a:gamma/>
                    <a:shade val="26275"/>
                    <a:invGamma/>
                  </a:srgbClr>
                </a:gs>
                <a:gs pos="50000">
                  <a:srgbClr val="BBE0E3"/>
                </a:gs>
                <a:gs pos="100000">
                  <a:srgbClr val="BBE0E3">
                    <a:gamma/>
                    <a:shade val="2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29" name="Text Box 10917"/>
            <p:cNvSpPr txBox="1">
              <a:spLocks noChangeArrowheads="1"/>
            </p:cNvSpPr>
            <p:nvPr/>
          </p:nvSpPr>
          <p:spPr bwMode="auto">
            <a:xfrm>
              <a:off x="18364" y="8964"/>
              <a:ext cx="416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00">
                  <a:solidFill>
                    <a:srgbClr val="000000"/>
                  </a:solidFill>
                  <a:latin typeface="Arial" charset="0"/>
                </a:rPr>
                <a:t>CprME</a:t>
              </a:r>
              <a:endParaRPr lang="en-AU" sz="170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31430" name="Group 10918"/>
          <p:cNvGrpSpPr>
            <a:grpSpLocks/>
          </p:cNvGrpSpPr>
          <p:nvPr/>
        </p:nvGrpSpPr>
        <p:grpSpPr bwMode="auto">
          <a:xfrm>
            <a:off x="2597603" y="3284539"/>
            <a:ext cx="931208" cy="354012"/>
            <a:chOff x="18344" y="8965"/>
            <a:chExt cx="448" cy="223"/>
          </a:xfrm>
        </p:grpSpPr>
        <p:sp>
          <p:nvSpPr>
            <p:cNvPr id="331431" name="Rectangle 10919"/>
            <p:cNvSpPr>
              <a:spLocks noChangeArrowheads="1"/>
            </p:cNvSpPr>
            <p:nvPr/>
          </p:nvSpPr>
          <p:spPr bwMode="auto">
            <a:xfrm>
              <a:off x="18344" y="8984"/>
              <a:ext cx="448" cy="200"/>
            </a:xfrm>
            <a:prstGeom prst="rect">
              <a:avLst/>
            </a:prstGeom>
            <a:gradFill rotWithShape="1">
              <a:gsLst>
                <a:gs pos="0">
                  <a:srgbClr val="BBE0E3">
                    <a:gamma/>
                    <a:shade val="26275"/>
                    <a:invGamma/>
                  </a:srgbClr>
                </a:gs>
                <a:gs pos="50000">
                  <a:srgbClr val="BBE0E3"/>
                </a:gs>
                <a:gs pos="100000">
                  <a:srgbClr val="BBE0E3">
                    <a:gamma/>
                    <a:shade val="2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32" name="Text Box 10920"/>
            <p:cNvSpPr txBox="1">
              <a:spLocks noChangeArrowheads="1"/>
            </p:cNvSpPr>
            <p:nvPr/>
          </p:nvSpPr>
          <p:spPr bwMode="auto">
            <a:xfrm>
              <a:off x="18365" y="8965"/>
              <a:ext cx="415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00">
                  <a:solidFill>
                    <a:srgbClr val="000000"/>
                  </a:solidFill>
                  <a:latin typeface="Arial" charset="0"/>
                </a:rPr>
                <a:t>CprME</a:t>
              </a:r>
              <a:endParaRPr lang="en-AU" sz="170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31433" name="Group 10921"/>
          <p:cNvGrpSpPr>
            <a:grpSpLocks/>
          </p:cNvGrpSpPr>
          <p:nvPr/>
        </p:nvGrpSpPr>
        <p:grpSpPr bwMode="auto">
          <a:xfrm>
            <a:off x="2399364" y="4389439"/>
            <a:ext cx="931208" cy="354012"/>
            <a:chOff x="18344" y="8965"/>
            <a:chExt cx="448" cy="223"/>
          </a:xfrm>
        </p:grpSpPr>
        <p:sp>
          <p:nvSpPr>
            <p:cNvPr id="331434" name="Rectangle 10922"/>
            <p:cNvSpPr>
              <a:spLocks noChangeArrowheads="1"/>
            </p:cNvSpPr>
            <p:nvPr/>
          </p:nvSpPr>
          <p:spPr bwMode="auto">
            <a:xfrm>
              <a:off x="18344" y="8984"/>
              <a:ext cx="448" cy="200"/>
            </a:xfrm>
            <a:prstGeom prst="rect">
              <a:avLst/>
            </a:prstGeom>
            <a:gradFill rotWithShape="1">
              <a:gsLst>
                <a:gs pos="0">
                  <a:srgbClr val="BBE0E3">
                    <a:gamma/>
                    <a:shade val="26275"/>
                    <a:invGamma/>
                  </a:srgbClr>
                </a:gs>
                <a:gs pos="50000">
                  <a:srgbClr val="BBE0E3"/>
                </a:gs>
                <a:gs pos="100000">
                  <a:srgbClr val="BBE0E3">
                    <a:gamma/>
                    <a:shade val="2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35" name="Text Box 10923"/>
            <p:cNvSpPr txBox="1">
              <a:spLocks noChangeArrowheads="1"/>
            </p:cNvSpPr>
            <p:nvPr/>
          </p:nvSpPr>
          <p:spPr bwMode="auto">
            <a:xfrm>
              <a:off x="18365" y="8965"/>
              <a:ext cx="415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1408" tIns="45705" rIns="91408" bIns="45705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912813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68425"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defTabSz="91281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00">
                  <a:solidFill>
                    <a:srgbClr val="000000"/>
                  </a:solidFill>
                  <a:latin typeface="Arial" charset="0"/>
                </a:rPr>
                <a:t>CprME</a:t>
              </a:r>
              <a:endParaRPr lang="en-AU" sz="170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31436" name="Group 10924"/>
          <p:cNvGrpSpPr>
            <a:grpSpLocks/>
          </p:cNvGrpSpPr>
          <p:nvPr/>
        </p:nvGrpSpPr>
        <p:grpSpPr bwMode="auto">
          <a:xfrm>
            <a:off x="4955981" y="2771775"/>
            <a:ext cx="1625203" cy="355600"/>
            <a:chOff x="695" y="2054"/>
            <a:chExt cx="783" cy="224"/>
          </a:xfrm>
        </p:grpSpPr>
        <p:sp>
          <p:nvSpPr>
            <p:cNvPr id="331437" name="AutoShape 10925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38" name="AutoShape 10926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39" name="WordArt 10927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GP~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grpSp>
        <p:nvGrpSpPr>
          <p:cNvPr id="331440" name="Group 10928"/>
          <p:cNvGrpSpPr>
            <a:grpSpLocks/>
          </p:cNvGrpSpPr>
          <p:nvPr/>
        </p:nvGrpSpPr>
        <p:grpSpPr bwMode="auto">
          <a:xfrm>
            <a:off x="4202316" y="3584575"/>
            <a:ext cx="1625203" cy="355600"/>
            <a:chOff x="695" y="2054"/>
            <a:chExt cx="783" cy="224"/>
          </a:xfrm>
        </p:grpSpPr>
        <p:sp>
          <p:nvSpPr>
            <p:cNvPr id="331441" name="AutoShape 10929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42" name="AutoShape 10930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43" name="WordArt 10931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GP~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grpSp>
        <p:nvGrpSpPr>
          <p:cNvPr id="331444" name="Group 10932"/>
          <p:cNvGrpSpPr>
            <a:grpSpLocks/>
          </p:cNvGrpSpPr>
          <p:nvPr/>
        </p:nvGrpSpPr>
        <p:grpSpPr bwMode="auto">
          <a:xfrm>
            <a:off x="4314829" y="3713163"/>
            <a:ext cx="1625203" cy="355600"/>
            <a:chOff x="695" y="2054"/>
            <a:chExt cx="783" cy="224"/>
          </a:xfrm>
        </p:grpSpPr>
        <p:sp>
          <p:nvSpPr>
            <p:cNvPr id="331445" name="AutoShape 10933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46" name="AutoShape 10934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47" name="WordArt 10935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GP~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grpSp>
        <p:nvGrpSpPr>
          <p:cNvPr id="331448" name="Group 10936"/>
          <p:cNvGrpSpPr>
            <a:grpSpLocks/>
          </p:cNvGrpSpPr>
          <p:nvPr/>
        </p:nvGrpSpPr>
        <p:grpSpPr bwMode="auto">
          <a:xfrm>
            <a:off x="4413056" y="3830638"/>
            <a:ext cx="1625203" cy="355600"/>
            <a:chOff x="695" y="2054"/>
            <a:chExt cx="783" cy="224"/>
          </a:xfrm>
        </p:grpSpPr>
        <p:sp>
          <p:nvSpPr>
            <p:cNvPr id="331449" name="AutoShape 10937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50" name="AutoShape 10938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51" name="WordArt 10939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GP~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grpSp>
        <p:nvGrpSpPr>
          <p:cNvPr id="331452" name="Group 10940"/>
          <p:cNvGrpSpPr>
            <a:grpSpLocks/>
          </p:cNvGrpSpPr>
          <p:nvPr/>
        </p:nvGrpSpPr>
        <p:grpSpPr bwMode="auto">
          <a:xfrm>
            <a:off x="4495209" y="3975100"/>
            <a:ext cx="1625203" cy="355600"/>
            <a:chOff x="695" y="2054"/>
            <a:chExt cx="783" cy="224"/>
          </a:xfrm>
        </p:grpSpPr>
        <p:sp>
          <p:nvSpPr>
            <p:cNvPr id="331453" name="AutoShape 10941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54" name="AutoShape 10942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455" name="WordArt 10943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GP~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sp>
        <p:nvSpPr>
          <p:cNvPr id="331456" name="Line 10944"/>
          <p:cNvSpPr>
            <a:spLocks noChangeShapeType="1"/>
          </p:cNvSpPr>
          <p:nvPr/>
        </p:nvSpPr>
        <p:spPr bwMode="auto">
          <a:xfrm flipH="1">
            <a:off x="1230512" y="5619757"/>
            <a:ext cx="1139428" cy="417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1457" name="Group 10945"/>
          <p:cNvGrpSpPr>
            <a:grpSpLocks/>
          </p:cNvGrpSpPr>
          <p:nvPr/>
        </p:nvGrpSpPr>
        <p:grpSpPr bwMode="auto">
          <a:xfrm>
            <a:off x="2332310" y="4629161"/>
            <a:ext cx="1382446" cy="946151"/>
            <a:chOff x="1295" y="3113"/>
            <a:chExt cx="667" cy="596"/>
          </a:xfrm>
        </p:grpSpPr>
        <p:grpSp>
          <p:nvGrpSpPr>
            <p:cNvPr id="331458" name="Group 10946"/>
            <p:cNvGrpSpPr>
              <a:grpSpLocks/>
            </p:cNvGrpSpPr>
            <p:nvPr/>
          </p:nvGrpSpPr>
          <p:grpSpPr bwMode="auto">
            <a:xfrm>
              <a:off x="1689" y="3411"/>
              <a:ext cx="273" cy="298"/>
              <a:chOff x="19810" y="7982"/>
              <a:chExt cx="273" cy="298"/>
            </a:xfrm>
          </p:grpSpPr>
          <p:grpSp>
            <p:nvGrpSpPr>
              <p:cNvPr id="331459" name="Group 10947"/>
              <p:cNvGrpSpPr>
                <a:grpSpLocks/>
              </p:cNvGrpSpPr>
              <p:nvPr/>
            </p:nvGrpSpPr>
            <p:grpSpPr bwMode="auto">
              <a:xfrm>
                <a:off x="19870" y="7982"/>
                <a:ext cx="152" cy="194"/>
                <a:chOff x="750" y="1041"/>
                <a:chExt cx="152" cy="194"/>
              </a:xfrm>
            </p:grpSpPr>
            <p:sp>
              <p:nvSpPr>
                <p:cNvPr id="331460" name="Oval 10948"/>
                <p:cNvSpPr>
                  <a:spLocks noChangeArrowheads="1"/>
                </p:cNvSpPr>
                <p:nvPr/>
              </p:nvSpPr>
              <p:spPr bwMode="auto">
                <a:xfrm>
                  <a:off x="767" y="1065"/>
                  <a:ext cx="132" cy="15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61" name="Text Box 10949"/>
                <p:cNvSpPr txBox="1">
                  <a:spLocks noChangeArrowheads="1"/>
                </p:cNvSpPr>
                <p:nvPr/>
              </p:nvSpPr>
              <p:spPr bwMode="auto">
                <a:xfrm>
                  <a:off x="750" y="1041"/>
                  <a:ext cx="152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>
                      <a:solidFill>
                        <a:srgbClr val="FFFF00"/>
                      </a:solidFill>
                      <a:latin typeface="Arial" charset="0"/>
                    </a:rPr>
                    <a:t>C</a:t>
                  </a:r>
                </a:p>
              </p:txBody>
            </p:sp>
          </p:grpSp>
          <p:grpSp>
            <p:nvGrpSpPr>
              <p:cNvPr id="331462" name="Group 10950"/>
              <p:cNvGrpSpPr>
                <a:grpSpLocks/>
              </p:cNvGrpSpPr>
              <p:nvPr/>
            </p:nvGrpSpPr>
            <p:grpSpPr bwMode="auto">
              <a:xfrm>
                <a:off x="19810" y="8078"/>
                <a:ext cx="273" cy="202"/>
                <a:chOff x="19810" y="8078"/>
                <a:chExt cx="273" cy="202"/>
              </a:xfrm>
            </p:grpSpPr>
            <p:grpSp>
              <p:nvGrpSpPr>
                <p:cNvPr id="331463" name="Group 10951"/>
                <p:cNvGrpSpPr>
                  <a:grpSpLocks/>
                </p:cNvGrpSpPr>
                <p:nvPr/>
              </p:nvGrpSpPr>
              <p:grpSpPr bwMode="auto">
                <a:xfrm>
                  <a:off x="19810" y="8086"/>
                  <a:ext cx="153" cy="194"/>
                  <a:chOff x="746" y="1041"/>
                  <a:chExt cx="153" cy="194"/>
                </a:xfrm>
              </p:grpSpPr>
              <p:sp>
                <p:nvSpPr>
                  <p:cNvPr id="331464" name="Oval 10952"/>
                  <p:cNvSpPr>
                    <a:spLocks noChangeArrowheads="1"/>
                  </p:cNvSpPr>
                  <p:nvPr/>
                </p:nvSpPr>
                <p:spPr bwMode="auto">
                  <a:xfrm>
                    <a:off x="767" y="1065"/>
                    <a:ext cx="132" cy="15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3300"/>
                      </a:gs>
                      <a:gs pos="100000">
                        <a:srgbClr val="FF33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1465" name="Text Box 109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6" y="1041"/>
                    <a:ext cx="152" cy="19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33CC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1408" tIns="45705" rIns="91408" bIns="45705">
                    <a:spAutoFit/>
                  </a:bodyPr>
                  <a:lstStyle>
                    <a:lvl1pPr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1pPr>
                    <a:lvl2pPr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2pPr>
                    <a:lvl3pPr marL="912813"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3pPr>
                    <a:lvl4pPr marL="1368425"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4pPr>
                    <a:lvl5pPr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5pPr>
                    <a:lvl6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6pPr>
                    <a:lvl7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7pPr>
                    <a:lvl8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8pPr>
                    <a:lvl9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9pPr>
                  </a:lstStyle>
                  <a:p>
                    <a:r>
                      <a:rPr lang="en-AU" sz="1400" dirty="0">
                        <a:solidFill>
                          <a:srgbClr val="FFFF00"/>
                        </a:solidFill>
                        <a:latin typeface="Arial" charset="0"/>
                      </a:rPr>
                      <a:t>C</a:t>
                    </a:r>
                  </a:p>
                </p:txBody>
              </p:sp>
            </p:grpSp>
            <p:grpSp>
              <p:nvGrpSpPr>
                <p:cNvPr id="331466" name="Group 10954"/>
                <p:cNvGrpSpPr>
                  <a:grpSpLocks/>
                </p:cNvGrpSpPr>
                <p:nvPr/>
              </p:nvGrpSpPr>
              <p:grpSpPr bwMode="auto">
                <a:xfrm>
                  <a:off x="19930" y="8078"/>
                  <a:ext cx="153" cy="194"/>
                  <a:chOff x="746" y="1041"/>
                  <a:chExt cx="153" cy="194"/>
                </a:xfrm>
              </p:grpSpPr>
              <p:sp>
                <p:nvSpPr>
                  <p:cNvPr id="331467" name="Oval 10955"/>
                  <p:cNvSpPr>
                    <a:spLocks noChangeArrowheads="1"/>
                  </p:cNvSpPr>
                  <p:nvPr/>
                </p:nvSpPr>
                <p:spPr bwMode="auto">
                  <a:xfrm>
                    <a:off x="767" y="1065"/>
                    <a:ext cx="132" cy="15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3300"/>
                      </a:gs>
                      <a:gs pos="100000">
                        <a:srgbClr val="FF33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1468" name="Text Box 109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6" y="1041"/>
                    <a:ext cx="152" cy="19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33CC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FFFFFF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1408" tIns="45705" rIns="91408" bIns="45705">
                    <a:spAutoFit/>
                  </a:bodyPr>
                  <a:lstStyle>
                    <a:lvl1pPr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1pPr>
                    <a:lvl2pPr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2pPr>
                    <a:lvl3pPr marL="912813"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3pPr>
                    <a:lvl4pPr marL="1368425"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4pPr>
                    <a:lvl5pPr defTabSz="912813" eaLnBrk="0" hangingPunct="0"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5pPr>
                    <a:lvl6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6pPr>
                    <a:lvl7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7pPr>
                    <a:lvl8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8pPr>
                    <a:lvl9pPr defTabSz="91281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charset="0"/>
                        <a:ea typeface="ＭＳ Ｐゴシック" charset="0"/>
                      </a:defRPr>
                    </a:lvl9pPr>
                  </a:lstStyle>
                  <a:p>
                    <a:r>
                      <a:rPr lang="en-AU" sz="1400" dirty="0">
                        <a:solidFill>
                          <a:srgbClr val="FFFF00"/>
                        </a:solidFill>
                        <a:latin typeface="Arial" charset="0"/>
                      </a:rPr>
                      <a:t>C</a:t>
                    </a:r>
                  </a:p>
                </p:txBody>
              </p:sp>
            </p:grpSp>
          </p:grpSp>
        </p:grpSp>
        <p:grpSp>
          <p:nvGrpSpPr>
            <p:cNvPr id="331469" name="Group 10957"/>
            <p:cNvGrpSpPr>
              <a:grpSpLocks/>
            </p:cNvGrpSpPr>
            <p:nvPr/>
          </p:nvGrpSpPr>
          <p:grpSpPr bwMode="auto">
            <a:xfrm>
              <a:off x="1722" y="3113"/>
              <a:ext cx="240" cy="308"/>
              <a:chOff x="19891" y="7668"/>
              <a:chExt cx="240" cy="308"/>
            </a:xfrm>
          </p:grpSpPr>
          <p:grpSp>
            <p:nvGrpSpPr>
              <p:cNvPr id="331470" name="Group 10958"/>
              <p:cNvGrpSpPr>
                <a:grpSpLocks/>
              </p:cNvGrpSpPr>
              <p:nvPr/>
            </p:nvGrpSpPr>
            <p:grpSpPr bwMode="auto">
              <a:xfrm>
                <a:off x="19932" y="7668"/>
                <a:ext cx="147" cy="199"/>
                <a:chOff x="372" y="1015"/>
                <a:chExt cx="147" cy="199"/>
              </a:xfrm>
            </p:grpSpPr>
            <p:sp>
              <p:nvSpPr>
                <p:cNvPr id="331471" name="Oval 10959"/>
                <p:cNvSpPr>
                  <a:spLocks noChangeArrowheads="1"/>
                </p:cNvSpPr>
                <p:nvPr/>
              </p:nvSpPr>
              <p:spPr bwMode="auto">
                <a:xfrm>
                  <a:off x="391" y="1031"/>
                  <a:ext cx="108" cy="18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72" name="Text Box 10960"/>
                <p:cNvSpPr txBox="1">
                  <a:spLocks noChangeArrowheads="1"/>
                </p:cNvSpPr>
                <p:nvPr/>
              </p:nvSpPr>
              <p:spPr bwMode="auto">
                <a:xfrm>
                  <a:off x="372" y="1015"/>
                  <a:ext cx="14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>
                      <a:solidFill>
                        <a:srgbClr val="FFFF00"/>
                      </a:solidFill>
                      <a:latin typeface="Arial" charset="0"/>
                    </a:rPr>
                    <a:t>E</a:t>
                  </a:r>
                </a:p>
              </p:txBody>
            </p:sp>
          </p:grpSp>
          <p:grpSp>
            <p:nvGrpSpPr>
              <p:cNvPr id="331473" name="Group 10961"/>
              <p:cNvGrpSpPr>
                <a:grpSpLocks/>
              </p:cNvGrpSpPr>
              <p:nvPr/>
            </p:nvGrpSpPr>
            <p:grpSpPr bwMode="auto">
              <a:xfrm>
                <a:off x="19984" y="7782"/>
                <a:ext cx="147" cy="194"/>
                <a:chOff x="368" y="1025"/>
                <a:chExt cx="147" cy="194"/>
              </a:xfrm>
            </p:grpSpPr>
            <p:sp>
              <p:nvSpPr>
                <p:cNvPr id="331474" name="Oval 10962"/>
                <p:cNvSpPr>
                  <a:spLocks noChangeArrowheads="1"/>
                </p:cNvSpPr>
                <p:nvPr/>
              </p:nvSpPr>
              <p:spPr bwMode="auto">
                <a:xfrm>
                  <a:off x="391" y="1031"/>
                  <a:ext cx="108" cy="18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75" name="Text Box 10963"/>
                <p:cNvSpPr txBox="1">
                  <a:spLocks noChangeArrowheads="1"/>
                </p:cNvSpPr>
                <p:nvPr/>
              </p:nvSpPr>
              <p:spPr bwMode="auto">
                <a:xfrm>
                  <a:off x="368" y="1025"/>
                  <a:ext cx="14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>
                      <a:solidFill>
                        <a:srgbClr val="FFFF00"/>
                      </a:solidFill>
                      <a:latin typeface="Arial" charset="0"/>
                    </a:rPr>
                    <a:t>E</a:t>
                  </a:r>
                </a:p>
              </p:txBody>
            </p:sp>
          </p:grpSp>
          <p:grpSp>
            <p:nvGrpSpPr>
              <p:cNvPr id="331476" name="Group 10964"/>
              <p:cNvGrpSpPr>
                <a:grpSpLocks/>
              </p:cNvGrpSpPr>
              <p:nvPr/>
            </p:nvGrpSpPr>
            <p:grpSpPr bwMode="auto">
              <a:xfrm>
                <a:off x="19891" y="7774"/>
                <a:ext cx="147" cy="194"/>
                <a:chOff x="371" y="1025"/>
                <a:chExt cx="147" cy="194"/>
              </a:xfrm>
            </p:grpSpPr>
            <p:sp>
              <p:nvSpPr>
                <p:cNvPr id="331477" name="Oval 10965"/>
                <p:cNvSpPr>
                  <a:spLocks noChangeArrowheads="1"/>
                </p:cNvSpPr>
                <p:nvPr/>
              </p:nvSpPr>
              <p:spPr bwMode="auto">
                <a:xfrm>
                  <a:off x="391" y="1031"/>
                  <a:ext cx="108" cy="18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78" name="Text Box 10966"/>
                <p:cNvSpPr txBox="1">
                  <a:spLocks noChangeArrowheads="1"/>
                </p:cNvSpPr>
                <p:nvPr/>
              </p:nvSpPr>
              <p:spPr bwMode="auto">
                <a:xfrm>
                  <a:off x="371" y="1025"/>
                  <a:ext cx="14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>
                      <a:solidFill>
                        <a:srgbClr val="FFFF00"/>
                      </a:solidFill>
                      <a:latin typeface="Arial" charset="0"/>
                    </a:rPr>
                    <a:t>E</a:t>
                  </a:r>
                </a:p>
              </p:txBody>
            </p:sp>
          </p:grpSp>
        </p:grpSp>
        <p:grpSp>
          <p:nvGrpSpPr>
            <p:cNvPr id="331479" name="Group 10967"/>
            <p:cNvGrpSpPr>
              <a:grpSpLocks/>
            </p:cNvGrpSpPr>
            <p:nvPr/>
          </p:nvGrpSpPr>
          <p:grpSpPr bwMode="auto">
            <a:xfrm>
              <a:off x="1295" y="3214"/>
              <a:ext cx="465" cy="352"/>
              <a:chOff x="19400" y="7761"/>
              <a:chExt cx="465" cy="352"/>
            </a:xfrm>
          </p:grpSpPr>
          <p:grpSp>
            <p:nvGrpSpPr>
              <p:cNvPr id="331480" name="Group 10968"/>
              <p:cNvGrpSpPr>
                <a:grpSpLocks/>
              </p:cNvGrpSpPr>
              <p:nvPr/>
            </p:nvGrpSpPr>
            <p:grpSpPr bwMode="auto">
              <a:xfrm>
                <a:off x="19400" y="7878"/>
                <a:ext cx="289" cy="195"/>
                <a:chOff x="608" y="1513"/>
                <a:chExt cx="289" cy="195"/>
              </a:xfrm>
            </p:grpSpPr>
            <p:sp>
              <p:nvSpPr>
                <p:cNvPr id="331481" name="Oval 10969"/>
                <p:cNvSpPr>
                  <a:spLocks noChangeArrowheads="1"/>
                </p:cNvSpPr>
                <p:nvPr/>
              </p:nvSpPr>
              <p:spPr bwMode="auto">
                <a:xfrm>
                  <a:off x="627" y="1525"/>
                  <a:ext cx="270" cy="18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82" name="Text Box 10970"/>
                <p:cNvSpPr txBox="1">
                  <a:spLocks noChangeArrowheads="1"/>
                </p:cNvSpPr>
                <p:nvPr/>
              </p:nvSpPr>
              <p:spPr bwMode="auto">
                <a:xfrm>
                  <a:off x="608" y="1513"/>
                  <a:ext cx="238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 err="1">
                      <a:solidFill>
                        <a:srgbClr val="FFFF00"/>
                      </a:solidFill>
                      <a:latin typeface="Arial" charset="0"/>
                    </a:rPr>
                    <a:t>prM</a:t>
                  </a:r>
                  <a:endParaRPr lang="en-AU" sz="1400" dirty="0">
                    <a:solidFill>
                      <a:srgbClr val="FFFF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331483" name="Group 10971"/>
              <p:cNvGrpSpPr>
                <a:grpSpLocks/>
              </p:cNvGrpSpPr>
              <p:nvPr/>
            </p:nvGrpSpPr>
            <p:grpSpPr bwMode="auto">
              <a:xfrm>
                <a:off x="19563" y="7761"/>
                <a:ext cx="270" cy="200"/>
                <a:chOff x="627" y="1508"/>
                <a:chExt cx="270" cy="200"/>
              </a:xfrm>
            </p:grpSpPr>
            <p:sp>
              <p:nvSpPr>
                <p:cNvPr id="331484" name="Oval 10972"/>
                <p:cNvSpPr>
                  <a:spLocks noChangeArrowheads="1"/>
                </p:cNvSpPr>
                <p:nvPr/>
              </p:nvSpPr>
              <p:spPr bwMode="auto">
                <a:xfrm>
                  <a:off x="627" y="1525"/>
                  <a:ext cx="270" cy="18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85" name="Text Box 10973"/>
                <p:cNvSpPr txBox="1">
                  <a:spLocks noChangeArrowheads="1"/>
                </p:cNvSpPr>
                <p:nvPr/>
              </p:nvSpPr>
              <p:spPr bwMode="auto">
                <a:xfrm>
                  <a:off x="628" y="1508"/>
                  <a:ext cx="238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 err="1">
                      <a:solidFill>
                        <a:srgbClr val="FFFF00"/>
                      </a:solidFill>
                      <a:latin typeface="Arial" charset="0"/>
                    </a:rPr>
                    <a:t>prM</a:t>
                  </a:r>
                  <a:endParaRPr lang="en-AU" sz="1400" dirty="0">
                    <a:solidFill>
                      <a:srgbClr val="FFFF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331486" name="Group 10974"/>
              <p:cNvGrpSpPr>
                <a:grpSpLocks/>
              </p:cNvGrpSpPr>
              <p:nvPr/>
            </p:nvGrpSpPr>
            <p:grpSpPr bwMode="auto">
              <a:xfrm>
                <a:off x="19595" y="7918"/>
                <a:ext cx="270" cy="195"/>
                <a:chOff x="627" y="1513"/>
                <a:chExt cx="270" cy="195"/>
              </a:xfrm>
            </p:grpSpPr>
            <p:sp>
              <p:nvSpPr>
                <p:cNvPr id="331487" name="Oval 10975"/>
                <p:cNvSpPr>
                  <a:spLocks noChangeArrowheads="1"/>
                </p:cNvSpPr>
                <p:nvPr/>
              </p:nvSpPr>
              <p:spPr bwMode="auto">
                <a:xfrm>
                  <a:off x="627" y="1525"/>
                  <a:ext cx="270" cy="18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3300"/>
                    </a:gs>
                    <a:gs pos="100000">
                      <a:srgbClr val="FF33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1488" name="Text Box 10976"/>
                <p:cNvSpPr txBox="1">
                  <a:spLocks noChangeArrowheads="1"/>
                </p:cNvSpPr>
                <p:nvPr/>
              </p:nvSpPr>
              <p:spPr bwMode="auto">
                <a:xfrm>
                  <a:off x="628" y="1513"/>
                  <a:ext cx="238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33CC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FFFFFF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91408" tIns="45705" rIns="91408" bIns="45705">
                  <a:spAutoFit/>
                </a:bodyPr>
                <a:lstStyle>
                  <a:lvl1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1pPr>
                  <a:lvl2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912813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368425"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defTabSz="912813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defTabSz="9128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AU" sz="1400" dirty="0" err="1">
                      <a:solidFill>
                        <a:srgbClr val="FFFF00"/>
                      </a:solidFill>
                      <a:latin typeface="Arial" charset="0"/>
                    </a:rPr>
                    <a:t>prM</a:t>
                  </a:r>
                  <a:endParaRPr lang="en-AU" sz="1400" dirty="0">
                    <a:solidFill>
                      <a:srgbClr val="FFFF00"/>
                    </a:solidFill>
                    <a:latin typeface="Arial" charset="0"/>
                  </a:endParaRPr>
                </a:p>
              </p:txBody>
            </p:sp>
          </p:grpSp>
        </p:grpSp>
      </p:grpSp>
      <p:sp>
        <p:nvSpPr>
          <p:cNvPr id="331489" name="Text Box 10977"/>
          <p:cNvSpPr txBox="1">
            <a:spLocks noChangeArrowheads="1"/>
          </p:cNvSpPr>
          <p:nvPr/>
        </p:nvSpPr>
        <p:spPr bwMode="auto">
          <a:xfrm>
            <a:off x="450164" y="5975945"/>
            <a:ext cx="1685395" cy="64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885825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408113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930400" indent="-342900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452688" indent="-344488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9098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3670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8242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281488" indent="-344488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US" sz="1800" dirty="0" smtClean="0">
                <a:latin typeface="Arial" charset="0"/>
              </a:rPr>
              <a:t>KUN structural </a:t>
            </a:r>
            <a:endParaRPr lang="en-US" sz="1800" dirty="0">
              <a:latin typeface="Arial" charset="0"/>
            </a:endParaRPr>
          </a:p>
          <a:p>
            <a:pPr algn="just" eaLnBrk="1" hangingPunct="1"/>
            <a:r>
              <a:rPr lang="en-US" sz="1800" dirty="0">
                <a:latin typeface="Arial" charset="0"/>
              </a:rPr>
              <a:t>proteins</a:t>
            </a:r>
          </a:p>
        </p:txBody>
      </p:sp>
      <p:sp>
        <p:nvSpPr>
          <p:cNvPr id="331490" name="Text Box 10978"/>
          <p:cNvSpPr txBox="1">
            <a:spLocks noChangeArrowheads="1"/>
          </p:cNvSpPr>
          <p:nvPr/>
        </p:nvSpPr>
        <p:spPr bwMode="auto">
          <a:xfrm>
            <a:off x="1052230" y="71143"/>
            <a:ext cx="8136498" cy="52322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tx1">
                <a:lumMod val="50000"/>
                <a:lumOff val="50000"/>
                <a:alpha val="4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08267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108267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defTabSz="108267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defTabSz="108267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108267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1082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1082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1082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1082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AU" altLang="ja-JP" sz="28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Production of KUN-GP replicon VLPs in packaging cells</a:t>
            </a:r>
            <a:endParaRPr lang="en-AU" sz="2800" i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331497" name="Line 10985"/>
          <p:cNvSpPr>
            <a:spLocks noChangeShapeType="1"/>
          </p:cNvSpPr>
          <p:nvPr/>
        </p:nvSpPr>
        <p:spPr bwMode="auto">
          <a:xfrm flipH="1">
            <a:off x="6404376" y="1905007"/>
            <a:ext cx="1062633" cy="7286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498" name="Text Box 10986"/>
          <p:cNvSpPr txBox="1">
            <a:spLocks noChangeArrowheads="1"/>
          </p:cNvSpPr>
          <p:nvPr/>
        </p:nvSpPr>
        <p:spPr bwMode="auto">
          <a:xfrm>
            <a:off x="7844609" y="1770794"/>
            <a:ext cx="1311581" cy="61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1700" dirty="0">
                <a:latin typeface="Arial" charset="0"/>
              </a:rPr>
              <a:t>RNA </a:t>
            </a:r>
          </a:p>
          <a:p>
            <a:pPr algn="ctr"/>
            <a:r>
              <a:rPr lang="en-US" sz="1700" dirty="0">
                <a:latin typeface="Arial" charset="0"/>
              </a:rPr>
              <a:t>transfection </a:t>
            </a:r>
            <a:endParaRPr lang="en-AU" sz="1700" dirty="0">
              <a:latin typeface="Arial" charset="0"/>
            </a:endParaRPr>
          </a:p>
        </p:txBody>
      </p:sp>
      <p:sp>
        <p:nvSpPr>
          <p:cNvPr id="331499" name="Line 10987"/>
          <p:cNvSpPr>
            <a:spLocks noChangeShapeType="1"/>
          </p:cNvSpPr>
          <p:nvPr/>
        </p:nvSpPr>
        <p:spPr bwMode="auto">
          <a:xfrm flipV="1">
            <a:off x="4930974" y="5892800"/>
            <a:ext cx="2603897" cy="0"/>
          </a:xfrm>
          <a:prstGeom prst="line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500" name="Text Box 10988"/>
          <p:cNvSpPr txBox="1">
            <a:spLocks noChangeArrowheads="1"/>
          </p:cNvSpPr>
          <p:nvPr/>
        </p:nvSpPr>
        <p:spPr bwMode="auto">
          <a:xfrm>
            <a:off x="7606318" y="6237295"/>
            <a:ext cx="2491122" cy="461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08" tIns="45705" rIns="91408" bIns="4570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912813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68425"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defTabSz="9128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dirty="0">
                <a:latin typeface="Arial Black" charset="0"/>
              </a:rPr>
              <a:t>~</a:t>
            </a:r>
            <a:r>
              <a:rPr lang="en-US" dirty="0" smtClean="0">
                <a:latin typeface="Arial Black" charset="0"/>
              </a:rPr>
              <a:t>10</a:t>
            </a:r>
            <a:r>
              <a:rPr lang="en-US" baseline="30000" dirty="0" smtClean="0">
                <a:latin typeface="Arial Black" charset="0"/>
              </a:rPr>
              <a:t>5-7</a:t>
            </a:r>
            <a:r>
              <a:rPr lang="en-US" dirty="0" smtClean="0">
                <a:latin typeface="Arial Black" charset="0"/>
              </a:rPr>
              <a:t>VLPs/ml</a:t>
            </a:r>
            <a:endParaRPr lang="en-AU" dirty="0">
              <a:latin typeface="Arial Black" charset="0"/>
            </a:endParaRPr>
          </a:p>
        </p:txBody>
      </p:sp>
      <p:cxnSp>
        <p:nvCxnSpPr>
          <p:cNvPr id="331501" name="AutoShape 10989"/>
          <p:cNvCxnSpPr>
            <a:cxnSpLocks noChangeShapeType="1"/>
            <a:endCxn id="331413" idx="1"/>
          </p:cNvCxnSpPr>
          <p:nvPr/>
        </p:nvCxnSpPr>
        <p:spPr bwMode="auto">
          <a:xfrm>
            <a:off x="1273375" y="1430341"/>
            <a:ext cx="1451034" cy="1175497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31502" name="Group 10990"/>
          <p:cNvGrpSpPr>
            <a:grpSpLocks/>
          </p:cNvGrpSpPr>
          <p:nvPr/>
        </p:nvGrpSpPr>
        <p:grpSpPr bwMode="auto">
          <a:xfrm>
            <a:off x="236525" y="1185869"/>
            <a:ext cx="2192351" cy="523875"/>
            <a:chOff x="199" y="460"/>
            <a:chExt cx="1056" cy="330"/>
          </a:xfrm>
        </p:grpSpPr>
        <p:grpSp>
          <p:nvGrpSpPr>
            <p:cNvPr id="331503" name="Group 10991"/>
            <p:cNvGrpSpPr>
              <a:grpSpLocks/>
            </p:cNvGrpSpPr>
            <p:nvPr/>
          </p:nvGrpSpPr>
          <p:grpSpPr bwMode="auto">
            <a:xfrm>
              <a:off x="199" y="524"/>
              <a:ext cx="720" cy="194"/>
              <a:chOff x="5000" y="2400"/>
              <a:chExt cx="720" cy="194"/>
            </a:xfrm>
          </p:grpSpPr>
          <p:sp>
            <p:nvSpPr>
              <p:cNvPr id="331504" name="AutoShape 10992"/>
              <p:cNvSpPr>
                <a:spLocks noChangeArrowheads="1"/>
              </p:cNvSpPr>
              <p:nvPr/>
            </p:nvSpPr>
            <p:spPr bwMode="auto">
              <a:xfrm>
                <a:off x="5000" y="2432"/>
                <a:ext cx="720" cy="136"/>
              </a:xfrm>
              <a:prstGeom prst="flowChartTerminator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05" name="Text Box 10993"/>
              <p:cNvSpPr txBox="1">
                <a:spLocks noChangeArrowheads="1"/>
              </p:cNvSpPr>
              <p:nvPr/>
            </p:nvSpPr>
            <p:spPr bwMode="auto">
              <a:xfrm>
                <a:off x="5042" y="2400"/>
                <a:ext cx="546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30" tIns="45715" rIns="91430" bIns="4571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885825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408113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930400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452688" indent="-344488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9098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33670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8242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42814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just" eaLnBrk="1" hangingPunct="1"/>
                <a:r>
                  <a:rPr lang="en-US" sz="1400">
                    <a:solidFill>
                      <a:srgbClr val="000000"/>
                    </a:solidFill>
                    <a:latin typeface="Arial" charset="0"/>
                  </a:rPr>
                  <a:t>Tetracycline</a:t>
                </a:r>
              </a:p>
            </p:txBody>
          </p:sp>
        </p:grpSp>
        <p:grpSp>
          <p:nvGrpSpPr>
            <p:cNvPr id="331506" name="Group 10994"/>
            <p:cNvGrpSpPr>
              <a:grpSpLocks/>
            </p:cNvGrpSpPr>
            <p:nvPr/>
          </p:nvGrpSpPr>
          <p:grpSpPr bwMode="auto">
            <a:xfrm>
              <a:off x="399" y="460"/>
              <a:ext cx="720" cy="194"/>
              <a:chOff x="5000" y="2400"/>
              <a:chExt cx="720" cy="194"/>
            </a:xfrm>
          </p:grpSpPr>
          <p:sp>
            <p:nvSpPr>
              <p:cNvPr id="331507" name="AutoShape 10995"/>
              <p:cNvSpPr>
                <a:spLocks noChangeArrowheads="1"/>
              </p:cNvSpPr>
              <p:nvPr/>
            </p:nvSpPr>
            <p:spPr bwMode="auto">
              <a:xfrm>
                <a:off x="5000" y="2432"/>
                <a:ext cx="720" cy="136"/>
              </a:xfrm>
              <a:prstGeom prst="flowChartTerminator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08" name="Text Box 10996"/>
              <p:cNvSpPr txBox="1">
                <a:spLocks noChangeArrowheads="1"/>
              </p:cNvSpPr>
              <p:nvPr/>
            </p:nvSpPr>
            <p:spPr bwMode="auto">
              <a:xfrm>
                <a:off x="5042" y="2400"/>
                <a:ext cx="546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30" tIns="45715" rIns="91430" bIns="4571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885825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408113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930400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452688" indent="-344488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9098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33670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8242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42814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just" eaLnBrk="1" hangingPunct="1"/>
                <a:r>
                  <a:rPr lang="en-US" sz="1400">
                    <a:solidFill>
                      <a:srgbClr val="000000"/>
                    </a:solidFill>
                    <a:latin typeface="Arial" charset="0"/>
                  </a:rPr>
                  <a:t>Tetracycline</a:t>
                </a:r>
              </a:p>
            </p:txBody>
          </p:sp>
        </p:grpSp>
        <p:grpSp>
          <p:nvGrpSpPr>
            <p:cNvPr id="331509" name="Group 10997"/>
            <p:cNvGrpSpPr>
              <a:grpSpLocks/>
            </p:cNvGrpSpPr>
            <p:nvPr/>
          </p:nvGrpSpPr>
          <p:grpSpPr bwMode="auto">
            <a:xfrm>
              <a:off x="535" y="596"/>
              <a:ext cx="720" cy="194"/>
              <a:chOff x="5000" y="2400"/>
              <a:chExt cx="720" cy="194"/>
            </a:xfrm>
          </p:grpSpPr>
          <p:sp>
            <p:nvSpPr>
              <p:cNvPr id="331510" name="AutoShape 10998"/>
              <p:cNvSpPr>
                <a:spLocks noChangeArrowheads="1"/>
              </p:cNvSpPr>
              <p:nvPr/>
            </p:nvSpPr>
            <p:spPr bwMode="auto">
              <a:xfrm>
                <a:off x="5000" y="2432"/>
                <a:ext cx="720" cy="136"/>
              </a:xfrm>
              <a:prstGeom prst="flowChartTerminator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11" name="Text Box 10999"/>
              <p:cNvSpPr txBox="1">
                <a:spLocks noChangeArrowheads="1"/>
              </p:cNvSpPr>
              <p:nvPr/>
            </p:nvSpPr>
            <p:spPr bwMode="auto">
              <a:xfrm>
                <a:off x="5042" y="2400"/>
                <a:ext cx="546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1430" tIns="45715" rIns="91430" bIns="45715">
                <a:spAutoFit/>
              </a:bodyPr>
              <a:lstStyle>
                <a:lvl1pPr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885825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408113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930400" indent="-342900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452688" indent="-344488" defTabSz="912813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9098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33670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8242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4281488" indent="-344488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just" eaLnBrk="1" hangingPunct="1"/>
                <a:r>
                  <a:rPr lang="en-US" sz="1400">
                    <a:solidFill>
                      <a:srgbClr val="000000"/>
                    </a:solidFill>
                    <a:latin typeface="Arial" charset="0"/>
                  </a:rPr>
                  <a:t>Tetracycline</a:t>
                </a:r>
              </a:p>
            </p:txBody>
          </p:sp>
        </p:grpSp>
      </p:grpSp>
      <p:grpSp>
        <p:nvGrpSpPr>
          <p:cNvPr id="331512" name="Group 11000"/>
          <p:cNvGrpSpPr>
            <a:grpSpLocks/>
          </p:cNvGrpSpPr>
          <p:nvPr/>
        </p:nvGrpSpPr>
        <p:grpSpPr bwMode="auto">
          <a:xfrm>
            <a:off x="7540232" y="1382713"/>
            <a:ext cx="1625203" cy="355600"/>
            <a:chOff x="695" y="2054"/>
            <a:chExt cx="783" cy="224"/>
          </a:xfrm>
        </p:grpSpPr>
        <p:sp>
          <p:nvSpPr>
            <p:cNvPr id="331513" name="AutoShape 11001"/>
            <p:cNvSpPr>
              <a:spLocks noChangeArrowheads="1"/>
            </p:cNvSpPr>
            <p:nvPr/>
          </p:nvSpPr>
          <p:spPr bwMode="auto">
            <a:xfrm>
              <a:off x="899" y="2054"/>
              <a:ext cx="579" cy="221"/>
            </a:xfrm>
            <a:prstGeom prst="wave">
              <a:avLst>
                <a:gd name="adj1" fmla="val 6787"/>
                <a:gd name="adj2" fmla="val 1194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514" name="AutoShape 11002"/>
            <p:cNvSpPr>
              <a:spLocks noChangeArrowheads="1"/>
            </p:cNvSpPr>
            <p:nvPr/>
          </p:nvSpPr>
          <p:spPr bwMode="auto">
            <a:xfrm rot="-150127">
              <a:off x="695" y="2062"/>
              <a:ext cx="223" cy="216"/>
            </a:xfrm>
            <a:prstGeom prst="wave">
              <a:avLst>
                <a:gd name="adj1" fmla="val 5264"/>
                <a:gd name="adj2" fmla="val 2750"/>
              </a:avLst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1515" name="WordArt 11003"/>
            <p:cNvSpPr>
              <a:spLocks noChangeArrowheads="1" noChangeShapeType="1" noTextEdit="1"/>
            </p:cNvSpPr>
            <p:nvPr/>
          </p:nvSpPr>
          <p:spPr bwMode="auto">
            <a:xfrm>
              <a:off x="738" y="2113"/>
              <a:ext cx="710" cy="12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10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GP~</a:t>
              </a:r>
              <a:r>
                <a:rPr lang="en-US" sz="10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KUN replicon</a:t>
              </a:r>
            </a:p>
          </p:txBody>
        </p:sp>
      </p:grpSp>
      <p:grpSp>
        <p:nvGrpSpPr>
          <p:cNvPr id="331520" name="Group 11008"/>
          <p:cNvGrpSpPr>
            <a:grpSpLocks/>
          </p:cNvGrpSpPr>
          <p:nvPr/>
        </p:nvGrpSpPr>
        <p:grpSpPr bwMode="auto">
          <a:xfrm>
            <a:off x="8359974" y="4446595"/>
            <a:ext cx="1584126" cy="833437"/>
            <a:chOff x="3253" y="190"/>
            <a:chExt cx="887" cy="525"/>
          </a:xfrm>
        </p:grpSpPr>
        <p:sp>
          <p:nvSpPr>
            <p:cNvPr id="331521" name="Oval 11009"/>
            <p:cNvSpPr>
              <a:spLocks noChangeArrowheads="1"/>
            </p:cNvSpPr>
            <p:nvPr/>
          </p:nvSpPr>
          <p:spPr bwMode="auto">
            <a:xfrm>
              <a:off x="3253" y="190"/>
              <a:ext cx="887" cy="525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5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889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1522" name="Group 11010"/>
            <p:cNvGrpSpPr>
              <a:grpSpLocks/>
            </p:cNvGrpSpPr>
            <p:nvPr/>
          </p:nvGrpSpPr>
          <p:grpSpPr bwMode="auto">
            <a:xfrm>
              <a:off x="3309" y="339"/>
              <a:ext cx="783" cy="224"/>
              <a:chOff x="695" y="2054"/>
              <a:chExt cx="783" cy="224"/>
            </a:xfrm>
          </p:grpSpPr>
          <p:sp>
            <p:nvSpPr>
              <p:cNvPr id="331523" name="AutoShape 11011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24" name="AutoShape 11012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25" name="WordArt 11013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GP~</a:t>
                </a:r>
                <a:r>
                  <a:rPr lang="en-US" sz="1000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KUN replicon</a:t>
                </a:r>
              </a:p>
            </p:txBody>
          </p:sp>
        </p:grpSp>
      </p:grpSp>
      <p:grpSp>
        <p:nvGrpSpPr>
          <p:cNvPr id="331526" name="Group 11014"/>
          <p:cNvGrpSpPr>
            <a:grpSpLocks/>
          </p:cNvGrpSpPr>
          <p:nvPr/>
        </p:nvGrpSpPr>
        <p:grpSpPr bwMode="auto">
          <a:xfrm>
            <a:off x="7856340" y="4941895"/>
            <a:ext cx="1584126" cy="833437"/>
            <a:chOff x="3253" y="190"/>
            <a:chExt cx="887" cy="525"/>
          </a:xfrm>
        </p:grpSpPr>
        <p:sp>
          <p:nvSpPr>
            <p:cNvPr id="331527" name="Oval 11015"/>
            <p:cNvSpPr>
              <a:spLocks noChangeArrowheads="1"/>
            </p:cNvSpPr>
            <p:nvPr/>
          </p:nvSpPr>
          <p:spPr bwMode="auto">
            <a:xfrm>
              <a:off x="3253" y="190"/>
              <a:ext cx="887" cy="525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5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889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1528" name="Group 11016"/>
            <p:cNvGrpSpPr>
              <a:grpSpLocks/>
            </p:cNvGrpSpPr>
            <p:nvPr/>
          </p:nvGrpSpPr>
          <p:grpSpPr bwMode="auto">
            <a:xfrm>
              <a:off x="3309" y="339"/>
              <a:ext cx="783" cy="224"/>
              <a:chOff x="695" y="2054"/>
              <a:chExt cx="783" cy="224"/>
            </a:xfrm>
          </p:grpSpPr>
          <p:sp>
            <p:nvSpPr>
              <p:cNvPr id="331529" name="AutoShape 11017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30" name="AutoShape 11018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31" name="WordArt 11019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GP~</a:t>
                </a:r>
                <a:r>
                  <a:rPr lang="en-US" sz="1000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KUN replicon</a:t>
                </a:r>
              </a:p>
            </p:txBody>
          </p:sp>
        </p:grpSp>
      </p:grpSp>
      <p:grpSp>
        <p:nvGrpSpPr>
          <p:cNvPr id="331544" name="Group 11032"/>
          <p:cNvGrpSpPr>
            <a:grpSpLocks/>
          </p:cNvGrpSpPr>
          <p:nvPr/>
        </p:nvGrpSpPr>
        <p:grpSpPr bwMode="auto">
          <a:xfrm>
            <a:off x="8197457" y="5375275"/>
            <a:ext cx="1584127" cy="833438"/>
            <a:chOff x="3253" y="190"/>
            <a:chExt cx="887" cy="525"/>
          </a:xfrm>
        </p:grpSpPr>
        <p:sp>
          <p:nvSpPr>
            <p:cNvPr id="331545" name="Oval 11033"/>
            <p:cNvSpPr>
              <a:spLocks noChangeArrowheads="1"/>
            </p:cNvSpPr>
            <p:nvPr/>
          </p:nvSpPr>
          <p:spPr bwMode="auto">
            <a:xfrm>
              <a:off x="3253" y="190"/>
              <a:ext cx="887" cy="525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5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88900" cap="rnd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31546" name="Group 11034"/>
            <p:cNvGrpSpPr>
              <a:grpSpLocks/>
            </p:cNvGrpSpPr>
            <p:nvPr/>
          </p:nvGrpSpPr>
          <p:grpSpPr bwMode="auto">
            <a:xfrm>
              <a:off x="3309" y="339"/>
              <a:ext cx="783" cy="224"/>
              <a:chOff x="695" y="2054"/>
              <a:chExt cx="783" cy="224"/>
            </a:xfrm>
          </p:grpSpPr>
          <p:sp>
            <p:nvSpPr>
              <p:cNvPr id="331547" name="AutoShape 11035"/>
              <p:cNvSpPr>
                <a:spLocks noChangeArrowheads="1"/>
              </p:cNvSpPr>
              <p:nvPr/>
            </p:nvSpPr>
            <p:spPr bwMode="auto">
              <a:xfrm>
                <a:off x="899" y="2054"/>
                <a:ext cx="579" cy="221"/>
              </a:xfrm>
              <a:prstGeom prst="wave">
                <a:avLst>
                  <a:gd name="adj1" fmla="val 6787"/>
                  <a:gd name="adj2" fmla="val 1194"/>
                </a:avLst>
              </a:prstGeom>
              <a:gradFill rotWithShape="1">
                <a:gsLst>
                  <a:gs pos="0">
                    <a:srgbClr val="FF0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48" name="AutoShape 11036"/>
              <p:cNvSpPr>
                <a:spLocks noChangeArrowheads="1"/>
              </p:cNvSpPr>
              <p:nvPr/>
            </p:nvSpPr>
            <p:spPr bwMode="auto">
              <a:xfrm rot="-150127">
                <a:off x="695" y="2062"/>
                <a:ext cx="223" cy="216"/>
              </a:xfrm>
              <a:prstGeom prst="wave">
                <a:avLst>
                  <a:gd name="adj1" fmla="val 5264"/>
                  <a:gd name="adj2" fmla="val 2750"/>
                </a:avLst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1549" name="WordArt 11037"/>
              <p:cNvSpPr>
                <a:spLocks noChangeArrowheads="1" noChangeShapeType="1" noTextEdit="1"/>
              </p:cNvSpPr>
              <p:nvPr/>
            </p:nvSpPr>
            <p:spPr bwMode="auto">
              <a:xfrm>
                <a:off x="738" y="2113"/>
                <a:ext cx="710" cy="127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1000" kern="10" dirty="0" smtClean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GP~</a:t>
                </a:r>
                <a:r>
                  <a:rPr lang="en-US" sz="1000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rPr>
                  <a:t>KUN replicon</a:t>
                </a:r>
              </a:p>
            </p:txBody>
          </p:sp>
        </p:grpSp>
      </p:grpSp>
      <p:sp>
        <p:nvSpPr>
          <p:cNvPr id="331550" name="AutoShape 11038"/>
          <p:cNvSpPr>
            <a:spLocks/>
          </p:cNvSpPr>
          <p:nvPr/>
        </p:nvSpPr>
        <p:spPr bwMode="auto">
          <a:xfrm rot="-3043315">
            <a:off x="2414290" y="4943578"/>
            <a:ext cx="152400" cy="1155501"/>
          </a:xfrm>
          <a:prstGeom prst="leftBrace">
            <a:avLst>
              <a:gd name="adj1" fmla="val 5616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1551" name="Line 11039"/>
          <p:cNvSpPr>
            <a:spLocks noChangeShapeType="1"/>
          </p:cNvSpPr>
          <p:nvPr/>
        </p:nvSpPr>
        <p:spPr bwMode="auto">
          <a:xfrm>
            <a:off x="934092" y="1748253"/>
            <a:ext cx="837604" cy="241300"/>
          </a:xfrm>
          <a:prstGeom prst="line">
            <a:avLst/>
          </a:prstGeom>
          <a:noFill/>
          <a:ln w="1016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77" t="54371" b="26670"/>
          <a:stretch/>
        </p:blipFill>
        <p:spPr>
          <a:xfrm>
            <a:off x="835883" y="2598645"/>
            <a:ext cx="8699684" cy="22811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349" y="217257"/>
            <a:ext cx="9929813" cy="9541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Guinea pig vaccination with KUN-GP replicon VLP vaccine and challenge with Zaire EBOV </a:t>
            </a:r>
            <a:endParaRPr lang="en-US" sz="2800" i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75931" y="6496322"/>
            <a:ext cx="7347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99"/>
                </a:solidFill>
              </a:rPr>
              <a:t>Reynard, … Khromykh, </a:t>
            </a:r>
            <a:r>
              <a:rPr lang="en-US" sz="1600" i="1" dirty="0" err="1" smtClean="0">
                <a:solidFill>
                  <a:srgbClr val="000099"/>
                </a:solidFill>
              </a:rPr>
              <a:t>Volchkov</a:t>
            </a:r>
            <a:r>
              <a:rPr lang="en-US" sz="1600" i="1" dirty="0" smtClean="0">
                <a:solidFill>
                  <a:srgbClr val="000099"/>
                </a:solidFill>
              </a:rPr>
              <a:t>. Journal of Infectious Diseases, 2011</a:t>
            </a:r>
            <a:endParaRPr lang="en-US" sz="1600" i="1" dirty="0">
              <a:solidFill>
                <a:srgbClr val="00009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28628" y="2598647"/>
            <a:ext cx="442811" cy="275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91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777" r="20487" b="68915"/>
          <a:stretch/>
        </p:blipFill>
        <p:spPr>
          <a:xfrm>
            <a:off x="843849" y="1412127"/>
            <a:ext cx="7151816" cy="4729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902" y="108628"/>
            <a:ext cx="9712143" cy="9541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KUN-GP replicon VLP vaccine protects guinea pigs against EBOV infection</a:t>
            </a:r>
            <a:endParaRPr lang="en-US" sz="2800" i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3648" y="6508566"/>
            <a:ext cx="6017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99"/>
                </a:solidFill>
              </a:rPr>
              <a:t>Reynard, … Khromykh, </a:t>
            </a:r>
            <a:r>
              <a:rPr lang="en-US" sz="1600" i="1" dirty="0" err="1" smtClean="0">
                <a:solidFill>
                  <a:srgbClr val="000099"/>
                </a:solidFill>
              </a:rPr>
              <a:t>Volchkov</a:t>
            </a:r>
            <a:r>
              <a:rPr lang="en-US" sz="1600" i="1" dirty="0" smtClean="0">
                <a:solidFill>
                  <a:srgbClr val="000099"/>
                </a:solidFill>
              </a:rPr>
              <a:t>. Journal of Infectious Diseases, 2011</a:t>
            </a:r>
            <a:endParaRPr lang="en-US" sz="1600" i="1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03760" y="1905118"/>
            <a:ext cx="152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Mock infected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28825" y="2316545"/>
            <a:ext cx="152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GP, 5x10</a:t>
            </a:r>
            <a:r>
              <a:rPr lang="en-US" baseline="30000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28826" y="2639734"/>
            <a:ext cx="182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GP/D637L, 5x10</a:t>
            </a:r>
            <a:r>
              <a:rPr lang="en-US" baseline="30000" dirty="0" smtClean="0">
                <a:solidFill>
                  <a:srgbClr val="FF0000"/>
                </a:solidFill>
              </a:rPr>
              <a:t>6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28826" y="3360325"/>
            <a:ext cx="182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GP/D637L, 10</a:t>
            </a:r>
            <a:r>
              <a:rPr lang="en-US" baseline="30000" dirty="0" smtClean="0">
                <a:solidFill>
                  <a:srgbClr val="000090"/>
                </a:solidFill>
              </a:rPr>
              <a:t>6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28825" y="4048184"/>
            <a:ext cx="152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GP, 10</a:t>
            </a:r>
            <a:r>
              <a:rPr lang="en-US" baseline="30000" dirty="0" smtClean="0">
                <a:solidFill>
                  <a:srgbClr val="000090"/>
                </a:solidFill>
              </a:rPr>
              <a:t>6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4618" y="4509748"/>
            <a:ext cx="152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GP/</a:t>
            </a:r>
            <a:r>
              <a:rPr lang="en-US" dirty="0" err="1" smtClean="0">
                <a:solidFill>
                  <a:srgbClr val="000090"/>
                </a:solidFill>
              </a:rPr>
              <a:t>Ctr</a:t>
            </a:r>
            <a:r>
              <a:rPr lang="en-US" dirty="0" smtClean="0">
                <a:solidFill>
                  <a:srgbClr val="000090"/>
                </a:solidFill>
              </a:rPr>
              <a:t>, 10</a:t>
            </a:r>
            <a:r>
              <a:rPr lang="en-US" baseline="30000" dirty="0" smtClean="0">
                <a:solidFill>
                  <a:srgbClr val="000090"/>
                </a:solidFill>
              </a:rPr>
              <a:t>6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8529" y="4520102"/>
            <a:ext cx="152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Mock vaccine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00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4528" y="6446748"/>
            <a:ext cx="9766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solidFill>
                  <a:srgbClr val="000099"/>
                </a:solidFill>
              </a:rPr>
              <a:t>Pyankov</a:t>
            </a:r>
            <a:r>
              <a:rPr lang="en-US" sz="1600" i="1" dirty="0" smtClean="0">
                <a:solidFill>
                  <a:srgbClr val="000099"/>
                </a:solidFill>
              </a:rPr>
              <a:t>, … Khromykh. Journal of Infectious Diseases, 2015, March 2. jiv019 (</a:t>
            </a:r>
            <a:r>
              <a:rPr lang="en-US" sz="1600" i="1" dirty="0" err="1" smtClean="0">
                <a:solidFill>
                  <a:srgbClr val="000099"/>
                </a:solidFill>
              </a:rPr>
              <a:t>epub</a:t>
            </a:r>
            <a:r>
              <a:rPr lang="en-US" sz="1600" i="1" dirty="0" smtClean="0">
                <a:solidFill>
                  <a:srgbClr val="000099"/>
                </a:solidFill>
              </a:rPr>
              <a:t> ahead of print)</a:t>
            </a:r>
            <a:endParaRPr lang="en-US" sz="1600" i="1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118" y="247812"/>
            <a:ext cx="10072688" cy="9541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KUN-GP replicon VLP vaccine induces high </a:t>
            </a:r>
            <a:r>
              <a:rPr lang="en-US" sz="2800" i="1" dirty="0" err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titres</a:t>
            </a:r>
            <a:r>
              <a:rPr lang="en-US" sz="2800" i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of anti-GP and EBOV-neutralizing antibodies in African green monkeys</a:t>
            </a:r>
            <a:endParaRPr lang="en-US" sz="2800" i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4528" y="5247425"/>
            <a:ext cx="6617099" cy="36933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660066"/>
                </a:solidFill>
              </a:rPr>
              <a:t>Two </a:t>
            </a:r>
            <a:r>
              <a:rPr lang="en-US" i="1" dirty="0" err="1" smtClean="0">
                <a:solidFill>
                  <a:srgbClr val="660066"/>
                </a:solidFill>
              </a:rPr>
              <a:t>s.c.</a:t>
            </a:r>
            <a:r>
              <a:rPr lang="en-US" i="1" dirty="0" smtClean="0">
                <a:solidFill>
                  <a:srgbClr val="660066"/>
                </a:solidFill>
              </a:rPr>
              <a:t> immunizations with 10</a:t>
            </a:r>
            <a:r>
              <a:rPr lang="en-US" i="1" baseline="30000" dirty="0" smtClean="0">
                <a:solidFill>
                  <a:srgbClr val="660066"/>
                </a:solidFill>
              </a:rPr>
              <a:t>9</a:t>
            </a:r>
            <a:r>
              <a:rPr lang="en-US" i="1" dirty="0" smtClean="0">
                <a:solidFill>
                  <a:srgbClr val="660066"/>
                </a:solidFill>
              </a:rPr>
              <a:t> KUN-GP replicon VLPs 4 weeks apart</a:t>
            </a:r>
          </a:p>
        </p:txBody>
      </p:sp>
      <p:pic>
        <p:nvPicPr>
          <p:cNvPr id="7" name="Picture 6" descr="Fig1(a,b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26" y="1690390"/>
            <a:ext cx="9932380" cy="3389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96568" y="1587597"/>
            <a:ext cx="142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ELISA </a:t>
            </a:r>
            <a:r>
              <a:rPr lang="en-US" dirty="0" err="1" smtClean="0">
                <a:solidFill>
                  <a:srgbClr val="000090"/>
                </a:solidFill>
              </a:rPr>
              <a:t>titres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11017" y="1587598"/>
            <a:ext cx="280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EBOVs-neutralizing </a:t>
            </a:r>
            <a:r>
              <a:rPr lang="en-US" dirty="0" err="1" smtClean="0">
                <a:solidFill>
                  <a:srgbClr val="000090"/>
                </a:solidFill>
              </a:rPr>
              <a:t>titres</a:t>
            </a:r>
            <a:r>
              <a:rPr lang="en-US" dirty="0" smtClean="0">
                <a:solidFill>
                  <a:srgbClr val="000090"/>
                </a:solidFill>
              </a:rPr>
              <a:t> after second immunization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845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345687"/>
              </p:ext>
            </p:extLst>
          </p:nvPr>
        </p:nvGraphicFramePr>
        <p:xfrm>
          <a:off x="200134" y="1155569"/>
          <a:ext cx="9516644" cy="5194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3554" y="151328"/>
            <a:ext cx="9992874" cy="95410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KUN-EBOB GP vaccine protects 3 out of 4 immunized primates from challenge with Zaire EBOV</a:t>
            </a:r>
            <a:endParaRPr lang="en-US" sz="28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3868329" y="1696217"/>
            <a:ext cx="375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01624" y="2600636"/>
            <a:ext cx="375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89447" y="6168549"/>
            <a:ext cx="375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40093" y="6176905"/>
            <a:ext cx="2186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Succumbed to infection</a:t>
            </a:r>
            <a:endParaRPr lang="en-US" sz="1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6399" y="5155509"/>
            <a:ext cx="797059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00368" y="6482024"/>
            <a:ext cx="9766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 smtClean="0">
                <a:solidFill>
                  <a:srgbClr val="000099"/>
                </a:solidFill>
              </a:rPr>
              <a:t>Pyankov</a:t>
            </a:r>
            <a:r>
              <a:rPr lang="en-US" sz="1600" i="1" dirty="0" smtClean="0">
                <a:solidFill>
                  <a:srgbClr val="000099"/>
                </a:solidFill>
              </a:rPr>
              <a:t>, … Khromykh. Journal of Infectious Diseases, 2015, March 2. jiv019 (</a:t>
            </a:r>
            <a:r>
              <a:rPr lang="en-US" sz="1600" i="1" dirty="0" err="1" smtClean="0">
                <a:solidFill>
                  <a:srgbClr val="000099"/>
                </a:solidFill>
              </a:rPr>
              <a:t>epub</a:t>
            </a:r>
            <a:r>
              <a:rPr lang="en-US" sz="1600" i="1" dirty="0" smtClean="0">
                <a:solidFill>
                  <a:srgbClr val="000099"/>
                </a:solidFill>
              </a:rPr>
              <a:t> ahead of print)</a:t>
            </a:r>
            <a:endParaRPr lang="en-US" sz="16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473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89439"/>
            <a:ext cx="9258300" cy="1143000"/>
          </a:xfrm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r>
              <a:rPr lang="en-US" sz="2800" i="1" dirty="0" smtClean="0"/>
              <a:t>Boosting with KUN-GP replicon VLPs generates high-</a:t>
            </a:r>
            <a:r>
              <a:rPr lang="en-US" sz="2800" i="1" dirty="0" err="1" smtClean="0"/>
              <a:t>titre</a:t>
            </a:r>
            <a:r>
              <a:rPr lang="en-US" sz="2800" i="1" dirty="0" smtClean="0"/>
              <a:t> anti-GP antibodies in horses</a:t>
            </a:r>
            <a:endParaRPr lang="en-US" sz="2800" i="1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112606" y="3033404"/>
            <a:ext cx="8422062" cy="0"/>
          </a:xfrm>
          <a:prstGeom prst="straightConnector1">
            <a:avLst/>
          </a:prstGeom>
          <a:ln w="76200" cmpd="sng">
            <a:solidFill>
              <a:srgbClr val="00009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128582" y="2634047"/>
            <a:ext cx="0" cy="343449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7839" y="1939075"/>
            <a:ext cx="11533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0</a:t>
            </a:r>
          </a:p>
          <a:p>
            <a:pPr algn="ctr"/>
            <a:r>
              <a:rPr lang="en-US" sz="1400" dirty="0" smtClean="0"/>
              <a:t>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GP DNA</a:t>
            </a:r>
          </a:p>
          <a:p>
            <a:pPr algn="ctr"/>
            <a:r>
              <a:rPr lang="en-US" sz="1400" dirty="0" smtClean="0"/>
              <a:t>4mg, </a:t>
            </a:r>
            <a:r>
              <a:rPr lang="en-US" sz="1400" dirty="0" err="1" smtClean="0"/>
              <a:t>i.m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112606" y="3113715"/>
            <a:ext cx="0" cy="34344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3228" y="3393471"/>
            <a:ext cx="90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Baseline serum</a:t>
            </a:r>
            <a:endParaRPr lang="en-US" sz="1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39166" y="2664928"/>
            <a:ext cx="0" cy="343449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33838" y="1939075"/>
            <a:ext cx="1394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14</a:t>
            </a:r>
          </a:p>
          <a:p>
            <a:pPr algn="ctr"/>
            <a:r>
              <a:rPr lang="en-US" sz="1400" dirty="0" smtClean="0"/>
              <a:t>2</a:t>
            </a:r>
            <a:r>
              <a:rPr lang="en-US" sz="1400" baseline="30000" dirty="0" smtClean="0"/>
              <a:t>nd</a:t>
            </a:r>
            <a:r>
              <a:rPr lang="en-US" sz="1400" dirty="0" smtClean="0"/>
              <a:t> GP DNA</a:t>
            </a:r>
          </a:p>
          <a:p>
            <a:pPr algn="ctr"/>
            <a:r>
              <a:rPr lang="en-US" sz="1400" dirty="0" smtClean="0"/>
              <a:t>4mg, </a:t>
            </a:r>
            <a:r>
              <a:rPr lang="en-US" sz="1400" dirty="0" err="1" smtClean="0"/>
              <a:t>i.m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031179" y="3100558"/>
            <a:ext cx="0" cy="34344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31801" y="3364135"/>
            <a:ext cx="81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</a:t>
            </a:r>
            <a:r>
              <a:rPr lang="en-US" sz="1400" dirty="0" smtClean="0"/>
              <a:t>erum</a:t>
            </a:r>
            <a:endParaRPr lang="en-US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357815" y="2657588"/>
            <a:ext cx="0" cy="343449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74719" y="1939075"/>
            <a:ext cx="1394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55</a:t>
            </a:r>
          </a:p>
          <a:p>
            <a:pPr algn="ctr"/>
            <a:r>
              <a:rPr lang="en-US" sz="1400" dirty="0" smtClean="0"/>
              <a:t>3</a:t>
            </a:r>
            <a:r>
              <a:rPr lang="en-US" sz="1400" baseline="30000" dirty="0" smtClean="0"/>
              <a:t>rd</a:t>
            </a:r>
            <a:r>
              <a:rPr lang="en-US" sz="1400" dirty="0" smtClean="0"/>
              <a:t> GP DNA</a:t>
            </a:r>
          </a:p>
          <a:p>
            <a:pPr algn="ctr"/>
            <a:r>
              <a:rPr lang="en-US" sz="1400" dirty="0" smtClean="0"/>
              <a:t>4mg, </a:t>
            </a:r>
            <a:r>
              <a:rPr lang="en-US" sz="1400" dirty="0" err="1" smtClean="0"/>
              <a:t>i.m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349826" y="3093218"/>
            <a:ext cx="0" cy="34344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50448" y="3356795"/>
            <a:ext cx="81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</a:t>
            </a:r>
            <a:r>
              <a:rPr lang="en-US" sz="1400" dirty="0" smtClean="0"/>
              <a:t>erum</a:t>
            </a:r>
            <a:endParaRPr lang="en-US" sz="1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866291" y="2657588"/>
            <a:ext cx="0" cy="343449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858304" y="3093218"/>
            <a:ext cx="0" cy="34344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458926" y="3356795"/>
            <a:ext cx="81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</a:t>
            </a:r>
            <a:r>
              <a:rPr lang="en-US" sz="1400" dirty="0" smtClean="0"/>
              <a:t>erum</a:t>
            </a:r>
            <a:endParaRPr lang="en-US" sz="1400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304920" y="3091729"/>
            <a:ext cx="0" cy="34344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05542" y="3355306"/>
            <a:ext cx="81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</a:t>
            </a:r>
            <a:r>
              <a:rPr lang="en-US" sz="1400" dirty="0" smtClean="0"/>
              <a:t>erum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169398" y="1939075"/>
            <a:ext cx="1394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91</a:t>
            </a:r>
          </a:p>
          <a:p>
            <a:pPr algn="ctr"/>
            <a:r>
              <a:rPr lang="en-US" sz="1400" dirty="0" smtClean="0"/>
              <a:t>4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GP DNA</a:t>
            </a:r>
          </a:p>
          <a:p>
            <a:pPr algn="ctr"/>
            <a:r>
              <a:rPr lang="en-US" sz="1400" dirty="0" smtClean="0"/>
              <a:t>4mg, </a:t>
            </a:r>
            <a:r>
              <a:rPr lang="en-US" sz="1400" dirty="0" err="1" smtClean="0"/>
              <a:t>i.m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5905541" y="2644897"/>
            <a:ext cx="961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135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776990" y="2652625"/>
            <a:ext cx="0" cy="343449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37575" y="1939075"/>
            <a:ext cx="1394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176</a:t>
            </a:r>
          </a:p>
          <a:p>
            <a:pPr algn="ctr"/>
            <a:r>
              <a:rPr lang="en-US" sz="1400" dirty="0" smtClean="0"/>
              <a:t>KUN-GP VLP</a:t>
            </a:r>
          </a:p>
          <a:p>
            <a:pPr algn="ctr"/>
            <a:r>
              <a:rPr lang="en-US" sz="1400" dirty="0" smtClean="0"/>
              <a:t>3x10</a:t>
            </a:r>
            <a:r>
              <a:rPr lang="en-US" sz="1400" baseline="30000" dirty="0" smtClean="0"/>
              <a:t>9</a:t>
            </a:r>
            <a:r>
              <a:rPr lang="en-US" sz="1400" dirty="0" smtClean="0"/>
              <a:t> </a:t>
            </a:r>
            <a:r>
              <a:rPr lang="en-US" sz="1400" baseline="30000" dirty="0" smtClean="0"/>
              <a:t>,</a:t>
            </a:r>
            <a:r>
              <a:rPr lang="en-US" sz="1400" dirty="0" smtClean="0"/>
              <a:t> </a:t>
            </a:r>
            <a:r>
              <a:rPr lang="en-US" sz="1400" dirty="0" err="1" smtClean="0"/>
              <a:t>s.c.</a:t>
            </a:r>
            <a:endParaRPr lang="en-US" sz="14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8926650" y="3090240"/>
            <a:ext cx="0" cy="34344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118447" y="3353469"/>
            <a:ext cx="166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Serum, 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Plasma collected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26235" y="2675768"/>
            <a:ext cx="961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Day 189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7" b="4358"/>
          <a:stretch/>
        </p:blipFill>
        <p:spPr>
          <a:xfrm>
            <a:off x="1774445" y="3721687"/>
            <a:ext cx="6522926" cy="2992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149" y="1121384"/>
            <a:ext cx="9534808" cy="646331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 smtClean="0"/>
              <a:t>2 horses – Chloe (C) and </a:t>
            </a:r>
            <a:r>
              <a:rPr lang="en-US" i="1" dirty="0" err="1" smtClean="0"/>
              <a:t>Flicka</a:t>
            </a:r>
            <a:r>
              <a:rPr lang="en-US" i="1" dirty="0" smtClean="0"/>
              <a:t> (F), </a:t>
            </a:r>
          </a:p>
          <a:p>
            <a:r>
              <a:rPr lang="en-US" i="1" dirty="0" smtClean="0"/>
              <a:t>immunizations and serum/plasma collection performed at </a:t>
            </a:r>
            <a:r>
              <a:rPr lang="en-US" i="1" dirty="0" err="1" smtClean="0"/>
              <a:t>PlasVacc</a:t>
            </a:r>
            <a:r>
              <a:rPr lang="en-US" i="1" dirty="0" smtClean="0"/>
              <a:t> Pty Ltd, Brisbane 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78666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847" y="305344"/>
            <a:ext cx="9129056" cy="1470025"/>
          </a:xfrm>
        </p:spPr>
        <p:txBody>
          <a:bodyPr>
            <a:normAutofit fontScale="90000"/>
          </a:bodyPr>
          <a:lstStyle/>
          <a:p>
            <a:r>
              <a:rPr lang="en-AU" sz="4800" dirty="0" smtClean="0"/>
              <a:t>Equine plasma processing</a:t>
            </a:r>
            <a:r>
              <a:rPr lang="en-AU" sz="3600" dirty="0" smtClean="0"/>
              <a:t> </a:t>
            </a:r>
            <a:br>
              <a:rPr lang="en-AU" sz="3600" dirty="0" smtClean="0"/>
            </a:br>
            <a:r>
              <a:rPr lang="en-AU" sz="3600" dirty="0" smtClean="0"/>
              <a:t>NCRIS Recombinant </a:t>
            </a:r>
            <a:r>
              <a:rPr lang="en-AU" sz="3600" dirty="0"/>
              <a:t>Protein Production </a:t>
            </a:r>
            <a:r>
              <a:rPr lang="en-AU" sz="3600" dirty="0" smtClean="0"/>
              <a:t>Facility, CSIRO</a:t>
            </a:r>
            <a:endParaRPr lang="en-AU" dirty="0"/>
          </a:p>
        </p:txBody>
      </p:sp>
      <p:pic>
        <p:nvPicPr>
          <p:cNvPr id="4" name="Picture 3" descr="team 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9341" y="2060848"/>
            <a:ext cx="7027317" cy="40870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3673" y="3769823"/>
            <a:ext cx="1683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George </a:t>
            </a:r>
            <a:r>
              <a:rPr lang="en-US" sz="1600" dirty="0" err="1" smtClean="0"/>
              <a:t>Lovrecz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7106991" y="4466528"/>
            <a:ext cx="1157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Tram </a:t>
            </a:r>
            <a:r>
              <a:rPr lang="en-US" sz="1600" dirty="0" err="1" smtClean="0"/>
              <a:t>Phan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536817" y="4635805"/>
            <a:ext cx="1157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Mylihn</a:t>
            </a:r>
            <a:r>
              <a:rPr lang="en-US" sz="1600" dirty="0" smtClean="0"/>
              <a:t> La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227744" y="3926944"/>
            <a:ext cx="1157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Louis Lu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969067" y="4635805"/>
            <a:ext cx="1157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Tam Pham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18096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Receiving plasma</a:t>
            </a:r>
            <a:endParaRPr lang="en-AU" dirty="0"/>
          </a:p>
        </p:txBody>
      </p:sp>
      <p:pic>
        <p:nvPicPr>
          <p:cNvPr id="1026" name="Picture 2" descr="S:\Division\Cell Culture\CTCF Quality Management System\Photo\EBOLA NEUTRALISING AB PHOTOS\P6300230.JPG"/>
          <p:cNvPicPr>
            <a:picLocks noChangeAspect="1" noChangeArrowheads="1"/>
          </p:cNvPicPr>
          <p:nvPr/>
        </p:nvPicPr>
        <p:blipFill rotWithShape="1">
          <a:blip r:embed="rId2" cstate="print"/>
          <a:srcRect t="7090"/>
          <a:stretch/>
        </p:blipFill>
        <p:spPr bwMode="auto">
          <a:xfrm>
            <a:off x="4371470" y="2469536"/>
            <a:ext cx="5752109" cy="3713758"/>
          </a:xfrm>
          <a:prstGeom prst="rect">
            <a:avLst/>
          </a:prstGeom>
          <a:noFill/>
        </p:spPr>
      </p:pic>
      <p:pic>
        <p:nvPicPr>
          <p:cNvPr id="1027" name="Picture 3" descr="S:\Division\Cell Culture\CTCF Quality Management System\Photo\EBOLA NEUTRALISING AB PHOTOS\P6300229.JPG"/>
          <p:cNvPicPr>
            <a:picLocks noChangeAspect="1" noChangeArrowheads="1"/>
          </p:cNvPicPr>
          <p:nvPr/>
        </p:nvPicPr>
        <p:blipFill>
          <a:blip r:embed="rId3" cstate="print"/>
          <a:srcRect l="28253"/>
          <a:stretch>
            <a:fillRect/>
          </a:stretch>
        </p:blipFill>
        <p:spPr bwMode="auto">
          <a:xfrm rot="5400000">
            <a:off x="381128" y="2229410"/>
            <a:ext cx="3713757" cy="419401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37780" y="1604187"/>
            <a:ext cx="87021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16L of </a:t>
            </a:r>
            <a:r>
              <a:rPr lang="en-US" sz="2400" dirty="0" smtClean="0">
                <a:solidFill>
                  <a:srgbClr val="000090"/>
                </a:solidFill>
              </a:rPr>
              <a:t>horse plasma from </a:t>
            </a:r>
            <a:r>
              <a:rPr lang="en-US" sz="2400" dirty="0" err="1" smtClean="0">
                <a:solidFill>
                  <a:srgbClr val="000090"/>
                </a:solidFill>
              </a:rPr>
              <a:t>PlasVacc</a:t>
            </a:r>
            <a:r>
              <a:rPr lang="en-US" sz="2400" dirty="0" smtClean="0">
                <a:solidFill>
                  <a:srgbClr val="000090"/>
                </a:solidFill>
              </a:rPr>
              <a:t> (</a:t>
            </a:r>
            <a:r>
              <a:rPr lang="en-US" sz="2400" dirty="0">
                <a:solidFill>
                  <a:srgbClr val="000090"/>
                </a:solidFill>
              </a:rPr>
              <a:t>10L from Chloe </a:t>
            </a:r>
            <a:r>
              <a:rPr lang="en-US" sz="2400" dirty="0" smtClean="0">
                <a:solidFill>
                  <a:srgbClr val="000090"/>
                </a:solidFill>
              </a:rPr>
              <a:t>+ 6L </a:t>
            </a:r>
            <a:r>
              <a:rPr lang="en-US" sz="2400" dirty="0">
                <a:solidFill>
                  <a:srgbClr val="000090"/>
                </a:solidFill>
              </a:rPr>
              <a:t>from </a:t>
            </a:r>
            <a:r>
              <a:rPr lang="en-US" sz="2400" dirty="0" err="1">
                <a:solidFill>
                  <a:srgbClr val="000090"/>
                </a:solidFill>
              </a:rPr>
              <a:t>Flicka</a:t>
            </a:r>
            <a:r>
              <a:rPr lang="en-US" sz="2400" dirty="0">
                <a:solidFill>
                  <a:srgbClr val="000090"/>
                </a:solidFill>
              </a:rPr>
              <a:t>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071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Transfer to Wave single-use bags</a:t>
            </a:r>
            <a:endParaRPr lang="en-AU" dirty="0"/>
          </a:p>
        </p:txBody>
      </p:sp>
      <p:pic>
        <p:nvPicPr>
          <p:cNvPr id="1028" name="Picture 4" descr="S:\Division\Cell Culture\CTCF Quality Management System\Photo\EBOLA NEUTRALISING AB PHOTOS\P63002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0048" y="1498276"/>
            <a:ext cx="7740762" cy="51600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7031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83920"/>
            <a:ext cx="9258300" cy="1143000"/>
          </a:xfrm>
        </p:spPr>
        <p:txBody>
          <a:bodyPr/>
          <a:lstStyle/>
          <a:p>
            <a:r>
              <a:rPr lang="en-AU" dirty="0" smtClean="0"/>
              <a:t>After </a:t>
            </a:r>
            <a:r>
              <a:rPr lang="en-AU" dirty="0" err="1" smtClean="0"/>
              <a:t>caprylic</a:t>
            </a:r>
            <a:r>
              <a:rPr lang="en-AU" dirty="0" smtClean="0"/>
              <a:t> acid addition</a:t>
            </a:r>
            <a:endParaRPr lang="en-AU" dirty="0"/>
          </a:p>
        </p:txBody>
      </p:sp>
      <p:pic>
        <p:nvPicPr>
          <p:cNvPr id="2050" name="Picture 2" descr="S:\Division\Cell Culture\CTCF Quality Management System\Photo\EBOLA NEUTRALISING AB PHOTOS\P6300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56043" y="1417638"/>
            <a:ext cx="7803502" cy="5202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0136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After centrifugation</a:t>
            </a:r>
            <a:endParaRPr lang="en-AU" dirty="0"/>
          </a:p>
        </p:txBody>
      </p:sp>
      <p:pic>
        <p:nvPicPr>
          <p:cNvPr id="4098" name="Picture 2" descr="S:\Division\Cell Culture\CTCF Quality Management System\Photo\EBOLA NEUTRALISING AB PHOTOS\P6300243.JPG"/>
          <p:cNvPicPr>
            <a:picLocks noChangeAspect="1" noChangeArrowheads="1"/>
          </p:cNvPicPr>
          <p:nvPr/>
        </p:nvPicPr>
        <p:blipFill rotWithShape="1">
          <a:blip r:embed="rId2" cstate="print"/>
          <a:srcRect t="9821"/>
          <a:stretch/>
        </p:blipFill>
        <p:spPr bwMode="auto">
          <a:xfrm>
            <a:off x="1380838" y="1703476"/>
            <a:ext cx="7599655" cy="45684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243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982" y="254478"/>
            <a:ext cx="9258300" cy="1143000"/>
          </a:xfrm>
        </p:spPr>
        <p:txBody>
          <a:bodyPr/>
          <a:lstStyle/>
          <a:p>
            <a:r>
              <a:rPr lang="en-AU" dirty="0" smtClean="0"/>
              <a:t>Precipitated proteins and lipids</a:t>
            </a:r>
            <a:endParaRPr lang="en-AU" dirty="0"/>
          </a:p>
        </p:txBody>
      </p:sp>
      <p:pic>
        <p:nvPicPr>
          <p:cNvPr id="5122" name="Picture 2" descr="S:\Division\Cell Culture\CTCF Quality Management System\Photo\EBOLA NEUTRALISING AB PHOTOS\P63002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8472" y="1484785"/>
            <a:ext cx="7429138" cy="495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3962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6387"/>
            <a:ext cx="9258300" cy="1143000"/>
          </a:xfrm>
        </p:spPr>
        <p:txBody>
          <a:bodyPr/>
          <a:lstStyle/>
          <a:p>
            <a:r>
              <a:rPr lang="en-AU" dirty="0" smtClean="0"/>
              <a:t>Un-clarified supernatant</a:t>
            </a:r>
            <a:endParaRPr lang="en-AU" dirty="0"/>
          </a:p>
        </p:txBody>
      </p:sp>
      <p:pic>
        <p:nvPicPr>
          <p:cNvPr id="7170" name="Picture 2" descr="S:\Division\Cell Culture\CTCF Quality Management System\Photo\EBOLA NEUTRALISING AB PHOTOS\P6300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317929" y="1624992"/>
            <a:ext cx="5478075" cy="46217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9236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Supernatant filtration</a:t>
            </a:r>
            <a:endParaRPr lang="en-AU" dirty="0"/>
          </a:p>
        </p:txBody>
      </p:sp>
      <p:pic>
        <p:nvPicPr>
          <p:cNvPr id="6146" name="Picture 2" descr="S:\Division\Cell Culture\CTCF Quality Management System\Photo\EBOLA NEUTRALISING AB PHOTOS\P63002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3139" y="1916832"/>
            <a:ext cx="6673155" cy="444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7544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Dialysis and concentration using TFF</a:t>
            </a:r>
            <a:endParaRPr lang="en-AU" dirty="0"/>
          </a:p>
        </p:txBody>
      </p:sp>
      <p:pic>
        <p:nvPicPr>
          <p:cNvPr id="8194" name="Picture 2" descr="S:\Division\Cell Culture\CTCF Quality Management System\Photo\EBOLA NEUTRALISING AB PHOTOS\P63002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6812" y="1417638"/>
            <a:ext cx="7799891" cy="5199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132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Sterile filtration after TFF</a:t>
            </a:r>
            <a:endParaRPr lang="en-AU" dirty="0"/>
          </a:p>
        </p:txBody>
      </p:sp>
      <p:pic>
        <p:nvPicPr>
          <p:cNvPr id="9218" name="Picture 2" descr="S:\Division\Cell Culture\CTCF Quality Management System\Photo\EBOLA NEUTRALISING AB PHOTOS\P63002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1850" y="1417638"/>
            <a:ext cx="7685383" cy="5123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295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16967"/>
            <a:ext cx="9258300" cy="1143000"/>
          </a:xfrm>
        </p:spPr>
        <p:txBody>
          <a:bodyPr/>
          <a:lstStyle/>
          <a:p>
            <a:r>
              <a:rPr lang="en-AU" dirty="0" err="1" smtClean="0"/>
              <a:t>Aliquoting</a:t>
            </a:r>
            <a:endParaRPr lang="en-AU" dirty="0"/>
          </a:p>
        </p:txBody>
      </p:sp>
      <p:pic>
        <p:nvPicPr>
          <p:cNvPr id="12290" name="Picture 2" descr="S:\Division\Cell Culture\CTCF Quality Management System\Photo\EBOLA NEUTRALISING AB PHOTOS\P72402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922" y="1179329"/>
            <a:ext cx="7983151" cy="5322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2032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First five vials…</a:t>
            </a:r>
            <a:endParaRPr lang="en-AU" dirty="0"/>
          </a:p>
        </p:txBody>
      </p:sp>
      <p:pic>
        <p:nvPicPr>
          <p:cNvPr id="13314" name="Picture 2" descr="S:\Division\Cell Culture\CTCF Quality Management System\Photo\EBOLA NEUTRALISING AB PHOTOS\P72402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07" y="1316841"/>
            <a:ext cx="7903920" cy="5269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475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81831" y="1909428"/>
            <a:ext cx="7770097" cy="4898960"/>
            <a:chOff x="537104" y="2169147"/>
            <a:chExt cx="5017162" cy="33733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104" y="2169147"/>
              <a:ext cx="3561588" cy="313639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026" y="2400016"/>
              <a:ext cx="1539240" cy="3142488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723210" y="-8815"/>
            <a:ext cx="8846093" cy="9541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err="1" smtClean="0"/>
              <a:t>Caprylic</a:t>
            </a:r>
            <a:r>
              <a:rPr lang="en-US" sz="2800" i="1" dirty="0" smtClean="0"/>
              <a:t> acid concentration and purification of horse plasma produces high </a:t>
            </a:r>
            <a:r>
              <a:rPr lang="en-US" sz="2800" i="1" dirty="0" err="1" smtClean="0"/>
              <a:t>titre</a:t>
            </a:r>
            <a:r>
              <a:rPr lang="en-US" sz="2800" i="1" dirty="0" smtClean="0"/>
              <a:t> anti-GP </a:t>
            </a:r>
            <a:r>
              <a:rPr lang="en-US" sz="2800" i="1" dirty="0" err="1" smtClean="0"/>
              <a:t>IgG</a:t>
            </a:r>
            <a:endParaRPr lang="en-US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510801" y="1273549"/>
            <a:ext cx="7220807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16L of plasma was purified and concentrated to 1.2L (140g/L) of </a:t>
            </a:r>
            <a:r>
              <a:rPr lang="en-US" sz="2000" dirty="0" err="1" smtClean="0">
                <a:solidFill>
                  <a:srgbClr val="000090"/>
                </a:solidFill>
              </a:rPr>
              <a:t>IgG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45329" y="4937171"/>
            <a:ext cx="479395" cy="51306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60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0"/>
            <a:ext cx="9258300" cy="1143000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r>
              <a:rPr lang="en-US" i="1" dirty="0" smtClean="0"/>
              <a:t>Conclusions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73" y="1287598"/>
            <a:ext cx="9498745" cy="4865028"/>
          </a:xfrm>
          <a:effectLst>
            <a:outerShdw blurRad="50800" dist="38100" dir="2700000" algn="tl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sz="2000" i="1" dirty="0" smtClean="0">
                <a:solidFill>
                  <a:srgbClr val="000090"/>
                </a:solidFill>
              </a:rPr>
              <a:t>D637L mutant of EBOV GP is less cytotoxic than </a:t>
            </a:r>
            <a:r>
              <a:rPr lang="en-US" sz="2000" i="1" dirty="0" err="1" smtClean="0">
                <a:solidFill>
                  <a:srgbClr val="000090"/>
                </a:solidFill>
              </a:rPr>
              <a:t>wt</a:t>
            </a:r>
            <a:r>
              <a:rPr lang="en-US" sz="2000" i="1" dirty="0" smtClean="0">
                <a:solidFill>
                  <a:srgbClr val="000090"/>
                </a:solidFill>
              </a:rPr>
              <a:t> GP and allows generation of higher </a:t>
            </a:r>
            <a:r>
              <a:rPr lang="en-US" sz="2000" i="1" dirty="0" err="1" smtClean="0">
                <a:solidFill>
                  <a:srgbClr val="000090"/>
                </a:solidFill>
              </a:rPr>
              <a:t>titres</a:t>
            </a:r>
            <a:r>
              <a:rPr lang="en-US" sz="2000" i="1" dirty="0" smtClean="0">
                <a:solidFill>
                  <a:srgbClr val="000090"/>
                </a:solidFill>
              </a:rPr>
              <a:t> of KUN-GP replicon VLPs</a:t>
            </a:r>
          </a:p>
          <a:p>
            <a:endParaRPr lang="en-US" sz="2000" i="1" dirty="0" smtClean="0"/>
          </a:p>
          <a:p>
            <a:r>
              <a:rPr lang="en-US" sz="2000" i="1" dirty="0" smtClean="0">
                <a:solidFill>
                  <a:srgbClr val="800000"/>
                </a:solidFill>
              </a:rPr>
              <a:t>Two immunizations with 5x10</a:t>
            </a:r>
            <a:r>
              <a:rPr lang="en-US" sz="2000" i="1" baseline="30000" dirty="0" smtClean="0">
                <a:solidFill>
                  <a:srgbClr val="800000"/>
                </a:solidFill>
              </a:rPr>
              <a:t>6</a:t>
            </a:r>
            <a:r>
              <a:rPr lang="en-US" sz="2000" i="1" dirty="0" smtClean="0">
                <a:solidFill>
                  <a:srgbClr val="800000"/>
                </a:solidFill>
              </a:rPr>
              <a:t> KUN-GP (both </a:t>
            </a:r>
            <a:r>
              <a:rPr lang="en-US" sz="2000" i="1" dirty="0" err="1" smtClean="0">
                <a:solidFill>
                  <a:srgbClr val="800000"/>
                </a:solidFill>
              </a:rPr>
              <a:t>wt</a:t>
            </a:r>
            <a:r>
              <a:rPr lang="en-US" sz="2000" i="1" dirty="0" smtClean="0">
                <a:solidFill>
                  <a:srgbClr val="800000"/>
                </a:solidFill>
              </a:rPr>
              <a:t> and D637L) replicon VLPs protected 75-85% of Guiney pigs from lethal infection with Guiney pig-adapted EBOV</a:t>
            </a:r>
          </a:p>
          <a:p>
            <a:endParaRPr lang="en-US" sz="2000" i="1" dirty="0" smtClean="0"/>
          </a:p>
          <a:p>
            <a:r>
              <a:rPr lang="en-US" sz="2000" i="1" dirty="0" smtClean="0">
                <a:solidFill>
                  <a:srgbClr val="000090"/>
                </a:solidFill>
              </a:rPr>
              <a:t>Two immunizations with 10</a:t>
            </a:r>
            <a:r>
              <a:rPr lang="en-US" sz="2000" i="1" baseline="30000" dirty="0" smtClean="0">
                <a:solidFill>
                  <a:srgbClr val="000090"/>
                </a:solidFill>
              </a:rPr>
              <a:t>9</a:t>
            </a:r>
            <a:r>
              <a:rPr lang="en-US" sz="2000" i="1" dirty="0" smtClean="0">
                <a:solidFill>
                  <a:srgbClr val="000090"/>
                </a:solidFill>
              </a:rPr>
              <a:t> KUN GP/D637L replicon VLPs induced </a:t>
            </a:r>
            <a:r>
              <a:rPr lang="en-US" sz="2000" i="1" dirty="0">
                <a:solidFill>
                  <a:srgbClr val="000090"/>
                </a:solidFill>
              </a:rPr>
              <a:t>high </a:t>
            </a:r>
            <a:r>
              <a:rPr lang="en-US" sz="2000" i="1" dirty="0" err="1">
                <a:solidFill>
                  <a:srgbClr val="000090"/>
                </a:solidFill>
              </a:rPr>
              <a:t>titres</a:t>
            </a:r>
            <a:r>
              <a:rPr lang="en-US" sz="2000" i="1" dirty="0">
                <a:solidFill>
                  <a:srgbClr val="000090"/>
                </a:solidFill>
              </a:rPr>
              <a:t> of anti-GP antibodies </a:t>
            </a:r>
            <a:r>
              <a:rPr lang="en-US" sz="2000" i="1" dirty="0" smtClean="0">
                <a:solidFill>
                  <a:srgbClr val="000090"/>
                </a:solidFill>
              </a:rPr>
              <a:t>and protected 75% of African green monkeys from lethal infection with Zaire EBOV</a:t>
            </a:r>
          </a:p>
          <a:p>
            <a:endParaRPr lang="en-US" sz="2000" i="1" dirty="0" smtClean="0"/>
          </a:p>
          <a:p>
            <a:r>
              <a:rPr lang="en-US" sz="2000" i="1" dirty="0" smtClean="0">
                <a:solidFill>
                  <a:srgbClr val="800000"/>
                </a:solidFill>
              </a:rPr>
              <a:t>Boosting with KUN-GP/D637L replicon VLPs significantly increased anti-GP </a:t>
            </a:r>
            <a:r>
              <a:rPr lang="en-US" sz="2000" i="1" dirty="0" err="1" smtClean="0">
                <a:solidFill>
                  <a:srgbClr val="800000"/>
                </a:solidFill>
              </a:rPr>
              <a:t>titres</a:t>
            </a:r>
            <a:r>
              <a:rPr lang="en-US" sz="2000" i="1" dirty="0" smtClean="0">
                <a:solidFill>
                  <a:srgbClr val="800000"/>
                </a:solidFill>
              </a:rPr>
              <a:t> in horses pre-immunized with GP-expressing plasmid DNA</a:t>
            </a:r>
          </a:p>
          <a:p>
            <a:endParaRPr lang="en-US" sz="2000" i="1" dirty="0" smtClean="0"/>
          </a:p>
          <a:p>
            <a:r>
              <a:rPr lang="en-US" sz="2000" i="1" dirty="0" smtClean="0">
                <a:solidFill>
                  <a:srgbClr val="000090"/>
                </a:solidFill>
              </a:rPr>
              <a:t>High </a:t>
            </a:r>
            <a:r>
              <a:rPr lang="en-US" sz="2000" i="1" dirty="0" err="1" smtClean="0">
                <a:solidFill>
                  <a:srgbClr val="000090"/>
                </a:solidFill>
              </a:rPr>
              <a:t>titre</a:t>
            </a:r>
            <a:r>
              <a:rPr lang="en-US" sz="2000" i="1" dirty="0" smtClean="0">
                <a:solidFill>
                  <a:srgbClr val="000090"/>
                </a:solidFill>
              </a:rPr>
              <a:t> purified anti-GP horse </a:t>
            </a:r>
            <a:r>
              <a:rPr lang="en-US" sz="2000" i="1" dirty="0" err="1" smtClean="0">
                <a:solidFill>
                  <a:srgbClr val="000090"/>
                </a:solidFill>
              </a:rPr>
              <a:t>IgG</a:t>
            </a:r>
            <a:r>
              <a:rPr lang="en-US" sz="2000" i="1" dirty="0" smtClean="0">
                <a:solidFill>
                  <a:srgbClr val="000090"/>
                </a:solidFill>
              </a:rPr>
              <a:t> have been produced for further trials in animals </a:t>
            </a:r>
            <a:r>
              <a:rPr lang="en-US" sz="2000" i="1" dirty="0">
                <a:solidFill>
                  <a:srgbClr val="000090"/>
                </a:solidFill>
              </a:rPr>
              <a:t>as anti-EBOV therapeutic </a:t>
            </a:r>
          </a:p>
        </p:txBody>
      </p:sp>
    </p:spTree>
    <p:extLst>
      <p:ext uri="{BB962C8B-B14F-4D97-AF65-F5344CB8AC3E}">
        <p14:creationId xmlns:p14="http://schemas.microsoft.com/office/powerpoint/2010/main" val="1163385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00" y="-113406"/>
            <a:ext cx="9258300" cy="1143000"/>
          </a:xfrm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/>
          <a:lstStyle/>
          <a:p>
            <a:r>
              <a:rPr lang="en-US" i="1" dirty="0" smtClean="0"/>
              <a:t>Acknowledgments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9939" y="1207362"/>
            <a:ext cx="2987044" cy="1524330"/>
          </a:xfrm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 smtClean="0">
                <a:solidFill>
                  <a:srgbClr val="800000"/>
                </a:solidFill>
              </a:rPr>
              <a:t>INSERM, Lyon, France</a:t>
            </a:r>
          </a:p>
          <a:p>
            <a:pPr marL="0" indent="0">
              <a:buNone/>
            </a:pPr>
            <a:r>
              <a:rPr lang="en-US" sz="1800" i="1" u="sng" dirty="0"/>
              <a:t>Victor </a:t>
            </a:r>
            <a:r>
              <a:rPr lang="en-US" sz="1800" i="1" u="sng" dirty="0" err="1"/>
              <a:t>Volchkov</a:t>
            </a:r>
            <a:endParaRPr lang="en-US" sz="1800" i="1" u="sng" dirty="0"/>
          </a:p>
          <a:p>
            <a:pPr marL="0" indent="0">
              <a:buNone/>
            </a:pPr>
            <a:r>
              <a:rPr lang="en-US" sz="1800" i="1" dirty="0" smtClean="0"/>
              <a:t>Olivier </a:t>
            </a:r>
            <a:r>
              <a:rPr lang="en-US" sz="1800" i="1" dirty="0" smtClean="0"/>
              <a:t>Reynard</a:t>
            </a:r>
          </a:p>
          <a:p>
            <a:pPr marL="0" indent="0">
              <a:buNone/>
            </a:pPr>
            <a:r>
              <a:rPr lang="en-US" sz="1800" i="1" dirty="0" err="1" smtClean="0"/>
              <a:t>Valentina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Volchkova</a:t>
            </a:r>
            <a:endParaRPr lang="en-US" sz="1800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87894" y="555765"/>
            <a:ext cx="2493142" cy="2339102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0000FF"/>
                </a:solidFill>
              </a:rPr>
              <a:t>UQ- </a:t>
            </a:r>
            <a:r>
              <a:rPr lang="en-US" sz="2000" i="1" u="sng" dirty="0" smtClean="0">
                <a:solidFill>
                  <a:srgbClr val="0000FF"/>
                </a:solidFill>
              </a:rPr>
              <a:t>Khromykh</a:t>
            </a:r>
            <a:r>
              <a:rPr lang="en-US" sz="2000" i="1" dirty="0" smtClean="0">
                <a:solidFill>
                  <a:srgbClr val="0000FF"/>
                </a:solidFill>
              </a:rPr>
              <a:t> lab</a:t>
            </a:r>
          </a:p>
          <a:p>
            <a:r>
              <a:rPr lang="en-US" i="1" dirty="0" smtClean="0"/>
              <a:t>Jason Leung* </a:t>
            </a:r>
          </a:p>
          <a:p>
            <a:r>
              <a:rPr lang="en-US" i="1" dirty="0" err="1" smtClean="0"/>
              <a:t>Vladislav</a:t>
            </a:r>
            <a:r>
              <a:rPr lang="en-US" i="1" dirty="0" smtClean="0"/>
              <a:t> </a:t>
            </a:r>
            <a:r>
              <a:rPr lang="en-US" i="1" dirty="0" err="1" smtClean="0"/>
              <a:t>Mokhonov</a:t>
            </a:r>
            <a:r>
              <a:rPr lang="en-US" i="1" dirty="0" smtClean="0"/>
              <a:t>*</a:t>
            </a:r>
          </a:p>
          <a:p>
            <a:r>
              <a:rPr lang="en-US" i="1" dirty="0" smtClean="0"/>
              <a:t>Ekaterina </a:t>
            </a:r>
            <a:r>
              <a:rPr lang="en-US" i="1" dirty="0" err="1" smtClean="0"/>
              <a:t>Mokhonova</a:t>
            </a:r>
            <a:r>
              <a:rPr lang="en-US" i="1" dirty="0" smtClean="0"/>
              <a:t>*</a:t>
            </a:r>
          </a:p>
          <a:p>
            <a:r>
              <a:rPr lang="en-US" i="1" dirty="0" smtClean="0"/>
              <a:t>Ying Xiang </a:t>
            </a:r>
            <a:r>
              <a:rPr lang="en-US" i="1" dirty="0" err="1" smtClean="0"/>
              <a:t>Setoh</a:t>
            </a:r>
            <a:endParaRPr lang="en-US" i="1" dirty="0" smtClean="0"/>
          </a:p>
          <a:p>
            <a:r>
              <a:rPr lang="en-US" i="1" dirty="0" smtClean="0"/>
              <a:t>Judy Edmonds</a:t>
            </a:r>
          </a:p>
          <a:p>
            <a:r>
              <a:rPr lang="en-US" i="1" dirty="0" smtClean="0"/>
              <a:t>Gabor </a:t>
            </a:r>
            <a:r>
              <a:rPr lang="en-US" i="1" dirty="0" err="1" smtClean="0"/>
              <a:t>Pali</a:t>
            </a:r>
            <a:endParaRPr lang="en-US" i="1" dirty="0" smtClean="0"/>
          </a:p>
          <a:p>
            <a:r>
              <a:rPr lang="en-US" i="1" dirty="0" smtClean="0"/>
              <a:t>* </a:t>
            </a:r>
            <a:r>
              <a:rPr lang="en-US" sz="1400" i="1" dirty="0" smtClean="0"/>
              <a:t>Former lab members</a:t>
            </a:r>
            <a:endParaRPr lang="en-US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87894" y="3630270"/>
            <a:ext cx="2493142" cy="67710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0000FF"/>
                </a:solidFill>
              </a:rPr>
              <a:t>QIMR</a:t>
            </a:r>
          </a:p>
          <a:p>
            <a:r>
              <a:rPr lang="en-US" i="1" u="sng" dirty="0" smtClean="0">
                <a:solidFill>
                  <a:srgbClr val="000000"/>
                </a:solidFill>
              </a:rPr>
              <a:t>Andreas </a:t>
            </a:r>
            <a:r>
              <a:rPr lang="en-US" i="1" u="sng" dirty="0" err="1" smtClean="0">
                <a:solidFill>
                  <a:srgbClr val="000000"/>
                </a:solidFill>
              </a:rPr>
              <a:t>Suhrbier</a:t>
            </a:r>
            <a:endParaRPr lang="en-US" i="1" u="sng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894" y="4224888"/>
            <a:ext cx="2493142" cy="67710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i="1" dirty="0" err="1" smtClean="0">
                <a:solidFill>
                  <a:srgbClr val="0000FF"/>
                </a:solidFill>
              </a:rPr>
              <a:t>PLasVacc</a:t>
            </a:r>
            <a:r>
              <a:rPr lang="en-US" sz="2000" i="1" dirty="0" smtClean="0">
                <a:solidFill>
                  <a:srgbClr val="0000FF"/>
                </a:solidFill>
              </a:rPr>
              <a:t> Pty Ltd</a:t>
            </a:r>
          </a:p>
          <a:p>
            <a:r>
              <a:rPr lang="en-US" i="1" u="sng" dirty="0" smtClean="0">
                <a:solidFill>
                  <a:srgbClr val="000000"/>
                </a:solidFill>
              </a:rPr>
              <a:t>Shane Belford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893" y="4819133"/>
            <a:ext cx="4204209" cy="2092881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0000FF"/>
                </a:solidFill>
              </a:rPr>
              <a:t>NCRIS Recombinant Protein Production Facility, CSIRO</a:t>
            </a:r>
          </a:p>
          <a:p>
            <a:r>
              <a:rPr lang="en-US" i="1" u="sng" dirty="0" smtClean="0">
                <a:solidFill>
                  <a:srgbClr val="000000"/>
                </a:solidFill>
              </a:rPr>
              <a:t>George </a:t>
            </a:r>
            <a:r>
              <a:rPr lang="en-US" i="1" u="sng" dirty="0" err="1" smtClean="0">
                <a:solidFill>
                  <a:srgbClr val="000000"/>
                </a:solidFill>
              </a:rPr>
              <a:t>Lovrecz</a:t>
            </a:r>
            <a:endParaRPr lang="en-US" i="1" u="sng" dirty="0" smtClean="0">
              <a:solidFill>
                <a:srgbClr val="000000"/>
              </a:solidFill>
            </a:endParaRPr>
          </a:p>
          <a:p>
            <a:r>
              <a:rPr lang="en-US" i="1" dirty="0" smtClean="0">
                <a:solidFill>
                  <a:srgbClr val="000000"/>
                </a:solidFill>
              </a:rPr>
              <a:t>Tam Pham</a:t>
            </a:r>
          </a:p>
          <a:p>
            <a:r>
              <a:rPr lang="en-US" i="1" dirty="0" smtClean="0">
                <a:solidFill>
                  <a:srgbClr val="000000"/>
                </a:solidFill>
              </a:rPr>
              <a:t>Tram </a:t>
            </a:r>
            <a:r>
              <a:rPr lang="en-US" i="1" dirty="0" err="1" smtClean="0">
                <a:solidFill>
                  <a:srgbClr val="000000"/>
                </a:solidFill>
              </a:rPr>
              <a:t>Phan</a:t>
            </a:r>
            <a:endParaRPr lang="en-US" i="1" dirty="0" smtClean="0">
              <a:solidFill>
                <a:srgbClr val="000000"/>
              </a:solidFill>
            </a:endParaRPr>
          </a:p>
          <a:p>
            <a:r>
              <a:rPr lang="en-US" i="1" dirty="0" err="1" smtClean="0">
                <a:solidFill>
                  <a:srgbClr val="000000"/>
                </a:solidFill>
              </a:rPr>
              <a:t>Mylinh</a:t>
            </a:r>
            <a:r>
              <a:rPr lang="en-US" i="1" dirty="0" smtClean="0">
                <a:solidFill>
                  <a:srgbClr val="000000"/>
                </a:solidFill>
              </a:rPr>
              <a:t> La</a:t>
            </a:r>
          </a:p>
          <a:p>
            <a:r>
              <a:rPr lang="en-US" i="1" dirty="0" smtClean="0">
                <a:solidFill>
                  <a:srgbClr val="000000"/>
                </a:solidFill>
              </a:rPr>
              <a:t>Louis Lu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79939" y="2733303"/>
            <a:ext cx="3407918" cy="2725763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i="1" dirty="0" smtClean="0">
                <a:solidFill>
                  <a:srgbClr val="800000"/>
                </a:solidFill>
              </a:rPr>
              <a:t>State Centre for Virology and Biotechnology “Vector”, Russia</a:t>
            </a:r>
          </a:p>
          <a:p>
            <a:pPr marL="0" indent="0">
              <a:buFont typeface="Arial"/>
              <a:buNone/>
            </a:pPr>
            <a:r>
              <a:rPr lang="en-US" sz="1800" i="1" u="sng" dirty="0" smtClean="0"/>
              <a:t>Oleg </a:t>
            </a:r>
            <a:r>
              <a:rPr lang="en-US" sz="1800" i="1" u="sng" dirty="0" err="1" smtClean="0"/>
              <a:t>Pyankov</a:t>
            </a:r>
            <a:endParaRPr lang="en-US" sz="1800" i="1" u="sng" dirty="0" smtClean="0"/>
          </a:p>
          <a:p>
            <a:pPr marL="0" indent="0">
              <a:buFont typeface="Arial"/>
              <a:buNone/>
            </a:pPr>
            <a:r>
              <a:rPr lang="en-US" sz="1800" i="1" dirty="0" smtClean="0"/>
              <a:t>Olga </a:t>
            </a:r>
            <a:r>
              <a:rPr lang="en-US" sz="1800" i="1" dirty="0" err="1" smtClean="0"/>
              <a:t>Pyankova</a:t>
            </a:r>
            <a:endParaRPr lang="en-US" sz="1800" i="1" dirty="0"/>
          </a:p>
          <a:p>
            <a:pPr marL="0" indent="0">
              <a:buFont typeface="Arial"/>
              <a:buNone/>
            </a:pPr>
            <a:r>
              <a:rPr lang="en-US" sz="1800" i="1" dirty="0" smtClean="0"/>
              <a:t>Sergey </a:t>
            </a:r>
            <a:r>
              <a:rPr lang="en-US" sz="1800" i="1" dirty="0" err="1" smtClean="0"/>
              <a:t>Bodnev</a:t>
            </a:r>
            <a:endParaRPr lang="en-US" sz="1800" i="1" dirty="0" smtClean="0"/>
          </a:p>
          <a:p>
            <a:pPr marL="0" indent="0">
              <a:buFont typeface="Arial"/>
              <a:buNone/>
            </a:pPr>
            <a:r>
              <a:rPr lang="en-US" sz="1800" i="1" dirty="0" err="1" smtClean="0"/>
              <a:t>Vladislav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Solodkyi</a:t>
            </a:r>
            <a:endParaRPr lang="en-US" sz="1800" i="1" dirty="0" smtClean="0"/>
          </a:p>
          <a:p>
            <a:pPr marL="0" indent="0">
              <a:buFont typeface="Arial"/>
              <a:buNone/>
            </a:pPr>
            <a:r>
              <a:rPr lang="en-US" sz="1800" i="1" dirty="0" err="1" smtClean="0"/>
              <a:t>Stepan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Pyankov</a:t>
            </a:r>
            <a:endParaRPr lang="en-US" sz="1800" i="1" dirty="0" smtClean="0"/>
          </a:p>
          <a:p>
            <a:pPr marL="0" indent="0">
              <a:buFont typeface="Arial"/>
              <a:buNone/>
            </a:pPr>
            <a:r>
              <a:rPr lang="en-US" sz="1800" i="1" dirty="0" smtClean="0"/>
              <a:t>Alexander </a:t>
            </a:r>
            <a:r>
              <a:rPr lang="en-US" sz="1800" i="1" dirty="0" err="1" smtClean="0"/>
              <a:t>Agafonov</a:t>
            </a:r>
            <a:endParaRPr lang="en-US" sz="18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702922" y="5622397"/>
            <a:ext cx="3407686" cy="120032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90"/>
                </a:solidFill>
              </a:rPr>
              <a:t>Funding: </a:t>
            </a:r>
          </a:p>
          <a:p>
            <a:r>
              <a:rPr lang="en-US" sz="2400" i="1" dirty="0" smtClean="0">
                <a:solidFill>
                  <a:srgbClr val="000090"/>
                </a:solidFill>
              </a:rPr>
              <a:t>NIH RO21 grant </a:t>
            </a:r>
          </a:p>
          <a:p>
            <a:r>
              <a:rPr lang="en-US" sz="2400" i="1" dirty="0" smtClean="0">
                <a:solidFill>
                  <a:srgbClr val="000090"/>
                </a:solidFill>
              </a:rPr>
              <a:t>AID UQ-QIMR seed grant</a:t>
            </a:r>
            <a:endParaRPr lang="en-US" sz="2400" i="1" dirty="0">
              <a:solidFill>
                <a:srgbClr val="00009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0" y="2765526"/>
            <a:ext cx="2493142" cy="95410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0000FF"/>
                </a:solidFill>
              </a:rPr>
              <a:t>UQ- </a:t>
            </a:r>
            <a:r>
              <a:rPr lang="en-US" sz="2000" i="1" u="sng" dirty="0" smtClean="0">
                <a:solidFill>
                  <a:srgbClr val="0000FF"/>
                </a:solidFill>
              </a:rPr>
              <a:t>Young</a:t>
            </a:r>
            <a:r>
              <a:rPr lang="en-US" sz="2000" i="1" dirty="0" smtClean="0">
                <a:solidFill>
                  <a:srgbClr val="0000FF"/>
                </a:solidFill>
              </a:rPr>
              <a:t> lab</a:t>
            </a:r>
          </a:p>
          <a:p>
            <a:r>
              <a:rPr lang="en-US" i="1" dirty="0" smtClean="0">
                <a:solidFill>
                  <a:srgbClr val="000000"/>
                </a:solidFill>
              </a:rPr>
              <a:t>Keith Chappell</a:t>
            </a:r>
          </a:p>
          <a:p>
            <a:r>
              <a:rPr lang="en-US" i="1" dirty="0" smtClean="0">
                <a:solidFill>
                  <a:srgbClr val="000000"/>
                </a:solidFill>
              </a:rPr>
              <a:t>Daniel Watterson</a:t>
            </a:r>
          </a:p>
        </p:txBody>
      </p:sp>
    </p:spTree>
    <p:extLst>
      <p:ext uri="{BB962C8B-B14F-4D97-AF65-F5344CB8AC3E}">
        <p14:creationId xmlns:p14="http://schemas.microsoft.com/office/powerpoint/2010/main" val="166816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1221</Words>
  <Application>Microsoft Macintosh PowerPoint</Application>
  <PresentationFormat>35mm Slides</PresentationFormat>
  <Paragraphs>292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Kunjin replicon-based vaccine candidate against Ebola virus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Boosting with KUN-GP replicon VLPs generates high-titre anti-GP antibodies in horses</vt:lpstr>
      <vt:lpstr>Equine plasma processing  NCRIS Recombinant Protein Production Facility, CSIRO</vt:lpstr>
      <vt:lpstr>Receiving plasma</vt:lpstr>
      <vt:lpstr>Transfer to Wave single-use bags</vt:lpstr>
      <vt:lpstr>After caprylic acid addition</vt:lpstr>
      <vt:lpstr>After centrifugation</vt:lpstr>
      <vt:lpstr>Precipitated proteins and lipids</vt:lpstr>
      <vt:lpstr>Un-clarified supernatant</vt:lpstr>
      <vt:lpstr>Supernatant filtration</vt:lpstr>
      <vt:lpstr>Dialysis and concentration using TFF</vt:lpstr>
      <vt:lpstr>Sterile filtration after TFF</vt:lpstr>
      <vt:lpstr>Aliquoting</vt:lpstr>
      <vt:lpstr>First five vials…</vt:lpstr>
      <vt:lpstr>PowerPoint Presentation</vt:lpstr>
      <vt:lpstr>Conclusions</vt:lpstr>
      <vt:lpstr>Acknowledgments</vt:lpstr>
    </vt:vector>
  </TitlesOfParts>
  <Company>The University of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Khromykh</dc:creator>
  <cp:lastModifiedBy>Alexander Khromykh</cp:lastModifiedBy>
  <cp:revision>78</cp:revision>
  <dcterms:created xsi:type="dcterms:W3CDTF">2015-07-17T03:50:58Z</dcterms:created>
  <dcterms:modified xsi:type="dcterms:W3CDTF">2015-07-26T12:30:16Z</dcterms:modified>
</cp:coreProperties>
</file>