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97" r:id="rId2"/>
    <p:sldId id="298" r:id="rId3"/>
    <p:sldId id="264" r:id="rId4"/>
    <p:sldId id="258" r:id="rId5"/>
    <p:sldId id="265" r:id="rId6"/>
    <p:sldId id="266" r:id="rId7"/>
    <p:sldId id="267" r:id="rId8"/>
    <p:sldId id="268" r:id="rId9"/>
    <p:sldId id="269" r:id="rId10"/>
    <p:sldId id="313" r:id="rId11"/>
    <p:sldId id="312" r:id="rId12"/>
    <p:sldId id="300" r:id="rId13"/>
    <p:sldId id="301" r:id="rId14"/>
    <p:sldId id="302" r:id="rId15"/>
    <p:sldId id="303" r:id="rId16"/>
    <p:sldId id="304" r:id="rId17"/>
    <p:sldId id="305" r:id="rId18"/>
    <p:sldId id="306" r:id="rId19"/>
    <p:sldId id="307" r:id="rId20"/>
    <p:sldId id="308" r:id="rId21"/>
    <p:sldId id="309" r:id="rId22"/>
    <p:sldId id="310" r:id="rId23"/>
    <p:sldId id="311" r:id="rId24"/>
    <p:sldId id="299" r:id="rId25"/>
    <p:sldId id="296" r:id="rId26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913" userDrawn="1">
          <p15:clr>
            <a:srgbClr val="A4A3A4"/>
          </p15:clr>
        </p15:guide>
        <p15:guide id="3" orient="horz" pos="799" userDrawn="1">
          <p15:clr>
            <a:srgbClr val="A4A3A4"/>
          </p15:clr>
        </p15:guide>
        <p15:guide id="4" orient="horz" pos="346" userDrawn="1">
          <p15:clr>
            <a:srgbClr val="A4A3A4"/>
          </p15:clr>
        </p15:guide>
        <p15:guide id="5" orient="horz" pos="164" userDrawn="1">
          <p15:clr>
            <a:srgbClr val="A4A3A4"/>
          </p15:clr>
        </p15:guide>
        <p15:guide id="6" orient="horz" pos="3974" userDrawn="1">
          <p15:clr>
            <a:srgbClr val="A4A3A4"/>
          </p15:clr>
        </p15:guide>
        <p15:guide id="7" pos="158" userDrawn="1">
          <p15:clr>
            <a:srgbClr val="A4A3A4"/>
          </p15:clr>
        </p15:guide>
        <p15:guide id="8" pos="56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50" d="100"/>
          <a:sy n="50" d="100"/>
        </p:scale>
        <p:origin x="-522" y="-102"/>
      </p:cViewPr>
      <p:guideLst>
        <p:guide orient="horz" pos="913"/>
        <p:guide orient="horz" pos="799"/>
        <p:guide orient="horz" pos="346"/>
        <p:guide orient="horz" pos="164"/>
        <p:guide orient="horz" pos="3974"/>
        <p:guide pos="158"/>
        <p:guide pos="56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1D3CD2-DDA3-49DB-937F-F083C7A5C5B1}" type="datetimeFigureOut">
              <a:rPr lang="de-DE" smtClean="0"/>
              <a:t>22.09.2015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81A0E1-FF31-485A-9394-FD125F91609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62502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There are multiple approaches a physician can use to come with treatment strategy appropriate for</a:t>
            </a:r>
            <a:r>
              <a:rPr lang="en-US" baseline="0" dirty="0" smtClean="0"/>
              <a:t> a patient and some of them are more effective then others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B6F87B7-C311-4217-940F-8BFA685C9050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312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Dual curation (manual)</a:t>
            </a:r>
          </a:p>
          <a:p>
            <a:r>
              <a:rPr lang="en-US" smtClean="0"/>
              <a:t>“publications studying how the </a:t>
            </a:r>
            <a:r>
              <a:rPr lang="en-US" smtClean="0">
                <a:latin typeface="Arial" charset="0"/>
                <a:cs typeface="Arial" charset="0"/>
              </a:rPr>
              <a:t>genetic makeup of individuals contribute to drug response”</a:t>
            </a:r>
            <a:endParaRPr lang="en-US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28854" indent="-280329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21313" indent="-224261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69839" indent="-224261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18362" indent="-224261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66888" indent="-22426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15414" indent="-22426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63937" indent="-22426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12461" indent="-22426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F3A5CAB-F03F-4408-9E0F-B18CBD7A929B}" type="slidenum">
              <a:rPr lang="en-US">
                <a:solidFill>
                  <a:prstClr val="black"/>
                </a:solidFill>
              </a:rPr>
              <a:pPr eaLnBrk="1" hangingPunct="1"/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34311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/>
              <a:t>This is only a subset of the types of data we provide for each variant</a:t>
            </a:r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9C31C1E-42EF-438E-9697-3FD8F767665F}" type="slidenum">
              <a:rPr lang="en-US">
                <a:solidFill>
                  <a:prstClr val="black"/>
                </a:solidFill>
              </a:rPr>
              <a:pPr eaLnBrk="1" hangingPunct="1"/>
              <a:t>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80462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record evidence of treatment outcome, pharmacokinetics, pharmacodynamics</a:t>
            </a:r>
            <a:r>
              <a:rPr lang="en-US" baseline="0" dirty="0" smtClean="0"/>
              <a:t> and drug response.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B6F87B7-C311-4217-940F-8BFA685C9050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5989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the de-novo CHEK2 variant may increase cancer risk in the patient</a:t>
            </a:r>
            <a:endParaRPr kumimoji="0" lang="de-DE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r>
              <a:rPr kumimoji="0" lang="de-DE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the 22q11.2 duplication</a:t>
            </a:r>
            <a:r>
              <a:rPr kumimoji="0" lang="de-DE" sz="1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may increase cancer risk in the patient and enhance</a:t>
            </a:r>
            <a:r>
              <a:rPr kumimoji="0" lang="de-DE" sz="1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the effect of intellectual disabiltiy. By itself it will not produce detectable phenotype, as we can see it in the patient‘s mother, but in combination with Bloom it strongly enhances</a:t>
            </a:r>
            <a:r>
              <a:rPr kumimoji="0" lang="de-DE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the effect. </a:t>
            </a:r>
            <a:endParaRPr kumimoji="0" lang="de-DE" sz="1200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r>
              <a:rPr kumimoji="0" lang="de-DE" sz="1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We‘re at the end of our detective story here.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B6F87B7-C311-4217-940F-8BFA685C9050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0991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0379B9-9AB5-46B3-AE23-05F36D5E1391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73002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know that this patient has predisposition to cancer and it would be useful to her physicians</a:t>
            </a:r>
            <a:r>
              <a:rPr lang="en-US" baseline="0" dirty="0" smtClean="0"/>
              <a:t> to have treatment strategy ready if she develops another cancer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B6F87B7-C311-4217-940F-8BFA685C9050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4297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171 </a:t>
            </a:r>
            <a:r>
              <a:rPr lang="en-US" dirty="0" err="1" smtClean="0"/>
              <a:t>pgx</a:t>
            </a:r>
            <a:r>
              <a:rPr lang="en-US" dirty="0" smtClean="0"/>
              <a:t> variants related</a:t>
            </a:r>
            <a:r>
              <a:rPr lang="en-US" baseline="0" dirty="0" smtClean="0"/>
              <a:t> to different diseases, depression to diabetes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B6F87B7-C311-4217-940F-8BFA685C9050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8887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B6F87B7-C311-4217-940F-8BFA685C9050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723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B6F87B7-C311-4217-940F-8BFA685C9050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2104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B6F87B7-C311-4217-940F-8BFA685C9050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0884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B6F87B7-C311-4217-940F-8BFA685C9050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2769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B6F87B7-C311-4217-940F-8BFA685C9050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0347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B6F87B7-C311-4217-940F-8BFA685C9050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4589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B6F87B7-C311-4217-940F-8BFA685C9050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4709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B6F87B7-C311-4217-940F-8BFA685C9050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38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B6F87B7-C311-4217-940F-8BFA685C9050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6681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B6F87B7-C311-4217-940F-8BFA685C9050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4274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p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 7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968400"/>
            <a:ext cx="9144000" cy="4334400"/>
          </a:xfrm>
          <a:solidFill>
            <a:schemeClr val="accent3"/>
          </a:solidFill>
        </p:spPr>
        <p:txBody>
          <a:bodyPr anchor="b"/>
          <a:lstStyle>
            <a:lvl1pPr algn="ctr">
              <a:defRPr sz="2400">
                <a:solidFill>
                  <a:schemeClr val="accent2"/>
                </a:solidFill>
              </a:defRPr>
            </a:lvl1pPr>
          </a:lstStyle>
          <a:p>
            <a:r>
              <a:rPr lang="en-GB" noProof="0" dirty="0" smtClean="0"/>
              <a:t>Use </a:t>
            </a:r>
            <a:r>
              <a:rPr lang="en-GB" noProof="0" dirty="0" err="1" smtClean="0"/>
              <a:t>QuickSlide</a:t>
            </a:r>
            <a:r>
              <a:rPr lang="en-GB" noProof="0" dirty="0" smtClean="0"/>
              <a:t> tab to insert picture</a:t>
            </a:r>
            <a:endParaRPr lang="en-GB" noProof="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 bwMode="gray">
          <a:xfrm>
            <a:off x="1331913" y="5517290"/>
            <a:ext cx="6048000" cy="450000"/>
          </a:xfrm>
        </p:spPr>
        <p:txBody>
          <a:bodyPr anchor="t"/>
          <a:lstStyle>
            <a:lvl1pPr algn="l">
              <a:defRPr sz="2000">
                <a:solidFill>
                  <a:schemeClr val="bg2"/>
                </a:solidFill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331913" y="6070600"/>
            <a:ext cx="3024000" cy="237600"/>
          </a:xfrm>
        </p:spPr>
        <p:txBody>
          <a:bodyPr anchor="b"/>
          <a:lstStyle>
            <a:lvl1pPr marL="0" indent="0" algn="l">
              <a:buNone/>
              <a:defRPr sz="1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smtClean="0"/>
              <a:t>Title, Location, Date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3FD05BC5-4F98-4326-8033-BEF3F8361ED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68901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p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7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968400"/>
            <a:ext cx="9144000" cy="3794400"/>
          </a:xfrm>
          <a:solidFill>
            <a:schemeClr val="accent3"/>
          </a:solidFill>
        </p:spPr>
        <p:txBody>
          <a:bodyPr anchor="b"/>
          <a:lstStyle>
            <a:lvl1pPr algn="ctr">
              <a:defRPr sz="2400">
                <a:solidFill>
                  <a:schemeClr val="accent2"/>
                </a:solidFill>
              </a:defRPr>
            </a:lvl1pPr>
          </a:lstStyle>
          <a:p>
            <a:r>
              <a:rPr lang="en-GB" noProof="0" dirty="0" smtClean="0"/>
              <a:t>Use </a:t>
            </a:r>
            <a:r>
              <a:rPr lang="en-GB" noProof="0" dirty="0" err="1" smtClean="0"/>
              <a:t>QuickSlide</a:t>
            </a:r>
            <a:r>
              <a:rPr lang="en-GB" noProof="0" dirty="0" smtClean="0"/>
              <a:t> tab to insert picture</a:t>
            </a:r>
            <a:endParaRPr lang="en-GB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1331914" y="5085230"/>
            <a:ext cx="6074986" cy="450000"/>
          </a:xfrm>
        </p:spPr>
        <p:txBody>
          <a:bodyPr vert="horz" lIns="0" tIns="0" rIns="0" bIns="0" rtlCol="0" anchor="t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de-DE" dirty="0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1331914" y="5661309"/>
            <a:ext cx="6074986" cy="647414"/>
          </a:xfrm>
        </p:spPr>
        <p:txBody>
          <a:bodyPr vert="horz" lIns="0" tIns="0" rIns="0" bIns="0" rtlCol="0" anchor="b">
            <a:noAutofit/>
          </a:bodyPr>
          <a:lstStyle>
            <a:lvl1pPr>
              <a:defRPr lang="de-DE" sz="1400" smtClean="0"/>
            </a:lvl1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smtClean="0"/>
              <a:t>Title, Location, Date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3FD05BC5-4F98-4326-8033-BEF3F8361ED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80547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(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r>
              <a:rPr lang="de-DE" smtClean="0"/>
              <a:t>Title, Location, Date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 bwMode="gray"/>
        <p:txBody>
          <a:bodyPr/>
          <a:lstStyle/>
          <a:p>
            <a:fld id="{3FD05BC5-4F98-4326-8033-BEF3F8361EDB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2"/>
          </p:nvPr>
        </p:nvSpPr>
        <p:spPr bwMode="gray">
          <a:xfrm>
            <a:off x="255397" y="977900"/>
            <a:ext cx="8640000" cy="288000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938739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ide picture (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r>
              <a:rPr lang="de-DE" smtClean="0"/>
              <a:t>Title, Location, Date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 bwMode="gray"/>
        <p:txBody>
          <a:bodyPr/>
          <a:lstStyle/>
          <a:p>
            <a:fld id="{3FD05BC5-4F98-4326-8033-BEF3F8361EDB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6" name="Bildplatzhalter 7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255397" y="1449388"/>
            <a:ext cx="8640001" cy="4859337"/>
          </a:xfrm>
          <a:solidFill>
            <a:schemeClr val="accent3"/>
          </a:solidFill>
        </p:spPr>
        <p:txBody>
          <a:bodyPr anchor="b"/>
          <a:lstStyle>
            <a:lvl1pPr algn="ctr">
              <a:defRPr sz="2400">
                <a:solidFill>
                  <a:schemeClr val="accent2"/>
                </a:solidFill>
              </a:defRPr>
            </a:lvl1pPr>
          </a:lstStyle>
          <a:p>
            <a:r>
              <a:rPr lang="en-GB" noProof="0" dirty="0" smtClean="0"/>
              <a:t>Use </a:t>
            </a:r>
            <a:r>
              <a:rPr lang="en-GB" noProof="0" dirty="0" err="1" smtClean="0"/>
              <a:t>QuickSlide</a:t>
            </a:r>
            <a:r>
              <a:rPr lang="en-GB" noProof="0" dirty="0" smtClean="0"/>
              <a:t> tab to insert picture</a:t>
            </a:r>
            <a:endParaRPr lang="en-GB" noProof="0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5651999" y="3141140"/>
            <a:ext cx="3243398" cy="1296000"/>
          </a:xfrm>
          <a:solidFill>
            <a:srgbClr val="FFFFFF">
              <a:alpha val="50196"/>
            </a:srgbClr>
          </a:solidFill>
        </p:spPr>
        <p:txBody>
          <a:bodyPr anchor="ctr" anchorCtr="0"/>
          <a:lstStyle>
            <a:lvl1pPr algn="r">
              <a:defRPr baseline="0"/>
            </a:lvl1pPr>
          </a:lstStyle>
          <a:p>
            <a:pPr lvl="0"/>
            <a:r>
              <a:rPr lang="en-GB" smtClean="0"/>
              <a:t>Click to add text</a:t>
            </a:r>
            <a:endParaRPr lang="en-GB" dirty="0"/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6"/>
          </p:nvPr>
        </p:nvSpPr>
        <p:spPr bwMode="gray">
          <a:xfrm>
            <a:off x="255397" y="977900"/>
            <a:ext cx="8640000" cy="288000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2261633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1 content (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r>
              <a:rPr lang="de-DE" smtClean="0"/>
              <a:t>Title, Location, Date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 bwMode="gray"/>
        <p:txBody>
          <a:bodyPr/>
          <a:lstStyle/>
          <a:p>
            <a:fld id="{3FD05BC5-4F98-4326-8033-BEF3F8361EDB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4"/>
          </p:nvPr>
        </p:nvSpPr>
        <p:spPr bwMode="gray">
          <a:xfrm>
            <a:off x="255399" y="977900"/>
            <a:ext cx="8639998" cy="288000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10" name="Inhaltsplatzhalter 6"/>
          <p:cNvSpPr>
            <a:spLocks noGrp="1"/>
          </p:cNvSpPr>
          <p:nvPr>
            <p:ph sz="quarter" idx="13"/>
          </p:nvPr>
        </p:nvSpPr>
        <p:spPr bwMode="gray">
          <a:xfrm>
            <a:off x="255397" y="1449387"/>
            <a:ext cx="8640001" cy="4859337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</p:txBody>
      </p:sp>
    </p:spTree>
    <p:extLst>
      <p:ext uri="{BB962C8B-B14F-4D97-AF65-F5344CB8AC3E}">
        <p14:creationId xmlns:p14="http://schemas.microsoft.com/office/powerpoint/2010/main" val="640269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2 columns (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r>
              <a:rPr lang="de-DE" smtClean="0"/>
              <a:t>Title, Location, Date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 bwMode="gray"/>
        <p:txBody>
          <a:bodyPr/>
          <a:lstStyle/>
          <a:p>
            <a:fld id="{3FD05BC5-4F98-4326-8033-BEF3F8361EDB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5" name="Inhaltsplatzhalter 6"/>
          <p:cNvSpPr>
            <a:spLocks noGrp="1"/>
          </p:cNvSpPr>
          <p:nvPr>
            <p:ph sz="quarter" idx="13"/>
          </p:nvPr>
        </p:nvSpPr>
        <p:spPr bwMode="gray">
          <a:xfrm>
            <a:off x="255397" y="1449387"/>
            <a:ext cx="4248001" cy="4859338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</p:txBody>
      </p:sp>
      <p:sp>
        <p:nvSpPr>
          <p:cNvPr id="6" name="Inhaltsplatzhalter 6"/>
          <p:cNvSpPr>
            <a:spLocks noGrp="1"/>
          </p:cNvSpPr>
          <p:nvPr>
            <p:ph sz="quarter" idx="14"/>
          </p:nvPr>
        </p:nvSpPr>
        <p:spPr bwMode="gray">
          <a:xfrm>
            <a:off x="4647398" y="1449387"/>
            <a:ext cx="4248001" cy="4859338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5"/>
          </p:nvPr>
        </p:nvSpPr>
        <p:spPr bwMode="gray">
          <a:xfrm>
            <a:off x="255397" y="977900"/>
            <a:ext cx="8640000" cy="288000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067870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2 columns with headline (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r>
              <a:rPr lang="de-DE" smtClean="0"/>
              <a:t>Title, Location, Date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 bwMode="gray"/>
        <p:txBody>
          <a:bodyPr/>
          <a:lstStyle/>
          <a:p>
            <a:fld id="{3FD05BC5-4F98-4326-8033-BEF3F8361EDB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5" name="Inhaltsplatzhalter 6"/>
          <p:cNvSpPr>
            <a:spLocks noGrp="1"/>
          </p:cNvSpPr>
          <p:nvPr>
            <p:ph sz="quarter" idx="13"/>
          </p:nvPr>
        </p:nvSpPr>
        <p:spPr bwMode="gray">
          <a:xfrm>
            <a:off x="255397" y="1809387"/>
            <a:ext cx="4248001" cy="4499338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</p:txBody>
      </p:sp>
      <p:sp>
        <p:nvSpPr>
          <p:cNvPr id="6" name="Inhaltsplatzhalter 6"/>
          <p:cNvSpPr>
            <a:spLocks noGrp="1"/>
          </p:cNvSpPr>
          <p:nvPr>
            <p:ph sz="quarter" idx="14"/>
          </p:nvPr>
        </p:nvSpPr>
        <p:spPr bwMode="gray">
          <a:xfrm>
            <a:off x="4647398" y="1809387"/>
            <a:ext cx="4248001" cy="4499338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5"/>
          </p:nvPr>
        </p:nvSpPr>
        <p:spPr bwMode="gray">
          <a:xfrm>
            <a:off x="255397" y="1449387"/>
            <a:ext cx="4248000" cy="360000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8" name="Textplatzhalter 8"/>
          <p:cNvSpPr>
            <a:spLocks noGrp="1"/>
          </p:cNvSpPr>
          <p:nvPr>
            <p:ph type="body" sz="quarter" idx="16"/>
          </p:nvPr>
        </p:nvSpPr>
        <p:spPr bwMode="gray">
          <a:xfrm>
            <a:off x="4647397" y="1449387"/>
            <a:ext cx="4248000" cy="360000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11" name="Textplatzhalter 10"/>
          <p:cNvSpPr>
            <a:spLocks noGrp="1"/>
          </p:cNvSpPr>
          <p:nvPr>
            <p:ph type="body" sz="quarter" idx="17"/>
          </p:nvPr>
        </p:nvSpPr>
        <p:spPr bwMode="gray">
          <a:xfrm>
            <a:off x="255397" y="977900"/>
            <a:ext cx="8640000" cy="288000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8655982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4 contents (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r>
              <a:rPr lang="de-DE" smtClean="0"/>
              <a:t>Title, Location, Date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 bwMode="gray"/>
        <p:txBody>
          <a:bodyPr/>
          <a:lstStyle/>
          <a:p>
            <a:fld id="{3FD05BC5-4F98-4326-8033-BEF3F8361EDB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5" name="Inhaltsplatzhalter 6"/>
          <p:cNvSpPr>
            <a:spLocks noGrp="1"/>
          </p:cNvSpPr>
          <p:nvPr>
            <p:ph sz="quarter" idx="13"/>
          </p:nvPr>
        </p:nvSpPr>
        <p:spPr bwMode="gray">
          <a:xfrm>
            <a:off x="255397" y="3951056"/>
            <a:ext cx="4248001" cy="2357669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</p:txBody>
      </p:sp>
      <p:sp>
        <p:nvSpPr>
          <p:cNvPr id="6" name="Inhaltsplatzhalter 6"/>
          <p:cNvSpPr>
            <a:spLocks noGrp="1"/>
          </p:cNvSpPr>
          <p:nvPr>
            <p:ph sz="quarter" idx="14"/>
          </p:nvPr>
        </p:nvSpPr>
        <p:spPr bwMode="gray">
          <a:xfrm>
            <a:off x="4647398" y="3951056"/>
            <a:ext cx="4248001" cy="2357669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</p:txBody>
      </p:sp>
      <p:sp>
        <p:nvSpPr>
          <p:cNvPr id="8" name="Inhaltsplatzhalter 6"/>
          <p:cNvSpPr>
            <a:spLocks noGrp="1"/>
          </p:cNvSpPr>
          <p:nvPr>
            <p:ph sz="quarter" idx="15"/>
          </p:nvPr>
        </p:nvSpPr>
        <p:spPr bwMode="gray">
          <a:xfrm>
            <a:off x="255397" y="1449387"/>
            <a:ext cx="4248001" cy="2357669"/>
          </a:xfrm>
        </p:spPr>
        <p:txBody>
          <a:bodyPr/>
          <a:lstStyle>
            <a:lvl5pPr marL="1828800" indent="0">
              <a:buNone/>
              <a:defRPr/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</p:txBody>
      </p:sp>
      <p:sp>
        <p:nvSpPr>
          <p:cNvPr id="9" name="Inhaltsplatzhalter 6"/>
          <p:cNvSpPr>
            <a:spLocks noGrp="1"/>
          </p:cNvSpPr>
          <p:nvPr>
            <p:ph sz="quarter" idx="16"/>
          </p:nvPr>
        </p:nvSpPr>
        <p:spPr bwMode="gray">
          <a:xfrm>
            <a:off x="4647398" y="1449387"/>
            <a:ext cx="4248001" cy="2357669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</p:txBody>
      </p:sp>
      <p:sp>
        <p:nvSpPr>
          <p:cNvPr id="11" name="Textplatzhalter 10"/>
          <p:cNvSpPr>
            <a:spLocks noGrp="1"/>
          </p:cNvSpPr>
          <p:nvPr>
            <p:ph type="body" sz="quarter" idx="17"/>
          </p:nvPr>
        </p:nvSpPr>
        <p:spPr bwMode="gray">
          <a:xfrm>
            <a:off x="255397" y="977900"/>
            <a:ext cx="8640000" cy="288000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3511187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4 contents with headline (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r>
              <a:rPr lang="de-DE" smtClean="0"/>
              <a:t>Title, Location, Date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 bwMode="gray"/>
        <p:txBody>
          <a:bodyPr/>
          <a:lstStyle/>
          <a:p>
            <a:fld id="{3FD05BC5-4F98-4326-8033-BEF3F8361EDB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5" name="Inhaltsplatzhalter 6"/>
          <p:cNvSpPr>
            <a:spLocks noGrp="1"/>
          </p:cNvSpPr>
          <p:nvPr>
            <p:ph sz="quarter" idx="13"/>
          </p:nvPr>
        </p:nvSpPr>
        <p:spPr bwMode="gray">
          <a:xfrm>
            <a:off x="255397" y="4311057"/>
            <a:ext cx="4248001" cy="1997668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</p:txBody>
      </p:sp>
      <p:sp>
        <p:nvSpPr>
          <p:cNvPr id="6" name="Inhaltsplatzhalter 6"/>
          <p:cNvSpPr>
            <a:spLocks noGrp="1"/>
          </p:cNvSpPr>
          <p:nvPr>
            <p:ph sz="quarter" idx="14"/>
          </p:nvPr>
        </p:nvSpPr>
        <p:spPr bwMode="gray">
          <a:xfrm>
            <a:off x="4647395" y="4311057"/>
            <a:ext cx="4248001" cy="1997668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</p:txBody>
      </p:sp>
      <p:sp>
        <p:nvSpPr>
          <p:cNvPr id="8" name="Inhaltsplatzhalter 6"/>
          <p:cNvSpPr>
            <a:spLocks noGrp="1"/>
          </p:cNvSpPr>
          <p:nvPr>
            <p:ph sz="quarter" idx="15"/>
          </p:nvPr>
        </p:nvSpPr>
        <p:spPr bwMode="gray">
          <a:xfrm>
            <a:off x="255397" y="1809387"/>
            <a:ext cx="4248001" cy="1997670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</p:txBody>
      </p:sp>
      <p:sp>
        <p:nvSpPr>
          <p:cNvPr id="9" name="Inhaltsplatzhalter 6"/>
          <p:cNvSpPr>
            <a:spLocks noGrp="1"/>
          </p:cNvSpPr>
          <p:nvPr>
            <p:ph sz="quarter" idx="16"/>
          </p:nvPr>
        </p:nvSpPr>
        <p:spPr bwMode="gray">
          <a:xfrm>
            <a:off x="4647395" y="1809387"/>
            <a:ext cx="4248001" cy="1997670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</p:txBody>
      </p:sp>
      <p:sp>
        <p:nvSpPr>
          <p:cNvPr id="10" name="Textplatzhalter 8"/>
          <p:cNvSpPr>
            <a:spLocks noGrp="1"/>
          </p:cNvSpPr>
          <p:nvPr>
            <p:ph type="body" sz="quarter" idx="17"/>
          </p:nvPr>
        </p:nvSpPr>
        <p:spPr bwMode="gray">
          <a:xfrm>
            <a:off x="255397" y="1449387"/>
            <a:ext cx="4248000" cy="360000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11" name="Textplatzhalter 8"/>
          <p:cNvSpPr>
            <a:spLocks noGrp="1"/>
          </p:cNvSpPr>
          <p:nvPr>
            <p:ph type="body" sz="quarter" idx="18"/>
          </p:nvPr>
        </p:nvSpPr>
        <p:spPr bwMode="gray">
          <a:xfrm>
            <a:off x="4647397" y="1449387"/>
            <a:ext cx="4248000" cy="360000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12" name="Textplatzhalter 8"/>
          <p:cNvSpPr>
            <a:spLocks noGrp="1"/>
          </p:cNvSpPr>
          <p:nvPr>
            <p:ph type="body" sz="quarter" idx="19"/>
          </p:nvPr>
        </p:nvSpPr>
        <p:spPr bwMode="gray">
          <a:xfrm>
            <a:off x="255397" y="3951057"/>
            <a:ext cx="4248001" cy="360000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13" name="Textplatzhalter 8"/>
          <p:cNvSpPr>
            <a:spLocks noGrp="1"/>
          </p:cNvSpPr>
          <p:nvPr>
            <p:ph type="body" sz="quarter" idx="20"/>
          </p:nvPr>
        </p:nvSpPr>
        <p:spPr bwMode="gray">
          <a:xfrm>
            <a:off x="4647395" y="3951057"/>
            <a:ext cx="4248001" cy="360000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17" name="Textplatzhalter 16"/>
          <p:cNvSpPr>
            <a:spLocks noGrp="1"/>
          </p:cNvSpPr>
          <p:nvPr>
            <p:ph type="body" sz="quarter" idx="21"/>
          </p:nvPr>
        </p:nvSpPr>
        <p:spPr bwMode="gray">
          <a:xfrm>
            <a:off x="255397" y="977900"/>
            <a:ext cx="8640000" cy="288000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87671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3 columns (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r>
              <a:rPr lang="de-DE" smtClean="0"/>
              <a:t>Title, Location, Date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 bwMode="gray"/>
        <p:txBody>
          <a:bodyPr/>
          <a:lstStyle/>
          <a:p>
            <a:fld id="{3FD05BC5-4F98-4326-8033-BEF3F8361EDB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5" name="Inhaltsplatzhalter 6"/>
          <p:cNvSpPr>
            <a:spLocks noGrp="1"/>
          </p:cNvSpPr>
          <p:nvPr>
            <p:ph sz="quarter" idx="13"/>
          </p:nvPr>
        </p:nvSpPr>
        <p:spPr bwMode="gray">
          <a:xfrm>
            <a:off x="255397" y="1449389"/>
            <a:ext cx="2784000" cy="4859337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</p:txBody>
      </p:sp>
      <p:sp>
        <p:nvSpPr>
          <p:cNvPr id="6" name="Inhaltsplatzhalter 6"/>
          <p:cNvSpPr>
            <a:spLocks noGrp="1"/>
          </p:cNvSpPr>
          <p:nvPr>
            <p:ph sz="quarter" idx="14"/>
          </p:nvPr>
        </p:nvSpPr>
        <p:spPr bwMode="gray">
          <a:xfrm>
            <a:off x="6111397" y="1449389"/>
            <a:ext cx="2784000" cy="4859337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</p:txBody>
      </p:sp>
      <p:sp>
        <p:nvSpPr>
          <p:cNvPr id="8" name="Inhaltsplatzhalter 6"/>
          <p:cNvSpPr>
            <a:spLocks noGrp="1"/>
          </p:cNvSpPr>
          <p:nvPr>
            <p:ph sz="quarter" idx="15"/>
          </p:nvPr>
        </p:nvSpPr>
        <p:spPr bwMode="gray">
          <a:xfrm>
            <a:off x="3183397" y="1449389"/>
            <a:ext cx="2784000" cy="4859337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</p:txBody>
      </p:sp>
      <p:sp>
        <p:nvSpPr>
          <p:cNvPr id="12" name="Textplatzhalter 11"/>
          <p:cNvSpPr>
            <a:spLocks noGrp="1"/>
          </p:cNvSpPr>
          <p:nvPr>
            <p:ph type="body" sz="quarter" idx="16"/>
          </p:nvPr>
        </p:nvSpPr>
        <p:spPr bwMode="gray">
          <a:xfrm>
            <a:off x="255397" y="977900"/>
            <a:ext cx="8640000" cy="288000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2306497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3 columns with headline (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r>
              <a:rPr lang="de-DE" smtClean="0"/>
              <a:t>Title, Location, Date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 bwMode="gray"/>
        <p:txBody>
          <a:bodyPr/>
          <a:lstStyle/>
          <a:p>
            <a:fld id="{3FD05BC5-4F98-4326-8033-BEF3F8361EDB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5" name="Inhaltsplatzhalter 6"/>
          <p:cNvSpPr>
            <a:spLocks noGrp="1"/>
          </p:cNvSpPr>
          <p:nvPr>
            <p:ph sz="quarter" idx="13"/>
          </p:nvPr>
        </p:nvSpPr>
        <p:spPr bwMode="gray">
          <a:xfrm>
            <a:off x="255397" y="1809389"/>
            <a:ext cx="2784000" cy="4499337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</p:txBody>
      </p:sp>
      <p:sp>
        <p:nvSpPr>
          <p:cNvPr id="6" name="Inhaltsplatzhalter 6"/>
          <p:cNvSpPr>
            <a:spLocks noGrp="1"/>
          </p:cNvSpPr>
          <p:nvPr>
            <p:ph sz="quarter" idx="14"/>
          </p:nvPr>
        </p:nvSpPr>
        <p:spPr bwMode="gray">
          <a:xfrm>
            <a:off x="6111397" y="1809389"/>
            <a:ext cx="2784000" cy="4499336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</p:txBody>
      </p:sp>
      <p:sp>
        <p:nvSpPr>
          <p:cNvPr id="8" name="Inhaltsplatzhalter 6"/>
          <p:cNvSpPr>
            <a:spLocks noGrp="1"/>
          </p:cNvSpPr>
          <p:nvPr>
            <p:ph sz="quarter" idx="15"/>
          </p:nvPr>
        </p:nvSpPr>
        <p:spPr bwMode="gray">
          <a:xfrm>
            <a:off x="3183397" y="1809389"/>
            <a:ext cx="2784000" cy="4499336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7"/>
          </p:nvPr>
        </p:nvSpPr>
        <p:spPr bwMode="gray">
          <a:xfrm>
            <a:off x="255397" y="1449388"/>
            <a:ext cx="2784000" cy="360000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10" name="Textplatzhalter 8"/>
          <p:cNvSpPr>
            <a:spLocks noGrp="1"/>
          </p:cNvSpPr>
          <p:nvPr>
            <p:ph type="body" sz="quarter" idx="18"/>
          </p:nvPr>
        </p:nvSpPr>
        <p:spPr bwMode="gray">
          <a:xfrm>
            <a:off x="6111397" y="1449388"/>
            <a:ext cx="2784000" cy="360000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11" name="Textplatzhalter 8"/>
          <p:cNvSpPr>
            <a:spLocks noGrp="1"/>
          </p:cNvSpPr>
          <p:nvPr>
            <p:ph type="body" sz="quarter" idx="19"/>
          </p:nvPr>
        </p:nvSpPr>
        <p:spPr bwMode="gray">
          <a:xfrm>
            <a:off x="3183397" y="1449388"/>
            <a:ext cx="2784000" cy="360000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20"/>
          </p:nvPr>
        </p:nvSpPr>
        <p:spPr bwMode="gray">
          <a:xfrm>
            <a:off x="255397" y="977900"/>
            <a:ext cx="8640000" cy="288000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9861034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6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r>
              <a:rPr lang="de-DE" smtClean="0"/>
              <a:t>Title, Location, Date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 bwMode="gray"/>
        <p:txBody>
          <a:bodyPr/>
          <a:lstStyle/>
          <a:p>
            <a:fld id="{3FD05BC5-4F98-4326-8033-BEF3F8361EDB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5" name="Inhaltsplatzhalter 6"/>
          <p:cNvSpPr>
            <a:spLocks noGrp="1"/>
          </p:cNvSpPr>
          <p:nvPr>
            <p:ph sz="quarter" idx="13"/>
          </p:nvPr>
        </p:nvSpPr>
        <p:spPr bwMode="gray">
          <a:xfrm>
            <a:off x="255397" y="3951056"/>
            <a:ext cx="2784000" cy="2357668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</p:txBody>
      </p:sp>
      <p:sp>
        <p:nvSpPr>
          <p:cNvPr id="6" name="Inhaltsplatzhalter 6"/>
          <p:cNvSpPr>
            <a:spLocks noGrp="1"/>
          </p:cNvSpPr>
          <p:nvPr>
            <p:ph sz="quarter" idx="14"/>
          </p:nvPr>
        </p:nvSpPr>
        <p:spPr bwMode="gray">
          <a:xfrm>
            <a:off x="6111397" y="3951056"/>
            <a:ext cx="2784000" cy="2357668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</p:txBody>
      </p:sp>
      <p:sp>
        <p:nvSpPr>
          <p:cNvPr id="7" name="Inhaltsplatzhalter 6"/>
          <p:cNvSpPr>
            <a:spLocks noGrp="1"/>
          </p:cNvSpPr>
          <p:nvPr>
            <p:ph sz="quarter" idx="15"/>
          </p:nvPr>
        </p:nvSpPr>
        <p:spPr bwMode="gray">
          <a:xfrm>
            <a:off x="3183397" y="3951056"/>
            <a:ext cx="2784000" cy="2357668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</p:txBody>
      </p:sp>
      <p:sp>
        <p:nvSpPr>
          <p:cNvPr id="8" name="Inhaltsplatzhalter 6"/>
          <p:cNvSpPr>
            <a:spLocks noGrp="1"/>
          </p:cNvSpPr>
          <p:nvPr>
            <p:ph sz="quarter" idx="16"/>
          </p:nvPr>
        </p:nvSpPr>
        <p:spPr bwMode="gray">
          <a:xfrm>
            <a:off x="255397" y="1449388"/>
            <a:ext cx="2784000" cy="2357668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</p:txBody>
      </p:sp>
      <p:sp>
        <p:nvSpPr>
          <p:cNvPr id="9" name="Inhaltsplatzhalter 6"/>
          <p:cNvSpPr>
            <a:spLocks noGrp="1"/>
          </p:cNvSpPr>
          <p:nvPr>
            <p:ph sz="quarter" idx="17"/>
          </p:nvPr>
        </p:nvSpPr>
        <p:spPr bwMode="gray">
          <a:xfrm>
            <a:off x="6111397" y="1449388"/>
            <a:ext cx="2784000" cy="2357668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</p:txBody>
      </p:sp>
      <p:sp>
        <p:nvSpPr>
          <p:cNvPr id="10" name="Inhaltsplatzhalter 6"/>
          <p:cNvSpPr>
            <a:spLocks noGrp="1"/>
          </p:cNvSpPr>
          <p:nvPr>
            <p:ph sz="quarter" idx="18"/>
          </p:nvPr>
        </p:nvSpPr>
        <p:spPr bwMode="gray">
          <a:xfrm>
            <a:off x="3183397" y="1449388"/>
            <a:ext cx="2784000" cy="2357668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</p:txBody>
      </p:sp>
      <p:sp>
        <p:nvSpPr>
          <p:cNvPr id="14" name="Textplatzhalter 13"/>
          <p:cNvSpPr>
            <a:spLocks noGrp="1"/>
          </p:cNvSpPr>
          <p:nvPr>
            <p:ph type="body" sz="quarter" idx="19"/>
          </p:nvPr>
        </p:nvSpPr>
        <p:spPr bwMode="gray">
          <a:xfrm>
            <a:off x="255397" y="977900"/>
            <a:ext cx="8640000" cy="288000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1771070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6 contents with headline (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r>
              <a:rPr lang="de-DE" smtClean="0"/>
              <a:t>Title, Location, Date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 bwMode="gray"/>
        <p:txBody>
          <a:bodyPr/>
          <a:lstStyle/>
          <a:p>
            <a:fld id="{3FD05BC5-4F98-4326-8033-BEF3F8361EDB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5" name="Inhaltsplatzhalter 6"/>
          <p:cNvSpPr>
            <a:spLocks noGrp="1"/>
          </p:cNvSpPr>
          <p:nvPr>
            <p:ph sz="quarter" idx="13"/>
          </p:nvPr>
        </p:nvSpPr>
        <p:spPr bwMode="gray">
          <a:xfrm>
            <a:off x="255397" y="4311057"/>
            <a:ext cx="2784000" cy="1997668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</p:txBody>
      </p:sp>
      <p:sp>
        <p:nvSpPr>
          <p:cNvPr id="6" name="Inhaltsplatzhalter 6"/>
          <p:cNvSpPr>
            <a:spLocks noGrp="1"/>
          </p:cNvSpPr>
          <p:nvPr>
            <p:ph sz="quarter" idx="14"/>
          </p:nvPr>
        </p:nvSpPr>
        <p:spPr bwMode="gray">
          <a:xfrm>
            <a:off x="6111397" y="4311057"/>
            <a:ext cx="2784000" cy="1997668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</p:txBody>
      </p:sp>
      <p:sp>
        <p:nvSpPr>
          <p:cNvPr id="7" name="Inhaltsplatzhalter 6"/>
          <p:cNvSpPr>
            <a:spLocks noGrp="1"/>
          </p:cNvSpPr>
          <p:nvPr>
            <p:ph sz="quarter" idx="15"/>
          </p:nvPr>
        </p:nvSpPr>
        <p:spPr bwMode="gray">
          <a:xfrm>
            <a:off x="3183397" y="4311057"/>
            <a:ext cx="2784000" cy="1997668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</p:txBody>
      </p:sp>
      <p:sp>
        <p:nvSpPr>
          <p:cNvPr id="8" name="Inhaltsplatzhalter 6"/>
          <p:cNvSpPr>
            <a:spLocks noGrp="1"/>
          </p:cNvSpPr>
          <p:nvPr>
            <p:ph sz="quarter" idx="16"/>
          </p:nvPr>
        </p:nvSpPr>
        <p:spPr bwMode="gray">
          <a:xfrm>
            <a:off x="255397" y="1809388"/>
            <a:ext cx="2784000" cy="1997668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</p:txBody>
      </p:sp>
      <p:sp>
        <p:nvSpPr>
          <p:cNvPr id="9" name="Inhaltsplatzhalter 6"/>
          <p:cNvSpPr>
            <a:spLocks noGrp="1"/>
          </p:cNvSpPr>
          <p:nvPr>
            <p:ph sz="quarter" idx="17"/>
          </p:nvPr>
        </p:nvSpPr>
        <p:spPr bwMode="gray">
          <a:xfrm>
            <a:off x="6111397" y="1809388"/>
            <a:ext cx="2784000" cy="1997668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</p:txBody>
      </p:sp>
      <p:sp>
        <p:nvSpPr>
          <p:cNvPr id="10" name="Inhaltsplatzhalter 6"/>
          <p:cNvSpPr>
            <a:spLocks noGrp="1"/>
          </p:cNvSpPr>
          <p:nvPr>
            <p:ph sz="quarter" idx="18"/>
          </p:nvPr>
        </p:nvSpPr>
        <p:spPr bwMode="gray">
          <a:xfrm>
            <a:off x="3183397" y="1809388"/>
            <a:ext cx="2784000" cy="1997668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</p:txBody>
      </p:sp>
      <p:sp>
        <p:nvSpPr>
          <p:cNvPr id="12" name="Textplatzhalter 8"/>
          <p:cNvSpPr>
            <a:spLocks noGrp="1"/>
          </p:cNvSpPr>
          <p:nvPr>
            <p:ph type="body" sz="quarter" idx="19"/>
          </p:nvPr>
        </p:nvSpPr>
        <p:spPr bwMode="gray">
          <a:xfrm>
            <a:off x="255397" y="1449388"/>
            <a:ext cx="2784000" cy="360000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13" name="Textplatzhalter 8"/>
          <p:cNvSpPr>
            <a:spLocks noGrp="1"/>
          </p:cNvSpPr>
          <p:nvPr>
            <p:ph type="body" sz="quarter" idx="20"/>
          </p:nvPr>
        </p:nvSpPr>
        <p:spPr bwMode="gray">
          <a:xfrm>
            <a:off x="6111397" y="1449388"/>
            <a:ext cx="2784000" cy="360000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14" name="Textplatzhalter 8"/>
          <p:cNvSpPr>
            <a:spLocks noGrp="1"/>
          </p:cNvSpPr>
          <p:nvPr>
            <p:ph type="body" sz="quarter" idx="21"/>
          </p:nvPr>
        </p:nvSpPr>
        <p:spPr bwMode="gray">
          <a:xfrm>
            <a:off x="3183397" y="1449388"/>
            <a:ext cx="2784000" cy="360000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15" name="Textplatzhalter 8"/>
          <p:cNvSpPr>
            <a:spLocks noGrp="1"/>
          </p:cNvSpPr>
          <p:nvPr>
            <p:ph type="body" sz="quarter" idx="22"/>
          </p:nvPr>
        </p:nvSpPr>
        <p:spPr bwMode="gray">
          <a:xfrm>
            <a:off x="255397" y="3951057"/>
            <a:ext cx="2784000" cy="360000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16" name="Textplatzhalter 8"/>
          <p:cNvSpPr>
            <a:spLocks noGrp="1"/>
          </p:cNvSpPr>
          <p:nvPr>
            <p:ph type="body" sz="quarter" idx="23"/>
          </p:nvPr>
        </p:nvSpPr>
        <p:spPr bwMode="gray">
          <a:xfrm>
            <a:off x="6111398" y="3951057"/>
            <a:ext cx="2784000" cy="360000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17" name="Textplatzhalter 8"/>
          <p:cNvSpPr>
            <a:spLocks noGrp="1"/>
          </p:cNvSpPr>
          <p:nvPr>
            <p:ph type="body" sz="quarter" idx="24"/>
          </p:nvPr>
        </p:nvSpPr>
        <p:spPr bwMode="gray">
          <a:xfrm>
            <a:off x="3183397" y="3951057"/>
            <a:ext cx="2784000" cy="360000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20" name="Textplatzhalter 19"/>
          <p:cNvSpPr>
            <a:spLocks noGrp="1"/>
          </p:cNvSpPr>
          <p:nvPr>
            <p:ph type="body" sz="quarter" idx="25"/>
          </p:nvPr>
        </p:nvSpPr>
        <p:spPr bwMode="gray">
          <a:xfrm>
            <a:off x="255397" y="977900"/>
            <a:ext cx="8640000" cy="288000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9356060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6 contents with comment (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r>
              <a:rPr lang="de-DE" smtClean="0"/>
              <a:t>Title, Location, Date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 bwMode="gray"/>
        <p:txBody>
          <a:bodyPr/>
          <a:lstStyle/>
          <a:p>
            <a:fld id="{3FD05BC5-4F98-4326-8033-BEF3F8361EDB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5" name="Inhaltsplatzhalter 6"/>
          <p:cNvSpPr>
            <a:spLocks noGrp="1"/>
          </p:cNvSpPr>
          <p:nvPr>
            <p:ph sz="quarter" idx="13"/>
          </p:nvPr>
        </p:nvSpPr>
        <p:spPr bwMode="gray">
          <a:xfrm>
            <a:off x="255397" y="3951057"/>
            <a:ext cx="2784001" cy="1997668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</p:txBody>
      </p:sp>
      <p:sp>
        <p:nvSpPr>
          <p:cNvPr id="6" name="Inhaltsplatzhalter 6"/>
          <p:cNvSpPr>
            <a:spLocks noGrp="1"/>
          </p:cNvSpPr>
          <p:nvPr>
            <p:ph sz="quarter" idx="14"/>
          </p:nvPr>
        </p:nvSpPr>
        <p:spPr bwMode="gray">
          <a:xfrm>
            <a:off x="6111399" y="3951057"/>
            <a:ext cx="2784001" cy="1997668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</p:txBody>
      </p:sp>
      <p:sp>
        <p:nvSpPr>
          <p:cNvPr id="7" name="Inhaltsplatzhalter 6"/>
          <p:cNvSpPr>
            <a:spLocks noGrp="1"/>
          </p:cNvSpPr>
          <p:nvPr>
            <p:ph sz="quarter" idx="15"/>
          </p:nvPr>
        </p:nvSpPr>
        <p:spPr bwMode="gray">
          <a:xfrm>
            <a:off x="3183398" y="3951057"/>
            <a:ext cx="2784001" cy="1997668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</p:txBody>
      </p:sp>
      <p:sp>
        <p:nvSpPr>
          <p:cNvPr id="8" name="Inhaltsplatzhalter 6"/>
          <p:cNvSpPr>
            <a:spLocks noGrp="1"/>
          </p:cNvSpPr>
          <p:nvPr>
            <p:ph sz="quarter" idx="16"/>
          </p:nvPr>
        </p:nvSpPr>
        <p:spPr bwMode="gray">
          <a:xfrm>
            <a:off x="255397" y="1449389"/>
            <a:ext cx="2784001" cy="1997669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</p:txBody>
      </p:sp>
      <p:sp>
        <p:nvSpPr>
          <p:cNvPr id="9" name="Inhaltsplatzhalter 6"/>
          <p:cNvSpPr>
            <a:spLocks noGrp="1"/>
          </p:cNvSpPr>
          <p:nvPr>
            <p:ph sz="quarter" idx="17"/>
          </p:nvPr>
        </p:nvSpPr>
        <p:spPr bwMode="gray">
          <a:xfrm>
            <a:off x="6111399" y="1449389"/>
            <a:ext cx="2784001" cy="1997669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</p:txBody>
      </p:sp>
      <p:sp>
        <p:nvSpPr>
          <p:cNvPr id="10" name="Inhaltsplatzhalter 6"/>
          <p:cNvSpPr>
            <a:spLocks noGrp="1"/>
          </p:cNvSpPr>
          <p:nvPr>
            <p:ph sz="quarter" idx="18"/>
          </p:nvPr>
        </p:nvSpPr>
        <p:spPr bwMode="gray">
          <a:xfrm>
            <a:off x="3183398" y="1449389"/>
            <a:ext cx="2784001" cy="1997669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</p:txBody>
      </p:sp>
      <p:sp>
        <p:nvSpPr>
          <p:cNvPr id="12" name="Textplatzhalter 8"/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255397" y="3447057"/>
            <a:ext cx="2784000" cy="360000"/>
          </a:xfrm>
        </p:spPr>
        <p:txBody>
          <a:bodyPr/>
          <a:lstStyle>
            <a:lvl1pPr>
              <a:defRPr sz="1000"/>
            </a:lvl1pPr>
          </a:lstStyle>
          <a:p>
            <a:pPr lvl="0"/>
            <a:r>
              <a:rPr lang="de-DE" dirty="0" smtClean="0"/>
              <a:t>Comment</a:t>
            </a:r>
          </a:p>
        </p:txBody>
      </p:sp>
      <p:sp>
        <p:nvSpPr>
          <p:cNvPr id="13" name="Textplatzhalter 8"/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6111397" y="3447057"/>
            <a:ext cx="2784000" cy="360000"/>
          </a:xfrm>
        </p:spPr>
        <p:txBody>
          <a:bodyPr vert="horz" lIns="0" tIns="0" rIns="0" bIns="0" rtlCol="0">
            <a:noAutofit/>
          </a:bodyPr>
          <a:lstStyle>
            <a:lvl1pPr>
              <a:defRPr lang="de-DE" sz="1000" dirty="0" smtClean="0"/>
            </a:lvl1pPr>
          </a:lstStyle>
          <a:p>
            <a:pPr lvl="0"/>
            <a:r>
              <a:rPr lang="de-DE" dirty="0" smtClean="0"/>
              <a:t>Comment</a:t>
            </a:r>
          </a:p>
        </p:txBody>
      </p:sp>
      <p:sp>
        <p:nvSpPr>
          <p:cNvPr id="14" name="Textplatzhalter 8"/>
          <p:cNvSpPr>
            <a:spLocks noGrp="1"/>
          </p:cNvSpPr>
          <p:nvPr>
            <p:ph type="body" sz="quarter" idx="21" hasCustomPrompt="1"/>
          </p:nvPr>
        </p:nvSpPr>
        <p:spPr bwMode="gray">
          <a:xfrm>
            <a:off x="3183397" y="3447057"/>
            <a:ext cx="2784000" cy="360000"/>
          </a:xfrm>
        </p:spPr>
        <p:txBody>
          <a:bodyPr vert="horz" lIns="0" tIns="0" rIns="0" bIns="0" rtlCol="0">
            <a:noAutofit/>
          </a:bodyPr>
          <a:lstStyle>
            <a:lvl1pPr>
              <a:defRPr lang="de-DE" sz="1000" dirty="0" smtClean="0"/>
            </a:lvl1pPr>
          </a:lstStyle>
          <a:p>
            <a:pPr lvl="0"/>
            <a:r>
              <a:rPr lang="de-DE" dirty="0" smtClean="0"/>
              <a:t>Comment</a:t>
            </a:r>
          </a:p>
        </p:txBody>
      </p:sp>
      <p:sp>
        <p:nvSpPr>
          <p:cNvPr id="15" name="Textplatzhalter 8"/>
          <p:cNvSpPr>
            <a:spLocks noGrp="1"/>
          </p:cNvSpPr>
          <p:nvPr>
            <p:ph type="body" sz="quarter" idx="22" hasCustomPrompt="1"/>
          </p:nvPr>
        </p:nvSpPr>
        <p:spPr bwMode="gray">
          <a:xfrm>
            <a:off x="255397" y="5948725"/>
            <a:ext cx="2784001" cy="360000"/>
          </a:xfrm>
        </p:spPr>
        <p:txBody>
          <a:bodyPr vert="horz" lIns="0" tIns="0" rIns="0" bIns="0" rtlCol="0">
            <a:noAutofit/>
          </a:bodyPr>
          <a:lstStyle>
            <a:lvl1pPr>
              <a:defRPr lang="de-DE" sz="1000" dirty="0" smtClean="0"/>
            </a:lvl1pPr>
          </a:lstStyle>
          <a:p>
            <a:pPr lvl="0"/>
            <a:r>
              <a:rPr lang="de-DE" dirty="0" smtClean="0"/>
              <a:t>Comment</a:t>
            </a:r>
          </a:p>
        </p:txBody>
      </p:sp>
      <p:sp>
        <p:nvSpPr>
          <p:cNvPr id="16" name="Textplatzhalter 8"/>
          <p:cNvSpPr>
            <a:spLocks noGrp="1"/>
          </p:cNvSpPr>
          <p:nvPr>
            <p:ph type="body" sz="quarter" idx="23" hasCustomPrompt="1"/>
          </p:nvPr>
        </p:nvSpPr>
        <p:spPr bwMode="gray">
          <a:xfrm>
            <a:off x="6111399" y="5948725"/>
            <a:ext cx="2784001" cy="360000"/>
          </a:xfrm>
        </p:spPr>
        <p:txBody>
          <a:bodyPr vert="horz" lIns="0" tIns="0" rIns="0" bIns="0" rtlCol="0">
            <a:noAutofit/>
          </a:bodyPr>
          <a:lstStyle>
            <a:lvl1pPr>
              <a:defRPr lang="de-DE" sz="1000" dirty="0" smtClean="0"/>
            </a:lvl1pPr>
          </a:lstStyle>
          <a:p>
            <a:pPr lvl="0"/>
            <a:r>
              <a:rPr lang="de-DE" dirty="0" smtClean="0"/>
              <a:t>Comment</a:t>
            </a:r>
          </a:p>
        </p:txBody>
      </p:sp>
      <p:sp>
        <p:nvSpPr>
          <p:cNvPr id="17" name="Textplatzhalter 8"/>
          <p:cNvSpPr>
            <a:spLocks noGrp="1"/>
          </p:cNvSpPr>
          <p:nvPr>
            <p:ph type="body" sz="quarter" idx="24" hasCustomPrompt="1"/>
          </p:nvPr>
        </p:nvSpPr>
        <p:spPr bwMode="gray">
          <a:xfrm>
            <a:off x="3183398" y="5948725"/>
            <a:ext cx="2784001" cy="360000"/>
          </a:xfrm>
        </p:spPr>
        <p:txBody>
          <a:bodyPr vert="horz" lIns="0" tIns="0" rIns="0" bIns="0" rtlCol="0">
            <a:noAutofit/>
          </a:bodyPr>
          <a:lstStyle>
            <a:lvl1pPr>
              <a:defRPr lang="de-DE" sz="1000" dirty="0" smtClean="0"/>
            </a:lvl1pPr>
          </a:lstStyle>
          <a:p>
            <a:pPr lvl="0"/>
            <a:r>
              <a:rPr lang="de-DE" dirty="0" smtClean="0"/>
              <a:t>Comment</a:t>
            </a:r>
          </a:p>
        </p:txBody>
      </p:sp>
      <p:sp>
        <p:nvSpPr>
          <p:cNvPr id="20" name="Textplatzhalter 19"/>
          <p:cNvSpPr>
            <a:spLocks noGrp="1"/>
          </p:cNvSpPr>
          <p:nvPr>
            <p:ph type="body" sz="quarter" idx="25"/>
          </p:nvPr>
        </p:nvSpPr>
        <p:spPr bwMode="gray">
          <a:xfrm>
            <a:off x="255397" y="977900"/>
            <a:ext cx="8640000" cy="288000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9010105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(b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r>
              <a:rPr lang="de-DE" smtClean="0"/>
              <a:t>Title, Location, Date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 bwMode="gray"/>
        <p:txBody>
          <a:bodyPr/>
          <a:lstStyle/>
          <a:p>
            <a:fld id="{3FD05BC5-4F98-4326-8033-BEF3F8361EDB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2"/>
          </p:nvPr>
        </p:nvSpPr>
        <p:spPr bwMode="gray">
          <a:xfrm>
            <a:off x="1331915" y="977900"/>
            <a:ext cx="7563483" cy="288000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8777589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1 content (b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r>
              <a:rPr lang="de-DE" smtClean="0"/>
              <a:t>Title, Location, Date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 bwMode="gray"/>
        <p:txBody>
          <a:bodyPr/>
          <a:lstStyle/>
          <a:p>
            <a:fld id="{3FD05BC5-4F98-4326-8033-BEF3F8361EDB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5" name="Textplatzhalter 5"/>
          <p:cNvSpPr>
            <a:spLocks noGrp="1"/>
          </p:cNvSpPr>
          <p:nvPr>
            <p:ph type="body" sz="quarter" idx="12"/>
          </p:nvPr>
        </p:nvSpPr>
        <p:spPr bwMode="gray">
          <a:xfrm>
            <a:off x="1331913" y="977900"/>
            <a:ext cx="7563484" cy="288000"/>
          </a:xfrm>
        </p:spPr>
        <p:txBody>
          <a:bodyPr lIns="0" tIns="0" rIns="0" bIns="0"/>
          <a:lstStyle>
            <a:lvl1pPr>
              <a:defRPr lang="de-DE" dirty="0" smtClean="0"/>
            </a:lvl1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7" name="Inhaltsplatzhalter 6"/>
          <p:cNvSpPr>
            <a:spLocks noGrp="1"/>
          </p:cNvSpPr>
          <p:nvPr>
            <p:ph sz="quarter" idx="13"/>
          </p:nvPr>
        </p:nvSpPr>
        <p:spPr bwMode="gray">
          <a:xfrm>
            <a:off x="1331913" y="1449389"/>
            <a:ext cx="7563486" cy="4859337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</p:txBody>
      </p:sp>
    </p:spTree>
    <p:extLst>
      <p:ext uri="{BB962C8B-B14F-4D97-AF65-F5344CB8AC3E}">
        <p14:creationId xmlns:p14="http://schemas.microsoft.com/office/powerpoint/2010/main" val="29391322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 2 columns (b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r>
              <a:rPr lang="de-DE" smtClean="0"/>
              <a:t>Title, Location, Date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 bwMode="gray"/>
        <p:txBody>
          <a:bodyPr/>
          <a:lstStyle/>
          <a:p>
            <a:fld id="{3FD05BC5-4F98-4326-8033-BEF3F8361EDB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5" name="Textplatzhalter 5"/>
          <p:cNvSpPr>
            <a:spLocks noGrp="1"/>
          </p:cNvSpPr>
          <p:nvPr>
            <p:ph type="body" sz="quarter" idx="12"/>
          </p:nvPr>
        </p:nvSpPr>
        <p:spPr bwMode="gray">
          <a:xfrm>
            <a:off x="1331913" y="977900"/>
            <a:ext cx="7563484" cy="288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7" name="Inhaltsplatzhalter 6"/>
          <p:cNvSpPr>
            <a:spLocks noGrp="1"/>
          </p:cNvSpPr>
          <p:nvPr>
            <p:ph sz="quarter" idx="13"/>
          </p:nvPr>
        </p:nvSpPr>
        <p:spPr bwMode="gray">
          <a:xfrm>
            <a:off x="1331913" y="1449389"/>
            <a:ext cx="3709743" cy="4859337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</p:txBody>
      </p:sp>
      <p:sp>
        <p:nvSpPr>
          <p:cNvPr id="8" name="Inhaltsplatzhalter 6"/>
          <p:cNvSpPr>
            <a:spLocks noGrp="1"/>
          </p:cNvSpPr>
          <p:nvPr>
            <p:ph sz="quarter" idx="14"/>
          </p:nvPr>
        </p:nvSpPr>
        <p:spPr bwMode="gray">
          <a:xfrm>
            <a:off x="5185656" y="1449389"/>
            <a:ext cx="3709743" cy="4859337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</p:txBody>
      </p:sp>
    </p:spTree>
    <p:extLst>
      <p:ext uri="{BB962C8B-B14F-4D97-AF65-F5344CB8AC3E}">
        <p14:creationId xmlns:p14="http://schemas.microsoft.com/office/powerpoint/2010/main" val="27920074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2 columns with headline (b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r>
              <a:rPr lang="de-DE" smtClean="0"/>
              <a:t>Title, Location, Date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 bwMode="gray"/>
        <p:txBody>
          <a:bodyPr/>
          <a:lstStyle/>
          <a:p>
            <a:fld id="{3FD05BC5-4F98-4326-8033-BEF3F8361EDB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5" name="Textplatzhalter 5"/>
          <p:cNvSpPr>
            <a:spLocks noGrp="1"/>
          </p:cNvSpPr>
          <p:nvPr>
            <p:ph type="body" sz="quarter" idx="12"/>
          </p:nvPr>
        </p:nvSpPr>
        <p:spPr bwMode="gray">
          <a:xfrm>
            <a:off x="1331913" y="977900"/>
            <a:ext cx="7563484" cy="288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6" name="Inhaltsplatzhalter 6"/>
          <p:cNvSpPr>
            <a:spLocks noGrp="1"/>
          </p:cNvSpPr>
          <p:nvPr>
            <p:ph sz="quarter" idx="13"/>
          </p:nvPr>
        </p:nvSpPr>
        <p:spPr bwMode="gray">
          <a:xfrm>
            <a:off x="1331913" y="1809389"/>
            <a:ext cx="3709743" cy="4499337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</p:txBody>
      </p:sp>
      <p:sp>
        <p:nvSpPr>
          <p:cNvPr id="7" name="Inhaltsplatzhalter 6"/>
          <p:cNvSpPr>
            <a:spLocks noGrp="1"/>
          </p:cNvSpPr>
          <p:nvPr>
            <p:ph sz="quarter" idx="14"/>
          </p:nvPr>
        </p:nvSpPr>
        <p:spPr bwMode="gray">
          <a:xfrm>
            <a:off x="5185656" y="1809389"/>
            <a:ext cx="3709743" cy="4499337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5"/>
          </p:nvPr>
        </p:nvSpPr>
        <p:spPr bwMode="gray">
          <a:xfrm>
            <a:off x="1331913" y="1449388"/>
            <a:ext cx="3709742" cy="360000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10" name="Textplatzhalter 8"/>
          <p:cNvSpPr>
            <a:spLocks noGrp="1"/>
          </p:cNvSpPr>
          <p:nvPr>
            <p:ph type="body" sz="quarter" idx="16"/>
          </p:nvPr>
        </p:nvSpPr>
        <p:spPr bwMode="gray">
          <a:xfrm>
            <a:off x="5185655" y="1449388"/>
            <a:ext cx="3709742" cy="360000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7282421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2 rows (b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r>
              <a:rPr lang="de-DE" smtClean="0"/>
              <a:t>Title, Location, Date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 bwMode="gray"/>
        <p:txBody>
          <a:bodyPr/>
          <a:lstStyle/>
          <a:p>
            <a:fld id="{3FD05BC5-4F98-4326-8033-BEF3F8361EDB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5" name="Textplatzhalter 5"/>
          <p:cNvSpPr>
            <a:spLocks noGrp="1"/>
          </p:cNvSpPr>
          <p:nvPr>
            <p:ph type="body" sz="quarter" idx="12"/>
          </p:nvPr>
        </p:nvSpPr>
        <p:spPr bwMode="gray">
          <a:xfrm>
            <a:off x="1331913" y="977900"/>
            <a:ext cx="7563484" cy="288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6" name="Inhaltsplatzhalter 6"/>
          <p:cNvSpPr>
            <a:spLocks noGrp="1"/>
          </p:cNvSpPr>
          <p:nvPr>
            <p:ph sz="quarter" idx="13"/>
          </p:nvPr>
        </p:nvSpPr>
        <p:spPr bwMode="gray">
          <a:xfrm>
            <a:off x="1331913" y="3951056"/>
            <a:ext cx="7563484" cy="2357668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</p:txBody>
      </p:sp>
      <p:sp>
        <p:nvSpPr>
          <p:cNvPr id="8" name="Inhaltsplatzhalter 6"/>
          <p:cNvSpPr>
            <a:spLocks noGrp="1"/>
          </p:cNvSpPr>
          <p:nvPr>
            <p:ph sz="quarter" idx="15"/>
          </p:nvPr>
        </p:nvSpPr>
        <p:spPr bwMode="gray">
          <a:xfrm>
            <a:off x="1331913" y="1449388"/>
            <a:ext cx="7563484" cy="2357668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</p:txBody>
      </p:sp>
    </p:spTree>
    <p:extLst>
      <p:ext uri="{BB962C8B-B14F-4D97-AF65-F5344CB8AC3E}">
        <p14:creationId xmlns:p14="http://schemas.microsoft.com/office/powerpoint/2010/main" val="3662475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2 rows with headline (b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r>
              <a:rPr lang="de-DE" smtClean="0"/>
              <a:t>Title, Location, Date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 bwMode="gray"/>
        <p:txBody>
          <a:bodyPr/>
          <a:lstStyle/>
          <a:p>
            <a:fld id="{3FD05BC5-4F98-4326-8033-BEF3F8361EDB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5" name="Textplatzhalter 5"/>
          <p:cNvSpPr>
            <a:spLocks noGrp="1"/>
          </p:cNvSpPr>
          <p:nvPr>
            <p:ph type="body" sz="quarter" idx="12"/>
          </p:nvPr>
        </p:nvSpPr>
        <p:spPr bwMode="gray">
          <a:xfrm>
            <a:off x="1331913" y="977900"/>
            <a:ext cx="7563484" cy="288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6" name="Inhaltsplatzhalter 6"/>
          <p:cNvSpPr>
            <a:spLocks noGrp="1"/>
          </p:cNvSpPr>
          <p:nvPr>
            <p:ph sz="quarter" idx="13"/>
          </p:nvPr>
        </p:nvSpPr>
        <p:spPr bwMode="gray">
          <a:xfrm>
            <a:off x="1331913" y="4311057"/>
            <a:ext cx="7563484" cy="1997668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</p:txBody>
      </p:sp>
      <p:sp>
        <p:nvSpPr>
          <p:cNvPr id="7" name="Inhaltsplatzhalter 6"/>
          <p:cNvSpPr>
            <a:spLocks noGrp="1"/>
          </p:cNvSpPr>
          <p:nvPr>
            <p:ph sz="quarter" idx="15"/>
          </p:nvPr>
        </p:nvSpPr>
        <p:spPr bwMode="gray">
          <a:xfrm>
            <a:off x="1331913" y="1809388"/>
            <a:ext cx="7563484" cy="1997668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</p:txBody>
      </p:sp>
      <p:sp>
        <p:nvSpPr>
          <p:cNvPr id="8" name="Textplatzhalter 8"/>
          <p:cNvSpPr>
            <a:spLocks noGrp="1"/>
          </p:cNvSpPr>
          <p:nvPr>
            <p:ph type="body" sz="quarter" idx="16"/>
          </p:nvPr>
        </p:nvSpPr>
        <p:spPr bwMode="gray">
          <a:xfrm>
            <a:off x="1331912" y="1449388"/>
            <a:ext cx="7563486" cy="360000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7"/>
          </p:nvPr>
        </p:nvSpPr>
        <p:spPr bwMode="gray">
          <a:xfrm>
            <a:off x="1331913" y="3951057"/>
            <a:ext cx="7563484" cy="360000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7347878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>
            <a:lvl1pPr algn="l">
              <a:defRPr sz="40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6131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>
                <a:latin typeface="Arial" pitchFamily="34" charset="0"/>
                <a:cs typeface="Arial" pitchFamily="34" charset="0"/>
              </a:defRPr>
            </a:lvl1pPr>
            <a:lvl2pPr>
              <a:defRPr sz="2800">
                <a:latin typeface="Arial" pitchFamily="34" charset="0"/>
                <a:cs typeface="Arial" pitchFamily="34" charset="0"/>
              </a:defRPr>
            </a:lvl2pPr>
            <a:lvl3pPr>
              <a:defRPr sz="2400">
                <a:latin typeface="Arial" pitchFamily="34" charset="0"/>
                <a:cs typeface="Arial" pitchFamily="34" charset="0"/>
              </a:defRPr>
            </a:lvl3pPr>
            <a:lvl4pPr>
              <a:defRPr sz="2000">
                <a:latin typeface="Arial" pitchFamily="34" charset="0"/>
                <a:cs typeface="Arial" pitchFamily="34" charset="0"/>
              </a:defRPr>
            </a:lvl4pPr>
            <a:lvl5pPr>
              <a:defRPr sz="2000">
                <a:latin typeface="Arial" pitchFamily="34" charset="0"/>
                <a:cs typeface="Arial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3E14AC-AD0F-4271-A279-1B2CB04A0AFB}" type="datetimeFigureOut">
              <a:rPr lang="en-US"/>
              <a:pPr>
                <a:defRPr/>
              </a:pPr>
              <a:t>9/22/2015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34D5C3-57A2-4631-8BC5-E9A19B3EBF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8175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>
            <a:lvl1pPr algn="l">
              <a:defRPr sz="40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latin typeface="Arial" pitchFamily="34" charset="0"/>
                <a:cs typeface="Arial" pitchFamily="34" charset="0"/>
              </a:defRPr>
            </a:lvl1pPr>
            <a:lvl2pPr>
              <a:defRPr sz="2400">
                <a:latin typeface="Arial" pitchFamily="34" charset="0"/>
                <a:cs typeface="Arial" pitchFamily="34" charset="0"/>
              </a:defRPr>
            </a:lvl2pPr>
            <a:lvl3pPr>
              <a:defRPr sz="2000">
                <a:latin typeface="Arial" pitchFamily="34" charset="0"/>
                <a:cs typeface="Arial" pitchFamily="34" charset="0"/>
              </a:defRPr>
            </a:lvl3pPr>
            <a:lvl4pPr>
              <a:defRPr sz="1800">
                <a:latin typeface="Arial" pitchFamily="34" charset="0"/>
                <a:cs typeface="Arial" pitchFamily="34" charset="0"/>
              </a:defRPr>
            </a:lvl4pPr>
            <a:lvl5pPr>
              <a:defRPr sz="1800">
                <a:latin typeface="Arial" pitchFamily="34" charset="0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latin typeface="Arial" pitchFamily="34" charset="0"/>
                <a:cs typeface="Arial" pitchFamily="34" charset="0"/>
              </a:defRPr>
            </a:lvl1pPr>
            <a:lvl2pPr>
              <a:defRPr sz="2400">
                <a:latin typeface="Arial" pitchFamily="34" charset="0"/>
                <a:cs typeface="Arial" pitchFamily="34" charset="0"/>
              </a:defRPr>
            </a:lvl2pPr>
            <a:lvl3pPr>
              <a:defRPr sz="2000">
                <a:latin typeface="Arial" pitchFamily="34" charset="0"/>
                <a:cs typeface="Arial" pitchFamily="34" charset="0"/>
              </a:defRPr>
            </a:lvl3pPr>
            <a:lvl4pPr>
              <a:defRPr sz="1800">
                <a:latin typeface="Arial" pitchFamily="34" charset="0"/>
                <a:cs typeface="Arial" pitchFamily="34" charset="0"/>
              </a:defRPr>
            </a:lvl4pPr>
            <a:lvl5pPr>
              <a:defRPr sz="1800">
                <a:latin typeface="Arial" pitchFamily="34" charset="0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54040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EBAA1B-636E-4B62-BAFE-0B320DF27C3F}" type="datetime1">
              <a:rPr lang="en-US" smtClean="0"/>
              <a:t>9/22/2015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E4232C-D62E-41C7-AEF2-897B9495EC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06550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>
            <a:lvl1pPr algn="l">
              <a:defRPr sz="40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164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331914" y="260350"/>
            <a:ext cx="7563483" cy="2889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de-DE" dirty="0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255397" y="1449388"/>
            <a:ext cx="8640000" cy="485933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1331913" y="6628748"/>
            <a:ext cx="49392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dirty="0" smtClean="0"/>
              <a:t>Title, Location, Date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8503814" y="6620750"/>
            <a:ext cx="391585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D05BC5-4F98-4326-8033-BEF3F8361EDB}" type="slidenum">
              <a:rPr lang="de-DE" smtClean="0"/>
              <a:pPr/>
              <a:t>‹#›</a:t>
            </a:fld>
            <a:endParaRPr lang="de-DE" dirty="0"/>
          </a:p>
        </p:txBody>
      </p:sp>
      <p:pic>
        <p:nvPicPr>
          <p:cNvPr id="7" name="Picture 8" descr="QLogo"/>
          <p:cNvPicPr>
            <a:picLocks noChangeAspect="1" noChangeArrowheads="1"/>
          </p:cNvPicPr>
          <p:nvPr/>
        </p:nvPicPr>
        <p:blipFill>
          <a:blip r:embed="rId27"/>
          <a:srcRect/>
          <a:stretch>
            <a:fillRect/>
          </a:stretch>
        </p:blipFill>
        <p:spPr bwMode="gray">
          <a:xfrm>
            <a:off x="165003" y="164331"/>
            <a:ext cx="698879" cy="590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Gerade Verbindung 20"/>
          <p:cNvCxnSpPr/>
          <p:nvPr/>
        </p:nvCxnSpPr>
        <p:spPr bwMode="gray">
          <a:xfrm>
            <a:off x="0" y="618221"/>
            <a:ext cx="163708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9"/>
          <p:cNvCxnSpPr/>
          <p:nvPr/>
        </p:nvCxnSpPr>
        <p:spPr bwMode="gray">
          <a:xfrm>
            <a:off x="863882" y="618221"/>
            <a:ext cx="8283575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10"/>
          <p:cNvCxnSpPr/>
          <p:nvPr/>
        </p:nvCxnSpPr>
        <p:spPr bwMode="gray">
          <a:xfrm>
            <a:off x="1259632" y="6561138"/>
            <a:ext cx="7884368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31"/>
          <p:cNvCxnSpPr/>
          <p:nvPr/>
        </p:nvCxnSpPr>
        <p:spPr bwMode="gray">
          <a:xfrm>
            <a:off x="-6363" y="6561138"/>
            <a:ext cx="171716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elplatzhalter 1"/>
          <p:cNvSpPr txBox="1">
            <a:spLocks/>
          </p:cNvSpPr>
          <p:nvPr/>
        </p:nvSpPr>
        <p:spPr bwMode="gray">
          <a:xfrm>
            <a:off x="255397" y="6457863"/>
            <a:ext cx="932227" cy="186496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950" b="0" dirty="0" smtClean="0">
                <a:solidFill>
                  <a:srgbClr val="1B3067"/>
                </a:solidFill>
              </a:rPr>
              <a:t>Sample to Insight</a:t>
            </a:r>
            <a:endParaRPr lang="en-GB" sz="950" b="0" dirty="0">
              <a:solidFill>
                <a:srgbClr val="1B306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0749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9" r:id="rId11"/>
    <p:sldLayoutId id="2147483678" r:id="rId12"/>
    <p:sldLayoutId id="2147483680" r:id="rId13"/>
    <p:sldLayoutId id="2147483681" r:id="rId14"/>
    <p:sldLayoutId id="2147483664" r:id="rId15"/>
    <p:sldLayoutId id="2147483665" r:id="rId16"/>
    <p:sldLayoutId id="2147483666" r:id="rId17"/>
    <p:sldLayoutId id="2147483667" r:id="rId18"/>
    <p:sldLayoutId id="2147483668" r:id="rId19"/>
    <p:sldLayoutId id="2147483669" r:id="rId20"/>
    <p:sldLayoutId id="2147483682" r:id="rId21"/>
    <p:sldLayoutId id="2147483683" r:id="rId22"/>
    <p:sldLayoutId id="2147483684" r:id="rId23"/>
    <p:sldLayoutId id="2147483693" r:id="rId24"/>
    <p:sldLayoutId id="2147483694" r:id="rId2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63600" indent="-324000" algn="l" defTabSz="914400" rtl="0" eaLnBrk="1" latinLnBrk="0" hangingPunct="1">
        <a:lnSpc>
          <a:spcPct val="100000"/>
        </a:lnSpc>
        <a:spcBef>
          <a:spcPts val="384"/>
        </a:spcBef>
        <a:buClr>
          <a:schemeClr val="accent2"/>
        </a:buClr>
        <a:buFont typeface="Wingdings" panose="05000000000000000000" pitchFamily="2" charset="2"/>
        <a:buChar char="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30000" indent="-270000" algn="l" defTabSz="914400" rtl="0" eaLnBrk="1" latinLnBrk="0" hangingPunct="1">
        <a:lnSpc>
          <a:spcPct val="100000"/>
        </a:lnSpc>
        <a:spcBef>
          <a:spcPts val="384"/>
        </a:spcBef>
        <a:buClr>
          <a:schemeClr val="accent2"/>
        </a:buClr>
        <a:buSzPct val="80000"/>
        <a:buFont typeface="Wingdings" panose="05000000000000000000" pitchFamily="2" charset="2"/>
        <a:buChar char="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896400" indent="-241200" algn="l" defTabSz="914400" rtl="0" eaLnBrk="1" latinLnBrk="0" hangingPunct="1">
        <a:lnSpc>
          <a:spcPct val="100000"/>
        </a:lnSpc>
        <a:spcBef>
          <a:spcPts val="336"/>
        </a:spcBef>
        <a:buClr>
          <a:schemeClr val="accent2"/>
        </a:buClr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3974">
          <p15:clr>
            <a:srgbClr val="F26B43"/>
          </p15:clr>
        </p15:guide>
        <p15:guide id="2" pos="158">
          <p15:clr>
            <a:srgbClr val="F26B43"/>
          </p15:clr>
        </p15:guide>
        <p15:guide id="3" orient="horz" pos="913">
          <p15:clr>
            <a:srgbClr val="F26B43"/>
          </p15:clr>
        </p15:guide>
        <p15:guide id="4" pos="5602">
          <p15:clr>
            <a:srgbClr val="F26B43"/>
          </p15:clr>
        </p15:guide>
        <p15:guide id="5" orient="horz" pos="346">
          <p15:clr>
            <a:srgbClr val="F26B43"/>
          </p15:clr>
        </p15:guide>
        <p15:guide id="6" orient="horz" pos="164">
          <p15:clr>
            <a:srgbClr val="F26B43"/>
          </p15:clr>
        </p15:guide>
        <p15:guide id="7" orient="horz" pos="79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frm=1&amp;source=images&amp;cd=&amp;cad=rja&amp;docid=3Xi3u5CXUP-rqM&amp;tbnid=zi-NTwkORDoPVM:&amp;ved=0CAUQjRw&amp;url=http://kootation.com/funny-pictures-cartoons-doctor-and-patient-humor.html&amp;ei=4C1BUcnjPOuA0AHN-IDIAg&amp;bvm=bv.43287494,d.dmg&amp;psig=AFQjCNF4OhhoiRVi0kxorzJrdDd5rcgI1g&amp;ust=1363311722492634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20.jpeg"/><Relationship Id="rId4" Type="http://schemas.openxmlformats.org/officeDocument/2006/relationships/image" Target="../media/image19.gi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2.png"/><Relationship Id="rId5" Type="http://schemas.openxmlformats.org/officeDocument/2006/relationships/image" Target="../media/image23.emf"/><Relationship Id="rId4" Type="http://schemas.openxmlformats.org/officeDocument/2006/relationships/package" Target="../embeddings/Microsoft_Excel_Worksheet1.xlsx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2.png"/><Relationship Id="rId5" Type="http://schemas.openxmlformats.org/officeDocument/2006/relationships/image" Target="../media/image23.emf"/><Relationship Id="rId4" Type="http://schemas.openxmlformats.org/officeDocument/2006/relationships/package" Target="../embeddings/Microsoft_Excel_Worksheet2.xlsx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2.png"/><Relationship Id="rId5" Type="http://schemas.openxmlformats.org/officeDocument/2006/relationships/image" Target="../media/image23.emf"/><Relationship Id="rId4" Type="http://schemas.openxmlformats.org/officeDocument/2006/relationships/package" Target="../embeddings/Microsoft_Excel_Worksheet3.xlsx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331913" y="6111749"/>
            <a:ext cx="3024000" cy="237600"/>
          </a:xfrm>
        </p:spPr>
        <p:txBody>
          <a:bodyPr/>
          <a:lstStyle/>
          <a:p>
            <a:r>
              <a:rPr lang="en-US" sz="1800" dirty="0" smtClean="0"/>
              <a:t>Alexander Kaplun, PhD</a:t>
            </a:r>
            <a:endParaRPr lang="en-US" sz="18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Sep 22 2015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05BC5-4F98-4326-8033-BEF3F8361EDB}" type="slidenum">
              <a:rPr lang="de-DE" smtClean="0"/>
              <a:t>1</a:t>
            </a:fld>
            <a:endParaRPr lang="de-DE"/>
          </a:p>
        </p:txBody>
      </p:sp>
      <p:pic>
        <p:nvPicPr>
          <p:cNvPr id="7" name="Picture Placeholder 10" descr="dna-strand-cod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67" b="13567"/>
          <a:stretch>
            <a:fillRect/>
          </a:stretch>
        </p:blipFill>
        <p:spPr bwMode="gray">
          <a:xfrm>
            <a:off x="-1" y="986749"/>
            <a:ext cx="9144000" cy="5004000"/>
          </a:xfrm>
          <a:prstGeom prst="rect">
            <a:avLst/>
          </a:prstGeom>
          <a:solidFill>
            <a:srgbClr val="CDD7E5"/>
          </a:solidFill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01572" y="1756653"/>
            <a:ext cx="8942428" cy="450000"/>
          </a:xfrm>
        </p:spPr>
        <p:txBody>
          <a:bodyPr/>
          <a:lstStyle/>
          <a:p>
            <a:r>
              <a:rPr lang="en-US" sz="2800" b="1" dirty="0" smtClean="0">
                <a:solidFill>
                  <a:srgbClr val="FFFF00"/>
                </a:solidFill>
              </a:rPr>
              <a:t>PGMD: a comprehensive </a:t>
            </a:r>
            <a:r>
              <a:rPr lang="en-US" sz="2800" b="1" dirty="0" err="1" smtClean="0">
                <a:solidFill>
                  <a:srgbClr val="FFFF00"/>
                </a:solidFill>
              </a:rPr>
              <a:t>pharmacogenomic</a:t>
            </a:r>
            <a:r>
              <a:rPr lang="en-US" sz="2800" b="1" dirty="0" smtClean="0">
                <a:solidFill>
                  <a:srgbClr val="FFFF00"/>
                </a:solidFill>
              </a:rPr>
              <a:t> database for personalized medicine and drug discovery</a:t>
            </a:r>
            <a:endParaRPr lang="en-US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2980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04180" y="590281"/>
            <a:ext cx="8229600" cy="1143000"/>
          </a:xfrm>
        </p:spPr>
        <p:txBody>
          <a:bodyPr/>
          <a:lstStyle/>
          <a:p>
            <a:r>
              <a:rPr lang="en-US" dirty="0" smtClean="0"/>
              <a:t>Got diagnosed. Now what?</a:t>
            </a:r>
            <a:endParaRPr lang="en-US" dirty="0"/>
          </a:p>
        </p:txBody>
      </p:sp>
      <p:pic>
        <p:nvPicPr>
          <p:cNvPr id="1026" name="Picture 2" descr="http://www.teluguone.com/tonecmsuserfiles/Patient%20Suffering%20From%20Disease(1).jpg">
            <a:hlinkClick r:id="rId3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4600" y="1905000"/>
            <a:ext cx="6223000" cy="4415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7633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Content Placeholder 8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86200" y="1470025"/>
            <a:ext cx="4427538" cy="3911600"/>
          </a:xfrm>
        </p:spPr>
      </p:pic>
      <p:sp>
        <p:nvSpPr>
          <p:cNvPr id="18435" name="Title 2"/>
          <p:cNvSpPr>
            <a:spLocks noGrp="1"/>
          </p:cNvSpPr>
          <p:nvPr>
            <p:ph type="title"/>
          </p:nvPr>
        </p:nvSpPr>
        <p:spPr>
          <a:xfrm>
            <a:off x="993913" y="-571500"/>
            <a:ext cx="8229600" cy="1143000"/>
          </a:xfrm>
        </p:spPr>
        <p:txBody>
          <a:bodyPr/>
          <a:lstStyle/>
          <a:p>
            <a:r>
              <a:rPr lang="en-US" sz="4000" b="0" dirty="0" smtClean="0">
                <a:latin typeface="Arial" charset="0"/>
                <a:cs typeface="Arial" charset="0"/>
              </a:rPr>
              <a:t>PGMD</a:t>
            </a:r>
            <a:r>
              <a:rPr lang="en-US" sz="3600" b="0" baseline="30000" dirty="0" smtClean="0">
                <a:latin typeface="Arial" charset="0"/>
                <a:cs typeface="Arial" charset="0"/>
              </a:rPr>
              <a:t>TM</a:t>
            </a:r>
          </a:p>
        </p:txBody>
      </p:sp>
      <p:sp>
        <p:nvSpPr>
          <p:cNvPr id="15364" name="Content Placeholder 1"/>
          <p:cNvSpPr txBox="1">
            <a:spLocks/>
          </p:cNvSpPr>
          <p:nvPr/>
        </p:nvSpPr>
        <p:spPr bwMode="auto">
          <a:xfrm>
            <a:off x="457200" y="1447800"/>
            <a:ext cx="30480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>
              <a:spcBef>
                <a:spcPct val="20000"/>
              </a:spcBef>
              <a:buFont typeface="Arial" charset="0"/>
              <a:buChar char="•"/>
              <a:defRPr/>
            </a:pPr>
            <a:r>
              <a:rPr lang="en-US" sz="2400" dirty="0" smtClean="0">
                <a:solidFill>
                  <a:prstClr val="black"/>
                </a:solidFill>
              </a:rPr>
              <a:t>Comprehensive </a:t>
            </a:r>
            <a:r>
              <a:rPr lang="en-US" sz="2400" dirty="0" err="1" smtClean="0">
                <a:solidFill>
                  <a:prstClr val="black"/>
                </a:solidFill>
              </a:rPr>
              <a:t>pharmacogenomic</a:t>
            </a:r>
            <a:r>
              <a:rPr lang="en-US" sz="2400" dirty="0" smtClean="0">
                <a:solidFill>
                  <a:prstClr val="black"/>
                </a:solidFill>
              </a:rPr>
              <a:t> database</a:t>
            </a:r>
          </a:p>
          <a:p>
            <a:pPr marL="0" indent="0" algn="l">
              <a:spcBef>
                <a:spcPct val="20000"/>
              </a:spcBef>
              <a:defRPr/>
            </a:pPr>
            <a:endParaRPr lang="en-US" sz="2400" dirty="0" smtClean="0">
              <a:solidFill>
                <a:prstClr val="black"/>
              </a:solidFill>
            </a:endParaRPr>
          </a:p>
          <a:p>
            <a:pPr algn="l">
              <a:spcBef>
                <a:spcPct val="20000"/>
              </a:spcBef>
              <a:buFont typeface="Arial" charset="0"/>
              <a:buChar char="•"/>
              <a:defRPr/>
            </a:pPr>
            <a:r>
              <a:rPr lang="en-US" sz="2400" dirty="0" err="1" smtClean="0">
                <a:solidFill>
                  <a:prstClr val="black"/>
                </a:solidFill>
              </a:rPr>
              <a:t>PGx</a:t>
            </a:r>
            <a:r>
              <a:rPr lang="en-US" sz="2400" dirty="0" smtClean="0">
                <a:solidFill>
                  <a:prstClr val="black"/>
                </a:solidFill>
              </a:rPr>
              <a:t>/ADME panels</a:t>
            </a:r>
          </a:p>
          <a:p>
            <a:pPr marL="0" indent="0" algn="l">
              <a:spcBef>
                <a:spcPct val="20000"/>
              </a:spcBef>
              <a:defRPr/>
            </a:pPr>
            <a:endParaRPr lang="en-US" sz="2400" dirty="0" smtClean="0">
              <a:solidFill>
                <a:prstClr val="black"/>
              </a:solidFill>
            </a:endParaRPr>
          </a:p>
          <a:p>
            <a:pPr algn="l">
              <a:spcBef>
                <a:spcPct val="20000"/>
              </a:spcBef>
              <a:buFont typeface="Arial" charset="0"/>
              <a:buChar char="•"/>
              <a:defRPr/>
            </a:pPr>
            <a:r>
              <a:rPr lang="en-US" sz="2400" dirty="0" smtClean="0">
                <a:solidFill>
                  <a:prstClr val="black"/>
                </a:solidFill>
              </a:rPr>
              <a:t>FDA and EMA approved drugs containing </a:t>
            </a:r>
            <a:r>
              <a:rPr lang="en-US" sz="2400" dirty="0" err="1" smtClean="0">
                <a:solidFill>
                  <a:prstClr val="black"/>
                </a:solidFill>
              </a:rPr>
              <a:t>PGx</a:t>
            </a:r>
            <a:r>
              <a:rPr lang="en-US" sz="2400" dirty="0" smtClean="0">
                <a:solidFill>
                  <a:prstClr val="black"/>
                </a:solidFill>
              </a:rPr>
              <a:t> labels</a:t>
            </a:r>
          </a:p>
        </p:txBody>
      </p:sp>
      <p:sp>
        <p:nvSpPr>
          <p:cNvPr id="18437" name="Content Placeholder 1"/>
          <p:cNvSpPr txBox="1">
            <a:spLocks/>
          </p:cNvSpPr>
          <p:nvPr/>
        </p:nvSpPr>
        <p:spPr bwMode="auto">
          <a:xfrm>
            <a:off x="3810000" y="5410200"/>
            <a:ext cx="46482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  <a:buFont typeface="Arial" charset="0"/>
              <a:buNone/>
            </a:pPr>
            <a:r>
              <a:rPr lang="en-US" sz="1800" dirty="0" smtClean="0">
                <a:solidFill>
                  <a:prstClr val="black"/>
                </a:solidFill>
              </a:rPr>
              <a:t>Associations from 6500+ publications from 500+ journals studying &gt;1400 drugs</a:t>
            </a:r>
          </a:p>
        </p:txBody>
      </p:sp>
    </p:spTree>
    <p:extLst>
      <p:ext uri="{BB962C8B-B14F-4D97-AF65-F5344CB8AC3E}">
        <p14:creationId xmlns:p14="http://schemas.microsoft.com/office/powerpoint/2010/main" val="8570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2"/>
          <p:cNvSpPr>
            <a:spLocks noGrp="1"/>
          </p:cNvSpPr>
          <p:nvPr>
            <p:ph type="title"/>
          </p:nvPr>
        </p:nvSpPr>
        <p:spPr>
          <a:xfrm>
            <a:off x="993153" y="-241299"/>
            <a:ext cx="8229600" cy="1143000"/>
          </a:xfrm>
        </p:spPr>
        <p:txBody>
          <a:bodyPr/>
          <a:lstStyle/>
          <a:p>
            <a:r>
              <a:rPr lang="en-US" sz="2800" dirty="0" smtClean="0">
                <a:latin typeface="Arial" charset="0"/>
                <a:cs typeface="Arial" charset="0"/>
              </a:rPr>
              <a:t>A comprehensive source of </a:t>
            </a:r>
            <a:r>
              <a:rPr lang="en-US" sz="2800" dirty="0" err="1" smtClean="0">
                <a:latin typeface="Arial" charset="0"/>
                <a:cs typeface="Arial" charset="0"/>
              </a:rPr>
              <a:t>PGx</a:t>
            </a:r>
            <a:r>
              <a:rPr lang="en-US" sz="2800" dirty="0" smtClean="0">
                <a:latin typeface="Arial" charset="0"/>
                <a:cs typeface="Arial" charset="0"/>
              </a:rPr>
              <a:t> data</a:t>
            </a:r>
          </a:p>
        </p:txBody>
      </p:sp>
      <p:pic>
        <p:nvPicPr>
          <p:cNvPr id="9219" name="Picture 1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4713" y="3527425"/>
            <a:ext cx="2506662" cy="190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20" name="Rectangle 15"/>
          <p:cNvSpPr>
            <a:spLocks noChangeArrowheads="1"/>
          </p:cNvSpPr>
          <p:nvPr/>
        </p:nvSpPr>
        <p:spPr bwMode="auto">
          <a:xfrm>
            <a:off x="4686300" y="3557588"/>
            <a:ext cx="2536825" cy="1860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922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138" y="1833563"/>
            <a:ext cx="1228725" cy="161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0400" y="1590675"/>
            <a:ext cx="1193800" cy="154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3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25" y="3354388"/>
            <a:ext cx="1209675" cy="161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4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725" y="3122613"/>
            <a:ext cx="1200150" cy="158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5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9988" y="2660650"/>
            <a:ext cx="1209675" cy="161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6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9700" y="3741738"/>
            <a:ext cx="1181100" cy="1563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7" name="Picture 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2575" y="4340225"/>
            <a:ext cx="1162050" cy="153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8" name="Picture 1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4088" y="3997325"/>
            <a:ext cx="2314575" cy="1289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29" name="Rectangle 16"/>
          <p:cNvSpPr>
            <a:spLocks noChangeArrowheads="1"/>
          </p:cNvSpPr>
          <p:nvPr/>
        </p:nvSpPr>
        <p:spPr bwMode="auto">
          <a:xfrm>
            <a:off x="6045200" y="4002088"/>
            <a:ext cx="2286000" cy="1231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9230" name="Picture 14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8413" y="4830763"/>
            <a:ext cx="1606550" cy="140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31" name="Rectangle 17"/>
          <p:cNvSpPr>
            <a:spLocks noChangeArrowheads="1"/>
          </p:cNvSpPr>
          <p:nvPr/>
        </p:nvSpPr>
        <p:spPr bwMode="auto">
          <a:xfrm>
            <a:off x="5080000" y="4814888"/>
            <a:ext cx="1581150" cy="14319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9232" name="Picture 1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4800" y="5137150"/>
            <a:ext cx="1560513" cy="1057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33" name="Rectangle 18"/>
          <p:cNvSpPr>
            <a:spLocks noChangeArrowheads="1"/>
          </p:cNvSpPr>
          <p:nvPr/>
        </p:nvSpPr>
        <p:spPr bwMode="auto">
          <a:xfrm>
            <a:off x="6629400" y="5140325"/>
            <a:ext cx="1562100" cy="1076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9234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3" y="4611688"/>
            <a:ext cx="1133475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35" name="Text Box 20"/>
          <p:cNvSpPr txBox="1">
            <a:spLocks noChangeArrowheads="1"/>
          </p:cNvSpPr>
          <p:nvPr/>
        </p:nvSpPr>
        <p:spPr bwMode="auto">
          <a:xfrm>
            <a:off x="4371975" y="1385888"/>
            <a:ext cx="4429125" cy="1890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n-US" dirty="0"/>
              <a:t>  Focus on peer-reviewed scientific</a:t>
            </a:r>
          </a:p>
          <a:p>
            <a:pPr eaLnBrk="1" hangingPunct="1"/>
            <a:r>
              <a:rPr lang="en-US" dirty="0"/>
              <a:t>    literature</a:t>
            </a:r>
          </a:p>
          <a:p>
            <a:pPr eaLnBrk="1" hangingPunct="1">
              <a:buFontTx/>
              <a:buChar char="•"/>
            </a:pPr>
            <a:endParaRPr lang="en-US" sz="1400" dirty="0"/>
          </a:p>
          <a:p>
            <a:pPr eaLnBrk="1" hangingPunct="1">
              <a:buFontTx/>
              <a:buChar char="•"/>
            </a:pPr>
            <a:r>
              <a:rPr lang="en-US" dirty="0"/>
              <a:t>  Experimental results are extracted by</a:t>
            </a:r>
          </a:p>
          <a:p>
            <a:pPr eaLnBrk="1" hangingPunct="1"/>
            <a:r>
              <a:rPr lang="en-US" dirty="0"/>
              <a:t>   highly trained genetic experts</a:t>
            </a:r>
          </a:p>
          <a:p>
            <a:pPr eaLnBrk="1" hangingPunct="1">
              <a:buFontTx/>
              <a:buChar char="•"/>
            </a:pPr>
            <a:endParaRPr lang="en-US" sz="1400" dirty="0"/>
          </a:p>
          <a:p>
            <a:pPr eaLnBrk="1" hangingPunct="1">
              <a:buFontTx/>
              <a:buChar char="•"/>
            </a:pPr>
            <a:r>
              <a:rPr lang="en-US" dirty="0"/>
              <a:t>  Content is updated 4x per year</a:t>
            </a:r>
          </a:p>
        </p:txBody>
      </p:sp>
    </p:spTree>
    <p:extLst>
      <p:ext uri="{BB962C8B-B14F-4D97-AF65-F5344CB8AC3E}">
        <p14:creationId xmlns:p14="http://schemas.microsoft.com/office/powerpoint/2010/main" val="3600177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Content Placeholder 1"/>
          <p:cNvSpPr>
            <a:spLocks noGrp="1"/>
          </p:cNvSpPr>
          <p:nvPr>
            <p:ph idx="1"/>
          </p:nvPr>
        </p:nvSpPr>
        <p:spPr>
          <a:xfrm>
            <a:off x="457200" y="1242393"/>
            <a:ext cx="3657600" cy="4495800"/>
          </a:xfrm>
        </p:spPr>
        <p:txBody>
          <a:bodyPr/>
          <a:lstStyle/>
          <a:p>
            <a:r>
              <a:rPr lang="en-US" sz="2400" dirty="0" smtClean="0">
                <a:latin typeface="Arial" charset="0"/>
                <a:cs typeface="Arial" charset="0"/>
              </a:rPr>
              <a:t>Facilitates </a:t>
            </a:r>
            <a:br>
              <a:rPr lang="en-US" sz="2400" dirty="0" smtClean="0">
                <a:latin typeface="Arial" charset="0"/>
                <a:cs typeface="Arial" charset="0"/>
              </a:rPr>
            </a:br>
            <a:r>
              <a:rPr lang="en-US" sz="2400" dirty="0" smtClean="0">
                <a:latin typeface="Arial" charset="0"/>
                <a:cs typeface="Arial" charset="0"/>
              </a:rPr>
              <a:t>mapping of variants onto genome at position or genotype level</a:t>
            </a:r>
          </a:p>
          <a:p>
            <a:r>
              <a:rPr lang="en-US" sz="2400" dirty="0">
                <a:solidFill>
                  <a:prstClr val="black"/>
                </a:solidFill>
              </a:rPr>
              <a:t>Associations from </a:t>
            </a:r>
            <a:r>
              <a:rPr lang="en-US" sz="2400" dirty="0" smtClean="0">
                <a:solidFill>
                  <a:prstClr val="black"/>
                </a:solidFill>
              </a:rPr>
              <a:t>6500</a:t>
            </a:r>
            <a:r>
              <a:rPr lang="en-US" sz="2400" dirty="0">
                <a:solidFill>
                  <a:prstClr val="black"/>
                </a:solidFill>
              </a:rPr>
              <a:t>+ publications from 500+ journals studying &gt;</a:t>
            </a:r>
            <a:r>
              <a:rPr lang="en-US" sz="2400" dirty="0" smtClean="0">
                <a:solidFill>
                  <a:prstClr val="black"/>
                </a:solidFill>
              </a:rPr>
              <a:t>1400 </a:t>
            </a:r>
            <a:r>
              <a:rPr lang="en-US" sz="2400" dirty="0">
                <a:solidFill>
                  <a:prstClr val="black"/>
                </a:solidFill>
              </a:rPr>
              <a:t>drugs</a:t>
            </a:r>
          </a:p>
          <a:p>
            <a:endParaRPr lang="en-US" sz="2400" dirty="0" smtClean="0">
              <a:latin typeface="Arial" charset="0"/>
              <a:cs typeface="Arial" charset="0"/>
            </a:endParaRPr>
          </a:p>
        </p:txBody>
      </p:sp>
      <p:grpSp>
        <p:nvGrpSpPr>
          <p:cNvPr id="28676" name="Group 11"/>
          <p:cNvGrpSpPr>
            <a:grpSpLocks/>
          </p:cNvGrpSpPr>
          <p:nvPr/>
        </p:nvGrpSpPr>
        <p:grpSpPr bwMode="auto">
          <a:xfrm>
            <a:off x="762000" y="4617418"/>
            <a:ext cx="3143250" cy="1349374"/>
            <a:chOff x="609600" y="3634215"/>
            <a:chExt cx="3143250" cy="1350387"/>
          </a:xfrm>
        </p:grpSpPr>
        <p:sp>
          <p:nvSpPr>
            <p:cNvPr id="6" name="Rectangle 5"/>
            <p:cNvSpPr/>
            <p:nvPr/>
          </p:nvSpPr>
          <p:spPr>
            <a:xfrm>
              <a:off x="2257145" y="3634215"/>
              <a:ext cx="1067921" cy="70788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4000" b="1" dirty="0">
                  <a:ln w="1905"/>
                  <a:solidFill>
                    <a:srgbClr val="00FF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" charset="0"/>
                  <a:cs typeface="Arial" charset="0"/>
                </a:rPr>
                <a:t>A</a:t>
              </a:r>
              <a:r>
                <a:rPr lang="en-US" sz="4000" b="1" dirty="0">
                  <a:ln w="1905"/>
                  <a:solidFill>
                    <a:prstClr val="black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" charset="0"/>
                  <a:cs typeface="Arial" charset="0"/>
                </a:rPr>
                <a:t>/</a:t>
              </a:r>
              <a:r>
                <a:rPr lang="en-US" sz="4000" b="1" dirty="0">
                  <a:ln w="1905"/>
                  <a:solidFill>
                    <a:srgbClr val="2602BE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" charset="0"/>
                  <a:cs typeface="Arial" charset="0"/>
                </a:rPr>
                <a:t>C</a:t>
              </a:r>
            </a:p>
          </p:txBody>
        </p:sp>
        <p:pic>
          <p:nvPicPr>
            <p:cNvPr id="28696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9600" y="4375002"/>
              <a:ext cx="314325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97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9600" y="4679802"/>
              <a:ext cx="314325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Donut 4"/>
            <p:cNvSpPr/>
            <p:nvPr/>
          </p:nvSpPr>
          <p:spPr>
            <a:xfrm>
              <a:off x="2606675" y="4266521"/>
              <a:ext cx="296863" cy="684726"/>
            </a:xfrm>
            <a:prstGeom prst="donu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8677" name="Group 11"/>
          <p:cNvGrpSpPr>
            <a:grpSpLocks/>
          </p:cNvGrpSpPr>
          <p:nvPr/>
        </p:nvGrpSpPr>
        <p:grpSpPr bwMode="auto">
          <a:xfrm>
            <a:off x="3962400" y="1478931"/>
            <a:ext cx="5029200" cy="1039812"/>
            <a:chOff x="0" y="394319"/>
            <a:chExt cx="5029199" cy="907200"/>
          </a:xfrm>
        </p:grpSpPr>
        <p:sp>
          <p:nvSpPr>
            <p:cNvPr id="16" name="Rectangle 15"/>
            <p:cNvSpPr/>
            <p:nvPr/>
          </p:nvSpPr>
          <p:spPr>
            <a:xfrm>
              <a:off x="0" y="394319"/>
              <a:ext cx="5029199" cy="907200"/>
            </a:xfrm>
            <a:prstGeom prst="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" name="Rectangle 17"/>
            <p:cNvSpPr/>
            <p:nvPr/>
          </p:nvSpPr>
          <p:spPr>
            <a:xfrm>
              <a:off x="0" y="394319"/>
              <a:ext cx="5029199" cy="9072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390322" tIns="333248" rIns="390322" bIns="113792" spcCol="1270"/>
            <a:lstStyle/>
            <a:p>
              <a:pPr marL="171450" lvl="1" indent="-171450" defTabSz="711200" fontAlgn="base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•"/>
                <a:defRPr/>
              </a:pPr>
              <a:r>
                <a:rPr lang="en-US" sz="1600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</a:rPr>
                <a:t>Median dose requirement of warfarin in patients with CYP2C9*1/CYP2C9*3 haplotype is 2.6 mg</a:t>
              </a:r>
            </a:p>
          </p:txBody>
        </p:sp>
      </p:grpSp>
      <p:grpSp>
        <p:nvGrpSpPr>
          <p:cNvPr id="28678" name="Group 12"/>
          <p:cNvGrpSpPr>
            <a:grpSpLocks/>
          </p:cNvGrpSpPr>
          <p:nvPr/>
        </p:nvGrpSpPr>
        <p:grpSpPr bwMode="auto">
          <a:xfrm>
            <a:off x="4213225" y="1297956"/>
            <a:ext cx="3521075" cy="473075"/>
            <a:chOff x="251460" y="214271"/>
            <a:chExt cx="3520440" cy="472320"/>
          </a:xfrm>
        </p:grpSpPr>
        <p:sp>
          <p:nvSpPr>
            <p:cNvPr id="14" name="Rounded Rectangle 13"/>
            <p:cNvSpPr/>
            <p:nvPr/>
          </p:nvSpPr>
          <p:spPr>
            <a:xfrm>
              <a:off x="251460" y="214271"/>
              <a:ext cx="3520440" cy="47232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Rounded Rectangle 6"/>
            <p:cNvSpPr/>
            <p:nvPr/>
          </p:nvSpPr>
          <p:spPr>
            <a:xfrm>
              <a:off x="275269" y="238045"/>
              <a:ext cx="3472824" cy="4247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33064" tIns="0" rIns="133064" bIns="0" spcCol="1270" anchor="ctr"/>
            <a:lstStyle/>
            <a:p>
              <a:pPr defTabSz="711200" fontAlgn="base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en-US" sz="1600" dirty="0">
                  <a:solidFill>
                    <a:prstClr val="white"/>
                  </a:solidFill>
                </a:rPr>
                <a:t>Genotype/haplotype specific findings</a:t>
              </a:r>
            </a:p>
          </p:txBody>
        </p:sp>
      </p:grpSp>
      <p:grpSp>
        <p:nvGrpSpPr>
          <p:cNvPr id="28679" name="Group 18"/>
          <p:cNvGrpSpPr>
            <a:grpSpLocks/>
          </p:cNvGrpSpPr>
          <p:nvPr/>
        </p:nvGrpSpPr>
        <p:grpSpPr bwMode="auto">
          <a:xfrm>
            <a:off x="3962400" y="2823543"/>
            <a:ext cx="5029200" cy="1158875"/>
            <a:chOff x="0" y="1624079"/>
            <a:chExt cx="5029199" cy="1159200"/>
          </a:xfrm>
        </p:grpSpPr>
        <p:sp>
          <p:nvSpPr>
            <p:cNvPr id="23" name="Rectangle 22"/>
            <p:cNvSpPr/>
            <p:nvPr/>
          </p:nvSpPr>
          <p:spPr>
            <a:xfrm>
              <a:off x="0" y="1624079"/>
              <a:ext cx="5029199" cy="1159200"/>
            </a:xfrm>
            <a:prstGeom prst="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4" name="Rectangle 23"/>
            <p:cNvSpPr/>
            <p:nvPr/>
          </p:nvSpPr>
          <p:spPr>
            <a:xfrm>
              <a:off x="0" y="1624079"/>
              <a:ext cx="5029199" cy="11592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390322" tIns="333248" rIns="390322" bIns="113792" spcCol="1270"/>
            <a:lstStyle/>
            <a:p>
              <a:pPr marL="171450" lvl="1" indent="-171450" defTabSz="711200" fontAlgn="base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•"/>
                <a:defRPr/>
              </a:pPr>
              <a:r>
                <a:rPr lang="en-US" sz="1600" b="1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</a:rPr>
                <a:t>p-value</a:t>
              </a:r>
              <a:r>
                <a:rPr lang="en-US" sz="1600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</a:rPr>
                <a:t> - .001</a:t>
              </a:r>
            </a:p>
            <a:p>
              <a:pPr marL="171450" lvl="1" indent="-171450" defTabSz="711200" fontAlgn="base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•"/>
                <a:defRPr/>
              </a:pPr>
              <a:r>
                <a:rPr lang="en-US" sz="1600" b="1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</a:rPr>
                <a:t>Relative Risk</a:t>
              </a:r>
              <a:r>
                <a:rPr lang="en-US" sz="1600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</a:rPr>
                <a:t>, </a:t>
              </a:r>
              <a:r>
                <a:rPr lang="en-US" sz="1600" b="1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</a:rPr>
                <a:t>Hazards Ratio</a:t>
              </a:r>
              <a:r>
                <a:rPr lang="en-US" sz="1600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</a:rPr>
                <a:t>, </a:t>
              </a:r>
              <a:r>
                <a:rPr lang="en-US" sz="1600" b="1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</a:rPr>
                <a:t>95% Confidence Interval</a:t>
              </a:r>
              <a:r>
                <a:rPr lang="en-US" sz="1600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</a:rPr>
                <a:t> when available</a:t>
              </a:r>
            </a:p>
          </p:txBody>
        </p:sp>
      </p:grpSp>
      <p:grpSp>
        <p:nvGrpSpPr>
          <p:cNvPr id="28680" name="Group 19"/>
          <p:cNvGrpSpPr>
            <a:grpSpLocks/>
          </p:cNvGrpSpPr>
          <p:nvPr/>
        </p:nvGrpSpPr>
        <p:grpSpPr bwMode="auto">
          <a:xfrm>
            <a:off x="4213225" y="2587006"/>
            <a:ext cx="3521075" cy="471487"/>
            <a:chOff x="251460" y="1387919"/>
            <a:chExt cx="3520440" cy="472320"/>
          </a:xfrm>
        </p:grpSpPr>
        <p:sp>
          <p:nvSpPr>
            <p:cNvPr id="21" name="Rounded Rectangle 20"/>
            <p:cNvSpPr/>
            <p:nvPr/>
          </p:nvSpPr>
          <p:spPr>
            <a:xfrm>
              <a:off x="251460" y="1387919"/>
              <a:ext cx="3520440" cy="47232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Rounded Rectangle 6"/>
            <p:cNvSpPr/>
            <p:nvPr/>
          </p:nvSpPr>
          <p:spPr>
            <a:xfrm>
              <a:off x="275269" y="1410183"/>
              <a:ext cx="3472824" cy="42779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33064" tIns="0" rIns="133064" bIns="0" spcCol="1270" anchor="ctr"/>
            <a:lstStyle/>
            <a:p>
              <a:pPr defTabSz="711200" fontAlgn="base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en-US" sz="1600" dirty="0">
                  <a:solidFill>
                    <a:prstClr val="white"/>
                  </a:solidFill>
                </a:rPr>
                <a:t>Statistical significance</a:t>
              </a:r>
            </a:p>
          </p:txBody>
        </p:sp>
      </p:grpSp>
      <p:grpSp>
        <p:nvGrpSpPr>
          <p:cNvPr id="28681" name="Group 24"/>
          <p:cNvGrpSpPr>
            <a:grpSpLocks/>
          </p:cNvGrpSpPr>
          <p:nvPr/>
        </p:nvGrpSpPr>
        <p:grpSpPr bwMode="auto">
          <a:xfrm>
            <a:off x="3978275" y="4193556"/>
            <a:ext cx="5029200" cy="1612900"/>
            <a:chOff x="0" y="3153589"/>
            <a:chExt cx="5029199" cy="1612800"/>
          </a:xfrm>
        </p:grpSpPr>
        <p:sp>
          <p:nvSpPr>
            <p:cNvPr id="29" name="Rectangle 28"/>
            <p:cNvSpPr/>
            <p:nvPr/>
          </p:nvSpPr>
          <p:spPr>
            <a:xfrm>
              <a:off x="0" y="3153589"/>
              <a:ext cx="5029199" cy="1612800"/>
            </a:xfrm>
            <a:prstGeom prst="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0" y="3153589"/>
              <a:ext cx="5029199" cy="16128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390322" tIns="333248" rIns="390322" bIns="113792" spcCol="1270"/>
            <a:lstStyle/>
            <a:p>
              <a:pPr marL="171450" lvl="1" indent="-171450" defTabSz="711200" fontAlgn="base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•"/>
                <a:defRPr/>
              </a:pPr>
              <a:r>
                <a:rPr lang="en-US" sz="1600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</a:rPr>
                <a:t>22 </a:t>
              </a:r>
              <a:r>
                <a:rPr lang="en-US" sz="1600" b="1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</a:rPr>
                <a:t>cases</a:t>
              </a:r>
              <a:r>
                <a:rPr lang="en-US" sz="1600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</a:rPr>
                <a:t> with A/C genotype, 159 </a:t>
              </a:r>
              <a:r>
                <a:rPr lang="en-US" sz="1600" b="1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</a:rPr>
                <a:t>subjects studied</a:t>
              </a:r>
              <a:r>
                <a:rPr lang="en-US" sz="1600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</a:rPr>
                <a:t>,</a:t>
              </a:r>
              <a:r>
                <a:rPr lang="en-US" sz="1600" b="1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</a:rPr>
                <a:t> Design - </a:t>
              </a:r>
              <a:r>
                <a:rPr lang="en-US" sz="1600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</a:rPr>
                <a:t>Clinical Trial</a:t>
              </a:r>
            </a:p>
            <a:p>
              <a:pPr marL="171450" lvl="1" indent="-171450" defTabSz="711200" fontAlgn="base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•"/>
                <a:defRPr/>
              </a:pPr>
              <a:r>
                <a:rPr lang="en-US" sz="1600" b="1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</a:rPr>
                <a:t>Pop</a:t>
              </a:r>
              <a:r>
                <a:rPr lang="en-US" sz="1600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</a:rPr>
                <a:t>: European Continental Ancestry Group, </a:t>
              </a:r>
              <a:r>
                <a:rPr lang="en-US" sz="1600" b="1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</a:rPr>
                <a:t>Age</a:t>
              </a:r>
              <a:r>
                <a:rPr lang="en-US" sz="1600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</a:rPr>
                <a:t>: 24-95, </a:t>
              </a:r>
              <a:r>
                <a:rPr lang="en-US" sz="1600" b="1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</a:rPr>
                <a:t>Treatment</a:t>
              </a:r>
              <a:r>
                <a:rPr lang="en-US" sz="1600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</a:rPr>
                <a:t>: All patients are treated with 0.5 mg to 10 mg/day of warfarin</a:t>
              </a:r>
            </a:p>
          </p:txBody>
        </p:sp>
      </p:grpSp>
      <p:grpSp>
        <p:nvGrpSpPr>
          <p:cNvPr id="28682" name="Group 25"/>
          <p:cNvGrpSpPr>
            <a:grpSpLocks/>
          </p:cNvGrpSpPr>
          <p:nvPr/>
        </p:nvGrpSpPr>
        <p:grpSpPr bwMode="auto">
          <a:xfrm>
            <a:off x="4229100" y="3909393"/>
            <a:ext cx="3521075" cy="473075"/>
            <a:chOff x="251460" y="2869680"/>
            <a:chExt cx="3520440" cy="472320"/>
          </a:xfrm>
        </p:grpSpPr>
        <p:sp>
          <p:nvSpPr>
            <p:cNvPr id="27" name="Rounded Rectangle 26"/>
            <p:cNvSpPr/>
            <p:nvPr/>
          </p:nvSpPr>
          <p:spPr>
            <a:xfrm>
              <a:off x="251460" y="2869680"/>
              <a:ext cx="3520440" cy="47232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8" name="Rounded Rectangle 6"/>
            <p:cNvSpPr/>
            <p:nvPr/>
          </p:nvSpPr>
          <p:spPr>
            <a:xfrm>
              <a:off x="275269" y="2893455"/>
              <a:ext cx="3472824" cy="4247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33064" tIns="0" rIns="133064" bIns="0" spcCol="1270" anchor="ctr"/>
            <a:lstStyle/>
            <a:p>
              <a:pPr defTabSz="711200" fontAlgn="base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en-US" sz="1600" dirty="0">
                  <a:solidFill>
                    <a:prstClr val="white"/>
                  </a:solidFill>
                </a:rPr>
                <a:t>Study details (All studies are </a:t>
              </a:r>
              <a:r>
                <a:rPr lang="en-US" sz="1600" i="1" dirty="0">
                  <a:solidFill>
                    <a:prstClr val="white"/>
                  </a:solidFill>
                </a:rPr>
                <a:t>in vivo</a:t>
              </a:r>
              <a:r>
                <a:rPr lang="en-US" sz="1600" dirty="0">
                  <a:solidFill>
                    <a:prstClr val="white"/>
                  </a:solidFill>
                </a:rPr>
                <a:t>)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-215106"/>
            <a:ext cx="8229600" cy="1143000"/>
          </a:xfrm>
        </p:spPr>
        <p:txBody>
          <a:bodyPr/>
          <a:lstStyle/>
          <a:p>
            <a:r>
              <a:rPr lang="en-US" sz="2800" dirty="0">
                <a:latin typeface="Arial" charset="0"/>
                <a:cs typeface="Arial" charset="0"/>
              </a:rPr>
              <a:t>PGMD: </a:t>
            </a:r>
            <a:r>
              <a:rPr lang="en-US" sz="2800" dirty="0" err="1">
                <a:latin typeface="Arial" charset="0"/>
                <a:cs typeface="Arial" charset="0"/>
              </a:rPr>
              <a:t>PharmacoGenomic</a:t>
            </a:r>
            <a:r>
              <a:rPr lang="en-US" sz="2800" dirty="0">
                <a:latin typeface="Arial" charset="0"/>
                <a:cs typeface="Arial" charset="0"/>
              </a:rPr>
              <a:t> Mutation Database</a:t>
            </a:r>
            <a:endParaRPr lang="en-US" sz="2800" dirty="0"/>
          </a:p>
        </p:txBody>
      </p:sp>
      <p:cxnSp>
        <p:nvCxnSpPr>
          <p:cNvPr id="32" name="Curved Connector 31"/>
          <p:cNvCxnSpPr/>
          <p:nvPr/>
        </p:nvCxnSpPr>
        <p:spPr>
          <a:xfrm rot="5400000" flipH="1" flipV="1">
            <a:off x="2800348" y="4052550"/>
            <a:ext cx="1381408" cy="1095095"/>
          </a:xfrm>
          <a:prstGeom prst="curved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1470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-255104"/>
            <a:ext cx="8229600" cy="1143000"/>
          </a:xfrm>
        </p:spPr>
        <p:txBody>
          <a:bodyPr/>
          <a:lstStyle/>
          <a:p>
            <a:r>
              <a:rPr lang="en-US" dirty="0" smtClean="0"/>
              <a:t>Types of evidence</a:t>
            </a:r>
            <a:endParaRPr lang="en-US" dirty="0"/>
          </a:p>
        </p:txBody>
      </p:sp>
      <p:pic>
        <p:nvPicPr>
          <p:cNvPr id="1028" name="Picture 4" descr="http://www.nature.com/ng/journal/v45/n2/images/ng.2523-F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01181" y="2247181"/>
            <a:ext cx="7602361" cy="3544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www.apredica.com/images/pharmacokinetics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569" y="1392377"/>
            <a:ext cx="3788032" cy="2646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lalaleigha.files.wordpress.com/2010/06/efficacy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0765" y="3810000"/>
            <a:ext cx="5103235" cy="2465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1256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err="1" smtClean="0">
                <a:latin typeface="Arial" charset="0"/>
                <a:cs typeface="Arial" charset="0"/>
              </a:rPr>
              <a:t>HapMap</a:t>
            </a:r>
            <a:r>
              <a:rPr lang="en-US" sz="2400" dirty="0" smtClean="0">
                <a:latin typeface="Arial" charset="0"/>
                <a:cs typeface="Arial" charset="0"/>
              </a:rPr>
              <a:t> D’, LOD, and R</a:t>
            </a:r>
            <a:r>
              <a:rPr lang="en-US" sz="2400" baseline="30000" dirty="0" smtClean="0">
                <a:latin typeface="Arial" charset="0"/>
                <a:cs typeface="Arial" charset="0"/>
              </a:rPr>
              <a:t>2</a:t>
            </a:r>
            <a:r>
              <a:rPr lang="en-US" sz="2400" dirty="0" smtClean="0">
                <a:latin typeface="Arial" charset="0"/>
                <a:cs typeface="Arial" charset="0"/>
              </a:rPr>
              <a:t> scores</a:t>
            </a:r>
            <a:br>
              <a:rPr lang="en-US" sz="2400" dirty="0" smtClean="0">
                <a:latin typeface="Arial" charset="0"/>
                <a:cs typeface="Arial" charset="0"/>
              </a:rPr>
            </a:br>
            <a:endParaRPr lang="en-US" sz="2400" dirty="0" smtClean="0">
              <a:latin typeface="Arial" charset="0"/>
              <a:cs typeface="Arial" charset="0"/>
            </a:endParaRPr>
          </a:p>
          <a:p>
            <a:r>
              <a:rPr lang="en-US" sz="2400" dirty="0" smtClean="0">
                <a:latin typeface="Arial" charset="0"/>
                <a:cs typeface="Arial" charset="0"/>
              </a:rPr>
              <a:t>Computed for all PGMD sites</a:t>
            </a:r>
          </a:p>
          <a:p>
            <a:pPr lvl="1"/>
            <a:r>
              <a:rPr lang="en-US" sz="2000" dirty="0" smtClean="0">
                <a:latin typeface="Arial" charset="0"/>
                <a:cs typeface="Arial" charset="0"/>
              </a:rPr>
              <a:t>Includes between non-PGMD sites</a:t>
            </a:r>
          </a:p>
        </p:txBody>
      </p:sp>
      <p:sp>
        <p:nvSpPr>
          <p:cNvPr id="24579" name="Title 2"/>
          <p:cNvSpPr>
            <a:spLocks noGrp="1"/>
          </p:cNvSpPr>
          <p:nvPr>
            <p:ph type="title"/>
          </p:nvPr>
        </p:nvSpPr>
        <p:spPr>
          <a:xfrm>
            <a:off x="914400" y="-215348"/>
            <a:ext cx="8229600" cy="1143000"/>
          </a:xfrm>
        </p:spPr>
        <p:txBody>
          <a:bodyPr/>
          <a:lstStyle/>
          <a:p>
            <a:r>
              <a:rPr lang="en-US" dirty="0" smtClean="0">
                <a:latin typeface="Arial" charset="0"/>
                <a:cs typeface="Arial" charset="0"/>
              </a:rPr>
              <a:t>Linkage Disequilibrium</a:t>
            </a:r>
          </a:p>
        </p:txBody>
      </p:sp>
    </p:spTree>
    <p:extLst>
      <p:ext uri="{BB962C8B-B14F-4D97-AF65-F5344CB8AC3E}">
        <p14:creationId xmlns:p14="http://schemas.microsoft.com/office/powerpoint/2010/main" val="1508400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2"/>
          <p:cNvSpPr>
            <a:spLocks noGrp="1"/>
          </p:cNvSpPr>
          <p:nvPr>
            <p:ph type="title"/>
          </p:nvPr>
        </p:nvSpPr>
        <p:spPr>
          <a:xfrm>
            <a:off x="914400" y="-255104"/>
            <a:ext cx="8229600" cy="1143000"/>
          </a:xfrm>
        </p:spPr>
        <p:txBody>
          <a:bodyPr/>
          <a:lstStyle/>
          <a:p>
            <a:r>
              <a:rPr lang="en-US" dirty="0" smtClean="0">
                <a:latin typeface="Arial" charset="0"/>
                <a:cs typeface="Arial" charset="0"/>
              </a:rPr>
              <a:t>Allele frequencies</a:t>
            </a:r>
          </a:p>
        </p:txBody>
      </p:sp>
      <p:sp>
        <p:nvSpPr>
          <p:cNvPr id="25603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>
                <a:latin typeface="Arial" charset="0"/>
                <a:cs typeface="Arial" charset="0"/>
              </a:rPr>
              <a:t>Major sources including:</a:t>
            </a:r>
          </a:p>
          <a:p>
            <a:pPr lvl="1"/>
            <a:r>
              <a:rPr lang="en-US" sz="2400" dirty="0" smtClean="0">
                <a:latin typeface="Arial" charset="0"/>
                <a:cs typeface="Arial" charset="0"/>
              </a:rPr>
              <a:t>EVS</a:t>
            </a:r>
          </a:p>
          <a:p>
            <a:pPr lvl="1"/>
            <a:r>
              <a:rPr lang="en-US" sz="2400" dirty="0" smtClean="0">
                <a:latin typeface="Arial" charset="0"/>
                <a:cs typeface="Arial" charset="0"/>
              </a:rPr>
              <a:t>1000 Genomes</a:t>
            </a:r>
          </a:p>
          <a:p>
            <a:pPr lvl="1"/>
            <a:r>
              <a:rPr lang="en-US" sz="2400" dirty="0" err="1" smtClean="0">
                <a:latin typeface="Arial" charset="0"/>
                <a:cs typeface="Arial" charset="0"/>
              </a:rPr>
              <a:t>HapMap</a:t>
            </a:r>
            <a:endParaRPr lang="en-US" sz="2400" dirty="0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9828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2"/>
          <p:cNvSpPr>
            <a:spLocks noGrp="1"/>
          </p:cNvSpPr>
          <p:nvPr>
            <p:ph type="title"/>
          </p:nvPr>
        </p:nvSpPr>
        <p:spPr>
          <a:xfrm>
            <a:off x="914400" y="-225287"/>
            <a:ext cx="8229600" cy="1143000"/>
          </a:xfrm>
        </p:spPr>
        <p:txBody>
          <a:bodyPr/>
          <a:lstStyle/>
          <a:p>
            <a:r>
              <a:rPr lang="en-US" altLang="en-US" dirty="0" smtClean="0">
                <a:latin typeface="Arial" charset="0"/>
                <a:cs typeface="Arial" charset="0"/>
              </a:rPr>
              <a:t>Delivery models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altLang="en-US" sz="4000" u="sng" dirty="0" smtClean="0">
                <a:latin typeface="Arial" charset="0"/>
                <a:cs typeface="Arial" charset="0"/>
              </a:rPr>
              <a:t>Online</a:t>
            </a:r>
          </a:p>
          <a:p>
            <a:endParaRPr lang="en-US" altLang="en-US" sz="4000" u="sng" dirty="0" smtClean="0">
              <a:latin typeface="Arial" charset="0"/>
              <a:cs typeface="Arial" charset="0"/>
            </a:endParaRPr>
          </a:p>
          <a:p>
            <a:pPr lvl="1"/>
            <a:r>
              <a:rPr lang="en-US" altLang="en-US" sz="2800" dirty="0" smtClean="0">
                <a:latin typeface="Arial" charset="0"/>
                <a:cs typeface="Arial" charset="0"/>
              </a:rPr>
              <a:t>PGMD Web Interface</a:t>
            </a:r>
          </a:p>
        </p:txBody>
      </p:sp>
      <p:sp>
        <p:nvSpPr>
          <p:cNvPr id="26628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altLang="en-US" sz="4000" u="sng" dirty="0" smtClean="0">
                <a:latin typeface="Arial" charset="0"/>
                <a:cs typeface="Arial" charset="0"/>
              </a:rPr>
              <a:t>Download</a:t>
            </a:r>
          </a:p>
          <a:p>
            <a:endParaRPr lang="en-US" altLang="en-US" sz="4000" u="sng" dirty="0" smtClean="0">
              <a:latin typeface="Arial" charset="0"/>
              <a:cs typeface="Arial" charset="0"/>
            </a:endParaRPr>
          </a:p>
          <a:p>
            <a:pPr lvl="1"/>
            <a:r>
              <a:rPr lang="en-US" altLang="en-US" sz="2800" dirty="0" smtClean="0">
                <a:latin typeface="Arial" charset="0"/>
                <a:cs typeface="Arial" charset="0"/>
              </a:rPr>
              <a:t>MySQL database</a:t>
            </a:r>
          </a:p>
          <a:p>
            <a:pPr lvl="1"/>
            <a:r>
              <a:rPr lang="en-US" altLang="en-US" sz="2800" dirty="0" smtClean="0">
                <a:latin typeface="Arial" charset="0"/>
                <a:cs typeface="Arial" charset="0"/>
              </a:rPr>
              <a:t>TSV </a:t>
            </a:r>
          </a:p>
          <a:p>
            <a:pPr lvl="1"/>
            <a:r>
              <a:rPr lang="en-US" altLang="en-US" sz="2800" dirty="0" smtClean="0">
                <a:latin typeface="Arial" charset="0"/>
                <a:cs typeface="Arial" charset="0"/>
              </a:rPr>
              <a:t>BED</a:t>
            </a:r>
          </a:p>
          <a:p>
            <a:pPr lvl="1"/>
            <a:r>
              <a:rPr lang="en-US" altLang="en-US" sz="2800" dirty="0" smtClean="0">
                <a:latin typeface="Arial" charset="0"/>
                <a:cs typeface="Arial" charset="0"/>
              </a:rPr>
              <a:t>GFF</a:t>
            </a:r>
          </a:p>
        </p:txBody>
      </p:sp>
      <p:sp>
        <p:nvSpPr>
          <p:cNvPr id="33" name="Text Box 22"/>
          <p:cNvSpPr txBox="1">
            <a:spLocks noChangeArrowheads="1"/>
          </p:cNvSpPr>
          <p:nvPr/>
        </p:nvSpPr>
        <p:spPr bwMode="auto">
          <a:xfrm>
            <a:off x="7210425" y="3371850"/>
            <a:ext cx="1217613" cy="738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1400" b="1" dirty="0" smtClean="0">
                <a:solidFill>
                  <a:schemeClr val="bg1"/>
                </a:solidFill>
                <a:latin typeface="+mn-lt"/>
              </a:rPr>
              <a:t>Custom Pipeline Integration</a:t>
            </a:r>
          </a:p>
        </p:txBody>
      </p:sp>
      <p:sp>
        <p:nvSpPr>
          <p:cNvPr id="34" name="Oval 33"/>
          <p:cNvSpPr/>
          <p:nvPr/>
        </p:nvSpPr>
        <p:spPr>
          <a:xfrm>
            <a:off x="6207125" y="3608388"/>
            <a:ext cx="174625" cy="174625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65490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61" t="33793" r="2669" b="37817"/>
          <a:stretch>
            <a:fillRect/>
          </a:stretch>
        </p:blipFill>
        <p:spPr bwMode="auto">
          <a:xfrm>
            <a:off x="3200400" y="2362200"/>
            <a:ext cx="480060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914400" y="-143814"/>
            <a:ext cx="8229600" cy="1143000"/>
          </a:xfrm>
        </p:spPr>
        <p:txBody>
          <a:bodyPr/>
          <a:lstStyle/>
          <a:p>
            <a:r>
              <a:rPr lang="de-DE" dirty="0" smtClean="0"/>
              <a:t>Patient with complex genotype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/>
          <a:srcRect l="8824" t="1684" r="11755" b="54542"/>
          <a:stretch>
            <a:fillRect/>
          </a:stretch>
        </p:blipFill>
        <p:spPr bwMode="auto">
          <a:xfrm>
            <a:off x="1600200" y="2438400"/>
            <a:ext cx="13716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09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-1103776" y="76200"/>
            <a:ext cx="8229600" cy="634082"/>
          </a:xfrm>
        </p:spPr>
        <p:txBody>
          <a:bodyPr/>
          <a:lstStyle/>
          <a:p>
            <a:pPr algn="ctr"/>
            <a:r>
              <a:rPr lang="de-DE" sz="4400" dirty="0"/>
              <a:t>Genome Trax™</a:t>
            </a:r>
            <a:endParaRPr lang="en-US" sz="4400" dirty="0">
              <a:latin typeface="+mj-lt"/>
              <a:cs typeface="+mj-cs"/>
            </a:endParaRPr>
          </a:p>
        </p:txBody>
      </p:sp>
      <p:sp>
        <p:nvSpPr>
          <p:cNvPr id="12" name="Abgerundete rechteckige Legende 11"/>
          <p:cNvSpPr/>
          <p:nvPr/>
        </p:nvSpPr>
        <p:spPr bwMode="auto">
          <a:xfrm>
            <a:off x="7014897" y="3857110"/>
            <a:ext cx="1980220" cy="1260140"/>
          </a:xfrm>
          <a:prstGeom prst="wedgeRoundRectCallout">
            <a:avLst>
              <a:gd name="adj1" fmla="val -66639"/>
              <a:gd name="adj2" fmla="val -18917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de-DE" sz="2000" b="1" smtClean="0">
                <a:solidFill>
                  <a:prstClr val="white"/>
                </a:solidFill>
                <a:latin typeface="Arial" charset="0"/>
              </a:rPr>
              <a:t>Candidate Genes </a:t>
            </a:r>
          </a:p>
        </p:txBody>
      </p:sp>
      <p:sp>
        <p:nvSpPr>
          <p:cNvPr id="13" name="Abgerundete rechteckige Legende 12"/>
          <p:cNvSpPr/>
          <p:nvPr/>
        </p:nvSpPr>
        <p:spPr bwMode="auto">
          <a:xfrm>
            <a:off x="7014897" y="1066800"/>
            <a:ext cx="1980220" cy="1440160"/>
          </a:xfrm>
          <a:prstGeom prst="wedgeRoundRectCallout">
            <a:avLst>
              <a:gd name="adj1" fmla="val -64643"/>
              <a:gd name="adj2" fmla="val -19551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de-DE" sz="2000" b="1" smtClean="0">
                <a:solidFill>
                  <a:prstClr val="white"/>
                </a:solidFill>
                <a:latin typeface="Arial" charset="0"/>
              </a:rPr>
              <a:t>Disease causing variants</a:t>
            </a:r>
            <a:endParaRPr lang="en-US" sz="2000" b="1" smtClean="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14" name="Abgerundete rechteckige Legende 13"/>
          <p:cNvSpPr/>
          <p:nvPr/>
        </p:nvSpPr>
        <p:spPr bwMode="auto">
          <a:xfrm>
            <a:off x="7059903" y="2551965"/>
            <a:ext cx="1935214" cy="1260140"/>
          </a:xfrm>
          <a:prstGeom prst="wedgeRoundRectCallout">
            <a:avLst>
              <a:gd name="adj1" fmla="val -66703"/>
              <a:gd name="adj2" fmla="val -22536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de-DE" sz="2000" b="1" smtClean="0">
                <a:solidFill>
                  <a:prstClr val="white"/>
                </a:solidFill>
                <a:latin typeface="Arial" charset="0"/>
              </a:rPr>
              <a:t>Regulatory variants</a:t>
            </a:r>
            <a:endParaRPr lang="en-US" sz="2000" b="1" smtClean="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4341194" y="6519446"/>
            <a:ext cx="70207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smtClean="0">
                <a:solidFill>
                  <a:prstClr val="black"/>
                </a:solidFill>
              </a:rPr>
              <a:t>Over 190 million annotations total</a:t>
            </a:r>
            <a:endParaRPr lang="en-US" sz="1600" dirty="0">
              <a:solidFill>
                <a:prstClr val="black"/>
              </a:solidFill>
            </a:endParaRPr>
          </a:p>
        </p:txBody>
      </p:sp>
      <p:graphicFrame>
        <p:nvGraphicFramePr>
          <p:cNvPr id="17" name="Tabelle 16"/>
          <p:cNvGraphicFramePr>
            <a:graphicFrameLocks noGrp="1"/>
          </p:cNvGraphicFramePr>
          <p:nvPr>
            <p:extLst/>
          </p:nvPr>
        </p:nvGraphicFramePr>
        <p:xfrm>
          <a:off x="206515" y="715116"/>
          <a:ext cx="6482520" cy="5725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0076"/>
                <a:gridCol w="2062444"/>
              </a:tblGrid>
              <a:tr h="0">
                <a:tc>
                  <a:txBody>
                    <a:bodyPr/>
                    <a:lstStyle/>
                    <a:p>
                      <a:r>
                        <a:rPr lang="de-DE" sz="1600" b="1" dirty="0" smtClean="0"/>
                        <a:t>Track</a:t>
                      </a:r>
                      <a:endParaRPr lang="en-US" sz="1600" b="1" dirty="0"/>
                    </a:p>
                  </a:txBody>
                  <a:tcPr marT="0" marB="28800"/>
                </a:tc>
                <a:tc>
                  <a:txBody>
                    <a:bodyPr/>
                    <a:lstStyle/>
                    <a:p>
                      <a:r>
                        <a:rPr lang="de-DE" sz="1600" b="1" dirty="0" smtClean="0"/>
                        <a:t>Release 2015.1</a:t>
                      </a:r>
                      <a:endParaRPr lang="en-US" sz="1600" b="1" dirty="0"/>
                    </a:p>
                  </a:txBody>
                  <a:tcPr marT="0" marB="28800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</a:rPr>
                        <a:t>HGMD® </a:t>
                      </a:r>
                      <a:r>
                        <a:rPr lang="de-DE" sz="1600" b="0" dirty="0" err="1" smtClean="0">
                          <a:solidFill>
                            <a:schemeClr val="tx1"/>
                          </a:solidFill>
                        </a:rPr>
                        <a:t>inherited</a:t>
                      </a:r>
                      <a:r>
                        <a:rPr lang="de-DE" sz="16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600" b="0" baseline="0" dirty="0" err="1" smtClean="0">
                          <a:solidFill>
                            <a:schemeClr val="tx1"/>
                          </a:solidFill>
                        </a:rPr>
                        <a:t>disease</a:t>
                      </a:r>
                      <a:r>
                        <a:rPr lang="de-DE" sz="16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600" b="0" baseline="0" dirty="0" err="1" smtClean="0">
                          <a:solidFill>
                            <a:schemeClr val="tx1"/>
                          </a:solidFill>
                        </a:rPr>
                        <a:t>mutations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T="0" marB="2880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146,581</a:t>
                      </a:r>
                    </a:p>
                  </a:txBody>
                  <a:tcPr marT="0" marB="2880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HGMD® imputed mutations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T="0" marB="2880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600" b="0" dirty="0" smtClean="0">
                          <a:solidFill>
                            <a:schemeClr val="tx1"/>
                          </a:solidFill>
                        </a:rPr>
                        <a:t>14,570</a:t>
                      </a:r>
                    </a:p>
                  </a:txBody>
                  <a:tcPr marT="0" marB="2880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</a:rPr>
                        <a:t>Pharmacogenomic Variants 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T="0" marB="2880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600" b="0" dirty="0" smtClean="0">
                          <a:solidFill>
                            <a:schemeClr val="tx1"/>
                          </a:solidFill>
                        </a:rPr>
                        <a:t>806,806</a:t>
                      </a:r>
                    </a:p>
                  </a:txBody>
                  <a:tcPr marT="0" marB="2880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</a:rPr>
                        <a:t>GWAS Catalogue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T="0" marB="2880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18,735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T="0" marB="2880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</a:rPr>
                        <a:t>COSMIC </a:t>
                      </a:r>
                      <a:r>
                        <a:rPr lang="de-DE" sz="1600" b="0" dirty="0" err="1" smtClean="0">
                          <a:solidFill>
                            <a:schemeClr val="tx1"/>
                          </a:solidFill>
                        </a:rPr>
                        <a:t>somatic</a:t>
                      </a:r>
                      <a:r>
                        <a:rPr lang="de-DE" sz="16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600" b="0" baseline="0" dirty="0" err="1" smtClean="0">
                          <a:solidFill>
                            <a:schemeClr val="tx1"/>
                          </a:solidFill>
                        </a:rPr>
                        <a:t>disease</a:t>
                      </a:r>
                      <a:r>
                        <a:rPr lang="de-DE" sz="16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600" b="0" baseline="0" dirty="0" err="1" smtClean="0">
                          <a:solidFill>
                            <a:schemeClr val="tx1"/>
                          </a:solidFill>
                        </a:rPr>
                        <a:t>mutations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T="0" marB="2880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2,626,811</a:t>
                      </a:r>
                    </a:p>
                  </a:txBody>
                  <a:tcPr marT="0" marB="2880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600" b="0" dirty="0" err="1" smtClean="0">
                          <a:solidFill>
                            <a:schemeClr val="tx1"/>
                          </a:solidFill>
                        </a:rPr>
                        <a:t>ClinVar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T="0" marB="2880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127,638</a:t>
                      </a:r>
                    </a:p>
                  </a:txBody>
                  <a:tcPr marT="0" marB="2880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</a:rPr>
                        <a:t>TRANSFAC® </a:t>
                      </a:r>
                      <a:r>
                        <a:rPr lang="de-DE" sz="1600" b="0" dirty="0" err="1" smtClean="0">
                          <a:solidFill>
                            <a:schemeClr val="tx1"/>
                          </a:solidFill>
                        </a:rPr>
                        <a:t>experimentally</a:t>
                      </a:r>
                      <a:r>
                        <a:rPr lang="de-DE" sz="16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600" b="0" baseline="0" dirty="0" err="1" smtClean="0">
                          <a:solidFill>
                            <a:schemeClr val="tx1"/>
                          </a:solidFill>
                        </a:rPr>
                        <a:t>verified</a:t>
                      </a:r>
                      <a:r>
                        <a:rPr lang="de-DE" sz="1600" b="0" baseline="0" dirty="0" smtClean="0">
                          <a:solidFill>
                            <a:schemeClr val="tx1"/>
                          </a:solidFill>
                        </a:rPr>
                        <a:t> TFBS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T="0" marB="2880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15,330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T="0" marB="2880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de-DE" sz="1600" b="0" dirty="0" err="1" smtClean="0">
                          <a:solidFill>
                            <a:schemeClr val="tx1"/>
                          </a:solidFill>
                        </a:rPr>
                        <a:t>ChIP-seq</a:t>
                      </a:r>
                      <a:r>
                        <a:rPr lang="de-DE" sz="1600" b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600" b="0" dirty="0" err="1" smtClean="0">
                          <a:solidFill>
                            <a:schemeClr val="tx1"/>
                          </a:solidFill>
                        </a:rPr>
                        <a:t>Transcription</a:t>
                      </a:r>
                      <a:r>
                        <a:rPr lang="de-DE" sz="16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600" b="0" baseline="0" dirty="0" err="1" smtClean="0">
                          <a:solidFill>
                            <a:schemeClr val="tx1"/>
                          </a:solidFill>
                        </a:rPr>
                        <a:t>Factor</a:t>
                      </a:r>
                      <a:r>
                        <a:rPr lang="de-DE" sz="1600" b="0" baseline="0" dirty="0" smtClean="0">
                          <a:solidFill>
                            <a:schemeClr val="tx1"/>
                          </a:solidFill>
                        </a:rPr>
                        <a:t> Binding Sites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T="0" marB="2880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600" b="0" dirty="0" smtClean="0">
                          <a:solidFill>
                            <a:schemeClr val="tx1"/>
                          </a:solidFill>
                        </a:rPr>
                        <a:t>9,178,528</a:t>
                      </a:r>
                    </a:p>
                  </a:txBody>
                  <a:tcPr marT="0" marB="2880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Predicted </a:t>
                      </a:r>
                      <a:r>
                        <a:rPr lang="en-US" sz="1600" b="0" dirty="0" err="1" smtClean="0">
                          <a:solidFill>
                            <a:schemeClr val="tx1"/>
                          </a:solidFill>
                        </a:rPr>
                        <a:t>TF@DNase</a:t>
                      </a:r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 I hypersensitivity sites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T="0" marB="2880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10,732,462</a:t>
                      </a:r>
                    </a:p>
                  </a:txBody>
                  <a:tcPr marT="0" marB="2880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</a:rPr>
                        <a:t>miRNA </a:t>
                      </a:r>
                      <a:r>
                        <a:rPr lang="de-DE" sz="1600" b="0" dirty="0" err="1" smtClean="0">
                          <a:solidFill>
                            <a:schemeClr val="tx1"/>
                          </a:solidFill>
                        </a:rPr>
                        <a:t>gene</a:t>
                      </a:r>
                      <a:r>
                        <a:rPr lang="de-DE" sz="16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600" b="0" baseline="0" dirty="0" err="1" smtClean="0">
                          <a:solidFill>
                            <a:schemeClr val="tx1"/>
                          </a:solidFill>
                        </a:rPr>
                        <a:t>sites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T="0" marB="2880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600" b="0" dirty="0" smtClean="0">
                          <a:solidFill>
                            <a:schemeClr val="tx1"/>
                          </a:solidFill>
                        </a:rPr>
                        <a:t>2,735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T="0" marB="2880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</a:rPr>
                        <a:t>PTMs (Post-</a:t>
                      </a:r>
                      <a:r>
                        <a:rPr lang="de-DE" sz="1600" b="0" dirty="0" err="1" smtClean="0">
                          <a:solidFill>
                            <a:schemeClr val="tx1"/>
                          </a:solidFill>
                        </a:rPr>
                        <a:t>Translational</a:t>
                      </a:r>
                      <a:r>
                        <a:rPr lang="de-DE" sz="16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600" b="0" baseline="0" dirty="0" err="1" smtClean="0">
                          <a:solidFill>
                            <a:schemeClr val="tx1"/>
                          </a:solidFill>
                        </a:rPr>
                        <a:t>Modifications</a:t>
                      </a:r>
                      <a:r>
                        <a:rPr lang="de-DE" sz="1600" b="0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T="0" marB="2880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600" b="0" dirty="0" smtClean="0">
                          <a:solidFill>
                            <a:schemeClr val="tx1"/>
                          </a:solidFill>
                        </a:rPr>
                        <a:t>35,079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T="0" marB="2880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</a:rPr>
                        <a:t>PROTEOME ™ </a:t>
                      </a:r>
                      <a:r>
                        <a:rPr lang="de-DE" sz="1600" b="0" dirty="0" err="1" smtClean="0">
                          <a:solidFill>
                            <a:schemeClr val="tx1"/>
                          </a:solidFill>
                        </a:rPr>
                        <a:t>disease</a:t>
                      </a:r>
                      <a:r>
                        <a:rPr lang="de-DE" sz="1600" b="0" dirty="0" smtClean="0">
                          <a:solidFill>
                            <a:schemeClr val="tx1"/>
                          </a:solidFill>
                        </a:rPr>
                        <a:t> gene</a:t>
                      </a:r>
                      <a:r>
                        <a:rPr lang="de-DE" sz="1600" b="0" baseline="0" dirty="0" smtClean="0">
                          <a:solidFill>
                            <a:schemeClr val="tx1"/>
                          </a:solidFill>
                        </a:rPr>
                        <a:t>s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T="0" marB="2880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14,905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T="0" marB="2880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</a:rPr>
                        <a:t>PROTEOME ™ Drug </a:t>
                      </a:r>
                      <a:r>
                        <a:rPr lang="de-DE" sz="1600" b="0" dirty="0" err="1" smtClean="0">
                          <a:solidFill>
                            <a:schemeClr val="tx1"/>
                          </a:solidFill>
                        </a:rPr>
                        <a:t>target</a:t>
                      </a:r>
                      <a:r>
                        <a:rPr lang="de-DE" sz="1600" b="0" baseline="0" dirty="0" smtClean="0">
                          <a:solidFill>
                            <a:schemeClr val="tx1"/>
                          </a:solidFill>
                        </a:rPr>
                        <a:t> genes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T="0" marB="2880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600" b="0" dirty="0" smtClean="0">
                          <a:solidFill>
                            <a:schemeClr val="tx1"/>
                          </a:solidFill>
                        </a:rPr>
                        <a:t>2,976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T="0" marB="2880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</a:rPr>
                        <a:t>PROTEOME ™ </a:t>
                      </a:r>
                      <a:r>
                        <a:rPr lang="de-DE" sz="1600" b="0" dirty="0" err="1" smtClean="0">
                          <a:solidFill>
                            <a:schemeClr val="tx1"/>
                          </a:solidFill>
                        </a:rPr>
                        <a:t>Pathway</a:t>
                      </a:r>
                      <a:r>
                        <a:rPr lang="de-DE" sz="1600" b="0" dirty="0" smtClean="0">
                          <a:solidFill>
                            <a:schemeClr val="tx1"/>
                          </a:solidFill>
                        </a:rPr>
                        <a:t> gene</a:t>
                      </a:r>
                      <a:r>
                        <a:rPr lang="de-DE" sz="1600" b="0" baseline="0" dirty="0" smtClean="0">
                          <a:solidFill>
                            <a:schemeClr val="tx1"/>
                          </a:solidFill>
                        </a:rPr>
                        <a:t>s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T="0" marB="2880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600" b="0" dirty="0" smtClean="0">
                          <a:solidFill>
                            <a:schemeClr val="tx1"/>
                          </a:solidFill>
                        </a:rPr>
                        <a:t>2,057</a:t>
                      </a:r>
                    </a:p>
                  </a:txBody>
                  <a:tcPr marT="0" marB="2880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</a:rPr>
                        <a:t>HGMD® </a:t>
                      </a:r>
                      <a:r>
                        <a:rPr lang="de-DE" sz="1600" b="0" dirty="0" err="1" smtClean="0">
                          <a:solidFill>
                            <a:schemeClr val="tx1"/>
                          </a:solidFill>
                        </a:rPr>
                        <a:t>disease</a:t>
                      </a:r>
                      <a:r>
                        <a:rPr lang="de-DE" sz="1600" b="0" dirty="0" smtClean="0">
                          <a:solidFill>
                            <a:schemeClr val="tx1"/>
                          </a:solidFill>
                        </a:rPr>
                        <a:t> genes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T="0" marB="2880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600" b="0" dirty="0" smtClean="0">
                          <a:solidFill>
                            <a:schemeClr val="tx1"/>
                          </a:solidFill>
                        </a:rPr>
                        <a:t>27,257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T="0" marB="2880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</a:rPr>
                        <a:t>SIFT</a:t>
                      </a:r>
                      <a:r>
                        <a:rPr lang="de-DE" sz="1600" b="0" baseline="0" dirty="0" smtClean="0">
                          <a:solidFill>
                            <a:schemeClr val="tx1"/>
                          </a:solidFill>
                        </a:rPr>
                        <a:t> &amp;Polyphen predictions, conservation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T="0" marB="2880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600" b="0" dirty="0" smtClean="0">
                          <a:solidFill>
                            <a:schemeClr val="tx1"/>
                          </a:solidFill>
                        </a:rPr>
                        <a:t>88,986,833</a:t>
                      </a:r>
                    </a:p>
                  </a:txBody>
                  <a:tcPr marT="0" marB="2880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</a:rPr>
                        <a:t>EVS allele </a:t>
                      </a:r>
                      <a:r>
                        <a:rPr lang="de-DE" sz="1600" b="0" dirty="0" err="1" smtClean="0">
                          <a:solidFill>
                            <a:schemeClr val="tx1"/>
                          </a:solidFill>
                        </a:rPr>
                        <a:t>frequencies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T="0" marB="2880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3,663,071</a:t>
                      </a:r>
                    </a:p>
                  </a:txBody>
                  <a:tcPr marT="0" marB="2880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Allele frequency from 1000 Genomes 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T="0" marB="2880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12,330,177</a:t>
                      </a:r>
                    </a:p>
                  </a:txBody>
                  <a:tcPr marT="0" marB="2880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600" b="0" dirty="0" err="1" smtClean="0">
                          <a:solidFill>
                            <a:schemeClr val="tx1"/>
                          </a:solidFill>
                        </a:rPr>
                        <a:t>dbSNP</a:t>
                      </a:r>
                      <a:r>
                        <a:rPr lang="en-US" sz="16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common SNPs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T="0" marB="2880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13,604,359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T="0" marB="2880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de-DE" sz="1600" b="0" dirty="0" smtClean="0">
                          <a:solidFill>
                            <a:schemeClr val="tx1"/>
                          </a:solidFill>
                        </a:rPr>
                        <a:t>dbSNP 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T="0" marB="2880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60,879,061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T="0" marB="2880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Abgerundete rechteckige Legende 7"/>
          <p:cNvSpPr/>
          <p:nvPr/>
        </p:nvSpPr>
        <p:spPr bwMode="auto">
          <a:xfrm>
            <a:off x="6999492" y="5162255"/>
            <a:ext cx="1980220" cy="1260140"/>
          </a:xfrm>
          <a:prstGeom prst="wedgeRoundRectCallout">
            <a:avLst>
              <a:gd name="adj1" fmla="val -64209"/>
              <a:gd name="adj2" fmla="val -19872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de-DE" sz="2000" b="1" dirty="0" err="1" smtClean="0">
                <a:solidFill>
                  <a:prstClr val="white"/>
                </a:solidFill>
                <a:latin typeface="Arial" charset="0"/>
              </a:rPr>
              <a:t>Function</a:t>
            </a:r>
            <a:r>
              <a:rPr lang="de-DE" sz="2000" b="1" dirty="0" smtClean="0">
                <a:solidFill>
                  <a:prstClr val="white"/>
                </a:solidFill>
                <a:latin typeface="Arial" charset="0"/>
              </a:rPr>
              <a:t> </a:t>
            </a:r>
            <a:r>
              <a:rPr lang="de-DE" sz="2000" b="1" dirty="0" err="1" smtClean="0">
                <a:solidFill>
                  <a:prstClr val="white"/>
                </a:solidFill>
                <a:latin typeface="Arial" charset="0"/>
              </a:rPr>
              <a:t>prediction</a:t>
            </a:r>
            <a:r>
              <a:rPr lang="de-DE" sz="2000" b="1" dirty="0" smtClean="0">
                <a:solidFill>
                  <a:prstClr val="white"/>
                </a:solidFill>
                <a:latin typeface="Arial" charset="0"/>
              </a:rPr>
              <a:t> &amp; </a:t>
            </a:r>
            <a:r>
              <a:rPr lang="de-DE" sz="2000" b="1" dirty="0" err="1" smtClean="0">
                <a:solidFill>
                  <a:prstClr val="white"/>
                </a:solidFill>
                <a:latin typeface="Arial" charset="0"/>
              </a:rPr>
              <a:t>frequency</a:t>
            </a:r>
            <a:endParaRPr lang="de-DE" sz="2000" b="1" dirty="0" smtClean="0">
              <a:solidFill>
                <a:prstClr val="white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70181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/>
          <p:cNvGraphicFramePr>
            <a:graphicFrameLocks noChangeAspect="1"/>
          </p:cNvGraphicFramePr>
          <p:nvPr>
            <p:extLst/>
          </p:nvPr>
        </p:nvGraphicFramePr>
        <p:xfrm>
          <a:off x="152400" y="1584325"/>
          <a:ext cx="8763000" cy="48548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Worksheet" r:id="rId4" imgW="11563457" imgH="7439100" progId="Excel.Sheet.12">
                  <p:embed/>
                </p:oleObj>
              </mc:Choice>
              <mc:Fallback>
                <p:oleObj name="Worksheet" r:id="rId4" imgW="11563457" imgH="74391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2400" y="1584325"/>
                        <a:ext cx="8763000" cy="48548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Content Placeholder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6" cstate="print"/>
          <a:srcRect l="8824" t="1684" r="11755" b="54542"/>
          <a:stretch>
            <a:fillRect/>
          </a:stretch>
        </p:blipFill>
        <p:spPr bwMode="auto">
          <a:xfrm>
            <a:off x="7924800" y="-76200"/>
            <a:ext cx="1143000" cy="165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0" y="177800"/>
            <a:ext cx="8229600" cy="1143000"/>
          </a:xfrm>
        </p:spPr>
        <p:txBody>
          <a:bodyPr/>
          <a:lstStyle/>
          <a:p>
            <a:r>
              <a:rPr lang="en-US" dirty="0" smtClean="0"/>
              <a:t>PGMD analysis of the patient’s </a:t>
            </a:r>
            <a:r>
              <a:rPr lang="en-US" dirty="0" err="1" smtClean="0"/>
              <a:t>exome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6750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106" y="-230748"/>
            <a:ext cx="8229600" cy="1143000"/>
          </a:xfrm>
        </p:spPr>
        <p:txBody>
          <a:bodyPr/>
          <a:lstStyle/>
          <a:p>
            <a:r>
              <a:rPr lang="en-US" dirty="0" smtClean="0"/>
              <a:t>The result: 171 </a:t>
            </a:r>
            <a:r>
              <a:rPr lang="en-US" dirty="0" err="1" smtClean="0"/>
              <a:t>PGx</a:t>
            </a:r>
            <a:r>
              <a:rPr lang="en-US" dirty="0" smtClean="0"/>
              <a:t> variants</a:t>
            </a:r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/>
          </p:nvPr>
        </p:nvGraphicFramePr>
        <p:xfrm>
          <a:off x="152400" y="1584325"/>
          <a:ext cx="8763000" cy="48548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" name="Worksheet" r:id="rId4" imgW="11563457" imgH="7439100" progId="Excel.Sheet.12">
                  <p:embed/>
                </p:oleObj>
              </mc:Choice>
              <mc:Fallback>
                <p:oleObj name="Worksheet" r:id="rId4" imgW="11563457" imgH="74391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2400" y="1584325"/>
                        <a:ext cx="8763000" cy="48548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Content Placeholder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6" cstate="print"/>
          <a:srcRect l="8824" t="1684" r="11755" b="54542"/>
          <a:stretch>
            <a:fillRect/>
          </a:stretch>
        </p:blipFill>
        <p:spPr bwMode="auto">
          <a:xfrm>
            <a:off x="7924800" y="-76200"/>
            <a:ext cx="1143000" cy="165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39899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9625" y="113763"/>
            <a:ext cx="8229600" cy="1143000"/>
          </a:xfrm>
        </p:spPr>
        <p:txBody>
          <a:bodyPr/>
          <a:lstStyle/>
          <a:p>
            <a:r>
              <a:rPr lang="en-US" dirty="0" smtClean="0"/>
              <a:t>54 of them are cancer therapy related</a:t>
            </a:r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/>
          </p:nvPr>
        </p:nvGraphicFramePr>
        <p:xfrm>
          <a:off x="152400" y="1584325"/>
          <a:ext cx="8763000" cy="48548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Worksheet" r:id="rId4" imgW="11563457" imgH="7439100" progId="Excel.Sheet.12">
                  <p:embed/>
                </p:oleObj>
              </mc:Choice>
              <mc:Fallback>
                <p:oleObj name="Worksheet" r:id="rId4" imgW="11563457" imgH="74391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2400" y="1584325"/>
                        <a:ext cx="8763000" cy="48548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Content Placeholder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6" cstate="print"/>
          <a:srcRect l="8824" t="1684" r="11755" b="54542"/>
          <a:stretch>
            <a:fillRect/>
          </a:stretch>
        </p:blipFill>
        <p:spPr bwMode="auto">
          <a:xfrm>
            <a:off x="7924800" y="-76200"/>
            <a:ext cx="1143000" cy="165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74312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54 of them are cancer therapy related</a:t>
            </a:r>
            <a:endParaRPr lang="en-US" dirty="0"/>
          </a:p>
        </p:txBody>
      </p:sp>
      <p:pic>
        <p:nvPicPr>
          <p:cNvPr id="7" name="Content Placeholder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 l="8824" t="1684" r="11755" b="54542"/>
          <a:stretch>
            <a:fillRect/>
          </a:stretch>
        </p:blipFill>
        <p:spPr bwMode="auto">
          <a:xfrm>
            <a:off x="7924800" y="-76200"/>
            <a:ext cx="1143000" cy="165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2362200" y="2145268"/>
            <a:ext cx="40148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NON-SMALL-CELL LUNG CANCER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710259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54 of them are cancer therapy related</a:t>
            </a:r>
            <a:endParaRPr lang="en-US" dirty="0"/>
          </a:p>
        </p:txBody>
      </p:sp>
      <p:pic>
        <p:nvPicPr>
          <p:cNvPr id="7" name="Content Placeholder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 l="8824" t="1684" r="11755" b="54542"/>
          <a:stretch>
            <a:fillRect/>
          </a:stretch>
        </p:blipFill>
        <p:spPr bwMode="auto">
          <a:xfrm>
            <a:off x="7924800" y="-76200"/>
            <a:ext cx="1143000" cy="165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2362200" y="2145268"/>
            <a:ext cx="40148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NON-SMALL-CELL LUNG CANCER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609600" y="2863334"/>
            <a:ext cx="29247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PLATINUM COMPOUNDS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4500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54 of them are cancer therapy related</a:t>
            </a:r>
            <a:endParaRPr lang="en-US" dirty="0"/>
          </a:p>
        </p:txBody>
      </p:sp>
      <p:pic>
        <p:nvPicPr>
          <p:cNvPr id="7" name="Content Placeholder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 l="8824" t="1684" r="11755" b="54542"/>
          <a:stretch>
            <a:fillRect/>
          </a:stretch>
        </p:blipFill>
        <p:spPr bwMode="auto">
          <a:xfrm>
            <a:off x="7924800" y="-76200"/>
            <a:ext cx="1143000" cy="165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2362200" y="2145268"/>
            <a:ext cx="40148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NON-SMALL-CELL LUNG CANCER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609600" y="2863334"/>
            <a:ext cx="29247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PLATINUM COMPOUNDS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562600" y="2877372"/>
            <a:ext cx="17833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GEMCITABINE</a:t>
            </a:r>
            <a:endParaRPr lang="en-US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212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54 of them are cancer therapy related</a:t>
            </a:r>
            <a:endParaRPr lang="en-US" dirty="0"/>
          </a:p>
        </p:txBody>
      </p:sp>
      <p:pic>
        <p:nvPicPr>
          <p:cNvPr id="7" name="Content Placeholder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 l="8824" t="1684" r="11755" b="54542"/>
          <a:stretch>
            <a:fillRect/>
          </a:stretch>
        </p:blipFill>
        <p:spPr bwMode="auto">
          <a:xfrm>
            <a:off x="7924800" y="-76200"/>
            <a:ext cx="1143000" cy="165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2362200" y="2145268"/>
            <a:ext cx="40148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NON-SMALL-CELL LUNG CANCER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609600" y="2743200"/>
            <a:ext cx="29247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PLATINUM COMPOUNDS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562600" y="2743200"/>
            <a:ext cx="17833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GEMCITABINE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00400" y="3505200"/>
            <a:ext cx="22493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BREAST CANCER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200734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54 of them are cancer therapy related</a:t>
            </a:r>
            <a:endParaRPr lang="en-US" dirty="0"/>
          </a:p>
        </p:txBody>
      </p:sp>
      <p:pic>
        <p:nvPicPr>
          <p:cNvPr id="7" name="Content Placeholder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 l="8824" t="1684" r="11755" b="54542"/>
          <a:stretch>
            <a:fillRect/>
          </a:stretch>
        </p:blipFill>
        <p:spPr bwMode="auto">
          <a:xfrm>
            <a:off x="7924800" y="-76200"/>
            <a:ext cx="1143000" cy="165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2362200" y="2145268"/>
            <a:ext cx="40148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NON-SMALL-CELL LUNG CANCER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609600" y="2743200"/>
            <a:ext cx="29247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PLATINUM COMPOUNDS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562600" y="2743200"/>
            <a:ext cx="17833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GEMCITABINE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00400" y="3505200"/>
            <a:ext cx="22493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BREAST CANCER </a:t>
            </a:r>
            <a:endParaRPr lang="en-US" b="1" dirty="0"/>
          </a:p>
        </p:txBody>
      </p:sp>
      <p:sp>
        <p:nvSpPr>
          <p:cNvPr id="8" name="Rectangle 7"/>
          <p:cNvSpPr/>
          <p:nvPr/>
        </p:nvSpPr>
        <p:spPr>
          <a:xfrm>
            <a:off x="609600" y="3962400"/>
            <a:ext cx="40191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DOCETAXEL OR OTHER TAXANES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09600" y="4343400"/>
            <a:ext cx="53399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ADJUVANT AROMATASE INHIBITOR THERAPY</a:t>
            </a:r>
            <a:endParaRPr lang="en-US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0222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54 of them are cancer therapy related</a:t>
            </a:r>
            <a:endParaRPr lang="en-US" dirty="0"/>
          </a:p>
        </p:txBody>
      </p:sp>
      <p:pic>
        <p:nvPicPr>
          <p:cNvPr id="7" name="Content Placeholder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 l="8824" t="1684" r="11755" b="54542"/>
          <a:stretch>
            <a:fillRect/>
          </a:stretch>
        </p:blipFill>
        <p:spPr bwMode="auto">
          <a:xfrm>
            <a:off x="7924800" y="-76200"/>
            <a:ext cx="1143000" cy="165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2362200" y="2145268"/>
            <a:ext cx="40148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NON-SMALL-CELL LUNG CANCER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609600" y="2743200"/>
            <a:ext cx="29247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PLATINUM COMPOUNDS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562600" y="2743200"/>
            <a:ext cx="17833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GEMCITABINE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00400" y="3505200"/>
            <a:ext cx="22493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BREAST CANCER </a:t>
            </a:r>
            <a:endParaRPr lang="en-US" b="1" dirty="0"/>
          </a:p>
        </p:txBody>
      </p:sp>
      <p:sp>
        <p:nvSpPr>
          <p:cNvPr id="8" name="Rectangle 7"/>
          <p:cNvSpPr/>
          <p:nvPr/>
        </p:nvSpPr>
        <p:spPr>
          <a:xfrm>
            <a:off x="609600" y="3962400"/>
            <a:ext cx="40191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DOCETAXEL OR OTHER TAXANES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09600" y="4343400"/>
            <a:ext cx="53399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ADJUVANT AROMATASE INHIBITOR THERAPY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819400" y="4953000"/>
            <a:ext cx="28179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COLORECTAL CANCER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701745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54 of them are cancer therapy related</a:t>
            </a:r>
            <a:endParaRPr lang="en-US" dirty="0"/>
          </a:p>
        </p:txBody>
      </p:sp>
      <p:pic>
        <p:nvPicPr>
          <p:cNvPr id="7" name="Content Placeholder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 l="8824" t="1684" r="11755" b="54542"/>
          <a:stretch>
            <a:fillRect/>
          </a:stretch>
        </p:blipFill>
        <p:spPr bwMode="auto">
          <a:xfrm>
            <a:off x="7924800" y="-76200"/>
            <a:ext cx="1143000" cy="165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2362200" y="2145268"/>
            <a:ext cx="40148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NON-SMALL-CELL LUNG CANCER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609600" y="2743200"/>
            <a:ext cx="29247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PLATINUM COMPOUNDS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562600" y="2743200"/>
            <a:ext cx="17833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GEMCITABINE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00400" y="3505200"/>
            <a:ext cx="22493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BREAST CANCER </a:t>
            </a:r>
            <a:endParaRPr lang="en-US" b="1" dirty="0"/>
          </a:p>
        </p:txBody>
      </p:sp>
      <p:sp>
        <p:nvSpPr>
          <p:cNvPr id="8" name="Rectangle 7"/>
          <p:cNvSpPr/>
          <p:nvPr/>
        </p:nvSpPr>
        <p:spPr>
          <a:xfrm>
            <a:off x="609600" y="3962400"/>
            <a:ext cx="40191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DOCETAXEL OR OTHER TAXANES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09600" y="4343400"/>
            <a:ext cx="53399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ADJUVANT AROMATASE INHIBITOR THERAPY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819400" y="4953000"/>
            <a:ext cx="28179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COLORECTAL CANCER</a:t>
            </a:r>
            <a:endParaRPr lang="en-US" b="1" dirty="0"/>
          </a:p>
        </p:txBody>
      </p:sp>
      <p:sp>
        <p:nvSpPr>
          <p:cNvPr id="11" name="Rectangle 10"/>
          <p:cNvSpPr/>
          <p:nvPr/>
        </p:nvSpPr>
        <p:spPr>
          <a:xfrm>
            <a:off x="665058" y="5486400"/>
            <a:ext cx="24888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FOLFOX PROTOCOL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29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54 of them are cancer therapy related</a:t>
            </a:r>
            <a:endParaRPr lang="en-US" dirty="0"/>
          </a:p>
        </p:txBody>
      </p:sp>
      <p:pic>
        <p:nvPicPr>
          <p:cNvPr id="7" name="Content Placeholder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 l="8824" t="1684" r="11755" b="54542"/>
          <a:stretch>
            <a:fillRect/>
          </a:stretch>
        </p:blipFill>
        <p:spPr bwMode="auto">
          <a:xfrm>
            <a:off x="7924800" y="-76200"/>
            <a:ext cx="1143000" cy="165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3264033" y="2145268"/>
            <a:ext cx="2527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MULTIPLE CANCERS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388765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54 of them are cancer therapy related</a:t>
            </a:r>
            <a:endParaRPr lang="en-US" dirty="0"/>
          </a:p>
        </p:txBody>
      </p:sp>
      <p:pic>
        <p:nvPicPr>
          <p:cNvPr id="7" name="Content Placeholder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 l="8824" t="1684" r="11755" b="54542"/>
          <a:stretch>
            <a:fillRect/>
          </a:stretch>
        </p:blipFill>
        <p:spPr bwMode="auto">
          <a:xfrm>
            <a:off x="7924800" y="-76200"/>
            <a:ext cx="1143000" cy="165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3264033" y="2145268"/>
            <a:ext cx="2527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MULTIPLE CANCERS</a:t>
            </a:r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848096" y="3276600"/>
            <a:ext cx="4442242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METHOTREXATE  (needs higher dose)</a:t>
            </a:r>
          </a:p>
          <a:p>
            <a:endParaRPr lang="en-US" b="1" dirty="0" smtClean="0">
              <a:solidFill>
                <a:srgbClr val="FF0000"/>
              </a:solidFill>
            </a:endParaRPr>
          </a:p>
          <a:p>
            <a:endParaRPr lang="en-US" b="1" dirty="0">
              <a:solidFill>
                <a:srgbClr val="FF0000"/>
              </a:solidFill>
            </a:endParaRPr>
          </a:p>
          <a:p>
            <a:r>
              <a:rPr lang="en-US" b="1" dirty="0">
                <a:solidFill>
                  <a:srgbClr val="FF0000"/>
                </a:solidFill>
              </a:rPr>
              <a:t>ANTHRACYCLINES (more side </a:t>
            </a:r>
            <a:r>
              <a:rPr lang="en-US" b="1" dirty="0" smtClean="0">
                <a:solidFill>
                  <a:srgbClr val="FF0000"/>
                </a:solidFill>
              </a:rPr>
              <a:t>effects)</a:t>
            </a:r>
          </a:p>
          <a:p>
            <a:endParaRPr lang="en-US" b="1" dirty="0">
              <a:solidFill>
                <a:srgbClr val="FF0000"/>
              </a:solidFill>
            </a:endParaRPr>
          </a:p>
          <a:p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3775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7426" y="723900"/>
            <a:ext cx="9082582" cy="4973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944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E4232C-D62E-41C7-AEF2-897B9495EC05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  <p:pic>
        <p:nvPicPr>
          <p:cNvPr id="5" name="Picture Placeholder 10" descr="dna-strand-cod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74" b="9474"/>
          <a:stretch>
            <a:fillRect/>
          </a:stretch>
        </p:blipFill>
        <p:spPr>
          <a:xfrm>
            <a:off x="419606" y="1137362"/>
            <a:ext cx="8280000" cy="5040000"/>
          </a:xfrm>
          <a:prstGeom prst="rect">
            <a:avLst/>
          </a:prstGeom>
          <a:solidFill>
            <a:srgbClr val="CDD7E5"/>
          </a:solidFill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9322" y="3802378"/>
            <a:ext cx="3548180" cy="1579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403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QIAGEN">
  <a:themeElements>
    <a:clrScheme name="QIAGEN">
      <a:dk1>
        <a:srgbClr val="000000"/>
      </a:dk1>
      <a:lt1>
        <a:sysClr val="window" lastClr="FFFFFF"/>
      </a:lt1>
      <a:dk2>
        <a:srgbClr val="4B6791"/>
      </a:dk2>
      <a:lt2>
        <a:srgbClr val="5F5F5F"/>
      </a:lt2>
      <a:accent1>
        <a:srgbClr val="1B3067"/>
      </a:accent1>
      <a:accent2>
        <a:srgbClr val="5472A1"/>
      </a:accent2>
      <a:accent3>
        <a:srgbClr val="BDCADD"/>
      </a:accent3>
      <a:accent4>
        <a:srgbClr val="909090"/>
      </a:accent4>
      <a:accent5>
        <a:srgbClr val="C0C0C0"/>
      </a:accent5>
      <a:accent6>
        <a:srgbClr val="E0003C"/>
      </a:accent6>
      <a:hlink>
        <a:srgbClr val="1B3067"/>
      </a:hlink>
      <a:folHlink>
        <a:srgbClr val="5472A1"/>
      </a:folHlink>
    </a:clrScheme>
    <a:fontScheme name="QIAGE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3"/>
        </a:solidFill>
        <a:ln>
          <a:noFill/>
        </a:ln>
      </a:spPr>
      <a:bodyPr lIns="0" tIns="0" rIns="0" bIns="0" rtlCol="0" anchor="t"/>
      <a:lstStyle>
        <a:defPPr algn="ctr">
          <a:defRPr sz="1600" dirty="0" err="1" smtClean="0">
            <a:solidFill>
              <a:schemeClr val="tx1"/>
            </a:solidFill>
            <a:latin typeface="+mn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sz="1600" dirty="0" err="1" smtClean="0">
            <a:solidFill>
              <a:schemeClr val="tx1"/>
            </a:solidFill>
            <a:latin typeface="+mn-lt"/>
          </a:defRPr>
        </a:defPPr>
      </a:lstStyle>
    </a:txDef>
  </a:objectDefaults>
  <a:extraClrSchemeLst/>
  <a:custClrLst>
    <a:custClr name="Black 100%">
      <a:srgbClr val="000000"/>
    </a:custClr>
    <a:custClr name="Black 65%">
      <a:srgbClr val="595959"/>
    </a:custClr>
    <a:custClr name="Black 40%">
      <a:srgbClr val="999999"/>
    </a:custClr>
    <a:custClr name="Black 25%">
      <a:srgbClr val="BFBFBF"/>
    </a:custClr>
    <a:custClr name="Black 10%">
      <a:srgbClr val="E5E5E5"/>
    </a:custClr>
    <a:custClr name="Dark blue 100%">
      <a:srgbClr val="1B3067"/>
    </a:custClr>
    <a:custClr name="Dark blue 65%">
      <a:srgbClr val="6B789C"/>
    </a:custClr>
    <a:custClr name="Dark blue 40%">
      <a:srgbClr val="A4ACC2"/>
    </a:custClr>
    <a:custClr name="Dark blue 25%">
      <a:srgbClr val="C6CBD9"/>
    </a:custClr>
    <a:custClr name="Dark blue 10%">
      <a:srgbClr val="E8EAF0"/>
    </a:custClr>
    <a:custClr name="Purple 100%">
      <a:srgbClr val="6E3E6D"/>
    </a:custClr>
    <a:custClr name="Purple 65%">
      <a:srgbClr val="A181A0"/>
    </a:custClr>
    <a:custClr name="Purple 40%">
      <a:srgbClr val="C5B2C5"/>
    </a:custClr>
    <a:custClr name="Purple 25%">
      <a:srgbClr val="DBCFDA"/>
    </a:custClr>
    <a:custClr name="Purple 10%">
      <a:srgbClr val="F0EBF0"/>
    </a:custClr>
    <a:custClr name="Red 100%">
      <a:srgbClr val="AD1525"/>
    </a:custClr>
    <a:custClr name="Red 65%">
      <a:srgbClr val="CA6771"/>
    </a:custClr>
    <a:custClr name="Red 40%">
      <a:srgbClr val="DEA1A8"/>
    </a:custClr>
    <a:custClr name="Red 25%">
      <a:srgbClr val="EAC4C8"/>
    </a:custClr>
    <a:custClr name="Red 10%">
      <a:srgbClr val="F7E7E9"/>
    </a:custClr>
    <a:custClr name="Yellow 100%">
      <a:srgbClr val="FFCC1A"/>
    </a:custClr>
    <a:custClr name="Yellow 65%">
      <a:srgbClr val="FFDE6A"/>
    </a:custClr>
    <a:custClr name="Yellow 40%">
      <a:srgbClr val="FFEBA3"/>
    </a:custClr>
    <a:custClr name="Yellow 25%">
      <a:srgbClr val="FFF2C6"/>
    </a:custClr>
    <a:custClr name="Yellow 10%">
      <a:srgbClr val="FFFAE8"/>
    </a:custClr>
    <a:custClr name="Green 100%">
      <a:srgbClr val="007045"/>
    </a:custClr>
    <a:custClr name="Green 65%">
      <a:srgbClr val="59A286"/>
    </a:custClr>
    <a:custClr name="Green 40%">
      <a:srgbClr val="99C6B5"/>
    </a:custClr>
    <a:custClr name="Green 25%">
      <a:srgbClr val="BFDBD0"/>
    </a:custClr>
    <a:custClr name="Green 10%">
      <a:srgbClr val="E5F0EC"/>
    </a:custClr>
    <a:custClr name="Blue 100%">
      <a:srgbClr val="004D9F"/>
    </a:custClr>
    <a:custClr name="Blue 65%">
      <a:srgbClr val="598BC1"/>
    </a:custClr>
    <a:custClr name="Blue 40%">
      <a:srgbClr val="99B8D9"/>
    </a:custClr>
    <a:custClr name="Blue 25%">
      <a:srgbClr val="BFD2E7"/>
    </a:custClr>
    <a:custClr name="Blue 10%">
      <a:srgbClr val="E5EDF5"/>
    </a:custClr>
  </a:custClrLst>
  <a:extLst>
    <a:ext uri="{05A4C25C-085E-4340-85A3-A5531E510DB2}">
      <thm15:themeFamily xmlns:thm15="http://schemas.microsoft.com/office/thememl/2012/main" xmlns="" name="blank [Read-Only]" id="{DF5D84A0-01CD-4983-856F-28E8483858FE}" vid="{F5E70124-0D23-4AE0-9380-B22CDDBA797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6940</TotalTime>
  <Words>707</Words>
  <Application>Microsoft Office PowerPoint</Application>
  <PresentationFormat>On-screen Show (4:3)</PresentationFormat>
  <Paragraphs>180</Paragraphs>
  <Slides>25</Slides>
  <Notes>18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7" baseType="lpstr">
      <vt:lpstr>QIAGEN</vt:lpstr>
      <vt:lpstr>Worksheet</vt:lpstr>
      <vt:lpstr>PGMD: a comprehensive pharmacogenomic database for personalized medicine and drug discovery</vt:lpstr>
      <vt:lpstr>Got diagnosed. Now what?</vt:lpstr>
      <vt:lpstr>PGMDTM</vt:lpstr>
      <vt:lpstr>A comprehensive source of PGx data</vt:lpstr>
      <vt:lpstr>PGMD: PharmacoGenomic Mutation Database</vt:lpstr>
      <vt:lpstr>Types of evidence</vt:lpstr>
      <vt:lpstr>Linkage Disequilibrium</vt:lpstr>
      <vt:lpstr>Allele frequencies</vt:lpstr>
      <vt:lpstr>Delivery models</vt:lpstr>
      <vt:lpstr>Patient with complex genotype</vt:lpstr>
      <vt:lpstr>Genome Trax™</vt:lpstr>
      <vt:lpstr>PGMD analysis of the patient’s exome</vt:lpstr>
      <vt:lpstr>The result: 171 PGx variants</vt:lpstr>
      <vt:lpstr>54 of them are cancer therapy related</vt:lpstr>
      <vt:lpstr>54 of them are cancer therapy related</vt:lpstr>
      <vt:lpstr>54 of them are cancer therapy related</vt:lpstr>
      <vt:lpstr>54 of them are cancer therapy related</vt:lpstr>
      <vt:lpstr>54 of them are cancer therapy related</vt:lpstr>
      <vt:lpstr>54 of them are cancer therapy related</vt:lpstr>
      <vt:lpstr>54 of them are cancer therapy related</vt:lpstr>
      <vt:lpstr>54 of them are cancer therapy related</vt:lpstr>
      <vt:lpstr>54 of them are cancer therapy related</vt:lpstr>
      <vt:lpstr>54 of them are cancer therapy related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Alexander Kaplun</dc:creator>
  <cp:lastModifiedBy>omics</cp:lastModifiedBy>
  <cp:revision>94</cp:revision>
  <dcterms:created xsi:type="dcterms:W3CDTF">2014-12-08T13:07:38Z</dcterms:created>
  <dcterms:modified xsi:type="dcterms:W3CDTF">2015-09-22T10:18:21Z</dcterms:modified>
</cp:coreProperties>
</file>