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358" r:id="rId3"/>
    <p:sldId id="391" r:id="rId4"/>
    <p:sldId id="328" r:id="rId5"/>
    <p:sldId id="393" r:id="rId6"/>
    <p:sldId id="359" r:id="rId7"/>
    <p:sldId id="360" r:id="rId8"/>
    <p:sldId id="397" r:id="rId9"/>
    <p:sldId id="457" r:id="rId10"/>
    <p:sldId id="458" r:id="rId11"/>
    <p:sldId id="460" r:id="rId12"/>
    <p:sldId id="462" r:id="rId13"/>
    <p:sldId id="463" r:id="rId14"/>
    <p:sldId id="443" r:id="rId15"/>
    <p:sldId id="467" r:id="rId16"/>
    <p:sldId id="478" r:id="rId17"/>
    <p:sldId id="469" r:id="rId18"/>
    <p:sldId id="450" r:id="rId19"/>
    <p:sldId id="451" r:id="rId20"/>
    <p:sldId id="452" r:id="rId21"/>
    <p:sldId id="453" r:id="rId22"/>
    <p:sldId id="398" r:id="rId23"/>
    <p:sldId id="396" r:id="rId24"/>
    <p:sldId id="444" r:id="rId25"/>
    <p:sldId id="449" r:id="rId26"/>
    <p:sldId id="454" r:id="rId27"/>
    <p:sldId id="455" r:id="rId28"/>
    <p:sldId id="422" r:id="rId29"/>
    <p:sldId id="423" r:id="rId30"/>
    <p:sldId id="447" r:id="rId31"/>
    <p:sldId id="471" r:id="rId32"/>
    <p:sldId id="448" r:id="rId33"/>
    <p:sldId id="479" r:id="rId34"/>
    <p:sldId id="441" r:id="rId35"/>
    <p:sldId id="470" r:id="rId36"/>
    <p:sldId id="476" r:id="rId37"/>
    <p:sldId id="477" r:id="rId38"/>
    <p:sldId id="381" r:id="rId39"/>
    <p:sldId id="330" r:id="rId40"/>
    <p:sldId id="472" r:id="rId41"/>
    <p:sldId id="473" r:id="rId42"/>
    <p:sldId id="474" r:id="rId43"/>
    <p:sldId id="475" r:id="rId44"/>
    <p:sldId id="421" r:id="rId45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44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58" autoAdjust="0"/>
    <p:restoredTop sz="94438" autoAdjust="0"/>
  </p:normalViewPr>
  <p:slideViewPr>
    <p:cSldViewPr>
      <p:cViewPr varScale="1">
        <p:scale>
          <a:sx n="83" d="100"/>
          <a:sy n="83" d="100"/>
        </p:scale>
        <p:origin x="16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2DE240B-3042-4B51-88AF-20AFFD1EF992}" type="datetimeFigureOut">
              <a:rPr lang="de-DE" smtClean="0"/>
              <a:t>10.08.2015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52D28FC-BF96-4222-9D49-D3F2F8480A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517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D28FC-BF96-4222-9D49-D3F2F8480A4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0110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D28FC-BF96-4222-9D49-D3F2F8480A4F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863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D28FC-BF96-4222-9D49-D3F2F8480A4F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655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D28FC-BF96-4222-9D49-D3F2F8480A4F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2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 userDrawn="1"/>
        </p:nvGrpSpPr>
        <p:grpSpPr>
          <a:xfrm>
            <a:off x="0" y="0"/>
            <a:ext cx="9144000" cy="1096045"/>
            <a:chOff x="0" y="0"/>
            <a:chExt cx="9144000" cy="1096045"/>
          </a:xfrm>
        </p:grpSpPr>
        <p:grpSp>
          <p:nvGrpSpPr>
            <p:cNvPr id="3" name="Gruppieren 2"/>
            <p:cNvGrpSpPr/>
            <p:nvPr userDrawn="1"/>
          </p:nvGrpSpPr>
          <p:grpSpPr>
            <a:xfrm>
              <a:off x="0" y="0"/>
              <a:ext cx="9144000" cy="1096045"/>
              <a:chOff x="0" y="0"/>
              <a:chExt cx="9144000" cy="1096045"/>
            </a:xfrm>
          </p:grpSpPr>
          <p:sp>
            <p:nvSpPr>
              <p:cNvPr id="8" name="Rechteck 7"/>
              <p:cNvSpPr/>
              <p:nvPr userDrawn="1"/>
            </p:nvSpPr>
            <p:spPr>
              <a:xfrm>
                <a:off x="0" y="0"/>
                <a:ext cx="9144000" cy="1096045"/>
              </a:xfrm>
              <a:prstGeom prst="rect">
                <a:avLst/>
              </a:prstGeom>
              <a:solidFill>
                <a:srgbClr val="009440"/>
              </a:solidFill>
              <a:ln>
                <a:solidFill>
                  <a:srgbClr val="00944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2" name="Gruppieren 1"/>
              <p:cNvGrpSpPr/>
              <p:nvPr userDrawn="1"/>
            </p:nvGrpSpPr>
            <p:grpSpPr>
              <a:xfrm>
                <a:off x="283552" y="187447"/>
                <a:ext cx="2200216" cy="707886"/>
                <a:chOff x="283552" y="388159"/>
                <a:chExt cx="2200216" cy="707886"/>
              </a:xfrm>
            </p:grpSpPr>
            <p:pic>
              <p:nvPicPr>
                <p:cNvPr id="9" name="Picture 5" descr="D:\Dokumente\Promotion\USB-Stick\Tagungen - Präsentationen\Präsentation 2014\Bilder\lmu_logo-2.jpg"/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b="-1"/>
                <a:stretch/>
              </p:blipFill>
              <p:spPr bwMode="auto">
                <a:xfrm>
                  <a:off x="283552" y="388159"/>
                  <a:ext cx="1048088" cy="7078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" name="Textfeld 9"/>
                <p:cNvSpPr txBox="1"/>
                <p:nvPr userDrawn="1"/>
              </p:nvSpPr>
              <p:spPr>
                <a:xfrm>
                  <a:off x="1475656" y="388159"/>
                  <a:ext cx="1008112" cy="70788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de-DE" sz="1000" dirty="0" smtClean="0">
                      <a:solidFill>
                        <a:schemeClr val="bg1"/>
                      </a:solidFill>
                    </a:rPr>
                    <a:t>LUDWIG-</a:t>
                  </a:r>
                </a:p>
                <a:p>
                  <a:r>
                    <a:rPr lang="de-DE" sz="1000" dirty="0" smtClean="0">
                      <a:solidFill>
                        <a:schemeClr val="bg1"/>
                      </a:solidFill>
                    </a:rPr>
                    <a:t>MAXIMILIANS-</a:t>
                  </a:r>
                </a:p>
                <a:p>
                  <a:r>
                    <a:rPr lang="de-DE" sz="1000" dirty="0" smtClean="0">
                      <a:solidFill>
                        <a:schemeClr val="bg1"/>
                      </a:solidFill>
                    </a:rPr>
                    <a:t>UNIVERSITÄT</a:t>
                  </a:r>
                </a:p>
                <a:p>
                  <a:r>
                    <a:rPr lang="de-DE" sz="1000" dirty="0" smtClean="0">
                      <a:solidFill>
                        <a:schemeClr val="bg1"/>
                      </a:solidFill>
                    </a:rPr>
                    <a:t>MÜNCHEN</a:t>
                  </a:r>
                  <a:endParaRPr lang="de-DE" sz="10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4" name="Picture 1577" descr="E:\LogoCeNS.t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111" y="433668"/>
              <a:ext cx="1476089" cy="40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6484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Folie Nr. </a:t>
            </a:r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 userDrawn="1"/>
        </p:nvGrpSpPr>
        <p:grpSpPr>
          <a:xfrm>
            <a:off x="0" y="0"/>
            <a:ext cx="9144000" cy="1096045"/>
            <a:chOff x="0" y="0"/>
            <a:chExt cx="9144000" cy="1096045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9144000" cy="1096045"/>
            </a:xfrm>
            <a:prstGeom prst="rect">
              <a:avLst/>
            </a:prstGeom>
            <a:solidFill>
              <a:srgbClr val="009440"/>
            </a:solidFill>
            <a:ln>
              <a:solidFill>
                <a:srgbClr val="0094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0" name="Gruppieren 9"/>
            <p:cNvGrpSpPr/>
            <p:nvPr userDrawn="1"/>
          </p:nvGrpSpPr>
          <p:grpSpPr>
            <a:xfrm>
              <a:off x="283552" y="187447"/>
              <a:ext cx="2200216" cy="707886"/>
              <a:chOff x="283552" y="388159"/>
              <a:chExt cx="2200216" cy="707886"/>
            </a:xfrm>
          </p:grpSpPr>
          <p:pic>
            <p:nvPicPr>
              <p:cNvPr id="15" name="Picture 5" descr="D:\Dokumente\Promotion\USB-Stick\Tagungen - Präsentationen\Präsentation 2014\Bilder\lmu_logo-2.jpg"/>
              <p:cNvPicPr>
                <a:picLocks noChangeAspect="1" noChangeArrowheads="1"/>
              </p:cNvPicPr>
              <p:nvPr userDrawn="1"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83552" y="388159"/>
                <a:ext cx="1048088" cy="707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feld 15"/>
              <p:cNvSpPr txBox="1"/>
              <p:nvPr userDrawn="1"/>
            </p:nvSpPr>
            <p:spPr>
              <a:xfrm>
                <a:off x="1475656" y="388159"/>
                <a:ext cx="1008112" cy="70788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LUDWIG-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MAXIMILIANS-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UNIVERSITÄT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MÜNCHEN</a:t>
                </a:r>
                <a:endParaRPr lang="de-DE" sz="1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" name="Picture 1577" descr="E:\LogoCeNS.t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111" y="433668"/>
              <a:ext cx="1476089" cy="40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6484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Folie Nr. </a:t>
            </a:r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6484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Folie Nr. </a:t>
            </a:r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1475656" y="172715"/>
            <a:ext cx="1008112" cy="92333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endParaRPr lang="de-DE" sz="1000" dirty="0" smtClean="0">
              <a:solidFill>
                <a:schemeClr val="bg1"/>
              </a:solidFill>
            </a:endParaRPr>
          </a:p>
          <a:p>
            <a:endParaRPr lang="de-DE" sz="1000" dirty="0" smtClean="0">
              <a:solidFill>
                <a:schemeClr val="bg1"/>
              </a:solidFill>
            </a:endParaRPr>
          </a:p>
          <a:p>
            <a:r>
              <a:rPr lang="de-DE" sz="1000" dirty="0" smtClean="0">
                <a:solidFill>
                  <a:schemeClr val="bg1"/>
                </a:solidFill>
              </a:rPr>
              <a:t>LUDWIG-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MAXIMILIANS-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UNIVERSITÄT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MÜNCHEN</a:t>
            </a:r>
            <a:endParaRPr lang="de-DE" sz="1000" dirty="0">
              <a:solidFill>
                <a:schemeClr val="bg1"/>
              </a:solidFill>
            </a:endParaRP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0" y="0"/>
            <a:ext cx="9144000" cy="1096045"/>
            <a:chOff x="0" y="0"/>
            <a:chExt cx="9144000" cy="1096045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9144000" cy="1096045"/>
            </a:xfrm>
            <a:prstGeom prst="rect">
              <a:avLst/>
            </a:prstGeom>
            <a:solidFill>
              <a:srgbClr val="009440"/>
            </a:solidFill>
            <a:ln>
              <a:solidFill>
                <a:srgbClr val="0094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0" name="Gruppieren 9"/>
            <p:cNvGrpSpPr/>
            <p:nvPr userDrawn="1"/>
          </p:nvGrpSpPr>
          <p:grpSpPr>
            <a:xfrm>
              <a:off x="283552" y="187447"/>
              <a:ext cx="2200216" cy="707886"/>
              <a:chOff x="283552" y="388159"/>
              <a:chExt cx="2200216" cy="707886"/>
            </a:xfrm>
          </p:grpSpPr>
          <p:pic>
            <p:nvPicPr>
              <p:cNvPr id="15" name="Picture 5" descr="D:\Dokumente\Promotion\USB-Stick\Tagungen - Präsentationen\Präsentation 2014\Bilder\lmu_logo-2.jpg"/>
              <p:cNvPicPr>
                <a:picLocks noChangeAspect="1" noChangeArrowheads="1"/>
              </p:cNvPicPr>
              <p:nvPr userDrawn="1"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83552" y="388159"/>
                <a:ext cx="1048088" cy="707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feld 15"/>
              <p:cNvSpPr txBox="1"/>
              <p:nvPr userDrawn="1"/>
            </p:nvSpPr>
            <p:spPr>
              <a:xfrm>
                <a:off x="1475656" y="388159"/>
                <a:ext cx="1008112" cy="70788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LUDWIG-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MAXIMILIANS-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UNIVERSITÄT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MÜNCHEN</a:t>
                </a:r>
                <a:endParaRPr lang="de-DE" sz="1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" name="Picture 1577" descr="E:\LogoCeNS.t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111" y="433668"/>
              <a:ext cx="1476089" cy="40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311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6484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Folie Nr. </a:t>
            </a:r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1475656" y="172715"/>
            <a:ext cx="1008112" cy="92333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endParaRPr lang="de-DE" sz="1000" dirty="0" smtClean="0">
              <a:solidFill>
                <a:schemeClr val="bg1"/>
              </a:solidFill>
            </a:endParaRPr>
          </a:p>
          <a:p>
            <a:endParaRPr lang="de-DE" sz="1000" dirty="0" smtClean="0">
              <a:solidFill>
                <a:schemeClr val="bg1"/>
              </a:solidFill>
            </a:endParaRPr>
          </a:p>
          <a:p>
            <a:r>
              <a:rPr lang="de-DE" sz="1000" dirty="0" smtClean="0">
                <a:solidFill>
                  <a:schemeClr val="bg1"/>
                </a:solidFill>
              </a:rPr>
              <a:t>LUDWIG-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MAXIMILIANS-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UNIVERSITÄT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MÜNCHEN</a:t>
            </a:r>
            <a:endParaRPr lang="de-DE" sz="1000" dirty="0">
              <a:solidFill>
                <a:schemeClr val="bg1"/>
              </a:solidFill>
            </a:endParaRP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0" y="0"/>
            <a:ext cx="9144000" cy="1096045"/>
            <a:chOff x="0" y="0"/>
            <a:chExt cx="9144000" cy="1096045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9144000" cy="1096045"/>
            </a:xfrm>
            <a:prstGeom prst="rect">
              <a:avLst/>
            </a:prstGeom>
            <a:solidFill>
              <a:srgbClr val="009440"/>
            </a:solidFill>
            <a:ln>
              <a:solidFill>
                <a:srgbClr val="0094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0" name="Gruppieren 9"/>
            <p:cNvGrpSpPr/>
            <p:nvPr userDrawn="1"/>
          </p:nvGrpSpPr>
          <p:grpSpPr>
            <a:xfrm>
              <a:off x="283552" y="187447"/>
              <a:ext cx="2200216" cy="707886"/>
              <a:chOff x="283552" y="388159"/>
              <a:chExt cx="2200216" cy="707886"/>
            </a:xfrm>
          </p:grpSpPr>
          <p:pic>
            <p:nvPicPr>
              <p:cNvPr id="15" name="Picture 5" descr="D:\Dokumente\Promotion\USB-Stick\Tagungen - Präsentationen\Präsentation 2014\Bilder\lmu_logo-2.jpg"/>
              <p:cNvPicPr>
                <a:picLocks noChangeAspect="1" noChangeArrowheads="1"/>
              </p:cNvPicPr>
              <p:nvPr userDrawn="1"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83552" y="388159"/>
                <a:ext cx="1048088" cy="707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feld 15"/>
              <p:cNvSpPr txBox="1"/>
              <p:nvPr userDrawn="1"/>
            </p:nvSpPr>
            <p:spPr>
              <a:xfrm>
                <a:off x="1475656" y="388159"/>
                <a:ext cx="1008112" cy="70788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LUDWIG-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MAXIMILIANS-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UNIVERSITÄT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MÜNCHEN</a:t>
                </a:r>
                <a:endParaRPr lang="de-DE" sz="1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" name="Picture 1577" descr="E:\LogoCeNS.t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111" y="433668"/>
              <a:ext cx="1476089" cy="40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1132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6484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Folie Nr. </a:t>
            </a:r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1475656" y="172715"/>
            <a:ext cx="1008112" cy="92333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endParaRPr lang="de-DE" sz="1000" dirty="0" smtClean="0">
              <a:solidFill>
                <a:schemeClr val="bg1"/>
              </a:solidFill>
            </a:endParaRPr>
          </a:p>
          <a:p>
            <a:endParaRPr lang="de-DE" sz="1000" dirty="0" smtClean="0">
              <a:solidFill>
                <a:schemeClr val="bg1"/>
              </a:solidFill>
            </a:endParaRPr>
          </a:p>
          <a:p>
            <a:r>
              <a:rPr lang="de-DE" sz="1000" dirty="0" smtClean="0">
                <a:solidFill>
                  <a:schemeClr val="bg1"/>
                </a:solidFill>
              </a:rPr>
              <a:t>LUDWIG-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MAXIMILIANS-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UNIVERSITÄT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MÜNCHEN</a:t>
            </a:r>
            <a:endParaRPr lang="de-DE" sz="1000" dirty="0">
              <a:solidFill>
                <a:schemeClr val="bg1"/>
              </a:solidFill>
            </a:endParaRP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0" y="0"/>
            <a:ext cx="9144000" cy="1096045"/>
            <a:chOff x="0" y="0"/>
            <a:chExt cx="9144000" cy="1096045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9144000" cy="1096045"/>
            </a:xfrm>
            <a:prstGeom prst="rect">
              <a:avLst/>
            </a:prstGeom>
            <a:solidFill>
              <a:srgbClr val="009440"/>
            </a:solidFill>
            <a:ln>
              <a:solidFill>
                <a:srgbClr val="0094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0" name="Gruppieren 9"/>
            <p:cNvGrpSpPr/>
            <p:nvPr userDrawn="1"/>
          </p:nvGrpSpPr>
          <p:grpSpPr>
            <a:xfrm>
              <a:off x="283552" y="187447"/>
              <a:ext cx="2200216" cy="707886"/>
              <a:chOff x="283552" y="388159"/>
              <a:chExt cx="2200216" cy="707886"/>
            </a:xfrm>
          </p:grpSpPr>
          <p:pic>
            <p:nvPicPr>
              <p:cNvPr id="15" name="Picture 5" descr="D:\Dokumente\Promotion\USB-Stick\Tagungen - Präsentationen\Präsentation 2014\Bilder\lmu_logo-2.jpg"/>
              <p:cNvPicPr>
                <a:picLocks noChangeAspect="1" noChangeArrowheads="1"/>
              </p:cNvPicPr>
              <p:nvPr userDrawn="1"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83552" y="388159"/>
                <a:ext cx="1048088" cy="707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feld 15"/>
              <p:cNvSpPr txBox="1"/>
              <p:nvPr userDrawn="1"/>
            </p:nvSpPr>
            <p:spPr>
              <a:xfrm>
                <a:off x="1475656" y="388159"/>
                <a:ext cx="1008112" cy="70788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LUDWIG-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MAXIMILIANS-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UNIVERSITÄT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MÜNCHEN</a:t>
                </a:r>
                <a:endParaRPr lang="de-DE" sz="1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" name="Picture 1577" descr="E:\LogoCeNS.t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111" y="433668"/>
              <a:ext cx="1476089" cy="40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4957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6484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Folie Nr. </a:t>
            </a:r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1475656" y="172715"/>
            <a:ext cx="1008112" cy="92333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endParaRPr lang="de-DE" sz="1000" dirty="0" smtClean="0">
              <a:solidFill>
                <a:schemeClr val="bg1"/>
              </a:solidFill>
            </a:endParaRPr>
          </a:p>
          <a:p>
            <a:endParaRPr lang="de-DE" sz="1000" dirty="0" smtClean="0">
              <a:solidFill>
                <a:schemeClr val="bg1"/>
              </a:solidFill>
            </a:endParaRPr>
          </a:p>
          <a:p>
            <a:r>
              <a:rPr lang="de-DE" sz="1000" dirty="0" smtClean="0">
                <a:solidFill>
                  <a:schemeClr val="bg1"/>
                </a:solidFill>
              </a:rPr>
              <a:t>LUDWIG-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MAXIMILIANS-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UNIVERSITÄT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MÜNCHEN</a:t>
            </a:r>
            <a:endParaRPr lang="de-DE" sz="1000" dirty="0">
              <a:solidFill>
                <a:schemeClr val="bg1"/>
              </a:solidFill>
            </a:endParaRP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0" y="0"/>
            <a:ext cx="9144000" cy="1096045"/>
            <a:chOff x="0" y="0"/>
            <a:chExt cx="9144000" cy="1096045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9144000" cy="1096045"/>
            </a:xfrm>
            <a:prstGeom prst="rect">
              <a:avLst/>
            </a:prstGeom>
            <a:solidFill>
              <a:srgbClr val="009440"/>
            </a:solidFill>
            <a:ln>
              <a:solidFill>
                <a:srgbClr val="0094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0" name="Gruppieren 9"/>
            <p:cNvGrpSpPr/>
            <p:nvPr userDrawn="1"/>
          </p:nvGrpSpPr>
          <p:grpSpPr>
            <a:xfrm>
              <a:off x="283552" y="187447"/>
              <a:ext cx="2200216" cy="707886"/>
              <a:chOff x="283552" y="388159"/>
              <a:chExt cx="2200216" cy="707886"/>
            </a:xfrm>
          </p:grpSpPr>
          <p:pic>
            <p:nvPicPr>
              <p:cNvPr id="15" name="Picture 5" descr="D:\Dokumente\Promotion\USB-Stick\Tagungen - Präsentationen\Präsentation 2014\Bilder\lmu_logo-2.jpg"/>
              <p:cNvPicPr>
                <a:picLocks noChangeAspect="1" noChangeArrowheads="1"/>
              </p:cNvPicPr>
              <p:nvPr userDrawn="1"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83552" y="388159"/>
                <a:ext cx="1048088" cy="707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feld 15"/>
              <p:cNvSpPr txBox="1"/>
              <p:nvPr userDrawn="1"/>
            </p:nvSpPr>
            <p:spPr>
              <a:xfrm>
                <a:off x="1475656" y="388159"/>
                <a:ext cx="1008112" cy="70788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LUDWIG-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MAXIMILIANS-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UNIVERSITÄT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MÜNCHEN</a:t>
                </a:r>
                <a:endParaRPr lang="de-DE" sz="1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" name="Picture 1577" descr="E:\LogoCeNS.t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111" y="433668"/>
              <a:ext cx="1476089" cy="40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5761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64840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Folie Nr. </a:t>
            </a:r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feld 12"/>
          <p:cNvSpPr txBox="1"/>
          <p:nvPr userDrawn="1"/>
        </p:nvSpPr>
        <p:spPr>
          <a:xfrm>
            <a:off x="1475656" y="172715"/>
            <a:ext cx="1008112" cy="92333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endParaRPr lang="de-DE" sz="1000" dirty="0" smtClean="0">
              <a:solidFill>
                <a:schemeClr val="bg1"/>
              </a:solidFill>
            </a:endParaRPr>
          </a:p>
          <a:p>
            <a:endParaRPr lang="de-DE" sz="1000" dirty="0" smtClean="0">
              <a:solidFill>
                <a:schemeClr val="bg1"/>
              </a:solidFill>
            </a:endParaRPr>
          </a:p>
          <a:p>
            <a:r>
              <a:rPr lang="de-DE" sz="1000" dirty="0" smtClean="0">
                <a:solidFill>
                  <a:schemeClr val="bg1"/>
                </a:solidFill>
              </a:rPr>
              <a:t>LUDWIG-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MAXIMILIANS-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UNIVERSITÄT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MÜNCHEN</a:t>
            </a:r>
            <a:endParaRPr lang="de-DE" sz="1000" dirty="0">
              <a:solidFill>
                <a:schemeClr val="bg1"/>
              </a:solidFill>
            </a:endParaRP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0" y="0"/>
            <a:ext cx="9144000" cy="1096045"/>
            <a:chOff x="0" y="0"/>
            <a:chExt cx="9144000" cy="1096045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9144000" cy="1096045"/>
            </a:xfrm>
            <a:prstGeom prst="rect">
              <a:avLst/>
            </a:prstGeom>
            <a:solidFill>
              <a:srgbClr val="009440"/>
            </a:solidFill>
            <a:ln>
              <a:solidFill>
                <a:srgbClr val="0094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0" name="Gruppieren 9"/>
            <p:cNvGrpSpPr/>
            <p:nvPr userDrawn="1"/>
          </p:nvGrpSpPr>
          <p:grpSpPr>
            <a:xfrm>
              <a:off x="283552" y="187447"/>
              <a:ext cx="2200216" cy="707886"/>
              <a:chOff x="283552" y="388159"/>
              <a:chExt cx="2200216" cy="707886"/>
            </a:xfrm>
          </p:grpSpPr>
          <p:pic>
            <p:nvPicPr>
              <p:cNvPr id="15" name="Picture 5" descr="D:\Dokumente\Promotion\USB-Stick\Tagungen - Präsentationen\Präsentation 2014\Bilder\lmu_logo-2.jpg"/>
              <p:cNvPicPr>
                <a:picLocks noChangeAspect="1" noChangeArrowheads="1"/>
              </p:cNvPicPr>
              <p:nvPr userDrawn="1"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83552" y="388159"/>
                <a:ext cx="1048088" cy="7078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Textfeld 15"/>
              <p:cNvSpPr txBox="1"/>
              <p:nvPr userDrawn="1"/>
            </p:nvSpPr>
            <p:spPr>
              <a:xfrm>
                <a:off x="1475656" y="388159"/>
                <a:ext cx="1008112" cy="70788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LUDWIG-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MAXIMILIANS-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UNIVERSITÄT</a:t>
                </a:r>
              </a:p>
              <a:p>
                <a:r>
                  <a:rPr lang="de-DE" sz="1000" dirty="0" smtClean="0">
                    <a:solidFill>
                      <a:schemeClr val="bg1"/>
                    </a:solidFill>
                  </a:rPr>
                  <a:t>MÜNCHEN</a:t>
                </a:r>
                <a:endParaRPr lang="de-DE" sz="1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4" name="Picture 1577" descr="E:\LogoCeNS.t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111" y="433668"/>
              <a:ext cx="1476089" cy="401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9632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tiff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822" y="1967656"/>
            <a:ext cx="914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Low cost fabrication of organic semiconductor monolayer via Organic Solid-Solid Wetting Deposition (OSWD): </a:t>
            </a:r>
            <a:r>
              <a:rPr lang="en-US" sz="4400" b="1" dirty="0" err="1"/>
              <a:t>physico</a:t>
            </a:r>
            <a:r>
              <a:rPr lang="en-US" sz="4400" b="1" dirty="0"/>
              <a:t>-chemical basics, controllability, process capability</a:t>
            </a:r>
            <a:endParaRPr lang="de-DE" sz="44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627796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11.08.2015</a:t>
            </a:r>
            <a:endParaRPr lang="de-DE" b="1" dirty="0"/>
          </a:p>
        </p:txBody>
      </p:sp>
      <p:sp>
        <p:nvSpPr>
          <p:cNvPr id="4" name="Textfeld 3"/>
          <p:cNvSpPr txBox="1"/>
          <p:nvPr/>
        </p:nvSpPr>
        <p:spPr>
          <a:xfrm>
            <a:off x="7020272" y="627796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 smtClean="0"/>
              <a:t>Alexander Eberle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38788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62923" y="1700808"/>
            <a:ext cx="8640960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0850" indent="-450850">
              <a:buFont typeface="Wingdings" panose="05000000000000000000" pitchFamily="2" charset="2"/>
              <a:buChar char="Ø"/>
            </a:pPr>
            <a:r>
              <a:rPr lang="de-DE" sz="2800" b="1" dirty="0" smtClean="0">
                <a:latin typeface="+mj-lt"/>
                <a:cs typeface="Arial" pitchFamily="34" charset="0"/>
              </a:rPr>
              <a:t>Solid-solid </a:t>
            </a:r>
            <a:r>
              <a:rPr lang="de-DE" sz="2800" b="1" dirty="0" err="1" smtClean="0">
                <a:latin typeface="+mj-lt"/>
                <a:cs typeface="Arial" pitchFamily="34" charset="0"/>
              </a:rPr>
              <a:t>wetting</a:t>
            </a:r>
            <a:r>
              <a:rPr lang="de-DE" sz="2800" b="1" dirty="0" smtClean="0">
                <a:latin typeface="+mj-lt"/>
                <a:cs typeface="Arial" pitchFamily="34" charset="0"/>
              </a:rPr>
              <a:t> </a:t>
            </a:r>
          </a:p>
          <a:p>
            <a:pPr marL="450850" indent="-450850">
              <a:buFont typeface="Wingdings" panose="05000000000000000000" pitchFamily="2" charset="2"/>
              <a:buChar char="Ø"/>
            </a:pPr>
            <a:endParaRPr lang="de-DE" sz="2800" b="1" dirty="0" smtClean="0">
              <a:latin typeface="+mj-lt"/>
              <a:cs typeface="Arial" pitchFamily="34" charset="0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endParaRPr lang="de-DE" sz="2800" b="1" dirty="0" smtClean="0">
              <a:latin typeface="+mj-lt"/>
              <a:cs typeface="Arial" pitchFamily="34" charset="0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r>
              <a:rPr lang="de-DE" sz="2800" b="1" dirty="0" err="1" smtClean="0">
                <a:latin typeface="+mj-lt"/>
              </a:rPr>
              <a:t>Organic</a:t>
            </a:r>
            <a:r>
              <a:rPr lang="de-DE" sz="2800" b="1" dirty="0" smtClean="0">
                <a:latin typeface="+mj-lt"/>
              </a:rPr>
              <a:t> solid-solid </a:t>
            </a:r>
            <a:r>
              <a:rPr lang="de-DE" sz="2800" b="1" dirty="0" err="1" smtClean="0">
                <a:latin typeface="+mj-lt"/>
              </a:rPr>
              <a:t>wetting</a:t>
            </a:r>
            <a:r>
              <a:rPr lang="de-DE" sz="2800" b="1" dirty="0" smtClean="0">
                <a:latin typeface="+mj-lt"/>
              </a:rPr>
              <a:t> </a:t>
            </a:r>
            <a:r>
              <a:rPr lang="de-DE" sz="2800" b="1" dirty="0" err="1" smtClean="0">
                <a:latin typeface="+mj-lt"/>
              </a:rPr>
              <a:t>deposition</a:t>
            </a:r>
            <a:endParaRPr lang="de-DE" sz="2800" b="1" dirty="0" smtClean="0">
              <a:latin typeface="+mj-lt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endParaRPr lang="de-DE" sz="2800" b="1" dirty="0" smtClean="0">
              <a:latin typeface="+mj-lt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endParaRPr lang="de-DE" sz="2800" b="1" dirty="0">
              <a:latin typeface="+mj-lt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r>
              <a:rPr lang="de-DE" sz="2800" b="1" dirty="0" smtClean="0">
                <a:latin typeface="+mj-lt"/>
              </a:rPr>
              <a:t>The </a:t>
            </a:r>
            <a:r>
              <a:rPr lang="de-DE" sz="2800" b="1" dirty="0" err="1" smtClean="0">
                <a:latin typeface="+mj-lt"/>
              </a:rPr>
              <a:t>role</a:t>
            </a:r>
            <a:r>
              <a:rPr lang="de-DE" sz="2800" b="1" dirty="0" smtClean="0">
                <a:latin typeface="+mj-lt"/>
              </a:rPr>
              <a:t> </a:t>
            </a:r>
            <a:r>
              <a:rPr lang="de-DE" sz="2800" b="1" dirty="0" err="1" smtClean="0">
                <a:latin typeface="+mj-lt"/>
              </a:rPr>
              <a:t>of</a:t>
            </a:r>
            <a:r>
              <a:rPr lang="de-DE" sz="2800" b="1" dirty="0" smtClean="0">
                <a:latin typeface="+mj-lt"/>
              </a:rPr>
              <a:t> </a:t>
            </a:r>
            <a:r>
              <a:rPr lang="de-DE" sz="2800" b="1" dirty="0" err="1" smtClean="0">
                <a:latin typeface="+mj-lt"/>
              </a:rPr>
              <a:t>the</a:t>
            </a:r>
            <a:r>
              <a:rPr lang="de-DE" sz="2800" b="1" dirty="0" smtClean="0">
                <a:latin typeface="+mj-lt"/>
              </a:rPr>
              <a:t> </a:t>
            </a:r>
            <a:r>
              <a:rPr lang="de-DE" sz="2800" b="1" dirty="0" err="1" smtClean="0">
                <a:latin typeface="+mj-lt"/>
              </a:rPr>
              <a:t>dispersing</a:t>
            </a:r>
            <a:r>
              <a:rPr lang="de-DE" sz="2800" b="1" dirty="0" smtClean="0">
                <a:latin typeface="+mj-lt"/>
              </a:rPr>
              <a:t> </a:t>
            </a:r>
            <a:r>
              <a:rPr lang="de-DE" sz="2800" b="1" dirty="0" err="1" smtClean="0">
                <a:latin typeface="+mj-lt"/>
              </a:rPr>
              <a:t>agent</a:t>
            </a:r>
            <a:endParaRPr lang="de-DE" sz="2800" b="1" dirty="0" smtClean="0">
              <a:latin typeface="+mj-lt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endParaRPr lang="de-DE" sz="2800" b="1" dirty="0">
              <a:latin typeface="+mj-lt"/>
              <a:cs typeface="Arial" pitchFamily="34" charset="0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endParaRPr lang="de-DE" sz="2800" b="1" dirty="0" smtClean="0">
              <a:latin typeface="+mj-lt"/>
              <a:cs typeface="Arial" pitchFamily="34" charset="0"/>
            </a:endParaRPr>
          </a:p>
          <a:p>
            <a:pPr marL="450850" indent="-450850">
              <a:buFont typeface="Wingdings" panose="05000000000000000000" pitchFamily="2" charset="2"/>
              <a:buChar char="Ø"/>
            </a:pPr>
            <a:r>
              <a:rPr lang="en-US" sz="2800" b="1" dirty="0" smtClean="0">
                <a:cs typeface="Times New Roman"/>
              </a:rPr>
              <a:t>Possible </a:t>
            </a:r>
            <a:r>
              <a:rPr lang="en-US" sz="2800" b="1" dirty="0">
                <a:cs typeface="Times New Roman"/>
              </a:rPr>
              <a:t>prospective applications of OSWD</a:t>
            </a:r>
            <a:endParaRPr lang="de-DE" sz="28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34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59922" y="350100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/>
              <a:t>„</a:t>
            </a:r>
            <a:r>
              <a:rPr lang="de-DE" sz="3600" b="1" dirty="0" err="1" smtClean="0"/>
              <a:t>What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is</a:t>
            </a:r>
            <a:r>
              <a:rPr lang="de-DE" sz="3600" b="1" dirty="0" smtClean="0"/>
              <a:t> solid-solid-</a:t>
            </a:r>
            <a:r>
              <a:rPr lang="de-DE" sz="3600" b="1" dirty="0" err="1" smtClean="0"/>
              <a:t>wetting</a:t>
            </a:r>
            <a:r>
              <a:rPr lang="de-DE" sz="3600" b="1" dirty="0" smtClean="0"/>
              <a:t>?“</a:t>
            </a:r>
            <a:endParaRPr lang="de-DE" sz="3600" b="1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Question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62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Solid-solid </a:t>
            </a:r>
            <a:r>
              <a:rPr lang="de-DE" dirty="0" err="1" smtClean="0"/>
              <a:t>wetting</a:t>
            </a: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393925"/>
              </p:ext>
            </p:extLst>
          </p:nvPr>
        </p:nvGraphicFramePr>
        <p:xfrm>
          <a:off x="258740" y="4058245"/>
          <a:ext cx="8640963" cy="1876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4139"/>
                <a:gridCol w="927103"/>
                <a:gridCol w="927103"/>
                <a:gridCol w="927103"/>
                <a:gridCol w="927103"/>
                <a:gridCol w="927103"/>
                <a:gridCol w="927103"/>
                <a:gridCol w="927103"/>
                <a:gridCol w="927103"/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de-DE" sz="2400" b="1" u="sng" strike="noStrike" dirty="0" err="1">
                          <a:effectLst/>
                          <a:latin typeface="+mj-lt"/>
                        </a:rPr>
                        <a:t>Active</a:t>
                      </a:r>
                      <a:r>
                        <a:rPr lang="de-DE" sz="2400" b="1" u="sng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de-DE" sz="2400" b="1" u="sng" strike="noStrike" dirty="0" err="1">
                          <a:effectLst/>
                          <a:latin typeface="+mj-lt"/>
                        </a:rPr>
                        <a:t>phase</a:t>
                      </a:r>
                      <a:endParaRPr lang="de-DE" sz="2400" b="1" i="0" u="sng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2400" b="1" u="sng" strike="noStrike" dirty="0">
                          <a:effectLst/>
                          <a:latin typeface="+mj-lt"/>
                        </a:rPr>
                        <a:t>Substrate</a:t>
                      </a:r>
                      <a:endParaRPr lang="de-DE" sz="2400" b="1" i="0" u="sng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 err="1">
                          <a:effectLst/>
                          <a:latin typeface="+mj-lt"/>
                        </a:rPr>
                        <a:t>CrO</a:t>
                      </a:r>
                      <a:r>
                        <a:rPr lang="de-DE" sz="2400" b="1" u="none" strike="noStrike" baseline="-25000" dirty="0" err="1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MnO</a:t>
                      </a:r>
                      <a:r>
                        <a:rPr lang="de-DE" sz="2400" b="1" u="none" strike="noStrike" baseline="-2500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 err="1">
                          <a:effectLst/>
                          <a:latin typeface="+mj-lt"/>
                        </a:rPr>
                        <a:t>VO</a:t>
                      </a:r>
                      <a:r>
                        <a:rPr lang="de-DE" sz="2400" b="1" u="none" strike="noStrike" baseline="-25000" dirty="0" err="1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 err="1">
                          <a:effectLst/>
                          <a:latin typeface="+mj-lt"/>
                        </a:rPr>
                        <a:t>WO</a:t>
                      </a:r>
                      <a:r>
                        <a:rPr lang="de-DE" sz="2400" b="1" u="none" strike="noStrike" baseline="-25000" dirty="0" err="1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NbO</a:t>
                      </a:r>
                      <a:r>
                        <a:rPr lang="de-DE" sz="2400" b="1" u="none" strike="noStrike" baseline="-2500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TaO</a:t>
                      </a:r>
                      <a:r>
                        <a:rPr lang="de-DE" sz="2400" b="1" u="none" strike="noStrike" baseline="-2500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MoO</a:t>
                      </a:r>
                      <a:r>
                        <a:rPr lang="de-DE" sz="2400" b="1" u="none" strike="noStrike" baseline="-2500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ZrO</a:t>
                      </a:r>
                      <a:r>
                        <a:rPr lang="de-DE" sz="2400" b="1" u="none" strike="noStrike" baseline="-2500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Anatas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Al</a:t>
                      </a:r>
                      <a:r>
                        <a:rPr lang="de-DE" sz="2400" b="1" u="none" strike="noStrike" baseline="-25000" dirty="0">
                          <a:effectLst/>
                          <a:latin typeface="+mj-lt"/>
                        </a:rPr>
                        <a:t>2</a:t>
                      </a:r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O</a:t>
                      </a:r>
                      <a:r>
                        <a:rPr lang="de-DE" sz="2400" b="1" u="none" strike="noStrike" baseline="-25000" dirty="0">
                          <a:effectLst/>
                          <a:latin typeface="+mj-lt"/>
                        </a:rPr>
                        <a:t>3</a:t>
                      </a:r>
                      <a:endParaRPr lang="de-DE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SiO</a:t>
                      </a:r>
                      <a:r>
                        <a:rPr lang="de-DE" sz="2400" b="1" u="none" strike="noStrike" baseline="-25000" dirty="0">
                          <a:effectLst/>
                          <a:latin typeface="+mj-lt"/>
                        </a:rPr>
                        <a:t>2</a:t>
                      </a:r>
                      <a:endParaRPr lang="de-DE" sz="24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u="none" strike="noStrike" dirty="0">
                          <a:effectLst/>
                          <a:latin typeface="+mj-lt"/>
                        </a:rPr>
                        <a:t>X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251520" y="1196752"/>
            <a:ext cx="864473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</a:rPr>
              <a:t>Published</a:t>
            </a:r>
            <a:r>
              <a:rPr lang="de-DE" sz="2400" b="1" dirty="0">
                <a:solidFill>
                  <a:prstClr val="black"/>
                </a:solidFill>
              </a:rPr>
              <a:t> 1985 (J. Haber) / 1988 (H. </a:t>
            </a:r>
            <a:r>
              <a:rPr lang="de-DE" sz="2400" b="1" dirty="0" err="1">
                <a:solidFill>
                  <a:prstClr val="black"/>
                </a:solidFill>
              </a:rPr>
              <a:t>Knözinger</a:t>
            </a:r>
            <a:r>
              <a:rPr lang="de-DE" sz="2400" b="1" dirty="0" smtClean="0">
                <a:solidFill>
                  <a:prstClr val="black"/>
                </a:solidFill>
              </a:rPr>
              <a:t>)</a:t>
            </a: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</a:rPr>
              <a:t>Assembly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of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monolayers</a:t>
            </a:r>
            <a:r>
              <a:rPr lang="de-DE" sz="2400" b="1" dirty="0" smtClean="0">
                <a:solidFill>
                  <a:prstClr val="black"/>
                </a:solidFill>
              </a:rPr>
              <a:t> after </a:t>
            </a:r>
            <a:r>
              <a:rPr lang="de-DE" sz="2400" b="1" dirty="0" err="1" smtClean="0">
                <a:solidFill>
                  <a:prstClr val="black"/>
                </a:solidFill>
              </a:rPr>
              <a:t>heating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up</a:t>
            </a:r>
            <a:r>
              <a:rPr lang="de-DE" sz="2400" b="1" dirty="0" smtClean="0">
                <a:solidFill>
                  <a:prstClr val="black"/>
                </a:solidFill>
              </a:rPr>
              <a:t> &gt; 450 °C</a:t>
            </a: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</a:rPr>
              <a:t>No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surface</a:t>
            </a:r>
            <a:r>
              <a:rPr lang="de-DE" sz="2400" b="1" dirty="0" smtClean="0">
                <a:solidFill>
                  <a:prstClr val="black"/>
                </a:solidFill>
              </a:rPr>
              <a:t>- </a:t>
            </a:r>
            <a:r>
              <a:rPr lang="de-DE" sz="2400" b="1" dirty="0" err="1" smtClean="0">
                <a:solidFill>
                  <a:prstClr val="black"/>
                </a:solidFill>
              </a:rPr>
              <a:t>or</a:t>
            </a:r>
            <a:r>
              <a:rPr lang="de-DE" sz="2400" b="1" dirty="0" smtClean="0">
                <a:solidFill>
                  <a:prstClr val="black"/>
                </a:solidFill>
              </a:rPr>
              <a:t> gas-phase-diffusion, </a:t>
            </a:r>
            <a:r>
              <a:rPr lang="de-DE" sz="2400" b="1" dirty="0" err="1" smtClean="0">
                <a:solidFill>
                  <a:prstClr val="black"/>
                </a:solidFill>
              </a:rPr>
              <a:t>no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chemical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reactions</a:t>
            </a: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</a:rPr>
              <a:t>Slope</a:t>
            </a:r>
            <a:r>
              <a:rPr lang="de-DE" sz="2400" b="1" dirty="0" smtClean="0">
                <a:solidFill>
                  <a:prstClr val="black"/>
                </a:solidFill>
              </a:rPr>
              <a:t> in </a:t>
            </a:r>
            <a:r>
              <a:rPr lang="de-DE" sz="2400" b="1" dirty="0" err="1" smtClean="0">
                <a:solidFill>
                  <a:prstClr val="black"/>
                </a:solidFill>
              </a:rPr>
              <a:t>the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surface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free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energy</a:t>
            </a:r>
            <a:r>
              <a:rPr lang="de-DE" sz="2400" b="1" dirty="0" smtClean="0">
                <a:solidFill>
                  <a:prstClr val="black"/>
                </a:solidFill>
              </a:rPr>
              <a:t>, like a </a:t>
            </a:r>
            <a:r>
              <a:rPr lang="de-DE" sz="2400" b="1" dirty="0" err="1" smtClean="0">
                <a:solidFill>
                  <a:prstClr val="black"/>
                </a:solidFill>
              </a:rPr>
              <a:t>waterdrop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wetting</a:t>
            </a:r>
            <a:r>
              <a:rPr lang="de-DE" sz="2400" b="1" dirty="0" smtClean="0">
                <a:solidFill>
                  <a:prstClr val="black"/>
                </a:solidFill>
              </a:rPr>
              <a:t> a </a:t>
            </a:r>
            <a:r>
              <a:rPr lang="de-DE" sz="2400" b="1" dirty="0" err="1" smtClean="0">
                <a:solidFill>
                  <a:prstClr val="black"/>
                </a:solidFill>
              </a:rPr>
              <a:t>surface</a:t>
            </a:r>
            <a:endParaRPr lang="de-DE" sz="2400" b="1" dirty="0">
              <a:solidFill>
                <a:prstClr val="black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79512" y="5934670"/>
            <a:ext cx="8532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F. </a:t>
            </a:r>
            <a:r>
              <a:rPr lang="en-US" dirty="0" err="1" smtClean="0"/>
              <a:t>Bertinchamps</a:t>
            </a:r>
            <a:r>
              <a:rPr lang="en-US" dirty="0" smtClean="0"/>
              <a:t>, C. </a:t>
            </a:r>
            <a:r>
              <a:rPr lang="en-US" dirty="0" err="1" smtClean="0"/>
              <a:t>Grégoire</a:t>
            </a:r>
            <a:r>
              <a:rPr lang="en-US" dirty="0" smtClean="0"/>
              <a:t>, E. M. </a:t>
            </a:r>
            <a:r>
              <a:rPr lang="en-US" dirty="0" err="1" smtClean="0"/>
              <a:t>Gaigneaux</a:t>
            </a:r>
            <a:r>
              <a:rPr lang="en-US" dirty="0" smtClean="0"/>
              <a:t>: </a:t>
            </a:r>
            <a:r>
              <a:rPr lang="en-US" dirty="0"/>
              <a:t>„Systematic investigation of supported transition metal oxide based formulations for the catalytic oxidative elimination of (</a:t>
            </a:r>
            <a:r>
              <a:rPr lang="en-US" dirty="0" err="1"/>
              <a:t>chloro</a:t>
            </a:r>
            <a:r>
              <a:rPr lang="en-US" dirty="0"/>
              <a:t>)-aromatics; Applied Catalysis B: Environmental 2006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588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52169" y="2924944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u="sng" dirty="0" err="1" smtClean="0"/>
              <a:t>Organic</a:t>
            </a:r>
            <a:r>
              <a:rPr lang="de-DE" sz="3600" b="1" u="sng" dirty="0" smtClean="0"/>
              <a:t> solid-solid </a:t>
            </a:r>
            <a:r>
              <a:rPr lang="de-DE" sz="3600" b="1" u="sng" dirty="0" err="1" smtClean="0"/>
              <a:t>wetting</a:t>
            </a:r>
            <a:r>
              <a:rPr lang="de-DE" sz="3600" b="1" u="sng" dirty="0" smtClean="0"/>
              <a:t> </a:t>
            </a:r>
            <a:r>
              <a:rPr lang="de-DE" sz="3600" b="1" u="sng" dirty="0" err="1" smtClean="0"/>
              <a:t>deposition</a:t>
            </a:r>
            <a:endParaRPr lang="de-DE" sz="3600" b="1" u="sng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Advancement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395535" y="6021288"/>
            <a:ext cx="8497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F. </a:t>
            </a:r>
            <a:r>
              <a:rPr lang="en-US" dirty="0" err="1"/>
              <a:t>Trixler</a:t>
            </a:r>
            <a:r>
              <a:rPr lang="en-US" dirty="0"/>
              <a:t>, T. </a:t>
            </a:r>
            <a:r>
              <a:rPr lang="en-US" dirty="0" err="1"/>
              <a:t>Markert</a:t>
            </a:r>
            <a:r>
              <a:rPr lang="en-US" dirty="0"/>
              <a:t>, M. </a:t>
            </a:r>
            <a:r>
              <a:rPr lang="en-US" dirty="0" err="1"/>
              <a:t>Lackinger</a:t>
            </a:r>
            <a:r>
              <a:rPr lang="en-US" dirty="0"/>
              <a:t>, F. </a:t>
            </a:r>
            <a:r>
              <a:rPr lang="en-US" dirty="0" err="1"/>
              <a:t>Jamitzky</a:t>
            </a:r>
            <a:r>
              <a:rPr lang="en-US" dirty="0"/>
              <a:t>, W.M. </a:t>
            </a:r>
            <a:r>
              <a:rPr lang="en-US" dirty="0" err="1"/>
              <a:t>Heckl</a:t>
            </a:r>
            <a:r>
              <a:rPr lang="en-US" dirty="0"/>
              <a:t>: „</a:t>
            </a:r>
            <a:r>
              <a:rPr lang="en-US" dirty="0" err="1"/>
              <a:t>Supramolecular</a:t>
            </a:r>
            <a:r>
              <a:rPr lang="en-US" dirty="0"/>
              <a:t> self-assembly initiated by solid-solid wetting“; Chemistry – a European Journal </a:t>
            </a:r>
            <a:r>
              <a:rPr lang="en-US" dirty="0" smtClean="0"/>
              <a:t>2007, 13, 7785-7790</a:t>
            </a:r>
            <a:endParaRPr lang="de-D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28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Dokumente\Promotion\USB-Stick\Paper\CrystEngComm\Strukturbilder Norbert\Fig. 3 Gamma QAC Crystal kle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7" y="3676166"/>
            <a:ext cx="3586159" cy="215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116" y="1331059"/>
            <a:ext cx="3086100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</p:spPr>
        <p:txBody>
          <a:bodyPr/>
          <a:lstStyle/>
          <a:p>
            <a:r>
              <a:rPr lang="el-GR" dirty="0">
                <a:cs typeface="Times New Roman"/>
              </a:rPr>
              <a:t>γ</a:t>
            </a:r>
            <a:r>
              <a:rPr lang="de-DE" dirty="0">
                <a:cs typeface="Times New Roman"/>
              </a:rPr>
              <a:t>-</a:t>
            </a:r>
            <a:r>
              <a:rPr lang="de-DE" dirty="0" err="1"/>
              <a:t>Quinacridone</a:t>
            </a:r>
            <a:endParaRPr lang="de-DE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2726650" y="1198523"/>
            <a:ext cx="3212836" cy="2994344"/>
            <a:chOff x="1823477" y="1531540"/>
            <a:chExt cx="3212836" cy="2994344"/>
          </a:xfrm>
        </p:grpSpPr>
        <p:pic>
          <p:nvPicPr>
            <p:cNvPr id="5122" name="Picture 2" descr="D:\Dokumente\Promotion\USB-Stick\Versuche mit REM\von Volker\QAC\QAC1_01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3477" y="1531540"/>
              <a:ext cx="2832507" cy="2124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feld 5"/>
            <p:cNvSpPr txBox="1"/>
            <p:nvPr/>
          </p:nvSpPr>
          <p:spPr>
            <a:xfrm>
              <a:off x="1823477" y="3787220"/>
              <a:ext cx="321283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2400" b="1" dirty="0" smtClean="0">
                  <a:latin typeface="+mj-lt"/>
                  <a:cs typeface="Arial" pitchFamily="34" charset="0"/>
                </a:rPr>
                <a:t>SEM </a:t>
              </a:r>
              <a:r>
                <a:rPr lang="en-US" sz="2400" b="1" dirty="0" smtClean="0">
                  <a:latin typeface="+mj-lt"/>
                  <a:cs typeface="Arial" pitchFamily="34" charset="0"/>
                </a:rPr>
                <a:t>picture</a:t>
              </a:r>
              <a:r>
                <a:rPr lang="de-DE" sz="2400" b="1" dirty="0" smtClean="0">
                  <a:latin typeface="+mj-lt"/>
                  <a:cs typeface="Arial" pitchFamily="34" charset="0"/>
                </a:rPr>
                <a:t> </a:t>
              </a:r>
              <a:r>
                <a:rPr lang="de-DE" sz="2400" b="1" dirty="0" err="1" smtClean="0">
                  <a:latin typeface="+mj-lt"/>
                  <a:cs typeface="Arial" pitchFamily="34" charset="0"/>
                </a:rPr>
                <a:t>of</a:t>
              </a:r>
              <a:r>
                <a:rPr lang="de-DE" sz="2400" b="1" dirty="0" smtClean="0">
                  <a:latin typeface="+mj-lt"/>
                  <a:cs typeface="Arial" pitchFamily="34" charset="0"/>
                </a:rPr>
                <a:t> </a:t>
              </a:r>
              <a:r>
                <a:rPr lang="el-GR" sz="2400" b="1" dirty="0" smtClean="0">
                  <a:latin typeface="+mj-lt"/>
                  <a:cs typeface="Arial" pitchFamily="34" charset="0"/>
                </a:rPr>
                <a:t>γ</a:t>
              </a:r>
              <a:r>
                <a:rPr lang="de-DE" sz="2400" b="1" dirty="0" smtClean="0">
                  <a:latin typeface="+mj-lt"/>
                  <a:cs typeface="Arial" pitchFamily="34" charset="0"/>
                </a:rPr>
                <a:t>QAC </a:t>
              </a:r>
              <a:r>
                <a:rPr lang="de-DE" sz="2400" b="1" dirty="0" err="1" smtClean="0">
                  <a:latin typeface="+mj-lt"/>
                  <a:cs typeface="Arial" pitchFamily="34" charset="0"/>
                </a:rPr>
                <a:t>Nanocrystals</a:t>
              </a:r>
              <a:r>
                <a:rPr lang="de-DE" sz="2400" b="1" dirty="0" smtClean="0">
                  <a:latin typeface="+mj-lt"/>
                  <a:cs typeface="Arial" pitchFamily="34" charset="0"/>
                </a:rPr>
                <a:t> </a:t>
              </a:r>
              <a:endParaRPr lang="de-DE" sz="2400" b="1" dirty="0">
                <a:solidFill>
                  <a:srgbClr val="00B050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5508105" y="5661248"/>
            <a:ext cx="33843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2400" b="1" dirty="0" smtClean="0">
                <a:latin typeface="+mj-lt"/>
                <a:cs typeface="Arial" pitchFamily="34" charset="0"/>
              </a:rPr>
              <a:t>3D </a:t>
            </a:r>
            <a:r>
              <a:rPr lang="en-US" sz="2400" b="1" dirty="0" smtClean="0">
                <a:latin typeface="+mj-lt"/>
                <a:cs typeface="Arial" pitchFamily="34" charset="0"/>
              </a:rPr>
              <a:t>structure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of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el-GR" sz="2400" b="1" dirty="0" smtClean="0">
                <a:latin typeface="+mj-lt"/>
                <a:cs typeface="Arial" pitchFamily="34" charset="0"/>
              </a:rPr>
              <a:t>γ</a:t>
            </a:r>
            <a:r>
              <a:rPr lang="de-DE" sz="2400" b="1" dirty="0" smtClean="0">
                <a:latin typeface="+mj-lt"/>
                <a:cs typeface="Arial" pitchFamily="34" charset="0"/>
              </a:rPr>
              <a:t>QAC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nanocrystals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endParaRPr lang="de-DE" sz="2400" b="1" dirty="0">
              <a:solidFill>
                <a:srgbClr val="00B050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74724" y="5064450"/>
            <a:ext cx="504125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latin typeface="+mj-lt"/>
                <a:cs typeface="Arial" pitchFamily="34" charset="0"/>
              </a:rPr>
              <a:t>Nanocrystals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built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up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by</a:t>
            </a:r>
            <a:r>
              <a:rPr lang="de-DE" sz="2400" b="1" dirty="0" smtClean="0">
                <a:latin typeface="+mj-lt"/>
                <a:cs typeface="Arial" pitchFamily="34" charset="0"/>
              </a:rPr>
              <a:t> hydrogen-bonds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  <p:pic>
        <p:nvPicPr>
          <p:cNvPr id="10" name="Picture 4" descr="http://upload.wikimedia.org/wikipedia/commons/thumb/e/e6/CI_Pigment_Violet_19_Gamma.JPG/1280px-CI_Pigment_Violet_19_Gamm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8523"/>
            <a:ext cx="2480047" cy="21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107504" y="3401737"/>
            <a:ext cx="248004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l-GR" sz="2400" b="1" dirty="0" smtClean="0">
                <a:latin typeface="+mj-lt"/>
                <a:cs typeface="Arial" pitchFamily="34" charset="0"/>
              </a:rPr>
              <a:t>γ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Quinacridone</a:t>
            </a:r>
            <a:endParaRPr lang="de-DE" sz="2400" b="1" dirty="0">
              <a:solidFill>
                <a:srgbClr val="00B05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2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kumente\Promotion\USB-Stick\Paper\CrystEngComm\Strukturbilder Norbert\Fig. 7 Simulation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53" y="1268397"/>
            <a:ext cx="3558311" cy="313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okumente\Promotion\USB-Stick\Versuche mit STM\8CB QAC Volker\2012.11.08\QAC8CB0105 raw-1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60"/>
            <a:ext cx="381642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5562114" y="5129768"/>
            <a:ext cx="333036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2400" b="1" dirty="0" smtClean="0">
                <a:latin typeface="+mj-lt"/>
              </a:rPr>
              <a:t>STM-picture: </a:t>
            </a:r>
          </a:p>
          <a:p>
            <a:pPr algn="ctr"/>
            <a:r>
              <a:rPr lang="de-DE" sz="2400" b="1" dirty="0" smtClean="0">
                <a:latin typeface="+mj-lt"/>
              </a:rPr>
              <a:t>8CB &amp; </a:t>
            </a:r>
            <a:r>
              <a:rPr lang="el-GR" sz="2400" b="1" dirty="0" smtClean="0">
                <a:latin typeface="+mj-lt"/>
              </a:rPr>
              <a:t>γ</a:t>
            </a:r>
            <a:r>
              <a:rPr lang="de-DE" sz="2400" b="1" dirty="0" smtClean="0">
                <a:latin typeface="+mj-lt"/>
              </a:rPr>
              <a:t>-</a:t>
            </a:r>
            <a:r>
              <a:rPr lang="de-DE" sz="2400" b="1" dirty="0" err="1" smtClean="0">
                <a:latin typeface="+mj-lt"/>
              </a:rPr>
              <a:t>Quinacridone</a:t>
            </a:r>
            <a:endParaRPr lang="de-DE" sz="2400" b="1" dirty="0">
              <a:latin typeface="+mj-lt"/>
            </a:endParaRPr>
          </a:p>
        </p:txBody>
      </p:sp>
      <p:pic>
        <p:nvPicPr>
          <p:cNvPr id="6" name="Picture 91" descr="H:\Promotion\Theorie\Pigmente\QAC_singleWi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53" y="5266990"/>
            <a:ext cx="2793849" cy="150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411760" y="289362"/>
            <a:ext cx="5040560" cy="504056"/>
          </a:xfrm>
        </p:spPr>
        <p:txBody>
          <a:bodyPr/>
          <a:lstStyle/>
          <a:p>
            <a:r>
              <a:rPr lang="de-DE" dirty="0" smtClean="0">
                <a:cs typeface="Times New Roman"/>
              </a:rPr>
              <a:t>OSWD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843808" y="4466559"/>
            <a:ext cx="223224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2400" b="1" dirty="0" smtClean="0"/>
              <a:t>2D-Model: </a:t>
            </a:r>
            <a:r>
              <a:rPr lang="el-GR" sz="2400" b="1" dirty="0">
                <a:cs typeface="Arial" pitchFamily="34" charset="0"/>
              </a:rPr>
              <a:t>γ</a:t>
            </a:r>
            <a:r>
              <a:rPr lang="de-DE" sz="2400" b="1" dirty="0" smtClean="0">
                <a:cs typeface="Arial" pitchFamily="34" charset="0"/>
              </a:rPr>
              <a:t>QAC on HOPG    </a:t>
            </a:r>
            <a:endParaRPr lang="de-DE" sz="2400" b="1" dirty="0"/>
          </a:p>
        </p:txBody>
      </p:sp>
      <p:cxnSp>
        <p:nvCxnSpPr>
          <p:cNvPr id="3" name="Gerade Verbindung mit Pfeil 2"/>
          <p:cNvCxnSpPr/>
          <p:nvPr/>
        </p:nvCxnSpPr>
        <p:spPr>
          <a:xfrm flipH="1" flipV="1">
            <a:off x="3887924" y="4221088"/>
            <a:ext cx="180020" cy="24547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3131840" y="5907895"/>
            <a:ext cx="2718306" cy="461665"/>
            <a:chOff x="2843808" y="6010687"/>
            <a:chExt cx="2718306" cy="461665"/>
          </a:xfrm>
        </p:grpSpPr>
        <p:cxnSp>
          <p:nvCxnSpPr>
            <p:cNvPr id="12" name="Gerade Verbindung mit Pfeil 11"/>
            <p:cNvCxnSpPr>
              <a:stCxn id="11" idx="1"/>
            </p:cNvCxnSpPr>
            <p:nvPr/>
          </p:nvCxnSpPr>
          <p:spPr>
            <a:xfrm flipH="1">
              <a:off x="2843808" y="6241520"/>
              <a:ext cx="20306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hteck 10"/>
            <p:cNvSpPr/>
            <p:nvPr/>
          </p:nvSpPr>
          <p:spPr>
            <a:xfrm>
              <a:off x="3046874" y="6010687"/>
              <a:ext cx="251524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2400" b="1" dirty="0">
                  <a:cs typeface="Arial" pitchFamily="34" charset="0"/>
                </a:rPr>
                <a:t>γ</a:t>
              </a:r>
              <a:r>
                <a:rPr lang="de-DE" sz="2400" b="1" dirty="0">
                  <a:cs typeface="Arial" pitchFamily="34" charset="0"/>
                </a:rPr>
                <a:t>QAC: </a:t>
              </a:r>
              <a:r>
                <a:rPr lang="de-DE" sz="2400" b="1" dirty="0"/>
                <a:t>STM </a:t>
              </a:r>
              <a:r>
                <a:rPr lang="de-DE" sz="2400" b="1" dirty="0" smtClean="0"/>
                <a:t>&amp; </a:t>
              </a:r>
              <a:r>
                <a:rPr lang="de-DE" sz="2400" b="1" dirty="0"/>
                <a:t>DFT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62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Advantages </a:t>
            </a:r>
            <a:r>
              <a:rPr lang="de-DE" dirty="0" err="1" smtClean="0"/>
              <a:t>of</a:t>
            </a:r>
            <a:r>
              <a:rPr lang="de-DE" dirty="0" smtClean="0"/>
              <a:t> OSWD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29453" y="1988840"/>
            <a:ext cx="86447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3556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</a:rPr>
              <a:t>Ambient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conditions</a:t>
            </a: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</a:rPr>
              <a:t>Organic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semiconductors</a:t>
            </a: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</a:rPr>
              <a:t>No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need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for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solubility</a:t>
            </a: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 smtClean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endParaRPr lang="de-DE" sz="2400" b="1" dirty="0">
              <a:solidFill>
                <a:prstClr val="black"/>
              </a:solidFill>
            </a:endParaRPr>
          </a:p>
          <a:p>
            <a:pPr marL="355600" lvl="0" indent="-355600">
              <a:buFont typeface="Wingdings" panose="05000000000000000000" pitchFamily="2" charset="2"/>
              <a:buChar char="Ø"/>
            </a:pPr>
            <a:r>
              <a:rPr lang="de-DE" sz="2400" b="1" dirty="0" smtClean="0">
                <a:solidFill>
                  <a:prstClr val="black"/>
                </a:solidFill>
              </a:rPr>
              <a:t>Domain </a:t>
            </a:r>
            <a:r>
              <a:rPr lang="de-DE" sz="2400" b="1" dirty="0" err="1" smtClean="0">
                <a:solidFill>
                  <a:prstClr val="black"/>
                </a:solidFill>
              </a:rPr>
              <a:t>growth</a:t>
            </a:r>
            <a:r>
              <a:rPr lang="de-DE" sz="2400" b="1" dirty="0" smtClean="0">
                <a:solidFill>
                  <a:prstClr val="black"/>
                </a:solidFill>
              </a:rPr>
              <a:t>, </a:t>
            </a:r>
            <a:r>
              <a:rPr lang="de-DE" sz="2400" b="1" dirty="0" err="1" smtClean="0">
                <a:solidFill>
                  <a:prstClr val="black"/>
                </a:solidFill>
              </a:rPr>
              <a:t>size</a:t>
            </a:r>
            <a:r>
              <a:rPr lang="de-DE" sz="2400" b="1" dirty="0" smtClean="0">
                <a:solidFill>
                  <a:prstClr val="black"/>
                </a:solidFill>
              </a:rPr>
              <a:t> &amp; </a:t>
            </a:r>
            <a:r>
              <a:rPr lang="de-DE" sz="2400" b="1" dirty="0" err="1" smtClean="0">
                <a:solidFill>
                  <a:prstClr val="black"/>
                </a:solidFill>
              </a:rPr>
              <a:t>structure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can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be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directed</a:t>
            </a:r>
            <a:r>
              <a:rPr lang="de-DE" sz="2400" b="1" dirty="0" smtClean="0">
                <a:solidFill>
                  <a:prstClr val="black"/>
                </a:solidFill>
              </a:rPr>
              <a:t> &amp; </a:t>
            </a:r>
            <a:r>
              <a:rPr lang="de-DE" sz="2400" b="1" dirty="0" err="1" smtClean="0">
                <a:solidFill>
                  <a:prstClr val="black"/>
                </a:solidFill>
              </a:rPr>
              <a:t>engineered</a:t>
            </a:r>
            <a:endParaRPr lang="de-DE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53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Question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01077" y="312369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/>
              <a:t>„</a:t>
            </a:r>
            <a:r>
              <a:rPr lang="de-DE" sz="3600" b="1" dirty="0" err="1" smtClean="0"/>
              <a:t>Does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the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dispersing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agent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affect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the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coverage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and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structure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of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the</a:t>
            </a:r>
            <a:r>
              <a:rPr lang="de-DE" sz="3600" b="1" dirty="0" smtClean="0"/>
              <a:t> QAC </a:t>
            </a:r>
            <a:r>
              <a:rPr lang="de-DE" sz="3600" b="1" dirty="0" err="1" smtClean="0"/>
              <a:t>arrays</a:t>
            </a:r>
            <a:r>
              <a:rPr lang="de-DE" sz="3600" b="1" dirty="0" smtClean="0"/>
              <a:t>?“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17326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Class 1: </a:t>
            </a:r>
            <a:r>
              <a:rPr lang="de-DE" dirty="0" err="1" smtClean="0"/>
              <a:t>Good</a:t>
            </a:r>
            <a:r>
              <a:rPr lang="de-DE" dirty="0" smtClean="0"/>
              <a:t> OSWD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36680" y="5342154"/>
            <a:ext cx="3954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Propylene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carbonate</a:t>
            </a:r>
            <a:r>
              <a:rPr lang="de-DE" sz="2400" b="1" dirty="0" smtClean="0">
                <a:latin typeface="+mj-lt"/>
                <a:cs typeface="Arial" pitchFamily="34" charset="0"/>
              </a:rPr>
              <a:t> +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 smtClean="0"/>
              <a:t>QAC</a:t>
            </a:r>
            <a:endParaRPr lang="de-DE" sz="2400" b="1" dirty="0" smtClean="0">
              <a:latin typeface="+mj-lt"/>
              <a:cs typeface="Arial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67180" y="5627207"/>
            <a:ext cx="1093435" cy="136815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932040" y="5333686"/>
            <a:ext cx="3912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Water</a:t>
            </a:r>
            <a:r>
              <a:rPr lang="de-DE" sz="2400" b="1" dirty="0" smtClean="0">
                <a:latin typeface="+mj-lt"/>
                <a:cs typeface="Arial" pitchFamily="34" charset="0"/>
              </a:rPr>
              <a:t> +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 smtClean="0"/>
              <a:t>QAC + KOH (pH 8)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68760"/>
            <a:ext cx="3960000" cy="3960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2" y="1268760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8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Class 2: Medium OSWD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07536" y="5241005"/>
            <a:ext cx="39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Ethylbenzene</a:t>
            </a:r>
            <a:r>
              <a:rPr lang="de-DE" sz="2400" b="1" dirty="0" smtClean="0">
                <a:latin typeface="+mj-lt"/>
                <a:cs typeface="Arial" pitchFamily="34" charset="0"/>
              </a:rPr>
              <a:t> + </a:t>
            </a:r>
            <a:r>
              <a:rPr lang="el-GR" sz="2400" b="1" dirty="0" smtClean="0">
                <a:cs typeface="Times New Roman"/>
              </a:rPr>
              <a:t>γ</a:t>
            </a:r>
            <a:r>
              <a:rPr lang="de-DE" sz="2400" b="1" dirty="0" smtClean="0"/>
              <a:t>QAC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75701"/>
            <a:ext cx="3960000" cy="3960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5696" y="5660280"/>
            <a:ext cx="792308" cy="1100428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4932040" y="5350976"/>
            <a:ext cx="39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Water</a:t>
            </a:r>
            <a:r>
              <a:rPr lang="de-DE" sz="2400" b="1" dirty="0" smtClean="0">
                <a:latin typeface="+mj-lt"/>
                <a:cs typeface="Arial" pitchFamily="34" charset="0"/>
              </a:rPr>
              <a:t> +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 smtClean="0"/>
              <a:t>QAC 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75701"/>
            <a:ext cx="39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0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Class 3: </a:t>
            </a:r>
            <a:r>
              <a:rPr lang="de-DE" dirty="0" err="1" smtClean="0"/>
              <a:t>No</a:t>
            </a:r>
            <a:r>
              <a:rPr lang="de-DE" dirty="0" smtClean="0"/>
              <a:t> OSWD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5243337"/>
            <a:ext cx="39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Dimethyl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sulfoxide</a:t>
            </a:r>
            <a:r>
              <a:rPr lang="de-DE" sz="2400" b="1" dirty="0" smtClean="0">
                <a:latin typeface="+mj-lt"/>
                <a:cs typeface="Arial" pitchFamily="34" charset="0"/>
              </a:rPr>
              <a:t>+ </a:t>
            </a:r>
            <a:r>
              <a:rPr lang="el-GR" sz="2400" b="1" dirty="0" smtClean="0">
                <a:cs typeface="Times New Roman"/>
              </a:rPr>
              <a:t>γ</a:t>
            </a:r>
            <a:r>
              <a:rPr lang="de-DE" sz="2400" b="1" dirty="0" smtClean="0"/>
              <a:t>QAC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632" y="5654395"/>
            <a:ext cx="1956102" cy="119539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70973"/>
            <a:ext cx="3960440" cy="396044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932040" y="5229365"/>
            <a:ext cx="39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Dodecane</a:t>
            </a:r>
            <a:r>
              <a:rPr lang="de-DE" sz="2400" b="1" dirty="0" smtClean="0">
                <a:latin typeface="+mj-lt"/>
                <a:cs typeface="Arial" pitchFamily="34" charset="0"/>
              </a:rPr>
              <a:t> +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 smtClean="0"/>
              <a:t>QAC</a:t>
            </a:r>
            <a:endParaRPr lang="de-DE" sz="2400" b="1" dirty="0" smtClean="0">
              <a:latin typeface="+mj-lt"/>
              <a:cs typeface="Arial" pitchFamily="34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2040" y="5706315"/>
            <a:ext cx="3960000" cy="59874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70973"/>
            <a:ext cx="39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Summary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23528" y="2132856"/>
            <a:ext cx="8640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The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dispersing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agent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directs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the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monolayer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properties</a:t>
            </a:r>
            <a:endParaRPr lang="de-DE" sz="2400" b="1" dirty="0" smtClean="0">
              <a:latin typeface="+mj-lt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b="1" dirty="0" smtClean="0">
              <a:latin typeface="+mj-lt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b="1" dirty="0">
              <a:latin typeface="+mj-lt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The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chemical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structure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of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the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dispersing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agent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does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hardly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affect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the</a:t>
            </a:r>
            <a:r>
              <a:rPr lang="de-DE" sz="2400" b="1" dirty="0" smtClean="0">
                <a:latin typeface="+mj-lt"/>
                <a:cs typeface="Arial" pitchFamily="34" charset="0"/>
              </a:rPr>
              <a:t> OSWD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b="1" dirty="0" smtClean="0">
              <a:latin typeface="+mj-lt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b="1" dirty="0">
              <a:latin typeface="+mj-lt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latin typeface="+mj-lt"/>
                <a:cs typeface="Arial" pitchFamily="34" charset="0"/>
              </a:rPr>
              <a:t>Neither</a:t>
            </a:r>
            <a:r>
              <a:rPr lang="de-DE" sz="2400" b="1" dirty="0" smtClean="0">
                <a:latin typeface="+mj-lt"/>
                <a:cs typeface="Arial" pitchFamily="34" charset="0"/>
              </a:rPr>
              <a:t> do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the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physical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properties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viscosity</a:t>
            </a:r>
            <a:r>
              <a:rPr lang="de-DE" sz="2400" b="1" dirty="0" smtClean="0">
                <a:latin typeface="+mj-lt"/>
                <a:cs typeface="Arial" pitchFamily="34" charset="0"/>
              </a:rPr>
              <a:t>,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vapor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pressure</a:t>
            </a:r>
            <a:r>
              <a:rPr lang="de-DE" sz="2400" b="1" dirty="0" smtClean="0">
                <a:latin typeface="+mj-lt"/>
                <a:cs typeface="Arial" pitchFamily="34" charset="0"/>
              </a:rPr>
              <a:t>,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surface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tension</a:t>
            </a:r>
            <a:r>
              <a:rPr lang="de-DE" sz="2400" b="1" dirty="0" smtClean="0">
                <a:latin typeface="+mj-lt"/>
                <a:cs typeface="Arial" pitchFamily="34" charset="0"/>
              </a:rPr>
              <a:t>,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permittivity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182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Question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79182" y="292494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/>
              <a:t>„</a:t>
            </a:r>
            <a:r>
              <a:rPr lang="de-DE" sz="3600" b="1" dirty="0" err="1" smtClean="0">
                <a:cs typeface="Times New Roman"/>
              </a:rPr>
              <a:t>What</a:t>
            </a:r>
            <a:r>
              <a:rPr lang="de-DE" sz="3600" b="1" dirty="0" smtClean="0">
                <a:cs typeface="Times New Roman"/>
              </a:rPr>
              <a:t> </a:t>
            </a:r>
            <a:r>
              <a:rPr lang="de-DE" sz="3600" b="1" dirty="0" err="1" smtClean="0">
                <a:cs typeface="Times New Roman"/>
              </a:rPr>
              <a:t>parameter</a:t>
            </a:r>
            <a:r>
              <a:rPr lang="de-DE" sz="3600" b="1" dirty="0" smtClean="0">
                <a:cs typeface="Times New Roman"/>
              </a:rPr>
              <a:t> </a:t>
            </a:r>
            <a:r>
              <a:rPr lang="de-DE" sz="3600" b="1" dirty="0" err="1" smtClean="0">
                <a:cs typeface="Times New Roman"/>
              </a:rPr>
              <a:t>directs</a:t>
            </a:r>
            <a:r>
              <a:rPr lang="de-DE" sz="3600" b="1" dirty="0" smtClean="0">
                <a:cs typeface="Times New Roman"/>
              </a:rPr>
              <a:t> </a:t>
            </a:r>
            <a:r>
              <a:rPr lang="de-DE" sz="3600" b="1" dirty="0" err="1" smtClean="0">
                <a:cs typeface="Times New Roman"/>
              </a:rPr>
              <a:t>the</a:t>
            </a:r>
            <a:r>
              <a:rPr lang="de-DE" sz="3600" b="1" dirty="0" smtClean="0">
                <a:cs typeface="Times New Roman"/>
              </a:rPr>
              <a:t> </a:t>
            </a:r>
            <a:r>
              <a:rPr lang="de-DE" sz="3600" b="1" dirty="0" err="1" smtClean="0">
                <a:cs typeface="Times New Roman"/>
              </a:rPr>
              <a:t>surface</a:t>
            </a:r>
            <a:r>
              <a:rPr lang="de-DE" sz="3600" b="1" dirty="0" smtClean="0">
                <a:cs typeface="Times New Roman"/>
              </a:rPr>
              <a:t> </a:t>
            </a:r>
            <a:r>
              <a:rPr lang="de-DE" sz="3600" b="1" dirty="0" err="1" smtClean="0">
                <a:cs typeface="Times New Roman"/>
              </a:rPr>
              <a:t>coverage</a:t>
            </a:r>
            <a:r>
              <a:rPr lang="de-DE" sz="3600" b="1" dirty="0" smtClean="0">
                <a:cs typeface="Times New Roman"/>
              </a:rPr>
              <a:t> rate?“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61462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251520" y="6194332"/>
            <a:ext cx="8526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The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monolayer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coverage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fits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to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the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zeta</a:t>
            </a:r>
            <a:r>
              <a:rPr lang="de-DE" sz="2400" b="1" dirty="0" smtClean="0">
                <a:latin typeface="+mj-lt"/>
                <a:cs typeface="Arial" pitchFamily="34" charset="0"/>
              </a:rPr>
              <a:t> potential (z33)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88" y="1268758"/>
            <a:ext cx="7560000" cy="488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Question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92760" y="328498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/>
              <a:t>„</a:t>
            </a:r>
            <a:r>
              <a:rPr lang="de-DE" sz="3600" b="1" dirty="0" err="1" smtClean="0"/>
              <a:t>How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might</a:t>
            </a:r>
            <a:r>
              <a:rPr lang="de-DE" sz="3600" b="1" dirty="0" smtClean="0"/>
              <a:t> solid-solid </a:t>
            </a:r>
            <a:r>
              <a:rPr lang="de-DE" sz="3600" b="1" dirty="0" err="1" smtClean="0"/>
              <a:t>wetting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work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under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ambient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conditions</a:t>
            </a:r>
            <a:r>
              <a:rPr lang="de-DE" sz="3600" b="1" dirty="0" smtClean="0"/>
              <a:t>?“ 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109117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Functional</a:t>
            </a:r>
            <a:r>
              <a:rPr lang="de-DE" dirty="0" smtClean="0"/>
              <a:t> </a:t>
            </a:r>
            <a:r>
              <a:rPr lang="de-DE" dirty="0" err="1" smtClean="0"/>
              <a:t>principle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dispersing</a:t>
            </a:r>
            <a:r>
              <a:rPr lang="de-DE" dirty="0" smtClean="0"/>
              <a:t> </a:t>
            </a:r>
            <a:r>
              <a:rPr lang="de-DE" dirty="0" err="1" smtClean="0"/>
              <a:t>agent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7" y="1191946"/>
            <a:ext cx="2956662" cy="260962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54289" y="3943785"/>
            <a:ext cx="8638192" cy="2800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cs typeface="Times New Roman"/>
              </a:rPr>
              <a:t>Due to the solvation in the dispersing agent the nanocrystals gain a zeta potential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400" b="1" dirty="0" smtClean="0">
              <a:cs typeface="Times New Roman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cs typeface="Times New Roman"/>
              </a:rPr>
              <a:t>The </a:t>
            </a:r>
            <a:r>
              <a:rPr lang="en-US" sz="2400" b="1" dirty="0" err="1" smtClean="0">
                <a:cs typeface="Times New Roman"/>
              </a:rPr>
              <a:t>zetapotential</a:t>
            </a:r>
            <a:r>
              <a:rPr lang="en-US" sz="2400" b="1" dirty="0" smtClean="0">
                <a:cs typeface="Times New Roman"/>
              </a:rPr>
              <a:t> changes the surface free energy, hence the interfacial tension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2400" b="1" dirty="0" smtClean="0"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cs typeface="Arial" pitchFamily="34" charset="0"/>
              </a:rPr>
              <a:t>If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adhesion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>
                <a:cs typeface="Arial" pitchFamily="34" charset="0"/>
              </a:rPr>
              <a:t>&gt; </a:t>
            </a:r>
            <a:r>
              <a:rPr lang="de-DE" sz="2400" b="1" dirty="0" err="1" smtClean="0">
                <a:cs typeface="Arial" pitchFamily="34" charset="0"/>
              </a:rPr>
              <a:t>cohesion</a:t>
            </a:r>
            <a:r>
              <a:rPr lang="de-DE" sz="2400" b="1" dirty="0" smtClean="0">
                <a:cs typeface="Arial" pitchFamily="34" charset="0"/>
              </a:rPr>
              <a:t>, </a:t>
            </a:r>
            <a:r>
              <a:rPr lang="de-DE" sz="2400" b="1" dirty="0" err="1" smtClean="0">
                <a:cs typeface="Arial" pitchFamily="34" charset="0"/>
              </a:rPr>
              <a:t>then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the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m</a:t>
            </a:r>
            <a:r>
              <a:rPr lang="de-DE" sz="2400" b="1" dirty="0" err="1" smtClean="0">
                <a:cs typeface="Arial" pitchFamily="34" charset="0"/>
                <a:sym typeface="Wingdings" panose="05000000000000000000" pitchFamily="2" charset="2"/>
              </a:rPr>
              <a:t>olecule</a:t>
            </a:r>
            <a:r>
              <a:rPr lang="de-DE" sz="2400" b="1" dirty="0" smtClean="0">
                <a:cs typeface="Arial" pitchFamily="34" charset="0"/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cs typeface="Arial" pitchFamily="34" charset="0"/>
                <a:sym typeface="Wingdings" panose="05000000000000000000" pitchFamily="2" charset="2"/>
              </a:rPr>
              <a:t>mobility</a:t>
            </a:r>
            <a:r>
              <a:rPr lang="de-DE" sz="2400" b="1" dirty="0">
                <a:cs typeface="Arial" pitchFamily="34" charset="0"/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cs typeface="Arial" pitchFamily="34" charset="0"/>
                <a:sym typeface="Wingdings" panose="05000000000000000000" pitchFamily="2" charset="2"/>
              </a:rPr>
              <a:t>enables</a:t>
            </a:r>
            <a:r>
              <a:rPr lang="de-DE" sz="2400" b="1" dirty="0">
                <a:cs typeface="Arial" pitchFamily="34" charset="0"/>
                <a:sym typeface="Wingdings" panose="05000000000000000000" pitchFamily="2" charset="2"/>
              </a:rPr>
              <a:t> </a:t>
            </a:r>
            <a:r>
              <a:rPr lang="de-DE" sz="2400" b="1" dirty="0" smtClean="0">
                <a:cs typeface="Arial" pitchFamily="34" charset="0"/>
                <a:sym typeface="Wingdings" panose="05000000000000000000" pitchFamily="2" charset="2"/>
              </a:rPr>
              <a:t>      </a:t>
            </a:r>
            <a:r>
              <a:rPr lang="de-DE" sz="2400" b="1" dirty="0" err="1" smtClean="0">
                <a:cs typeface="Arial" pitchFamily="34" charset="0"/>
                <a:sym typeface="Wingdings" panose="05000000000000000000" pitchFamily="2" charset="2"/>
              </a:rPr>
              <a:t>self-assembly</a:t>
            </a:r>
            <a:endParaRPr lang="en-US" sz="2400" b="1" dirty="0">
              <a:cs typeface="Times New Roman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3529012" y="1534558"/>
            <a:ext cx="5363469" cy="1924395"/>
            <a:chOff x="224099" y="1189384"/>
            <a:chExt cx="5363469" cy="1924395"/>
          </a:xfrm>
        </p:grpSpPr>
        <p:sp>
          <p:nvSpPr>
            <p:cNvPr id="7" name="Textfeld 6"/>
            <p:cNvSpPr txBox="1"/>
            <p:nvPr/>
          </p:nvSpPr>
          <p:spPr>
            <a:xfrm>
              <a:off x="224099" y="2744447"/>
              <a:ext cx="536346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2400" b="1" dirty="0" err="1" smtClean="0"/>
                <a:t>dispersion</a:t>
              </a:r>
              <a:r>
                <a:rPr lang="de-DE" sz="2400" b="1" dirty="0" smtClean="0"/>
                <a:t> </a:t>
              </a:r>
              <a:r>
                <a:rPr lang="de-DE" sz="2400" b="1" dirty="0" smtClean="0">
                  <a:sym typeface="Wingdings" panose="05000000000000000000" pitchFamily="2" charset="2"/>
                </a:rPr>
                <a:t> </a:t>
              </a:r>
              <a:r>
                <a:rPr lang="de-DE" sz="2400" b="1" dirty="0" err="1" smtClean="0"/>
                <a:t>physisorption</a:t>
              </a:r>
              <a:r>
                <a:rPr lang="de-DE" sz="2400" b="1" dirty="0" smtClean="0"/>
                <a:t> </a:t>
              </a:r>
              <a:r>
                <a:rPr lang="de-DE" sz="2400" b="1" dirty="0" smtClean="0">
                  <a:sym typeface="Wingdings" panose="05000000000000000000" pitchFamily="2" charset="2"/>
                </a:rPr>
                <a:t>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monolayer</a:t>
              </a:r>
              <a:endParaRPr lang="de-DE" sz="2400" b="1" dirty="0"/>
            </a:p>
          </p:txBody>
        </p:sp>
        <p:pic>
          <p:nvPicPr>
            <p:cNvPr id="8" name="Picture 2" descr="F:\Tagungen - Präsentationen\Präsentation 2014\Bilder\OSWD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4050" y="1189384"/>
              <a:ext cx="4691302" cy="1378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0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Question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95578" y="3291681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smtClean="0"/>
              <a:t>„</a:t>
            </a:r>
            <a:r>
              <a:rPr lang="en-US" sz="3600" b="1" dirty="0" smtClean="0">
                <a:cs typeface="Times New Roman"/>
              </a:rPr>
              <a:t>What might be possible prospective applications of OSWD</a:t>
            </a:r>
            <a:r>
              <a:rPr lang="de-DE" sz="3600" b="1" dirty="0" smtClean="0"/>
              <a:t>?“ 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229810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Outlook</a:t>
            </a:r>
            <a:br>
              <a:rPr lang="de-DE" dirty="0" smtClean="0"/>
            </a:br>
            <a:r>
              <a:rPr lang="de-DE" dirty="0" smtClean="0"/>
              <a:t>band </a:t>
            </a:r>
            <a:r>
              <a:rPr lang="de-DE" dirty="0" err="1" smtClean="0"/>
              <a:t>gap</a:t>
            </a:r>
            <a:r>
              <a:rPr lang="de-DE" dirty="0" smtClean="0"/>
              <a:t> </a:t>
            </a:r>
            <a:r>
              <a:rPr lang="de-DE" dirty="0" err="1" smtClean="0"/>
              <a:t>engineering</a:t>
            </a:r>
            <a:endParaRPr lang="de-DE" dirty="0"/>
          </a:p>
        </p:txBody>
      </p:sp>
      <p:pic>
        <p:nvPicPr>
          <p:cNvPr id="3" name="Picture 6" descr="I:\LMUPhysik_Vortrag2014\Bilder\bandgap_engineer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68760"/>
            <a:ext cx="3987552" cy="415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4597839" y="1280886"/>
            <a:ext cx="42226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cs typeface="Arial" pitchFamily="34" charset="0"/>
              </a:rPr>
              <a:t>Graphene</a:t>
            </a:r>
            <a:r>
              <a:rPr lang="de-DE" sz="2400" b="1" dirty="0">
                <a:cs typeface="Arial" pitchFamily="34" charset="0"/>
              </a:rPr>
              <a:t> / </a:t>
            </a:r>
            <a:r>
              <a:rPr lang="de-DE" sz="2400" b="1" dirty="0" smtClean="0">
                <a:cs typeface="Arial" pitchFamily="34" charset="0"/>
              </a:rPr>
              <a:t>PTCDI</a:t>
            </a:r>
          </a:p>
          <a:p>
            <a:pPr algn="ctr"/>
            <a:endParaRPr lang="de-DE" sz="2400" b="1" dirty="0">
              <a:cs typeface="Arial" pitchFamily="34" charset="0"/>
            </a:endParaRPr>
          </a:p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Left</a:t>
            </a:r>
            <a:r>
              <a:rPr lang="de-DE" sz="2400" b="1" dirty="0" smtClean="0">
                <a:latin typeface="+mj-lt"/>
                <a:cs typeface="Arial" pitchFamily="34" charset="0"/>
              </a:rPr>
              <a:t>: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Positions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to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each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other</a:t>
            </a:r>
            <a:endParaRPr lang="de-DE" sz="2400" b="1" dirty="0" smtClean="0">
              <a:latin typeface="+mj-lt"/>
              <a:cs typeface="Arial" pitchFamily="34" charset="0"/>
            </a:endParaRPr>
          </a:p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Right</a:t>
            </a:r>
            <a:r>
              <a:rPr lang="de-DE" sz="2400" b="1" dirty="0" smtClean="0">
                <a:latin typeface="+mj-lt"/>
                <a:cs typeface="Arial" pitchFamily="34" charset="0"/>
              </a:rPr>
              <a:t>: band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gap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structure</a:t>
            </a:r>
            <a:endParaRPr lang="de-DE" sz="2400" b="1" dirty="0" smtClean="0">
              <a:latin typeface="+mj-lt"/>
              <a:cs typeface="Arial" pitchFamily="34" charset="0"/>
            </a:endParaRPr>
          </a:p>
          <a:p>
            <a:pPr algn="ctr"/>
            <a:endParaRPr lang="de-DE" sz="2400" b="1" dirty="0">
              <a:latin typeface="+mj-lt"/>
              <a:cs typeface="Arial" pitchFamily="34" charset="0"/>
            </a:endParaRPr>
          </a:p>
          <a:p>
            <a:pPr algn="ctr"/>
            <a:r>
              <a:rPr lang="en-US" dirty="0"/>
              <a:t>H. Medina, Y.-C. Lin, D. </a:t>
            </a:r>
            <a:r>
              <a:rPr lang="en-US" dirty="0" err="1"/>
              <a:t>Obergfell</a:t>
            </a:r>
            <a:r>
              <a:rPr lang="en-US" dirty="0"/>
              <a:t>, P.-W. Chiu: „Tuning of charge densities in </a:t>
            </a:r>
            <a:r>
              <a:rPr lang="en-US" dirty="0" err="1"/>
              <a:t>graphene</a:t>
            </a:r>
            <a:r>
              <a:rPr lang="en-US" dirty="0"/>
              <a:t> by molecule doping“; Advanced Functional Materials 2011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201954" y="5733256"/>
            <a:ext cx="864096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cs typeface="Times New Roman"/>
              </a:rPr>
              <a:t>Band gap depends on chemical- and domain structure of the semiconductor </a:t>
            </a:r>
            <a:r>
              <a:rPr lang="en-US" sz="2400" b="1" dirty="0" smtClean="0">
                <a:cs typeface="Times New Roman"/>
                <a:sym typeface="Wingdings" panose="05000000000000000000" pitchFamily="2" charset="2"/>
              </a:rPr>
              <a:t> engineering possible</a:t>
            </a:r>
            <a:endParaRPr lang="en-US" sz="2400" b="1" dirty="0" smtClean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7582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Outlook</a:t>
            </a:r>
            <a:br>
              <a:rPr lang="de-DE" dirty="0" smtClean="0"/>
            </a:br>
            <a:r>
              <a:rPr lang="de-DE" sz="2900" dirty="0" smtClean="0"/>
              <a:t>Van der Waals </a:t>
            </a:r>
            <a:r>
              <a:rPr lang="de-DE" sz="2900" dirty="0" err="1" smtClean="0"/>
              <a:t>heterostructures</a:t>
            </a:r>
            <a:endParaRPr lang="de-DE" sz="2900" dirty="0"/>
          </a:p>
        </p:txBody>
      </p:sp>
      <p:pic>
        <p:nvPicPr>
          <p:cNvPr id="3" name="Picture 9" descr="I:\LMUPhysik_Vortrag2014\Bilder\VdW_Heterostruktur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6" y="1356609"/>
            <a:ext cx="6703651" cy="454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883421" y="1406169"/>
            <a:ext cx="226057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dirty="0"/>
              <a:t>A. K. </a:t>
            </a:r>
            <a:r>
              <a:rPr lang="de-DE" dirty="0" err="1"/>
              <a:t>Geim</a:t>
            </a:r>
            <a:r>
              <a:rPr lang="de-DE" dirty="0"/>
              <a:t>, I. V. </a:t>
            </a:r>
            <a:r>
              <a:rPr lang="de-DE" dirty="0" err="1"/>
              <a:t>Grigorieva</a:t>
            </a:r>
            <a:r>
              <a:rPr lang="de-DE" dirty="0"/>
              <a:t>: „Van der </a:t>
            </a:r>
            <a:r>
              <a:rPr lang="de-DE" dirty="0" err="1"/>
              <a:t>waals</a:t>
            </a:r>
            <a:r>
              <a:rPr lang="de-DE" dirty="0"/>
              <a:t> </a:t>
            </a:r>
            <a:r>
              <a:rPr lang="de-DE" dirty="0" err="1"/>
              <a:t>heterostructures</a:t>
            </a:r>
            <a:r>
              <a:rPr lang="de-DE" dirty="0"/>
              <a:t>”; Nature 2013</a:t>
            </a:r>
            <a:endParaRPr lang="de-DE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226904" y="6069879"/>
            <a:ext cx="86409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cs typeface="Times New Roman"/>
              </a:rPr>
              <a:t>Assembly of Van der Waals </a:t>
            </a:r>
            <a:r>
              <a:rPr lang="en-US" sz="2400" b="1" dirty="0" err="1" smtClean="0">
                <a:cs typeface="Times New Roman"/>
              </a:rPr>
              <a:t>heterostructures</a:t>
            </a:r>
            <a:r>
              <a:rPr lang="en-US" sz="2400" b="1" dirty="0" smtClean="0">
                <a:cs typeface="Times New Roman"/>
              </a:rPr>
              <a:t> imaginable</a:t>
            </a:r>
          </a:p>
        </p:txBody>
      </p:sp>
    </p:spTree>
    <p:extLst>
      <p:ext uri="{BB962C8B-B14F-4D97-AF65-F5344CB8AC3E}">
        <p14:creationId xmlns:p14="http://schemas.microsoft.com/office/powerpoint/2010/main" val="315641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Double </a:t>
            </a:r>
            <a:r>
              <a:rPr lang="de-DE" dirty="0" err="1" smtClean="0"/>
              <a:t>structures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65043" y="5515546"/>
            <a:ext cx="416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 smtClean="0"/>
              <a:t>Water</a:t>
            </a:r>
            <a:r>
              <a:rPr lang="de-DE" sz="2000" b="1" dirty="0" smtClean="0"/>
              <a:t> + </a:t>
            </a:r>
            <a:r>
              <a:rPr lang="de-DE" sz="2000" b="1" dirty="0" err="1" smtClean="0"/>
              <a:t>Disodium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phosphate</a:t>
            </a:r>
            <a:r>
              <a:rPr lang="de-DE" sz="2000" b="1" dirty="0" smtClean="0"/>
              <a:t> – </a:t>
            </a:r>
            <a:r>
              <a:rPr lang="el-GR" sz="2000" b="1" dirty="0">
                <a:cs typeface="Times New Roman"/>
              </a:rPr>
              <a:t>γ</a:t>
            </a:r>
            <a:r>
              <a:rPr lang="de-DE" sz="2000" b="1" dirty="0"/>
              <a:t>QAC </a:t>
            </a:r>
            <a:endParaRPr lang="de-DE" sz="2000" b="1" dirty="0" smtClean="0"/>
          </a:p>
        </p:txBody>
      </p:sp>
      <p:sp>
        <p:nvSpPr>
          <p:cNvPr id="6" name="Textfeld 5"/>
          <p:cNvSpPr txBox="1"/>
          <p:nvPr/>
        </p:nvSpPr>
        <p:spPr>
          <a:xfrm>
            <a:off x="4690592" y="5515546"/>
            <a:ext cx="4176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 smtClean="0"/>
              <a:t>Propylene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carbonate</a:t>
            </a:r>
            <a:r>
              <a:rPr lang="de-DE" sz="2000" b="1" dirty="0" smtClean="0"/>
              <a:t> – </a:t>
            </a:r>
            <a:r>
              <a:rPr lang="el-GR" sz="2000" b="1" dirty="0">
                <a:cs typeface="Times New Roman"/>
              </a:rPr>
              <a:t>γ</a:t>
            </a:r>
            <a:r>
              <a:rPr lang="de-DE" sz="2000" b="1" dirty="0"/>
              <a:t>QAC </a:t>
            </a:r>
            <a:endParaRPr lang="de-DE" sz="2000" b="1" dirty="0" smtClean="0"/>
          </a:p>
        </p:txBody>
      </p:sp>
      <p:sp>
        <p:nvSpPr>
          <p:cNvPr id="7" name="Textfeld 6"/>
          <p:cNvSpPr txBox="1"/>
          <p:nvPr/>
        </p:nvSpPr>
        <p:spPr>
          <a:xfrm>
            <a:off x="226904" y="6069879"/>
            <a:ext cx="86409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>
                <a:cs typeface="Times New Roman"/>
              </a:rPr>
              <a:t>Double structures </a:t>
            </a:r>
            <a:r>
              <a:rPr lang="en-US" sz="2400" b="1" dirty="0">
                <a:cs typeface="Times New Roman"/>
              </a:rPr>
              <a:t>can </a:t>
            </a:r>
            <a:r>
              <a:rPr lang="en-US" sz="2400" b="1" dirty="0" smtClean="0">
                <a:cs typeface="Times New Roman"/>
              </a:rPr>
              <a:t>already be assembled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3" y="1264635"/>
            <a:ext cx="4176000" cy="4176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592" y="1264635"/>
            <a:ext cx="4176000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0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Take </a:t>
            </a:r>
            <a:r>
              <a:rPr lang="de-DE" dirty="0" err="1" smtClean="0"/>
              <a:t>home</a:t>
            </a:r>
            <a:r>
              <a:rPr lang="de-DE" dirty="0" smtClean="0"/>
              <a:t> </a:t>
            </a:r>
            <a:r>
              <a:rPr lang="de-DE" dirty="0" err="1" smtClean="0"/>
              <a:t>message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41553" y="2132856"/>
            <a:ext cx="8640960" cy="2851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cs typeface="Times New Roman"/>
              </a:rPr>
              <a:t>OSWD offers the possibility for cheap a large-scale production of </a:t>
            </a:r>
            <a:r>
              <a:rPr lang="en-US" sz="2400" b="1" dirty="0" err="1" smtClean="0">
                <a:cs typeface="Times New Roman"/>
              </a:rPr>
              <a:t>directable</a:t>
            </a:r>
            <a:r>
              <a:rPr lang="en-US" sz="2400" b="1" dirty="0" smtClean="0">
                <a:cs typeface="Times New Roman"/>
              </a:rPr>
              <a:t> and </a:t>
            </a:r>
            <a:r>
              <a:rPr lang="en-US" sz="2400" b="1" dirty="0" err="1" smtClean="0">
                <a:cs typeface="Times New Roman"/>
              </a:rPr>
              <a:t>engineerable</a:t>
            </a:r>
            <a:r>
              <a:rPr lang="en-US" sz="2400" b="1" dirty="0" smtClean="0">
                <a:cs typeface="Times New Roman"/>
              </a:rPr>
              <a:t> monomolecular semiconductor layers with an huge spectrum of possible organic semiconductors, substrates and application possibilities </a:t>
            </a:r>
          </a:p>
        </p:txBody>
      </p:sp>
    </p:spTree>
    <p:extLst>
      <p:ext uri="{BB962C8B-B14F-4D97-AF65-F5344CB8AC3E}">
        <p14:creationId xmlns:p14="http://schemas.microsoft.com/office/powerpoint/2010/main" val="138258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Acknowledgement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023828" y="1700808"/>
            <a:ext cx="38164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Frank </a:t>
            </a:r>
            <a:r>
              <a:rPr lang="en-US" sz="2400" b="1" dirty="0" err="1" smtClean="0"/>
              <a:t>Trixler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/>
              <a:t>Michaela </a:t>
            </a:r>
            <a:r>
              <a:rPr lang="en-US" sz="2400" b="1" dirty="0" err="1" smtClean="0"/>
              <a:t>Wenner</a:t>
            </a:r>
            <a:endParaRPr lang="en-US" sz="2400" b="1" dirty="0" smtClean="0"/>
          </a:p>
          <a:p>
            <a:endParaRPr lang="de-DE" sz="2400" b="1" dirty="0"/>
          </a:p>
          <a:p>
            <a:r>
              <a:rPr lang="en-US" sz="2400" b="1" dirty="0" smtClean="0"/>
              <a:t>Volker </a:t>
            </a:r>
            <a:r>
              <a:rPr lang="en-US" sz="2400" b="1" dirty="0" err="1" smtClean="0"/>
              <a:t>Diete-Wendl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Klaus </a:t>
            </a:r>
            <a:r>
              <a:rPr lang="en-US" sz="2400" b="1" dirty="0" err="1" smtClean="0"/>
              <a:t>Macknapp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smtClean="0"/>
              <a:t>Martina </a:t>
            </a:r>
            <a:r>
              <a:rPr lang="en-US" sz="2400" b="1" dirty="0" err="1" smtClean="0"/>
              <a:t>Zeiler</a:t>
            </a:r>
            <a:r>
              <a:rPr lang="en-US" sz="2400" b="1" dirty="0" smtClean="0"/>
              <a:t> (PTS)</a:t>
            </a:r>
          </a:p>
          <a:p>
            <a:endParaRPr lang="en-US" sz="2400" b="1" dirty="0"/>
          </a:p>
          <a:p>
            <a:r>
              <a:rPr lang="en-US" sz="2400" b="1" dirty="0" err="1" smtClean="0"/>
              <a:t>Veronika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Schömig</a:t>
            </a:r>
            <a:r>
              <a:rPr lang="en-US" sz="2400" b="1" dirty="0" smtClean="0"/>
              <a:t> (TUM)</a:t>
            </a:r>
          </a:p>
        </p:txBody>
      </p:sp>
    </p:spTree>
    <p:extLst>
      <p:ext uri="{BB962C8B-B14F-4D97-AF65-F5344CB8AC3E}">
        <p14:creationId xmlns:p14="http://schemas.microsoft.com/office/powerpoint/2010/main" val="59628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Directed</a:t>
            </a:r>
            <a:r>
              <a:rPr lang="de-DE" dirty="0" smtClean="0"/>
              <a:t> </a:t>
            </a:r>
            <a:r>
              <a:rPr lang="de-DE" dirty="0" err="1" smtClean="0"/>
              <a:t>domain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voltage</a:t>
            </a:r>
            <a:r>
              <a:rPr lang="de-DE" dirty="0" smtClean="0"/>
              <a:t> pulse</a:t>
            </a:r>
            <a:endParaRPr lang="de-DE" dirty="0"/>
          </a:p>
        </p:txBody>
      </p:sp>
      <p:pic>
        <p:nvPicPr>
          <p:cNvPr id="2050" name="Picture 2" descr="D:\Dokumente\Promotion\USB-Stick\Versuche mit STM\Isopropanol Dodecan QAC\2014.03 Nach nachtropfen von Isopropanol\2Isopropanol gQAC Dodecan0044 Vorm Pulsen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268761"/>
            <a:ext cx="4176000" cy="41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okumente\Promotion\USB-Stick\Versuche mit STM\Isopropanol Dodecan QAC\2014.03 Nach nachtropfen von Isopropanol\2Isopropanol gQAC Dodecan0045 Puls 4.96 V-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68761"/>
            <a:ext cx="4176000" cy="41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65043" y="5733256"/>
            <a:ext cx="416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Aceton –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/>
              <a:t>QAC </a:t>
            </a:r>
            <a:endParaRPr lang="de-DE" sz="2400" b="1" dirty="0" smtClean="0"/>
          </a:p>
        </p:txBody>
      </p:sp>
      <p:sp>
        <p:nvSpPr>
          <p:cNvPr id="6" name="Textfeld 5"/>
          <p:cNvSpPr txBox="1"/>
          <p:nvPr/>
        </p:nvSpPr>
        <p:spPr>
          <a:xfrm>
            <a:off x="4690592" y="5733256"/>
            <a:ext cx="4176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Aceton –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/>
              <a:t>QAC 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pulse 4,96 V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255138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Nanomanipulation</a:t>
            </a:r>
            <a:endParaRPr lang="de-DE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94" y="1268760"/>
            <a:ext cx="8435975" cy="382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4399518" y="2982438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66192" y="5229200"/>
            <a:ext cx="3701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latin typeface="+mj-lt"/>
                <a:cs typeface="Arial" pitchFamily="34" charset="0"/>
              </a:rPr>
              <a:t>CD -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structures</a:t>
            </a:r>
            <a:endParaRPr lang="de-DE" sz="2400" b="1" dirty="0" smtClean="0">
              <a:latin typeface="+mj-lt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091400" y="5255029"/>
            <a:ext cx="3701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+mj-lt"/>
                <a:cs typeface="Arial" pitchFamily="34" charset="0"/>
              </a:rPr>
              <a:t>Manipulated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structures</a:t>
            </a:r>
            <a:r>
              <a:rPr lang="de-DE" sz="2400" b="1" dirty="0" smtClean="0">
                <a:latin typeface="+mj-lt"/>
                <a:cs typeface="Arial" pitchFamily="34" charset="0"/>
              </a:rPr>
              <a:t> in PTCDA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domain</a:t>
            </a:r>
            <a:endParaRPr lang="de-DE" sz="2400" b="1" dirty="0" smtClean="0">
              <a:latin typeface="+mj-lt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6249979"/>
            <a:ext cx="8526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latin typeface="+mj-lt"/>
                <a:cs typeface="Arial" pitchFamily="34" charset="0"/>
              </a:rPr>
              <a:t>Possible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way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to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build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up</a:t>
            </a:r>
            <a:r>
              <a:rPr lang="de-DE" sz="2400" b="1" dirty="0" smtClean="0">
                <a:latin typeface="+mj-lt"/>
                <a:cs typeface="Arial" pitchFamily="34" charset="0"/>
              </a:rPr>
              <a:t> nano-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circuits</a:t>
            </a:r>
            <a:endParaRPr lang="de-DE" sz="2400" b="1" dirty="0" smtClean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13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Directed</a:t>
            </a:r>
            <a:r>
              <a:rPr lang="de-DE" dirty="0" smtClean="0"/>
              <a:t> </a:t>
            </a:r>
            <a:r>
              <a:rPr lang="de-DE" dirty="0" err="1" smtClean="0"/>
              <a:t>domain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Electric</a:t>
            </a:r>
            <a:r>
              <a:rPr lang="de-DE" dirty="0" smtClean="0"/>
              <a:t> </a:t>
            </a:r>
            <a:r>
              <a:rPr lang="de-DE" dirty="0" err="1" smtClean="0"/>
              <a:t>field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275936" y="5535171"/>
            <a:ext cx="363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cs typeface="Arial" pitchFamily="34" charset="0"/>
              </a:rPr>
              <a:t>H2O + NaCl +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/>
              <a:t>QAC 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51520" y="6237312"/>
            <a:ext cx="86277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de-DE" sz="2400" b="1" dirty="0" smtClean="0">
                <a:cs typeface="Arial" pitchFamily="34" charset="0"/>
              </a:rPr>
              <a:t>1 Scans, </a:t>
            </a:r>
            <a:r>
              <a:rPr lang="de-DE" sz="2400" b="1" dirty="0" err="1" smtClean="0">
                <a:cs typeface="Arial" pitchFamily="34" charset="0"/>
              </a:rPr>
              <a:t>change</a:t>
            </a:r>
            <a:r>
              <a:rPr lang="de-DE" sz="2400" b="1" dirty="0" smtClean="0">
                <a:cs typeface="Arial" pitchFamily="34" charset="0"/>
              </a:rPr>
              <a:t> in </a:t>
            </a:r>
            <a:r>
              <a:rPr lang="de-DE" sz="2400" b="1" dirty="0" err="1" smtClean="0">
                <a:cs typeface="Arial" pitchFamily="34" charset="0"/>
              </a:rPr>
              <a:t>scan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direction</a:t>
            </a:r>
            <a:r>
              <a:rPr lang="de-DE" sz="2400" b="1" dirty="0" smtClean="0">
                <a:cs typeface="Arial" pitchFamily="34" charset="0"/>
              </a:rPr>
              <a:t>, </a:t>
            </a:r>
            <a:r>
              <a:rPr lang="de-DE" sz="2400" b="1" dirty="0" err="1" smtClean="0">
                <a:cs typeface="Arial" pitchFamily="34" charset="0"/>
              </a:rPr>
              <a:t>another</a:t>
            </a:r>
            <a:r>
              <a:rPr lang="de-DE" sz="2400" b="1" dirty="0" smtClean="0">
                <a:cs typeface="Arial" pitchFamily="34" charset="0"/>
              </a:rPr>
              <a:t> 2 </a:t>
            </a:r>
            <a:r>
              <a:rPr lang="de-DE" sz="2400" b="1" dirty="0" err="1" smtClean="0">
                <a:cs typeface="Arial" pitchFamily="34" charset="0"/>
              </a:rPr>
              <a:t>scans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251519" y="1268759"/>
            <a:ext cx="3960000" cy="3960000"/>
            <a:chOff x="251519" y="1268759"/>
            <a:chExt cx="3960000" cy="3960000"/>
          </a:xfrm>
        </p:grpSpPr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19" y="1268759"/>
              <a:ext cx="3960000" cy="3960000"/>
            </a:xfrm>
            <a:prstGeom prst="rect">
              <a:avLst/>
            </a:prstGeom>
          </p:spPr>
        </p:pic>
        <p:cxnSp>
          <p:nvCxnSpPr>
            <p:cNvPr id="12" name="Gerade Verbindung mit Pfeil 11"/>
            <p:cNvCxnSpPr/>
            <p:nvPr/>
          </p:nvCxnSpPr>
          <p:spPr>
            <a:xfrm>
              <a:off x="251520" y="3248760"/>
              <a:ext cx="1440160" cy="232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ieren 12"/>
          <p:cNvGrpSpPr/>
          <p:nvPr/>
        </p:nvGrpSpPr>
        <p:grpSpPr>
          <a:xfrm>
            <a:off x="4926118" y="1268759"/>
            <a:ext cx="3960000" cy="3960000"/>
            <a:chOff x="4926118" y="1268759"/>
            <a:chExt cx="3960000" cy="3960000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118" y="1268759"/>
              <a:ext cx="3960000" cy="3960000"/>
            </a:xfrm>
            <a:prstGeom prst="rect">
              <a:avLst/>
            </a:prstGeom>
          </p:spPr>
        </p:pic>
        <p:cxnSp>
          <p:nvCxnSpPr>
            <p:cNvPr id="15" name="Gerade Verbindung mit Pfeil 14"/>
            <p:cNvCxnSpPr/>
            <p:nvPr/>
          </p:nvCxnSpPr>
          <p:spPr>
            <a:xfrm>
              <a:off x="6910666" y="1268760"/>
              <a:ext cx="0" cy="115236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426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Directed</a:t>
            </a:r>
            <a:r>
              <a:rPr lang="de-DE" dirty="0" smtClean="0"/>
              <a:t> </a:t>
            </a:r>
            <a:r>
              <a:rPr lang="de-DE" dirty="0" err="1" smtClean="0"/>
              <a:t>domain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pressure</a:t>
            </a:r>
            <a:endParaRPr lang="de-DE" dirty="0"/>
          </a:p>
        </p:txBody>
      </p:sp>
      <p:pic>
        <p:nvPicPr>
          <p:cNvPr id="3" name="Picture 2" descr="D:\Dokumente\Promotion\USB-Stick\Versuche mit STM\Ethylacetat 8CB gQAC\2014.02 Michi\Randbereich\EA 8CB QAC0101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4176000" cy="41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65043" y="5733256"/>
            <a:ext cx="416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8CB –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 smtClean="0"/>
              <a:t>QAC</a:t>
            </a:r>
          </a:p>
          <a:p>
            <a:pPr algn="ctr"/>
            <a:r>
              <a:rPr lang="de-DE" sz="2400" b="1" dirty="0" err="1" smtClean="0"/>
              <a:t>before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comminute</a:t>
            </a:r>
            <a:r>
              <a:rPr lang="de-DE" sz="2400" b="1" dirty="0" smtClean="0"/>
              <a:t> </a:t>
            </a:r>
          </a:p>
        </p:txBody>
      </p:sp>
      <p:pic>
        <p:nvPicPr>
          <p:cNvPr id="8195" name="Picture 3" descr="D:\Dokumente\Promotion\USB-Stick\Versuche mit STM\Ethylacetat 8CB gQAC\2014.02 Michi\EA 8CB qQAC Randbereih nach verreiben\EA 8CB QAC0146-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50550"/>
            <a:ext cx="4176000" cy="41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690592" y="5733256"/>
            <a:ext cx="4176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8CB –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/>
              <a:t>QAC</a:t>
            </a:r>
          </a:p>
          <a:p>
            <a:pPr algn="ctr"/>
            <a:r>
              <a:rPr lang="de-DE" sz="2400" b="1" dirty="0" smtClean="0"/>
              <a:t>after </a:t>
            </a:r>
            <a:r>
              <a:rPr lang="de-DE" sz="2400" b="1" dirty="0" err="1"/>
              <a:t>comminute</a:t>
            </a:r>
            <a:r>
              <a:rPr lang="de-DE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142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Directed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000" dirty="0" err="1" smtClean="0"/>
              <a:t>Locally</a:t>
            </a:r>
            <a:r>
              <a:rPr lang="de-DE" sz="3000" dirty="0" smtClean="0"/>
              <a:t> </a:t>
            </a:r>
            <a:r>
              <a:rPr lang="de-DE" sz="3000" dirty="0" err="1" smtClean="0"/>
              <a:t>induced</a:t>
            </a:r>
            <a:r>
              <a:rPr lang="de-DE" sz="3000" dirty="0" smtClean="0"/>
              <a:t> </a:t>
            </a:r>
            <a:r>
              <a:rPr lang="de-DE" sz="3000" dirty="0" err="1" smtClean="0"/>
              <a:t>co</a:t>
            </a:r>
            <a:r>
              <a:rPr lang="de-DE" sz="3000" dirty="0" smtClean="0"/>
              <a:t>-adsorption</a:t>
            </a:r>
            <a:endParaRPr lang="de-DE" sz="3000" dirty="0"/>
          </a:p>
        </p:txBody>
      </p:sp>
      <p:pic>
        <p:nvPicPr>
          <p:cNvPr id="4" name="Picture 1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83522"/>
            <a:ext cx="5616624" cy="401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679807" y="5517232"/>
            <a:ext cx="7421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400" b="1" dirty="0" smtClean="0"/>
              <a:t>QAC</a:t>
            </a:r>
            <a:endParaRPr lang="de-DE" sz="2400" b="1" dirty="0"/>
          </a:p>
        </p:txBody>
      </p:sp>
      <p:cxnSp>
        <p:nvCxnSpPr>
          <p:cNvPr id="6" name="Gerade Verbindung mit Pfeil 5"/>
          <p:cNvCxnSpPr>
            <a:stCxn id="5" idx="0"/>
          </p:cNvCxnSpPr>
          <p:nvPr/>
        </p:nvCxnSpPr>
        <p:spPr>
          <a:xfrm flipV="1">
            <a:off x="3050870" y="3717034"/>
            <a:ext cx="873058" cy="180019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303103" y="5517231"/>
            <a:ext cx="1029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400" b="1" dirty="0" smtClean="0"/>
              <a:t>PTCDA</a:t>
            </a:r>
            <a:endParaRPr lang="de-DE" sz="2400" b="1" dirty="0"/>
          </a:p>
        </p:txBody>
      </p:sp>
      <p:cxnSp>
        <p:nvCxnSpPr>
          <p:cNvPr id="12" name="Gerade Verbindung mit Pfeil 11"/>
          <p:cNvCxnSpPr>
            <a:stCxn id="11" idx="0"/>
          </p:cNvCxnSpPr>
          <p:nvPr/>
        </p:nvCxnSpPr>
        <p:spPr>
          <a:xfrm flipH="1" flipV="1">
            <a:off x="5796136" y="4617133"/>
            <a:ext cx="21467" cy="90009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263524" y="6165304"/>
            <a:ext cx="8628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latin typeface="+mj-lt"/>
                <a:cs typeface="Arial" pitchFamily="34" charset="0"/>
              </a:rPr>
              <a:t>Two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domains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of</a:t>
            </a:r>
            <a:r>
              <a:rPr lang="de-DE" sz="2400" b="1" dirty="0" smtClean="0">
                <a:latin typeface="+mj-lt"/>
                <a:cs typeface="Arial" pitchFamily="34" charset="0"/>
              </a:rPr>
              <a:t> different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pigments</a:t>
            </a:r>
            <a:r>
              <a:rPr lang="de-DE" sz="2400" b="1" dirty="0" smtClean="0">
                <a:latin typeface="+mj-lt"/>
                <a:cs typeface="Arial" pitchFamily="34" charset="0"/>
              </a:rPr>
              <a:t> at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the</a:t>
            </a:r>
            <a:r>
              <a:rPr lang="de-DE" sz="2400" b="1" dirty="0" smtClean="0">
                <a:latin typeface="+mj-lt"/>
                <a:cs typeface="Arial" pitchFamily="34" charset="0"/>
              </a:rPr>
              <a:t> same time 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5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Directed</a:t>
            </a:r>
            <a:r>
              <a:rPr lang="de-DE" dirty="0" smtClean="0"/>
              <a:t> </a:t>
            </a:r>
            <a:r>
              <a:rPr lang="de-DE" dirty="0" err="1" smtClean="0"/>
              <a:t>domain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dispersing</a:t>
            </a:r>
            <a:r>
              <a:rPr lang="de-DE" dirty="0" smtClean="0"/>
              <a:t> </a:t>
            </a:r>
            <a:r>
              <a:rPr lang="de-DE" dirty="0" err="1" smtClean="0"/>
              <a:t>agent</a:t>
            </a:r>
            <a:endParaRPr lang="de-DE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92426" y="1571600"/>
            <a:ext cx="8923358" cy="4800729"/>
            <a:chOff x="179512" y="1268760"/>
            <a:chExt cx="8923358" cy="4800729"/>
          </a:xfrm>
        </p:grpSpPr>
        <p:pic>
          <p:nvPicPr>
            <p:cNvPr id="3" name="Picture 6" descr="I:\LMUPhysik_Vortrag2014\Bilder\Flav_1fach_doppel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88924" y="1268760"/>
              <a:ext cx="3507942" cy="34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I:\LMUPhysik_Vortrag2014\Bilder\Flav_1fach_doppel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99313" y="1268760"/>
              <a:ext cx="3528044" cy="349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3846286" y="3140968"/>
              <a:ext cx="155302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de-DE" sz="2400" b="1" dirty="0" smtClean="0"/>
                <a:t>Additional </a:t>
              </a:r>
            </a:p>
            <a:p>
              <a:pPr algn="ctr"/>
              <a:r>
                <a:rPr lang="de-DE" sz="2400" b="1" dirty="0" smtClean="0"/>
                <a:t>8CB</a:t>
              </a:r>
              <a:endParaRPr lang="de-DE" sz="2400" b="1" dirty="0"/>
            </a:p>
          </p:txBody>
        </p:sp>
        <p:cxnSp>
          <p:nvCxnSpPr>
            <p:cNvPr id="9" name="Gerade Verbindung mit Pfeil 8"/>
            <p:cNvCxnSpPr/>
            <p:nvPr/>
          </p:nvCxnSpPr>
          <p:spPr>
            <a:xfrm>
              <a:off x="4027487" y="2971910"/>
              <a:ext cx="119258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79512" y="4869160"/>
              <a:ext cx="3666774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de-DE" sz="2400" b="1" dirty="0" err="1" smtClean="0"/>
                <a:t>Olic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acid</a:t>
              </a:r>
              <a:endParaRPr lang="de-DE" sz="2400" b="1" dirty="0" smtClean="0"/>
            </a:p>
            <a:p>
              <a:pPr algn="ctr"/>
              <a:r>
                <a:rPr lang="de-DE" sz="2400" b="1" dirty="0" err="1" smtClean="0"/>
                <a:t>homogeneous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Flavanthrone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domains</a:t>
              </a:r>
              <a:endParaRPr lang="de-DE" sz="2400" b="1" dirty="0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5436096" y="4869159"/>
              <a:ext cx="3666774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de-DE" sz="2400" b="1" dirty="0" smtClean="0"/>
                <a:t>8CB</a:t>
              </a:r>
            </a:p>
            <a:p>
              <a:pPr algn="ctr"/>
              <a:r>
                <a:rPr lang="de-DE" sz="2400" b="1" dirty="0" err="1" smtClean="0"/>
                <a:t>Flavanthrone</a:t>
              </a:r>
              <a:r>
                <a:rPr lang="de-DE" sz="2400" b="1" dirty="0" smtClean="0"/>
                <a:t> in double </a:t>
              </a:r>
              <a:r>
                <a:rPr lang="de-DE" sz="2400" b="1" dirty="0" err="1" smtClean="0"/>
                <a:t>series</a:t>
              </a:r>
              <a:r>
                <a:rPr lang="de-DE" sz="2400" b="1" dirty="0" smtClean="0"/>
                <a:t> </a:t>
              </a:r>
              <a:r>
                <a:rPr lang="de-DE" sz="2400" b="1" dirty="0" err="1" smtClean="0"/>
                <a:t>structure</a:t>
              </a:r>
              <a:endParaRPr lang="de-DE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8632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Directed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/>
            </a:r>
            <a:br>
              <a:rPr lang="de-DE" dirty="0"/>
            </a:br>
            <a:r>
              <a:rPr lang="de-DE" dirty="0" err="1"/>
              <a:t>Mechanical</a:t>
            </a:r>
            <a:r>
              <a:rPr lang="de-DE" dirty="0"/>
              <a:t> </a:t>
            </a:r>
            <a:r>
              <a:rPr lang="de-DE" dirty="0" err="1"/>
              <a:t>pressure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268760"/>
            <a:ext cx="4176000" cy="4176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784858" y="5661248"/>
            <a:ext cx="416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cs typeface="Times New Roman"/>
              </a:rPr>
              <a:t>γ</a:t>
            </a:r>
            <a:r>
              <a:rPr lang="de-DE" sz="2400" b="1" dirty="0" smtClean="0"/>
              <a:t>QAC </a:t>
            </a:r>
            <a:r>
              <a:rPr lang="de-DE" sz="2400" b="1" dirty="0" err="1" smtClean="0"/>
              <a:t>without</a:t>
            </a:r>
            <a:r>
              <a:rPr lang="de-DE" sz="2400" b="1" dirty="0" smtClean="0"/>
              <a:t> liquid </a:t>
            </a:r>
            <a:r>
              <a:rPr lang="de-DE" sz="2400" b="1" dirty="0" err="1" smtClean="0"/>
              <a:t>phase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After </a:t>
            </a:r>
            <a:r>
              <a:rPr lang="de-DE" sz="2400" b="1" dirty="0" err="1" smtClean="0"/>
              <a:t>comminute</a:t>
            </a:r>
            <a:r>
              <a:rPr lang="de-DE" sz="24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060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Richtungsänderung der Domänen</a:t>
            </a:r>
            <a:endParaRPr lang="de-DE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336" y="1340768"/>
            <a:ext cx="5529944" cy="415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51520" y="5733256"/>
            <a:ext cx="85262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Molekül-Ketten-Stabilität vs. Auslenkung mittels STM-Spitze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Die Bindungsenergie der Molekülkette ist richtungsabhängig</a:t>
            </a:r>
          </a:p>
        </p:txBody>
      </p:sp>
    </p:spTree>
    <p:extLst>
      <p:ext uri="{BB962C8B-B14F-4D97-AF65-F5344CB8AC3E}">
        <p14:creationId xmlns:p14="http://schemas.microsoft.com/office/powerpoint/2010/main" val="31248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4176000" cy="4176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07808" y="6021288"/>
            <a:ext cx="86277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de-DE" sz="2400" b="1" dirty="0" smtClean="0">
                <a:cs typeface="Arial" pitchFamily="34" charset="0"/>
              </a:rPr>
              <a:t>Pure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/>
              <a:t>QAC</a:t>
            </a:r>
            <a:r>
              <a:rPr lang="de-DE" sz="2400" b="1" dirty="0" smtClean="0">
                <a:cs typeface="Arial" pitchFamily="34" charset="0"/>
              </a:rPr>
              <a:t>, </a:t>
            </a:r>
            <a:r>
              <a:rPr lang="de-DE" sz="2400" b="1" dirty="0" err="1" smtClean="0">
                <a:cs typeface="Arial" pitchFamily="34" charset="0"/>
              </a:rPr>
              <a:t>heated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up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to</a:t>
            </a:r>
            <a:r>
              <a:rPr lang="de-DE" sz="2400" b="1" dirty="0" smtClean="0">
                <a:cs typeface="Arial" pitchFamily="34" charset="0"/>
              </a:rPr>
              <a:t> 240 °C on </a:t>
            </a:r>
            <a:r>
              <a:rPr lang="de-DE" sz="2400" b="1" dirty="0" err="1" smtClean="0">
                <a:cs typeface="Arial" pitchFamily="34" charset="0"/>
              </a:rPr>
              <a:t>graphit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substrate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28" y="1268760"/>
            <a:ext cx="4176000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OSWD: </a:t>
            </a:r>
            <a:r>
              <a:rPr lang="de-DE" dirty="0" err="1" smtClean="0"/>
              <a:t>Applicability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79512" y="6025167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2400" b="1" u="sng" dirty="0">
                <a:solidFill>
                  <a:prstClr val="black"/>
                </a:solidFill>
                <a:cs typeface="Arial" pitchFamily="34" charset="0"/>
              </a:rPr>
              <a:t>OSWD: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So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far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observed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with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smtClean="0">
                <a:solidFill>
                  <a:prstClr val="black"/>
                </a:solidFill>
                <a:cs typeface="Arial" pitchFamily="34" charset="0"/>
              </a:rPr>
              <a:t>14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pigments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and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smtClean="0">
                <a:solidFill>
                  <a:prstClr val="black"/>
                </a:solidFill>
                <a:cs typeface="Arial" pitchFamily="34" charset="0"/>
              </a:rPr>
              <a:t>18 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different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dispersing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agents</a:t>
            </a:r>
            <a:r>
              <a:rPr lang="de-DE" sz="2400" b="1" dirty="0">
                <a:solidFill>
                  <a:prstClr val="black"/>
                </a:solidFill>
                <a:cs typeface="Arial" pitchFamily="34" charset="0"/>
              </a:rPr>
              <a:t> on 4 </a:t>
            </a:r>
            <a:r>
              <a:rPr lang="de-DE" sz="2400" b="1" dirty="0" err="1">
                <a:solidFill>
                  <a:prstClr val="black"/>
                </a:solidFill>
                <a:cs typeface="Arial" pitchFamily="34" charset="0"/>
              </a:rPr>
              <a:t>substrates</a:t>
            </a:r>
            <a:endParaRPr lang="de-DE" sz="2400" b="1" u="sng" dirty="0">
              <a:solidFill>
                <a:prstClr val="black"/>
              </a:solidFill>
              <a:cs typeface="Arial" pitchFamily="34" charset="0"/>
            </a:endParaRPr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/>
          </p:nvPr>
        </p:nvGraphicFramePr>
        <p:xfrm>
          <a:off x="211289" y="1052736"/>
          <a:ext cx="8856984" cy="4927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7527"/>
                <a:gridCol w="3761184"/>
                <a:gridCol w="2448273"/>
              </a:tblGrid>
              <a:tr h="415047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sng" strike="noStrike" dirty="0" smtClean="0">
                          <a:effectLst/>
                          <a:latin typeface="+mj-lt"/>
                        </a:rPr>
                        <a:t>Pigments</a:t>
                      </a:r>
                      <a:endParaRPr lang="de-DE" sz="1600" b="1" i="0" u="sng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sng" strike="noStrike" dirty="0" err="1" smtClean="0">
                          <a:effectLst/>
                          <a:latin typeface="+mj-lt"/>
                        </a:rPr>
                        <a:t>Dispersing</a:t>
                      </a:r>
                      <a:r>
                        <a:rPr lang="de-DE" sz="1600" u="sng" strike="noStrike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de-DE" sz="1600" u="sng" strike="noStrike" dirty="0" err="1" smtClean="0">
                          <a:effectLst/>
                          <a:latin typeface="+mj-lt"/>
                        </a:rPr>
                        <a:t>agents</a:t>
                      </a:r>
                      <a:endParaRPr lang="de-DE" sz="1600" b="1" i="0" u="sng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sng" strike="noStrike" dirty="0" smtClean="0">
                          <a:effectLst/>
                          <a:latin typeface="+mj-lt"/>
                        </a:rPr>
                        <a:t>Substrates</a:t>
                      </a:r>
                      <a:endParaRPr lang="de-DE" sz="1600" b="1" i="0" u="sng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l-GR" sz="1600" b="1" u="none" strike="noStrike" dirty="0" smtClean="0">
                          <a:effectLst/>
                          <a:latin typeface="+mj-lt"/>
                        </a:rPr>
                        <a:t>γ-</a:t>
                      </a:r>
                      <a:r>
                        <a:rPr lang="de-DE" sz="1600" b="1" u="none" strike="noStrike" dirty="0" smtClean="0">
                          <a:effectLst/>
                          <a:latin typeface="+mj-lt"/>
                        </a:rPr>
                        <a:t>Quinacridone </a:t>
                      </a:r>
                      <a:r>
                        <a:rPr lang="de-DE" sz="1600" b="1" u="none" strike="noStrike" dirty="0">
                          <a:effectLst/>
                          <a:latin typeface="+mj-lt"/>
                        </a:rPr>
                        <a:t>(</a:t>
                      </a:r>
                      <a:r>
                        <a:rPr lang="el-GR" sz="1600" b="1" u="none" strike="noStrike" dirty="0">
                          <a:effectLst/>
                          <a:latin typeface="+mj-lt"/>
                        </a:rPr>
                        <a:t>γ</a:t>
                      </a:r>
                      <a:r>
                        <a:rPr lang="de-DE" sz="1600" b="1" u="none" strike="noStrike" dirty="0">
                          <a:effectLst/>
                          <a:latin typeface="+mj-lt"/>
                        </a:rPr>
                        <a:t>QAC)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  <a:latin typeface="+mj-lt"/>
                        </a:rPr>
                        <a:t>6CB (4´-Hexyl-4-biphenylcarbonitril)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 smtClean="0">
                          <a:effectLst/>
                          <a:latin typeface="+mj-lt"/>
                        </a:rPr>
                        <a:t>Graphite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l-GR" sz="1600" u="none" strike="noStrike" dirty="0" smtClean="0">
                          <a:effectLst/>
                          <a:latin typeface="+mj-lt"/>
                        </a:rPr>
                        <a:t>β-</a:t>
                      </a:r>
                      <a:r>
                        <a:rPr lang="en-US" sz="1600" u="none" strike="noStrike" dirty="0" smtClean="0">
                          <a:effectLst/>
                          <a:latin typeface="+mj-lt"/>
                        </a:rPr>
                        <a:t>Quinacridone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  <a:latin typeface="+mj-lt"/>
                        </a:rPr>
                        <a:t>7CB (4´-Heptyl-4-biphenyl-carbonitril)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>
                          <a:effectLst/>
                          <a:latin typeface="+mj-lt"/>
                        </a:rPr>
                        <a:t>Graphene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  <a:latin typeface="+mj-lt"/>
                        </a:rPr>
                        <a:t>Dimethyl-Quinacridone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+mj-lt"/>
                        </a:rPr>
                        <a:t>8CB (4´-N-Octylbiphenyl-4-carbonitril)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 smtClean="0">
                          <a:effectLst/>
                          <a:latin typeface="+mj-lt"/>
                        </a:rPr>
                        <a:t>Carbon </a:t>
                      </a:r>
                      <a:r>
                        <a:rPr lang="de-DE" sz="1600" u="none" strike="noStrike" dirty="0" err="1" smtClean="0">
                          <a:effectLst/>
                          <a:latin typeface="+mj-lt"/>
                        </a:rPr>
                        <a:t>Nanotubes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+mj-lt"/>
                        </a:rPr>
                        <a:t>Dichloro</a:t>
                      </a:r>
                      <a:r>
                        <a:rPr lang="en-US" sz="1600" u="none" strike="noStrike" dirty="0" smtClean="0">
                          <a:effectLst/>
                          <a:latin typeface="+mj-lt"/>
                        </a:rPr>
                        <a:t>-Quinacridone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de-DE" sz="1600" u="none" strike="noStrike" dirty="0" err="1" smtClean="0">
                          <a:effectLst/>
                          <a:latin typeface="+mj-lt"/>
                        </a:rPr>
                        <a:t>Oelic</a:t>
                      </a:r>
                      <a:r>
                        <a:rPr lang="de-DE" sz="1600" u="none" strike="noStrike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de-DE" sz="1600" u="none" strike="noStrike" dirty="0" err="1" smtClean="0">
                          <a:effectLst/>
                          <a:latin typeface="+mj-lt"/>
                        </a:rPr>
                        <a:t>acid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  <a:latin typeface="+mj-lt"/>
                        </a:rPr>
                        <a:t>MoS</a:t>
                      </a:r>
                      <a:r>
                        <a:rPr lang="de-DE" sz="1600" u="none" strike="noStrike" baseline="-25000">
                          <a:effectLst/>
                          <a:latin typeface="+mj-lt"/>
                        </a:rPr>
                        <a:t>2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  <a:latin typeface="+mj-lt"/>
                        </a:rPr>
                        <a:t>Quinacridone-</a:t>
                      </a:r>
                      <a:r>
                        <a:rPr lang="en-US" sz="1600" u="none" strike="noStrike" dirty="0" err="1" smtClean="0">
                          <a:effectLst/>
                          <a:latin typeface="+mj-lt"/>
                        </a:rPr>
                        <a:t>Chinon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de-DE" sz="1600" u="none" strike="noStrike">
                          <a:effectLst/>
                          <a:latin typeface="+mj-lt"/>
                        </a:rPr>
                        <a:t>Vitamin K1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Alizarin-</a:t>
                      </a:r>
                      <a:r>
                        <a:rPr lang="en-US" sz="1600" u="none" strike="noStrike" dirty="0" err="1">
                          <a:effectLst/>
                          <a:latin typeface="+mj-lt"/>
                        </a:rPr>
                        <a:t>Komplex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Alkyd</a:t>
                      </a:r>
                      <a:r>
                        <a:rPr lang="de-DE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6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resin</a:t>
                      </a:r>
                      <a:endParaRPr lang="de-DE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+mj-lt"/>
                        </a:rPr>
                        <a:t>Acridone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Ethyl </a:t>
                      </a:r>
                      <a:r>
                        <a:rPr lang="de-DE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acetate</a:t>
                      </a:r>
                      <a:endParaRPr lang="de-DE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+mj-lt"/>
                        </a:rPr>
                        <a:t>Perinone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1" u="none" strike="noStrike" dirty="0" err="1" smtClean="0">
                          <a:effectLst/>
                          <a:latin typeface="+mj-lt"/>
                        </a:rPr>
                        <a:t>Diethylene</a:t>
                      </a:r>
                      <a:r>
                        <a:rPr lang="de-DE" sz="1600" b="1" u="none" strike="noStrike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de-DE" sz="1600" b="1" u="none" strike="noStrike" dirty="0" err="1" smtClean="0">
                          <a:effectLst/>
                          <a:latin typeface="+mj-lt"/>
                        </a:rPr>
                        <a:t>glycol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+mj-lt"/>
                        </a:rPr>
                        <a:t>Flavanthrone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1" u="none" strike="noStrike" dirty="0" smtClean="0">
                          <a:effectLst/>
                          <a:latin typeface="+mj-lt"/>
                        </a:rPr>
                        <a:t>2-Propanol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+mj-lt"/>
                        </a:rPr>
                        <a:t>Indanthrone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1" u="none" strike="noStrike" dirty="0" err="1" smtClean="0">
                          <a:effectLst/>
                          <a:latin typeface="+mj-lt"/>
                        </a:rPr>
                        <a:t>Acetone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+mj-lt"/>
                        </a:rPr>
                        <a:t>Me-PTCDI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1" u="none" strike="noStrike" dirty="0" err="1" smtClean="0">
                          <a:effectLst/>
                          <a:latin typeface="+mj-lt"/>
                        </a:rPr>
                        <a:t>Glycerol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>
                          <a:effectLst/>
                          <a:latin typeface="+mj-lt"/>
                        </a:rPr>
                        <a:t>PTCDA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Propylene</a:t>
                      </a:r>
                      <a:r>
                        <a:rPr lang="de-DE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carbonate</a:t>
                      </a:r>
                      <a:endParaRPr lang="de-DE" sz="16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u="none" strike="noStrike" dirty="0" err="1" smtClean="0">
                          <a:effectLst/>
                          <a:latin typeface="+mj-lt"/>
                        </a:rPr>
                        <a:t>Phthalocyanine</a:t>
                      </a:r>
                      <a:endParaRPr lang="de-DE" sz="1600" u="none" strike="noStrike" dirty="0" smtClean="0">
                        <a:effectLst/>
                        <a:latin typeface="+mj-lt"/>
                      </a:endParaRPr>
                    </a:p>
                    <a:p>
                      <a:pPr algn="l" fontAlgn="ctr"/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Pentacene</a:t>
                      </a:r>
                    </a:p>
                    <a:p>
                      <a:pPr algn="l" fontAlgn="ctr"/>
                      <a:endParaRPr lang="de-DE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/>
                      <a:endParaRPr lang="de-DE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/>
                      <a:endParaRPr lang="de-DE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/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Water</a:t>
                      </a:r>
                      <a:endParaRPr lang="de-DE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/>
                      <a:r>
                        <a:rPr lang="de-DE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Ethylbenzene</a:t>
                      </a:r>
                      <a:endParaRPr lang="de-DE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/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Propane-1,2-diol</a:t>
                      </a:r>
                    </a:p>
                    <a:p>
                      <a:pPr algn="l" fontAlgn="ctr"/>
                      <a:r>
                        <a:rPr lang="de-DE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Anisole</a:t>
                      </a:r>
                      <a:endParaRPr lang="de-DE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/>
                      <a:r>
                        <a:rPr lang="de-DE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Dimethyl</a:t>
                      </a:r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de-DE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sulfoxide</a:t>
                      </a:r>
                      <a:endParaRPr lang="de-DE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/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3-Methyl-1-Butanol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Rechteck 8"/>
          <p:cNvSpPr/>
          <p:nvPr/>
        </p:nvSpPr>
        <p:spPr>
          <a:xfrm>
            <a:off x="5364088" y="3737775"/>
            <a:ext cx="3779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solidFill>
                  <a:prstClr val="black"/>
                </a:solidFill>
                <a:cs typeface="Arial" pitchFamily="34" charset="0"/>
              </a:rPr>
              <a:t>During</a:t>
            </a:r>
            <a:r>
              <a:rPr lang="de-DE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  <a:cs typeface="Arial" pitchFamily="34" charset="0"/>
              </a:rPr>
              <a:t>my</a:t>
            </a:r>
            <a:r>
              <a:rPr lang="de-DE" sz="2400" b="1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  <a:cs typeface="Arial" pitchFamily="34" charset="0"/>
              </a:rPr>
              <a:t>Ph.D</a:t>
            </a:r>
            <a:r>
              <a:rPr lang="de-DE" sz="2400" b="1" dirty="0" smtClean="0">
                <a:solidFill>
                  <a:prstClr val="black"/>
                </a:solidFill>
                <a:cs typeface="Arial" pitchFamily="34" charset="0"/>
              </a:rPr>
              <a:t>.</a:t>
            </a:r>
            <a:endParaRPr lang="de-DE" sz="2400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42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899592" y="6237312"/>
            <a:ext cx="75179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de-DE" sz="2400" b="1" dirty="0" smtClean="0">
                <a:cs typeface="Arial" pitchFamily="34" charset="0"/>
              </a:rPr>
              <a:t>The </a:t>
            </a:r>
            <a:r>
              <a:rPr lang="de-DE" sz="2400" b="1" dirty="0" err="1" smtClean="0">
                <a:cs typeface="Arial" pitchFamily="34" charset="0"/>
              </a:rPr>
              <a:t>Zeta</a:t>
            </a:r>
            <a:r>
              <a:rPr lang="de-DE" sz="2400" b="1" dirty="0" smtClean="0">
                <a:cs typeface="Arial" pitchFamily="34" charset="0"/>
              </a:rPr>
              <a:t> potential </a:t>
            </a:r>
            <a:r>
              <a:rPr lang="de-DE" sz="2400" b="1" dirty="0" err="1" smtClean="0">
                <a:cs typeface="Arial" pitchFamily="34" charset="0"/>
              </a:rPr>
              <a:t>is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related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err="1" smtClean="0">
                <a:cs typeface="Arial" pitchFamily="34" charset="0"/>
              </a:rPr>
              <a:t>to</a:t>
            </a:r>
            <a:r>
              <a:rPr lang="de-DE" sz="2400" b="1" dirty="0" smtClean="0">
                <a:cs typeface="Arial" pitchFamily="34" charset="0"/>
              </a:rPr>
              <a:t> a </a:t>
            </a:r>
            <a:r>
              <a:rPr lang="de-DE" sz="2400" b="1" dirty="0" err="1" smtClean="0">
                <a:cs typeface="Arial" pitchFamily="34" charset="0"/>
              </a:rPr>
              <a:t>distribution</a:t>
            </a:r>
            <a:r>
              <a:rPr lang="de-DE" sz="2400" b="1" dirty="0" smtClean="0">
                <a:cs typeface="Arial" pitchFamily="34" charset="0"/>
              </a:rPr>
              <a:t> 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94" y="1267904"/>
            <a:ext cx="7461684" cy="482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4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1196752"/>
            <a:ext cx="7776864" cy="502463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0" y="6381328"/>
            <a:ext cx="9144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ctr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de-DE" sz="2400" b="1" dirty="0" smtClean="0">
                <a:cs typeface="Arial" pitchFamily="34" charset="0"/>
              </a:rPr>
              <a:t>Unterschied Z50 – Z33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83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68760"/>
            <a:ext cx="8467668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68759"/>
            <a:ext cx="8208912" cy="530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48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Force </a:t>
            </a:r>
            <a:r>
              <a:rPr lang="de-DE" dirty="0" err="1" smtClean="0"/>
              <a:t>field</a:t>
            </a:r>
            <a:r>
              <a:rPr lang="de-DE" dirty="0" smtClean="0"/>
              <a:t> </a:t>
            </a:r>
            <a:r>
              <a:rPr lang="de-DE" dirty="0" err="1" smtClean="0"/>
              <a:t>calculation</a:t>
            </a:r>
            <a:endParaRPr lang="de-DE" dirty="0"/>
          </a:p>
        </p:txBody>
      </p:sp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50346"/>
            <a:ext cx="5125520" cy="411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84934" y="4869160"/>
            <a:ext cx="6332842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2400" b="1" dirty="0" err="1" smtClean="0">
                <a:latin typeface="+mj-lt"/>
                <a:cs typeface="Arial" pitchFamily="34" charset="0"/>
              </a:rPr>
              <a:t>Theory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proof</a:t>
            </a:r>
            <a:r>
              <a:rPr lang="de-DE" sz="2400" b="1" dirty="0" smtClean="0">
                <a:latin typeface="+mj-lt"/>
                <a:cs typeface="Arial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2400" b="1" dirty="0" smtClean="0">
              <a:latin typeface="+mj-lt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 err="1" smtClean="0">
                <a:latin typeface="+mj-lt"/>
                <a:cs typeface="Arial" pitchFamily="34" charset="0"/>
              </a:rPr>
              <a:t>Acridone</a:t>
            </a:r>
            <a:r>
              <a:rPr lang="de-DE" sz="2400" b="1" dirty="0" smtClean="0">
                <a:latin typeface="+mj-lt"/>
                <a:cs typeface="Arial" pitchFamily="34" charset="0"/>
              </a:rPr>
              <a:t> / QAC / PTCDA: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adhesion</a:t>
            </a:r>
            <a:r>
              <a:rPr lang="de-DE" sz="2400" b="1" dirty="0" smtClean="0">
                <a:latin typeface="+mj-lt"/>
                <a:cs typeface="Arial" pitchFamily="34" charset="0"/>
              </a:rPr>
              <a:t> &gt;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cohesion</a:t>
            </a:r>
            <a:endParaRPr lang="de-DE" sz="2400" b="1" dirty="0" smtClean="0">
              <a:latin typeface="+mj-lt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2400" b="1" dirty="0">
              <a:latin typeface="+mj-lt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Indigotin: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no</a:t>
            </a:r>
            <a:r>
              <a:rPr lang="de-DE" sz="2400" b="1" dirty="0" smtClean="0">
                <a:latin typeface="+mj-lt"/>
                <a:cs typeface="Arial" pitchFamily="34" charset="0"/>
              </a:rPr>
              <a:t> OSWD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84934" y="1548703"/>
            <a:ext cx="21107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2000" b="1" dirty="0" err="1" smtClean="0">
                <a:latin typeface="+mj-lt"/>
                <a:cs typeface="Arial" pitchFamily="34" charset="0"/>
              </a:rPr>
              <a:t>Dreiding</a:t>
            </a:r>
            <a:r>
              <a:rPr lang="de-DE" sz="2000" b="1" dirty="0" smtClean="0">
                <a:latin typeface="+mj-lt"/>
                <a:cs typeface="Arial" pitchFamily="34" charset="0"/>
              </a:rPr>
              <a:t> </a:t>
            </a:r>
            <a:r>
              <a:rPr lang="de-DE" sz="2000" b="1" dirty="0" err="1" smtClean="0">
                <a:latin typeface="+mj-lt"/>
                <a:cs typeface="Arial" pitchFamily="34" charset="0"/>
              </a:rPr>
              <a:t>force</a:t>
            </a:r>
            <a:r>
              <a:rPr lang="de-DE" sz="2000" b="1" dirty="0" smtClean="0">
                <a:latin typeface="+mj-lt"/>
                <a:cs typeface="Arial" pitchFamily="34" charset="0"/>
              </a:rPr>
              <a:t> </a:t>
            </a:r>
            <a:r>
              <a:rPr lang="de-DE" sz="2000" b="1" dirty="0" err="1" smtClean="0">
                <a:latin typeface="+mj-lt"/>
                <a:cs typeface="Arial" pitchFamily="34" charset="0"/>
              </a:rPr>
              <a:t>field</a:t>
            </a:r>
            <a:endParaRPr lang="de-DE" sz="2000" b="1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Liquid p. d. vs. solid-solid w.</a:t>
            </a:r>
            <a:endParaRPr lang="de-DE" dirty="0"/>
          </a:p>
        </p:txBody>
      </p:sp>
      <p:pic>
        <p:nvPicPr>
          <p:cNvPr id="5122" name="Picture 2" descr="D:\Dokumente\Promotion\USB-Stick\Versuche mit STM\Ethylacetat 8CB Phthalocyanin\2013.08\Ethyl 8CB Phthalocyanin0003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16" y="1686760"/>
            <a:ext cx="3827412" cy="382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Dokumente\Promotion\USB-Stick\Versuche mit STM\8CB QAC Volker\2012.11.08\QAC8CB0087 raw - 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285" y="1686760"/>
            <a:ext cx="3843834" cy="384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260106" y="5524433"/>
            <a:ext cx="3826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8CB – </a:t>
            </a:r>
            <a:r>
              <a:rPr lang="de-DE" sz="2400" b="1" dirty="0" err="1" smtClean="0">
                <a:cs typeface="Times New Roman"/>
              </a:rPr>
              <a:t>Phthalocyanin</a:t>
            </a:r>
            <a:endParaRPr lang="de-DE" sz="2400" b="1" dirty="0" smtClean="0"/>
          </a:p>
          <a:p>
            <a:pPr algn="ctr"/>
            <a:r>
              <a:rPr lang="de-DE" sz="2400" b="1" dirty="0" err="1" smtClean="0"/>
              <a:t>Monolayer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liquid </a:t>
            </a:r>
            <a:r>
              <a:rPr lang="de-DE" sz="2400" b="1" dirty="0" err="1" smtClean="0"/>
              <a:t>phase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deposition</a:t>
            </a:r>
            <a:endParaRPr lang="de-DE" sz="24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5018285" y="5524433"/>
            <a:ext cx="3843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8CB – </a:t>
            </a:r>
            <a:r>
              <a:rPr lang="el-GR" sz="2400" b="1" dirty="0">
                <a:cs typeface="Times New Roman"/>
              </a:rPr>
              <a:t>γ</a:t>
            </a:r>
            <a:r>
              <a:rPr lang="de-DE" sz="2400" b="1" dirty="0"/>
              <a:t>QAC 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Domains</a:t>
            </a:r>
          </a:p>
          <a:p>
            <a:pPr algn="ctr"/>
            <a:r>
              <a:rPr lang="de-DE" sz="2400" b="1" dirty="0" smtClean="0"/>
              <a:t>solid-solid </a:t>
            </a:r>
            <a:r>
              <a:rPr lang="de-DE" sz="2400" b="1" dirty="0" err="1" smtClean="0"/>
              <a:t>wetting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154838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1268760"/>
            <a:ext cx="835114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4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268760"/>
            <a:ext cx="8280920" cy="535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1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4784"/>
            <a:ext cx="7683057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6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68760"/>
            <a:ext cx="8239800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9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Directed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Dispersing</a:t>
            </a:r>
            <a:r>
              <a:rPr lang="de-DE" dirty="0" smtClean="0"/>
              <a:t> </a:t>
            </a:r>
            <a:r>
              <a:rPr lang="de-DE" dirty="0" err="1" smtClean="0"/>
              <a:t>agents</a:t>
            </a:r>
            <a:endParaRPr lang="de-DE" dirty="0"/>
          </a:p>
        </p:txBody>
      </p:sp>
      <p:pic>
        <p:nvPicPr>
          <p:cNvPr id="5" name="Picture 2" descr="C:\Dokumente und Einstellungen\Bouhaha\Desktop\Master Thesis TEX\Images\P1180635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268760"/>
            <a:ext cx="3194050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F:\Master Arbeit\Example Images for STM\FLAV VK1\dippen05.06.13\Position 2dipp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2" t="15376" r="26517" b="30266"/>
          <a:stretch>
            <a:fillRect/>
          </a:stretch>
        </p:blipFill>
        <p:spPr bwMode="auto">
          <a:xfrm>
            <a:off x="6228184" y="1256319"/>
            <a:ext cx="2676429" cy="169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uppieren 30"/>
          <p:cNvGrpSpPr/>
          <p:nvPr/>
        </p:nvGrpSpPr>
        <p:grpSpPr>
          <a:xfrm>
            <a:off x="6303444" y="3885063"/>
            <a:ext cx="2556013" cy="2595091"/>
            <a:chOff x="6348600" y="3212976"/>
            <a:chExt cx="2556013" cy="2595091"/>
          </a:xfrm>
        </p:grpSpPr>
        <p:pic>
          <p:nvPicPr>
            <p:cNvPr id="7" name="Picture 5" descr="C:\Dokumente und Einstellungen\Brouhaha\Desktop\Vortrag Master Arbeit\Images\FlavVK1droplet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8600" y="3212976"/>
              <a:ext cx="2556013" cy="1985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uppieren 8"/>
            <p:cNvGrpSpPr/>
            <p:nvPr/>
          </p:nvGrpSpPr>
          <p:grpSpPr>
            <a:xfrm>
              <a:off x="7394490" y="4005064"/>
              <a:ext cx="979755" cy="1803003"/>
              <a:chOff x="6477000" y="4907062"/>
              <a:chExt cx="979755" cy="1803003"/>
            </a:xfrm>
          </p:grpSpPr>
          <p:sp>
            <p:nvSpPr>
              <p:cNvPr id="10" name="Line 8"/>
              <p:cNvSpPr>
                <a:spLocks noChangeShapeType="1"/>
              </p:cNvSpPr>
              <p:nvPr/>
            </p:nvSpPr>
            <p:spPr bwMode="auto">
              <a:xfrm flipV="1">
                <a:off x="6567714" y="4907062"/>
                <a:ext cx="0" cy="13413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" name="Line 9"/>
              <p:cNvSpPr>
                <a:spLocks noChangeShapeType="1"/>
              </p:cNvSpPr>
              <p:nvPr/>
            </p:nvSpPr>
            <p:spPr bwMode="auto">
              <a:xfrm flipV="1">
                <a:off x="7014030" y="4907062"/>
                <a:ext cx="0" cy="13413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>
                <a:off x="6579986" y="6172200"/>
                <a:ext cx="4153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" name="Text Box 12"/>
              <p:cNvSpPr txBox="1">
                <a:spLocks noChangeArrowheads="1"/>
              </p:cNvSpPr>
              <p:nvPr/>
            </p:nvSpPr>
            <p:spPr bwMode="auto">
              <a:xfrm>
                <a:off x="6477000" y="6248400"/>
                <a:ext cx="97975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sz="2400" b="1" dirty="0"/>
                  <a:t>10 µm</a:t>
                </a:r>
              </a:p>
            </p:txBody>
          </p:sp>
        </p:grp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615911" y="1571600"/>
            <a:ext cx="7457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400" b="1" dirty="0" smtClean="0"/>
              <a:t>8 CB</a:t>
            </a:r>
            <a:endParaRPr lang="de-DE" sz="2400" b="1" dirty="0"/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3923928" y="2715914"/>
            <a:ext cx="15826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400" b="1" dirty="0" smtClean="0"/>
              <a:t>Vitamin K1</a:t>
            </a:r>
            <a:endParaRPr lang="de-DE" sz="2400" b="1" dirty="0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3609869" y="4038285"/>
            <a:ext cx="14173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2400" b="1" dirty="0" err="1" smtClean="0"/>
              <a:t>Oelic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acid</a:t>
            </a:r>
            <a:endParaRPr lang="de-DE" sz="2400" b="1" dirty="0"/>
          </a:p>
        </p:txBody>
      </p:sp>
      <p:cxnSp>
        <p:nvCxnSpPr>
          <p:cNvPr id="18" name="Gerade Verbindung mit Pfeil 17"/>
          <p:cNvCxnSpPr>
            <a:stCxn id="14" idx="1"/>
          </p:cNvCxnSpPr>
          <p:nvPr/>
        </p:nvCxnSpPr>
        <p:spPr>
          <a:xfrm flipH="1">
            <a:off x="2627784" y="1802433"/>
            <a:ext cx="988127" cy="2991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>
            <a:stCxn id="15" idx="1"/>
          </p:cNvCxnSpPr>
          <p:nvPr/>
        </p:nvCxnSpPr>
        <p:spPr>
          <a:xfrm flipH="1" flipV="1">
            <a:off x="2133721" y="2865464"/>
            <a:ext cx="1790207" cy="8128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>
            <a:stCxn id="16" idx="1"/>
          </p:cNvCxnSpPr>
          <p:nvPr/>
        </p:nvCxnSpPr>
        <p:spPr>
          <a:xfrm flipH="1" flipV="1">
            <a:off x="2339752" y="3501008"/>
            <a:ext cx="1270117" cy="7681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>
            <a:stCxn id="15" idx="3"/>
          </p:cNvCxnSpPr>
          <p:nvPr/>
        </p:nvCxnSpPr>
        <p:spPr>
          <a:xfrm flipV="1">
            <a:off x="5506605" y="2564904"/>
            <a:ext cx="577563" cy="381843"/>
          </a:xfrm>
          <a:prstGeom prst="straightConnector1">
            <a:avLst/>
          </a:prstGeom>
          <a:ln w="38100">
            <a:solidFill>
              <a:srgbClr val="00944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>
            <a:off x="7566398" y="3177579"/>
            <a:ext cx="15053" cy="611461"/>
          </a:xfrm>
          <a:prstGeom prst="straightConnector1">
            <a:avLst/>
          </a:prstGeom>
          <a:ln w="38100">
            <a:solidFill>
              <a:srgbClr val="00944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263525" y="4834293"/>
            <a:ext cx="582064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Different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dispersing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agents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offer</a:t>
            </a:r>
            <a:r>
              <a:rPr lang="de-DE" sz="2400" b="1" dirty="0" smtClean="0">
                <a:latin typeface="+mj-lt"/>
                <a:cs typeface="Arial" pitchFamily="34" charset="0"/>
              </a:rPr>
              <a:t> different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manufacturing</a:t>
            </a:r>
            <a:r>
              <a:rPr lang="de-DE" sz="2400" b="1" dirty="0" smtClean="0">
                <a:latin typeface="+mj-lt"/>
                <a:cs typeface="Arial" pitchFamily="34" charset="0"/>
              </a:rPr>
              <a:t>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techniques</a:t>
            </a:r>
            <a:endParaRPr lang="de-DE" sz="2400" b="1" dirty="0" smtClean="0">
              <a:latin typeface="+mj-lt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2400" b="1" dirty="0">
              <a:latin typeface="+mj-lt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b="1" dirty="0" smtClean="0">
                <a:latin typeface="+mj-lt"/>
                <a:cs typeface="Arial" pitchFamily="34" charset="0"/>
              </a:rPr>
              <a:t>E.g.: dip-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pen</a:t>
            </a:r>
            <a:r>
              <a:rPr lang="de-DE" sz="2400" b="1" dirty="0" smtClean="0">
                <a:latin typeface="+mj-lt"/>
                <a:cs typeface="Arial" pitchFamily="34" charset="0"/>
              </a:rPr>
              <a:t> (OSWD </a:t>
            </a:r>
            <a:r>
              <a:rPr lang="de-DE" sz="2400" b="1" dirty="0" err="1" smtClean="0">
                <a:latin typeface="+mj-lt"/>
                <a:cs typeface="Arial" pitchFamily="34" charset="0"/>
              </a:rPr>
              <a:t>confirmed</a:t>
            </a:r>
            <a:r>
              <a:rPr lang="de-DE" sz="2400" b="1" dirty="0" smtClean="0">
                <a:latin typeface="+mj-lt"/>
                <a:cs typeface="Arial" pitchFamily="34" charset="0"/>
              </a:rPr>
              <a:t> via STM)</a:t>
            </a:r>
            <a:endParaRPr lang="de-DE" sz="2400" b="1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51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934</Words>
  <Application>Microsoft Office PowerPoint</Application>
  <PresentationFormat>Bildschirmpräsentation (4:3)</PresentationFormat>
  <Paragraphs>246</Paragraphs>
  <Slides>44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44</vt:i4>
      </vt:variant>
    </vt:vector>
  </HeadingPairs>
  <TitlesOfParts>
    <vt:vector size="49" baseType="lpstr">
      <vt:lpstr>Arial</vt:lpstr>
      <vt:lpstr>Calibri</vt:lpstr>
      <vt:lpstr>Times New Roman</vt:lpstr>
      <vt:lpstr>Wingdings</vt:lpstr>
      <vt:lpstr>Larissa-Design</vt:lpstr>
      <vt:lpstr>PowerPoint-Präsentation</vt:lpstr>
      <vt:lpstr>Outline</vt:lpstr>
      <vt:lpstr>Question</vt:lpstr>
      <vt:lpstr>Solid-solid wetting</vt:lpstr>
      <vt:lpstr>Advancement</vt:lpstr>
      <vt:lpstr>γ-Quinacridone</vt:lpstr>
      <vt:lpstr>OSWD</vt:lpstr>
      <vt:lpstr>Advantages of OSWD</vt:lpstr>
      <vt:lpstr>Question</vt:lpstr>
      <vt:lpstr>Class 1: Good OSWD</vt:lpstr>
      <vt:lpstr>Class 2: Medium OSWD</vt:lpstr>
      <vt:lpstr>Class 3: No OSWD</vt:lpstr>
      <vt:lpstr>Summary</vt:lpstr>
      <vt:lpstr>Question</vt:lpstr>
      <vt:lpstr>PowerPoint-Präsentation</vt:lpstr>
      <vt:lpstr>Question</vt:lpstr>
      <vt:lpstr>Functional principle of the dispersing agent</vt:lpstr>
      <vt:lpstr>Question</vt:lpstr>
      <vt:lpstr>Outlook band gap engineering</vt:lpstr>
      <vt:lpstr>Outlook Van der Waals heterostructures</vt:lpstr>
      <vt:lpstr>Double structures</vt:lpstr>
      <vt:lpstr>Take home message</vt:lpstr>
      <vt:lpstr>Acknowledgement</vt:lpstr>
      <vt:lpstr>Directed domain growth voltage pulse</vt:lpstr>
      <vt:lpstr>Nanomanipulation</vt:lpstr>
      <vt:lpstr>Directed domain growth Electric field</vt:lpstr>
      <vt:lpstr>Directed domain growth Mechanical pressure</vt:lpstr>
      <vt:lpstr>Directed growth Locally induced co-adsorption</vt:lpstr>
      <vt:lpstr>Directed domain growth dispersing agent</vt:lpstr>
      <vt:lpstr>Directed domain growth Mechanical pressure</vt:lpstr>
      <vt:lpstr>Richtungsänderung der Domänen</vt:lpstr>
      <vt:lpstr>PowerPoint-Präsentation</vt:lpstr>
      <vt:lpstr>OSWD: Applicability</vt:lpstr>
      <vt:lpstr>PowerPoint-Präsentation</vt:lpstr>
      <vt:lpstr>PowerPoint-Präsentation</vt:lpstr>
      <vt:lpstr>PowerPoint-Präsentation</vt:lpstr>
      <vt:lpstr>PowerPoint-Präsentation</vt:lpstr>
      <vt:lpstr>Force field calculation</vt:lpstr>
      <vt:lpstr>Liquid p. d. vs. solid-solid w.</vt:lpstr>
      <vt:lpstr>PowerPoint-Präsentation</vt:lpstr>
      <vt:lpstr>PowerPoint-Präsentation</vt:lpstr>
      <vt:lpstr>PowerPoint-Präsentation</vt:lpstr>
      <vt:lpstr>PowerPoint-Präsentation</vt:lpstr>
      <vt:lpstr>Directed growth Dispersing agents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</dc:creator>
  <cp:lastModifiedBy>Alex</cp:lastModifiedBy>
  <cp:revision>495</cp:revision>
  <cp:lastPrinted>2015-03-17T22:44:41Z</cp:lastPrinted>
  <dcterms:created xsi:type="dcterms:W3CDTF">2014-05-04T10:01:33Z</dcterms:created>
  <dcterms:modified xsi:type="dcterms:W3CDTF">2015-08-10T08:17:54Z</dcterms:modified>
</cp:coreProperties>
</file>