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65" r:id="rId2"/>
    <p:sldId id="266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1FF"/>
    <a:srgbClr val="A377FF"/>
    <a:srgbClr val="654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2" d="100"/>
          <a:sy n="112" d="100"/>
        </p:scale>
        <p:origin x="-1128" y="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interSettings" Target="printerSettings/printerSettings1.bin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6" Type="http://schemas.openxmlformats.org/officeDocument/2006/relationships/image" Target="../media/image13.emf"/><Relationship Id="rId7" Type="http://schemas.openxmlformats.org/officeDocument/2006/relationships/image" Target="../media/image14.emf"/><Relationship Id="rId8" Type="http://schemas.openxmlformats.org/officeDocument/2006/relationships/image" Target="../media/image15.emf"/><Relationship Id="rId9" Type="http://schemas.openxmlformats.org/officeDocument/2006/relationships/image" Target="../media/image16.emf"/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20.emf"/><Relationship Id="rId3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7" Type="http://schemas.openxmlformats.org/officeDocument/2006/relationships/image" Target="../media/image14.emf"/><Relationship Id="rId8" Type="http://schemas.openxmlformats.org/officeDocument/2006/relationships/image" Target="../media/image25.emf"/><Relationship Id="rId1" Type="http://schemas.openxmlformats.org/officeDocument/2006/relationships/image" Target="../media/image13.emf"/><Relationship Id="rId2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6" Type="http://schemas.openxmlformats.org/officeDocument/2006/relationships/image" Target="../media/image30.emf"/><Relationship Id="rId7" Type="http://schemas.openxmlformats.org/officeDocument/2006/relationships/image" Target="../media/image31.emf"/><Relationship Id="rId8" Type="http://schemas.openxmlformats.org/officeDocument/2006/relationships/image" Target="../media/image32.emf"/><Relationship Id="rId1" Type="http://schemas.openxmlformats.org/officeDocument/2006/relationships/image" Target="../media/image13.emf"/><Relationship Id="rId2" Type="http://schemas.openxmlformats.org/officeDocument/2006/relationships/image" Target="../media/image2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3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Relationship Id="rId2" Type="http://schemas.openxmlformats.org/officeDocument/2006/relationships/image" Target="../media/image4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Relationship Id="rId2" Type="http://schemas.openxmlformats.org/officeDocument/2006/relationships/image" Target="../media/image45.emf"/><Relationship Id="rId3" Type="http://schemas.openxmlformats.org/officeDocument/2006/relationships/image" Target="../media/image4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Relationship Id="rId2" Type="http://schemas.openxmlformats.org/officeDocument/2006/relationships/image" Target="../media/image4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Relationship Id="rId2" Type="http://schemas.openxmlformats.org/officeDocument/2006/relationships/image" Target="../media/image51.emf"/><Relationship Id="rId3" Type="http://schemas.openxmlformats.org/officeDocument/2006/relationships/image" Target="../media/image5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4" Type="http://schemas.openxmlformats.org/officeDocument/2006/relationships/image" Target="../media/image63.emf"/><Relationship Id="rId1" Type="http://schemas.openxmlformats.org/officeDocument/2006/relationships/image" Target="../media/image60.emf"/><Relationship Id="rId2" Type="http://schemas.openxmlformats.org/officeDocument/2006/relationships/image" Target="../media/image61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67.emf"/><Relationship Id="rId5" Type="http://schemas.openxmlformats.org/officeDocument/2006/relationships/image" Target="../media/image68.emf"/><Relationship Id="rId6" Type="http://schemas.openxmlformats.org/officeDocument/2006/relationships/image" Target="../media/image69.emf"/><Relationship Id="rId7" Type="http://schemas.openxmlformats.org/officeDocument/2006/relationships/image" Target="../media/image70.emf"/><Relationship Id="rId8" Type="http://schemas.openxmlformats.org/officeDocument/2006/relationships/image" Target="../media/image71.emf"/><Relationship Id="rId1" Type="http://schemas.openxmlformats.org/officeDocument/2006/relationships/image" Target="../media/image64.emf"/><Relationship Id="rId2" Type="http://schemas.openxmlformats.org/officeDocument/2006/relationships/image" Target="../media/image65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Relationship Id="rId2" Type="http://schemas.openxmlformats.org/officeDocument/2006/relationships/image" Target="../media/image7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Relationship Id="rId2" Type="http://schemas.openxmlformats.org/officeDocument/2006/relationships/image" Target="../media/image78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8F9E1-0355-D445-85AE-D161EA7F5E27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F51D4-6E61-B94E-9BA7-1376FFB786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40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654A9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8F6C8-CFD9-A64C-865A-A7E25EE1010C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D0AA-966D-B24F-B5C0-5F7206BC9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923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8F6C8-CFD9-A64C-865A-A7E25EE1010C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D0AA-966D-B24F-B5C0-5F7206BC9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29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654A9E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8F6C8-CFD9-A64C-865A-A7E25EE1010C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D0AA-966D-B24F-B5C0-5F7206BC9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340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8F6C8-CFD9-A64C-865A-A7E25EE1010C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D0AA-966D-B24F-B5C0-5F7206BC9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64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54A9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654A9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8F6C8-CFD9-A64C-865A-A7E25EE1010C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D0AA-966D-B24F-B5C0-5F7206BC9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78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8F6C8-CFD9-A64C-865A-A7E25EE1010C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D0AA-966D-B24F-B5C0-5F7206BC9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65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8F6C8-CFD9-A64C-865A-A7E25EE1010C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D0AA-966D-B24F-B5C0-5F7206BC9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956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654A9E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8F6C8-CFD9-A64C-865A-A7E25EE1010C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D0AA-966D-B24F-B5C0-5F7206BC9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5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654A9E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8F6C8-CFD9-A64C-865A-A7E25EE1010C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D0AA-966D-B24F-B5C0-5F7206BC9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83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8F6C8-CFD9-A64C-865A-A7E25EE1010C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D0AA-966D-B24F-B5C0-5F7206BC9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41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8F6C8-CFD9-A64C-865A-A7E25EE1010C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D0AA-966D-B24F-B5C0-5F7206BC9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862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39994"/>
            <a:ext cx="9144000" cy="618005"/>
          </a:xfrm>
          <a:prstGeom prst="rect">
            <a:avLst/>
          </a:prstGeom>
          <a:solidFill>
            <a:srgbClr val="654A9E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654A9E"/>
              </a:solidFill>
            </a:endParaRPr>
          </a:p>
        </p:txBody>
      </p:sp>
      <p:pic>
        <p:nvPicPr>
          <p:cNvPr id="11" name="Picture 10" descr="COBB-Block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39810"/>
            <a:ext cx="790481" cy="61818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094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58F6C8-CFD9-A64C-865A-A7E25EE1010C}" type="datetimeFigureOut">
              <a:rPr lang="en-US" smtClean="0"/>
              <a:pPr/>
              <a:t>04/09/16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8558" y="6356350"/>
            <a:ext cx="3139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8B4D0AA-966D-B24F-B5C0-5F7206BC9E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59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654A9E"/>
        </a:buClr>
        <a:buFont typeface="Wingdings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654A9E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654A9E"/>
        </a:buClr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654A9E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654A9E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5" Type="http://schemas.openxmlformats.org/officeDocument/2006/relationships/image" Target="../media/image5.emf"/><Relationship Id="rId6" Type="http://schemas.openxmlformats.org/officeDocument/2006/relationships/image" Target="../media/image6.emf"/><Relationship Id="rId7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20" Type="http://schemas.openxmlformats.org/officeDocument/2006/relationships/image" Target="../media/image16.emf"/><Relationship Id="rId10" Type="http://schemas.openxmlformats.org/officeDocument/2006/relationships/image" Target="../media/image11.emf"/><Relationship Id="rId11" Type="http://schemas.openxmlformats.org/officeDocument/2006/relationships/oleObject" Target="../embeddings/oleObject6.bin"/><Relationship Id="rId12" Type="http://schemas.openxmlformats.org/officeDocument/2006/relationships/image" Target="../media/image12.emf"/><Relationship Id="rId13" Type="http://schemas.openxmlformats.org/officeDocument/2006/relationships/oleObject" Target="../embeddings/oleObject7.bin"/><Relationship Id="rId14" Type="http://schemas.openxmlformats.org/officeDocument/2006/relationships/image" Target="../media/image13.emf"/><Relationship Id="rId15" Type="http://schemas.openxmlformats.org/officeDocument/2006/relationships/oleObject" Target="../embeddings/oleObject8.bin"/><Relationship Id="rId16" Type="http://schemas.openxmlformats.org/officeDocument/2006/relationships/image" Target="../media/image14.emf"/><Relationship Id="rId17" Type="http://schemas.openxmlformats.org/officeDocument/2006/relationships/oleObject" Target="../embeddings/oleObject9.bin"/><Relationship Id="rId18" Type="http://schemas.openxmlformats.org/officeDocument/2006/relationships/image" Target="../media/image15.emf"/><Relationship Id="rId19" Type="http://schemas.openxmlformats.org/officeDocument/2006/relationships/oleObject" Target="../embeddings/oleObject10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9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20.emf"/><Relationship Id="rId7" Type="http://schemas.openxmlformats.org/officeDocument/2006/relationships/oleObject" Target="../embeddings/oleObject14.bin"/><Relationship Id="rId8" Type="http://schemas.openxmlformats.org/officeDocument/2006/relationships/image" Target="../media/image21.emf"/><Relationship Id="rId9" Type="http://schemas.openxmlformats.org/officeDocument/2006/relationships/image" Target="../media/image2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0.bin"/><Relationship Id="rId12" Type="http://schemas.openxmlformats.org/officeDocument/2006/relationships/image" Target="../media/image11.emf"/><Relationship Id="rId13" Type="http://schemas.openxmlformats.org/officeDocument/2006/relationships/oleObject" Target="../embeddings/oleObject21.bin"/><Relationship Id="rId14" Type="http://schemas.openxmlformats.org/officeDocument/2006/relationships/image" Target="../media/image12.emf"/><Relationship Id="rId15" Type="http://schemas.openxmlformats.org/officeDocument/2006/relationships/oleObject" Target="../embeddings/oleObject22.bin"/><Relationship Id="rId16" Type="http://schemas.openxmlformats.org/officeDocument/2006/relationships/image" Target="../media/image14.emf"/><Relationship Id="rId17" Type="http://schemas.openxmlformats.org/officeDocument/2006/relationships/oleObject" Target="../embeddings/oleObject23.bin"/><Relationship Id="rId18" Type="http://schemas.openxmlformats.org/officeDocument/2006/relationships/image" Target="../media/image2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17.bin"/><Relationship Id="rId6" Type="http://schemas.openxmlformats.org/officeDocument/2006/relationships/image" Target="../media/image8.emf"/><Relationship Id="rId7" Type="http://schemas.openxmlformats.org/officeDocument/2006/relationships/oleObject" Target="../embeddings/oleObject18.bin"/><Relationship Id="rId8" Type="http://schemas.openxmlformats.org/officeDocument/2006/relationships/image" Target="../media/image9.emf"/><Relationship Id="rId9" Type="http://schemas.openxmlformats.org/officeDocument/2006/relationships/oleObject" Target="../embeddings/oleObject19.bin"/><Relationship Id="rId10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8.bin"/><Relationship Id="rId12" Type="http://schemas.openxmlformats.org/officeDocument/2006/relationships/image" Target="../media/image29.emf"/><Relationship Id="rId13" Type="http://schemas.openxmlformats.org/officeDocument/2006/relationships/oleObject" Target="../embeddings/oleObject29.bin"/><Relationship Id="rId14" Type="http://schemas.openxmlformats.org/officeDocument/2006/relationships/image" Target="../media/image30.emf"/><Relationship Id="rId15" Type="http://schemas.openxmlformats.org/officeDocument/2006/relationships/oleObject" Target="../embeddings/oleObject30.bin"/><Relationship Id="rId16" Type="http://schemas.openxmlformats.org/officeDocument/2006/relationships/image" Target="../media/image31.emf"/><Relationship Id="rId17" Type="http://schemas.openxmlformats.org/officeDocument/2006/relationships/oleObject" Target="../embeddings/oleObject31.bin"/><Relationship Id="rId18" Type="http://schemas.openxmlformats.org/officeDocument/2006/relationships/image" Target="../media/image32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4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25.bin"/><Relationship Id="rId6" Type="http://schemas.openxmlformats.org/officeDocument/2006/relationships/image" Target="../media/image26.emf"/><Relationship Id="rId7" Type="http://schemas.openxmlformats.org/officeDocument/2006/relationships/oleObject" Target="../embeddings/oleObject26.bin"/><Relationship Id="rId8" Type="http://schemas.openxmlformats.org/officeDocument/2006/relationships/image" Target="../media/image27.emf"/><Relationship Id="rId9" Type="http://schemas.openxmlformats.org/officeDocument/2006/relationships/oleObject" Target="../embeddings/oleObject27.bin"/><Relationship Id="rId10" Type="http://schemas.openxmlformats.org/officeDocument/2006/relationships/image" Target="../media/image2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33.bin"/><Relationship Id="rId6" Type="http://schemas.openxmlformats.org/officeDocument/2006/relationships/image" Target="../media/image34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4" Type="http://schemas.openxmlformats.org/officeDocument/2006/relationships/image" Target="../media/image35.emf"/><Relationship Id="rId5" Type="http://schemas.openxmlformats.org/officeDocument/2006/relationships/oleObject" Target="../embeddings/oleObject35.bin"/><Relationship Id="rId6" Type="http://schemas.openxmlformats.org/officeDocument/2006/relationships/image" Target="../media/image36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37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38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39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4" Type="http://schemas.openxmlformats.org/officeDocument/2006/relationships/image" Target="../media/image40.emf"/><Relationship Id="rId5" Type="http://schemas.openxmlformats.org/officeDocument/2006/relationships/oleObject" Target="../embeddings/oleObject40.bin"/><Relationship Id="rId6" Type="http://schemas.openxmlformats.org/officeDocument/2006/relationships/image" Target="../media/image41.emf"/><Relationship Id="rId7" Type="http://schemas.openxmlformats.org/officeDocument/2006/relationships/image" Target="../media/image42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4" Type="http://schemas.openxmlformats.org/officeDocument/2006/relationships/image" Target="../media/image43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4" Type="http://schemas.openxmlformats.org/officeDocument/2006/relationships/image" Target="../media/image44.emf"/><Relationship Id="rId5" Type="http://schemas.openxmlformats.org/officeDocument/2006/relationships/oleObject" Target="../embeddings/oleObject43.bin"/><Relationship Id="rId6" Type="http://schemas.openxmlformats.org/officeDocument/2006/relationships/image" Target="../media/image45.emf"/><Relationship Id="rId7" Type="http://schemas.openxmlformats.org/officeDocument/2006/relationships/oleObject" Target="../embeddings/oleObject44.bin"/><Relationship Id="rId8" Type="http://schemas.openxmlformats.org/officeDocument/2006/relationships/image" Target="../media/image46.emf"/><Relationship Id="rId9" Type="http://schemas.openxmlformats.org/officeDocument/2006/relationships/image" Target="../media/image47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4" Type="http://schemas.openxmlformats.org/officeDocument/2006/relationships/image" Target="../media/image48.emf"/><Relationship Id="rId5" Type="http://schemas.openxmlformats.org/officeDocument/2006/relationships/oleObject" Target="../embeddings/oleObject46.bin"/><Relationship Id="rId6" Type="http://schemas.openxmlformats.org/officeDocument/2006/relationships/image" Target="../media/image49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4" Type="http://schemas.openxmlformats.org/officeDocument/2006/relationships/image" Target="../media/image50.emf"/><Relationship Id="rId5" Type="http://schemas.openxmlformats.org/officeDocument/2006/relationships/oleObject" Target="../embeddings/oleObject48.bin"/><Relationship Id="rId6" Type="http://schemas.openxmlformats.org/officeDocument/2006/relationships/image" Target="../media/image51.emf"/><Relationship Id="rId7" Type="http://schemas.openxmlformats.org/officeDocument/2006/relationships/oleObject" Target="../embeddings/oleObject49.bin"/><Relationship Id="rId8" Type="http://schemas.openxmlformats.org/officeDocument/2006/relationships/image" Target="../media/image52.emf"/><Relationship Id="rId9" Type="http://schemas.openxmlformats.org/officeDocument/2006/relationships/image" Target="../media/image53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4" Type="http://schemas.openxmlformats.org/officeDocument/2006/relationships/image" Target="../media/image54.emf"/><Relationship Id="rId5" Type="http://schemas.openxmlformats.org/officeDocument/2006/relationships/image" Target="../media/image55.png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4" Type="http://schemas.openxmlformats.org/officeDocument/2006/relationships/image" Target="../media/image56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4" Type="http://schemas.openxmlformats.org/officeDocument/2006/relationships/image" Target="../media/image57.emf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4" Type="http://schemas.openxmlformats.org/officeDocument/2006/relationships/image" Target="../media/image60.emf"/><Relationship Id="rId5" Type="http://schemas.openxmlformats.org/officeDocument/2006/relationships/oleObject" Target="../embeddings/oleObject54.bin"/><Relationship Id="rId6" Type="http://schemas.openxmlformats.org/officeDocument/2006/relationships/image" Target="../media/image61.emf"/><Relationship Id="rId7" Type="http://schemas.openxmlformats.org/officeDocument/2006/relationships/oleObject" Target="../embeddings/oleObject55.bin"/><Relationship Id="rId8" Type="http://schemas.openxmlformats.org/officeDocument/2006/relationships/image" Target="../media/image62.emf"/><Relationship Id="rId9" Type="http://schemas.openxmlformats.org/officeDocument/2006/relationships/oleObject" Target="../embeddings/oleObject56.bin"/><Relationship Id="rId10" Type="http://schemas.openxmlformats.org/officeDocument/2006/relationships/image" Target="../media/image63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0.bin"/><Relationship Id="rId20" Type="http://schemas.openxmlformats.org/officeDocument/2006/relationships/image" Target="../media/image71.emf"/><Relationship Id="rId10" Type="http://schemas.openxmlformats.org/officeDocument/2006/relationships/image" Target="../media/image67.emf"/><Relationship Id="rId11" Type="http://schemas.openxmlformats.org/officeDocument/2006/relationships/oleObject" Target="../embeddings/oleObject61.bin"/><Relationship Id="rId12" Type="http://schemas.openxmlformats.org/officeDocument/2006/relationships/image" Target="../media/image68.emf"/><Relationship Id="rId13" Type="http://schemas.openxmlformats.org/officeDocument/2006/relationships/oleObject" Target="../embeddings/oleObject62.bin"/><Relationship Id="rId14" Type="http://schemas.openxmlformats.org/officeDocument/2006/relationships/oleObject" Target="../embeddings/oleObject63.bin"/><Relationship Id="rId15" Type="http://schemas.openxmlformats.org/officeDocument/2006/relationships/image" Target="../media/image69.emf"/><Relationship Id="rId16" Type="http://schemas.openxmlformats.org/officeDocument/2006/relationships/oleObject" Target="../embeddings/oleObject64.bin"/><Relationship Id="rId17" Type="http://schemas.openxmlformats.org/officeDocument/2006/relationships/oleObject" Target="../embeddings/oleObject65.bin"/><Relationship Id="rId18" Type="http://schemas.openxmlformats.org/officeDocument/2006/relationships/image" Target="../media/image70.emf"/><Relationship Id="rId19" Type="http://schemas.openxmlformats.org/officeDocument/2006/relationships/oleObject" Target="../embeddings/oleObject66.bin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57.bin"/><Relationship Id="rId4" Type="http://schemas.openxmlformats.org/officeDocument/2006/relationships/image" Target="../media/image64.emf"/><Relationship Id="rId5" Type="http://schemas.openxmlformats.org/officeDocument/2006/relationships/oleObject" Target="../embeddings/oleObject58.bin"/><Relationship Id="rId6" Type="http://schemas.openxmlformats.org/officeDocument/2006/relationships/image" Target="../media/image65.emf"/><Relationship Id="rId7" Type="http://schemas.openxmlformats.org/officeDocument/2006/relationships/oleObject" Target="../embeddings/oleObject59.bin"/><Relationship Id="rId8" Type="http://schemas.openxmlformats.org/officeDocument/2006/relationships/image" Target="../media/image6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4" Type="http://schemas.openxmlformats.org/officeDocument/2006/relationships/image" Target="../media/image72.emf"/><Relationship Id="rId5" Type="http://schemas.openxmlformats.org/officeDocument/2006/relationships/oleObject" Target="../embeddings/oleObject68.bin"/><Relationship Id="rId6" Type="http://schemas.openxmlformats.org/officeDocument/2006/relationships/image" Target="../media/image73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4" Type="http://schemas.openxmlformats.org/officeDocument/2006/relationships/image" Target="../media/image74.emf"/><Relationship Id="rId5" Type="http://schemas.openxmlformats.org/officeDocument/2006/relationships/image" Target="../media/image75.png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4" Type="http://schemas.openxmlformats.org/officeDocument/2006/relationships/image" Target="../media/image76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4" Type="http://schemas.openxmlformats.org/officeDocument/2006/relationships/image" Target="../media/image77.emf"/><Relationship Id="rId5" Type="http://schemas.openxmlformats.org/officeDocument/2006/relationships/oleObject" Target="../embeddings/oleObject72.bin"/><Relationship Id="rId6" Type="http://schemas.openxmlformats.org/officeDocument/2006/relationships/image" Target="../media/image78.emf"/><Relationship Id="rId7" Type="http://schemas.openxmlformats.org/officeDocument/2006/relationships/image" Target="../media/image79.png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Relationship Id="rId3" Type="http://schemas.openxmlformats.org/officeDocument/2006/relationships/image" Target="../media/image8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4" Type="http://schemas.openxmlformats.org/officeDocument/2006/relationships/image" Target="../media/image82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4" Type="http://schemas.openxmlformats.org/officeDocument/2006/relationships/image" Target="../media/image83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4" Type="http://schemas.openxmlformats.org/officeDocument/2006/relationships/image" Target="../media/image84.emf"/><Relationship Id="rId5" Type="http://schemas.openxmlformats.org/officeDocument/2006/relationships/image" Target="../media/image85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emf"/><Relationship Id="rId3" Type="http://schemas.openxmlformats.org/officeDocument/2006/relationships/image" Target="../media/image8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image" Target="../media/image91.png"/><Relationship Id="rId6" Type="http://schemas.openxmlformats.org/officeDocument/2006/relationships/image" Target="../media/image9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4" Type="http://schemas.openxmlformats.org/officeDocument/2006/relationships/image" Target="../media/image95.emf"/><Relationship Id="rId5" Type="http://schemas.openxmlformats.org/officeDocument/2006/relationships/image" Target="../media/image9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emf"/><Relationship Id="rId3" Type="http://schemas.openxmlformats.org/officeDocument/2006/relationships/image" Target="../media/image9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4" Type="http://schemas.openxmlformats.org/officeDocument/2006/relationships/image" Target="../media/image102.emf"/><Relationship Id="rId5" Type="http://schemas.openxmlformats.org/officeDocument/2006/relationships/image" Target="../media/image103.emf"/><Relationship Id="rId6" Type="http://schemas.openxmlformats.org/officeDocument/2006/relationships/image" Target="../media/image104.emf"/><Relationship Id="rId7" Type="http://schemas.openxmlformats.org/officeDocument/2006/relationships/image" Target="../media/image105.emf"/><Relationship Id="rId8" Type="http://schemas.openxmlformats.org/officeDocument/2006/relationships/image" Target="../media/image106.emf"/><Relationship Id="rId9" Type="http://schemas.openxmlformats.org/officeDocument/2006/relationships/image" Target="../media/image107.emf"/><Relationship Id="rId10" Type="http://schemas.openxmlformats.org/officeDocument/2006/relationships/image" Target="../media/image108.emf"/><Relationship Id="rId11" Type="http://schemas.openxmlformats.org/officeDocument/2006/relationships/image" Target="../media/image10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png"/><Relationship Id="rId3" Type="http://schemas.openxmlformats.org/officeDocument/2006/relationships/image" Target="../media/image11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4" Type="http://schemas.openxmlformats.org/officeDocument/2006/relationships/image" Target="../media/image114.emf"/><Relationship Id="rId5" Type="http://schemas.openxmlformats.org/officeDocument/2006/relationships/image" Target="../media/image115.emf"/><Relationship Id="rId6" Type="http://schemas.openxmlformats.org/officeDocument/2006/relationships/image" Target="../media/image116.emf"/><Relationship Id="rId7" Type="http://schemas.openxmlformats.org/officeDocument/2006/relationships/image" Target="../media/image117.emf"/><Relationship Id="rId8" Type="http://schemas.openxmlformats.org/officeDocument/2006/relationships/image" Target="../media/image118.emf"/><Relationship Id="rId9" Type="http://schemas.openxmlformats.org/officeDocument/2006/relationships/image" Target="../media/image1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4" Type="http://schemas.openxmlformats.org/officeDocument/2006/relationships/image" Target="../media/image122.emf"/><Relationship Id="rId5" Type="http://schemas.openxmlformats.org/officeDocument/2006/relationships/image" Target="../media/image123.emf"/><Relationship Id="rId6" Type="http://schemas.openxmlformats.org/officeDocument/2006/relationships/image" Target="../media/image124.emf"/><Relationship Id="rId7" Type="http://schemas.openxmlformats.org/officeDocument/2006/relationships/image" Target="../media/image125.emf"/><Relationship Id="rId8" Type="http://schemas.openxmlformats.org/officeDocument/2006/relationships/image" Target="../media/image126.emf"/><Relationship Id="rId9" Type="http://schemas.openxmlformats.org/officeDocument/2006/relationships/image" Target="../media/image127.emf"/><Relationship Id="rId10" Type="http://schemas.openxmlformats.org/officeDocument/2006/relationships/image" Target="../media/image1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1372" y="3852601"/>
            <a:ext cx="9542553" cy="179483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Hydrogen Bonding Catalysis and the Synthesis of Unnatural Biomolecules</a:t>
            </a:r>
            <a:br>
              <a:rPr lang="en-GB" b="1" dirty="0" smtClean="0"/>
            </a:br>
            <a:r>
              <a:rPr lang="en-GB" sz="2800" i="1" dirty="0" smtClean="0"/>
              <a:t>Dr A. J. Andre Cobb</a:t>
            </a:r>
            <a:endParaRPr lang="en-GB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861812" y="6276815"/>
            <a:ext cx="8033104" cy="567010"/>
          </a:xfrm>
          <a:prstGeom prst="rect">
            <a:avLst/>
          </a:prstGeom>
        </p:spPr>
        <p:txBody>
          <a:bodyPr vert="horz" lIns="118872" tIns="0" rIns="45720" bIns="0" rtlCol="0" anchor="b">
            <a:normAutofit lnSpcReduction="10000"/>
          </a:bodyPr>
          <a:lstStyle>
            <a:lvl1pPr marL="0" indent="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None/>
              <a:defRPr kumimoji="0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kumimoji="0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None/>
              <a:defRPr kumimoji="0"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None/>
              <a:defRPr kumimoji="0"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GB" dirty="0" smtClean="0"/>
              <a:t>University of Reading.</a:t>
            </a:r>
          </a:p>
          <a:p>
            <a:r>
              <a:rPr lang="en-GB" dirty="0" smtClean="0"/>
              <a:t>a.j.a.cobb@reading.ac.uk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036" y="-343183"/>
            <a:ext cx="4824536" cy="4824536"/>
          </a:xfrm>
          <a:prstGeom prst="rect">
            <a:avLst/>
          </a:prstGeom>
        </p:spPr>
      </p:pic>
      <p:pic>
        <p:nvPicPr>
          <p:cNvPr id="6" name="Picture 5" descr="Reading_shiel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67442" y="6293827"/>
            <a:ext cx="421703" cy="54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37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897" y="-167630"/>
            <a:ext cx="8229600" cy="1143000"/>
          </a:xfrm>
        </p:spPr>
        <p:txBody>
          <a:bodyPr/>
          <a:lstStyle/>
          <a:p>
            <a:r>
              <a:rPr lang="en-GB" dirty="0" smtClean="0"/>
              <a:t>Group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897" y="872410"/>
            <a:ext cx="8229600" cy="2085857"/>
          </a:xfrm>
        </p:spPr>
        <p:txBody>
          <a:bodyPr>
            <a:normAutofit/>
          </a:bodyPr>
          <a:lstStyle/>
          <a:p>
            <a:r>
              <a:rPr lang="en-GB" sz="2200" u="sng" dirty="0" smtClean="0"/>
              <a:t>Asymmetric </a:t>
            </a:r>
            <a:r>
              <a:rPr lang="en-GB" sz="2200" u="sng" dirty="0" err="1" smtClean="0"/>
              <a:t>Organocatalysis</a:t>
            </a:r>
            <a:endParaRPr lang="en-GB" sz="2200" u="sng" dirty="0" smtClean="0"/>
          </a:p>
          <a:p>
            <a:endParaRPr lang="en-GB" sz="2200" dirty="0"/>
          </a:p>
          <a:p>
            <a:endParaRPr lang="en-GB" sz="2200" dirty="0" smtClean="0"/>
          </a:p>
          <a:p>
            <a:endParaRPr lang="en-GB" sz="2200" dirty="0"/>
          </a:p>
          <a:p>
            <a:endParaRPr lang="en-GB" sz="2200" dirty="0" smtClean="0"/>
          </a:p>
          <a:p>
            <a:endParaRPr lang="en-GB" sz="2200" dirty="0"/>
          </a:p>
          <a:p>
            <a:pPr marL="118872" indent="0">
              <a:buNone/>
            </a:pPr>
            <a:endParaRPr lang="en-GB" sz="22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67509" y="3490791"/>
            <a:ext cx="8229600" cy="208585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GB" sz="2200" u="sng" dirty="0" smtClean="0"/>
              <a:t>Chemical Biology and Medicinal Chemistry</a:t>
            </a:r>
          </a:p>
          <a:p>
            <a:pPr marL="118872" indent="0">
              <a:buNone/>
            </a:pPr>
            <a:endParaRPr lang="en-GB" sz="2200" dirty="0" smtClean="0"/>
          </a:p>
          <a:p>
            <a:endParaRPr lang="en-GB" sz="2200" dirty="0" smtClean="0"/>
          </a:p>
          <a:p>
            <a:endParaRPr lang="en-GB" sz="2200" dirty="0" smtClean="0"/>
          </a:p>
          <a:p>
            <a:endParaRPr lang="en-GB" sz="2200" dirty="0" smtClean="0"/>
          </a:p>
          <a:p>
            <a:pPr marL="118872" indent="0">
              <a:buFont typeface="Wingdings 2"/>
              <a:buNone/>
            </a:pPr>
            <a:endParaRPr lang="en-GB" sz="2200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530489"/>
              </p:ext>
            </p:extLst>
          </p:nvPr>
        </p:nvGraphicFramePr>
        <p:xfrm>
          <a:off x="827584" y="1353227"/>
          <a:ext cx="7281001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CS ChemDraw Drawing" r:id="rId3" imgW="6546960" imgH="906313" progId="ChemDraw.Document.6.0">
                  <p:embed/>
                </p:oleObj>
              </mc:Choice>
              <mc:Fallback>
                <p:oleObj name="CS ChemDraw Drawing" r:id="rId3" imgW="6546960" imgH="90631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584" y="1353227"/>
                        <a:ext cx="7281001" cy="100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84" y="2337265"/>
            <a:ext cx="3168352" cy="11535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4858" y="2382203"/>
            <a:ext cx="2888002" cy="11521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767" y="4076827"/>
            <a:ext cx="8616510" cy="193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75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519511" y="1713895"/>
            <a:ext cx="6191442" cy="4128084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104" y="-92980"/>
            <a:ext cx="8229600" cy="1143000"/>
          </a:xfrm>
        </p:spPr>
        <p:txBody>
          <a:bodyPr/>
          <a:lstStyle/>
          <a:p>
            <a:r>
              <a:rPr lang="en-GB" dirty="0" smtClean="0"/>
              <a:t>Asymmetric </a:t>
            </a:r>
            <a:r>
              <a:rPr lang="en-GB" dirty="0" err="1" smtClean="0"/>
              <a:t>Organocatalysis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104" y="917009"/>
            <a:ext cx="8229600" cy="864095"/>
          </a:xfrm>
        </p:spPr>
        <p:txBody>
          <a:bodyPr>
            <a:normAutofit/>
          </a:bodyPr>
          <a:lstStyle/>
          <a:p>
            <a:r>
              <a:rPr lang="en-GB" sz="2200" dirty="0" err="1" smtClean="0"/>
              <a:t>Organocatalysis</a:t>
            </a:r>
            <a:r>
              <a:rPr lang="en-GB" sz="2200" dirty="0" smtClean="0"/>
              <a:t> : the use of small organic molecules to </a:t>
            </a:r>
            <a:r>
              <a:rPr lang="en-GB" sz="2200" dirty="0" err="1" smtClean="0"/>
              <a:t>catalyze</a:t>
            </a:r>
            <a:r>
              <a:rPr lang="en-GB" sz="2200" dirty="0" smtClean="0"/>
              <a:t> organic transformations.</a:t>
            </a:r>
            <a:endParaRPr lang="en-GB" sz="22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899000"/>
              </p:ext>
            </p:extLst>
          </p:nvPr>
        </p:nvGraphicFramePr>
        <p:xfrm>
          <a:off x="1861600" y="2028432"/>
          <a:ext cx="1182687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2" name="CS ChemDraw Drawing" r:id="rId3" imgW="1182060" imgH="1514475" progId="ChemDraw.Document.6.0">
                  <p:embed/>
                </p:oleObj>
              </mc:Choice>
              <mc:Fallback>
                <p:oleObj name="CS ChemDraw Drawing" r:id="rId3" imgW="1182060" imgH="151447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61600" y="2028432"/>
                        <a:ext cx="1182687" cy="151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717584" y="1884416"/>
            <a:ext cx="5815335" cy="3910235"/>
            <a:chOff x="1691680" y="2492896"/>
            <a:chExt cx="5815335" cy="3910235"/>
          </a:xfrm>
        </p:grpSpPr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74010809"/>
                </p:ext>
              </p:extLst>
            </p:nvPr>
          </p:nvGraphicFramePr>
          <p:xfrm>
            <a:off x="3995936" y="2492896"/>
            <a:ext cx="1212850" cy="1635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43" name="CS ChemDraw Drawing" r:id="rId5" imgW="1212570" imgH="1634975" progId="ChemDraw.Document.6.0">
                    <p:embed/>
                  </p:oleObj>
                </mc:Choice>
                <mc:Fallback>
                  <p:oleObj name="CS ChemDraw Drawing" r:id="rId5" imgW="1212570" imgH="1634975" progId="ChemDraw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995936" y="2492896"/>
                          <a:ext cx="1212850" cy="16351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13346482"/>
                </p:ext>
              </p:extLst>
            </p:nvPr>
          </p:nvGraphicFramePr>
          <p:xfrm>
            <a:off x="6216650" y="2564259"/>
            <a:ext cx="809625" cy="151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44" name="CS ChemDraw Drawing" r:id="rId7" imgW="810270" imgH="1517710" progId="ChemDraw.Document.6.0">
                    <p:embed/>
                  </p:oleObj>
                </mc:Choice>
                <mc:Fallback>
                  <p:oleObj name="CS ChemDraw Drawing" r:id="rId7" imgW="810270" imgH="1517710" progId="ChemDraw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216650" y="2564259"/>
                          <a:ext cx="809625" cy="1517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4301685"/>
                </p:ext>
              </p:extLst>
            </p:nvPr>
          </p:nvGraphicFramePr>
          <p:xfrm>
            <a:off x="1691680" y="4725144"/>
            <a:ext cx="1550987" cy="1677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45" name="CS ChemDraw Drawing" r:id="rId9" imgW="1551150" imgH="1677299" progId="ChemDraw.Document.6.0">
                    <p:embed/>
                  </p:oleObj>
                </mc:Choice>
                <mc:Fallback>
                  <p:oleObj name="CS ChemDraw Drawing" r:id="rId9" imgW="1551150" imgH="1677299" progId="ChemDraw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691680" y="4725144"/>
                          <a:ext cx="1550987" cy="16779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86769498"/>
                </p:ext>
              </p:extLst>
            </p:nvPr>
          </p:nvGraphicFramePr>
          <p:xfrm>
            <a:off x="3779912" y="4509120"/>
            <a:ext cx="1822450" cy="1876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46" name="CS ChemDraw Drawing" r:id="rId11" imgW="1822230" imgH="1875706" progId="ChemDraw.Document.6.0">
                    <p:embed/>
                  </p:oleObj>
                </mc:Choice>
                <mc:Fallback>
                  <p:oleObj name="CS ChemDraw Drawing" r:id="rId11" imgW="1822230" imgH="1875706" progId="ChemDraw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779912" y="4509120"/>
                          <a:ext cx="1822450" cy="18764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37678705"/>
                </p:ext>
              </p:extLst>
            </p:nvPr>
          </p:nvGraphicFramePr>
          <p:xfrm>
            <a:off x="6084168" y="4221088"/>
            <a:ext cx="981075" cy="603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47" name="CS ChemDraw Drawing" r:id="rId13" imgW="981180" imgH="603310" progId="ChemDraw.Document.6.0">
                    <p:embed/>
                  </p:oleObj>
                </mc:Choice>
                <mc:Fallback>
                  <p:oleObj name="CS ChemDraw Drawing" r:id="rId13" imgW="981180" imgH="603310" progId="ChemDraw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6084168" y="4221088"/>
                          <a:ext cx="981075" cy="603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4382473"/>
                </p:ext>
              </p:extLst>
            </p:nvPr>
          </p:nvGraphicFramePr>
          <p:xfrm>
            <a:off x="5940152" y="4869160"/>
            <a:ext cx="1566863" cy="1497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48" name="CS ChemDraw Drawing" r:id="rId15" imgW="1566270" imgH="1496413" progId="ChemDraw.Document.6.0">
                    <p:embed/>
                  </p:oleObj>
                </mc:Choice>
                <mc:Fallback>
                  <p:oleObj name="CS ChemDraw Drawing" r:id="rId15" imgW="1566270" imgH="1496413" progId="ChemDraw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5940152" y="4869160"/>
                          <a:ext cx="1566863" cy="1497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539794"/>
              </p:ext>
            </p:extLst>
          </p:nvPr>
        </p:nvGraphicFramePr>
        <p:xfrm>
          <a:off x="2437317" y="3900467"/>
          <a:ext cx="4551362" cy="172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9" name="CS ChemDraw Drawing" r:id="rId17" imgW="4853520" imgH="1843627" progId="ChemDraw.Document.6.0">
                  <p:embed/>
                </p:oleObj>
              </mc:Choice>
              <mc:Fallback>
                <p:oleObj name="CS ChemDraw Drawing" r:id="rId17" imgW="4853520" imgH="1843627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7317" y="3900467"/>
                        <a:ext cx="4551362" cy="172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642943"/>
              </p:ext>
            </p:extLst>
          </p:nvPr>
        </p:nvGraphicFramePr>
        <p:xfrm>
          <a:off x="2005517" y="3756004"/>
          <a:ext cx="5286375" cy="208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0" name="CS ChemDraw Drawing" r:id="rId19" imgW="5286330" imgH="2085975" progId="ChemDraw.Document.6.0">
                  <p:embed/>
                </p:oleObj>
              </mc:Choice>
              <mc:Fallback>
                <p:oleObj name="CS ChemDraw Drawing" r:id="rId19" imgW="5286330" imgH="208597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5517" y="3756004"/>
                        <a:ext cx="5286375" cy="208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9728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49529" cy="1143000"/>
          </a:xfrm>
        </p:spPr>
        <p:txBody>
          <a:bodyPr>
            <a:normAutofit fontScale="90000"/>
          </a:bodyPr>
          <a:lstStyle/>
          <a:p>
            <a:r>
              <a:rPr lang="en-GB" dirty="0" err="1" smtClean="0"/>
              <a:t>Organocatalytic</a:t>
            </a:r>
            <a:r>
              <a:rPr lang="en-GB" dirty="0" smtClean="0"/>
              <a:t> Access to </a:t>
            </a:r>
            <a:r>
              <a:rPr lang="en-GB" dirty="0" smtClean="0">
                <a:latin typeface="Symbol" pitchFamily="18" charset="2"/>
              </a:rPr>
              <a:t>g</a:t>
            </a:r>
            <a:r>
              <a:rPr lang="en-GB" dirty="0" smtClean="0"/>
              <a:t>-Amino Acids</a:t>
            </a:r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5254916" y="998658"/>
            <a:ext cx="3922643" cy="2918469"/>
            <a:chOff x="5254916" y="1577009"/>
            <a:chExt cx="3922643" cy="2918469"/>
          </a:xfrm>
        </p:grpSpPr>
        <p:sp>
          <p:nvSpPr>
            <p:cNvPr id="4" name="Content Placeholder 2"/>
            <p:cNvSpPr txBox="1">
              <a:spLocks/>
            </p:cNvSpPr>
            <p:nvPr/>
          </p:nvSpPr>
          <p:spPr>
            <a:xfrm>
              <a:off x="5254916" y="1577009"/>
              <a:ext cx="3922643" cy="864096"/>
            </a:xfrm>
            <a:prstGeom prst="rect">
              <a:avLst/>
            </a:prstGeom>
          </p:spPr>
          <p:txBody>
            <a:bodyPr vert="horz" lIns="54864" tIns="91440" rtlCol="0">
              <a:noAutofit/>
            </a:bodyPr>
            <a:lstStyle>
              <a:lvl1pPr marL="438912" indent="-320040" algn="l" rtl="0" eaLnBrk="1" latinLnBrk="0" hangingPunct="1">
                <a:spcBef>
                  <a:spcPts val="0"/>
                </a:spcBef>
                <a:buClr>
                  <a:schemeClr val="accent1"/>
                </a:buClr>
                <a:buSzPct val="80000"/>
                <a:buFont typeface="Wingdings 2"/>
                <a:buChar char=""/>
                <a:defRPr kumimoji="0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31520" indent="-27432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/>
                <a:buChar char=""/>
                <a:defRPr kumimoji="0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6696" indent="-22860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/>
                <a:buChar char="▪"/>
                <a:defRPr kumimoji="0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16152" indent="-18288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/>
                <a:buChar char="▪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26464" indent="-182880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Wingdings 3"/>
                <a:buChar char=""/>
                <a:defRPr kumimoji="0" lang="en-US" sz="20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27632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100000"/>
                <a:buFont typeface="Wingdings 2"/>
                <a:buChar char="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Wingdings 2"/>
                <a:buChar char="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29968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31136" indent="-18288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 2" pitchFamily="18" charset="2"/>
                <a:buChar char=""/>
                <a:defRPr kumimoji="0"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r>
                <a:rPr lang="en-GB" sz="2200" dirty="0" smtClean="0"/>
                <a:t>Biologically important class of molecule.</a:t>
              </a:r>
            </a:p>
            <a:p>
              <a:endParaRPr lang="en-GB" sz="2400" dirty="0"/>
            </a:p>
          </p:txBody>
        </p:sp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5268167" y="2441105"/>
              <a:ext cx="3896139" cy="864096"/>
            </a:xfrm>
            <a:prstGeom prst="rect">
              <a:avLst/>
            </a:prstGeom>
          </p:spPr>
          <p:txBody>
            <a:bodyPr vert="horz" lIns="54864" tIns="91440" rtlCol="0">
              <a:noAutofit/>
            </a:bodyPr>
            <a:lstStyle>
              <a:lvl1pPr marL="438912" indent="-320040" algn="l" rtl="0" eaLnBrk="1" latinLnBrk="0" hangingPunct="1">
                <a:spcBef>
                  <a:spcPts val="0"/>
                </a:spcBef>
                <a:buClr>
                  <a:schemeClr val="accent1"/>
                </a:buClr>
                <a:buSzPct val="80000"/>
                <a:buFont typeface="Wingdings 2"/>
                <a:buChar char=""/>
                <a:defRPr kumimoji="0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31520" indent="-27432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/>
                <a:buChar char=""/>
                <a:defRPr kumimoji="0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6696" indent="-22860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Arial"/>
                <a:buChar char="▪"/>
                <a:defRPr kumimoji="0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16152" indent="-18288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Arial"/>
                <a:buChar char="▪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26464" indent="-182880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Font typeface="Wingdings 3"/>
                <a:buChar char=""/>
                <a:defRPr kumimoji="0" lang="en-US" sz="20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27632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100000"/>
                <a:buFont typeface="Wingdings 2"/>
                <a:buChar char="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Wingdings 2"/>
                <a:buChar char="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29968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 2" pitchFamily="18" charset="2"/>
                <a:buChar char="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31136" indent="-18288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 2" pitchFamily="18" charset="2"/>
                <a:buChar char=""/>
                <a:defRPr kumimoji="0"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r>
                <a:rPr lang="en-GB" sz="2200" dirty="0" smtClean="0"/>
                <a:t>E.g. </a:t>
              </a:r>
              <a:r>
                <a:rPr lang="en-GB" sz="2200" dirty="0" err="1" smtClean="0"/>
                <a:t>Lyrica</a:t>
              </a:r>
              <a:r>
                <a:rPr lang="en-GB" sz="2200" dirty="0" smtClean="0"/>
                <a:t> (</a:t>
              </a:r>
              <a:r>
                <a:rPr lang="en-GB" sz="2200" dirty="0" err="1" smtClean="0"/>
                <a:t>pregabalin</a:t>
              </a:r>
              <a:r>
                <a:rPr lang="en-GB" sz="2200" dirty="0" smtClean="0"/>
                <a:t>), an anticonvulsant used in the treatment of epilepsy</a:t>
              </a:r>
            </a:p>
            <a:p>
              <a:endParaRPr lang="en-GB" sz="2400" dirty="0"/>
            </a:p>
          </p:txBody>
        </p:sp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29989136"/>
                </p:ext>
              </p:extLst>
            </p:nvPr>
          </p:nvGraphicFramePr>
          <p:xfrm>
            <a:off x="6569820" y="3789040"/>
            <a:ext cx="1566863" cy="706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6" name="CS ChemDraw Drawing" r:id="rId3" imgW="1334610" imgH="601692" progId="ChemDraw.Document.6.0">
                    <p:embed/>
                  </p:oleObj>
                </mc:Choice>
                <mc:Fallback>
                  <p:oleObj name="CS ChemDraw Drawing" r:id="rId3" imgW="1334610" imgH="601692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69820" y="3789040"/>
                          <a:ext cx="1566863" cy="706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5281420" y="4135908"/>
            <a:ext cx="3896139" cy="86409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GB" sz="2200" dirty="0" smtClean="0"/>
              <a:t>Difficult class of compound to make </a:t>
            </a:r>
            <a:r>
              <a:rPr lang="en-GB" sz="2200" dirty="0" err="1" smtClean="0"/>
              <a:t>enantioselectively</a:t>
            </a:r>
            <a:r>
              <a:rPr lang="en-GB" sz="2200" dirty="0" smtClean="0"/>
              <a:t>.</a:t>
            </a:r>
          </a:p>
          <a:p>
            <a:endParaRPr lang="en-GB" sz="22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287754" y="5154905"/>
            <a:ext cx="3922643" cy="86409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GB" sz="2200" dirty="0" smtClean="0"/>
              <a:t>Can </a:t>
            </a:r>
            <a:r>
              <a:rPr lang="en-GB" sz="2200" dirty="0" err="1" smtClean="0"/>
              <a:t>organocatalysis</a:t>
            </a:r>
            <a:r>
              <a:rPr lang="en-GB" sz="2200" dirty="0" smtClean="0"/>
              <a:t> address this?</a:t>
            </a:r>
          </a:p>
          <a:p>
            <a:endParaRPr lang="en-GB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1164056"/>
            <a:ext cx="5143500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50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1375"/>
            <a:ext cx="8229600" cy="4525963"/>
          </a:xfrm>
        </p:spPr>
        <p:txBody>
          <a:bodyPr>
            <a:normAutofit/>
          </a:bodyPr>
          <a:lstStyle/>
          <a:p>
            <a:r>
              <a:rPr lang="en-GB" sz="2200" i="1" dirty="0" smtClean="0"/>
              <a:t>via</a:t>
            </a:r>
            <a:r>
              <a:rPr lang="en-GB" sz="2200" dirty="0" smtClean="0"/>
              <a:t> </a:t>
            </a:r>
            <a:r>
              <a:rPr lang="en-GB" sz="2200" dirty="0" err="1" smtClean="0"/>
              <a:t>Enamines</a:t>
            </a:r>
            <a:r>
              <a:rPr lang="en-GB" sz="2200" dirty="0" smtClean="0"/>
              <a:t> </a:t>
            </a:r>
            <a:endParaRPr lang="en-GB" sz="2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204114" y="115875"/>
            <a:ext cx="9646417" cy="1143000"/>
          </a:xfrm>
        </p:spPr>
        <p:txBody>
          <a:bodyPr>
            <a:normAutofit/>
          </a:bodyPr>
          <a:lstStyle/>
          <a:p>
            <a:r>
              <a:rPr lang="en-GB" sz="4000" dirty="0" err="1" smtClean="0"/>
              <a:t>Organocatalytic</a:t>
            </a:r>
            <a:r>
              <a:rPr lang="en-GB" sz="4000" dirty="0" smtClean="0"/>
              <a:t> Access to </a:t>
            </a:r>
            <a:r>
              <a:rPr lang="en-GB" sz="4000" dirty="0" smtClean="0">
                <a:latin typeface="Symbol" pitchFamily="18" charset="2"/>
              </a:rPr>
              <a:t>g</a:t>
            </a:r>
            <a:r>
              <a:rPr lang="en-GB" sz="4000" dirty="0" smtClean="0"/>
              <a:t>-Amino Acids</a:t>
            </a:r>
            <a:endParaRPr lang="en-GB" sz="4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160450"/>
              </p:ext>
            </p:extLst>
          </p:nvPr>
        </p:nvGraphicFramePr>
        <p:xfrm>
          <a:off x="827584" y="3978287"/>
          <a:ext cx="2446337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" name="CS ChemDraw Drawing" r:id="rId3" imgW="2445660" imgH="691461" progId="ChemDraw.Document.6.0">
                  <p:embed/>
                </p:oleObj>
              </mc:Choice>
              <mc:Fallback>
                <p:oleObj name="CS ChemDraw Drawing" r:id="rId3" imgW="2445660" imgH="69146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584" y="3978287"/>
                        <a:ext cx="2446337" cy="69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82304"/>
              </p:ext>
            </p:extLst>
          </p:nvPr>
        </p:nvGraphicFramePr>
        <p:xfrm>
          <a:off x="3491880" y="3762263"/>
          <a:ext cx="3821113" cy="236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6" name="CS ChemDraw Drawing" r:id="rId5" imgW="3820500" imgH="2364986" progId="ChemDraw.Document.6.0">
                  <p:embed/>
                </p:oleObj>
              </mc:Choice>
              <mc:Fallback>
                <p:oleObj name="CS ChemDraw Drawing" r:id="rId5" imgW="3820500" imgH="236498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91880" y="3762263"/>
                        <a:ext cx="3821113" cy="2365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6914"/>
              </p:ext>
            </p:extLst>
          </p:nvPr>
        </p:nvGraphicFramePr>
        <p:xfrm>
          <a:off x="3347864" y="3762263"/>
          <a:ext cx="4089400" cy="126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7" name="CS ChemDraw Drawing" r:id="rId7" imgW="4089960" imgH="1264579" progId="ChemDraw.Document.6.0">
                  <p:embed/>
                </p:oleObj>
              </mc:Choice>
              <mc:Fallback>
                <p:oleObj name="CS ChemDraw Drawing" r:id="rId7" imgW="4089960" imgH="126457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47864" y="3762263"/>
                        <a:ext cx="4089400" cy="1265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63578" y="5344172"/>
            <a:ext cx="4090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Chi, Y.; Guo, L.; Kopf, N. A.; Gellman, S. H. </a:t>
            </a:r>
            <a:r>
              <a:rPr lang="en-GB" i="1" dirty="0" smtClean="0"/>
              <a:t>J. Am. Chem. Soc. </a:t>
            </a:r>
            <a:r>
              <a:rPr lang="en-GB" b="1" dirty="0" smtClean="0"/>
              <a:t>2008</a:t>
            </a:r>
            <a:r>
              <a:rPr lang="en-GB" dirty="0" smtClean="0"/>
              <a:t>, </a:t>
            </a:r>
            <a:r>
              <a:rPr lang="en-GB" i="1" dirty="0" smtClean="0"/>
              <a:t>130</a:t>
            </a:r>
            <a:r>
              <a:rPr lang="en-GB" dirty="0" smtClean="0"/>
              <a:t>, 5608.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3688" y="1530014"/>
            <a:ext cx="5688632" cy="222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0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Organocatalytic</a:t>
            </a:r>
            <a:r>
              <a:rPr lang="en-GB" dirty="0"/>
              <a:t> Access to </a:t>
            </a:r>
            <a:r>
              <a:rPr lang="en-GB" dirty="0">
                <a:latin typeface="Symbol" pitchFamily="18" charset="2"/>
              </a:rPr>
              <a:t>g</a:t>
            </a:r>
            <a:r>
              <a:rPr lang="en-GB" dirty="0"/>
              <a:t>-Amino Acids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3760"/>
            <a:ext cx="8229600" cy="645697"/>
          </a:xfrm>
        </p:spPr>
        <p:txBody>
          <a:bodyPr>
            <a:normAutofit/>
          </a:bodyPr>
          <a:lstStyle/>
          <a:p>
            <a:r>
              <a:rPr lang="en-GB" sz="2200" dirty="0" smtClean="0"/>
              <a:t>Via </a:t>
            </a:r>
            <a:r>
              <a:rPr lang="en-GB" sz="2200" dirty="0" err="1" smtClean="0"/>
              <a:t>Iminium</a:t>
            </a:r>
            <a:r>
              <a:rPr lang="en-GB" sz="2200" dirty="0" smtClean="0"/>
              <a:t> ion</a:t>
            </a:r>
            <a:endParaRPr lang="en-GB" sz="22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131003"/>
              </p:ext>
            </p:extLst>
          </p:nvPr>
        </p:nvGraphicFramePr>
        <p:xfrm>
          <a:off x="457200" y="1804708"/>
          <a:ext cx="8470295" cy="118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5" name="CS ChemDraw Drawing" r:id="rId3" imgW="7144200" imgH="997699" progId="ChemDraw.Document.6.0">
                  <p:embed/>
                </p:oleObj>
              </mc:Choice>
              <mc:Fallback>
                <p:oleObj name="CS ChemDraw Drawing" r:id="rId3" imgW="7144200" imgH="99769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804708"/>
                        <a:ext cx="8470295" cy="118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9368" y="3189557"/>
            <a:ext cx="5939895" cy="289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85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508172" y="1713895"/>
            <a:ext cx="5907981" cy="4183021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246" y="-113293"/>
            <a:ext cx="9158812" cy="114300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Organocatalytic</a:t>
            </a:r>
            <a:r>
              <a:rPr lang="en-GB" dirty="0"/>
              <a:t> Access to </a:t>
            </a:r>
            <a:r>
              <a:rPr lang="en-GB" dirty="0">
                <a:latin typeface="Symbol" pitchFamily="18" charset="2"/>
              </a:rPr>
              <a:t>g</a:t>
            </a:r>
            <a:r>
              <a:rPr lang="en-GB" dirty="0"/>
              <a:t>-Amino Acids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491" y="871484"/>
            <a:ext cx="8229600" cy="717705"/>
          </a:xfrm>
        </p:spPr>
        <p:txBody>
          <a:bodyPr>
            <a:normAutofit lnSpcReduction="10000"/>
          </a:bodyPr>
          <a:lstStyle/>
          <a:p>
            <a:r>
              <a:rPr lang="en-GB" sz="2200" dirty="0" smtClean="0"/>
              <a:t>Addition of </a:t>
            </a:r>
            <a:r>
              <a:rPr lang="en-GB" sz="2200" dirty="0" err="1" smtClean="0"/>
              <a:t>nitronate</a:t>
            </a:r>
            <a:r>
              <a:rPr lang="en-GB" sz="2200" dirty="0" smtClean="0"/>
              <a:t> onto conjugated ester using </a:t>
            </a:r>
            <a:r>
              <a:rPr lang="en-GB" sz="2200" dirty="0" err="1" smtClean="0"/>
              <a:t>bifunctional</a:t>
            </a:r>
            <a:r>
              <a:rPr lang="en-GB" sz="2200" dirty="0" smtClean="0"/>
              <a:t> catalysis</a:t>
            </a:r>
            <a:endParaRPr lang="en-GB" sz="22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1601140" y="1857935"/>
            <a:ext cx="5815013" cy="3910012"/>
            <a:chOff x="1692275" y="2636838"/>
            <a:chExt cx="5815013" cy="3910012"/>
          </a:xfrm>
        </p:grpSpPr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39139481"/>
                </p:ext>
              </p:extLst>
            </p:nvPr>
          </p:nvGraphicFramePr>
          <p:xfrm>
            <a:off x="6084888" y="4365625"/>
            <a:ext cx="981075" cy="603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17" name="CS ChemDraw Drawing" r:id="rId3" imgW="981180" imgH="603310" progId="ChemDraw.Document.6.0">
                    <p:embed/>
                  </p:oleObj>
                </mc:Choice>
                <mc:Fallback>
                  <p:oleObj name="CS ChemDraw Drawing" r:id="rId3" imgW="981180" imgH="603310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84888" y="4365625"/>
                          <a:ext cx="981075" cy="603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51021694"/>
                </p:ext>
              </p:extLst>
            </p:nvPr>
          </p:nvGraphicFramePr>
          <p:xfrm>
            <a:off x="1835150" y="2781300"/>
            <a:ext cx="1182688" cy="1514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18" name="CS ChemDraw Drawing" r:id="rId5" imgW="1182060" imgH="1514475" progId="ChemDraw.Document.6.0">
                    <p:embed/>
                  </p:oleObj>
                </mc:Choice>
                <mc:Fallback>
                  <p:oleObj name="CS ChemDraw Drawing" r:id="rId5" imgW="1182060" imgH="1514475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5150" y="2781300"/>
                          <a:ext cx="1182688" cy="15144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21217587"/>
                </p:ext>
              </p:extLst>
            </p:nvPr>
          </p:nvGraphicFramePr>
          <p:xfrm>
            <a:off x="3995738" y="2636838"/>
            <a:ext cx="1212850" cy="1635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19" name="CS ChemDraw Drawing" r:id="rId7" imgW="1212570" imgH="1634975" progId="ChemDraw.Document.6.0">
                    <p:embed/>
                  </p:oleObj>
                </mc:Choice>
                <mc:Fallback>
                  <p:oleObj name="CS ChemDraw Drawing" r:id="rId7" imgW="1212570" imgH="1634975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5738" y="2636838"/>
                          <a:ext cx="1212850" cy="1635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17010108"/>
                </p:ext>
              </p:extLst>
            </p:nvPr>
          </p:nvGraphicFramePr>
          <p:xfrm>
            <a:off x="6216650" y="2708275"/>
            <a:ext cx="809625" cy="151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20" name="CS ChemDraw Drawing" r:id="rId9" imgW="810270" imgH="1517710" progId="ChemDraw.Document.6.0">
                    <p:embed/>
                  </p:oleObj>
                </mc:Choice>
                <mc:Fallback>
                  <p:oleObj name="CS ChemDraw Drawing" r:id="rId9" imgW="810270" imgH="1517710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16650" y="2708275"/>
                          <a:ext cx="809625" cy="151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87490040"/>
                </p:ext>
              </p:extLst>
            </p:nvPr>
          </p:nvGraphicFramePr>
          <p:xfrm>
            <a:off x="1692275" y="4868863"/>
            <a:ext cx="1550988" cy="1677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21" name="CS ChemDraw Drawing" r:id="rId11" imgW="1551150" imgH="1677299" progId="ChemDraw.Document.6.0">
                    <p:embed/>
                  </p:oleObj>
                </mc:Choice>
                <mc:Fallback>
                  <p:oleObj name="CS ChemDraw Drawing" r:id="rId11" imgW="1551150" imgH="1677299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2275" y="4868863"/>
                          <a:ext cx="1550988" cy="16779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43494066"/>
                </p:ext>
              </p:extLst>
            </p:nvPr>
          </p:nvGraphicFramePr>
          <p:xfrm>
            <a:off x="3779838" y="4652963"/>
            <a:ext cx="1822450" cy="1876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22" name="CS ChemDraw Drawing" r:id="rId13" imgW="1822230" imgH="1875706" progId="ChemDraw.Document.6.0">
                    <p:embed/>
                  </p:oleObj>
                </mc:Choice>
                <mc:Fallback>
                  <p:oleObj name="CS ChemDraw Drawing" r:id="rId13" imgW="1822230" imgH="1875706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9838" y="4652963"/>
                          <a:ext cx="1822450" cy="1876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73208555"/>
                </p:ext>
              </p:extLst>
            </p:nvPr>
          </p:nvGraphicFramePr>
          <p:xfrm>
            <a:off x="5940425" y="5013325"/>
            <a:ext cx="1566863" cy="1497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23" name="CS ChemDraw Drawing" r:id="rId15" imgW="1566270" imgH="1496413" progId="ChemDraw.Document.6.0">
                    <p:embed/>
                  </p:oleObj>
                </mc:Choice>
                <mc:Fallback>
                  <p:oleObj name="CS ChemDraw Drawing" r:id="rId15" imgW="1566270" imgH="1496413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40425" y="5013325"/>
                          <a:ext cx="1566863" cy="14970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1686414"/>
              </p:ext>
            </p:extLst>
          </p:nvPr>
        </p:nvGraphicFramePr>
        <p:xfrm>
          <a:off x="150229" y="1744045"/>
          <a:ext cx="8993771" cy="928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4" name="CS ChemDraw Drawing" r:id="rId17" imgW="7256790" imgH="749420" progId="ChemDraw.Document.6.0">
                  <p:embed/>
                </p:oleObj>
              </mc:Choice>
              <mc:Fallback>
                <p:oleObj name="CS ChemDraw Drawing" r:id="rId17" imgW="7256790" imgH="74942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229" y="1744045"/>
                        <a:ext cx="8993771" cy="9286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3561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508172" y="1713895"/>
            <a:ext cx="6164984" cy="4183021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-144950"/>
            <a:ext cx="8229600" cy="1143000"/>
          </a:xfrm>
        </p:spPr>
        <p:txBody>
          <a:bodyPr/>
          <a:lstStyle/>
          <a:p>
            <a:r>
              <a:rPr lang="en-GB" dirty="0" smtClean="0"/>
              <a:t>H-Bonding Catalysis</a:t>
            </a:r>
            <a:endParaRPr lang="en-GB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1605233"/>
              </p:ext>
            </p:extLst>
          </p:nvPr>
        </p:nvGraphicFramePr>
        <p:xfrm>
          <a:off x="6001816" y="3542356"/>
          <a:ext cx="98107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" name="CS ChemDraw Drawing" r:id="rId3" imgW="981180" imgH="603310" progId="ChemDraw.Document.6.0">
                  <p:embed/>
                </p:oleObj>
              </mc:Choice>
              <mc:Fallback>
                <p:oleObj name="CS ChemDraw Drawing" r:id="rId3" imgW="981180" imgH="60331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01816" y="3542356"/>
                        <a:ext cx="981075" cy="60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446856" y="850359"/>
            <a:ext cx="8229600" cy="717705"/>
          </a:xfrm>
        </p:spPr>
        <p:txBody>
          <a:bodyPr>
            <a:normAutofit/>
          </a:bodyPr>
          <a:lstStyle/>
          <a:p>
            <a:r>
              <a:rPr lang="en-GB" sz="2200" dirty="0" err="1" smtClean="0"/>
              <a:t>Bifunctional</a:t>
            </a:r>
            <a:r>
              <a:rPr lang="en-GB" sz="2200" dirty="0" smtClean="0"/>
              <a:t> </a:t>
            </a:r>
            <a:r>
              <a:rPr lang="en-GB" sz="2200" dirty="0" err="1" smtClean="0"/>
              <a:t>thiourea</a:t>
            </a:r>
            <a:r>
              <a:rPr lang="en-GB" sz="2200" dirty="0" smtClean="0"/>
              <a:t> catalysts</a:t>
            </a:r>
            <a:endParaRPr lang="en-GB" sz="22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560559"/>
              </p:ext>
            </p:extLst>
          </p:nvPr>
        </p:nvGraphicFramePr>
        <p:xfrm>
          <a:off x="5569719" y="3185690"/>
          <a:ext cx="2103437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2" name="CS ChemDraw Drawing" r:id="rId5" imgW="2102760" imgH="1259726" progId="ChemDraw.Document.6.0">
                  <p:embed/>
                </p:oleObj>
              </mc:Choice>
              <mc:Fallback>
                <p:oleObj name="CS ChemDraw Drawing" r:id="rId5" imgW="2102760" imgH="125972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69719" y="3185690"/>
                        <a:ext cx="2103437" cy="1260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1417803"/>
              </p:ext>
            </p:extLst>
          </p:nvPr>
        </p:nvGraphicFramePr>
        <p:xfrm>
          <a:off x="2147093" y="3038300"/>
          <a:ext cx="614363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3" name="CS ChemDraw Drawing" r:id="rId7" imgW="613710" imgH="1037326" progId="ChemDraw.Document.6.0">
                  <p:embed/>
                </p:oleObj>
              </mc:Choice>
              <mc:Fallback>
                <p:oleObj name="CS ChemDraw Drawing" r:id="rId7" imgW="613710" imgH="103732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47093" y="3038300"/>
                        <a:ext cx="614363" cy="1036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6831381"/>
              </p:ext>
            </p:extLst>
          </p:nvPr>
        </p:nvGraphicFramePr>
        <p:xfrm>
          <a:off x="1825352" y="3038300"/>
          <a:ext cx="4064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4" name="CS ChemDraw Drawing" r:id="rId9" imgW="406350" imgH="901730" progId="ChemDraw.Document.6.0">
                  <p:embed/>
                </p:oleObj>
              </mc:Choice>
              <mc:Fallback>
                <p:oleObj name="CS ChemDraw Drawing" r:id="rId9" imgW="406350" imgH="90173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25352" y="3038300"/>
                        <a:ext cx="406400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0732630"/>
              </p:ext>
            </p:extLst>
          </p:nvPr>
        </p:nvGraphicFramePr>
        <p:xfrm>
          <a:off x="3553544" y="1814164"/>
          <a:ext cx="2659063" cy="202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5" name="CS ChemDraw Drawing" r:id="rId11" imgW="2658960" imgH="2026668" progId="ChemDraw.Document.6.0">
                  <p:embed/>
                </p:oleObj>
              </mc:Choice>
              <mc:Fallback>
                <p:oleObj name="CS ChemDraw Drawing" r:id="rId11" imgW="2658960" imgH="202666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553544" y="1814164"/>
                        <a:ext cx="2659063" cy="2027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482097"/>
              </p:ext>
            </p:extLst>
          </p:nvPr>
        </p:nvGraphicFramePr>
        <p:xfrm>
          <a:off x="4705672" y="3542356"/>
          <a:ext cx="34290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6" name="CS ChemDraw Drawing" r:id="rId13" imgW="342630" imgH="590909" progId="ChemDraw.Document.6.0">
                  <p:embed/>
                </p:oleObj>
              </mc:Choice>
              <mc:Fallback>
                <p:oleObj name="CS ChemDraw Drawing" r:id="rId13" imgW="342630" imgH="59090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705672" y="3542356"/>
                        <a:ext cx="342900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942070"/>
              </p:ext>
            </p:extLst>
          </p:nvPr>
        </p:nvGraphicFramePr>
        <p:xfrm>
          <a:off x="6212607" y="2318220"/>
          <a:ext cx="1184275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7" name="CS ChemDraw Drawing" r:id="rId15" imgW="1183680" imgH="537533" progId="ChemDraw.Document.6.0">
                  <p:embed/>
                </p:oleObj>
              </mc:Choice>
              <mc:Fallback>
                <p:oleObj name="CS ChemDraw Drawing" r:id="rId15" imgW="1183680" imgH="53753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212607" y="2318220"/>
                        <a:ext cx="1184275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2218345" y="4326842"/>
            <a:ext cx="5046662" cy="1600890"/>
            <a:chOff x="2228689" y="5149590"/>
            <a:chExt cx="5046662" cy="1600890"/>
          </a:xfrm>
        </p:grpSpPr>
        <p:graphicFrame>
          <p:nvGraphicFramePr>
            <p:cNvPr id="26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35687693"/>
                </p:ext>
              </p:extLst>
            </p:nvPr>
          </p:nvGraphicFramePr>
          <p:xfrm>
            <a:off x="2228689" y="5149590"/>
            <a:ext cx="5046662" cy="933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48" name="CS ChemDraw Drawing" r:id="rId17" imgW="4836780" imgH="895799" progId="ChemDraw.Document.6.0">
                    <p:embed/>
                  </p:oleObj>
                </mc:Choice>
                <mc:Fallback>
                  <p:oleObj name="CS ChemDraw Drawing" r:id="rId17" imgW="4836780" imgH="895799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8689" y="5149590"/>
                          <a:ext cx="5046662" cy="933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Rectangle 26"/>
            <p:cNvSpPr/>
            <p:nvPr/>
          </p:nvSpPr>
          <p:spPr>
            <a:xfrm>
              <a:off x="2550145" y="6104149"/>
              <a:ext cx="433174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 err="1"/>
                <a:t>Okino</a:t>
              </a:r>
              <a:r>
                <a:rPr lang="en-GB" dirty="0"/>
                <a:t>, T.; Nakamura, S.; Furukawa, T.; </a:t>
              </a:r>
              <a:r>
                <a:rPr lang="en-GB" dirty="0" err="1"/>
                <a:t>Takemoto</a:t>
              </a:r>
              <a:r>
                <a:rPr lang="en-GB" dirty="0"/>
                <a:t>, Y. </a:t>
              </a:r>
              <a:r>
                <a:rPr lang="en-GB" i="1" dirty="0"/>
                <a:t>Org. </a:t>
              </a:r>
              <a:r>
                <a:rPr lang="en-GB" i="1" dirty="0" err="1"/>
                <a:t>Lett</a:t>
              </a:r>
              <a:r>
                <a:rPr lang="en-GB" i="1" dirty="0"/>
                <a:t>. </a:t>
              </a:r>
              <a:r>
                <a:rPr lang="en-GB" b="1" dirty="0"/>
                <a:t>2003</a:t>
              </a:r>
              <a:r>
                <a:rPr lang="en-GB" dirty="0"/>
                <a:t>, </a:t>
              </a:r>
              <a:r>
                <a:rPr lang="en-GB" i="1" dirty="0"/>
                <a:t>5</a:t>
              </a:r>
              <a:r>
                <a:rPr lang="en-GB" dirty="0"/>
                <a:t>, 625.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3624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-0.21893 1.11111E-6 C -0.31719 1.11111E-6 -0.43768 -0.04607 -0.43768 -0.08333 L -0.43768 -0.16597 " pathEditMode="relative" rAng="0" ptsTypes="FfFF">
                                      <p:cBhvr>
                                        <p:cTn id="1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92" y="-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1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1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1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22270"/>
            <a:ext cx="8229600" cy="1143000"/>
          </a:xfrm>
        </p:spPr>
        <p:txBody>
          <a:bodyPr/>
          <a:lstStyle/>
          <a:p>
            <a:r>
              <a:rPr lang="en-GB" dirty="0" smtClean="0"/>
              <a:t>H-Bonding Catalysis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311" y="980918"/>
            <a:ext cx="8229600" cy="573689"/>
          </a:xfrm>
        </p:spPr>
        <p:txBody>
          <a:bodyPr>
            <a:normAutofit/>
          </a:bodyPr>
          <a:lstStyle/>
          <a:p>
            <a:r>
              <a:rPr lang="en-GB" sz="2200" dirty="0" smtClean="0"/>
              <a:t>Michael Additions with </a:t>
            </a:r>
            <a:r>
              <a:rPr lang="en-GB" sz="2200" dirty="0" err="1" smtClean="0"/>
              <a:t>Bifunctional</a:t>
            </a:r>
            <a:r>
              <a:rPr lang="en-GB" sz="2200" dirty="0" smtClean="0"/>
              <a:t> </a:t>
            </a:r>
            <a:r>
              <a:rPr lang="en-GB" sz="2200" dirty="0" err="1" smtClean="0"/>
              <a:t>Organocatalysts</a:t>
            </a:r>
            <a:endParaRPr lang="en-GB" sz="2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5307209"/>
              </p:ext>
            </p:extLst>
          </p:nvPr>
        </p:nvGraphicFramePr>
        <p:xfrm>
          <a:off x="493663" y="1770631"/>
          <a:ext cx="5140325" cy="298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9" name="CS ChemDraw Drawing" r:id="rId3" imgW="5139990" imgH="2989592" progId="ChemDraw.Document.6.0">
                  <p:embed/>
                </p:oleObj>
              </mc:Choice>
              <mc:Fallback>
                <p:oleObj name="CS ChemDraw Drawing" r:id="rId3" imgW="5139990" imgH="298959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3663" y="1770631"/>
                        <a:ext cx="5140325" cy="2989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11311" y="4979633"/>
            <a:ext cx="3888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dirty="0"/>
              <a:t>Zhu, Q.; Lu, Y. </a:t>
            </a:r>
            <a:r>
              <a:rPr lang="nn-NO" i="1" dirty="0"/>
              <a:t>Org. Lett. </a:t>
            </a:r>
            <a:r>
              <a:rPr lang="nn-NO" b="1" dirty="0"/>
              <a:t>2009</a:t>
            </a:r>
            <a:r>
              <a:rPr lang="nn-NO" dirty="0"/>
              <a:t>, </a:t>
            </a:r>
            <a:r>
              <a:rPr lang="nn-NO" i="1" dirty="0"/>
              <a:t>11</a:t>
            </a:r>
            <a:r>
              <a:rPr lang="nn-NO" dirty="0"/>
              <a:t>, 1721.</a:t>
            </a:r>
            <a:endParaRPr lang="en-GB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6822746"/>
              </p:ext>
            </p:extLst>
          </p:nvPr>
        </p:nvGraphicFramePr>
        <p:xfrm>
          <a:off x="6110287" y="1842639"/>
          <a:ext cx="2576513" cy="247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0" name="CS ChemDraw Drawing" r:id="rId5" imgW="2576610" imgH="2471468" progId="ChemDraw.Document.6.0">
                  <p:embed/>
                </p:oleObj>
              </mc:Choice>
              <mc:Fallback>
                <p:oleObj name="CS ChemDraw Drawing" r:id="rId5" imgW="2576610" imgH="247146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10287" y="1842639"/>
                        <a:ext cx="2576513" cy="2471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5883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204" y="-113400"/>
            <a:ext cx="8229600" cy="1143000"/>
          </a:xfrm>
        </p:spPr>
        <p:txBody>
          <a:bodyPr/>
          <a:lstStyle/>
          <a:p>
            <a:r>
              <a:rPr lang="en-GB" dirty="0" smtClean="0"/>
              <a:t>H-Bonding Catalysis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081501"/>
            <a:ext cx="8229600" cy="573689"/>
          </a:xfrm>
        </p:spPr>
        <p:txBody>
          <a:bodyPr>
            <a:normAutofit/>
          </a:bodyPr>
          <a:lstStyle/>
          <a:p>
            <a:r>
              <a:rPr lang="en-GB" sz="2200" dirty="0" smtClean="0"/>
              <a:t>Michael Additions with </a:t>
            </a:r>
            <a:r>
              <a:rPr lang="en-GB" sz="2200" dirty="0" err="1" smtClean="0"/>
              <a:t>Bifunctional</a:t>
            </a:r>
            <a:r>
              <a:rPr lang="en-GB" sz="2200" dirty="0" smtClean="0"/>
              <a:t> </a:t>
            </a:r>
            <a:r>
              <a:rPr lang="en-GB" sz="2200" dirty="0" err="1" smtClean="0"/>
              <a:t>Organocatalysts</a:t>
            </a:r>
            <a:endParaRPr lang="en-GB" sz="22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740137"/>
              </p:ext>
            </p:extLst>
          </p:nvPr>
        </p:nvGraphicFramePr>
        <p:xfrm>
          <a:off x="107504" y="1713083"/>
          <a:ext cx="6102350" cy="279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3" name="CS ChemDraw Drawing" r:id="rId3" imgW="6101730" imgH="2790106" progId="ChemDraw.Document.6.0">
                  <p:embed/>
                </p:oleObj>
              </mc:Choice>
              <mc:Fallback>
                <p:oleObj name="CS ChemDraw Drawing" r:id="rId3" imgW="6101730" imgH="279010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1713083"/>
                        <a:ext cx="6102350" cy="2790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4768777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Rabalakos</a:t>
            </a:r>
            <a:r>
              <a:rPr lang="en-GB" dirty="0" smtClean="0"/>
              <a:t>, C.; </a:t>
            </a:r>
            <a:r>
              <a:rPr lang="en-GB" dirty="0" err="1" smtClean="0"/>
              <a:t>Wulff</a:t>
            </a:r>
            <a:r>
              <a:rPr lang="en-GB" dirty="0" smtClean="0"/>
              <a:t>, W. D. </a:t>
            </a:r>
            <a:r>
              <a:rPr lang="en-GB" i="1" dirty="0" smtClean="0"/>
              <a:t>J. Am. Chem. Soc. </a:t>
            </a:r>
            <a:r>
              <a:rPr lang="en-GB" b="1" dirty="0" smtClean="0"/>
              <a:t>2008</a:t>
            </a:r>
            <a:r>
              <a:rPr lang="en-GB" dirty="0" smtClean="0"/>
              <a:t>, </a:t>
            </a:r>
            <a:r>
              <a:rPr lang="en-GB" i="1" dirty="0" smtClean="0"/>
              <a:t>130</a:t>
            </a:r>
            <a:r>
              <a:rPr lang="en-GB" dirty="0" smtClean="0"/>
              <a:t>, 13524</a:t>
            </a:r>
            <a:endParaRPr lang="en-GB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2773805"/>
              </p:ext>
            </p:extLst>
          </p:nvPr>
        </p:nvGraphicFramePr>
        <p:xfrm>
          <a:off x="6490331" y="1857099"/>
          <a:ext cx="2643187" cy="2509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4" name="CS ChemDraw Drawing" r:id="rId5" imgW="2643570" imgH="2509478" progId="ChemDraw.Document.6.0">
                  <p:embed/>
                </p:oleObj>
              </mc:Choice>
              <mc:Fallback>
                <p:oleObj name="CS ChemDraw Drawing" r:id="rId5" imgW="2643570" imgH="250947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90331" y="1857099"/>
                        <a:ext cx="2643187" cy="2509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6357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868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err="1" smtClean="0"/>
              <a:t>Intramolecular</a:t>
            </a:r>
            <a:r>
              <a:rPr lang="en-GB" dirty="0" smtClean="0"/>
              <a:t> Reactivity?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746111"/>
            <a:ext cx="8229600" cy="1941841"/>
          </a:xfrm>
        </p:spPr>
        <p:txBody>
          <a:bodyPr>
            <a:normAutofit/>
          </a:bodyPr>
          <a:lstStyle/>
          <a:p>
            <a:r>
              <a:rPr lang="en-GB" sz="2200" dirty="0" smtClean="0"/>
              <a:t>No </a:t>
            </a:r>
            <a:r>
              <a:rPr lang="en-GB" sz="2200" dirty="0"/>
              <a:t>examples of </a:t>
            </a:r>
            <a:r>
              <a:rPr lang="en-GB" sz="2200" dirty="0" err="1"/>
              <a:t>nitronates</a:t>
            </a:r>
            <a:r>
              <a:rPr lang="en-GB" sz="2200" dirty="0"/>
              <a:t> reacting </a:t>
            </a:r>
            <a:r>
              <a:rPr lang="en-GB" sz="2200" dirty="0" err="1"/>
              <a:t>intramolecularly</a:t>
            </a:r>
            <a:r>
              <a:rPr lang="en-GB" sz="2200" dirty="0"/>
              <a:t> using </a:t>
            </a:r>
            <a:r>
              <a:rPr lang="en-GB" sz="2200" dirty="0" err="1"/>
              <a:t>bifunctional</a:t>
            </a:r>
            <a:r>
              <a:rPr lang="en-GB" sz="2200" dirty="0"/>
              <a:t> </a:t>
            </a:r>
            <a:r>
              <a:rPr lang="en-GB" sz="2200" dirty="0" smtClean="0"/>
              <a:t>catalysis</a:t>
            </a:r>
          </a:p>
          <a:p>
            <a:r>
              <a:rPr lang="en-GB" sz="2200" dirty="0" smtClean="0"/>
              <a:t>Would lead to cyclic </a:t>
            </a:r>
            <a:r>
              <a:rPr lang="en-GB" sz="2200" dirty="0" smtClean="0">
                <a:latin typeface="Symbol" pitchFamily="18" charset="2"/>
              </a:rPr>
              <a:t>g</a:t>
            </a:r>
            <a:r>
              <a:rPr lang="en-GB" sz="2200" dirty="0" smtClean="0"/>
              <a:t>-amino acids.</a:t>
            </a:r>
            <a:endParaRPr lang="en-GB" sz="2200" dirty="0"/>
          </a:p>
          <a:p>
            <a:r>
              <a:rPr lang="en-GB" sz="2200" dirty="0"/>
              <a:t>Conjugated esters rare in </a:t>
            </a:r>
            <a:r>
              <a:rPr lang="en-GB" sz="2200" dirty="0" err="1"/>
              <a:t>organocatalysis</a:t>
            </a:r>
            <a:r>
              <a:rPr lang="en-GB" sz="2200" dirty="0"/>
              <a:t> as Michael acceptors</a:t>
            </a:r>
          </a:p>
          <a:p>
            <a:endParaRPr lang="en-GB" sz="2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281501"/>
              </p:ext>
            </p:extLst>
          </p:nvPr>
        </p:nvGraphicFramePr>
        <p:xfrm>
          <a:off x="611560" y="1077869"/>
          <a:ext cx="7840663" cy="149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5" name="CS ChemDraw Drawing" r:id="rId3" imgW="5327640" imgH="1018995" progId="ChemDraw.Document.6.0">
                  <p:embed/>
                </p:oleObj>
              </mc:Choice>
              <mc:Fallback>
                <p:oleObj name="CS ChemDraw Drawing" r:id="rId3" imgW="5327640" imgH="101899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077869"/>
                        <a:ext cx="7840663" cy="149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183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Conjugated Esters as Electrophiles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492726"/>
              </p:ext>
            </p:extLst>
          </p:nvPr>
        </p:nvGraphicFramePr>
        <p:xfrm>
          <a:off x="1763688" y="1158641"/>
          <a:ext cx="5942013" cy="333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0" name="CS ChemDraw Drawing" r:id="rId3" imgW="5941620" imgH="3338692" progId="ChemDraw.Document.6.0">
                  <p:embed/>
                </p:oleObj>
              </mc:Choice>
              <mc:Fallback>
                <p:oleObj name="CS ChemDraw Drawing" r:id="rId3" imgW="5941620" imgH="333869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3688" y="1158641"/>
                        <a:ext cx="5942013" cy="3338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50631" y="4624204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Rigby, C. L.; Dixon, D. J. </a:t>
            </a:r>
            <a:r>
              <a:rPr lang="en-GB" i="1" dirty="0"/>
              <a:t>Chem. </a:t>
            </a:r>
            <a:r>
              <a:rPr lang="en-GB" i="1" dirty="0" err="1"/>
              <a:t>Commun</a:t>
            </a:r>
            <a:r>
              <a:rPr lang="en-GB" i="1" dirty="0"/>
              <a:t>. </a:t>
            </a:r>
            <a:r>
              <a:rPr lang="en-GB" b="1" dirty="0"/>
              <a:t>2008</a:t>
            </a:r>
            <a:r>
              <a:rPr lang="en-GB" dirty="0"/>
              <a:t>, 3798.</a:t>
            </a:r>
          </a:p>
        </p:txBody>
      </p:sp>
    </p:spTree>
    <p:extLst>
      <p:ext uri="{BB962C8B-B14F-4D97-AF65-F5344CB8AC3E}">
        <p14:creationId xmlns:p14="http://schemas.microsoft.com/office/powerpoint/2010/main" val="3814974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Intramolecular</a:t>
            </a:r>
            <a:r>
              <a:rPr lang="en-GB" dirty="0" smtClean="0"/>
              <a:t> Reaction of </a:t>
            </a:r>
            <a:r>
              <a:rPr lang="en-GB" dirty="0" err="1" smtClean="0"/>
              <a:t>Nitronates</a:t>
            </a:r>
            <a:r>
              <a:rPr lang="en-GB" dirty="0" smtClean="0"/>
              <a:t> onto Conjugated Esters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200" dirty="0" smtClean="0"/>
              <a:t>Substrate synthesis</a:t>
            </a:r>
            <a:endParaRPr lang="en-GB" sz="2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771456"/>
              </p:ext>
            </p:extLst>
          </p:nvPr>
        </p:nvGraphicFramePr>
        <p:xfrm>
          <a:off x="1259632" y="2259278"/>
          <a:ext cx="6696744" cy="275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" name="CS ChemDraw Drawing" r:id="rId3" imgW="4983120" imgH="2046347" progId="ChemDraw.Document.6.0">
                  <p:embed/>
                </p:oleObj>
              </mc:Choice>
              <mc:Fallback>
                <p:oleObj name="CS ChemDraw Drawing" r:id="rId3" imgW="4983120" imgH="2046347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2259278"/>
                        <a:ext cx="6696744" cy="275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0140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907172" y="975260"/>
            <a:ext cx="7280046" cy="1542270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909"/>
            <a:ext cx="8229600" cy="1143000"/>
          </a:xfrm>
        </p:spPr>
        <p:txBody>
          <a:bodyPr/>
          <a:lstStyle/>
          <a:p>
            <a:r>
              <a:rPr lang="en-GB" dirty="0" err="1" smtClean="0"/>
              <a:t>Bifuntional</a:t>
            </a:r>
            <a:r>
              <a:rPr lang="en-GB" dirty="0" smtClean="0"/>
              <a:t> Catalyst Screen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998031"/>
              </p:ext>
            </p:extLst>
          </p:nvPr>
        </p:nvGraphicFramePr>
        <p:xfrm>
          <a:off x="1070828" y="1258203"/>
          <a:ext cx="447675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3" name="CS ChemDraw Drawing" r:id="rId3" imgW="4477140" imgH="1018995" progId="ChemDraw.Document.6.0">
                  <p:embed/>
                </p:oleObj>
              </mc:Choice>
              <mc:Fallback>
                <p:oleObj name="CS ChemDraw Drawing" r:id="rId3" imgW="4477140" imgH="101899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0828" y="1258203"/>
                        <a:ext cx="4476750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164755"/>
              </p:ext>
            </p:extLst>
          </p:nvPr>
        </p:nvGraphicFramePr>
        <p:xfrm>
          <a:off x="395536" y="2789421"/>
          <a:ext cx="8529638" cy="315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4" name="CS ChemDraw Drawing" r:id="rId5" imgW="8529300" imgH="3154303" progId="ChemDraw.Document.6.0">
                  <p:embed/>
                </p:oleObj>
              </mc:Choice>
              <mc:Fallback>
                <p:oleObj name="CS ChemDraw Drawing" r:id="rId5" imgW="8529300" imgH="315430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5536" y="2789421"/>
                        <a:ext cx="8529638" cy="3154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5304" y="1114187"/>
            <a:ext cx="24003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606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304058" y="975260"/>
            <a:ext cx="6883160" cy="2511528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352" y="-35875"/>
            <a:ext cx="8229600" cy="1143000"/>
          </a:xfrm>
        </p:spPr>
        <p:txBody>
          <a:bodyPr/>
          <a:lstStyle/>
          <a:p>
            <a:r>
              <a:rPr lang="en-GB" dirty="0" smtClean="0"/>
              <a:t>Solvent Screen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127528"/>
              </p:ext>
            </p:extLst>
          </p:nvPr>
        </p:nvGraphicFramePr>
        <p:xfrm>
          <a:off x="1490663" y="1107125"/>
          <a:ext cx="6483350" cy="237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" name="CS ChemDraw Drawing" r:id="rId3" imgW="6484050" imgH="2386282" progId="ChemDraw.Document.6.0">
                  <p:embed/>
                </p:oleObj>
              </mc:Choice>
              <mc:Fallback>
                <p:oleObj name="CS ChemDraw Drawing" r:id="rId3" imgW="6484050" imgH="238628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90663" y="1107125"/>
                        <a:ext cx="6483350" cy="2379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066978303"/>
              </p:ext>
            </p:extLst>
          </p:nvPr>
        </p:nvGraphicFramePr>
        <p:xfrm>
          <a:off x="539552" y="3555422"/>
          <a:ext cx="8153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680"/>
                <a:gridCol w="1630680"/>
                <a:gridCol w="1630680"/>
                <a:gridCol w="1630680"/>
                <a:gridCol w="16306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Entry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Solvent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Yield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d.r</a:t>
                      </a:r>
                      <a:r>
                        <a:rPr lang="en-GB" dirty="0" smtClean="0"/>
                        <a:t>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e.e</a:t>
                      </a:r>
                      <a:r>
                        <a:rPr lang="en-GB" dirty="0" smtClean="0"/>
                        <a:t>. (%)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THF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&gt;19:1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95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</a:t>
                      </a:r>
                      <a:r>
                        <a:rPr lang="en-GB" baseline="-25000" dirty="0" smtClean="0"/>
                        <a:t>6</a:t>
                      </a:r>
                      <a:r>
                        <a:rPr lang="en-GB" dirty="0" smtClean="0"/>
                        <a:t>H</a:t>
                      </a:r>
                      <a:r>
                        <a:rPr lang="en-GB" baseline="-25000" dirty="0" smtClean="0"/>
                        <a:t>6</a:t>
                      </a:r>
                      <a:endParaRPr lang="en-GB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71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2:1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96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CH</a:t>
                      </a:r>
                      <a:r>
                        <a:rPr lang="en-GB" baseline="-25000" dirty="0" smtClean="0"/>
                        <a:t>2</a:t>
                      </a:r>
                      <a:r>
                        <a:rPr lang="en-GB" dirty="0" smtClean="0"/>
                        <a:t>Cl</a:t>
                      </a:r>
                      <a:r>
                        <a:rPr lang="en-GB" baseline="-25000" dirty="0" smtClean="0"/>
                        <a:t>2</a:t>
                      </a:r>
                      <a:endParaRPr lang="en-GB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83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&gt;19:1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95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H</a:t>
                      </a:r>
                      <a:r>
                        <a:rPr lang="en-GB" baseline="-25000" dirty="0" smtClean="0"/>
                        <a:t>2</a:t>
                      </a:r>
                      <a:r>
                        <a:rPr lang="en-GB" dirty="0" smtClean="0"/>
                        <a:t>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9:1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95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MeCN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87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&gt;19:1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95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None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80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5:1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96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27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5338"/>
            <a:ext cx="8229600" cy="1143000"/>
          </a:xfrm>
        </p:spPr>
        <p:txBody>
          <a:bodyPr/>
          <a:lstStyle/>
          <a:p>
            <a:r>
              <a:rPr lang="en-GB" dirty="0" smtClean="0"/>
              <a:t>A note on </a:t>
            </a:r>
            <a:r>
              <a:rPr lang="en-GB" dirty="0" err="1" smtClean="0"/>
              <a:t>diastereoselectivity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57200" y="1335215"/>
            <a:ext cx="8229600" cy="4625609"/>
          </a:xfrm>
        </p:spPr>
        <p:txBody>
          <a:bodyPr>
            <a:normAutofit/>
          </a:bodyPr>
          <a:lstStyle/>
          <a:p>
            <a:r>
              <a:rPr lang="en-GB" sz="2200" dirty="0" smtClean="0"/>
              <a:t>Reaction time is important</a:t>
            </a:r>
            <a:endParaRPr lang="en-GB" sz="2200" dirty="0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29" name="Group 28"/>
          <p:cNvGrpSpPr/>
          <p:nvPr/>
        </p:nvGrpSpPr>
        <p:grpSpPr>
          <a:xfrm>
            <a:off x="467544" y="2556976"/>
            <a:ext cx="2886537" cy="3716829"/>
            <a:chOff x="467544" y="2996952"/>
            <a:chExt cx="2886537" cy="3716829"/>
          </a:xfrm>
        </p:grpSpPr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36313042"/>
                </p:ext>
              </p:extLst>
            </p:nvPr>
          </p:nvGraphicFramePr>
          <p:xfrm>
            <a:off x="467544" y="2996952"/>
            <a:ext cx="2886537" cy="3240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69" r:id="rId3" imgW="10363300" imgH="7229361" progId="MestReNova.Document.1">
                    <p:embed/>
                  </p:oleObj>
                </mc:Choice>
                <mc:Fallback>
                  <p:oleObj r:id="rId3" imgW="10363300" imgH="7229361" progId="MestReNova.Document.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544" y="2996952"/>
                          <a:ext cx="2886537" cy="324036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TextBox 25"/>
            <p:cNvSpPr txBox="1"/>
            <p:nvPr/>
          </p:nvSpPr>
          <p:spPr>
            <a:xfrm>
              <a:off x="1043608" y="6344449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 day, 1:5.8</a:t>
              </a:r>
              <a:endParaRPr lang="en-GB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347864" y="2556976"/>
            <a:ext cx="2892844" cy="3716829"/>
            <a:chOff x="3347864" y="2996952"/>
            <a:chExt cx="2892844" cy="3716829"/>
          </a:xfrm>
        </p:grpSpPr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0802685"/>
                </p:ext>
              </p:extLst>
            </p:nvPr>
          </p:nvGraphicFramePr>
          <p:xfrm>
            <a:off x="3347864" y="2996952"/>
            <a:ext cx="2892844" cy="3240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70" r:id="rId5" imgW="10363300" imgH="7229361" progId="MestReNova.Document.1">
                    <p:embed/>
                  </p:oleObj>
                </mc:Choice>
                <mc:Fallback>
                  <p:oleObj r:id="rId5" imgW="10363300" imgH="7229361" progId="MestReNova.Document.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7864" y="2996952"/>
                          <a:ext cx="2892844" cy="324036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TextBox 26"/>
            <p:cNvSpPr txBox="1"/>
            <p:nvPr/>
          </p:nvSpPr>
          <p:spPr>
            <a:xfrm>
              <a:off x="3779912" y="6344449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3 day2, 1:6.1</a:t>
              </a:r>
              <a:endParaRPr lang="en-GB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253091" y="2556976"/>
            <a:ext cx="2890909" cy="3696206"/>
            <a:chOff x="6253091" y="2996952"/>
            <a:chExt cx="2890909" cy="3696206"/>
          </a:xfrm>
        </p:grpSpPr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43069176"/>
                </p:ext>
              </p:extLst>
            </p:nvPr>
          </p:nvGraphicFramePr>
          <p:xfrm>
            <a:off x="6253091" y="2996952"/>
            <a:ext cx="2890909" cy="3240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71" r:id="rId7" imgW="10363300" imgH="7229361" progId="MestReNova.Document.1">
                    <p:embed/>
                  </p:oleObj>
                </mc:Choice>
                <mc:Fallback>
                  <p:oleObj r:id="rId7" imgW="10363300" imgH="7229361" progId="MestReNova.Document.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53091" y="2996952"/>
                          <a:ext cx="2890909" cy="324036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TextBox 27"/>
            <p:cNvSpPr txBox="1"/>
            <p:nvPr/>
          </p:nvSpPr>
          <p:spPr>
            <a:xfrm>
              <a:off x="6732240" y="6323826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6 days, 1:6.4</a:t>
              </a:r>
              <a:endParaRPr lang="en-GB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3968" y="1116816"/>
            <a:ext cx="4694570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05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270038" y="816497"/>
            <a:ext cx="6917179" cy="2313406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6291"/>
            <a:ext cx="8229600" cy="1143000"/>
          </a:xfrm>
        </p:spPr>
        <p:txBody>
          <a:bodyPr/>
          <a:lstStyle/>
          <a:p>
            <a:r>
              <a:rPr lang="en-GB" dirty="0" smtClean="0"/>
              <a:t>Substrate Scope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186208"/>
              </p:ext>
            </p:extLst>
          </p:nvPr>
        </p:nvGraphicFramePr>
        <p:xfrm>
          <a:off x="1465263" y="910075"/>
          <a:ext cx="6496050" cy="211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8" name="CS ChemDraw Drawing" r:id="rId3" imgW="6496470" imgH="2116437" progId="ChemDraw.Document.6.0">
                  <p:embed/>
                </p:oleObj>
              </mc:Choice>
              <mc:Fallback>
                <p:oleObj name="CS ChemDraw Drawing" r:id="rId3" imgW="6496470" imgH="211643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65263" y="910075"/>
                        <a:ext cx="6496050" cy="2116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724976"/>
              </p:ext>
            </p:extLst>
          </p:nvPr>
        </p:nvGraphicFramePr>
        <p:xfrm>
          <a:off x="755576" y="3396099"/>
          <a:ext cx="7453312" cy="275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9" name="CS ChemDraw Drawing" r:id="rId5" imgW="7453620" imgH="2753713" progId="ChemDraw.Document.6.0">
                  <p:embed/>
                </p:oleObj>
              </mc:Choice>
              <mc:Fallback>
                <p:oleObj name="CS ChemDraw Drawing" r:id="rId5" imgW="7453620" imgH="275371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576" y="3396099"/>
                        <a:ext cx="7453312" cy="2754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0980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372096" y="975259"/>
            <a:ext cx="6180102" cy="2503181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6803"/>
            <a:ext cx="8229600" cy="1143000"/>
          </a:xfrm>
        </p:spPr>
        <p:txBody>
          <a:bodyPr>
            <a:noAutofit/>
          </a:bodyPr>
          <a:lstStyle/>
          <a:p>
            <a:r>
              <a:rPr lang="en-GB" sz="4000" dirty="0" err="1" smtClean="0"/>
              <a:t>Stereochemical</a:t>
            </a:r>
            <a:r>
              <a:rPr lang="en-GB" sz="4000" dirty="0" smtClean="0"/>
              <a:t> Assignment</a:t>
            </a:r>
            <a:endParaRPr lang="en-GB" sz="4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4477608"/>
              </p:ext>
            </p:extLst>
          </p:nvPr>
        </p:nvGraphicFramePr>
        <p:xfrm>
          <a:off x="1727436" y="1012513"/>
          <a:ext cx="5462948" cy="1132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5" name="CS ChemDraw Drawing" r:id="rId3" imgW="4381020" imgH="907930" progId="ChemDraw.Document.6.0">
                  <p:embed/>
                </p:oleObj>
              </mc:Choice>
              <mc:Fallback>
                <p:oleObj name="CS ChemDraw Drawing" r:id="rId3" imgW="4381020" imgH="90793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436" y="1012513"/>
                        <a:ext cx="5462948" cy="11320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0527795"/>
              </p:ext>
            </p:extLst>
          </p:nvPr>
        </p:nvGraphicFramePr>
        <p:xfrm>
          <a:off x="1727436" y="2164641"/>
          <a:ext cx="5545112" cy="1359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6" name="CS ChemDraw Drawing" r:id="rId5" imgW="4219560" imgH="1035709" progId="ChemDraw.Document.6.0">
                  <p:embed/>
                </p:oleObj>
              </mc:Choice>
              <mc:Fallback>
                <p:oleObj name="CS ChemDraw Drawing" r:id="rId5" imgW="4219560" imgH="103570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436" y="2164641"/>
                        <a:ext cx="5545112" cy="13599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503300" y="3478441"/>
            <a:ext cx="7416824" cy="2763272"/>
            <a:chOff x="539552" y="4094728"/>
            <a:chExt cx="7416824" cy="2763272"/>
          </a:xfrm>
        </p:grpSpPr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0094324"/>
                </p:ext>
              </p:extLst>
            </p:nvPr>
          </p:nvGraphicFramePr>
          <p:xfrm>
            <a:off x="539552" y="4094728"/>
            <a:ext cx="3960440" cy="2763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27" r:id="rId7" imgW="10363300" imgH="7229361" progId="MestReNova.Document.1">
                    <p:embed/>
                  </p:oleObj>
                </mc:Choice>
                <mc:Fallback>
                  <p:oleObj r:id="rId7" imgW="10363300" imgH="7229361" progId="MestReNova.Document.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552" y="4094728"/>
                          <a:ext cx="3960440" cy="2763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04048" y="4293096"/>
              <a:ext cx="2952328" cy="24334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500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185391"/>
              </p:ext>
            </p:extLst>
          </p:nvPr>
        </p:nvGraphicFramePr>
        <p:xfrm>
          <a:off x="1115616" y="2463453"/>
          <a:ext cx="1960563" cy="164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7" name="CS ChemDraw Drawing" r:id="rId3" imgW="1028430" imgH="862372" progId="ChemDraw.Document.6.0">
                  <p:embed/>
                </p:oleObj>
              </mc:Choice>
              <mc:Fallback>
                <p:oleObj name="CS ChemDraw Drawing" r:id="rId3" imgW="1028430" imgH="86237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463453"/>
                        <a:ext cx="1960563" cy="1643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435280" cy="1252728"/>
          </a:xfrm>
        </p:spPr>
        <p:txBody>
          <a:bodyPr>
            <a:normAutofit/>
          </a:bodyPr>
          <a:lstStyle/>
          <a:p>
            <a:r>
              <a:rPr lang="en-GB" dirty="0" err="1" smtClean="0"/>
              <a:t>Stereochemical</a:t>
            </a:r>
            <a:r>
              <a:rPr lang="en-GB" dirty="0"/>
              <a:t> </a:t>
            </a:r>
            <a:r>
              <a:rPr lang="en-GB" dirty="0" smtClean="0"/>
              <a:t>Assignment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139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789" y="172577"/>
            <a:ext cx="8229600" cy="1143000"/>
          </a:xfrm>
        </p:spPr>
        <p:txBody>
          <a:bodyPr/>
          <a:lstStyle/>
          <a:p>
            <a:pPr algn="l"/>
            <a:r>
              <a:rPr lang="en-GB" dirty="0" smtClean="0"/>
              <a:t>But…..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267" y="1219520"/>
            <a:ext cx="8229600" cy="573689"/>
          </a:xfrm>
        </p:spPr>
        <p:txBody>
          <a:bodyPr>
            <a:normAutofit/>
          </a:bodyPr>
          <a:lstStyle/>
          <a:p>
            <a:r>
              <a:rPr lang="en-GB" sz="2200" dirty="0" smtClean="0"/>
              <a:t>Z-esters do not work as well</a:t>
            </a:r>
            <a:endParaRPr lang="en-GB" sz="2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214987"/>
              </p:ext>
            </p:extLst>
          </p:nvPr>
        </p:nvGraphicFramePr>
        <p:xfrm>
          <a:off x="598627" y="1937225"/>
          <a:ext cx="8062307" cy="3075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1" name="CS ChemDraw Drawing" r:id="rId3" imgW="6254010" imgH="2386282" progId="ChemDraw.Document.6.0">
                  <p:embed/>
                </p:oleObj>
              </mc:Choice>
              <mc:Fallback>
                <p:oleObj name="CS ChemDraw Drawing" r:id="rId3" imgW="6254010" imgH="238628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8627" y="1937225"/>
                        <a:ext cx="8062307" cy="30755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385974" y="5174736"/>
            <a:ext cx="8229600" cy="57368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GB" sz="2200" dirty="0" smtClean="0"/>
              <a:t>What is going on?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497612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0930"/>
            <a:ext cx="8229600" cy="1143000"/>
          </a:xfrm>
        </p:spPr>
        <p:txBody>
          <a:bodyPr/>
          <a:lstStyle/>
          <a:p>
            <a:r>
              <a:rPr lang="en-GB" dirty="0" smtClean="0"/>
              <a:t>Proposed mode of action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6913983"/>
              </p:ext>
            </p:extLst>
          </p:nvPr>
        </p:nvGraphicFramePr>
        <p:xfrm>
          <a:off x="554037" y="696317"/>
          <a:ext cx="8132763" cy="256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5" name="CS ChemDraw Drawing" r:id="rId3" imgW="6532920" imgH="2063061" progId="ChemDraw.Document.6.0">
                  <p:embed/>
                </p:oleObj>
              </mc:Choice>
              <mc:Fallback>
                <p:oleObj name="CS ChemDraw Drawing" r:id="rId3" imgW="6532920" imgH="2063061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037" y="696317"/>
                        <a:ext cx="8132763" cy="2566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" descr="C:\Users\Andre\Desktop\molecule2_anion1_withthioure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263304"/>
            <a:ext cx="3374701" cy="2758629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179512" y="3268488"/>
            <a:ext cx="9049721" cy="2923641"/>
            <a:chOff x="273683" y="4058064"/>
            <a:chExt cx="9049721" cy="2923641"/>
          </a:xfrm>
        </p:grpSpPr>
        <p:pic>
          <p:nvPicPr>
            <p:cNvPr id="6" name="Picture 4" descr="C:\Users\Andre\Desktop\molecule3_anion2a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26367" y="4058064"/>
              <a:ext cx="3831236" cy="2669766"/>
            </a:xfrm>
            <a:prstGeom prst="rect">
              <a:avLst/>
            </a:prstGeom>
            <a:noFill/>
          </p:spPr>
        </p:pic>
        <p:sp>
          <p:nvSpPr>
            <p:cNvPr id="7" name="Rectangle 6"/>
            <p:cNvSpPr/>
            <p:nvPr/>
          </p:nvSpPr>
          <p:spPr>
            <a:xfrm>
              <a:off x="273683" y="6612373"/>
              <a:ext cx="90497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n-NO" dirty="0" smtClean="0"/>
                <a:t>Nodes, W. J.; Nutt, D. R.; Chippindale, A. M.; Cobb, A. J. A. </a:t>
              </a:r>
              <a:r>
                <a:rPr lang="nn-NO" i="1" dirty="0" smtClean="0"/>
                <a:t>J. Am. Chem. Soc. </a:t>
              </a:r>
              <a:r>
                <a:rPr lang="nn-NO" b="1" dirty="0"/>
                <a:t>2009</a:t>
              </a:r>
              <a:r>
                <a:rPr lang="nn-NO" dirty="0"/>
                <a:t>, </a:t>
              </a:r>
              <a:r>
                <a:rPr lang="nn-NO" i="1" dirty="0" smtClean="0"/>
                <a:t>131</a:t>
              </a:r>
              <a:r>
                <a:rPr lang="nn-NO" dirty="0"/>
                <a:t>, </a:t>
              </a:r>
              <a:r>
                <a:rPr lang="nn-NO" dirty="0" smtClean="0"/>
                <a:t>16016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24517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791"/>
            <a:ext cx="8229600" cy="1143000"/>
          </a:xfrm>
        </p:spPr>
        <p:txBody>
          <a:bodyPr/>
          <a:lstStyle/>
          <a:p>
            <a:r>
              <a:rPr lang="en-GB" dirty="0" smtClean="0"/>
              <a:t>More complex systems?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0294"/>
            <a:ext cx="8229600" cy="1509793"/>
          </a:xfrm>
        </p:spPr>
        <p:txBody>
          <a:bodyPr>
            <a:normAutofit/>
          </a:bodyPr>
          <a:lstStyle/>
          <a:p>
            <a:r>
              <a:rPr lang="en-GB" sz="2200" dirty="0" smtClean="0"/>
              <a:t>Can we use the same mode of catalysis to generate more complex 6-membered systems?</a:t>
            </a:r>
          </a:p>
          <a:p>
            <a:r>
              <a:rPr lang="en-GB" sz="2200" dirty="0" smtClean="0"/>
              <a:t>Domino reactivity?</a:t>
            </a:r>
          </a:p>
          <a:p>
            <a:endParaRPr lang="en-GB" sz="2200" dirty="0"/>
          </a:p>
        </p:txBody>
      </p:sp>
      <p:grpSp>
        <p:nvGrpSpPr>
          <p:cNvPr id="8" name="Group 7"/>
          <p:cNvGrpSpPr/>
          <p:nvPr/>
        </p:nvGrpSpPr>
        <p:grpSpPr>
          <a:xfrm>
            <a:off x="1547663" y="2240868"/>
            <a:ext cx="6192689" cy="1224135"/>
            <a:chOff x="1547663" y="2852936"/>
            <a:chExt cx="6192689" cy="1224135"/>
          </a:xfrm>
        </p:grpSpPr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80306851"/>
                </p:ext>
              </p:extLst>
            </p:nvPr>
          </p:nvGraphicFramePr>
          <p:xfrm>
            <a:off x="1547663" y="2852936"/>
            <a:ext cx="6192689" cy="12241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7" name="CS ChemDraw Drawing" r:id="rId3" imgW="6368490" imgH="4111296" progId="ChemDraw.Document.6.0">
                    <p:embed/>
                  </p:oleObj>
                </mc:Choice>
                <mc:Fallback>
                  <p:oleObj name="CS ChemDraw Drawing" r:id="rId3" imgW="6368490" imgH="4111296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7663" y="2852936"/>
                          <a:ext cx="6192689" cy="12241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6700031"/>
                </p:ext>
              </p:extLst>
            </p:nvPr>
          </p:nvGraphicFramePr>
          <p:xfrm>
            <a:off x="1763688" y="2907326"/>
            <a:ext cx="5688632" cy="1097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8" name="CS ChemDraw Drawing" r:id="rId5" imgW="4606470" imgH="889599" progId="ChemDraw.Document.6.0">
                    <p:embed/>
                  </p:oleObj>
                </mc:Choice>
                <mc:Fallback>
                  <p:oleObj name="CS ChemDraw Drawing" r:id="rId5" imgW="4606470" imgH="889599" progId="ChemDraw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763688" y="2907326"/>
                          <a:ext cx="5688632" cy="1097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978683"/>
              </p:ext>
            </p:extLst>
          </p:nvPr>
        </p:nvGraphicFramePr>
        <p:xfrm>
          <a:off x="1259632" y="3537012"/>
          <a:ext cx="6336704" cy="113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9" name="CS ChemDraw Drawing" r:id="rId7" imgW="4812480" imgH="862372" progId="ChemDraw.Document.6.0">
                  <p:embed/>
                </p:oleObj>
              </mc:Choice>
              <mc:Fallback>
                <p:oleObj name="CS ChemDraw Drawing" r:id="rId7" imgW="4812480" imgH="86237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59632" y="3537012"/>
                        <a:ext cx="6336704" cy="1135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328128"/>
              </p:ext>
            </p:extLst>
          </p:nvPr>
        </p:nvGraphicFramePr>
        <p:xfrm>
          <a:off x="1115616" y="4833156"/>
          <a:ext cx="6736657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0" name="CS ChemDraw Drawing" r:id="rId9" imgW="5039550" imgH="862102" progId="ChemDraw.Document.6.0">
                  <p:embed/>
                </p:oleObj>
              </mc:Choice>
              <mc:Fallback>
                <p:oleObj name="CS ChemDraw Drawing" r:id="rId9" imgW="5039550" imgH="86210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15616" y="4833156"/>
                        <a:ext cx="6736657" cy="1152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9415" y="5882566"/>
            <a:ext cx="9324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Cobb, A. J. A. Chapter 1 : </a:t>
            </a:r>
            <a:r>
              <a:rPr lang="en-GB" sz="1600" dirty="0" err="1" smtClean="0"/>
              <a:t>Enantioselective</a:t>
            </a:r>
            <a:r>
              <a:rPr lang="en-GB" sz="1600" dirty="0" smtClean="0"/>
              <a:t> </a:t>
            </a:r>
            <a:r>
              <a:rPr lang="en-GB" sz="1600" dirty="0" err="1" smtClean="0"/>
              <a:t>Organocatalyzed</a:t>
            </a:r>
            <a:r>
              <a:rPr lang="en-GB" sz="1600" dirty="0" smtClean="0"/>
              <a:t> Reactions (Ed. </a:t>
            </a:r>
            <a:r>
              <a:rPr lang="en-GB" sz="1600" dirty="0" err="1" smtClean="0"/>
              <a:t>Mahrwald</a:t>
            </a:r>
            <a:r>
              <a:rPr lang="en-GB" sz="1600" dirty="0" smtClean="0"/>
              <a:t>: Springer 2011)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299273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319" y="0"/>
            <a:ext cx="8229600" cy="1143000"/>
          </a:xfrm>
        </p:spPr>
        <p:txBody>
          <a:bodyPr/>
          <a:lstStyle/>
          <a:p>
            <a:r>
              <a:rPr lang="en-GB" dirty="0" smtClean="0"/>
              <a:t>Domino Reactivity</a:t>
            </a:r>
            <a:endParaRPr lang="en-GB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885500"/>
              </p:ext>
            </p:extLst>
          </p:nvPr>
        </p:nvGraphicFramePr>
        <p:xfrm>
          <a:off x="3614127" y="1387177"/>
          <a:ext cx="2304257" cy="616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3" name="CS ChemDraw Drawing" r:id="rId3" imgW="1790370" imgH="479844" progId="ChemDraw.Document.6.0">
                  <p:embed/>
                </p:oleObj>
              </mc:Choice>
              <mc:Fallback>
                <p:oleObj name="CS ChemDraw Drawing" r:id="rId3" imgW="1790370" imgH="47984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14127" y="1387177"/>
                        <a:ext cx="2304257" cy="616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8637004"/>
              </p:ext>
            </p:extLst>
          </p:nvPr>
        </p:nvGraphicFramePr>
        <p:xfrm>
          <a:off x="1886406" y="2827337"/>
          <a:ext cx="5338763" cy="187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4" name="CS ChemDraw Drawing" r:id="rId5" imgW="1505190" imgH="528530" progId="ChemDraw.Document.6.0">
                  <p:embed/>
                </p:oleObj>
              </mc:Choice>
              <mc:Fallback>
                <p:oleObj name="CS ChemDraw Drawing" r:id="rId5" imgW="1505190" imgH="52853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406" y="2827337"/>
                        <a:ext cx="5338763" cy="187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156309"/>
              </p:ext>
            </p:extLst>
          </p:nvPr>
        </p:nvGraphicFramePr>
        <p:xfrm>
          <a:off x="3505656" y="3259137"/>
          <a:ext cx="1825625" cy="199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5" name="CS ChemDraw Drawing" r:id="rId7" imgW="514890" imgH="562065" progId="ChemDraw.Document.6.0">
                  <p:embed/>
                </p:oleObj>
              </mc:Choice>
              <mc:Fallback>
                <p:oleObj name="CS ChemDraw Drawing" r:id="rId7" imgW="514890" imgH="56206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656" y="3259137"/>
                        <a:ext cx="1825625" cy="199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3804692"/>
              </p:ext>
            </p:extLst>
          </p:nvPr>
        </p:nvGraphicFramePr>
        <p:xfrm>
          <a:off x="3311981" y="4100512"/>
          <a:ext cx="157163" cy="15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6" name="CS ChemDraw Drawing" r:id="rId9" imgW="44000" imgH="43999" progId="ChemDraw.Document.6.0">
                  <p:embed/>
                </p:oleObj>
              </mc:Choice>
              <mc:Fallback>
                <p:oleObj name="CS ChemDraw Drawing" r:id="rId9" imgW="44000" imgH="4399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1981" y="4100512"/>
                        <a:ext cx="157163" cy="157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6961927"/>
              </p:ext>
            </p:extLst>
          </p:nvPr>
        </p:nvGraphicFramePr>
        <p:xfrm>
          <a:off x="4172406" y="2903537"/>
          <a:ext cx="72548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7" name="CS ChemDraw Drawing" r:id="rId11" imgW="205425" imgH="141445" progId="ChemDraw.Document.6.0">
                  <p:embed/>
                </p:oleObj>
              </mc:Choice>
              <mc:Fallback>
                <p:oleObj name="CS ChemDraw Drawing" r:id="rId11" imgW="205425" imgH="14144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2406" y="2903537"/>
                        <a:ext cx="725488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0219065"/>
              </p:ext>
            </p:extLst>
          </p:nvPr>
        </p:nvGraphicFramePr>
        <p:xfrm>
          <a:off x="3613606" y="3835400"/>
          <a:ext cx="7270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8" name="CS ChemDraw Drawing" r:id="rId13" imgW="205425" imgH="141445" progId="ChemDraw.Document.6.0">
                  <p:embed/>
                </p:oleObj>
              </mc:Choice>
              <mc:Fallback>
                <p:oleObj name="CS ChemDraw Drawing" r:id="rId13" imgW="205425" imgH="14144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3606" y="3835400"/>
                        <a:ext cx="72707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4344318"/>
              </p:ext>
            </p:extLst>
          </p:nvPr>
        </p:nvGraphicFramePr>
        <p:xfrm>
          <a:off x="3311981" y="4100512"/>
          <a:ext cx="150813" cy="15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9" name="CS ChemDraw Drawing" r:id="rId14" imgW="42381" imgH="43729" progId="ChemDraw.Document.6.0">
                  <p:embed/>
                </p:oleObj>
              </mc:Choice>
              <mc:Fallback>
                <p:oleObj name="CS ChemDraw Drawing" r:id="rId14" imgW="42381" imgH="4372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1981" y="4100512"/>
                        <a:ext cx="150813" cy="157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1747843"/>
              </p:ext>
            </p:extLst>
          </p:nvPr>
        </p:nvGraphicFramePr>
        <p:xfrm>
          <a:off x="3311981" y="4100512"/>
          <a:ext cx="150813" cy="157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0" name="CS ChemDraw Drawing" r:id="rId16" imgW="42381" imgH="43729" progId="ChemDraw.Document.6.0">
                  <p:embed/>
                </p:oleObj>
              </mc:Choice>
              <mc:Fallback>
                <p:oleObj name="CS ChemDraw Drawing" r:id="rId16" imgW="42381" imgH="4372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1981" y="4100512"/>
                        <a:ext cx="150813" cy="157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0086417"/>
              </p:ext>
            </p:extLst>
          </p:nvPr>
        </p:nvGraphicFramePr>
        <p:xfrm>
          <a:off x="4248606" y="3322637"/>
          <a:ext cx="163513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1" name="CS ChemDraw Drawing" r:id="rId17" imgW="51559" imgH="225125" progId="ChemDraw.Document.6.0">
                  <p:embed/>
                </p:oleObj>
              </mc:Choice>
              <mc:Fallback>
                <p:oleObj name="CS ChemDraw Drawing" r:id="rId17" imgW="51559" imgH="22512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606" y="3322637"/>
                        <a:ext cx="163513" cy="72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376922"/>
              </p:ext>
            </p:extLst>
          </p:nvPr>
        </p:nvGraphicFramePr>
        <p:xfrm>
          <a:off x="3140531" y="3970337"/>
          <a:ext cx="68897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2" name="CS ChemDraw Drawing" r:id="rId19" imgW="205425" imgH="141445" progId="ChemDraw.Document.6.0">
                  <p:embed/>
                </p:oleObj>
              </mc:Choice>
              <mc:Fallback>
                <p:oleObj name="CS ChemDraw Drawing" r:id="rId19" imgW="205425" imgH="14144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531" y="3970337"/>
                        <a:ext cx="688975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5671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428794" y="975260"/>
            <a:ext cx="6270820" cy="1542270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7253"/>
            <a:ext cx="8229600" cy="1143000"/>
          </a:xfrm>
        </p:spPr>
        <p:txBody>
          <a:bodyPr/>
          <a:lstStyle/>
          <a:p>
            <a:r>
              <a:rPr lang="en-GB" dirty="0" smtClean="0"/>
              <a:t>Catalyst Screen</a:t>
            </a:r>
            <a:endParaRPr lang="en-GB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7625155"/>
              </p:ext>
            </p:extLst>
          </p:nvPr>
        </p:nvGraphicFramePr>
        <p:xfrm>
          <a:off x="1681261" y="1172121"/>
          <a:ext cx="5850566" cy="1199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8" name="CS ChemDraw Drawing" r:id="rId3" imgW="4676670" imgH="958071" progId="ChemDraw.Document.6.0">
                  <p:embed/>
                </p:oleObj>
              </mc:Choice>
              <mc:Fallback>
                <p:oleObj name="CS ChemDraw Drawing" r:id="rId3" imgW="4676670" imgH="95807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1261" y="1172121"/>
                        <a:ext cx="5850566" cy="1199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929698"/>
              </p:ext>
            </p:extLst>
          </p:nvPr>
        </p:nvGraphicFramePr>
        <p:xfrm>
          <a:off x="0" y="3044329"/>
          <a:ext cx="9026077" cy="254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9" name="CS ChemDraw Drawing" r:id="rId5" imgW="8377290" imgH="2358785" progId="ChemDraw.Document.6.0">
                  <p:embed/>
                </p:oleObj>
              </mc:Choice>
              <mc:Fallback>
                <p:oleObj name="CS ChemDraw Drawing" r:id="rId5" imgW="8377290" imgH="2358785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3044329"/>
                        <a:ext cx="9026077" cy="2541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1084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68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Absolute Crystal Structure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7499319"/>
              </p:ext>
            </p:extLst>
          </p:nvPr>
        </p:nvGraphicFramePr>
        <p:xfrm>
          <a:off x="946093" y="1685054"/>
          <a:ext cx="3204797" cy="1669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3" name="CS ChemDraw Drawing" r:id="rId3" imgW="1602990" imgH="834606" progId="ChemDraw.Document.6.0">
                  <p:embed/>
                </p:oleObj>
              </mc:Choice>
              <mc:Fallback>
                <p:oleObj name="CS ChemDraw Drawing" r:id="rId3" imgW="1602990" imgH="83460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6093" y="1685054"/>
                        <a:ext cx="3204797" cy="16690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90109" y="3515541"/>
            <a:ext cx="30963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smtClean="0"/>
              <a:t>Major </a:t>
            </a:r>
            <a:r>
              <a:rPr lang="en-GB" sz="2200" b="1" dirty="0" err="1" smtClean="0"/>
              <a:t>diastereoisomer</a:t>
            </a:r>
            <a:endParaRPr lang="en-GB" sz="2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7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57200" y="975259"/>
            <a:ext cx="8311952" cy="2135753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4950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Solvent Screen for the Domino Reaction</a:t>
            </a:r>
            <a:endParaRPr lang="en-GB" dirty="0"/>
          </a:p>
        </p:txBody>
      </p:sp>
      <p:graphicFrame>
        <p:nvGraphicFramePr>
          <p:cNvPr id="4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74445822"/>
              </p:ext>
            </p:extLst>
          </p:nvPr>
        </p:nvGraphicFramePr>
        <p:xfrm>
          <a:off x="539552" y="3230298"/>
          <a:ext cx="8229600" cy="29667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05070"/>
                <a:gridCol w="1520687"/>
                <a:gridCol w="1341783"/>
                <a:gridCol w="1699592"/>
                <a:gridCol w="1610139"/>
                <a:gridCol w="1252329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/>
                        <a:t>Entry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Solvent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% </a:t>
                      </a:r>
                      <a:r>
                        <a:rPr lang="en-GB" sz="1800" dirty="0" err="1" smtClean="0"/>
                        <a:t>yield</a:t>
                      </a:r>
                      <a:r>
                        <a:rPr lang="en-GB" sz="1800" baseline="30000" dirty="0" err="1" smtClean="0"/>
                        <a:t>a,b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% </a:t>
                      </a:r>
                      <a:r>
                        <a:rPr lang="en-GB" sz="1800" dirty="0" err="1" smtClean="0"/>
                        <a:t>Conversion</a:t>
                      </a:r>
                      <a:r>
                        <a:rPr lang="en-GB" sz="1800" baseline="30000" dirty="0" err="1" smtClean="0"/>
                        <a:t>b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 smtClean="0"/>
                        <a:t>dr</a:t>
                      </a:r>
                      <a:r>
                        <a:rPr lang="en-GB" sz="1800" baseline="30000" dirty="0" err="1" smtClean="0"/>
                        <a:t>c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 smtClean="0"/>
                        <a:t>ee</a:t>
                      </a:r>
                      <a:r>
                        <a:rPr lang="en-GB" sz="1800" baseline="30000" dirty="0" err="1" smtClean="0"/>
                        <a:t>c,d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i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GB" sz="1800" b="1" i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i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en-GB" sz="1800" b="1" i="1" baseline="-250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800" b="1" i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Cl</a:t>
                      </a:r>
                      <a:r>
                        <a:rPr lang="en-GB" sz="1800" b="1" i="1" baseline="-250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1800" b="1" i="1" baseline="-25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i="1" dirty="0">
                          <a:solidFill>
                            <a:srgbClr val="FF0000"/>
                          </a:solidFill>
                        </a:rPr>
                        <a:t>74</a:t>
                      </a:r>
                      <a:endParaRPr lang="en-GB" sz="1800" b="1" i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i="1" dirty="0">
                          <a:solidFill>
                            <a:srgbClr val="FF0000"/>
                          </a:solidFill>
                        </a:rPr>
                        <a:t>100</a:t>
                      </a:r>
                      <a:endParaRPr lang="en-GB" sz="1800" b="1" i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i="1" dirty="0">
                          <a:solidFill>
                            <a:srgbClr val="FF0000"/>
                          </a:solidFill>
                        </a:rPr>
                        <a:t>82.29:17.71</a:t>
                      </a:r>
                      <a:endParaRPr lang="en-GB" sz="1800" b="1" i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i="1" dirty="0">
                          <a:solidFill>
                            <a:srgbClr val="FF0000"/>
                          </a:solidFill>
                        </a:rPr>
                        <a:t>&gt;99(74)</a:t>
                      </a:r>
                      <a:endParaRPr lang="en-GB" sz="1800" b="1" i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/>
                        <a:t>CH</a:t>
                      </a:r>
                      <a:r>
                        <a:rPr lang="en-GB" sz="1800" baseline="-25000" dirty="0" smtClean="0"/>
                        <a:t>3</a:t>
                      </a:r>
                      <a:r>
                        <a:rPr lang="en-GB" sz="1800" dirty="0" smtClean="0"/>
                        <a:t>CN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82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99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53.51:46.49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&gt;99(89)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GB" sz="18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en-GB" sz="18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GB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</a:t>
                      </a:r>
                      <a:r>
                        <a:rPr lang="en-GB" sz="18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1800" baseline="-25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74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/>
                        <a:t>100</a:t>
                      </a:r>
                      <a:endParaRPr lang="en-GB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/>
                        <a:t>61.83:38.17</a:t>
                      </a:r>
                      <a:endParaRPr lang="en-GB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/>
                        <a:t>&gt;99(87)</a:t>
                      </a:r>
                      <a:endParaRPr lang="en-GB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Toluene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60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98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/>
                        <a:t>68.24:31.76</a:t>
                      </a:r>
                      <a:endParaRPr lang="en-GB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/>
                        <a:t>&gt;99(88)</a:t>
                      </a:r>
                      <a:endParaRPr lang="en-GB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/>
                        <a:t>CH</a:t>
                      </a:r>
                      <a:r>
                        <a:rPr lang="en-GB" sz="1800" baseline="-25000" dirty="0" smtClean="0"/>
                        <a:t>3</a:t>
                      </a:r>
                      <a:r>
                        <a:rPr lang="en-GB" sz="1800" dirty="0" smtClean="0"/>
                        <a:t>OH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/>
                        <a:t>57</a:t>
                      </a:r>
                      <a:endParaRPr lang="en-GB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94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/>
                        <a:t>41.08:58.92</a:t>
                      </a:r>
                      <a:endParaRPr lang="en-GB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/>
                        <a:t>&gt;99(80)</a:t>
                      </a:r>
                      <a:endParaRPr lang="en-GB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/>
                        <a:t>THF</a:t>
                      </a:r>
                      <a:endParaRPr lang="en-GB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/>
                        <a:t>74</a:t>
                      </a:r>
                      <a:endParaRPr lang="en-GB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89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58.98:41.02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&gt;99(87)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Water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/>
                        <a:t>63</a:t>
                      </a:r>
                      <a:endParaRPr lang="en-GB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/>
                        <a:t>83</a:t>
                      </a:r>
                      <a:endParaRPr lang="en-GB"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54.76:45.24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/>
                        <a:t>&gt;99(90)</a:t>
                      </a:r>
                      <a:endParaRPr lang="en-GB" sz="18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9953807"/>
              </p:ext>
            </p:extLst>
          </p:nvPr>
        </p:nvGraphicFramePr>
        <p:xfrm>
          <a:off x="850263" y="999160"/>
          <a:ext cx="7473031" cy="20361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3" name="CS ChemDraw Drawing" r:id="rId3" imgW="7755210" imgH="2113472" progId="ChemDraw.Document.6.0">
                  <p:embed/>
                </p:oleObj>
              </mc:Choice>
              <mc:Fallback>
                <p:oleObj name="CS ChemDraw Drawing" r:id="rId3" imgW="7755210" imgH="211347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0263" y="999160"/>
                        <a:ext cx="7473031" cy="20361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5541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2840" y="-192784"/>
            <a:ext cx="9374266" cy="125272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Substrate Scope for the Domino Reaction</a:t>
            </a:r>
            <a:endParaRPr lang="en-GB" dirty="0"/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4017042"/>
              </p:ext>
            </p:extLst>
          </p:nvPr>
        </p:nvGraphicFramePr>
        <p:xfrm>
          <a:off x="0" y="1527040"/>
          <a:ext cx="8269114" cy="4176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3" name="CS ChemDraw Drawing" r:id="rId3" imgW="7360470" imgH="3718254" progId="ChemDraw.Document.6.0">
                  <p:embed/>
                </p:oleObj>
              </mc:Choice>
              <mc:Fallback>
                <p:oleObj name="CS ChemDraw Drawing" r:id="rId3" imgW="7360470" imgH="371825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527040"/>
                        <a:ext cx="8269114" cy="4176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61510"/>
              </p:ext>
            </p:extLst>
          </p:nvPr>
        </p:nvGraphicFramePr>
        <p:xfrm>
          <a:off x="7380312" y="3759288"/>
          <a:ext cx="1584176" cy="1903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4" name="CS ChemDraw Drawing" r:id="rId5" imgW="1407780" imgH="1692664" progId="ChemDraw.Document.6.0">
                  <p:embed/>
                </p:oleObj>
              </mc:Choice>
              <mc:Fallback>
                <p:oleObj name="CS ChemDraw Drawing" r:id="rId5" imgW="1407780" imgH="169266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80312" y="3759288"/>
                        <a:ext cx="1584176" cy="19038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" name="Picture 5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72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005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2774" y="-8757"/>
            <a:ext cx="9703115" cy="11430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Substrates with five contiguous </a:t>
            </a:r>
            <a:r>
              <a:rPr lang="en-GB" sz="3600" dirty="0" err="1" smtClean="0"/>
              <a:t>stereocentres</a:t>
            </a:r>
            <a:endParaRPr lang="en-GB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95008">
            <a:off x="4853550" y="818972"/>
            <a:ext cx="5105937" cy="51059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5479"/>
            <a:ext cx="6772692" cy="479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4950"/>
            <a:ext cx="8229600" cy="1143000"/>
          </a:xfrm>
        </p:spPr>
        <p:txBody>
          <a:bodyPr/>
          <a:lstStyle/>
          <a:p>
            <a:r>
              <a:rPr lang="en-GB" dirty="0" smtClean="0"/>
              <a:t>Mechanistic Insights</a:t>
            </a:r>
            <a:endParaRPr lang="en-GB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062668"/>
              </p:ext>
            </p:extLst>
          </p:nvPr>
        </p:nvGraphicFramePr>
        <p:xfrm>
          <a:off x="0" y="998050"/>
          <a:ext cx="9075737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5" name="CS ChemDraw Drawing" r:id="rId3" imgW="9710550" imgH="5441920" progId="ChemDraw.Document.6.0">
                  <p:embed/>
                </p:oleObj>
              </mc:Choice>
              <mc:Fallback>
                <p:oleObj name="CS ChemDraw Drawing" r:id="rId3" imgW="9710550" imgH="544192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98050"/>
                        <a:ext cx="9075737" cy="489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9656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5403217"/>
              </p:ext>
            </p:extLst>
          </p:nvPr>
        </p:nvGraphicFramePr>
        <p:xfrm>
          <a:off x="615878" y="22680"/>
          <a:ext cx="8005785" cy="6123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9" name="CS ChemDraw Drawing" r:id="rId3" imgW="5519610" imgH="4451230" progId="ChemDraw.Document.6.0">
                  <p:embed/>
                </p:oleObj>
              </mc:Choice>
              <mc:Fallback>
                <p:oleObj name="CS ChemDraw Drawing" r:id="rId3" imgW="5519610" imgH="445123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878" y="22680"/>
                        <a:ext cx="8005785" cy="61237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612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770786" y="4613732"/>
            <a:ext cx="2165871" cy="1542270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9782" y="0"/>
            <a:ext cx="9544360" cy="1143000"/>
          </a:xfrm>
        </p:spPr>
        <p:txBody>
          <a:bodyPr>
            <a:noAutofit/>
          </a:bodyPr>
          <a:lstStyle/>
          <a:p>
            <a:r>
              <a:rPr lang="en-GB" sz="4000" dirty="0" smtClean="0"/>
              <a:t>Synthesis of an </a:t>
            </a:r>
            <a:r>
              <a:rPr lang="en-GB" sz="4000" dirty="0" smtClean="0">
                <a:latin typeface="Symbol" pitchFamily="18" charset="2"/>
              </a:rPr>
              <a:t>a</a:t>
            </a:r>
            <a:r>
              <a:rPr lang="en-GB" sz="4000" dirty="0" smtClean="0"/>
              <a:t>-</a:t>
            </a:r>
            <a:r>
              <a:rPr lang="en-GB" sz="4000" dirty="0" err="1" smtClean="0"/>
              <a:t>lycorane</a:t>
            </a:r>
            <a:r>
              <a:rPr lang="en-GB" sz="4000" dirty="0" smtClean="0"/>
              <a:t>-like compound</a:t>
            </a:r>
            <a:endParaRPr lang="en-GB" sz="4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040818"/>
              </p:ext>
            </p:extLst>
          </p:nvPr>
        </p:nvGraphicFramePr>
        <p:xfrm>
          <a:off x="146050" y="1143000"/>
          <a:ext cx="8751888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9" name="CS ChemDraw Drawing" r:id="rId3" imgW="5581980" imgH="2131533" progId="ChemDraw.Document.6.0">
                  <p:embed/>
                </p:oleObj>
              </mc:Choice>
              <mc:Fallback>
                <p:oleObj name="CS ChemDraw Drawing" r:id="rId3" imgW="5581980" imgH="2131533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" y="1143000"/>
                        <a:ext cx="8751888" cy="32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6050" y="5509671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Rajkumar, S.; Shankland, K.; Brown, G. D.; Cobb, A. J. A. </a:t>
            </a:r>
          </a:p>
          <a:p>
            <a:r>
              <a:rPr lang="en-GB" i="1" dirty="0" smtClean="0"/>
              <a:t>Chem. Sci. </a:t>
            </a:r>
            <a:r>
              <a:rPr lang="en-GB" b="1" dirty="0" smtClean="0"/>
              <a:t>2012</a:t>
            </a:r>
            <a:r>
              <a:rPr lang="en-GB" dirty="0" smtClean="0"/>
              <a:t>, </a:t>
            </a:r>
            <a:r>
              <a:rPr lang="en-GB" i="1" dirty="0" smtClean="0"/>
              <a:t>3</a:t>
            </a:r>
            <a:r>
              <a:rPr lang="en-GB" dirty="0" smtClean="0"/>
              <a:t>, 584</a:t>
            </a:r>
            <a:r>
              <a:rPr lang="en-GB" i="1" dirty="0" smtClean="0"/>
              <a:t>.</a:t>
            </a:r>
            <a:endParaRPr lang="en-GB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8264" y="4692848"/>
            <a:ext cx="1872208" cy="146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317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350" y="34131"/>
            <a:ext cx="9340247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Sulfone</a:t>
            </a:r>
            <a:r>
              <a:rPr lang="en-US" dirty="0" smtClean="0"/>
              <a:t> Variation on the Domino Reaction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209281"/>
            <a:ext cx="6870700" cy="2984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03848" y="1201777"/>
            <a:ext cx="144016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017263"/>
            <a:ext cx="7614378" cy="219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2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4951"/>
            <a:ext cx="8229600" cy="1143000"/>
          </a:xfrm>
        </p:spPr>
        <p:txBody>
          <a:bodyPr/>
          <a:lstStyle/>
          <a:p>
            <a:r>
              <a:rPr lang="en-US" dirty="0" err="1" smtClean="0"/>
              <a:t>Napthyl</a:t>
            </a:r>
            <a:r>
              <a:rPr lang="en-US" dirty="0" smtClean="0"/>
              <a:t> substrate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1047161" y="735637"/>
            <a:ext cx="6394360" cy="6021288"/>
            <a:chOff x="971600" y="1412776"/>
            <a:chExt cx="6394360" cy="602128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1600" y="1844824"/>
              <a:ext cx="1981200" cy="889000"/>
            </a:xfrm>
            <a:prstGeom prst="rect">
              <a:avLst/>
            </a:prstGeom>
          </p:spPr>
        </p:pic>
        <p:pic>
          <p:nvPicPr>
            <p:cNvPr id="5" name="Picture 4" descr="major_crystal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1412776"/>
              <a:ext cx="6322352" cy="6021288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306486" y="609587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687121" y="835029"/>
            <a:ext cx="8028892" cy="5345832"/>
            <a:chOff x="611560" y="1512168"/>
            <a:chExt cx="8028892" cy="5345832"/>
          </a:xfrm>
        </p:grpSpPr>
        <p:grpSp>
          <p:nvGrpSpPr>
            <p:cNvPr id="18" name="Group 17"/>
            <p:cNvGrpSpPr/>
            <p:nvPr/>
          </p:nvGrpSpPr>
          <p:grpSpPr>
            <a:xfrm>
              <a:off x="755576" y="1512168"/>
              <a:ext cx="7884876" cy="5085184"/>
              <a:chOff x="755576" y="1628800"/>
              <a:chExt cx="8100900" cy="52292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755576" y="2780928"/>
                <a:ext cx="8100900" cy="4077072"/>
                <a:chOff x="755576" y="2708920"/>
                <a:chExt cx="8100900" cy="4077072"/>
              </a:xfrm>
            </p:grpSpPr>
            <p:pic>
              <p:nvPicPr>
                <p:cNvPr id="6" name="Picture 5" descr="major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55576" y="2924944"/>
                  <a:ext cx="4054100" cy="3861048"/>
                </a:xfrm>
                <a:prstGeom prst="rect">
                  <a:avLst/>
                </a:prstGeom>
              </p:spPr>
            </p:pic>
            <p:pic>
              <p:nvPicPr>
                <p:cNvPr id="7" name="Picture 6" descr="minor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99992" y="2708920"/>
                  <a:ext cx="4356484" cy="3960440"/>
                </a:xfrm>
                <a:prstGeom prst="rect">
                  <a:avLst/>
                </a:prstGeom>
              </p:spPr>
            </p:pic>
          </p:grpSp>
          <p:pic>
            <p:nvPicPr>
              <p:cNvPr id="16" name="Picture 15"/>
              <p:cNvPicPr/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95736" y="1628800"/>
                <a:ext cx="5184576" cy="21602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0" name="TextBox 19"/>
            <p:cNvSpPr txBox="1"/>
            <p:nvPr/>
          </p:nvSpPr>
          <p:spPr>
            <a:xfrm>
              <a:off x="611560" y="6488668"/>
              <a:ext cx="7957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Rajkumar</a:t>
              </a:r>
              <a:r>
                <a:rPr lang="en-US" dirty="0" smtClean="0"/>
                <a:t>, S.; </a:t>
              </a:r>
              <a:r>
                <a:rPr lang="en-US" dirty="0" err="1" smtClean="0"/>
                <a:t>Shankland</a:t>
              </a:r>
              <a:r>
                <a:rPr lang="en-US" dirty="0" smtClean="0"/>
                <a:t>, K.; Goodman, J. M.; Cobb, A. J. A. </a:t>
              </a:r>
              <a:r>
                <a:rPr lang="en-US" i="1" dirty="0" smtClean="0"/>
                <a:t>Org. </a:t>
              </a:r>
              <a:r>
                <a:rPr lang="en-US" i="1" dirty="0" err="1" smtClean="0"/>
                <a:t>Lett</a:t>
              </a:r>
              <a:r>
                <a:rPr lang="en-US" i="1" dirty="0" smtClean="0"/>
                <a:t>.</a:t>
              </a:r>
              <a:r>
                <a:rPr lang="en-US" dirty="0" smtClean="0"/>
                <a:t> </a:t>
              </a:r>
              <a:r>
                <a:rPr lang="en-US" b="1" dirty="0" smtClean="0"/>
                <a:t>2013</a:t>
              </a:r>
              <a:r>
                <a:rPr lang="en-US" dirty="0" smtClean="0"/>
                <a:t>, </a:t>
              </a:r>
              <a:r>
                <a:rPr lang="en-US" i="1" dirty="0" smtClean="0"/>
                <a:t>15</a:t>
              </a:r>
              <a:r>
                <a:rPr lang="en-US" dirty="0" smtClean="0"/>
                <a:t>,1386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58514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198008" y="1713895"/>
            <a:ext cx="6907575" cy="2214973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377" y="155448"/>
            <a:ext cx="8980993" cy="1252728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Avenir Heavy"/>
                <a:cs typeface="Avenir Heavy"/>
              </a:rPr>
              <a:t>Development of a Novel </a:t>
            </a:r>
            <a:r>
              <a:rPr lang="en-GB" sz="3200" dirty="0" err="1" smtClean="0">
                <a:latin typeface="Avenir Heavy"/>
                <a:cs typeface="Avenir Heavy"/>
              </a:rPr>
              <a:t>Cyclopropanation</a:t>
            </a:r>
            <a:endParaRPr lang="en-GB" sz="3200" dirty="0">
              <a:latin typeface="Avenir Heavy"/>
              <a:cs typeface="Avenir Heavy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748" y="1879258"/>
            <a:ext cx="6705600" cy="1930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3896" y="1223510"/>
            <a:ext cx="2914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venir Light"/>
                <a:cs typeface="Avenir Light"/>
              </a:rPr>
              <a:t>Background</a:t>
            </a:r>
            <a:endParaRPr lang="en-US" b="1" dirty="0">
              <a:latin typeface="Avenir Light"/>
              <a:cs typeface="Avenir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59200" y="3534040"/>
            <a:ext cx="4813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Light"/>
                <a:cs typeface="Avenir Light"/>
              </a:rPr>
              <a:t>Cobb et al </a:t>
            </a:r>
            <a:r>
              <a:rPr lang="en-US" i="1" dirty="0" smtClean="0">
                <a:latin typeface="Avenir Light"/>
                <a:cs typeface="Avenir Light"/>
              </a:rPr>
              <a:t>Org. </a:t>
            </a:r>
            <a:r>
              <a:rPr lang="en-US" i="1" dirty="0" err="1" smtClean="0">
                <a:latin typeface="Avenir Light"/>
                <a:cs typeface="Avenir Light"/>
              </a:rPr>
              <a:t>Lett</a:t>
            </a:r>
            <a:r>
              <a:rPr lang="en-US" i="1" dirty="0" smtClean="0">
                <a:latin typeface="Avenir Light"/>
                <a:cs typeface="Avenir Light"/>
              </a:rPr>
              <a:t>. </a:t>
            </a:r>
            <a:r>
              <a:rPr lang="en-US" b="1" dirty="0" smtClean="0">
                <a:latin typeface="Avenir Light"/>
                <a:cs typeface="Avenir Light"/>
              </a:rPr>
              <a:t>2013</a:t>
            </a:r>
            <a:r>
              <a:rPr lang="en-US" dirty="0" smtClean="0">
                <a:latin typeface="Avenir Light"/>
                <a:cs typeface="Avenir Light"/>
              </a:rPr>
              <a:t>, </a:t>
            </a:r>
            <a:r>
              <a:rPr lang="en-US" i="1" dirty="0" smtClean="0">
                <a:latin typeface="Avenir Light"/>
                <a:cs typeface="Avenir Light"/>
              </a:rPr>
              <a:t>15</a:t>
            </a:r>
            <a:r>
              <a:rPr lang="en-US" dirty="0" smtClean="0">
                <a:latin typeface="Avenir Light"/>
                <a:cs typeface="Avenir Light"/>
              </a:rPr>
              <a:t>, 1386</a:t>
            </a:r>
            <a:endParaRPr lang="en-US" dirty="0">
              <a:latin typeface="Avenir Light"/>
              <a:cs typeface="Avenir Ligh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315" y="5005291"/>
            <a:ext cx="2349500" cy="736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211" y="5253878"/>
            <a:ext cx="2984500" cy="2286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66296" y="4081306"/>
            <a:ext cx="2914287" cy="2016794"/>
            <a:chOff x="566296" y="4081306"/>
            <a:chExt cx="2914287" cy="201679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0878" y="4574100"/>
              <a:ext cx="1752600" cy="152400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66296" y="4081306"/>
              <a:ext cx="29142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venir Light"/>
                  <a:cs typeface="Avenir Light"/>
                </a:rPr>
                <a:t>Concept</a:t>
              </a:r>
              <a:endParaRPr lang="en-US" b="1" dirty="0">
                <a:latin typeface="Avenir Light"/>
                <a:cs typeface="Avenir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475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78323" y="918559"/>
            <a:ext cx="8221236" cy="2347425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Avenir Heavy"/>
                <a:cs typeface="Avenir Heavy"/>
              </a:rPr>
              <a:t>Cyclopropanation</a:t>
            </a:r>
            <a:r>
              <a:rPr lang="en-US" sz="3200" dirty="0" smtClean="0">
                <a:latin typeface="Avenir Heavy"/>
                <a:cs typeface="Avenir Heavy"/>
              </a:rPr>
              <a:t> : Catalyst Screen</a:t>
            </a:r>
            <a:endParaRPr lang="en-US" sz="3200" dirty="0">
              <a:latin typeface="Avenir Heavy"/>
              <a:cs typeface="Avenir Heavy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050935"/>
              </p:ext>
            </p:extLst>
          </p:nvPr>
        </p:nvGraphicFramePr>
        <p:xfrm>
          <a:off x="457200" y="3410272"/>
          <a:ext cx="5080000" cy="268224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</a:tblGrid>
              <a:tr h="2935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Entry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Cat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Yield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dr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Ee</a:t>
                      </a:r>
                      <a:r>
                        <a:rPr lang="en-US" sz="1600" dirty="0" smtClean="0"/>
                        <a:t> (%)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5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I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&gt;19:1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5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II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&gt;19:1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5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III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&gt;19:1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5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IV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&gt;19:1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59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5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V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&gt;19:1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5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VI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&gt;19:1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5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VII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&gt;19:1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72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" y="1020621"/>
            <a:ext cx="7861300" cy="2146300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183" y="3410272"/>
            <a:ext cx="3270467" cy="2744334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/>
            </a:ext>
          </a:extLst>
        </p:spPr>
      </p:pic>
    </p:spTree>
    <p:extLst>
      <p:ext uri="{BB962C8B-B14F-4D97-AF65-F5344CB8AC3E}">
        <p14:creationId xmlns:p14="http://schemas.microsoft.com/office/powerpoint/2010/main" val="3655605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950417" y="1031962"/>
            <a:ext cx="5227573" cy="1281444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Avenir Heavy"/>
                <a:cs typeface="Avenir Heavy"/>
              </a:rPr>
              <a:t>Cyclopropanation</a:t>
            </a:r>
            <a:r>
              <a:rPr lang="en-US" sz="3200" dirty="0" smtClean="0">
                <a:latin typeface="Avenir Heavy"/>
                <a:cs typeface="Avenir Heavy"/>
              </a:rPr>
              <a:t> : Base Screen</a:t>
            </a:r>
            <a:endParaRPr lang="en-US" sz="3200" dirty="0">
              <a:latin typeface="Avenir Heavy"/>
              <a:cs typeface="Avenir Heavy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620" y="1256402"/>
            <a:ext cx="4864100" cy="8509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470599"/>
              </p:ext>
            </p:extLst>
          </p:nvPr>
        </p:nvGraphicFramePr>
        <p:xfrm>
          <a:off x="1013716" y="2839360"/>
          <a:ext cx="7003409" cy="29667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000487"/>
                <a:gridCol w="1000487"/>
                <a:gridCol w="1000487"/>
                <a:gridCol w="1000487"/>
                <a:gridCol w="1000487"/>
                <a:gridCol w="1000487"/>
                <a:gridCol w="100048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Entry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Base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Eq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T, </a:t>
                      </a:r>
                      <a:r>
                        <a:rPr lang="en-US" baseline="30000" dirty="0" err="1" smtClean="0"/>
                        <a:t>o</a:t>
                      </a:r>
                      <a:r>
                        <a:rPr lang="en-US" dirty="0" err="1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Time, 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Yield, %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Ee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CO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Cs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CO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CO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CO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CO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CO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CO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8224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976966" y="820948"/>
            <a:ext cx="5227573" cy="1180362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7324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Heavy"/>
                <a:cs typeface="Avenir Heavy"/>
              </a:rPr>
              <a:t>Substrate Scope for the </a:t>
            </a:r>
            <a:r>
              <a:rPr lang="en-US" sz="3200" dirty="0" err="1" smtClean="0">
                <a:latin typeface="Avenir Heavy"/>
                <a:cs typeface="Avenir Heavy"/>
              </a:rPr>
              <a:t>Cyclopropanation</a:t>
            </a:r>
            <a:endParaRPr lang="en-US" sz="3200" dirty="0">
              <a:latin typeface="Avenir Heavy"/>
              <a:cs typeface="Avenir Heavy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872" y="888682"/>
            <a:ext cx="4838700" cy="977900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690239"/>
              </p:ext>
            </p:extLst>
          </p:nvPr>
        </p:nvGraphicFramePr>
        <p:xfrm>
          <a:off x="700381" y="2203941"/>
          <a:ext cx="7763934" cy="381508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587978"/>
                <a:gridCol w="2587978"/>
                <a:gridCol w="2587978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Entry,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Product,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Yield, </a:t>
                      </a:r>
                      <a:r>
                        <a:rPr lang="en-US" dirty="0" err="1" smtClean="0"/>
                        <a:t>ee</a:t>
                      </a:r>
                      <a:r>
                        <a:rPr lang="en-US" dirty="0" smtClean="0"/>
                        <a:t>%, 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</a:rPr>
                        <a:t>ee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%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after single </a:t>
                      </a:r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recrystallisation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92% yield</a:t>
                      </a:r>
                    </a:p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76% </a:t>
                      </a:r>
                      <a:r>
                        <a:rPr lang="en-US" sz="1600" dirty="0" err="1" smtClean="0">
                          <a:latin typeface="Avenir Light"/>
                          <a:cs typeface="Avenir Light"/>
                        </a:rPr>
                        <a:t>ee</a:t>
                      </a:r>
                      <a:endParaRPr lang="en-US" sz="1600" dirty="0" smtClean="0">
                        <a:latin typeface="Avenir Light"/>
                        <a:cs typeface="Avenir Light"/>
                      </a:endParaRPr>
                    </a:p>
                    <a:p>
                      <a:pPr algn="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venir Light"/>
                          <a:cs typeface="Avenir Light"/>
                        </a:rPr>
                        <a:t>(80%)</a:t>
                      </a:r>
                    </a:p>
                    <a:p>
                      <a:pPr algn="r"/>
                      <a:endParaRPr lang="en-US" sz="1600" dirty="0" smtClean="0">
                        <a:latin typeface="Avenir Light"/>
                        <a:cs typeface="Avenir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&gt;99% yield</a:t>
                      </a:r>
                    </a:p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82% </a:t>
                      </a:r>
                      <a:r>
                        <a:rPr lang="en-US" sz="1600" dirty="0" err="1" smtClean="0">
                          <a:latin typeface="Avenir Light"/>
                          <a:cs typeface="Avenir Light"/>
                        </a:rPr>
                        <a:t>ee</a:t>
                      </a:r>
                      <a:endParaRPr lang="en-US" sz="1600" dirty="0" smtClean="0">
                        <a:latin typeface="Avenir Light"/>
                        <a:cs typeface="Avenir Light"/>
                      </a:endParaRPr>
                    </a:p>
                    <a:p>
                      <a:pPr algn="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venir Light"/>
                          <a:cs typeface="Avenir Light"/>
                        </a:rPr>
                        <a:t>(92%)</a:t>
                      </a:r>
                      <a:endParaRPr lang="en-US" sz="1600" dirty="0">
                        <a:solidFill>
                          <a:srgbClr val="FF0000"/>
                        </a:solidFill>
                        <a:latin typeface="Avenir Light"/>
                        <a:cs typeface="Avenir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&gt;99% yield</a:t>
                      </a:r>
                    </a:p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82% </a:t>
                      </a:r>
                      <a:r>
                        <a:rPr lang="en-US" sz="1600" dirty="0" err="1" smtClean="0">
                          <a:latin typeface="Avenir Light"/>
                          <a:cs typeface="Avenir Light"/>
                        </a:rPr>
                        <a:t>ee</a:t>
                      </a:r>
                      <a:endParaRPr lang="en-US" sz="1600" dirty="0" smtClean="0">
                        <a:latin typeface="Avenir Light"/>
                        <a:cs typeface="Avenir Light"/>
                      </a:endParaRPr>
                    </a:p>
                    <a:p>
                      <a:pPr algn="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venir Light"/>
                          <a:cs typeface="Avenir Light"/>
                        </a:rPr>
                        <a:t>(96%)</a:t>
                      </a:r>
                      <a:endParaRPr lang="en-US" sz="1600" dirty="0">
                        <a:solidFill>
                          <a:srgbClr val="FF0000"/>
                        </a:solidFill>
                        <a:latin typeface="Avenir Light"/>
                        <a:cs typeface="Avenir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94% yield</a:t>
                      </a:r>
                    </a:p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78% </a:t>
                      </a:r>
                      <a:r>
                        <a:rPr lang="en-US" sz="1600" dirty="0" err="1" smtClean="0">
                          <a:latin typeface="Avenir Light"/>
                          <a:cs typeface="Avenir Light"/>
                        </a:rPr>
                        <a:t>ee</a:t>
                      </a:r>
                      <a:endParaRPr lang="en-US" sz="1600" dirty="0" smtClean="0">
                        <a:latin typeface="Avenir Light"/>
                        <a:cs typeface="Avenir Light"/>
                      </a:endParaRPr>
                    </a:p>
                    <a:p>
                      <a:pPr algn="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venir Light"/>
                          <a:cs typeface="Avenir Light"/>
                        </a:rPr>
                        <a:t>(89%)</a:t>
                      </a:r>
                      <a:endParaRPr lang="en-US" sz="1600" dirty="0" smtClean="0">
                        <a:latin typeface="Avenir Light"/>
                        <a:cs typeface="Avenir Light"/>
                      </a:endParaRPr>
                    </a:p>
                    <a:p>
                      <a:pPr algn="r"/>
                      <a:endParaRPr lang="en-US" sz="1600" dirty="0" smtClean="0">
                        <a:latin typeface="Avenir Light"/>
                        <a:cs typeface="Avenir Light"/>
                      </a:endParaRPr>
                    </a:p>
                    <a:p>
                      <a:pPr algn="r"/>
                      <a:endParaRPr lang="en-US" sz="1600" dirty="0">
                        <a:latin typeface="Avenir Light"/>
                        <a:cs typeface="Avenir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96% yield</a:t>
                      </a:r>
                    </a:p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80% </a:t>
                      </a:r>
                      <a:r>
                        <a:rPr lang="en-US" sz="1600" dirty="0" err="1" smtClean="0">
                          <a:latin typeface="Avenir Light"/>
                          <a:cs typeface="Avenir Light"/>
                        </a:rPr>
                        <a:t>ee</a:t>
                      </a:r>
                      <a:endParaRPr lang="en-US" sz="1600" dirty="0" smtClean="0">
                        <a:latin typeface="Avenir Light"/>
                        <a:cs typeface="Avenir Light"/>
                      </a:endParaRPr>
                    </a:p>
                    <a:p>
                      <a:pPr algn="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venir Light"/>
                          <a:cs typeface="Avenir Light"/>
                        </a:rPr>
                        <a:t>(83%)</a:t>
                      </a:r>
                      <a:endParaRPr lang="en-US" sz="1600" dirty="0">
                        <a:solidFill>
                          <a:srgbClr val="FF0000"/>
                        </a:solidFill>
                        <a:latin typeface="Avenir Light"/>
                        <a:cs typeface="Avenir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73% yield</a:t>
                      </a:r>
                    </a:p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60% </a:t>
                      </a:r>
                      <a:r>
                        <a:rPr lang="en-US" sz="1600" dirty="0" err="1" smtClean="0">
                          <a:latin typeface="Avenir Light"/>
                          <a:cs typeface="Avenir Light"/>
                        </a:rPr>
                        <a:t>ee</a:t>
                      </a:r>
                      <a:endParaRPr lang="en-US" sz="1600" dirty="0" smtClean="0">
                        <a:latin typeface="Avenir Light"/>
                        <a:cs typeface="Avenir Light"/>
                      </a:endParaRPr>
                    </a:p>
                    <a:p>
                      <a:pPr algn="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venir Light"/>
                          <a:cs typeface="Avenir Light"/>
                        </a:rPr>
                        <a:t>(60%)</a:t>
                      </a:r>
                    </a:p>
                    <a:p>
                      <a:pPr algn="r"/>
                      <a:endParaRPr lang="en-US" sz="1600" dirty="0">
                        <a:latin typeface="Avenir Light"/>
                        <a:cs typeface="Avenir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91% yield</a:t>
                      </a:r>
                    </a:p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61% </a:t>
                      </a:r>
                      <a:r>
                        <a:rPr lang="en-US" sz="1600" dirty="0" err="1" smtClean="0">
                          <a:latin typeface="Avenir Light"/>
                          <a:cs typeface="Avenir Light"/>
                        </a:rPr>
                        <a:t>ee</a:t>
                      </a:r>
                      <a:endParaRPr lang="en-US" sz="1600" dirty="0" smtClean="0">
                        <a:latin typeface="Avenir Light"/>
                        <a:cs typeface="Avenir Light"/>
                      </a:endParaRPr>
                    </a:p>
                    <a:p>
                      <a:pPr algn="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venir Light"/>
                          <a:cs typeface="Avenir Light"/>
                        </a:rPr>
                        <a:t>(90%)</a:t>
                      </a:r>
                    </a:p>
                    <a:p>
                      <a:pPr algn="r"/>
                      <a:endParaRPr lang="en-US" sz="1600" dirty="0">
                        <a:latin typeface="Avenir Light"/>
                        <a:cs typeface="Avenir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88% yield</a:t>
                      </a:r>
                    </a:p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58% </a:t>
                      </a:r>
                      <a:r>
                        <a:rPr lang="en-US" sz="1600" dirty="0" err="1" smtClean="0">
                          <a:latin typeface="Avenir Light"/>
                          <a:cs typeface="Avenir Light"/>
                        </a:rPr>
                        <a:t>ee</a:t>
                      </a:r>
                      <a:endParaRPr lang="en-US" sz="1600" dirty="0" smtClean="0">
                        <a:latin typeface="Avenir Light"/>
                        <a:cs typeface="Avenir Light"/>
                      </a:endParaRPr>
                    </a:p>
                    <a:p>
                      <a:pPr algn="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Avenir Light"/>
                          <a:cs typeface="Avenir Light"/>
                        </a:rPr>
                        <a:t>(76%)</a:t>
                      </a:r>
                      <a:endParaRPr lang="en-US" sz="1600" dirty="0">
                        <a:solidFill>
                          <a:srgbClr val="FF0000"/>
                        </a:solidFill>
                        <a:latin typeface="Avenir Light"/>
                        <a:cs typeface="Avenir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94% yield</a:t>
                      </a:r>
                    </a:p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60% </a:t>
                      </a:r>
                      <a:r>
                        <a:rPr lang="en-US" sz="1600" dirty="0" err="1" smtClean="0">
                          <a:latin typeface="Avenir Light"/>
                          <a:cs typeface="Avenir Light"/>
                        </a:rPr>
                        <a:t>ee</a:t>
                      </a:r>
                      <a:endParaRPr lang="en-US" sz="1600" dirty="0" smtClean="0">
                        <a:latin typeface="Avenir Light"/>
                        <a:cs typeface="Avenir Light"/>
                      </a:endParaRPr>
                    </a:p>
                    <a:p>
                      <a:pPr algn="r"/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(</a:t>
                      </a:r>
                      <a:r>
                        <a:rPr lang="en-US" sz="1600" dirty="0" err="1" smtClean="0">
                          <a:latin typeface="Avenir Light"/>
                          <a:cs typeface="Avenir Light"/>
                        </a:rPr>
                        <a:t>nd</a:t>
                      </a:r>
                      <a:r>
                        <a:rPr lang="en-US" sz="1600" dirty="0" smtClean="0">
                          <a:latin typeface="Avenir Light"/>
                          <a:cs typeface="Avenir Light"/>
                        </a:rPr>
                        <a:t>)</a:t>
                      </a:r>
                      <a:endParaRPr lang="en-US" sz="1600" dirty="0">
                        <a:latin typeface="Avenir Light"/>
                        <a:cs typeface="Avenir Ligh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70" y="2760133"/>
            <a:ext cx="1466491" cy="89480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3166" y="2715325"/>
            <a:ext cx="1706145" cy="9396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9734" y="2715325"/>
            <a:ext cx="1778000" cy="914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792" y="3750733"/>
            <a:ext cx="1884938" cy="11260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3166" y="3801534"/>
            <a:ext cx="1930400" cy="990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3235" y="3911600"/>
            <a:ext cx="1943100" cy="9652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547" y="5058834"/>
            <a:ext cx="1676400" cy="9017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23166" y="5122334"/>
            <a:ext cx="1447800" cy="8382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69001" y="5102926"/>
            <a:ext cx="1549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42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942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Heavy"/>
                <a:cs typeface="Avenir Heavy"/>
              </a:rPr>
              <a:t>Absolute Configuration</a:t>
            </a:r>
            <a:endParaRPr lang="en-US" sz="3200" dirty="0">
              <a:latin typeface="Avenir Heavy"/>
              <a:cs typeface="Avenir Heavy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34" y="1053572"/>
            <a:ext cx="6104467" cy="46586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533" y="2870200"/>
            <a:ext cx="1778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74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7173384" y="1905003"/>
            <a:ext cx="1468966" cy="10625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49767" y="1515215"/>
            <a:ext cx="3043766" cy="31583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Heavy"/>
                <a:cs typeface="Avenir Heavy"/>
              </a:rPr>
              <a:t>Rationale for Selectivity</a:t>
            </a:r>
            <a:endParaRPr lang="en-US" sz="3200" dirty="0">
              <a:latin typeface="Avenir Heavy"/>
              <a:cs typeface="Avenir Heavy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64" y="1765299"/>
            <a:ext cx="2776539" cy="269240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496733" y="2992966"/>
            <a:ext cx="389466" cy="423333"/>
          </a:xfrm>
          <a:prstGeom prst="rightArrow">
            <a:avLst/>
          </a:prstGeom>
          <a:solidFill>
            <a:srgbClr val="A377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99" y="1879601"/>
            <a:ext cx="1219200" cy="850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9833" y="2942167"/>
            <a:ext cx="177800" cy="698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0583" y="3822700"/>
            <a:ext cx="1054100" cy="850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4683" y="1947334"/>
            <a:ext cx="1714500" cy="812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4683" y="3848100"/>
            <a:ext cx="1651000" cy="825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8083" y="2095499"/>
            <a:ext cx="1955800" cy="736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8083" y="3898900"/>
            <a:ext cx="17653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181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Heavy"/>
                <a:cs typeface="Avenir Heavy"/>
              </a:rPr>
              <a:t>Applications of Adducts 1</a:t>
            </a:r>
            <a:endParaRPr lang="en-US" sz="3200" dirty="0">
              <a:latin typeface="Avenir Heavy"/>
              <a:cs typeface="Avenir Heavy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967" y="1143000"/>
            <a:ext cx="1905000" cy="95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234" y="1143000"/>
            <a:ext cx="1358900" cy="838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234" y="1143000"/>
            <a:ext cx="1295400" cy="850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034" y="1532466"/>
            <a:ext cx="215900" cy="241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9634" y="1143000"/>
            <a:ext cx="1955800" cy="1041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4333" y="1143000"/>
            <a:ext cx="2273300" cy="1054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4533" y="2256367"/>
            <a:ext cx="800100" cy="482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0400" y="2738967"/>
            <a:ext cx="2438400" cy="825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5800" y="2738967"/>
            <a:ext cx="2514600" cy="863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7199" y="4030133"/>
            <a:ext cx="8398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Light"/>
                <a:cs typeface="Avenir Light"/>
              </a:rPr>
              <a:t>Rapid Access to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baseline="30000" dirty="0" smtClean="0">
                <a:latin typeface="Avenir Light"/>
                <a:cs typeface="Avenir Light"/>
              </a:rPr>
              <a:t>3</a:t>
            </a:r>
            <a:r>
              <a:rPr lang="en-US" dirty="0" smtClean="0">
                <a:latin typeface="Avenir Light"/>
                <a:cs typeface="Avenir Light"/>
              </a:rPr>
              <a:t>-amino acids (5 steps, one of which is </a:t>
            </a:r>
            <a:r>
              <a:rPr lang="en-US" dirty="0" err="1" smtClean="0">
                <a:latin typeface="Avenir Light"/>
                <a:cs typeface="Avenir Light"/>
              </a:rPr>
              <a:t>cyanosulfone</a:t>
            </a:r>
            <a:r>
              <a:rPr lang="en-US" dirty="0" smtClean="0">
                <a:latin typeface="Avenir Light"/>
                <a:cs typeface="Avenir Light"/>
              </a:rPr>
              <a:t> formation, and two are to expose the </a:t>
            </a:r>
            <a:r>
              <a:rPr lang="en-US" i="1" dirty="0" smtClean="0">
                <a:latin typeface="Avenir Light"/>
                <a:cs typeface="Avenir Light"/>
              </a:rPr>
              <a:t>C</a:t>
            </a:r>
            <a:r>
              <a:rPr lang="en-US" dirty="0" smtClean="0">
                <a:latin typeface="Avenir Light"/>
                <a:cs typeface="Avenir Light"/>
              </a:rPr>
              <a:t>-terminus and </a:t>
            </a:r>
            <a:r>
              <a:rPr lang="en-US" i="1" dirty="0" smtClean="0">
                <a:latin typeface="Avenir Light"/>
                <a:cs typeface="Avenir Light"/>
              </a:rPr>
              <a:t>N</a:t>
            </a:r>
            <a:r>
              <a:rPr lang="en-US" dirty="0" smtClean="0">
                <a:latin typeface="Avenir Light"/>
                <a:cs typeface="Avenir Light"/>
              </a:rPr>
              <a:t>-terminus). </a:t>
            </a:r>
            <a:endParaRPr lang="en-US" dirty="0">
              <a:latin typeface="Avenir Light"/>
              <a:cs typeface="Avenir Light"/>
            </a:endParaRPr>
          </a:p>
        </p:txBody>
      </p:sp>
    </p:spTree>
    <p:extLst>
      <p:ext uri="{BB962C8B-B14F-4D97-AF65-F5344CB8AC3E}">
        <p14:creationId xmlns:p14="http://schemas.microsoft.com/office/powerpoint/2010/main" val="1736569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0.48438 0.244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19" y="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243666" y="1062080"/>
            <a:ext cx="3632200" cy="1042371"/>
          </a:xfrm>
          <a:prstGeom prst="roundRect">
            <a:avLst/>
          </a:prstGeom>
          <a:solidFill>
            <a:srgbClr val="CAC1FF"/>
          </a:solidFill>
          <a:effectLst>
            <a:outerShdw blurRad="40005" dist="165100" dir="282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Heavy"/>
                <a:cs typeface="Avenir Heavy"/>
              </a:rPr>
              <a:t>Applications of Adducts 2</a:t>
            </a:r>
            <a:endParaRPr lang="en-US" sz="3200" dirty="0">
              <a:latin typeface="Avenir Heavy"/>
              <a:cs typeface="Avenir Heavy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67" y="1062080"/>
            <a:ext cx="5549900" cy="4813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5602" y="5259451"/>
            <a:ext cx="3555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venir Light"/>
                <a:cs typeface="Avenir Light"/>
              </a:rPr>
              <a:t>Aitken, L. A.; Hammond, L. E.; </a:t>
            </a:r>
            <a:r>
              <a:rPr lang="en-US" sz="1400" dirty="0" err="1" smtClean="0">
                <a:latin typeface="Avenir Light"/>
                <a:cs typeface="Avenir Light"/>
              </a:rPr>
              <a:t>Shankland</a:t>
            </a:r>
            <a:r>
              <a:rPr lang="en-US" sz="1400" dirty="0" smtClean="0">
                <a:latin typeface="Avenir Light"/>
                <a:cs typeface="Avenir Light"/>
              </a:rPr>
              <a:t>, K.; Brown, G. D.; Cobb, A. J. A. </a:t>
            </a:r>
            <a:r>
              <a:rPr lang="en-US" sz="1400" i="1" dirty="0" smtClean="0">
                <a:latin typeface="Avenir Light"/>
                <a:cs typeface="Avenir Light"/>
              </a:rPr>
              <a:t>Chem. </a:t>
            </a:r>
            <a:r>
              <a:rPr lang="en-US" sz="1400" i="1" dirty="0" err="1" smtClean="0">
                <a:latin typeface="Avenir Light"/>
                <a:cs typeface="Avenir Light"/>
              </a:rPr>
              <a:t>Commun</a:t>
            </a:r>
            <a:r>
              <a:rPr lang="en-US" sz="1400" i="1" dirty="0" smtClean="0">
                <a:latin typeface="Avenir Light"/>
                <a:cs typeface="Avenir Light"/>
              </a:rPr>
              <a:t>. </a:t>
            </a:r>
            <a:r>
              <a:rPr lang="en-US" sz="1400" b="1" dirty="0" smtClean="0">
                <a:latin typeface="Avenir Light"/>
                <a:cs typeface="Avenir Light"/>
              </a:rPr>
              <a:t>2015</a:t>
            </a:r>
            <a:r>
              <a:rPr lang="en-US" sz="1400" dirty="0">
                <a:latin typeface="Avenir Light"/>
                <a:cs typeface="Avenir Light"/>
              </a:rPr>
              <a:t>, DOI: 10.1039/C5CC05158D </a:t>
            </a:r>
          </a:p>
        </p:txBody>
      </p:sp>
    </p:spTree>
    <p:extLst>
      <p:ext uri="{BB962C8B-B14F-4D97-AF65-F5344CB8AC3E}">
        <p14:creationId xmlns:p14="http://schemas.microsoft.com/office/powerpoint/2010/main" val="2766477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7895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Heavy"/>
                <a:cs typeface="Avenir Heavy"/>
              </a:rPr>
              <a:t>Acknowledgements</a:t>
            </a:r>
            <a:endParaRPr lang="en-US" sz="3200" dirty="0">
              <a:latin typeface="Avenir Heavy"/>
              <a:cs typeface="Avenir Heavy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39800"/>
            <a:ext cx="8212667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William J. Nodes</a:t>
            </a:r>
          </a:p>
          <a:p>
            <a:r>
              <a:rPr lang="en-US" dirty="0" err="1" smtClean="0"/>
              <a:t>Rajkumar</a:t>
            </a:r>
            <a:r>
              <a:rPr lang="en-US" dirty="0" smtClean="0"/>
              <a:t> </a:t>
            </a:r>
            <a:r>
              <a:rPr lang="en-US" dirty="0" err="1" smtClean="0"/>
              <a:t>Sundaram</a:t>
            </a:r>
            <a:endParaRPr lang="en-US" dirty="0" smtClean="0"/>
          </a:p>
          <a:p>
            <a:r>
              <a:rPr lang="en-US" dirty="0" smtClean="0"/>
              <a:t>Lewis S. Aitken</a:t>
            </a:r>
          </a:p>
          <a:p>
            <a:r>
              <a:rPr lang="en-US" dirty="0" smtClean="0"/>
              <a:t>Lisa E. Hammond</a:t>
            </a:r>
          </a:p>
          <a:p>
            <a:endParaRPr lang="en-US" dirty="0"/>
          </a:p>
          <a:p>
            <a:r>
              <a:rPr lang="en-US" dirty="0" err="1" smtClean="0"/>
              <a:t>Dr</a:t>
            </a:r>
            <a:r>
              <a:rPr lang="en-US" dirty="0" smtClean="0"/>
              <a:t> Ann M. </a:t>
            </a:r>
            <a:r>
              <a:rPr lang="en-US" dirty="0" err="1" smtClean="0"/>
              <a:t>Chippindale</a:t>
            </a:r>
            <a:r>
              <a:rPr lang="en-US" dirty="0" smtClean="0"/>
              <a:t> (Reading)</a:t>
            </a:r>
          </a:p>
          <a:p>
            <a:r>
              <a:rPr lang="en-US" dirty="0" err="1" smtClean="0"/>
              <a:t>Dr</a:t>
            </a:r>
            <a:r>
              <a:rPr lang="en-US" dirty="0" smtClean="0"/>
              <a:t> Kenneth </a:t>
            </a:r>
            <a:r>
              <a:rPr lang="en-US" dirty="0" err="1" smtClean="0"/>
              <a:t>Shankland</a:t>
            </a:r>
            <a:r>
              <a:rPr lang="en-US" dirty="0" smtClean="0"/>
              <a:t> (Reading)</a:t>
            </a:r>
          </a:p>
          <a:p>
            <a:r>
              <a:rPr lang="en-US" dirty="0" err="1" smtClean="0"/>
              <a:t>Dr</a:t>
            </a:r>
            <a:r>
              <a:rPr lang="en-US" dirty="0" smtClean="0"/>
              <a:t> David R. Nutt (Reading)</a:t>
            </a:r>
          </a:p>
          <a:p>
            <a:r>
              <a:rPr lang="en-US" dirty="0" err="1" smtClean="0"/>
              <a:t>Dr</a:t>
            </a:r>
            <a:r>
              <a:rPr lang="en-US" dirty="0" smtClean="0"/>
              <a:t> Geoff D. Brown (Reading)</a:t>
            </a:r>
          </a:p>
          <a:p>
            <a:r>
              <a:rPr lang="en-US" dirty="0" err="1" smtClean="0"/>
              <a:t>Dr</a:t>
            </a:r>
            <a:r>
              <a:rPr lang="en-US" dirty="0" smtClean="0"/>
              <a:t> Jonathan Goodman (Cambridge)</a:t>
            </a:r>
          </a:p>
          <a:p>
            <a:endParaRPr lang="en-US" dirty="0"/>
          </a:p>
          <a:p>
            <a:r>
              <a:rPr lang="en-US" dirty="0" smtClean="0"/>
              <a:t>EPSRC</a:t>
            </a:r>
          </a:p>
          <a:p>
            <a:r>
              <a:rPr lang="en-US" dirty="0" smtClean="0"/>
              <a:t>GW Pharmaceuticals</a:t>
            </a:r>
          </a:p>
          <a:p>
            <a:r>
              <a:rPr lang="en-US" dirty="0" smtClean="0"/>
              <a:t>Felix Foundation</a:t>
            </a:r>
          </a:p>
          <a:p>
            <a:r>
              <a:rPr lang="en-US" dirty="0" smtClean="0"/>
              <a:t>EPSRC Mass Spec Facility, University of Swansea</a:t>
            </a:r>
          </a:p>
          <a:p>
            <a:r>
              <a:rPr lang="en-US" dirty="0" smtClean="0"/>
              <a:t>University of Reading</a:t>
            </a:r>
          </a:p>
          <a:p>
            <a:endParaRPr lang="en-US" dirty="0"/>
          </a:p>
        </p:txBody>
      </p:sp>
      <p:pic>
        <p:nvPicPr>
          <p:cNvPr id="5" name="Picture 4" descr="DSC_0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378" y="1041409"/>
            <a:ext cx="4998155" cy="331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04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OBB Presentation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COBB Presentation Master.pptx</Template>
  <TotalTime>56969</TotalTime>
  <Words>1146</Words>
  <Application>Microsoft Macintosh PowerPoint</Application>
  <PresentationFormat>On-screen Show (4:3)</PresentationFormat>
  <Paragraphs>314</Paragraphs>
  <Slides>42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COBB Presentation Master</vt:lpstr>
      <vt:lpstr>CS ChemDraw Drawing</vt:lpstr>
      <vt:lpstr>MestReNova.Document.1</vt:lpstr>
      <vt:lpstr>Hydrogen Bonding Catalysis and the Synthesis of Unnatural Biomolecules Dr A. J. Andre Cobb</vt:lpstr>
      <vt:lpstr>Group Research</vt:lpstr>
      <vt:lpstr>Asymmetric Organocatalysis</vt:lpstr>
      <vt:lpstr>Organocatalytic Access to g-Amino Acids</vt:lpstr>
      <vt:lpstr>Organocatalytic Access to g-Amino Acids</vt:lpstr>
      <vt:lpstr>Organocatalytic Access to g-Amino Acids</vt:lpstr>
      <vt:lpstr>Organocatalytic Access to g-Amino Acids</vt:lpstr>
      <vt:lpstr>H-Bonding Catalysis</vt:lpstr>
      <vt:lpstr>H-Bonding Catalysis</vt:lpstr>
      <vt:lpstr>H-Bonding Catalysis</vt:lpstr>
      <vt:lpstr>Intramolecular Reactivity?</vt:lpstr>
      <vt:lpstr>Conjugated Esters as Electrophiles</vt:lpstr>
      <vt:lpstr>Intramolecular Reaction of Nitronates onto Conjugated Esters</vt:lpstr>
      <vt:lpstr>Bifuntional Catalyst Screen</vt:lpstr>
      <vt:lpstr>Solvent Screen</vt:lpstr>
      <vt:lpstr>A note on diastereoselectivity</vt:lpstr>
      <vt:lpstr>Substrate Scope</vt:lpstr>
      <vt:lpstr>Stereochemical Assignment</vt:lpstr>
      <vt:lpstr>Stereochemical Assignment</vt:lpstr>
      <vt:lpstr>But…..</vt:lpstr>
      <vt:lpstr>Proposed mode of action</vt:lpstr>
      <vt:lpstr>More complex systems?</vt:lpstr>
      <vt:lpstr>Domino Reactivity</vt:lpstr>
      <vt:lpstr>Catalyst Screen</vt:lpstr>
      <vt:lpstr>Absolute Crystal Structure</vt:lpstr>
      <vt:lpstr>Solvent Screen for the Domino Reaction</vt:lpstr>
      <vt:lpstr>Substrate Scope for the Domino Reaction</vt:lpstr>
      <vt:lpstr>Substrates with five contiguous stereocentres</vt:lpstr>
      <vt:lpstr>Mechanistic Insights</vt:lpstr>
      <vt:lpstr>PowerPoint Presentation</vt:lpstr>
      <vt:lpstr>Synthesis of an a-lycorane-like compound</vt:lpstr>
      <vt:lpstr>Sulfone Variation on the Domino Reaction</vt:lpstr>
      <vt:lpstr>Napthyl substrate</vt:lpstr>
      <vt:lpstr>Development of a Novel Cyclopropanation</vt:lpstr>
      <vt:lpstr>Cyclopropanation : Catalyst Screen</vt:lpstr>
      <vt:lpstr>Cyclopropanation : Base Screen</vt:lpstr>
      <vt:lpstr>Substrate Scope for the Cyclopropanation</vt:lpstr>
      <vt:lpstr>Absolute Configuration</vt:lpstr>
      <vt:lpstr>Rationale for Selectivity</vt:lpstr>
      <vt:lpstr>Applications of Adducts 1</vt:lpstr>
      <vt:lpstr>Applications of Adducts 2</vt:lpstr>
      <vt:lpstr>Acknowledgements</vt:lpstr>
    </vt:vector>
  </TitlesOfParts>
  <Company>IO42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Trimmer</dc:creator>
  <cp:lastModifiedBy>Alexander Cobb</cp:lastModifiedBy>
  <cp:revision>37</cp:revision>
  <dcterms:created xsi:type="dcterms:W3CDTF">2015-07-01T21:22:28Z</dcterms:created>
  <dcterms:modified xsi:type="dcterms:W3CDTF">2016-09-04T17:58:30Z</dcterms:modified>
</cp:coreProperties>
</file>