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72" r:id="rId11"/>
    <p:sldId id="267" r:id="rId12"/>
    <p:sldId id="266" r:id="rId13"/>
    <p:sldId id="275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0" autoAdjust="0"/>
    <p:restoredTop sz="99829" autoAdjust="0"/>
  </p:normalViewPr>
  <p:slideViewPr>
    <p:cSldViewPr snapToGrid="0" snapToObjects="1">
      <p:cViewPr>
        <p:scale>
          <a:sx n="100" d="100"/>
          <a:sy n="100" d="100"/>
        </p:scale>
        <p:origin x="-87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5" d="100"/>
          <a:sy n="75" d="100"/>
        </p:scale>
        <p:origin x="-4248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54BB2-CD6D-B14A-8E45-F136804E3F50}" type="datetimeFigureOut">
              <a:rPr lang="en-US" smtClean="0"/>
              <a:t>3/14/15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EBB52-530A-904A-B410-B60830012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284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B5018-7BF8-AC4B-9AC7-6685F82B136D}" type="datetimeFigureOut">
              <a:rPr lang="en-US" smtClean="0"/>
              <a:t>3/14/15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FD714-828E-9946-925F-4730A156C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485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FD714-828E-9946-925F-4730A156C9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337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FD714-828E-9946-925F-4730A156C9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53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FD714-828E-9946-925F-4730A156C9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60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FD714-828E-9946-925F-4730A156C9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0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FD714-828E-9946-925F-4730A156C9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1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FBAB4-8700-0744-99B6-59C00CC6AC83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2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E05E1-808A-5644-9EDA-BED45C6DCA8F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6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8B1E5-AF32-8B46-843C-334B2D11181C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0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3B962-9C46-0E46-8BBA-08CAB4A50AD6}" type="datetime1">
              <a:rPr lang="en-US" smtClean="0"/>
              <a:t>3/14/15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8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3DF2C-C71E-3A41-AE1E-71D707CEDE28}" type="datetime1">
              <a:rPr lang="en-US" smtClean="0"/>
              <a:t>3/14/15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9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95C1-2F7A-1D4A-A572-F3F071AA49AA}" type="datetime1">
              <a:rPr lang="en-US" smtClean="0"/>
              <a:t>3/14/15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8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771D7-5B13-5C49-BC0E-9ABAC73BEE09}" type="datetime1">
              <a:rPr lang="en-US" smtClean="0"/>
              <a:t>3/14/15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D57BB-2AD3-384F-8304-1F67FC32EF1C}" type="datetime1">
              <a:rPr lang="en-US" smtClean="0"/>
              <a:t>3/14/15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1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F36F-BE77-E240-A595-CCFE59462858}" type="datetime1">
              <a:rPr lang="en-US" smtClean="0"/>
              <a:t>3/14/15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7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98A2-EF85-B84C-B87A-74691341700C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09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1E2E5-C956-CF4D-8473-B7CED6C51FFB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9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0D59F-FD79-C74D-9268-AC329448E553}" type="datetime1">
              <a:rPr lang="en-US" smtClean="0"/>
              <a:t>3/14/15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A3D79-2AE7-5A41-BBA9-D7A0BC07A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2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o-adventtec.com" TargetMode="External"/><Relationship Id="rId4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00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89" y="1893375"/>
            <a:ext cx="8900884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Silica-Based </a:t>
            </a:r>
            <a:r>
              <a:rPr lang="en-US" b="1" dirty="0" smtClean="0">
                <a:solidFill>
                  <a:schemeClr val="bg1"/>
                </a:solidFill>
              </a:rPr>
              <a:t>Matrixes </a:t>
            </a:r>
            <a:r>
              <a:rPr lang="en-US" b="1" dirty="0">
                <a:solidFill>
                  <a:schemeClr val="bg1"/>
                </a:solidFill>
              </a:rPr>
              <a:t>for Drug </a:t>
            </a:r>
            <a:r>
              <a:rPr lang="en-US" b="1" dirty="0" smtClean="0">
                <a:solidFill>
                  <a:schemeClr val="bg1"/>
                </a:solidFill>
              </a:rPr>
              <a:t>Delivery: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Ready for a Prime Time?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9601" y="294979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Dr. Alex </a:t>
            </a:r>
            <a:r>
              <a:rPr lang="en-US" dirty="0" smtClean="0">
                <a:solidFill>
                  <a:schemeClr val="bg1"/>
                </a:solidFill>
              </a:rPr>
              <a:t>Nivorozhkin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Neo-Advent Technologies LLC, USA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149" y="4840766"/>
            <a:ext cx="3025851" cy="20172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40767"/>
            <a:ext cx="3025852" cy="20172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4678" y="4840766"/>
            <a:ext cx="3173471" cy="20581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342901"/>
            <a:ext cx="1282700" cy="8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0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549"/>
            <a:ext cx="7772400" cy="751451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Traditional Uses of Amorphous Silica in Pharma </a:t>
            </a:r>
            <a:endParaRPr lang="en-US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47598"/>
              </p:ext>
            </p:extLst>
          </p:nvPr>
        </p:nvGraphicFramePr>
        <p:xfrm>
          <a:off x="1502508" y="2378710"/>
          <a:ext cx="60960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Non-Porous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Particle</a:t>
                      </a:r>
                      <a:r>
                        <a:rPr lang="en-US" baseline="0" dirty="0" smtClean="0"/>
                        <a:t>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Spherical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5-50 microns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Flow, Anticaking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Fumed (Branched)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0.1-1 microns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Gels, Semisolids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Viscosity Modifier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019402"/>
              </p:ext>
            </p:extLst>
          </p:nvPr>
        </p:nvGraphicFramePr>
        <p:xfrm>
          <a:off x="1502508" y="4273777"/>
          <a:ext cx="60960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Porous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Particle</a:t>
                      </a:r>
                      <a:r>
                        <a:rPr lang="en-US" baseline="0" dirty="0" smtClean="0"/>
                        <a:t>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Applications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Spherical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5-50 nm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Tablets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Filler, Oil/Wax</a:t>
                      </a:r>
                      <a:r>
                        <a:rPr lang="en-US" baseline="0" dirty="0" smtClean="0"/>
                        <a:t> Absorbing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Silicagel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5-50</a:t>
                      </a:r>
                      <a:r>
                        <a:rPr lang="en-US" baseline="0" dirty="0" smtClean="0"/>
                        <a:t> microns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Dessication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Moisture</a:t>
                      </a:r>
                      <a:r>
                        <a:rPr lang="en-US" baseline="0" dirty="0" smtClean="0"/>
                        <a:t> Absorbing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26662" y="1016000"/>
            <a:ext cx="4569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Three Different Physical Attributes:</a:t>
            </a:r>
          </a:p>
          <a:p>
            <a:r>
              <a:rPr lang="en-US" sz="2400" dirty="0" smtClean="0"/>
              <a:t>-Shape/Size/ Porosity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36800" y="6356350"/>
            <a:ext cx="51562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45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1107"/>
            <a:ext cx="7772400" cy="9270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Fumed Silica – Viscosity Modifier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867" y="1921165"/>
            <a:ext cx="6604000" cy="30801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639" y="4783668"/>
            <a:ext cx="2022455" cy="186550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422400" y="6356350"/>
            <a:ext cx="52451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45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4302" y="634715"/>
            <a:ext cx="7220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Key Pathways to Producing the Silica 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936665" y="1679103"/>
            <a:ext cx="7182826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Silicagel, Precipitated Silica</a:t>
            </a:r>
          </a:p>
          <a:p>
            <a:endParaRPr lang="en-US" sz="2400" b="1" dirty="0" smtClean="0"/>
          </a:p>
          <a:p>
            <a:r>
              <a:rPr lang="en-US" sz="2400" dirty="0" smtClean="0"/>
              <a:t>Na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Si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/>
              <a:t>+ H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→ 3 SiO</a:t>
            </a:r>
            <a:r>
              <a:rPr lang="en-US" sz="2400" baseline="-25000" dirty="0"/>
              <a:t>2</a:t>
            </a:r>
            <a:r>
              <a:rPr lang="en-US" sz="2400" dirty="0"/>
              <a:t> + Na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 + 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 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 smtClean="0"/>
              <a:t>different pH ranges, </a:t>
            </a:r>
            <a:r>
              <a:rPr lang="en-US" sz="2400" dirty="0" smtClean="0"/>
              <a:t>the </a:t>
            </a:r>
            <a:r>
              <a:rPr lang="en-US" sz="2400" dirty="0" smtClean="0"/>
              <a:t>product dehydrated )</a:t>
            </a:r>
          </a:p>
          <a:p>
            <a:endParaRPr lang="en-US" sz="2400" dirty="0" smtClean="0"/>
          </a:p>
          <a:p>
            <a:r>
              <a:rPr lang="en-US" sz="2400" b="1" dirty="0" smtClean="0"/>
              <a:t>Sol-Gel process</a:t>
            </a:r>
          </a:p>
          <a:p>
            <a:endParaRPr lang="en-US" sz="2400" b="1" dirty="0"/>
          </a:p>
          <a:p>
            <a:r>
              <a:rPr lang="en-US" sz="2400" dirty="0" smtClean="0"/>
              <a:t>Si</a:t>
            </a:r>
            <a:r>
              <a:rPr lang="en-US" sz="2400" dirty="0"/>
              <a:t>(</a:t>
            </a:r>
            <a:r>
              <a:rPr lang="en-US" sz="2400" dirty="0" err="1" smtClean="0"/>
              <a:t>OEt</a:t>
            </a:r>
            <a:r>
              <a:rPr lang="en-US" sz="2400" dirty="0" smtClean="0"/>
              <a:t>)</a:t>
            </a:r>
            <a:r>
              <a:rPr lang="en-US" sz="2400" baseline="-25000" dirty="0" smtClean="0"/>
              <a:t>4</a:t>
            </a:r>
            <a:r>
              <a:rPr lang="en-US" sz="2400" dirty="0"/>
              <a:t>→ </a:t>
            </a:r>
            <a:r>
              <a:rPr lang="en-US" sz="2400" dirty="0" smtClean="0"/>
              <a:t>SiO</a:t>
            </a:r>
            <a:r>
              <a:rPr lang="en-US" sz="2400" baseline="-25000" dirty="0" smtClean="0"/>
              <a:t>2 </a:t>
            </a:r>
            <a:r>
              <a:rPr lang="en-US" sz="2400" dirty="0" smtClean="0"/>
              <a:t>(basic or acid hydrolysis)</a:t>
            </a:r>
          </a:p>
          <a:p>
            <a:endParaRPr lang="en-US" sz="2400" dirty="0" smtClean="0"/>
          </a:p>
          <a:p>
            <a:r>
              <a:rPr lang="en-US" sz="2400" b="1" dirty="0" smtClean="0"/>
              <a:t>Mesoporous </a:t>
            </a:r>
            <a:r>
              <a:rPr lang="en-US" sz="2400" b="1" dirty="0"/>
              <a:t>Silica </a:t>
            </a:r>
            <a:r>
              <a:rPr lang="en-US" sz="2400" b="1" dirty="0" smtClean="0"/>
              <a:t>(MSN, Pore </a:t>
            </a:r>
            <a:r>
              <a:rPr lang="en-US" sz="2400" b="1" dirty="0"/>
              <a:t>Size 2-50 nm)</a:t>
            </a:r>
          </a:p>
          <a:p>
            <a:endParaRPr lang="en-US" sz="2400" dirty="0"/>
          </a:p>
          <a:p>
            <a:r>
              <a:rPr lang="en-US" sz="2400" dirty="0"/>
              <a:t>Si(</a:t>
            </a:r>
            <a:r>
              <a:rPr lang="en-US" sz="2400" dirty="0" err="1"/>
              <a:t>OEt</a:t>
            </a:r>
            <a:r>
              <a:rPr lang="en-US" sz="2400" dirty="0"/>
              <a:t>)</a:t>
            </a:r>
            <a:r>
              <a:rPr lang="en-US" sz="2400" baseline="-25000" dirty="0"/>
              <a:t>4</a:t>
            </a:r>
            <a:r>
              <a:rPr lang="en-US" sz="2400" dirty="0"/>
              <a:t>→ SiO</a:t>
            </a:r>
            <a:r>
              <a:rPr lang="en-US" sz="2400" baseline="-25000" dirty="0"/>
              <a:t>2</a:t>
            </a:r>
            <a:r>
              <a:rPr lang="en-US" sz="2400" dirty="0"/>
              <a:t>  </a:t>
            </a:r>
            <a:r>
              <a:rPr lang="en-US" sz="2400" dirty="0" smtClean="0"/>
              <a:t>in the presence of </a:t>
            </a:r>
            <a:r>
              <a:rPr lang="en-US" sz="2400" dirty="0" err="1" smtClean="0"/>
              <a:t>templating</a:t>
            </a:r>
            <a:r>
              <a:rPr lang="en-US" sz="2400" dirty="0" smtClean="0"/>
              <a:t> surfactant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88353" y="6356350"/>
            <a:ext cx="5767293" cy="365125"/>
          </a:xfrm>
        </p:spPr>
        <p:txBody>
          <a:bodyPr/>
          <a:lstStyle/>
          <a:p>
            <a:r>
              <a:rPr lang="en-US" dirty="0" smtClean="0"/>
              <a:t>Neo-Advent Technologies, LLC, Littleton, MA 01460;  </a:t>
            </a:r>
            <a:r>
              <a:rPr lang="en-US" dirty="0" err="1" smtClean="0"/>
              <a:t>www.neo-adventtec.com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95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65" y="431961"/>
            <a:ext cx="8229600" cy="989012"/>
          </a:xfrm>
        </p:spPr>
        <p:txBody>
          <a:bodyPr/>
          <a:lstStyle/>
          <a:p>
            <a:r>
              <a:rPr lang="en-US" b="1" dirty="0" smtClean="0"/>
              <a:t>Toxicology of Silica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5761"/>
            <a:ext cx="8229600" cy="4525963"/>
          </a:xfrm>
        </p:spPr>
        <p:txBody>
          <a:bodyPr/>
          <a:lstStyle/>
          <a:p>
            <a:r>
              <a:rPr lang="en-US" dirty="0" smtClean="0"/>
              <a:t>Plenty in nature (structural material), but not in humans</a:t>
            </a:r>
          </a:p>
          <a:p>
            <a:r>
              <a:rPr lang="en-US" dirty="0" smtClean="0"/>
              <a:t>When used orally up to 5 g/kg is safe</a:t>
            </a:r>
          </a:p>
          <a:p>
            <a:r>
              <a:rPr lang="en-US" dirty="0" smtClean="0"/>
              <a:t>SNP are more toxic</a:t>
            </a:r>
          </a:p>
          <a:p>
            <a:pPr lvl="1"/>
            <a:r>
              <a:rPr lang="en-US" dirty="0" smtClean="0"/>
              <a:t>Toxicity depends on size, charge, shape</a:t>
            </a:r>
          </a:p>
          <a:p>
            <a:pPr lvl="1"/>
            <a:r>
              <a:rPr lang="en-US" dirty="0" smtClean="0"/>
              <a:t>Role of increased solubility with decreased size?</a:t>
            </a:r>
          </a:p>
          <a:p>
            <a:pPr lvl="1"/>
            <a:r>
              <a:rPr lang="en-US" dirty="0" smtClean="0"/>
              <a:t>Lack of good in vitro-in vivo correlations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2784"/>
            <a:ext cx="1339850" cy="1346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100" y="222784"/>
            <a:ext cx="2089150" cy="13774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209800" y="6356350"/>
            <a:ext cx="53340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426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Solubility of Silica 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1113"/>
            <a:ext cx="4040188" cy="639762"/>
          </a:xfrm>
        </p:spPr>
        <p:txBody>
          <a:bodyPr/>
          <a:lstStyle/>
          <a:p>
            <a:r>
              <a:rPr lang="en-US" dirty="0" smtClean="0"/>
              <a:t>Amorphous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20875"/>
            <a:ext cx="4040188" cy="3951288"/>
          </a:xfrm>
        </p:spPr>
        <p:txBody>
          <a:bodyPr/>
          <a:lstStyle/>
          <a:p>
            <a:r>
              <a:rPr lang="en-US" sz="2000" dirty="0" smtClean="0"/>
              <a:t>pH-dependent, increase at pH&gt;9</a:t>
            </a:r>
          </a:p>
          <a:p>
            <a:r>
              <a:rPr lang="en-US" sz="2000" dirty="0" smtClean="0"/>
              <a:t>Equilibrium solubility of Nonporous silica -70 ppm vs</a:t>
            </a:r>
            <a:r>
              <a:rPr lang="en-US" sz="2000" dirty="0"/>
              <a:t>.</a:t>
            </a:r>
            <a:r>
              <a:rPr lang="en-US" sz="2000" dirty="0" smtClean="0"/>
              <a:t> Porous -120 ppm</a:t>
            </a:r>
          </a:p>
          <a:p>
            <a:r>
              <a:rPr lang="en-US" sz="2000" dirty="0" smtClean="0"/>
              <a:t>Si(OH)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 is excreted with urine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at </a:t>
            </a:r>
            <a:r>
              <a:rPr lang="en-US" sz="2000" dirty="0" smtClean="0"/>
              <a:t>1.8 </a:t>
            </a:r>
            <a:r>
              <a:rPr lang="en-US" sz="2000" dirty="0" smtClean="0"/>
              <a:t>mg/day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81113"/>
            <a:ext cx="4041775" cy="639762"/>
          </a:xfrm>
        </p:spPr>
        <p:txBody>
          <a:bodyPr/>
          <a:lstStyle/>
          <a:p>
            <a:r>
              <a:rPr lang="en-US" dirty="0" smtClean="0"/>
              <a:t>Crystalline Forms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20875"/>
            <a:ext cx="4257675" cy="3951288"/>
          </a:xfrm>
        </p:spPr>
        <p:txBody>
          <a:bodyPr/>
          <a:lstStyle/>
          <a:p>
            <a:r>
              <a:rPr lang="en-US" sz="2000" dirty="0" smtClean="0"/>
              <a:t>Soluble thru conversion to Si(OH)</a:t>
            </a:r>
            <a:r>
              <a:rPr lang="en-US" sz="2000" baseline="-25000" dirty="0" smtClean="0"/>
              <a:t>4</a:t>
            </a:r>
          </a:p>
          <a:p>
            <a:r>
              <a:rPr lang="en-US" sz="2000" dirty="0" smtClean="0"/>
              <a:t>Insoluble at ambient conditions</a:t>
            </a:r>
          </a:p>
          <a:p>
            <a:r>
              <a:rPr lang="en-US" sz="2000" dirty="0" smtClean="0"/>
              <a:t>1 ppm at 400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</a:t>
            </a:r>
          </a:p>
          <a:p>
            <a:r>
              <a:rPr lang="en-US" sz="2000" dirty="0" smtClean="0"/>
              <a:t>Very stable</a:t>
            </a:r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85" y="4064000"/>
            <a:ext cx="2597115" cy="2193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188295"/>
            <a:ext cx="2273300" cy="2068924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1816100" y="6356350"/>
            <a:ext cx="5410200" cy="365125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Neo</a:t>
            </a:r>
            <a:r>
              <a:rPr lang="en-US" dirty="0"/>
              <a:t>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2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Mesoporous Silica Nanomaterials (MSN)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Key Properties of MSN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 smtClean="0"/>
              <a:t>Ordered pore structure (2-50 nm)</a:t>
            </a:r>
          </a:p>
          <a:p>
            <a:r>
              <a:rPr lang="en-US" sz="2000" dirty="0" smtClean="0"/>
              <a:t>Huge pore surface/volume</a:t>
            </a:r>
          </a:p>
          <a:p>
            <a:pPr marL="0" indent="0">
              <a:buNone/>
            </a:pPr>
            <a:r>
              <a:rPr lang="en-US" sz="2000" dirty="0" smtClean="0"/>
              <a:t>      (1 cm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/g, 1000 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/g)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Commercial Availability </a:t>
            </a:r>
          </a:p>
          <a:p>
            <a:pPr marL="0" indent="0">
              <a:buNone/>
            </a:pPr>
            <a:r>
              <a:rPr lang="en-US" sz="2000" dirty="0" smtClean="0"/>
              <a:t>MCM-41 (Aldrich $563/25 g)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 Preparation of MSN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Liquid Crystalline Templating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(“Mobil Process”, 1992) </a:t>
            </a:r>
          </a:p>
          <a:p>
            <a:r>
              <a:rPr lang="en-US" sz="2000" dirty="0" smtClean="0"/>
              <a:t>Variations in surfactant, inorganic framework, conditions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932" y="3830590"/>
            <a:ext cx="3505200" cy="1875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455" y="3746500"/>
            <a:ext cx="7366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015" y="4483100"/>
            <a:ext cx="1214377" cy="1222527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7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803400" y="6356350"/>
            <a:ext cx="56134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87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SNP Surface Reactivity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Covalent Attachment Options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Negative Zeta-potential for unmodified SNP</a:t>
            </a:r>
          </a:p>
          <a:p>
            <a:r>
              <a:rPr lang="en-US" dirty="0" smtClean="0"/>
              <a:t>Protonated amino groups after modification with 3-aminopropyl triethoxysilane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Drug</a:t>
            </a:r>
            <a:r>
              <a:rPr lang="en-US" dirty="0" smtClean="0"/>
              <a:t>-SNP Conjugates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Convenient general chemistry</a:t>
            </a:r>
          </a:p>
          <a:p>
            <a:r>
              <a:rPr lang="en-US" dirty="0" smtClean="0"/>
              <a:t>Can it match potential for Polymer-Drug conjugates?</a:t>
            </a:r>
          </a:p>
          <a:p>
            <a:r>
              <a:rPr lang="en-US" dirty="0" smtClean="0"/>
              <a:t>Can it be produced economically: concentration limits, washout steps, density of conjugation?</a:t>
            </a: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" y="4535170"/>
            <a:ext cx="3197225" cy="10312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6600" y="6356350"/>
            <a:ext cx="54864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96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Surface Functionalization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8"/>
            <a:ext cx="4040188" cy="639762"/>
          </a:xfrm>
        </p:spPr>
        <p:txBody>
          <a:bodyPr/>
          <a:lstStyle/>
          <a:p>
            <a:r>
              <a:rPr lang="en-US" dirty="0" smtClean="0"/>
              <a:t>Co-condensation (one-pot)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Versatile post-process method</a:t>
            </a:r>
          </a:p>
          <a:p>
            <a:r>
              <a:rPr lang="en-US" sz="2000" dirty="0" smtClean="0"/>
              <a:t>Possible pore clogging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7638"/>
            <a:ext cx="4041775" cy="639762"/>
          </a:xfrm>
        </p:spPr>
        <p:txBody>
          <a:bodyPr/>
          <a:lstStyle/>
          <a:p>
            <a:r>
              <a:rPr lang="en-US" dirty="0" smtClean="0"/>
              <a:t>Grafting Method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41842"/>
            <a:ext cx="3457575" cy="3056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000" dirty="0" smtClean="0"/>
              <a:t>More homogeneous Distribution</a:t>
            </a:r>
          </a:p>
          <a:p>
            <a:r>
              <a:rPr lang="en-US" sz="2000" dirty="0" smtClean="0"/>
              <a:t>Maybe difficult to fit into the prep</a:t>
            </a:r>
          </a:p>
          <a:p>
            <a:endParaRPr lang="en-US" sz="2000" dirty="0" smtClean="0"/>
          </a:p>
          <a:p>
            <a:endParaRPr lang="en-US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240" y="2941842"/>
            <a:ext cx="4806456" cy="3056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044700" y="6356350"/>
            <a:ext cx="50800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6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Drug Delivery Modalities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867" y="1440628"/>
            <a:ext cx="6646332" cy="47488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5500" y="6356350"/>
            <a:ext cx="50546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6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MSN-based Drug Delivery Vehicle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 smtClean="0"/>
              <a:t>Hydrophilic surface (-Si-OH), low loading of hydrophobic drugs (many cancer, CNS leads) ca. </a:t>
            </a:r>
            <a:r>
              <a:rPr lang="en-US" sz="2000" dirty="0" smtClean="0"/>
              <a:t>1%</a:t>
            </a:r>
            <a:endParaRPr lang="en-US" sz="2000" dirty="0" smtClean="0"/>
          </a:p>
          <a:p>
            <a:r>
              <a:rPr lang="en-US" sz="2000" dirty="0" smtClean="0"/>
              <a:t>Hydrophobic surface modification results in sluggish and incomplete release</a:t>
            </a:r>
          </a:p>
          <a:p>
            <a:r>
              <a:rPr lang="en-US" sz="2000" dirty="0" smtClean="0"/>
              <a:t>Filling the pores with surfactant improves loading and release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Pore-loading with Capping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5503" r="5503"/>
          <a:stretch>
            <a:fillRect/>
          </a:stretch>
        </p:blipFill>
        <p:spPr>
          <a:xfrm>
            <a:off x="4741333" y="2335741"/>
            <a:ext cx="3784600" cy="3699871"/>
          </a:xfr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67" y="5185564"/>
            <a:ext cx="2726267" cy="94059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955800" y="6356350"/>
            <a:ext cx="54356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7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MSN as Multifunctional Nanoplatform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67" y="1803400"/>
            <a:ext cx="5706533" cy="40916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162426" y="2402309"/>
            <a:ext cx="2813591" cy="256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b="1" dirty="0" smtClean="0"/>
              <a:t>Functionalization Domains:</a:t>
            </a:r>
          </a:p>
          <a:p>
            <a:pPr marL="285750" indent="-285750" algn="dist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Silica </a:t>
            </a:r>
            <a:r>
              <a:rPr lang="en-US" dirty="0" smtClean="0"/>
              <a:t>framework</a:t>
            </a:r>
          </a:p>
          <a:p>
            <a:pPr marL="285750" indent="-285750" algn="dist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Mesopores</a:t>
            </a:r>
          </a:p>
          <a:p>
            <a:pPr marL="285750" indent="-285750" algn="dist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smtClean="0"/>
              <a:t>Outermost surface </a:t>
            </a:r>
            <a:endParaRPr lang="en-US" dirty="0" smtClean="0"/>
          </a:p>
          <a:p>
            <a:pPr algn="dist">
              <a:lnSpc>
                <a:spcPct val="150000"/>
              </a:lnSpc>
            </a:pP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 smtClean="0"/>
              <a:t>of nanoparticles</a:t>
            </a:r>
            <a:endParaRPr lang="en-US" dirty="0" smtClean="0"/>
          </a:p>
          <a:p>
            <a:pPr marL="285750" indent="-285750" algn="dist">
              <a:lnSpc>
                <a:spcPct val="150000"/>
              </a:lnSpc>
              <a:buFont typeface="Arial"/>
              <a:buChar char="•"/>
            </a:pPr>
            <a:r>
              <a:rPr lang="en-US" dirty="0" smtClean="0"/>
              <a:t>Combination approach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1300" y="6356350"/>
            <a:ext cx="53975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33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MSN </a:t>
            </a:r>
            <a:r>
              <a:rPr lang="en-US" b="1" dirty="0" err="1" smtClean="0"/>
              <a:t>Nanomotor</a:t>
            </a:r>
            <a:r>
              <a:rPr lang="en-US" b="1" dirty="0" smtClean="0"/>
              <a:t> for DNA Capture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12" y="1574801"/>
            <a:ext cx="6616700" cy="45147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08373" y="6089533"/>
            <a:ext cx="2699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M. </a:t>
            </a:r>
            <a:r>
              <a:rPr lang="en-US" dirty="0" err="1" smtClean="0"/>
              <a:t>Vallet-Regi</a:t>
            </a:r>
            <a:r>
              <a:rPr lang="en-US" dirty="0" smtClean="0"/>
              <a:t>, Small,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13</a:t>
            </a:fld>
            <a:endParaRPr lang="en-US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397000" y="6356350"/>
            <a:ext cx="6410512" cy="3651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Neo</a:t>
            </a:r>
            <a:r>
              <a:rPr lang="en-US" dirty="0"/>
              <a:t>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17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the Future Holds?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otential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900" dirty="0" smtClean="0"/>
              <a:t>Possibly low toxic</a:t>
            </a:r>
          </a:p>
          <a:p>
            <a:r>
              <a:rPr lang="en-US" sz="2900" dirty="0" smtClean="0"/>
              <a:t>May be cheap </a:t>
            </a:r>
          </a:p>
          <a:p>
            <a:r>
              <a:rPr lang="en-US" sz="2900" dirty="0" smtClean="0"/>
              <a:t>Versatile and compatible with various chemistries</a:t>
            </a:r>
          </a:p>
          <a:p>
            <a:r>
              <a:rPr lang="en-US" sz="2900" dirty="0" smtClean="0"/>
              <a:t>Could be commercially as successful as liposomes?</a:t>
            </a:r>
          </a:p>
          <a:p>
            <a:pPr marL="0" indent="0">
              <a:buNone/>
            </a:pPr>
            <a:r>
              <a:rPr lang="en-US" sz="3800" b="1" dirty="0" smtClean="0"/>
              <a:t>New Development Products</a:t>
            </a:r>
          </a:p>
          <a:p>
            <a:r>
              <a:rPr lang="en-US" sz="2900" dirty="0" smtClean="0"/>
              <a:t>Poorly soluble potent drugs (complement to non-MSN)</a:t>
            </a:r>
          </a:p>
          <a:p>
            <a:r>
              <a:rPr lang="en-US" sz="2900" dirty="0"/>
              <a:t>Imaging</a:t>
            </a:r>
          </a:p>
          <a:p>
            <a:r>
              <a:rPr lang="en-US" sz="2900" dirty="0" smtClean="0"/>
              <a:t>Targeted delivery</a:t>
            </a:r>
          </a:p>
          <a:p>
            <a:r>
              <a:rPr lang="en-US" sz="2900" dirty="0"/>
              <a:t>Delivery of biologics (little explored</a:t>
            </a:r>
            <a:r>
              <a:rPr lang="en-US" sz="2900" dirty="0" smtClean="0"/>
              <a:t>)</a:t>
            </a:r>
            <a:endParaRPr lang="en-US" sz="2000" dirty="0"/>
          </a:p>
          <a:p>
            <a:r>
              <a:rPr lang="en-US" sz="2900" dirty="0" smtClean="0"/>
              <a:t>Stimuli-triggered delivery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800" dirty="0" smtClean="0"/>
              <a:t>Toxicity, particularly long-term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Manufacturing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Low drug loads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“Smart” approaches bring add-on issues, may be all of the above</a:t>
            </a:r>
          </a:p>
          <a:p>
            <a:pPr>
              <a:lnSpc>
                <a:spcPct val="80000"/>
              </a:lnSpc>
            </a:pPr>
            <a:endParaRPr lang="en-US" sz="18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/>
              <a:t>Driving Forces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Solid </a:t>
            </a:r>
            <a:r>
              <a:rPr lang="en-US" sz="1800" dirty="0"/>
              <a:t>i</a:t>
            </a:r>
            <a:r>
              <a:rPr lang="en-US" sz="1800" dirty="0" smtClean="0"/>
              <a:t>ndustrial base</a:t>
            </a: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Advances in silica applications other than pharma, i.e. catalysis, ink, </a:t>
            </a:r>
            <a:r>
              <a:rPr lang="en-US" sz="1800" dirty="0" smtClean="0"/>
              <a:t>polymers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Need for new drug delivery technologies</a:t>
            </a: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01800" y="6356350"/>
            <a:ext cx="58166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146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46416"/>
            <a:ext cx="7080250" cy="14537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Thank </a:t>
            </a:r>
            <a:r>
              <a:rPr lang="en-US" b="1" dirty="0" smtClean="0"/>
              <a:t>You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Alex Nivorozhkin, Ph.D.</a:t>
            </a:r>
          </a:p>
          <a:p>
            <a:pPr marL="0" indent="0">
              <a:buNone/>
            </a:pPr>
            <a:r>
              <a:rPr lang="en-US" sz="2400" u="sng" dirty="0" smtClean="0"/>
              <a:t>Founder</a:t>
            </a:r>
            <a:r>
              <a:rPr lang="en-US" sz="2400" u="sng" dirty="0"/>
              <a:t>, COO</a:t>
            </a:r>
          </a:p>
          <a:p>
            <a:pPr marL="0" indent="0">
              <a:buNone/>
            </a:pPr>
            <a:r>
              <a:rPr lang="en-US" sz="2400" dirty="0"/>
              <a:t>Neo-Advent Technologies LLC, 410 Great </a:t>
            </a:r>
            <a:r>
              <a:rPr lang="en-US" sz="2400" dirty="0" smtClean="0"/>
              <a:t>Road, Littleton</a:t>
            </a:r>
            <a:r>
              <a:rPr lang="en-US" sz="2400" dirty="0"/>
              <a:t>, </a:t>
            </a:r>
            <a:r>
              <a:rPr lang="en-US" sz="2400" dirty="0" smtClean="0"/>
              <a:t>MA 1</a:t>
            </a:r>
            <a:r>
              <a:rPr lang="en-US" sz="2400" dirty="0"/>
              <a:t>-508-970-</a:t>
            </a:r>
            <a:r>
              <a:rPr lang="en-US" sz="2400" dirty="0" smtClean="0"/>
              <a:t>4858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400" dirty="0" smtClean="0">
                <a:hlinkClick r:id="rId3"/>
              </a:rPr>
              <a:t>www.neo-adventtec.com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u="sng" dirty="0" smtClean="0"/>
              <a:t>Co</a:t>
            </a:r>
            <a:r>
              <a:rPr lang="en-US" sz="2400" u="sng" dirty="0" smtClean="0"/>
              <a:t>-Chair</a:t>
            </a:r>
          </a:p>
          <a:p>
            <a:pPr marL="0" indent="0">
              <a:buNone/>
            </a:pPr>
            <a:r>
              <a:rPr lang="en-US" sz="2400" dirty="0" smtClean="0"/>
              <a:t>Formulation Drug Delivery</a:t>
            </a:r>
          </a:p>
          <a:p>
            <a:pPr marL="0" indent="0">
              <a:buNone/>
            </a:pPr>
            <a:r>
              <a:rPr lang="en-US" sz="2400" dirty="0" smtClean="0"/>
              <a:t>Committee, Massachusetts Biotechnology Council, Boston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Acknowledgements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Mr</a:t>
            </a:r>
            <a:r>
              <a:rPr lang="en-US" sz="2400" dirty="0" smtClean="0"/>
              <a:t>. Nelson </a:t>
            </a:r>
            <a:r>
              <a:rPr lang="en-US" sz="2400" dirty="0" smtClean="0"/>
              <a:t>Landrau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Dr</a:t>
            </a:r>
            <a:r>
              <a:rPr lang="en-US" sz="2400" dirty="0" smtClean="0"/>
              <a:t>. Ken </a:t>
            </a:r>
            <a:r>
              <a:rPr lang="en-US" sz="2400" dirty="0" smtClean="0"/>
              <a:t>Avery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u="sng" dirty="0" smtClean="0"/>
              <a:t>Unilever, Port Sunlight, UK</a:t>
            </a:r>
          </a:p>
          <a:p>
            <a:pPr marL="0" indent="0">
              <a:buNone/>
            </a:pPr>
            <a:r>
              <a:rPr lang="en-US" sz="2400" dirty="0" smtClean="0"/>
              <a:t>Dr. Craig Jones</a:t>
            </a:r>
          </a:p>
          <a:p>
            <a:pPr marL="0" indent="0">
              <a:buNone/>
            </a:pPr>
            <a:r>
              <a:rPr lang="en-US" sz="2400" dirty="0" smtClean="0"/>
              <a:t>Dr. James </a:t>
            </a:r>
            <a:r>
              <a:rPr lang="en-US" sz="2400" dirty="0" err="1" smtClean="0"/>
              <a:t>Merrington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Dr. David </a:t>
            </a:r>
            <a:r>
              <a:rPr lang="en-US" sz="2400" dirty="0" err="1" smtClean="0"/>
              <a:t>Mealing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3D79-2AE7-5A41-BBA9-D7A0BC07ABB3}" type="slidenum">
              <a:rPr lang="en-US" smtClean="0"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56350"/>
            <a:ext cx="5626100" cy="365125"/>
          </a:xfrm>
        </p:spPr>
        <p:txBody>
          <a:bodyPr/>
          <a:lstStyle/>
          <a:p>
            <a:r>
              <a:rPr lang="en-US" dirty="0"/>
              <a:t>Neo-Advent Technologies, LLC, Littleton, MA 01460;  </a:t>
            </a:r>
            <a:r>
              <a:rPr lang="en-US" dirty="0" err="1"/>
              <a:t>www.neo-adventtec.com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644" y="4260850"/>
            <a:ext cx="1710155" cy="647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7850" y="2197101"/>
            <a:ext cx="1282700" cy="821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7800" y="5010150"/>
            <a:ext cx="1066800" cy="102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4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5757</TotalTime>
  <Words>946</Words>
  <Application>Microsoft Macintosh PowerPoint</Application>
  <PresentationFormat>On-screen Show (4:3)</PresentationFormat>
  <Paragraphs>190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Silica-Based Matrixes for Drug Delivery: Ready for a Prime Time?  </vt:lpstr>
      <vt:lpstr>Traditional Uses of Amorphous Silica in Pharma </vt:lpstr>
      <vt:lpstr>Fumed Silica – Viscosity Modifier</vt:lpstr>
      <vt:lpstr>PowerPoint Presentation</vt:lpstr>
      <vt:lpstr>Toxicology of Silica</vt:lpstr>
      <vt:lpstr>Solubility of Silica </vt:lpstr>
      <vt:lpstr>Mesoporous Silica Nanomaterials (MSN)</vt:lpstr>
      <vt:lpstr>SNP Surface Reactivity</vt:lpstr>
      <vt:lpstr>Surface Functionalization</vt:lpstr>
      <vt:lpstr>Drug Delivery Modalities</vt:lpstr>
      <vt:lpstr>MSN-based Drug Delivery Vehicle</vt:lpstr>
      <vt:lpstr>MSN as Multifunctional Nanoplatform</vt:lpstr>
      <vt:lpstr>MSN Nanomotor for DNA Capture</vt:lpstr>
      <vt:lpstr>What the Future Holds?</vt:lpstr>
      <vt:lpstr> Thank You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Silica-Based Materials for Drug Delivery </dc:title>
  <dc:creator>Alex Nivoro</dc:creator>
  <cp:lastModifiedBy>Alex Nivoro</cp:lastModifiedBy>
  <cp:revision>95</cp:revision>
  <dcterms:created xsi:type="dcterms:W3CDTF">2015-03-01T20:59:45Z</dcterms:created>
  <dcterms:modified xsi:type="dcterms:W3CDTF">2015-03-15T06:13:06Z</dcterms:modified>
</cp:coreProperties>
</file>