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28"/>
  </p:notesMasterIdLst>
  <p:handoutMasterIdLst>
    <p:handoutMasterId r:id="rId29"/>
  </p:handoutMasterIdLst>
  <p:sldIdLst>
    <p:sldId id="299" r:id="rId2"/>
    <p:sldId id="300" r:id="rId3"/>
    <p:sldId id="256" r:id="rId4"/>
    <p:sldId id="277" r:id="rId5"/>
    <p:sldId id="257" r:id="rId6"/>
    <p:sldId id="298" r:id="rId7"/>
    <p:sldId id="288" r:id="rId8"/>
    <p:sldId id="290" r:id="rId9"/>
    <p:sldId id="291" r:id="rId10"/>
    <p:sldId id="292" r:id="rId11"/>
    <p:sldId id="293" r:id="rId12"/>
    <p:sldId id="295" r:id="rId13"/>
    <p:sldId id="296" r:id="rId14"/>
    <p:sldId id="297" r:id="rId15"/>
    <p:sldId id="289" r:id="rId16"/>
    <p:sldId id="278" r:id="rId17"/>
    <p:sldId id="270" r:id="rId18"/>
    <p:sldId id="259" r:id="rId19"/>
    <p:sldId id="271" r:id="rId20"/>
    <p:sldId id="272" r:id="rId21"/>
    <p:sldId id="273" r:id="rId22"/>
    <p:sldId id="274" r:id="rId23"/>
    <p:sldId id="275" r:id="rId24"/>
    <p:sldId id="287" r:id="rId25"/>
    <p:sldId id="263" r:id="rId26"/>
    <p:sldId id="301" r:id="rId2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a:srgbClr val="663300"/>
    <a:srgbClr val="99FF33"/>
    <a:srgbClr val="008000"/>
    <a:srgbClr val="336600"/>
    <a:srgbClr val="FF66FF"/>
    <a:srgbClr val="FFFF99"/>
    <a:srgbClr val="FF99FF"/>
    <a:srgbClr val="FFCC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ema Uygulanmış Stil 1 - Vurgu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956" y="-49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Kitap2"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Kitap2"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Kitap2"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Kitap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2"/>
    </mc:Choice>
    <mc:Fallback>
      <c:style val="32"/>
    </mc:Fallback>
  </mc:AlternateContent>
  <c:chart>
    <c:autoTitleDeleted val="0"/>
    <c:plotArea>
      <c:layout/>
      <c:barChart>
        <c:barDir val="col"/>
        <c:grouping val="clustered"/>
        <c:varyColors val="0"/>
        <c:ser>
          <c:idx val="0"/>
          <c:order val="0"/>
          <c:tx>
            <c:strRef>
              <c:f>'CEO-L-NAME- ODQ'!$A$2</c:f>
              <c:strCache>
                <c:ptCount val="1"/>
                <c:pt idx="0">
                  <c:v>CEO</c:v>
                </c:pt>
              </c:strCache>
            </c:strRef>
          </c:tx>
          <c:spPr>
            <a:solidFill>
              <a:schemeClr val="tx2">
                <a:lumMod val="50000"/>
              </a:schemeClr>
            </a:solidFill>
            <a:scene3d>
              <a:camera prst="orthographicFront"/>
              <a:lightRig rig="balanced" dir="t">
                <a:rot lat="0" lon="0" rev="8700000"/>
              </a:lightRig>
            </a:scene3d>
            <a:sp3d>
              <a:bevelT w="190500" h="38100"/>
            </a:sp3d>
          </c:spPr>
          <c:invertIfNegative val="0"/>
          <c:errBars>
            <c:errBarType val="plus"/>
            <c:errValType val="cust"/>
            <c:noEndCap val="0"/>
            <c:plus>
              <c:numRef>
                <c:f>'CEO-L-NAME- ODQ'!$B$7:$D$7</c:f>
                <c:numCache>
                  <c:formatCode>General</c:formatCode>
                  <c:ptCount val="3"/>
                  <c:pt idx="0">
                    <c:v>1.6</c:v>
                  </c:pt>
                  <c:pt idx="1">
                    <c:v>3.2</c:v>
                  </c:pt>
                  <c:pt idx="2">
                    <c:v>4.4000000000000004</c:v>
                  </c:pt>
                </c:numCache>
              </c:numRef>
            </c:plus>
            <c:minus>
              <c:numLit>
                <c:formatCode>General</c:formatCode>
                <c:ptCount val="1"/>
                <c:pt idx="0">
                  <c:v>1</c:v>
                </c:pt>
              </c:numLit>
            </c:minus>
          </c:errBars>
          <c:cat>
            <c:numRef>
              <c:f>'CEO-L-NAME- ODQ'!$B$1:$D$1</c:f>
              <c:numCache>
                <c:formatCode>General</c:formatCode>
                <c:ptCount val="3"/>
                <c:pt idx="0">
                  <c:v>25</c:v>
                </c:pt>
                <c:pt idx="1">
                  <c:v>50</c:v>
                </c:pt>
                <c:pt idx="2">
                  <c:v>100</c:v>
                </c:pt>
              </c:numCache>
            </c:numRef>
          </c:cat>
          <c:val>
            <c:numRef>
              <c:f>'CEO-L-NAME- ODQ'!$B$2:$D$2</c:f>
              <c:numCache>
                <c:formatCode>General</c:formatCode>
                <c:ptCount val="3"/>
                <c:pt idx="0">
                  <c:v>10.1</c:v>
                </c:pt>
                <c:pt idx="1">
                  <c:v>45.6</c:v>
                </c:pt>
                <c:pt idx="2">
                  <c:v>96.4</c:v>
                </c:pt>
              </c:numCache>
            </c:numRef>
          </c:val>
        </c:ser>
        <c:ser>
          <c:idx val="1"/>
          <c:order val="1"/>
          <c:tx>
            <c:strRef>
              <c:f>'CEO-L-NAME- ODQ'!$A$3</c:f>
              <c:strCache>
                <c:ptCount val="1"/>
                <c:pt idx="0">
                  <c:v>CEO + L-NAME (the non-spesific NO synthase inhibitor)</c:v>
                </c:pt>
              </c:strCache>
            </c:strRef>
          </c:tx>
          <c:spPr>
            <a:solidFill>
              <a:schemeClr val="bg2">
                <a:lumMod val="90000"/>
              </a:schemeClr>
            </a:solidFill>
            <a:ln>
              <a:solidFill>
                <a:schemeClr val="bg2">
                  <a:lumMod val="50000"/>
                </a:schemeClr>
              </a:solidFill>
            </a:ln>
            <a:scene3d>
              <a:camera prst="orthographicFront"/>
              <a:lightRig rig="balanced" dir="t">
                <a:rot lat="0" lon="0" rev="8700000"/>
              </a:lightRig>
            </a:scene3d>
            <a:sp3d>
              <a:bevelT w="190500" h="38100"/>
            </a:sp3d>
          </c:spPr>
          <c:invertIfNegative val="0"/>
          <c:errBars>
            <c:errBarType val="plus"/>
            <c:errValType val="cust"/>
            <c:noEndCap val="0"/>
            <c:plus>
              <c:numRef>
                <c:f>'CEO-L-NAME- ODQ'!$B$8:$D$8</c:f>
                <c:numCache>
                  <c:formatCode>General</c:formatCode>
                  <c:ptCount val="3"/>
                  <c:pt idx="0">
                    <c:v>1.9</c:v>
                  </c:pt>
                  <c:pt idx="1">
                    <c:v>4.2</c:v>
                  </c:pt>
                  <c:pt idx="2">
                    <c:v>5.5</c:v>
                  </c:pt>
                </c:numCache>
              </c:numRef>
            </c:plus>
            <c:minus>
              <c:numLit>
                <c:formatCode>General</c:formatCode>
                <c:ptCount val="1"/>
                <c:pt idx="0">
                  <c:v>1</c:v>
                </c:pt>
              </c:numLit>
            </c:minus>
          </c:errBars>
          <c:cat>
            <c:numRef>
              <c:f>'CEO-L-NAME- ODQ'!$B$1:$D$1</c:f>
              <c:numCache>
                <c:formatCode>General</c:formatCode>
                <c:ptCount val="3"/>
                <c:pt idx="0">
                  <c:v>25</c:v>
                </c:pt>
                <c:pt idx="1">
                  <c:v>50</c:v>
                </c:pt>
                <c:pt idx="2">
                  <c:v>100</c:v>
                </c:pt>
              </c:numCache>
            </c:numRef>
          </c:cat>
          <c:val>
            <c:numRef>
              <c:f>'CEO-L-NAME- ODQ'!$B$3:$D$3</c:f>
              <c:numCache>
                <c:formatCode>General</c:formatCode>
                <c:ptCount val="3"/>
                <c:pt idx="0">
                  <c:v>11.3</c:v>
                </c:pt>
                <c:pt idx="1">
                  <c:v>51.6</c:v>
                </c:pt>
                <c:pt idx="2">
                  <c:v>98.1</c:v>
                </c:pt>
              </c:numCache>
            </c:numRef>
          </c:val>
        </c:ser>
        <c:dLbls>
          <c:showLegendKey val="0"/>
          <c:showVal val="0"/>
          <c:showCatName val="0"/>
          <c:showSerName val="0"/>
          <c:showPercent val="0"/>
          <c:showBubbleSize val="0"/>
        </c:dLbls>
        <c:gapWidth val="150"/>
        <c:axId val="241955328"/>
        <c:axId val="36488896"/>
      </c:barChart>
      <c:catAx>
        <c:axId val="241955328"/>
        <c:scaling>
          <c:orientation val="minMax"/>
        </c:scaling>
        <c:delete val="0"/>
        <c:axPos val="b"/>
        <c:title>
          <c:tx>
            <c:rich>
              <a:bodyPr/>
              <a:lstStyle/>
              <a:p>
                <a:pPr>
                  <a:defRPr/>
                </a:pPr>
                <a:r>
                  <a:rPr lang="en-US"/>
                  <a:t> </a:t>
                </a:r>
                <a:r>
                  <a:rPr lang="tr-TR"/>
                  <a:t>Cinnamon essential oil (CEO, µL)</a:t>
                </a:r>
                <a:endParaRPr lang="en-US"/>
              </a:p>
            </c:rich>
          </c:tx>
          <c:layout/>
          <c:overlay val="0"/>
        </c:title>
        <c:numFmt formatCode="General" sourceLinked="1"/>
        <c:majorTickMark val="out"/>
        <c:minorTickMark val="none"/>
        <c:tickLblPos val="nextTo"/>
        <c:spPr>
          <a:ln w="19050">
            <a:solidFill>
              <a:schemeClr val="tx1"/>
            </a:solidFill>
          </a:ln>
        </c:spPr>
        <c:crossAx val="36488896"/>
        <c:crosses val="autoZero"/>
        <c:auto val="1"/>
        <c:lblAlgn val="ctr"/>
        <c:lblOffset val="100"/>
        <c:noMultiLvlLbl val="0"/>
      </c:catAx>
      <c:valAx>
        <c:axId val="36488896"/>
        <c:scaling>
          <c:orientation val="minMax"/>
          <c:max val="120"/>
        </c:scaling>
        <c:delete val="0"/>
        <c:axPos val="l"/>
        <c:title>
          <c:tx>
            <c:rich>
              <a:bodyPr rot="-5400000" vert="horz"/>
              <a:lstStyle/>
              <a:p>
                <a:pPr>
                  <a:defRPr/>
                </a:pPr>
                <a:r>
                  <a:rPr lang="tr-TR"/>
                  <a:t>% </a:t>
                </a:r>
                <a:r>
                  <a:rPr lang="en-US"/>
                  <a:t>Relaxation of PE contraction</a:t>
                </a:r>
              </a:p>
            </c:rich>
          </c:tx>
          <c:layout/>
          <c:overlay val="0"/>
        </c:title>
        <c:numFmt formatCode="General" sourceLinked="1"/>
        <c:majorTickMark val="out"/>
        <c:minorTickMark val="none"/>
        <c:tickLblPos val="nextTo"/>
        <c:spPr>
          <a:ln w="19050">
            <a:solidFill>
              <a:schemeClr val="tx1"/>
            </a:solidFill>
          </a:ln>
        </c:spPr>
        <c:crossAx val="241955328"/>
        <c:crosses val="autoZero"/>
        <c:crossBetween val="between"/>
      </c:valAx>
    </c:plotArea>
    <c:legend>
      <c:legendPos val="t"/>
      <c:layout/>
      <c:overlay val="0"/>
    </c:legend>
    <c:plotVisOnly val="1"/>
    <c:dispBlanksAs val="gap"/>
    <c:showDLblsOverMax val="0"/>
  </c:chart>
  <c:spPr>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c:spPr>
  <c:txPr>
    <a:bodyPr/>
    <a:lstStyle/>
    <a:p>
      <a:pPr>
        <a:defRPr sz="1200" b="1">
          <a:solidFill>
            <a:schemeClr val="dk1"/>
          </a:solidFill>
          <a:latin typeface="+mn-lt"/>
          <a:ea typeface="+mn-ea"/>
          <a:cs typeface="+mn-c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2"/>
    </mc:Choice>
    <mc:Fallback>
      <c:style val="32"/>
    </mc:Fallback>
  </mc:AlternateContent>
  <c:chart>
    <c:autoTitleDeleted val="0"/>
    <c:plotArea>
      <c:layout/>
      <c:barChart>
        <c:barDir val="col"/>
        <c:grouping val="clustered"/>
        <c:varyColors val="0"/>
        <c:ser>
          <c:idx val="0"/>
          <c:order val="0"/>
          <c:tx>
            <c:strRef>
              <c:f>'CEO-L-NAME- ODQ'!$M$25</c:f>
              <c:strCache>
                <c:ptCount val="1"/>
                <c:pt idx="0">
                  <c:v>CEO</c:v>
                </c:pt>
              </c:strCache>
            </c:strRef>
          </c:tx>
          <c:spPr>
            <a:solidFill>
              <a:schemeClr val="tx2">
                <a:lumMod val="50000"/>
              </a:schemeClr>
            </a:solidFill>
            <a:scene3d>
              <a:camera prst="orthographicFront"/>
              <a:lightRig rig="balanced" dir="t">
                <a:rot lat="0" lon="0" rev="8700000"/>
              </a:lightRig>
            </a:scene3d>
            <a:sp3d>
              <a:bevelT w="190500" h="38100"/>
            </a:sp3d>
          </c:spPr>
          <c:invertIfNegative val="0"/>
          <c:errBars>
            <c:errBarType val="plus"/>
            <c:errValType val="cust"/>
            <c:noEndCap val="0"/>
            <c:plus>
              <c:numRef>
                <c:f>'CEO-L-NAME- ODQ'!$N$29:$P$29</c:f>
                <c:numCache>
                  <c:formatCode>General</c:formatCode>
                  <c:ptCount val="3"/>
                  <c:pt idx="0">
                    <c:v>1.6</c:v>
                  </c:pt>
                  <c:pt idx="1">
                    <c:v>3.2</c:v>
                  </c:pt>
                  <c:pt idx="2">
                    <c:v>4.4000000000000004</c:v>
                  </c:pt>
                </c:numCache>
              </c:numRef>
            </c:plus>
            <c:minus>
              <c:numLit>
                <c:formatCode>General</c:formatCode>
                <c:ptCount val="1"/>
                <c:pt idx="0">
                  <c:v>1</c:v>
                </c:pt>
              </c:numLit>
            </c:minus>
          </c:errBars>
          <c:cat>
            <c:numRef>
              <c:f>'CEO-L-NAME- ODQ'!$N$24:$P$24</c:f>
              <c:numCache>
                <c:formatCode>General</c:formatCode>
                <c:ptCount val="3"/>
                <c:pt idx="0">
                  <c:v>25</c:v>
                </c:pt>
                <c:pt idx="1">
                  <c:v>50</c:v>
                </c:pt>
                <c:pt idx="2">
                  <c:v>100</c:v>
                </c:pt>
              </c:numCache>
            </c:numRef>
          </c:cat>
          <c:val>
            <c:numRef>
              <c:f>'CEO-L-NAME- ODQ'!$N$25:$P$25</c:f>
              <c:numCache>
                <c:formatCode>General</c:formatCode>
                <c:ptCount val="3"/>
                <c:pt idx="0">
                  <c:v>10.1</c:v>
                </c:pt>
                <c:pt idx="1">
                  <c:v>45.6</c:v>
                </c:pt>
                <c:pt idx="2">
                  <c:v>96.4</c:v>
                </c:pt>
              </c:numCache>
            </c:numRef>
          </c:val>
        </c:ser>
        <c:ser>
          <c:idx val="1"/>
          <c:order val="1"/>
          <c:tx>
            <c:strRef>
              <c:f>'CEO-L-NAME- ODQ'!$M$26</c:f>
              <c:strCache>
                <c:ptCount val="1"/>
                <c:pt idx="0">
                  <c:v>CEO +ODQ (the soluble guanylate cyclase inhibitor)</c:v>
                </c:pt>
              </c:strCache>
            </c:strRef>
          </c:tx>
          <c:spPr>
            <a:solidFill>
              <a:schemeClr val="accent3">
                <a:lumMod val="75000"/>
              </a:schemeClr>
            </a:solidFill>
            <a:scene3d>
              <a:camera prst="orthographicFront"/>
              <a:lightRig rig="balanced" dir="t">
                <a:rot lat="0" lon="0" rev="8700000"/>
              </a:lightRig>
            </a:scene3d>
            <a:sp3d>
              <a:bevelT w="190500" h="38100"/>
            </a:sp3d>
          </c:spPr>
          <c:invertIfNegative val="0"/>
          <c:errBars>
            <c:errBarType val="plus"/>
            <c:errValType val="cust"/>
            <c:noEndCap val="0"/>
            <c:plus>
              <c:numRef>
                <c:f>'CEO-L-NAME- ODQ'!$N$31:$P$31</c:f>
                <c:numCache>
                  <c:formatCode>General</c:formatCode>
                  <c:ptCount val="3"/>
                  <c:pt idx="0">
                    <c:v>2.1</c:v>
                  </c:pt>
                  <c:pt idx="1">
                    <c:v>3.2</c:v>
                  </c:pt>
                  <c:pt idx="2">
                    <c:v>4.4000000000000004</c:v>
                  </c:pt>
                </c:numCache>
              </c:numRef>
            </c:plus>
            <c:minus>
              <c:numLit>
                <c:formatCode>General</c:formatCode>
                <c:ptCount val="1"/>
                <c:pt idx="0">
                  <c:v>1</c:v>
                </c:pt>
              </c:numLit>
            </c:minus>
          </c:errBars>
          <c:cat>
            <c:numRef>
              <c:f>'CEO-L-NAME- ODQ'!$N$24:$P$24</c:f>
              <c:numCache>
                <c:formatCode>General</c:formatCode>
                <c:ptCount val="3"/>
                <c:pt idx="0">
                  <c:v>25</c:v>
                </c:pt>
                <c:pt idx="1">
                  <c:v>50</c:v>
                </c:pt>
                <c:pt idx="2">
                  <c:v>100</c:v>
                </c:pt>
              </c:numCache>
            </c:numRef>
          </c:cat>
          <c:val>
            <c:numRef>
              <c:f>'CEO-L-NAME- ODQ'!$N$26:$P$26</c:f>
              <c:numCache>
                <c:formatCode>General</c:formatCode>
                <c:ptCount val="3"/>
                <c:pt idx="0">
                  <c:v>18</c:v>
                </c:pt>
                <c:pt idx="1">
                  <c:v>44.4</c:v>
                </c:pt>
                <c:pt idx="2">
                  <c:v>89.6</c:v>
                </c:pt>
              </c:numCache>
            </c:numRef>
          </c:val>
        </c:ser>
        <c:ser>
          <c:idx val="2"/>
          <c:order val="2"/>
          <c:tx>
            <c:strRef>
              <c:f>'CEO-L-NAME- ODQ'!$M$27</c:f>
              <c:strCache>
                <c:ptCount val="1"/>
              </c:strCache>
            </c:strRef>
          </c:tx>
          <c:invertIfNegative val="0"/>
          <c:cat>
            <c:numRef>
              <c:f>'CEO-L-NAME- ODQ'!$N$24:$P$24</c:f>
              <c:numCache>
                <c:formatCode>General</c:formatCode>
                <c:ptCount val="3"/>
                <c:pt idx="0">
                  <c:v>25</c:v>
                </c:pt>
                <c:pt idx="1">
                  <c:v>50</c:v>
                </c:pt>
                <c:pt idx="2">
                  <c:v>100</c:v>
                </c:pt>
              </c:numCache>
            </c:numRef>
          </c:cat>
          <c:val>
            <c:numRef>
              <c:f>'CEO-L-NAME- ODQ'!$N$27:$P$27</c:f>
              <c:numCache>
                <c:formatCode>General</c:formatCode>
                <c:ptCount val="3"/>
              </c:numCache>
            </c:numRef>
          </c:val>
        </c:ser>
        <c:dLbls>
          <c:showLegendKey val="0"/>
          <c:showVal val="0"/>
          <c:showCatName val="0"/>
          <c:showSerName val="0"/>
          <c:showPercent val="0"/>
          <c:showBubbleSize val="0"/>
        </c:dLbls>
        <c:gapWidth val="150"/>
        <c:axId val="129933824"/>
        <c:axId val="36491200"/>
      </c:barChart>
      <c:catAx>
        <c:axId val="129933824"/>
        <c:scaling>
          <c:orientation val="minMax"/>
        </c:scaling>
        <c:delete val="0"/>
        <c:axPos val="b"/>
        <c:title>
          <c:tx>
            <c:rich>
              <a:bodyPr/>
              <a:lstStyle/>
              <a:p>
                <a:pPr>
                  <a:defRPr/>
                </a:pPr>
                <a:r>
                  <a:rPr lang="en-US"/>
                  <a:t>Cinnamon essential oil (CEO µL)</a:t>
                </a:r>
              </a:p>
            </c:rich>
          </c:tx>
          <c:layout/>
          <c:overlay val="0"/>
        </c:title>
        <c:numFmt formatCode="General" sourceLinked="1"/>
        <c:majorTickMark val="out"/>
        <c:minorTickMark val="none"/>
        <c:tickLblPos val="nextTo"/>
        <c:spPr>
          <a:ln w="19050">
            <a:solidFill>
              <a:schemeClr val="tx1"/>
            </a:solidFill>
          </a:ln>
        </c:spPr>
        <c:crossAx val="36491200"/>
        <c:crosses val="autoZero"/>
        <c:auto val="1"/>
        <c:lblAlgn val="ctr"/>
        <c:lblOffset val="100"/>
        <c:noMultiLvlLbl val="0"/>
      </c:catAx>
      <c:valAx>
        <c:axId val="36491200"/>
        <c:scaling>
          <c:orientation val="minMax"/>
        </c:scaling>
        <c:delete val="0"/>
        <c:axPos val="l"/>
        <c:title>
          <c:tx>
            <c:rich>
              <a:bodyPr rot="-5400000" vert="horz"/>
              <a:lstStyle/>
              <a:p>
                <a:pPr>
                  <a:defRPr/>
                </a:pPr>
                <a:r>
                  <a:rPr lang="en-US"/>
                  <a:t>% Relaxation of PE contraction</a:t>
                </a:r>
              </a:p>
            </c:rich>
          </c:tx>
          <c:layout/>
          <c:overlay val="0"/>
        </c:title>
        <c:numFmt formatCode="General" sourceLinked="1"/>
        <c:majorTickMark val="out"/>
        <c:minorTickMark val="none"/>
        <c:tickLblPos val="nextTo"/>
        <c:spPr>
          <a:ln w="19050">
            <a:solidFill>
              <a:schemeClr val="tx1"/>
            </a:solidFill>
          </a:ln>
        </c:spPr>
        <c:crossAx val="129933824"/>
        <c:crosses val="autoZero"/>
        <c:crossBetween val="between"/>
      </c:valAx>
    </c:plotArea>
    <c:legend>
      <c:legendPos val="t"/>
      <c:legendEntry>
        <c:idx val="2"/>
        <c:delete val="1"/>
      </c:legendEntry>
      <c:layout/>
      <c:overlay val="0"/>
    </c:legend>
    <c:plotVisOnly val="1"/>
    <c:dispBlanksAs val="gap"/>
    <c:showDLblsOverMax val="0"/>
  </c:chart>
  <c:spPr>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w="190500" h="38100"/>
    </a:sp3d>
  </c:spPr>
  <c:txPr>
    <a:bodyPr/>
    <a:lstStyle/>
    <a:p>
      <a:pPr>
        <a:defRPr sz="1200" b="1">
          <a:solidFill>
            <a:schemeClr val="dk1"/>
          </a:solidFill>
          <a:latin typeface="+mn-lt"/>
          <a:ea typeface="+mn-ea"/>
          <a:cs typeface="+mn-c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0"/>
    </mc:Choice>
    <mc:Fallback>
      <c:style val="30"/>
    </mc:Fallback>
  </mc:AlternateContent>
  <c:chart>
    <c:autoTitleDeleted val="0"/>
    <c:plotArea>
      <c:layout/>
      <c:lineChart>
        <c:grouping val="standard"/>
        <c:varyColors val="0"/>
        <c:ser>
          <c:idx val="0"/>
          <c:order val="0"/>
          <c:tx>
            <c:strRef>
              <c:f>'CA-L_NAME- ODQ'!$A$2</c:f>
              <c:strCache>
                <c:ptCount val="1"/>
                <c:pt idx="0">
                  <c:v>CA</c:v>
                </c:pt>
              </c:strCache>
            </c:strRef>
          </c:tx>
          <c:spPr>
            <a:ln>
              <a:solidFill>
                <a:schemeClr val="tx2">
                  <a:lumMod val="50000"/>
                </a:schemeClr>
              </a:solidFill>
            </a:ln>
          </c:spPr>
          <c:marker>
            <c:spPr>
              <a:solidFill>
                <a:schemeClr val="tx2">
                  <a:lumMod val="50000"/>
                </a:schemeClr>
              </a:solidFill>
              <a:ln>
                <a:solidFill>
                  <a:schemeClr val="tx2">
                    <a:lumMod val="50000"/>
                  </a:schemeClr>
                </a:solidFill>
              </a:ln>
            </c:spPr>
          </c:marker>
          <c:errBars>
            <c:errDir val="y"/>
            <c:errBarType val="plus"/>
            <c:errValType val="cust"/>
            <c:noEndCap val="0"/>
            <c:plus>
              <c:numRef>
                <c:f>'CA-L_NAME- ODQ'!$B$8:$E$8</c:f>
                <c:numCache>
                  <c:formatCode>General</c:formatCode>
                  <c:ptCount val="4"/>
                  <c:pt idx="0">
                    <c:v>0</c:v>
                  </c:pt>
                  <c:pt idx="1">
                    <c:v>3.6</c:v>
                  </c:pt>
                  <c:pt idx="2">
                    <c:v>2.8</c:v>
                  </c:pt>
                  <c:pt idx="3">
                    <c:v>4.8</c:v>
                  </c:pt>
                </c:numCache>
              </c:numRef>
            </c:plus>
            <c:minus>
              <c:numLit>
                <c:formatCode>General</c:formatCode>
                <c:ptCount val="1"/>
                <c:pt idx="0">
                  <c:v>1</c:v>
                </c:pt>
              </c:numLit>
            </c:minus>
          </c:errBars>
          <c:cat>
            <c:numRef>
              <c:f>'CA-L_NAME- ODQ'!$B$1:$E$1</c:f>
              <c:numCache>
                <c:formatCode>General</c:formatCode>
                <c:ptCount val="4"/>
                <c:pt idx="0">
                  <c:v>0</c:v>
                </c:pt>
                <c:pt idx="1">
                  <c:v>25</c:v>
                </c:pt>
                <c:pt idx="2">
                  <c:v>50</c:v>
                </c:pt>
                <c:pt idx="3">
                  <c:v>100</c:v>
                </c:pt>
              </c:numCache>
            </c:numRef>
          </c:cat>
          <c:val>
            <c:numRef>
              <c:f>'CA-L_NAME- ODQ'!$B$2:$E$2</c:f>
              <c:numCache>
                <c:formatCode>General</c:formatCode>
                <c:ptCount val="4"/>
                <c:pt idx="0">
                  <c:v>0</c:v>
                </c:pt>
                <c:pt idx="1">
                  <c:v>18</c:v>
                </c:pt>
                <c:pt idx="2">
                  <c:v>65</c:v>
                </c:pt>
                <c:pt idx="3">
                  <c:v>96</c:v>
                </c:pt>
              </c:numCache>
            </c:numRef>
          </c:val>
          <c:smooth val="0"/>
        </c:ser>
        <c:ser>
          <c:idx val="1"/>
          <c:order val="1"/>
          <c:tx>
            <c:strRef>
              <c:f>'CA-L_NAME- ODQ'!$A$3</c:f>
              <c:strCache>
                <c:ptCount val="1"/>
                <c:pt idx="0">
                  <c:v>CA + L-NAME (the non-spesific NO synthase inhibitor)</c:v>
                </c:pt>
              </c:strCache>
            </c:strRef>
          </c:tx>
          <c:spPr>
            <a:ln w="60325">
              <a:solidFill>
                <a:schemeClr val="bg2">
                  <a:lumMod val="75000"/>
                </a:schemeClr>
              </a:solidFill>
            </a:ln>
          </c:spPr>
          <c:marker>
            <c:symbol val="square"/>
            <c:size val="11"/>
            <c:spPr>
              <a:solidFill>
                <a:schemeClr val="bg2">
                  <a:lumMod val="90000"/>
                </a:schemeClr>
              </a:solidFill>
              <a:ln>
                <a:solidFill>
                  <a:schemeClr val="bg2">
                    <a:lumMod val="75000"/>
                  </a:schemeClr>
                </a:solidFill>
              </a:ln>
            </c:spPr>
          </c:marker>
          <c:errBars>
            <c:errDir val="y"/>
            <c:errBarType val="plus"/>
            <c:errValType val="cust"/>
            <c:noEndCap val="0"/>
            <c:plus>
              <c:numRef>
                <c:f>'CA-L_NAME- ODQ'!$B$8:$E$8</c:f>
                <c:numCache>
                  <c:formatCode>General</c:formatCode>
                  <c:ptCount val="4"/>
                  <c:pt idx="0">
                    <c:v>0</c:v>
                  </c:pt>
                  <c:pt idx="1">
                    <c:v>3.6</c:v>
                  </c:pt>
                  <c:pt idx="2">
                    <c:v>2.8</c:v>
                  </c:pt>
                  <c:pt idx="3">
                    <c:v>4.8</c:v>
                  </c:pt>
                </c:numCache>
              </c:numRef>
            </c:plus>
            <c:minus>
              <c:numLit>
                <c:formatCode>General</c:formatCode>
                <c:ptCount val="1"/>
                <c:pt idx="0">
                  <c:v>1</c:v>
                </c:pt>
              </c:numLit>
            </c:minus>
          </c:errBars>
          <c:cat>
            <c:numRef>
              <c:f>'CA-L_NAME- ODQ'!$B$1:$E$1</c:f>
              <c:numCache>
                <c:formatCode>General</c:formatCode>
                <c:ptCount val="4"/>
                <c:pt idx="0">
                  <c:v>0</c:v>
                </c:pt>
                <c:pt idx="1">
                  <c:v>25</c:v>
                </c:pt>
                <c:pt idx="2">
                  <c:v>50</c:v>
                </c:pt>
                <c:pt idx="3">
                  <c:v>100</c:v>
                </c:pt>
              </c:numCache>
            </c:numRef>
          </c:cat>
          <c:val>
            <c:numRef>
              <c:f>'CA-L_NAME- ODQ'!$B$3:$E$3</c:f>
              <c:numCache>
                <c:formatCode>General</c:formatCode>
                <c:ptCount val="4"/>
                <c:pt idx="0">
                  <c:v>0</c:v>
                </c:pt>
                <c:pt idx="1">
                  <c:v>14</c:v>
                </c:pt>
                <c:pt idx="2">
                  <c:v>60</c:v>
                </c:pt>
                <c:pt idx="3">
                  <c:v>86</c:v>
                </c:pt>
              </c:numCache>
            </c:numRef>
          </c:val>
          <c:smooth val="0"/>
        </c:ser>
        <c:dLbls>
          <c:showLegendKey val="0"/>
          <c:showVal val="0"/>
          <c:showCatName val="0"/>
          <c:showSerName val="0"/>
          <c:showPercent val="0"/>
          <c:showBubbleSize val="0"/>
        </c:dLbls>
        <c:marker val="1"/>
        <c:smooth val="0"/>
        <c:axId val="129935872"/>
        <c:axId val="106453760"/>
      </c:lineChart>
      <c:catAx>
        <c:axId val="129935872"/>
        <c:scaling>
          <c:orientation val="minMax"/>
        </c:scaling>
        <c:delete val="0"/>
        <c:axPos val="b"/>
        <c:title>
          <c:tx>
            <c:rich>
              <a:bodyPr/>
              <a:lstStyle/>
              <a:p>
                <a:pPr>
                  <a:defRPr/>
                </a:pPr>
                <a:r>
                  <a:rPr lang="en-US"/>
                  <a:t>Cinnamaldehyde (CA,</a:t>
                </a:r>
                <a:r>
                  <a:rPr lang="tr-TR"/>
                  <a:t> µL)</a:t>
                </a:r>
                <a:r>
                  <a:rPr lang="en-US"/>
                  <a:t> </a:t>
                </a:r>
              </a:p>
            </c:rich>
          </c:tx>
          <c:layout/>
          <c:overlay val="0"/>
        </c:title>
        <c:numFmt formatCode="General" sourceLinked="1"/>
        <c:majorTickMark val="out"/>
        <c:minorTickMark val="none"/>
        <c:tickLblPos val="nextTo"/>
        <c:spPr>
          <a:ln w="19050">
            <a:solidFill>
              <a:schemeClr val="tx1"/>
            </a:solidFill>
          </a:ln>
        </c:spPr>
        <c:crossAx val="106453760"/>
        <c:crosses val="autoZero"/>
        <c:auto val="1"/>
        <c:lblAlgn val="ctr"/>
        <c:lblOffset val="100"/>
        <c:noMultiLvlLbl val="0"/>
      </c:catAx>
      <c:valAx>
        <c:axId val="106453760"/>
        <c:scaling>
          <c:orientation val="minMax"/>
        </c:scaling>
        <c:delete val="0"/>
        <c:axPos val="l"/>
        <c:title>
          <c:tx>
            <c:rich>
              <a:bodyPr rot="-5400000" vert="horz"/>
              <a:lstStyle/>
              <a:p>
                <a:pPr>
                  <a:defRPr/>
                </a:pPr>
                <a:r>
                  <a:rPr lang="en-US"/>
                  <a:t>% Relaxation of PE contraction</a:t>
                </a:r>
              </a:p>
            </c:rich>
          </c:tx>
          <c:layout/>
          <c:overlay val="0"/>
        </c:title>
        <c:numFmt formatCode="General" sourceLinked="1"/>
        <c:majorTickMark val="out"/>
        <c:minorTickMark val="none"/>
        <c:tickLblPos val="nextTo"/>
        <c:spPr>
          <a:ln w="19050">
            <a:solidFill>
              <a:schemeClr val="tx1"/>
            </a:solidFill>
          </a:ln>
        </c:spPr>
        <c:crossAx val="129935872"/>
        <c:crosses val="autoZero"/>
        <c:crossBetween val="midCat"/>
      </c:valAx>
    </c:plotArea>
    <c:legend>
      <c:legendPos val="t"/>
      <c:layout/>
      <c:overlay val="0"/>
    </c:legend>
    <c:plotVisOnly val="1"/>
    <c:dispBlanksAs val="gap"/>
    <c:showDLblsOverMax val="0"/>
  </c:chart>
  <c:spPr>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w="190500" h="38100"/>
    </a:sp3d>
  </c:spPr>
  <c:txPr>
    <a:bodyPr/>
    <a:lstStyle/>
    <a:p>
      <a:pPr>
        <a:defRPr sz="1200" b="1">
          <a:solidFill>
            <a:schemeClr val="dk1"/>
          </a:solidFill>
          <a:latin typeface="+mn-lt"/>
          <a:ea typeface="+mn-ea"/>
          <a:cs typeface="+mn-cs"/>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30"/>
    </mc:Choice>
    <mc:Fallback>
      <c:style val="30"/>
    </mc:Fallback>
  </mc:AlternateContent>
  <c:chart>
    <c:autoTitleDeleted val="0"/>
    <c:plotArea>
      <c:layout/>
      <c:lineChart>
        <c:grouping val="standard"/>
        <c:varyColors val="0"/>
        <c:ser>
          <c:idx val="0"/>
          <c:order val="0"/>
          <c:tx>
            <c:strRef>
              <c:f>'CA-L_NAME- ODQ'!$P$2</c:f>
              <c:strCache>
                <c:ptCount val="1"/>
                <c:pt idx="0">
                  <c:v>CA</c:v>
                </c:pt>
              </c:strCache>
            </c:strRef>
          </c:tx>
          <c:spPr>
            <a:ln>
              <a:solidFill>
                <a:schemeClr val="tx2">
                  <a:lumMod val="50000"/>
                </a:schemeClr>
              </a:solidFill>
            </a:ln>
          </c:spPr>
          <c:marker>
            <c:spPr>
              <a:solidFill>
                <a:schemeClr val="tx2">
                  <a:lumMod val="50000"/>
                </a:schemeClr>
              </a:solidFill>
              <a:ln>
                <a:solidFill>
                  <a:schemeClr val="tx2">
                    <a:lumMod val="50000"/>
                  </a:schemeClr>
                </a:solidFill>
              </a:ln>
              <a:scene3d>
                <a:camera prst="orthographicFront"/>
                <a:lightRig rig="balanced" dir="t">
                  <a:rot lat="0" lon="0" rev="8700000"/>
                </a:lightRig>
              </a:scene3d>
              <a:sp3d>
                <a:bevelT w="190500" h="38100"/>
              </a:sp3d>
            </c:spPr>
          </c:marker>
          <c:errBars>
            <c:errDir val="y"/>
            <c:errBarType val="plus"/>
            <c:errValType val="cust"/>
            <c:noEndCap val="0"/>
            <c:plus>
              <c:numRef>
                <c:f>'CA-L_NAME- ODQ'!$Q$5:$V$5</c:f>
                <c:numCache>
                  <c:formatCode>General</c:formatCode>
                  <c:ptCount val="6"/>
                  <c:pt idx="0">
                    <c:v>0</c:v>
                  </c:pt>
                  <c:pt idx="1">
                    <c:v>1.3</c:v>
                  </c:pt>
                  <c:pt idx="2">
                    <c:v>5.6</c:v>
                  </c:pt>
                  <c:pt idx="3">
                    <c:v>3.2</c:v>
                  </c:pt>
                </c:numCache>
              </c:numRef>
            </c:plus>
            <c:minus>
              <c:numLit>
                <c:formatCode>General</c:formatCode>
                <c:ptCount val="1"/>
                <c:pt idx="0">
                  <c:v>1</c:v>
                </c:pt>
              </c:numLit>
            </c:minus>
          </c:errBars>
          <c:cat>
            <c:numRef>
              <c:f>'CA-L_NAME- ODQ'!$Q$1:$T$1</c:f>
              <c:numCache>
                <c:formatCode>General</c:formatCode>
                <c:ptCount val="4"/>
                <c:pt idx="0">
                  <c:v>0</c:v>
                </c:pt>
                <c:pt idx="1">
                  <c:v>25</c:v>
                </c:pt>
                <c:pt idx="2">
                  <c:v>50</c:v>
                </c:pt>
                <c:pt idx="3">
                  <c:v>100</c:v>
                </c:pt>
              </c:numCache>
            </c:numRef>
          </c:cat>
          <c:val>
            <c:numRef>
              <c:f>'CA-L_NAME- ODQ'!$Q$2:$T$2</c:f>
              <c:numCache>
                <c:formatCode>General</c:formatCode>
                <c:ptCount val="4"/>
                <c:pt idx="0">
                  <c:v>0</c:v>
                </c:pt>
                <c:pt idx="1">
                  <c:v>18</c:v>
                </c:pt>
                <c:pt idx="2">
                  <c:v>65</c:v>
                </c:pt>
                <c:pt idx="3">
                  <c:v>96</c:v>
                </c:pt>
              </c:numCache>
            </c:numRef>
          </c:val>
          <c:smooth val="0"/>
        </c:ser>
        <c:ser>
          <c:idx val="1"/>
          <c:order val="1"/>
          <c:tx>
            <c:strRef>
              <c:f>'CA-L_NAME- ODQ'!$P$3</c:f>
              <c:strCache>
                <c:ptCount val="1"/>
                <c:pt idx="0">
                  <c:v>CA +ODQ  (the soluble guanylate cyclase inhibitor)</c:v>
                </c:pt>
              </c:strCache>
            </c:strRef>
          </c:tx>
          <c:spPr>
            <a:ln>
              <a:solidFill>
                <a:schemeClr val="accent3">
                  <a:lumMod val="75000"/>
                </a:schemeClr>
              </a:solidFill>
            </a:ln>
          </c:spPr>
          <c:marker>
            <c:symbol val="square"/>
            <c:size val="11"/>
            <c:spPr>
              <a:solidFill>
                <a:schemeClr val="accent3">
                  <a:lumMod val="75000"/>
                </a:schemeClr>
              </a:solidFill>
              <a:ln>
                <a:solidFill>
                  <a:schemeClr val="accent3">
                    <a:lumMod val="75000"/>
                  </a:schemeClr>
                </a:solidFill>
              </a:ln>
            </c:spPr>
          </c:marker>
          <c:errBars>
            <c:errDir val="y"/>
            <c:errBarType val="plus"/>
            <c:errValType val="cust"/>
            <c:noEndCap val="0"/>
            <c:plus>
              <c:numRef>
                <c:f>'CA-L_NAME- ODQ'!$Q$6:$T$6</c:f>
                <c:numCache>
                  <c:formatCode>General</c:formatCode>
                  <c:ptCount val="4"/>
                  <c:pt idx="0">
                    <c:v>0</c:v>
                  </c:pt>
                  <c:pt idx="1">
                    <c:v>3.8</c:v>
                  </c:pt>
                  <c:pt idx="2">
                    <c:v>5.5</c:v>
                  </c:pt>
                  <c:pt idx="3">
                    <c:v>3.6</c:v>
                  </c:pt>
                </c:numCache>
              </c:numRef>
            </c:plus>
            <c:minus>
              <c:numLit>
                <c:formatCode>General</c:formatCode>
                <c:ptCount val="1"/>
                <c:pt idx="0">
                  <c:v>1</c:v>
                </c:pt>
              </c:numLit>
            </c:minus>
          </c:errBars>
          <c:cat>
            <c:numRef>
              <c:f>'CA-L_NAME- ODQ'!$Q$1:$T$1</c:f>
              <c:numCache>
                <c:formatCode>General</c:formatCode>
                <c:ptCount val="4"/>
                <c:pt idx="0">
                  <c:v>0</c:v>
                </c:pt>
                <c:pt idx="1">
                  <c:v>25</c:v>
                </c:pt>
                <c:pt idx="2">
                  <c:v>50</c:v>
                </c:pt>
                <c:pt idx="3">
                  <c:v>100</c:v>
                </c:pt>
              </c:numCache>
            </c:numRef>
          </c:cat>
          <c:val>
            <c:numRef>
              <c:f>'CA-L_NAME- ODQ'!$Q$3:$T$3</c:f>
              <c:numCache>
                <c:formatCode>General</c:formatCode>
                <c:ptCount val="4"/>
                <c:pt idx="0">
                  <c:v>0</c:v>
                </c:pt>
                <c:pt idx="1">
                  <c:v>9</c:v>
                </c:pt>
                <c:pt idx="2">
                  <c:v>51</c:v>
                </c:pt>
                <c:pt idx="3">
                  <c:v>89</c:v>
                </c:pt>
              </c:numCache>
            </c:numRef>
          </c:val>
          <c:smooth val="0"/>
        </c:ser>
        <c:dLbls>
          <c:showLegendKey val="0"/>
          <c:showVal val="0"/>
          <c:showCatName val="0"/>
          <c:showSerName val="0"/>
          <c:showPercent val="0"/>
          <c:showBubbleSize val="0"/>
        </c:dLbls>
        <c:marker val="1"/>
        <c:smooth val="0"/>
        <c:axId val="131507712"/>
        <c:axId val="145704064"/>
      </c:lineChart>
      <c:catAx>
        <c:axId val="131507712"/>
        <c:scaling>
          <c:orientation val="minMax"/>
        </c:scaling>
        <c:delete val="0"/>
        <c:axPos val="b"/>
        <c:title>
          <c:tx>
            <c:rich>
              <a:bodyPr/>
              <a:lstStyle/>
              <a:p>
                <a:pPr>
                  <a:defRPr/>
                </a:pPr>
                <a:r>
                  <a:rPr lang="en-US"/>
                  <a:t>Cinnamaldehyde (CA, µL)</a:t>
                </a:r>
              </a:p>
            </c:rich>
          </c:tx>
          <c:layout/>
          <c:overlay val="0"/>
        </c:title>
        <c:numFmt formatCode="General" sourceLinked="1"/>
        <c:majorTickMark val="out"/>
        <c:minorTickMark val="none"/>
        <c:tickLblPos val="nextTo"/>
        <c:spPr>
          <a:ln w="19050">
            <a:solidFill>
              <a:schemeClr val="tx1"/>
            </a:solidFill>
          </a:ln>
        </c:spPr>
        <c:crossAx val="145704064"/>
        <c:crosses val="autoZero"/>
        <c:auto val="1"/>
        <c:lblAlgn val="ctr"/>
        <c:lblOffset val="100"/>
        <c:noMultiLvlLbl val="0"/>
      </c:catAx>
      <c:valAx>
        <c:axId val="145704064"/>
        <c:scaling>
          <c:orientation val="minMax"/>
        </c:scaling>
        <c:delete val="0"/>
        <c:axPos val="l"/>
        <c:title>
          <c:tx>
            <c:rich>
              <a:bodyPr rot="-5400000" vert="horz"/>
              <a:lstStyle/>
              <a:p>
                <a:pPr>
                  <a:defRPr/>
                </a:pPr>
                <a:r>
                  <a:rPr lang="en-US"/>
                  <a:t>% Relaxation of PE contraction</a:t>
                </a:r>
              </a:p>
            </c:rich>
          </c:tx>
          <c:layout/>
          <c:overlay val="0"/>
        </c:title>
        <c:numFmt formatCode="General" sourceLinked="1"/>
        <c:majorTickMark val="out"/>
        <c:minorTickMark val="none"/>
        <c:tickLblPos val="nextTo"/>
        <c:spPr>
          <a:ln w="19050">
            <a:solidFill>
              <a:schemeClr val="tx1"/>
            </a:solidFill>
          </a:ln>
        </c:spPr>
        <c:crossAx val="131507712"/>
        <c:crosses val="autoZero"/>
        <c:crossBetween val="midCat"/>
      </c:valAx>
    </c:plotArea>
    <c:legend>
      <c:legendPos val="t"/>
      <c:layout/>
      <c:overlay val="0"/>
    </c:legend>
    <c:plotVisOnly val="1"/>
    <c:dispBlanksAs val="gap"/>
    <c:showDLblsOverMax val="0"/>
  </c:chart>
  <c:spPr>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a:scene3d>
      <a:camera prst="orthographicFront"/>
      <a:lightRig rig="threePt" dir="t"/>
    </a:scene3d>
    <a:sp3d>
      <a:bevelT w="190500" h="38100"/>
    </a:sp3d>
  </c:spPr>
  <c:txPr>
    <a:bodyPr/>
    <a:lstStyle/>
    <a:p>
      <a:pPr>
        <a:defRPr sz="1200" b="1">
          <a:solidFill>
            <a:schemeClr val="dk1"/>
          </a:solidFill>
          <a:latin typeface="+mn-lt"/>
          <a:ea typeface="+mn-ea"/>
          <a:cs typeface="+mn-cs"/>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479B49-EC8A-4917-911E-A646C38DE1E2}" type="doc">
      <dgm:prSet loTypeId="urn:microsoft.com/office/officeart/2005/8/layout/vList2" loCatId="list" qsTypeId="urn:microsoft.com/office/officeart/2005/8/quickstyle/3d2" qsCatId="3D" csTypeId="urn:microsoft.com/office/officeart/2005/8/colors/accent2_5" csCatId="accent2" phldr="1"/>
      <dgm:spPr/>
      <dgm:t>
        <a:bodyPr/>
        <a:lstStyle/>
        <a:p>
          <a:endParaRPr lang="tr-TR"/>
        </a:p>
      </dgm:t>
    </dgm:pt>
    <dgm:pt modelId="{62223D02-8D0A-4821-8EE2-2B00DCE599E0}">
      <dgm:prSet phldrT="[Metin]" phldr="1" custT="1"/>
      <dgm:spPr>
        <a:solidFill>
          <a:schemeClr val="accent4">
            <a:lumMod val="50000"/>
          </a:schemeClr>
        </a:solidFill>
      </dgm:spPr>
      <dgm:t>
        <a:bodyPr/>
        <a:lstStyle/>
        <a:p>
          <a:endParaRPr lang="tr-TR" sz="1800" dirty="0"/>
        </a:p>
      </dgm:t>
    </dgm:pt>
    <dgm:pt modelId="{D449B7B6-9CE7-4B04-94DA-556345C30E0C}" type="parTrans" cxnId="{CE3CD15A-1B13-43DA-96F1-2E99F9438E8B}">
      <dgm:prSet/>
      <dgm:spPr/>
      <dgm:t>
        <a:bodyPr/>
        <a:lstStyle/>
        <a:p>
          <a:endParaRPr lang="tr-TR" sz="1800"/>
        </a:p>
      </dgm:t>
    </dgm:pt>
    <dgm:pt modelId="{41EB6797-548B-4B98-9587-AED74210C1D1}" type="sibTrans" cxnId="{CE3CD15A-1B13-43DA-96F1-2E99F9438E8B}">
      <dgm:prSet/>
      <dgm:spPr/>
      <dgm:t>
        <a:bodyPr/>
        <a:lstStyle/>
        <a:p>
          <a:endParaRPr lang="tr-TR" sz="1800"/>
        </a:p>
      </dgm:t>
    </dgm:pt>
    <dgm:pt modelId="{12DD652C-D6D0-4502-B509-C3EE153887E5}">
      <dgm:prSet phldrT="[Metin]" custT="1"/>
      <dgm:spPr>
        <a:solidFill>
          <a:schemeClr val="accent3">
            <a:lumMod val="75000"/>
          </a:schemeClr>
        </a:solidFill>
      </dgm:spPr>
      <dgm:t>
        <a:bodyPr/>
        <a:lstStyle/>
        <a:p>
          <a:pPr algn="just">
            <a:spcAft>
              <a:spcPts val="0"/>
            </a:spcAft>
          </a:pPr>
          <a:endParaRPr lang="tr-TR" sz="1800" b="1" dirty="0" smtClean="0"/>
        </a:p>
        <a:p>
          <a:pPr algn="just">
            <a:spcAft>
              <a:spcPts val="0"/>
            </a:spcAft>
          </a:pPr>
          <a:r>
            <a:rPr lang="en-US" sz="1800" b="1" i="1" dirty="0" err="1" smtClean="0">
              <a:effectLst>
                <a:outerShdw blurRad="38100" dist="38100" dir="2700000" algn="tl">
                  <a:srgbClr val="000000">
                    <a:alpha val="43137"/>
                  </a:srgbClr>
                </a:outerShdw>
              </a:effectLst>
            </a:rPr>
            <a:t>Cinnamo</a:t>
          </a:r>
          <a:r>
            <a:rPr lang="tr-TR" sz="1800" b="1" i="1" dirty="0" smtClean="0">
              <a:effectLst>
                <a:outerShdw blurRad="38100" dist="38100" dir="2700000" algn="tl">
                  <a:srgbClr val="000000">
                    <a:alpha val="43137"/>
                  </a:srgbClr>
                </a:outerShdw>
              </a:effectLst>
            </a:rPr>
            <a:t>mum</a:t>
          </a:r>
          <a:r>
            <a:rPr lang="en-US" sz="1800" b="1" i="1" dirty="0" smtClean="0">
              <a:effectLst>
                <a:outerShdw blurRad="38100" dist="38100" dir="2700000" algn="tl">
                  <a:srgbClr val="000000">
                    <a:alpha val="43137"/>
                  </a:srgbClr>
                </a:outerShdw>
              </a:effectLst>
            </a:rPr>
            <a:t> </a:t>
          </a:r>
          <a:r>
            <a:rPr lang="tr-TR" sz="1800" b="1" i="1" dirty="0" err="1" smtClean="0">
              <a:effectLst>
                <a:outerShdw blurRad="38100" dist="38100" dir="2700000" algn="tl">
                  <a:srgbClr val="000000">
                    <a:alpha val="43137"/>
                  </a:srgbClr>
                </a:outerShdw>
              </a:effectLst>
            </a:rPr>
            <a:t>cassia</a:t>
          </a:r>
          <a:r>
            <a:rPr lang="tr-TR" sz="1800" b="1" i="1" dirty="0" smtClean="0">
              <a:effectLst>
                <a:outerShdw blurRad="38100" dist="38100" dir="2700000" algn="tl">
                  <a:srgbClr val="000000">
                    <a:alpha val="43137"/>
                  </a:srgbClr>
                </a:outerShdw>
              </a:effectLst>
            </a:rPr>
            <a:t> </a:t>
          </a:r>
        </a:p>
        <a:p>
          <a:pPr algn="just">
            <a:spcAft>
              <a:spcPts val="0"/>
            </a:spcAft>
          </a:pPr>
          <a:r>
            <a:rPr lang="tr-TR" sz="1800" b="1" dirty="0" smtClean="0"/>
            <a:t>	</a:t>
          </a:r>
          <a:r>
            <a:rPr lang="tr-TR" sz="1800" b="1" dirty="0" err="1" smtClean="0"/>
            <a:t>Chinese</a:t>
          </a:r>
          <a:r>
            <a:rPr lang="tr-TR" sz="1800" b="1" dirty="0" smtClean="0"/>
            <a:t> </a:t>
          </a:r>
          <a:r>
            <a:rPr lang="tr-TR" sz="1800" b="1" dirty="0" err="1" smtClean="0"/>
            <a:t>medicine</a:t>
          </a:r>
          <a:endParaRPr lang="tr-TR" sz="1800" b="1" dirty="0" smtClean="0"/>
        </a:p>
        <a:p>
          <a:pPr algn="just">
            <a:spcAft>
              <a:spcPts val="0"/>
            </a:spcAft>
          </a:pPr>
          <a:r>
            <a:rPr lang="tr-TR" sz="1800" b="1" dirty="0" smtClean="0"/>
            <a:t>	</a:t>
          </a:r>
          <a:r>
            <a:rPr lang="tr-TR" sz="1800" b="1" dirty="0" err="1" smtClean="0"/>
            <a:t>China</a:t>
          </a:r>
          <a:r>
            <a:rPr lang="tr-TR" sz="1800" b="1" dirty="0" smtClean="0"/>
            <a:t>, </a:t>
          </a:r>
          <a:r>
            <a:rPr lang="tr-TR" sz="1800" b="1" dirty="0" err="1" smtClean="0"/>
            <a:t>Korea</a:t>
          </a:r>
          <a:r>
            <a:rPr lang="tr-TR" sz="1800" b="1" dirty="0" smtClean="0"/>
            <a:t> </a:t>
          </a:r>
          <a:r>
            <a:rPr lang="tr-TR" sz="1800" b="1" dirty="0" err="1" smtClean="0"/>
            <a:t>and</a:t>
          </a:r>
          <a:r>
            <a:rPr lang="tr-TR" sz="1800" b="1" dirty="0" smtClean="0"/>
            <a:t> </a:t>
          </a:r>
          <a:r>
            <a:rPr lang="tr-TR" sz="1800" b="1" dirty="0" err="1" smtClean="0"/>
            <a:t>Japan</a:t>
          </a:r>
          <a:r>
            <a:rPr lang="tr-TR" sz="1800" b="1" dirty="0" smtClean="0"/>
            <a:t>, </a:t>
          </a:r>
          <a:r>
            <a:rPr lang="tr-TR" sz="1800" b="1" dirty="0" err="1" smtClean="0"/>
            <a:t>Eastern</a:t>
          </a:r>
          <a:r>
            <a:rPr lang="tr-TR" sz="1800" b="1" dirty="0" smtClean="0"/>
            <a:t> </a:t>
          </a:r>
          <a:r>
            <a:rPr lang="tr-TR" sz="1800" b="1" dirty="0" err="1" smtClean="0"/>
            <a:t>Asia</a:t>
          </a:r>
          <a:r>
            <a:rPr lang="tr-TR" sz="1800" b="1" dirty="0" smtClean="0"/>
            <a:t>--</a:t>
          </a:r>
          <a:r>
            <a:rPr lang="tr-TR" sz="1800" b="1" dirty="0" err="1" smtClean="0"/>
            <a:t>deciduous</a:t>
          </a:r>
          <a:r>
            <a:rPr lang="tr-TR" sz="1800" b="1" dirty="0" smtClean="0"/>
            <a:t> </a:t>
          </a:r>
          <a:r>
            <a:rPr lang="tr-TR" sz="1800" b="1" dirty="0" err="1" smtClean="0"/>
            <a:t>tree</a:t>
          </a:r>
          <a:endParaRPr lang="tr-TR" sz="1800" b="1" dirty="0" smtClean="0"/>
        </a:p>
        <a:p>
          <a:pPr algn="just">
            <a:spcAft>
              <a:spcPts val="0"/>
            </a:spcAft>
          </a:pPr>
          <a:r>
            <a:rPr lang="tr-TR" sz="1800" b="1" dirty="0" smtClean="0"/>
            <a:t>	S</a:t>
          </a:r>
          <a:r>
            <a:rPr lang="en-US" sz="1800" b="1" dirty="0" err="1" smtClean="0"/>
            <a:t>pice</a:t>
          </a:r>
          <a:endParaRPr lang="tr-TR" sz="1800" b="1" dirty="0" smtClean="0"/>
        </a:p>
        <a:p>
          <a:pPr algn="just">
            <a:spcAft>
              <a:spcPts val="0"/>
            </a:spcAft>
          </a:pPr>
          <a:r>
            <a:rPr lang="tr-TR" sz="1800" b="1" dirty="0" smtClean="0"/>
            <a:t>	F</a:t>
          </a:r>
          <a:r>
            <a:rPr lang="en-US" sz="1800" b="1" dirty="0" err="1" smtClean="0"/>
            <a:t>lavoring</a:t>
          </a:r>
          <a:r>
            <a:rPr lang="en-US" sz="1800" b="1" dirty="0" smtClean="0"/>
            <a:t> agent</a:t>
          </a:r>
          <a:endParaRPr lang="tr-TR" sz="1800" b="1" dirty="0" smtClean="0"/>
        </a:p>
        <a:p>
          <a:pPr algn="just">
            <a:spcAft>
              <a:spcPts val="0"/>
            </a:spcAft>
          </a:pPr>
          <a:r>
            <a:rPr lang="tr-TR" sz="1800" b="1" dirty="0" smtClean="0"/>
            <a:t>	-R</a:t>
          </a:r>
          <a:r>
            <a:rPr lang="en-US" sz="1800" b="1" dirty="0" smtClean="0"/>
            <a:t>educing the risk of colon cancer</a:t>
          </a:r>
          <a:endParaRPr lang="tr-TR" sz="1800" b="1" dirty="0" smtClean="0"/>
        </a:p>
        <a:p>
          <a:pPr algn="just">
            <a:spcAft>
              <a:spcPts val="0"/>
            </a:spcAft>
          </a:pPr>
          <a:r>
            <a:rPr lang="tr-TR" sz="1800" b="1" dirty="0" smtClean="0"/>
            <a:t>	-P</a:t>
          </a:r>
          <a:r>
            <a:rPr lang="en-US" sz="1800" b="1" dirty="0" err="1" smtClean="0"/>
            <a:t>revent</a:t>
          </a:r>
          <a:r>
            <a:rPr lang="tr-TR" sz="1800" b="1" dirty="0" err="1" smtClean="0"/>
            <a:t>ing</a:t>
          </a:r>
          <a:r>
            <a:rPr lang="en-US" sz="1800" b="1" dirty="0" smtClean="0"/>
            <a:t> bleeding</a:t>
          </a:r>
          <a:endParaRPr lang="tr-TR" sz="1800" b="1" dirty="0" smtClean="0"/>
        </a:p>
        <a:p>
          <a:pPr algn="just">
            <a:spcAft>
              <a:spcPts val="0"/>
            </a:spcAft>
          </a:pPr>
          <a:r>
            <a:rPr lang="tr-TR" sz="1800" b="1" dirty="0" smtClean="0"/>
            <a:t>	-I</a:t>
          </a:r>
          <a:r>
            <a:rPr lang="en-US" sz="1800" b="1" dirty="0" err="1" smtClean="0"/>
            <a:t>ncreas</a:t>
          </a:r>
          <a:r>
            <a:rPr lang="tr-TR" sz="1800" b="1" dirty="0" err="1" smtClean="0"/>
            <a:t>ing</a:t>
          </a:r>
          <a:r>
            <a:rPr lang="en-US" sz="1800" b="1" dirty="0" smtClean="0"/>
            <a:t> the blood circulation in the uterus</a:t>
          </a:r>
          <a:r>
            <a:rPr lang="tr-TR" sz="1800" b="1" dirty="0" smtClean="0"/>
            <a:t> 	</a:t>
          </a:r>
        </a:p>
        <a:p>
          <a:pPr algn="just">
            <a:spcAft>
              <a:spcPts val="0"/>
            </a:spcAft>
          </a:pPr>
          <a:r>
            <a:rPr lang="tr-TR" sz="1800" b="1" dirty="0" smtClean="0"/>
            <a:t>	-</a:t>
          </a:r>
          <a:r>
            <a:rPr lang="tr-TR" sz="1800" b="1" dirty="0" err="1" smtClean="0"/>
            <a:t>Immunomodulator</a:t>
          </a:r>
          <a:r>
            <a:rPr lang="tr-TR" sz="1800" b="1" dirty="0" smtClean="0"/>
            <a:t>, Anti-</a:t>
          </a:r>
          <a:r>
            <a:rPr lang="tr-TR" sz="1800" b="1" dirty="0" err="1" smtClean="0"/>
            <a:t>viral</a:t>
          </a:r>
          <a:endParaRPr lang="tr-TR" sz="1800" b="1" dirty="0" smtClean="0"/>
        </a:p>
        <a:p>
          <a:pPr algn="just">
            <a:spcAft>
              <a:spcPts val="0"/>
            </a:spcAft>
          </a:pPr>
          <a:r>
            <a:rPr lang="tr-TR" sz="1800" b="1" dirty="0" smtClean="0"/>
            <a:t>	-</a:t>
          </a:r>
          <a:r>
            <a:rPr lang="tr-TR" sz="1800" b="1" dirty="0" err="1" smtClean="0"/>
            <a:t>Dyspepsia</a:t>
          </a:r>
          <a:r>
            <a:rPr lang="tr-TR" sz="1800" b="1" dirty="0" smtClean="0"/>
            <a:t>, </a:t>
          </a:r>
          <a:r>
            <a:rPr lang="tr-TR" sz="1800" b="1" dirty="0" err="1" smtClean="0"/>
            <a:t>gastritis</a:t>
          </a:r>
          <a:r>
            <a:rPr lang="tr-TR" sz="1800" b="1" dirty="0" smtClean="0"/>
            <a:t>, </a:t>
          </a:r>
          <a:r>
            <a:rPr lang="tr-TR" sz="1800" b="1" dirty="0" err="1" smtClean="0"/>
            <a:t>diabetes</a:t>
          </a:r>
          <a:r>
            <a:rPr lang="tr-TR" sz="1800" b="1" dirty="0" smtClean="0"/>
            <a:t> </a:t>
          </a:r>
          <a:r>
            <a:rPr lang="tr-TR" sz="1800" b="1" dirty="0" err="1" smtClean="0"/>
            <a:t>mellitus</a:t>
          </a:r>
          <a:r>
            <a:rPr lang="tr-TR" sz="1800" b="1" dirty="0" smtClean="0"/>
            <a:t> </a:t>
          </a:r>
        </a:p>
        <a:p>
          <a:pPr algn="just">
            <a:spcAft>
              <a:spcPts val="0"/>
            </a:spcAft>
          </a:pPr>
          <a:r>
            <a:rPr lang="tr-TR" sz="1800" b="1" dirty="0" smtClean="0"/>
            <a:t>	-</a:t>
          </a:r>
          <a:r>
            <a:rPr lang="tr-TR" sz="1800" b="1" dirty="0" err="1" smtClean="0"/>
            <a:t>Inflammatory</a:t>
          </a:r>
          <a:r>
            <a:rPr lang="tr-TR" sz="1800" b="1" dirty="0" smtClean="0"/>
            <a:t> </a:t>
          </a:r>
          <a:r>
            <a:rPr lang="tr-TR" sz="1800" b="1" dirty="0" err="1" smtClean="0"/>
            <a:t>diseases</a:t>
          </a:r>
          <a:endParaRPr lang="tr-TR" sz="1800" b="1" dirty="0" smtClean="0"/>
        </a:p>
        <a:p>
          <a:pPr algn="just">
            <a:spcAft>
              <a:spcPts val="0"/>
            </a:spcAft>
          </a:pPr>
          <a:endParaRPr lang="tr-TR" sz="1800" dirty="0"/>
        </a:p>
      </dgm:t>
    </dgm:pt>
    <dgm:pt modelId="{906920BD-87FD-4109-A130-09C1F90CB92B}" type="sibTrans" cxnId="{DE8B94E6-ED0A-4024-BE9F-AFB90C0F67BC}">
      <dgm:prSet/>
      <dgm:spPr/>
      <dgm:t>
        <a:bodyPr/>
        <a:lstStyle/>
        <a:p>
          <a:endParaRPr lang="tr-TR" sz="1800"/>
        </a:p>
      </dgm:t>
    </dgm:pt>
    <dgm:pt modelId="{0670D2E6-CBD1-4872-B225-F2517FA1CC8F}" type="parTrans" cxnId="{DE8B94E6-ED0A-4024-BE9F-AFB90C0F67BC}">
      <dgm:prSet/>
      <dgm:spPr/>
      <dgm:t>
        <a:bodyPr/>
        <a:lstStyle/>
        <a:p>
          <a:endParaRPr lang="tr-TR" sz="1800"/>
        </a:p>
      </dgm:t>
    </dgm:pt>
    <dgm:pt modelId="{A4D0EB5C-822A-4646-A858-9651711C36E2}" type="pres">
      <dgm:prSet presAssocID="{7A479B49-EC8A-4917-911E-A646C38DE1E2}" presName="linear" presStyleCnt="0">
        <dgm:presLayoutVars>
          <dgm:animLvl val="lvl"/>
          <dgm:resizeHandles val="exact"/>
        </dgm:presLayoutVars>
      </dgm:prSet>
      <dgm:spPr/>
      <dgm:t>
        <a:bodyPr/>
        <a:lstStyle/>
        <a:p>
          <a:endParaRPr lang="tr-TR"/>
        </a:p>
      </dgm:t>
    </dgm:pt>
    <dgm:pt modelId="{A84980D5-4B50-43C9-93C3-128E57EF88FA}" type="pres">
      <dgm:prSet presAssocID="{12DD652C-D6D0-4502-B509-C3EE153887E5}" presName="parentText" presStyleLbl="node1" presStyleIdx="0" presStyleCnt="1" custScaleX="100000" custScaleY="2000000" custLinFactNeighborX="1250">
        <dgm:presLayoutVars>
          <dgm:chMax val="0"/>
          <dgm:bulletEnabled val="1"/>
        </dgm:presLayoutVars>
      </dgm:prSet>
      <dgm:spPr/>
      <dgm:t>
        <a:bodyPr/>
        <a:lstStyle/>
        <a:p>
          <a:endParaRPr lang="tr-TR"/>
        </a:p>
      </dgm:t>
    </dgm:pt>
    <dgm:pt modelId="{84A6B126-80F3-4663-95C8-0CFCFBE78468}" type="pres">
      <dgm:prSet presAssocID="{12DD652C-D6D0-4502-B509-C3EE153887E5}" presName="childText" presStyleLbl="revTx" presStyleIdx="0" presStyleCnt="1" custLinFactNeighborX="-1099">
        <dgm:presLayoutVars>
          <dgm:bulletEnabled val="1"/>
        </dgm:presLayoutVars>
      </dgm:prSet>
      <dgm:spPr/>
      <dgm:t>
        <a:bodyPr/>
        <a:lstStyle/>
        <a:p>
          <a:endParaRPr lang="tr-TR"/>
        </a:p>
      </dgm:t>
    </dgm:pt>
  </dgm:ptLst>
  <dgm:cxnLst>
    <dgm:cxn modelId="{5C99DA2A-135E-4B2B-A728-A759F906FF9F}" type="presOf" srcId="{12DD652C-D6D0-4502-B509-C3EE153887E5}" destId="{A84980D5-4B50-43C9-93C3-128E57EF88FA}" srcOrd="0" destOrd="0" presId="urn:microsoft.com/office/officeart/2005/8/layout/vList2"/>
    <dgm:cxn modelId="{02F065E8-E886-4471-B1EA-60BB39C74C22}" type="presOf" srcId="{7A479B49-EC8A-4917-911E-A646C38DE1E2}" destId="{A4D0EB5C-822A-4646-A858-9651711C36E2}" srcOrd="0" destOrd="0" presId="urn:microsoft.com/office/officeart/2005/8/layout/vList2"/>
    <dgm:cxn modelId="{DE8B94E6-ED0A-4024-BE9F-AFB90C0F67BC}" srcId="{7A479B49-EC8A-4917-911E-A646C38DE1E2}" destId="{12DD652C-D6D0-4502-B509-C3EE153887E5}" srcOrd="0" destOrd="0" parTransId="{0670D2E6-CBD1-4872-B225-F2517FA1CC8F}" sibTransId="{906920BD-87FD-4109-A130-09C1F90CB92B}"/>
    <dgm:cxn modelId="{CE3CD15A-1B13-43DA-96F1-2E99F9438E8B}" srcId="{12DD652C-D6D0-4502-B509-C3EE153887E5}" destId="{62223D02-8D0A-4821-8EE2-2B00DCE599E0}" srcOrd="0" destOrd="0" parTransId="{D449B7B6-9CE7-4B04-94DA-556345C30E0C}" sibTransId="{41EB6797-548B-4B98-9587-AED74210C1D1}"/>
    <dgm:cxn modelId="{1CD65AC6-F8BE-4B87-AB52-FDD9DC3AFDCE}" type="presOf" srcId="{62223D02-8D0A-4821-8EE2-2B00DCE599E0}" destId="{84A6B126-80F3-4663-95C8-0CFCFBE78468}" srcOrd="0" destOrd="0" presId="urn:microsoft.com/office/officeart/2005/8/layout/vList2"/>
    <dgm:cxn modelId="{9278B1A4-6124-433E-86FF-2FF14A1F0586}" type="presParOf" srcId="{A4D0EB5C-822A-4646-A858-9651711C36E2}" destId="{A84980D5-4B50-43C9-93C3-128E57EF88FA}" srcOrd="0" destOrd="0" presId="urn:microsoft.com/office/officeart/2005/8/layout/vList2"/>
    <dgm:cxn modelId="{67714C82-C48E-485C-ABD8-F13CF4FD3DDC}" type="presParOf" srcId="{A4D0EB5C-822A-4646-A858-9651711C36E2}" destId="{84A6B126-80F3-4663-95C8-0CFCFBE78468}" srcOrd="1"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479B49-EC8A-4917-911E-A646C38DE1E2}" type="doc">
      <dgm:prSet loTypeId="urn:microsoft.com/office/officeart/2005/8/layout/vList2" loCatId="list" qsTypeId="urn:microsoft.com/office/officeart/2005/8/quickstyle/3d2" qsCatId="3D" csTypeId="urn:microsoft.com/office/officeart/2005/8/colors/accent2_5" csCatId="accent2" phldr="1"/>
      <dgm:spPr/>
      <dgm:t>
        <a:bodyPr/>
        <a:lstStyle/>
        <a:p>
          <a:endParaRPr lang="tr-TR"/>
        </a:p>
      </dgm:t>
    </dgm:pt>
    <dgm:pt modelId="{62223D02-8D0A-4821-8EE2-2B00DCE599E0}">
      <dgm:prSet phldrT="[Metin]" phldr="1"/>
      <dgm:spPr>
        <a:solidFill>
          <a:schemeClr val="accent4">
            <a:lumMod val="50000"/>
          </a:schemeClr>
        </a:solidFill>
      </dgm:spPr>
      <dgm:t>
        <a:bodyPr/>
        <a:lstStyle/>
        <a:p>
          <a:endParaRPr lang="tr-TR" dirty="0"/>
        </a:p>
      </dgm:t>
    </dgm:pt>
    <dgm:pt modelId="{D449B7B6-9CE7-4B04-94DA-556345C30E0C}" type="parTrans" cxnId="{CE3CD15A-1B13-43DA-96F1-2E99F9438E8B}">
      <dgm:prSet/>
      <dgm:spPr/>
      <dgm:t>
        <a:bodyPr/>
        <a:lstStyle/>
        <a:p>
          <a:endParaRPr lang="tr-TR"/>
        </a:p>
      </dgm:t>
    </dgm:pt>
    <dgm:pt modelId="{41EB6797-548B-4B98-9587-AED74210C1D1}" type="sibTrans" cxnId="{CE3CD15A-1B13-43DA-96F1-2E99F9438E8B}">
      <dgm:prSet/>
      <dgm:spPr/>
      <dgm:t>
        <a:bodyPr/>
        <a:lstStyle/>
        <a:p>
          <a:endParaRPr lang="tr-TR"/>
        </a:p>
      </dgm:t>
    </dgm:pt>
    <dgm:pt modelId="{12DD652C-D6D0-4502-B509-C3EE153887E5}">
      <dgm:prSet phldrT="[Metin]" custT="1"/>
      <dgm:spPr>
        <a:solidFill>
          <a:schemeClr val="accent3">
            <a:lumMod val="75000"/>
          </a:schemeClr>
        </a:solidFill>
      </dgm:spPr>
      <dgm:t>
        <a:bodyPr/>
        <a:lstStyle/>
        <a:p>
          <a:pPr algn="just"/>
          <a:r>
            <a:rPr lang="en-US" sz="2000" b="1" dirty="0" smtClean="0">
              <a:sym typeface="Symbol"/>
            </a:rPr>
            <a:t></a:t>
          </a:r>
          <a:r>
            <a:rPr lang="en-US" sz="2000" b="1" dirty="0" smtClean="0"/>
            <a:t>Cinnamon</a:t>
          </a:r>
          <a:r>
            <a:rPr lang="tr-TR" sz="2000" b="1" dirty="0" smtClean="0"/>
            <a:t>---</a:t>
          </a:r>
          <a:r>
            <a:rPr lang="tr-TR" sz="2000" b="1" dirty="0" err="1" smtClean="0"/>
            <a:t>famous</a:t>
          </a:r>
          <a:r>
            <a:rPr lang="tr-TR" sz="2000" b="1" dirty="0" smtClean="0"/>
            <a:t> L</a:t>
          </a:r>
          <a:r>
            <a:rPr lang="en-US" sz="2000" b="1" dirty="0" err="1" smtClean="0"/>
            <a:t>auraceae</a:t>
          </a:r>
          <a:r>
            <a:rPr lang="en-US" sz="2000" b="1" dirty="0" smtClean="0"/>
            <a:t> family</a:t>
          </a:r>
          <a:r>
            <a:rPr lang="tr-TR" sz="2000" b="1" dirty="0" smtClean="0"/>
            <a:t> </a:t>
          </a:r>
          <a:r>
            <a:rPr lang="tr-TR" sz="2000" b="1" dirty="0" err="1" smtClean="0"/>
            <a:t>genus</a:t>
          </a:r>
          <a:r>
            <a:rPr lang="tr-TR" sz="2000" b="1" dirty="0" smtClean="0"/>
            <a:t>,  </a:t>
          </a:r>
        </a:p>
        <a:p>
          <a:pPr algn="just"/>
          <a:r>
            <a:rPr lang="en-US" sz="2000" b="1" dirty="0" smtClean="0">
              <a:sym typeface="Symbol"/>
            </a:rPr>
            <a:t></a:t>
          </a:r>
          <a:r>
            <a:rPr lang="tr-TR" sz="2000" b="1" dirty="0" err="1" smtClean="0"/>
            <a:t>Evergreen</a:t>
          </a:r>
          <a:r>
            <a:rPr lang="tr-TR" sz="2000" b="1" dirty="0" smtClean="0"/>
            <a:t> </a:t>
          </a:r>
          <a:r>
            <a:rPr lang="en-US" sz="2000" b="1" dirty="0" smtClean="0"/>
            <a:t>tree of </a:t>
          </a:r>
          <a:r>
            <a:rPr lang="tr-TR" sz="2000" b="1" dirty="0" err="1" smtClean="0"/>
            <a:t>the</a:t>
          </a:r>
          <a:r>
            <a:rPr lang="tr-TR" sz="2000" b="1" dirty="0" smtClean="0"/>
            <a:t> </a:t>
          </a:r>
          <a:r>
            <a:rPr lang="en-US" sz="2000" b="1" dirty="0" smtClean="0"/>
            <a:t>tropical medicine</a:t>
          </a:r>
          <a:endParaRPr lang="tr-TR" sz="2000" b="1" dirty="0" smtClean="0"/>
        </a:p>
        <a:p>
          <a:pPr algn="just"/>
          <a:r>
            <a:rPr lang="en-US" sz="2000" b="1" dirty="0" smtClean="0">
              <a:sym typeface="Symbol"/>
            </a:rPr>
            <a:t></a:t>
          </a:r>
          <a:r>
            <a:rPr lang="tr-TR" sz="2000" b="1" dirty="0" smtClean="0"/>
            <a:t>A</a:t>
          </a:r>
          <a:r>
            <a:rPr lang="en-US" sz="2000" b="1" dirty="0" err="1" smtClean="0"/>
            <a:t>pproximately</a:t>
          </a:r>
          <a:r>
            <a:rPr lang="en-US" sz="2000" b="1" dirty="0" smtClean="0"/>
            <a:t> 250</a:t>
          </a:r>
          <a:r>
            <a:rPr lang="tr-TR" sz="2000" b="1" dirty="0" smtClean="0"/>
            <a:t>-300</a:t>
          </a:r>
          <a:r>
            <a:rPr lang="en-US" sz="2000" b="1" dirty="0" smtClean="0"/>
            <a:t> species</a:t>
          </a:r>
          <a:r>
            <a:rPr lang="tr-TR" sz="2000" b="1" dirty="0" smtClean="0"/>
            <a:t>,</a:t>
          </a:r>
          <a:r>
            <a:rPr lang="en-US" sz="2000" b="1" dirty="0" smtClean="0"/>
            <a:t> all over the world </a:t>
          </a:r>
          <a:endParaRPr lang="tr-TR" sz="2000" dirty="0"/>
        </a:p>
      </dgm:t>
    </dgm:pt>
    <dgm:pt modelId="{906920BD-87FD-4109-A130-09C1F90CB92B}" type="sibTrans" cxnId="{DE8B94E6-ED0A-4024-BE9F-AFB90C0F67BC}">
      <dgm:prSet/>
      <dgm:spPr/>
      <dgm:t>
        <a:bodyPr/>
        <a:lstStyle/>
        <a:p>
          <a:endParaRPr lang="tr-TR"/>
        </a:p>
      </dgm:t>
    </dgm:pt>
    <dgm:pt modelId="{0670D2E6-CBD1-4872-B225-F2517FA1CC8F}" type="parTrans" cxnId="{DE8B94E6-ED0A-4024-BE9F-AFB90C0F67BC}">
      <dgm:prSet/>
      <dgm:spPr/>
      <dgm:t>
        <a:bodyPr/>
        <a:lstStyle/>
        <a:p>
          <a:endParaRPr lang="tr-TR"/>
        </a:p>
      </dgm:t>
    </dgm:pt>
    <dgm:pt modelId="{A4D0EB5C-822A-4646-A858-9651711C36E2}" type="pres">
      <dgm:prSet presAssocID="{7A479B49-EC8A-4917-911E-A646C38DE1E2}" presName="linear" presStyleCnt="0">
        <dgm:presLayoutVars>
          <dgm:animLvl val="lvl"/>
          <dgm:resizeHandles val="exact"/>
        </dgm:presLayoutVars>
      </dgm:prSet>
      <dgm:spPr/>
      <dgm:t>
        <a:bodyPr/>
        <a:lstStyle/>
        <a:p>
          <a:endParaRPr lang="tr-TR"/>
        </a:p>
      </dgm:t>
    </dgm:pt>
    <dgm:pt modelId="{A84980D5-4B50-43C9-93C3-128E57EF88FA}" type="pres">
      <dgm:prSet presAssocID="{12DD652C-D6D0-4502-B509-C3EE153887E5}" presName="parentText" presStyleLbl="node1" presStyleIdx="0" presStyleCnt="1" custScaleY="112938">
        <dgm:presLayoutVars>
          <dgm:chMax val="0"/>
          <dgm:bulletEnabled val="1"/>
        </dgm:presLayoutVars>
      </dgm:prSet>
      <dgm:spPr/>
      <dgm:t>
        <a:bodyPr/>
        <a:lstStyle/>
        <a:p>
          <a:endParaRPr lang="tr-TR"/>
        </a:p>
      </dgm:t>
    </dgm:pt>
    <dgm:pt modelId="{84A6B126-80F3-4663-95C8-0CFCFBE78468}" type="pres">
      <dgm:prSet presAssocID="{12DD652C-D6D0-4502-B509-C3EE153887E5}" presName="childText" presStyleLbl="revTx" presStyleIdx="0" presStyleCnt="1" custLinFactNeighborX="1190">
        <dgm:presLayoutVars>
          <dgm:bulletEnabled val="1"/>
        </dgm:presLayoutVars>
      </dgm:prSet>
      <dgm:spPr/>
      <dgm:t>
        <a:bodyPr/>
        <a:lstStyle/>
        <a:p>
          <a:endParaRPr lang="tr-TR"/>
        </a:p>
      </dgm:t>
    </dgm:pt>
  </dgm:ptLst>
  <dgm:cxnLst>
    <dgm:cxn modelId="{96D71B37-89A9-4974-BC1C-547E379152DF}" type="presOf" srcId="{7A479B49-EC8A-4917-911E-A646C38DE1E2}" destId="{A4D0EB5C-822A-4646-A858-9651711C36E2}" srcOrd="0" destOrd="0" presId="urn:microsoft.com/office/officeart/2005/8/layout/vList2"/>
    <dgm:cxn modelId="{17FC3FB9-82EC-44B2-9E1C-B87C0C3F8DC7}" type="presOf" srcId="{12DD652C-D6D0-4502-B509-C3EE153887E5}" destId="{A84980D5-4B50-43C9-93C3-128E57EF88FA}" srcOrd="0" destOrd="0" presId="urn:microsoft.com/office/officeart/2005/8/layout/vList2"/>
    <dgm:cxn modelId="{DE8B94E6-ED0A-4024-BE9F-AFB90C0F67BC}" srcId="{7A479B49-EC8A-4917-911E-A646C38DE1E2}" destId="{12DD652C-D6D0-4502-B509-C3EE153887E5}" srcOrd="0" destOrd="0" parTransId="{0670D2E6-CBD1-4872-B225-F2517FA1CC8F}" sibTransId="{906920BD-87FD-4109-A130-09C1F90CB92B}"/>
    <dgm:cxn modelId="{CE3CD15A-1B13-43DA-96F1-2E99F9438E8B}" srcId="{12DD652C-D6D0-4502-B509-C3EE153887E5}" destId="{62223D02-8D0A-4821-8EE2-2B00DCE599E0}" srcOrd="0" destOrd="0" parTransId="{D449B7B6-9CE7-4B04-94DA-556345C30E0C}" sibTransId="{41EB6797-548B-4B98-9587-AED74210C1D1}"/>
    <dgm:cxn modelId="{2FF707F9-FDD9-4144-8CA5-62DE71DB0FC6}" type="presOf" srcId="{62223D02-8D0A-4821-8EE2-2B00DCE599E0}" destId="{84A6B126-80F3-4663-95C8-0CFCFBE78468}" srcOrd="0" destOrd="0" presId="urn:microsoft.com/office/officeart/2005/8/layout/vList2"/>
    <dgm:cxn modelId="{2DB849AF-FAD1-41A3-A3DB-CCA6913505F8}" type="presParOf" srcId="{A4D0EB5C-822A-4646-A858-9651711C36E2}" destId="{A84980D5-4B50-43C9-93C3-128E57EF88FA}" srcOrd="0" destOrd="0" presId="urn:microsoft.com/office/officeart/2005/8/layout/vList2"/>
    <dgm:cxn modelId="{7CF7F583-D3A9-45C8-AD90-64A4E92C7771}" type="presParOf" srcId="{A4D0EB5C-822A-4646-A858-9651711C36E2}" destId="{84A6B126-80F3-4663-95C8-0CFCFBE78468}" srcOrd="1"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353792-51DC-4FC9-8965-19B3BA6F7180}" type="doc">
      <dgm:prSet loTypeId="urn:microsoft.com/office/officeart/2005/8/layout/vList2" loCatId="list" qsTypeId="urn:microsoft.com/office/officeart/2005/8/quickstyle/simple5" qsCatId="simple" csTypeId="urn:microsoft.com/office/officeart/2005/8/colors/accent1_3" csCatId="accent1" phldr="1"/>
      <dgm:spPr/>
      <dgm:t>
        <a:bodyPr/>
        <a:lstStyle/>
        <a:p>
          <a:endParaRPr lang="tr-TR"/>
        </a:p>
      </dgm:t>
    </dgm:pt>
    <dgm:pt modelId="{BA6B4101-0A9F-428B-8DF2-F89620B7913A}">
      <dgm:prSet custT="1"/>
      <dgm:spPr>
        <a:solidFill>
          <a:srgbClr val="C00000"/>
        </a:solidFill>
      </dgm:spPr>
      <dgm:t>
        <a:bodyPr/>
        <a:lstStyle/>
        <a:p>
          <a:pPr rtl="0"/>
          <a:r>
            <a:rPr lang="tr-TR" sz="2800" b="1" dirty="0" smtClean="0"/>
            <a:t>AIM</a:t>
          </a:r>
          <a:endParaRPr lang="tr-TR" sz="2800" b="1" dirty="0"/>
        </a:p>
      </dgm:t>
    </dgm:pt>
    <dgm:pt modelId="{70DB73B9-D747-4DE5-96DD-A09F72C70782}" type="parTrans" cxnId="{5868BFD4-909E-488C-B704-6B744CA0049B}">
      <dgm:prSet/>
      <dgm:spPr/>
      <dgm:t>
        <a:bodyPr/>
        <a:lstStyle/>
        <a:p>
          <a:endParaRPr lang="tr-TR"/>
        </a:p>
      </dgm:t>
    </dgm:pt>
    <dgm:pt modelId="{D54A8A2F-2E28-42F7-8741-D3F3B2B34DD6}" type="sibTrans" cxnId="{5868BFD4-909E-488C-B704-6B744CA0049B}">
      <dgm:prSet/>
      <dgm:spPr/>
      <dgm:t>
        <a:bodyPr/>
        <a:lstStyle/>
        <a:p>
          <a:endParaRPr lang="tr-TR"/>
        </a:p>
      </dgm:t>
    </dgm:pt>
    <dgm:pt modelId="{02D6AFC4-2968-469A-82BB-17BB408B3A10}" type="pres">
      <dgm:prSet presAssocID="{D0353792-51DC-4FC9-8965-19B3BA6F7180}" presName="linear" presStyleCnt="0">
        <dgm:presLayoutVars>
          <dgm:animLvl val="lvl"/>
          <dgm:resizeHandles val="exact"/>
        </dgm:presLayoutVars>
      </dgm:prSet>
      <dgm:spPr/>
      <dgm:t>
        <a:bodyPr/>
        <a:lstStyle/>
        <a:p>
          <a:endParaRPr lang="tr-TR"/>
        </a:p>
      </dgm:t>
    </dgm:pt>
    <dgm:pt modelId="{50CA3B6E-6E6A-4A59-8A51-725912F674FB}" type="pres">
      <dgm:prSet presAssocID="{BA6B4101-0A9F-428B-8DF2-F89620B7913A}" presName="parentText" presStyleLbl="node1" presStyleIdx="0" presStyleCnt="1" custScaleX="32000" custScaleY="117028" custLinFactNeighborX="-3002" custLinFactNeighborY="-7791">
        <dgm:presLayoutVars>
          <dgm:chMax val="0"/>
          <dgm:bulletEnabled val="1"/>
        </dgm:presLayoutVars>
      </dgm:prSet>
      <dgm:spPr/>
      <dgm:t>
        <a:bodyPr/>
        <a:lstStyle/>
        <a:p>
          <a:endParaRPr lang="tr-TR"/>
        </a:p>
      </dgm:t>
    </dgm:pt>
  </dgm:ptLst>
  <dgm:cxnLst>
    <dgm:cxn modelId="{1295741B-DE4C-4D29-805B-C01477851BF9}" type="presOf" srcId="{D0353792-51DC-4FC9-8965-19B3BA6F7180}" destId="{02D6AFC4-2968-469A-82BB-17BB408B3A10}" srcOrd="0" destOrd="0" presId="urn:microsoft.com/office/officeart/2005/8/layout/vList2"/>
    <dgm:cxn modelId="{C724DB2E-CBAE-438B-BDBA-FA75A0200E6C}" type="presOf" srcId="{BA6B4101-0A9F-428B-8DF2-F89620B7913A}" destId="{50CA3B6E-6E6A-4A59-8A51-725912F674FB}" srcOrd="0" destOrd="0" presId="urn:microsoft.com/office/officeart/2005/8/layout/vList2"/>
    <dgm:cxn modelId="{5868BFD4-909E-488C-B704-6B744CA0049B}" srcId="{D0353792-51DC-4FC9-8965-19B3BA6F7180}" destId="{BA6B4101-0A9F-428B-8DF2-F89620B7913A}" srcOrd="0" destOrd="0" parTransId="{70DB73B9-D747-4DE5-96DD-A09F72C70782}" sibTransId="{D54A8A2F-2E28-42F7-8741-D3F3B2B34DD6}"/>
    <dgm:cxn modelId="{399199E6-0C5D-46F1-B9AA-D668C25559A7}" type="presParOf" srcId="{02D6AFC4-2968-469A-82BB-17BB408B3A10}" destId="{50CA3B6E-6E6A-4A59-8A51-725912F674FB}"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75F57F-DFB3-43E6-B316-62344AE4DEC8}" type="doc">
      <dgm:prSet loTypeId="urn:microsoft.com/office/officeart/2005/8/layout/vList2" loCatId="list" qsTypeId="urn:microsoft.com/office/officeart/2005/8/quickstyle/simple5" qsCatId="simple" csTypeId="urn:microsoft.com/office/officeart/2005/8/colors/accent4_1" csCatId="accent4" phldr="1"/>
      <dgm:spPr/>
      <dgm:t>
        <a:bodyPr/>
        <a:lstStyle/>
        <a:p>
          <a:endParaRPr lang="tr-TR"/>
        </a:p>
      </dgm:t>
    </dgm:pt>
    <dgm:pt modelId="{EEE826D4-A3BB-4F92-9225-A1F4E766F9FD}">
      <dgm:prSet custT="1"/>
      <dgm:spPr/>
      <dgm:t>
        <a:bodyPr/>
        <a:lstStyle/>
        <a:p>
          <a:pPr rtl="0"/>
          <a:r>
            <a:rPr lang="tr-TR" sz="1600" b="1" dirty="0" smtClean="0">
              <a:sym typeface="Symbol"/>
            </a:rPr>
            <a:t></a:t>
          </a:r>
          <a:r>
            <a:rPr lang="tr-TR" sz="1800" b="1" dirty="0" err="1" smtClean="0"/>
            <a:t>Analyses</a:t>
          </a:r>
          <a:r>
            <a:rPr lang="tr-TR" sz="1800" b="1" dirty="0" smtClean="0"/>
            <a:t> of </a:t>
          </a:r>
          <a:r>
            <a:rPr lang="tr-TR" sz="1800" b="1" dirty="0" err="1" smtClean="0"/>
            <a:t>the</a:t>
          </a:r>
          <a:r>
            <a:rPr lang="tr-TR" sz="1800" b="1" dirty="0" smtClean="0"/>
            <a:t> </a:t>
          </a:r>
          <a:r>
            <a:rPr lang="tr-TR" sz="1800" b="1" dirty="0" err="1" smtClean="0"/>
            <a:t>cinnamon</a:t>
          </a:r>
          <a:r>
            <a:rPr lang="tr-TR" sz="1800" b="1" dirty="0" smtClean="0"/>
            <a:t> </a:t>
          </a:r>
          <a:r>
            <a:rPr lang="tr-TR" sz="1800" b="1" dirty="0" err="1" smtClean="0"/>
            <a:t>oil</a:t>
          </a:r>
          <a:r>
            <a:rPr lang="tr-TR" sz="1800" b="1" dirty="0" smtClean="0"/>
            <a:t> (</a:t>
          </a:r>
          <a:r>
            <a:rPr lang="tr-TR" sz="1800" b="1" i="1" dirty="0" err="1" smtClean="0"/>
            <a:t>Cinnamomum</a:t>
          </a:r>
          <a:r>
            <a:rPr lang="tr-TR" sz="1800" b="1" i="1" dirty="0" smtClean="0"/>
            <a:t> </a:t>
          </a:r>
          <a:r>
            <a:rPr lang="tr-TR" sz="1800" b="1" i="1" dirty="0" err="1" smtClean="0"/>
            <a:t>cassia</a:t>
          </a:r>
          <a:r>
            <a:rPr lang="tr-TR" sz="1800" b="1" dirty="0" smtClean="0"/>
            <a:t> </a:t>
          </a:r>
          <a:r>
            <a:rPr lang="tr-TR" sz="1800" b="1" dirty="0" err="1" smtClean="0"/>
            <a:t>Blume</a:t>
          </a:r>
          <a:r>
            <a:rPr lang="tr-TR" sz="1800" b="1" dirty="0" smtClean="0"/>
            <a:t>) </a:t>
          </a:r>
          <a:r>
            <a:rPr lang="tr-TR" sz="1800" b="1" dirty="0" err="1" smtClean="0"/>
            <a:t>by</a:t>
          </a:r>
          <a:r>
            <a:rPr lang="tr-TR" sz="1800" b="1" dirty="0" smtClean="0"/>
            <a:t> GC </a:t>
          </a:r>
          <a:r>
            <a:rPr lang="tr-TR" sz="1800" b="1" dirty="0" err="1" smtClean="0"/>
            <a:t>and</a:t>
          </a:r>
          <a:r>
            <a:rPr lang="tr-TR" sz="1800" b="1" dirty="0" smtClean="0"/>
            <a:t> GC/MS </a:t>
          </a:r>
        </a:p>
        <a:p>
          <a:pPr rtl="0"/>
          <a:r>
            <a:rPr lang="tr-TR" sz="1800" b="1" dirty="0" smtClean="0">
              <a:sym typeface="Symbol"/>
            </a:rPr>
            <a:t></a:t>
          </a:r>
          <a:r>
            <a:rPr lang="tr-TR" sz="1800" b="1" dirty="0" err="1" smtClean="0"/>
            <a:t>Identify</a:t>
          </a:r>
          <a:r>
            <a:rPr lang="tr-TR" sz="1800" b="1" dirty="0" smtClean="0"/>
            <a:t> </a:t>
          </a:r>
          <a:r>
            <a:rPr lang="tr-TR" sz="1800" b="1" dirty="0" err="1" smtClean="0"/>
            <a:t>the</a:t>
          </a:r>
          <a:r>
            <a:rPr lang="tr-TR" sz="1800" b="1" dirty="0" smtClean="0"/>
            <a:t> </a:t>
          </a:r>
          <a:r>
            <a:rPr lang="tr-TR" sz="1800" b="1" dirty="0" err="1" smtClean="0"/>
            <a:t>major</a:t>
          </a:r>
          <a:r>
            <a:rPr lang="tr-TR" sz="1800" b="1" dirty="0" smtClean="0"/>
            <a:t> </a:t>
          </a:r>
          <a:r>
            <a:rPr lang="tr-TR" sz="1800" b="1" dirty="0" err="1" smtClean="0"/>
            <a:t>components</a:t>
          </a:r>
          <a:endParaRPr lang="tr-TR" sz="1800" dirty="0"/>
        </a:p>
      </dgm:t>
    </dgm:pt>
    <dgm:pt modelId="{B723900D-BB4F-4A8C-8EFC-256267D25782}" type="parTrans" cxnId="{FD830376-8785-43B0-88BD-E9C0750AA63F}">
      <dgm:prSet/>
      <dgm:spPr/>
      <dgm:t>
        <a:bodyPr/>
        <a:lstStyle/>
        <a:p>
          <a:endParaRPr lang="tr-TR"/>
        </a:p>
      </dgm:t>
    </dgm:pt>
    <dgm:pt modelId="{C5F6B400-840B-4BF9-82D2-2BF2B5F09074}" type="sibTrans" cxnId="{FD830376-8785-43B0-88BD-E9C0750AA63F}">
      <dgm:prSet/>
      <dgm:spPr/>
      <dgm:t>
        <a:bodyPr/>
        <a:lstStyle/>
        <a:p>
          <a:endParaRPr lang="tr-TR"/>
        </a:p>
      </dgm:t>
    </dgm:pt>
    <dgm:pt modelId="{86BA07DE-599E-44DB-B423-8F62904D7712}">
      <dgm:prSet custT="1"/>
      <dgm:spPr/>
      <dgm:t>
        <a:bodyPr/>
        <a:lstStyle/>
        <a:p>
          <a:pPr rtl="0"/>
          <a:r>
            <a:rPr lang="tr-TR" sz="1800" b="1" dirty="0" smtClean="0">
              <a:sym typeface="Symbol"/>
            </a:rPr>
            <a:t></a:t>
          </a:r>
          <a:r>
            <a:rPr lang="tr-TR" sz="1800" b="1" dirty="0" err="1" smtClean="0"/>
            <a:t>Evaluation</a:t>
          </a:r>
          <a:r>
            <a:rPr lang="tr-TR" sz="1800" b="1" dirty="0" smtClean="0"/>
            <a:t> </a:t>
          </a:r>
          <a:r>
            <a:rPr lang="tr-TR" sz="1800" b="1" dirty="0" err="1" smtClean="0"/>
            <a:t>the</a:t>
          </a:r>
          <a:r>
            <a:rPr lang="tr-TR" sz="1800" b="1" dirty="0" smtClean="0"/>
            <a:t> </a:t>
          </a:r>
          <a:r>
            <a:rPr lang="tr-TR" sz="1800" b="1" dirty="0" err="1" smtClean="0"/>
            <a:t>relaxation</a:t>
          </a:r>
          <a:r>
            <a:rPr lang="tr-TR" sz="1800" b="1" dirty="0" smtClean="0"/>
            <a:t> </a:t>
          </a:r>
          <a:r>
            <a:rPr lang="tr-TR" sz="1800" b="1" dirty="0" err="1" smtClean="0"/>
            <a:t>effects</a:t>
          </a:r>
          <a:r>
            <a:rPr lang="tr-TR" sz="1800" b="1" dirty="0" smtClean="0"/>
            <a:t> of </a:t>
          </a:r>
          <a:r>
            <a:rPr lang="tr-TR" sz="1800" b="1" dirty="0" err="1" smtClean="0"/>
            <a:t>oil</a:t>
          </a:r>
          <a:r>
            <a:rPr lang="tr-TR" sz="1800" b="1" dirty="0" smtClean="0"/>
            <a:t> </a:t>
          </a:r>
          <a:r>
            <a:rPr lang="tr-TR" sz="1800" b="1" dirty="0" err="1" smtClean="0"/>
            <a:t>and</a:t>
          </a:r>
          <a:r>
            <a:rPr lang="tr-TR" sz="1800" b="1" dirty="0" smtClean="0"/>
            <a:t> </a:t>
          </a:r>
          <a:r>
            <a:rPr lang="tr-TR" sz="1800" b="1" dirty="0" err="1" smtClean="0"/>
            <a:t>its</a:t>
          </a:r>
          <a:r>
            <a:rPr lang="tr-TR" sz="1800" b="1" dirty="0" smtClean="0"/>
            <a:t> </a:t>
          </a:r>
          <a:r>
            <a:rPr lang="tr-TR" sz="1800" b="1" dirty="0" err="1" smtClean="0"/>
            <a:t>major</a:t>
          </a:r>
          <a:r>
            <a:rPr lang="tr-TR" sz="1800" b="1" dirty="0" smtClean="0"/>
            <a:t> </a:t>
          </a:r>
          <a:r>
            <a:rPr lang="tr-TR" sz="1800" b="1" dirty="0" err="1" smtClean="0"/>
            <a:t>compound</a:t>
          </a:r>
          <a:r>
            <a:rPr lang="tr-TR" sz="1800" b="1" dirty="0" smtClean="0"/>
            <a:t> </a:t>
          </a:r>
          <a:r>
            <a:rPr lang="en-US" sz="1800" b="1" dirty="0" smtClean="0"/>
            <a:t>on </a:t>
          </a:r>
          <a:r>
            <a:rPr lang="tr-TR" sz="1800" b="1" dirty="0" smtClean="0"/>
            <a:t>i</a:t>
          </a:r>
          <a:r>
            <a:rPr lang="en-US" sz="1800" b="1" dirty="0" err="1" smtClean="0"/>
            <a:t>solated</a:t>
          </a:r>
          <a:r>
            <a:rPr lang="en-US" sz="1800" b="1" dirty="0" smtClean="0"/>
            <a:t> human corpus </a:t>
          </a:r>
          <a:r>
            <a:rPr lang="en-US" sz="1800" b="1" dirty="0" err="1" smtClean="0"/>
            <a:t>cavernosu</a:t>
          </a:r>
          <a:r>
            <a:rPr lang="tr-TR" sz="1800" b="1" dirty="0" smtClean="0"/>
            <a:t>m </a:t>
          </a:r>
          <a:r>
            <a:rPr lang="tr-TR" sz="1800" b="1" dirty="0" err="1" smtClean="0"/>
            <a:t>smooth</a:t>
          </a:r>
          <a:r>
            <a:rPr lang="tr-TR" sz="1800" b="1" dirty="0" smtClean="0"/>
            <a:t> </a:t>
          </a:r>
          <a:r>
            <a:rPr lang="tr-TR" sz="1800" b="1" dirty="0" err="1" smtClean="0"/>
            <a:t>muscle</a:t>
          </a:r>
          <a:r>
            <a:rPr lang="tr-TR" sz="1800" b="1" dirty="0" smtClean="0"/>
            <a:t> (CCSM).</a:t>
          </a:r>
          <a:endParaRPr lang="tr-TR" sz="1800" dirty="0"/>
        </a:p>
      </dgm:t>
    </dgm:pt>
    <dgm:pt modelId="{8B44DC3F-D04F-4D82-89C1-0EA125E82BD8}" type="parTrans" cxnId="{99567A00-275B-43D5-9FC8-7DB41A4A80A2}">
      <dgm:prSet/>
      <dgm:spPr/>
      <dgm:t>
        <a:bodyPr/>
        <a:lstStyle/>
        <a:p>
          <a:endParaRPr lang="tr-TR"/>
        </a:p>
      </dgm:t>
    </dgm:pt>
    <dgm:pt modelId="{1AD1286C-619D-4815-947F-D6692079AB14}" type="sibTrans" cxnId="{99567A00-275B-43D5-9FC8-7DB41A4A80A2}">
      <dgm:prSet/>
      <dgm:spPr/>
      <dgm:t>
        <a:bodyPr/>
        <a:lstStyle/>
        <a:p>
          <a:endParaRPr lang="tr-TR"/>
        </a:p>
      </dgm:t>
    </dgm:pt>
    <dgm:pt modelId="{6AA401BF-DAA7-4FFA-86F1-3FBAE152F9D4}" type="pres">
      <dgm:prSet presAssocID="{E575F57F-DFB3-43E6-B316-62344AE4DEC8}" presName="linear" presStyleCnt="0">
        <dgm:presLayoutVars>
          <dgm:animLvl val="lvl"/>
          <dgm:resizeHandles val="exact"/>
        </dgm:presLayoutVars>
      </dgm:prSet>
      <dgm:spPr/>
      <dgm:t>
        <a:bodyPr/>
        <a:lstStyle/>
        <a:p>
          <a:endParaRPr lang="tr-TR"/>
        </a:p>
      </dgm:t>
    </dgm:pt>
    <dgm:pt modelId="{65C6BC23-69C0-4DAD-81BE-FBA3563052AF}" type="pres">
      <dgm:prSet presAssocID="{EEE826D4-A3BB-4F92-9225-A1F4E766F9FD}" presName="parentText" presStyleLbl="node1" presStyleIdx="0" presStyleCnt="2">
        <dgm:presLayoutVars>
          <dgm:chMax val="0"/>
          <dgm:bulletEnabled val="1"/>
        </dgm:presLayoutVars>
      </dgm:prSet>
      <dgm:spPr/>
      <dgm:t>
        <a:bodyPr/>
        <a:lstStyle/>
        <a:p>
          <a:endParaRPr lang="tr-TR"/>
        </a:p>
      </dgm:t>
    </dgm:pt>
    <dgm:pt modelId="{A4E77772-3CFC-4239-ABA8-F9A4467433CA}" type="pres">
      <dgm:prSet presAssocID="{C5F6B400-840B-4BF9-82D2-2BF2B5F09074}" presName="spacer" presStyleCnt="0"/>
      <dgm:spPr/>
      <dgm:t>
        <a:bodyPr/>
        <a:lstStyle/>
        <a:p>
          <a:endParaRPr lang="tr-TR"/>
        </a:p>
      </dgm:t>
    </dgm:pt>
    <dgm:pt modelId="{7B8FEDAA-AB69-40AC-9277-8EB0D2A4C579}" type="pres">
      <dgm:prSet presAssocID="{86BA07DE-599E-44DB-B423-8F62904D7712}" presName="parentText" presStyleLbl="node1" presStyleIdx="1" presStyleCnt="2">
        <dgm:presLayoutVars>
          <dgm:chMax val="0"/>
          <dgm:bulletEnabled val="1"/>
        </dgm:presLayoutVars>
      </dgm:prSet>
      <dgm:spPr/>
      <dgm:t>
        <a:bodyPr/>
        <a:lstStyle/>
        <a:p>
          <a:endParaRPr lang="tr-TR"/>
        </a:p>
      </dgm:t>
    </dgm:pt>
  </dgm:ptLst>
  <dgm:cxnLst>
    <dgm:cxn modelId="{99567A00-275B-43D5-9FC8-7DB41A4A80A2}" srcId="{E575F57F-DFB3-43E6-B316-62344AE4DEC8}" destId="{86BA07DE-599E-44DB-B423-8F62904D7712}" srcOrd="1" destOrd="0" parTransId="{8B44DC3F-D04F-4D82-89C1-0EA125E82BD8}" sibTransId="{1AD1286C-619D-4815-947F-D6692079AB14}"/>
    <dgm:cxn modelId="{FD830376-8785-43B0-88BD-E9C0750AA63F}" srcId="{E575F57F-DFB3-43E6-B316-62344AE4DEC8}" destId="{EEE826D4-A3BB-4F92-9225-A1F4E766F9FD}" srcOrd="0" destOrd="0" parTransId="{B723900D-BB4F-4A8C-8EFC-256267D25782}" sibTransId="{C5F6B400-840B-4BF9-82D2-2BF2B5F09074}"/>
    <dgm:cxn modelId="{DE8DB984-A0C5-4B30-83F5-39EE7E7B15AA}" type="presOf" srcId="{E575F57F-DFB3-43E6-B316-62344AE4DEC8}" destId="{6AA401BF-DAA7-4FFA-86F1-3FBAE152F9D4}" srcOrd="0" destOrd="0" presId="urn:microsoft.com/office/officeart/2005/8/layout/vList2"/>
    <dgm:cxn modelId="{3900F9DA-D39A-4116-98E5-53140F591EA8}" type="presOf" srcId="{86BA07DE-599E-44DB-B423-8F62904D7712}" destId="{7B8FEDAA-AB69-40AC-9277-8EB0D2A4C579}" srcOrd="0" destOrd="0" presId="urn:microsoft.com/office/officeart/2005/8/layout/vList2"/>
    <dgm:cxn modelId="{1D639B61-C260-4464-A945-3CECC2853F06}" type="presOf" srcId="{EEE826D4-A3BB-4F92-9225-A1F4E766F9FD}" destId="{65C6BC23-69C0-4DAD-81BE-FBA3563052AF}" srcOrd="0" destOrd="0" presId="urn:microsoft.com/office/officeart/2005/8/layout/vList2"/>
    <dgm:cxn modelId="{79489E5B-0C0E-4CB5-9225-F82B9BFBC3FB}" type="presParOf" srcId="{6AA401BF-DAA7-4FFA-86F1-3FBAE152F9D4}" destId="{65C6BC23-69C0-4DAD-81BE-FBA3563052AF}" srcOrd="0" destOrd="0" presId="urn:microsoft.com/office/officeart/2005/8/layout/vList2"/>
    <dgm:cxn modelId="{893FEFA8-4D89-450C-9D6F-1EC375C843B6}" type="presParOf" srcId="{6AA401BF-DAA7-4FFA-86F1-3FBAE152F9D4}" destId="{A4E77772-3CFC-4239-ABA8-F9A4467433CA}" srcOrd="1" destOrd="0" presId="urn:microsoft.com/office/officeart/2005/8/layout/vList2"/>
    <dgm:cxn modelId="{DD31438E-C352-4276-95E2-BD214C6B1AC4}" type="presParOf" srcId="{6AA401BF-DAA7-4FFA-86F1-3FBAE152F9D4}" destId="{7B8FEDAA-AB69-40AC-9277-8EB0D2A4C579}" srcOrd="2"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2DEBB1A-E1A0-4CD8-83A7-BABD40DBA395}" type="doc">
      <dgm:prSet loTypeId="urn:microsoft.com/office/officeart/2005/8/layout/venn3" loCatId="relationship" qsTypeId="urn:microsoft.com/office/officeart/2005/8/quickstyle/3d3" qsCatId="3D" csTypeId="urn:microsoft.com/office/officeart/2005/8/colors/colorful4" csCatId="colorful" phldr="1"/>
      <dgm:spPr/>
      <dgm:t>
        <a:bodyPr/>
        <a:lstStyle/>
        <a:p>
          <a:endParaRPr lang="tr-TR"/>
        </a:p>
      </dgm:t>
    </dgm:pt>
    <dgm:pt modelId="{F81DD4EC-57D1-4D7C-AA6B-54C2A3F68D27}">
      <dgm:prSet custT="1"/>
      <dgm:spPr/>
      <dgm:t>
        <a:bodyPr/>
        <a:lstStyle/>
        <a:p>
          <a:pPr rtl="0"/>
          <a:r>
            <a:rPr lang="en-US" sz="1100" b="1" dirty="0" smtClean="0"/>
            <a:t>Strips of </a:t>
          </a:r>
          <a:r>
            <a:rPr lang="tr-TR" sz="1100" b="1" dirty="0" err="1" smtClean="0"/>
            <a:t>human</a:t>
          </a:r>
          <a:r>
            <a:rPr lang="en-US" sz="1100" b="1" dirty="0" smtClean="0"/>
            <a:t> corpus </a:t>
          </a:r>
          <a:r>
            <a:rPr lang="en-US" sz="1100" b="1" dirty="0" err="1" smtClean="0"/>
            <a:t>cavernosum</a:t>
          </a:r>
          <a:r>
            <a:rPr lang="en-US" sz="1100" b="1" dirty="0" smtClean="0"/>
            <a:t> tissues </a:t>
          </a:r>
          <a:endParaRPr lang="tr-TR" sz="1100" b="1" dirty="0"/>
        </a:p>
      </dgm:t>
    </dgm:pt>
    <dgm:pt modelId="{CB6879F1-28BD-4DF0-91CF-94EE3FD71D77}" type="parTrans" cxnId="{1E7E752B-BAC3-4471-B5A4-59D005D5543B}">
      <dgm:prSet/>
      <dgm:spPr/>
      <dgm:t>
        <a:bodyPr/>
        <a:lstStyle/>
        <a:p>
          <a:endParaRPr lang="tr-TR" b="1"/>
        </a:p>
      </dgm:t>
    </dgm:pt>
    <dgm:pt modelId="{EDE589AF-93C6-4583-8BB4-0D9E6962A8E8}" type="sibTrans" cxnId="{1E7E752B-BAC3-4471-B5A4-59D005D5543B}">
      <dgm:prSet/>
      <dgm:spPr/>
      <dgm:t>
        <a:bodyPr/>
        <a:lstStyle/>
        <a:p>
          <a:endParaRPr lang="tr-TR" b="1"/>
        </a:p>
      </dgm:t>
    </dgm:pt>
    <dgm:pt modelId="{603FF525-3992-414A-8DB0-963E5B6BFDC0}">
      <dgm:prSet/>
      <dgm:spPr/>
      <dgm:t>
        <a:bodyPr/>
        <a:lstStyle/>
        <a:p>
          <a:pPr rtl="0"/>
          <a:r>
            <a:rPr lang="en-US" b="1" dirty="0" smtClean="0"/>
            <a:t>(1 × 1 × 6 mm) immersed in 20-mL organ chambers </a:t>
          </a:r>
          <a:endParaRPr lang="tr-TR" b="1" dirty="0"/>
        </a:p>
      </dgm:t>
    </dgm:pt>
    <dgm:pt modelId="{7487B09C-E5DD-4255-9706-6479335C09C9}" type="parTrans" cxnId="{8A3579CA-28C9-4BAE-B895-9A3913737457}">
      <dgm:prSet/>
      <dgm:spPr/>
      <dgm:t>
        <a:bodyPr/>
        <a:lstStyle/>
        <a:p>
          <a:endParaRPr lang="tr-TR" b="1"/>
        </a:p>
      </dgm:t>
    </dgm:pt>
    <dgm:pt modelId="{48FE6E2B-4C6C-4C81-96F7-E4534CF98117}" type="sibTrans" cxnId="{8A3579CA-28C9-4BAE-B895-9A3913737457}">
      <dgm:prSet/>
      <dgm:spPr/>
      <dgm:t>
        <a:bodyPr/>
        <a:lstStyle/>
        <a:p>
          <a:endParaRPr lang="tr-TR" b="1"/>
        </a:p>
      </dgm:t>
    </dgm:pt>
    <dgm:pt modelId="{FEE6F42F-B38E-42A1-B778-C8A504695923}">
      <dgm:prSet/>
      <dgm:spPr/>
      <dgm:t>
        <a:bodyPr/>
        <a:lstStyle/>
        <a:p>
          <a:pPr rtl="0"/>
          <a:r>
            <a:rPr lang="en-US" b="1" dirty="0" smtClean="0"/>
            <a:t>The strips </a:t>
          </a:r>
          <a:r>
            <a:rPr lang="tr-TR" b="1" dirty="0" smtClean="0"/>
            <a:t>c</a:t>
          </a:r>
          <a:r>
            <a:rPr lang="en-US" b="1" dirty="0" err="1" smtClean="0"/>
            <a:t>onnected</a:t>
          </a:r>
          <a:r>
            <a:rPr lang="en-US" b="1" dirty="0" smtClean="0"/>
            <a:t> to a force </a:t>
          </a:r>
          <a:r>
            <a:rPr lang="tr-TR" b="1" dirty="0" smtClean="0"/>
            <a:t>t</a:t>
          </a:r>
          <a:r>
            <a:rPr lang="en-US" b="1" dirty="0" err="1" smtClean="0"/>
            <a:t>ransducer</a:t>
          </a:r>
          <a:endParaRPr lang="tr-TR" b="1" dirty="0"/>
        </a:p>
      </dgm:t>
    </dgm:pt>
    <dgm:pt modelId="{7EB0D752-E486-463F-A233-3372D44A167D}" type="parTrans" cxnId="{4F435CA8-BB1A-4611-869E-09FDD8771FED}">
      <dgm:prSet/>
      <dgm:spPr/>
      <dgm:t>
        <a:bodyPr/>
        <a:lstStyle/>
        <a:p>
          <a:endParaRPr lang="tr-TR" b="1"/>
        </a:p>
      </dgm:t>
    </dgm:pt>
    <dgm:pt modelId="{DF240661-FA56-4843-BE4E-10FEFA08D795}" type="sibTrans" cxnId="{4F435CA8-BB1A-4611-869E-09FDD8771FED}">
      <dgm:prSet/>
      <dgm:spPr/>
      <dgm:t>
        <a:bodyPr/>
        <a:lstStyle/>
        <a:p>
          <a:endParaRPr lang="tr-TR" b="1"/>
        </a:p>
      </dgm:t>
    </dgm:pt>
    <dgm:pt modelId="{EE785A39-8E30-405A-8B0F-222CB8ED5C3B}">
      <dgm:prSet/>
      <dgm:spPr/>
      <dgm:t>
        <a:bodyPr/>
        <a:lstStyle/>
        <a:p>
          <a:pPr rtl="0"/>
          <a:r>
            <a:rPr lang="tr-TR" b="1" dirty="0" smtClean="0"/>
            <a:t>1 g tension  applied</a:t>
          </a:r>
          <a:endParaRPr lang="tr-TR" b="1" dirty="0"/>
        </a:p>
      </dgm:t>
    </dgm:pt>
    <dgm:pt modelId="{1EBB8B40-478E-4560-B47A-45EF261016BD}" type="parTrans" cxnId="{979B9B3D-0161-4494-BDFD-CD7CE90D7D4C}">
      <dgm:prSet/>
      <dgm:spPr/>
      <dgm:t>
        <a:bodyPr/>
        <a:lstStyle/>
        <a:p>
          <a:endParaRPr lang="tr-TR" b="1"/>
        </a:p>
      </dgm:t>
    </dgm:pt>
    <dgm:pt modelId="{1B110A59-09F2-420A-B30F-D0FE921715A3}" type="sibTrans" cxnId="{979B9B3D-0161-4494-BDFD-CD7CE90D7D4C}">
      <dgm:prSet/>
      <dgm:spPr/>
      <dgm:t>
        <a:bodyPr/>
        <a:lstStyle/>
        <a:p>
          <a:endParaRPr lang="tr-TR" b="1"/>
        </a:p>
      </dgm:t>
    </dgm:pt>
    <dgm:pt modelId="{73BE0132-BB91-4378-A9CF-ED396C397F7E}">
      <dgm:prSet/>
      <dgm:spPr/>
      <dgm:t>
        <a:bodyPr/>
        <a:lstStyle/>
        <a:p>
          <a:pPr rtl="0"/>
          <a:r>
            <a:rPr lang="tr-TR" b="1" dirty="0" smtClean="0"/>
            <a:t>F</a:t>
          </a:r>
          <a:r>
            <a:rPr lang="en-US" b="1" dirty="0" err="1" smtClean="0"/>
            <a:t>orce</a:t>
          </a:r>
          <a:r>
            <a:rPr lang="en-US" b="1" dirty="0" smtClean="0"/>
            <a:t> recorded on a Grass</a:t>
          </a:r>
          <a:r>
            <a:rPr lang="tr-TR" b="1" dirty="0" smtClean="0"/>
            <a:t>  </a:t>
          </a:r>
          <a:r>
            <a:rPr lang="tr-TR" b="1" dirty="0" err="1" smtClean="0"/>
            <a:t>Transducer</a:t>
          </a:r>
          <a:endParaRPr lang="tr-TR" b="1" dirty="0"/>
        </a:p>
      </dgm:t>
    </dgm:pt>
    <dgm:pt modelId="{C7ADDD82-2196-43FB-8D89-ED0F9A2887E8}" type="parTrans" cxnId="{F055386C-0319-4A3B-88D6-65AF75B89176}">
      <dgm:prSet/>
      <dgm:spPr/>
      <dgm:t>
        <a:bodyPr/>
        <a:lstStyle/>
        <a:p>
          <a:endParaRPr lang="tr-TR" b="1"/>
        </a:p>
      </dgm:t>
    </dgm:pt>
    <dgm:pt modelId="{21A27BEF-3F91-42C2-BF3A-4B81B731131B}" type="sibTrans" cxnId="{F055386C-0319-4A3B-88D6-65AF75B89176}">
      <dgm:prSet/>
      <dgm:spPr/>
      <dgm:t>
        <a:bodyPr/>
        <a:lstStyle/>
        <a:p>
          <a:endParaRPr lang="tr-TR" b="1"/>
        </a:p>
      </dgm:t>
    </dgm:pt>
    <dgm:pt modelId="{E808DA23-5DF8-410D-BD56-58B461A512A5}" type="pres">
      <dgm:prSet presAssocID="{F2DEBB1A-E1A0-4CD8-83A7-BABD40DBA395}" presName="Name0" presStyleCnt="0">
        <dgm:presLayoutVars>
          <dgm:dir/>
          <dgm:resizeHandles val="exact"/>
        </dgm:presLayoutVars>
      </dgm:prSet>
      <dgm:spPr/>
      <dgm:t>
        <a:bodyPr/>
        <a:lstStyle/>
        <a:p>
          <a:endParaRPr lang="en-US"/>
        </a:p>
      </dgm:t>
    </dgm:pt>
    <dgm:pt modelId="{81041B48-D206-4930-A781-B02D0D5AC6D9}" type="pres">
      <dgm:prSet presAssocID="{F81DD4EC-57D1-4D7C-AA6B-54C2A3F68D27}" presName="Name5" presStyleLbl="vennNode1" presStyleIdx="0" presStyleCnt="5">
        <dgm:presLayoutVars>
          <dgm:bulletEnabled val="1"/>
        </dgm:presLayoutVars>
      </dgm:prSet>
      <dgm:spPr/>
      <dgm:t>
        <a:bodyPr/>
        <a:lstStyle/>
        <a:p>
          <a:endParaRPr lang="en-US"/>
        </a:p>
      </dgm:t>
    </dgm:pt>
    <dgm:pt modelId="{E0841A49-0A68-4CCC-A422-366E5EECBDED}" type="pres">
      <dgm:prSet presAssocID="{EDE589AF-93C6-4583-8BB4-0D9E6962A8E8}" presName="space" presStyleCnt="0"/>
      <dgm:spPr/>
      <dgm:t>
        <a:bodyPr/>
        <a:lstStyle/>
        <a:p>
          <a:endParaRPr lang="tr-TR"/>
        </a:p>
      </dgm:t>
    </dgm:pt>
    <dgm:pt modelId="{DF4D4CEF-7DDF-4A5E-8299-C5A7B3D025AC}" type="pres">
      <dgm:prSet presAssocID="{603FF525-3992-414A-8DB0-963E5B6BFDC0}" presName="Name5" presStyleLbl="vennNode1" presStyleIdx="1" presStyleCnt="5">
        <dgm:presLayoutVars>
          <dgm:bulletEnabled val="1"/>
        </dgm:presLayoutVars>
      </dgm:prSet>
      <dgm:spPr/>
      <dgm:t>
        <a:bodyPr/>
        <a:lstStyle/>
        <a:p>
          <a:endParaRPr lang="en-US"/>
        </a:p>
      </dgm:t>
    </dgm:pt>
    <dgm:pt modelId="{530D0F1C-97A8-49B4-ABD8-BDE642E147E7}" type="pres">
      <dgm:prSet presAssocID="{48FE6E2B-4C6C-4C81-96F7-E4534CF98117}" presName="space" presStyleCnt="0"/>
      <dgm:spPr/>
      <dgm:t>
        <a:bodyPr/>
        <a:lstStyle/>
        <a:p>
          <a:endParaRPr lang="tr-TR"/>
        </a:p>
      </dgm:t>
    </dgm:pt>
    <dgm:pt modelId="{D5216CD3-3BA2-46FA-859A-709B88BC1924}" type="pres">
      <dgm:prSet presAssocID="{FEE6F42F-B38E-42A1-B778-C8A504695923}" presName="Name5" presStyleLbl="vennNode1" presStyleIdx="2" presStyleCnt="5">
        <dgm:presLayoutVars>
          <dgm:bulletEnabled val="1"/>
        </dgm:presLayoutVars>
      </dgm:prSet>
      <dgm:spPr/>
      <dgm:t>
        <a:bodyPr/>
        <a:lstStyle/>
        <a:p>
          <a:endParaRPr lang="en-US"/>
        </a:p>
      </dgm:t>
    </dgm:pt>
    <dgm:pt modelId="{583D929F-95B5-47BD-97CF-FD670C8E5926}" type="pres">
      <dgm:prSet presAssocID="{DF240661-FA56-4843-BE4E-10FEFA08D795}" presName="space" presStyleCnt="0"/>
      <dgm:spPr/>
      <dgm:t>
        <a:bodyPr/>
        <a:lstStyle/>
        <a:p>
          <a:endParaRPr lang="tr-TR"/>
        </a:p>
      </dgm:t>
    </dgm:pt>
    <dgm:pt modelId="{FCE15C90-F8DF-40FE-9F99-95072B88674E}" type="pres">
      <dgm:prSet presAssocID="{EE785A39-8E30-405A-8B0F-222CB8ED5C3B}" presName="Name5" presStyleLbl="vennNode1" presStyleIdx="3" presStyleCnt="5">
        <dgm:presLayoutVars>
          <dgm:bulletEnabled val="1"/>
        </dgm:presLayoutVars>
      </dgm:prSet>
      <dgm:spPr/>
      <dgm:t>
        <a:bodyPr/>
        <a:lstStyle/>
        <a:p>
          <a:endParaRPr lang="en-US"/>
        </a:p>
      </dgm:t>
    </dgm:pt>
    <dgm:pt modelId="{BCDF9252-4B20-47CC-82FB-8888A7F1E470}" type="pres">
      <dgm:prSet presAssocID="{1B110A59-09F2-420A-B30F-D0FE921715A3}" presName="space" presStyleCnt="0"/>
      <dgm:spPr/>
      <dgm:t>
        <a:bodyPr/>
        <a:lstStyle/>
        <a:p>
          <a:endParaRPr lang="tr-TR"/>
        </a:p>
      </dgm:t>
    </dgm:pt>
    <dgm:pt modelId="{F5A50938-B2E2-4250-B838-E1EBC0779994}" type="pres">
      <dgm:prSet presAssocID="{73BE0132-BB91-4378-A9CF-ED396C397F7E}" presName="Name5" presStyleLbl="vennNode1" presStyleIdx="4" presStyleCnt="5">
        <dgm:presLayoutVars>
          <dgm:bulletEnabled val="1"/>
        </dgm:presLayoutVars>
      </dgm:prSet>
      <dgm:spPr/>
      <dgm:t>
        <a:bodyPr/>
        <a:lstStyle/>
        <a:p>
          <a:endParaRPr lang="en-US"/>
        </a:p>
      </dgm:t>
    </dgm:pt>
  </dgm:ptLst>
  <dgm:cxnLst>
    <dgm:cxn modelId="{1984A0DC-40E4-4939-B457-49911A572D29}" type="presOf" srcId="{F81DD4EC-57D1-4D7C-AA6B-54C2A3F68D27}" destId="{81041B48-D206-4930-A781-B02D0D5AC6D9}" srcOrd="0" destOrd="0" presId="urn:microsoft.com/office/officeart/2005/8/layout/venn3"/>
    <dgm:cxn modelId="{2C6FD4F8-58AD-4D44-B17F-69A95880C8D5}" type="presOf" srcId="{73BE0132-BB91-4378-A9CF-ED396C397F7E}" destId="{F5A50938-B2E2-4250-B838-E1EBC0779994}" srcOrd="0" destOrd="0" presId="urn:microsoft.com/office/officeart/2005/8/layout/venn3"/>
    <dgm:cxn modelId="{979B9B3D-0161-4494-BDFD-CD7CE90D7D4C}" srcId="{F2DEBB1A-E1A0-4CD8-83A7-BABD40DBA395}" destId="{EE785A39-8E30-405A-8B0F-222CB8ED5C3B}" srcOrd="3" destOrd="0" parTransId="{1EBB8B40-478E-4560-B47A-45EF261016BD}" sibTransId="{1B110A59-09F2-420A-B30F-D0FE921715A3}"/>
    <dgm:cxn modelId="{4F435CA8-BB1A-4611-869E-09FDD8771FED}" srcId="{F2DEBB1A-E1A0-4CD8-83A7-BABD40DBA395}" destId="{FEE6F42F-B38E-42A1-B778-C8A504695923}" srcOrd="2" destOrd="0" parTransId="{7EB0D752-E486-463F-A233-3372D44A167D}" sibTransId="{DF240661-FA56-4843-BE4E-10FEFA08D795}"/>
    <dgm:cxn modelId="{9B199FB7-7081-4754-A5CD-BDFA8548AD39}" type="presOf" srcId="{FEE6F42F-B38E-42A1-B778-C8A504695923}" destId="{D5216CD3-3BA2-46FA-859A-709B88BC1924}" srcOrd="0" destOrd="0" presId="urn:microsoft.com/office/officeart/2005/8/layout/venn3"/>
    <dgm:cxn modelId="{68B3B18E-768C-435E-B05D-9F6425B70ED7}" type="presOf" srcId="{F2DEBB1A-E1A0-4CD8-83A7-BABD40DBA395}" destId="{E808DA23-5DF8-410D-BD56-58B461A512A5}" srcOrd="0" destOrd="0" presId="urn:microsoft.com/office/officeart/2005/8/layout/venn3"/>
    <dgm:cxn modelId="{CE72B59B-6808-4BC3-93D6-4B8628FAFB2B}" type="presOf" srcId="{EE785A39-8E30-405A-8B0F-222CB8ED5C3B}" destId="{FCE15C90-F8DF-40FE-9F99-95072B88674E}" srcOrd="0" destOrd="0" presId="urn:microsoft.com/office/officeart/2005/8/layout/venn3"/>
    <dgm:cxn modelId="{1E7E752B-BAC3-4471-B5A4-59D005D5543B}" srcId="{F2DEBB1A-E1A0-4CD8-83A7-BABD40DBA395}" destId="{F81DD4EC-57D1-4D7C-AA6B-54C2A3F68D27}" srcOrd="0" destOrd="0" parTransId="{CB6879F1-28BD-4DF0-91CF-94EE3FD71D77}" sibTransId="{EDE589AF-93C6-4583-8BB4-0D9E6962A8E8}"/>
    <dgm:cxn modelId="{9291D3B8-2405-4592-9358-6DDEED2A371B}" type="presOf" srcId="{603FF525-3992-414A-8DB0-963E5B6BFDC0}" destId="{DF4D4CEF-7DDF-4A5E-8299-C5A7B3D025AC}" srcOrd="0" destOrd="0" presId="urn:microsoft.com/office/officeart/2005/8/layout/venn3"/>
    <dgm:cxn modelId="{F055386C-0319-4A3B-88D6-65AF75B89176}" srcId="{F2DEBB1A-E1A0-4CD8-83A7-BABD40DBA395}" destId="{73BE0132-BB91-4378-A9CF-ED396C397F7E}" srcOrd="4" destOrd="0" parTransId="{C7ADDD82-2196-43FB-8D89-ED0F9A2887E8}" sibTransId="{21A27BEF-3F91-42C2-BF3A-4B81B731131B}"/>
    <dgm:cxn modelId="{8A3579CA-28C9-4BAE-B895-9A3913737457}" srcId="{F2DEBB1A-E1A0-4CD8-83A7-BABD40DBA395}" destId="{603FF525-3992-414A-8DB0-963E5B6BFDC0}" srcOrd="1" destOrd="0" parTransId="{7487B09C-E5DD-4255-9706-6479335C09C9}" sibTransId="{48FE6E2B-4C6C-4C81-96F7-E4534CF98117}"/>
    <dgm:cxn modelId="{00EBA61F-D7D8-4E98-B58E-072B990CAF25}" type="presParOf" srcId="{E808DA23-5DF8-410D-BD56-58B461A512A5}" destId="{81041B48-D206-4930-A781-B02D0D5AC6D9}" srcOrd="0" destOrd="0" presId="urn:microsoft.com/office/officeart/2005/8/layout/venn3"/>
    <dgm:cxn modelId="{70889523-206C-49DD-9EDE-15F157732C05}" type="presParOf" srcId="{E808DA23-5DF8-410D-BD56-58B461A512A5}" destId="{E0841A49-0A68-4CCC-A422-366E5EECBDED}" srcOrd="1" destOrd="0" presId="urn:microsoft.com/office/officeart/2005/8/layout/venn3"/>
    <dgm:cxn modelId="{5E4AA723-ECDF-41E6-BAF5-EC315FC44BDF}" type="presParOf" srcId="{E808DA23-5DF8-410D-BD56-58B461A512A5}" destId="{DF4D4CEF-7DDF-4A5E-8299-C5A7B3D025AC}" srcOrd="2" destOrd="0" presId="urn:microsoft.com/office/officeart/2005/8/layout/venn3"/>
    <dgm:cxn modelId="{AEF33F39-B8C5-4367-9769-DD69197C6946}" type="presParOf" srcId="{E808DA23-5DF8-410D-BD56-58B461A512A5}" destId="{530D0F1C-97A8-49B4-ABD8-BDE642E147E7}" srcOrd="3" destOrd="0" presId="urn:microsoft.com/office/officeart/2005/8/layout/venn3"/>
    <dgm:cxn modelId="{9AD35F4A-FCDD-49B6-A6FD-1895C05CB613}" type="presParOf" srcId="{E808DA23-5DF8-410D-BD56-58B461A512A5}" destId="{D5216CD3-3BA2-46FA-859A-709B88BC1924}" srcOrd="4" destOrd="0" presId="urn:microsoft.com/office/officeart/2005/8/layout/venn3"/>
    <dgm:cxn modelId="{FEC4E474-0756-4C75-944C-919C59E8FE4B}" type="presParOf" srcId="{E808DA23-5DF8-410D-BD56-58B461A512A5}" destId="{583D929F-95B5-47BD-97CF-FD670C8E5926}" srcOrd="5" destOrd="0" presId="urn:microsoft.com/office/officeart/2005/8/layout/venn3"/>
    <dgm:cxn modelId="{44217A6D-AD92-4868-B11F-6773B3D0A778}" type="presParOf" srcId="{E808DA23-5DF8-410D-BD56-58B461A512A5}" destId="{FCE15C90-F8DF-40FE-9F99-95072B88674E}" srcOrd="6" destOrd="0" presId="urn:microsoft.com/office/officeart/2005/8/layout/venn3"/>
    <dgm:cxn modelId="{37CFD4C0-ECDA-4744-B4C1-14E89465FFA1}" type="presParOf" srcId="{E808DA23-5DF8-410D-BD56-58B461A512A5}" destId="{BCDF9252-4B20-47CC-82FB-8888A7F1E470}" srcOrd="7" destOrd="0" presId="urn:microsoft.com/office/officeart/2005/8/layout/venn3"/>
    <dgm:cxn modelId="{F5CA9E01-AAC1-4122-807E-9CFBDDB02406}" type="presParOf" srcId="{E808DA23-5DF8-410D-BD56-58B461A512A5}" destId="{F5A50938-B2E2-4250-B838-E1EBC0779994}" srcOrd="8"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E127EC5-7DE6-4C5D-9280-0ECAD607F6AF}" type="doc">
      <dgm:prSet loTypeId="urn:microsoft.com/office/officeart/2005/8/layout/vList2" loCatId="list" qsTypeId="urn:microsoft.com/office/officeart/2005/8/quickstyle/3d2" qsCatId="3D" csTypeId="urn:microsoft.com/office/officeart/2005/8/colors/colorful4" csCatId="colorful" phldr="1"/>
      <dgm:spPr/>
      <dgm:t>
        <a:bodyPr/>
        <a:lstStyle/>
        <a:p>
          <a:endParaRPr lang="tr-TR"/>
        </a:p>
      </dgm:t>
    </dgm:pt>
    <dgm:pt modelId="{F8D6DAC7-3756-406E-8886-82A09BFF756E}">
      <dgm:prSet/>
      <dgm:spPr>
        <a:solidFill>
          <a:srgbClr val="C00000"/>
        </a:solidFill>
      </dgm:spPr>
      <dgm:t>
        <a:bodyPr/>
        <a:lstStyle/>
        <a:p>
          <a:pPr algn="ctr" rtl="0"/>
          <a:r>
            <a:rPr lang="tr-TR" b="1" dirty="0" smtClean="0"/>
            <a:t>MATERIALS AND METHODS</a:t>
          </a:r>
          <a:endParaRPr lang="tr-TR" dirty="0"/>
        </a:p>
      </dgm:t>
    </dgm:pt>
    <dgm:pt modelId="{8D35E9C2-7F3F-40CB-B32F-3B7015E9DCB8}" type="parTrans" cxnId="{F0181876-0594-44C9-923A-B3E15184C87F}">
      <dgm:prSet/>
      <dgm:spPr/>
      <dgm:t>
        <a:bodyPr/>
        <a:lstStyle/>
        <a:p>
          <a:endParaRPr lang="tr-TR"/>
        </a:p>
      </dgm:t>
    </dgm:pt>
    <dgm:pt modelId="{5127125A-1F39-49E8-B296-32343BF4252D}" type="sibTrans" cxnId="{F0181876-0594-44C9-923A-B3E15184C87F}">
      <dgm:prSet/>
      <dgm:spPr/>
      <dgm:t>
        <a:bodyPr/>
        <a:lstStyle/>
        <a:p>
          <a:endParaRPr lang="tr-TR"/>
        </a:p>
      </dgm:t>
    </dgm:pt>
    <dgm:pt modelId="{B21B4028-9BC0-445D-AAA4-303A8C687794}">
      <dgm:prSet/>
      <dgm:spPr/>
      <dgm:t>
        <a:bodyPr/>
        <a:lstStyle/>
        <a:p>
          <a:pPr rtl="0"/>
          <a:r>
            <a:rPr lang="tr-TR" b="1" smtClean="0"/>
            <a:t>ISOMETRIC TENSION MEASUREMENT IN THE IN VITRO STUDIES</a:t>
          </a:r>
          <a:endParaRPr lang="tr-TR"/>
        </a:p>
      </dgm:t>
    </dgm:pt>
    <dgm:pt modelId="{9CB8EA63-7409-4483-9319-F7120B9CC605}" type="parTrans" cxnId="{6FE8C7B8-91E7-4959-95CD-412501DCE646}">
      <dgm:prSet/>
      <dgm:spPr/>
      <dgm:t>
        <a:bodyPr/>
        <a:lstStyle/>
        <a:p>
          <a:endParaRPr lang="tr-TR"/>
        </a:p>
      </dgm:t>
    </dgm:pt>
    <dgm:pt modelId="{E89F5517-D929-4F2F-964D-623E6855DBE0}" type="sibTrans" cxnId="{6FE8C7B8-91E7-4959-95CD-412501DCE646}">
      <dgm:prSet/>
      <dgm:spPr/>
      <dgm:t>
        <a:bodyPr/>
        <a:lstStyle/>
        <a:p>
          <a:endParaRPr lang="tr-TR"/>
        </a:p>
      </dgm:t>
    </dgm:pt>
    <dgm:pt modelId="{2CAE0DF8-EE87-4918-8B58-8E584718727C}" type="pres">
      <dgm:prSet presAssocID="{EE127EC5-7DE6-4C5D-9280-0ECAD607F6AF}" presName="linear" presStyleCnt="0">
        <dgm:presLayoutVars>
          <dgm:animLvl val="lvl"/>
          <dgm:resizeHandles val="exact"/>
        </dgm:presLayoutVars>
      </dgm:prSet>
      <dgm:spPr/>
      <dgm:t>
        <a:bodyPr/>
        <a:lstStyle/>
        <a:p>
          <a:endParaRPr lang="tr-TR"/>
        </a:p>
      </dgm:t>
    </dgm:pt>
    <dgm:pt modelId="{BE9BE153-3174-4E0B-BF1E-743DBFB86E97}" type="pres">
      <dgm:prSet presAssocID="{F8D6DAC7-3756-406E-8886-82A09BFF756E}" presName="parentText" presStyleLbl="node1" presStyleIdx="0" presStyleCnt="2" custScaleX="43802">
        <dgm:presLayoutVars>
          <dgm:chMax val="0"/>
          <dgm:bulletEnabled val="1"/>
        </dgm:presLayoutVars>
      </dgm:prSet>
      <dgm:spPr/>
      <dgm:t>
        <a:bodyPr/>
        <a:lstStyle/>
        <a:p>
          <a:endParaRPr lang="tr-TR"/>
        </a:p>
      </dgm:t>
    </dgm:pt>
    <dgm:pt modelId="{560A1C68-60BA-43F5-A299-C6C12B892D04}" type="pres">
      <dgm:prSet presAssocID="{5127125A-1F39-49E8-B296-32343BF4252D}" presName="spacer" presStyleCnt="0"/>
      <dgm:spPr/>
    </dgm:pt>
    <dgm:pt modelId="{0A8EE3B1-D935-45C5-8763-E4B5DDF40CF7}" type="pres">
      <dgm:prSet presAssocID="{B21B4028-9BC0-445D-AAA4-303A8C687794}" presName="parentText" presStyleLbl="node1" presStyleIdx="1" presStyleCnt="2" custScaleX="60331">
        <dgm:presLayoutVars>
          <dgm:chMax val="0"/>
          <dgm:bulletEnabled val="1"/>
        </dgm:presLayoutVars>
      </dgm:prSet>
      <dgm:spPr/>
      <dgm:t>
        <a:bodyPr/>
        <a:lstStyle/>
        <a:p>
          <a:endParaRPr lang="tr-TR"/>
        </a:p>
      </dgm:t>
    </dgm:pt>
  </dgm:ptLst>
  <dgm:cxnLst>
    <dgm:cxn modelId="{6FE8C7B8-91E7-4959-95CD-412501DCE646}" srcId="{EE127EC5-7DE6-4C5D-9280-0ECAD607F6AF}" destId="{B21B4028-9BC0-445D-AAA4-303A8C687794}" srcOrd="1" destOrd="0" parTransId="{9CB8EA63-7409-4483-9319-F7120B9CC605}" sibTransId="{E89F5517-D929-4F2F-964D-623E6855DBE0}"/>
    <dgm:cxn modelId="{2A09EF46-8BC2-4FCF-8B88-417C43E045E5}" type="presOf" srcId="{EE127EC5-7DE6-4C5D-9280-0ECAD607F6AF}" destId="{2CAE0DF8-EE87-4918-8B58-8E584718727C}" srcOrd="0" destOrd="0" presId="urn:microsoft.com/office/officeart/2005/8/layout/vList2"/>
    <dgm:cxn modelId="{0057588E-6E07-4D1A-9923-9FDE9130D64A}" type="presOf" srcId="{B21B4028-9BC0-445D-AAA4-303A8C687794}" destId="{0A8EE3B1-D935-45C5-8763-E4B5DDF40CF7}" srcOrd="0" destOrd="0" presId="urn:microsoft.com/office/officeart/2005/8/layout/vList2"/>
    <dgm:cxn modelId="{F0181876-0594-44C9-923A-B3E15184C87F}" srcId="{EE127EC5-7DE6-4C5D-9280-0ECAD607F6AF}" destId="{F8D6DAC7-3756-406E-8886-82A09BFF756E}" srcOrd="0" destOrd="0" parTransId="{8D35E9C2-7F3F-40CB-B32F-3B7015E9DCB8}" sibTransId="{5127125A-1F39-49E8-B296-32343BF4252D}"/>
    <dgm:cxn modelId="{8BD0BAB8-E8C0-4D96-A327-C856D9F7A528}" type="presOf" srcId="{F8D6DAC7-3756-406E-8886-82A09BFF756E}" destId="{BE9BE153-3174-4E0B-BF1E-743DBFB86E97}" srcOrd="0" destOrd="0" presId="urn:microsoft.com/office/officeart/2005/8/layout/vList2"/>
    <dgm:cxn modelId="{26B31EC7-9FE3-462B-ACA5-342533A49B96}" type="presParOf" srcId="{2CAE0DF8-EE87-4918-8B58-8E584718727C}" destId="{BE9BE153-3174-4E0B-BF1E-743DBFB86E97}" srcOrd="0" destOrd="0" presId="urn:microsoft.com/office/officeart/2005/8/layout/vList2"/>
    <dgm:cxn modelId="{DED88BFF-7EB7-4E66-A28E-4D9A66D889CB}" type="presParOf" srcId="{2CAE0DF8-EE87-4918-8B58-8E584718727C}" destId="{560A1C68-60BA-43F5-A299-C6C12B892D04}" srcOrd="1" destOrd="0" presId="urn:microsoft.com/office/officeart/2005/8/layout/vList2"/>
    <dgm:cxn modelId="{4180F0BE-72E4-416C-9519-AF9995CAB7BB}" type="presParOf" srcId="{2CAE0DF8-EE87-4918-8B58-8E584718727C}" destId="{0A8EE3B1-D935-45C5-8763-E4B5DDF40CF7}" srcOrd="2"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7A17114-436D-4E44-8833-2C4A94598E95}" type="doc">
      <dgm:prSet loTypeId="urn:microsoft.com/office/officeart/2005/8/layout/vList2" loCatId="list" qsTypeId="urn:microsoft.com/office/officeart/2005/8/quickstyle/3d1" qsCatId="3D" csTypeId="urn:microsoft.com/office/officeart/2005/8/colors/colorful1#1" csCatId="colorful" phldr="1"/>
      <dgm:spPr/>
      <dgm:t>
        <a:bodyPr/>
        <a:lstStyle/>
        <a:p>
          <a:endParaRPr lang="tr-TR"/>
        </a:p>
      </dgm:t>
    </dgm:pt>
    <dgm:pt modelId="{70BA99FE-6B3E-468E-9620-F427022AAB87}">
      <dgm:prSet phldrT="[Metin]" custT="1"/>
      <dgm:spPr/>
      <dgm:t>
        <a:bodyPr/>
        <a:lstStyle/>
        <a:p>
          <a:pPr algn="just"/>
          <a:r>
            <a:rPr lang="tr-TR" sz="2000" b="1" dirty="0" err="1" smtClean="0"/>
            <a:t>In</a:t>
          </a:r>
          <a:r>
            <a:rPr lang="tr-TR" sz="2000" b="1" dirty="0" smtClean="0"/>
            <a:t> </a:t>
          </a:r>
          <a:r>
            <a:rPr lang="tr-TR" sz="2000" b="1" dirty="0" err="1" smtClean="0"/>
            <a:t>essential</a:t>
          </a:r>
          <a:r>
            <a:rPr lang="tr-TR" sz="2000" b="1" dirty="0" smtClean="0"/>
            <a:t> </a:t>
          </a:r>
          <a:r>
            <a:rPr lang="tr-TR" sz="2000" b="1" dirty="0" err="1" smtClean="0"/>
            <a:t>oil</a:t>
          </a:r>
          <a:r>
            <a:rPr lang="tr-TR" sz="2000" b="1" dirty="0" smtClean="0"/>
            <a:t> </a:t>
          </a:r>
          <a:r>
            <a:rPr lang="tr-TR" sz="2000" b="1" dirty="0" err="1" smtClean="0"/>
            <a:t>analysis</a:t>
          </a:r>
          <a:r>
            <a:rPr lang="tr-TR" sz="2000" b="1" dirty="0" smtClean="0"/>
            <a:t>, </a:t>
          </a:r>
          <a:r>
            <a:rPr lang="tr-TR" sz="2000" b="1" dirty="0" err="1" smtClean="0"/>
            <a:t>identified</a:t>
          </a:r>
          <a:r>
            <a:rPr lang="tr-TR" sz="2000" b="1" dirty="0" smtClean="0"/>
            <a:t> </a:t>
          </a:r>
          <a:r>
            <a:rPr lang="tr-TR" sz="2000" b="1" dirty="0" err="1" smtClean="0"/>
            <a:t>compounds</a:t>
          </a:r>
          <a:r>
            <a:rPr lang="tr-TR" sz="2000" b="1" dirty="0" smtClean="0"/>
            <a:t> </a:t>
          </a:r>
          <a:r>
            <a:rPr lang="tr-TR" sz="2000" b="1" dirty="0" err="1" smtClean="0"/>
            <a:t>representing</a:t>
          </a:r>
          <a:r>
            <a:rPr lang="tr-TR" sz="2000" b="1" dirty="0" smtClean="0"/>
            <a:t> %99.3 of </a:t>
          </a:r>
          <a:r>
            <a:rPr lang="tr-TR" sz="2000" b="1" dirty="0" err="1" smtClean="0"/>
            <a:t>the</a:t>
          </a:r>
          <a:r>
            <a:rPr lang="tr-TR" sz="2000" b="1" dirty="0" smtClean="0"/>
            <a:t> </a:t>
          </a:r>
          <a:r>
            <a:rPr lang="tr-TR" sz="2000" b="1" dirty="0" err="1" smtClean="0"/>
            <a:t>oil</a:t>
          </a:r>
          <a:r>
            <a:rPr lang="tr-TR" sz="2000" b="1" dirty="0" smtClean="0"/>
            <a:t> of </a:t>
          </a:r>
          <a:r>
            <a:rPr lang="tr-TR" sz="2000" b="1" dirty="0" err="1" smtClean="0"/>
            <a:t>cinnamon</a:t>
          </a:r>
          <a:r>
            <a:rPr lang="tr-TR" sz="2000" b="1" dirty="0" smtClean="0"/>
            <a:t>. </a:t>
          </a:r>
          <a:r>
            <a:rPr lang="tr-TR" sz="2000" b="1" dirty="0" err="1" smtClean="0"/>
            <a:t>The</a:t>
          </a:r>
          <a:r>
            <a:rPr lang="tr-TR" sz="2000" b="1" dirty="0" smtClean="0"/>
            <a:t> </a:t>
          </a:r>
          <a:r>
            <a:rPr lang="tr-TR" sz="2000" b="1" dirty="0" err="1" smtClean="0"/>
            <a:t>cinnamaldehyde</a:t>
          </a:r>
          <a:r>
            <a:rPr lang="tr-TR" sz="2000" b="1" dirty="0" smtClean="0"/>
            <a:t> (96.9%) has </a:t>
          </a:r>
          <a:r>
            <a:rPr lang="tr-TR" sz="2000" b="1" dirty="0" err="1" smtClean="0"/>
            <a:t>been</a:t>
          </a:r>
          <a:r>
            <a:rPr lang="tr-TR" sz="2000" b="1" dirty="0" smtClean="0"/>
            <a:t> </a:t>
          </a:r>
          <a:r>
            <a:rPr lang="tr-TR" sz="2000" b="1" dirty="0" err="1" smtClean="0"/>
            <a:t>found</a:t>
          </a:r>
          <a:r>
            <a:rPr lang="tr-TR" sz="2000" b="1" dirty="0" smtClean="0"/>
            <a:t> as </a:t>
          </a:r>
          <a:r>
            <a:rPr lang="tr-TR" sz="2000" b="1" dirty="0" err="1" smtClean="0"/>
            <a:t>major</a:t>
          </a:r>
          <a:r>
            <a:rPr lang="tr-TR" sz="2000" b="1" dirty="0" smtClean="0"/>
            <a:t> </a:t>
          </a:r>
          <a:r>
            <a:rPr lang="tr-TR" sz="2000" b="1" dirty="0" err="1" smtClean="0"/>
            <a:t>one</a:t>
          </a:r>
          <a:r>
            <a:rPr lang="tr-TR" sz="2000" b="1" dirty="0" smtClean="0"/>
            <a:t> in </a:t>
          </a:r>
          <a:r>
            <a:rPr lang="tr-TR" sz="2000" b="1" dirty="0" err="1" smtClean="0"/>
            <a:t>the</a:t>
          </a:r>
          <a:r>
            <a:rPr lang="tr-TR" sz="2000" b="1" dirty="0" smtClean="0"/>
            <a:t> </a:t>
          </a:r>
          <a:r>
            <a:rPr lang="tr-TR" sz="2000" b="1" dirty="0" err="1" smtClean="0"/>
            <a:t>oil</a:t>
          </a:r>
          <a:r>
            <a:rPr lang="tr-TR" sz="2000" b="1" dirty="0" smtClean="0"/>
            <a:t> of </a:t>
          </a:r>
          <a:r>
            <a:rPr lang="tr-TR" sz="2000" b="1" dirty="0" err="1" smtClean="0"/>
            <a:t>cinnamon</a:t>
          </a:r>
          <a:r>
            <a:rPr lang="tr-TR" sz="2000" b="1" dirty="0" smtClean="0"/>
            <a:t>. </a:t>
          </a:r>
          <a:endParaRPr lang="tr-TR" sz="2000" dirty="0"/>
        </a:p>
      </dgm:t>
    </dgm:pt>
    <dgm:pt modelId="{6686CF24-5E90-4EB6-98A5-3444D7EB27C4}" type="parTrans" cxnId="{1F77D2EB-2DB6-421D-ACAE-314AF4AB4A58}">
      <dgm:prSet/>
      <dgm:spPr/>
      <dgm:t>
        <a:bodyPr/>
        <a:lstStyle/>
        <a:p>
          <a:endParaRPr lang="tr-TR"/>
        </a:p>
      </dgm:t>
    </dgm:pt>
    <dgm:pt modelId="{F4EBCB8B-256C-4331-AFF8-99BFFC033563}" type="sibTrans" cxnId="{1F77D2EB-2DB6-421D-ACAE-314AF4AB4A58}">
      <dgm:prSet/>
      <dgm:spPr/>
      <dgm:t>
        <a:bodyPr/>
        <a:lstStyle/>
        <a:p>
          <a:endParaRPr lang="tr-TR"/>
        </a:p>
      </dgm:t>
    </dgm:pt>
    <dgm:pt modelId="{B0EBDE0A-81CD-4900-8CCD-596D6F5C73A1}" type="pres">
      <dgm:prSet presAssocID="{87A17114-436D-4E44-8833-2C4A94598E95}" presName="linear" presStyleCnt="0">
        <dgm:presLayoutVars>
          <dgm:animLvl val="lvl"/>
          <dgm:resizeHandles val="exact"/>
        </dgm:presLayoutVars>
      </dgm:prSet>
      <dgm:spPr/>
      <dgm:t>
        <a:bodyPr/>
        <a:lstStyle/>
        <a:p>
          <a:endParaRPr lang="tr-TR"/>
        </a:p>
      </dgm:t>
    </dgm:pt>
    <dgm:pt modelId="{545ADCB4-B97E-4E75-9FE4-93B3A4D18F12}" type="pres">
      <dgm:prSet presAssocID="{70BA99FE-6B3E-468E-9620-F427022AAB87}" presName="parentText" presStyleLbl="node1" presStyleIdx="0" presStyleCnt="1" custLinFactNeighborY="6496">
        <dgm:presLayoutVars>
          <dgm:chMax val="0"/>
          <dgm:bulletEnabled val="1"/>
        </dgm:presLayoutVars>
      </dgm:prSet>
      <dgm:spPr/>
      <dgm:t>
        <a:bodyPr/>
        <a:lstStyle/>
        <a:p>
          <a:endParaRPr lang="tr-TR"/>
        </a:p>
      </dgm:t>
    </dgm:pt>
  </dgm:ptLst>
  <dgm:cxnLst>
    <dgm:cxn modelId="{1F77D2EB-2DB6-421D-ACAE-314AF4AB4A58}" srcId="{87A17114-436D-4E44-8833-2C4A94598E95}" destId="{70BA99FE-6B3E-468E-9620-F427022AAB87}" srcOrd="0" destOrd="0" parTransId="{6686CF24-5E90-4EB6-98A5-3444D7EB27C4}" sibTransId="{F4EBCB8B-256C-4331-AFF8-99BFFC033563}"/>
    <dgm:cxn modelId="{4BCE6D5D-7ADF-4D6D-AB50-050AA7C041AA}" type="presOf" srcId="{70BA99FE-6B3E-468E-9620-F427022AAB87}" destId="{545ADCB4-B97E-4E75-9FE4-93B3A4D18F12}" srcOrd="0" destOrd="0" presId="urn:microsoft.com/office/officeart/2005/8/layout/vList2"/>
    <dgm:cxn modelId="{5B4F0698-29A1-4781-8873-C0D8A13F15CC}" type="presOf" srcId="{87A17114-436D-4E44-8833-2C4A94598E95}" destId="{B0EBDE0A-81CD-4900-8CCD-596D6F5C73A1}" srcOrd="0" destOrd="0" presId="urn:microsoft.com/office/officeart/2005/8/layout/vList2"/>
    <dgm:cxn modelId="{F92C7D19-B8B8-46DD-8C50-A804D04F6577}" type="presParOf" srcId="{B0EBDE0A-81CD-4900-8CCD-596D6F5C73A1}" destId="{545ADCB4-B97E-4E75-9FE4-93B3A4D18F12}"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4980D5-4B50-43C9-93C3-128E57EF88FA}">
      <dsp:nvSpPr>
        <dsp:cNvPr id="0" name=""/>
        <dsp:cNvSpPr/>
      </dsp:nvSpPr>
      <dsp:spPr>
        <a:xfrm>
          <a:off x="0" y="512"/>
          <a:ext cx="6552728" cy="3014702"/>
        </a:xfrm>
        <a:prstGeom prst="roundRect">
          <a:avLst/>
        </a:prstGeom>
        <a:solidFill>
          <a:schemeClr val="accent3">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ts val="0"/>
            </a:spcAft>
          </a:pPr>
          <a:endParaRPr lang="tr-TR" sz="1800" b="1" kern="1200" dirty="0" smtClean="0"/>
        </a:p>
        <a:p>
          <a:pPr lvl="0" algn="just" defTabSz="800100">
            <a:lnSpc>
              <a:spcPct val="90000"/>
            </a:lnSpc>
            <a:spcBef>
              <a:spcPct val="0"/>
            </a:spcBef>
            <a:spcAft>
              <a:spcPts val="0"/>
            </a:spcAft>
          </a:pPr>
          <a:r>
            <a:rPr lang="en-US" sz="1800" b="1" i="1" kern="1200" dirty="0" err="1" smtClean="0">
              <a:effectLst>
                <a:outerShdw blurRad="38100" dist="38100" dir="2700000" algn="tl">
                  <a:srgbClr val="000000">
                    <a:alpha val="43137"/>
                  </a:srgbClr>
                </a:outerShdw>
              </a:effectLst>
            </a:rPr>
            <a:t>Cinnamo</a:t>
          </a:r>
          <a:r>
            <a:rPr lang="tr-TR" sz="1800" b="1" i="1" kern="1200" dirty="0" smtClean="0">
              <a:effectLst>
                <a:outerShdw blurRad="38100" dist="38100" dir="2700000" algn="tl">
                  <a:srgbClr val="000000">
                    <a:alpha val="43137"/>
                  </a:srgbClr>
                </a:outerShdw>
              </a:effectLst>
            </a:rPr>
            <a:t>mum</a:t>
          </a:r>
          <a:r>
            <a:rPr lang="en-US" sz="1800" b="1" i="1" kern="1200" dirty="0" smtClean="0">
              <a:effectLst>
                <a:outerShdw blurRad="38100" dist="38100" dir="2700000" algn="tl">
                  <a:srgbClr val="000000">
                    <a:alpha val="43137"/>
                  </a:srgbClr>
                </a:outerShdw>
              </a:effectLst>
            </a:rPr>
            <a:t> </a:t>
          </a:r>
          <a:r>
            <a:rPr lang="tr-TR" sz="1800" b="1" i="1" kern="1200" dirty="0" err="1" smtClean="0">
              <a:effectLst>
                <a:outerShdw blurRad="38100" dist="38100" dir="2700000" algn="tl">
                  <a:srgbClr val="000000">
                    <a:alpha val="43137"/>
                  </a:srgbClr>
                </a:outerShdw>
              </a:effectLst>
            </a:rPr>
            <a:t>cassia</a:t>
          </a:r>
          <a:r>
            <a:rPr lang="tr-TR" sz="1800" b="1" i="1" kern="1200" dirty="0" smtClean="0">
              <a:effectLst>
                <a:outerShdw blurRad="38100" dist="38100" dir="2700000" algn="tl">
                  <a:srgbClr val="000000">
                    <a:alpha val="43137"/>
                  </a:srgbClr>
                </a:outerShdw>
              </a:effectLst>
            </a:rPr>
            <a:t> </a:t>
          </a:r>
        </a:p>
        <a:p>
          <a:pPr lvl="0" algn="just" defTabSz="800100">
            <a:lnSpc>
              <a:spcPct val="90000"/>
            </a:lnSpc>
            <a:spcBef>
              <a:spcPct val="0"/>
            </a:spcBef>
            <a:spcAft>
              <a:spcPts val="0"/>
            </a:spcAft>
          </a:pPr>
          <a:r>
            <a:rPr lang="tr-TR" sz="1800" b="1" kern="1200" dirty="0" smtClean="0"/>
            <a:t>	</a:t>
          </a:r>
          <a:r>
            <a:rPr lang="tr-TR" sz="1800" b="1" kern="1200" dirty="0" err="1" smtClean="0"/>
            <a:t>Chinese</a:t>
          </a:r>
          <a:r>
            <a:rPr lang="tr-TR" sz="1800" b="1" kern="1200" dirty="0" smtClean="0"/>
            <a:t> </a:t>
          </a:r>
          <a:r>
            <a:rPr lang="tr-TR" sz="1800" b="1" kern="1200" dirty="0" err="1" smtClean="0"/>
            <a:t>medicine</a:t>
          </a:r>
          <a:endParaRPr lang="tr-TR" sz="1800" b="1" kern="1200" dirty="0" smtClean="0"/>
        </a:p>
        <a:p>
          <a:pPr lvl="0" algn="just" defTabSz="800100">
            <a:lnSpc>
              <a:spcPct val="90000"/>
            </a:lnSpc>
            <a:spcBef>
              <a:spcPct val="0"/>
            </a:spcBef>
            <a:spcAft>
              <a:spcPts val="0"/>
            </a:spcAft>
          </a:pPr>
          <a:r>
            <a:rPr lang="tr-TR" sz="1800" b="1" kern="1200" dirty="0" smtClean="0"/>
            <a:t>	</a:t>
          </a:r>
          <a:r>
            <a:rPr lang="tr-TR" sz="1800" b="1" kern="1200" dirty="0" err="1" smtClean="0"/>
            <a:t>China</a:t>
          </a:r>
          <a:r>
            <a:rPr lang="tr-TR" sz="1800" b="1" kern="1200" dirty="0" smtClean="0"/>
            <a:t>, </a:t>
          </a:r>
          <a:r>
            <a:rPr lang="tr-TR" sz="1800" b="1" kern="1200" dirty="0" err="1" smtClean="0"/>
            <a:t>Korea</a:t>
          </a:r>
          <a:r>
            <a:rPr lang="tr-TR" sz="1800" b="1" kern="1200" dirty="0" smtClean="0"/>
            <a:t> </a:t>
          </a:r>
          <a:r>
            <a:rPr lang="tr-TR" sz="1800" b="1" kern="1200" dirty="0" err="1" smtClean="0"/>
            <a:t>and</a:t>
          </a:r>
          <a:r>
            <a:rPr lang="tr-TR" sz="1800" b="1" kern="1200" dirty="0" smtClean="0"/>
            <a:t> </a:t>
          </a:r>
          <a:r>
            <a:rPr lang="tr-TR" sz="1800" b="1" kern="1200" dirty="0" err="1" smtClean="0"/>
            <a:t>Japan</a:t>
          </a:r>
          <a:r>
            <a:rPr lang="tr-TR" sz="1800" b="1" kern="1200" dirty="0" smtClean="0"/>
            <a:t>, </a:t>
          </a:r>
          <a:r>
            <a:rPr lang="tr-TR" sz="1800" b="1" kern="1200" dirty="0" err="1" smtClean="0"/>
            <a:t>Eastern</a:t>
          </a:r>
          <a:r>
            <a:rPr lang="tr-TR" sz="1800" b="1" kern="1200" dirty="0" smtClean="0"/>
            <a:t> </a:t>
          </a:r>
          <a:r>
            <a:rPr lang="tr-TR" sz="1800" b="1" kern="1200" dirty="0" err="1" smtClean="0"/>
            <a:t>Asia</a:t>
          </a:r>
          <a:r>
            <a:rPr lang="tr-TR" sz="1800" b="1" kern="1200" dirty="0" smtClean="0"/>
            <a:t>--</a:t>
          </a:r>
          <a:r>
            <a:rPr lang="tr-TR" sz="1800" b="1" kern="1200" dirty="0" err="1" smtClean="0"/>
            <a:t>deciduous</a:t>
          </a:r>
          <a:r>
            <a:rPr lang="tr-TR" sz="1800" b="1" kern="1200" dirty="0" smtClean="0"/>
            <a:t> </a:t>
          </a:r>
          <a:r>
            <a:rPr lang="tr-TR" sz="1800" b="1" kern="1200" dirty="0" err="1" smtClean="0"/>
            <a:t>tree</a:t>
          </a:r>
          <a:endParaRPr lang="tr-TR" sz="1800" b="1" kern="1200" dirty="0" smtClean="0"/>
        </a:p>
        <a:p>
          <a:pPr lvl="0" algn="just" defTabSz="800100">
            <a:lnSpc>
              <a:spcPct val="90000"/>
            </a:lnSpc>
            <a:spcBef>
              <a:spcPct val="0"/>
            </a:spcBef>
            <a:spcAft>
              <a:spcPts val="0"/>
            </a:spcAft>
          </a:pPr>
          <a:r>
            <a:rPr lang="tr-TR" sz="1800" b="1" kern="1200" dirty="0" smtClean="0"/>
            <a:t>	S</a:t>
          </a:r>
          <a:r>
            <a:rPr lang="en-US" sz="1800" b="1" kern="1200" dirty="0" err="1" smtClean="0"/>
            <a:t>pice</a:t>
          </a:r>
          <a:endParaRPr lang="tr-TR" sz="1800" b="1" kern="1200" dirty="0" smtClean="0"/>
        </a:p>
        <a:p>
          <a:pPr lvl="0" algn="just" defTabSz="800100">
            <a:lnSpc>
              <a:spcPct val="90000"/>
            </a:lnSpc>
            <a:spcBef>
              <a:spcPct val="0"/>
            </a:spcBef>
            <a:spcAft>
              <a:spcPts val="0"/>
            </a:spcAft>
          </a:pPr>
          <a:r>
            <a:rPr lang="tr-TR" sz="1800" b="1" kern="1200" dirty="0" smtClean="0"/>
            <a:t>	F</a:t>
          </a:r>
          <a:r>
            <a:rPr lang="en-US" sz="1800" b="1" kern="1200" dirty="0" err="1" smtClean="0"/>
            <a:t>lavoring</a:t>
          </a:r>
          <a:r>
            <a:rPr lang="en-US" sz="1800" b="1" kern="1200" dirty="0" smtClean="0"/>
            <a:t> agent</a:t>
          </a:r>
          <a:endParaRPr lang="tr-TR" sz="1800" b="1" kern="1200" dirty="0" smtClean="0"/>
        </a:p>
        <a:p>
          <a:pPr lvl="0" algn="just" defTabSz="800100">
            <a:lnSpc>
              <a:spcPct val="90000"/>
            </a:lnSpc>
            <a:spcBef>
              <a:spcPct val="0"/>
            </a:spcBef>
            <a:spcAft>
              <a:spcPts val="0"/>
            </a:spcAft>
          </a:pPr>
          <a:r>
            <a:rPr lang="tr-TR" sz="1800" b="1" kern="1200" dirty="0" smtClean="0"/>
            <a:t>	-R</a:t>
          </a:r>
          <a:r>
            <a:rPr lang="en-US" sz="1800" b="1" kern="1200" dirty="0" smtClean="0"/>
            <a:t>educing the risk of colon cancer</a:t>
          </a:r>
          <a:endParaRPr lang="tr-TR" sz="1800" b="1" kern="1200" dirty="0" smtClean="0"/>
        </a:p>
        <a:p>
          <a:pPr lvl="0" algn="just" defTabSz="800100">
            <a:lnSpc>
              <a:spcPct val="90000"/>
            </a:lnSpc>
            <a:spcBef>
              <a:spcPct val="0"/>
            </a:spcBef>
            <a:spcAft>
              <a:spcPts val="0"/>
            </a:spcAft>
          </a:pPr>
          <a:r>
            <a:rPr lang="tr-TR" sz="1800" b="1" kern="1200" dirty="0" smtClean="0"/>
            <a:t>	-P</a:t>
          </a:r>
          <a:r>
            <a:rPr lang="en-US" sz="1800" b="1" kern="1200" dirty="0" err="1" smtClean="0"/>
            <a:t>revent</a:t>
          </a:r>
          <a:r>
            <a:rPr lang="tr-TR" sz="1800" b="1" kern="1200" dirty="0" err="1" smtClean="0"/>
            <a:t>ing</a:t>
          </a:r>
          <a:r>
            <a:rPr lang="en-US" sz="1800" b="1" kern="1200" dirty="0" smtClean="0"/>
            <a:t> bleeding</a:t>
          </a:r>
          <a:endParaRPr lang="tr-TR" sz="1800" b="1" kern="1200" dirty="0" smtClean="0"/>
        </a:p>
        <a:p>
          <a:pPr lvl="0" algn="just" defTabSz="800100">
            <a:lnSpc>
              <a:spcPct val="90000"/>
            </a:lnSpc>
            <a:spcBef>
              <a:spcPct val="0"/>
            </a:spcBef>
            <a:spcAft>
              <a:spcPts val="0"/>
            </a:spcAft>
          </a:pPr>
          <a:r>
            <a:rPr lang="tr-TR" sz="1800" b="1" kern="1200" dirty="0" smtClean="0"/>
            <a:t>	-I</a:t>
          </a:r>
          <a:r>
            <a:rPr lang="en-US" sz="1800" b="1" kern="1200" dirty="0" err="1" smtClean="0"/>
            <a:t>ncreas</a:t>
          </a:r>
          <a:r>
            <a:rPr lang="tr-TR" sz="1800" b="1" kern="1200" dirty="0" err="1" smtClean="0"/>
            <a:t>ing</a:t>
          </a:r>
          <a:r>
            <a:rPr lang="en-US" sz="1800" b="1" kern="1200" dirty="0" smtClean="0"/>
            <a:t> the blood circulation in the uterus</a:t>
          </a:r>
          <a:r>
            <a:rPr lang="tr-TR" sz="1800" b="1" kern="1200" dirty="0" smtClean="0"/>
            <a:t> 	</a:t>
          </a:r>
        </a:p>
        <a:p>
          <a:pPr lvl="0" algn="just" defTabSz="800100">
            <a:lnSpc>
              <a:spcPct val="90000"/>
            </a:lnSpc>
            <a:spcBef>
              <a:spcPct val="0"/>
            </a:spcBef>
            <a:spcAft>
              <a:spcPts val="0"/>
            </a:spcAft>
          </a:pPr>
          <a:r>
            <a:rPr lang="tr-TR" sz="1800" b="1" kern="1200" dirty="0" smtClean="0"/>
            <a:t>	-</a:t>
          </a:r>
          <a:r>
            <a:rPr lang="tr-TR" sz="1800" b="1" kern="1200" dirty="0" err="1" smtClean="0"/>
            <a:t>Immunomodulator</a:t>
          </a:r>
          <a:r>
            <a:rPr lang="tr-TR" sz="1800" b="1" kern="1200" dirty="0" smtClean="0"/>
            <a:t>, Anti-</a:t>
          </a:r>
          <a:r>
            <a:rPr lang="tr-TR" sz="1800" b="1" kern="1200" dirty="0" err="1" smtClean="0"/>
            <a:t>viral</a:t>
          </a:r>
          <a:endParaRPr lang="tr-TR" sz="1800" b="1" kern="1200" dirty="0" smtClean="0"/>
        </a:p>
        <a:p>
          <a:pPr lvl="0" algn="just" defTabSz="800100">
            <a:lnSpc>
              <a:spcPct val="90000"/>
            </a:lnSpc>
            <a:spcBef>
              <a:spcPct val="0"/>
            </a:spcBef>
            <a:spcAft>
              <a:spcPts val="0"/>
            </a:spcAft>
          </a:pPr>
          <a:r>
            <a:rPr lang="tr-TR" sz="1800" b="1" kern="1200" dirty="0" smtClean="0"/>
            <a:t>	-</a:t>
          </a:r>
          <a:r>
            <a:rPr lang="tr-TR" sz="1800" b="1" kern="1200" dirty="0" err="1" smtClean="0"/>
            <a:t>Dyspepsia</a:t>
          </a:r>
          <a:r>
            <a:rPr lang="tr-TR" sz="1800" b="1" kern="1200" dirty="0" smtClean="0"/>
            <a:t>, </a:t>
          </a:r>
          <a:r>
            <a:rPr lang="tr-TR" sz="1800" b="1" kern="1200" dirty="0" err="1" smtClean="0"/>
            <a:t>gastritis</a:t>
          </a:r>
          <a:r>
            <a:rPr lang="tr-TR" sz="1800" b="1" kern="1200" dirty="0" smtClean="0"/>
            <a:t>, </a:t>
          </a:r>
          <a:r>
            <a:rPr lang="tr-TR" sz="1800" b="1" kern="1200" dirty="0" err="1" smtClean="0"/>
            <a:t>diabetes</a:t>
          </a:r>
          <a:r>
            <a:rPr lang="tr-TR" sz="1800" b="1" kern="1200" dirty="0" smtClean="0"/>
            <a:t> </a:t>
          </a:r>
          <a:r>
            <a:rPr lang="tr-TR" sz="1800" b="1" kern="1200" dirty="0" err="1" smtClean="0"/>
            <a:t>mellitus</a:t>
          </a:r>
          <a:r>
            <a:rPr lang="tr-TR" sz="1800" b="1" kern="1200" dirty="0" smtClean="0"/>
            <a:t> </a:t>
          </a:r>
        </a:p>
        <a:p>
          <a:pPr lvl="0" algn="just" defTabSz="800100">
            <a:lnSpc>
              <a:spcPct val="90000"/>
            </a:lnSpc>
            <a:spcBef>
              <a:spcPct val="0"/>
            </a:spcBef>
            <a:spcAft>
              <a:spcPts val="0"/>
            </a:spcAft>
          </a:pPr>
          <a:r>
            <a:rPr lang="tr-TR" sz="1800" b="1" kern="1200" dirty="0" smtClean="0"/>
            <a:t>	-</a:t>
          </a:r>
          <a:r>
            <a:rPr lang="tr-TR" sz="1800" b="1" kern="1200" dirty="0" err="1" smtClean="0"/>
            <a:t>Inflammatory</a:t>
          </a:r>
          <a:r>
            <a:rPr lang="tr-TR" sz="1800" b="1" kern="1200" dirty="0" smtClean="0"/>
            <a:t> </a:t>
          </a:r>
          <a:r>
            <a:rPr lang="tr-TR" sz="1800" b="1" kern="1200" dirty="0" err="1" smtClean="0"/>
            <a:t>diseases</a:t>
          </a:r>
          <a:endParaRPr lang="tr-TR" sz="1800" b="1" kern="1200" dirty="0" smtClean="0"/>
        </a:p>
        <a:p>
          <a:pPr lvl="0" algn="just" defTabSz="800100">
            <a:lnSpc>
              <a:spcPct val="90000"/>
            </a:lnSpc>
            <a:spcBef>
              <a:spcPct val="0"/>
            </a:spcBef>
            <a:spcAft>
              <a:spcPts val="0"/>
            </a:spcAft>
          </a:pPr>
          <a:endParaRPr lang="tr-TR" sz="1800" kern="1200" dirty="0"/>
        </a:p>
      </dsp:txBody>
      <dsp:txXfrm>
        <a:off x="147166" y="147678"/>
        <a:ext cx="6258396" cy="2720370"/>
      </dsp:txXfrm>
    </dsp:sp>
    <dsp:sp modelId="{84A6B126-80F3-4663-95C8-0CFCFBE78468}">
      <dsp:nvSpPr>
        <dsp:cNvPr id="0" name=""/>
        <dsp:cNvSpPr/>
      </dsp:nvSpPr>
      <dsp:spPr>
        <a:xfrm>
          <a:off x="0" y="3015214"/>
          <a:ext cx="6552728" cy="80616"/>
        </a:xfrm>
        <a:prstGeom prst="rect">
          <a:avLst/>
        </a:prstGeom>
        <a:solidFill>
          <a:schemeClr val="accent4">
            <a:lumMod val="5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208049" tIns="22860" rIns="128016" bIns="22860" numCol="1" spcCol="1270" anchor="t" anchorCtr="0">
          <a:noAutofit/>
        </a:bodyPr>
        <a:lstStyle/>
        <a:p>
          <a:pPr marL="171450" lvl="1" indent="-171450" algn="l" defTabSz="800100">
            <a:lnSpc>
              <a:spcPct val="90000"/>
            </a:lnSpc>
            <a:spcBef>
              <a:spcPct val="0"/>
            </a:spcBef>
            <a:spcAft>
              <a:spcPct val="20000"/>
            </a:spcAft>
            <a:buChar char="••"/>
          </a:pPr>
          <a:endParaRPr lang="tr-TR" sz="1800" kern="1200" dirty="0"/>
        </a:p>
      </dsp:txBody>
      <dsp:txXfrm>
        <a:off x="0" y="3015214"/>
        <a:ext cx="6552728" cy="806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4980D5-4B50-43C9-93C3-128E57EF88FA}">
      <dsp:nvSpPr>
        <dsp:cNvPr id="0" name=""/>
        <dsp:cNvSpPr/>
      </dsp:nvSpPr>
      <dsp:spPr>
        <a:xfrm>
          <a:off x="0" y="384"/>
          <a:ext cx="6048672" cy="1573261"/>
        </a:xfrm>
        <a:prstGeom prst="roundRect">
          <a:avLst/>
        </a:prstGeom>
        <a:solidFill>
          <a:schemeClr val="accent3">
            <a:lumMod val="75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en-US" sz="2000" b="1" kern="1200" dirty="0" smtClean="0">
              <a:sym typeface="Symbol"/>
            </a:rPr>
            <a:t></a:t>
          </a:r>
          <a:r>
            <a:rPr lang="en-US" sz="2000" b="1" kern="1200" dirty="0" smtClean="0"/>
            <a:t>Cinnamon</a:t>
          </a:r>
          <a:r>
            <a:rPr lang="tr-TR" sz="2000" b="1" kern="1200" dirty="0" smtClean="0"/>
            <a:t>---</a:t>
          </a:r>
          <a:r>
            <a:rPr lang="tr-TR" sz="2000" b="1" kern="1200" dirty="0" err="1" smtClean="0"/>
            <a:t>famous</a:t>
          </a:r>
          <a:r>
            <a:rPr lang="tr-TR" sz="2000" b="1" kern="1200" dirty="0" smtClean="0"/>
            <a:t> L</a:t>
          </a:r>
          <a:r>
            <a:rPr lang="en-US" sz="2000" b="1" kern="1200" dirty="0" err="1" smtClean="0"/>
            <a:t>auraceae</a:t>
          </a:r>
          <a:r>
            <a:rPr lang="en-US" sz="2000" b="1" kern="1200" dirty="0" smtClean="0"/>
            <a:t> family</a:t>
          </a:r>
          <a:r>
            <a:rPr lang="tr-TR" sz="2000" b="1" kern="1200" dirty="0" smtClean="0"/>
            <a:t> </a:t>
          </a:r>
          <a:r>
            <a:rPr lang="tr-TR" sz="2000" b="1" kern="1200" dirty="0" err="1" smtClean="0"/>
            <a:t>genus</a:t>
          </a:r>
          <a:r>
            <a:rPr lang="tr-TR" sz="2000" b="1" kern="1200" dirty="0" smtClean="0"/>
            <a:t>,  </a:t>
          </a:r>
        </a:p>
        <a:p>
          <a:pPr lvl="0" algn="just" defTabSz="889000">
            <a:lnSpc>
              <a:spcPct val="90000"/>
            </a:lnSpc>
            <a:spcBef>
              <a:spcPct val="0"/>
            </a:spcBef>
            <a:spcAft>
              <a:spcPct val="35000"/>
            </a:spcAft>
          </a:pPr>
          <a:r>
            <a:rPr lang="en-US" sz="2000" b="1" kern="1200" dirty="0" smtClean="0">
              <a:sym typeface="Symbol"/>
            </a:rPr>
            <a:t></a:t>
          </a:r>
          <a:r>
            <a:rPr lang="tr-TR" sz="2000" b="1" kern="1200" dirty="0" err="1" smtClean="0"/>
            <a:t>Evergreen</a:t>
          </a:r>
          <a:r>
            <a:rPr lang="tr-TR" sz="2000" b="1" kern="1200" dirty="0" smtClean="0"/>
            <a:t> </a:t>
          </a:r>
          <a:r>
            <a:rPr lang="en-US" sz="2000" b="1" kern="1200" dirty="0" smtClean="0"/>
            <a:t>tree of </a:t>
          </a:r>
          <a:r>
            <a:rPr lang="tr-TR" sz="2000" b="1" kern="1200" dirty="0" err="1" smtClean="0"/>
            <a:t>the</a:t>
          </a:r>
          <a:r>
            <a:rPr lang="tr-TR" sz="2000" b="1" kern="1200" dirty="0" smtClean="0"/>
            <a:t> </a:t>
          </a:r>
          <a:r>
            <a:rPr lang="en-US" sz="2000" b="1" kern="1200" dirty="0" smtClean="0"/>
            <a:t>tropical medicine</a:t>
          </a:r>
          <a:endParaRPr lang="tr-TR" sz="2000" b="1" kern="1200" dirty="0" smtClean="0"/>
        </a:p>
        <a:p>
          <a:pPr lvl="0" algn="just" defTabSz="889000">
            <a:lnSpc>
              <a:spcPct val="90000"/>
            </a:lnSpc>
            <a:spcBef>
              <a:spcPct val="0"/>
            </a:spcBef>
            <a:spcAft>
              <a:spcPct val="35000"/>
            </a:spcAft>
          </a:pPr>
          <a:r>
            <a:rPr lang="en-US" sz="2000" b="1" kern="1200" dirty="0" smtClean="0">
              <a:sym typeface="Symbol"/>
            </a:rPr>
            <a:t></a:t>
          </a:r>
          <a:r>
            <a:rPr lang="tr-TR" sz="2000" b="1" kern="1200" dirty="0" smtClean="0"/>
            <a:t>A</a:t>
          </a:r>
          <a:r>
            <a:rPr lang="en-US" sz="2000" b="1" kern="1200" dirty="0" err="1" smtClean="0"/>
            <a:t>pproximately</a:t>
          </a:r>
          <a:r>
            <a:rPr lang="en-US" sz="2000" b="1" kern="1200" dirty="0" smtClean="0"/>
            <a:t> 250</a:t>
          </a:r>
          <a:r>
            <a:rPr lang="tr-TR" sz="2000" b="1" kern="1200" dirty="0" smtClean="0"/>
            <a:t>-300</a:t>
          </a:r>
          <a:r>
            <a:rPr lang="en-US" sz="2000" b="1" kern="1200" dirty="0" smtClean="0"/>
            <a:t> species</a:t>
          </a:r>
          <a:r>
            <a:rPr lang="tr-TR" sz="2000" b="1" kern="1200" dirty="0" smtClean="0"/>
            <a:t>,</a:t>
          </a:r>
          <a:r>
            <a:rPr lang="en-US" sz="2000" b="1" kern="1200" dirty="0" smtClean="0"/>
            <a:t> all over the world </a:t>
          </a:r>
          <a:endParaRPr lang="tr-TR" sz="2000" kern="1200" dirty="0"/>
        </a:p>
      </dsp:txBody>
      <dsp:txXfrm>
        <a:off x="76800" y="77184"/>
        <a:ext cx="5895072" cy="1419661"/>
      </dsp:txXfrm>
    </dsp:sp>
    <dsp:sp modelId="{84A6B126-80F3-4663-95C8-0CFCFBE78468}">
      <dsp:nvSpPr>
        <dsp:cNvPr id="0" name=""/>
        <dsp:cNvSpPr/>
      </dsp:nvSpPr>
      <dsp:spPr>
        <a:xfrm>
          <a:off x="0" y="1573646"/>
          <a:ext cx="6048672" cy="82153"/>
        </a:xfrm>
        <a:prstGeom prst="rect">
          <a:avLst/>
        </a:prstGeom>
        <a:solidFill>
          <a:schemeClr val="accent4">
            <a:lumMod val="5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92045" tIns="6350" rIns="35560" bIns="6350" numCol="1" spcCol="1270" anchor="t" anchorCtr="0">
          <a:noAutofit/>
        </a:bodyPr>
        <a:lstStyle/>
        <a:p>
          <a:pPr marL="57150" lvl="1" indent="-57150" algn="l" defTabSz="177800">
            <a:lnSpc>
              <a:spcPct val="90000"/>
            </a:lnSpc>
            <a:spcBef>
              <a:spcPct val="0"/>
            </a:spcBef>
            <a:spcAft>
              <a:spcPct val="20000"/>
            </a:spcAft>
            <a:buChar char="••"/>
          </a:pPr>
          <a:endParaRPr lang="tr-TR" sz="400" kern="1200" dirty="0"/>
        </a:p>
      </dsp:txBody>
      <dsp:txXfrm>
        <a:off x="0" y="1573646"/>
        <a:ext cx="6048672" cy="821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CA3B6E-6E6A-4A59-8A51-725912F674FB}">
      <dsp:nvSpPr>
        <dsp:cNvPr id="0" name=""/>
        <dsp:cNvSpPr/>
      </dsp:nvSpPr>
      <dsp:spPr>
        <a:xfrm>
          <a:off x="936108" y="0"/>
          <a:ext cx="1152000" cy="1151675"/>
        </a:xfrm>
        <a:prstGeom prst="roundRect">
          <a:avLst/>
        </a:prstGeom>
        <a:solidFill>
          <a:srgbClr val="C0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tr-TR" sz="2800" b="1" kern="1200" dirty="0" smtClean="0"/>
            <a:t>AIM</a:t>
          </a:r>
          <a:endParaRPr lang="tr-TR" sz="2800" b="1" kern="1200" dirty="0"/>
        </a:p>
      </dsp:txBody>
      <dsp:txXfrm>
        <a:off x="992328" y="56220"/>
        <a:ext cx="1039560" cy="10392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C6BC23-69C0-4DAD-81BE-FBA3563052AF}">
      <dsp:nvSpPr>
        <dsp:cNvPr id="0" name=""/>
        <dsp:cNvSpPr/>
      </dsp:nvSpPr>
      <dsp:spPr>
        <a:xfrm>
          <a:off x="0" y="7662"/>
          <a:ext cx="8424936" cy="93600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1" kern="1200" dirty="0" smtClean="0">
              <a:sym typeface="Symbol"/>
            </a:rPr>
            <a:t></a:t>
          </a:r>
          <a:r>
            <a:rPr lang="tr-TR" sz="1800" b="1" kern="1200" dirty="0" err="1" smtClean="0"/>
            <a:t>Analyses</a:t>
          </a:r>
          <a:r>
            <a:rPr lang="tr-TR" sz="1800" b="1" kern="1200" dirty="0" smtClean="0"/>
            <a:t> of </a:t>
          </a:r>
          <a:r>
            <a:rPr lang="tr-TR" sz="1800" b="1" kern="1200" dirty="0" err="1" smtClean="0"/>
            <a:t>the</a:t>
          </a:r>
          <a:r>
            <a:rPr lang="tr-TR" sz="1800" b="1" kern="1200" dirty="0" smtClean="0"/>
            <a:t> </a:t>
          </a:r>
          <a:r>
            <a:rPr lang="tr-TR" sz="1800" b="1" kern="1200" dirty="0" err="1" smtClean="0"/>
            <a:t>cinnamon</a:t>
          </a:r>
          <a:r>
            <a:rPr lang="tr-TR" sz="1800" b="1" kern="1200" dirty="0" smtClean="0"/>
            <a:t> </a:t>
          </a:r>
          <a:r>
            <a:rPr lang="tr-TR" sz="1800" b="1" kern="1200" dirty="0" err="1" smtClean="0"/>
            <a:t>oil</a:t>
          </a:r>
          <a:r>
            <a:rPr lang="tr-TR" sz="1800" b="1" kern="1200" dirty="0" smtClean="0"/>
            <a:t> (</a:t>
          </a:r>
          <a:r>
            <a:rPr lang="tr-TR" sz="1800" b="1" i="1" kern="1200" dirty="0" err="1" smtClean="0"/>
            <a:t>Cinnamomum</a:t>
          </a:r>
          <a:r>
            <a:rPr lang="tr-TR" sz="1800" b="1" i="1" kern="1200" dirty="0" smtClean="0"/>
            <a:t> </a:t>
          </a:r>
          <a:r>
            <a:rPr lang="tr-TR" sz="1800" b="1" i="1" kern="1200" dirty="0" err="1" smtClean="0"/>
            <a:t>cassia</a:t>
          </a:r>
          <a:r>
            <a:rPr lang="tr-TR" sz="1800" b="1" kern="1200" dirty="0" smtClean="0"/>
            <a:t> </a:t>
          </a:r>
          <a:r>
            <a:rPr lang="tr-TR" sz="1800" b="1" kern="1200" dirty="0" err="1" smtClean="0"/>
            <a:t>Blume</a:t>
          </a:r>
          <a:r>
            <a:rPr lang="tr-TR" sz="1800" b="1" kern="1200" dirty="0" smtClean="0"/>
            <a:t>) </a:t>
          </a:r>
          <a:r>
            <a:rPr lang="tr-TR" sz="1800" b="1" kern="1200" dirty="0" err="1" smtClean="0"/>
            <a:t>by</a:t>
          </a:r>
          <a:r>
            <a:rPr lang="tr-TR" sz="1800" b="1" kern="1200" dirty="0" smtClean="0"/>
            <a:t> GC </a:t>
          </a:r>
          <a:r>
            <a:rPr lang="tr-TR" sz="1800" b="1" kern="1200" dirty="0" err="1" smtClean="0"/>
            <a:t>and</a:t>
          </a:r>
          <a:r>
            <a:rPr lang="tr-TR" sz="1800" b="1" kern="1200" dirty="0" smtClean="0"/>
            <a:t> GC/MS </a:t>
          </a:r>
        </a:p>
        <a:p>
          <a:pPr lvl="0" algn="l" defTabSz="711200" rtl="0">
            <a:lnSpc>
              <a:spcPct val="90000"/>
            </a:lnSpc>
            <a:spcBef>
              <a:spcPct val="0"/>
            </a:spcBef>
            <a:spcAft>
              <a:spcPct val="35000"/>
            </a:spcAft>
          </a:pPr>
          <a:r>
            <a:rPr lang="tr-TR" sz="1800" b="1" kern="1200" dirty="0" smtClean="0">
              <a:sym typeface="Symbol"/>
            </a:rPr>
            <a:t></a:t>
          </a:r>
          <a:r>
            <a:rPr lang="tr-TR" sz="1800" b="1" kern="1200" dirty="0" err="1" smtClean="0"/>
            <a:t>Identify</a:t>
          </a:r>
          <a:r>
            <a:rPr lang="tr-TR" sz="1800" b="1" kern="1200" dirty="0" smtClean="0"/>
            <a:t> </a:t>
          </a:r>
          <a:r>
            <a:rPr lang="tr-TR" sz="1800" b="1" kern="1200" dirty="0" err="1" smtClean="0"/>
            <a:t>the</a:t>
          </a:r>
          <a:r>
            <a:rPr lang="tr-TR" sz="1800" b="1" kern="1200" dirty="0" smtClean="0"/>
            <a:t> </a:t>
          </a:r>
          <a:r>
            <a:rPr lang="tr-TR" sz="1800" b="1" kern="1200" dirty="0" err="1" smtClean="0"/>
            <a:t>major</a:t>
          </a:r>
          <a:r>
            <a:rPr lang="tr-TR" sz="1800" b="1" kern="1200" dirty="0" smtClean="0"/>
            <a:t> </a:t>
          </a:r>
          <a:r>
            <a:rPr lang="tr-TR" sz="1800" b="1" kern="1200" dirty="0" err="1" smtClean="0"/>
            <a:t>components</a:t>
          </a:r>
          <a:endParaRPr lang="tr-TR" sz="1800" kern="1200" dirty="0"/>
        </a:p>
      </dsp:txBody>
      <dsp:txXfrm>
        <a:off x="45692" y="53354"/>
        <a:ext cx="8333552" cy="844616"/>
      </dsp:txXfrm>
    </dsp:sp>
    <dsp:sp modelId="{7B8FEDAA-AB69-40AC-9277-8EB0D2A4C579}">
      <dsp:nvSpPr>
        <dsp:cNvPr id="0" name=""/>
        <dsp:cNvSpPr/>
      </dsp:nvSpPr>
      <dsp:spPr>
        <a:xfrm>
          <a:off x="0" y="1087662"/>
          <a:ext cx="8424936" cy="93600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b="1" kern="1200" dirty="0" smtClean="0">
              <a:sym typeface="Symbol"/>
            </a:rPr>
            <a:t></a:t>
          </a:r>
          <a:r>
            <a:rPr lang="tr-TR" sz="1800" b="1" kern="1200" dirty="0" err="1" smtClean="0"/>
            <a:t>Evaluation</a:t>
          </a:r>
          <a:r>
            <a:rPr lang="tr-TR" sz="1800" b="1" kern="1200" dirty="0" smtClean="0"/>
            <a:t> </a:t>
          </a:r>
          <a:r>
            <a:rPr lang="tr-TR" sz="1800" b="1" kern="1200" dirty="0" err="1" smtClean="0"/>
            <a:t>the</a:t>
          </a:r>
          <a:r>
            <a:rPr lang="tr-TR" sz="1800" b="1" kern="1200" dirty="0" smtClean="0"/>
            <a:t> </a:t>
          </a:r>
          <a:r>
            <a:rPr lang="tr-TR" sz="1800" b="1" kern="1200" dirty="0" err="1" smtClean="0"/>
            <a:t>relaxation</a:t>
          </a:r>
          <a:r>
            <a:rPr lang="tr-TR" sz="1800" b="1" kern="1200" dirty="0" smtClean="0"/>
            <a:t> </a:t>
          </a:r>
          <a:r>
            <a:rPr lang="tr-TR" sz="1800" b="1" kern="1200" dirty="0" err="1" smtClean="0"/>
            <a:t>effects</a:t>
          </a:r>
          <a:r>
            <a:rPr lang="tr-TR" sz="1800" b="1" kern="1200" dirty="0" smtClean="0"/>
            <a:t> of </a:t>
          </a:r>
          <a:r>
            <a:rPr lang="tr-TR" sz="1800" b="1" kern="1200" dirty="0" err="1" smtClean="0"/>
            <a:t>oil</a:t>
          </a:r>
          <a:r>
            <a:rPr lang="tr-TR" sz="1800" b="1" kern="1200" dirty="0" smtClean="0"/>
            <a:t> </a:t>
          </a:r>
          <a:r>
            <a:rPr lang="tr-TR" sz="1800" b="1" kern="1200" dirty="0" err="1" smtClean="0"/>
            <a:t>and</a:t>
          </a:r>
          <a:r>
            <a:rPr lang="tr-TR" sz="1800" b="1" kern="1200" dirty="0" smtClean="0"/>
            <a:t> </a:t>
          </a:r>
          <a:r>
            <a:rPr lang="tr-TR" sz="1800" b="1" kern="1200" dirty="0" err="1" smtClean="0"/>
            <a:t>its</a:t>
          </a:r>
          <a:r>
            <a:rPr lang="tr-TR" sz="1800" b="1" kern="1200" dirty="0" smtClean="0"/>
            <a:t> </a:t>
          </a:r>
          <a:r>
            <a:rPr lang="tr-TR" sz="1800" b="1" kern="1200" dirty="0" err="1" smtClean="0"/>
            <a:t>major</a:t>
          </a:r>
          <a:r>
            <a:rPr lang="tr-TR" sz="1800" b="1" kern="1200" dirty="0" smtClean="0"/>
            <a:t> </a:t>
          </a:r>
          <a:r>
            <a:rPr lang="tr-TR" sz="1800" b="1" kern="1200" dirty="0" err="1" smtClean="0"/>
            <a:t>compound</a:t>
          </a:r>
          <a:r>
            <a:rPr lang="tr-TR" sz="1800" b="1" kern="1200" dirty="0" smtClean="0"/>
            <a:t> </a:t>
          </a:r>
          <a:r>
            <a:rPr lang="en-US" sz="1800" b="1" kern="1200" dirty="0" smtClean="0"/>
            <a:t>on </a:t>
          </a:r>
          <a:r>
            <a:rPr lang="tr-TR" sz="1800" b="1" kern="1200" dirty="0" smtClean="0"/>
            <a:t>i</a:t>
          </a:r>
          <a:r>
            <a:rPr lang="en-US" sz="1800" b="1" kern="1200" dirty="0" err="1" smtClean="0"/>
            <a:t>solated</a:t>
          </a:r>
          <a:r>
            <a:rPr lang="en-US" sz="1800" b="1" kern="1200" dirty="0" smtClean="0"/>
            <a:t> human corpus </a:t>
          </a:r>
          <a:r>
            <a:rPr lang="en-US" sz="1800" b="1" kern="1200" dirty="0" err="1" smtClean="0"/>
            <a:t>cavernosu</a:t>
          </a:r>
          <a:r>
            <a:rPr lang="tr-TR" sz="1800" b="1" kern="1200" dirty="0" smtClean="0"/>
            <a:t>m </a:t>
          </a:r>
          <a:r>
            <a:rPr lang="tr-TR" sz="1800" b="1" kern="1200" dirty="0" err="1" smtClean="0"/>
            <a:t>smooth</a:t>
          </a:r>
          <a:r>
            <a:rPr lang="tr-TR" sz="1800" b="1" kern="1200" dirty="0" smtClean="0"/>
            <a:t> </a:t>
          </a:r>
          <a:r>
            <a:rPr lang="tr-TR" sz="1800" b="1" kern="1200" dirty="0" err="1" smtClean="0"/>
            <a:t>muscle</a:t>
          </a:r>
          <a:r>
            <a:rPr lang="tr-TR" sz="1800" b="1" kern="1200" dirty="0" smtClean="0"/>
            <a:t> (CCSM).</a:t>
          </a:r>
          <a:endParaRPr lang="tr-TR" sz="1800" kern="1200" dirty="0"/>
        </a:p>
      </dsp:txBody>
      <dsp:txXfrm>
        <a:off x="45692" y="1133354"/>
        <a:ext cx="8333552" cy="8446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041B48-D206-4930-A781-B02D0D5AC6D9}">
      <dsp:nvSpPr>
        <dsp:cNvPr id="0" name=""/>
        <dsp:cNvSpPr/>
      </dsp:nvSpPr>
      <dsp:spPr>
        <a:xfrm>
          <a:off x="650" y="968992"/>
          <a:ext cx="1267957" cy="1267957"/>
        </a:xfrm>
        <a:prstGeom prst="ellipse">
          <a:avLst/>
        </a:prstGeom>
        <a:solidFill>
          <a:schemeClr val="accent4">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69780" tIns="13970" rIns="69780" bIns="13970" numCol="1" spcCol="1270" anchor="ctr" anchorCtr="0">
          <a:noAutofit/>
        </a:bodyPr>
        <a:lstStyle/>
        <a:p>
          <a:pPr lvl="0" algn="ctr" defTabSz="488950" rtl="0">
            <a:lnSpc>
              <a:spcPct val="90000"/>
            </a:lnSpc>
            <a:spcBef>
              <a:spcPct val="0"/>
            </a:spcBef>
            <a:spcAft>
              <a:spcPct val="35000"/>
            </a:spcAft>
          </a:pPr>
          <a:r>
            <a:rPr lang="en-US" sz="1100" b="1" kern="1200" dirty="0" smtClean="0"/>
            <a:t>Strips of </a:t>
          </a:r>
          <a:r>
            <a:rPr lang="tr-TR" sz="1100" b="1" kern="1200" dirty="0" err="1" smtClean="0"/>
            <a:t>human</a:t>
          </a:r>
          <a:r>
            <a:rPr lang="en-US" sz="1100" b="1" kern="1200" dirty="0" smtClean="0"/>
            <a:t> corpus </a:t>
          </a:r>
          <a:r>
            <a:rPr lang="en-US" sz="1100" b="1" kern="1200" dirty="0" err="1" smtClean="0"/>
            <a:t>cavernosum</a:t>
          </a:r>
          <a:r>
            <a:rPr lang="en-US" sz="1100" b="1" kern="1200" dirty="0" smtClean="0"/>
            <a:t> tissues </a:t>
          </a:r>
          <a:endParaRPr lang="tr-TR" sz="1100" b="1" kern="1200" dirty="0"/>
        </a:p>
      </dsp:txBody>
      <dsp:txXfrm>
        <a:off x="186338" y="1154680"/>
        <a:ext cx="896581" cy="896581"/>
      </dsp:txXfrm>
    </dsp:sp>
    <dsp:sp modelId="{DF4D4CEF-7DDF-4A5E-8299-C5A7B3D025AC}">
      <dsp:nvSpPr>
        <dsp:cNvPr id="0" name=""/>
        <dsp:cNvSpPr/>
      </dsp:nvSpPr>
      <dsp:spPr>
        <a:xfrm>
          <a:off x="1015016" y="968992"/>
          <a:ext cx="1267957" cy="1267957"/>
        </a:xfrm>
        <a:prstGeom prst="ellipse">
          <a:avLst/>
        </a:prstGeom>
        <a:solidFill>
          <a:schemeClr val="accent4">
            <a:alpha val="50000"/>
            <a:hueOff val="-1116192"/>
            <a:satOff val="6725"/>
            <a:lumOff val="539"/>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69780" tIns="13970" rIns="69780" bIns="13970" numCol="1" spcCol="1270" anchor="ctr" anchorCtr="0">
          <a:noAutofit/>
        </a:bodyPr>
        <a:lstStyle/>
        <a:p>
          <a:pPr lvl="0" algn="ctr" defTabSz="488950" rtl="0">
            <a:lnSpc>
              <a:spcPct val="90000"/>
            </a:lnSpc>
            <a:spcBef>
              <a:spcPct val="0"/>
            </a:spcBef>
            <a:spcAft>
              <a:spcPct val="35000"/>
            </a:spcAft>
          </a:pPr>
          <a:r>
            <a:rPr lang="en-US" sz="1100" b="1" kern="1200" dirty="0" smtClean="0"/>
            <a:t>(1 × 1 × 6 mm) immersed in 20-mL organ chambers </a:t>
          </a:r>
          <a:endParaRPr lang="tr-TR" sz="1100" b="1" kern="1200" dirty="0"/>
        </a:p>
      </dsp:txBody>
      <dsp:txXfrm>
        <a:off x="1200704" y="1154680"/>
        <a:ext cx="896581" cy="896581"/>
      </dsp:txXfrm>
    </dsp:sp>
    <dsp:sp modelId="{D5216CD3-3BA2-46FA-859A-709B88BC1924}">
      <dsp:nvSpPr>
        <dsp:cNvPr id="0" name=""/>
        <dsp:cNvSpPr/>
      </dsp:nvSpPr>
      <dsp:spPr>
        <a:xfrm>
          <a:off x="2029383" y="968992"/>
          <a:ext cx="1267957" cy="1267957"/>
        </a:xfrm>
        <a:prstGeom prst="ellipse">
          <a:avLst/>
        </a:prstGeom>
        <a:solidFill>
          <a:schemeClr val="accent4">
            <a:alpha val="50000"/>
            <a:hueOff val="-2232385"/>
            <a:satOff val="13449"/>
            <a:lumOff val="1078"/>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69780" tIns="13970" rIns="69780" bIns="13970" numCol="1" spcCol="1270" anchor="ctr" anchorCtr="0">
          <a:noAutofit/>
        </a:bodyPr>
        <a:lstStyle/>
        <a:p>
          <a:pPr lvl="0" algn="ctr" defTabSz="488950" rtl="0">
            <a:lnSpc>
              <a:spcPct val="90000"/>
            </a:lnSpc>
            <a:spcBef>
              <a:spcPct val="0"/>
            </a:spcBef>
            <a:spcAft>
              <a:spcPct val="35000"/>
            </a:spcAft>
          </a:pPr>
          <a:r>
            <a:rPr lang="en-US" sz="1100" b="1" kern="1200" dirty="0" smtClean="0"/>
            <a:t>The strips </a:t>
          </a:r>
          <a:r>
            <a:rPr lang="tr-TR" sz="1100" b="1" kern="1200" dirty="0" smtClean="0"/>
            <a:t>c</a:t>
          </a:r>
          <a:r>
            <a:rPr lang="en-US" sz="1100" b="1" kern="1200" dirty="0" err="1" smtClean="0"/>
            <a:t>onnected</a:t>
          </a:r>
          <a:r>
            <a:rPr lang="en-US" sz="1100" b="1" kern="1200" dirty="0" smtClean="0"/>
            <a:t> to a force </a:t>
          </a:r>
          <a:r>
            <a:rPr lang="tr-TR" sz="1100" b="1" kern="1200" dirty="0" smtClean="0"/>
            <a:t>t</a:t>
          </a:r>
          <a:r>
            <a:rPr lang="en-US" sz="1100" b="1" kern="1200" dirty="0" err="1" smtClean="0"/>
            <a:t>ransducer</a:t>
          </a:r>
          <a:endParaRPr lang="tr-TR" sz="1100" b="1" kern="1200" dirty="0"/>
        </a:p>
      </dsp:txBody>
      <dsp:txXfrm>
        <a:off x="2215071" y="1154680"/>
        <a:ext cx="896581" cy="896581"/>
      </dsp:txXfrm>
    </dsp:sp>
    <dsp:sp modelId="{FCE15C90-F8DF-40FE-9F99-95072B88674E}">
      <dsp:nvSpPr>
        <dsp:cNvPr id="0" name=""/>
        <dsp:cNvSpPr/>
      </dsp:nvSpPr>
      <dsp:spPr>
        <a:xfrm>
          <a:off x="3043749" y="968992"/>
          <a:ext cx="1267957" cy="1267957"/>
        </a:xfrm>
        <a:prstGeom prst="ellipse">
          <a:avLst/>
        </a:prstGeom>
        <a:solidFill>
          <a:schemeClr val="accent4">
            <a:alpha val="50000"/>
            <a:hueOff val="-3348577"/>
            <a:satOff val="20174"/>
            <a:lumOff val="1617"/>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69780" tIns="13970" rIns="69780" bIns="13970" numCol="1" spcCol="1270" anchor="ctr" anchorCtr="0">
          <a:noAutofit/>
        </a:bodyPr>
        <a:lstStyle/>
        <a:p>
          <a:pPr lvl="0" algn="ctr" defTabSz="488950" rtl="0">
            <a:lnSpc>
              <a:spcPct val="90000"/>
            </a:lnSpc>
            <a:spcBef>
              <a:spcPct val="0"/>
            </a:spcBef>
            <a:spcAft>
              <a:spcPct val="35000"/>
            </a:spcAft>
          </a:pPr>
          <a:r>
            <a:rPr lang="tr-TR" sz="1100" b="1" kern="1200" dirty="0" smtClean="0"/>
            <a:t>1 g tension  applied</a:t>
          </a:r>
          <a:endParaRPr lang="tr-TR" sz="1100" b="1" kern="1200" dirty="0"/>
        </a:p>
      </dsp:txBody>
      <dsp:txXfrm>
        <a:off x="3229437" y="1154680"/>
        <a:ext cx="896581" cy="896581"/>
      </dsp:txXfrm>
    </dsp:sp>
    <dsp:sp modelId="{F5A50938-B2E2-4250-B838-E1EBC0779994}">
      <dsp:nvSpPr>
        <dsp:cNvPr id="0" name=""/>
        <dsp:cNvSpPr/>
      </dsp:nvSpPr>
      <dsp:spPr>
        <a:xfrm>
          <a:off x="4058115" y="968992"/>
          <a:ext cx="1267957" cy="1267957"/>
        </a:xfrm>
        <a:prstGeom prst="ellipse">
          <a:avLst/>
        </a:prstGeom>
        <a:solidFill>
          <a:schemeClr val="accent4">
            <a:alpha val="50000"/>
            <a:hueOff val="-4464770"/>
            <a:satOff val="26899"/>
            <a:lumOff val="2156"/>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69780" tIns="13970" rIns="69780" bIns="13970" numCol="1" spcCol="1270" anchor="ctr" anchorCtr="0">
          <a:noAutofit/>
        </a:bodyPr>
        <a:lstStyle/>
        <a:p>
          <a:pPr lvl="0" algn="ctr" defTabSz="488950" rtl="0">
            <a:lnSpc>
              <a:spcPct val="90000"/>
            </a:lnSpc>
            <a:spcBef>
              <a:spcPct val="0"/>
            </a:spcBef>
            <a:spcAft>
              <a:spcPct val="35000"/>
            </a:spcAft>
          </a:pPr>
          <a:r>
            <a:rPr lang="tr-TR" sz="1100" b="1" kern="1200" dirty="0" smtClean="0"/>
            <a:t>F</a:t>
          </a:r>
          <a:r>
            <a:rPr lang="en-US" sz="1100" b="1" kern="1200" dirty="0" err="1" smtClean="0"/>
            <a:t>orce</a:t>
          </a:r>
          <a:r>
            <a:rPr lang="en-US" sz="1100" b="1" kern="1200" dirty="0" smtClean="0"/>
            <a:t> recorded on a Grass</a:t>
          </a:r>
          <a:r>
            <a:rPr lang="tr-TR" sz="1100" b="1" kern="1200" dirty="0" smtClean="0"/>
            <a:t>  </a:t>
          </a:r>
          <a:r>
            <a:rPr lang="tr-TR" sz="1100" b="1" kern="1200" dirty="0" err="1" smtClean="0"/>
            <a:t>Transducer</a:t>
          </a:r>
          <a:endParaRPr lang="tr-TR" sz="1100" b="1" kern="1200" dirty="0"/>
        </a:p>
      </dsp:txBody>
      <dsp:txXfrm>
        <a:off x="4243803" y="1154680"/>
        <a:ext cx="896581" cy="8965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9BE153-3174-4E0B-BF1E-743DBFB86E97}">
      <dsp:nvSpPr>
        <dsp:cNvPr id="0" name=""/>
        <dsp:cNvSpPr/>
      </dsp:nvSpPr>
      <dsp:spPr>
        <a:xfrm>
          <a:off x="2448256" y="10416"/>
          <a:ext cx="3816454" cy="431730"/>
        </a:xfrm>
        <a:prstGeom prst="roundRect">
          <a:avLst/>
        </a:prstGeom>
        <a:solidFill>
          <a:srgbClr val="C000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tr-TR" sz="1500" b="1" kern="1200" dirty="0" smtClean="0"/>
            <a:t>MATERIALS AND METHODS</a:t>
          </a:r>
          <a:endParaRPr lang="tr-TR" sz="1500" kern="1200" dirty="0"/>
        </a:p>
      </dsp:txBody>
      <dsp:txXfrm>
        <a:off x="2469331" y="31491"/>
        <a:ext cx="3774304" cy="389580"/>
      </dsp:txXfrm>
    </dsp:sp>
    <dsp:sp modelId="{0A8EE3B1-D935-45C5-8763-E4B5DDF40CF7}">
      <dsp:nvSpPr>
        <dsp:cNvPr id="0" name=""/>
        <dsp:cNvSpPr/>
      </dsp:nvSpPr>
      <dsp:spPr>
        <a:xfrm>
          <a:off x="1728173" y="493987"/>
          <a:ext cx="5256620" cy="431730"/>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rtl="0">
            <a:lnSpc>
              <a:spcPct val="90000"/>
            </a:lnSpc>
            <a:spcBef>
              <a:spcPct val="0"/>
            </a:spcBef>
            <a:spcAft>
              <a:spcPct val="35000"/>
            </a:spcAft>
          </a:pPr>
          <a:r>
            <a:rPr lang="tr-TR" sz="1500" b="1" kern="1200" smtClean="0"/>
            <a:t>ISOMETRIC TENSION MEASUREMENT IN THE IN VITRO STUDIES</a:t>
          </a:r>
          <a:endParaRPr lang="tr-TR" sz="1500" kern="1200"/>
        </a:p>
      </dsp:txBody>
      <dsp:txXfrm>
        <a:off x="1749248" y="515062"/>
        <a:ext cx="5214470" cy="3895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ADCB4-B97E-4E75-9FE4-93B3A4D18F12}">
      <dsp:nvSpPr>
        <dsp:cNvPr id="0" name=""/>
        <dsp:cNvSpPr/>
      </dsp:nvSpPr>
      <dsp:spPr>
        <a:xfrm>
          <a:off x="0" y="648071"/>
          <a:ext cx="6096000" cy="1406924"/>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tr-TR" sz="2000" b="1" kern="1200" dirty="0" err="1" smtClean="0"/>
            <a:t>In</a:t>
          </a:r>
          <a:r>
            <a:rPr lang="tr-TR" sz="2000" b="1" kern="1200" dirty="0" smtClean="0"/>
            <a:t> </a:t>
          </a:r>
          <a:r>
            <a:rPr lang="tr-TR" sz="2000" b="1" kern="1200" dirty="0" err="1" smtClean="0"/>
            <a:t>essential</a:t>
          </a:r>
          <a:r>
            <a:rPr lang="tr-TR" sz="2000" b="1" kern="1200" dirty="0" smtClean="0"/>
            <a:t> </a:t>
          </a:r>
          <a:r>
            <a:rPr lang="tr-TR" sz="2000" b="1" kern="1200" dirty="0" err="1" smtClean="0"/>
            <a:t>oil</a:t>
          </a:r>
          <a:r>
            <a:rPr lang="tr-TR" sz="2000" b="1" kern="1200" dirty="0" smtClean="0"/>
            <a:t> </a:t>
          </a:r>
          <a:r>
            <a:rPr lang="tr-TR" sz="2000" b="1" kern="1200" dirty="0" err="1" smtClean="0"/>
            <a:t>analysis</a:t>
          </a:r>
          <a:r>
            <a:rPr lang="tr-TR" sz="2000" b="1" kern="1200" dirty="0" smtClean="0"/>
            <a:t>, </a:t>
          </a:r>
          <a:r>
            <a:rPr lang="tr-TR" sz="2000" b="1" kern="1200" dirty="0" err="1" smtClean="0"/>
            <a:t>identified</a:t>
          </a:r>
          <a:r>
            <a:rPr lang="tr-TR" sz="2000" b="1" kern="1200" dirty="0" smtClean="0"/>
            <a:t> </a:t>
          </a:r>
          <a:r>
            <a:rPr lang="tr-TR" sz="2000" b="1" kern="1200" dirty="0" err="1" smtClean="0"/>
            <a:t>compounds</a:t>
          </a:r>
          <a:r>
            <a:rPr lang="tr-TR" sz="2000" b="1" kern="1200" dirty="0" smtClean="0"/>
            <a:t> </a:t>
          </a:r>
          <a:r>
            <a:rPr lang="tr-TR" sz="2000" b="1" kern="1200" dirty="0" err="1" smtClean="0"/>
            <a:t>representing</a:t>
          </a:r>
          <a:r>
            <a:rPr lang="tr-TR" sz="2000" b="1" kern="1200" dirty="0" smtClean="0"/>
            <a:t> %99.3 of </a:t>
          </a:r>
          <a:r>
            <a:rPr lang="tr-TR" sz="2000" b="1" kern="1200" dirty="0" err="1" smtClean="0"/>
            <a:t>the</a:t>
          </a:r>
          <a:r>
            <a:rPr lang="tr-TR" sz="2000" b="1" kern="1200" dirty="0" smtClean="0"/>
            <a:t> </a:t>
          </a:r>
          <a:r>
            <a:rPr lang="tr-TR" sz="2000" b="1" kern="1200" dirty="0" err="1" smtClean="0"/>
            <a:t>oil</a:t>
          </a:r>
          <a:r>
            <a:rPr lang="tr-TR" sz="2000" b="1" kern="1200" dirty="0" smtClean="0"/>
            <a:t> of </a:t>
          </a:r>
          <a:r>
            <a:rPr lang="tr-TR" sz="2000" b="1" kern="1200" dirty="0" err="1" smtClean="0"/>
            <a:t>cinnamon</a:t>
          </a:r>
          <a:r>
            <a:rPr lang="tr-TR" sz="2000" b="1" kern="1200" dirty="0" smtClean="0"/>
            <a:t>. </a:t>
          </a:r>
          <a:r>
            <a:rPr lang="tr-TR" sz="2000" b="1" kern="1200" dirty="0" err="1" smtClean="0"/>
            <a:t>The</a:t>
          </a:r>
          <a:r>
            <a:rPr lang="tr-TR" sz="2000" b="1" kern="1200" dirty="0" smtClean="0"/>
            <a:t> </a:t>
          </a:r>
          <a:r>
            <a:rPr lang="tr-TR" sz="2000" b="1" kern="1200" dirty="0" err="1" smtClean="0"/>
            <a:t>cinnamaldehyde</a:t>
          </a:r>
          <a:r>
            <a:rPr lang="tr-TR" sz="2000" b="1" kern="1200" dirty="0" smtClean="0"/>
            <a:t> (96.9%) has </a:t>
          </a:r>
          <a:r>
            <a:rPr lang="tr-TR" sz="2000" b="1" kern="1200" dirty="0" err="1" smtClean="0"/>
            <a:t>been</a:t>
          </a:r>
          <a:r>
            <a:rPr lang="tr-TR" sz="2000" b="1" kern="1200" dirty="0" smtClean="0"/>
            <a:t> </a:t>
          </a:r>
          <a:r>
            <a:rPr lang="tr-TR" sz="2000" b="1" kern="1200" dirty="0" err="1" smtClean="0"/>
            <a:t>found</a:t>
          </a:r>
          <a:r>
            <a:rPr lang="tr-TR" sz="2000" b="1" kern="1200" dirty="0" smtClean="0"/>
            <a:t> as </a:t>
          </a:r>
          <a:r>
            <a:rPr lang="tr-TR" sz="2000" b="1" kern="1200" dirty="0" err="1" smtClean="0"/>
            <a:t>major</a:t>
          </a:r>
          <a:r>
            <a:rPr lang="tr-TR" sz="2000" b="1" kern="1200" dirty="0" smtClean="0"/>
            <a:t> </a:t>
          </a:r>
          <a:r>
            <a:rPr lang="tr-TR" sz="2000" b="1" kern="1200" dirty="0" err="1" smtClean="0"/>
            <a:t>one</a:t>
          </a:r>
          <a:r>
            <a:rPr lang="tr-TR" sz="2000" b="1" kern="1200" dirty="0" smtClean="0"/>
            <a:t> in </a:t>
          </a:r>
          <a:r>
            <a:rPr lang="tr-TR" sz="2000" b="1" kern="1200" dirty="0" err="1" smtClean="0"/>
            <a:t>the</a:t>
          </a:r>
          <a:r>
            <a:rPr lang="tr-TR" sz="2000" b="1" kern="1200" dirty="0" smtClean="0"/>
            <a:t> </a:t>
          </a:r>
          <a:r>
            <a:rPr lang="tr-TR" sz="2000" b="1" kern="1200" dirty="0" err="1" smtClean="0"/>
            <a:t>oil</a:t>
          </a:r>
          <a:r>
            <a:rPr lang="tr-TR" sz="2000" b="1" kern="1200" dirty="0" smtClean="0"/>
            <a:t> of </a:t>
          </a:r>
          <a:r>
            <a:rPr lang="tr-TR" sz="2000" b="1" kern="1200" dirty="0" err="1" smtClean="0"/>
            <a:t>cinnamon</a:t>
          </a:r>
          <a:r>
            <a:rPr lang="tr-TR" sz="2000" b="1" kern="1200" dirty="0" smtClean="0"/>
            <a:t>. </a:t>
          </a:r>
          <a:endParaRPr lang="tr-TR" sz="2000" kern="1200" dirty="0"/>
        </a:p>
      </dsp:txBody>
      <dsp:txXfrm>
        <a:off x="68680" y="716751"/>
        <a:ext cx="5958640" cy="126956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6407A6D-5A7E-4B8E-8B1F-E074823599B7}" type="datetimeFigureOut">
              <a:rPr lang="tr-TR" smtClean="0"/>
              <a:pPr/>
              <a:t>23.09.2014</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FE95BB4-1261-4FE0-AF62-223DADABF0A0}" type="slidenum">
              <a:rPr lang="tr-TR" smtClean="0"/>
              <a:pPr/>
              <a:t>‹#›</a:t>
            </a:fld>
            <a:endParaRPr lang="tr-TR"/>
          </a:p>
        </p:txBody>
      </p:sp>
    </p:spTree>
    <p:extLst>
      <p:ext uri="{BB962C8B-B14F-4D97-AF65-F5344CB8AC3E}">
        <p14:creationId xmlns:p14="http://schemas.microsoft.com/office/powerpoint/2010/main" val="3159557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640161-7145-4280-ABF6-F8000D546C1D}" type="datetimeFigureOut">
              <a:rPr lang="tr-TR" smtClean="0"/>
              <a:pPr/>
              <a:t>23.09.2014</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B9FA1C-6DCC-45F9-A6EC-00063C20A586}" type="slidenum">
              <a:rPr lang="tr-TR" smtClean="0"/>
              <a:pPr/>
              <a:t>‹#›</a:t>
            </a:fld>
            <a:endParaRPr lang="tr-TR"/>
          </a:p>
        </p:txBody>
      </p:sp>
    </p:spTree>
    <p:extLst>
      <p:ext uri="{BB962C8B-B14F-4D97-AF65-F5344CB8AC3E}">
        <p14:creationId xmlns:p14="http://schemas.microsoft.com/office/powerpoint/2010/main" val="196420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C8B9FA1C-6DCC-45F9-A6EC-00063C20A586}" type="slidenum">
              <a:rPr lang="tr-TR" smtClean="0"/>
              <a:pPr/>
              <a:t>5</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BA4A6A69-F1B8-4B12-8C87-686BDE7CC8DF}" type="slidenum">
              <a:rPr lang="tr-TR" smtClean="0"/>
              <a:pPr/>
              <a:t>17</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BA4A6A69-F1B8-4B12-8C87-686BDE7CC8DF}" type="slidenum">
              <a:rPr lang="tr-TR" smtClean="0"/>
              <a:pPr/>
              <a:t>24</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07C84B40-B1ED-4E1A-9E0E-4B71AB97638D}" type="datetime1">
              <a:rPr lang="tr-TR" smtClean="0"/>
              <a:pPr/>
              <a:t>23.09.2014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C088E4D-7A06-4979-BEDE-A12B98725133}" type="datetime1">
              <a:rPr lang="tr-TR" smtClean="0"/>
              <a:pPr/>
              <a:t>23.09.2014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145F27D-ECA6-4060-A5FE-8170A181CF42}" type="datetime1">
              <a:rPr lang="tr-TR" smtClean="0"/>
              <a:pPr/>
              <a:t>23.09.2014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C30C017-45CB-465E-A90B-D5C58465C43C}" type="datetime1">
              <a:rPr lang="tr-TR" smtClean="0"/>
              <a:pPr/>
              <a:t>23.09.2014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12E4EF10-38B5-401B-8BC0-E72FC5E4E5FB}" type="datetime1">
              <a:rPr lang="tr-TR" smtClean="0"/>
              <a:pPr/>
              <a:t>23.09.2014</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4F33B387-EEC9-4735-A897-E1FC28835A43}" type="datetime1">
              <a:rPr lang="tr-TR" smtClean="0"/>
              <a:pPr/>
              <a:t>23.09.2014</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11D460D-4B7D-4250-9A51-247A42ED2024}" type="datetime1">
              <a:rPr lang="tr-TR" smtClean="0"/>
              <a:pPr/>
              <a:t>23.09.2014</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EBDD96C-2F88-4C99-9894-0A12B7592CD8}" type="datetime1">
              <a:rPr lang="tr-TR" smtClean="0"/>
              <a:pPr/>
              <a:t>23.09.2014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E841C4B1-56CA-4A03-A734-E90B6AE3FFB2}" type="datetime1">
              <a:rPr lang="tr-TR" smtClean="0"/>
              <a:pPr/>
              <a:t>23.09.2014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2949106-E200-4AF2-AA44-E6D914F35FBF}" type="datetime1">
              <a:rPr lang="tr-TR" smtClean="0"/>
              <a:pPr/>
              <a:t>23.09.2014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15C9A570-70CC-47DB-964B-D74545157D94}" type="datetime1">
              <a:rPr lang="tr-TR" smtClean="0"/>
              <a:pPr/>
              <a:t>23.09.2014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69D7A6-B1D2-458C-9B1C-A282A40936AA}" type="datetime1">
              <a:rPr lang="tr-TR" smtClean="0"/>
              <a:pPr/>
              <a:t>23.09.2014</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7.jpe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openxmlformats.org/officeDocument/2006/relationships/image" Target="../media/image8.jpeg"/><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3.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2.png"/><Relationship Id="rId5" Type="http://schemas.microsoft.com/office/2007/relationships/hdphoto" Target="../media/hdphoto1.wdp"/><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3.jpe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46.gif"/><Relationship Id="rId13" Type="http://schemas.microsoft.com/office/2007/relationships/diagramDrawing" Target="../diagrams/drawing6.xml"/><Relationship Id="rId3" Type="http://schemas.openxmlformats.org/officeDocument/2006/relationships/diagramData" Target="../diagrams/data5.xml"/><Relationship Id="rId7" Type="http://schemas.microsoft.com/office/2007/relationships/diagramDrawing" Target="../diagrams/drawing5.xml"/><Relationship Id="rId12" Type="http://schemas.openxmlformats.org/officeDocument/2006/relationships/diagramColors" Target="../diagrams/colors6.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5.xml"/><Relationship Id="rId11" Type="http://schemas.openxmlformats.org/officeDocument/2006/relationships/diagramQuickStyle" Target="../diagrams/quickStyle6.xml"/><Relationship Id="rId5" Type="http://schemas.openxmlformats.org/officeDocument/2006/relationships/diagramQuickStyle" Target="../diagrams/quickStyle5.xml"/><Relationship Id="rId15" Type="http://schemas.openxmlformats.org/officeDocument/2006/relationships/image" Target="../media/image48.png"/><Relationship Id="rId10" Type="http://schemas.openxmlformats.org/officeDocument/2006/relationships/diagramLayout" Target="../diagrams/layout6.xml"/><Relationship Id="rId4" Type="http://schemas.openxmlformats.org/officeDocument/2006/relationships/diagramLayout" Target="../diagrams/layout5.xml"/><Relationship Id="rId9" Type="http://schemas.openxmlformats.org/officeDocument/2006/relationships/diagramData" Target="../diagrams/data6.xml"/><Relationship Id="rId14" Type="http://schemas.openxmlformats.org/officeDocument/2006/relationships/image" Target="../media/image47.jpe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5.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26.xml.rels><?xml version="1.0" encoding="UTF-8" standalone="yes"?>
<Relationships xmlns="http://schemas.openxmlformats.org/package/2006/relationships"><Relationship Id="rId2" Type="http://schemas.openxmlformats.org/officeDocument/2006/relationships/hyperlink" Target="http://pharmacognosy-phytochemistry-natural-products.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chemeClr val="accent3">
                    <a:lumMod val="75000"/>
                  </a:schemeClr>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chemeClr val="accent3">
                  <a:lumMod val="75000"/>
                </a:schemeClr>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p:txBody>
          <a:bodyPr/>
          <a:lstStyle/>
          <a:p>
            <a:pPr algn="just">
              <a:buFont typeface="Arial" charset="0"/>
              <a:buNone/>
              <a:defRPr/>
            </a:pPr>
            <a:r>
              <a:rPr lang="en-US" sz="2000" dirty="0" smtClean="0">
                <a:latin typeface="+mj-lt"/>
              </a:rPr>
              <a:t>      </a:t>
            </a:r>
            <a:r>
              <a:rPr lang="en-US" sz="2000" dirty="0" smtClean="0">
                <a:effectLst>
                  <a:outerShdw blurRad="38100" dist="38100" dir="2700000" algn="tl">
                    <a:srgbClr val="000000">
                      <a:alpha val="43137"/>
                    </a:srgbClr>
                  </a:outerShdw>
                </a:effectLst>
                <a:latin typeface="+mj-lt"/>
              </a:rPr>
              <a:t>OMICS Group International is an amalgamation of </a:t>
            </a:r>
            <a:r>
              <a:rPr lang="en-US" sz="2000" dirty="0" smtClean="0">
                <a:effectLst>
                  <a:outerShdw blurRad="38100" dist="38100" dir="2700000" algn="tl">
                    <a:srgbClr val="000000">
                      <a:alpha val="43137"/>
                    </a:srgbClr>
                  </a:outerShdw>
                </a:effectLst>
                <a:latin typeface="+mj-lt"/>
                <a:hlinkClick r:id="rId2" tooltip="Open Access publications"/>
              </a:rPr>
              <a:t>Open Access publications</a:t>
            </a:r>
            <a:r>
              <a:rPr lang="en-US" sz="2000" dirty="0" smtClean="0">
                <a:effectLst>
                  <a:outerShdw blurRad="38100" dist="38100" dir="2700000" algn="tl">
                    <a:srgbClr val="000000">
                      <a:alpha val="43137"/>
                    </a:srgbClr>
                  </a:outerShdw>
                </a:effectLst>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effectLst>
                  <a:outerShdw blurRad="38100" dist="38100" dir="2700000" algn="tl">
                    <a:srgbClr val="000000">
                      <a:alpha val="43137"/>
                    </a:srgbClr>
                  </a:outerShdw>
                </a:effectLst>
                <a:latin typeface="+mj-lt"/>
                <a:hlinkClick r:id="rId3" tooltip="scholarly journals"/>
              </a:rPr>
              <a:t>scholarly journals</a:t>
            </a:r>
            <a:r>
              <a:rPr lang="en-US" sz="2000" dirty="0" smtClean="0">
                <a:effectLst>
                  <a:outerShdw blurRad="38100" dist="38100" dir="2700000" algn="tl">
                    <a:srgbClr val="000000">
                      <a:alpha val="43137"/>
                    </a:srgbClr>
                  </a:outerShdw>
                </a:effectLst>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effectLst>
                  <a:outerShdw blurRad="38100" dist="38100" dir="2700000" algn="tl">
                    <a:srgbClr val="000000">
                      <a:alpha val="43137"/>
                    </a:srgbClr>
                  </a:outerShdw>
                </a:effectLst>
                <a:latin typeface="+mj-lt"/>
                <a:hlinkClick r:id="rId4" tooltip="International conferences"/>
              </a:rPr>
              <a:t>International conferences</a:t>
            </a:r>
            <a:r>
              <a:rPr lang="en-US" sz="2000" dirty="0" smtClean="0">
                <a:effectLst>
                  <a:outerShdw blurRad="38100" dist="38100" dir="2700000" algn="tl">
                    <a:srgbClr val="000000">
                      <a:alpha val="43137"/>
                    </a:srgbClr>
                  </a:outerShdw>
                </a:effectLst>
                <a:latin typeface="+mj-lt"/>
              </a:rPr>
              <a:t> annually across the globe, where knowledge transfer takes place through debates, round table discussions, poster presentations, workshops, symposia and exhibitions</a:t>
            </a:r>
            <a:r>
              <a:rPr lang="en-US" sz="1800" dirty="0" smtClean="0">
                <a:effectLst>
                  <a:outerShdw blurRad="38100" dist="38100" dir="2700000" algn="tl">
                    <a:srgbClr val="000000">
                      <a:alpha val="43137"/>
                    </a:srgbClr>
                  </a:outerShdw>
                </a:effectLst>
                <a:latin typeface="+mj-lt"/>
              </a:rPr>
              <a:t>.</a:t>
            </a:r>
            <a:endParaRPr lang="en-US" sz="18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001096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chemeClr val="accent3">
                    <a:lumMod val="75000"/>
                  </a:schemeClr>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p:spPr>
        <p:txBody>
          <a:bodyPr/>
          <a:lstStyle/>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International is a pioneer and leading science event organizer, which publishes around 400 open access journals and conducts over 300 Medical, Clinical, Engineering, Life Sciences, </a:t>
            </a:r>
            <a:r>
              <a:rPr lang="en-US" sz="2000" dirty="0" err="1" smtClean="0">
                <a:effectLst>
                  <a:outerShdw blurRad="38100" dist="38100" dir="2700000" algn="tl">
                    <a:srgbClr val="000000">
                      <a:alpha val="43137"/>
                    </a:srgbClr>
                  </a:outerShdw>
                </a:effectLst>
                <a:latin typeface="+mj-lt"/>
              </a:rPr>
              <a:t>Phrama</a:t>
            </a:r>
            <a:r>
              <a:rPr lang="en-US" sz="2000" dirty="0" smtClean="0">
                <a:effectLst>
                  <a:outerShdw blurRad="38100" dist="38100" dir="2700000" algn="tl">
                    <a:srgbClr val="000000">
                      <a:alpha val="43137"/>
                    </a:srgbClr>
                  </a:outerShdw>
                </a:effectLst>
                <a:latin typeface="+mj-lt"/>
              </a:rPr>
              <a:t> scientific conferences all over the globe annually with the support of more than 1000 scientific associations and 30,000 editorial board members and 3.5 million followers to its credit.</a:t>
            </a:r>
            <a:br>
              <a:rPr lang="en-US" sz="2000" dirty="0" smtClean="0">
                <a:effectLst>
                  <a:outerShdw blurRad="38100" dist="38100" dir="2700000" algn="tl">
                    <a:srgbClr val="000000">
                      <a:alpha val="43137"/>
                    </a:srgbClr>
                  </a:outerShdw>
                </a:effectLst>
                <a:latin typeface="+mj-lt"/>
              </a:rPr>
            </a:br>
            <a:endParaRPr lang="en-US" sz="2000" dirty="0" smtClean="0">
              <a:effectLst>
                <a:outerShdw blurRad="38100" dist="38100" dir="2700000" algn="tl">
                  <a:srgbClr val="000000">
                    <a:alpha val="43137"/>
                  </a:srgbClr>
                </a:outerShdw>
              </a:effectLst>
              <a:latin typeface="+mj-lt"/>
            </a:endParaRPr>
          </a:p>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effectLst>
                  <a:outerShdw blurRad="38100" dist="38100" dir="2700000" algn="tl">
                    <a:srgbClr val="000000">
                      <a:alpha val="43137"/>
                    </a:srgbClr>
                  </a:outerShdw>
                </a:effectLst>
                <a:latin typeface="+mj-lt"/>
              </a:rPr>
              <a:t>Bengaluru</a:t>
            </a:r>
            <a:r>
              <a:rPr lang="en-US" sz="2000" dirty="0" smtClean="0">
                <a:effectLst>
                  <a:outerShdw blurRad="38100" dist="38100" dir="2700000" algn="tl">
                    <a:srgbClr val="000000">
                      <a:alpha val="43137"/>
                    </a:srgbClr>
                  </a:outerShdw>
                </a:effectLst>
                <a:latin typeface="+mj-lt"/>
              </a:rPr>
              <a:t> and Mumbai.</a:t>
            </a:r>
          </a:p>
          <a:p>
            <a:pPr>
              <a:defRPr/>
            </a:pPr>
            <a:endParaRPr lang="en-US" dirty="0"/>
          </a:p>
        </p:txBody>
      </p:sp>
    </p:spTree>
    <p:extLst>
      <p:ext uri="{BB962C8B-B14F-4D97-AF65-F5344CB8AC3E}">
        <p14:creationId xmlns:p14="http://schemas.microsoft.com/office/powerpoint/2010/main" val="254889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alpha val="36000"/>
          </a:schemeClr>
        </a:solidFill>
        <a:effectLst/>
      </p:bgPr>
    </p:bg>
    <p:spTree>
      <p:nvGrpSpPr>
        <p:cNvPr id="1" name=""/>
        <p:cNvGrpSpPr/>
        <p:nvPr/>
      </p:nvGrpSpPr>
      <p:grpSpPr>
        <a:xfrm>
          <a:off x="0" y="0"/>
          <a:ext cx="0" cy="0"/>
          <a:chOff x="0" y="0"/>
          <a:chExt cx="0" cy="0"/>
        </a:xfrm>
      </p:grpSpPr>
      <p:pic>
        <p:nvPicPr>
          <p:cNvPr id="1030" name="Picture 6" descr="http://ceynnamon.com/wp-content/uploads/2013/03/Cinnamon-Essential-Oil.jpg"/>
          <p:cNvPicPr>
            <a:picLocks noChangeAspect="1" noChangeArrowheads="1"/>
          </p:cNvPicPr>
          <p:nvPr/>
        </p:nvPicPr>
        <p:blipFill>
          <a:blip r:embed="rId2" cstate="print">
            <a:lum bright="40000" contrast="-11000"/>
          </a:blip>
          <a:srcRect/>
          <a:stretch>
            <a:fillRect/>
          </a:stretch>
        </p:blipFill>
        <p:spPr bwMode="auto">
          <a:xfrm>
            <a:off x="107504" y="692696"/>
            <a:ext cx="8918973" cy="5616625"/>
          </a:xfrm>
          <a:prstGeom prst="rect">
            <a:avLst/>
          </a:prstGeom>
          <a:ln>
            <a:noFill/>
          </a:ln>
          <a:effectLst>
            <a:softEdge rad="112500"/>
          </a:effectLst>
        </p:spPr>
      </p:pic>
      <p:sp>
        <p:nvSpPr>
          <p:cNvPr id="2" name="1 Başlık"/>
          <p:cNvSpPr>
            <a:spLocks noGrp="1"/>
          </p:cNvSpPr>
          <p:nvPr>
            <p:ph type="ctrTitle"/>
          </p:nvPr>
        </p:nvSpPr>
        <p:spPr>
          <a:xfrm>
            <a:off x="467544" y="1556792"/>
            <a:ext cx="8060432" cy="3240361"/>
          </a:xfrm>
        </p:spPr>
        <p:txBody>
          <a:bodyPr>
            <a:normAutofit fontScale="90000"/>
          </a:bodyPr>
          <a:lstStyle/>
          <a:p>
            <a:r>
              <a:rPr lang="en-US" sz="2200" b="1" dirty="0" smtClean="0">
                <a:effectLst>
                  <a:outerShdw blurRad="38100" dist="38100" dir="2700000" algn="tl">
                    <a:srgbClr val="000000">
                      <a:alpha val="43137"/>
                    </a:srgbClr>
                  </a:outerShdw>
                </a:effectLst>
                <a:latin typeface="Berlin Sans FB Demi" pitchFamily="34" charset="0"/>
              </a:rPr>
              <a:t>CINNAMON ESSENTIAL OIL AND ITS MAJOR CONSTITUENT CINNAMALDEHYDE CAUSED REMARKABLE RELAXATION ON ISOLATED HUMAN CORPUS CAVERNOSUM</a:t>
            </a:r>
            <a:r>
              <a:rPr lang="tr-TR" sz="2200" b="1" dirty="0" smtClean="0">
                <a:latin typeface="Algerian" pitchFamily="82" charset="0"/>
              </a:rPr>
              <a:t/>
            </a:r>
            <a:br>
              <a:rPr lang="tr-TR" sz="2200" b="1" dirty="0" smtClean="0">
                <a:latin typeface="Algerian" pitchFamily="82" charset="0"/>
              </a:rPr>
            </a:br>
            <a:r>
              <a:rPr lang="en-US" sz="2200" b="1" dirty="0" smtClean="0">
                <a:latin typeface="Algerian" pitchFamily="82" charset="0"/>
              </a:rPr>
              <a:t> </a:t>
            </a:r>
            <a:r>
              <a:rPr lang="tr-TR" sz="1800" dirty="0" smtClean="0"/>
              <a:t/>
            </a:r>
            <a:br>
              <a:rPr lang="tr-TR" sz="1800" dirty="0" smtClean="0"/>
            </a:br>
            <a:r>
              <a:rPr lang="en-US" sz="1800" b="1" dirty="0" smtClean="0"/>
              <a:t> </a:t>
            </a:r>
            <a:r>
              <a:rPr lang="tr-TR" sz="1800" dirty="0" smtClean="0"/>
              <a:t/>
            </a:r>
            <a:br>
              <a:rPr lang="tr-TR" sz="1800" dirty="0" smtClean="0"/>
            </a:br>
            <a:r>
              <a:rPr lang="en-US" sz="1800" b="1" u="sng" dirty="0" err="1" smtClean="0">
                <a:effectLst>
                  <a:outerShdw blurRad="38100" dist="38100" dir="2700000" algn="tl">
                    <a:srgbClr val="000000">
                      <a:alpha val="43137"/>
                    </a:srgbClr>
                  </a:outerShdw>
                </a:effectLst>
                <a:latin typeface="Aharoni" pitchFamily="2" charset="-79"/>
                <a:cs typeface="Aharoni" pitchFamily="2" charset="-79"/>
              </a:rPr>
              <a:t>Alev</a:t>
            </a:r>
            <a:r>
              <a:rPr lang="en-US" sz="1800" b="1" u="sng" dirty="0" smtClean="0">
                <a:effectLst>
                  <a:outerShdw blurRad="38100" dist="38100" dir="2700000" algn="tl">
                    <a:srgbClr val="000000">
                      <a:alpha val="43137"/>
                    </a:srgbClr>
                  </a:outerShdw>
                </a:effectLst>
                <a:latin typeface="Aharoni" pitchFamily="2" charset="-79"/>
                <a:cs typeface="Aharoni" pitchFamily="2" charset="-79"/>
              </a:rPr>
              <a:t> TOSUN</a:t>
            </a:r>
            <a:r>
              <a:rPr lang="en-US" sz="1800" b="1" u="sng" baseline="30000" dirty="0" smtClean="0">
                <a:effectLst>
                  <a:outerShdw blurRad="38100" dist="38100" dir="2700000" algn="tl">
                    <a:srgbClr val="000000">
                      <a:alpha val="43137"/>
                    </a:srgbClr>
                  </a:outerShdw>
                </a:effectLst>
                <a:latin typeface="Aharoni" pitchFamily="2" charset="-79"/>
                <a:cs typeface="Aharoni" pitchFamily="2" charset="-79"/>
              </a:rPr>
              <a:t>1</a:t>
            </a:r>
            <a:r>
              <a:rPr lang="en-US" sz="1800" b="1" dirty="0" smtClean="0">
                <a:latin typeface="Aharoni" pitchFamily="2" charset="-79"/>
                <a:cs typeface="Aharoni" pitchFamily="2" charset="-79"/>
              </a:rPr>
              <a:t>, </a:t>
            </a:r>
            <a:r>
              <a:rPr lang="en-US" sz="1800" b="1" dirty="0" err="1" smtClean="0">
                <a:latin typeface="Aharoni" pitchFamily="2" charset="-79"/>
                <a:cs typeface="Aharoni" pitchFamily="2" charset="-79"/>
              </a:rPr>
              <a:t>Serap</a:t>
            </a:r>
            <a:r>
              <a:rPr lang="en-US" sz="1800" b="1" dirty="0" smtClean="0">
                <a:latin typeface="Aharoni" pitchFamily="2" charset="-79"/>
                <a:cs typeface="Aharoni" pitchFamily="2" charset="-79"/>
              </a:rPr>
              <a:t> GUR</a:t>
            </a:r>
            <a:r>
              <a:rPr lang="en-US" sz="1800" b="1" baseline="30000" dirty="0" smtClean="0">
                <a:latin typeface="Aharoni" pitchFamily="2" charset="-79"/>
                <a:cs typeface="Aharoni" pitchFamily="2" charset="-79"/>
              </a:rPr>
              <a:t>2*</a:t>
            </a:r>
            <a:r>
              <a:rPr lang="en-US" sz="1800" b="1" dirty="0" smtClean="0">
                <a:latin typeface="Aharoni" pitchFamily="2" charset="-79"/>
                <a:cs typeface="Aharoni" pitchFamily="2" charset="-79"/>
              </a:rPr>
              <a:t>, </a:t>
            </a:r>
            <a:r>
              <a:rPr lang="en-US" sz="1800" b="1" dirty="0" err="1" smtClean="0">
                <a:latin typeface="Aharoni" pitchFamily="2" charset="-79"/>
                <a:cs typeface="Aharoni" pitchFamily="2" charset="-79"/>
              </a:rPr>
              <a:t>Didem</a:t>
            </a:r>
            <a:r>
              <a:rPr lang="en-US" sz="1800" b="1" dirty="0" smtClean="0">
                <a:latin typeface="Aharoni" pitchFamily="2" charset="-79"/>
                <a:cs typeface="Aharoni" pitchFamily="2" charset="-79"/>
              </a:rPr>
              <a:t> YILMAZ</a:t>
            </a:r>
            <a:r>
              <a:rPr lang="en-US" sz="1800" b="1" baseline="30000" dirty="0" smtClean="0">
                <a:latin typeface="Aharoni" pitchFamily="2" charset="-79"/>
                <a:cs typeface="Aharoni" pitchFamily="2" charset="-79"/>
              </a:rPr>
              <a:t>2</a:t>
            </a:r>
            <a:r>
              <a:rPr lang="en-US" sz="1800" b="1" dirty="0" smtClean="0">
                <a:latin typeface="Aharoni" pitchFamily="2" charset="-79"/>
                <a:cs typeface="Aharoni" pitchFamily="2" charset="-79"/>
              </a:rPr>
              <a:t>, </a:t>
            </a:r>
            <a:r>
              <a:rPr lang="en-US" sz="1800" b="1" dirty="0" err="1" smtClean="0">
                <a:latin typeface="Aharoni" pitchFamily="2" charset="-79"/>
                <a:cs typeface="Aharoni" pitchFamily="2" charset="-79"/>
              </a:rPr>
              <a:t>Ecem</a:t>
            </a:r>
            <a:r>
              <a:rPr lang="en-US" sz="1800" b="1" dirty="0" smtClean="0">
                <a:latin typeface="Aharoni" pitchFamily="2" charset="-79"/>
                <a:cs typeface="Aharoni" pitchFamily="2" charset="-79"/>
              </a:rPr>
              <a:t> KAYA</a:t>
            </a:r>
            <a:r>
              <a:rPr lang="en-US" sz="1800" b="1" baseline="30000" dirty="0" smtClean="0">
                <a:latin typeface="Aharoni" pitchFamily="2" charset="-79"/>
                <a:cs typeface="Aharoni" pitchFamily="2" charset="-79"/>
              </a:rPr>
              <a:t>3</a:t>
            </a:r>
            <a:r>
              <a:rPr lang="en-US" sz="1800" b="1" dirty="0" smtClean="0">
                <a:latin typeface="Aharoni" pitchFamily="2" charset="-79"/>
                <a:cs typeface="Aharoni" pitchFamily="2" charset="-79"/>
              </a:rPr>
              <a:t>, Alp OZGUR AKDEMIR</a:t>
            </a:r>
            <a:r>
              <a:rPr lang="en-US" sz="1800" b="1" baseline="30000" dirty="0" smtClean="0">
                <a:latin typeface="Aharoni" pitchFamily="2" charset="-79"/>
                <a:cs typeface="Aharoni" pitchFamily="2" charset="-79"/>
              </a:rPr>
              <a:t>4</a:t>
            </a:r>
            <a:r>
              <a:rPr lang="en-US" sz="1800" b="1" dirty="0" smtClean="0">
                <a:latin typeface="Aharoni" pitchFamily="2" charset="-79"/>
                <a:cs typeface="Aharoni" pitchFamily="2" charset="-79"/>
              </a:rPr>
              <a:t> </a:t>
            </a:r>
            <a:r>
              <a:rPr lang="tr-TR" sz="1800" dirty="0" smtClean="0"/>
              <a:t/>
            </a:r>
            <a:br>
              <a:rPr lang="tr-TR" sz="1800" dirty="0" smtClean="0"/>
            </a:br>
            <a:r>
              <a:rPr lang="en-US" sz="1800" b="1" dirty="0" smtClean="0"/>
              <a:t> </a:t>
            </a:r>
            <a:r>
              <a:rPr lang="tr-TR" sz="1800" dirty="0" smtClean="0"/>
              <a:t/>
            </a:r>
            <a:br>
              <a:rPr lang="tr-TR" sz="1800" dirty="0" smtClean="0"/>
            </a:br>
            <a:r>
              <a:rPr lang="en-US" sz="1600" b="1" i="1" baseline="30000" dirty="0" smtClean="0">
                <a:latin typeface="Times New Roman" pitchFamily="18" charset="0"/>
                <a:cs typeface="Times New Roman" pitchFamily="18" charset="0"/>
              </a:rPr>
              <a:t>1</a:t>
            </a:r>
            <a:r>
              <a:rPr lang="en-US" sz="1600" b="1" i="1" dirty="0" smtClean="0">
                <a:latin typeface="Times New Roman" pitchFamily="18" charset="0"/>
                <a:cs typeface="Times New Roman" pitchFamily="18" charset="0"/>
              </a:rPr>
              <a:t>Department of </a:t>
            </a:r>
            <a:r>
              <a:rPr lang="en-US" sz="1600" b="1" i="1" dirty="0" err="1" smtClean="0">
                <a:latin typeface="Times New Roman" pitchFamily="18" charset="0"/>
                <a:cs typeface="Times New Roman" pitchFamily="18" charset="0"/>
              </a:rPr>
              <a:t>Pharmacognosy</a:t>
            </a:r>
            <a:r>
              <a:rPr lang="en-US" sz="1600" b="1" dirty="0" smtClean="0">
                <a:latin typeface="Times New Roman" pitchFamily="18" charset="0"/>
                <a:cs typeface="Times New Roman" pitchFamily="18" charset="0"/>
              </a:rPr>
              <a:t>,</a:t>
            </a:r>
            <a:r>
              <a:rPr lang="en-US" sz="1600" b="1" i="1" baseline="30000" dirty="0" smtClean="0">
                <a:latin typeface="Times New Roman" pitchFamily="18" charset="0"/>
                <a:cs typeface="Times New Roman" pitchFamily="18" charset="0"/>
              </a:rPr>
              <a:t> </a:t>
            </a:r>
            <a:r>
              <a:rPr lang="en-US" sz="1600" b="1" i="1" dirty="0" smtClean="0">
                <a:latin typeface="Times New Roman" pitchFamily="18" charset="0"/>
                <a:cs typeface="Times New Roman" pitchFamily="18" charset="0"/>
              </a:rPr>
              <a:t>Faculty of Pharmacy, Ankara University, Ankara, Turkey </a:t>
            </a:r>
            <a:r>
              <a:rPr lang="tr-TR" sz="1600" b="1" i="1" baseline="30000" dirty="0" smtClean="0">
                <a:latin typeface="Times New Roman" pitchFamily="18" charset="0"/>
                <a:cs typeface="Times New Roman" pitchFamily="18" charset="0"/>
              </a:rPr>
              <a:t/>
            </a:r>
            <a:br>
              <a:rPr lang="tr-TR" sz="1600" b="1" i="1" baseline="30000" dirty="0" smtClean="0">
                <a:latin typeface="Times New Roman" pitchFamily="18" charset="0"/>
                <a:cs typeface="Times New Roman" pitchFamily="18" charset="0"/>
              </a:rPr>
            </a:br>
            <a:r>
              <a:rPr lang="en-US" sz="1600" b="1" i="1" baseline="30000" dirty="0" smtClean="0">
                <a:latin typeface="Times New Roman" pitchFamily="18" charset="0"/>
                <a:cs typeface="Times New Roman" pitchFamily="18" charset="0"/>
              </a:rPr>
              <a:t>2</a:t>
            </a:r>
            <a:r>
              <a:rPr lang="en-US" sz="1600" b="1" i="1" dirty="0" smtClean="0">
                <a:latin typeface="Times New Roman" pitchFamily="18" charset="0"/>
                <a:cs typeface="Times New Roman" pitchFamily="18" charset="0"/>
              </a:rPr>
              <a:t>Department of Pharmacology, Faculty of Pharmacy, Ankara University, Ankara, Turkey </a:t>
            </a:r>
            <a:r>
              <a:rPr lang="tr-TR" sz="1600" b="1" i="1" dirty="0" smtClean="0">
                <a:latin typeface="Times New Roman" pitchFamily="18" charset="0"/>
                <a:cs typeface="Times New Roman" pitchFamily="18" charset="0"/>
              </a:rPr>
              <a:t/>
            </a:r>
            <a:br>
              <a:rPr lang="tr-TR" sz="1600" b="1" i="1" dirty="0" smtClean="0">
                <a:latin typeface="Times New Roman" pitchFamily="18" charset="0"/>
                <a:cs typeface="Times New Roman" pitchFamily="18" charset="0"/>
              </a:rPr>
            </a:br>
            <a:r>
              <a:rPr lang="en-US" sz="1600" b="1" i="1" baseline="30000" dirty="0" smtClean="0">
                <a:latin typeface="Times New Roman" pitchFamily="18" charset="0"/>
                <a:cs typeface="Times New Roman" pitchFamily="18" charset="0"/>
              </a:rPr>
              <a:t>3</a:t>
            </a:r>
            <a:r>
              <a:rPr lang="en-US" sz="1600" b="1" i="1" dirty="0" smtClean="0">
                <a:latin typeface="Times New Roman" pitchFamily="18" charset="0"/>
                <a:cs typeface="Times New Roman" pitchFamily="18" charset="0"/>
              </a:rPr>
              <a:t>Department of Biochemistry, Faculty of Pharmacy, Ankara University, Ankara, Turkey</a:t>
            </a:r>
            <a:r>
              <a:rPr lang="tr-TR" sz="1600" b="1" dirty="0" smtClean="0">
                <a:latin typeface="Times New Roman" pitchFamily="18" charset="0"/>
                <a:cs typeface="Times New Roman" pitchFamily="18" charset="0"/>
              </a:rPr>
              <a:t/>
            </a:r>
            <a:br>
              <a:rPr lang="tr-TR" sz="1600" b="1" dirty="0" smtClean="0">
                <a:latin typeface="Times New Roman" pitchFamily="18" charset="0"/>
                <a:cs typeface="Times New Roman" pitchFamily="18" charset="0"/>
              </a:rPr>
            </a:br>
            <a:r>
              <a:rPr lang="en-US" sz="1600" b="1" i="1" baseline="30000" dirty="0" smtClean="0">
                <a:latin typeface="Times New Roman" pitchFamily="18" charset="0"/>
                <a:cs typeface="Times New Roman" pitchFamily="18" charset="0"/>
              </a:rPr>
              <a:t>4</a:t>
            </a:r>
            <a:r>
              <a:rPr lang="en-US" sz="1600" b="1" i="1" dirty="0" smtClean="0">
                <a:latin typeface="Times New Roman" pitchFamily="18" charset="0"/>
                <a:cs typeface="Times New Roman" pitchFamily="18" charset="0"/>
              </a:rPr>
              <a:t>Department of Urology, Ankara </a:t>
            </a:r>
            <a:r>
              <a:rPr lang="en-US" sz="1600" b="1" i="1" dirty="0" err="1" smtClean="0">
                <a:latin typeface="Times New Roman" pitchFamily="18" charset="0"/>
                <a:cs typeface="Times New Roman" pitchFamily="18" charset="0"/>
              </a:rPr>
              <a:t>Numune</a:t>
            </a:r>
            <a:r>
              <a:rPr lang="en-US" sz="1600" b="1" i="1" dirty="0" smtClean="0">
                <a:latin typeface="Times New Roman" pitchFamily="18" charset="0"/>
                <a:cs typeface="Times New Roman" pitchFamily="18" charset="0"/>
              </a:rPr>
              <a:t> Education and Research Hospital, Ankara, Turkey</a:t>
            </a:r>
            <a:r>
              <a:rPr lang="tr-TR" sz="1600" b="1" dirty="0" smtClean="0">
                <a:latin typeface="Times New Roman" pitchFamily="18" charset="0"/>
                <a:cs typeface="Times New Roman" pitchFamily="18" charset="0"/>
              </a:rPr>
              <a:t/>
            </a:r>
            <a:br>
              <a:rPr lang="tr-TR" sz="1600" b="1" dirty="0" smtClean="0">
                <a:latin typeface="Times New Roman" pitchFamily="18" charset="0"/>
                <a:cs typeface="Times New Roman" pitchFamily="18" charset="0"/>
              </a:rPr>
            </a:br>
            <a:endParaRPr lang="tr-TR" sz="1600" b="1" dirty="0">
              <a:latin typeface="Times New Roman" pitchFamily="18" charset="0"/>
              <a:cs typeface="Times New Roman" pitchFamily="18" charset="0"/>
            </a:endParaRPr>
          </a:p>
        </p:txBody>
      </p:sp>
      <p:pic>
        <p:nvPicPr>
          <p:cNvPr id="6" name="Obraz 2" descr="image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188640"/>
            <a:ext cx="648072" cy="648072"/>
          </a:xfrm>
          <a:prstGeom prst="rect">
            <a:avLst/>
          </a:prstGeom>
        </p:spPr>
      </p:pic>
      <p:pic>
        <p:nvPicPr>
          <p:cNvPr id="7" name="Obraz 6" descr="images-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5616" y="188640"/>
            <a:ext cx="692696" cy="692696"/>
          </a:xfrm>
          <a:prstGeom prst="rect">
            <a:avLst/>
          </a:prstGeom>
        </p:spPr>
      </p:pic>
      <p:sp>
        <p:nvSpPr>
          <p:cNvPr id="8" name="7 Dikdörtgen"/>
          <p:cNvSpPr/>
          <p:nvPr/>
        </p:nvSpPr>
        <p:spPr>
          <a:xfrm>
            <a:off x="4427984" y="5930696"/>
            <a:ext cx="4572000" cy="738664"/>
          </a:xfrm>
          <a:prstGeom prst="rect">
            <a:avLst/>
          </a:prstGeom>
        </p:spPr>
        <p:txBody>
          <a:bodyPr>
            <a:spAutoFit/>
          </a:bodyPr>
          <a:lstStyle/>
          <a:p>
            <a:pPr algn="ctr"/>
            <a:r>
              <a:rPr lang="en-US" sz="1400" dirty="0" smtClean="0">
                <a:latin typeface="Forte" pitchFamily="66" charset="0"/>
              </a:rPr>
              <a:t>2</a:t>
            </a:r>
            <a:r>
              <a:rPr lang="en-US" sz="1400" baseline="30000" dirty="0" smtClean="0">
                <a:latin typeface="Forte" pitchFamily="66" charset="0"/>
              </a:rPr>
              <a:t>nd</a:t>
            </a:r>
            <a:r>
              <a:rPr lang="en-US" sz="1400" dirty="0" smtClean="0">
                <a:latin typeface="Forte" pitchFamily="66" charset="0"/>
              </a:rPr>
              <a:t> International Conference and Exhibition on</a:t>
            </a:r>
          </a:p>
          <a:p>
            <a:pPr algn="ctr"/>
            <a:r>
              <a:rPr lang="en-US" sz="1400" dirty="0" err="1" smtClean="0">
                <a:latin typeface="Forte" pitchFamily="66" charset="0"/>
              </a:rPr>
              <a:t>Pharmacognosy</a:t>
            </a:r>
            <a:r>
              <a:rPr lang="en-US" sz="1400" dirty="0" smtClean="0">
                <a:latin typeface="Forte" pitchFamily="66" charset="0"/>
              </a:rPr>
              <a:t>, </a:t>
            </a:r>
            <a:r>
              <a:rPr lang="en-US" sz="1400" dirty="0" err="1" smtClean="0">
                <a:latin typeface="Forte" pitchFamily="66" charset="0"/>
              </a:rPr>
              <a:t>Phytochemistry</a:t>
            </a:r>
            <a:r>
              <a:rPr lang="en-US" sz="1400" dirty="0" smtClean="0">
                <a:latin typeface="Forte" pitchFamily="66" charset="0"/>
              </a:rPr>
              <a:t> &amp; Natural Products </a:t>
            </a:r>
            <a:endParaRPr lang="tr-TR" sz="1400" dirty="0" smtClean="0">
              <a:latin typeface="Forte" pitchFamily="66" charset="0"/>
            </a:endParaRPr>
          </a:p>
          <a:p>
            <a:pPr algn="ctr"/>
            <a:r>
              <a:rPr lang="en-US" sz="1400" dirty="0" smtClean="0">
                <a:latin typeface="Forte" pitchFamily="66" charset="0"/>
              </a:rPr>
              <a:t>August 25-27, 2014 </a:t>
            </a:r>
            <a:r>
              <a:rPr lang="en-US" sz="1400" dirty="0" err="1" smtClean="0">
                <a:latin typeface="Forte" pitchFamily="66" charset="0"/>
              </a:rPr>
              <a:t>DoubleTree</a:t>
            </a:r>
            <a:r>
              <a:rPr lang="en-US" sz="1400" dirty="0" smtClean="0">
                <a:latin typeface="Forte" pitchFamily="66" charset="0"/>
              </a:rPr>
              <a:t> By Hilton Beijing C</a:t>
            </a:r>
            <a:r>
              <a:rPr lang="tr-TR" sz="1400" dirty="0" smtClean="0">
                <a:latin typeface="Forte" pitchFamily="66" charset="0"/>
              </a:rPr>
              <a:t>HINA</a:t>
            </a:r>
            <a:endParaRPr lang="en-US" sz="1400" dirty="0">
              <a:latin typeface="Forte" pitchFamily="66" charset="0"/>
            </a:endParaRPr>
          </a:p>
        </p:txBody>
      </p:sp>
      <p:pic>
        <p:nvPicPr>
          <p:cNvPr id="5122" name="Picture 2" descr="http://omicsgroup.com/conferences/pharmacognosy-phytochemistry-natural-products-2013/images/logo.png"/>
          <p:cNvPicPr>
            <a:picLocks noChangeAspect="1" noChangeArrowheads="1"/>
          </p:cNvPicPr>
          <p:nvPr/>
        </p:nvPicPr>
        <p:blipFill>
          <a:blip r:embed="rId5" cstate="print"/>
          <a:srcRect/>
          <a:stretch>
            <a:fillRect/>
          </a:stretch>
        </p:blipFill>
        <p:spPr bwMode="auto">
          <a:xfrm>
            <a:off x="2915816" y="5877272"/>
            <a:ext cx="1656184" cy="802557"/>
          </a:xfrm>
          <a:prstGeom prst="rect">
            <a:avLst/>
          </a:prstGeom>
          <a:noFill/>
        </p:spPr>
      </p:pic>
      <p:sp>
        <p:nvSpPr>
          <p:cNvPr id="9" name="8 Slayt Numarası Yer Tutucusu"/>
          <p:cNvSpPr>
            <a:spLocks noGrp="1"/>
          </p:cNvSpPr>
          <p:nvPr>
            <p:ph type="sldNum" sz="quarter" idx="12"/>
          </p:nvPr>
        </p:nvSpPr>
        <p:spPr/>
        <p:txBody>
          <a:bodyPr/>
          <a:lstStyle/>
          <a:p>
            <a:fld id="{B1DEFA8C-F947-479F-BE07-76B6B3F80BF1}" type="slidenum">
              <a:rPr lang="tr-TR" smtClean="0"/>
              <a:pPr/>
              <a:t>3</a:t>
            </a:fld>
            <a:endParaRPr lang="tr-TR"/>
          </a:p>
        </p:txBody>
      </p:sp>
      <p:pic>
        <p:nvPicPr>
          <p:cNvPr id="24578" name="Picture 2" descr="http://www.hastanerandevu.com.tr/wp-content/uploads/2013/04/ankara-numune-egitim-ve-arastirma-hastanesi-logo.jpg"/>
          <p:cNvPicPr>
            <a:picLocks noChangeAspect="1" noChangeArrowheads="1"/>
          </p:cNvPicPr>
          <p:nvPr/>
        </p:nvPicPr>
        <p:blipFill>
          <a:blip r:embed="rId6" cstate="print"/>
          <a:srcRect/>
          <a:stretch>
            <a:fillRect/>
          </a:stretch>
        </p:blipFill>
        <p:spPr bwMode="auto">
          <a:xfrm>
            <a:off x="1907704" y="188640"/>
            <a:ext cx="864096" cy="664689"/>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1026" name="Picture 2" descr="http://www.botany.hawaii.edu/faculty/carr/images/cin_bur_3151.jpg"/>
          <p:cNvPicPr>
            <a:picLocks noChangeAspect="1" noChangeArrowheads="1"/>
          </p:cNvPicPr>
          <p:nvPr/>
        </p:nvPicPr>
        <p:blipFill>
          <a:blip r:embed="rId2" cstate="print"/>
          <a:srcRect/>
          <a:stretch>
            <a:fillRect/>
          </a:stretch>
        </p:blipFill>
        <p:spPr bwMode="auto">
          <a:xfrm>
            <a:off x="899592" y="332656"/>
            <a:ext cx="7416824" cy="6192688"/>
          </a:xfrm>
          <a:prstGeom prst="rect">
            <a:avLst/>
          </a:prstGeom>
          <a:ln>
            <a:noFill/>
          </a:ln>
          <a:effectLst>
            <a:softEdge rad="112500"/>
          </a:effectLst>
        </p:spPr>
      </p:pic>
      <p:sp>
        <p:nvSpPr>
          <p:cNvPr id="6" name="5 Metin kutusu"/>
          <p:cNvSpPr txBox="1"/>
          <p:nvPr/>
        </p:nvSpPr>
        <p:spPr>
          <a:xfrm>
            <a:off x="1187624" y="1196752"/>
            <a:ext cx="6768752" cy="4708981"/>
          </a:xfrm>
          <a:prstGeom prst="rect">
            <a:avLst/>
          </a:prstGeom>
          <a:noFill/>
        </p:spPr>
        <p:txBody>
          <a:bodyPr wrap="square" rtlCol="0">
            <a:spAutoFit/>
          </a:bodyPr>
          <a:lstStyle/>
          <a:p>
            <a:pPr algn="just"/>
            <a:r>
              <a:rPr lang="tr-TR" sz="2000" b="1" dirty="0" smtClean="0">
                <a:solidFill>
                  <a:schemeClr val="bg1"/>
                </a:solidFill>
                <a:sym typeface="Symbol"/>
              </a:rPr>
              <a:t></a:t>
            </a:r>
            <a:r>
              <a:rPr lang="en-US" sz="2000" b="1" dirty="0" smtClean="0">
                <a:solidFill>
                  <a:schemeClr val="bg1"/>
                </a:solidFill>
              </a:rPr>
              <a:t>30 to 50 genera and about </a:t>
            </a:r>
            <a:r>
              <a:rPr lang="tr-TR" sz="2000" b="1" dirty="0" smtClean="0">
                <a:solidFill>
                  <a:schemeClr val="bg1"/>
                </a:solidFill>
              </a:rPr>
              <a:t>3</a:t>
            </a:r>
            <a:r>
              <a:rPr lang="en-US" sz="2000" b="1" dirty="0" smtClean="0">
                <a:solidFill>
                  <a:schemeClr val="bg1"/>
                </a:solidFill>
              </a:rPr>
              <a:t>000 species</a:t>
            </a:r>
            <a:endParaRPr lang="tr-TR" sz="2000" b="1" dirty="0" smtClean="0">
              <a:solidFill>
                <a:schemeClr val="bg1"/>
              </a:solidFill>
            </a:endParaRPr>
          </a:p>
          <a:p>
            <a:pPr algn="just"/>
            <a:r>
              <a:rPr lang="tr-TR" sz="2000" b="1" dirty="0" smtClean="0">
                <a:solidFill>
                  <a:schemeClr val="bg1"/>
                </a:solidFill>
                <a:sym typeface="Symbol"/>
              </a:rPr>
              <a:t> </a:t>
            </a:r>
            <a:r>
              <a:rPr lang="tr-TR" sz="2000" b="1" dirty="0" smtClean="0">
                <a:solidFill>
                  <a:schemeClr val="bg1"/>
                </a:solidFill>
              </a:rPr>
              <a:t>W</a:t>
            </a:r>
            <a:r>
              <a:rPr lang="en-US" sz="2000" b="1" dirty="0" smtClean="0">
                <a:solidFill>
                  <a:schemeClr val="bg1"/>
                </a:solidFill>
              </a:rPr>
              <a:t>arm </a:t>
            </a:r>
            <a:r>
              <a:rPr lang="en-US" sz="2000" b="1" dirty="0" err="1" smtClean="0">
                <a:solidFill>
                  <a:schemeClr val="bg1"/>
                </a:solidFill>
              </a:rPr>
              <a:t>temperat</a:t>
            </a:r>
            <a:r>
              <a:rPr lang="tr-TR" sz="2000" b="1" dirty="0" err="1" smtClean="0">
                <a:solidFill>
                  <a:schemeClr val="bg1"/>
                </a:solidFill>
              </a:rPr>
              <a:t>ure</a:t>
            </a:r>
            <a:r>
              <a:rPr lang="en-US" sz="2000" b="1" dirty="0" smtClean="0">
                <a:solidFill>
                  <a:schemeClr val="bg1"/>
                </a:solidFill>
              </a:rPr>
              <a:t> and tropical regions</a:t>
            </a:r>
            <a:endParaRPr lang="tr-TR" sz="2000" b="1" dirty="0" smtClean="0">
              <a:solidFill>
                <a:schemeClr val="bg1"/>
              </a:solidFill>
            </a:endParaRPr>
          </a:p>
          <a:p>
            <a:pPr algn="just"/>
            <a:r>
              <a:rPr lang="tr-TR" sz="2000" b="1" dirty="0" smtClean="0">
                <a:solidFill>
                  <a:schemeClr val="bg1"/>
                </a:solidFill>
                <a:sym typeface="Symbol"/>
              </a:rPr>
              <a:t> </a:t>
            </a:r>
            <a:r>
              <a:rPr lang="en-US" sz="2000" b="1" dirty="0" smtClean="0">
                <a:solidFill>
                  <a:schemeClr val="bg1"/>
                </a:solidFill>
              </a:rPr>
              <a:t>Southeast Asia and South America</a:t>
            </a:r>
            <a:endParaRPr lang="tr-TR" sz="2000" b="1" dirty="0" smtClean="0">
              <a:solidFill>
                <a:schemeClr val="bg1"/>
              </a:solidFill>
            </a:endParaRPr>
          </a:p>
          <a:p>
            <a:pPr algn="just"/>
            <a:r>
              <a:rPr lang="tr-TR" sz="2000" b="1" dirty="0" smtClean="0">
                <a:solidFill>
                  <a:schemeClr val="bg1"/>
                </a:solidFill>
                <a:sym typeface="Symbol"/>
              </a:rPr>
              <a:t> </a:t>
            </a:r>
            <a:r>
              <a:rPr lang="tr-TR" sz="2000" b="1" dirty="0" smtClean="0">
                <a:solidFill>
                  <a:schemeClr val="bg1"/>
                </a:solidFill>
              </a:rPr>
              <a:t>N</a:t>
            </a:r>
            <a:r>
              <a:rPr lang="en-US" sz="2000" b="1" dirty="0" smtClean="0">
                <a:solidFill>
                  <a:schemeClr val="bg1"/>
                </a:solidFill>
              </a:rPr>
              <a:t>early all </a:t>
            </a:r>
            <a:r>
              <a:rPr lang="tr-TR" sz="2000" b="1" dirty="0" err="1" smtClean="0">
                <a:solidFill>
                  <a:schemeClr val="bg1"/>
                </a:solidFill>
              </a:rPr>
              <a:t>aromatic</a:t>
            </a:r>
            <a:r>
              <a:rPr lang="tr-TR" sz="2000" b="1" dirty="0" smtClean="0">
                <a:solidFill>
                  <a:schemeClr val="bg1"/>
                </a:solidFill>
              </a:rPr>
              <a:t> </a:t>
            </a:r>
            <a:r>
              <a:rPr lang="en-US" sz="2000" b="1" dirty="0" smtClean="0">
                <a:solidFill>
                  <a:schemeClr val="bg1"/>
                </a:solidFill>
              </a:rPr>
              <a:t>woody</a:t>
            </a:r>
            <a:r>
              <a:rPr lang="tr-TR" sz="2000" b="1" dirty="0" smtClean="0">
                <a:solidFill>
                  <a:schemeClr val="bg1"/>
                </a:solidFill>
              </a:rPr>
              <a:t>/</a:t>
            </a:r>
            <a:r>
              <a:rPr lang="tr-TR" sz="2000" b="1" dirty="0" err="1" smtClean="0">
                <a:solidFill>
                  <a:schemeClr val="bg1"/>
                </a:solidFill>
              </a:rPr>
              <a:t>evergreen</a:t>
            </a:r>
            <a:r>
              <a:rPr lang="en-US" sz="2000" b="1" dirty="0" smtClean="0">
                <a:solidFill>
                  <a:schemeClr val="bg1"/>
                </a:solidFill>
              </a:rPr>
              <a:t> trees and shrubs </a:t>
            </a:r>
            <a:endParaRPr lang="tr-TR" sz="2000" b="1" dirty="0" smtClean="0">
              <a:solidFill>
                <a:schemeClr val="bg1"/>
              </a:solidFill>
            </a:endParaRPr>
          </a:p>
          <a:p>
            <a:pPr algn="just"/>
            <a:r>
              <a:rPr lang="tr-TR" sz="2000" b="1" dirty="0" smtClean="0">
                <a:solidFill>
                  <a:schemeClr val="bg1"/>
                </a:solidFill>
                <a:sym typeface="Symbol"/>
              </a:rPr>
              <a:t> </a:t>
            </a:r>
            <a:r>
              <a:rPr lang="tr-TR" sz="2000" b="1" dirty="0" err="1" smtClean="0">
                <a:solidFill>
                  <a:schemeClr val="bg1"/>
                </a:solidFill>
              </a:rPr>
              <a:t>Drupes</a:t>
            </a:r>
            <a:r>
              <a:rPr lang="tr-TR" sz="2000" b="1" dirty="0" smtClean="0">
                <a:solidFill>
                  <a:schemeClr val="bg1"/>
                </a:solidFill>
              </a:rPr>
              <a:t> </a:t>
            </a:r>
            <a:r>
              <a:rPr lang="tr-TR" sz="2000" b="1" dirty="0" err="1" smtClean="0">
                <a:solidFill>
                  <a:schemeClr val="bg1"/>
                </a:solidFill>
              </a:rPr>
              <a:t>fruit</a:t>
            </a:r>
            <a:endParaRPr lang="tr-TR" sz="2000" b="1" dirty="0" smtClean="0">
              <a:solidFill>
                <a:schemeClr val="bg1"/>
              </a:solidFill>
            </a:endParaRPr>
          </a:p>
          <a:p>
            <a:pPr algn="just"/>
            <a:r>
              <a:rPr lang="tr-TR" sz="2000" b="1" dirty="0" smtClean="0">
                <a:solidFill>
                  <a:schemeClr val="bg1"/>
                </a:solidFill>
              </a:rPr>
              <a:t>-E</a:t>
            </a:r>
            <a:r>
              <a:rPr lang="en-US" sz="2000" b="1" dirty="0" err="1" smtClean="0">
                <a:solidFill>
                  <a:schemeClr val="bg1"/>
                </a:solidFill>
              </a:rPr>
              <a:t>ssential</a:t>
            </a:r>
            <a:r>
              <a:rPr lang="en-US" sz="2000" b="1" dirty="0" smtClean="0">
                <a:solidFill>
                  <a:schemeClr val="bg1"/>
                </a:solidFill>
              </a:rPr>
              <a:t> oils</a:t>
            </a:r>
            <a:endParaRPr lang="tr-TR" sz="2000" b="1" dirty="0" smtClean="0">
              <a:solidFill>
                <a:schemeClr val="bg1"/>
              </a:solidFill>
            </a:endParaRPr>
          </a:p>
          <a:p>
            <a:pPr algn="just"/>
            <a:r>
              <a:rPr lang="tr-TR" sz="2000" b="1" dirty="0" smtClean="0">
                <a:solidFill>
                  <a:schemeClr val="bg1"/>
                </a:solidFill>
              </a:rPr>
              <a:t>-M</a:t>
            </a:r>
            <a:r>
              <a:rPr lang="en-US" sz="2000" b="1" dirty="0" err="1" smtClean="0">
                <a:solidFill>
                  <a:schemeClr val="bg1"/>
                </a:solidFill>
              </a:rPr>
              <a:t>edicinal</a:t>
            </a:r>
            <a:r>
              <a:rPr lang="en-US" sz="2000" b="1" dirty="0" smtClean="0">
                <a:solidFill>
                  <a:schemeClr val="bg1"/>
                </a:solidFill>
              </a:rPr>
              <a:t> </a:t>
            </a:r>
            <a:r>
              <a:rPr lang="tr-TR" sz="2000" b="1" dirty="0" smtClean="0">
                <a:solidFill>
                  <a:schemeClr val="bg1"/>
                </a:solidFill>
              </a:rPr>
              <a:t> </a:t>
            </a:r>
            <a:r>
              <a:rPr lang="tr-TR" sz="2000" b="1" dirty="0" err="1" smtClean="0">
                <a:solidFill>
                  <a:schemeClr val="bg1"/>
                </a:solidFill>
              </a:rPr>
              <a:t>importance</a:t>
            </a:r>
            <a:endParaRPr lang="tr-TR" sz="2000" b="1" dirty="0" smtClean="0">
              <a:solidFill>
                <a:schemeClr val="bg1"/>
              </a:solidFill>
            </a:endParaRPr>
          </a:p>
          <a:p>
            <a:pPr algn="just"/>
            <a:r>
              <a:rPr lang="tr-TR" sz="2000" b="1" dirty="0" smtClean="0">
                <a:solidFill>
                  <a:schemeClr val="bg1"/>
                </a:solidFill>
              </a:rPr>
              <a:t>-</a:t>
            </a:r>
            <a:r>
              <a:rPr lang="tr-TR" sz="2000" b="1" dirty="0" err="1" smtClean="0">
                <a:solidFill>
                  <a:schemeClr val="bg1"/>
                </a:solidFill>
              </a:rPr>
              <a:t>Spices</a:t>
            </a:r>
            <a:endParaRPr lang="tr-TR" sz="2000" b="1" dirty="0" smtClean="0">
              <a:solidFill>
                <a:schemeClr val="bg1"/>
              </a:solidFill>
            </a:endParaRPr>
          </a:p>
          <a:p>
            <a:pPr algn="just"/>
            <a:endParaRPr lang="tr-TR" sz="2000" b="1" dirty="0" smtClean="0">
              <a:solidFill>
                <a:schemeClr val="bg1"/>
              </a:solidFill>
            </a:endParaRPr>
          </a:p>
          <a:p>
            <a:pPr algn="just"/>
            <a:r>
              <a:rPr lang="tr-TR" sz="2000" b="1" dirty="0" smtClean="0">
                <a:solidFill>
                  <a:schemeClr val="bg1"/>
                </a:solidFill>
                <a:sym typeface="Symbol"/>
              </a:rPr>
              <a:t> </a:t>
            </a:r>
            <a:r>
              <a:rPr lang="tr-TR" sz="2000" b="1" dirty="0" smtClean="0">
                <a:solidFill>
                  <a:schemeClr val="bg1"/>
                </a:solidFill>
              </a:rPr>
              <a:t>B</a:t>
            </a:r>
            <a:r>
              <a:rPr lang="en-US" sz="2000" b="1" dirty="0" err="1" smtClean="0">
                <a:solidFill>
                  <a:schemeClr val="bg1"/>
                </a:solidFill>
              </a:rPr>
              <a:t>est</a:t>
            </a:r>
            <a:r>
              <a:rPr lang="en-US" sz="2000" b="1" dirty="0" smtClean="0">
                <a:solidFill>
                  <a:schemeClr val="bg1"/>
                </a:solidFill>
              </a:rPr>
              <a:t>-known species of particular commercial value:</a:t>
            </a:r>
            <a:endParaRPr lang="tr-TR" sz="2000" b="1" dirty="0" smtClean="0">
              <a:solidFill>
                <a:schemeClr val="bg1"/>
              </a:solidFill>
            </a:endParaRPr>
          </a:p>
          <a:p>
            <a:pPr algn="just"/>
            <a:r>
              <a:rPr lang="tr-TR" sz="2000" b="1" i="1" dirty="0" smtClean="0">
                <a:solidFill>
                  <a:schemeClr val="bg1"/>
                </a:solidFill>
              </a:rPr>
              <a:t>-</a:t>
            </a:r>
            <a:r>
              <a:rPr lang="tr-TR" sz="2000" b="1" i="1" dirty="0" err="1" smtClean="0">
                <a:solidFill>
                  <a:schemeClr val="bg1"/>
                </a:solidFill>
              </a:rPr>
              <a:t>Cinnamomum</a:t>
            </a:r>
            <a:endParaRPr lang="tr-TR" sz="2000" b="1" i="1" dirty="0" smtClean="0">
              <a:solidFill>
                <a:schemeClr val="bg1"/>
              </a:solidFill>
            </a:endParaRPr>
          </a:p>
          <a:p>
            <a:pPr algn="just"/>
            <a:r>
              <a:rPr lang="tr-TR" sz="2000" b="1" i="1" dirty="0" smtClean="0">
                <a:solidFill>
                  <a:schemeClr val="bg1"/>
                </a:solidFill>
              </a:rPr>
              <a:t>-</a:t>
            </a:r>
            <a:r>
              <a:rPr lang="tr-TR" sz="2000" b="1" i="1" dirty="0" err="1" smtClean="0">
                <a:solidFill>
                  <a:schemeClr val="bg1"/>
                </a:solidFill>
              </a:rPr>
              <a:t>Cassia</a:t>
            </a:r>
            <a:endParaRPr lang="tr-TR" sz="2000" b="1" i="1" dirty="0" smtClean="0">
              <a:solidFill>
                <a:schemeClr val="bg1"/>
              </a:solidFill>
            </a:endParaRPr>
          </a:p>
          <a:p>
            <a:pPr algn="just"/>
            <a:r>
              <a:rPr lang="tr-TR" sz="2000" b="1" i="1" dirty="0" smtClean="0">
                <a:solidFill>
                  <a:schemeClr val="bg1"/>
                </a:solidFill>
              </a:rPr>
              <a:t>-</a:t>
            </a:r>
            <a:r>
              <a:rPr lang="tr-TR" sz="2000" b="1" i="1" dirty="0" err="1" smtClean="0">
                <a:solidFill>
                  <a:schemeClr val="bg1"/>
                </a:solidFill>
              </a:rPr>
              <a:t>Camphor</a:t>
            </a:r>
            <a:r>
              <a:rPr lang="tr-TR" sz="2000" b="1" i="1" dirty="0" smtClean="0">
                <a:solidFill>
                  <a:schemeClr val="bg1"/>
                </a:solidFill>
              </a:rPr>
              <a:t> </a:t>
            </a:r>
            <a:r>
              <a:rPr lang="tr-TR" sz="2000" b="1" i="1" dirty="0" err="1" smtClean="0">
                <a:solidFill>
                  <a:schemeClr val="bg1"/>
                </a:solidFill>
              </a:rPr>
              <a:t>laurel</a:t>
            </a:r>
            <a:endParaRPr lang="tr-TR" sz="2000" b="1" i="1" dirty="0" smtClean="0">
              <a:solidFill>
                <a:schemeClr val="bg1"/>
              </a:solidFill>
            </a:endParaRPr>
          </a:p>
          <a:p>
            <a:pPr algn="just"/>
            <a:r>
              <a:rPr lang="tr-TR" sz="2000" b="1" i="1" dirty="0" smtClean="0">
                <a:solidFill>
                  <a:schemeClr val="bg1"/>
                </a:solidFill>
              </a:rPr>
              <a:t>-</a:t>
            </a:r>
            <a:r>
              <a:rPr lang="tr-TR" sz="2000" b="1" i="1" dirty="0" err="1" smtClean="0">
                <a:solidFill>
                  <a:schemeClr val="bg1"/>
                </a:solidFill>
              </a:rPr>
              <a:t>Laurus</a:t>
            </a:r>
            <a:endParaRPr lang="tr-TR" sz="2000" b="1" i="1" dirty="0" smtClean="0">
              <a:solidFill>
                <a:schemeClr val="bg1"/>
              </a:solidFill>
            </a:endParaRPr>
          </a:p>
          <a:p>
            <a:pPr algn="just"/>
            <a:r>
              <a:rPr lang="tr-TR" sz="2000" b="1" i="1" dirty="0" smtClean="0">
                <a:solidFill>
                  <a:schemeClr val="bg1"/>
                </a:solidFill>
              </a:rPr>
              <a:t>-</a:t>
            </a:r>
            <a:r>
              <a:rPr lang="tr-TR" sz="2000" b="1" i="1" dirty="0" err="1" smtClean="0">
                <a:solidFill>
                  <a:schemeClr val="bg1"/>
                </a:solidFill>
              </a:rPr>
              <a:t>Persea</a:t>
            </a:r>
            <a:endParaRPr lang="en-US" sz="2000" b="1" i="1" dirty="0" smtClean="0">
              <a:solidFill>
                <a:schemeClr val="bg1"/>
              </a:solidFill>
            </a:endParaRPr>
          </a:p>
        </p:txBody>
      </p:sp>
      <p:sp>
        <p:nvSpPr>
          <p:cNvPr id="5" name="4 Oval"/>
          <p:cNvSpPr/>
          <p:nvPr/>
        </p:nvSpPr>
        <p:spPr>
          <a:xfrm>
            <a:off x="899592" y="188640"/>
            <a:ext cx="3600400" cy="86409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err="1" smtClean="0">
                <a:solidFill>
                  <a:schemeClr val="bg1"/>
                </a:solidFill>
              </a:rPr>
              <a:t>Lauraceae</a:t>
            </a:r>
            <a:r>
              <a:rPr lang="tr-TR" b="1" dirty="0" smtClean="0">
                <a:solidFill>
                  <a:schemeClr val="bg1"/>
                </a:solidFill>
              </a:rPr>
              <a:t>/</a:t>
            </a:r>
            <a:r>
              <a:rPr lang="tr-TR" b="1" dirty="0" err="1" smtClean="0">
                <a:solidFill>
                  <a:schemeClr val="bg1"/>
                </a:solidFill>
              </a:rPr>
              <a:t>Laurel</a:t>
            </a:r>
            <a:r>
              <a:rPr lang="tr-TR" b="1" dirty="0" smtClean="0">
                <a:solidFill>
                  <a:schemeClr val="bg1"/>
                </a:solidFill>
              </a:rPr>
              <a:t>  </a:t>
            </a:r>
            <a:r>
              <a:rPr lang="tr-TR" b="1" dirty="0" err="1" smtClean="0">
                <a:solidFill>
                  <a:schemeClr val="bg1"/>
                </a:solidFill>
              </a:rPr>
              <a:t>Family</a:t>
            </a:r>
            <a:endParaRPr lang="tr-TR" b="1" dirty="0">
              <a:solidFill>
                <a:schemeClr val="bg1"/>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4</a:t>
            </a:fld>
            <a:endParaRPr lang="tr-T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www.tradewindsfruit.com/content/images/cinnamon8.jpg"/>
          <p:cNvPicPr>
            <a:picLocks noChangeAspect="1" noChangeArrowheads="1"/>
          </p:cNvPicPr>
          <p:nvPr/>
        </p:nvPicPr>
        <p:blipFill>
          <a:blip r:embed="rId3" cstate="print"/>
          <a:srcRect b="14706"/>
          <a:stretch>
            <a:fillRect/>
          </a:stretch>
        </p:blipFill>
        <p:spPr bwMode="auto">
          <a:xfrm>
            <a:off x="179512" y="188640"/>
            <a:ext cx="4449704" cy="3384376"/>
          </a:xfrm>
          <a:prstGeom prst="ellipse">
            <a:avLst/>
          </a:prstGeom>
          <a:ln>
            <a:noFill/>
          </a:ln>
          <a:effectLst>
            <a:softEdge rad="112500"/>
          </a:effectLst>
        </p:spPr>
      </p:pic>
      <p:pic>
        <p:nvPicPr>
          <p:cNvPr id="4" name="Picture 2" descr="http://www.botanical.com/botanical/mgmh/c/cassia31-l.jpg"/>
          <p:cNvPicPr>
            <a:picLocks noChangeAspect="1" noChangeArrowheads="1"/>
          </p:cNvPicPr>
          <p:nvPr/>
        </p:nvPicPr>
        <p:blipFill>
          <a:blip r:embed="rId4" cstate="print"/>
          <a:srcRect/>
          <a:stretch>
            <a:fillRect/>
          </a:stretch>
        </p:blipFill>
        <p:spPr bwMode="auto">
          <a:xfrm>
            <a:off x="5292080" y="2348880"/>
            <a:ext cx="3240360" cy="4042029"/>
          </a:xfrm>
          <a:prstGeom prst="rect">
            <a:avLst/>
          </a:prstGeom>
          <a:ln>
            <a:noFill/>
          </a:ln>
          <a:effectLst>
            <a:softEdge rad="112500"/>
          </a:effectLst>
        </p:spPr>
      </p:pic>
      <p:graphicFrame>
        <p:nvGraphicFramePr>
          <p:cNvPr id="7" name="6 Diyagram"/>
          <p:cNvGraphicFramePr/>
          <p:nvPr>
            <p:extLst>
              <p:ext uri="{D42A27DB-BD31-4B8C-83A1-F6EECF244321}">
                <p14:modId xmlns:p14="http://schemas.microsoft.com/office/powerpoint/2010/main" val="2202474481"/>
              </p:ext>
            </p:extLst>
          </p:nvPr>
        </p:nvGraphicFramePr>
        <p:xfrm>
          <a:off x="107504" y="3284984"/>
          <a:ext cx="6552728" cy="309634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7 Slayt Numarası Yer Tutucusu"/>
          <p:cNvSpPr>
            <a:spLocks noGrp="1"/>
          </p:cNvSpPr>
          <p:nvPr>
            <p:ph type="sldNum" sz="quarter" idx="12"/>
          </p:nvPr>
        </p:nvSpPr>
        <p:spPr>
          <a:xfrm>
            <a:off x="6470848" y="6376243"/>
            <a:ext cx="2133600" cy="365125"/>
          </a:xfrm>
        </p:spPr>
        <p:txBody>
          <a:bodyPr/>
          <a:lstStyle/>
          <a:p>
            <a:fld id="{B1DEFA8C-F947-479F-BE07-76B6B3F80BF1}" type="slidenum">
              <a:rPr lang="tr-TR" smtClean="0"/>
              <a:pPr/>
              <a:t>5</a:t>
            </a:fld>
            <a:endParaRPr lang="tr-TR" dirty="0"/>
          </a:p>
        </p:txBody>
      </p:sp>
      <p:graphicFrame>
        <p:nvGraphicFramePr>
          <p:cNvPr id="11" name="10 Diyagram"/>
          <p:cNvGraphicFramePr/>
          <p:nvPr/>
        </p:nvGraphicFramePr>
        <p:xfrm>
          <a:off x="2843808" y="476672"/>
          <a:ext cx="6048672" cy="165618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http://delta-intkey.com/wood/images/cinn-xx.jpg"/>
          <p:cNvPicPr>
            <a:picLocks noChangeAspect="1" noChangeArrowheads="1"/>
          </p:cNvPicPr>
          <p:nvPr/>
        </p:nvPicPr>
        <p:blipFill>
          <a:blip r:embed="rId2" cstate="print"/>
          <a:srcRect/>
          <a:stretch>
            <a:fillRect/>
          </a:stretch>
        </p:blipFill>
        <p:spPr bwMode="auto">
          <a:xfrm>
            <a:off x="76838" y="3717032"/>
            <a:ext cx="4135122" cy="2952328"/>
          </a:xfrm>
          <a:prstGeom prst="ellipse">
            <a:avLst/>
          </a:prstGeom>
          <a:ln>
            <a:noFill/>
          </a:ln>
          <a:effectLst>
            <a:softEdge rad="112500"/>
          </a:effectLst>
        </p:spPr>
      </p:pic>
      <p:pic>
        <p:nvPicPr>
          <p:cNvPr id="3074" name="Picture 2" descr="http://www.demonchyaromatics.com/media/64408/cassia.jpg"/>
          <p:cNvPicPr>
            <a:picLocks noChangeAspect="1" noChangeArrowheads="1"/>
          </p:cNvPicPr>
          <p:nvPr/>
        </p:nvPicPr>
        <p:blipFill>
          <a:blip r:embed="rId3" cstate="print"/>
          <a:srcRect/>
          <a:stretch>
            <a:fillRect/>
          </a:stretch>
        </p:blipFill>
        <p:spPr bwMode="auto">
          <a:xfrm>
            <a:off x="3995936" y="4293096"/>
            <a:ext cx="4046653" cy="2376264"/>
          </a:xfrm>
          <a:prstGeom prst="rect">
            <a:avLst/>
          </a:prstGeom>
          <a:noFill/>
        </p:spPr>
      </p:pic>
      <p:pic>
        <p:nvPicPr>
          <p:cNvPr id="3076" name="Picture 4" descr="http://www.holisticdad.net/wp-content/uploads/2013/02/Cinnamon-Bark-Essential-Oil.jpg"/>
          <p:cNvPicPr>
            <a:picLocks noChangeAspect="1" noChangeArrowheads="1"/>
          </p:cNvPicPr>
          <p:nvPr/>
        </p:nvPicPr>
        <p:blipFill>
          <a:blip r:embed="rId4" cstate="print">
            <a:lum bright="30000" contrast="20000"/>
          </a:blip>
          <a:srcRect/>
          <a:stretch>
            <a:fillRect/>
          </a:stretch>
        </p:blipFill>
        <p:spPr bwMode="auto">
          <a:xfrm>
            <a:off x="3975348" y="404664"/>
            <a:ext cx="3114675" cy="2269280"/>
          </a:xfrm>
          <a:prstGeom prst="rect">
            <a:avLst/>
          </a:prstGeom>
          <a:ln>
            <a:noFill/>
          </a:ln>
          <a:effectLst>
            <a:softEdge rad="112500"/>
          </a:effectLst>
        </p:spPr>
      </p:pic>
      <p:pic>
        <p:nvPicPr>
          <p:cNvPr id="3078" name="Picture 6" descr="http://upload.wikimedia.org/wikipedia/commons/2/27/Cinnamaldehyde-2D-skeletal.png"/>
          <p:cNvPicPr>
            <a:picLocks noChangeAspect="1" noChangeArrowheads="1"/>
          </p:cNvPicPr>
          <p:nvPr/>
        </p:nvPicPr>
        <p:blipFill>
          <a:blip r:embed="rId5" cstate="print"/>
          <a:srcRect/>
          <a:stretch>
            <a:fillRect/>
          </a:stretch>
        </p:blipFill>
        <p:spPr bwMode="auto">
          <a:xfrm rot="2654438">
            <a:off x="1718417" y="733115"/>
            <a:ext cx="2323458" cy="1741821"/>
          </a:xfrm>
          <a:prstGeom prst="rect">
            <a:avLst/>
          </a:prstGeom>
          <a:ln>
            <a:noFill/>
          </a:ln>
          <a:effectLst>
            <a:softEdge rad="112500"/>
          </a:effectLst>
        </p:spPr>
      </p:pic>
      <p:sp>
        <p:nvSpPr>
          <p:cNvPr id="6" name="5 Köşeleri Yuvarlanmış Dikdörtgen Belirtme Çizgisi"/>
          <p:cNvSpPr/>
          <p:nvPr/>
        </p:nvSpPr>
        <p:spPr>
          <a:xfrm>
            <a:off x="1043608" y="2276872"/>
            <a:ext cx="7488832" cy="2232248"/>
          </a:xfrm>
          <a:prstGeom prst="wedgeRoundRectCallout">
            <a:avLst>
              <a:gd name="adj1" fmla="val -35006"/>
              <a:gd name="adj2" fmla="val 82184"/>
              <a:gd name="adj3" fmla="val 16667"/>
            </a:avLst>
          </a:prstGeom>
          <a:solidFill>
            <a:srgbClr val="663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Font typeface="Wingdings" panose="05000000000000000000" pitchFamily="2" charset="2"/>
              <a:buChar char="q"/>
            </a:pPr>
            <a:r>
              <a:rPr lang="en-US" sz="2000" b="1" dirty="0" err="1" smtClean="0">
                <a:solidFill>
                  <a:schemeClr val="bg1"/>
                </a:solidFill>
              </a:rPr>
              <a:t>Cinnamaldehyde</a:t>
            </a:r>
            <a:r>
              <a:rPr lang="en-US" sz="2000" b="1" dirty="0" smtClean="0">
                <a:solidFill>
                  <a:schemeClr val="bg1"/>
                </a:solidFill>
              </a:rPr>
              <a:t>, </a:t>
            </a:r>
            <a:r>
              <a:rPr lang="en-US" sz="2000" b="1" dirty="0" err="1" smtClean="0">
                <a:solidFill>
                  <a:schemeClr val="bg1"/>
                </a:solidFill>
              </a:rPr>
              <a:t>cinnamic</a:t>
            </a:r>
            <a:r>
              <a:rPr lang="en-US" sz="2000" b="1" dirty="0" smtClean="0">
                <a:solidFill>
                  <a:schemeClr val="bg1"/>
                </a:solidFill>
              </a:rPr>
              <a:t> acid, </a:t>
            </a:r>
            <a:r>
              <a:rPr lang="en-US" sz="2000" b="1" dirty="0" err="1" smtClean="0">
                <a:solidFill>
                  <a:schemeClr val="bg1"/>
                </a:solidFill>
              </a:rPr>
              <a:t>cinnamate</a:t>
            </a:r>
            <a:r>
              <a:rPr lang="tr-TR" sz="2000" b="1" dirty="0" smtClean="0">
                <a:solidFill>
                  <a:schemeClr val="bg1"/>
                </a:solidFill>
              </a:rPr>
              <a:t>  in </a:t>
            </a:r>
            <a:r>
              <a:rPr lang="tr-TR" sz="2000" b="1" dirty="0" err="1" smtClean="0">
                <a:solidFill>
                  <a:schemeClr val="bg1"/>
                </a:solidFill>
              </a:rPr>
              <a:t>the</a:t>
            </a:r>
            <a:r>
              <a:rPr lang="tr-TR" sz="2000" b="1" dirty="0" smtClean="0">
                <a:solidFill>
                  <a:schemeClr val="bg1"/>
                </a:solidFill>
              </a:rPr>
              <a:t>  </a:t>
            </a:r>
            <a:r>
              <a:rPr lang="tr-TR" sz="2000" b="1" dirty="0" err="1" smtClean="0">
                <a:solidFill>
                  <a:schemeClr val="bg1"/>
                </a:solidFill>
              </a:rPr>
              <a:t>essential</a:t>
            </a:r>
            <a:r>
              <a:rPr lang="tr-TR" sz="2000" b="1" dirty="0" smtClean="0">
                <a:solidFill>
                  <a:schemeClr val="bg1"/>
                </a:solidFill>
              </a:rPr>
              <a:t> </a:t>
            </a:r>
            <a:r>
              <a:rPr lang="tr-TR" sz="2000" b="1" dirty="0" err="1" smtClean="0">
                <a:solidFill>
                  <a:schemeClr val="bg1"/>
                </a:solidFill>
              </a:rPr>
              <a:t>oil</a:t>
            </a:r>
            <a:endParaRPr lang="tr-TR" sz="2000" b="1" dirty="0" smtClean="0">
              <a:solidFill>
                <a:schemeClr val="bg1"/>
              </a:solidFill>
            </a:endParaRPr>
          </a:p>
          <a:p>
            <a:pPr algn="just"/>
            <a:endParaRPr lang="tr-TR" sz="2000" b="1" dirty="0" smtClean="0">
              <a:solidFill>
                <a:schemeClr val="bg1"/>
              </a:solidFill>
            </a:endParaRPr>
          </a:p>
          <a:p>
            <a:pPr marL="342900" indent="-342900" algn="just">
              <a:buFont typeface="Wingdings" panose="05000000000000000000" pitchFamily="2" charset="2"/>
              <a:buChar char="q"/>
            </a:pPr>
            <a:r>
              <a:rPr lang="tr-TR" sz="2000" b="1" dirty="0" smtClean="0">
                <a:solidFill>
                  <a:schemeClr val="bg1"/>
                </a:solidFill>
              </a:rPr>
              <a:t>P</a:t>
            </a:r>
            <a:r>
              <a:rPr lang="en-US" sz="2000" b="1" dirty="0" err="1" smtClean="0">
                <a:solidFill>
                  <a:schemeClr val="bg1"/>
                </a:solidFill>
              </a:rPr>
              <a:t>rocyanidins</a:t>
            </a:r>
            <a:r>
              <a:rPr lang="tr-TR" sz="2000" b="1" dirty="0" smtClean="0">
                <a:solidFill>
                  <a:schemeClr val="bg1"/>
                </a:solidFill>
              </a:rPr>
              <a:t>, </a:t>
            </a:r>
            <a:r>
              <a:rPr lang="en-US" sz="2000" b="1" dirty="0" err="1" smtClean="0">
                <a:solidFill>
                  <a:schemeClr val="bg1"/>
                </a:solidFill>
              </a:rPr>
              <a:t>catechins</a:t>
            </a:r>
            <a:r>
              <a:rPr lang="tr-TR" sz="2000" b="1" dirty="0" smtClean="0">
                <a:solidFill>
                  <a:schemeClr val="bg1"/>
                </a:solidFill>
              </a:rPr>
              <a:t>  in c</a:t>
            </a:r>
            <a:r>
              <a:rPr lang="en-US" sz="2000" b="1" dirty="0" err="1" smtClean="0">
                <a:solidFill>
                  <a:schemeClr val="bg1"/>
                </a:solidFill>
              </a:rPr>
              <a:t>innamon</a:t>
            </a:r>
            <a:r>
              <a:rPr lang="en-US" sz="2000" b="1" dirty="0" smtClean="0">
                <a:solidFill>
                  <a:schemeClr val="bg1"/>
                </a:solidFill>
              </a:rPr>
              <a:t> bark </a:t>
            </a:r>
            <a:endParaRPr lang="tr-TR" sz="2000" b="1" dirty="0">
              <a:solidFill>
                <a:schemeClr val="bg1"/>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pPr/>
              <a:t>6</a:t>
            </a:fld>
            <a:endParaRPr lang="tr-TR"/>
          </a:p>
        </p:txBody>
      </p:sp>
    </p:spTree>
    <p:extLst>
      <p:ext uri="{BB962C8B-B14F-4D97-AF65-F5344CB8AC3E}">
        <p14:creationId xmlns:p14="http://schemas.microsoft.com/office/powerpoint/2010/main" val="27682015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link.springer.com/article/10.1007%2Fs11814-007-0048-0/lookinside/000.png"/>
          <p:cNvPicPr>
            <a:picLocks noChangeAspect="1" noChangeArrowheads="1"/>
          </p:cNvPicPr>
          <p:nvPr/>
        </p:nvPicPr>
        <p:blipFill>
          <a:blip r:embed="rId2" cstate="print">
            <a:lum bright="20000" contrast="40000"/>
          </a:blip>
          <a:srcRect/>
          <a:stretch>
            <a:fillRect/>
          </a:stretch>
        </p:blipFill>
        <p:spPr bwMode="auto">
          <a:xfrm rot="1267821">
            <a:off x="1514911" y="545094"/>
            <a:ext cx="4076700" cy="5772150"/>
          </a:xfrm>
          <a:prstGeom prst="rect">
            <a:avLst/>
          </a:prstGeom>
          <a:noFill/>
        </p:spPr>
      </p:pic>
      <p:pic>
        <p:nvPicPr>
          <p:cNvPr id="56326" name="Picture 6" descr="http://link.springer.com/article/10.1007%2Fs11130-014-0415-z/lookinside/000.png"/>
          <p:cNvPicPr>
            <a:picLocks noChangeAspect="1" noChangeArrowheads="1"/>
          </p:cNvPicPr>
          <p:nvPr/>
        </p:nvPicPr>
        <p:blipFill>
          <a:blip r:embed="rId3" cstate="print">
            <a:lum bright="40000" contrast="-40000"/>
          </a:blip>
          <a:srcRect/>
          <a:stretch>
            <a:fillRect/>
          </a:stretch>
        </p:blipFill>
        <p:spPr bwMode="auto">
          <a:xfrm rot="19729380">
            <a:off x="4465953" y="988425"/>
            <a:ext cx="3584138" cy="4763130"/>
          </a:xfrm>
          <a:prstGeom prst="rect">
            <a:avLst/>
          </a:prstGeom>
          <a:noFill/>
        </p:spPr>
      </p:pic>
      <p:sp>
        <p:nvSpPr>
          <p:cNvPr id="2" name="1 Slayt Numarası Yer Tutucusu"/>
          <p:cNvSpPr>
            <a:spLocks noGrp="1"/>
          </p:cNvSpPr>
          <p:nvPr>
            <p:ph type="sldNum" sz="quarter" idx="12"/>
          </p:nvPr>
        </p:nvSpPr>
        <p:spPr/>
        <p:txBody>
          <a:bodyPr/>
          <a:lstStyle/>
          <a:p>
            <a:fld id="{B1DEFA8C-F947-479F-BE07-76B6B3F80BF1}" type="slidenum">
              <a:rPr lang="tr-TR" smtClean="0"/>
              <a:pPr/>
              <a:t>7</a:t>
            </a:fld>
            <a:endParaRPr lang="tr-TR"/>
          </a:p>
        </p:txBody>
      </p:sp>
      <p:pic>
        <p:nvPicPr>
          <p:cNvPr id="56322" name="Picture 2" descr="http://upload.wikimedia.org/wikipedia/commons/c/c4/Cinnamomum_aromaticum_-_K%C3%B6hler%E2%80%93s_Medizinal-Pflanzen-039_cropped.jpg"/>
          <p:cNvPicPr>
            <a:picLocks noChangeAspect="1" noChangeArrowheads="1"/>
          </p:cNvPicPr>
          <p:nvPr/>
        </p:nvPicPr>
        <p:blipFill>
          <a:blip r:embed="rId4" cstate="print"/>
          <a:srcRect/>
          <a:stretch>
            <a:fillRect/>
          </a:stretch>
        </p:blipFill>
        <p:spPr bwMode="auto">
          <a:xfrm>
            <a:off x="251520" y="188640"/>
            <a:ext cx="2431945" cy="2880320"/>
          </a:xfrm>
          <a:prstGeom prst="rect">
            <a:avLst/>
          </a:prstGeom>
          <a:ln>
            <a:noFill/>
          </a:ln>
          <a:effectLst>
            <a:outerShdw blurRad="292100" dist="139700" dir="2700000" algn="tl" rotWithShape="0">
              <a:srgbClr val="333333">
                <a:alpha val="65000"/>
              </a:srgbClr>
            </a:outerShdw>
          </a:effectLst>
        </p:spPr>
      </p:pic>
      <p:sp>
        <p:nvSpPr>
          <p:cNvPr id="4" name="3 Metin kutusu"/>
          <p:cNvSpPr txBox="1"/>
          <p:nvPr/>
        </p:nvSpPr>
        <p:spPr>
          <a:xfrm>
            <a:off x="3563888" y="1175841"/>
            <a:ext cx="3456384" cy="3693319"/>
          </a:xfrm>
          <a:prstGeom prst="rect">
            <a:avLst/>
          </a:prstGeom>
          <a:noFill/>
        </p:spPr>
        <p:txBody>
          <a:bodyPr wrap="square" rtlCol="0">
            <a:spAutoFit/>
          </a:bodyPr>
          <a:lstStyle/>
          <a:p>
            <a:pPr>
              <a:lnSpc>
                <a:spcPct val="150000"/>
              </a:lnSpc>
            </a:pPr>
            <a:r>
              <a:rPr lang="tr-TR" b="1" dirty="0" smtClean="0">
                <a:solidFill>
                  <a:srgbClr val="C00000"/>
                </a:solidFill>
                <a:effectLst>
                  <a:outerShdw blurRad="38100" dist="38100" dir="2700000" algn="tl">
                    <a:srgbClr val="000000">
                      <a:alpha val="43137"/>
                    </a:srgbClr>
                  </a:outerShdw>
                </a:effectLst>
                <a:sym typeface="Symbol"/>
              </a:rPr>
              <a:t></a:t>
            </a:r>
            <a:r>
              <a:rPr lang="tr-TR" b="1" dirty="0" err="1" smtClean="0">
                <a:solidFill>
                  <a:srgbClr val="008000"/>
                </a:solidFill>
                <a:effectLst>
                  <a:outerShdw blurRad="38100" dist="38100" dir="2700000" algn="tl">
                    <a:srgbClr val="000000">
                      <a:alpha val="43137"/>
                    </a:srgbClr>
                  </a:outerShdw>
                </a:effectLst>
              </a:rPr>
              <a:t>Antioxidant</a:t>
            </a:r>
            <a:r>
              <a:rPr lang="tr-TR" b="1" dirty="0" smtClean="0">
                <a:solidFill>
                  <a:srgbClr val="008000"/>
                </a:solidFill>
                <a:effectLst>
                  <a:outerShdw blurRad="38100" dist="38100" dir="2700000" algn="tl">
                    <a:srgbClr val="000000">
                      <a:alpha val="43137"/>
                    </a:srgbClr>
                  </a:outerShdw>
                </a:effectLst>
              </a:rPr>
              <a:t> </a:t>
            </a:r>
            <a:r>
              <a:rPr lang="tr-TR" b="1" dirty="0" err="1" smtClean="0">
                <a:solidFill>
                  <a:srgbClr val="008000"/>
                </a:solidFill>
                <a:effectLst>
                  <a:outerShdw blurRad="38100" dist="38100" dir="2700000" algn="tl">
                    <a:srgbClr val="000000">
                      <a:alpha val="43137"/>
                    </a:srgbClr>
                  </a:outerShdw>
                </a:effectLst>
              </a:rPr>
              <a:t>Activity</a:t>
            </a:r>
            <a:endParaRPr lang="tr-TR" b="1" dirty="0" smtClean="0">
              <a:solidFill>
                <a:srgbClr val="008000"/>
              </a:solidFill>
              <a:effectLst>
                <a:outerShdw blurRad="38100" dist="38100" dir="2700000" algn="tl">
                  <a:srgbClr val="000000">
                    <a:alpha val="43137"/>
                  </a:srgbClr>
                </a:outerShdw>
              </a:effectLst>
            </a:endParaRPr>
          </a:p>
          <a:p>
            <a:pPr>
              <a:lnSpc>
                <a:spcPct val="150000"/>
              </a:lnSpc>
            </a:pPr>
            <a:r>
              <a:rPr lang="tr-TR" b="1" dirty="0" smtClean="0">
                <a:solidFill>
                  <a:srgbClr val="C00000"/>
                </a:solidFill>
                <a:effectLst>
                  <a:outerShdw blurRad="38100" dist="38100" dir="2700000" algn="tl">
                    <a:srgbClr val="000000">
                      <a:alpha val="43137"/>
                    </a:srgbClr>
                  </a:outerShdw>
                </a:effectLst>
                <a:sym typeface="Symbol"/>
              </a:rPr>
              <a:t></a:t>
            </a:r>
            <a:r>
              <a:rPr lang="tr-TR" b="1" dirty="0" smtClean="0">
                <a:solidFill>
                  <a:schemeClr val="accent6">
                    <a:lumMod val="75000"/>
                  </a:schemeClr>
                </a:solidFill>
                <a:effectLst>
                  <a:outerShdw blurRad="38100" dist="38100" dir="2700000" algn="tl">
                    <a:srgbClr val="000000">
                      <a:alpha val="43137"/>
                    </a:srgbClr>
                  </a:outerShdw>
                </a:effectLst>
                <a:sym typeface="Symbol"/>
              </a:rPr>
              <a:t> </a:t>
            </a:r>
            <a:r>
              <a:rPr lang="tr-TR" b="1" dirty="0" smtClean="0">
                <a:solidFill>
                  <a:srgbClr val="008000"/>
                </a:solidFill>
                <a:effectLst>
                  <a:outerShdw blurRad="38100" dist="38100" dir="2700000" algn="tl">
                    <a:srgbClr val="000000">
                      <a:alpha val="43137"/>
                    </a:srgbClr>
                  </a:outerShdw>
                </a:effectLst>
              </a:rPr>
              <a:t>Anti-</a:t>
            </a:r>
            <a:r>
              <a:rPr lang="tr-TR" b="1" dirty="0" err="1" smtClean="0">
                <a:solidFill>
                  <a:srgbClr val="008000"/>
                </a:solidFill>
                <a:effectLst>
                  <a:outerShdw blurRad="38100" dist="38100" dir="2700000" algn="tl">
                    <a:srgbClr val="000000">
                      <a:alpha val="43137"/>
                    </a:srgbClr>
                  </a:outerShdw>
                </a:effectLst>
              </a:rPr>
              <a:t>inflammatory</a:t>
            </a:r>
            <a:r>
              <a:rPr lang="tr-TR" b="1" dirty="0" smtClean="0">
                <a:solidFill>
                  <a:srgbClr val="008000"/>
                </a:solidFill>
                <a:effectLst>
                  <a:outerShdw blurRad="38100" dist="38100" dir="2700000" algn="tl">
                    <a:srgbClr val="000000">
                      <a:alpha val="43137"/>
                    </a:srgbClr>
                  </a:outerShdw>
                </a:effectLst>
              </a:rPr>
              <a:t> Activity</a:t>
            </a:r>
          </a:p>
          <a:p>
            <a:pPr>
              <a:lnSpc>
                <a:spcPct val="150000"/>
              </a:lnSpc>
            </a:pPr>
            <a:r>
              <a:rPr lang="tr-TR" b="1" dirty="0" smtClean="0">
                <a:solidFill>
                  <a:srgbClr val="C00000"/>
                </a:solidFill>
                <a:effectLst>
                  <a:outerShdw blurRad="38100" dist="38100" dir="2700000" algn="tl">
                    <a:srgbClr val="000000">
                      <a:alpha val="43137"/>
                    </a:srgbClr>
                  </a:outerShdw>
                </a:effectLst>
                <a:sym typeface="Symbol"/>
              </a:rPr>
              <a:t></a:t>
            </a:r>
            <a:r>
              <a:rPr lang="tr-TR" b="1" dirty="0" smtClean="0">
                <a:solidFill>
                  <a:schemeClr val="accent6">
                    <a:lumMod val="75000"/>
                  </a:schemeClr>
                </a:solidFill>
                <a:effectLst>
                  <a:outerShdw blurRad="38100" dist="38100" dir="2700000" algn="tl">
                    <a:srgbClr val="000000">
                      <a:alpha val="43137"/>
                    </a:srgbClr>
                  </a:outerShdw>
                </a:effectLst>
                <a:sym typeface="Symbol"/>
              </a:rPr>
              <a:t> </a:t>
            </a:r>
            <a:r>
              <a:rPr lang="tr-TR" b="1" dirty="0" err="1" smtClean="0">
                <a:solidFill>
                  <a:srgbClr val="008000"/>
                </a:solidFill>
                <a:effectLst>
                  <a:outerShdw blurRad="38100" dist="38100" dir="2700000" algn="tl">
                    <a:srgbClr val="000000">
                      <a:alpha val="43137"/>
                    </a:srgbClr>
                  </a:outerShdw>
                </a:effectLst>
              </a:rPr>
              <a:t>Antimicrobial</a:t>
            </a:r>
            <a:r>
              <a:rPr lang="tr-TR" b="1" dirty="0" smtClean="0">
                <a:solidFill>
                  <a:srgbClr val="008000"/>
                </a:solidFill>
                <a:effectLst>
                  <a:outerShdw blurRad="38100" dist="38100" dir="2700000" algn="tl">
                    <a:srgbClr val="000000">
                      <a:alpha val="43137"/>
                    </a:srgbClr>
                  </a:outerShdw>
                </a:effectLst>
              </a:rPr>
              <a:t> Activity</a:t>
            </a:r>
          </a:p>
          <a:p>
            <a:pPr>
              <a:lnSpc>
                <a:spcPct val="150000"/>
              </a:lnSpc>
            </a:pPr>
            <a:r>
              <a:rPr lang="tr-TR" b="1" dirty="0" smtClean="0">
                <a:solidFill>
                  <a:srgbClr val="C00000"/>
                </a:solidFill>
                <a:effectLst>
                  <a:outerShdw blurRad="38100" dist="38100" dir="2700000" algn="tl">
                    <a:srgbClr val="000000">
                      <a:alpha val="43137"/>
                    </a:srgbClr>
                  </a:outerShdw>
                </a:effectLst>
                <a:sym typeface="Symbol"/>
              </a:rPr>
              <a:t></a:t>
            </a:r>
            <a:r>
              <a:rPr lang="tr-TR" b="1" dirty="0" smtClean="0">
                <a:solidFill>
                  <a:schemeClr val="accent6">
                    <a:lumMod val="75000"/>
                  </a:schemeClr>
                </a:solidFill>
                <a:effectLst>
                  <a:outerShdw blurRad="38100" dist="38100" dir="2700000" algn="tl">
                    <a:srgbClr val="000000">
                      <a:alpha val="43137"/>
                    </a:srgbClr>
                  </a:outerShdw>
                </a:effectLst>
                <a:sym typeface="Symbol"/>
              </a:rPr>
              <a:t> </a:t>
            </a:r>
            <a:r>
              <a:rPr lang="tr-TR" b="1" dirty="0" err="1" smtClean="0">
                <a:solidFill>
                  <a:srgbClr val="008000"/>
                </a:solidFill>
                <a:effectLst>
                  <a:outerShdw blurRad="38100" dist="38100" dir="2700000" algn="tl">
                    <a:srgbClr val="000000">
                      <a:alpha val="43137"/>
                    </a:srgbClr>
                  </a:outerShdw>
                </a:effectLst>
              </a:rPr>
              <a:t>Anticancer</a:t>
            </a:r>
            <a:r>
              <a:rPr lang="tr-TR" b="1" dirty="0" smtClean="0">
                <a:solidFill>
                  <a:srgbClr val="008000"/>
                </a:solidFill>
                <a:effectLst>
                  <a:outerShdw blurRad="38100" dist="38100" dir="2700000" algn="tl">
                    <a:srgbClr val="000000">
                      <a:alpha val="43137"/>
                    </a:srgbClr>
                  </a:outerShdw>
                </a:effectLst>
              </a:rPr>
              <a:t> </a:t>
            </a:r>
            <a:r>
              <a:rPr lang="tr-TR" b="1" dirty="0" err="1" smtClean="0">
                <a:solidFill>
                  <a:srgbClr val="008000"/>
                </a:solidFill>
                <a:effectLst>
                  <a:outerShdw blurRad="38100" dist="38100" dir="2700000" algn="tl">
                    <a:srgbClr val="000000">
                      <a:alpha val="43137"/>
                    </a:srgbClr>
                  </a:outerShdw>
                </a:effectLst>
              </a:rPr>
              <a:t>Activity</a:t>
            </a:r>
            <a:endParaRPr lang="tr-TR" b="1" dirty="0" smtClean="0">
              <a:solidFill>
                <a:srgbClr val="008000"/>
              </a:solidFill>
              <a:effectLst>
                <a:outerShdw blurRad="38100" dist="38100" dir="2700000" algn="tl">
                  <a:srgbClr val="000000">
                    <a:alpha val="43137"/>
                  </a:srgbClr>
                </a:outerShdw>
              </a:effectLst>
            </a:endParaRPr>
          </a:p>
          <a:p>
            <a:pPr>
              <a:lnSpc>
                <a:spcPct val="150000"/>
              </a:lnSpc>
            </a:pPr>
            <a:r>
              <a:rPr lang="tr-TR" b="1" dirty="0" smtClean="0">
                <a:solidFill>
                  <a:srgbClr val="C00000"/>
                </a:solidFill>
                <a:effectLst>
                  <a:outerShdw blurRad="38100" dist="38100" dir="2700000" algn="tl">
                    <a:srgbClr val="000000">
                      <a:alpha val="43137"/>
                    </a:srgbClr>
                  </a:outerShdw>
                </a:effectLst>
                <a:sym typeface="Symbol"/>
              </a:rPr>
              <a:t></a:t>
            </a:r>
            <a:r>
              <a:rPr lang="tr-TR" b="1" dirty="0" smtClean="0">
                <a:solidFill>
                  <a:schemeClr val="accent6">
                    <a:lumMod val="75000"/>
                  </a:schemeClr>
                </a:solidFill>
                <a:effectLst>
                  <a:outerShdw blurRad="38100" dist="38100" dir="2700000" algn="tl">
                    <a:srgbClr val="000000">
                      <a:alpha val="43137"/>
                    </a:srgbClr>
                  </a:outerShdw>
                </a:effectLst>
                <a:sym typeface="Symbol"/>
              </a:rPr>
              <a:t> </a:t>
            </a:r>
            <a:r>
              <a:rPr lang="tr-TR" b="1" u="sng" dirty="0" err="1" smtClean="0">
                <a:solidFill>
                  <a:srgbClr val="008000"/>
                </a:solidFill>
                <a:effectLst>
                  <a:outerShdw blurRad="38100" dist="38100" dir="2700000" algn="tl">
                    <a:srgbClr val="000000">
                      <a:alpha val="43137"/>
                    </a:srgbClr>
                  </a:outerShdw>
                </a:effectLst>
              </a:rPr>
              <a:t>Erectile</a:t>
            </a:r>
            <a:r>
              <a:rPr lang="tr-TR" b="1" u="sng" dirty="0" smtClean="0">
                <a:solidFill>
                  <a:srgbClr val="008000"/>
                </a:solidFill>
                <a:effectLst>
                  <a:outerShdw blurRad="38100" dist="38100" dir="2700000" algn="tl">
                    <a:srgbClr val="000000">
                      <a:alpha val="43137"/>
                    </a:srgbClr>
                  </a:outerShdw>
                </a:effectLst>
              </a:rPr>
              <a:t> </a:t>
            </a:r>
            <a:r>
              <a:rPr lang="tr-TR" b="1" u="sng" dirty="0" err="1" smtClean="0">
                <a:solidFill>
                  <a:srgbClr val="008000"/>
                </a:solidFill>
                <a:effectLst>
                  <a:outerShdw blurRad="38100" dist="38100" dir="2700000" algn="tl">
                    <a:srgbClr val="000000">
                      <a:alpha val="43137"/>
                    </a:srgbClr>
                  </a:outerShdw>
                </a:effectLst>
              </a:rPr>
              <a:t>Dysfunction</a:t>
            </a:r>
            <a:endParaRPr lang="tr-TR" b="1" u="sng" dirty="0" smtClean="0">
              <a:solidFill>
                <a:srgbClr val="008000"/>
              </a:solidFill>
              <a:effectLst>
                <a:outerShdw blurRad="38100" dist="38100" dir="2700000" algn="tl">
                  <a:srgbClr val="000000">
                    <a:alpha val="43137"/>
                  </a:srgbClr>
                </a:outerShdw>
              </a:effectLst>
            </a:endParaRPr>
          </a:p>
          <a:p>
            <a:pPr>
              <a:lnSpc>
                <a:spcPct val="150000"/>
              </a:lnSpc>
            </a:pPr>
            <a:r>
              <a:rPr lang="tr-TR" b="1" dirty="0" smtClean="0">
                <a:solidFill>
                  <a:srgbClr val="C00000"/>
                </a:solidFill>
                <a:effectLst>
                  <a:outerShdw blurRad="38100" dist="38100" dir="2700000" algn="tl">
                    <a:srgbClr val="000000">
                      <a:alpha val="43137"/>
                    </a:srgbClr>
                  </a:outerShdw>
                </a:effectLst>
                <a:sym typeface="Symbol"/>
              </a:rPr>
              <a:t></a:t>
            </a:r>
            <a:r>
              <a:rPr lang="tr-TR" b="1" dirty="0" smtClean="0">
                <a:solidFill>
                  <a:schemeClr val="accent6">
                    <a:lumMod val="75000"/>
                  </a:schemeClr>
                </a:solidFill>
                <a:effectLst>
                  <a:outerShdw blurRad="38100" dist="38100" dir="2700000" algn="tl">
                    <a:srgbClr val="000000">
                      <a:alpha val="43137"/>
                    </a:srgbClr>
                  </a:outerShdw>
                </a:effectLst>
                <a:sym typeface="Symbol"/>
              </a:rPr>
              <a:t> </a:t>
            </a:r>
            <a:r>
              <a:rPr lang="tr-TR" b="1" dirty="0" err="1" smtClean="0">
                <a:solidFill>
                  <a:srgbClr val="008000"/>
                </a:solidFill>
                <a:effectLst>
                  <a:outerShdw blurRad="38100" dist="38100" dir="2700000" algn="tl">
                    <a:srgbClr val="000000">
                      <a:alpha val="43137"/>
                    </a:srgbClr>
                  </a:outerShdw>
                </a:effectLst>
              </a:rPr>
              <a:t>Cardiovascular</a:t>
            </a:r>
            <a:r>
              <a:rPr lang="tr-TR" b="1" dirty="0" smtClean="0">
                <a:solidFill>
                  <a:srgbClr val="008000"/>
                </a:solidFill>
                <a:effectLst>
                  <a:outerShdw blurRad="38100" dist="38100" dir="2700000" algn="tl">
                    <a:srgbClr val="000000">
                      <a:alpha val="43137"/>
                    </a:srgbClr>
                  </a:outerShdw>
                </a:effectLst>
              </a:rPr>
              <a:t> </a:t>
            </a:r>
            <a:r>
              <a:rPr lang="tr-TR" b="1" dirty="0" err="1">
                <a:solidFill>
                  <a:srgbClr val="008000"/>
                </a:solidFill>
                <a:effectLst>
                  <a:outerShdw blurRad="38100" dist="38100" dir="2700000" algn="tl">
                    <a:srgbClr val="000000">
                      <a:alpha val="43137"/>
                    </a:srgbClr>
                  </a:outerShdw>
                </a:effectLst>
              </a:rPr>
              <a:t>D</a:t>
            </a:r>
            <a:r>
              <a:rPr lang="tr-TR" b="1" dirty="0" err="1" smtClean="0">
                <a:solidFill>
                  <a:srgbClr val="008000"/>
                </a:solidFill>
                <a:effectLst>
                  <a:outerShdw blurRad="38100" dist="38100" dir="2700000" algn="tl">
                    <a:srgbClr val="000000">
                      <a:alpha val="43137"/>
                    </a:srgbClr>
                  </a:outerShdw>
                </a:effectLst>
              </a:rPr>
              <a:t>iseases</a:t>
            </a:r>
            <a:endParaRPr lang="tr-TR" b="1" dirty="0" smtClean="0">
              <a:solidFill>
                <a:srgbClr val="008000"/>
              </a:solidFill>
              <a:effectLst>
                <a:outerShdw blurRad="38100" dist="38100" dir="2700000" algn="tl">
                  <a:srgbClr val="000000">
                    <a:alpha val="43137"/>
                  </a:srgbClr>
                </a:outerShdw>
              </a:effectLst>
            </a:endParaRPr>
          </a:p>
          <a:p>
            <a:pPr>
              <a:lnSpc>
                <a:spcPct val="150000"/>
              </a:lnSpc>
            </a:pPr>
            <a:r>
              <a:rPr lang="tr-TR" b="1" dirty="0" smtClean="0">
                <a:solidFill>
                  <a:srgbClr val="C00000"/>
                </a:solidFill>
                <a:effectLst>
                  <a:outerShdw blurRad="38100" dist="38100" dir="2700000" algn="tl">
                    <a:srgbClr val="000000">
                      <a:alpha val="43137"/>
                    </a:srgbClr>
                  </a:outerShdw>
                </a:effectLst>
                <a:sym typeface="Symbol"/>
              </a:rPr>
              <a:t></a:t>
            </a:r>
            <a:r>
              <a:rPr lang="tr-TR" b="1" dirty="0" smtClean="0">
                <a:solidFill>
                  <a:schemeClr val="accent6">
                    <a:lumMod val="75000"/>
                  </a:schemeClr>
                </a:solidFill>
                <a:effectLst>
                  <a:outerShdw blurRad="38100" dist="38100" dir="2700000" algn="tl">
                    <a:srgbClr val="000000">
                      <a:alpha val="43137"/>
                    </a:srgbClr>
                  </a:outerShdw>
                </a:effectLst>
                <a:sym typeface="Symbol"/>
              </a:rPr>
              <a:t> </a:t>
            </a:r>
            <a:r>
              <a:rPr lang="tr-TR" b="1" dirty="0" err="1" smtClean="0">
                <a:solidFill>
                  <a:srgbClr val="008000"/>
                </a:solidFill>
                <a:effectLst>
                  <a:outerShdw blurRad="38100" dist="38100" dir="2700000" algn="tl">
                    <a:srgbClr val="000000">
                      <a:alpha val="43137"/>
                    </a:srgbClr>
                  </a:outerShdw>
                </a:effectLst>
              </a:rPr>
              <a:t>Neurological</a:t>
            </a:r>
            <a:r>
              <a:rPr lang="tr-TR" b="1" dirty="0" smtClean="0">
                <a:solidFill>
                  <a:srgbClr val="008000"/>
                </a:solidFill>
                <a:effectLst>
                  <a:outerShdw blurRad="38100" dist="38100" dir="2700000" algn="tl">
                    <a:srgbClr val="000000">
                      <a:alpha val="43137"/>
                    </a:srgbClr>
                  </a:outerShdw>
                </a:effectLst>
              </a:rPr>
              <a:t> </a:t>
            </a:r>
            <a:r>
              <a:rPr lang="tr-TR" b="1" dirty="0" err="1" smtClean="0">
                <a:solidFill>
                  <a:srgbClr val="008000"/>
                </a:solidFill>
                <a:effectLst>
                  <a:outerShdw blurRad="38100" dist="38100" dir="2700000" algn="tl">
                    <a:srgbClr val="000000">
                      <a:alpha val="43137"/>
                    </a:srgbClr>
                  </a:outerShdw>
                </a:effectLst>
              </a:rPr>
              <a:t>Disorders</a:t>
            </a:r>
            <a:endParaRPr lang="tr-TR" b="1" dirty="0" smtClean="0">
              <a:solidFill>
                <a:srgbClr val="008000"/>
              </a:solidFill>
              <a:effectLst>
                <a:outerShdw blurRad="38100" dist="38100" dir="2700000" algn="tl">
                  <a:srgbClr val="000000">
                    <a:alpha val="43137"/>
                  </a:srgbClr>
                </a:outerShdw>
              </a:effectLst>
            </a:endParaRPr>
          </a:p>
          <a:p>
            <a:pPr>
              <a:lnSpc>
                <a:spcPct val="150000"/>
              </a:lnSpc>
            </a:pPr>
            <a:r>
              <a:rPr lang="tr-TR" b="1" dirty="0" smtClean="0">
                <a:solidFill>
                  <a:srgbClr val="C00000"/>
                </a:solidFill>
                <a:effectLst>
                  <a:outerShdw blurRad="38100" dist="38100" dir="2700000" algn="tl">
                    <a:srgbClr val="000000">
                      <a:alpha val="43137"/>
                    </a:srgbClr>
                  </a:outerShdw>
                </a:effectLst>
                <a:sym typeface="Symbol"/>
              </a:rPr>
              <a:t></a:t>
            </a:r>
            <a:r>
              <a:rPr lang="tr-TR" b="1" dirty="0" smtClean="0">
                <a:solidFill>
                  <a:schemeClr val="accent6">
                    <a:lumMod val="75000"/>
                  </a:schemeClr>
                </a:solidFill>
                <a:effectLst>
                  <a:outerShdw blurRad="38100" dist="38100" dir="2700000" algn="tl">
                    <a:srgbClr val="000000">
                      <a:alpha val="43137"/>
                    </a:srgbClr>
                  </a:outerShdw>
                </a:effectLst>
                <a:sym typeface="Symbol"/>
              </a:rPr>
              <a:t> </a:t>
            </a:r>
            <a:r>
              <a:rPr lang="tr-TR" b="1" dirty="0" err="1" smtClean="0">
                <a:solidFill>
                  <a:srgbClr val="008000"/>
                </a:solidFill>
                <a:effectLst>
                  <a:outerShdw blurRad="38100" dist="38100" dir="2700000" algn="tl">
                    <a:srgbClr val="000000">
                      <a:alpha val="43137"/>
                    </a:srgbClr>
                  </a:outerShdw>
                </a:effectLst>
              </a:rPr>
              <a:t>Diabetes</a:t>
            </a:r>
            <a:r>
              <a:rPr lang="tr-TR" b="1" dirty="0" smtClean="0">
                <a:solidFill>
                  <a:srgbClr val="008000"/>
                </a:solidFill>
                <a:effectLst>
                  <a:outerShdw blurRad="38100" dist="38100" dir="2700000" algn="tl">
                    <a:srgbClr val="000000">
                      <a:alpha val="43137"/>
                    </a:srgbClr>
                  </a:outerShdw>
                </a:effectLst>
              </a:rPr>
              <a:t> </a:t>
            </a:r>
            <a:r>
              <a:rPr lang="tr-TR" b="1" dirty="0" err="1" smtClean="0">
                <a:solidFill>
                  <a:srgbClr val="008000"/>
                </a:solidFill>
                <a:effectLst>
                  <a:outerShdw blurRad="38100" dist="38100" dir="2700000" algn="tl">
                    <a:srgbClr val="000000">
                      <a:alpha val="43137"/>
                    </a:srgbClr>
                  </a:outerShdw>
                </a:effectLst>
              </a:rPr>
              <a:t>Mellitus</a:t>
            </a:r>
            <a:endParaRPr lang="tr-TR" b="1" dirty="0">
              <a:solidFill>
                <a:srgbClr val="008000"/>
              </a:solidFill>
              <a:effectLst>
                <a:outerShdw blurRad="38100" dist="38100" dir="2700000" algn="tl">
                  <a:srgbClr val="000000">
                    <a:alpha val="43137"/>
                  </a:srgbClr>
                </a:outerShdw>
              </a:effectLst>
            </a:endParaRPr>
          </a:p>
          <a:p>
            <a:pPr algn="ctr"/>
            <a:endParaRPr lang="tr-TR" b="1" dirty="0">
              <a:solidFill>
                <a:schemeClr val="accent3">
                  <a:lumMod val="50000"/>
                </a:schemeClr>
              </a:solidFill>
              <a:effectLst>
                <a:outerShdw blurRad="38100" dist="38100" dir="2700000" algn="tl">
                  <a:srgbClr val="000000">
                    <a:alpha val="43137"/>
                  </a:srgbClr>
                </a:outerShdw>
              </a:effectLst>
            </a:endParaRPr>
          </a:p>
        </p:txBody>
      </p:sp>
      <p:pic>
        <p:nvPicPr>
          <p:cNvPr id="56328" name="Picture 8" descr="http://www.badgerbalm.com/uploads/ingredient-illustrations/Cinnamon.png"/>
          <p:cNvPicPr>
            <a:picLocks noChangeAspect="1" noChangeArrowheads="1"/>
          </p:cNvPicPr>
          <p:nvPr/>
        </p:nvPicPr>
        <p:blipFill>
          <a:blip r:embed="rId5" cstate="print"/>
          <a:srcRect/>
          <a:stretch>
            <a:fillRect/>
          </a:stretch>
        </p:blipFill>
        <p:spPr bwMode="auto">
          <a:xfrm>
            <a:off x="323528" y="5229200"/>
            <a:ext cx="1428750" cy="1428750"/>
          </a:xfrm>
          <a:prstGeom prst="rect">
            <a:avLst/>
          </a:prstGeom>
          <a:noFill/>
        </p:spPr>
      </p:pic>
      <p:pic>
        <p:nvPicPr>
          <p:cNvPr id="8" name="Picture 8" descr="http://www.badgerbalm.com/uploads/ingredient-illustrations/Cinnamon.png"/>
          <p:cNvPicPr>
            <a:picLocks noChangeAspect="1" noChangeArrowheads="1"/>
          </p:cNvPicPr>
          <p:nvPr/>
        </p:nvPicPr>
        <p:blipFill>
          <a:blip r:embed="rId5" cstate="print"/>
          <a:srcRect/>
          <a:stretch>
            <a:fillRect/>
          </a:stretch>
        </p:blipFill>
        <p:spPr bwMode="auto">
          <a:xfrm>
            <a:off x="7524328" y="188640"/>
            <a:ext cx="1428750" cy="1428750"/>
          </a:xfrm>
          <a:prstGeom prst="rect">
            <a:avLst/>
          </a:prstGeom>
          <a:noFill/>
        </p:spPr>
      </p:pic>
      <p:pic>
        <p:nvPicPr>
          <p:cNvPr id="9" name="Picture 8" descr="http://www.badgerbalm.com/uploads/ingredient-illustrations/Cinnamon.png"/>
          <p:cNvPicPr>
            <a:picLocks noChangeAspect="1" noChangeArrowheads="1"/>
          </p:cNvPicPr>
          <p:nvPr/>
        </p:nvPicPr>
        <p:blipFill>
          <a:blip r:embed="rId5" cstate="print"/>
          <a:srcRect/>
          <a:stretch>
            <a:fillRect/>
          </a:stretch>
        </p:blipFill>
        <p:spPr bwMode="auto">
          <a:xfrm>
            <a:off x="7596336" y="5429250"/>
            <a:ext cx="1428750" cy="1428750"/>
          </a:xfrm>
          <a:prstGeom prst="rect">
            <a:avLst/>
          </a:prstGeom>
          <a:noFill/>
        </p:spPr>
      </p:pic>
      <p:sp>
        <p:nvSpPr>
          <p:cNvPr id="3" name="Metin kutusu 2"/>
          <p:cNvSpPr txBox="1"/>
          <p:nvPr/>
        </p:nvSpPr>
        <p:spPr>
          <a:xfrm>
            <a:off x="2051720" y="5733256"/>
            <a:ext cx="4824536" cy="954107"/>
          </a:xfrm>
          <a:prstGeom prst="rect">
            <a:avLst/>
          </a:prstGeom>
          <a:noFill/>
        </p:spPr>
        <p:txBody>
          <a:bodyPr wrap="square" rtlCol="0">
            <a:spAutoFit/>
          </a:bodyPr>
          <a:lstStyle/>
          <a:p>
            <a:pPr algn="just"/>
            <a:r>
              <a:rPr lang="tr-TR" sz="1400" b="1" dirty="0" err="1">
                <a:solidFill>
                  <a:srgbClr val="C00000"/>
                </a:solidFill>
                <a:effectLst>
                  <a:outerShdw blurRad="38100" dist="38100" dir="2700000" algn="tl">
                    <a:srgbClr val="000000">
                      <a:alpha val="43137"/>
                    </a:srgbClr>
                  </a:outerShdw>
                </a:effectLst>
              </a:rPr>
              <a:t>Kang</a:t>
            </a:r>
            <a:r>
              <a:rPr lang="tr-TR" sz="1400" b="1" dirty="0">
                <a:solidFill>
                  <a:srgbClr val="C00000"/>
                </a:solidFill>
                <a:effectLst>
                  <a:outerShdw blurRad="38100" dist="38100" dir="2700000" algn="tl">
                    <a:srgbClr val="000000">
                      <a:alpha val="43137"/>
                    </a:srgbClr>
                  </a:outerShdw>
                </a:effectLst>
              </a:rPr>
              <a:t> et al., </a:t>
            </a:r>
            <a:r>
              <a:rPr lang="tr-TR" sz="1400" b="1" dirty="0" smtClean="0">
                <a:solidFill>
                  <a:srgbClr val="C00000"/>
                </a:solidFill>
                <a:effectLst>
                  <a:outerShdw blurRad="38100" dist="38100" dir="2700000" algn="tl">
                    <a:srgbClr val="000000">
                      <a:alpha val="43137"/>
                    </a:srgbClr>
                  </a:outerShdw>
                </a:effectLst>
              </a:rPr>
              <a:t>2014; </a:t>
            </a:r>
            <a:r>
              <a:rPr lang="tr-TR" sz="1400" b="1" dirty="0" err="1" smtClean="0">
                <a:solidFill>
                  <a:srgbClr val="C00000"/>
                </a:solidFill>
                <a:effectLst>
                  <a:outerShdw blurRad="38100" dist="38100" dir="2700000" algn="tl">
                    <a:srgbClr val="000000">
                      <a:alpha val="43137"/>
                    </a:srgbClr>
                  </a:outerShdw>
                </a:effectLst>
              </a:rPr>
              <a:t>Boaduo</a:t>
            </a:r>
            <a:r>
              <a:rPr lang="tr-TR" sz="1400" b="1" dirty="0" smtClean="0">
                <a:solidFill>
                  <a:srgbClr val="C00000"/>
                </a:solidFill>
                <a:effectLst>
                  <a:outerShdw blurRad="38100" dist="38100" dir="2700000" algn="tl">
                    <a:srgbClr val="000000">
                      <a:alpha val="43137"/>
                    </a:srgbClr>
                  </a:outerShdw>
                </a:effectLst>
              </a:rPr>
              <a:t> </a:t>
            </a:r>
            <a:r>
              <a:rPr lang="tr-TR" sz="1400" b="1" dirty="0">
                <a:solidFill>
                  <a:srgbClr val="C00000"/>
                </a:solidFill>
                <a:effectLst>
                  <a:outerShdw blurRad="38100" dist="38100" dir="2700000" algn="tl">
                    <a:srgbClr val="000000">
                      <a:alpha val="43137"/>
                    </a:srgbClr>
                  </a:outerShdw>
                </a:effectLst>
              </a:rPr>
              <a:t>et al., </a:t>
            </a:r>
            <a:r>
              <a:rPr lang="tr-TR" sz="1400" b="1" dirty="0" smtClean="0">
                <a:solidFill>
                  <a:srgbClr val="C00000"/>
                </a:solidFill>
                <a:effectLst>
                  <a:outerShdw blurRad="38100" dist="38100" dir="2700000" algn="tl">
                    <a:srgbClr val="000000">
                      <a:alpha val="43137"/>
                    </a:srgbClr>
                  </a:outerShdw>
                </a:effectLst>
              </a:rPr>
              <a:t>2014; </a:t>
            </a:r>
            <a:r>
              <a:rPr lang="tr-TR" sz="1400" b="1" dirty="0" err="1" smtClean="0">
                <a:solidFill>
                  <a:srgbClr val="C00000"/>
                </a:solidFill>
                <a:effectLst>
                  <a:outerShdw blurRad="38100" dist="38100" dir="2700000" algn="tl">
                    <a:srgbClr val="000000">
                      <a:alpha val="43137"/>
                    </a:srgbClr>
                  </a:outerShdw>
                </a:effectLst>
              </a:rPr>
              <a:t>Rao</a:t>
            </a:r>
            <a:r>
              <a:rPr lang="tr-TR" sz="1400" b="1" dirty="0" smtClean="0">
                <a:solidFill>
                  <a:srgbClr val="C00000"/>
                </a:solidFill>
                <a:effectLst>
                  <a:outerShdw blurRad="38100" dist="38100" dir="2700000" algn="tl">
                    <a:srgbClr val="000000">
                      <a:alpha val="43137"/>
                    </a:srgbClr>
                  </a:outerShdw>
                </a:effectLst>
              </a:rPr>
              <a:t> </a:t>
            </a:r>
            <a:r>
              <a:rPr lang="tr-TR" sz="1400" b="1" dirty="0">
                <a:solidFill>
                  <a:srgbClr val="C00000"/>
                </a:solidFill>
                <a:effectLst>
                  <a:outerShdw blurRad="38100" dist="38100" dir="2700000" algn="tl">
                    <a:srgbClr val="000000">
                      <a:alpha val="43137"/>
                    </a:srgbClr>
                  </a:outerShdw>
                </a:effectLst>
              </a:rPr>
              <a:t>&amp; </a:t>
            </a:r>
            <a:r>
              <a:rPr lang="tr-TR" sz="1400" b="1" dirty="0" err="1">
                <a:solidFill>
                  <a:srgbClr val="C00000"/>
                </a:solidFill>
                <a:effectLst>
                  <a:outerShdw blurRad="38100" dist="38100" dir="2700000" algn="tl">
                    <a:srgbClr val="000000">
                      <a:alpha val="43137"/>
                    </a:srgbClr>
                  </a:outerShdw>
                </a:effectLst>
              </a:rPr>
              <a:t>Gan</a:t>
            </a:r>
            <a:r>
              <a:rPr lang="tr-TR" sz="1400" b="1" dirty="0">
                <a:solidFill>
                  <a:srgbClr val="C00000"/>
                </a:solidFill>
                <a:effectLst>
                  <a:outerShdw blurRad="38100" dist="38100" dir="2700000" algn="tl">
                    <a:srgbClr val="000000">
                      <a:alpha val="43137"/>
                    </a:srgbClr>
                  </a:outerShdw>
                </a:effectLst>
              </a:rPr>
              <a:t>, </a:t>
            </a:r>
            <a:r>
              <a:rPr lang="tr-TR" sz="1400" b="1" dirty="0" smtClean="0">
                <a:solidFill>
                  <a:srgbClr val="C00000"/>
                </a:solidFill>
                <a:effectLst>
                  <a:outerShdw blurRad="38100" dist="38100" dir="2700000" algn="tl">
                    <a:srgbClr val="000000">
                      <a:alpha val="43137"/>
                    </a:srgbClr>
                  </a:outerShdw>
                </a:effectLst>
              </a:rPr>
              <a:t>2014; </a:t>
            </a:r>
            <a:r>
              <a:rPr lang="tr-TR" sz="1400" b="1" dirty="0" err="1" smtClean="0">
                <a:solidFill>
                  <a:srgbClr val="C00000"/>
                </a:solidFill>
                <a:effectLst>
                  <a:outerShdw blurRad="38100" dist="38100" dir="2700000" algn="tl">
                    <a:srgbClr val="000000">
                      <a:alpha val="43137"/>
                    </a:srgbClr>
                  </a:outerShdw>
                </a:effectLst>
              </a:rPr>
              <a:t>Kang</a:t>
            </a:r>
            <a:r>
              <a:rPr lang="tr-TR" sz="1400" b="1" dirty="0" smtClean="0">
                <a:solidFill>
                  <a:srgbClr val="C00000"/>
                </a:solidFill>
                <a:effectLst>
                  <a:outerShdw blurRad="38100" dist="38100" dir="2700000" algn="tl">
                    <a:srgbClr val="000000">
                      <a:alpha val="43137"/>
                    </a:srgbClr>
                  </a:outerShdw>
                </a:effectLst>
              </a:rPr>
              <a:t> </a:t>
            </a:r>
            <a:r>
              <a:rPr lang="tr-TR" sz="1400" b="1" dirty="0">
                <a:solidFill>
                  <a:srgbClr val="C00000"/>
                </a:solidFill>
                <a:effectLst>
                  <a:outerShdw blurRad="38100" dist="38100" dir="2700000" algn="tl">
                    <a:srgbClr val="000000">
                      <a:alpha val="43137"/>
                    </a:srgbClr>
                  </a:outerShdw>
                </a:effectLst>
              </a:rPr>
              <a:t>et al., </a:t>
            </a:r>
            <a:r>
              <a:rPr lang="tr-TR" sz="1400" b="1" dirty="0" smtClean="0">
                <a:solidFill>
                  <a:srgbClr val="C00000"/>
                </a:solidFill>
                <a:effectLst>
                  <a:outerShdw blurRad="38100" dist="38100" dir="2700000" algn="tl">
                    <a:srgbClr val="000000">
                      <a:alpha val="43137"/>
                    </a:srgbClr>
                  </a:outerShdw>
                </a:effectLst>
              </a:rPr>
              <a:t>2014; </a:t>
            </a:r>
            <a:r>
              <a:rPr lang="tr-TR" sz="1400" b="1" dirty="0" err="1" smtClean="0">
                <a:solidFill>
                  <a:srgbClr val="C00000"/>
                </a:solidFill>
                <a:effectLst>
                  <a:outerShdw blurRad="38100" dist="38100" dir="2700000" algn="tl">
                    <a:srgbClr val="000000">
                      <a:alpha val="43137"/>
                    </a:srgbClr>
                  </a:outerShdw>
                </a:effectLst>
              </a:rPr>
              <a:t>Goswami</a:t>
            </a:r>
            <a:r>
              <a:rPr lang="tr-TR" sz="1400" b="1" dirty="0" smtClean="0">
                <a:solidFill>
                  <a:srgbClr val="C00000"/>
                </a:solidFill>
                <a:effectLst>
                  <a:outerShdw blurRad="38100" dist="38100" dir="2700000" algn="tl">
                    <a:srgbClr val="000000">
                      <a:alpha val="43137"/>
                    </a:srgbClr>
                  </a:outerShdw>
                </a:effectLst>
              </a:rPr>
              <a:t> </a:t>
            </a:r>
            <a:r>
              <a:rPr lang="tr-TR" sz="1400" b="1" dirty="0">
                <a:solidFill>
                  <a:srgbClr val="C00000"/>
                </a:solidFill>
                <a:effectLst>
                  <a:outerShdw blurRad="38100" dist="38100" dir="2700000" algn="tl">
                    <a:srgbClr val="000000">
                      <a:alpha val="43137"/>
                    </a:srgbClr>
                  </a:outerShdw>
                </a:effectLst>
              </a:rPr>
              <a:t>et al., </a:t>
            </a:r>
            <a:r>
              <a:rPr lang="tr-TR" sz="1400" b="1" dirty="0" smtClean="0">
                <a:solidFill>
                  <a:srgbClr val="C00000"/>
                </a:solidFill>
                <a:effectLst>
                  <a:outerShdw blurRad="38100" dist="38100" dir="2700000" algn="tl">
                    <a:srgbClr val="000000">
                      <a:alpha val="43137"/>
                    </a:srgbClr>
                  </a:outerShdw>
                </a:effectLst>
              </a:rPr>
              <a:t>2013; </a:t>
            </a:r>
            <a:r>
              <a:rPr lang="tr-TR" sz="1400" b="1" dirty="0" err="1" smtClean="0">
                <a:solidFill>
                  <a:srgbClr val="C00000"/>
                </a:solidFill>
                <a:effectLst>
                  <a:outerShdw blurRad="38100" dist="38100" dir="2700000" algn="tl">
                    <a:srgbClr val="000000">
                      <a:alpha val="43137"/>
                    </a:srgbClr>
                  </a:outerShdw>
                </a:effectLst>
              </a:rPr>
              <a:t>Chang</a:t>
            </a:r>
            <a:r>
              <a:rPr lang="tr-TR" sz="1400" b="1" dirty="0" smtClean="0">
                <a:solidFill>
                  <a:srgbClr val="C00000"/>
                </a:solidFill>
                <a:effectLst>
                  <a:outerShdw blurRad="38100" dist="38100" dir="2700000" algn="tl">
                    <a:srgbClr val="000000">
                      <a:alpha val="43137"/>
                    </a:srgbClr>
                  </a:outerShdw>
                </a:effectLst>
              </a:rPr>
              <a:t> </a:t>
            </a:r>
            <a:r>
              <a:rPr lang="tr-TR" sz="1400" b="1" dirty="0">
                <a:solidFill>
                  <a:srgbClr val="C00000"/>
                </a:solidFill>
                <a:effectLst>
                  <a:outerShdw blurRad="38100" dist="38100" dir="2700000" algn="tl">
                    <a:srgbClr val="000000">
                      <a:alpha val="43137"/>
                    </a:srgbClr>
                  </a:outerShdw>
                </a:effectLst>
              </a:rPr>
              <a:t>et al., </a:t>
            </a:r>
            <a:r>
              <a:rPr lang="tr-TR" sz="1400" b="1" dirty="0" smtClean="0">
                <a:solidFill>
                  <a:srgbClr val="C00000"/>
                </a:solidFill>
                <a:effectLst>
                  <a:outerShdw blurRad="38100" dist="38100" dir="2700000" algn="tl">
                    <a:srgbClr val="000000">
                      <a:alpha val="43137"/>
                    </a:srgbClr>
                  </a:outerShdw>
                </a:effectLst>
              </a:rPr>
              <a:t>2013; </a:t>
            </a:r>
            <a:r>
              <a:rPr lang="tr-TR" sz="1400" b="1" dirty="0" err="1" smtClean="0">
                <a:solidFill>
                  <a:srgbClr val="C00000"/>
                </a:solidFill>
                <a:effectLst>
                  <a:outerShdw blurRad="38100" dist="38100" dir="2700000" algn="tl">
                    <a:srgbClr val="000000">
                      <a:alpha val="43137"/>
                    </a:srgbClr>
                  </a:outerShdw>
                </a:effectLst>
              </a:rPr>
              <a:t>Yu</a:t>
            </a:r>
            <a:r>
              <a:rPr lang="tr-TR" sz="1400" b="1" dirty="0" smtClean="0">
                <a:solidFill>
                  <a:srgbClr val="C00000"/>
                </a:solidFill>
                <a:effectLst>
                  <a:outerShdw blurRad="38100" dist="38100" dir="2700000" algn="tl">
                    <a:srgbClr val="000000">
                      <a:alpha val="43137"/>
                    </a:srgbClr>
                  </a:outerShdw>
                </a:effectLst>
              </a:rPr>
              <a:t> </a:t>
            </a:r>
            <a:r>
              <a:rPr lang="tr-TR" sz="1400" b="1" dirty="0">
                <a:solidFill>
                  <a:srgbClr val="C00000"/>
                </a:solidFill>
                <a:effectLst>
                  <a:outerShdw blurRad="38100" dist="38100" dir="2700000" algn="tl">
                    <a:srgbClr val="000000">
                      <a:alpha val="43137"/>
                    </a:srgbClr>
                  </a:outerShdw>
                </a:effectLst>
              </a:rPr>
              <a:t>et al., </a:t>
            </a:r>
            <a:r>
              <a:rPr lang="tr-TR" sz="1400" b="1" dirty="0" smtClean="0">
                <a:solidFill>
                  <a:srgbClr val="C00000"/>
                </a:solidFill>
                <a:effectLst>
                  <a:outerShdw blurRad="38100" dist="38100" dir="2700000" algn="tl">
                    <a:srgbClr val="000000">
                      <a:alpha val="43137"/>
                    </a:srgbClr>
                  </a:outerShdw>
                </a:effectLst>
              </a:rPr>
              <a:t>2012; Lee </a:t>
            </a:r>
            <a:r>
              <a:rPr lang="tr-TR" sz="1400" b="1" dirty="0">
                <a:solidFill>
                  <a:srgbClr val="C00000"/>
                </a:solidFill>
                <a:effectLst>
                  <a:outerShdw blurRad="38100" dist="38100" dir="2700000" algn="tl">
                    <a:srgbClr val="000000">
                      <a:alpha val="43137"/>
                    </a:srgbClr>
                  </a:outerShdw>
                </a:effectLst>
              </a:rPr>
              <a:t>et al., </a:t>
            </a:r>
            <a:r>
              <a:rPr lang="tr-TR" sz="1400" b="1" dirty="0" smtClean="0">
                <a:solidFill>
                  <a:srgbClr val="C00000"/>
                </a:solidFill>
                <a:effectLst>
                  <a:outerShdw blurRad="38100" dist="38100" dir="2700000" algn="tl">
                    <a:srgbClr val="000000">
                      <a:alpha val="43137"/>
                    </a:srgbClr>
                  </a:outerShdw>
                </a:effectLst>
              </a:rPr>
              <a:t>2005; </a:t>
            </a:r>
            <a:r>
              <a:rPr lang="tr-TR" sz="1400" b="1" dirty="0" err="1" smtClean="0">
                <a:solidFill>
                  <a:srgbClr val="C00000"/>
                </a:solidFill>
                <a:effectLst>
                  <a:outerShdw blurRad="38100" dist="38100" dir="2700000" algn="tl">
                    <a:srgbClr val="000000">
                      <a:alpha val="43137"/>
                    </a:srgbClr>
                  </a:outerShdw>
                </a:effectLst>
              </a:rPr>
              <a:t>Reddy</a:t>
            </a:r>
            <a:r>
              <a:rPr lang="tr-TR" sz="1400" b="1" dirty="0" smtClean="0">
                <a:solidFill>
                  <a:srgbClr val="C00000"/>
                </a:solidFill>
                <a:effectLst>
                  <a:outerShdw blurRad="38100" dist="38100" dir="2700000" algn="tl">
                    <a:srgbClr val="000000">
                      <a:alpha val="43137"/>
                    </a:srgbClr>
                  </a:outerShdw>
                </a:effectLst>
              </a:rPr>
              <a:t> </a:t>
            </a:r>
            <a:r>
              <a:rPr lang="tr-TR" sz="1400" b="1" dirty="0">
                <a:solidFill>
                  <a:srgbClr val="C00000"/>
                </a:solidFill>
                <a:effectLst>
                  <a:outerShdw blurRad="38100" dist="38100" dir="2700000" algn="tl">
                    <a:srgbClr val="000000">
                      <a:alpha val="43137"/>
                    </a:srgbClr>
                  </a:outerShdw>
                </a:effectLst>
              </a:rPr>
              <a:t>et al., 2004</a:t>
            </a:r>
          </a:p>
          <a:p>
            <a:pPr algn="just"/>
            <a:endParaRPr lang="tr-TR"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www.healthline.com/hlcmsresource/images/slideshow/Natural-Treatments-for-Erectile-Dysfunction/285x285_natural-remedy-erectile-dysfunction_2.jpg"/>
          <p:cNvPicPr>
            <a:picLocks noChangeAspect="1" noChangeArrowheads="1"/>
          </p:cNvPicPr>
          <p:nvPr/>
        </p:nvPicPr>
        <p:blipFill>
          <a:blip r:embed="rId2" cstate="print"/>
          <a:srcRect/>
          <a:stretch>
            <a:fillRect/>
          </a:stretch>
        </p:blipFill>
        <p:spPr bwMode="auto">
          <a:xfrm>
            <a:off x="5004048" y="2132856"/>
            <a:ext cx="3866753" cy="3866755"/>
          </a:xfrm>
          <a:prstGeom prst="ellipse">
            <a:avLst/>
          </a:prstGeom>
          <a:ln>
            <a:noFill/>
          </a:ln>
          <a:effectLst>
            <a:softEdge rad="112500"/>
          </a:effectLst>
        </p:spPr>
      </p:pic>
      <p:pic>
        <p:nvPicPr>
          <p:cNvPr id="1026" name="Picture 2" descr="http://thumb9.shutterstock.com/display_pic_with_logo/707494/126050306/stock-vector--sexual-dysfunction-man-sign-illustration-on-white-126050306.jpg"/>
          <p:cNvPicPr>
            <a:picLocks noChangeAspect="1" noChangeArrowheads="1"/>
          </p:cNvPicPr>
          <p:nvPr/>
        </p:nvPicPr>
        <p:blipFill>
          <a:blip r:embed="rId3" cstate="print"/>
          <a:srcRect l="11210" t="16098" b="31462"/>
          <a:stretch>
            <a:fillRect/>
          </a:stretch>
        </p:blipFill>
        <p:spPr bwMode="auto">
          <a:xfrm>
            <a:off x="70992" y="5236463"/>
            <a:ext cx="3132856" cy="1504905"/>
          </a:xfrm>
          <a:prstGeom prst="rect">
            <a:avLst/>
          </a:prstGeom>
          <a:noFill/>
        </p:spPr>
      </p:pic>
      <p:sp>
        <p:nvSpPr>
          <p:cNvPr id="5" name="4 Sağ Ok"/>
          <p:cNvSpPr/>
          <p:nvPr/>
        </p:nvSpPr>
        <p:spPr>
          <a:xfrm rot="988276">
            <a:off x="760217" y="413421"/>
            <a:ext cx="5112568" cy="3312368"/>
          </a:xfrm>
          <a:prstGeom prst="rightArrow">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b="1" dirty="0" smtClean="0"/>
              <a:t>ED is </a:t>
            </a:r>
            <a:r>
              <a:rPr lang="tr-TR" b="1" dirty="0" err="1" smtClean="0"/>
              <a:t>male</a:t>
            </a:r>
            <a:r>
              <a:rPr lang="tr-TR" b="1" dirty="0" smtClean="0"/>
              <a:t> </a:t>
            </a:r>
            <a:r>
              <a:rPr lang="tr-TR" b="1" dirty="0" err="1" smtClean="0"/>
              <a:t>dysfunction</a:t>
            </a:r>
            <a:r>
              <a:rPr lang="tr-TR" b="1" dirty="0" smtClean="0"/>
              <a:t> </a:t>
            </a:r>
            <a:r>
              <a:rPr lang="tr-TR" b="1" dirty="0" err="1" smtClean="0"/>
              <a:t>and</a:t>
            </a:r>
            <a:r>
              <a:rPr lang="tr-TR" b="1" dirty="0" smtClean="0"/>
              <a:t> </a:t>
            </a:r>
            <a:r>
              <a:rPr lang="tr-TR" b="1" dirty="0" err="1" smtClean="0"/>
              <a:t>inability</a:t>
            </a:r>
            <a:r>
              <a:rPr lang="tr-TR" b="1" dirty="0" smtClean="0"/>
              <a:t> of </a:t>
            </a:r>
            <a:r>
              <a:rPr lang="tr-TR" b="1" dirty="0" err="1" smtClean="0"/>
              <a:t>the</a:t>
            </a:r>
            <a:r>
              <a:rPr lang="tr-TR" b="1" dirty="0" smtClean="0"/>
              <a:t> </a:t>
            </a:r>
            <a:r>
              <a:rPr lang="tr-TR" b="1" dirty="0" err="1" smtClean="0"/>
              <a:t>male</a:t>
            </a:r>
            <a:r>
              <a:rPr lang="tr-TR" b="1" dirty="0" smtClean="0"/>
              <a:t> </a:t>
            </a:r>
            <a:r>
              <a:rPr lang="tr-TR" b="1" dirty="0" err="1" smtClean="0"/>
              <a:t>to</a:t>
            </a:r>
            <a:r>
              <a:rPr lang="tr-TR" b="1" smtClean="0"/>
              <a:t> attain</a:t>
            </a:r>
            <a:r>
              <a:rPr lang="tr-TR" b="1" dirty="0" smtClean="0"/>
              <a:t> </a:t>
            </a:r>
            <a:r>
              <a:rPr lang="tr-TR" b="1" dirty="0" err="1" smtClean="0"/>
              <a:t>and</a:t>
            </a:r>
            <a:r>
              <a:rPr lang="tr-TR" b="1" dirty="0" smtClean="0"/>
              <a:t> </a:t>
            </a:r>
            <a:r>
              <a:rPr lang="tr-TR" b="1" dirty="0" err="1" smtClean="0"/>
              <a:t>maintain</a:t>
            </a:r>
            <a:r>
              <a:rPr lang="tr-TR" b="1" dirty="0" smtClean="0"/>
              <a:t> </a:t>
            </a:r>
            <a:r>
              <a:rPr lang="tr-TR" b="1" dirty="0" err="1" smtClean="0"/>
              <a:t>erection</a:t>
            </a:r>
            <a:r>
              <a:rPr lang="tr-TR" b="1" dirty="0" smtClean="0"/>
              <a:t> of </a:t>
            </a:r>
            <a:r>
              <a:rPr lang="tr-TR" b="1" dirty="0" err="1" smtClean="0"/>
              <a:t>the</a:t>
            </a:r>
            <a:r>
              <a:rPr lang="tr-TR" b="1" dirty="0" smtClean="0"/>
              <a:t> penis </a:t>
            </a:r>
            <a:r>
              <a:rPr lang="tr-TR" b="1" dirty="0" err="1" smtClean="0"/>
              <a:t>sufficient</a:t>
            </a:r>
            <a:r>
              <a:rPr lang="tr-TR" b="1" dirty="0" smtClean="0"/>
              <a:t> </a:t>
            </a:r>
            <a:r>
              <a:rPr lang="tr-TR" b="1" dirty="0" err="1" smtClean="0"/>
              <a:t>to</a:t>
            </a:r>
            <a:r>
              <a:rPr lang="tr-TR" b="1" dirty="0" smtClean="0"/>
              <a:t> </a:t>
            </a:r>
            <a:r>
              <a:rPr lang="tr-TR" b="1" dirty="0" err="1" smtClean="0"/>
              <a:t>permit</a:t>
            </a:r>
            <a:r>
              <a:rPr lang="tr-TR" b="1" dirty="0" smtClean="0"/>
              <a:t> </a:t>
            </a:r>
            <a:r>
              <a:rPr lang="tr-TR" b="1" dirty="0" err="1" smtClean="0"/>
              <a:t>satisfactory</a:t>
            </a:r>
            <a:r>
              <a:rPr lang="tr-TR" b="1" dirty="0" smtClean="0"/>
              <a:t> </a:t>
            </a:r>
            <a:r>
              <a:rPr lang="tr-TR" b="1" dirty="0" err="1" smtClean="0"/>
              <a:t>sexual</a:t>
            </a:r>
            <a:r>
              <a:rPr lang="tr-TR" b="1" dirty="0" smtClean="0"/>
              <a:t> </a:t>
            </a:r>
            <a:r>
              <a:rPr lang="tr-TR" b="1" dirty="0" err="1" smtClean="0"/>
              <a:t>intercourse</a:t>
            </a:r>
            <a:r>
              <a:rPr lang="tr-TR" b="1" dirty="0" smtClean="0"/>
              <a:t>.  </a:t>
            </a:r>
            <a:endParaRPr lang="tr-TR" b="1" dirty="0"/>
          </a:p>
        </p:txBody>
      </p:sp>
      <p:sp>
        <p:nvSpPr>
          <p:cNvPr id="6" name="5 Aşağı Ok"/>
          <p:cNvSpPr/>
          <p:nvPr/>
        </p:nvSpPr>
        <p:spPr>
          <a:xfrm>
            <a:off x="2123728" y="2852936"/>
            <a:ext cx="432048" cy="792088"/>
          </a:xfrm>
          <a:prstGeom prst="down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6 Oval"/>
          <p:cNvSpPr/>
          <p:nvPr/>
        </p:nvSpPr>
        <p:spPr>
          <a:xfrm>
            <a:off x="1763688" y="4581128"/>
            <a:ext cx="1584176" cy="648072"/>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err="1" smtClean="0"/>
              <a:t>cGMP</a:t>
            </a:r>
            <a:r>
              <a:rPr lang="tr-TR" sz="1400" b="1" dirty="0" smtClean="0"/>
              <a:t> </a:t>
            </a:r>
            <a:r>
              <a:rPr lang="tr-TR" sz="1400" b="1" dirty="0" err="1" smtClean="0"/>
              <a:t>inhibitors</a:t>
            </a:r>
            <a:endParaRPr lang="tr-TR" sz="1400" b="1" dirty="0"/>
          </a:p>
        </p:txBody>
      </p:sp>
      <p:cxnSp>
        <p:nvCxnSpPr>
          <p:cNvPr id="9" name="8 Düz Ok Bağlayıcısı"/>
          <p:cNvCxnSpPr/>
          <p:nvPr/>
        </p:nvCxnSpPr>
        <p:spPr>
          <a:xfrm>
            <a:off x="1547664" y="4365104"/>
            <a:ext cx="2376264" cy="0"/>
          </a:xfrm>
          <a:prstGeom prst="straightConnector1">
            <a:avLst/>
          </a:prstGeom>
          <a:ln w="762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9 Oval"/>
          <p:cNvSpPr/>
          <p:nvPr/>
        </p:nvSpPr>
        <p:spPr>
          <a:xfrm>
            <a:off x="467544" y="3501008"/>
            <a:ext cx="1800200" cy="72008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err="1" smtClean="0"/>
              <a:t>Many</a:t>
            </a:r>
            <a:r>
              <a:rPr lang="tr-TR" sz="1400" b="1" dirty="0" smtClean="0"/>
              <a:t> </a:t>
            </a:r>
            <a:r>
              <a:rPr lang="tr-TR" sz="1400" b="1" dirty="0" err="1" smtClean="0"/>
              <a:t>enzymes</a:t>
            </a:r>
            <a:r>
              <a:rPr lang="tr-TR" sz="1400" b="1" dirty="0" smtClean="0"/>
              <a:t> </a:t>
            </a:r>
            <a:r>
              <a:rPr lang="tr-TR" sz="1400" b="1" dirty="0" err="1" smtClean="0"/>
              <a:t>and</a:t>
            </a:r>
            <a:r>
              <a:rPr lang="tr-TR" sz="1400" b="1" dirty="0" smtClean="0"/>
              <a:t> </a:t>
            </a:r>
            <a:r>
              <a:rPr lang="tr-TR" sz="1400" b="1" dirty="0" err="1" smtClean="0"/>
              <a:t>inhibitors</a:t>
            </a:r>
            <a:r>
              <a:rPr lang="tr-TR" sz="1400" b="1" dirty="0" smtClean="0"/>
              <a:t> </a:t>
            </a:r>
            <a:endParaRPr lang="tr-TR" sz="1400" b="1" dirty="0"/>
          </a:p>
        </p:txBody>
      </p:sp>
    </p:spTree>
    <p:extLst>
      <p:ext uri="{BB962C8B-B14F-4D97-AF65-F5344CB8AC3E}">
        <p14:creationId xmlns:p14="http://schemas.microsoft.com/office/powerpoint/2010/main" val="42178385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http://stickpeople.co/1024/vector-graphic-of-a-happy-stick-people-character-man-waving-and-standing-in-a-pink-condom-by-nl-shop-365.jpg"/>
          <p:cNvPicPr>
            <a:picLocks noChangeAspect="1" noChangeArrowheads="1"/>
          </p:cNvPicPr>
          <p:nvPr/>
        </p:nvPicPr>
        <p:blipFill>
          <a:blip r:embed="rId2" cstate="print"/>
          <a:srcRect/>
          <a:stretch>
            <a:fillRect/>
          </a:stretch>
        </p:blipFill>
        <p:spPr bwMode="auto">
          <a:xfrm>
            <a:off x="6948264" y="404664"/>
            <a:ext cx="1829517" cy="1866478"/>
          </a:xfrm>
          <a:prstGeom prst="rect">
            <a:avLst/>
          </a:prstGeom>
          <a:noFill/>
        </p:spPr>
      </p:pic>
      <p:pic>
        <p:nvPicPr>
          <p:cNvPr id="10242" name="Picture 2" descr="https://encrypted-tbn2.gstatic.com/images?q=tbn:ANd9GcS1BwE75odR5P9V4Qjd43iWVFxBRG6mCOYn6Je3-wGLNBNSSXKJc3PWrAzq"/>
          <p:cNvPicPr>
            <a:picLocks noChangeAspect="1" noChangeArrowheads="1"/>
          </p:cNvPicPr>
          <p:nvPr/>
        </p:nvPicPr>
        <p:blipFill>
          <a:blip r:embed="rId3" cstate="print"/>
          <a:srcRect/>
          <a:stretch>
            <a:fillRect/>
          </a:stretch>
        </p:blipFill>
        <p:spPr bwMode="auto">
          <a:xfrm>
            <a:off x="179512" y="2060848"/>
            <a:ext cx="2952328" cy="2272720"/>
          </a:xfrm>
          <a:prstGeom prst="rect">
            <a:avLst/>
          </a:prstGeom>
          <a:ln>
            <a:noFill/>
          </a:ln>
          <a:effectLst>
            <a:softEdge rad="112500"/>
          </a:effectLst>
        </p:spPr>
      </p:pic>
      <p:pic>
        <p:nvPicPr>
          <p:cNvPr id="18434" name="Picture 2" descr="http://i.kinja-img.com/gawker-media/image/upload/s--Q4LWCRsV--/c_fit,fl_progressive,q_80,w_636/19d5c1nbo6thkjpg.jpg"/>
          <p:cNvPicPr>
            <a:picLocks noChangeAspect="1" noChangeArrowheads="1"/>
          </p:cNvPicPr>
          <p:nvPr/>
        </p:nvPicPr>
        <p:blipFill>
          <a:blip r:embed="rId4" cstate="print">
            <a:lum contrast="-30000"/>
            <a:extLst>
              <a:ext uri="{BEBA8EAE-BF5A-486C-A8C5-ECC9F3942E4B}">
                <a14:imgProps xmlns:a14="http://schemas.microsoft.com/office/drawing/2010/main">
                  <a14:imgLayer r:embed="rId5">
                    <a14:imgEffect>
                      <a14:colorTemperature colorTemp="8800"/>
                    </a14:imgEffect>
                  </a14:imgLayer>
                </a14:imgProps>
              </a:ext>
            </a:extLst>
          </a:blip>
          <a:srcRect/>
          <a:stretch>
            <a:fillRect/>
          </a:stretch>
        </p:blipFill>
        <p:spPr bwMode="auto">
          <a:xfrm>
            <a:off x="2483768" y="2003275"/>
            <a:ext cx="6057900" cy="300990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4 Slayt Numarası Yer Tutucusu"/>
          <p:cNvSpPr>
            <a:spLocks noGrp="1"/>
          </p:cNvSpPr>
          <p:nvPr>
            <p:ph type="sldNum" sz="quarter" idx="12"/>
          </p:nvPr>
        </p:nvSpPr>
        <p:spPr/>
        <p:txBody>
          <a:bodyPr/>
          <a:lstStyle/>
          <a:p>
            <a:fld id="{B1DEFA8C-F947-479F-BE07-76B6B3F80BF1}" type="slidenum">
              <a:rPr lang="tr-TR" smtClean="0"/>
              <a:pPr/>
              <a:t>9</a:t>
            </a:fld>
            <a:endParaRPr lang="tr-TR"/>
          </a:p>
        </p:txBody>
      </p:sp>
      <p:pic>
        <p:nvPicPr>
          <p:cNvPr id="51202" name="Picture 2" descr="http://images.clipartlogo.com/files/images/18/180956/thumbs-up-smiley_f"/>
          <p:cNvPicPr>
            <a:picLocks noChangeAspect="1" noChangeArrowheads="1"/>
          </p:cNvPicPr>
          <p:nvPr/>
        </p:nvPicPr>
        <p:blipFill>
          <a:blip r:embed="rId6" cstate="print"/>
          <a:srcRect/>
          <a:stretch>
            <a:fillRect/>
          </a:stretch>
        </p:blipFill>
        <p:spPr bwMode="auto">
          <a:xfrm>
            <a:off x="4572000" y="5157192"/>
            <a:ext cx="1368151" cy="1368152"/>
          </a:xfrm>
          <a:prstGeom prst="rect">
            <a:avLst/>
          </a:prstGeom>
          <a:noFill/>
        </p:spPr>
      </p:pic>
      <p:pic>
        <p:nvPicPr>
          <p:cNvPr id="9" name="Picture 4" descr="http://static4.depositphotos.com/1030387/398/v/450/depositphotos_3983813-Erectile-Dysfunction.jpg"/>
          <p:cNvPicPr>
            <a:picLocks noChangeAspect="1" noChangeArrowheads="1"/>
          </p:cNvPicPr>
          <p:nvPr/>
        </p:nvPicPr>
        <p:blipFill>
          <a:blip r:embed="rId7" cstate="print"/>
          <a:srcRect/>
          <a:stretch>
            <a:fillRect/>
          </a:stretch>
        </p:blipFill>
        <p:spPr bwMode="auto">
          <a:xfrm>
            <a:off x="4283968" y="332656"/>
            <a:ext cx="1368152" cy="1368152"/>
          </a:xfrm>
          <a:prstGeom prst="rect">
            <a:avLst/>
          </a:prstGeom>
          <a:noFill/>
        </p:spPr>
      </p:pic>
    </p:spTree>
    <p:extLst>
      <p:ext uri="{BB962C8B-B14F-4D97-AF65-F5344CB8AC3E}">
        <p14:creationId xmlns:p14="http://schemas.microsoft.com/office/powerpoint/2010/main" val="4932094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B1DEFA8C-F947-479F-BE07-76B6B3F80BF1}" type="slidenum">
              <a:rPr lang="tr-TR" smtClean="0"/>
              <a:pPr/>
              <a:t>10</a:t>
            </a:fld>
            <a:endParaRPr lang="tr-TR"/>
          </a:p>
        </p:txBody>
      </p:sp>
      <p:pic>
        <p:nvPicPr>
          <p:cNvPr id="1026" name="Picture 2" descr="http://www.cmaj.ca/content/170/9/1429/F2.larg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465420"/>
            <a:ext cx="7440203" cy="44757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Metin kutusu 2"/>
          <p:cNvSpPr txBox="1"/>
          <p:nvPr/>
        </p:nvSpPr>
        <p:spPr>
          <a:xfrm>
            <a:off x="755576" y="5385990"/>
            <a:ext cx="7704856"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b="1" dirty="0" smtClean="0"/>
              <a:t>The</a:t>
            </a:r>
            <a:r>
              <a:rPr lang="tr-TR" b="1" dirty="0" smtClean="0"/>
              <a:t> </a:t>
            </a:r>
            <a:r>
              <a:rPr lang="en-US" b="1" dirty="0" smtClean="0"/>
              <a:t>nitric oxide </a:t>
            </a:r>
            <a:r>
              <a:rPr lang="en-US" b="1" dirty="0"/>
              <a:t>is released from nerve endings or from endothelial cells and activates a cascade reaction, which ultimately leads to an increased cellular concentration </a:t>
            </a:r>
            <a:r>
              <a:rPr lang="en-US" b="1"/>
              <a:t>of </a:t>
            </a:r>
            <a:r>
              <a:rPr lang="en-US" b="1" smtClean="0"/>
              <a:t>cGMP </a:t>
            </a:r>
            <a:endParaRPr lang="tr-TR" b="1" dirty="0"/>
          </a:p>
        </p:txBody>
      </p:sp>
    </p:spTree>
    <p:extLst>
      <p:ext uri="{BB962C8B-B14F-4D97-AF65-F5344CB8AC3E}">
        <p14:creationId xmlns:p14="http://schemas.microsoft.com/office/powerpoint/2010/main" val="26879781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tatic9.depositphotos.com/1067257/1113/v/950/depositphotos_11135643-Sad-man-with-protest-sign.jpg"/>
          <p:cNvPicPr>
            <a:picLocks noChangeAspect="1" noChangeArrowheads="1"/>
          </p:cNvPicPr>
          <p:nvPr/>
        </p:nvPicPr>
        <p:blipFill>
          <a:blip r:embed="rId2" cstate="print"/>
          <a:srcRect l="35771"/>
          <a:stretch>
            <a:fillRect/>
          </a:stretch>
        </p:blipFill>
        <p:spPr bwMode="auto">
          <a:xfrm>
            <a:off x="251520" y="2581201"/>
            <a:ext cx="2520280" cy="4276799"/>
          </a:xfrm>
          <a:prstGeom prst="rect">
            <a:avLst/>
          </a:prstGeom>
          <a:noFill/>
        </p:spPr>
      </p:pic>
      <p:pic>
        <p:nvPicPr>
          <p:cNvPr id="3" name="Picture 6" descr="http://quitsmokingpharmacist.com/wp-content/uploads/2014/04/erectile-dysfunction.gif"/>
          <p:cNvPicPr>
            <a:picLocks noChangeAspect="1" noChangeArrowheads="1"/>
          </p:cNvPicPr>
          <p:nvPr/>
        </p:nvPicPr>
        <p:blipFill>
          <a:blip r:embed="rId3" cstate="print"/>
          <a:srcRect/>
          <a:stretch>
            <a:fillRect/>
          </a:stretch>
        </p:blipFill>
        <p:spPr bwMode="auto">
          <a:xfrm>
            <a:off x="5940152" y="3073403"/>
            <a:ext cx="2889824" cy="3567683"/>
          </a:xfrm>
          <a:prstGeom prst="rect">
            <a:avLst/>
          </a:prstGeom>
          <a:ln>
            <a:noFill/>
          </a:ln>
          <a:effectLst>
            <a:softEdge rad="112500"/>
          </a:effectLst>
        </p:spPr>
      </p:pic>
      <p:pic>
        <p:nvPicPr>
          <p:cNvPr id="24578" name="Picture 2" descr="http://1.bp.blogspot.com/-ygty1j6S5ZI/TfypDiYQ_DI/AAAAAAAAA30/rBDOlr4Kcps/s1600/ED.jpg"/>
          <p:cNvPicPr>
            <a:picLocks noChangeAspect="1" noChangeArrowheads="1"/>
          </p:cNvPicPr>
          <p:nvPr/>
        </p:nvPicPr>
        <p:blipFill>
          <a:blip r:embed="rId4" cstate="print"/>
          <a:srcRect/>
          <a:stretch>
            <a:fillRect/>
          </a:stretch>
        </p:blipFill>
        <p:spPr bwMode="auto">
          <a:xfrm>
            <a:off x="3347864" y="260648"/>
            <a:ext cx="4525905" cy="3456384"/>
          </a:xfrm>
          <a:prstGeom prst="rect">
            <a:avLst/>
          </a:prstGeom>
          <a:ln>
            <a:noFill/>
          </a:ln>
          <a:effectLst>
            <a:outerShdw blurRad="292100" dist="139700" dir="2700000" algn="tl" rotWithShape="0">
              <a:srgbClr val="333333">
                <a:alpha val="65000"/>
              </a:srgbClr>
            </a:outerShdw>
          </a:effectLst>
        </p:spPr>
      </p:pic>
      <p:pic>
        <p:nvPicPr>
          <p:cNvPr id="5122" name="Picture 2" descr="http://personal-finance.military.com/wp-content/uploads/2013/08/Question-mark-scratch-head.jpg"/>
          <p:cNvPicPr>
            <a:picLocks noChangeAspect="1" noChangeArrowheads="1"/>
          </p:cNvPicPr>
          <p:nvPr/>
        </p:nvPicPr>
        <p:blipFill>
          <a:blip r:embed="rId5" cstate="print"/>
          <a:srcRect/>
          <a:stretch>
            <a:fillRect/>
          </a:stretch>
        </p:blipFill>
        <p:spPr bwMode="auto">
          <a:xfrm>
            <a:off x="0" y="0"/>
            <a:ext cx="931218" cy="1224136"/>
          </a:xfrm>
          <a:prstGeom prst="rect">
            <a:avLst/>
          </a:prstGeom>
          <a:noFill/>
        </p:spPr>
      </p:pic>
      <p:sp>
        <p:nvSpPr>
          <p:cNvPr id="5" name="4 Metin kutusu"/>
          <p:cNvSpPr txBox="1"/>
          <p:nvPr/>
        </p:nvSpPr>
        <p:spPr>
          <a:xfrm>
            <a:off x="395536" y="2636912"/>
            <a:ext cx="3131840"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just"/>
            <a:r>
              <a:rPr lang="tr-TR" b="1" dirty="0" err="1" smtClean="0"/>
              <a:t>Decades</a:t>
            </a:r>
            <a:r>
              <a:rPr lang="tr-TR" b="1" dirty="0" smtClean="0"/>
              <a:t> </a:t>
            </a:r>
            <a:r>
              <a:rPr lang="tr-TR" b="1" dirty="0" err="1" smtClean="0"/>
              <a:t>ago</a:t>
            </a:r>
            <a:r>
              <a:rPr lang="tr-TR" b="1" dirty="0" smtClean="0"/>
              <a:t>, </a:t>
            </a:r>
            <a:r>
              <a:rPr lang="tr-TR" b="1" dirty="0" err="1" smtClean="0"/>
              <a:t>many</a:t>
            </a:r>
            <a:r>
              <a:rPr lang="tr-TR" b="1" dirty="0" smtClean="0"/>
              <a:t> </a:t>
            </a:r>
            <a:r>
              <a:rPr lang="tr-TR" b="1" dirty="0" err="1" smtClean="0"/>
              <a:t>scientists</a:t>
            </a:r>
            <a:r>
              <a:rPr lang="tr-TR" b="1" dirty="0" smtClean="0"/>
              <a:t> </a:t>
            </a:r>
            <a:r>
              <a:rPr lang="tr-TR" b="1" dirty="0" err="1" smtClean="0"/>
              <a:t>consider</a:t>
            </a:r>
            <a:r>
              <a:rPr lang="tr-TR" b="1" dirty="0" smtClean="0"/>
              <a:t> </a:t>
            </a:r>
            <a:r>
              <a:rPr lang="tr-TR" b="1" dirty="0" err="1" smtClean="0"/>
              <a:t>that</a:t>
            </a:r>
            <a:r>
              <a:rPr lang="tr-TR" b="1" dirty="0" smtClean="0"/>
              <a:t> </a:t>
            </a:r>
            <a:r>
              <a:rPr lang="tr-TR" b="1" dirty="0" err="1" smtClean="0"/>
              <a:t>the</a:t>
            </a:r>
            <a:r>
              <a:rPr lang="tr-TR" b="1" dirty="0" smtClean="0"/>
              <a:t> </a:t>
            </a:r>
            <a:r>
              <a:rPr lang="tr-TR" b="1" dirty="0" err="1" smtClean="0"/>
              <a:t>majority</a:t>
            </a:r>
            <a:r>
              <a:rPr lang="tr-TR" b="1" dirty="0" smtClean="0"/>
              <a:t> of ED </a:t>
            </a:r>
            <a:r>
              <a:rPr lang="tr-TR" b="1" dirty="0" err="1" smtClean="0"/>
              <a:t>could</a:t>
            </a:r>
            <a:r>
              <a:rPr lang="tr-TR" b="1" dirty="0" smtClean="0"/>
              <a:t> be </a:t>
            </a:r>
            <a:r>
              <a:rPr lang="tr-TR" b="1" dirty="0" err="1" smtClean="0"/>
              <a:t>attributed</a:t>
            </a:r>
            <a:r>
              <a:rPr lang="tr-TR" b="1" dirty="0" smtClean="0"/>
              <a:t> </a:t>
            </a:r>
            <a:r>
              <a:rPr lang="tr-TR" b="1" dirty="0" err="1" smtClean="0"/>
              <a:t>to</a:t>
            </a:r>
            <a:r>
              <a:rPr lang="tr-TR" b="1" dirty="0" smtClean="0"/>
              <a:t> </a:t>
            </a:r>
            <a:r>
              <a:rPr lang="tr-TR" b="1" dirty="0" err="1" smtClean="0"/>
              <a:t>psycological</a:t>
            </a:r>
            <a:r>
              <a:rPr lang="tr-TR" b="1" dirty="0" smtClean="0"/>
              <a:t> </a:t>
            </a:r>
            <a:r>
              <a:rPr lang="tr-TR" b="1" dirty="0" err="1" smtClean="0"/>
              <a:t>factors</a:t>
            </a:r>
            <a:r>
              <a:rPr lang="tr-TR" b="1" dirty="0" smtClean="0"/>
              <a:t>.</a:t>
            </a:r>
            <a:endParaRPr lang="tr-TR" b="1" dirty="0"/>
          </a:p>
        </p:txBody>
      </p:sp>
      <p:sp>
        <p:nvSpPr>
          <p:cNvPr id="7" name="6 Yukarı Bükülü Ok"/>
          <p:cNvSpPr/>
          <p:nvPr/>
        </p:nvSpPr>
        <p:spPr>
          <a:xfrm>
            <a:off x="3995936" y="4077072"/>
            <a:ext cx="1368152" cy="1080120"/>
          </a:xfrm>
          <a:prstGeom prst="curvedUp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8" name="7 Slayt Numarası Yer Tutucusu"/>
          <p:cNvSpPr>
            <a:spLocks noGrp="1"/>
          </p:cNvSpPr>
          <p:nvPr>
            <p:ph type="sldNum" sz="quarter" idx="12"/>
          </p:nvPr>
        </p:nvSpPr>
        <p:spPr/>
        <p:txBody>
          <a:bodyPr/>
          <a:lstStyle/>
          <a:p>
            <a:fld id="{B1DEFA8C-F947-479F-BE07-76B6B3F80BF1}" type="slidenum">
              <a:rPr lang="tr-TR" smtClean="0"/>
              <a:pPr/>
              <a:t>11</a:t>
            </a:fld>
            <a:endParaRPr lang="tr-TR"/>
          </a:p>
        </p:txBody>
      </p:sp>
    </p:spTree>
    <p:extLst>
      <p:ext uri="{BB962C8B-B14F-4D97-AF65-F5344CB8AC3E}">
        <p14:creationId xmlns:p14="http://schemas.microsoft.com/office/powerpoint/2010/main" val="599057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lanafarson.com/classes/wp-content/uploads/2010/07/making-medicine-workshop-resized1.jpg"/>
          <p:cNvPicPr>
            <a:picLocks noChangeAspect="1" noChangeArrowheads="1"/>
          </p:cNvPicPr>
          <p:nvPr/>
        </p:nvPicPr>
        <p:blipFill>
          <a:blip r:embed="rId2" cstate="print"/>
          <a:srcRect/>
          <a:stretch>
            <a:fillRect/>
          </a:stretch>
        </p:blipFill>
        <p:spPr bwMode="auto">
          <a:xfrm>
            <a:off x="5940152" y="188640"/>
            <a:ext cx="2808312" cy="4212468"/>
          </a:xfrm>
          <a:prstGeom prst="rect">
            <a:avLst/>
          </a:prstGeom>
          <a:ln>
            <a:noFill/>
          </a:ln>
          <a:effectLst>
            <a:softEdge rad="112500"/>
          </a:effectLst>
        </p:spPr>
      </p:pic>
      <p:pic>
        <p:nvPicPr>
          <p:cNvPr id="22532" name="Picture 4" descr="http://img.ehowcdn.com/article-new-thumbnail/ehow/images/a05/6e/9c/herbal-remedies-erectile-dysfunction-800x800.jpg"/>
          <p:cNvPicPr>
            <a:picLocks noChangeAspect="1" noChangeArrowheads="1"/>
          </p:cNvPicPr>
          <p:nvPr/>
        </p:nvPicPr>
        <p:blipFill>
          <a:blip r:embed="rId3" cstate="print"/>
          <a:srcRect/>
          <a:stretch>
            <a:fillRect/>
          </a:stretch>
        </p:blipFill>
        <p:spPr bwMode="auto">
          <a:xfrm>
            <a:off x="179512" y="100122"/>
            <a:ext cx="3672408" cy="2752814"/>
          </a:xfrm>
          <a:prstGeom prst="ellipse">
            <a:avLst/>
          </a:prstGeom>
          <a:ln>
            <a:noFill/>
          </a:ln>
          <a:effectLst>
            <a:softEdge rad="112500"/>
          </a:effectLst>
        </p:spPr>
      </p:pic>
      <p:pic>
        <p:nvPicPr>
          <p:cNvPr id="22534" name="Picture 6" descr="https://www.dred.com/natural-cure-for-erectile-dysfunction.jpg"/>
          <p:cNvPicPr>
            <a:picLocks noChangeAspect="1" noChangeArrowheads="1"/>
          </p:cNvPicPr>
          <p:nvPr/>
        </p:nvPicPr>
        <p:blipFill>
          <a:blip r:embed="rId4" cstate="print"/>
          <a:srcRect/>
          <a:stretch>
            <a:fillRect/>
          </a:stretch>
        </p:blipFill>
        <p:spPr bwMode="auto">
          <a:xfrm>
            <a:off x="1907704" y="4653136"/>
            <a:ext cx="4390220" cy="1973586"/>
          </a:xfrm>
          <a:prstGeom prst="rect">
            <a:avLst/>
          </a:prstGeom>
          <a:ln>
            <a:noFill/>
          </a:ln>
          <a:effectLst>
            <a:softEdge rad="112500"/>
          </a:effectLst>
        </p:spPr>
      </p:pic>
      <p:sp>
        <p:nvSpPr>
          <p:cNvPr id="8" name="7 7-Noktalı Yıldız"/>
          <p:cNvSpPr/>
          <p:nvPr/>
        </p:nvSpPr>
        <p:spPr>
          <a:xfrm>
            <a:off x="1619672" y="836712"/>
            <a:ext cx="5112568" cy="3816424"/>
          </a:xfrm>
          <a:prstGeom prst="star7">
            <a:avLst/>
          </a:prstGeom>
          <a:blipFill>
            <a:blip r:embed="rId5" cstate="print"/>
            <a:tile tx="0" ty="0" sx="100000" sy="100000" flip="none" algn="tl"/>
          </a:blipFill>
        </p:spPr>
        <p:style>
          <a:lnRef idx="0">
            <a:schemeClr val="accent2"/>
          </a:lnRef>
          <a:fillRef idx="3">
            <a:schemeClr val="accent2"/>
          </a:fillRef>
          <a:effectRef idx="3">
            <a:schemeClr val="accent2"/>
          </a:effectRef>
          <a:fontRef idx="minor">
            <a:schemeClr val="lt1"/>
          </a:fontRef>
        </p:style>
        <p:txBody>
          <a:bodyPr rtlCol="0" anchor="ctr"/>
          <a:lstStyle/>
          <a:p>
            <a:pPr lvl="0" algn="just"/>
            <a:r>
              <a:rPr lang="tr-TR" sz="2000" b="1" dirty="0" err="1" smtClean="0">
                <a:solidFill>
                  <a:schemeClr val="tx1"/>
                </a:solidFill>
              </a:rPr>
              <a:t>For</a:t>
            </a:r>
            <a:r>
              <a:rPr lang="tr-TR" sz="2000" b="1" dirty="0" smtClean="0">
                <a:solidFill>
                  <a:schemeClr val="tx1"/>
                </a:solidFill>
              </a:rPr>
              <a:t> </a:t>
            </a:r>
            <a:r>
              <a:rPr lang="tr-TR" sz="2000" b="1" dirty="0" err="1" smtClean="0">
                <a:solidFill>
                  <a:schemeClr val="tx1"/>
                </a:solidFill>
              </a:rPr>
              <a:t>many</a:t>
            </a:r>
            <a:r>
              <a:rPr lang="tr-TR" sz="2000" b="1" dirty="0" smtClean="0">
                <a:solidFill>
                  <a:schemeClr val="tx1"/>
                </a:solidFill>
              </a:rPr>
              <a:t> </a:t>
            </a:r>
            <a:r>
              <a:rPr lang="tr-TR" sz="2000" b="1" dirty="0" err="1" smtClean="0">
                <a:solidFill>
                  <a:schemeClr val="tx1"/>
                </a:solidFill>
              </a:rPr>
              <a:t>years</a:t>
            </a:r>
            <a:r>
              <a:rPr lang="tr-TR" sz="2000" b="1" dirty="0" smtClean="0">
                <a:solidFill>
                  <a:schemeClr val="tx1"/>
                </a:solidFill>
              </a:rPr>
              <a:t>, p</a:t>
            </a:r>
            <a:r>
              <a:rPr lang="en-US" sz="2000" b="1" dirty="0" err="1" smtClean="0">
                <a:solidFill>
                  <a:schemeClr val="tx1"/>
                </a:solidFill>
              </a:rPr>
              <a:t>lants</a:t>
            </a:r>
            <a:r>
              <a:rPr lang="en-US" sz="2000" b="1" dirty="0" smtClean="0">
                <a:solidFill>
                  <a:schemeClr val="tx1"/>
                </a:solidFill>
              </a:rPr>
              <a:t> have </a:t>
            </a:r>
            <a:r>
              <a:rPr lang="tr-TR" sz="2000" b="1" dirty="0" err="1" smtClean="0">
                <a:solidFill>
                  <a:schemeClr val="tx1"/>
                </a:solidFill>
              </a:rPr>
              <a:t>played</a:t>
            </a:r>
            <a:r>
              <a:rPr lang="tr-TR" sz="2000" b="1" dirty="0" smtClean="0">
                <a:solidFill>
                  <a:schemeClr val="tx1"/>
                </a:solidFill>
              </a:rPr>
              <a:t> an </a:t>
            </a:r>
            <a:r>
              <a:rPr lang="en-US" sz="2000" b="1" dirty="0" smtClean="0">
                <a:solidFill>
                  <a:schemeClr val="tx1"/>
                </a:solidFill>
              </a:rPr>
              <a:t>important role to </a:t>
            </a:r>
            <a:r>
              <a:rPr lang="tr-TR" sz="2000" b="1" dirty="0" err="1" smtClean="0">
                <a:solidFill>
                  <a:schemeClr val="tx1"/>
                </a:solidFill>
              </a:rPr>
              <a:t>cure</a:t>
            </a:r>
            <a:r>
              <a:rPr lang="tr-TR" sz="2000" b="1" dirty="0" smtClean="0">
                <a:solidFill>
                  <a:schemeClr val="tx1"/>
                </a:solidFill>
              </a:rPr>
              <a:t> </a:t>
            </a:r>
            <a:r>
              <a:rPr lang="tr-TR" sz="2000" b="1" dirty="0" err="1" smtClean="0">
                <a:solidFill>
                  <a:schemeClr val="tx1"/>
                </a:solidFill>
              </a:rPr>
              <a:t>sexual</a:t>
            </a:r>
            <a:r>
              <a:rPr lang="tr-TR" sz="2000" b="1" dirty="0" smtClean="0">
                <a:solidFill>
                  <a:schemeClr val="tx1"/>
                </a:solidFill>
              </a:rPr>
              <a:t> </a:t>
            </a:r>
            <a:r>
              <a:rPr lang="tr-TR" sz="2000" b="1" dirty="0" err="1" smtClean="0">
                <a:solidFill>
                  <a:schemeClr val="tx1"/>
                </a:solidFill>
              </a:rPr>
              <a:t>disorders</a:t>
            </a:r>
            <a:r>
              <a:rPr lang="tr-TR" sz="2000" b="1" dirty="0" smtClean="0">
                <a:solidFill>
                  <a:schemeClr val="tx1"/>
                </a:solidFill>
              </a:rPr>
              <a:t> as </a:t>
            </a:r>
            <a:r>
              <a:rPr lang="tr-TR" sz="2000" b="1" dirty="0" err="1" smtClean="0">
                <a:solidFill>
                  <a:schemeClr val="tx1"/>
                </a:solidFill>
              </a:rPr>
              <a:t>much</a:t>
            </a:r>
            <a:r>
              <a:rPr lang="tr-TR" sz="2000" b="1" dirty="0" smtClean="0">
                <a:solidFill>
                  <a:schemeClr val="tx1"/>
                </a:solidFill>
              </a:rPr>
              <a:t> as </a:t>
            </a:r>
            <a:r>
              <a:rPr lang="tr-TR" sz="2000" b="1" dirty="0" err="1" smtClean="0">
                <a:solidFill>
                  <a:schemeClr val="tx1"/>
                </a:solidFill>
              </a:rPr>
              <a:t>for</a:t>
            </a:r>
            <a:r>
              <a:rPr lang="tr-TR" sz="2000" b="1" dirty="0" smtClean="0">
                <a:solidFill>
                  <a:schemeClr val="tx1"/>
                </a:solidFill>
              </a:rPr>
              <a:t> </a:t>
            </a:r>
            <a:r>
              <a:rPr lang="tr-TR" sz="2000" b="1" dirty="0" err="1" smtClean="0">
                <a:solidFill>
                  <a:schemeClr val="tx1"/>
                </a:solidFill>
              </a:rPr>
              <a:t>various</a:t>
            </a:r>
            <a:r>
              <a:rPr lang="tr-TR" sz="2000" b="1" dirty="0" smtClean="0">
                <a:solidFill>
                  <a:schemeClr val="tx1"/>
                </a:solidFill>
              </a:rPr>
              <a:t> </a:t>
            </a:r>
            <a:r>
              <a:rPr lang="tr-TR" sz="2000" b="1" dirty="0" err="1" smtClean="0">
                <a:solidFill>
                  <a:schemeClr val="tx1"/>
                </a:solidFill>
              </a:rPr>
              <a:t>type</a:t>
            </a:r>
            <a:r>
              <a:rPr lang="tr-TR" sz="2000" b="1" dirty="0" smtClean="0">
                <a:solidFill>
                  <a:schemeClr val="tx1"/>
                </a:solidFill>
              </a:rPr>
              <a:t> of </a:t>
            </a:r>
            <a:r>
              <a:rPr lang="tr-TR" sz="2000" b="1" dirty="0" err="1" smtClean="0">
                <a:solidFill>
                  <a:schemeClr val="tx1"/>
                </a:solidFill>
              </a:rPr>
              <a:t>disorders</a:t>
            </a:r>
            <a:r>
              <a:rPr lang="tr-TR" sz="2000" b="1" dirty="0" smtClean="0">
                <a:solidFill>
                  <a:schemeClr val="tx1"/>
                </a:solidFill>
              </a:rPr>
              <a:t>..</a:t>
            </a:r>
            <a:r>
              <a:rPr lang="en-US" sz="2000" b="1" dirty="0" smtClean="0">
                <a:solidFill>
                  <a:schemeClr val="tx1"/>
                </a:solidFill>
              </a:rPr>
              <a:t>…..</a:t>
            </a:r>
            <a:endParaRPr lang="tr-TR" sz="2000" dirty="0" smtClean="0">
              <a:solidFill>
                <a:schemeClr val="tx1"/>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pPr/>
              <a:t>12</a:t>
            </a:fld>
            <a:endParaRPr lang="tr-TR"/>
          </a:p>
        </p:txBody>
      </p:sp>
    </p:spTree>
    <p:extLst>
      <p:ext uri="{BB962C8B-B14F-4D97-AF65-F5344CB8AC3E}">
        <p14:creationId xmlns:p14="http://schemas.microsoft.com/office/powerpoint/2010/main" val="14369599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52" name="Picture 8" descr="http://fgxpressteaminternational.com/wp-content/uploads/2013/05/korean-red-ginseng.jpg"/>
          <p:cNvPicPr>
            <a:picLocks noChangeAspect="1" noChangeArrowheads="1"/>
          </p:cNvPicPr>
          <p:nvPr/>
        </p:nvPicPr>
        <p:blipFill>
          <a:blip r:embed="rId2" cstate="print"/>
          <a:srcRect/>
          <a:stretch>
            <a:fillRect/>
          </a:stretch>
        </p:blipFill>
        <p:spPr bwMode="auto">
          <a:xfrm>
            <a:off x="1259632" y="188640"/>
            <a:ext cx="1901011" cy="2376264"/>
          </a:xfrm>
          <a:prstGeom prst="rect">
            <a:avLst/>
          </a:prstGeom>
          <a:noFill/>
        </p:spPr>
      </p:pic>
      <p:pic>
        <p:nvPicPr>
          <p:cNvPr id="31754" name="Picture 10" descr="http://thumbs.dreamstime.com/x/sexual-disorder-symbol-man-dartboard-place-groin-37734149.jpg"/>
          <p:cNvPicPr>
            <a:picLocks noChangeAspect="1" noChangeArrowheads="1"/>
          </p:cNvPicPr>
          <p:nvPr/>
        </p:nvPicPr>
        <p:blipFill>
          <a:blip r:embed="rId3" cstate="print"/>
          <a:srcRect l="26460" t="3780" r="28181" b="13061"/>
          <a:stretch>
            <a:fillRect/>
          </a:stretch>
        </p:blipFill>
        <p:spPr bwMode="auto">
          <a:xfrm>
            <a:off x="3707904" y="1556792"/>
            <a:ext cx="1728192" cy="3168352"/>
          </a:xfrm>
          <a:prstGeom prst="rect">
            <a:avLst/>
          </a:prstGeom>
          <a:noFill/>
        </p:spPr>
      </p:pic>
      <p:pic>
        <p:nvPicPr>
          <p:cNvPr id="31756" name="Picture 12" descr="http://www.sixpacksmackdown.com/wp-content/uploads/2013/10/Yohimbe-Bark.jpg"/>
          <p:cNvPicPr>
            <a:picLocks noChangeAspect="1" noChangeArrowheads="1"/>
          </p:cNvPicPr>
          <p:nvPr/>
        </p:nvPicPr>
        <p:blipFill>
          <a:blip r:embed="rId4" cstate="print"/>
          <a:srcRect/>
          <a:stretch>
            <a:fillRect/>
          </a:stretch>
        </p:blipFill>
        <p:spPr bwMode="auto">
          <a:xfrm>
            <a:off x="6156176" y="332656"/>
            <a:ext cx="2037117" cy="1512168"/>
          </a:xfrm>
          <a:prstGeom prst="rect">
            <a:avLst/>
          </a:prstGeom>
          <a:noFill/>
        </p:spPr>
      </p:pic>
      <p:pic>
        <p:nvPicPr>
          <p:cNvPr id="31758" name="Picture 14" descr="http://www.ecigadvanced.com/blog/wp-content/uploads/2014/06/Watermelon.jpg"/>
          <p:cNvPicPr>
            <a:picLocks noChangeAspect="1" noChangeArrowheads="1"/>
          </p:cNvPicPr>
          <p:nvPr/>
        </p:nvPicPr>
        <p:blipFill>
          <a:blip r:embed="rId5" cstate="print"/>
          <a:srcRect/>
          <a:stretch>
            <a:fillRect/>
          </a:stretch>
        </p:blipFill>
        <p:spPr bwMode="auto">
          <a:xfrm>
            <a:off x="6156176" y="2708920"/>
            <a:ext cx="2555224" cy="2231218"/>
          </a:xfrm>
          <a:prstGeom prst="rect">
            <a:avLst/>
          </a:prstGeom>
          <a:noFill/>
        </p:spPr>
      </p:pic>
      <p:pic>
        <p:nvPicPr>
          <p:cNvPr id="31760" name="Picture 16" descr="http://cdnimage.zaman.com.tr/2012/09/29/nar.jpg"/>
          <p:cNvPicPr>
            <a:picLocks noChangeAspect="1" noChangeArrowheads="1"/>
          </p:cNvPicPr>
          <p:nvPr/>
        </p:nvPicPr>
        <p:blipFill>
          <a:blip r:embed="rId6" cstate="print"/>
          <a:srcRect/>
          <a:stretch>
            <a:fillRect/>
          </a:stretch>
        </p:blipFill>
        <p:spPr bwMode="auto">
          <a:xfrm>
            <a:off x="539552" y="3068960"/>
            <a:ext cx="2333059" cy="1296144"/>
          </a:xfrm>
          <a:prstGeom prst="rect">
            <a:avLst/>
          </a:prstGeom>
          <a:noFill/>
        </p:spPr>
      </p:pic>
      <p:pic>
        <p:nvPicPr>
          <p:cNvPr id="31762" name="Picture 18" descr="http://ginkgobiloba.gen.tr/images/ginkgo-biloba_yararlari.jpg"/>
          <p:cNvPicPr>
            <a:picLocks noChangeAspect="1" noChangeArrowheads="1"/>
          </p:cNvPicPr>
          <p:nvPr/>
        </p:nvPicPr>
        <p:blipFill>
          <a:blip r:embed="rId7" cstate="print"/>
          <a:srcRect/>
          <a:stretch>
            <a:fillRect/>
          </a:stretch>
        </p:blipFill>
        <p:spPr bwMode="auto">
          <a:xfrm>
            <a:off x="5652120" y="5013176"/>
            <a:ext cx="1435399" cy="1526308"/>
          </a:xfrm>
          <a:prstGeom prst="rect">
            <a:avLst/>
          </a:prstGeom>
          <a:noFill/>
        </p:spPr>
      </p:pic>
      <p:pic>
        <p:nvPicPr>
          <p:cNvPr id="31764" name="Picture 20" descr="http://www.peopleforplants.com.au/media/catalog/category/Manuka_Honey_1.jpg"/>
          <p:cNvPicPr>
            <a:picLocks noChangeAspect="1" noChangeArrowheads="1"/>
          </p:cNvPicPr>
          <p:nvPr/>
        </p:nvPicPr>
        <p:blipFill>
          <a:blip r:embed="rId8" cstate="print"/>
          <a:srcRect/>
          <a:stretch>
            <a:fillRect/>
          </a:stretch>
        </p:blipFill>
        <p:spPr bwMode="auto">
          <a:xfrm>
            <a:off x="1331640" y="4725144"/>
            <a:ext cx="2592288" cy="1791475"/>
          </a:xfrm>
          <a:prstGeom prst="rect">
            <a:avLst/>
          </a:prstGeom>
          <a:noFill/>
        </p:spPr>
      </p:pic>
      <p:cxnSp>
        <p:nvCxnSpPr>
          <p:cNvPr id="18" name="17 Düz Ok Bağlayıcısı"/>
          <p:cNvCxnSpPr/>
          <p:nvPr/>
        </p:nvCxnSpPr>
        <p:spPr>
          <a:xfrm>
            <a:off x="3203848" y="1412776"/>
            <a:ext cx="648072" cy="648072"/>
          </a:xfrm>
          <a:prstGeom prst="straightConnector1">
            <a:avLst/>
          </a:prstGeom>
          <a:ln w="762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21 Düz Ok Bağlayıcısı"/>
          <p:cNvCxnSpPr/>
          <p:nvPr/>
        </p:nvCxnSpPr>
        <p:spPr>
          <a:xfrm flipH="1">
            <a:off x="5364088" y="1340768"/>
            <a:ext cx="936104" cy="864096"/>
          </a:xfrm>
          <a:prstGeom prst="straightConnector1">
            <a:avLst/>
          </a:prstGeom>
          <a:ln w="762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23 Düz Ok Bağlayıcısı"/>
          <p:cNvCxnSpPr/>
          <p:nvPr/>
        </p:nvCxnSpPr>
        <p:spPr>
          <a:xfrm flipH="1">
            <a:off x="5652120" y="3501008"/>
            <a:ext cx="792088" cy="0"/>
          </a:xfrm>
          <a:prstGeom prst="straightConnector1">
            <a:avLst/>
          </a:prstGeom>
          <a:ln w="762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25 Düz Ok Bağlayıcısı"/>
          <p:cNvCxnSpPr/>
          <p:nvPr/>
        </p:nvCxnSpPr>
        <p:spPr>
          <a:xfrm>
            <a:off x="2915816" y="3501008"/>
            <a:ext cx="792088" cy="0"/>
          </a:xfrm>
          <a:prstGeom prst="straightConnector1">
            <a:avLst/>
          </a:prstGeom>
          <a:ln w="762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27 Düz Ok Bağlayıcısı"/>
          <p:cNvCxnSpPr/>
          <p:nvPr/>
        </p:nvCxnSpPr>
        <p:spPr>
          <a:xfrm flipV="1">
            <a:off x="3707904" y="4509120"/>
            <a:ext cx="432048" cy="648072"/>
          </a:xfrm>
          <a:prstGeom prst="straightConnector1">
            <a:avLst/>
          </a:prstGeom>
          <a:ln w="762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4" name="33 Düz Ok Bağlayıcısı"/>
          <p:cNvCxnSpPr/>
          <p:nvPr/>
        </p:nvCxnSpPr>
        <p:spPr>
          <a:xfrm flipH="1" flipV="1">
            <a:off x="5076056" y="4509120"/>
            <a:ext cx="504056" cy="648072"/>
          </a:xfrm>
          <a:prstGeom prst="straightConnector1">
            <a:avLst/>
          </a:prstGeom>
          <a:ln w="762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14 Slayt Numarası Yer Tutucusu"/>
          <p:cNvSpPr>
            <a:spLocks noGrp="1"/>
          </p:cNvSpPr>
          <p:nvPr>
            <p:ph type="sldNum" sz="quarter" idx="12"/>
          </p:nvPr>
        </p:nvSpPr>
        <p:spPr/>
        <p:txBody>
          <a:bodyPr/>
          <a:lstStyle/>
          <a:p>
            <a:fld id="{B1DEFA8C-F947-479F-BE07-76B6B3F80BF1}" type="slidenum">
              <a:rPr lang="tr-TR" smtClean="0"/>
              <a:pPr/>
              <a:t>13</a:t>
            </a:fld>
            <a:endParaRPr lang="tr-TR"/>
          </a:p>
        </p:txBody>
      </p:sp>
      <p:sp>
        <p:nvSpPr>
          <p:cNvPr id="16" name="15 Metin kutusu"/>
          <p:cNvSpPr txBox="1"/>
          <p:nvPr/>
        </p:nvSpPr>
        <p:spPr>
          <a:xfrm>
            <a:off x="6588224" y="1988840"/>
            <a:ext cx="1800200" cy="369332"/>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tr-TR" b="1" dirty="0" err="1" smtClean="0"/>
              <a:t>Yohimba</a:t>
            </a:r>
            <a:r>
              <a:rPr lang="tr-TR" b="1" dirty="0" smtClean="0"/>
              <a:t> bark</a:t>
            </a:r>
            <a:endParaRPr lang="tr-TR" b="1" dirty="0"/>
          </a:p>
        </p:txBody>
      </p:sp>
      <p:sp>
        <p:nvSpPr>
          <p:cNvPr id="17" name="16 Metin kutusu"/>
          <p:cNvSpPr txBox="1"/>
          <p:nvPr/>
        </p:nvSpPr>
        <p:spPr>
          <a:xfrm>
            <a:off x="827584" y="2204864"/>
            <a:ext cx="1800200" cy="369332"/>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tr-TR" b="1" i="1" dirty="0" err="1" smtClean="0"/>
              <a:t>Panax</a:t>
            </a:r>
            <a:r>
              <a:rPr lang="tr-TR" b="1" i="1" dirty="0" smtClean="0"/>
              <a:t> ginseng</a:t>
            </a:r>
            <a:endParaRPr lang="tr-TR" b="1" i="1" dirty="0"/>
          </a:p>
        </p:txBody>
      </p:sp>
      <p:sp>
        <p:nvSpPr>
          <p:cNvPr id="19" name="18 Metin kutusu"/>
          <p:cNvSpPr txBox="1"/>
          <p:nvPr/>
        </p:nvSpPr>
        <p:spPr>
          <a:xfrm>
            <a:off x="4572000" y="6309320"/>
            <a:ext cx="1800200" cy="369332"/>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tr-TR" b="1" i="1" dirty="0" err="1" smtClean="0"/>
              <a:t>Ginkgo</a:t>
            </a:r>
            <a:endParaRPr lang="tr-TR" b="1" i="1" dirty="0"/>
          </a:p>
        </p:txBody>
      </p:sp>
      <p:sp>
        <p:nvSpPr>
          <p:cNvPr id="20" name="19 Metin kutusu"/>
          <p:cNvSpPr txBox="1"/>
          <p:nvPr/>
        </p:nvSpPr>
        <p:spPr>
          <a:xfrm>
            <a:off x="7020272" y="4725144"/>
            <a:ext cx="1800200" cy="369332"/>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tr-TR" b="1" dirty="0" err="1" smtClean="0"/>
              <a:t>Water</a:t>
            </a:r>
            <a:r>
              <a:rPr lang="tr-TR" b="1" dirty="0" smtClean="0"/>
              <a:t> Melon</a:t>
            </a:r>
            <a:endParaRPr lang="tr-TR" b="1" dirty="0"/>
          </a:p>
        </p:txBody>
      </p:sp>
      <p:sp>
        <p:nvSpPr>
          <p:cNvPr id="21" name="20 Metin kutusu"/>
          <p:cNvSpPr txBox="1"/>
          <p:nvPr/>
        </p:nvSpPr>
        <p:spPr>
          <a:xfrm>
            <a:off x="539552" y="4509120"/>
            <a:ext cx="2232248" cy="369332"/>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tr-TR" b="1" i="1" dirty="0" err="1" smtClean="0"/>
              <a:t>Punica</a:t>
            </a:r>
            <a:r>
              <a:rPr lang="tr-TR" b="1" i="1" dirty="0" smtClean="0"/>
              <a:t> </a:t>
            </a:r>
            <a:r>
              <a:rPr lang="tr-TR" b="1" i="1" dirty="0" err="1" smtClean="0"/>
              <a:t>granatum</a:t>
            </a:r>
            <a:endParaRPr lang="tr-TR" b="1" i="1" dirty="0"/>
          </a:p>
        </p:txBody>
      </p:sp>
      <p:sp>
        <p:nvSpPr>
          <p:cNvPr id="23" name="22 Metin kutusu"/>
          <p:cNvSpPr txBox="1"/>
          <p:nvPr/>
        </p:nvSpPr>
        <p:spPr>
          <a:xfrm>
            <a:off x="1403648" y="6309320"/>
            <a:ext cx="1800200" cy="369332"/>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tr-TR" b="1" dirty="0" err="1" smtClean="0"/>
              <a:t>Honey</a:t>
            </a:r>
            <a:endParaRPr lang="tr-TR" b="1" dirty="0"/>
          </a:p>
        </p:txBody>
      </p:sp>
    </p:spTree>
    <p:extLst>
      <p:ext uri="{BB962C8B-B14F-4D97-AF65-F5344CB8AC3E}">
        <p14:creationId xmlns:p14="http://schemas.microsoft.com/office/powerpoint/2010/main" val="10497185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descr="http://www.essentialoils.co.za/pics/diluting-essential-oils-for-massag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25602" name="Picture 2" descr="http://www.pharmainfo.net/files/images/stories/article_images/Use_of_Essential_oil.jpg"/>
          <p:cNvPicPr>
            <a:picLocks noChangeAspect="1" noChangeArrowheads="1"/>
          </p:cNvPicPr>
          <p:nvPr/>
        </p:nvPicPr>
        <p:blipFill>
          <a:blip r:embed="rId3" cstate="print">
            <a:grayscl/>
            <a:extLst>
              <a:ext uri="{BEBA8EAE-BF5A-486C-A8C5-ECC9F3942E4B}">
                <a14:imgProps xmlns:a14="http://schemas.microsoft.com/office/drawing/2010/main">
                  <a14:imgLayer r:embed="rId4">
                    <a14:imgEffect>
                      <a14:colorTemperature colorTemp="7200"/>
                    </a14:imgEffect>
                  </a14:imgLayer>
                </a14:imgProps>
              </a:ext>
            </a:extLst>
          </a:blip>
          <a:srcRect/>
          <a:stretch>
            <a:fillRect/>
          </a:stretch>
        </p:blipFill>
        <p:spPr bwMode="auto">
          <a:xfrm>
            <a:off x="1979712" y="2132856"/>
            <a:ext cx="6480720" cy="3840427"/>
          </a:xfrm>
          <a:prstGeom prst="rect">
            <a:avLst/>
          </a:prstGeom>
          <a:ln>
            <a:noFill/>
          </a:ln>
          <a:effectLst>
            <a:outerShdw blurRad="292100" dist="139700" dir="2700000" algn="tl" rotWithShape="0">
              <a:srgbClr val="333333">
                <a:alpha val="65000"/>
              </a:srgbClr>
            </a:outerShdw>
          </a:effectLst>
        </p:spPr>
      </p:pic>
      <p:sp>
        <p:nvSpPr>
          <p:cNvPr id="4" name="3 Metin kutusu"/>
          <p:cNvSpPr txBox="1"/>
          <p:nvPr/>
        </p:nvSpPr>
        <p:spPr>
          <a:xfrm>
            <a:off x="539552" y="476672"/>
            <a:ext cx="7344816" cy="120032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just"/>
            <a:endParaRPr lang="tr-TR" b="1" dirty="0" smtClean="0">
              <a:solidFill>
                <a:schemeClr val="bg1"/>
              </a:solidFill>
            </a:endParaRPr>
          </a:p>
          <a:p>
            <a:pPr algn="just"/>
            <a:r>
              <a:rPr lang="tr-TR" b="1" dirty="0" err="1" smtClean="0">
                <a:solidFill>
                  <a:schemeClr val="bg1"/>
                </a:solidFill>
              </a:rPr>
              <a:t>Essential</a:t>
            </a:r>
            <a:r>
              <a:rPr lang="tr-TR" b="1" dirty="0" smtClean="0">
                <a:solidFill>
                  <a:schemeClr val="bg1"/>
                </a:solidFill>
              </a:rPr>
              <a:t> </a:t>
            </a:r>
            <a:r>
              <a:rPr lang="tr-TR" b="1" dirty="0" err="1" smtClean="0">
                <a:solidFill>
                  <a:schemeClr val="bg1"/>
                </a:solidFill>
              </a:rPr>
              <a:t>oils</a:t>
            </a:r>
            <a:r>
              <a:rPr lang="tr-TR" b="1" dirty="0" smtClean="0">
                <a:solidFill>
                  <a:schemeClr val="bg1"/>
                </a:solidFill>
              </a:rPr>
              <a:t> </a:t>
            </a:r>
            <a:r>
              <a:rPr lang="tr-TR" b="1" dirty="0" err="1" smtClean="0">
                <a:solidFill>
                  <a:schemeClr val="bg1"/>
                </a:solidFill>
              </a:rPr>
              <a:t>are</a:t>
            </a:r>
            <a:r>
              <a:rPr lang="tr-TR" b="1" dirty="0" smtClean="0">
                <a:solidFill>
                  <a:schemeClr val="bg1"/>
                </a:solidFill>
              </a:rPr>
              <a:t> </a:t>
            </a:r>
            <a:r>
              <a:rPr lang="tr-TR" b="1" dirty="0" err="1" smtClean="0">
                <a:solidFill>
                  <a:schemeClr val="bg1"/>
                </a:solidFill>
              </a:rPr>
              <a:t>the</a:t>
            </a:r>
            <a:r>
              <a:rPr lang="tr-TR" b="1" dirty="0" smtClean="0">
                <a:solidFill>
                  <a:schemeClr val="bg1"/>
                </a:solidFill>
              </a:rPr>
              <a:t> </a:t>
            </a:r>
            <a:r>
              <a:rPr lang="tr-TR" b="1" dirty="0" err="1" smtClean="0">
                <a:solidFill>
                  <a:schemeClr val="bg1"/>
                </a:solidFill>
              </a:rPr>
              <a:t>most</a:t>
            </a:r>
            <a:r>
              <a:rPr lang="tr-TR" b="1" dirty="0" smtClean="0">
                <a:solidFill>
                  <a:schemeClr val="bg1"/>
                </a:solidFill>
              </a:rPr>
              <a:t> </a:t>
            </a:r>
            <a:r>
              <a:rPr lang="tr-TR" b="1" dirty="0" err="1" smtClean="0">
                <a:solidFill>
                  <a:schemeClr val="bg1"/>
                </a:solidFill>
              </a:rPr>
              <a:t>important</a:t>
            </a:r>
            <a:r>
              <a:rPr lang="tr-TR" b="1" dirty="0" smtClean="0">
                <a:solidFill>
                  <a:schemeClr val="bg1"/>
                </a:solidFill>
              </a:rPr>
              <a:t> </a:t>
            </a:r>
            <a:r>
              <a:rPr lang="tr-TR" b="1" dirty="0" err="1" smtClean="0">
                <a:solidFill>
                  <a:schemeClr val="bg1"/>
                </a:solidFill>
              </a:rPr>
              <a:t>and</a:t>
            </a:r>
            <a:r>
              <a:rPr lang="tr-TR" b="1" dirty="0" smtClean="0">
                <a:solidFill>
                  <a:schemeClr val="bg1"/>
                </a:solidFill>
              </a:rPr>
              <a:t> </a:t>
            </a:r>
            <a:r>
              <a:rPr lang="tr-TR" b="1" dirty="0" err="1" smtClean="0">
                <a:solidFill>
                  <a:schemeClr val="bg1"/>
                </a:solidFill>
              </a:rPr>
              <a:t>effective</a:t>
            </a:r>
            <a:r>
              <a:rPr lang="tr-TR" b="1" dirty="0" smtClean="0">
                <a:solidFill>
                  <a:schemeClr val="bg1"/>
                </a:solidFill>
              </a:rPr>
              <a:t> </a:t>
            </a:r>
            <a:r>
              <a:rPr lang="tr-TR" b="1" dirty="0" err="1" smtClean="0">
                <a:solidFill>
                  <a:schemeClr val="bg1"/>
                </a:solidFill>
              </a:rPr>
              <a:t>plant</a:t>
            </a:r>
            <a:r>
              <a:rPr lang="tr-TR" b="1" dirty="0" smtClean="0">
                <a:solidFill>
                  <a:schemeClr val="bg1"/>
                </a:solidFill>
              </a:rPr>
              <a:t> </a:t>
            </a:r>
            <a:r>
              <a:rPr lang="tr-TR" b="1" dirty="0" err="1" smtClean="0">
                <a:solidFill>
                  <a:schemeClr val="bg1"/>
                </a:solidFill>
              </a:rPr>
              <a:t>secondary</a:t>
            </a:r>
            <a:r>
              <a:rPr lang="tr-TR" b="1" dirty="0" smtClean="0">
                <a:solidFill>
                  <a:schemeClr val="bg1"/>
                </a:solidFill>
              </a:rPr>
              <a:t> </a:t>
            </a:r>
            <a:r>
              <a:rPr lang="tr-TR" b="1" dirty="0" err="1" smtClean="0">
                <a:solidFill>
                  <a:schemeClr val="bg1"/>
                </a:solidFill>
              </a:rPr>
              <a:t>metabolites</a:t>
            </a:r>
            <a:r>
              <a:rPr lang="tr-TR" b="1" dirty="0" smtClean="0">
                <a:solidFill>
                  <a:schemeClr val="bg1"/>
                </a:solidFill>
              </a:rPr>
              <a:t> </a:t>
            </a:r>
            <a:r>
              <a:rPr lang="tr-TR" b="1" dirty="0" err="1" smtClean="0">
                <a:solidFill>
                  <a:schemeClr val="bg1"/>
                </a:solidFill>
              </a:rPr>
              <a:t>including</a:t>
            </a:r>
            <a:r>
              <a:rPr lang="tr-TR" b="1" dirty="0" smtClean="0">
                <a:solidFill>
                  <a:schemeClr val="bg1"/>
                </a:solidFill>
              </a:rPr>
              <a:t> </a:t>
            </a:r>
            <a:r>
              <a:rPr lang="tr-TR" b="1" dirty="0" err="1" smtClean="0">
                <a:solidFill>
                  <a:schemeClr val="bg1"/>
                </a:solidFill>
              </a:rPr>
              <a:t>many</a:t>
            </a:r>
            <a:r>
              <a:rPr lang="tr-TR" b="1" dirty="0" smtClean="0">
                <a:solidFill>
                  <a:schemeClr val="bg1"/>
                </a:solidFill>
              </a:rPr>
              <a:t> </a:t>
            </a:r>
            <a:r>
              <a:rPr lang="tr-TR" b="1" dirty="0" err="1" smtClean="0">
                <a:solidFill>
                  <a:schemeClr val="bg1"/>
                </a:solidFill>
              </a:rPr>
              <a:t>type</a:t>
            </a:r>
            <a:r>
              <a:rPr lang="tr-TR" b="1" dirty="0" smtClean="0">
                <a:solidFill>
                  <a:schemeClr val="bg1"/>
                </a:solidFill>
              </a:rPr>
              <a:t> of </a:t>
            </a:r>
            <a:r>
              <a:rPr lang="tr-TR" b="1" dirty="0" err="1" smtClean="0">
                <a:solidFill>
                  <a:schemeClr val="bg1"/>
                </a:solidFill>
              </a:rPr>
              <a:t>biological</a:t>
            </a:r>
            <a:r>
              <a:rPr lang="tr-TR" b="1" dirty="0" smtClean="0">
                <a:solidFill>
                  <a:schemeClr val="bg1"/>
                </a:solidFill>
              </a:rPr>
              <a:t> </a:t>
            </a:r>
            <a:r>
              <a:rPr lang="tr-TR" b="1" dirty="0" err="1" smtClean="0">
                <a:solidFill>
                  <a:schemeClr val="bg1"/>
                </a:solidFill>
              </a:rPr>
              <a:t>effects</a:t>
            </a:r>
            <a:r>
              <a:rPr lang="tr-TR" b="1" dirty="0" smtClean="0">
                <a:solidFill>
                  <a:schemeClr val="bg1"/>
                </a:solidFill>
              </a:rPr>
              <a:t>.</a:t>
            </a:r>
          </a:p>
          <a:p>
            <a:pPr algn="just"/>
            <a:endParaRPr lang="tr-TR" b="1" dirty="0">
              <a:solidFill>
                <a:schemeClr val="bg1"/>
              </a:solidFill>
            </a:endParaRPr>
          </a:p>
        </p:txBody>
      </p:sp>
      <p:sp>
        <p:nvSpPr>
          <p:cNvPr id="5" name="4 Slayt Numarası Yer Tutucusu"/>
          <p:cNvSpPr>
            <a:spLocks noGrp="1"/>
          </p:cNvSpPr>
          <p:nvPr>
            <p:ph type="sldNum" sz="quarter" idx="12"/>
          </p:nvPr>
        </p:nvSpPr>
        <p:spPr/>
        <p:txBody>
          <a:bodyPr/>
          <a:lstStyle/>
          <a:p>
            <a:fld id="{B1DEFA8C-F947-479F-BE07-76B6B3F80BF1}" type="slidenum">
              <a:rPr lang="tr-TR" smtClean="0"/>
              <a:pPr/>
              <a:t>14</a:t>
            </a:fld>
            <a:endParaRPr lang="tr-TR"/>
          </a:p>
        </p:txBody>
      </p:sp>
    </p:spTree>
    <p:extLst>
      <p:ext uri="{BB962C8B-B14F-4D97-AF65-F5344CB8AC3E}">
        <p14:creationId xmlns:p14="http://schemas.microsoft.com/office/powerpoint/2010/main" val="33837132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us.cdn4.123rf.com/168nwm/stockshoppe/stockshoppe1207/stockshoppe120700192/14504562-adam-bo%C5%9F-gemide-yaslanm%C4%B1%C5%9F-vector.jpg"/>
          <p:cNvPicPr>
            <a:picLocks noChangeAspect="1" noChangeArrowheads="1"/>
          </p:cNvPicPr>
          <p:nvPr/>
        </p:nvPicPr>
        <p:blipFill>
          <a:blip r:embed="rId2" cstate="print"/>
          <a:srcRect/>
          <a:stretch>
            <a:fillRect/>
          </a:stretch>
        </p:blipFill>
        <p:spPr bwMode="auto">
          <a:xfrm>
            <a:off x="3131840" y="4005064"/>
            <a:ext cx="2736304" cy="2736304"/>
          </a:xfrm>
          <a:prstGeom prst="rect">
            <a:avLst/>
          </a:prstGeom>
          <a:ln>
            <a:noFill/>
          </a:ln>
          <a:effectLst>
            <a:softEdge rad="112500"/>
          </a:effectLst>
        </p:spPr>
      </p:pic>
      <p:pic>
        <p:nvPicPr>
          <p:cNvPr id="10" name="Picture 2" descr="http://n4hr.com/up/uploads/6ff1ca3f80.jpg"/>
          <p:cNvPicPr>
            <a:picLocks noChangeAspect="1" noChangeArrowheads="1"/>
          </p:cNvPicPr>
          <p:nvPr/>
        </p:nvPicPr>
        <p:blipFill>
          <a:blip r:embed="rId3" cstate="print"/>
          <a:srcRect/>
          <a:stretch>
            <a:fillRect/>
          </a:stretch>
        </p:blipFill>
        <p:spPr bwMode="auto">
          <a:xfrm>
            <a:off x="3558902" y="332656"/>
            <a:ext cx="2381250" cy="2105026"/>
          </a:xfrm>
          <a:prstGeom prst="rect">
            <a:avLst/>
          </a:prstGeom>
          <a:ln>
            <a:noFill/>
          </a:ln>
          <a:effectLst>
            <a:softEdge rad="112500"/>
          </a:effectLst>
        </p:spPr>
      </p:pic>
      <p:sp>
        <p:nvSpPr>
          <p:cNvPr id="2" name="Slayt Numarası Yer Tutucusu 1"/>
          <p:cNvSpPr>
            <a:spLocks noGrp="1"/>
          </p:cNvSpPr>
          <p:nvPr>
            <p:ph type="sldNum" sz="quarter" idx="12"/>
          </p:nvPr>
        </p:nvSpPr>
        <p:spPr/>
        <p:txBody>
          <a:bodyPr/>
          <a:lstStyle/>
          <a:p>
            <a:fld id="{B1DEFA8C-F947-479F-BE07-76B6B3F80BF1}" type="slidenum">
              <a:rPr lang="tr-TR" smtClean="0"/>
              <a:pPr/>
              <a:t>15</a:t>
            </a:fld>
            <a:endParaRPr lang="tr-TR"/>
          </a:p>
        </p:txBody>
      </p:sp>
      <p:graphicFrame>
        <p:nvGraphicFramePr>
          <p:cNvPr id="6" name="Diyagram 5"/>
          <p:cNvGraphicFramePr/>
          <p:nvPr>
            <p:extLst>
              <p:ext uri="{D42A27DB-BD31-4B8C-83A1-F6EECF244321}">
                <p14:modId xmlns:p14="http://schemas.microsoft.com/office/powerpoint/2010/main" val="508740562"/>
              </p:ext>
            </p:extLst>
          </p:nvPr>
        </p:nvGraphicFramePr>
        <p:xfrm>
          <a:off x="179512" y="265089"/>
          <a:ext cx="3240360" cy="11521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5" name="Diyagram 4"/>
          <p:cNvGraphicFramePr/>
          <p:nvPr>
            <p:extLst>
              <p:ext uri="{D42A27DB-BD31-4B8C-83A1-F6EECF244321}">
                <p14:modId xmlns:p14="http://schemas.microsoft.com/office/powerpoint/2010/main" val="2623213751"/>
              </p:ext>
            </p:extLst>
          </p:nvPr>
        </p:nvGraphicFramePr>
        <p:xfrm>
          <a:off x="251520" y="1613699"/>
          <a:ext cx="8424936" cy="203132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9" name="Picture 4" descr="http://www.doctorfox.co.uk/news/wp-content/uploads/2012/11/flaccid-truth-erectile-dysfunction.png"/>
          <p:cNvPicPr>
            <a:picLocks noChangeAspect="1" noChangeArrowheads="1"/>
          </p:cNvPicPr>
          <p:nvPr/>
        </p:nvPicPr>
        <p:blipFill>
          <a:blip r:embed="rId14" cstate="print">
            <a:duotone>
              <a:schemeClr val="accent2">
                <a:shade val="45000"/>
                <a:satMod val="135000"/>
              </a:schemeClr>
              <a:prstClr val="white"/>
            </a:duotone>
          </a:blip>
          <a:srcRect b="21078"/>
          <a:stretch>
            <a:fillRect/>
          </a:stretch>
        </p:blipFill>
        <p:spPr bwMode="auto">
          <a:xfrm>
            <a:off x="4499992" y="4149080"/>
            <a:ext cx="4386514" cy="2520280"/>
          </a:xfrm>
          <a:prstGeom prst="rect">
            <a:avLst/>
          </a:prstGeom>
          <a:ln>
            <a:noFill/>
          </a:ln>
          <a:effectLst>
            <a:softEdge rad="112500"/>
          </a:effectLst>
        </p:spPr>
      </p:pic>
    </p:spTree>
    <p:extLst>
      <p:ext uri="{BB962C8B-B14F-4D97-AF65-F5344CB8AC3E}">
        <p14:creationId xmlns:p14="http://schemas.microsoft.com/office/powerpoint/2010/main" val="25827937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8" name="Picture 4" descr="Keeping It Up: The Science of Erections"/>
          <p:cNvPicPr>
            <a:picLocks noChangeAspect="1" noChangeArrowheads="1"/>
          </p:cNvPicPr>
          <p:nvPr/>
        </p:nvPicPr>
        <p:blipFill>
          <a:blip r:embed="rId2" cstate="print"/>
          <a:srcRect/>
          <a:stretch>
            <a:fillRect/>
          </a:stretch>
        </p:blipFill>
        <p:spPr bwMode="auto">
          <a:xfrm>
            <a:off x="1482312" y="908720"/>
            <a:ext cx="6927290" cy="3888432"/>
          </a:xfrm>
          <a:prstGeom prst="ellipse">
            <a:avLst/>
          </a:prstGeom>
          <a:ln>
            <a:noFill/>
          </a:ln>
          <a:effectLst>
            <a:softEdge rad="112500"/>
          </a:effectLst>
        </p:spPr>
      </p:pic>
      <p:sp>
        <p:nvSpPr>
          <p:cNvPr id="4" name="3 Çapraz Köşesi Kesik Dikdörtgen"/>
          <p:cNvSpPr/>
          <p:nvPr/>
        </p:nvSpPr>
        <p:spPr>
          <a:xfrm>
            <a:off x="539552" y="836712"/>
            <a:ext cx="6192688" cy="936104"/>
          </a:xfrm>
          <a:prstGeom prst="snip2DiagRect">
            <a:avLst/>
          </a:prstGeom>
          <a:solidFill>
            <a:schemeClr val="accent6">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511175">
              <a:defRPr/>
            </a:pPr>
            <a:r>
              <a:rPr lang="en-US" sz="1200" b="1" u="sng" dirty="0" smtClean="0">
                <a:solidFill>
                  <a:schemeClr val="tx1"/>
                </a:solidFill>
              </a:rPr>
              <a:t>Material</a:t>
            </a:r>
            <a:endParaRPr lang="tr-TR" sz="1200" u="sng" dirty="0" smtClean="0">
              <a:solidFill>
                <a:schemeClr val="tx1"/>
              </a:solidFill>
            </a:endParaRPr>
          </a:p>
          <a:p>
            <a:pPr algn="just" defTabSz="511175">
              <a:defRPr/>
            </a:pPr>
            <a:r>
              <a:rPr lang="tr-TR" sz="1200" b="1" dirty="0" smtClean="0">
                <a:solidFill>
                  <a:schemeClr val="tx1"/>
                </a:solidFill>
                <a:cs typeface="Arial" charset="0"/>
              </a:rPr>
              <a:t>-</a:t>
            </a:r>
            <a:r>
              <a:rPr lang="tr-TR" sz="1200" b="1" dirty="0" err="1" smtClean="0">
                <a:solidFill>
                  <a:schemeClr val="tx1"/>
                </a:solidFill>
                <a:cs typeface="Arial" charset="0"/>
              </a:rPr>
              <a:t>The</a:t>
            </a:r>
            <a:r>
              <a:rPr lang="tr-TR" sz="1200" b="1" dirty="0" smtClean="0">
                <a:solidFill>
                  <a:schemeClr val="tx1"/>
                </a:solidFill>
                <a:cs typeface="Arial" charset="0"/>
              </a:rPr>
              <a:t> </a:t>
            </a:r>
            <a:r>
              <a:rPr lang="tr-TR" sz="1200" b="1" dirty="0" err="1" smtClean="0">
                <a:solidFill>
                  <a:schemeClr val="tx1"/>
                </a:solidFill>
                <a:cs typeface="Arial" charset="0"/>
              </a:rPr>
              <a:t>cinnamon</a:t>
            </a:r>
            <a:r>
              <a:rPr lang="tr-TR" sz="1200" b="1" dirty="0" smtClean="0">
                <a:solidFill>
                  <a:schemeClr val="tx1"/>
                </a:solidFill>
                <a:cs typeface="Arial" charset="0"/>
              </a:rPr>
              <a:t> </a:t>
            </a:r>
            <a:r>
              <a:rPr lang="tr-TR" sz="1200" b="1" dirty="0" err="1" smtClean="0">
                <a:solidFill>
                  <a:schemeClr val="tx1"/>
                </a:solidFill>
                <a:cs typeface="Arial" charset="0"/>
              </a:rPr>
              <a:t>oil</a:t>
            </a:r>
            <a:r>
              <a:rPr lang="tr-TR" sz="1200" b="1" dirty="0" smtClean="0">
                <a:solidFill>
                  <a:schemeClr val="tx1"/>
                </a:solidFill>
                <a:cs typeface="Arial" charset="0"/>
              </a:rPr>
              <a:t> has </a:t>
            </a:r>
            <a:r>
              <a:rPr lang="tr-TR" sz="1200" b="1" dirty="0" err="1" smtClean="0">
                <a:solidFill>
                  <a:schemeClr val="tx1"/>
                </a:solidFill>
                <a:cs typeface="Arial" charset="0"/>
              </a:rPr>
              <a:t>been</a:t>
            </a:r>
            <a:r>
              <a:rPr lang="tr-TR" sz="1200" b="1" dirty="0" smtClean="0">
                <a:solidFill>
                  <a:schemeClr val="tx1"/>
                </a:solidFill>
                <a:cs typeface="Arial" charset="0"/>
              </a:rPr>
              <a:t> </a:t>
            </a:r>
            <a:r>
              <a:rPr lang="tr-TR" sz="1200" b="1" dirty="0" err="1" smtClean="0">
                <a:solidFill>
                  <a:schemeClr val="tx1"/>
                </a:solidFill>
                <a:cs typeface="Arial" charset="0"/>
              </a:rPr>
              <a:t>supplied</a:t>
            </a:r>
            <a:r>
              <a:rPr lang="tr-TR" sz="1200" b="1" dirty="0" smtClean="0">
                <a:solidFill>
                  <a:schemeClr val="tx1"/>
                </a:solidFill>
                <a:cs typeface="Arial" charset="0"/>
              </a:rPr>
              <a:t> </a:t>
            </a:r>
            <a:r>
              <a:rPr lang="tr-TR" sz="1200" b="1" dirty="0" err="1" smtClean="0">
                <a:solidFill>
                  <a:schemeClr val="tx1"/>
                </a:solidFill>
                <a:cs typeface="Arial" charset="0"/>
              </a:rPr>
              <a:t>from</a:t>
            </a:r>
            <a:r>
              <a:rPr lang="tr-TR" sz="1200" b="1" dirty="0" smtClean="0">
                <a:solidFill>
                  <a:schemeClr val="tx1"/>
                </a:solidFill>
                <a:cs typeface="Arial" charset="0"/>
              </a:rPr>
              <a:t> a </a:t>
            </a:r>
            <a:r>
              <a:rPr lang="tr-TR" sz="1200" b="1" dirty="0" err="1" smtClean="0">
                <a:solidFill>
                  <a:schemeClr val="tx1"/>
                </a:solidFill>
                <a:cs typeface="Arial" charset="0"/>
              </a:rPr>
              <a:t>commercial</a:t>
            </a:r>
            <a:r>
              <a:rPr lang="tr-TR" sz="1200" b="1" dirty="0" smtClean="0">
                <a:solidFill>
                  <a:schemeClr val="tx1"/>
                </a:solidFill>
                <a:cs typeface="Arial" charset="0"/>
              </a:rPr>
              <a:t> </a:t>
            </a:r>
            <a:r>
              <a:rPr lang="tr-TR" sz="1200" b="1" dirty="0" err="1" smtClean="0">
                <a:solidFill>
                  <a:schemeClr val="tx1"/>
                </a:solidFill>
                <a:cs typeface="Arial" charset="0"/>
              </a:rPr>
              <a:t>company</a:t>
            </a:r>
            <a:endParaRPr lang="tr-TR" sz="1200" b="1" dirty="0" smtClean="0">
              <a:solidFill>
                <a:schemeClr val="tx1"/>
              </a:solidFill>
              <a:cs typeface="Arial" charset="0"/>
            </a:endParaRPr>
          </a:p>
          <a:p>
            <a:pPr algn="just" defTabSz="511175">
              <a:defRPr/>
            </a:pPr>
            <a:r>
              <a:rPr lang="tr-TR" sz="1200" b="1" dirty="0" smtClean="0">
                <a:solidFill>
                  <a:schemeClr val="tx1"/>
                </a:solidFill>
                <a:cs typeface="Arial" charset="0"/>
              </a:rPr>
              <a:t>-</a:t>
            </a:r>
            <a:r>
              <a:rPr lang="tr-TR" sz="1200" b="1" dirty="0" err="1" smtClean="0">
                <a:solidFill>
                  <a:schemeClr val="tx1"/>
                </a:solidFill>
                <a:cs typeface="Arial" charset="0"/>
              </a:rPr>
              <a:t>It</a:t>
            </a:r>
            <a:r>
              <a:rPr lang="tr-TR" sz="1200" b="1" dirty="0" smtClean="0">
                <a:solidFill>
                  <a:schemeClr val="tx1"/>
                </a:solidFill>
                <a:cs typeface="Arial" charset="0"/>
              </a:rPr>
              <a:t> has </a:t>
            </a:r>
            <a:r>
              <a:rPr lang="tr-TR" sz="1200" b="1" dirty="0" err="1" smtClean="0">
                <a:solidFill>
                  <a:schemeClr val="tx1"/>
                </a:solidFill>
                <a:cs typeface="Arial" charset="0"/>
              </a:rPr>
              <a:t>been</a:t>
            </a:r>
            <a:r>
              <a:rPr lang="tr-TR" sz="1200" b="1" dirty="0" smtClean="0">
                <a:solidFill>
                  <a:schemeClr val="tx1"/>
                </a:solidFill>
                <a:cs typeface="Arial" charset="0"/>
              </a:rPr>
              <a:t> </a:t>
            </a:r>
            <a:r>
              <a:rPr lang="tr-TR" sz="1200" b="1" dirty="0" err="1" smtClean="0">
                <a:solidFill>
                  <a:schemeClr val="tx1"/>
                </a:solidFill>
                <a:cs typeface="Arial" charset="0"/>
              </a:rPr>
              <a:t>stored</a:t>
            </a:r>
            <a:r>
              <a:rPr lang="tr-TR" sz="1200" b="1" dirty="0" smtClean="0">
                <a:solidFill>
                  <a:schemeClr val="tx1"/>
                </a:solidFill>
                <a:cs typeface="Arial" charset="0"/>
              </a:rPr>
              <a:t> in a </a:t>
            </a:r>
            <a:r>
              <a:rPr lang="tr-TR" sz="1200" b="1" dirty="0" err="1" smtClean="0">
                <a:solidFill>
                  <a:schemeClr val="tx1"/>
                </a:solidFill>
                <a:cs typeface="Arial" charset="0"/>
              </a:rPr>
              <a:t>freezer</a:t>
            </a:r>
            <a:r>
              <a:rPr lang="tr-TR" sz="1200" b="1" dirty="0" smtClean="0">
                <a:solidFill>
                  <a:schemeClr val="tx1"/>
                </a:solidFill>
                <a:cs typeface="Arial" charset="0"/>
              </a:rPr>
              <a:t> </a:t>
            </a:r>
            <a:r>
              <a:rPr lang="tr-TR" sz="1200" b="1" dirty="0" err="1" smtClean="0">
                <a:solidFill>
                  <a:schemeClr val="tx1"/>
                </a:solidFill>
                <a:cs typeface="Arial" charset="0"/>
              </a:rPr>
              <a:t>till</a:t>
            </a:r>
            <a:r>
              <a:rPr lang="tr-TR" sz="1200" b="1" dirty="0" smtClean="0">
                <a:solidFill>
                  <a:schemeClr val="tx1"/>
                </a:solidFill>
                <a:cs typeface="Arial" charset="0"/>
              </a:rPr>
              <a:t> </a:t>
            </a:r>
            <a:r>
              <a:rPr lang="tr-TR" sz="1200" b="1" dirty="0" err="1" smtClean="0">
                <a:solidFill>
                  <a:schemeClr val="tx1"/>
                </a:solidFill>
                <a:cs typeface="Arial" charset="0"/>
              </a:rPr>
              <a:t>the</a:t>
            </a:r>
            <a:r>
              <a:rPr lang="tr-TR" sz="1200" b="1" dirty="0" smtClean="0">
                <a:solidFill>
                  <a:schemeClr val="tx1"/>
                </a:solidFill>
                <a:cs typeface="Arial" charset="0"/>
              </a:rPr>
              <a:t> </a:t>
            </a:r>
            <a:r>
              <a:rPr lang="tr-TR" sz="1200" b="1" dirty="0" err="1" smtClean="0">
                <a:solidFill>
                  <a:schemeClr val="tx1"/>
                </a:solidFill>
                <a:cs typeface="Arial" charset="0"/>
              </a:rPr>
              <a:t>experiments</a:t>
            </a:r>
            <a:r>
              <a:rPr lang="tr-TR" sz="1200" b="1" dirty="0" smtClean="0">
                <a:solidFill>
                  <a:schemeClr val="tx1"/>
                </a:solidFill>
                <a:cs typeface="Arial" charset="0"/>
              </a:rPr>
              <a:t> </a:t>
            </a:r>
            <a:r>
              <a:rPr lang="tr-TR" sz="1200" b="1" dirty="0" err="1" smtClean="0">
                <a:solidFill>
                  <a:schemeClr val="tx1"/>
                </a:solidFill>
                <a:cs typeface="Arial" charset="0"/>
              </a:rPr>
              <a:t>have</a:t>
            </a:r>
            <a:r>
              <a:rPr lang="tr-TR" sz="1200" b="1" dirty="0" smtClean="0">
                <a:solidFill>
                  <a:schemeClr val="tx1"/>
                </a:solidFill>
                <a:cs typeface="Arial" charset="0"/>
              </a:rPr>
              <a:t> </a:t>
            </a:r>
            <a:r>
              <a:rPr lang="tr-TR" sz="1200" b="1" dirty="0" err="1" smtClean="0">
                <a:solidFill>
                  <a:schemeClr val="tx1"/>
                </a:solidFill>
                <a:cs typeface="Arial" charset="0"/>
              </a:rPr>
              <a:t>been</a:t>
            </a:r>
            <a:r>
              <a:rPr lang="tr-TR" sz="1200" b="1" dirty="0" smtClean="0">
                <a:solidFill>
                  <a:schemeClr val="tx1"/>
                </a:solidFill>
                <a:cs typeface="Arial" charset="0"/>
              </a:rPr>
              <a:t> </a:t>
            </a:r>
            <a:r>
              <a:rPr lang="tr-TR" sz="1200" b="1" dirty="0" err="1" smtClean="0">
                <a:solidFill>
                  <a:schemeClr val="tx1"/>
                </a:solidFill>
                <a:cs typeface="Arial" charset="0"/>
              </a:rPr>
              <a:t>performed</a:t>
            </a:r>
            <a:endParaRPr lang="tr-TR" sz="1200" b="1" dirty="0" smtClean="0">
              <a:solidFill>
                <a:schemeClr val="tx1"/>
              </a:solidFill>
            </a:endParaRPr>
          </a:p>
        </p:txBody>
      </p:sp>
      <p:sp>
        <p:nvSpPr>
          <p:cNvPr id="7" name="6 Çapraz Köşesi Kesik Dikdörtgen"/>
          <p:cNvSpPr/>
          <p:nvPr/>
        </p:nvSpPr>
        <p:spPr>
          <a:xfrm>
            <a:off x="1691680" y="4365104"/>
            <a:ext cx="6624736" cy="1944216"/>
          </a:xfrm>
          <a:prstGeom prst="snip2DiagRect">
            <a:avLst/>
          </a:prstGeom>
          <a:solidFill>
            <a:schemeClr val="accent6">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511175">
              <a:defRPr/>
            </a:pPr>
            <a:r>
              <a:rPr lang="tr-TR" sz="1200" b="1" u="sng" dirty="0" err="1" smtClean="0">
                <a:solidFill>
                  <a:schemeClr val="tx1"/>
                </a:solidFill>
              </a:rPr>
              <a:t>Gas</a:t>
            </a:r>
            <a:r>
              <a:rPr lang="tr-TR" sz="1200" b="1" u="sng" dirty="0" smtClean="0">
                <a:solidFill>
                  <a:schemeClr val="tx1"/>
                </a:solidFill>
              </a:rPr>
              <a:t> </a:t>
            </a:r>
            <a:r>
              <a:rPr lang="tr-TR" sz="1200" b="1" u="sng" dirty="0" err="1" smtClean="0">
                <a:solidFill>
                  <a:schemeClr val="tx1"/>
                </a:solidFill>
              </a:rPr>
              <a:t>Chromatography</a:t>
            </a:r>
            <a:r>
              <a:rPr lang="tr-TR" sz="1200" b="1" u="sng" dirty="0" smtClean="0">
                <a:solidFill>
                  <a:schemeClr val="tx1"/>
                </a:solidFill>
              </a:rPr>
              <a:t> </a:t>
            </a:r>
            <a:r>
              <a:rPr lang="tr-TR" sz="1200" b="1" u="sng" dirty="0" err="1" smtClean="0">
                <a:solidFill>
                  <a:schemeClr val="tx1"/>
                </a:solidFill>
              </a:rPr>
              <a:t>and</a:t>
            </a:r>
            <a:r>
              <a:rPr lang="tr-TR" sz="1200" b="1" u="sng" dirty="0" smtClean="0">
                <a:solidFill>
                  <a:schemeClr val="tx1"/>
                </a:solidFill>
              </a:rPr>
              <a:t> </a:t>
            </a:r>
            <a:r>
              <a:rPr lang="tr-TR" sz="1200" b="1" u="sng" dirty="0" err="1" smtClean="0">
                <a:solidFill>
                  <a:schemeClr val="tx1"/>
                </a:solidFill>
              </a:rPr>
              <a:t>Mass</a:t>
            </a:r>
            <a:r>
              <a:rPr lang="tr-TR" sz="1200" b="1" u="sng" dirty="0" smtClean="0">
                <a:solidFill>
                  <a:schemeClr val="tx1"/>
                </a:solidFill>
              </a:rPr>
              <a:t> </a:t>
            </a:r>
            <a:r>
              <a:rPr lang="tr-TR" sz="1200" b="1" u="sng" dirty="0" err="1" smtClean="0">
                <a:solidFill>
                  <a:schemeClr val="tx1"/>
                </a:solidFill>
              </a:rPr>
              <a:t>Spectroscopy</a:t>
            </a:r>
            <a:r>
              <a:rPr lang="tr-TR" sz="1200" b="1" u="sng" dirty="0" smtClean="0">
                <a:solidFill>
                  <a:schemeClr val="tx1"/>
                </a:solidFill>
              </a:rPr>
              <a:t> (GC/MS)</a:t>
            </a:r>
          </a:p>
          <a:p>
            <a:pPr algn="just" defTabSz="511175">
              <a:defRPr/>
            </a:pPr>
            <a:endParaRPr lang="en-US" sz="1200" dirty="0" smtClean="0">
              <a:solidFill>
                <a:schemeClr val="tx1"/>
              </a:solidFill>
            </a:endParaRPr>
          </a:p>
          <a:p>
            <a:pPr algn="just" defTabSz="511175">
              <a:defRPr/>
            </a:pPr>
            <a:r>
              <a:rPr lang="tr-TR" sz="1200" b="1" dirty="0" smtClean="0">
                <a:solidFill>
                  <a:schemeClr val="tx1"/>
                </a:solidFill>
              </a:rPr>
              <a:t>-</a:t>
            </a:r>
            <a:r>
              <a:rPr lang="tr-TR" sz="1200" b="1" dirty="0" err="1" smtClean="0">
                <a:solidFill>
                  <a:schemeClr val="tx1"/>
                </a:solidFill>
              </a:rPr>
              <a:t>Analyses</a:t>
            </a:r>
            <a:r>
              <a:rPr lang="tr-TR" sz="1200" b="1" dirty="0" smtClean="0">
                <a:solidFill>
                  <a:schemeClr val="tx1"/>
                </a:solidFill>
              </a:rPr>
              <a:t> of </a:t>
            </a:r>
            <a:r>
              <a:rPr lang="tr-TR" sz="1200" b="1" dirty="0" err="1" smtClean="0">
                <a:solidFill>
                  <a:schemeClr val="tx1"/>
                </a:solidFill>
              </a:rPr>
              <a:t>the</a:t>
            </a:r>
            <a:r>
              <a:rPr lang="tr-TR" sz="1200" b="1" dirty="0" smtClean="0">
                <a:solidFill>
                  <a:schemeClr val="tx1"/>
                </a:solidFill>
              </a:rPr>
              <a:t> </a:t>
            </a:r>
            <a:r>
              <a:rPr lang="tr-TR" sz="1200" b="1" dirty="0" err="1" smtClean="0">
                <a:solidFill>
                  <a:schemeClr val="tx1"/>
                </a:solidFill>
              </a:rPr>
              <a:t>essential</a:t>
            </a:r>
            <a:r>
              <a:rPr lang="tr-TR" sz="1200" b="1" dirty="0" smtClean="0">
                <a:solidFill>
                  <a:schemeClr val="tx1"/>
                </a:solidFill>
              </a:rPr>
              <a:t> </a:t>
            </a:r>
            <a:r>
              <a:rPr lang="tr-TR" sz="1200" b="1" dirty="0" err="1" smtClean="0">
                <a:solidFill>
                  <a:schemeClr val="tx1"/>
                </a:solidFill>
              </a:rPr>
              <a:t>oil</a:t>
            </a:r>
            <a:r>
              <a:rPr lang="tr-TR" sz="1200" b="1" dirty="0" smtClean="0">
                <a:solidFill>
                  <a:schemeClr val="tx1"/>
                </a:solidFill>
              </a:rPr>
              <a:t> </a:t>
            </a:r>
            <a:r>
              <a:rPr lang="en-GB" sz="1200" b="1" dirty="0" smtClean="0">
                <a:solidFill>
                  <a:schemeClr val="tx1"/>
                </a:solidFill>
              </a:rPr>
              <a:t>were performed using GC/FID and GC/MS</a:t>
            </a:r>
            <a:endParaRPr lang="tr-TR" sz="1200" b="1" dirty="0" smtClean="0">
              <a:solidFill>
                <a:schemeClr val="tx1"/>
              </a:solidFill>
            </a:endParaRPr>
          </a:p>
          <a:p>
            <a:pPr algn="just" defTabSz="511175">
              <a:defRPr/>
            </a:pPr>
            <a:r>
              <a:rPr lang="tr-TR" sz="1200" b="1" dirty="0" smtClean="0">
                <a:solidFill>
                  <a:schemeClr val="tx1"/>
                </a:solidFill>
              </a:rPr>
              <a:t>-</a:t>
            </a:r>
            <a:r>
              <a:rPr lang="en-GB" sz="1200" b="1" dirty="0" smtClean="0">
                <a:solidFill>
                  <a:schemeClr val="tx1"/>
                </a:solidFill>
              </a:rPr>
              <a:t>Gas chromatography analyses were carried out on an Agilent Technologies (Palo Alto, CA, USA) gas chromatograph model 7890A equipped with flame ionization detector</a:t>
            </a:r>
            <a:endParaRPr lang="tr-TR" sz="1200" b="1" dirty="0" smtClean="0">
              <a:solidFill>
                <a:schemeClr val="tx1"/>
              </a:solidFill>
            </a:endParaRPr>
          </a:p>
          <a:p>
            <a:pPr algn="just" defTabSz="511175">
              <a:defRPr/>
            </a:pPr>
            <a:r>
              <a:rPr lang="tr-TR" sz="1200" b="1" dirty="0" smtClean="0">
                <a:solidFill>
                  <a:schemeClr val="tx1"/>
                </a:solidFill>
              </a:rPr>
              <a:t>-</a:t>
            </a:r>
            <a:r>
              <a:rPr lang="en-GB" sz="1200" b="1" dirty="0" smtClean="0">
                <a:solidFill>
                  <a:schemeClr val="tx1"/>
                </a:solidFill>
              </a:rPr>
              <a:t>The individual peaks were identified by comparison of their retention indices (relative to C9–C25 n-</a:t>
            </a:r>
            <a:r>
              <a:rPr lang="en-GB" sz="1200" b="1" dirty="0" err="1" smtClean="0">
                <a:solidFill>
                  <a:schemeClr val="tx1"/>
                </a:solidFill>
              </a:rPr>
              <a:t>alkanes</a:t>
            </a:r>
            <a:r>
              <a:rPr lang="en-GB" sz="1200" b="1" dirty="0" smtClean="0">
                <a:solidFill>
                  <a:schemeClr val="tx1"/>
                </a:solidFill>
              </a:rPr>
              <a:t> for HP-5MS column) with those of authentic samples and with the literature as well as by comparing their mass spectra with the Wiley 275 MS library (Wiley, New York, USA) and NIST98 (Gaithersburg, Germany) mass spectral database</a:t>
            </a:r>
            <a:endParaRPr lang="tr-TR" sz="1200" dirty="0">
              <a:solidFill>
                <a:schemeClr val="tx1"/>
              </a:solidFill>
            </a:endParaRPr>
          </a:p>
        </p:txBody>
      </p:sp>
      <p:sp>
        <p:nvSpPr>
          <p:cNvPr id="1026" name="AutoShape 2" descr="http://www.learningherbs.com/image-files/cinnamon-whiteback-2.jpg"/>
          <p:cNvSpPr>
            <a:spLocks noChangeAspect="1" noChangeArrowheads="1"/>
          </p:cNvSpPr>
          <p:nvPr/>
        </p:nvSpPr>
        <p:spPr bwMode="auto">
          <a:xfrm>
            <a:off x="155575" y="-1462088"/>
            <a:ext cx="3324225" cy="3057526"/>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0" name="9 Slayt Numarası Yer Tutucusu"/>
          <p:cNvSpPr>
            <a:spLocks noGrp="1"/>
          </p:cNvSpPr>
          <p:nvPr>
            <p:ph type="sldNum" sz="quarter" idx="12"/>
          </p:nvPr>
        </p:nvSpPr>
        <p:spPr>
          <a:xfrm>
            <a:off x="6614864" y="6453336"/>
            <a:ext cx="2133600" cy="365125"/>
          </a:xfrm>
        </p:spPr>
        <p:txBody>
          <a:bodyPr/>
          <a:lstStyle/>
          <a:p>
            <a:fld id="{B1DEFA8C-F947-479F-BE07-76B6B3F80BF1}" type="slidenum">
              <a:rPr lang="tr-TR" smtClean="0"/>
              <a:pPr/>
              <a:t>16</a:t>
            </a:fld>
            <a:endParaRPr lang="tr-TR"/>
          </a:p>
        </p:txBody>
      </p:sp>
      <p:grpSp>
        <p:nvGrpSpPr>
          <p:cNvPr id="9" name="Grup 7"/>
          <p:cNvGrpSpPr/>
          <p:nvPr/>
        </p:nvGrpSpPr>
        <p:grpSpPr>
          <a:xfrm>
            <a:off x="179512" y="188640"/>
            <a:ext cx="3816454" cy="431729"/>
            <a:chOff x="2448256" y="10416"/>
            <a:chExt cx="3816454" cy="431729"/>
          </a:xfrm>
          <a:solidFill>
            <a:srgbClr val="C00000"/>
          </a:solidFill>
          <a:scene3d>
            <a:camera prst="orthographicFront"/>
            <a:lightRig rig="threePt" dir="t">
              <a:rot lat="0" lon="0" rev="7500000"/>
            </a:lightRig>
          </a:scene3d>
        </p:grpSpPr>
        <p:sp>
          <p:nvSpPr>
            <p:cNvPr id="11" name="Yuvarlatılmış Dikdörtgen 8"/>
            <p:cNvSpPr/>
            <p:nvPr/>
          </p:nvSpPr>
          <p:spPr>
            <a:xfrm>
              <a:off x="2448256" y="10416"/>
              <a:ext cx="3816454" cy="431729"/>
            </a:xfrm>
            <a:prstGeom prst="roundRect">
              <a:avLst/>
            </a:prstGeom>
            <a:grpFill/>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2" name="Yuvarlatılmış Dikdörtgen 4"/>
            <p:cNvSpPr/>
            <p:nvPr/>
          </p:nvSpPr>
          <p:spPr>
            <a:xfrm>
              <a:off x="2469331" y="31491"/>
              <a:ext cx="3774304" cy="389579"/>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tr-TR" sz="1500" b="1" kern="1200" dirty="0" smtClean="0">
                  <a:effectLst>
                    <a:outerShdw blurRad="38100" dist="38100" dir="2700000" algn="tl">
                      <a:srgbClr val="000000">
                        <a:alpha val="43137"/>
                      </a:srgbClr>
                    </a:outerShdw>
                  </a:effectLst>
                </a:rPr>
                <a:t>MATERIALS AND METHODS</a:t>
              </a:r>
              <a:endParaRPr lang="tr-TR" sz="1500" kern="1200" dirty="0">
                <a:effectLst>
                  <a:outerShdw blurRad="38100" dist="38100" dir="2700000" algn="tl">
                    <a:srgbClr val="000000">
                      <a:alpha val="43137"/>
                    </a:srgbClr>
                  </a:outerShdw>
                </a:effectLst>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16 İçerik Yer Tutucusu"/>
          <p:cNvGraphicFramePr>
            <a:graphicFrameLocks noGrp="1"/>
          </p:cNvGraphicFramePr>
          <p:nvPr>
            <p:ph sz="half" idx="2"/>
            <p:extLst>
              <p:ext uri="{D42A27DB-BD31-4B8C-83A1-F6EECF244321}">
                <p14:modId xmlns:p14="http://schemas.microsoft.com/office/powerpoint/2010/main" val="3932161468"/>
              </p:ext>
            </p:extLst>
          </p:nvPr>
        </p:nvGraphicFramePr>
        <p:xfrm>
          <a:off x="3635896" y="836712"/>
          <a:ext cx="5326724" cy="3205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Arrow Connector 5"/>
          <p:cNvCxnSpPr/>
          <p:nvPr/>
        </p:nvCxnSpPr>
        <p:spPr>
          <a:xfrm>
            <a:off x="1388134" y="4959520"/>
            <a:ext cx="5334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755576" y="3645024"/>
            <a:ext cx="2088232" cy="400110"/>
          </a:xfrm>
          <a:prstGeom prst="rect">
            <a:avLst/>
          </a:prstGeom>
          <a:noFill/>
        </p:spPr>
        <p:txBody>
          <a:bodyPr wrap="square" rtlCol="0">
            <a:spAutoFit/>
          </a:bodyPr>
          <a:lstStyle/>
          <a:p>
            <a:r>
              <a:rPr lang="en-US" sz="1000" b="1" dirty="0" smtClean="0"/>
              <a:t>Isolated corpus </a:t>
            </a:r>
            <a:r>
              <a:rPr lang="en-US" sz="1000" b="1" dirty="0" err="1" smtClean="0"/>
              <a:t>cavernosum</a:t>
            </a:r>
            <a:endParaRPr lang="tr-TR" sz="1000" b="1" dirty="0" smtClean="0"/>
          </a:p>
          <a:p>
            <a:endParaRPr lang="en-US" sz="1000" b="1" dirty="0"/>
          </a:p>
        </p:txBody>
      </p:sp>
      <p:pic>
        <p:nvPicPr>
          <p:cNvPr id="8" name="Picture 8" descr="http://www.for-us-2.com/media/img/en/erekcija/spolni-ud.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3528" y="4221088"/>
            <a:ext cx="3117924" cy="208823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Diyagram 2"/>
          <p:cNvGraphicFramePr/>
          <p:nvPr>
            <p:extLst>
              <p:ext uri="{D42A27DB-BD31-4B8C-83A1-F6EECF244321}">
                <p14:modId xmlns:p14="http://schemas.microsoft.com/office/powerpoint/2010/main" val="1061417118"/>
              </p:ext>
            </p:extLst>
          </p:nvPr>
        </p:nvGraphicFramePr>
        <p:xfrm>
          <a:off x="179512" y="260648"/>
          <a:ext cx="8712968" cy="93613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074" name="Picture 2" descr="http://www.ehealthmd.com/yms_images/corpus_cavernosum_400.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512" y="1516608"/>
            <a:ext cx="3261940" cy="2128416"/>
          </a:xfrm>
          <a:prstGeom prst="rect">
            <a:avLst/>
          </a:prstGeom>
          <a:noFill/>
          <a:extLst>
            <a:ext uri="{909E8E84-426E-40DD-AFC4-6F175D3DCCD1}">
              <a14:hiddenFill xmlns:a14="http://schemas.microsoft.com/office/drawing/2010/main">
                <a:solidFill>
                  <a:srgbClr val="FFFFFF"/>
                </a:solidFill>
              </a14:hiddenFill>
            </a:ext>
          </a:extLst>
        </p:spPr>
      </p:pic>
      <p:pic>
        <p:nvPicPr>
          <p:cNvPr id="11" name="Resim 10"/>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707904" y="3573016"/>
            <a:ext cx="5045199" cy="2887216"/>
          </a:xfrm>
          <a:prstGeom prst="rect">
            <a:avLst/>
          </a:prstGeom>
          <a:ln>
            <a:noFill/>
          </a:ln>
          <a:effectLst>
            <a:outerShdw blurRad="292100" dist="139700" dir="2700000" algn="tl" rotWithShape="0">
              <a:srgbClr val="333333">
                <a:alpha val="65000"/>
              </a:srgbClr>
            </a:outerShdw>
          </a:effectLst>
        </p:spPr>
      </p:pic>
      <p:sp>
        <p:nvSpPr>
          <p:cNvPr id="10" name="9 Slayt Numarası Yer Tutucusu"/>
          <p:cNvSpPr>
            <a:spLocks noGrp="1"/>
          </p:cNvSpPr>
          <p:nvPr>
            <p:ph type="sldNum" sz="quarter" idx="12"/>
          </p:nvPr>
        </p:nvSpPr>
        <p:spPr/>
        <p:txBody>
          <a:bodyPr/>
          <a:lstStyle/>
          <a:p>
            <a:fld id="{B1DEFA8C-F947-479F-BE07-76B6B3F80BF1}" type="slidenum">
              <a:rPr lang="tr-TR" smtClean="0"/>
              <a:pPr/>
              <a:t>17</a:t>
            </a:fld>
            <a:endParaRPr lang="tr-TR"/>
          </a:p>
        </p:txBody>
      </p:sp>
    </p:spTree>
    <p:extLst>
      <p:ext uri="{BB962C8B-B14F-4D97-AF65-F5344CB8AC3E}">
        <p14:creationId xmlns:p14="http://schemas.microsoft.com/office/powerpoint/2010/main" val="3645646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upload.wikimedia.org/wikipedia/commons/thumb/2/27/Cinnamaldehyde-2D-skeletal.png/640px-Cinnamaldehyde-2D-skeletal.png"/>
          <p:cNvPicPr>
            <a:picLocks noChangeAspect="1" noChangeArrowheads="1"/>
          </p:cNvPicPr>
          <p:nvPr/>
        </p:nvPicPr>
        <p:blipFill>
          <a:blip r:embed="rId2" cstate="print">
            <a:lum bright="70000" contrast="-70000"/>
          </a:blip>
          <a:stretch>
            <a:fillRect/>
          </a:stretch>
        </p:blipFill>
        <p:spPr bwMode="auto">
          <a:xfrm rot="20708750">
            <a:off x="1556801" y="934122"/>
            <a:ext cx="6690857" cy="5018143"/>
          </a:xfrm>
          <a:prstGeom prst="rect">
            <a:avLst/>
          </a:prstGeom>
          <a:noFill/>
          <a:ln>
            <a:noFill/>
          </a:ln>
        </p:spPr>
      </p:pic>
      <p:sp>
        <p:nvSpPr>
          <p:cNvPr id="6" name="5 Aşağı Ok"/>
          <p:cNvSpPr/>
          <p:nvPr/>
        </p:nvSpPr>
        <p:spPr>
          <a:xfrm>
            <a:off x="5796136" y="3717032"/>
            <a:ext cx="360040" cy="504056"/>
          </a:xfrm>
          <a:prstGeom prst="downArrow">
            <a:avLst/>
          </a:prstGeom>
          <a:solidFill>
            <a:srgbClr val="99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2" name="1 Tablo"/>
          <p:cNvGraphicFramePr>
            <a:graphicFrameLocks noGrp="1"/>
          </p:cNvGraphicFramePr>
          <p:nvPr/>
        </p:nvGraphicFramePr>
        <p:xfrm>
          <a:off x="3563887" y="4221087"/>
          <a:ext cx="4895340" cy="2007465"/>
        </p:xfrm>
        <a:graphic>
          <a:graphicData uri="http://schemas.openxmlformats.org/drawingml/2006/table">
            <a:tbl>
              <a:tblPr>
                <a:tableStyleId>{284E427A-3D55-4303-BF80-6455036E1DE7}</a:tableStyleId>
              </a:tblPr>
              <a:tblGrid>
                <a:gridCol w="1223669"/>
                <a:gridCol w="1940288"/>
                <a:gridCol w="677991"/>
                <a:gridCol w="1053392"/>
              </a:tblGrid>
              <a:tr h="391445">
                <a:tc>
                  <a:txBody>
                    <a:bodyPr/>
                    <a:lstStyle/>
                    <a:p>
                      <a:pPr indent="228600" algn="ctr">
                        <a:lnSpc>
                          <a:spcPct val="200000"/>
                        </a:lnSpc>
                        <a:spcAft>
                          <a:spcPts val="0"/>
                        </a:spcAft>
                      </a:pPr>
                      <a:r>
                        <a:rPr lang="en-US" sz="1100" b="1" dirty="0"/>
                        <a:t>Peak number</a:t>
                      </a:r>
                      <a:endParaRPr lang="tr-TR" sz="1100" b="1" dirty="0">
                        <a:latin typeface="Calibri"/>
                        <a:ea typeface="Calibri"/>
                        <a:cs typeface="Times New Roman"/>
                      </a:endParaRPr>
                    </a:p>
                  </a:txBody>
                  <a:tcPr marL="68580" marR="68580" marT="0" marB="0">
                    <a:solidFill>
                      <a:schemeClr val="accent3">
                        <a:lumMod val="60000"/>
                        <a:lumOff val="40000"/>
                      </a:schemeClr>
                    </a:solidFill>
                  </a:tcPr>
                </a:tc>
                <a:tc>
                  <a:txBody>
                    <a:bodyPr/>
                    <a:lstStyle/>
                    <a:p>
                      <a:pPr indent="228600" algn="ctr">
                        <a:lnSpc>
                          <a:spcPct val="200000"/>
                        </a:lnSpc>
                        <a:spcAft>
                          <a:spcPts val="0"/>
                        </a:spcAft>
                      </a:pPr>
                      <a:r>
                        <a:rPr lang="en-US" sz="1100" b="1" dirty="0"/>
                        <a:t>Compounds</a:t>
                      </a:r>
                      <a:endParaRPr lang="tr-TR" sz="1100" b="1" dirty="0">
                        <a:latin typeface="Calibri"/>
                        <a:ea typeface="Calibri"/>
                        <a:cs typeface="Times New Roman"/>
                      </a:endParaRPr>
                    </a:p>
                  </a:txBody>
                  <a:tcPr marL="68580" marR="68580" marT="0" marB="0">
                    <a:solidFill>
                      <a:schemeClr val="accent3">
                        <a:lumMod val="60000"/>
                        <a:lumOff val="40000"/>
                      </a:schemeClr>
                    </a:solidFill>
                  </a:tcPr>
                </a:tc>
                <a:tc>
                  <a:txBody>
                    <a:bodyPr/>
                    <a:lstStyle/>
                    <a:p>
                      <a:pPr indent="228600" algn="ctr">
                        <a:lnSpc>
                          <a:spcPct val="200000"/>
                        </a:lnSpc>
                        <a:spcAft>
                          <a:spcPts val="0"/>
                        </a:spcAft>
                      </a:pPr>
                      <a:r>
                        <a:rPr lang="en-US" sz="1100" b="1" dirty="0"/>
                        <a:t>RRI</a:t>
                      </a:r>
                      <a:endParaRPr lang="tr-TR" sz="1100" b="1" dirty="0">
                        <a:latin typeface="Calibri"/>
                        <a:ea typeface="Calibri"/>
                        <a:cs typeface="Times New Roman"/>
                      </a:endParaRPr>
                    </a:p>
                  </a:txBody>
                  <a:tcPr marL="68580" marR="68580" marT="0" marB="0">
                    <a:solidFill>
                      <a:schemeClr val="accent3">
                        <a:lumMod val="60000"/>
                        <a:lumOff val="40000"/>
                      </a:schemeClr>
                    </a:solidFill>
                  </a:tcPr>
                </a:tc>
                <a:tc>
                  <a:txBody>
                    <a:bodyPr/>
                    <a:lstStyle/>
                    <a:p>
                      <a:pPr indent="228600" algn="ctr">
                        <a:lnSpc>
                          <a:spcPct val="200000"/>
                        </a:lnSpc>
                        <a:spcAft>
                          <a:spcPts val="0"/>
                        </a:spcAft>
                      </a:pPr>
                      <a:r>
                        <a:rPr lang="en-US" sz="1100" b="1" dirty="0" smtClean="0"/>
                        <a:t>Area</a:t>
                      </a:r>
                      <a:r>
                        <a:rPr lang="tr-TR" sz="1100" b="1" dirty="0" smtClean="0"/>
                        <a:t> </a:t>
                      </a:r>
                      <a:r>
                        <a:rPr lang="en-US" sz="1100" b="1" dirty="0" smtClean="0"/>
                        <a:t>%</a:t>
                      </a:r>
                      <a:endParaRPr lang="tr-TR" sz="1100" b="1" dirty="0">
                        <a:latin typeface="Calibri"/>
                        <a:ea typeface="Calibri"/>
                        <a:cs typeface="Times New Roman"/>
                      </a:endParaRPr>
                    </a:p>
                  </a:txBody>
                  <a:tcPr marL="68580" marR="68580" marT="0" marB="0">
                    <a:solidFill>
                      <a:schemeClr val="accent3">
                        <a:lumMod val="60000"/>
                        <a:lumOff val="40000"/>
                      </a:schemeClr>
                    </a:solidFill>
                  </a:tcPr>
                </a:tc>
              </a:tr>
              <a:tr h="391445">
                <a:tc>
                  <a:txBody>
                    <a:bodyPr/>
                    <a:lstStyle/>
                    <a:p>
                      <a:pPr indent="228600" algn="ctr">
                        <a:lnSpc>
                          <a:spcPct val="200000"/>
                        </a:lnSpc>
                        <a:spcAft>
                          <a:spcPts val="0"/>
                        </a:spcAft>
                      </a:pPr>
                      <a:r>
                        <a:rPr lang="en-US" sz="1100" b="1"/>
                        <a:t>1</a:t>
                      </a:r>
                      <a:endParaRPr lang="tr-TR" sz="1100" b="1">
                        <a:latin typeface="Calibri"/>
                        <a:ea typeface="Calibri"/>
                        <a:cs typeface="Times New Roman"/>
                      </a:endParaRPr>
                    </a:p>
                  </a:txBody>
                  <a:tcPr marL="68580" marR="68580" marT="0" marB="0"/>
                </a:tc>
                <a:tc>
                  <a:txBody>
                    <a:bodyPr/>
                    <a:lstStyle/>
                    <a:p>
                      <a:pPr indent="228600" algn="ctr">
                        <a:lnSpc>
                          <a:spcPct val="200000"/>
                        </a:lnSpc>
                        <a:spcAft>
                          <a:spcPts val="0"/>
                        </a:spcAft>
                      </a:pPr>
                      <a:r>
                        <a:rPr lang="tr-TR" sz="1100" b="1" dirty="0" err="1"/>
                        <a:t>Benzaldehyde</a:t>
                      </a:r>
                      <a:endParaRPr lang="tr-TR" sz="1100" b="1" dirty="0">
                        <a:latin typeface="Calibri"/>
                        <a:ea typeface="Calibri"/>
                        <a:cs typeface="Times New Roman"/>
                      </a:endParaRPr>
                    </a:p>
                  </a:txBody>
                  <a:tcPr marL="68580" marR="68580" marT="0" marB="0"/>
                </a:tc>
                <a:tc>
                  <a:txBody>
                    <a:bodyPr/>
                    <a:lstStyle/>
                    <a:p>
                      <a:pPr indent="228600">
                        <a:lnSpc>
                          <a:spcPct val="200000"/>
                        </a:lnSpc>
                        <a:spcAft>
                          <a:spcPts val="0"/>
                        </a:spcAft>
                      </a:pPr>
                      <a:r>
                        <a:rPr lang="tr-TR" sz="1100" b="1" dirty="0" smtClean="0">
                          <a:latin typeface="Times New Roman"/>
                          <a:ea typeface="Times New Roman"/>
                          <a:cs typeface="Times New Roman"/>
                        </a:rPr>
                        <a:t>965</a:t>
                      </a:r>
                      <a:endParaRPr lang="en-US" sz="1100" b="1" dirty="0">
                        <a:latin typeface="Times New Roman"/>
                        <a:ea typeface="Times New Roman"/>
                        <a:cs typeface="Times New Roman"/>
                      </a:endParaRPr>
                    </a:p>
                  </a:txBody>
                  <a:tcPr marL="68580" marR="68580" marT="0" marB="0"/>
                </a:tc>
                <a:tc>
                  <a:txBody>
                    <a:bodyPr/>
                    <a:lstStyle/>
                    <a:p>
                      <a:pPr indent="228600" algn="ctr">
                        <a:lnSpc>
                          <a:spcPct val="200000"/>
                        </a:lnSpc>
                        <a:spcAft>
                          <a:spcPts val="0"/>
                        </a:spcAft>
                      </a:pPr>
                      <a:r>
                        <a:rPr lang="tr-TR" sz="1100" b="1"/>
                        <a:t>0.3%</a:t>
                      </a:r>
                      <a:endParaRPr lang="tr-TR" sz="1100" b="1">
                        <a:latin typeface="Calibri"/>
                        <a:ea typeface="Calibri"/>
                        <a:cs typeface="Times New Roman"/>
                      </a:endParaRPr>
                    </a:p>
                  </a:txBody>
                  <a:tcPr marL="68580" marR="68580" marT="0" marB="0"/>
                </a:tc>
              </a:tr>
              <a:tr h="391445">
                <a:tc>
                  <a:txBody>
                    <a:bodyPr/>
                    <a:lstStyle/>
                    <a:p>
                      <a:pPr indent="228600" algn="ctr">
                        <a:lnSpc>
                          <a:spcPct val="200000"/>
                        </a:lnSpc>
                        <a:spcAft>
                          <a:spcPts val="0"/>
                        </a:spcAft>
                      </a:pPr>
                      <a:r>
                        <a:rPr lang="en-US" sz="1100" b="1"/>
                        <a:t>2</a:t>
                      </a:r>
                      <a:endParaRPr lang="tr-TR" sz="1100" b="1">
                        <a:latin typeface="Calibri"/>
                        <a:ea typeface="Calibri"/>
                        <a:cs typeface="Times New Roman"/>
                      </a:endParaRPr>
                    </a:p>
                  </a:txBody>
                  <a:tcPr marL="68580" marR="68580" marT="0" marB="0"/>
                </a:tc>
                <a:tc>
                  <a:txBody>
                    <a:bodyPr/>
                    <a:lstStyle/>
                    <a:p>
                      <a:pPr indent="228600" algn="ctr">
                        <a:lnSpc>
                          <a:spcPct val="200000"/>
                        </a:lnSpc>
                        <a:spcAft>
                          <a:spcPts val="0"/>
                        </a:spcAft>
                      </a:pPr>
                      <a:r>
                        <a:rPr lang="tr-TR" sz="1100" b="1" dirty="0" err="1"/>
                        <a:t>Phenylacetaldehyde</a:t>
                      </a:r>
                      <a:endParaRPr lang="tr-TR" sz="1100" b="1" dirty="0">
                        <a:latin typeface="Calibri"/>
                        <a:ea typeface="Calibri"/>
                        <a:cs typeface="Times New Roman"/>
                      </a:endParaRPr>
                    </a:p>
                  </a:txBody>
                  <a:tcPr marL="68580" marR="68580" marT="0" marB="0"/>
                </a:tc>
                <a:tc>
                  <a:txBody>
                    <a:bodyPr/>
                    <a:lstStyle/>
                    <a:p>
                      <a:pPr indent="228600">
                        <a:lnSpc>
                          <a:spcPct val="200000"/>
                        </a:lnSpc>
                        <a:spcAft>
                          <a:spcPts val="0"/>
                        </a:spcAft>
                      </a:pPr>
                      <a:r>
                        <a:rPr lang="tr-TR" sz="1100" b="1" dirty="0" smtClean="0">
                          <a:latin typeface="Times New Roman"/>
                          <a:ea typeface="Times New Roman"/>
                          <a:cs typeface="Times New Roman"/>
                        </a:rPr>
                        <a:t>1048</a:t>
                      </a:r>
                      <a:endParaRPr lang="en-US" sz="1100" b="1" dirty="0">
                        <a:latin typeface="Times New Roman"/>
                        <a:ea typeface="Times New Roman"/>
                        <a:cs typeface="Times New Roman"/>
                      </a:endParaRPr>
                    </a:p>
                  </a:txBody>
                  <a:tcPr marL="68580" marR="68580" marT="0" marB="0"/>
                </a:tc>
                <a:tc>
                  <a:txBody>
                    <a:bodyPr/>
                    <a:lstStyle/>
                    <a:p>
                      <a:pPr indent="228600" algn="ctr">
                        <a:lnSpc>
                          <a:spcPct val="200000"/>
                        </a:lnSpc>
                        <a:spcAft>
                          <a:spcPts val="0"/>
                        </a:spcAft>
                      </a:pPr>
                      <a:r>
                        <a:rPr lang="en-US" sz="1100" b="1" dirty="0"/>
                        <a:t>0.2%</a:t>
                      </a:r>
                      <a:endParaRPr lang="tr-TR" sz="1100" b="1" dirty="0">
                        <a:latin typeface="Calibri"/>
                        <a:ea typeface="Calibri"/>
                        <a:cs typeface="Times New Roman"/>
                      </a:endParaRPr>
                    </a:p>
                  </a:txBody>
                  <a:tcPr marL="68580" marR="68580" marT="0" marB="0"/>
                </a:tc>
              </a:tr>
              <a:tr h="391445">
                <a:tc>
                  <a:txBody>
                    <a:bodyPr/>
                    <a:lstStyle/>
                    <a:p>
                      <a:pPr indent="228600" algn="ctr">
                        <a:lnSpc>
                          <a:spcPct val="200000"/>
                        </a:lnSpc>
                        <a:spcAft>
                          <a:spcPts val="0"/>
                        </a:spcAft>
                      </a:pPr>
                      <a:r>
                        <a:rPr lang="en-US" sz="1100" b="1"/>
                        <a:t>3</a:t>
                      </a:r>
                      <a:endParaRPr lang="tr-TR" sz="1100" b="1">
                        <a:latin typeface="Calibri"/>
                        <a:ea typeface="Calibri"/>
                        <a:cs typeface="Times New Roman"/>
                      </a:endParaRPr>
                    </a:p>
                  </a:txBody>
                  <a:tcPr marL="68580" marR="68580" marT="0" marB="0"/>
                </a:tc>
                <a:tc>
                  <a:txBody>
                    <a:bodyPr/>
                    <a:lstStyle/>
                    <a:p>
                      <a:pPr indent="228600" algn="ctr">
                        <a:lnSpc>
                          <a:spcPct val="200000"/>
                        </a:lnSpc>
                        <a:spcAft>
                          <a:spcPts val="0"/>
                        </a:spcAft>
                      </a:pPr>
                      <a:r>
                        <a:rPr lang="tr-TR" sz="1100" b="1" dirty="0"/>
                        <a:t>trans-</a:t>
                      </a:r>
                      <a:r>
                        <a:rPr lang="tr-TR" sz="1100" b="1" dirty="0" err="1"/>
                        <a:t>Cinnamic</a:t>
                      </a:r>
                      <a:r>
                        <a:rPr lang="tr-TR" sz="1100" b="1" dirty="0"/>
                        <a:t> </a:t>
                      </a:r>
                      <a:r>
                        <a:rPr lang="tr-TR" sz="1100" b="1" dirty="0" err="1"/>
                        <a:t>aldehyde</a:t>
                      </a:r>
                      <a:endParaRPr lang="tr-TR" sz="1100" b="1" dirty="0">
                        <a:latin typeface="Calibri"/>
                        <a:ea typeface="Calibri"/>
                        <a:cs typeface="Times New Roman"/>
                      </a:endParaRPr>
                    </a:p>
                  </a:txBody>
                  <a:tcPr marL="68580" marR="68580" marT="0" marB="0"/>
                </a:tc>
                <a:tc>
                  <a:txBody>
                    <a:bodyPr/>
                    <a:lstStyle/>
                    <a:p>
                      <a:pPr indent="228600">
                        <a:lnSpc>
                          <a:spcPct val="200000"/>
                        </a:lnSpc>
                        <a:spcAft>
                          <a:spcPts val="0"/>
                        </a:spcAft>
                      </a:pPr>
                      <a:r>
                        <a:rPr lang="tr-TR" sz="1100" b="1" dirty="0" smtClean="0">
                          <a:latin typeface="Times New Roman"/>
                          <a:ea typeface="Times New Roman"/>
                          <a:cs typeface="Times New Roman"/>
                        </a:rPr>
                        <a:t>1277</a:t>
                      </a:r>
                      <a:endParaRPr lang="en-US" sz="1100" b="1" dirty="0">
                        <a:latin typeface="Times New Roman"/>
                        <a:ea typeface="Times New Roman"/>
                        <a:cs typeface="Times New Roman"/>
                      </a:endParaRPr>
                    </a:p>
                  </a:txBody>
                  <a:tcPr marL="68580" marR="68580" marT="0" marB="0"/>
                </a:tc>
                <a:tc>
                  <a:txBody>
                    <a:bodyPr/>
                    <a:lstStyle/>
                    <a:p>
                      <a:pPr indent="228600" algn="ctr">
                        <a:lnSpc>
                          <a:spcPct val="200000"/>
                        </a:lnSpc>
                        <a:spcAft>
                          <a:spcPts val="0"/>
                        </a:spcAft>
                      </a:pPr>
                      <a:r>
                        <a:rPr lang="en-US" sz="1100" b="1" dirty="0"/>
                        <a:t>96.9%</a:t>
                      </a:r>
                      <a:endParaRPr lang="tr-TR" sz="1100" b="1" dirty="0">
                        <a:latin typeface="Calibri"/>
                        <a:ea typeface="Calibri"/>
                        <a:cs typeface="Times New Roman"/>
                      </a:endParaRPr>
                    </a:p>
                  </a:txBody>
                  <a:tcPr marL="68580" marR="68580" marT="0" marB="0"/>
                </a:tc>
              </a:tr>
              <a:tr h="441685">
                <a:tc>
                  <a:txBody>
                    <a:bodyPr/>
                    <a:lstStyle/>
                    <a:p>
                      <a:pPr indent="228600" algn="ctr">
                        <a:lnSpc>
                          <a:spcPct val="200000"/>
                        </a:lnSpc>
                        <a:spcAft>
                          <a:spcPts val="0"/>
                        </a:spcAft>
                      </a:pPr>
                      <a:r>
                        <a:rPr lang="en-US" sz="1100" b="1"/>
                        <a:t>4</a:t>
                      </a:r>
                      <a:endParaRPr lang="tr-TR" sz="1100" b="1">
                        <a:latin typeface="Calibri"/>
                        <a:ea typeface="Calibri"/>
                        <a:cs typeface="Times New Roman"/>
                      </a:endParaRPr>
                    </a:p>
                  </a:txBody>
                  <a:tcPr marL="68580" marR="68580" marT="0" marB="0"/>
                </a:tc>
                <a:tc>
                  <a:txBody>
                    <a:bodyPr/>
                    <a:lstStyle/>
                    <a:p>
                      <a:pPr indent="228600" algn="ctr">
                        <a:lnSpc>
                          <a:spcPct val="200000"/>
                        </a:lnSpc>
                        <a:spcAft>
                          <a:spcPts val="0"/>
                        </a:spcAft>
                      </a:pPr>
                      <a:r>
                        <a:rPr lang="tr-TR" sz="1100" b="1" dirty="0"/>
                        <a:t>trans-</a:t>
                      </a:r>
                      <a:r>
                        <a:rPr lang="tr-TR" sz="1100" b="1" dirty="0" err="1"/>
                        <a:t>Cinnamic</a:t>
                      </a:r>
                      <a:r>
                        <a:rPr lang="tr-TR" sz="1100" b="1" dirty="0"/>
                        <a:t> </a:t>
                      </a:r>
                      <a:r>
                        <a:rPr lang="tr-TR" sz="1100" b="1" dirty="0" err="1"/>
                        <a:t>acid</a:t>
                      </a:r>
                      <a:endParaRPr lang="tr-TR" sz="1100" b="1" dirty="0">
                        <a:latin typeface="Calibri"/>
                        <a:ea typeface="Calibri"/>
                        <a:cs typeface="Times New Roman"/>
                      </a:endParaRPr>
                    </a:p>
                  </a:txBody>
                  <a:tcPr marL="68580" marR="68580" marT="0" marB="0"/>
                </a:tc>
                <a:tc>
                  <a:txBody>
                    <a:bodyPr/>
                    <a:lstStyle/>
                    <a:p>
                      <a:pPr indent="228600">
                        <a:lnSpc>
                          <a:spcPct val="200000"/>
                        </a:lnSpc>
                        <a:spcAft>
                          <a:spcPts val="0"/>
                        </a:spcAft>
                      </a:pPr>
                      <a:r>
                        <a:rPr lang="tr-TR" sz="1100" b="1" dirty="0" smtClean="0">
                          <a:latin typeface="Times New Roman"/>
                          <a:ea typeface="Times New Roman"/>
                          <a:cs typeface="Times New Roman"/>
                        </a:rPr>
                        <a:t>1457</a:t>
                      </a:r>
                      <a:endParaRPr lang="en-US" sz="1100" b="1" dirty="0">
                        <a:latin typeface="Times New Roman"/>
                        <a:ea typeface="Times New Roman"/>
                        <a:cs typeface="Times New Roman"/>
                      </a:endParaRPr>
                    </a:p>
                  </a:txBody>
                  <a:tcPr marL="68580" marR="68580" marT="0" marB="0"/>
                </a:tc>
                <a:tc>
                  <a:txBody>
                    <a:bodyPr/>
                    <a:lstStyle/>
                    <a:p>
                      <a:pPr indent="228600" algn="ctr">
                        <a:lnSpc>
                          <a:spcPct val="200000"/>
                        </a:lnSpc>
                        <a:spcAft>
                          <a:spcPts val="0"/>
                        </a:spcAft>
                      </a:pPr>
                      <a:r>
                        <a:rPr lang="en-US" sz="1100" b="1" dirty="0"/>
                        <a:t>1.9%</a:t>
                      </a:r>
                      <a:endParaRPr lang="tr-TR" sz="1100" b="1" dirty="0">
                        <a:latin typeface="Calibri"/>
                        <a:ea typeface="Calibri"/>
                        <a:cs typeface="Times New Roman"/>
                      </a:endParaRPr>
                    </a:p>
                  </a:txBody>
                  <a:tcPr marL="68580" marR="68580" marT="0" marB="0"/>
                </a:tc>
              </a:tr>
            </a:tbl>
          </a:graphicData>
        </a:graphic>
      </p:graphicFrame>
      <p:sp>
        <p:nvSpPr>
          <p:cNvPr id="9" name="8 Oval"/>
          <p:cNvSpPr/>
          <p:nvPr/>
        </p:nvSpPr>
        <p:spPr>
          <a:xfrm>
            <a:off x="3851920" y="2708920"/>
            <a:ext cx="4104456" cy="936104"/>
          </a:xfrm>
          <a:prstGeom prst="ellipse">
            <a:avLst/>
          </a:prstGeom>
          <a:solidFill>
            <a:srgbClr val="92D050">
              <a:alpha val="45000"/>
            </a:srgb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err="1" smtClean="0">
                <a:solidFill>
                  <a:schemeClr val="tx1"/>
                </a:solidFill>
              </a:rPr>
              <a:t>The</a:t>
            </a:r>
            <a:r>
              <a:rPr lang="tr-TR" sz="1400" b="1" dirty="0" smtClean="0">
                <a:solidFill>
                  <a:schemeClr val="tx1"/>
                </a:solidFill>
              </a:rPr>
              <a:t> GC/MS </a:t>
            </a:r>
            <a:r>
              <a:rPr lang="tr-TR" sz="1400" b="1" dirty="0" err="1" smtClean="0">
                <a:solidFill>
                  <a:schemeClr val="tx1"/>
                </a:solidFill>
              </a:rPr>
              <a:t>analysis</a:t>
            </a:r>
            <a:r>
              <a:rPr lang="tr-TR" sz="1400" b="1" dirty="0" smtClean="0">
                <a:solidFill>
                  <a:schemeClr val="tx1"/>
                </a:solidFill>
              </a:rPr>
              <a:t> of </a:t>
            </a:r>
            <a:r>
              <a:rPr lang="tr-TR" sz="1400" b="1" dirty="0" err="1" smtClean="0">
                <a:solidFill>
                  <a:schemeClr val="tx1"/>
                </a:solidFill>
              </a:rPr>
              <a:t>the</a:t>
            </a:r>
            <a:r>
              <a:rPr lang="tr-TR" sz="1400" b="1" dirty="0" smtClean="0">
                <a:solidFill>
                  <a:schemeClr val="tx1"/>
                </a:solidFill>
              </a:rPr>
              <a:t> </a:t>
            </a:r>
            <a:r>
              <a:rPr lang="tr-TR" sz="1400" b="1" dirty="0" err="1" smtClean="0">
                <a:solidFill>
                  <a:schemeClr val="tx1"/>
                </a:solidFill>
              </a:rPr>
              <a:t>essential</a:t>
            </a:r>
            <a:r>
              <a:rPr lang="tr-TR" sz="1400" b="1" dirty="0" smtClean="0">
                <a:solidFill>
                  <a:schemeClr val="tx1"/>
                </a:solidFill>
              </a:rPr>
              <a:t> </a:t>
            </a:r>
            <a:r>
              <a:rPr lang="tr-TR" sz="1400" b="1" dirty="0" err="1" smtClean="0">
                <a:solidFill>
                  <a:schemeClr val="tx1"/>
                </a:solidFill>
              </a:rPr>
              <a:t>oil</a:t>
            </a:r>
            <a:r>
              <a:rPr lang="tr-TR" sz="1400" b="1" dirty="0" smtClean="0">
                <a:solidFill>
                  <a:schemeClr val="tx1"/>
                </a:solidFill>
              </a:rPr>
              <a:t> </a:t>
            </a:r>
            <a:r>
              <a:rPr lang="tr-TR" sz="1400" b="1" dirty="0" err="1" smtClean="0">
                <a:solidFill>
                  <a:schemeClr val="tx1"/>
                </a:solidFill>
              </a:rPr>
              <a:t>from</a:t>
            </a:r>
            <a:r>
              <a:rPr lang="tr-TR" sz="1400" b="1" dirty="0" smtClean="0">
                <a:solidFill>
                  <a:schemeClr val="tx1"/>
                </a:solidFill>
              </a:rPr>
              <a:t>  </a:t>
            </a:r>
            <a:r>
              <a:rPr lang="tr-TR" sz="1400" b="1" i="1" dirty="0" err="1" smtClean="0">
                <a:solidFill>
                  <a:schemeClr val="tx1"/>
                </a:solidFill>
              </a:rPr>
              <a:t>Cinnamomum</a:t>
            </a:r>
            <a:r>
              <a:rPr lang="tr-TR" sz="1400" b="1" i="1" dirty="0" smtClean="0">
                <a:solidFill>
                  <a:schemeClr val="tx1"/>
                </a:solidFill>
              </a:rPr>
              <a:t> </a:t>
            </a:r>
            <a:r>
              <a:rPr lang="tr-TR" sz="1400" b="1" i="1" dirty="0" err="1" smtClean="0">
                <a:solidFill>
                  <a:schemeClr val="tx1"/>
                </a:solidFill>
              </a:rPr>
              <a:t>cassia</a:t>
            </a:r>
            <a:r>
              <a:rPr lang="tr-TR" sz="1400" b="1" i="1" dirty="0" smtClean="0">
                <a:solidFill>
                  <a:schemeClr val="tx1"/>
                </a:solidFill>
              </a:rPr>
              <a:t> </a:t>
            </a:r>
            <a:r>
              <a:rPr lang="tr-TR" sz="1400" b="1" dirty="0" err="1" smtClean="0">
                <a:solidFill>
                  <a:schemeClr val="tx1"/>
                </a:solidFill>
              </a:rPr>
              <a:t>blume</a:t>
            </a:r>
            <a:r>
              <a:rPr lang="tr-TR" sz="1400" b="1" dirty="0" smtClean="0">
                <a:solidFill>
                  <a:schemeClr val="tx1"/>
                </a:solidFill>
              </a:rPr>
              <a:t> </a:t>
            </a:r>
            <a:endParaRPr lang="tr-TR" sz="1400" b="1" dirty="0">
              <a:solidFill>
                <a:schemeClr val="tx1"/>
              </a:solidFill>
            </a:endParaRPr>
          </a:p>
        </p:txBody>
      </p:sp>
      <p:sp>
        <p:nvSpPr>
          <p:cNvPr id="9218" name="AutoShape 2" descr="data:image/jpeg;base64,/9j/4AAQSkZJRgABAQAAAQABAAD/2wCEAAkGBhASEA8QDxAPDw8NDw8PDw8PDw8PDwwPFBAVFBQQEhIXGyYeFxkkGRISHy8gIycpLCw4FR4xNTAqNSYrLCkBCQoKDgwOFA8PFCkcFBwpKSkpKSkpKTUpKSkpKSkpKSkpKSkpKSkpKSkpKSkpKSkpKSkpKTYpKSwpKSkpLCwpKf/AABEIANcA6gMBIgACEQEDEQH/xAAbAAACAwEBAQAAAAAAAAAAAAADBAECBQAGB//EADoQAAICAQMCBAQFAgMIAwAAAAECAAMRBBIhEzEFQVFhBhQicTJCgZGhsfAjUmIHU2NykqLB0RUzQ//EABoBAAMBAQEBAAAAAAAAAAAAAAABAgMEBQb/xAAlEQEBAAICAQQCAgMAAAAAAAAAAQIREiEDBBMxQSJRMoEjYXH/2gAMAwEAAhEDEQA/AFsyCJ2JM+e28t0b8LrodsXNaByD0UDMn+og9x9uYriBNOHDgbhnkbtuZt4bN7uv7VjrfZzXadUsdEcWqp4cAjcCM9jASu36mbGNxGFyTtA7DJlpOdm+ivz0mdA2agA47t3wPT1PpCU6fUOMpS7D1Wu1x+6jE0w9P5M5uY9KmNWMVuMI7upKuhVh5YYN/wBLAGCsOe0eXhz8f8ocmmdq3Mwtbc3OJ6DUVTM1Gkz5Tbx4ujDTzdlz585FOoYGbTeHA+X8QLeH48p16jfoJdSZbrmXOkg7KsTKxOkrZzHKD2maDzNHTHtMsodbGnj9Rmfp4/XMLHPkLukbpBlSZKdr7pAeCLSpslHKKWnboHqSwaOHteQTInGM3EystIxKVtqbZ22ECzis4HEGBJlts7bDYUIiniOr6aZ/M3C/+4/tnmvHy724AylQUHnG5iVyP5E39P4+ec/S8JuvbfDmhqppS+1Fsvtw6raMrUCAQxT8zkEHngZjfiHxvqq2BSwnLY2FRtUY/wAuO08brqrHFpfUNsr0zWoFJTO3IC8HOOPMnvHfCfANP06n3fU9VbPnaeplAxB/U+U9TP1WGMdG5jH0TR/FGj11Zq1NX1Aeah8HBOUI5XtPA/EGjFF4RWFldtYuouHbU0HsT/qHn6xlfDKg26t3qYEENW5BBEX8bVmCs9iu62B0bAUkfmU+pK7ufPiTh6jDy/h+y5Y5dM96oBtNHdMQ65HkSP7/AHEJ0Zy3LhbEzLXTKOkgm0c2uhKHTyvdXzYVmkiGopnpbqJmanTw5qmTzrpgxzSDtK6irmX03cQyvTS3p6HwXwq28sKlzsG52JCpWvqzHgTT13g1tGzqKMWDKMjK6PjvhlOM+0xfDta9fUXc4rsaosisQGx2JwRnHI/Wai3saqUyPxs7L1HbDbdpcgk4J4HvHljjx+O/2xygZEEwjJWCsSckrHZSwwDWQ90TJmkXIOjw6RSuNBsDPuP5OI9bujb/AIN8K23rv/Cg53NhVA9WY8AfzHL/AINJRmoupvKAsy1PucDzwpAJ7eUTPxnbbV8vVtqrQJwRzdkcYA5PkSSQOZm6PX61bK9jUh+q6hgWDI9YLEg5ORgeYnd/iwmrO16n3QSv684yO0jbG/Ebt19pKojWEWbEP0qSBu2jyG7P7wG2cfkkmWsb0i1rYnYhdk7ZOBzB7ZGyG2yNkNgLZMfxLQNvLICQcNtH5ipDbfuQp/ibuyca+Pf+z3+4E6PTeSYZ/l8VeF1Xl21iMba2BGVFaOMsLEsUhWI8hkjP3keBV2Yqc6hmq6YxSR+BtoBG7zAIM37tFTYDnbXcM8P9NVme/I/Af+0+WO0AvhNu3CUfmycK9qAFeQCvHfJ/Weln4Nz8Pt1WyzquN3ku5iewHOYe/wAOswxsG3pV7yCfqDuClaEeROWbHohnodDqxSuBVTpjj/7rVBuJwAStQJZs88HA95iay3rnp1bhpwxd3Y5s1Dn8TuexY9uOAOBJx8OHg/PK9xjxmJPwujFY/wBRZv08v4AjW2MhB2HYSCk8vLyXLK1FLESCkZ2TtknlRshbXM7VVTZtSZ+qSaY5KxrzWur5gNMORH9enMX09fInTL06N9NTTVAjkZ+809PWB2GPtFNJX/SaVKTDO2MMkbIKxI904G1JjKiMrUVzOsHM171mbcs6sa2xDqEbspLIwHfgj7jkf0gKVmjQsLePYrJ+Y2Vu1YBsUqArZGcHBB9xHNMhsarcuwAhyQ5yXK4JwDnHf7zQfw9GOeQ3+ZTgn7+sH/8AFL5sxHoMIP124m3vePLuzse5PuBtQOvY4O5QoTdwMnPOPt2hsQorAGAMAeQ7SMTlzz55b+mdraxJ2SZMwYbD2ztsvidiSam2SFkyRAth2adW7jn17EfrADwwDOHcZ9dpx+uI4JM0x8ueHUy0qWk08JTOWLP7MeP2GBGwmOJYGQYss8s/5XZ7VxIKy+ZGZJh4kbZfMiMA2iZ2oE07Zn6kS8PlWLz+tTmBoTkRrWjmL0d51R0fTY0i8TTpWZ2kM1KTMc4yyXxB3LxD5grZlpOmbeszLhzNTUmZdxnTjG2MRUJo0CZtRmjS3aGcLKHkE4iVR5Jec9jGxRoOSzym6VxGm6TOzAG2R1JNxZ6HnQHUki2TxLQ06D6k7qQ4loQScwXUndSHE9CkyhsgmsgntlcT0ObZ3ViLXSBfK4qkPCyT1IiL5brSuB8TNtsztTZCW2xDUWy8cFzEhrHi1T8iU1d3MBVZyJvMXRjHotLbxNKq2YGlvmhVfIywTli1OtB22xTryr3SJgiYq6h5lXtHLrZl6q2bY4tsYJXbzNCi2YSXcx2nUR5YixtrdOa6Zq6iW68iYMuJw2yvUi6WZhJXAcWt153VmeNRJ68n2y9s8LZPWiHXndeTfGV8bR687rTOGolhfF7dL22h1Z3ViI1E4aj05+3OJU8Vv0OGjb2wD2wZY+hgLGlXw2fMOYCPdAtqfeL22RSyyVMGkxaI1cINZ7zE+Y95R9XjzmkxVxbVmtiOo1cy31nvF7NV3lzAcV9VqOYGq+JXXSKrZXFrI3atXHKddPOi+MV6qTcRY9INVOOrmGmr94bryeKNH7dQIlc+YM2xe3UQ0qJazEsupiNl0p1YtDTXq1MMNRMeu+Hr1MqROm3p7Y3vmLRqI6NRL0ej20yY01UG1MmwFt0qbIVq4BlhoKmwy6Wwe2D1L7EZv8qn94+I6O+E1NqdSmnrPJP1sThUHckn0An0Ki3w3SAKtK6lgcG6zBBPmVXBAHfHGZ85+C9dXVTqXcor2tWgsdwpVB9bgA+pKc+xE2K/HNKuP8agc/71P55nTjJOoz0+n+H6vw7VgoKacgZINQ4H/OBx/HbieT+O/hT5cC2lGbT/AP6HO46Y5757lO3ftPI+G+KvU2+uwKxO4NhX4zkZByCP7zPe1/Fj207XspsrZLarUZ6xaQ1YCNggZYNuyPMH1EVsP/r5pqK8GIahTK6TVf4zV5LDBA9iPL+ojtlUxuE30qMW3f5CKszek3W0+fKBOj9ppMAxtjeko9Tek3vlPaR8p/eJXE9vNPpmPlIGmYeU9QNH7SPkR6R8T282KX9JYIw8p6BtH7fxK/J+38SeA2xFDehjNe6aJ0ntJXTRXAbZzbotYrc8TaNB9JR9P7Re3D2wthndNpsnR+38SjaX+8SeJ7ZW1xLVo00hpoZNL7SpinZOjdxGt5hhpz6S/wAsfSPiNvXtSIGyuaFtcXsSZ1LPtqixrmg6wDJJMma4HVUBkKnkHGR7ZjrLBESyL+G6era6OihXVc5UZ+kBThscYOCfuIarw7SfMU9VAot0p3bsAfMLYmf3DHj7R7RPUcrauQe+CAx4xlSeM4yMHgjgw13w2LCnSddRWnatgu9VIKlWqc7ux8tw+kcxeTx3K7lRf1s5VptMFA4sHOC2HP2zIuspUZSoE8EYByTnAx6nJ/mF0HgjKMWVvVUnAAFdK4yfzWEAD953ifiFGnGKcPcc7dpLLW2CN4ZsF3wThsBVzwCe3Nh6XO5byuoxmN33XjU0W3UNxgoW3Y/zZwR++f2jvTlNOncnuxyf/AEeSud0/wBN4DXSIZdMPSM10Q60gTaQtkPlhO+WE0ekJ3SEejZx0wnfLiaXQE7oiGgzDphK/LCaZqEjoiLQ2yzpB6Snywmo1QlOkJJs06USh04mqaxBtSJNNnfLj0Eo2n9pp9MShrEVDMXSjMKNMI+tQlzWIjILQPSE6AjQrl+nKDZcRexYwYNxMbCIWrFnjtwiVoi0Amg2lpVpUhBtOXUMPPj0IBH8ziJQrKmysS+rc/mx9go/nEDu/c9yeT+5kOYFmh3RIZrbmPVWQ3w34Tp7wetqegS/TrGzeCxAO5zkbVyVH6wHR2syghtrMu5TlWwSMg+nEvEU7U0YEWqSMrxNU6TiQRLZkiMKiTJxIitVpEiWIlTJAbQZhDIxFTCJkiWKzgItGqRKFYUiRiKwBSMzV8P+H77kNlarsDFdz2JWGYflG48mIarSPW712KVes4ZTwR6H7EcgydBRZaQJMYbJEC4mlZpcRK6gx3FO2fbEbzNV9ITFbdCYuJbZeZMdGhnHRx8RyZ5Eowj9mnxFbUhYeyVggnEZsEBZJNfS6hlP0nHPcd+2JoaY9hMumPUky8Ssa1LCMCIUmO1zTY0tiRLcTorT04YnGdkTsiI0GVMnIkEwGlDIxLcTjEFQsnpyQJcNABskptEMZQiAIfN3qpoY7q1teyoMu4DqEE+Y9BGH1NlrA2EkV1JUmQAdoZmx7gbsDPpCESMSLO/kICScScycytB9B1XhftM23w6e6v0oMy9VoRNJZWVxseS+S8sQdmi9p6G7TY7CLmo9pWk7eft0giGoonotTpZmajT+0LBtissQ1NeJr3UmZusWZ1UrKsi7iNWiBKTOrBqODNTTiIiuNUAwio06RGFEVpMaVZe1zFM6TsnFIbFxQJ3E7bO2w2nTpUycSCItnpWcDIKyCIbGl8yQYMCTDZLZkEyCZwhsOMjE7E4Q2HbZGJYyOIw+5TF8Y8cqpZasNbdYMpRUN1jD19h7mbDtgEz5Z4X8Vmt7tT09+o1lrN1GBZa9Or7ErUD2XMWKc79PS2+J3j6rNDqETzZdlm0epC8wun1Ndq762DDzx3U+hHcGangfj9eqTcnBGQfTI7kefmJ4r4oQ6DX03K5anxCx1srOAEbI7Y8stn95rjl3qs8setx6C1VxMrU1dzNC6IahzLQyNXWJh61O839SuZlamqZVUYNlcEVmhfXA9KRYsvWsZrWM67TUjp9CyxwUBsFiBSlmeQMcEecCoxEqUeoRpIojQvUg1lHYyIDqSweA2KJO2UDS28QSjbKsJZjAWNEaWMpulDbKs8AMGlqq3dgtas7nsqgkxDU6sIjOfygnHrPafBniS6Xw2vVFA2o1r2bSeAiq+0bj3C8Ht6wibSqfBmrKbjS4PfGUz+2czAZsMyHhkJVlOQVI7gieio/2jX994Zlb6kKLt2BiG47jGR69jD/HlVep0Q8S0wUXacqL8HlqjxhvUqSpBPlmVYnbzG6WBi1NwKhvJgD+8J1ZKhSZTfBl5G6VsPvTrkEeoxPiOq0tumssoIU9KxgNxK5UtkENg+Rn3CZPjfw3TqR9Yw4GA4Azj0IPcRFlN/D5b4M19BVlbCg7sC/aO/fgYz5Zwe8BrFbW6vTaZMkLabCocutKF97nJAx3P7/aezP+zRs4GpVUP/Byw+31YnofAPhLT6RW6QLWWfjufBd/bjgD2EWHKXeV2zmOX2T1Omx2mVqaxPS66kzzuurM6JUXpk6iZeoE0tTmZ9qGKhn2VQRqj7LKtVIWzykjbG2qg3qiAGJ26XKwbLFpW3F5YWRdgZVWIiPZ/fI3xdXk5gWzO6BtaTWZW2B7LlpSy2EZYvYpiG2f425NLgex+43cza8F8cY6WnT/AOMyVVsSq5avaWO47Vye55GJntTkHPYwWh0xrbGfo8iednqP6Rd/Q21E8e0/m+DnH4bMluOO3ftLa/xe2vRaysbxVqyu1SAu7kZ+kjI4GJWsZP1XVId9djMrA5KfhIHfyH7QHjuursISvLBSC1j/AInI7ceQ9opzv1qJ3aFo7cVoPMKoP3xDi2IVPD1mNR+sy8DVCSht99nTp0Gjp06dAB2VAzG1/h2c44kzpeNZZxhavwzEyNRpMZnTpoyJNVzO6c6dJNBogn0wnToCFLKYEpOnSVBOkEa506QasqGnTojGVuJVjOnQgQBnvKus6dGAulOZJ06IAWLF3XznToX4AYeM02Tp0RtCkdo1skzpR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8" name="7 Slayt Numarası Yer Tutucusu"/>
          <p:cNvSpPr>
            <a:spLocks noGrp="1"/>
          </p:cNvSpPr>
          <p:nvPr>
            <p:ph type="sldNum" sz="quarter" idx="12"/>
          </p:nvPr>
        </p:nvSpPr>
        <p:spPr/>
        <p:txBody>
          <a:bodyPr/>
          <a:lstStyle/>
          <a:p>
            <a:fld id="{B1DEFA8C-F947-479F-BE07-76B6B3F80BF1}" type="slidenum">
              <a:rPr lang="tr-TR" smtClean="0"/>
              <a:pPr/>
              <a:t>18</a:t>
            </a:fld>
            <a:endParaRPr lang="tr-TR"/>
          </a:p>
        </p:txBody>
      </p:sp>
      <p:graphicFrame>
        <p:nvGraphicFramePr>
          <p:cNvPr id="10" name="9 Diyagram"/>
          <p:cNvGraphicFramePr/>
          <p:nvPr>
            <p:extLst>
              <p:ext uri="{D42A27DB-BD31-4B8C-83A1-F6EECF244321}">
                <p14:modId xmlns:p14="http://schemas.microsoft.com/office/powerpoint/2010/main" val="3314196917"/>
              </p:ext>
            </p:extLst>
          </p:nvPr>
        </p:nvGraphicFramePr>
        <p:xfrm>
          <a:off x="492224" y="548680"/>
          <a:ext cx="609600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itle 1"/>
          <p:cNvSpPr txBox="1">
            <a:spLocks/>
          </p:cNvSpPr>
          <p:nvPr/>
        </p:nvSpPr>
        <p:spPr>
          <a:xfrm>
            <a:off x="467544" y="390829"/>
            <a:ext cx="4141928" cy="445883"/>
          </a:xfrm>
          <a:prstGeom prst="rect">
            <a:avLst/>
          </a:prstGeom>
          <a:solidFill>
            <a:srgbClr val="C00000"/>
          </a:solidFill>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2400" b="1" dirty="0" smtClean="0">
                <a:solidFill>
                  <a:schemeClr val="bg1"/>
                </a:solidFill>
                <a:effectLst>
                  <a:outerShdw blurRad="38100" dist="38100" dir="2700000" algn="tl">
                    <a:srgbClr val="000000">
                      <a:alpha val="43137"/>
                    </a:srgbClr>
                  </a:outerShdw>
                </a:effectLst>
              </a:rPr>
              <a:t>RESULTS</a:t>
            </a:r>
            <a:r>
              <a:rPr lang="en-US" sz="2400" b="1" dirty="0" smtClean="0">
                <a:solidFill>
                  <a:srgbClr val="FF66FF"/>
                </a:solidFill>
                <a:effectLst>
                  <a:outerShdw blurRad="38100" dist="38100" dir="2700000" algn="tl">
                    <a:srgbClr val="000000">
                      <a:alpha val="43137"/>
                    </a:srgbClr>
                  </a:outerShdw>
                </a:effectLst>
              </a:rPr>
              <a:t/>
            </a:r>
            <a:br>
              <a:rPr lang="en-US" sz="2400" b="1" dirty="0" smtClean="0">
                <a:solidFill>
                  <a:srgbClr val="FF66FF"/>
                </a:solidFill>
                <a:effectLst>
                  <a:outerShdw blurRad="38100" dist="38100" dir="2700000" algn="tl">
                    <a:srgbClr val="000000">
                      <a:alpha val="43137"/>
                    </a:srgbClr>
                  </a:outerShdw>
                </a:effectLst>
              </a:rPr>
            </a:br>
            <a:endParaRPr lang="en-US" sz="2400" b="1" dirty="0">
              <a:solidFill>
                <a:srgbClr val="FF66FF"/>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9613" y="1270553"/>
            <a:ext cx="4848225"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9316" y="3429000"/>
            <a:ext cx="4608512"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36"/>
          <p:cNvSpPr txBox="1"/>
          <p:nvPr/>
        </p:nvSpPr>
        <p:spPr>
          <a:xfrm>
            <a:off x="2051720" y="2901609"/>
            <a:ext cx="762000" cy="246221"/>
          </a:xfrm>
          <a:prstGeom prst="rect">
            <a:avLst/>
          </a:prstGeom>
          <a:noFill/>
        </p:spPr>
        <p:txBody>
          <a:bodyPr wrap="square" rtlCol="0">
            <a:spAutoFit/>
          </a:bodyPr>
          <a:lstStyle/>
          <a:p>
            <a:r>
              <a:rPr lang="en-US" sz="1000" b="1" dirty="0" smtClean="0"/>
              <a:t>PE (10µM)</a:t>
            </a:r>
            <a:endParaRPr lang="en-US" sz="1000" b="1" dirty="0"/>
          </a:p>
        </p:txBody>
      </p:sp>
      <p:sp>
        <p:nvSpPr>
          <p:cNvPr id="7" name="TextBox 36"/>
          <p:cNvSpPr txBox="1"/>
          <p:nvPr/>
        </p:nvSpPr>
        <p:spPr>
          <a:xfrm>
            <a:off x="2081808" y="5583153"/>
            <a:ext cx="762000" cy="246221"/>
          </a:xfrm>
          <a:prstGeom prst="rect">
            <a:avLst/>
          </a:prstGeom>
          <a:noFill/>
        </p:spPr>
        <p:txBody>
          <a:bodyPr wrap="square" rtlCol="0">
            <a:spAutoFit/>
          </a:bodyPr>
          <a:lstStyle/>
          <a:p>
            <a:r>
              <a:rPr lang="en-US" sz="1000" b="1" dirty="0" smtClean="0"/>
              <a:t>PE (10µM)</a:t>
            </a:r>
            <a:endParaRPr lang="en-US" sz="1000" b="1" dirty="0"/>
          </a:p>
        </p:txBody>
      </p:sp>
      <p:cxnSp>
        <p:nvCxnSpPr>
          <p:cNvPr id="8" name="Straight Connector 112"/>
          <p:cNvCxnSpPr/>
          <p:nvPr/>
        </p:nvCxnSpPr>
        <p:spPr>
          <a:xfrm>
            <a:off x="1386880" y="1300726"/>
            <a:ext cx="304800" cy="0"/>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109"/>
          <p:cNvCxnSpPr/>
          <p:nvPr/>
        </p:nvCxnSpPr>
        <p:spPr>
          <a:xfrm>
            <a:off x="1403648" y="1419712"/>
            <a:ext cx="0" cy="424977"/>
          </a:xfrm>
          <a:prstGeom prst="line">
            <a:avLst/>
          </a:prstGeom>
        </p:spPr>
        <p:style>
          <a:lnRef idx="2">
            <a:schemeClr val="accent2"/>
          </a:lnRef>
          <a:fillRef idx="0">
            <a:schemeClr val="accent2"/>
          </a:fillRef>
          <a:effectRef idx="1">
            <a:schemeClr val="accent2"/>
          </a:effectRef>
          <a:fontRef idx="minor">
            <a:schemeClr val="tx1"/>
          </a:fontRef>
        </p:style>
      </p:cxnSp>
      <p:sp>
        <p:nvSpPr>
          <p:cNvPr id="11" name="TextBox 113"/>
          <p:cNvSpPr txBox="1"/>
          <p:nvPr/>
        </p:nvSpPr>
        <p:spPr>
          <a:xfrm>
            <a:off x="1296442" y="925650"/>
            <a:ext cx="609600" cy="369332"/>
          </a:xfrm>
          <a:prstGeom prst="rect">
            <a:avLst/>
          </a:prstGeom>
          <a:noFill/>
        </p:spPr>
        <p:txBody>
          <a:bodyPr wrap="square" rtlCol="0">
            <a:spAutoFit/>
          </a:bodyPr>
          <a:lstStyle/>
          <a:p>
            <a:r>
              <a:rPr lang="en-US" dirty="0" smtClean="0"/>
              <a:t> </a:t>
            </a:r>
            <a:r>
              <a:rPr lang="en-US" sz="1000" b="1" dirty="0" smtClean="0"/>
              <a:t>5 min</a:t>
            </a:r>
            <a:endParaRPr lang="en-US" sz="1000" b="1" dirty="0"/>
          </a:p>
        </p:txBody>
      </p:sp>
      <p:sp>
        <p:nvSpPr>
          <p:cNvPr id="12" name="TextBox 110"/>
          <p:cNvSpPr txBox="1"/>
          <p:nvPr/>
        </p:nvSpPr>
        <p:spPr>
          <a:xfrm>
            <a:off x="1448842" y="1489250"/>
            <a:ext cx="457200" cy="246221"/>
          </a:xfrm>
          <a:prstGeom prst="rect">
            <a:avLst/>
          </a:prstGeom>
          <a:noFill/>
        </p:spPr>
        <p:txBody>
          <a:bodyPr wrap="square" rtlCol="0">
            <a:spAutoFit/>
          </a:bodyPr>
          <a:lstStyle/>
          <a:p>
            <a:r>
              <a:rPr lang="en-US" sz="1000" b="1" dirty="0" smtClean="0"/>
              <a:t>1g</a:t>
            </a:r>
            <a:endParaRPr lang="en-US" sz="1000" b="1" dirty="0"/>
          </a:p>
        </p:txBody>
      </p:sp>
      <p:cxnSp>
        <p:nvCxnSpPr>
          <p:cNvPr id="15" name="Straight Arrow Connector 31"/>
          <p:cNvCxnSpPr/>
          <p:nvPr/>
        </p:nvCxnSpPr>
        <p:spPr>
          <a:xfrm flipV="1">
            <a:off x="5004048" y="1858581"/>
            <a:ext cx="0" cy="228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31"/>
          <p:cNvCxnSpPr/>
          <p:nvPr/>
        </p:nvCxnSpPr>
        <p:spPr>
          <a:xfrm flipV="1">
            <a:off x="3755099" y="1489250"/>
            <a:ext cx="0" cy="228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7" name="Straight Arrow Connector 31"/>
          <p:cNvCxnSpPr/>
          <p:nvPr/>
        </p:nvCxnSpPr>
        <p:spPr>
          <a:xfrm flipV="1">
            <a:off x="3149544" y="1419712"/>
            <a:ext cx="0" cy="228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Straight Arrow Connector 31"/>
          <p:cNvCxnSpPr/>
          <p:nvPr/>
        </p:nvCxnSpPr>
        <p:spPr>
          <a:xfrm flipV="1">
            <a:off x="2172447" y="2671442"/>
            <a:ext cx="0" cy="228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9" name="Straight Arrow Connector 31"/>
          <p:cNvCxnSpPr/>
          <p:nvPr/>
        </p:nvCxnSpPr>
        <p:spPr>
          <a:xfrm flipV="1">
            <a:off x="2206220" y="5353622"/>
            <a:ext cx="0" cy="228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Straight Arrow Connector 31"/>
          <p:cNvCxnSpPr/>
          <p:nvPr/>
        </p:nvCxnSpPr>
        <p:spPr>
          <a:xfrm flipV="1">
            <a:off x="4593428" y="4005064"/>
            <a:ext cx="0" cy="228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1" name="Straight Arrow Connector 31"/>
          <p:cNvCxnSpPr/>
          <p:nvPr/>
        </p:nvCxnSpPr>
        <p:spPr>
          <a:xfrm flipV="1">
            <a:off x="3923928" y="3861048"/>
            <a:ext cx="0" cy="228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Straight Arrow Connector 31"/>
          <p:cNvCxnSpPr/>
          <p:nvPr/>
        </p:nvCxnSpPr>
        <p:spPr>
          <a:xfrm flipV="1">
            <a:off x="3563888" y="3861048"/>
            <a:ext cx="0" cy="228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3" name="Metin kutusu 22"/>
          <p:cNvSpPr txBox="1"/>
          <p:nvPr/>
        </p:nvSpPr>
        <p:spPr>
          <a:xfrm>
            <a:off x="3203848" y="836712"/>
            <a:ext cx="2376264" cy="307777"/>
          </a:xfrm>
          <a:prstGeom prst="rect">
            <a:avLst/>
          </a:prstGeom>
          <a:solidFill>
            <a:schemeClr val="bg2"/>
          </a:solidFill>
        </p:spPr>
        <p:style>
          <a:lnRef idx="1">
            <a:schemeClr val="dk1"/>
          </a:lnRef>
          <a:fillRef idx="2">
            <a:schemeClr val="dk1"/>
          </a:fillRef>
          <a:effectRef idx="1">
            <a:schemeClr val="dk1"/>
          </a:effectRef>
          <a:fontRef idx="minor">
            <a:schemeClr val="dk1"/>
          </a:fontRef>
        </p:style>
        <p:txBody>
          <a:bodyPr wrap="square" rtlCol="0">
            <a:spAutoFit/>
          </a:bodyPr>
          <a:lstStyle/>
          <a:p>
            <a:r>
              <a:rPr lang="tr-TR" sz="1400" b="1" dirty="0" err="1" smtClean="0"/>
              <a:t>Cinnamon</a:t>
            </a:r>
            <a:r>
              <a:rPr lang="tr-TR" sz="1400" b="1" dirty="0" smtClean="0"/>
              <a:t> </a:t>
            </a:r>
            <a:r>
              <a:rPr lang="tr-TR" sz="1400" b="1" dirty="0" err="1" smtClean="0"/>
              <a:t>essential</a:t>
            </a:r>
            <a:r>
              <a:rPr lang="tr-TR" sz="1400" b="1" dirty="0" smtClean="0"/>
              <a:t> </a:t>
            </a:r>
            <a:r>
              <a:rPr lang="tr-TR" sz="1400" b="1" dirty="0" err="1" smtClean="0"/>
              <a:t>oil</a:t>
            </a:r>
            <a:r>
              <a:rPr lang="tr-TR" sz="1400" b="1" dirty="0" smtClean="0"/>
              <a:t> (CEO)</a:t>
            </a:r>
            <a:endParaRPr lang="tr-TR" sz="1400" b="1" dirty="0"/>
          </a:p>
        </p:txBody>
      </p:sp>
      <p:sp>
        <p:nvSpPr>
          <p:cNvPr id="24" name="Metin kutusu 23"/>
          <p:cNvSpPr txBox="1"/>
          <p:nvPr/>
        </p:nvSpPr>
        <p:spPr>
          <a:xfrm>
            <a:off x="3635896" y="3429000"/>
            <a:ext cx="1800200" cy="307777"/>
          </a:xfrm>
          <a:prstGeom prst="rect">
            <a:avLst/>
          </a:prstGeom>
          <a:solidFill>
            <a:schemeClr val="bg2"/>
          </a:solidFill>
        </p:spPr>
        <p:style>
          <a:lnRef idx="1">
            <a:schemeClr val="dk1"/>
          </a:lnRef>
          <a:fillRef idx="2">
            <a:schemeClr val="dk1"/>
          </a:fillRef>
          <a:effectRef idx="1">
            <a:schemeClr val="dk1"/>
          </a:effectRef>
          <a:fontRef idx="minor">
            <a:schemeClr val="dk1"/>
          </a:fontRef>
        </p:style>
        <p:txBody>
          <a:bodyPr wrap="square" rtlCol="0">
            <a:spAutoFit/>
          </a:bodyPr>
          <a:lstStyle/>
          <a:p>
            <a:r>
              <a:rPr lang="tr-TR" sz="1400" b="1" dirty="0" err="1" smtClean="0"/>
              <a:t>Cinnamaldehyde</a:t>
            </a:r>
            <a:r>
              <a:rPr lang="tr-TR" sz="1400" b="1" dirty="0" smtClean="0"/>
              <a:t> (CA)</a:t>
            </a:r>
            <a:endParaRPr lang="tr-TR" sz="1400" b="1" dirty="0"/>
          </a:p>
        </p:txBody>
      </p:sp>
      <p:sp>
        <p:nvSpPr>
          <p:cNvPr id="2" name="Metin kutusu 1"/>
          <p:cNvSpPr txBox="1"/>
          <p:nvPr/>
        </p:nvSpPr>
        <p:spPr>
          <a:xfrm>
            <a:off x="2946721" y="1612360"/>
            <a:ext cx="446251" cy="246221"/>
          </a:xfrm>
          <a:prstGeom prst="rect">
            <a:avLst/>
          </a:prstGeom>
          <a:noFill/>
        </p:spPr>
        <p:txBody>
          <a:bodyPr wrap="square" rtlCol="0">
            <a:spAutoFit/>
          </a:bodyPr>
          <a:lstStyle/>
          <a:p>
            <a:r>
              <a:rPr lang="tr-TR" sz="1000" b="1" dirty="0" smtClean="0"/>
              <a:t>25µL</a:t>
            </a:r>
            <a:endParaRPr lang="tr-TR" sz="1000" b="1" dirty="0"/>
          </a:p>
        </p:txBody>
      </p:sp>
      <p:sp>
        <p:nvSpPr>
          <p:cNvPr id="26" name="Metin kutusu 25"/>
          <p:cNvSpPr txBox="1"/>
          <p:nvPr/>
        </p:nvSpPr>
        <p:spPr>
          <a:xfrm>
            <a:off x="3792577" y="4149080"/>
            <a:ext cx="446251" cy="246221"/>
          </a:xfrm>
          <a:prstGeom prst="rect">
            <a:avLst/>
          </a:prstGeom>
          <a:noFill/>
        </p:spPr>
        <p:txBody>
          <a:bodyPr wrap="square" rtlCol="0">
            <a:spAutoFit/>
          </a:bodyPr>
          <a:lstStyle/>
          <a:p>
            <a:r>
              <a:rPr lang="tr-TR" sz="1000" b="1" dirty="0"/>
              <a:t>5</a:t>
            </a:r>
            <a:r>
              <a:rPr lang="tr-TR" sz="1000" b="1" dirty="0" smtClean="0"/>
              <a:t>0µL</a:t>
            </a:r>
            <a:endParaRPr lang="tr-TR" sz="1000" b="1" dirty="0"/>
          </a:p>
        </p:txBody>
      </p:sp>
      <p:sp>
        <p:nvSpPr>
          <p:cNvPr id="27" name="Metin kutusu 26"/>
          <p:cNvSpPr txBox="1"/>
          <p:nvPr/>
        </p:nvSpPr>
        <p:spPr>
          <a:xfrm>
            <a:off x="3559308" y="1735471"/>
            <a:ext cx="446251" cy="246221"/>
          </a:xfrm>
          <a:prstGeom prst="rect">
            <a:avLst/>
          </a:prstGeom>
          <a:noFill/>
        </p:spPr>
        <p:txBody>
          <a:bodyPr wrap="square" rtlCol="0">
            <a:spAutoFit/>
          </a:bodyPr>
          <a:lstStyle/>
          <a:p>
            <a:r>
              <a:rPr lang="tr-TR" sz="1000" b="1" dirty="0"/>
              <a:t>5</a:t>
            </a:r>
            <a:r>
              <a:rPr lang="tr-TR" sz="1000" b="1" dirty="0" smtClean="0"/>
              <a:t>0µL</a:t>
            </a:r>
            <a:endParaRPr lang="tr-TR" sz="1000" b="1" dirty="0"/>
          </a:p>
        </p:txBody>
      </p:sp>
      <p:sp>
        <p:nvSpPr>
          <p:cNvPr id="28" name="Metin kutusu 27"/>
          <p:cNvSpPr txBox="1"/>
          <p:nvPr/>
        </p:nvSpPr>
        <p:spPr>
          <a:xfrm>
            <a:off x="4860032" y="2102659"/>
            <a:ext cx="576064" cy="246221"/>
          </a:xfrm>
          <a:prstGeom prst="rect">
            <a:avLst/>
          </a:prstGeom>
          <a:noFill/>
        </p:spPr>
        <p:txBody>
          <a:bodyPr wrap="square" rtlCol="0">
            <a:spAutoFit/>
          </a:bodyPr>
          <a:lstStyle/>
          <a:p>
            <a:r>
              <a:rPr lang="tr-TR" sz="1000" b="1" dirty="0" smtClean="0"/>
              <a:t>100µL</a:t>
            </a:r>
            <a:endParaRPr lang="tr-TR" sz="1000" b="1" dirty="0"/>
          </a:p>
        </p:txBody>
      </p:sp>
      <p:sp>
        <p:nvSpPr>
          <p:cNvPr id="30" name="Metin kutusu 29"/>
          <p:cNvSpPr txBox="1"/>
          <p:nvPr/>
        </p:nvSpPr>
        <p:spPr>
          <a:xfrm>
            <a:off x="3392972" y="4149080"/>
            <a:ext cx="446251" cy="246221"/>
          </a:xfrm>
          <a:prstGeom prst="rect">
            <a:avLst/>
          </a:prstGeom>
          <a:noFill/>
        </p:spPr>
        <p:txBody>
          <a:bodyPr wrap="square" rtlCol="0">
            <a:spAutoFit/>
          </a:bodyPr>
          <a:lstStyle/>
          <a:p>
            <a:r>
              <a:rPr lang="tr-TR" sz="1000" b="1" dirty="0" smtClean="0"/>
              <a:t>25µL</a:t>
            </a:r>
            <a:endParaRPr lang="tr-TR" sz="1000" b="1" dirty="0"/>
          </a:p>
        </p:txBody>
      </p:sp>
      <p:sp>
        <p:nvSpPr>
          <p:cNvPr id="32" name="Metin kutusu 31"/>
          <p:cNvSpPr txBox="1"/>
          <p:nvPr/>
        </p:nvSpPr>
        <p:spPr>
          <a:xfrm>
            <a:off x="4394468" y="4221088"/>
            <a:ext cx="609580" cy="246221"/>
          </a:xfrm>
          <a:prstGeom prst="rect">
            <a:avLst/>
          </a:prstGeom>
          <a:noFill/>
        </p:spPr>
        <p:txBody>
          <a:bodyPr wrap="square" rtlCol="0">
            <a:spAutoFit/>
          </a:bodyPr>
          <a:lstStyle/>
          <a:p>
            <a:r>
              <a:rPr lang="tr-TR" sz="1000" b="1" dirty="0" smtClean="0"/>
              <a:t>100 µL</a:t>
            </a:r>
            <a:endParaRPr lang="tr-TR" sz="1000" b="1" dirty="0"/>
          </a:p>
        </p:txBody>
      </p:sp>
      <p:sp>
        <p:nvSpPr>
          <p:cNvPr id="3" name="Metin kutusu 2"/>
          <p:cNvSpPr txBox="1"/>
          <p:nvPr/>
        </p:nvSpPr>
        <p:spPr>
          <a:xfrm>
            <a:off x="1043608" y="6093296"/>
            <a:ext cx="6840760" cy="523220"/>
          </a:xfrm>
          <a:prstGeom prst="rect">
            <a:avLst/>
          </a:prstGeom>
          <a:solidFill>
            <a:srgbClr val="C00000"/>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tr-TR" sz="1400" b="1" dirty="0" err="1" smtClean="0">
                <a:solidFill>
                  <a:schemeClr val="bg1"/>
                </a:solidFill>
              </a:rPr>
              <a:t>Traces</a:t>
            </a:r>
            <a:r>
              <a:rPr lang="tr-TR" sz="1400" b="1" dirty="0" smtClean="0">
                <a:solidFill>
                  <a:schemeClr val="bg1"/>
                </a:solidFill>
              </a:rPr>
              <a:t> of </a:t>
            </a:r>
            <a:r>
              <a:rPr lang="tr-TR" sz="1400" b="1" dirty="0" err="1" smtClean="0">
                <a:solidFill>
                  <a:schemeClr val="bg1"/>
                </a:solidFill>
              </a:rPr>
              <a:t>cinnamon</a:t>
            </a:r>
            <a:r>
              <a:rPr lang="tr-TR" sz="1400" b="1" dirty="0" smtClean="0">
                <a:solidFill>
                  <a:schemeClr val="bg1"/>
                </a:solidFill>
              </a:rPr>
              <a:t> </a:t>
            </a:r>
            <a:r>
              <a:rPr lang="tr-TR" sz="1400" b="1" dirty="0" err="1" smtClean="0">
                <a:solidFill>
                  <a:schemeClr val="bg1"/>
                </a:solidFill>
              </a:rPr>
              <a:t>essential</a:t>
            </a:r>
            <a:r>
              <a:rPr lang="tr-TR" sz="1400" b="1" dirty="0" smtClean="0">
                <a:solidFill>
                  <a:schemeClr val="bg1"/>
                </a:solidFill>
              </a:rPr>
              <a:t> </a:t>
            </a:r>
            <a:r>
              <a:rPr lang="tr-TR" sz="1400" b="1" dirty="0" err="1" smtClean="0">
                <a:solidFill>
                  <a:schemeClr val="bg1"/>
                </a:solidFill>
              </a:rPr>
              <a:t>oil</a:t>
            </a:r>
            <a:r>
              <a:rPr lang="tr-TR" sz="1400" b="1" dirty="0" smtClean="0">
                <a:solidFill>
                  <a:schemeClr val="bg1"/>
                </a:solidFill>
              </a:rPr>
              <a:t> (CEO) </a:t>
            </a:r>
            <a:r>
              <a:rPr lang="tr-TR" sz="1400" b="1" dirty="0" err="1" smtClean="0">
                <a:solidFill>
                  <a:schemeClr val="bg1"/>
                </a:solidFill>
              </a:rPr>
              <a:t>and</a:t>
            </a:r>
            <a:r>
              <a:rPr lang="tr-TR" sz="1400" b="1" dirty="0" smtClean="0">
                <a:solidFill>
                  <a:schemeClr val="bg1"/>
                </a:solidFill>
              </a:rPr>
              <a:t> </a:t>
            </a:r>
            <a:r>
              <a:rPr lang="tr-TR" sz="1400" b="1" dirty="0" err="1" smtClean="0">
                <a:solidFill>
                  <a:schemeClr val="bg1"/>
                </a:solidFill>
              </a:rPr>
              <a:t>cinnamaldehyde</a:t>
            </a:r>
            <a:r>
              <a:rPr lang="tr-TR" sz="1400" b="1" dirty="0" smtClean="0">
                <a:solidFill>
                  <a:schemeClr val="bg1"/>
                </a:solidFill>
              </a:rPr>
              <a:t> (CA) </a:t>
            </a:r>
            <a:r>
              <a:rPr lang="tr-TR" sz="1400" b="1" dirty="0" err="1" smtClean="0">
                <a:solidFill>
                  <a:schemeClr val="bg1"/>
                </a:solidFill>
              </a:rPr>
              <a:t>after</a:t>
            </a:r>
            <a:r>
              <a:rPr lang="tr-TR" sz="1400" b="1" dirty="0" smtClean="0">
                <a:solidFill>
                  <a:schemeClr val="bg1"/>
                </a:solidFill>
              </a:rPr>
              <a:t> </a:t>
            </a:r>
            <a:r>
              <a:rPr lang="tr-TR" sz="1400" b="1" dirty="0" err="1" smtClean="0">
                <a:solidFill>
                  <a:schemeClr val="bg1"/>
                </a:solidFill>
              </a:rPr>
              <a:t>precontraction</a:t>
            </a:r>
            <a:r>
              <a:rPr lang="tr-TR" sz="1400" b="1" dirty="0" smtClean="0">
                <a:solidFill>
                  <a:schemeClr val="bg1"/>
                </a:solidFill>
              </a:rPr>
              <a:t> </a:t>
            </a:r>
            <a:r>
              <a:rPr lang="tr-TR" sz="1400" b="1" dirty="0" err="1" smtClean="0">
                <a:solidFill>
                  <a:schemeClr val="bg1"/>
                </a:solidFill>
              </a:rPr>
              <a:t>with</a:t>
            </a:r>
            <a:r>
              <a:rPr lang="tr-TR" sz="1400" b="1" dirty="0" smtClean="0">
                <a:solidFill>
                  <a:schemeClr val="bg1"/>
                </a:solidFill>
              </a:rPr>
              <a:t> </a:t>
            </a:r>
            <a:r>
              <a:rPr lang="tr-TR" sz="1400" b="1" dirty="0" err="1" smtClean="0">
                <a:solidFill>
                  <a:schemeClr val="bg1"/>
                </a:solidFill>
              </a:rPr>
              <a:t>phenylephrine</a:t>
            </a:r>
            <a:r>
              <a:rPr lang="tr-TR" sz="1400" b="1" dirty="0" smtClean="0">
                <a:solidFill>
                  <a:schemeClr val="bg1"/>
                </a:solidFill>
              </a:rPr>
              <a:t> (PE, 10</a:t>
            </a:r>
            <a:r>
              <a:rPr lang="tr-TR" sz="1400" b="1" baseline="30000" dirty="0">
                <a:solidFill>
                  <a:schemeClr val="bg1"/>
                </a:solidFill>
              </a:rPr>
              <a:t> </a:t>
            </a:r>
            <a:r>
              <a:rPr lang="tr-TR" sz="1400" b="1" dirty="0" smtClean="0">
                <a:solidFill>
                  <a:schemeClr val="bg1"/>
                </a:solidFill>
                <a:latin typeface="Calibri"/>
              </a:rPr>
              <a:t>µ</a:t>
            </a:r>
            <a:r>
              <a:rPr lang="tr-TR" sz="1400" b="1" dirty="0" smtClean="0">
                <a:solidFill>
                  <a:schemeClr val="bg1"/>
                </a:solidFill>
              </a:rPr>
              <a:t>M) in </a:t>
            </a:r>
            <a:r>
              <a:rPr lang="tr-TR" sz="1400" b="1" dirty="0" err="1" smtClean="0">
                <a:solidFill>
                  <a:schemeClr val="bg1"/>
                </a:solidFill>
              </a:rPr>
              <a:t>human</a:t>
            </a:r>
            <a:r>
              <a:rPr lang="tr-TR" sz="1400" b="1" dirty="0" smtClean="0">
                <a:solidFill>
                  <a:schemeClr val="bg1"/>
                </a:solidFill>
              </a:rPr>
              <a:t> </a:t>
            </a:r>
            <a:r>
              <a:rPr lang="tr-TR" sz="1400" b="1" dirty="0" err="1" smtClean="0">
                <a:solidFill>
                  <a:schemeClr val="bg1"/>
                </a:solidFill>
              </a:rPr>
              <a:t>corpus</a:t>
            </a:r>
            <a:r>
              <a:rPr lang="tr-TR" sz="1400" b="1" dirty="0" smtClean="0">
                <a:solidFill>
                  <a:schemeClr val="bg1"/>
                </a:solidFill>
              </a:rPr>
              <a:t> </a:t>
            </a:r>
            <a:r>
              <a:rPr lang="tr-TR" sz="1400" b="1" dirty="0" err="1" smtClean="0">
                <a:solidFill>
                  <a:schemeClr val="bg1"/>
                </a:solidFill>
              </a:rPr>
              <a:t>cavernosum</a:t>
            </a:r>
            <a:endParaRPr lang="tr-TR" sz="1400" b="1" dirty="0">
              <a:solidFill>
                <a:schemeClr val="bg1"/>
              </a:solidFill>
            </a:endParaRPr>
          </a:p>
        </p:txBody>
      </p:sp>
      <p:sp>
        <p:nvSpPr>
          <p:cNvPr id="31" name="Title 1"/>
          <p:cNvSpPr txBox="1">
            <a:spLocks/>
          </p:cNvSpPr>
          <p:nvPr/>
        </p:nvSpPr>
        <p:spPr>
          <a:xfrm>
            <a:off x="2192550" y="155752"/>
            <a:ext cx="4141928" cy="445883"/>
          </a:xfrm>
          <a:prstGeom prst="rect">
            <a:avLst/>
          </a:prstGeom>
          <a:solidFill>
            <a:srgbClr val="C00000"/>
          </a:solidFill>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a:no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2400" b="1" dirty="0" smtClean="0">
                <a:solidFill>
                  <a:schemeClr val="bg1"/>
                </a:solidFill>
                <a:effectLst>
                  <a:outerShdw blurRad="38100" dist="38100" dir="2700000" algn="tl">
                    <a:srgbClr val="000000">
                      <a:alpha val="43137"/>
                    </a:srgbClr>
                  </a:outerShdw>
                </a:effectLst>
              </a:rPr>
              <a:t>RESULTS</a:t>
            </a:r>
            <a:r>
              <a:rPr lang="en-US" sz="2400" b="1" dirty="0" smtClean="0">
                <a:solidFill>
                  <a:srgbClr val="FF66FF"/>
                </a:solidFill>
                <a:effectLst>
                  <a:outerShdw blurRad="38100" dist="38100" dir="2700000" algn="tl">
                    <a:srgbClr val="000000">
                      <a:alpha val="43137"/>
                    </a:srgbClr>
                  </a:outerShdw>
                </a:effectLst>
              </a:rPr>
              <a:t/>
            </a:r>
            <a:br>
              <a:rPr lang="en-US" sz="2400" b="1" dirty="0" smtClean="0">
                <a:solidFill>
                  <a:srgbClr val="FF66FF"/>
                </a:solidFill>
                <a:effectLst>
                  <a:outerShdw blurRad="38100" dist="38100" dir="2700000" algn="tl">
                    <a:srgbClr val="000000">
                      <a:alpha val="43137"/>
                    </a:srgbClr>
                  </a:outerShdw>
                </a:effectLst>
              </a:rPr>
            </a:br>
            <a:endParaRPr lang="en-US" sz="2400" b="1" dirty="0">
              <a:solidFill>
                <a:srgbClr val="FF66FF"/>
              </a:solidFill>
              <a:effectLst>
                <a:outerShdw blurRad="38100" dist="38100" dir="2700000" algn="tl">
                  <a:srgbClr val="000000">
                    <a:alpha val="43137"/>
                  </a:srgbClr>
                </a:outerShdw>
              </a:effectLst>
            </a:endParaRPr>
          </a:p>
        </p:txBody>
      </p:sp>
      <p:sp>
        <p:nvSpPr>
          <p:cNvPr id="29" name="28 Slayt Numarası Yer Tutucusu"/>
          <p:cNvSpPr>
            <a:spLocks noGrp="1"/>
          </p:cNvSpPr>
          <p:nvPr>
            <p:ph type="sldNum" sz="quarter" idx="12"/>
          </p:nvPr>
        </p:nvSpPr>
        <p:spPr/>
        <p:txBody>
          <a:bodyPr/>
          <a:lstStyle/>
          <a:p>
            <a:fld id="{B1DEFA8C-F947-479F-BE07-76B6B3F80BF1}" type="slidenum">
              <a:rPr lang="tr-TR" smtClean="0"/>
              <a:pPr/>
              <a:t>19</a:t>
            </a:fld>
            <a:endParaRPr lang="tr-TR"/>
          </a:p>
        </p:txBody>
      </p:sp>
    </p:spTree>
    <p:extLst>
      <p:ext uri="{BB962C8B-B14F-4D97-AF65-F5344CB8AC3E}">
        <p14:creationId xmlns:p14="http://schemas.microsoft.com/office/powerpoint/2010/main" val="21794332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a:normAutofit/>
          </a:bodyPr>
          <a:lstStyle/>
          <a:p>
            <a:r>
              <a:rPr lang="en-US" sz="2000" b="1" dirty="0" smtClean="0">
                <a:solidFill>
                  <a:schemeClr val="bg1"/>
                </a:solidFill>
                <a:effectLst>
                  <a:outerShdw blurRad="38100" dist="38100" dir="2700000" algn="tl">
                    <a:srgbClr val="000000">
                      <a:alpha val="43137"/>
                    </a:srgbClr>
                  </a:outerShdw>
                </a:effectLst>
              </a:rPr>
              <a:t>RESULTS</a:t>
            </a:r>
            <a:br>
              <a:rPr lang="en-US" sz="2000" b="1" dirty="0" smtClean="0">
                <a:solidFill>
                  <a:schemeClr val="bg1"/>
                </a:solidFill>
                <a:effectLst>
                  <a:outerShdw blurRad="38100" dist="38100" dir="2700000" algn="tl">
                    <a:srgbClr val="000000">
                      <a:alpha val="43137"/>
                    </a:srgbClr>
                  </a:outerShdw>
                </a:effectLst>
              </a:rPr>
            </a:br>
            <a:r>
              <a:rPr lang="tr-TR" sz="2000" b="1" dirty="0" smtClean="0">
                <a:solidFill>
                  <a:schemeClr val="bg1"/>
                </a:solidFill>
                <a:effectLst>
                  <a:outerShdw blurRad="38100" dist="38100" dir="2700000" algn="tl">
                    <a:srgbClr val="000000">
                      <a:alpha val="43137"/>
                    </a:srgbClr>
                  </a:outerShdw>
                </a:effectLst>
              </a:rPr>
              <a:t>C</a:t>
            </a:r>
            <a:r>
              <a:rPr lang="en-US" sz="2000" b="1" dirty="0" err="1" smtClean="0">
                <a:solidFill>
                  <a:schemeClr val="bg1"/>
                </a:solidFill>
                <a:effectLst>
                  <a:outerShdw blurRad="38100" dist="38100" dir="2700000" algn="tl">
                    <a:srgbClr val="000000">
                      <a:alpha val="43137"/>
                    </a:srgbClr>
                  </a:outerShdw>
                </a:effectLst>
              </a:rPr>
              <a:t>innamon</a:t>
            </a:r>
            <a:r>
              <a:rPr lang="en-US" sz="2000" b="1" dirty="0" smtClean="0">
                <a:solidFill>
                  <a:schemeClr val="bg1"/>
                </a:solidFill>
                <a:effectLst>
                  <a:outerShdw blurRad="38100" dist="38100" dir="2700000" algn="tl">
                    <a:srgbClr val="000000">
                      <a:alpha val="43137"/>
                    </a:srgbClr>
                  </a:outerShdw>
                </a:effectLst>
              </a:rPr>
              <a:t> </a:t>
            </a:r>
            <a:r>
              <a:rPr lang="en-US" sz="2000" b="1" dirty="0">
                <a:solidFill>
                  <a:schemeClr val="bg1"/>
                </a:solidFill>
                <a:effectLst>
                  <a:outerShdw blurRad="38100" dist="38100" dir="2700000" algn="tl">
                    <a:srgbClr val="000000">
                      <a:alpha val="43137"/>
                    </a:srgbClr>
                  </a:outerShdw>
                </a:effectLst>
              </a:rPr>
              <a:t>essential oil (CEO) </a:t>
            </a:r>
            <a:r>
              <a:rPr lang="en-US" sz="2000" b="1" dirty="0" smtClean="0">
                <a:solidFill>
                  <a:schemeClr val="bg1"/>
                </a:solidFill>
                <a:effectLst>
                  <a:outerShdw blurRad="38100" dist="38100" dir="2700000" algn="tl">
                    <a:srgbClr val="000000">
                      <a:alpha val="43137"/>
                    </a:srgbClr>
                  </a:outerShdw>
                </a:effectLst>
              </a:rPr>
              <a:t> dose- response curve in the absence and presence of the non </a:t>
            </a:r>
            <a:r>
              <a:rPr lang="en-US" sz="2000" b="1" dirty="0" err="1" smtClean="0">
                <a:solidFill>
                  <a:schemeClr val="bg1"/>
                </a:solidFill>
                <a:effectLst>
                  <a:outerShdw blurRad="38100" dist="38100" dir="2700000" algn="tl">
                    <a:srgbClr val="000000">
                      <a:alpha val="43137"/>
                    </a:srgbClr>
                  </a:outerShdw>
                </a:effectLst>
              </a:rPr>
              <a:t>spesific</a:t>
            </a:r>
            <a:r>
              <a:rPr lang="en-US" sz="2000" b="1" dirty="0" smtClean="0">
                <a:solidFill>
                  <a:schemeClr val="bg1"/>
                </a:solidFill>
                <a:effectLst>
                  <a:outerShdw blurRad="38100" dist="38100" dir="2700000" algn="tl">
                    <a:srgbClr val="000000">
                      <a:alpha val="43137"/>
                    </a:srgbClr>
                  </a:outerShdw>
                </a:effectLst>
              </a:rPr>
              <a:t> NO-</a:t>
            </a:r>
            <a:r>
              <a:rPr lang="en-US" sz="2000" b="1" dirty="0" err="1" smtClean="0">
                <a:solidFill>
                  <a:schemeClr val="bg1"/>
                </a:solidFill>
                <a:effectLst>
                  <a:outerShdw blurRad="38100" dist="38100" dir="2700000" algn="tl">
                    <a:srgbClr val="000000">
                      <a:alpha val="43137"/>
                    </a:srgbClr>
                  </a:outerShdw>
                </a:effectLst>
              </a:rPr>
              <a:t>synt</a:t>
            </a:r>
            <a:r>
              <a:rPr lang="tr-TR" sz="2000" b="1" dirty="0" smtClean="0">
                <a:solidFill>
                  <a:schemeClr val="bg1"/>
                </a:solidFill>
                <a:effectLst>
                  <a:outerShdw blurRad="38100" dist="38100" dir="2700000" algn="tl">
                    <a:srgbClr val="000000">
                      <a:alpha val="43137"/>
                    </a:srgbClr>
                  </a:outerShdw>
                </a:effectLst>
              </a:rPr>
              <a:t>h</a:t>
            </a:r>
            <a:r>
              <a:rPr lang="en-US" sz="2000" b="1" dirty="0" err="1" smtClean="0">
                <a:solidFill>
                  <a:schemeClr val="bg1"/>
                </a:solidFill>
                <a:effectLst>
                  <a:outerShdw blurRad="38100" dist="38100" dir="2700000" algn="tl">
                    <a:srgbClr val="000000">
                      <a:alpha val="43137"/>
                    </a:srgbClr>
                  </a:outerShdw>
                </a:effectLst>
              </a:rPr>
              <a:t>ase</a:t>
            </a:r>
            <a:r>
              <a:rPr lang="en-US" sz="2000" b="1" dirty="0" smtClean="0">
                <a:solidFill>
                  <a:schemeClr val="bg1"/>
                </a:solidFill>
                <a:effectLst>
                  <a:outerShdw blurRad="38100" dist="38100" dir="2700000" algn="tl">
                    <a:srgbClr val="000000">
                      <a:alpha val="43137"/>
                    </a:srgbClr>
                  </a:outerShdw>
                </a:effectLst>
              </a:rPr>
              <a:t> inhibitor,</a:t>
            </a:r>
            <a:r>
              <a:rPr lang="tr-TR" sz="2000" b="1" dirty="0" smtClean="0">
                <a:solidFill>
                  <a:schemeClr val="bg1"/>
                </a:solidFill>
                <a:effectLst>
                  <a:outerShdw blurRad="38100" dist="38100" dir="2700000" algn="tl">
                    <a:srgbClr val="000000">
                      <a:alpha val="43137"/>
                    </a:srgbClr>
                  </a:outerShdw>
                </a:effectLst>
              </a:rPr>
              <a:t> </a:t>
            </a:r>
            <a:r>
              <a:rPr lang="en-US" sz="2000" b="1" dirty="0" smtClean="0">
                <a:solidFill>
                  <a:schemeClr val="bg1"/>
                </a:solidFill>
                <a:effectLst>
                  <a:outerShdw blurRad="38100" dist="38100" dir="2700000" algn="tl">
                    <a:srgbClr val="000000">
                      <a:alpha val="43137"/>
                    </a:srgbClr>
                  </a:outerShdw>
                </a:effectLst>
              </a:rPr>
              <a:t>L-NAME</a:t>
            </a:r>
            <a:endParaRPr lang="en-US" sz="2000" b="1" dirty="0">
              <a:solidFill>
                <a:schemeClr val="bg1"/>
              </a:solidFill>
              <a:effectLst>
                <a:outerShdw blurRad="38100" dist="38100" dir="2700000" algn="tl">
                  <a:srgbClr val="000000">
                    <a:alpha val="43137"/>
                  </a:srgbClr>
                </a:outerShdw>
              </a:effectLst>
            </a:endParaRPr>
          </a:p>
        </p:txBody>
      </p:sp>
      <p:graphicFrame>
        <p:nvGraphicFramePr>
          <p:cNvPr id="6" name="Grafik 5"/>
          <p:cNvGraphicFramePr>
            <a:graphicFrameLocks/>
          </p:cNvGraphicFramePr>
          <p:nvPr>
            <p:extLst>
              <p:ext uri="{D42A27DB-BD31-4B8C-83A1-F6EECF244321}">
                <p14:modId xmlns:p14="http://schemas.microsoft.com/office/powerpoint/2010/main" val="205024192"/>
              </p:ext>
            </p:extLst>
          </p:nvPr>
        </p:nvGraphicFramePr>
        <p:xfrm>
          <a:off x="1475656" y="2276872"/>
          <a:ext cx="6105525" cy="3214688"/>
        </p:xfrm>
        <a:graphic>
          <a:graphicData uri="http://schemas.openxmlformats.org/drawingml/2006/chart">
            <c:chart xmlns:c="http://schemas.openxmlformats.org/drawingml/2006/chart" xmlns:r="http://schemas.openxmlformats.org/officeDocument/2006/relationships" r:id="rId2"/>
          </a:graphicData>
        </a:graphic>
      </p:graphicFrame>
      <p:sp>
        <p:nvSpPr>
          <p:cNvPr id="4" name="3 Slayt Numarası Yer Tutucusu"/>
          <p:cNvSpPr>
            <a:spLocks noGrp="1"/>
          </p:cNvSpPr>
          <p:nvPr>
            <p:ph type="sldNum" sz="quarter" idx="12"/>
          </p:nvPr>
        </p:nvSpPr>
        <p:spPr/>
        <p:txBody>
          <a:bodyPr/>
          <a:lstStyle/>
          <a:p>
            <a:fld id="{B1DEFA8C-F947-479F-BE07-76B6B3F80BF1}" type="slidenum">
              <a:rPr lang="tr-TR" smtClean="0"/>
              <a:pPr/>
              <a:t>20</a:t>
            </a:fld>
            <a:endParaRPr lang="tr-TR"/>
          </a:p>
        </p:txBody>
      </p:sp>
    </p:spTree>
    <p:extLst>
      <p:ext uri="{BB962C8B-B14F-4D97-AF65-F5344CB8AC3E}">
        <p14:creationId xmlns:p14="http://schemas.microsoft.com/office/powerpoint/2010/main" val="16570179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sz="2400" b="1" dirty="0">
                <a:solidFill>
                  <a:schemeClr val="bg1"/>
                </a:solidFill>
                <a:effectLst>
                  <a:outerShdw blurRad="38100" dist="38100" dir="2700000" algn="tl">
                    <a:srgbClr val="000000">
                      <a:alpha val="43137"/>
                    </a:srgbClr>
                  </a:outerShdw>
                </a:effectLst>
              </a:rPr>
              <a:t>RESULTS </a:t>
            </a:r>
            <a:r>
              <a:rPr lang="tr-TR" sz="2400" b="1" dirty="0" smtClean="0">
                <a:solidFill>
                  <a:schemeClr val="bg1"/>
                </a:solidFill>
                <a:effectLst>
                  <a:outerShdw blurRad="38100" dist="38100" dir="2700000" algn="tl">
                    <a:srgbClr val="000000">
                      <a:alpha val="43137"/>
                    </a:srgbClr>
                  </a:outerShdw>
                </a:effectLst>
              </a:rPr>
              <a:t/>
            </a:r>
            <a:br>
              <a:rPr lang="tr-TR" sz="2400" b="1" dirty="0" smtClean="0">
                <a:solidFill>
                  <a:schemeClr val="bg1"/>
                </a:solidFill>
                <a:effectLst>
                  <a:outerShdw blurRad="38100" dist="38100" dir="2700000" algn="tl">
                    <a:srgbClr val="000000">
                      <a:alpha val="43137"/>
                    </a:srgbClr>
                  </a:outerShdw>
                </a:effectLst>
              </a:rPr>
            </a:br>
            <a:r>
              <a:rPr lang="tr-TR" sz="2400" b="1" dirty="0" smtClean="0">
                <a:solidFill>
                  <a:schemeClr val="bg1"/>
                </a:solidFill>
                <a:effectLst>
                  <a:outerShdw blurRad="38100" dist="38100" dir="2700000" algn="tl">
                    <a:srgbClr val="000000">
                      <a:alpha val="43137"/>
                    </a:srgbClr>
                  </a:outerShdw>
                </a:effectLst>
              </a:rPr>
              <a:t>C</a:t>
            </a:r>
            <a:r>
              <a:rPr lang="en-US" sz="2400" b="1" dirty="0" err="1" smtClean="0">
                <a:solidFill>
                  <a:schemeClr val="bg1"/>
                </a:solidFill>
                <a:effectLst>
                  <a:outerShdw blurRad="38100" dist="38100" dir="2700000" algn="tl">
                    <a:srgbClr val="000000">
                      <a:alpha val="43137"/>
                    </a:srgbClr>
                  </a:outerShdw>
                </a:effectLst>
              </a:rPr>
              <a:t>innamon</a:t>
            </a:r>
            <a:r>
              <a:rPr lang="en-US" sz="2400" b="1" dirty="0" smtClean="0">
                <a:solidFill>
                  <a:schemeClr val="bg1"/>
                </a:solidFill>
                <a:effectLst>
                  <a:outerShdw blurRad="38100" dist="38100" dir="2700000" algn="tl">
                    <a:srgbClr val="000000">
                      <a:alpha val="43137"/>
                    </a:srgbClr>
                  </a:outerShdw>
                </a:effectLst>
              </a:rPr>
              <a:t> essential oil (CEO) dose response curve in the absence and presence of the soluble </a:t>
            </a:r>
            <a:r>
              <a:rPr lang="en-US" sz="2400" b="1" dirty="0" err="1" smtClean="0">
                <a:solidFill>
                  <a:schemeClr val="bg1"/>
                </a:solidFill>
                <a:effectLst>
                  <a:outerShdw blurRad="38100" dist="38100" dir="2700000" algn="tl">
                    <a:srgbClr val="000000">
                      <a:alpha val="43137"/>
                    </a:srgbClr>
                  </a:outerShdw>
                </a:effectLst>
              </a:rPr>
              <a:t>guanylate</a:t>
            </a:r>
            <a:r>
              <a:rPr lang="en-US" sz="2400" b="1" dirty="0" smtClean="0">
                <a:solidFill>
                  <a:schemeClr val="bg1"/>
                </a:solidFill>
                <a:effectLst>
                  <a:outerShdw blurRad="38100" dist="38100" dir="2700000" algn="tl">
                    <a:srgbClr val="000000">
                      <a:alpha val="43137"/>
                    </a:srgbClr>
                  </a:outerShdw>
                </a:effectLst>
              </a:rPr>
              <a:t> cyclase inhibitor, ODQ</a:t>
            </a:r>
            <a:endParaRPr lang="en-US" sz="2400" b="1" dirty="0">
              <a:solidFill>
                <a:schemeClr val="bg1"/>
              </a:solidFill>
              <a:effectLst>
                <a:outerShdw blurRad="38100" dist="38100" dir="2700000" algn="tl">
                  <a:srgbClr val="000000">
                    <a:alpha val="43137"/>
                  </a:srgbClr>
                </a:outerShdw>
              </a:effectLst>
            </a:endParaRPr>
          </a:p>
        </p:txBody>
      </p:sp>
      <p:graphicFrame>
        <p:nvGraphicFramePr>
          <p:cNvPr id="4" name="Grafik 3"/>
          <p:cNvGraphicFramePr>
            <a:graphicFrameLocks/>
          </p:cNvGraphicFramePr>
          <p:nvPr>
            <p:extLst>
              <p:ext uri="{D42A27DB-BD31-4B8C-83A1-F6EECF244321}">
                <p14:modId xmlns:p14="http://schemas.microsoft.com/office/powerpoint/2010/main" val="410473060"/>
              </p:ext>
            </p:extLst>
          </p:nvPr>
        </p:nvGraphicFramePr>
        <p:xfrm>
          <a:off x="1475656" y="2204864"/>
          <a:ext cx="6463392" cy="3356429"/>
        </p:xfrm>
        <a:graphic>
          <a:graphicData uri="http://schemas.openxmlformats.org/drawingml/2006/chart">
            <c:chart xmlns:c="http://schemas.openxmlformats.org/drawingml/2006/chart" xmlns:r="http://schemas.openxmlformats.org/officeDocument/2006/relationships" r:id="rId2"/>
          </a:graphicData>
        </a:graphic>
      </p:graphicFrame>
      <p:sp>
        <p:nvSpPr>
          <p:cNvPr id="5" name="4 Slayt Numarası Yer Tutucusu"/>
          <p:cNvSpPr>
            <a:spLocks noGrp="1"/>
          </p:cNvSpPr>
          <p:nvPr>
            <p:ph type="sldNum" sz="quarter" idx="12"/>
          </p:nvPr>
        </p:nvSpPr>
        <p:spPr/>
        <p:txBody>
          <a:bodyPr/>
          <a:lstStyle/>
          <a:p>
            <a:fld id="{B1DEFA8C-F947-479F-BE07-76B6B3F80BF1}" type="slidenum">
              <a:rPr lang="tr-TR" smtClean="0"/>
              <a:pPr/>
              <a:t>21</a:t>
            </a:fld>
            <a:endParaRPr lang="tr-TR"/>
          </a:p>
        </p:txBody>
      </p:sp>
    </p:spTree>
    <p:extLst>
      <p:ext uri="{BB962C8B-B14F-4D97-AF65-F5344CB8AC3E}">
        <p14:creationId xmlns:p14="http://schemas.microsoft.com/office/powerpoint/2010/main" val="39989369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txBox="1">
            <a:spLocks/>
          </p:cNvSpPr>
          <p:nvPr/>
        </p:nvSpPr>
        <p:spPr>
          <a:xfrm>
            <a:off x="467544" y="404664"/>
            <a:ext cx="8229600" cy="1143000"/>
          </a:xfrm>
          <a:prstGeom prst="rect">
            <a:avLst/>
          </a:prstGeom>
          <a:solidFill>
            <a:srgbClr val="C00000"/>
          </a:solidFill>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2000" b="1" dirty="0" smtClean="0">
                <a:solidFill>
                  <a:schemeClr val="bg1"/>
                </a:solidFill>
                <a:effectLst>
                  <a:outerShdw blurRad="38100" dist="38100" dir="2700000" algn="tl">
                    <a:srgbClr val="000000">
                      <a:alpha val="43137"/>
                    </a:srgbClr>
                  </a:outerShdw>
                </a:effectLst>
              </a:rPr>
              <a:t>RESULTS</a:t>
            </a:r>
            <a:br>
              <a:rPr lang="en-US" sz="2000" b="1" dirty="0" smtClean="0">
                <a:solidFill>
                  <a:schemeClr val="bg1"/>
                </a:solidFill>
                <a:effectLst>
                  <a:outerShdw blurRad="38100" dist="38100" dir="2700000" algn="tl">
                    <a:srgbClr val="000000">
                      <a:alpha val="43137"/>
                    </a:srgbClr>
                  </a:outerShdw>
                </a:effectLst>
              </a:rPr>
            </a:br>
            <a:r>
              <a:rPr lang="tr-TR" sz="2000" b="1" dirty="0" err="1" smtClean="0">
                <a:solidFill>
                  <a:schemeClr val="bg1"/>
                </a:solidFill>
                <a:effectLst>
                  <a:outerShdw blurRad="38100" dist="38100" dir="2700000" algn="tl">
                    <a:srgbClr val="000000">
                      <a:alpha val="43137"/>
                    </a:srgbClr>
                  </a:outerShdw>
                </a:effectLst>
              </a:rPr>
              <a:t>C</a:t>
            </a:r>
            <a:r>
              <a:rPr lang="en-US" sz="2000" b="1" dirty="0" err="1" smtClean="0">
                <a:solidFill>
                  <a:schemeClr val="bg1"/>
                </a:solidFill>
                <a:effectLst>
                  <a:outerShdw blurRad="38100" dist="38100" dir="2700000" algn="tl">
                    <a:srgbClr val="000000">
                      <a:alpha val="43137"/>
                    </a:srgbClr>
                  </a:outerShdw>
                </a:effectLst>
              </a:rPr>
              <a:t>innamaldehyde</a:t>
            </a:r>
            <a:r>
              <a:rPr lang="en-US" sz="2000" b="1" dirty="0" smtClean="0">
                <a:solidFill>
                  <a:schemeClr val="bg1"/>
                </a:solidFill>
                <a:effectLst>
                  <a:outerShdw blurRad="38100" dist="38100" dir="2700000" algn="tl">
                    <a:srgbClr val="000000">
                      <a:alpha val="43137"/>
                    </a:srgbClr>
                  </a:outerShdw>
                </a:effectLst>
              </a:rPr>
              <a:t> </a:t>
            </a:r>
            <a:r>
              <a:rPr lang="en-US" sz="2000" b="1" dirty="0">
                <a:solidFill>
                  <a:schemeClr val="bg1"/>
                </a:solidFill>
                <a:effectLst>
                  <a:outerShdw blurRad="38100" dist="38100" dir="2700000" algn="tl">
                    <a:srgbClr val="000000">
                      <a:alpha val="43137"/>
                    </a:srgbClr>
                  </a:outerShdw>
                </a:effectLst>
              </a:rPr>
              <a:t>(CA) </a:t>
            </a:r>
            <a:r>
              <a:rPr lang="en-US" sz="2000" b="1" dirty="0" smtClean="0">
                <a:solidFill>
                  <a:schemeClr val="bg1"/>
                </a:solidFill>
                <a:effectLst>
                  <a:outerShdw blurRad="38100" dist="38100" dir="2700000" algn="tl">
                    <a:srgbClr val="000000">
                      <a:alpha val="43137"/>
                    </a:srgbClr>
                  </a:outerShdw>
                </a:effectLst>
              </a:rPr>
              <a:t>dose- response curve in the absence and presence of the non </a:t>
            </a:r>
            <a:r>
              <a:rPr lang="en-US" sz="2000" b="1" dirty="0" err="1" smtClean="0">
                <a:solidFill>
                  <a:schemeClr val="bg1"/>
                </a:solidFill>
                <a:effectLst>
                  <a:outerShdw blurRad="38100" dist="38100" dir="2700000" algn="tl">
                    <a:srgbClr val="000000">
                      <a:alpha val="43137"/>
                    </a:srgbClr>
                  </a:outerShdw>
                </a:effectLst>
              </a:rPr>
              <a:t>spesific</a:t>
            </a:r>
            <a:r>
              <a:rPr lang="en-US" sz="2000" b="1" dirty="0" smtClean="0">
                <a:solidFill>
                  <a:schemeClr val="bg1"/>
                </a:solidFill>
                <a:effectLst>
                  <a:outerShdw blurRad="38100" dist="38100" dir="2700000" algn="tl">
                    <a:srgbClr val="000000">
                      <a:alpha val="43137"/>
                    </a:srgbClr>
                  </a:outerShdw>
                </a:effectLst>
              </a:rPr>
              <a:t> NO-</a:t>
            </a:r>
            <a:r>
              <a:rPr lang="en-US" sz="2000" b="1" dirty="0" err="1" smtClean="0">
                <a:solidFill>
                  <a:schemeClr val="bg1"/>
                </a:solidFill>
                <a:effectLst>
                  <a:outerShdw blurRad="38100" dist="38100" dir="2700000" algn="tl">
                    <a:srgbClr val="000000">
                      <a:alpha val="43137"/>
                    </a:srgbClr>
                  </a:outerShdw>
                </a:effectLst>
              </a:rPr>
              <a:t>syntase</a:t>
            </a:r>
            <a:r>
              <a:rPr lang="en-US" sz="2000" b="1" dirty="0" smtClean="0">
                <a:solidFill>
                  <a:schemeClr val="bg1"/>
                </a:solidFill>
                <a:effectLst>
                  <a:outerShdw blurRad="38100" dist="38100" dir="2700000" algn="tl">
                    <a:srgbClr val="000000">
                      <a:alpha val="43137"/>
                    </a:srgbClr>
                  </a:outerShdw>
                </a:effectLst>
              </a:rPr>
              <a:t> inhibitor,</a:t>
            </a:r>
            <a:r>
              <a:rPr lang="tr-TR" sz="2000" b="1" dirty="0" smtClean="0">
                <a:solidFill>
                  <a:schemeClr val="bg1"/>
                </a:solidFill>
                <a:effectLst>
                  <a:outerShdw blurRad="38100" dist="38100" dir="2700000" algn="tl">
                    <a:srgbClr val="000000">
                      <a:alpha val="43137"/>
                    </a:srgbClr>
                  </a:outerShdw>
                </a:effectLst>
              </a:rPr>
              <a:t> </a:t>
            </a:r>
            <a:r>
              <a:rPr lang="en-US" sz="2000" b="1" dirty="0" smtClean="0">
                <a:solidFill>
                  <a:schemeClr val="bg1"/>
                </a:solidFill>
                <a:effectLst>
                  <a:outerShdw blurRad="38100" dist="38100" dir="2700000" algn="tl">
                    <a:srgbClr val="000000">
                      <a:alpha val="43137"/>
                    </a:srgbClr>
                  </a:outerShdw>
                </a:effectLst>
              </a:rPr>
              <a:t>L-NAME</a:t>
            </a:r>
            <a:r>
              <a:rPr lang="tr-TR" sz="2000" b="1" dirty="0" smtClean="0">
                <a:solidFill>
                  <a:schemeClr val="bg1"/>
                </a:solidFill>
                <a:effectLst>
                  <a:outerShdw blurRad="38100" dist="38100" dir="2700000" algn="tl">
                    <a:srgbClr val="000000">
                      <a:alpha val="43137"/>
                    </a:srgbClr>
                  </a:outerShdw>
                </a:effectLst>
              </a:rPr>
              <a:t> (100 </a:t>
            </a:r>
            <a:r>
              <a:rPr lang="tr-TR" sz="2000" b="1" dirty="0" smtClean="0">
                <a:solidFill>
                  <a:schemeClr val="bg1"/>
                </a:solidFill>
                <a:effectLst>
                  <a:outerShdw blurRad="38100" dist="38100" dir="2700000" algn="tl">
                    <a:srgbClr val="000000">
                      <a:alpha val="43137"/>
                    </a:srgbClr>
                  </a:outerShdw>
                </a:effectLst>
                <a:latin typeface="Calibri"/>
              </a:rPr>
              <a:t>µM)</a:t>
            </a:r>
            <a:endParaRPr lang="en-US" sz="2000" b="1" dirty="0">
              <a:solidFill>
                <a:schemeClr val="bg1"/>
              </a:solidFill>
              <a:effectLst>
                <a:outerShdw blurRad="38100" dist="38100" dir="2700000" algn="tl">
                  <a:srgbClr val="000000">
                    <a:alpha val="43137"/>
                  </a:srgbClr>
                </a:outerShdw>
              </a:effectLst>
            </a:endParaRPr>
          </a:p>
        </p:txBody>
      </p:sp>
      <p:graphicFrame>
        <p:nvGraphicFramePr>
          <p:cNvPr id="4" name="Grafik 3"/>
          <p:cNvGraphicFramePr>
            <a:graphicFrameLocks/>
          </p:cNvGraphicFramePr>
          <p:nvPr>
            <p:extLst>
              <p:ext uri="{D42A27DB-BD31-4B8C-83A1-F6EECF244321}">
                <p14:modId xmlns:p14="http://schemas.microsoft.com/office/powerpoint/2010/main" val="3756746689"/>
              </p:ext>
            </p:extLst>
          </p:nvPr>
        </p:nvGraphicFramePr>
        <p:xfrm>
          <a:off x="1187624" y="2276872"/>
          <a:ext cx="6854948" cy="3528392"/>
        </p:xfrm>
        <a:graphic>
          <a:graphicData uri="http://schemas.openxmlformats.org/drawingml/2006/chart">
            <c:chart xmlns:c="http://schemas.openxmlformats.org/drawingml/2006/chart" xmlns:r="http://schemas.openxmlformats.org/officeDocument/2006/relationships" r:id="rId2"/>
          </a:graphicData>
        </a:graphic>
      </p:graphicFrame>
      <p:sp>
        <p:nvSpPr>
          <p:cNvPr id="5" name="4 Slayt Numarası Yer Tutucusu"/>
          <p:cNvSpPr>
            <a:spLocks noGrp="1"/>
          </p:cNvSpPr>
          <p:nvPr>
            <p:ph type="sldNum" sz="quarter" idx="12"/>
          </p:nvPr>
        </p:nvSpPr>
        <p:spPr/>
        <p:txBody>
          <a:bodyPr/>
          <a:lstStyle/>
          <a:p>
            <a:fld id="{B1DEFA8C-F947-479F-BE07-76B6B3F80BF1}" type="slidenum">
              <a:rPr lang="tr-TR" smtClean="0"/>
              <a:pPr/>
              <a:t>22</a:t>
            </a:fld>
            <a:endParaRPr lang="tr-TR"/>
          </a:p>
        </p:txBody>
      </p:sp>
    </p:spTree>
    <p:extLst>
      <p:ext uri="{BB962C8B-B14F-4D97-AF65-F5344CB8AC3E}">
        <p14:creationId xmlns:p14="http://schemas.microsoft.com/office/powerpoint/2010/main" val="8338885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229600" cy="1143000"/>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sz="2400" b="1" dirty="0">
                <a:solidFill>
                  <a:schemeClr val="bg1"/>
                </a:solidFill>
                <a:effectLst>
                  <a:outerShdw blurRad="38100" dist="38100" dir="2700000" algn="tl">
                    <a:srgbClr val="000000">
                      <a:alpha val="43137"/>
                    </a:srgbClr>
                  </a:outerShdw>
                </a:effectLst>
              </a:rPr>
              <a:t>RESULTS </a:t>
            </a:r>
            <a:r>
              <a:rPr lang="tr-TR" sz="2400" b="1" dirty="0" smtClean="0">
                <a:solidFill>
                  <a:schemeClr val="bg1"/>
                </a:solidFill>
                <a:effectLst>
                  <a:outerShdw blurRad="38100" dist="38100" dir="2700000" algn="tl">
                    <a:srgbClr val="000000">
                      <a:alpha val="43137"/>
                    </a:srgbClr>
                  </a:outerShdw>
                </a:effectLst>
              </a:rPr>
              <a:t/>
            </a:r>
            <a:br>
              <a:rPr lang="tr-TR" sz="2400" b="1" dirty="0" smtClean="0">
                <a:solidFill>
                  <a:schemeClr val="bg1"/>
                </a:solidFill>
                <a:effectLst>
                  <a:outerShdw blurRad="38100" dist="38100" dir="2700000" algn="tl">
                    <a:srgbClr val="000000">
                      <a:alpha val="43137"/>
                    </a:srgbClr>
                  </a:outerShdw>
                </a:effectLst>
              </a:rPr>
            </a:br>
            <a:r>
              <a:rPr lang="tr-TR" sz="2400" b="1" dirty="0" smtClean="0">
                <a:solidFill>
                  <a:schemeClr val="bg1"/>
                </a:solidFill>
                <a:effectLst>
                  <a:outerShdw blurRad="38100" dist="38100" dir="2700000" algn="tl">
                    <a:srgbClr val="000000">
                      <a:alpha val="43137"/>
                    </a:srgbClr>
                  </a:outerShdw>
                </a:effectLst>
              </a:rPr>
              <a:t>C</a:t>
            </a:r>
            <a:r>
              <a:rPr lang="en-US" sz="2400" b="1" dirty="0" err="1" smtClean="0">
                <a:solidFill>
                  <a:schemeClr val="bg1"/>
                </a:solidFill>
                <a:effectLst>
                  <a:outerShdw blurRad="38100" dist="38100" dir="2700000" algn="tl">
                    <a:srgbClr val="000000">
                      <a:alpha val="43137"/>
                    </a:srgbClr>
                  </a:outerShdw>
                </a:effectLst>
              </a:rPr>
              <a:t>innamon</a:t>
            </a:r>
            <a:r>
              <a:rPr lang="en-US" sz="2400" b="1" dirty="0" smtClean="0">
                <a:solidFill>
                  <a:schemeClr val="bg1"/>
                </a:solidFill>
                <a:effectLst>
                  <a:outerShdw blurRad="38100" dist="38100" dir="2700000" algn="tl">
                    <a:srgbClr val="000000">
                      <a:alpha val="43137"/>
                    </a:srgbClr>
                  </a:outerShdw>
                </a:effectLst>
              </a:rPr>
              <a:t> essential oil (CEO) dose response curve in the absence and presence of the soluble </a:t>
            </a:r>
            <a:r>
              <a:rPr lang="en-US" sz="2400" b="1" dirty="0" err="1" smtClean="0">
                <a:solidFill>
                  <a:schemeClr val="bg1"/>
                </a:solidFill>
                <a:effectLst>
                  <a:outerShdw blurRad="38100" dist="38100" dir="2700000" algn="tl">
                    <a:srgbClr val="000000">
                      <a:alpha val="43137"/>
                    </a:srgbClr>
                  </a:outerShdw>
                </a:effectLst>
              </a:rPr>
              <a:t>guanylate</a:t>
            </a:r>
            <a:r>
              <a:rPr lang="en-US" sz="2400" b="1" dirty="0" smtClean="0">
                <a:solidFill>
                  <a:schemeClr val="bg1"/>
                </a:solidFill>
                <a:effectLst>
                  <a:outerShdw blurRad="38100" dist="38100" dir="2700000" algn="tl">
                    <a:srgbClr val="000000">
                      <a:alpha val="43137"/>
                    </a:srgbClr>
                  </a:outerShdw>
                </a:effectLst>
              </a:rPr>
              <a:t> cyclase inhibitor, ODQ</a:t>
            </a:r>
            <a:r>
              <a:rPr lang="tr-TR" sz="2400" b="1" dirty="0" smtClean="0">
                <a:solidFill>
                  <a:schemeClr val="bg1"/>
                </a:solidFill>
                <a:effectLst>
                  <a:outerShdw blurRad="38100" dist="38100" dir="2700000" algn="tl">
                    <a:srgbClr val="000000">
                      <a:alpha val="43137"/>
                    </a:srgbClr>
                  </a:outerShdw>
                </a:effectLst>
              </a:rPr>
              <a:t> (30 </a:t>
            </a:r>
            <a:r>
              <a:rPr lang="tr-TR" sz="2400" b="1" dirty="0" smtClean="0">
                <a:solidFill>
                  <a:schemeClr val="bg1"/>
                </a:solidFill>
                <a:effectLst>
                  <a:outerShdw blurRad="38100" dist="38100" dir="2700000" algn="tl">
                    <a:srgbClr val="000000">
                      <a:alpha val="43137"/>
                    </a:srgbClr>
                  </a:outerShdw>
                </a:effectLst>
                <a:latin typeface="Calibri"/>
              </a:rPr>
              <a:t>µM)</a:t>
            </a:r>
            <a:endParaRPr lang="en-US" sz="2400" b="1" dirty="0">
              <a:solidFill>
                <a:schemeClr val="bg1"/>
              </a:solidFill>
              <a:effectLst>
                <a:outerShdw blurRad="38100" dist="38100" dir="2700000" algn="tl">
                  <a:srgbClr val="000000">
                    <a:alpha val="43137"/>
                  </a:srgbClr>
                </a:outerShdw>
              </a:effectLst>
            </a:endParaRPr>
          </a:p>
        </p:txBody>
      </p:sp>
      <p:graphicFrame>
        <p:nvGraphicFramePr>
          <p:cNvPr id="4" name="Grafik 3"/>
          <p:cNvGraphicFramePr>
            <a:graphicFrameLocks/>
          </p:cNvGraphicFramePr>
          <p:nvPr>
            <p:extLst>
              <p:ext uri="{D42A27DB-BD31-4B8C-83A1-F6EECF244321}">
                <p14:modId xmlns:p14="http://schemas.microsoft.com/office/powerpoint/2010/main" val="3756531154"/>
              </p:ext>
            </p:extLst>
          </p:nvPr>
        </p:nvGraphicFramePr>
        <p:xfrm>
          <a:off x="1519237" y="1821656"/>
          <a:ext cx="6105525" cy="3214688"/>
        </p:xfrm>
        <a:graphic>
          <a:graphicData uri="http://schemas.openxmlformats.org/drawingml/2006/chart">
            <c:chart xmlns:c="http://schemas.openxmlformats.org/drawingml/2006/chart" xmlns:r="http://schemas.openxmlformats.org/officeDocument/2006/relationships" r:id="rId2"/>
          </a:graphicData>
        </a:graphic>
      </p:graphicFrame>
      <p:sp>
        <p:nvSpPr>
          <p:cNvPr id="5" name="4 Slayt Numarası Yer Tutucusu"/>
          <p:cNvSpPr>
            <a:spLocks noGrp="1"/>
          </p:cNvSpPr>
          <p:nvPr>
            <p:ph type="sldNum" sz="quarter" idx="12"/>
          </p:nvPr>
        </p:nvSpPr>
        <p:spPr/>
        <p:txBody>
          <a:bodyPr/>
          <a:lstStyle/>
          <a:p>
            <a:fld id="{B1DEFA8C-F947-479F-BE07-76B6B3F80BF1}" type="slidenum">
              <a:rPr lang="tr-TR" smtClean="0"/>
              <a:pPr/>
              <a:t>23</a:t>
            </a:fld>
            <a:endParaRPr lang="tr-TR"/>
          </a:p>
        </p:txBody>
      </p:sp>
    </p:spTree>
    <p:extLst>
      <p:ext uri="{BB962C8B-B14F-4D97-AF65-F5344CB8AC3E}">
        <p14:creationId xmlns:p14="http://schemas.microsoft.com/office/powerpoint/2010/main" val="20212847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valhallamovement.com/wp-content/uploads/2013/09/cover1-740x226.png"/>
          <p:cNvPicPr>
            <a:picLocks noChangeAspect="1" noChangeArrowheads="1"/>
          </p:cNvPicPr>
          <p:nvPr/>
        </p:nvPicPr>
        <p:blipFill>
          <a:blip r:embed="rId3" cstate="print"/>
          <a:srcRect/>
          <a:stretch>
            <a:fillRect/>
          </a:stretch>
        </p:blipFill>
        <p:spPr bwMode="auto">
          <a:xfrm>
            <a:off x="179512" y="116632"/>
            <a:ext cx="5328592" cy="1216545"/>
          </a:xfrm>
          <a:prstGeom prst="rect">
            <a:avLst/>
          </a:prstGeom>
          <a:ln>
            <a:noFill/>
          </a:ln>
          <a:effectLst>
            <a:softEdge rad="112500"/>
          </a:effectLst>
        </p:spPr>
      </p:pic>
      <p:pic>
        <p:nvPicPr>
          <p:cNvPr id="7" name="Picture 8" descr="http://www.monografias.com/trabajos93/quimica-del-amor/image006.jpg"/>
          <p:cNvPicPr>
            <a:picLocks noChangeAspect="1" noChangeArrowheads="1"/>
          </p:cNvPicPr>
          <p:nvPr/>
        </p:nvPicPr>
        <p:blipFill>
          <a:blip r:embed="rId4" cstate="print"/>
          <a:srcRect l="56936"/>
          <a:stretch>
            <a:fillRect/>
          </a:stretch>
        </p:blipFill>
        <p:spPr bwMode="auto">
          <a:xfrm>
            <a:off x="107504" y="4509120"/>
            <a:ext cx="1022358" cy="2165468"/>
          </a:xfrm>
          <a:prstGeom prst="rect">
            <a:avLst/>
          </a:prstGeom>
          <a:ln>
            <a:noFill/>
          </a:ln>
          <a:effectLst>
            <a:softEdge rad="112500"/>
          </a:effectLst>
        </p:spPr>
      </p:pic>
      <p:sp>
        <p:nvSpPr>
          <p:cNvPr id="4" name="3 Dikdörtgen"/>
          <p:cNvSpPr/>
          <p:nvPr/>
        </p:nvSpPr>
        <p:spPr>
          <a:xfrm>
            <a:off x="2466867" y="1148551"/>
            <a:ext cx="5273485" cy="1200329"/>
          </a:xfrm>
          <a:prstGeom prst="rect">
            <a:avLst/>
          </a:prstGeom>
          <a:solidFill>
            <a:srgbClr val="C00000"/>
          </a:solidFill>
          <a:ln/>
        </p:spPr>
        <p:style>
          <a:lnRef idx="0">
            <a:schemeClr val="dk1"/>
          </a:lnRef>
          <a:fillRef idx="3">
            <a:schemeClr val="dk1"/>
          </a:fillRef>
          <a:effectRef idx="3">
            <a:schemeClr val="dk1"/>
          </a:effectRef>
          <a:fontRef idx="minor">
            <a:schemeClr val="lt1"/>
          </a:fontRef>
        </p:style>
        <p:txBody>
          <a:bodyPr wrap="square" lIns="91440" tIns="45720" rIns="91440" bIns="45720">
            <a:spAutoFit/>
          </a:bodyPr>
          <a:lstStyle/>
          <a:p>
            <a:pPr algn="ctr"/>
            <a:r>
              <a:rPr lang="en-US" sz="7200" b="1" dirty="0" smtClean="0">
                <a:ln w="12700">
                  <a:noFill/>
                  <a:prstDash val="solid"/>
                </a:ln>
                <a:solidFill>
                  <a:schemeClr val="bg1"/>
                </a:solidFill>
                <a:effectLst>
                  <a:outerShdw blurRad="41275" dist="20320" dir="1800000" algn="tl" rotWithShape="0">
                    <a:srgbClr val="000000">
                      <a:alpha val="40000"/>
                    </a:srgbClr>
                  </a:outerShdw>
                </a:effectLst>
              </a:rPr>
              <a:t>Conclusions</a:t>
            </a:r>
            <a:endParaRPr lang="tr-TR" sz="7200" b="1" dirty="0">
              <a:ln w="12700">
                <a:noFill/>
                <a:prstDash val="solid"/>
              </a:ln>
              <a:solidFill>
                <a:schemeClr val="bg1"/>
              </a:solidFill>
              <a:effectLst>
                <a:outerShdw blurRad="41275" dist="20320" dir="1800000" algn="tl" rotWithShape="0">
                  <a:srgbClr val="000000">
                    <a:alpha val="40000"/>
                  </a:srgbClr>
                </a:outerShdw>
              </a:effectLst>
            </a:endParaRPr>
          </a:p>
        </p:txBody>
      </p:sp>
      <p:sp>
        <p:nvSpPr>
          <p:cNvPr id="5" name="4 Slayt Numarası Yer Tutucusu"/>
          <p:cNvSpPr>
            <a:spLocks noGrp="1"/>
          </p:cNvSpPr>
          <p:nvPr>
            <p:ph type="sldNum" sz="quarter" idx="12"/>
          </p:nvPr>
        </p:nvSpPr>
        <p:spPr/>
        <p:txBody>
          <a:bodyPr/>
          <a:lstStyle/>
          <a:p>
            <a:fld id="{B1DEFA8C-F947-479F-BE07-76B6B3F80BF1}" type="slidenum">
              <a:rPr lang="tr-TR" smtClean="0"/>
              <a:pPr/>
              <a:t>24</a:t>
            </a:fld>
            <a:endParaRPr lang="tr-TR"/>
          </a:p>
        </p:txBody>
      </p:sp>
      <p:sp>
        <p:nvSpPr>
          <p:cNvPr id="6" name="5 Yatay Kaydırma"/>
          <p:cNvSpPr/>
          <p:nvPr/>
        </p:nvSpPr>
        <p:spPr>
          <a:xfrm>
            <a:off x="827584" y="1844824"/>
            <a:ext cx="7992888" cy="4968552"/>
          </a:xfrm>
          <a:prstGeom prst="horizontalScroll">
            <a:avLst/>
          </a:prstGeom>
          <a:solidFill>
            <a:schemeClr val="accent3">
              <a:lumMod val="5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q"/>
            </a:pPr>
            <a:r>
              <a:rPr lang="en-US" sz="1600" b="1" dirty="0" smtClean="0">
                <a:solidFill>
                  <a:schemeClr val="bg1"/>
                </a:solidFill>
                <a:effectLst>
                  <a:outerShdw blurRad="38100" dist="38100" dir="2700000" algn="tl">
                    <a:srgbClr val="000000">
                      <a:alpha val="43137"/>
                    </a:srgbClr>
                  </a:outerShdw>
                </a:effectLst>
              </a:rPr>
              <a:t>As seen </a:t>
            </a:r>
            <a:r>
              <a:rPr lang="tr-TR" sz="1600" b="1" dirty="0" smtClean="0">
                <a:solidFill>
                  <a:schemeClr val="bg1"/>
                </a:solidFill>
                <a:effectLst>
                  <a:outerShdw blurRad="38100" dist="38100" dir="2700000" algn="tl">
                    <a:srgbClr val="000000">
                      <a:alpha val="43137"/>
                    </a:srgbClr>
                  </a:outerShdw>
                </a:effectLst>
              </a:rPr>
              <a:t>CEO </a:t>
            </a:r>
            <a:r>
              <a:rPr lang="tr-TR" sz="1600" b="1" dirty="0" err="1" smtClean="0">
                <a:solidFill>
                  <a:schemeClr val="bg1"/>
                </a:solidFill>
                <a:effectLst>
                  <a:outerShdw blurRad="38100" dist="38100" dir="2700000" algn="tl">
                    <a:srgbClr val="000000">
                      <a:alpha val="43137"/>
                    </a:srgbClr>
                  </a:outerShdw>
                </a:effectLst>
              </a:rPr>
              <a:t>and</a:t>
            </a:r>
            <a:r>
              <a:rPr lang="tr-TR" sz="1600" b="1" dirty="0" smtClean="0">
                <a:solidFill>
                  <a:schemeClr val="bg1"/>
                </a:solidFill>
                <a:effectLst>
                  <a:outerShdw blurRad="38100" dist="38100" dir="2700000" algn="tl">
                    <a:srgbClr val="000000">
                      <a:alpha val="43137"/>
                    </a:srgbClr>
                  </a:outerShdw>
                </a:effectLst>
              </a:rPr>
              <a:t> CA</a:t>
            </a:r>
            <a:r>
              <a:rPr lang="en-US" sz="1600" b="1" dirty="0" smtClean="0">
                <a:solidFill>
                  <a:schemeClr val="bg1"/>
                </a:solidFill>
                <a:effectLst>
                  <a:outerShdw blurRad="38100" dist="38100" dir="2700000" algn="tl">
                    <a:srgbClr val="000000">
                      <a:alpha val="43137"/>
                    </a:srgbClr>
                  </a:outerShdw>
                </a:effectLst>
              </a:rPr>
              <a:t>’s long-lasting relaxation response was not attenuated by nitric oxide </a:t>
            </a:r>
            <a:r>
              <a:rPr lang="en-US" sz="1600" b="1" dirty="0" err="1" smtClean="0">
                <a:solidFill>
                  <a:schemeClr val="bg1"/>
                </a:solidFill>
                <a:effectLst>
                  <a:outerShdw blurRad="38100" dist="38100" dir="2700000" algn="tl">
                    <a:srgbClr val="000000">
                      <a:alpha val="43137"/>
                    </a:srgbClr>
                  </a:outerShdw>
                </a:effectLst>
              </a:rPr>
              <a:t>synthase</a:t>
            </a:r>
            <a:r>
              <a:rPr lang="en-US" sz="1600" b="1" dirty="0" smtClean="0">
                <a:solidFill>
                  <a:schemeClr val="bg1"/>
                </a:solidFill>
                <a:effectLst>
                  <a:outerShdw blurRad="38100" dist="38100" dir="2700000" algn="tl">
                    <a:srgbClr val="000000">
                      <a:alpha val="43137"/>
                    </a:srgbClr>
                  </a:outerShdw>
                </a:effectLst>
              </a:rPr>
              <a:t> (NOS) inhibitor L-NAME , </a:t>
            </a:r>
            <a:r>
              <a:rPr lang="tr-TR" sz="1600" b="1" dirty="0" err="1" smtClean="0">
                <a:solidFill>
                  <a:schemeClr val="bg1"/>
                </a:solidFill>
                <a:effectLst>
                  <a:outerShdw blurRad="38100" dist="38100" dir="2700000" algn="tl">
                    <a:srgbClr val="000000">
                      <a:alpha val="43137"/>
                    </a:srgbClr>
                  </a:outerShdw>
                </a:effectLst>
              </a:rPr>
              <a:t>and</a:t>
            </a:r>
            <a:r>
              <a:rPr lang="tr-TR" sz="1600" b="1" dirty="0" smtClean="0">
                <a:solidFill>
                  <a:schemeClr val="bg1"/>
                </a:solidFill>
                <a:effectLst>
                  <a:outerShdw blurRad="38100" dist="38100" dir="2700000" algn="tl">
                    <a:srgbClr val="000000">
                      <a:alpha val="43137"/>
                    </a:srgbClr>
                  </a:outerShdw>
                </a:effectLst>
              </a:rPr>
              <a:t> </a:t>
            </a:r>
            <a:r>
              <a:rPr lang="en-US" sz="1600" b="1" dirty="0" smtClean="0">
                <a:solidFill>
                  <a:schemeClr val="bg1"/>
                </a:solidFill>
                <a:effectLst>
                  <a:outerShdw blurRad="38100" dist="38100" dir="2700000" algn="tl">
                    <a:srgbClr val="000000">
                      <a:alpha val="43137"/>
                    </a:srgbClr>
                  </a:outerShdw>
                </a:effectLst>
              </a:rPr>
              <a:t>-soluble </a:t>
            </a:r>
            <a:r>
              <a:rPr lang="en-US" sz="1600" b="1" dirty="0" err="1" smtClean="0">
                <a:solidFill>
                  <a:schemeClr val="bg1"/>
                </a:solidFill>
                <a:effectLst>
                  <a:outerShdw blurRad="38100" dist="38100" dir="2700000" algn="tl">
                    <a:srgbClr val="000000">
                      <a:alpha val="43137"/>
                    </a:srgbClr>
                  </a:outerShdw>
                </a:effectLst>
              </a:rPr>
              <a:t>guanylyl</a:t>
            </a:r>
            <a:r>
              <a:rPr lang="en-US" sz="1600" b="1" dirty="0" smtClean="0">
                <a:solidFill>
                  <a:schemeClr val="bg1"/>
                </a:solidFill>
                <a:effectLst>
                  <a:outerShdw blurRad="38100" dist="38100" dir="2700000" algn="tl">
                    <a:srgbClr val="000000">
                      <a:alpha val="43137"/>
                    </a:srgbClr>
                  </a:outerShdw>
                </a:effectLst>
              </a:rPr>
              <a:t> </a:t>
            </a:r>
            <a:r>
              <a:rPr lang="en-US" sz="1600" b="1" dirty="0" err="1" smtClean="0">
                <a:solidFill>
                  <a:schemeClr val="bg1"/>
                </a:solidFill>
                <a:effectLst>
                  <a:outerShdw blurRad="38100" dist="38100" dir="2700000" algn="tl">
                    <a:srgbClr val="000000">
                      <a:alpha val="43137"/>
                    </a:srgbClr>
                  </a:outerShdw>
                </a:effectLst>
              </a:rPr>
              <a:t>cyclase</a:t>
            </a:r>
            <a:r>
              <a:rPr lang="en-US" sz="1600" b="1" dirty="0" smtClean="0">
                <a:solidFill>
                  <a:schemeClr val="bg1"/>
                </a:solidFill>
                <a:effectLst>
                  <a:outerShdw blurRad="38100" dist="38100" dir="2700000" algn="tl">
                    <a:srgbClr val="000000">
                      <a:alpha val="43137"/>
                    </a:srgbClr>
                  </a:outerShdw>
                </a:effectLst>
              </a:rPr>
              <a:t> inhibitor</a:t>
            </a:r>
            <a:r>
              <a:rPr lang="tr-TR" sz="1600" b="1" dirty="0" smtClean="0">
                <a:solidFill>
                  <a:schemeClr val="bg1"/>
                </a:solidFill>
                <a:effectLst>
                  <a:outerShdw blurRad="38100" dist="38100" dir="2700000" algn="tl">
                    <a:srgbClr val="000000">
                      <a:alpha val="43137"/>
                    </a:srgbClr>
                  </a:outerShdw>
                </a:effectLst>
              </a:rPr>
              <a:t>.</a:t>
            </a:r>
          </a:p>
          <a:p>
            <a:pPr marL="285750" indent="-285750">
              <a:buFont typeface="Wingdings" panose="05000000000000000000" pitchFamily="2" charset="2"/>
              <a:buChar char="q"/>
            </a:pPr>
            <a:endParaRPr lang="tr-TR" sz="1600" b="1" dirty="0" smtClean="0">
              <a:solidFill>
                <a:schemeClr val="bg1"/>
              </a:solidFill>
              <a:effectLst>
                <a:outerShdw blurRad="38100" dist="38100" dir="2700000" algn="tl">
                  <a:srgbClr val="000000">
                    <a:alpha val="43137"/>
                  </a:srgbClr>
                </a:outerShdw>
              </a:effectLst>
            </a:endParaRPr>
          </a:p>
          <a:p>
            <a:pPr marL="285750" indent="-285750">
              <a:buFont typeface="Wingdings" panose="05000000000000000000" pitchFamily="2" charset="2"/>
              <a:buChar char="q"/>
            </a:pPr>
            <a:r>
              <a:rPr lang="tr-TR" sz="1600" b="1" dirty="0" smtClean="0">
                <a:solidFill>
                  <a:schemeClr val="bg1"/>
                </a:solidFill>
                <a:effectLst>
                  <a:outerShdw blurRad="38100" dist="38100" dir="2700000" algn="tl">
                    <a:srgbClr val="000000">
                      <a:alpha val="43137"/>
                    </a:srgbClr>
                  </a:outerShdw>
                </a:effectLst>
              </a:rPr>
              <a:t>CEO </a:t>
            </a:r>
            <a:r>
              <a:rPr lang="tr-TR" sz="1600" b="1" dirty="0" err="1" smtClean="0">
                <a:solidFill>
                  <a:schemeClr val="bg1"/>
                </a:solidFill>
                <a:effectLst>
                  <a:outerShdw blurRad="38100" dist="38100" dir="2700000" algn="tl">
                    <a:srgbClr val="000000">
                      <a:alpha val="43137"/>
                    </a:srgbClr>
                  </a:outerShdw>
                </a:effectLst>
              </a:rPr>
              <a:t>and</a:t>
            </a:r>
            <a:r>
              <a:rPr lang="tr-TR" sz="1600" b="1" dirty="0" smtClean="0">
                <a:solidFill>
                  <a:schemeClr val="bg1"/>
                </a:solidFill>
                <a:effectLst>
                  <a:outerShdw blurRad="38100" dist="38100" dir="2700000" algn="tl">
                    <a:srgbClr val="000000">
                      <a:alpha val="43137"/>
                    </a:srgbClr>
                  </a:outerShdw>
                </a:effectLst>
              </a:rPr>
              <a:t> CA </a:t>
            </a:r>
            <a:r>
              <a:rPr lang="en-US" sz="1600" b="1" dirty="0" smtClean="0">
                <a:solidFill>
                  <a:schemeClr val="bg1"/>
                </a:solidFill>
                <a:effectLst>
                  <a:outerShdw blurRad="38100" dist="38100" dir="2700000" algn="tl">
                    <a:srgbClr val="000000">
                      <a:alpha val="43137"/>
                    </a:srgbClr>
                  </a:outerShdw>
                </a:effectLst>
              </a:rPr>
              <a:t> </a:t>
            </a:r>
            <a:r>
              <a:rPr lang="en-US" sz="1600" b="1" i="1" dirty="0" smtClean="0">
                <a:solidFill>
                  <a:schemeClr val="bg1"/>
                </a:solidFill>
                <a:effectLst>
                  <a:outerShdw blurRad="38100" dist="38100" dir="2700000" algn="tl">
                    <a:srgbClr val="000000">
                      <a:alpha val="43137"/>
                    </a:srgbClr>
                  </a:outerShdw>
                </a:effectLst>
              </a:rPr>
              <a:t>in vivo </a:t>
            </a:r>
            <a:r>
              <a:rPr lang="en-US" sz="1600" b="1" dirty="0" smtClean="0">
                <a:solidFill>
                  <a:schemeClr val="bg1"/>
                </a:solidFill>
                <a:effectLst>
                  <a:outerShdw blurRad="38100" dist="38100" dir="2700000" algn="tl">
                    <a:srgbClr val="000000">
                      <a:alpha val="43137"/>
                    </a:srgbClr>
                  </a:outerShdw>
                </a:effectLst>
              </a:rPr>
              <a:t>causes augmented penile tone and extended relaxation of the corpus </a:t>
            </a:r>
            <a:r>
              <a:rPr lang="en-US" sz="1600" b="1" dirty="0" err="1" smtClean="0">
                <a:solidFill>
                  <a:schemeClr val="bg1"/>
                </a:solidFill>
                <a:effectLst>
                  <a:outerShdw blurRad="38100" dist="38100" dir="2700000" algn="tl">
                    <a:srgbClr val="000000">
                      <a:alpha val="43137"/>
                    </a:srgbClr>
                  </a:outerShdw>
                </a:effectLst>
              </a:rPr>
              <a:t>cavernosum</a:t>
            </a:r>
            <a:r>
              <a:rPr lang="en-US" sz="1600" b="1" dirty="0" smtClean="0">
                <a:solidFill>
                  <a:schemeClr val="bg1"/>
                </a:solidFill>
                <a:effectLst>
                  <a:outerShdw blurRad="38100" dist="38100" dir="2700000" algn="tl">
                    <a:srgbClr val="000000">
                      <a:alpha val="43137"/>
                    </a:srgbClr>
                  </a:outerShdw>
                </a:effectLst>
              </a:rPr>
              <a:t> </a:t>
            </a:r>
            <a:r>
              <a:rPr lang="en-US" sz="1600" b="1" i="1" dirty="0" smtClean="0">
                <a:solidFill>
                  <a:schemeClr val="bg1"/>
                </a:solidFill>
                <a:effectLst>
                  <a:outerShdw blurRad="38100" dist="38100" dir="2700000" algn="tl">
                    <a:srgbClr val="000000">
                      <a:alpha val="43137"/>
                    </a:srgbClr>
                  </a:outerShdw>
                </a:effectLst>
              </a:rPr>
              <a:t>in vitro</a:t>
            </a:r>
            <a:r>
              <a:rPr lang="en-US" sz="1600" b="1" dirty="0" smtClean="0">
                <a:solidFill>
                  <a:schemeClr val="bg1"/>
                </a:solidFill>
                <a:effectLst>
                  <a:outerShdw blurRad="38100" dist="38100" dir="2700000" algn="tl">
                    <a:srgbClr val="000000">
                      <a:alpha val="43137"/>
                    </a:srgbClr>
                  </a:outerShdw>
                </a:effectLst>
              </a:rPr>
              <a:t>. </a:t>
            </a:r>
            <a:endParaRPr lang="tr-TR" sz="1600" b="1" dirty="0" smtClean="0">
              <a:solidFill>
                <a:schemeClr val="bg1"/>
              </a:solidFill>
              <a:effectLst>
                <a:outerShdw blurRad="38100" dist="38100" dir="2700000" algn="tl">
                  <a:srgbClr val="000000">
                    <a:alpha val="43137"/>
                  </a:srgbClr>
                </a:outerShdw>
              </a:effectLst>
            </a:endParaRPr>
          </a:p>
          <a:p>
            <a:endParaRPr lang="en-US" sz="1600" b="1" dirty="0" smtClean="0">
              <a:solidFill>
                <a:schemeClr val="bg1"/>
              </a:solidFill>
              <a:effectLst>
                <a:outerShdw blurRad="38100" dist="38100" dir="2700000" algn="tl">
                  <a:srgbClr val="000000">
                    <a:alpha val="43137"/>
                  </a:srgbClr>
                </a:outerShdw>
              </a:effectLst>
            </a:endParaRPr>
          </a:p>
          <a:p>
            <a:pPr marL="285750" indent="-285750">
              <a:buFont typeface="Wingdings" panose="05000000000000000000" pitchFamily="2" charset="2"/>
              <a:buChar char="q"/>
            </a:pPr>
            <a:r>
              <a:rPr lang="en-US" sz="1600" b="1" dirty="0" smtClean="0">
                <a:solidFill>
                  <a:schemeClr val="bg1"/>
                </a:solidFill>
                <a:effectLst>
                  <a:outerShdw blurRad="38100" dist="38100" dir="2700000" algn="tl">
                    <a:srgbClr val="000000">
                      <a:alpha val="43137"/>
                    </a:srgbClr>
                  </a:outerShdw>
                </a:effectLst>
              </a:rPr>
              <a:t>This does not happen via NO−</a:t>
            </a:r>
            <a:r>
              <a:rPr lang="en-US" sz="1600" b="1" dirty="0" err="1" smtClean="0">
                <a:solidFill>
                  <a:schemeClr val="bg1"/>
                </a:solidFill>
                <a:effectLst>
                  <a:outerShdw blurRad="38100" dist="38100" dir="2700000" algn="tl">
                    <a:srgbClr val="000000">
                      <a:alpha val="43137"/>
                    </a:srgbClr>
                  </a:outerShdw>
                </a:effectLst>
              </a:rPr>
              <a:t>sGC</a:t>
            </a:r>
            <a:r>
              <a:rPr lang="en-US" sz="1600" b="1" dirty="0" smtClean="0">
                <a:solidFill>
                  <a:schemeClr val="bg1"/>
                </a:solidFill>
                <a:effectLst>
                  <a:outerShdw blurRad="38100" dist="38100" dir="2700000" algn="tl">
                    <a:srgbClr val="000000">
                      <a:alpha val="43137"/>
                    </a:srgbClr>
                  </a:outerShdw>
                </a:effectLst>
              </a:rPr>
              <a:t> signaling.  </a:t>
            </a:r>
            <a:endParaRPr lang="tr-TR" sz="1600" b="1" dirty="0" smtClean="0">
              <a:solidFill>
                <a:schemeClr val="bg1"/>
              </a:solidFill>
              <a:effectLst>
                <a:outerShdw blurRad="38100" dist="38100" dir="2700000" algn="tl">
                  <a:srgbClr val="000000">
                    <a:alpha val="43137"/>
                  </a:srgbClr>
                </a:outerShdw>
              </a:effectLst>
            </a:endParaRPr>
          </a:p>
          <a:p>
            <a:endParaRPr lang="en-US" sz="1600" b="1" dirty="0" smtClean="0">
              <a:solidFill>
                <a:schemeClr val="bg1"/>
              </a:solidFill>
              <a:effectLst>
                <a:outerShdw blurRad="38100" dist="38100" dir="2700000" algn="tl">
                  <a:srgbClr val="000000">
                    <a:alpha val="43137"/>
                  </a:srgbClr>
                </a:outerShdw>
              </a:effectLst>
            </a:endParaRPr>
          </a:p>
          <a:p>
            <a:pPr marL="285750" indent="-285750">
              <a:buFont typeface="Wingdings" panose="05000000000000000000" pitchFamily="2" charset="2"/>
              <a:buChar char="q"/>
            </a:pPr>
            <a:r>
              <a:rPr lang="tr-TR" sz="1600" b="1" dirty="0" err="1" smtClean="0">
                <a:solidFill>
                  <a:schemeClr val="bg1"/>
                </a:solidFill>
                <a:effectLst>
                  <a:outerShdw blurRad="38100" dist="38100" dir="2700000" algn="tl">
                    <a:srgbClr val="000000">
                      <a:alpha val="43137"/>
                    </a:srgbClr>
                  </a:outerShdw>
                </a:effectLst>
              </a:rPr>
              <a:t>Future</a:t>
            </a:r>
            <a:r>
              <a:rPr lang="tr-TR" sz="1600" b="1" dirty="0" smtClean="0">
                <a:solidFill>
                  <a:schemeClr val="bg1"/>
                </a:solidFill>
                <a:effectLst>
                  <a:outerShdw blurRad="38100" dist="38100" dir="2700000" algn="tl">
                    <a:srgbClr val="000000">
                      <a:alpha val="43137"/>
                    </a:srgbClr>
                  </a:outerShdw>
                </a:effectLst>
              </a:rPr>
              <a:t> </a:t>
            </a:r>
            <a:r>
              <a:rPr lang="tr-TR" sz="1600" b="1" dirty="0" err="1" smtClean="0">
                <a:solidFill>
                  <a:schemeClr val="bg1"/>
                </a:solidFill>
                <a:effectLst>
                  <a:outerShdw blurRad="38100" dist="38100" dir="2700000" algn="tl">
                    <a:srgbClr val="000000">
                      <a:alpha val="43137"/>
                    </a:srgbClr>
                  </a:outerShdw>
                </a:effectLst>
              </a:rPr>
              <a:t>studies</a:t>
            </a:r>
            <a:r>
              <a:rPr lang="tr-TR" sz="1600" b="1" dirty="0" smtClean="0">
                <a:solidFill>
                  <a:schemeClr val="bg1"/>
                </a:solidFill>
                <a:effectLst>
                  <a:outerShdw blurRad="38100" dist="38100" dir="2700000" algn="tl">
                    <a:srgbClr val="000000">
                      <a:alpha val="43137"/>
                    </a:srgbClr>
                  </a:outerShdw>
                </a:effectLst>
              </a:rPr>
              <a:t> </a:t>
            </a:r>
            <a:r>
              <a:rPr lang="tr-TR" sz="1600" b="1" dirty="0" err="1" smtClean="0">
                <a:solidFill>
                  <a:schemeClr val="bg1"/>
                </a:solidFill>
                <a:effectLst>
                  <a:outerShdw blurRad="38100" dist="38100" dir="2700000" algn="tl">
                    <a:srgbClr val="000000">
                      <a:alpha val="43137"/>
                    </a:srgbClr>
                  </a:outerShdw>
                </a:effectLst>
              </a:rPr>
              <a:t>are</a:t>
            </a:r>
            <a:r>
              <a:rPr lang="tr-TR" sz="1600" b="1" dirty="0" smtClean="0">
                <a:solidFill>
                  <a:schemeClr val="bg1"/>
                </a:solidFill>
                <a:effectLst>
                  <a:outerShdw blurRad="38100" dist="38100" dir="2700000" algn="tl">
                    <a:srgbClr val="000000">
                      <a:alpha val="43137"/>
                    </a:srgbClr>
                  </a:outerShdw>
                </a:effectLst>
              </a:rPr>
              <a:t> </a:t>
            </a:r>
            <a:r>
              <a:rPr lang="tr-TR" sz="1600" b="1" dirty="0" err="1" smtClean="0">
                <a:solidFill>
                  <a:schemeClr val="bg1"/>
                </a:solidFill>
                <a:effectLst>
                  <a:outerShdw blurRad="38100" dist="38100" dir="2700000" algn="tl">
                    <a:srgbClr val="000000">
                      <a:alpha val="43137"/>
                    </a:srgbClr>
                  </a:outerShdw>
                </a:effectLst>
              </a:rPr>
              <a:t>warranted</a:t>
            </a:r>
            <a:r>
              <a:rPr lang="tr-TR" sz="1600" b="1" dirty="0" smtClean="0">
                <a:solidFill>
                  <a:schemeClr val="bg1"/>
                </a:solidFill>
                <a:effectLst>
                  <a:outerShdw blurRad="38100" dist="38100" dir="2700000" algn="tl">
                    <a:srgbClr val="000000">
                      <a:alpha val="43137"/>
                    </a:srgbClr>
                  </a:outerShdw>
                </a:effectLst>
              </a:rPr>
              <a:t> </a:t>
            </a:r>
            <a:r>
              <a:rPr lang="tr-TR" sz="1600" b="1" dirty="0" err="1" smtClean="0">
                <a:solidFill>
                  <a:schemeClr val="bg1"/>
                </a:solidFill>
                <a:effectLst>
                  <a:outerShdw blurRad="38100" dist="38100" dir="2700000" algn="tl">
                    <a:srgbClr val="000000">
                      <a:alpha val="43137"/>
                    </a:srgbClr>
                  </a:outerShdw>
                </a:effectLst>
              </a:rPr>
              <a:t>to</a:t>
            </a:r>
            <a:r>
              <a:rPr lang="tr-TR" sz="1600" b="1" dirty="0" smtClean="0">
                <a:solidFill>
                  <a:schemeClr val="bg1"/>
                </a:solidFill>
                <a:effectLst>
                  <a:outerShdw blurRad="38100" dist="38100" dir="2700000" algn="tl">
                    <a:srgbClr val="000000">
                      <a:alpha val="43137"/>
                    </a:srgbClr>
                  </a:outerShdw>
                </a:effectLst>
              </a:rPr>
              <a:t> </a:t>
            </a:r>
            <a:r>
              <a:rPr lang="tr-TR" sz="1600" b="1" dirty="0" err="1" smtClean="0">
                <a:solidFill>
                  <a:schemeClr val="bg1"/>
                </a:solidFill>
                <a:effectLst>
                  <a:outerShdw blurRad="38100" dist="38100" dir="2700000" algn="tl">
                    <a:srgbClr val="000000">
                      <a:alpha val="43137"/>
                    </a:srgbClr>
                  </a:outerShdw>
                </a:effectLst>
              </a:rPr>
              <a:t>investigate</a:t>
            </a:r>
            <a:r>
              <a:rPr lang="tr-TR" sz="1600" b="1" dirty="0" smtClean="0">
                <a:solidFill>
                  <a:schemeClr val="bg1"/>
                </a:solidFill>
                <a:effectLst>
                  <a:outerShdw blurRad="38100" dist="38100" dir="2700000" algn="tl">
                    <a:srgbClr val="000000">
                      <a:alpha val="43137"/>
                    </a:srgbClr>
                  </a:outerShdw>
                </a:effectLst>
              </a:rPr>
              <a:t> </a:t>
            </a:r>
            <a:r>
              <a:rPr lang="tr-TR" sz="1600" b="1" dirty="0" err="1" smtClean="0">
                <a:solidFill>
                  <a:schemeClr val="bg1"/>
                </a:solidFill>
                <a:effectLst>
                  <a:outerShdw blurRad="38100" dist="38100" dir="2700000" algn="tl">
                    <a:srgbClr val="000000">
                      <a:alpha val="43137"/>
                    </a:srgbClr>
                  </a:outerShdw>
                </a:effectLst>
              </a:rPr>
              <a:t>this</a:t>
            </a:r>
            <a:r>
              <a:rPr lang="tr-TR" sz="1600" b="1" dirty="0" smtClean="0">
                <a:solidFill>
                  <a:schemeClr val="bg1"/>
                </a:solidFill>
                <a:effectLst>
                  <a:outerShdw blurRad="38100" dist="38100" dir="2700000" algn="tl">
                    <a:srgbClr val="000000">
                      <a:alpha val="43137"/>
                    </a:srgbClr>
                  </a:outerShdw>
                </a:effectLst>
              </a:rPr>
              <a:t> </a:t>
            </a:r>
            <a:r>
              <a:rPr lang="tr-TR" sz="1600" b="1" dirty="0" err="1" smtClean="0">
                <a:solidFill>
                  <a:schemeClr val="bg1"/>
                </a:solidFill>
                <a:effectLst>
                  <a:outerShdw blurRad="38100" dist="38100" dir="2700000" algn="tl">
                    <a:srgbClr val="000000">
                      <a:alpha val="43137"/>
                    </a:srgbClr>
                  </a:outerShdw>
                </a:effectLst>
              </a:rPr>
              <a:t>constituents</a:t>
            </a:r>
            <a:r>
              <a:rPr lang="tr-TR" sz="1600" b="1" dirty="0" smtClean="0">
                <a:solidFill>
                  <a:schemeClr val="bg1"/>
                </a:solidFill>
                <a:effectLst>
                  <a:outerShdw blurRad="38100" dist="38100" dir="2700000" algn="tl">
                    <a:srgbClr val="000000">
                      <a:alpha val="43137"/>
                    </a:srgbClr>
                  </a:outerShdw>
                </a:effectLst>
              </a:rPr>
              <a:t> on </a:t>
            </a:r>
            <a:r>
              <a:rPr lang="tr-TR" sz="1600" b="1" dirty="0" err="1" smtClean="0">
                <a:solidFill>
                  <a:schemeClr val="bg1"/>
                </a:solidFill>
                <a:effectLst>
                  <a:outerShdw blurRad="38100" dist="38100" dir="2700000" algn="tl">
                    <a:srgbClr val="000000">
                      <a:alpha val="43137"/>
                    </a:srgbClr>
                  </a:outerShdw>
                </a:effectLst>
              </a:rPr>
              <a:t>the</a:t>
            </a:r>
            <a:r>
              <a:rPr lang="tr-TR" sz="1600" b="1" dirty="0" smtClean="0">
                <a:solidFill>
                  <a:schemeClr val="bg1"/>
                </a:solidFill>
                <a:effectLst>
                  <a:outerShdw blurRad="38100" dist="38100" dir="2700000" algn="tl">
                    <a:srgbClr val="000000">
                      <a:alpha val="43137"/>
                    </a:srgbClr>
                  </a:outerShdw>
                </a:effectLst>
              </a:rPr>
              <a:t> </a:t>
            </a:r>
            <a:r>
              <a:rPr lang="tr-TR" sz="1600" b="1" dirty="0" err="1" smtClean="0">
                <a:solidFill>
                  <a:schemeClr val="bg1"/>
                </a:solidFill>
                <a:effectLst>
                  <a:outerShdw blurRad="38100" dist="38100" dir="2700000" algn="tl">
                    <a:srgbClr val="000000">
                      <a:alpha val="43137"/>
                    </a:srgbClr>
                  </a:outerShdw>
                </a:effectLst>
              </a:rPr>
              <a:t>erectile</a:t>
            </a:r>
            <a:r>
              <a:rPr lang="tr-TR" sz="1600" b="1" dirty="0" smtClean="0">
                <a:solidFill>
                  <a:schemeClr val="bg1"/>
                </a:solidFill>
                <a:effectLst>
                  <a:outerShdw blurRad="38100" dist="38100" dir="2700000" algn="tl">
                    <a:srgbClr val="000000">
                      <a:alpha val="43137"/>
                    </a:srgbClr>
                  </a:outerShdw>
                </a:effectLst>
              </a:rPr>
              <a:t> </a:t>
            </a:r>
            <a:r>
              <a:rPr lang="tr-TR" sz="1600" b="1" dirty="0" err="1" smtClean="0">
                <a:solidFill>
                  <a:schemeClr val="bg1"/>
                </a:solidFill>
                <a:effectLst>
                  <a:outerShdw blurRad="38100" dist="38100" dir="2700000" algn="tl">
                    <a:srgbClr val="000000">
                      <a:alpha val="43137"/>
                    </a:srgbClr>
                  </a:outerShdw>
                </a:effectLst>
              </a:rPr>
              <a:t>dysfunction</a:t>
            </a:r>
            <a:r>
              <a:rPr lang="tr-TR" sz="1600" b="1" dirty="0" smtClean="0">
                <a:solidFill>
                  <a:schemeClr val="bg1"/>
                </a:solidFill>
                <a:effectLst>
                  <a:outerShdw blurRad="38100" dist="38100" dir="2700000" algn="tl">
                    <a:srgbClr val="000000">
                      <a:alpha val="43137"/>
                    </a:srgbClr>
                  </a:outerShdw>
                </a:effectLst>
              </a:rPr>
              <a:t> </a:t>
            </a:r>
            <a:r>
              <a:rPr lang="tr-TR" sz="1600" b="1" dirty="0" err="1" smtClean="0">
                <a:solidFill>
                  <a:schemeClr val="bg1"/>
                </a:solidFill>
                <a:effectLst>
                  <a:outerShdw blurRad="38100" dist="38100" dir="2700000" algn="tl">
                    <a:srgbClr val="000000">
                      <a:alpha val="43137"/>
                    </a:srgbClr>
                  </a:outerShdw>
                </a:effectLst>
              </a:rPr>
              <a:t>conditions</a:t>
            </a:r>
            <a:endParaRPr lang="tr-TR" sz="1600" b="1" dirty="0" smtClean="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098024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69000">
              <a:srgbClr val="FFEFD1">
                <a:alpha val="0"/>
              </a:srgbClr>
            </a:gs>
            <a:gs pos="64999">
              <a:srgbClr val="F0EBD5"/>
            </a:gs>
            <a:gs pos="100000">
              <a:srgbClr val="D1C39F"/>
            </a:gs>
          </a:gsLst>
          <a:lin ang="18900000" scaled="1"/>
          <a:tileRect/>
        </a:gradFill>
        <a:effectLst/>
      </p:bgPr>
    </p:bg>
    <p:spTree>
      <p:nvGrpSpPr>
        <p:cNvPr id="1" name=""/>
        <p:cNvGrpSpPr/>
        <p:nvPr/>
      </p:nvGrpSpPr>
      <p:grpSpPr>
        <a:xfrm>
          <a:off x="0" y="0"/>
          <a:ext cx="0" cy="0"/>
          <a:chOff x="0" y="0"/>
          <a:chExt cx="0" cy="0"/>
        </a:xfrm>
      </p:grpSpPr>
      <p:pic>
        <p:nvPicPr>
          <p:cNvPr id="19468" name="Picture 12" descr="http://www.mymedicinewoman.com/wp-content/uploads/2012/11/bottles.png"/>
          <p:cNvPicPr>
            <a:picLocks noChangeAspect="1" noChangeArrowheads="1"/>
          </p:cNvPicPr>
          <p:nvPr/>
        </p:nvPicPr>
        <p:blipFill>
          <a:blip r:embed="rId2" cstate="print">
            <a:lum bright="40000" contrast="40000"/>
          </a:blip>
          <a:srcRect l="45702" b="30701"/>
          <a:stretch>
            <a:fillRect/>
          </a:stretch>
        </p:blipFill>
        <p:spPr bwMode="auto">
          <a:xfrm>
            <a:off x="7308304" y="5301208"/>
            <a:ext cx="1506536" cy="11623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466" name="Picture 10" descr="http://www.mdidea.com/products/new/r024/cinnamon_photo09.gif"/>
          <p:cNvPicPr>
            <a:picLocks noChangeAspect="1" noChangeArrowheads="1"/>
          </p:cNvPicPr>
          <p:nvPr/>
        </p:nvPicPr>
        <p:blipFill>
          <a:blip r:embed="rId3" cstate="print">
            <a:lum bright="30000" contrast="10000"/>
          </a:blip>
          <a:srcRect/>
          <a:stretch>
            <a:fillRect/>
          </a:stretch>
        </p:blipFill>
        <p:spPr bwMode="auto">
          <a:xfrm rot="2285626">
            <a:off x="2137805" y="732710"/>
            <a:ext cx="4178522" cy="5223153"/>
          </a:xfrm>
          <a:prstGeom prst="rect">
            <a:avLst/>
          </a:prstGeom>
          <a:noFill/>
        </p:spPr>
      </p:pic>
      <p:sp>
        <p:nvSpPr>
          <p:cNvPr id="3" name="2 Metin kutusu"/>
          <p:cNvSpPr txBox="1"/>
          <p:nvPr/>
        </p:nvSpPr>
        <p:spPr>
          <a:xfrm>
            <a:off x="1043608" y="2780928"/>
            <a:ext cx="7200800" cy="1569660"/>
          </a:xfrm>
          <a:prstGeom prst="rect">
            <a:avLst/>
          </a:prstGeom>
          <a:noFill/>
        </p:spPr>
        <p:txBody>
          <a:bodyPr wrap="square" rtlCol="0">
            <a:spAutoFit/>
          </a:bodyPr>
          <a:lstStyle/>
          <a:p>
            <a:pPr algn="ctr"/>
            <a:r>
              <a:rPr lang="tr-TR" sz="4800" b="1" dirty="0" err="1" smtClean="0">
                <a:solidFill>
                  <a:srgbClr val="663300"/>
                </a:solidFill>
                <a:latin typeface="Forte" pitchFamily="66" charset="0"/>
              </a:rPr>
              <a:t>Thank</a:t>
            </a:r>
            <a:r>
              <a:rPr lang="tr-TR" sz="4800" b="1" dirty="0" smtClean="0">
                <a:solidFill>
                  <a:srgbClr val="663300"/>
                </a:solidFill>
                <a:latin typeface="Forte" pitchFamily="66" charset="0"/>
              </a:rPr>
              <a:t> </a:t>
            </a:r>
            <a:r>
              <a:rPr lang="tr-TR" sz="4800" b="1" dirty="0" err="1" smtClean="0">
                <a:solidFill>
                  <a:srgbClr val="663300"/>
                </a:solidFill>
                <a:latin typeface="Forte" pitchFamily="66" charset="0"/>
              </a:rPr>
              <a:t>you</a:t>
            </a:r>
            <a:r>
              <a:rPr lang="tr-TR" sz="4800" b="1" dirty="0" smtClean="0">
                <a:solidFill>
                  <a:srgbClr val="663300"/>
                </a:solidFill>
                <a:latin typeface="Forte" pitchFamily="66" charset="0"/>
              </a:rPr>
              <a:t> </a:t>
            </a:r>
            <a:r>
              <a:rPr lang="tr-TR" sz="4800" b="1" dirty="0" err="1" smtClean="0">
                <a:solidFill>
                  <a:srgbClr val="663300"/>
                </a:solidFill>
                <a:latin typeface="Forte" pitchFamily="66" charset="0"/>
              </a:rPr>
              <a:t>for</a:t>
            </a:r>
            <a:r>
              <a:rPr lang="tr-TR" sz="4800" b="1" dirty="0" smtClean="0">
                <a:solidFill>
                  <a:srgbClr val="663300"/>
                </a:solidFill>
                <a:latin typeface="Forte" pitchFamily="66" charset="0"/>
              </a:rPr>
              <a:t> </a:t>
            </a:r>
            <a:r>
              <a:rPr lang="tr-TR" sz="4800" b="1" dirty="0" err="1" smtClean="0">
                <a:solidFill>
                  <a:srgbClr val="663300"/>
                </a:solidFill>
                <a:latin typeface="Forte" pitchFamily="66" charset="0"/>
              </a:rPr>
              <a:t>your</a:t>
            </a:r>
            <a:r>
              <a:rPr lang="tr-TR" sz="4800" b="1" dirty="0" smtClean="0">
                <a:solidFill>
                  <a:srgbClr val="663300"/>
                </a:solidFill>
                <a:latin typeface="Forte" pitchFamily="66" charset="0"/>
              </a:rPr>
              <a:t> </a:t>
            </a:r>
            <a:r>
              <a:rPr lang="tr-TR" sz="4800" b="1" dirty="0" err="1" smtClean="0">
                <a:solidFill>
                  <a:srgbClr val="663300"/>
                </a:solidFill>
                <a:latin typeface="Forte" pitchFamily="66" charset="0"/>
              </a:rPr>
              <a:t>attention</a:t>
            </a:r>
            <a:endParaRPr lang="tr-TR" sz="4800" b="1" dirty="0">
              <a:solidFill>
                <a:srgbClr val="663300"/>
              </a:solidFill>
              <a:latin typeface="Forte" pitchFamily="66" charset="0"/>
            </a:endParaRPr>
          </a:p>
        </p:txBody>
      </p:sp>
      <p:sp>
        <p:nvSpPr>
          <p:cNvPr id="5" name="4 Slayt Numarası Yer Tutucusu"/>
          <p:cNvSpPr>
            <a:spLocks noGrp="1"/>
          </p:cNvSpPr>
          <p:nvPr>
            <p:ph type="sldNum" sz="quarter" idx="12"/>
          </p:nvPr>
        </p:nvSpPr>
        <p:spPr/>
        <p:txBody>
          <a:bodyPr/>
          <a:lstStyle/>
          <a:p>
            <a:fld id="{B1DEFA8C-F947-479F-BE07-76B6B3F80BF1}" type="slidenum">
              <a:rPr lang="tr-TR" smtClean="0"/>
              <a:pPr/>
              <a:t>25</a:t>
            </a:fld>
            <a:endParaRPr lang="tr-TR"/>
          </a:p>
        </p:txBody>
      </p:sp>
      <p:pic>
        <p:nvPicPr>
          <p:cNvPr id="2050" name="Picture 2" descr="http://www.laptecblog.com/wp-content/uploads/2013/03/erkekleri-etkilemenin-en-etkili-yolu-1.jpg"/>
          <p:cNvPicPr>
            <a:picLocks noChangeAspect="1" noChangeArrowheads="1"/>
          </p:cNvPicPr>
          <p:nvPr/>
        </p:nvPicPr>
        <p:blipFill>
          <a:blip r:embed="rId4" cstate="print"/>
          <a:srcRect/>
          <a:stretch>
            <a:fillRect/>
          </a:stretch>
        </p:blipFill>
        <p:spPr bwMode="auto">
          <a:xfrm>
            <a:off x="251520" y="332656"/>
            <a:ext cx="2038694" cy="2101747"/>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chemeClr val="accent3">
                    <a:lumMod val="75000"/>
                  </a:schemeClr>
                </a:solidFill>
                <a:latin typeface="Baskerville Old Face" pitchFamily="18" charset="0"/>
              </a:rPr>
              <a:t>Lets Meet again at Pharmacognosy-2015</a:t>
            </a:r>
            <a:endParaRPr lang="en-US" sz="3600" b="1" dirty="0">
              <a:solidFill>
                <a:schemeClr val="accent3">
                  <a:lumMod val="75000"/>
                </a:schemeClr>
              </a:solidFill>
              <a:latin typeface="Baskerville Old Face" pitchFamily="18" charset="0"/>
            </a:endParaRPr>
          </a:p>
        </p:txBody>
      </p:sp>
      <p:sp>
        <p:nvSpPr>
          <p:cNvPr id="3" name="Content Placeholder 2"/>
          <p:cNvSpPr>
            <a:spLocks noGrp="1"/>
          </p:cNvSpPr>
          <p:nvPr>
            <p:ph idx="1"/>
          </p:nvPr>
        </p:nvSpPr>
        <p:spPr>
          <a:xfrm>
            <a:off x="642938" y="1714500"/>
            <a:ext cx="8001000" cy="3643313"/>
          </a:xfrm>
          <a:ln w="19050">
            <a:solidFill>
              <a:srgbClr val="002060"/>
            </a:solidFill>
          </a:ln>
        </p:spPr>
        <p:txBody>
          <a:bodyPr/>
          <a:lstStyle/>
          <a:p>
            <a:pPr algn="ctr">
              <a:buFont typeface="Arial" charset="0"/>
              <a:buNone/>
              <a:defRPr/>
            </a:pPr>
            <a:r>
              <a:rPr lang="en-US" sz="2800" b="1" dirty="0" smtClean="0">
                <a:solidFill>
                  <a:schemeClr val="accent4">
                    <a:lumMod val="50000"/>
                  </a:schemeClr>
                </a:solidFill>
                <a:effectLst>
                  <a:outerShdw blurRad="38100" dist="38100" dir="2700000" algn="tl">
                    <a:srgbClr val="000000">
                      <a:alpha val="43137"/>
                    </a:srgbClr>
                  </a:outerShdw>
                </a:effectLst>
              </a:rPr>
              <a:t>3</a:t>
            </a:r>
            <a:r>
              <a:rPr lang="en-US" sz="2800" b="1" baseline="30000" dirty="0" smtClean="0">
                <a:solidFill>
                  <a:schemeClr val="accent4">
                    <a:lumMod val="50000"/>
                  </a:schemeClr>
                </a:solidFill>
                <a:effectLst>
                  <a:outerShdw blurRad="38100" dist="38100" dir="2700000" algn="tl">
                    <a:srgbClr val="000000">
                      <a:alpha val="43137"/>
                    </a:srgbClr>
                  </a:outerShdw>
                </a:effectLst>
              </a:rPr>
              <a:t>rd</a:t>
            </a:r>
            <a:r>
              <a:rPr lang="en-US" sz="2800" b="1" dirty="0" smtClean="0">
                <a:solidFill>
                  <a:schemeClr val="accent4">
                    <a:lumMod val="50000"/>
                  </a:schemeClr>
                </a:solidFill>
                <a:effectLst>
                  <a:outerShdw blurRad="38100" dist="38100" dir="2700000" algn="tl">
                    <a:srgbClr val="000000">
                      <a:alpha val="43137"/>
                    </a:srgbClr>
                  </a:outerShdw>
                </a:effectLst>
              </a:rPr>
              <a:t> International Conference and Exhibition on Pharmacognosy, Phytochemistry and Natural Products</a:t>
            </a:r>
          </a:p>
          <a:p>
            <a:pPr algn="ctr">
              <a:buFont typeface="Arial" charset="0"/>
              <a:buNone/>
              <a:defRPr/>
            </a:pP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October 26-28, 2015 Hyderabad, India</a:t>
            </a:r>
          </a:p>
          <a:p>
            <a:pPr algn="ctr">
              <a:buFont typeface="Arial" charset="0"/>
              <a:buNone/>
              <a:defRPr/>
            </a:pPr>
            <a:r>
              <a:rPr lang="en-US" sz="2400" b="1" dirty="0" smtClean="0">
                <a:solidFill>
                  <a:srgbClr val="C00000"/>
                </a:solidFill>
                <a:effectLst>
                  <a:outerShdw blurRad="38100" dist="38100" dir="2700000" algn="tl">
                    <a:srgbClr val="000000">
                      <a:alpha val="43137"/>
                    </a:srgbClr>
                  </a:outerShdw>
                </a:effectLst>
              </a:rPr>
              <a:t>Theme: </a:t>
            </a:r>
            <a:r>
              <a:rPr lang="en-US" sz="2400" i="1" dirty="0" smtClean="0">
                <a:effectLst>
                  <a:outerShdw blurRad="38100" dist="38100" dir="2700000" algn="tl">
                    <a:srgbClr val="000000">
                      <a:alpha val="43137"/>
                    </a:srgbClr>
                  </a:outerShdw>
                </a:effectLst>
              </a:rPr>
              <a:t>Advanced trends for the future of Herbal Drugs and Products</a:t>
            </a:r>
          </a:p>
          <a:p>
            <a:pPr algn="ctr">
              <a:buFont typeface="Arial" charset="0"/>
              <a:buNone/>
              <a:defRPr/>
            </a:pPr>
            <a:r>
              <a:rPr lang="en-US" sz="2400" b="1" i="1" dirty="0" smtClean="0">
                <a:effectLst>
                  <a:outerShdw blurRad="38100" dist="38100" dir="2700000" algn="tl">
                    <a:srgbClr val="000000">
                      <a:alpha val="43137"/>
                    </a:srgbClr>
                  </a:outerShdw>
                </a:effectLst>
              </a:rPr>
              <a:t>Website:</a:t>
            </a:r>
            <a:r>
              <a:rPr lang="en-US" sz="2400" i="1" dirty="0" smtClean="0">
                <a:effectLst>
                  <a:outerShdw blurRad="38100" dist="38100" dir="2700000" algn="tl">
                    <a:srgbClr val="000000">
                      <a:alpha val="43137"/>
                    </a:srgbClr>
                  </a:outerShdw>
                </a:effectLst>
              </a:rPr>
              <a:t> </a:t>
            </a:r>
            <a:r>
              <a:rPr lang="en-US" sz="2400" i="1" dirty="0" smtClean="0">
                <a:effectLst>
                  <a:outerShdw blurRad="38100" dist="38100" dir="2700000" algn="tl">
                    <a:srgbClr val="000000">
                      <a:alpha val="43137"/>
                    </a:srgbClr>
                  </a:outerShdw>
                </a:effectLst>
                <a:hlinkClick r:id="rId2"/>
              </a:rPr>
              <a:t>http://pharmacognosy-phytochemistry-natural-products.pharmaceuticalconferences.com/</a:t>
            </a:r>
            <a:endParaRPr lang="en-US" sz="2400" i="1" dirty="0" smtClean="0">
              <a:effectLst>
                <a:outerShdw blurRad="38100" dist="38100" dir="2700000" algn="tl">
                  <a:srgbClr val="000000">
                    <a:alpha val="43137"/>
                  </a:srgbClr>
                </a:outerShdw>
              </a:effectLst>
            </a:endParaRPr>
          </a:p>
          <a:p>
            <a:pPr algn="ctr">
              <a:buFont typeface="Arial" charset="0"/>
              <a:buNone/>
              <a:defRPr/>
            </a:pP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47058620"/>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2375</TotalTime>
  <Words>956</Words>
  <Application>Microsoft Office PowerPoint</Application>
  <PresentationFormat>On-screen Show (4:3)</PresentationFormat>
  <Paragraphs>175</Paragraphs>
  <Slides>26</Slides>
  <Notes>3</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Ofis Teması</vt:lpstr>
      <vt:lpstr>About OMICS Group</vt:lpstr>
      <vt:lpstr>About OMICS Group Conferences</vt:lpstr>
      <vt:lpstr>CINNAMON ESSENTIAL OIL AND ITS MAJOR CONSTITUENT CINNAMALDEHYDE CAUSED REMARKABLE RELAXATION ON ISOLATED HUMAN CORPUS CAVERNOSUM     Alev TOSUN1, Serap GUR2*, Didem YILMAZ2, Ecem KAYA3, Alp OZGUR AKDEMIR4    1Department of Pharmacognosy, Faculty of Pharmacy, Ankara University, Ankara, Turkey  2Department of Pharmacology, Faculty of Pharmacy, Ankara University, Ankara, Turkey  3Department of Biochemistry, Faculty of Pharmacy, Ankara University, Ankara, Turkey 4Department of Urology, Ankara Numune Education and Research Hospital, Ankara, Turkey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RESULTS Cinnamon essential oil (CEO)  dose- response curve in the absence and presence of the non spesific NO-synthase inhibitor, L-NAME</vt:lpstr>
      <vt:lpstr>RESULTS  Cinnamon essential oil (CEO) dose response curve in the absence and presence of the soluble guanylate cyclase inhibitor, ODQ</vt:lpstr>
      <vt:lpstr>PowerPoint Presentation</vt:lpstr>
      <vt:lpstr>RESULTS  Cinnamon essential oil (CEO) dose response curve in the absence and presence of the soluble guanylate cyclase inhibitor, ODQ (30 µM)</vt:lpstr>
      <vt:lpstr>PowerPoint Presentation</vt:lpstr>
      <vt:lpstr>PowerPoint Presentation</vt:lpstr>
      <vt:lpstr>Lets Meet again at Pharmacognosy-2015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CINNAMON ESSENTIAL OIL AND ITS MAJOR CONSTITUENT CINNAMALDEHYDE CAUSED REMARKABLE RELAXATION ON ISOLATED HUMAN CORPUS CAVERNOSUM     Alev TOSUN1, Serap GUR2*, Didem YILMAZ2, Ecem KAYA3, Alp OZGUR AKDEMIR4    1Department of Pharmacognosy, Faculty of Pharmacy, Ankara University, Ankara, Turkey  2Department of Pharmacology, Faculty of Pharmacy, Ankara University, Ankara, Turkey  3Department of Biochemistry, Faculty of Pharmacy, Ankara University, Ankara, Turkey 4Department of Urology, Ankara Numune Education and Research Hospital, Ankara, Turkey</dc:title>
  <dc:creator>Alev Tosun</dc:creator>
  <cp:lastModifiedBy>Syeda Aeliya Fatima Zaidi</cp:lastModifiedBy>
  <cp:revision>199</cp:revision>
  <dcterms:created xsi:type="dcterms:W3CDTF">2014-06-25T10:05:10Z</dcterms:created>
  <dcterms:modified xsi:type="dcterms:W3CDTF">2014-09-23T16:03:35Z</dcterms:modified>
</cp:coreProperties>
</file>