
<file path=[Content_Types].xml><?xml version="1.0" encoding="utf-8"?>
<Types xmlns="http://schemas.openxmlformats.org/package/2006/content-types">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30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2CB"/>
    <a:srgbClr val="FBD8BB"/>
    <a:srgbClr val="432003"/>
    <a:srgbClr val="642F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63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H:\Topi%20isolati\Complessi%20respiratori_22.09.1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H:\Topi%20isolati\Complessi%20respiratori_22.09.1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H:\Topi%20isolati\Complessi%20respiratori_22.09.14.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H:\Topi%20isolati\ATP%20sintasi_mielina%20isolata_24.09.14.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H:\Topi%20isolati\Riassunto%20dati%20topi%20isolati_22.09.14.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Cartel1"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Cartel1"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Cartel1"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Cartel1"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Cartel1"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D:\Memory%20Card\Laboratorio%20-%20Ns%20esperimenti\Esperimenti%202014\Farmacia%20Bonanno%20Milanese\Riassunto%20dati%20topi%20isolati_22.09.14.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D:\Memory%20Card\Laboratorio%20-%20Ns%20esperimenti\Esperimenti%202014\Farmacia%20Bonanno%20Milanese\Riassunto%20dati%20topi%20isolati_22.09.14.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D:\Memory%20Card\Laboratorio%20-%20Ns%20esperimenti\Esperimenti%202014\Farmacia%20Bonanno%20Milanese\Riassunto%20dati%20topi%20isolati_22.09.14.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D:\Memory%20Card\Laboratorio%20-%20Ns%20esperimenti\Esperimenti%202014\Farmacia%20Bonanno%20Milanese\Riassunto%20dati%20topi%20isolati_22.09.14.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C:\Users\Martina\Desktop\Laboratorio!\Topi%20isolati\Riassunto%20ossimetria%20topi%20isolati%20e%20galattosio_09.01.2015.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C:\Users\Martina\Desktop\Laboratorio!\Topi%20isolati\Riassunto%20ossimetria%20topi%20isolati%20e%20galattosio_09.01.201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Complesso I</a:t>
            </a:r>
          </a:p>
        </c:rich>
      </c:tx>
      <c:overlay val="0"/>
    </c:title>
    <c:autoTitleDeleted val="0"/>
    <c:plotArea>
      <c:layout/>
      <c:barChart>
        <c:barDir val="col"/>
        <c:grouping val="clustered"/>
        <c:varyColors val="0"/>
        <c:ser>
          <c:idx val="0"/>
          <c:order val="0"/>
          <c:tx>
            <c:strRef>
              <c:f>'Complesso I'!$A$21</c:f>
              <c:strCache>
                <c:ptCount val="1"/>
                <c:pt idx="0">
                  <c:v>mU/min/mg</c:v>
                </c:pt>
              </c:strCache>
            </c:strRef>
          </c:tx>
          <c:invertIfNegative val="0"/>
          <c:errBars>
            <c:errBarType val="both"/>
            <c:errValType val="cust"/>
            <c:noEndCap val="0"/>
            <c:plus>
              <c:numRef>
                <c:f>'Complesso I'!$H$21:$K$21</c:f>
                <c:numCache>
                  <c:formatCode>General</c:formatCode>
                  <c:ptCount val="4"/>
                  <c:pt idx="0">
                    <c:v>2.5189802320663772</c:v>
                  </c:pt>
                  <c:pt idx="1">
                    <c:v>10.37339110790262</c:v>
                  </c:pt>
                  <c:pt idx="2">
                    <c:v>10.924942430670882</c:v>
                  </c:pt>
                  <c:pt idx="3">
                    <c:v>14.885446866694545</c:v>
                  </c:pt>
                </c:numCache>
              </c:numRef>
            </c:plus>
            <c:minus>
              <c:numRef>
                <c:f>'Complesso I'!$H$21:$K$21</c:f>
                <c:numCache>
                  <c:formatCode>General</c:formatCode>
                  <c:ptCount val="4"/>
                  <c:pt idx="0">
                    <c:v>2.5189802320663772</c:v>
                  </c:pt>
                  <c:pt idx="1">
                    <c:v>10.37339110790262</c:v>
                  </c:pt>
                  <c:pt idx="2">
                    <c:v>10.924942430670882</c:v>
                  </c:pt>
                  <c:pt idx="3">
                    <c:v>14.885446866694545</c:v>
                  </c:pt>
                </c:numCache>
              </c:numRef>
            </c:minus>
          </c:errBars>
          <c:cat>
            <c:strRef>
              <c:f>'Complesso I'!$B$20:$E$20</c:f>
              <c:strCache>
                <c:ptCount val="4"/>
                <c:pt idx="0">
                  <c:v>CTRL 20gg</c:v>
                </c:pt>
                <c:pt idx="1">
                  <c:v>Isolati 20 gg</c:v>
                </c:pt>
                <c:pt idx="2">
                  <c:v>CTRL 40 gg</c:v>
                </c:pt>
                <c:pt idx="3">
                  <c:v>Isolati 40 gg</c:v>
                </c:pt>
              </c:strCache>
            </c:strRef>
          </c:cat>
          <c:val>
            <c:numRef>
              <c:f>'Complesso I'!$B$21:$E$21</c:f>
              <c:numCache>
                <c:formatCode>0.00</c:formatCode>
                <c:ptCount val="4"/>
                <c:pt idx="0">
                  <c:v>1187.4999999999993</c:v>
                </c:pt>
                <c:pt idx="1">
                  <c:v>972.22222222222297</c:v>
                </c:pt>
                <c:pt idx="2">
                  <c:v>1283.3333333333344</c:v>
                </c:pt>
                <c:pt idx="3">
                  <c:v>777.7777777777776</c:v>
                </c:pt>
              </c:numCache>
            </c:numRef>
          </c:val>
        </c:ser>
        <c:dLbls>
          <c:showLegendKey val="0"/>
          <c:showVal val="0"/>
          <c:showCatName val="0"/>
          <c:showSerName val="0"/>
          <c:showPercent val="0"/>
          <c:showBubbleSize val="0"/>
        </c:dLbls>
        <c:gapWidth val="150"/>
        <c:axId val="86958592"/>
        <c:axId val="66892864"/>
      </c:barChart>
      <c:catAx>
        <c:axId val="86958592"/>
        <c:scaling>
          <c:orientation val="minMax"/>
        </c:scaling>
        <c:delete val="0"/>
        <c:axPos val="b"/>
        <c:numFmt formatCode="General" sourceLinked="0"/>
        <c:majorTickMark val="out"/>
        <c:minorTickMark val="none"/>
        <c:tickLblPos val="nextTo"/>
        <c:crossAx val="66892864"/>
        <c:crosses val="autoZero"/>
        <c:auto val="1"/>
        <c:lblAlgn val="ctr"/>
        <c:lblOffset val="100"/>
        <c:noMultiLvlLbl val="0"/>
      </c:catAx>
      <c:valAx>
        <c:axId val="66892864"/>
        <c:scaling>
          <c:orientation val="minMax"/>
          <c:min val="0"/>
        </c:scaling>
        <c:delete val="0"/>
        <c:axPos val="l"/>
        <c:title>
          <c:tx>
            <c:rich>
              <a:bodyPr rot="-5400000" vert="horz"/>
              <a:lstStyle/>
              <a:p>
                <a:pPr>
                  <a:defRPr/>
                </a:pPr>
                <a:r>
                  <a:rPr lang="en-US"/>
                  <a:t>mU/min/mg</a:t>
                </a:r>
              </a:p>
            </c:rich>
          </c:tx>
          <c:overlay val="0"/>
        </c:title>
        <c:numFmt formatCode="0.00" sourceLinked="1"/>
        <c:majorTickMark val="out"/>
        <c:minorTickMark val="none"/>
        <c:tickLblPos val="nextTo"/>
        <c:crossAx val="86958592"/>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Complesso III</a:t>
            </a:r>
          </a:p>
        </c:rich>
      </c:tx>
      <c:overlay val="0"/>
    </c:title>
    <c:autoTitleDeleted val="0"/>
    <c:plotArea>
      <c:layout/>
      <c:barChart>
        <c:barDir val="col"/>
        <c:grouping val="clustered"/>
        <c:varyColors val="0"/>
        <c:ser>
          <c:idx val="0"/>
          <c:order val="0"/>
          <c:tx>
            <c:strRef>
              <c:f>'Complesso III'!$A$21</c:f>
              <c:strCache>
                <c:ptCount val="1"/>
                <c:pt idx="0">
                  <c:v>mU/min/mg</c:v>
                </c:pt>
              </c:strCache>
            </c:strRef>
          </c:tx>
          <c:invertIfNegative val="0"/>
          <c:errBars>
            <c:errBarType val="both"/>
            <c:errValType val="cust"/>
            <c:noEndCap val="0"/>
            <c:plus>
              <c:numRef>
                <c:f>'Complesso III'!$H$21:$K$21</c:f>
                <c:numCache>
                  <c:formatCode>General</c:formatCode>
                  <c:ptCount val="4"/>
                  <c:pt idx="0">
                    <c:v>0.8873901854645494</c:v>
                  </c:pt>
                  <c:pt idx="1">
                    <c:v>0.73199868482361441</c:v>
                  </c:pt>
                  <c:pt idx="2">
                    <c:v>1.1992744693477793</c:v>
                  </c:pt>
                  <c:pt idx="3">
                    <c:v>0.95192765349833441</c:v>
                  </c:pt>
                </c:numCache>
              </c:numRef>
            </c:plus>
            <c:minus>
              <c:numRef>
                <c:f>'Complesso III'!$H$21:$K$21</c:f>
                <c:numCache>
                  <c:formatCode>General</c:formatCode>
                  <c:ptCount val="4"/>
                  <c:pt idx="0">
                    <c:v>0.8873901854645494</c:v>
                  </c:pt>
                  <c:pt idx="1">
                    <c:v>0.73199868482361441</c:v>
                  </c:pt>
                  <c:pt idx="2">
                    <c:v>1.1992744693477793</c:v>
                  </c:pt>
                  <c:pt idx="3">
                    <c:v>0.95192765349833441</c:v>
                  </c:pt>
                </c:numCache>
              </c:numRef>
            </c:minus>
          </c:errBars>
          <c:cat>
            <c:strRef>
              <c:f>'Complesso III'!$B$20:$E$20</c:f>
              <c:strCache>
                <c:ptCount val="4"/>
                <c:pt idx="0">
                  <c:v>CTRL 20gg</c:v>
                </c:pt>
                <c:pt idx="1">
                  <c:v>Isolati 20 gg</c:v>
                </c:pt>
                <c:pt idx="2">
                  <c:v>CTRL 40 gg</c:v>
                </c:pt>
                <c:pt idx="3">
                  <c:v>Isolati 40 gg</c:v>
                </c:pt>
              </c:strCache>
            </c:strRef>
          </c:cat>
          <c:val>
            <c:numRef>
              <c:f>'Complesso III'!$B$21:$E$21</c:f>
              <c:numCache>
                <c:formatCode>0.00</c:formatCode>
                <c:ptCount val="4"/>
                <c:pt idx="0">
                  <c:v>5.7264397905759203</c:v>
                </c:pt>
                <c:pt idx="1">
                  <c:v>4.5308095046314971</c:v>
                </c:pt>
                <c:pt idx="2">
                  <c:v>6.5445026178010526</c:v>
                </c:pt>
                <c:pt idx="3">
                  <c:v>3.8782237735117344</c:v>
                </c:pt>
              </c:numCache>
            </c:numRef>
          </c:val>
        </c:ser>
        <c:dLbls>
          <c:showLegendKey val="0"/>
          <c:showVal val="0"/>
          <c:showCatName val="0"/>
          <c:showSerName val="0"/>
          <c:showPercent val="0"/>
          <c:showBubbleSize val="0"/>
        </c:dLbls>
        <c:gapWidth val="150"/>
        <c:axId val="86902784"/>
        <c:axId val="66894592"/>
      </c:barChart>
      <c:catAx>
        <c:axId val="86902784"/>
        <c:scaling>
          <c:orientation val="minMax"/>
        </c:scaling>
        <c:delete val="0"/>
        <c:axPos val="b"/>
        <c:numFmt formatCode="General" sourceLinked="0"/>
        <c:majorTickMark val="out"/>
        <c:minorTickMark val="none"/>
        <c:tickLblPos val="nextTo"/>
        <c:crossAx val="66894592"/>
        <c:crosses val="autoZero"/>
        <c:auto val="1"/>
        <c:lblAlgn val="ctr"/>
        <c:lblOffset val="100"/>
        <c:noMultiLvlLbl val="0"/>
      </c:catAx>
      <c:valAx>
        <c:axId val="66894592"/>
        <c:scaling>
          <c:orientation val="minMax"/>
          <c:min val="0"/>
        </c:scaling>
        <c:delete val="0"/>
        <c:axPos val="l"/>
        <c:title>
          <c:tx>
            <c:rich>
              <a:bodyPr rot="-5400000" vert="horz"/>
              <a:lstStyle/>
              <a:p>
                <a:pPr>
                  <a:defRPr/>
                </a:pPr>
                <a:r>
                  <a:rPr lang="en-US"/>
                  <a:t>mU/min/mg</a:t>
                </a:r>
              </a:p>
            </c:rich>
          </c:tx>
          <c:overlay val="0"/>
        </c:title>
        <c:numFmt formatCode="0.00" sourceLinked="1"/>
        <c:majorTickMark val="out"/>
        <c:minorTickMark val="none"/>
        <c:tickLblPos val="nextTo"/>
        <c:crossAx val="8690278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Complesso IV</a:t>
            </a:r>
          </a:p>
        </c:rich>
      </c:tx>
      <c:overlay val="0"/>
    </c:title>
    <c:autoTitleDeleted val="0"/>
    <c:plotArea>
      <c:layout/>
      <c:barChart>
        <c:barDir val="col"/>
        <c:grouping val="clustered"/>
        <c:varyColors val="0"/>
        <c:ser>
          <c:idx val="0"/>
          <c:order val="0"/>
          <c:tx>
            <c:strRef>
              <c:f>'Complesso IV'!$A$21</c:f>
              <c:strCache>
                <c:ptCount val="1"/>
                <c:pt idx="0">
                  <c:v>mU/min/mg</c:v>
                </c:pt>
              </c:strCache>
            </c:strRef>
          </c:tx>
          <c:invertIfNegative val="0"/>
          <c:errBars>
            <c:errBarType val="both"/>
            <c:errValType val="cust"/>
            <c:noEndCap val="0"/>
            <c:plus>
              <c:numRef>
                <c:f>'Complesso IV'!$H$21:$K$21</c:f>
                <c:numCache>
                  <c:formatCode>General</c:formatCode>
                  <c:ptCount val="4"/>
                  <c:pt idx="0">
                    <c:v>0.63000000000000012</c:v>
                  </c:pt>
                  <c:pt idx="1">
                    <c:v>0.5</c:v>
                  </c:pt>
                  <c:pt idx="2">
                    <c:v>0.65000000000000013</c:v>
                  </c:pt>
                  <c:pt idx="3">
                    <c:v>0.65000000000000013</c:v>
                  </c:pt>
                </c:numCache>
              </c:numRef>
            </c:plus>
            <c:minus>
              <c:numRef>
                <c:f>'Complesso IV'!$H$21:$K$21</c:f>
                <c:numCache>
                  <c:formatCode>General</c:formatCode>
                  <c:ptCount val="4"/>
                  <c:pt idx="0">
                    <c:v>0.63000000000000012</c:v>
                  </c:pt>
                  <c:pt idx="1">
                    <c:v>0.5</c:v>
                  </c:pt>
                  <c:pt idx="2">
                    <c:v>0.65000000000000013</c:v>
                  </c:pt>
                  <c:pt idx="3">
                    <c:v>0.65000000000000013</c:v>
                  </c:pt>
                </c:numCache>
              </c:numRef>
            </c:minus>
          </c:errBars>
          <c:cat>
            <c:strRef>
              <c:f>'Complesso IV'!$B$20:$E$20</c:f>
              <c:strCache>
                <c:ptCount val="4"/>
                <c:pt idx="0">
                  <c:v>CTRL 20gg</c:v>
                </c:pt>
                <c:pt idx="1">
                  <c:v>Isolati 20 gg</c:v>
                </c:pt>
                <c:pt idx="2">
                  <c:v>CTRL 40 gg</c:v>
                </c:pt>
                <c:pt idx="3">
                  <c:v>Isolati 40 gg</c:v>
                </c:pt>
              </c:strCache>
            </c:strRef>
          </c:cat>
          <c:val>
            <c:numRef>
              <c:f>'Complesso IV'!$B$21:$E$21</c:f>
              <c:numCache>
                <c:formatCode>0.00</c:formatCode>
                <c:ptCount val="4"/>
                <c:pt idx="0">
                  <c:v>38.857984293193681</c:v>
                </c:pt>
                <c:pt idx="1">
                  <c:v>27.031641247439097</c:v>
                </c:pt>
                <c:pt idx="2">
                  <c:v>36.649214659685796</c:v>
                </c:pt>
                <c:pt idx="3">
                  <c:v>25.45084351367073</c:v>
                </c:pt>
              </c:numCache>
            </c:numRef>
          </c:val>
        </c:ser>
        <c:dLbls>
          <c:showLegendKey val="0"/>
          <c:showVal val="0"/>
          <c:showCatName val="0"/>
          <c:showSerName val="0"/>
          <c:showPercent val="0"/>
          <c:showBubbleSize val="0"/>
        </c:dLbls>
        <c:gapWidth val="150"/>
        <c:axId val="86959616"/>
        <c:axId val="108266048"/>
      </c:barChart>
      <c:catAx>
        <c:axId val="86959616"/>
        <c:scaling>
          <c:orientation val="minMax"/>
        </c:scaling>
        <c:delete val="0"/>
        <c:axPos val="b"/>
        <c:numFmt formatCode="General" sourceLinked="0"/>
        <c:majorTickMark val="out"/>
        <c:minorTickMark val="none"/>
        <c:tickLblPos val="nextTo"/>
        <c:crossAx val="108266048"/>
        <c:crosses val="autoZero"/>
        <c:auto val="1"/>
        <c:lblAlgn val="ctr"/>
        <c:lblOffset val="100"/>
        <c:noMultiLvlLbl val="0"/>
      </c:catAx>
      <c:valAx>
        <c:axId val="108266048"/>
        <c:scaling>
          <c:orientation val="minMax"/>
        </c:scaling>
        <c:delete val="0"/>
        <c:axPos val="l"/>
        <c:title>
          <c:tx>
            <c:rich>
              <a:bodyPr rot="-5400000" vert="horz"/>
              <a:lstStyle/>
              <a:p>
                <a:pPr>
                  <a:defRPr/>
                </a:pPr>
                <a:r>
                  <a:rPr lang="en-US"/>
                  <a:t>mU/min/mg</a:t>
                </a:r>
              </a:p>
            </c:rich>
          </c:tx>
          <c:overlay val="0"/>
        </c:title>
        <c:numFmt formatCode="0.00" sourceLinked="1"/>
        <c:majorTickMark val="out"/>
        <c:minorTickMark val="none"/>
        <c:tickLblPos val="nextTo"/>
        <c:crossAx val="86959616"/>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v>NADH</c:v>
          </c:tx>
          <c:invertIfNegative val="0"/>
          <c:errBars>
            <c:errBarType val="both"/>
            <c:errValType val="cust"/>
            <c:noEndCap val="0"/>
            <c:plus>
              <c:numRef>
                <c:f>Foglio1!$C$80:$C$83</c:f>
                <c:numCache>
                  <c:formatCode>General</c:formatCode>
                  <c:ptCount val="4"/>
                  <c:pt idx="0">
                    <c:v>4.1888838755984992</c:v>
                  </c:pt>
                  <c:pt idx="1">
                    <c:v>7.6402873502818327</c:v>
                  </c:pt>
                  <c:pt idx="2">
                    <c:v>16.5128089315495</c:v>
                  </c:pt>
                  <c:pt idx="3">
                    <c:v>10.557530385573955</c:v>
                  </c:pt>
                </c:numCache>
              </c:numRef>
            </c:plus>
            <c:minus>
              <c:numRef>
                <c:f>Foglio1!$C$80:$C$83</c:f>
                <c:numCache>
                  <c:formatCode>General</c:formatCode>
                  <c:ptCount val="4"/>
                  <c:pt idx="0">
                    <c:v>4.1888838755984992</c:v>
                  </c:pt>
                  <c:pt idx="1">
                    <c:v>7.6402873502818327</c:v>
                  </c:pt>
                  <c:pt idx="2">
                    <c:v>16.5128089315495</c:v>
                  </c:pt>
                  <c:pt idx="3">
                    <c:v>10.557530385573955</c:v>
                  </c:pt>
                </c:numCache>
              </c:numRef>
            </c:minus>
          </c:errBars>
          <c:cat>
            <c:strRef>
              <c:f>Foglio1!$A$80:$A$83</c:f>
              <c:strCache>
                <c:ptCount val="4"/>
                <c:pt idx="0">
                  <c:v>CTRL 20 gg</c:v>
                </c:pt>
                <c:pt idx="1">
                  <c:v>Isolata 20 gg</c:v>
                </c:pt>
                <c:pt idx="2">
                  <c:v>CTRL 40 gg</c:v>
                </c:pt>
                <c:pt idx="3">
                  <c:v>Isolata 40 gg</c:v>
                </c:pt>
              </c:strCache>
            </c:strRef>
          </c:cat>
          <c:val>
            <c:numRef>
              <c:f>Foglio1!$B$80:$B$83</c:f>
              <c:numCache>
                <c:formatCode>0.00</c:formatCode>
                <c:ptCount val="4"/>
                <c:pt idx="0">
                  <c:v>116.47880602909235</c:v>
                </c:pt>
                <c:pt idx="1">
                  <c:v>98.174597950810679</c:v>
                </c:pt>
                <c:pt idx="2">
                  <c:v>136.17236007810615</c:v>
                </c:pt>
                <c:pt idx="3">
                  <c:v>97.228987033502264</c:v>
                </c:pt>
              </c:numCache>
            </c:numRef>
          </c:val>
        </c:ser>
        <c:ser>
          <c:idx val="1"/>
          <c:order val="1"/>
          <c:tx>
            <c:v>Succinato</c:v>
          </c:tx>
          <c:invertIfNegative val="0"/>
          <c:errBars>
            <c:errBarType val="both"/>
            <c:errValType val="cust"/>
            <c:noEndCap val="0"/>
            <c:plus>
              <c:numRef>
                <c:f>Foglio1!$E$80:$E$83</c:f>
                <c:numCache>
                  <c:formatCode>General</c:formatCode>
                  <c:ptCount val="4"/>
                  <c:pt idx="0">
                    <c:v>22.247958171183999</c:v>
                  </c:pt>
                  <c:pt idx="1">
                    <c:v>16.925221580233064</c:v>
                  </c:pt>
                  <c:pt idx="2">
                    <c:v>36.515047579684186</c:v>
                  </c:pt>
                  <c:pt idx="3">
                    <c:v>16.026358644828299</c:v>
                  </c:pt>
                </c:numCache>
              </c:numRef>
            </c:plus>
            <c:minus>
              <c:numRef>
                <c:f>Foglio1!$E$80:$E$83</c:f>
                <c:numCache>
                  <c:formatCode>General</c:formatCode>
                  <c:ptCount val="4"/>
                  <c:pt idx="0">
                    <c:v>22.247958171183999</c:v>
                  </c:pt>
                  <c:pt idx="1">
                    <c:v>16.925221580233064</c:v>
                  </c:pt>
                  <c:pt idx="2">
                    <c:v>36.515047579684186</c:v>
                  </c:pt>
                  <c:pt idx="3">
                    <c:v>16.026358644828299</c:v>
                  </c:pt>
                </c:numCache>
              </c:numRef>
            </c:minus>
          </c:errBars>
          <c:cat>
            <c:strRef>
              <c:f>Foglio1!$A$80:$A$83</c:f>
              <c:strCache>
                <c:ptCount val="4"/>
                <c:pt idx="0">
                  <c:v>CTRL 20 gg</c:v>
                </c:pt>
                <c:pt idx="1">
                  <c:v>Isolata 20 gg</c:v>
                </c:pt>
                <c:pt idx="2">
                  <c:v>CTRL 40 gg</c:v>
                </c:pt>
                <c:pt idx="3">
                  <c:v>Isolata 40 gg</c:v>
                </c:pt>
              </c:strCache>
            </c:strRef>
          </c:cat>
          <c:val>
            <c:numRef>
              <c:f>Foglio1!$D$80:$D$83</c:f>
              <c:numCache>
                <c:formatCode>0.00</c:formatCode>
                <c:ptCount val="4"/>
                <c:pt idx="0">
                  <c:v>248.47188398165821</c:v>
                </c:pt>
                <c:pt idx="1">
                  <c:v>170.40303648610106</c:v>
                </c:pt>
                <c:pt idx="2">
                  <c:v>275.27562035147764</c:v>
                </c:pt>
                <c:pt idx="3">
                  <c:v>173.00785449439434</c:v>
                </c:pt>
              </c:numCache>
            </c:numRef>
          </c:val>
        </c:ser>
        <c:dLbls>
          <c:showLegendKey val="0"/>
          <c:showVal val="0"/>
          <c:showCatName val="0"/>
          <c:showSerName val="0"/>
          <c:showPercent val="0"/>
          <c:showBubbleSize val="0"/>
        </c:dLbls>
        <c:gapWidth val="150"/>
        <c:axId val="86961152"/>
        <c:axId val="108268352"/>
      </c:barChart>
      <c:catAx>
        <c:axId val="86961152"/>
        <c:scaling>
          <c:orientation val="minMax"/>
        </c:scaling>
        <c:delete val="0"/>
        <c:axPos val="b"/>
        <c:numFmt formatCode="General" sourceLinked="0"/>
        <c:majorTickMark val="out"/>
        <c:minorTickMark val="none"/>
        <c:tickLblPos val="nextTo"/>
        <c:crossAx val="108268352"/>
        <c:crosses val="autoZero"/>
        <c:auto val="1"/>
        <c:lblAlgn val="ctr"/>
        <c:lblOffset val="100"/>
        <c:noMultiLvlLbl val="0"/>
      </c:catAx>
      <c:valAx>
        <c:axId val="108268352"/>
        <c:scaling>
          <c:orientation val="minMax"/>
        </c:scaling>
        <c:delete val="0"/>
        <c:axPos val="l"/>
        <c:title>
          <c:tx>
            <c:rich>
              <a:bodyPr rot="-5400000" vert="horz"/>
              <a:lstStyle/>
              <a:p>
                <a:pPr>
                  <a:defRPr/>
                </a:pPr>
                <a:r>
                  <a:rPr lang="en-US"/>
                  <a:t>pmol/30 sec/mg</a:t>
                </a:r>
              </a:p>
            </c:rich>
          </c:tx>
          <c:overlay val="0"/>
        </c:title>
        <c:numFmt formatCode="0.00" sourceLinked="1"/>
        <c:majorTickMark val="out"/>
        <c:minorTickMark val="none"/>
        <c:tickLblPos val="nextTo"/>
        <c:crossAx val="86961152"/>
        <c:crosses val="autoZero"/>
        <c:crossBetween val="between"/>
      </c:valAx>
    </c:plotArea>
    <c:legend>
      <c:legendPos val="r"/>
      <c:overlay val="0"/>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Consumo Ossigeno</a:t>
            </a:r>
          </a:p>
        </c:rich>
      </c:tx>
      <c:overlay val="0"/>
    </c:title>
    <c:autoTitleDeleted val="0"/>
    <c:plotArea>
      <c:layout/>
      <c:barChart>
        <c:barDir val="col"/>
        <c:grouping val="clustered"/>
        <c:varyColors val="0"/>
        <c:ser>
          <c:idx val="0"/>
          <c:order val="0"/>
          <c:tx>
            <c:strRef>
              <c:f>'Consumo di Ossigeno'!$B$5</c:f>
              <c:strCache>
                <c:ptCount val="1"/>
                <c:pt idx="0">
                  <c:v>Campione</c:v>
                </c:pt>
              </c:strCache>
            </c:strRef>
          </c:tx>
          <c:invertIfNegative val="0"/>
          <c:errBars>
            <c:errBarType val="both"/>
            <c:errValType val="percentage"/>
            <c:noEndCap val="0"/>
            <c:val val="5"/>
          </c:errBars>
          <c:cat>
            <c:strRef>
              <c:f>'Consumo di Ossigeno'!$A$6:$A$9</c:f>
              <c:strCache>
                <c:ptCount val="4"/>
                <c:pt idx="0">
                  <c:v>CTRL 20</c:v>
                </c:pt>
                <c:pt idx="1">
                  <c:v>Isolati 20</c:v>
                </c:pt>
                <c:pt idx="2">
                  <c:v>CTRL 40</c:v>
                </c:pt>
                <c:pt idx="3">
                  <c:v>Isolati 40</c:v>
                </c:pt>
              </c:strCache>
            </c:strRef>
          </c:cat>
          <c:val>
            <c:numRef>
              <c:f>'Consumo di Ossigeno'!$B$6:$B$9</c:f>
              <c:numCache>
                <c:formatCode>General</c:formatCode>
                <c:ptCount val="4"/>
                <c:pt idx="0">
                  <c:v>3.77</c:v>
                </c:pt>
                <c:pt idx="1">
                  <c:v>3.04</c:v>
                </c:pt>
                <c:pt idx="2">
                  <c:v>4.25</c:v>
                </c:pt>
                <c:pt idx="3">
                  <c:v>2.98</c:v>
                </c:pt>
              </c:numCache>
            </c:numRef>
          </c:val>
        </c:ser>
        <c:ser>
          <c:idx val="1"/>
          <c:order val="1"/>
          <c:tx>
            <c:strRef>
              <c:f>'Consumo di Ossigeno'!$C$5</c:f>
              <c:strCache>
                <c:ptCount val="1"/>
                <c:pt idx="0">
                  <c:v>NADH</c:v>
                </c:pt>
              </c:strCache>
            </c:strRef>
          </c:tx>
          <c:invertIfNegative val="0"/>
          <c:errBars>
            <c:errBarType val="both"/>
            <c:errValType val="percentage"/>
            <c:noEndCap val="0"/>
            <c:val val="5"/>
          </c:errBars>
          <c:cat>
            <c:strRef>
              <c:f>'Consumo di Ossigeno'!$A$6:$A$9</c:f>
              <c:strCache>
                <c:ptCount val="4"/>
                <c:pt idx="0">
                  <c:v>CTRL 20</c:v>
                </c:pt>
                <c:pt idx="1">
                  <c:v>Isolati 20</c:v>
                </c:pt>
                <c:pt idx="2">
                  <c:v>CTRL 40</c:v>
                </c:pt>
                <c:pt idx="3">
                  <c:v>Isolati 40</c:v>
                </c:pt>
              </c:strCache>
            </c:strRef>
          </c:cat>
          <c:val>
            <c:numRef>
              <c:f>'Consumo di Ossigeno'!$C$6:$C$9</c:f>
              <c:numCache>
                <c:formatCode>General</c:formatCode>
                <c:ptCount val="4"/>
                <c:pt idx="0">
                  <c:v>19.459999999999997</c:v>
                </c:pt>
                <c:pt idx="1">
                  <c:v>9.129999999999999</c:v>
                </c:pt>
                <c:pt idx="2">
                  <c:v>21.330000000000002</c:v>
                </c:pt>
                <c:pt idx="3">
                  <c:v>11.58</c:v>
                </c:pt>
              </c:numCache>
            </c:numRef>
          </c:val>
        </c:ser>
        <c:ser>
          <c:idx val="2"/>
          <c:order val="2"/>
          <c:tx>
            <c:strRef>
              <c:f>'Consumo di Ossigeno'!$D$5</c:f>
              <c:strCache>
                <c:ptCount val="1"/>
                <c:pt idx="0">
                  <c:v>Succinato</c:v>
                </c:pt>
              </c:strCache>
            </c:strRef>
          </c:tx>
          <c:invertIfNegative val="0"/>
          <c:errBars>
            <c:errBarType val="both"/>
            <c:errValType val="percentage"/>
            <c:noEndCap val="0"/>
            <c:val val="5"/>
          </c:errBars>
          <c:cat>
            <c:strRef>
              <c:f>'Consumo di Ossigeno'!$A$6:$A$9</c:f>
              <c:strCache>
                <c:ptCount val="4"/>
                <c:pt idx="0">
                  <c:v>CTRL 20</c:v>
                </c:pt>
                <c:pt idx="1">
                  <c:v>Isolati 20</c:v>
                </c:pt>
                <c:pt idx="2">
                  <c:v>CTRL 40</c:v>
                </c:pt>
                <c:pt idx="3">
                  <c:v>Isolati 40</c:v>
                </c:pt>
              </c:strCache>
            </c:strRef>
          </c:cat>
          <c:val>
            <c:numRef>
              <c:f>'Consumo di Ossigeno'!$D$6:$D$9</c:f>
              <c:numCache>
                <c:formatCode>General</c:formatCode>
                <c:ptCount val="4"/>
                <c:pt idx="0">
                  <c:v>24.479999999999997</c:v>
                </c:pt>
                <c:pt idx="1">
                  <c:v>9.129999999999999</c:v>
                </c:pt>
                <c:pt idx="2">
                  <c:v>26.3</c:v>
                </c:pt>
                <c:pt idx="3">
                  <c:v>12.33</c:v>
                </c:pt>
              </c:numCache>
            </c:numRef>
          </c:val>
        </c:ser>
        <c:dLbls>
          <c:showLegendKey val="0"/>
          <c:showVal val="0"/>
          <c:showCatName val="0"/>
          <c:showSerName val="0"/>
          <c:showPercent val="0"/>
          <c:showBubbleSize val="0"/>
        </c:dLbls>
        <c:gapWidth val="150"/>
        <c:axId val="108687360"/>
        <c:axId val="108270656"/>
      </c:barChart>
      <c:catAx>
        <c:axId val="108687360"/>
        <c:scaling>
          <c:orientation val="minMax"/>
        </c:scaling>
        <c:delete val="0"/>
        <c:axPos val="b"/>
        <c:numFmt formatCode="General" sourceLinked="0"/>
        <c:majorTickMark val="out"/>
        <c:minorTickMark val="none"/>
        <c:tickLblPos val="nextTo"/>
        <c:crossAx val="108270656"/>
        <c:crosses val="autoZero"/>
        <c:auto val="1"/>
        <c:lblAlgn val="ctr"/>
        <c:lblOffset val="100"/>
        <c:noMultiLvlLbl val="0"/>
      </c:catAx>
      <c:valAx>
        <c:axId val="108270656"/>
        <c:scaling>
          <c:orientation val="minMax"/>
        </c:scaling>
        <c:delete val="0"/>
        <c:axPos val="l"/>
        <c:title>
          <c:tx>
            <c:rich>
              <a:bodyPr rot="-5400000" vert="horz"/>
              <a:lstStyle/>
              <a:p>
                <a:pPr>
                  <a:defRPr/>
                </a:pPr>
                <a:r>
                  <a:rPr lang="en-US"/>
                  <a:t>nmol O/min/mg</a:t>
                </a:r>
              </a:p>
            </c:rich>
          </c:tx>
          <c:overlay val="0"/>
        </c:title>
        <c:numFmt formatCode="General" sourceLinked="1"/>
        <c:majorTickMark val="out"/>
        <c:minorTickMark val="none"/>
        <c:tickLblPos val="nextTo"/>
        <c:crossAx val="108687360"/>
        <c:crosses val="autoZero"/>
        <c:crossBetween val="between"/>
      </c:valAx>
    </c:plotArea>
    <c:legend>
      <c:legendPos val="r"/>
      <c:overlay val="0"/>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Foglio1!$B$4</c:f>
              <c:strCache>
                <c:ptCount val="1"/>
                <c:pt idx="0">
                  <c:v>ATP sintasi</c:v>
                </c:pt>
              </c:strCache>
            </c:strRef>
          </c:tx>
          <c:invertIfNegative val="0"/>
          <c:cat>
            <c:strRef>
              <c:f>Foglio1!$A$5:$A$8</c:f>
              <c:strCache>
                <c:ptCount val="4"/>
                <c:pt idx="0">
                  <c:v>CTRL 20</c:v>
                </c:pt>
                <c:pt idx="1">
                  <c:v>I 20</c:v>
                </c:pt>
                <c:pt idx="2">
                  <c:v>CTRL 40</c:v>
                </c:pt>
                <c:pt idx="3">
                  <c:v>I 40 </c:v>
                </c:pt>
              </c:strCache>
            </c:strRef>
          </c:cat>
          <c:val>
            <c:numRef>
              <c:f>Foglio1!$B$5:$B$8</c:f>
              <c:numCache>
                <c:formatCode>General</c:formatCode>
                <c:ptCount val="4"/>
                <c:pt idx="0">
                  <c:v>12089</c:v>
                </c:pt>
                <c:pt idx="1">
                  <c:v>10448</c:v>
                </c:pt>
                <c:pt idx="2">
                  <c:v>18072</c:v>
                </c:pt>
                <c:pt idx="3">
                  <c:v>12252</c:v>
                </c:pt>
              </c:numCache>
            </c:numRef>
          </c:val>
        </c:ser>
        <c:dLbls>
          <c:showLegendKey val="0"/>
          <c:showVal val="0"/>
          <c:showCatName val="0"/>
          <c:showSerName val="0"/>
          <c:showPercent val="0"/>
          <c:showBubbleSize val="0"/>
        </c:dLbls>
        <c:gapWidth val="150"/>
        <c:axId val="108689408"/>
        <c:axId val="108272960"/>
      </c:barChart>
      <c:catAx>
        <c:axId val="108689408"/>
        <c:scaling>
          <c:orientation val="minMax"/>
        </c:scaling>
        <c:delete val="0"/>
        <c:axPos val="b"/>
        <c:numFmt formatCode="General" sourceLinked="0"/>
        <c:majorTickMark val="out"/>
        <c:minorTickMark val="none"/>
        <c:tickLblPos val="nextTo"/>
        <c:crossAx val="108272960"/>
        <c:crosses val="autoZero"/>
        <c:auto val="1"/>
        <c:lblAlgn val="ctr"/>
        <c:lblOffset val="100"/>
        <c:noMultiLvlLbl val="0"/>
      </c:catAx>
      <c:valAx>
        <c:axId val="108272960"/>
        <c:scaling>
          <c:orientation val="minMax"/>
        </c:scaling>
        <c:delete val="0"/>
        <c:axPos val="l"/>
        <c:numFmt formatCode="General" sourceLinked="1"/>
        <c:majorTickMark val="out"/>
        <c:minorTickMark val="none"/>
        <c:tickLblPos val="nextTo"/>
        <c:crossAx val="108689408"/>
        <c:crosses val="autoZero"/>
        <c:crossBetween val="between"/>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Foglio1!$D$4</c:f>
              <c:strCache>
                <c:ptCount val="1"/>
                <c:pt idx="0">
                  <c:v>ND4L</c:v>
                </c:pt>
              </c:strCache>
            </c:strRef>
          </c:tx>
          <c:invertIfNegative val="0"/>
          <c:cat>
            <c:strRef>
              <c:f>Foglio1!$A$5:$A$8</c:f>
              <c:strCache>
                <c:ptCount val="4"/>
                <c:pt idx="0">
                  <c:v>CTRL 20</c:v>
                </c:pt>
                <c:pt idx="1">
                  <c:v>I 20</c:v>
                </c:pt>
                <c:pt idx="2">
                  <c:v>CTRL 40</c:v>
                </c:pt>
                <c:pt idx="3">
                  <c:v>I 40 </c:v>
                </c:pt>
              </c:strCache>
            </c:strRef>
          </c:cat>
          <c:val>
            <c:numRef>
              <c:f>Foglio1!$D$5:$D$8</c:f>
              <c:numCache>
                <c:formatCode>General</c:formatCode>
                <c:ptCount val="4"/>
                <c:pt idx="0">
                  <c:v>11868</c:v>
                </c:pt>
                <c:pt idx="1">
                  <c:v>9893</c:v>
                </c:pt>
                <c:pt idx="2">
                  <c:v>13395</c:v>
                </c:pt>
                <c:pt idx="3">
                  <c:v>9529</c:v>
                </c:pt>
              </c:numCache>
            </c:numRef>
          </c:val>
        </c:ser>
        <c:dLbls>
          <c:showLegendKey val="0"/>
          <c:showVal val="0"/>
          <c:showCatName val="0"/>
          <c:showSerName val="0"/>
          <c:showPercent val="0"/>
          <c:showBubbleSize val="0"/>
        </c:dLbls>
        <c:gapWidth val="150"/>
        <c:axId val="108689920"/>
        <c:axId val="108323968"/>
      </c:barChart>
      <c:catAx>
        <c:axId val="108689920"/>
        <c:scaling>
          <c:orientation val="minMax"/>
        </c:scaling>
        <c:delete val="0"/>
        <c:axPos val="b"/>
        <c:numFmt formatCode="General" sourceLinked="0"/>
        <c:majorTickMark val="out"/>
        <c:minorTickMark val="none"/>
        <c:tickLblPos val="nextTo"/>
        <c:crossAx val="108323968"/>
        <c:crosses val="autoZero"/>
        <c:auto val="1"/>
        <c:lblAlgn val="ctr"/>
        <c:lblOffset val="100"/>
        <c:noMultiLvlLbl val="0"/>
      </c:catAx>
      <c:valAx>
        <c:axId val="108323968"/>
        <c:scaling>
          <c:orientation val="minMax"/>
        </c:scaling>
        <c:delete val="0"/>
        <c:axPos val="l"/>
        <c:numFmt formatCode="General" sourceLinked="1"/>
        <c:majorTickMark val="out"/>
        <c:minorTickMark val="none"/>
        <c:tickLblPos val="nextTo"/>
        <c:crossAx val="108689920"/>
        <c:crosses val="autoZero"/>
        <c:crossBetween val="between"/>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Foglio1!$E$4</c:f>
              <c:strCache>
                <c:ptCount val="1"/>
                <c:pt idx="0">
                  <c:v>MAG</c:v>
                </c:pt>
              </c:strCache>
            </c:strRef>
          </c:tx>
          <c:invertIfNegative val="0"/>
          <c:cat>
            <c:strRef>
              <c:f>Foglio1!$A$5:$A$8</c:f>
              <c:strCache>
                <c:ptCount val="4"/>
                <c:pt idx="0">
                  <c:v>CTRL 20</c:v>
                </c:pt>
                <c:pt idx="1">
                  <c:v>I 20</c:v>
                </c:pt>
                <c:pt idx="2">
                  <c:v>CTRL 40</c:v>
                </c:pt>
                <c:pt idx="3">
                  <c:v>I 40 </c:v>
                </c:pt>
              </c:strCache>
            </c:strRef>
          </c:cat>
          <c:val>
            <c:numRef>
              <c:f>Foglio1!$E$5:$E$8</c:f>
              <c:numCache>
                <c:formatCode>#,##0</c:formatCode>
                <c:ptCount val="4"/>
                <c:pt idx="0">
                  <c:v>42522</c:v>
                </c:pt>
                <c:pt idx="1">
                  <c:v>39425</c:v>
                </c:pt>
                <c:pt idx="2">
                  <c:v>47401</c:v>
                </c:pt>
                <c:pt idx="3">
                  <c:v>40455</c:v>
                </c:pt>
              </c:numCache>
            </c:numRef>
          </c:val>
        </c:ser>
        <c:dLbls>
          <c:showLegendKey val="0"/>
          <c:showVal val="0"/>
          <c:showCatName val="0"/>
          <c:showSerName val="0"/>
          <c:showPercent val="0"/>
          <c:showBubbleSize val="0"/>
        </c:dLbls>
        <c:gapWidth val="150"/>
        <c:axId val="106582016"/>
        <c:axId val="108325696"/>
      </c:barChart>
      <c:catAx>
        <c:axId val="106582016"/>
        <c:scaling>
          <c:orientation val="minMax"/>
        </c:scaling>
        <c:delete val="0"/>
        <c:axPos val="b"/>
        <c:numFmt formatCode="General" sourceLinked="0"/>
        <c:majorTickMark val="out"/>
        <c:minorTickMark val="none"/>
        <c:tickLblPos val="nextTo"/>
        <c:crossAx val="108325696"/>
        <c:crosses val="autoZero"/>
        <c:auto val="1"/>
        <c:lblAlgn val="ctr"/>
        <c:lblOffset val="100"/>
        <c:noMultiLvlLbl val="0"/>
      </c:catAx>
      <c:valAx>
        <c:axId val="108325696"/>
        <c:scaling>
          <c:orientation val="minMax"/>
        </c:scaling>
        <c:delete val="0"/>
        <c:axPos val="l"/>
        <c:numFmt formatCode="#,##0" sourceLinked="1"/>
        <c:majorTickMark val="out"/>
        <c:minorTickMark val="none"/>
        <c:tickLblPos val="nextTo"/>
        <c:crossAx val="106582016"/>
        <c:crosses val="autoZero"/>
        <c:crossBetween val="between"/>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Foglio1!$F$4</c:f>
              <c:strCache>
                <c:ptCount val="1"/>
                <c:pt idx="0">
                  <c:v>MBP (20 kDa)</c:v>
                </c:pt>
              </c:strCache>
            </c:strRef>
          </c:tx>
          <c:invertIfNegative val="0"/>
          <c:cat>
            <c:strRef>
              <c:f>Foglio1!$A$5:$A$8</c:f>
              <c:strCache>
                <c:ptCount val="4"/>
                <c:pt idx="0">
                  <c:v>CTRL 20</c:v>
                </c:pt>
                <c:pt idx="1">
                  <c:v>I 20</c:v>
                </c:pt>
                <c:pt idx="2">
                  <c:v>CTRL 40</c:v>
                </c:pt>
                <c:pt idx="3">
                  <c:v>I 40 </c:v>
                </c:pt>
              </c:strCache>
            </c:strRef>
          </c:cat>
          <c:val>
            <c:numRef>
              <c:f>Foglio1!$F$5:$F$8</c:f>
              <c:numCache>
                <c:formatCode>General</c:formatCode>
                <c:ptCount val="4"/>
                <c:pt idx="0">
                  <c:v>14542</c:v>
                </c:pt>
                <c:pt idx="1">
                  <c:v>14063</c:v>
                </c:pt>
                <c:pt idx="2">
                  <c:v>13361</c:v>
                </c:pt>
                <c:pt idx="3">
                  <c:v>9563</c:v>
                </c:pt>
              </c:numCache>
            </c:numRef>
          </c:val>
        </c:ser>
        <c:dLbls>
          <c:showLegendKey val="0"/>
          <c:showVal val="0"/>
          <c:showCatName val="0"/>
          <c:showSerName val="0"/>
          <c:showPercent val="0"/>
          <c:showBubbleSize val="0"/>
        </c:dLbls>
        <c:gapWidth val="150"/>
        <c:axId val="106582528"/>
        <c:axId val="108327424"/>
      </c:barChart>
      <c:catAx>
        <c:axId val="106582528"/>
        <c:scaling>
          <c:orientation val="minMax"/>
        </c:scaling>
        <c:delete val="0"/>
        <c:axPos val="b"/>
        <c:numFmt formatCode="General" sourceLinked="0"/>
        <c:majorTickMark val="out"/>
        <c:minorTickMark val="none"/>
        <c:tickLblPos val="nextTo"/>
        <c:crossAx val="108327424"/>
        <c:crosses val="autoZero"/>
        <c:auto val="1"/>
        <c:lblAlgn val="ctr"/>
        <c:lblOffset val="100"/>
        <c:noMultiLvlLbl val="0"/>
      </c:catAx>
      <c:valAx>
        <c:axId val="108327424"/>
        <c:scaling>
          <c:orientation val="minMax"/>
        </c:scaling>
        <c:delete val="0"/>
        <c:axPos val="l"/>
        <c:numFmt formatCode="General" sourceLinked="1"/>
        <c:majorTickMark val="out"/>
        <c:minorTickMark val="none"/>
        <c:tickLblPos val="nextTo"/>
        <c:crossAx val="106582528"/>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plotArea>
      <c:layout/>
      <c:barChart>
        <c:barDir val="col"/>
        <c:grouping val="clustered"/>
        <c:varyColors val="0"/>
        <c:ser>
          <c:idx val="0"/>
          <c:order val="0"/>
          <c:tx>
            <c:strRef>
              <c:f>Foglio1!$C$4</c:f>
              <c:strCache>
                <c:ptCount val="1"/>
                <c:pt idx="0">
                  <c:v>COX IV</c:v>
                </c:pt>
              </c:strCache>
            </c:strRef>
          </c:tx>
          <c:invertIfNegative val="0"/>
          <c:cat>
            <c:strRef>
              <c:f>Foglio1!$A$5:$A$8</c:f>
              <c:strCache>
                <c:ptCount val="4"/>
                <c:pt idx="0">
                  <c:v>CTRL 20</c:v>
                </c:pt>
                <c:pt idx="1">
                  <c:v>I 20</c:v>
                </c:pt>
                <c:pt idx="2">
                  <c:v>CTRL 40</c:v>
                </c:pt>
                <c:pt idx="3">
                  <c:v>I 40 </c:v>
                </c:pt>
              </c:strCache>
            </c:strRef>
          </c:cat>
          <c:val>
            <c:numRef>
              <c:f>Foglio1!$C$5:$C$8</c:f>
              <c:numCache>
                <c:formatCode>#,##0</c:formatCode>
                <c:ptCount val="4"/>
                <c:pt idx="0">
                  <c:v>8261</c:v>
                </c:pt>
                <c:pt idx="1">
                  <c:v>7516</c:v>
                </c:pt>
                <c:pt idx="2">
                  <c:v>9453</c:v>
                </c:pt>
                <c:pt idx="3">
                  <c:v>7847</c:v>
                </c:pt>
              </c:numCache>
            </c:numRef>
          </c:val>
        </c:ser>
        <c:dLbls>
          <c:showLegendKey val="0"/>
          <c:showVal val="0"/>
          <c:showCatName val="0"/>
          <c:showSerName val="0"/>
          <c:showPercent val="0"/>
          <c:showBubbleSize val="0"/>
        </c:dLbls>
        <c:gapWidth val="150"/>
        <c:axId val="106583040"/>
        <c:axId val="108329728"/>
      </c:barChart>
      <c:catAx>
        <c:axId val="106583040"/>
        <c:scaling>
          <c:orientation val="minMax"/>
        </c:scaling>
        <c:delete val="0"/>
        <c:axPos val="b"/>
        <c:numFmt formatCode="General" sourceLinked="0"/>
        <c:majorTickMark val="out"/>
        <c:minorTickMark val="none"/>
        <c:tickLblPos val="nextTo"/>
        <c:crossAx val="108329728"/>
        <c:crosses val="autoZero"/>
        <c:auto val="1"/>
        <c:lblAlgn val="ctr"/>
        <c:lblOffset val="100"/>
        <c:noMultiLvlLbl val="0"/>
      </c:catAx>
      <c:valAx>
        <c:axId val="108329728"/>
        <c:scaling>
          <c:orientation val="minMax"/>
        </c:scaling>
        <c:delete val="0"/>
        <c:axPos val="l"/>
        <c:numFmt formatCode="#,##0" sourceLinked="1"/>
        <c:majorTickMark val="out"/>
        <c:minorTickMark val="none"/>
        <c:tickLblPos val="nextTo"/>
        <c:crossAx val="106583040"/>
        <c:crosses val="autoZero"/>
        <c:crossBetween val="between"/>
      </c:valAx>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err="1"/>
              <a:t>Consumo</a:t>
            </a:r>
            <a:r>
              <a:rPr lang="en-US" dirty="0"/>
              <a:t> di </a:t>
            </a:r>
            <a:r>
              <a:rPr lang="en-US" dirty="0" err="1" smtClean="0"/>
              <a:t>ossigeno</a:t>
            </a:r>
            <a:r>
              <a:rPr lang="en-US" dirty="0" smtClean="0"/>
              <a:t> in </a:t>
            </a:r>
            <a:r>
              <a:rPr lang="en-US" dirty="0" err="1" smtClean="0"/>
              <a:t>mielina</a:t>
            </a:r>
            <a:r>
              <a:rPr lang="en-US" dirty="0" smtClean="0"/>
              <a:t> isolate da </a:t>
            </a:r>
            <a:r>
              <a:rPr lang="en-US" dirty="0" err="1" smtClean="0"/>
              <a:t>encefali</a:t>
            </a:r>
            <a:r>
              <a:rPr lang="en-US" dirty="0" smtClean="0"/>
              <a:t> di </a:t>
            </a:r>
            <a:r>
              <a:rPr lang="en-US" dirty="0" err="1" smtClean="0"/>
              <a:t>topi</a:t>
            </a:r>
            <a:r>
              <a:rPr lang="en-US" dirty="0" smtClean="0"/>
              <a:t> </a:t>
            </a:r>
            <a:r>
              <a:rPr lang="en-US" dirty="0" err="1" smtClean="0"/>
              <a:t>controllo</a:t>
            </a:r>
            <a:r>
              <a:rPr lang="en-US" baseline="0" dirty="0" smtClean="0"/>
              <a:t> e </a:t>
            </a:r>
            <a:r>
              <a:rPr lang="en-US" baseline="0" dirty="0" err="1" smtClean="0"/>
              <a:t>isolati</a:t>
            </a:r>
            <a:r>
              <a:rPr lang="en-US" baseline="0" dirty="0" smtClean="0"/>
              <a:t> 20  e 40 </a:t>
            </a:r>
            <a:r>
              <a:rPr lang="en-US" baseline="0" dirty="0" err="1" smtClean="0"/>
              <a:t>giorni</a:t>
            </a:r>
            <a:r>
              <a:rPr lang="en-US" baseline="0" dirty="0" smtClean="0"/>
              <a:t> da p10</a:t>
            </a:r>
            <a:endParaRPr lang="en-US" dirty="0"/>
          </a:p>
        </c:rich>
      </c:tx>
      <c:overlay val="0"/>
    </c:title>
    <c:autoTitleDeleted val="0"/>
    <c:plotArea>
      <c:layout/>
      <c:barChart>
        <c:barDir val="col"/>
        <c:grouping val="clustered"/>
        <c:varyColors val="0"/>
        <c:ser>
          <c:idx val="0"/>
          <c:order val="0"/>
          <c:tx>
            <c:strRef>
              <c:f>'D:\Memory Card\Laboratorio - Ns esperimenti\Esperimenti 2014\Farmacia Bonanno Milanese\[Riassunto ossimetria topi isolati_22.09.2014_2.xlsx]Foglio1'!$B$2</c:f>
              <c:strCache>
                <c:ptCount val="1"/>
                <c:pt idx="0">
                  <c:v>Campione</c:v>
                </c:pt>
              </c:strCache>
            </c:strRef>
          </c:tx>
          <c:invertIfNegative val="0"/>
          <c:cat>
            <c:strRef>
              <c:f>[1]Foglio1!$A$3:$A$6</c:f>
              <c:strCache>
                <c:ptCount val="4"/>
                <c:pt idx="0">
                  <c:v>CTRL 20</c:v>
                </c:pt>
                <c:pt idx="1">
                  <c:v>Isolati 20</c:v>
                </c:pt>
                <c:pt idx="2">
                  <c:v>CTRL 40</c:v>
                </c:pt>
                <c:pt idx="3">
                  <c:v>Isolati 40</c:v>
                </c:pt>
              </c:strCache>
            </c:strRef>
          </c:cat>
          <c:val>
            <c:numRef>
              <c:f>[1]Foglio1!$B$3:$B$6</c:f>
              <c:numCache>
                <c:formatCode>General</c:formatCode>
                <c:ptCount val="4"/>
                <c:pt idx="0">
                  <c:v>3.77</c:v>
                </c:pt>
                <c:pt idx="1">
                  <c:v>3.04</c:v>
                </c:pt>
                <c:pt idx="2">
                  <c:v>0</c:v>
                </c:pt>
                <c:pt idx="3">
                  <c:v>0</c:v>
                </c:pt>
              </c:numCache>
            </c:numRef>
          </c:val>
        </c:ser>
        <c:ser>
          <c:idx val="1"/>
          <c:order val="1"/>
          <c:tx>
            <c:strRef>
              <c:f>'D:\Memory Card\Laboratorio - Ns esperimenti\Esperimenti 2014\Farmacia Bonanno Milanese\[Riassunto ossimetria topi isolati_22.09.2014_2.xlsx]Foglio1'!$C$2</c:f>
              <c:strCache>
                <c:ptCount val="1"/>
                <c:pt idx="0">
                  <c:v>NADH</c:v>
                </c:pt>
              </c:strCache>
            </c:strRef>
          </c:tx>
          <c:invertIfNegative val="0"/>
          <c:cat>
            <c:strRef>
              <c:f>[1]Foglio1!$A$3:$A$6</c:f>
              <c:strCache>
                <c:ptCount val="4"/>
                <c:pt idx="0">
                  <c:v>CTRL 20</c:v>
                </c:pt>
                <c:pt idx="1">
                  <c:v>Isolati 20</c:v>
                </c:pt>
                <c:pt idx="2">
                  <c:v>CTRL 40</c:v>
                </c:pt>
                <c:pt idx="3">
                  <c:v>Isolati 40</c:v>
                </c:pt>
              </c:strCache>
            </c:strRef>
          </c:cat>
          <c:val>
            <c:numRef>
              <c:f>[1]Foglio1!$C$3:$C$6</c:f>
              <c:numCache>
                <c:formatCode>General</c:formatCode>
                <c:ptCount val="4"/>
                <c:pt idx="0">
                  <c:v>19.46</c:v>
                </c:pt>
                <c:pt idx="1">
                  <c:v>9.1300000000000008</c:v>
                </c:pt>
                <c:pt idx="2">
                  <c:v>21.33</c:v>
                </c:pt>
                <c:pt idx="3">
                  <c:v>11.58</c:v>
                </c:pt>
              </c:numCache>
            </c:numRef>
          </c:val>
        </c:ser>
        <c:ser>
          <c:idx val="2"/>
          <c:order val="2"/>
          <c:tx>
            <c:strRef>
              <c:f>'D:\Memory Card\Laboratorio - Ns esperimenti\Esperimenti 2014\Farmacia Bonanno Milanese\[Riassunto ossimetria topi isolati_22.09.2014_2.xlsx]Foglio1'!$D$2</c:f>
              <c:strCache>
                <c:ptCount val="1"/>
                <c:pt idx="0">
                  <c:v>Succinato</c:v>
                </c:pt>
              </c:strCache>
            </c:strRef>
          </c:tx>
          <c:invertIfNegative val="0"/>
          <c:cat>
            <c:strRef>
              <c:f>[1]Foglio1!$A$3:$A$6</c:f>
              <c:strCache>
                <c:ptCount val="4"/>
                <c:pt idx="0">
                  <c:v>CTRL 20</c:v>
                </c:pt>
                <c:pt idx="1">
                  <c:v>Isolati 20</c:v>
                </c:pt>
                <c:pt idx="2">
                  <c:v>CTRL 40</c:v>
                </c:pt>
                <c:pt idx="3">
                  <c:v>Isolati 40</c:v>
                </c:pt>
              </c:strCache>
            </c:strRef>
          </c:cat>
          <c:val>
            <c:numRef>
              <c:f>[1]Foglio1!$D$3:$D$6</c:f>
              <c:numCache>
                <c:formatCode>General</c:formatCode>
                <c:ptCount val="4"/>
                <c:pt idx="0">
                  <c:v>24.48</c:v>
                </c:pt>
                <c:pt idx="1">
                  <c:v>9.1300000000000008</c:v>
                </c:pt>
                <c:pt idx="2">
                  <c:v>26.3</c:v>
                </c:pt>
                <c:pt idx="3">
                  <c:v>12.33</c:v>
                </c:pt>
              </c:numCache>
            </c:numRef>
          </c:val>
        </c:ser>
        <c:dLbls>
          <c:showLegendKey val="0"/>
          <c:showVal val="0"/>
          <c:showCatName val="0"/>
          <c:showSerName val="0"/>
          <c:showPercent val="0"/>
          <c:showBubbleSize val="0"/>
        </c:dLbls>
        <c:gapWidth val="150"/>
        <c:axId val="109004800"/>
        <c:axId val="108555648"/>
      </c:barChart>
      <c:catAx>
        <c:axId val="109004800"/>
        <c:scaling>
          <c:orientation val="minMax"/>
        </c:scaling>
        <c:delete val="0"/>
        <c:axPos val="b"/>
        <c:numFmt formatCode="General" sourceLinked="0"/>
        <c:majorTickMark val="out"/>
        <c:minorTickMark val="none"/>
        <c:tickLblPos val="nextTo"/>
        <c:crossAx val="108555648"/>
        <c:crosses val="autoZero"/>
        <c:auto val="1"/>
        <c:lblAlgn val="ctr"/>
        <c:lblOffset val="100"/>
        <c:noMultiLvlLbl val="0"/>
      </c:catAx>
      <c:valAx>
        <c:axId val="108555648"/>
        <c:scaling>
          <c:orientation val="minMax"/>
        </c:scaling>
        <c:delete val="0"/>
        <c:axPos val="l"/>
        <c:title>
          <c:tx>
            <c:rich>
              <a:bodyPr rot="-5400000" vert="horz"/>
              <a:lstStyle/>
              <a:p>
                <a:pPr>
                  <a:defRPr/>
                </a:pPr>
                <a:r>
                  <a:rPr lang="en-US"/>
                  <a:t>nmol O/min/mg</a:t>
                </a:r>
              </a:p>
            </c:rich>
          </c:tx>
          <c:overlay val="0"/>
        </c:title>
        <c:numFmt formatCode="General" sourceLinked="1"/>
        <c:majorTickMark val="out"/>
        <c:minorTickMark val="none"/>
        <c:tickLblPos val="nextTo"/>
        <c:crossAx val="109004800"/>
        <c:crosses val="autoZero"/>
        <c:crossBetween val="between"/>
      </c:valAx>
    </c:plotArea>
    <c:legend>
      <c:legendPos val="r"/>
      <c:overlay val="0"/>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Complesso I</a:t>
            </a:r>
          </a:p>
        </c:rich>
      </c:tx>
      <c:overlay val="0"/>
    </c:title>
    <c:autoTitleDeleted val="0"/>
    <c:plotArea>
      <c:layout/>
      <c:barChart>
        <c:barDir val="col"/>
        <c:grouping val="clustered"/>
        <c:varyColors val="0"/>
        <c:ser>
          <c:idx val="0"/>
          <c:order val="0"/>
          <c:tx>
            <c:strRef>
              <c:f>'D:\Memory Card\Laboratorio - Ns esperimenti\Esperimenti 2014\Farmacia Bonanno Milanese\[Complessi respiratori_22.09.14.xlsx]Complesso I'!$A$21</c:f>
              <c:strCache>
                <c:ptCount val="1"/>
                <c:pt idx="0">
                  <c:v>mU/min/mg</c:v>
                </c:pt>
              </c:strCache>
            </c:strRef>
          </c:tx>
          <c:invertIfNegative val="0"/>
          <c:errBars>
            <c:errBarType val="both"/>
            <c:errValType val="cust"/>
            <c:noEndCap val="0"/>
            <c:plus>
              <c:numRef>
                <c:f>'[1]Complesso I'!$H$21:$K$21</c:f>
                <c:numCache>
                  <c:formatCode>General</c:formatCode>
                  <c:ptCount val="4"/>
                  <c:pt idx="0">
                    <c:v>2.5189802320663763</c:v>
                  </c:pt>
                  <c:pt idx="1">
                    <c:v>10.37339110790262</c:v>
                  </c:pt>
                  <c:pt idx="2">
                    <c:v>10.924942430670884</c:v>
                  </c:pt>
                  <c:pt idx="3">
                    <c:v>14.885446866694542</c:v>
                  </c:pt>
                </c:numCache>
              </c:numRef>
            </c:plus>
            <c:minus>
              <c:numRef>
                <c:f>'[1]Complesso I'!$H$21:$K$21</c:f>
                <c:numCache>
                  <c:formatCode>General</c:formatCode>
                  <c:ptCount val="4"/>
                  <c:pt idx="0">
                    <c:v>2.5189802320663763</c:v>
                  </c:pt>
                  <c:pt idx="1">
                    <c:v>10.37339110790262</c:v>
                  </c:pt>
                  <c:pt idx="2">
                    <c:v>10.924942430670884</c:v>
                  </c:pt>
                  <c:pt idx="3">
                    <c:v>14.885446866694542</c:v>
                  </c:pt>
                </c:numCache>
              </c:numRef>
            </c:minus>
          </c:errBars>
          <c:cat>
            <c:strRef>
              <c:f>'[1]Complesso I'!$B$20:$E$20</c:f>
              <c:strCache>
                <c:ptCount val="4"/>
                <c:pt idx="0">
                  <c:v>CTRL 20gg</c:v>
                </c:pt>
                <c:pt idx="1">
                  <c:v>Isolati 20 gg</c:v>
                </c:pt>
                <c:pt idx="2">
                  <c:v>CTRL 40 gg</c:v>
                </c:pt>
                <c:pt idx="3">
                  <c:v>Isolati 40 gg</c:v>
                </c:pt>
              </c:strCache>
            </c:strRef>
          </c:cat>
          <c:val>
            <c:numRef>
              <c:f>'[1]Complesso I'!$B$21:$E$21</c:f>
              <c:numCache>
                <c:formatCode>General</c:formatCode>
                <c:ptCount val="4"/>
                <c:pt idx="0">
                  <c:v>1187.4999999999993</c:v>
                </c:pt>
                <c:pt idx="1">
                  <c:v>972.22222222222297</c:v>
                </c:pt>
                <c:pt idx="2">
                  <c:v>1283.3333333333346</c:v>
                </c:pt>
                <c:pt idx="3">
                  <c:v>777.77777777777726</c:v>
                </c:pt>
              </c:numCache>
            </c:numRef>
          </c:val>
        </c:ser>
        <c:dLbls>
          <c:showLegendKey val="0"/>
          <c:showVal val="0"/>
          <c:showCatName val="0"/>
          <c:showSerName val="0"/>
          <c:showPercent val="0"/>
          <c:showBubbleSize val="0"/>
        </c:dLbls>
        <c:gapWidth val="150"/>
        <c:axId val="109003776"/>
        <c:axId val="108558528"/>
      </c:barChart>
      <c:catAx>
        <c:axId val="109003776"/>
        <c:scaling>
          <c:orientation val="minMax"/>
        </c:scaling>
        <c:delete val="0"/>
        <c:axPos val="b"/>
        <c:numFmt formatCode="General" sourceLinked="0"/>
        <c:majorTickMark val="out"/>
        <c:minorTickMark val="none"/>
        <c:tickLblPos val="nextTo"/>
        <c:crossAx val="108558528"/>
        <c:crosses val="autoZero"/>
        <c:auto val="1"/>
        <c:lblAlgn val="ctr"/>
        <c:lblOffset val="100"/>
        <c:noMultiLvlLbl val="0"/>
      </c:catAx>
      <c:valAx>
        <c:axId val="108558528"/>
        <c:scaling>
          <c:orientation val="minMax"/>
          <c:min val="0"/>
        </c:scaling>
        <c:delete val="0"/>
        <c:axPos val="l"/>
        <c:title>
          <c:tx>
            <c:rich>
              <a:bodyPr rot="-5400000" vert="horz"/>
              <a:lstStyle/>
              <a:p>
                <a:pPr>
                  <a:defRPr/>
                </a:pPr>
                <a:r>
                  <a:rPr lang="en-US"/>
                  <a:t>mU/min/mg</a:t>
                </a:r>
              </a:p>
            </c:rich>
          </c:tx>
          <c:overlay val="0"/>
        </c:title>
        <c:numFmt formatCode="General" sourceLinked="1"/>
        <c:majorTickMark val="out"/>
        <c:minorTickMark val="none"/>
        <c:tickLblPos val="nextTo"/>
        <c:crossAx val="109003776"/>
        <c:crosses val="autoZero"/>
        <c:crossBetween val="between"/>
      </c:valAx>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Complesso III</a:t>
            </a:r>
          </a:p>
        </c:rich>
      </c:tx>
      <c:overlay val="0"/>
    </c:title>
    <c:autoTitleDeleted val="0"/>
    <c:plotArea>
      <c:layout/>
      <c:barChart>
        <c:barDir val="col"/>
        <c:grouping val="clustered"/>
        <c:varyColors val="0"/>
        <c:ser>
          <c:idx val="0"/>
          <c:order val="0"/>
          <c:tx>
            <c:strRef>
              <c:f>'D:\Memory Card\Laboratorio - Ns esperimenti\Esperimenti 2014\Farmacia Bonanno Milanese\[Complessi respiratori_22.09.14.xlsx]Complesso III'!$A$21</c:f>
              <c:strCache>
                <c:ptCount val="1"/>
                <c:pt idx="0">
                  <c:v>mU/min/mg</c:v>
                </c:pt>
              </c:strCache>
            </c:strRef>
          </c:tx>
          <c:invertIfNegative val="0"/>
          <c:errBars>
            <c:errBarType val="both"/>
            <c:errValType val="cust"/>
            <c:noEndCap val="0"/>
            <c:plus>
              <c:numRef>
                <c:f>'[1]Complesso III'!$H$21:$K$21</c:f>
                <c:numCache>
                  <c:formatCode>General</c:formatCode>
                  <c:ptCount val="4"/>
                  <c:pt idx="0">
                    <c:v>0.8873901854645494</c:v>
                  </c:pt>
                  <c:pt idx="1">
                    <c:v>0.7319986848236143</c:v>
                  </c:pt>
                  <c:pt idx="2">
                    <c:v>1.199274469347779</c:v>
                  </c:pt>
                  <c:pt idx="3">
                    <c:v>0.95192765349833419</c:v>
                  </c:pt>
                </c:numCache>
              </c:numRef>
            </c:plus>
            <c:minus>
              <c:numRef>
                <c:f>'[1]Complesso III'!$H$21:$K$21</c:f>
                <c:numCache>
                  <c:formatCode>General</c:formatCode>
                  <c:ptCount val="4"/>
                  <c:pt idx="0">
                    <c:v>0.8873901854645494</c:v>
                  </c:pt>
                  <c:pt idx="1">
                    <c:v>0.7319986848236143</c:v>
                  </c:pt>
                  <c:pt idx="2">
                    <c:v>1.199274469347779</c:v>
                  </c:pt>
                  <c:pt idx="3">
                    <c:v>0.95192765349833419</c:v>
                  </c:pt>
                </c:numCache>
              </c:numRef>
            </c:minus>
          </c:errBars>
          <c:cat>
            <c:strRef>
              <c:f>'[1]Complesso III'!$B$20:$E$20</c:f>
              <c:strCache>
                <c:ptCount val="4"/>
                <c:pt idx="0">
                  <c:v>CTRL 20gg</c:v>
                </c:pt>
                <c:pt idx="1">
                  <c:v>Isolati 20 gg</c:v>
                </c:pt>
                <c:pt idx="2">
                  <c:v>CTRL 40 gg</c:v>
                </c:pt>
                <c:pt idx="3">
                  <c:v>Isolati 40 gg</c:v>
                </c:pt>
              </c:strCache>
            </c:strRef>
          </c:cat>
          <c:val>
            <c:numRef>
              <c:f>'[1]Complesso III'!$B$21:$E$21</c:f>
              <c:numCache>
                <c:formatCode>General</c:formatCode>
                <c:ptCount val="4"/>
                <c:pt idx="0">
                  <c:v>5.7264397905759203</c:v>
                </c:pt>
                <c:pt idx="1">
                  <c:v>4.5308095046314971</c:v>
                </c:pt>
                <c:pt idx="2">
                  <c:v>6.5445026178010535</c:v>
                </c:pt>
                <c:pt idx="3">
                  <c:v>3.8782237735117344</c:v>
                </c:pt>
              </c:numCache>
            </c:numRef>
          </c:val>
        </c:ser>
        <c:dLbls>
          <c:showLegendKey val="0"/>
          <c:showVal val="0"/>
          <c:showCatName val="0"/>
          <c:showSerName val="0"/>
          <c:showPercent val="0"/>
          <c:showBubbleSize val="0"/>
        </c:dLbls>
        <c:gapWidth val="150"/>
        <c:axId val="109004288"/>
        <c:axId val="109772800"/>
      </c:barChart>
      <c:catAx>
        <c:axId val="109004288"/>
        <c:scaling>
          <c:orientation val="minMax"/>
        </c:scaling>
        <c:delete val="0"/>
        <c:axPos val="b"/>
        <c:numFmt formatCode="General" sourceLinked="0"/>
        <c:majorTickMark val="out"/>
        <c:minorTickMark val="none"/>
        <c:tickLblPos val="nextTo"/>
        <c:crossAx val="109772800"/>
        <c:crosses val="autoZero"/>
        <c:auto val="1"/>
        <c:lblAlgn val="ctr"/>
        <c:lblOffset val="100"/>
        <c:noMultiLvlLbl val="0"/>
      </c:catAx>
      <c:valAx>
        <c:axId val="109772800"/>
        <c:scaling>
          <c:orientation val="minMax"/>
          <c:min val="0"/>
        </c:scaling>
        <c:delete val="0"/>
        <c:axPos val="l"/>
        <c:title>
          <c:tx>
            <c:rich>
              <a:bodyPr rot="-5400000" vert="horz"/>
              <a:lstStyle/>
              <a:p>
                <a:pPr>
                  <a:defRPr/>
                </a:pPr>
                <a:r>
                  <a:rPr lang="en-US"/>
                  <a:t>mU/min/mg</a:t>
                </a:r>
              </a:p>
            </c:rich>
          </c:tx>
          <c:overlay val="0"/>
        </c:title>
        <c:numFmt formatCode="General" sourceLinked="1"/>
        <c:majorTickMark val="out"/>
        <c:minorTickMark val="none"/>
        <c:tickLblPos val="nextTo"/>
        <c:crossAx val="109004288"/>
        <c:crosses val="autoZero"/>
        <c:crossBetween val="between"/>
      </c:valAx>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Complesso IV</a:t>
            </a:r>
          </a:p>
        </c:rich>
      </c:tx>
      <c:overlay val="0"/>
    </c:title>
    <c:autoTitleDeleted val="0"/>
    <c:plotArea>
      <c:layout/>
      <c:barChart>
        <c:barDir val="col"/>
        <c:grouping val="clustered"/>
        <c:varyColors val="0"/>
        <c:ser>
          <c:idx val="0"/>
          <c:order val="0"/>
          <c:tx>
            <c:strRef>
              <c:f>'D:\Memory Card\Laboratorio - Ns esperimenti\Esperimenti 2014\Farmacia Bonanno Milanese\[Complessi respiratori_22.09.14.xlsx]Complesso IV'!$A$21</c:f>
              <c:strCache>
                <c:ptCount val="1"/>
                <c:pt idx="0">
                  <c:v>mU/min/mg</c:v>
                </c:pt>
              </c:strCache>
            </c:strRef>
          </c:tx>
          <c:invertIfNegative val="0"/>
          <c:errBars>
            <c:errBarType val="both"/>
            <c:errValType val="cust"/>
            <c:noEndCap val="0"/>
            <c:plus>
              <c:numRef>
                <c:f>'[1]Complesso IV'!$H$21:$K$21</c:f>
                <c:numCache>
                  <c:formatCode>General</c:formatCode>
                  <c:ptCount val="4"/>
                  <c:pt idx="0">
                    <c:v>0.63</c:v>
                  </c:pt>
                  <c:pt idx="1">
                    <c:v>0.5</c:v>
                  </c:pt>
                  <c:pt idx="2">
                    <c:v>0.65</c:v>
                  </c:pt>
                  <c:pt idx="3">
                    <c:v>0.65</c:v>
                  </c:pt>
                </c:numCache>
              </c:numRef>
            </c:plus>
            <c:minus>
              <c:numRef>
                <c:f>'[1]Complesso IV'!$H$21:$K$21</c:f>
                <c:numCache>
                  <c:formatCode>General</c:formatCode>
                  <c:ptCount val="4"/>
                  <c:pt idx="0">
                    <c:v>0.63</c:v>
                  </c:pt>
                  <c:pt idx="1">
                    <c:v>0.5</c:v>
                  </c:pt>
                  <c:pt idx="2">
                    <c:v>0.65</c:v>
                  </c:pt>
                  <c:pt idx="3">
                    <c:v>0.65</c:v>
                  </c:pt>
                </c:numCache>
              </c:numRef>
            </c:minus>
          </c:errBars>
          <c:cat>
            <c:strRef>
              <c:f>'[1]Complesso IV'!$B$20:$E$20</c:f>
              <c:strCache>
                <c:ptCount val="4"/>
                <c:pt idx="0">
                  <c:v>CTRL 20gg</c:v>
                </c:pt>
                <c:pt idx="1">
                  <c:v>Isolati 20 gg</c:v>
                </c:pt>
                <c:pt idx="2">
                  <c:v>CTRL 40 gg</c:v>
                </c:pt>
                <c:pt idx="3">
                  <c:v>Isolati 40 gg</c:v>
                </c:pt>
              </c:strCache>
            </c:strRef>
          </c:cat>
          <c:val>
            <c:numRef>
              <c:f>'[1]Complesso IV'!$B$21:$E$21</c:f>
              <c:numCache>
                <c:formatCode>General</c:formatCode>
                <c:ptCount val="4"/>
                <c:pt idx="0">
                  <c:v>38.857984293193695</c:v>
                </c:pt>
                <c:pt idx="1">
                  <c:v>27.031641247439101</c:v>
                </c:pt>
                <c:pt idx="2">
                  <c:v>36.649214659685796</c:v>
                </c:pt>
                <c:pt idx="3">
                  <c:v>25.450843513670733</c:v>
                </c:pt>
              </c:numCache>
            </c:numRef>
          </c:val>
        </c:ser>
        <c:dLbls>
          <c:showLegendKey val="0"/>
          <c:showVal val="0"/>
          <c:showCatName val="0"/>
          <c:showSerName val="0"/>
          <c:showPercent val="0"/>
          <c:showBubbleSize val="0"/>
        </c:dLbls>
        <c:gapWidth val="150"/>
        <c:axId val="109005312"/>
        <c:axId val="109774528"/>
      </c:barChart>
      <c:catAx>
        <c:axId val="109005312"/>
        <c:scaling>
          <c:orientation val="minMax"/>
        </c:scaling>
        <c:delete val="0"/>
        <c:axPos val="b"/>
        <c:numFmt formatCode="General" sourceLinked="0"/>
        <c:majorTickMark val="out"/>
        <c:minorTickMark val="none"/>
        <c:tickLblPos val="nextTo"/>
        <c:crossAx val="109774528"/>
        <c:crosses val="autoZero"/>
        <c:auto val="1"/>
        <c:lblAlgn val="ctr"/>
        <c:lblOffset val="100"/>
        <c:noMultiLvlLbl val="0"/>
      </c:catAx>
      <c:valAx>
        <c:axId val="109774528"/>
        <c:scaling>
          <c:orientation val="minMax"/>
        </c:scaling>
        <c:delete val="0"/>
        <c:axPos val="l"/>
        <c:title>
          <c:tx>
            <c:rich>
              <a:bodyPr rot="-5400000" vert="horz"/>
              <a:lstStyle/>
              <a:p>
                <a:pPr>
                  <a:defRPr/>
                </a:pPr>
                <a:r>
                  <a:rPr lang="en-US"/>
                  <a:t>mU/min/mg</a:t>
                </a:r>
              </a:p>
            </c:rich>
          </c:tx>
          <c:overlay val="0"/>
        </c:title>
        <c:numFmt formatCode="General" sourceLinked="1"/>
        <c:majorTickMark val="out"/>
        <c:minorTickMark val="none"/>
        <c:tickLblPos val="nextTo"/>
        <c:crossAx val="109005312"/>
        <c:crosses val="autoZero"/>
        <c:crossBetween val="between"/>
      </c:valAx>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Foglio1!$B$32</c:f>
              <c:strCache>
                <c:ptCount val="1"/>
                <c:pt idx="0">
                  <c:v>Ctrl</c:v>
                </c:pt>
              </c:strCache>
            </c:strRef>
          </c:tx>
          <c:spPr>
            <a:solidFill>
              <a:schemeClr val="accent1"/>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Foglio1!$A$33:$A$34</c:f>
              <c:strCache>
                <c:ptCount val="2"/>
                <c:pt idx="0">
                  <c:v>NADH</c:v>
                </c:pt>
                <c:pt idx="1">
                  <c:v>Succinato</c:v>
                </c:pt>
              </c:strCache>
            </c:strRef>
          </c:cat>
          <c:val>
            <c:numRef>
              <c:f>Foglio1!$B$33:$B$34</c:f>
              <c:numCache>
                <c:formatCode>General</c:formatCode>
                <c:ptCount val="2"/>
                <c:pt idx="0">
                  <c:v>100</c:v>
                </c:pt>
                <c:pt idx="1">
                  <c:v>100</c:v>
                </c:pt>
              </c:numCache>
            </c:numRef>
          </c:val>
        </c:ser>
        <c:ser>
          <c:idx val="1"/>
          <c:order val="1"/>
          <c:tx>
            <c:strRef>
              <c:f>Foglio1!$C$32</c:f>
              <c:strCache>
                <c:ptCount val="1"/>
                <c:pt idx="0">
                  <c:v>Isolati</c:v>
                </c:pt>
              </c:strCache>
            </c:strRef>
          </c:tx>
          <c:spPr>
            <a:solidFill>
              <a:schemeClr val="accent2"/>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Foglio1!$A$33:$A$34</c:f>
              <c:strCache>
                <c:ptCount val="2"/>
                <c:pt idx="0">
                  <c:v>NADH</c:v>
                </c:pt>
                <c:pt idx="1">
                  <c:v>Succinato</c:v>
                </c:pt>
              </c:strCache>
            </c:strRef>
          </c:cat>
          <c:val>
            <c:numRef>
              <c:f>Foglio1!$C$33:$C$34</c:f>
              <c:numCache>
                <c:formatCode>General</c:formatCode>
                <c:ptCount val="2"/>
                <c:pt idx="0">
                  <c:v>31.2</c:v>
                </c:pt>
                <c:pt idx="1">
                  <c:v>39.4</c:v>
                </c:pt>
              </c:numCache>
            </c:numRef>
          </c:val>
        </c:ser>
        <c:ser>
          <c:idx val="2"/>
          <c:order val="2"/>
          <c:tx>
            <c:strRef>
              <c:f>Foglio1!$D$32</c:f>
              <c:strCache>
                <c:ptCount val="1"/>
                <c:pt idx="0">
                  <c:v>Isolati + Galattosio</c:v>
                </c:pt>
              </c:strCache>
            </c:strRef>
          </c:tx>
          <c:spPr>
            <a:solidFill>
              <a:schemeClr val="accent3"/>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Foglio1!$A$33:$A$34</c:f>
              <c:strCache>
                <c:ptCount val="2"/>
                <c:pt idx="0">
                  <c:v>NADH</c:v>
                </c:pt>
                <c:pt idx="1">
                  <c:v>Succinato</c:v>
                </c:pt>
              </c:strCache>
            </c:strRef>
          </c:cat>
          <c:val>
            <c:numRef>
              <c:f>Foglio1!$D$33:$D$34</c:f>
              <c:numCache>
                <c:formatCode>General</c:formatCode>
                <c:ptCount val="2"/>
                <c:pt idx="0">
                  <c:v>69.5</c:v>
                </c:pt>
                <c:pt idx="1">
                  <c:v>118.3</c:v>
                </c:pt>
              </c:numCache>
            </c:numRef>
          </c:val>
        </c:ser>
        <c:dLbls>
          <c:showLegendKey val="0"/>
          <c:showVal val="0"/>
          <c:showCatName val="0"/>
          <c:showSerName val="0"/>
          <c:showPercent val="0"/>
          <c:showBubbleSize val="0"/>
        </c:dLbls>
        <c:gapWidth val="219"/>
        <c:overlap val="-27"/>
        <c:axId val="109667840"/>
        <c:axId val="109776832"/>
      </c:barChart>
      <c:catAx>
        <c:axId val="109667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9776832"/>
        <c:crosses val="autoZero"/>
        <c:auto val="1"/>
        <c:lblAlgn val="ctr"/>
        <c:lblOffset val="100"/>
        <c:noMultiLvlLbl val="0"/>
      </c:catAx>
      <c:valAx>
        <c:axId val="109776832"/>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 oxygen</a:t>
                </a:r>
                <a:r>
                  <a:rPr lang="en-US" sz="1400" b="1" baseline="0"/>
                  <a:t> consumption</a:t>
                </a:r>
                <a:endParaRPr lang="en-US" sz="1400" b="1"/>
              </a:p>
            </c:rich>
          </c:tx>
          <c:overlay val="0"/>
          <c:spPr>
            <a:noFill/>
            <a:ln>
              <a:noFill/>
            </a:ln>
            <a:effectLst/>
          </c:spPr>
        </c:title>
        <c:numFmt formatCode="General" sourceLinked="1"/>
        <c:majorTickMark val="none"/>
        <c:minorTickMark val="none"/>
        <c:tickLblPos val="nextTo"/>
        <c:spPr>
          <a:noFill/>
          <a:ln>
            <a:solidFill>
              <a:schemeClr val="bg2">
                <a:lumMod val="90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66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3727034120735"/>
          <c:y val="2.7777777777777776E-2"/>
          <c:w val="0.83129396325459315"/>
          <c:h val="0.73577136191309422"/>
        </c:manualLayout>
      </c:layout>
      <c:barChart>
        <c:barDir val="col"/>
        <c:grouping val="clustered"/>
        <c:varyColors val="0"/>
        <c:ser>
          <c:idx val="0"/>
          <c:order val="0"/>
          <c:tx>
            <c:strRef>
              <c:f>'\\MARTINA-PC\Users\Public\[ATP sintasi_mielina isolata_09.01.15.xlsx]Foglio1'!$M$14</c:f>
              <c:strCache>
                <c:ptCount val="1"/>
                <c:pt idx="0">
                  <c:v>Ctrl</c:v>
                </c:pt>
              </c:strCache>
            </c:strRef>
          </c:tx>
          <c:spPr>
            <a:solidFill>
              <a:schemeClr val="accent1"/>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[1]Foglio1!$L$15:$L$16</c:f>
              <c:strCache>
                <c:ptCount val="2"/>
                <c:pt idx="0">
                  <c:v>NADH</c:v>
                </c:pt>
                <c:pt idx="1">
                  <c:v>Succinato</c:v>
                </c:pt>
              </c:strCache>
            </c:strRef>
          </c:cat>
          <c:val>
            <c:numRef>
              <c:f>[1]Foglio1!$M$15:$M$16</c:f>
              <c:numCache>
                <c:formatCode>General</c:formatCode>
                <c:ptCount val="2"/>
                <c:pt idx="0">
                  <c:v>100</c:v>
                </c:pt>
                <c:pt idx="1">
                  <c:v>100</c:v>
                </c:pt>
              </c:numCache>
            </c:numRef>
          </c:val>
        </c:ser>
        <c:ser>
          <c:idx val="1"/>
          <c:order val="1"/>
          <c:tx>
            <c:strRef>
              <c:f>'\\MARTINA-PC\Users\Public\[ATP sintasi_mielina isolata_09.01.15.xlsx]Foglio1'!$N$14</c:f>
              <c:strCache>
                <c:ptCount val="1"/>
                <c:pt idx="0">
                  <c:v>Isolati</c:v>
                </c:pt>
              </c:strCache>
            </c:strRef>
          </c:tx>
          <c:spPr>
            <a:solidFill>
              <a:schemeClr val="accent2"/>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[1]Foglio1!$L$15:$L$16</c:f>
              <c:strCache>
                <c:ptCount val="2"/>
                <c:pt idx="0">
                  <c:v>NADH</c:v>
                </c:pt>
                <c:pt idx="1">
                  <c:v>Succinato</c:v>
                </c:pt>
              </c:strCache>
            </c:strRef>
          </c:cat>
          <c:val>
            <c:numRef>
              <c:f>[1]Foglio1!$N$15:$N$16</c:f>
              <c:numCache>
                <c:formatCode>General</c:formatCode>
                <c:ptCount val="2"/>
                <c:pt idx="0">
                  <c:v>77.5</c:v>
                </c:pt>
                <c:pt idx="1">
                  <c:v>66.5</c:v>
                </c:pt>
              </c:numCache>
            </c:numRef>
          </c:val>
        </c:ser>
        <c:ser>
          <c:idx val="2"/>
          <c:order val="2"/>
          <c:tx>
            <c:strRef>
              <c:f>'\\MARTINA-PC\Users\Public\[ATP sintasi_mielina isolata_09.01.15.xlsx]Foglio1'!$O$14</c:f>
              <c:strCache>
                <c:ptCount val="1"/>
                <c:pt idx="0">
                  <c:v>Isolati + Galattosio</c:v>
                </c:pt>
              </c:strCache>
            </c:strRef>
          </c:tx>
          <c:spPr>
            <a:solidFill>
              <a:schemeClr val="accent3"/>
            </a:solidFill>
            <a:ln>
              <a:noFill/>
            </a:ln>
            <a:effectLst/>
          </c:spPr>
          <c:invertIfNegative val="0"/>
          <c:errBars>
            <c:errBarType val="both"/>
            <c:errValType val="percentage"/>
            <c:noEndCap val="0"/>
            <c:val val="5"/>
            <c:spPr>
              <a:noFill/>
              <a:ln w="9525" cap="flat" cmpd="sng" algn="ctr">
                <a:solidFill>
                  <a:schemeClr val="tx1">
                    <a:lumMod val="65000"/>
                    <a:lumOff val="35000"/>
                  </a:schemeClr>
                </a:solidFill>
                <a:round/>
              </a:ln>
              <a:effectLst/>
            </c:spPr>
          </c:errBars>
          <c:cat>
            <c:strRef>
              <c:f>[1]Foglio1!$L$15:$L$16</c:f>
              <c:strCache>
                <c:ptCount val="2"/>
                <c:pt idx="0">
                  <c:v>NADH</c:v>
                </c:pt>
                <c:pt idx="1">
                  <c:v>Succinato</c:v>
                </c:pt>
              </c:strCache>
            </c:strRef>
          </c:cat>
          <c:val>
            <c:numRef>
              <c:f>[1]Foglio1!$O$15:$O$16</c:f>
              <c:numCache>
                <c:formatCode>General</c:formatCode>
                <c:ptCount val="2"/>
                <c:pt idx="0">
                  <c:v>119.1</c:v>
                </c:pt>
                <c:pt idx="1">
                  <c:v>118.6</c:v>
                </c:pt>
              </c:numCache>
            </c:numRef>
          </c:val>
        </c:ser>
        <c:dLbls>
          <c:showLegendKey val="0"/>
          <c:showVal val="0"/>
          <c:showCatName val="0"/>
          <c:showSerName val="0"/>
          <c:showPercent val="0"/>
          <c:showBubbleSize val="0"/>
        </c:dLbls>
        <c:gapWidth val="219"/>
        <c:overlap val="-27"/>
        <c:axId val="109668352"/>
        <c:axId val="109778560"/>
      </c:barChart>
      <c:catAx>
        <c:axId val="10966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109778560"/>
        <c:crosses val="autoZero"/>
        <c:auto val="1"/>
        <c:lblAlgn val="ctr"/>
        <c:lblOffset val="100"/>
        <c:noMultiLvlLbl val="0"/>
      </c:catAx>
      <c:valAx>
        <c:axId val="109778560"/>
        <c:scaling>
          <c:orientation val="minMax"/>
        </c:scaling>
        <c:delete val="0"/>
        <c:axPos val="l"/>
        <c:title>
          <c:tx>
            <c:rich>
              <a:bodyPr rot="-54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r>
                  <a:rPr lang="en-US" sz="1400" b="1"/>
                  <a:t>% ATP production</a:t>
                </a:r>
              </a:p>
            </c:rich>
          </c:tx>
          <c:overlay val="0"/>
          <c:spPr>
            <a:noFill/>
            <a:ln>
              <a:noFill/>
            </a:ln>
            <a:effectLst/>
          </c:spPr>
        </c:title>
        <c:numFmt formatCode="General" sourceLinked="1"/>
        <c:majorTickMark val="none"/>
        <c:minorTickMark val="none"/>
        <c:tickLblPos val="nextTo"/>
        <c:spPr>
          <a:noFill/>
          <a:ln>
            <a:solidFill>
              <a:schemeClr val="bg2">
                <a:lumMod val="90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09668352"/>
        <c:crosses val="autoZero"/>
        <c:crossBetween val="between"/>
      </c:valAx>
      <c:spPr>
        <a:noFill/>
        <a:ln>
          <a:noFill/>
        </a:ln>
        <a:effectLst/>
      </c:spPr>
    </c:plotArea>
    <c:legend>
      <c:legendPos val="b"/>
      <c:layout>
        <c:manualLayout>
          <c:xMode val="edge"/>
          <c:yMode val="edge"/>
          <c:x val="0.15597703412073491"/>
          <c:y val="0.89389362787984838"/>
          <c:w val="0.68804593175853024"/>
          <c:h val="0.1061063721201516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C002D54-955D-4C14-8941-ADCA44113934}" type="datetimeFigureOut">
              <a:rPr lang="it-IT" smtClean="0"/>
              <a:t>13/08/2015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9D4D55-2F88-4392-8992-9EFC9ED9AF6A}" type="slidenum">
              <a:rPr lang="it-IT" smtClean="0"/>
              <a:t>‹#›</a:t>
            </a:fld>
            <a:endParaRPr lang="it-IT"/>
          </a:p>
        </p:txBody>
      </p:sp>
    </p:spTree>
    <p:extLst>
      <p:ext uri="{BB962C8B-B14F-4D97-AF65-F5344CB8AC3E}">
        <p14:creationId xmlns:p14="http://schemas.microsoft.com/office/powerpoint/2010/main" val="1823431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spect="1" noChangeArrowheads="1" noTextEdit="1"/>
          </p:cNvSpPr>
          <p:nvPr>
            <p:ph type="sldImg"/>
          </p:nvPr>
        </p:nvSpPr>
        <p:spPr>
          <a:xfrm>
            <a:off x="923925" y="747713"/>
            <a:ext cx="4965700" cy="3724275"/>
          </a:xfrm>
          <a:ln/>
        </p:spPr>
      </p:sp>
      <p:sp>
        <p:nvSpPr>
          <p:cNvPr id="224259" name="Rectangle 3"/>
          <p:cNvSpPr>
            <a:spLocks noGrp="1" noChangeArrowheads="1"/>
          </p:cNvSpPr>
          <p:nvPr>
            <p:ph type="body" idx="1"/>
          </p:nvPr>
        </p:nvSpPr>
        <p:spPr>
          <a:xfrm>
            <a:off x="681038" y="4721225"/>
            <a:ext cx="5449887" cy="4470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extLst>
      <p:ext uri="{BB962C8B-B14F-4D97-AF65-F5344CB8AC3E}">
        <p14:creationId xmlns:p14="http://schemas.microsoft.com/office/powerpoint/2010/main" val="279447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spect="1" noChangeArrowheads="1" noTextEdit="1"/>
          </p:cNvSpPr>
          <p:nvPr>
            <p:ph type="sldImg"/>
          </p:nvPr>
        </p:nvSpPr>
        <p:spPr>
          <a:ln/>
        </p:spPr>
      </p:sp>
      <p:sp>
        <p:nvSpPr>
          <p:cNvPr id="2252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extLst>
      <p:ext uri="{BB962C8B-B14F-4D97-AF65-F5344CB8AC3E}">
        <p14:creationId xmlns:p14="http://schemas.microsoft.com/office/powerpoint/2010/main" val="23613258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extLst>
      <p:ext uri="{BB962C8B-B14F-4D97-AF65-F5344CB8AC3E}">
        <p14:creationId xmlns:p14="http://schemas.microsoft.com/office/powerpoint/2010/main" val="1934023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0418" name="Rectangle 2"/>
          <p:cNvSpPr>
            <a:spLocks noGrp="1" noRot="1" noChangeAspect="1" noChangeArrowheads="1" noTextEdit="1"/>
          </p:cNvSpPr>
          <p:nvPr>
            <p:ph type="sldImg"/>
          </p:nvPr>
        </p:nvSpPr>
        <p:spPr>
          <a:ln/>
        </p:spPr>
      </p:sp>
      <p:sp>
        <p:nvSpPr>
          <p:cNvPr id="700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extLst>
      <p:ext uri="{BB962C8B-B14F-4D97-AF65-F5344CB8AC3E}">
        <p14:creationId xmlns:p14="http://schemas.microsoft.com/office/powerpoint/2010/main" val="747742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442" name="Rectangle 2"/>
          <p:cNvSpPr>
            <a:spLocks noGrp="1" noRot="1" noChangeAspect="1" noChangeArrowheads="1" noTextEdit="1"/>
          </p:cNvSpPr>
          <p:nvPr>
            <p:ph type="sldImg"/>
          </p:nvPr>
        </p:nvSpPr>
        <p:spPr>
          <a:ln/>
        </p:spPr>
      </p:sp>
      <p:sp>
        <p:nvSpPr>
          <p:cNvPr id="7014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extLst>
      <p:ext uri="{BB962C8B-B14F-4D97-AF65-F5344CB8AC3E}">
        <p14:creationId xmlns:p14="http://schemas.microsoft.com/office/powerpoint/2010/main" val="3732981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4391EB4B-8737-40E9-A8F4-333124EE9864}" type="slidenum">
              <a:rPr lang="it-IT" smtClean="0"/>
              <a:t>12</a:t>
            </a:fld>
            <a:endParaRPr lang="it-IT"/>
          </a:p>
        </p:txBody>
      </p:sp>
    </p:spTree>
    <p:extLst>
      <p:ext uri="{BB962C8B-B14F-4D97-AF65-F5344CB8AC3E}">
        <p14:creationId xmlns:p14="http://schemas.microsoft.com/office/powerpoint/2010/main" val="30828171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extLst>
      <p:ext uri="{BB962C8B-B14F-4D97-AF65-F5344CB8AC3E}">
        <p14:creationId xmlns:p14="http://schemas.microsoft.com/office/powerpoint/2010/main" val="1482224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Grp="1" noRot="1" noChangeAspect="1" noChangeArrowheads="1" noTextEdit="1"/>
          </p:cNvSpPr>
          <p:nvPr>
            <p:ph type="sldImg"/>
          </p:nvPr>
        </p:nvSpPr>
        <p:spPr>
          <a:ln/>
        </p:spPr>
      </p:sp>
      <p:sp>
        <p:nvSpPr>
          <p:cNvPr id="2693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Rot="1" noChangeAspect="1" noChangeArrowheads="1" noTextEdit="1"/>
          </p:cNvSpPr>
          <p:nvPr>
            <p:ph type="sldImg"/>
          </p:nvPr>
        </p:nvSpPr>
        <p:spPr>
          <a:ln/>
        </p:spPr>
      </p:sp>
      <p:sp>
        <p:nvSpPr>
          <p:cNvPr id="271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Rot="1" noChangeAspect="1" noChangeArrowheads="1" noTextEdit="1"/>
          </p:cNvSpPr>
          <p:nvPr>
            <p:ph type="sldImg"/>
          </p:nvPr>
        </p:nvSpPr>
        <p:spPr>
          <a:ln/>
        </p:spPr>
      </p:sp>
      <p:sp>
        <p:nvSpPr>
          <p:cNvPr id="273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spect="1" noChangeArrowheads="1" noTextEdit="1"/>
          </p:cNvSpPr>
          <p:nvPr>
            <p:ph type="sldImg"/>
          </p:nvPr>
        </p:nvSpPr>
        <p:spPr>
          <a:ln/>
        </p:spPr>
      </p:sp>
      <p:sp>
        <p:nvSpPr>
          <p:cNvPr id="2754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Rot="1" noChangeAspect="1" noChangeArrowheads="1" noTextEdit="1"/>
          </p:cNvSpPr>
          <p:nvPr>
            <p:ph type="sldImg"/>
          </p:nvPr>
        </p:nvSpPr>
        <p:spPr>
          <a:ln/>
        </p:spPr>
      </p:sp>
      <p:sp>
        <p:nvSpPr>
          <p:cNvPr id="276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p:cNvSpPr>
            <a:spLocks noGrp="1" noRot="1" noChangeAspect="1" noChangeArrowheads="1" noTextEdit="1"/>
          </p:cNvSpPr>
          <p:nvPr>
            <p:ph type="sldImg"/>
          </p:nvPr>
        </p:nvSpPr>
        <p:spPr>
          <a:xfrm>
            <a:off x="1144588" y="687388"/>
            <a:ext cx="4570412" cy="3427412"/>
          </a:xfrm>
          <a:ln/>
        </p:spPr>
      </p:sp>
      <p:sp>
        <p:nvSpPr>
          <p:cNvPr id="277507" name="Rectangle 3"/>
          <p:cNvSpPr>
            <a:spLocks noGrp="1" noChangeArrowheads="1"/>
          </p:cNvSpPr>
          <p:nvPr>
            <p:ph type="body" idx="1"/>
          </p:nvPr>
        </p:nvSpPr>
        <p:spPr>
          <a:xfrm>
            <a:off x="685641" y="4343436"/>
            <a:ext cx="5486719"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3885294" y="8685413"/>
            <a:ext cx="2971107" cy="45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itchFamily="34" charset="0"/>
              </a:defRPr>
            </a:lvl1pPr>
            <a:lvl2pPr marL="742950" indent="-285750" defTabSz="873125" eaLnBrk="0" hangingPunct="0">
              <a:defRPr sz="2800" b="1">
                <a:solidFill>
                  <a:schemeClr val="accent2"/>
                </a:solidFill>
                <a:latin typeface="Arial" pitchFamily="34" charset="0"/>
              </a:defRPr>
            </a:lvl2pPr>
            <a:lvl3pPr marL="1143000" indent="-228600" defTabSz="873125" eaLnBrk="0" hangingPunct="0">
              <a:defRPr sz="2800" b="1">
                <a:solidFill>
                  <a:schemeClr val="accent2"/>
                </a:solidFill>
                <a:latin typeface="Arial" pitchFamily="34" charset="0"/>
              </a:defRPr>
            </a:lvl3pPr>
            <a:lvl4pPr marL="1600200" indent="-228600" defTabSz="873125" eaLnBrk="0" hangingPunct="0">
              <a:defRPr sz="2800" b="1">
                <a:solidFill>
                  <a:schemeClr val="accent2"/>
                </a:solidFill>
                <a:latin typeface="Arial" pitchFamily="34" charset="0"/>
              </a:defRPr>
            </a:lvl4pPr>
            <a:lvl5pPr marL="2057400" indent="-228600" defTabSz="873125" eaLnBrk="0" hangingPunct="0">
              <a:defRPr sz="2800" b="1">
                <a:solidFill>
                  <a:schemeClr val="accent2"/>
                </a:solidFill>
                <a:latin typeface="Arial" pitchFamily="34" charset="0"/>
              </a:defRPr>
            </a:lvl5pPr>
            <a:lvl6pPr marL="2514600" indent="-228600" defTabSz="873125" eaLnBrk="0" fontAlgn="base" hangingPunct="0">
              <a:spcBef>
                <a:spcPct val="0"/>
              </a:spcBef>
              <a:spcAft>
                <a:spcPct val="0"/>
              </a:spcAft>
              <a:defRPr sz="2800" b="1">
                <a:solidFill>
                  <a:schemeClr val="accent2"/>
                </a:solidFill>
                <a:latin typeface="Arial" pitchFamily="34" charset="0"/>
              </a:defRPr>
            </a:lvl6pPr>
            <a:lvl7pPr marL="2971800" indent="-228600" defTabSz="873125" eaLnBrk="0" fontAlgn="base" hangingPunct="0">
              <a:spcBef>
                <a:spcPct val="0"/>
              </a:spcBef>
              <a:spcAft>
                <a:spcPct val="0"/>
              </a:spcAft>
              <a:defRPr sz="2800" b="1">
                <a:solidFill>
                  <a:schemeClr val="accent2"/>
                </a:solidFill>
                <a:latin typeface="Arial" pitchFamily="34" charset="0"/>
              </a:defRPr>
            </a:lvl7pPr>
            <a:lvl8pPr marL="3429000" indent="-228600" defTabSz="873125" eaLnBrk="0" fontAlgn="base" hangingPunct="0">
              <a:spcBef>
                <a:spcPct val="0"/>
              </a:spcBef>
              <a:spcAft>
                <a:spcPct val="0"/>
              </a:spcAft>
              <a:defRPr sz="2800" b="1">
                <a:solidFill>
                  <a:schemeClr val="accent2"/>
                </a:solidFill>
                <a:latin typeface="Arial" pitchFamily="34" charset="0"/>
              </a:defRPr>
            </a:lvl8pPr>
            <a:lvl9pPr marL="3886200" indent="-228600" defTabSz="873125" eaLnBrk="0" fontAlgn="base" hangingPunct="0">
              <a:spcBef>
                <a:spcPct val="0"/>
              </a:spcBef>
              <a:spcAft>
                <a:spcPct val="0"/>
              </a:spcAft>
              <a:defRPr sz="2800" b="1">
                <a:solidFill>
                  <a:schemeClr val="accent2"/>
                </a:solidFill>
                <a:latin typeface="Arial" pitchFamily="34" charset="0"/>
              </a:defRPr>
            </a:lvl9pPr>
          </a:lstStyle>
          <a:p>
            <a:pPr algn="r" eaLnBrk="1" hangingPunct="1"/>
            <a:fld id="{20FA7930-15FF-498D-97E9-688CB71AD348}" type="slidenum">
              <a:rPr lang="it-IT" altLang="it-IT" sz="1100" b="0">
                <a:solidFill>
                  <a:schemeClr val="tx1"/>
                </a:solidFill>
                <a:cs typeface="Arial" pitchFamily="34" charset="0"/>
              </a:rPr>
              <a:pPr algn="r" eaLnBrk="1" hangingPunct="1"/>
              <a:t>36</a:t>
            </a:fld>
            <a:endParaRPr lang="it-IT" altLang="it-IT" sz="1100" b="0">
              <a:solidFill>
                <a:schemeClr val="tx1"/>
              </a:solidFill>
              <a:cs typeface="Arial" pitchFamily="34" charset="0"/>
            </a:endParaRPr>
          </a:p>
        </p:txBody>
      </p:sp>
      <p:sp>
        <p:nvSpPr>
          <p:cNvPr id="278531" name="Rectangle 2"/>
          <p:cNvSpPr>
            <a:spLocks noGrp="1" noRot="1" noChangeAspect="1" noChangeArrowheads="1" noTextEdit="1"/>
          </p:cNvSpPr>
          <p:nvPr>
            <p:ph type="sldImg"/>
          </p:nvPr>
        </p:nvSpPr>
        <p:spPr>
          <a:xfrm>
            <a:off x="1144588" y="687388"/>
            <a:ext cx="4570412" cy="3427412"/>
          </a:xfrm>
          <a:ln/>
        </p:spPr>
      </p:sp>
      <p:sp>
        <p:nvSpPr>
          <p:cNvPr id="278532" name="Rectangle 3"/>
          <p:cNvSpPr>
            <a:spLocks noGrp="1" noChangeArrowheads="1"/>
          </p:cNvSpPr>
          <p:nvPr>
            <p:ph type="body" idx="1"/>
          </p:nvPr>
        </p:nvSpPr>
        <p:spPr>
          <a:xfrm>
            <a:off x="914188" y="4343436"/>
            <a:ext cx="5029626"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endParaRPr lang="it-IT" altLang="it-IT"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p:cNvSpPr>
            <a:spLocks noGrp="1" noRot="1" noChangeAspect="1" noChangeArrowheads="1" noTextEdit="1"/>
          </p:cNvSpPr>
          <p:nvPr>
            <p:ph type="sldImg"/>
          </p:nvPr>
        </p:nvSpPr>
        <p:spPr>
          <a:xfrm>
            <a:off x="1144588" y="687388"/>
            <a:ext cx="4570412" cy="3427412"/>
          </a:xfrm>
          <a:ln/>
        </p:spPr>
      </p:sp>
      <p:sp>
        <p:nvSpPr>
          <p:cNvPr id="279555" name="Rectangle 3"/>
          <p:cNvSpPr>
            <a:spLocks noGrp="1" noChangeArrowheads="1"/>
          </p:cNvSpPr>
          <p:nvPr>
            <p:ph type="body" idx="1"/>
          </p:nvPr>
        </p:nvSpPr>
        <p:spPr>
          <a:xfrm>
            <a:off x="685641" y="4343436"/>
            <a:ext cx="5486719"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xfrm>
            <a:off x="1144588" y="687388"/>
            <a:ext cx="4570412" cy="3427412"/>
          </a:xfrm>
          <a:ln/>
        </p:spPr>
      </p:sp>
      <p:sp>
        <p:nvSpPr>
          <p:cNvPr id="280579" name="Rectangle 3"/>
          <p:cNvSpPr>
            <a:spLocks noGrp="1" noChangeArrowheads="1"/>
          </p:cNvSpPr>
          <p:nvPr>
            <p:ph type="body" idx="1"/>
          </p:nvPr>
        </p:nvSpPr>
        <p:spPr>
          <a:xfrm>
            <a:off x="685641" y="4343436"/>
            <a:ext cx="5486719"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Rot="1" noChangeAspect="1" noChangeArrowheads="1" noTextEdit="1"/>
          </p:cNvSpPr>
          <p:nvPr>
            <p:ph type="sldImg"/>
          </p:nvPr>
        </p:nvSpPr>
        <p:spPr>
          <a:xfrm>
            <a:off x="1144588" y="687388"/>
            <a:ext cx="4570412" cy="3427412"/>
          </a:xfrm>
          <a:ln/>
        </p:spPr>
      </p:sp>
      <p:sp>
        <p:nvSpPr>
          <p:cNvPr id="281603" name="Rectangle 3"/>
          <p:cNvSpPr>
            <a:spLocks noGrp="1" noChangeArrowheads="1"/>
          </p:cNvSpPr>
          <p:nvPr>
            <p:ph type="body" idx="1"/>
          </p:nvPr>
        </p:nvSpPr>
        <p:spPr>
          <a:xfrm>
            <a:off x="685641" y="4343436"/>
            <a:ext cx="5486719"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Segnaposto immagine diapositiva 1"/>
          <p:cNvSpPr>
            <a:spLocks noGrp="1" noRot="1" noChangeAspect="1" noTextEdit="1"/>
          </p:cNvSpPr>
          <p:nvPr>
            <p:ph type="sldImg"/>
          </p:nvPr>
        </p:nvSpPr>
        <p:spPr>
          <a:xfrm>
            <a:off x="1144588" y="687388"/>
            <a:ext cx="4570412" cy="3427412"/>
          </a:xfrm>
          <a:ln/>
        </p:spPr>
      </p:sp>
      <p:sp>
        <p:nvSpPr>
          <p:cNvPr id="282627" name="Segnaposto note 2"/>
          <p:cNvSpPr>
            <a:spLocks noGrp="1"/>
          </p:cNvSpPr>
          <p:nvPr>
            <p:ph type="body" idx="1"/>
          </p:nvPr>
        </p:nvSpPr>
        <p:spPr>
          <a:xfrm>
            <a:off x="685641" y="4343436"/>
            <a:ext cx="5486719"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endParaRPr lang="it-IT" altLang="it-IT" smtClean="0"/>
          </a:p>
        </p:txBody>
      </p:sp>
      <p:sp>
        <p:nvSpPr>
          <p:cNvPr id="282628" name="Segnaposto numero diapositiva 3"/>
          <p:cNvSpPr txBox="1">
            <a:spLocks noGrp="1"/>
          </p:cNvSpPr>
          <p:nvPr/>
        </p:nvSpPr>
        <p:spPr bwMode="auto">
          <a:xfrm>
            <a:off x="3885294" y="8685413"/>
            <a:ext cx="2971107" cy="45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itchFamily="34" charset="0"/>
              </a:defRPr>
            </a:lvl1pPr>
            <a:lvl2pPr marL="742950" indent="-285750" defTabSz="873125" eaLnBrk="0" hangingPunct="0">
              <a:defRPr sz="2800" b="1">
                <a:solidFill>
                  <a:schemeClr val="accent2"/>
                </a:solidFill>
                <a:latin typeface="Arial" pitchFamily="34" charset="0"/>
              </a:defRPr>
            </a:lvl2pPr>
            <a:lvl3pPr marL="1143000" indent="-228600" defTabSz="873125" eaLnBrk="0" hangingPunct="0">
              <a:defRPr sz="2800" b="1">
                <a:solidFill>
                  <a:schemeClr val="accent2"/>
                </a:solidFill>
                <a:latin typeface="Arial" pitchFamily="34" charset="0"/>
              </a:defRPr>
            </a:lvl3pPr>
            <a:lvl4pPr marL="1600200" indent="-228600" defTabSz="873125" eaLnBrk="0" hangingPunct="0">
              <a:defRPr sz="2800" b="1">
                <a:solidFill>
                  <a:schemeClr val="accent2"/>
                </a:solidFill>
                <a:latin typeface="Arial" pitchFamily="34" charset="0"/>
              </a:defRPr>
            </a:lvl4pPr>
            <a:lvl5pPr marL="2057400" indent="-228600" defTabSz="873125" eaLnBrk="0" hangingPunct="0">
              <a:defRPr sz="2800" b="1">
                <a:solidFill>
                  <a:schemeClr val="accent2"/>
                </a:solidFill>
                <a:latin typeface="Arial" pitchFamily="34" charset="0"/>
              </a:defRPr>
            </a:lvl5pPr>
            <a:lvl6pPr marL="2514600" indent="-228600" defTabSz="873125" eaLnBrk="0" fontAlgn="base" hangingPunct="0">
              <a:spcBef>
                <a:spcPct val="0"/>
              </a:spcBef>
              <a:spcAft>
                <a:spcPct val="0"/>
              </a:spcAft>
              <a:defRPr sz="2800" b="1">
                <a:solidFill>
                  <a:schemeClr val="accent2"/>
                </a:solidFill>
                <a:latin typeface="Arial" pitchFamily="34" charset="0"/>
              </a:defRPr>
            </a:lvl6pPr>
            <a:lvl7pPr marL="2971800" indent="-228600" defTabSz="873125" eaLnBrk="0" fontAlgn="base" hangingPunct="0">
              <a:spcBef>
                <a:spcPct val="0"/>
              </a:spcBef>
              <a:spcAft>
                <a:spcPct val="0"/>
              </a:spcAft>
              <a:defRPr sz="2800" b="1">
                <a:solidFill>
                  <a:schemeClr val="accent2"/>
                </a:solidFill>
                <a:latin typeface="Arial" pitchFamily="34" charset="0"/>
              </a:defRPr>
            </a:lvl7pPr>
            <a:lvl8pPr marL="3429000" indent="-228600" defTabSz="873125" eaLnBrk="0" fontAlgn="base" hangingPunct="0">
              <a:spcBef>
                <a:spcPct val="0"/>
              </a:spcBef>
              <a:spcAft>
                <a:spcPct val="0"/>
              </a:spcAft>
              <a:defRPr sz="2800" b="1">
                <a:solidFill>
                  <a:schemeClr val="accent2"/>
                </a:solidFill>
                <a:latin typeface="Arial" pitchFamily="34" charset="0"/>
              </a:defRPr>
            </a:lvl8pPr>
            <a:lvl9pPr marL="3886200" indent="-228600" defTabSz="873125" eaLnBrk="0" fontAlgn="base" hangingPunct="0">
              <a:spcBef>
                <a:spcPct val="0"/>
              </a:spcBef>
              <a:spcAft>
                <a:spcPct val="0"/>
              </a:spcAft>
              <a:defRPr sz="2800" b="1">
                <a:solidFill>
                  <a:schemeClr val="accent2"/>
                </a:solidFill>
                <a:latin typeface="Arial" pitchFamily="34" charset="0"/>
              </a:defRPr>
            </a:lvl9pPr>
          </a:lstStyle>
          <a:p>
            <a:pPr algn="r" eaLnBrk="1" hangingPunct="1"/>
            <a:fld id="{262E3A8A-CD3E-467C-BD37-E29D3748FF2F}" type="slidenum">
              <a:rPr lang="it-IT" altLang="it-IT" sz="1100" b="0">
                <a:solidFill>
                  <a:schemeClr val="tx1"/>
                </a:solidFill>
                <a:cs typeface="Arial" pitchFamily="34" charset="0"/>
              </a:rPr>
              <a:pPr algn="r" eaLnBrk="1" hangingPunct="1"/>
              <a:t>40</a:t>
            </a:fld>
            <a:endParaRPr lang="it-IT" altLang="it-IT" sz="1100" b="0">
              <a:solidFill>
                <a:schemeClr val="tx1"/>
              </a:solidFill>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egnaposto immagine diapositiva 1"/>
          <p:cNvSpPr>
            <a:spLocks noGrp="1" noRot="1" noChangeAspect="1" noTextEdit="1"/>
          </p:cNvSpPr>
          <p:nvPr>
            <p:ph type="sldImg"/>
          </p:nvPr>
        </p:nvSpPr>
        <p:spPr>
          <a:xfrm>
            <a:off x="1144588" y="687388"/>
            <a:ext cx="4570412" cy="3427412"/>
          </a:xfrm>
          <a:ln/>
        </p:spPr>
      </p:sp>
      <p:sp>
        <p:nvSpPr>
          <p:cNvPr id="283651" name="Segnaposto note 2"/>
          <p:cNvSpPr>
            <a:spLocks noGrp="1"/>
          </p:cNvSpPr>
          <p:nvPr>
            <p:ph type="body" idx="1"/>
          </p:nvPr>
        </p:nvSpPr>
        <p:spPr>
          <a:xfrm>
            <a:off x="685641" y="4343436"/>
            <a:ext cx="5486719"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endParaRPr lang="it-IT" altLang="it-IT" smtClean="0"/>
          </a:p>
        </p:txBody>
      </p:sp>
      <p:sp>
        <p:nvSpPr>
          <p:cNvPr id="283652" name="Segnaposto numero diapositiva 3"/>
          <p:cNvSpPr txBox="1">
            <a:spLocks noGrp="1"/>
          </p:cNvSpPr>
          <p:nvPr/>
        </p:nvSpPr>
        <p:spPr bwMode="auto">
          <a:xfrm>
            <a:off x="3885294" y="8685413"/>
            <a:ext cx="2971107" cy="45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itchFamily="34" charset="0"/>
              </a:defRPr>
            </a:lvl1pPr>
            <a:lvl2pPr marL="742950" indent="-285750" defTabSz="873125" eaLnBrk="0" hangingPunct="0">
              <a:defRPr sz="2800" b="1">
                <a:solidFill>
                  <a:schemeClr val="accent2"/>
                </a:solidFill>
                <a:latin typeface="Arial" pitchFamily="34" charset="0"/>
              </a:defRPr>
            </a:lvl2pPr>
            <a:lvl3pPr marL="1143000" indent="-228600" defTabSz="873125" eaLnBrk="0" hangingPunct="0">
              <a:defRPr sz="2800" b="1">
                <a:solidFill>
                  <a:schemeClr val="accent2"/>
                </a:solidFill>
                <a:latin typeface="Arial" pitchFamily="34" charset="0"/>
              </a:defRPr>
            </a:lvl3pPr>
            <a:lvl4pPr marL="1600200" indent="-228600" defTabSz="873125" eaLnBrk="0" hangingPunct="0">
              <a:defRPr sz="2800" b="1">
                <a:solidFill>
                  <a:schemeClr val="accent2"/>
                </a:solidFill>
                <a:latin typeface="Arial" pitchFamily="34" charset="0"/>
              </a:defRPr>
            </a:lvl4pPr>
            <a:lvl5pPr marL="2057400" indent="-228600" defTabSz="873125" eaLnBrk="0" hangingPunct="0">
              <a:defRPr sz="2800" b="1">
                <a:solidFill>
                  <a:schemeClr val="accent2"/>
                </a:solidFill>
                <a:latin typeface="Arial" pitchFamily="34" charset="0"/>
              </a:defRPr>
            </a:lvl5pPr>
            <a:lvl6pPr marL="2514600" indent="-228600" defTabSz="873125" eaLnBrk="0" fontAlgn="base" hangingPunct="0">
              <a:spcBef>
                <a:spcPct val="0"/>
              </a:spcBef>
              <a:spcAft>
                <a:spcPct val="0"/>
              </a:spcAft>
              <a:defRPr sz="2800" b="1">
                <a:solidFill>
                  <a:schemeClr val="accent2"/>
                </a:solidFill>
                <a:latin typeface="Arial" pitchFamily="34" charset="0"/>
              </a:defRPr>
            </a:lvl6pPr>
            <a:lvl7pPr marL="2971800" indent="-228600" defTabSz="873125" eaLnBrk="0" fontAlgn="base" hangingPunct="0">
              <a:spcBef>
                <a:spcPct val="0"/>
              </a:spcBef>
              <a:spcAft>
                <a:spcPct val="0"/>
              </a:spcAft>
              <a:defRPr sz="2800" b="1">
                <a:solidFill>
                  <a:schemeClr val="accent2"/>
                </a:solidFill>
                <a:latin typeface="Arial" pitchFamily="34" charset="0"/>
              </a:defRPr>
            </a:lvl7pPr>
            <a:lvl8pPr marL="3429000" indent="-228600" defTabSz="873125" eaLnBrk="0" fontAlgn="base" hangingPunct="0">
              <a:spcBef>
                <a:spcPct val="0"/>
              </a:spcBef>
              <a:spcAft>
                <a:spcPct val="0"/>
              </a:spcAft>
              <a:defRPr sz="2800" b="1">
                <a:solidFill>
                  <a:schemeClr val="accent2"/>
                </a:solidFill>
                <a:latin typeface="Arial" pitchFamily="34" charset="0"/>
              </a:defRPr>
            </a:lvl8pPr>
            <a:lvl9pPr marL="3886200" indent="-228600" defTabSz="873125" eaLnBrk="0" fontAlgn="base" hangingPunct="0">
              <a:spcBef>
                <a:spcPct val="0"/>
              </a:spcBef>
              <a:spcAft>
                <a:spcPct val="0"/>
              </a:spcAft>
              <a:defRPr sz="2800" b="1">
                <a:solidFill>
                  <a:schemeClr val="accent2"/>
                </a:solidFill>
                <a:latin typeface="Arial" pitchFamily="34" charset="0"/>
              </a:defRPr>
            </a:lvl9pPr>
          </a:lstStyle>
          <a:p>
            <a:pPr algn="r" eaLnBrk="1" hangingPunct="1"/>
            <a:fld id="{7E6655CC-C463-4A1D-AF7F-C21B1CCFDA84}" type="slidenum">
              <a:rPr lang="it-IT" altLang="it-IT" sz="1100" b="0">
                <a:solidFill>
                  <a:schemeClr val="tx1"/>
                </a:solidFill>
                <a:cs typeface="Arial" pitchFamily="34" charset="0"/>
              </a:rPr>
              <a:pPr algn="r" eaLnBrk="1" hangingPunct="1"/>
              <a:t>41</a:t>
            </a:fld>
            <a:endParaRPr lang="it-IT" altLang="it-IT" sz="1100" b="0">
              <a:solidFill>
                <a:schemeClr val="tx1"/>
              </a:solidFill>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Segnaposto immagine diapositiva 1"/>
          <p:cNvSpPr>
            <a:spLocks noGrp="1" noRot="1" noChangeAspect="1" noTextEdit="1"/>
          </p:cNvSpPr>
          <p:nvPr>
            <p:ph type="sldImg"/>
          </p:nvPr>
        </p:nvSpPr>
        <p:spPr>
          <a:xfrm>
            <a:off x="1144588" y="687388"/>
            <a:ext cx="4570412" cy="3427412"/>
          </a:xfrm>
          <a:ln/>
        </p:spPr>
      </p:sp>
      <p:sp>
        <p:nvSpPr>
          <p:cNvPr id="284675" name="Segnaposto note 2"/>
          <p:cNvSpPr>
            <a:spLocks noGrp="1"/>
          </p:cNvSpPr>
          <p:nvPr>
            <p:ph type="body" idx="1"/>
          </p:nvPr>
        </p:nvSpPr>
        <p:spPr>
          <a:xfrm>
            <a:off x="685641" y="4343436"/>
            <a:ext cx="5486719" cy="411268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lstStyle/>
          <a:p>
            <a:endParaRPr lang="it-IT" altLang="it-IT" smtClean="0"/>
          </a:p>
        </p:txBody>
      </p:sp>
      <p:sp>
        <p:nvSpPr>
          <p:cNvPr id="284676" name="Segnaposto numero diapositiva 3"/>
          <p:cNvSpPr txBox="1">
            <a:spLocks noGrp="1"/>
          </p:cNvSpPr>
          <p:nvPr/>
        </p:nvSpPr>
        <p:spPr bwMode="auto">
          <a:xfrm>
            <a:off x="3885294" y="8685413"/>
            <a:ext cx="2971107" cy="45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40" tIns="43670" rIns="87340" bIns="43670" anchor="b"/>
          <a:lstStyle>
            <a:lvl1pPr defTabSz="873125" eaLnBrk="0" hangingPunct="0">
              <a:defRPr sz="2800" b="1">
                <a:solidFill>
                  <a:schemeClr val="accent2"/>
                </a:solidFill>
                <a:latin typeface="Arial" pitchFamily="34" charset="0"/>
              </a:defRPr>
            </a:lvl1pPr>
            <a:lvl2pPr marL="742950" indent="-285750" defTabSz="873125" eaLnBrk="0" hangingPunct="0">
              <a:defRPr sz="2800" b="1">
                <a:solidFill>
                  <a:schemeClr val="accent2"/>
                </a:solidFill>
                <a:latin typeface="Arial" pitchFamily="34" charset="0"/>
              </a:defRPr>
            </a:lvl2pPr>
            <a:lvl3pPr marL="1143000" indent="-228600" defTabSz="873125" eaLnBrk="0" hangingPunct="0">
              <a:defRPr sz="2800" b="1">
                <a:solidFill>
                  <a:schemeClr val="accent2"/>
                </a:solidFill>
                <a:latin typeface="Arial" pitchFamily="34" charset="0"/>
              </a:defRPr>
            </a:lvl3pPr>
            <a:lvl4pPr marL="1600200" indent="-228600" defTabSz="873125" eaLnBrk="0" hangingPunct="0">
              <a:defRPr sz="2800" b="1">
                <a:solidFill>
                  <a:schemeClr val="accent2"/>
                </a:solidFill>
                <a:latin typeface="Arial" pitchFamily="34" charset="0"/>
              </a:defRPr>
            </a:lvl4pPr>
            <a:lvl5pPr marL="2057400" indent="-228600" defTabSz="873125" eaLnBrk="0" hangingPunct="0">
              <a:defRPr sz="2800" b="1">
                <a:solidFill>
                  <a:schemeClr val="accent2"/>
                </a:solidFill>
                <a:latin typeface="Arial" pitchFamily="34" charset="0"/>
              </a:defRPr>
            </a:lvl5pPr>
            <a:lvl6pPr marL="2514600" indent="-228600" defTabSz="873125" eaLnBrk="0" fontAlgn="base" hangingPunct="0">
              <a:spcBef>
                <a:spcPct val="0"/>
              </a:spcBef>
              <a:spcAft>
                <a:spcPct val="0"/>
              </a:spcAft>
              <a:defRPr sz="2800" b="1">
                <a:solidFill>
                  <a:schemeClr val="accent2"/>
                </a:solidFill>
                <a:latin typeface="Arial" pitchFamily="34" charset="0"/>
              </a:defRPr>
            </a:lvl6pPr>
            <a:lvl7pPr marL="2971800" indent="-228600" defTabSz="873125" eaLnBrk="0" fontAlgn="base" hangingPunct="0">
              <a:spcBef>
                <a:spcPct val="0"/>
              </a:spcBef>
              <a:spcAft>
                <a:spcPct val="0"/>
              </a:spcAft>
              <a:defRPr sz="2800" b="1">
                <a:solidFill>
                  <a:schemeClr val="accent2"/>
                </a:solidFill>
                <a:latin typeface="Arial" pitchFamily="34" charset="0"/>
              </a:defRPr>
            </a:lvl7pPr>
            <a:lvl8pPr marL="3429000" indent="-228600" defTabSz="873125" eaLnBrk="0" fontAlgn="base" hangingPunct="0">
              <a:spcBef>
                <a:spcPct val="0"/>
              </a:spcBef>
              <a:spcAft>
                <a:spcPct val="0"/>
              </a:spcAft>
              <a:defRPr sz="2800" b="1">
                <a:solidFill>
                  <a:schemeClr val="accent2"/>
                </a:solidFill>
                <a:latin typeface="Arial" pitchFamily="34" charset="0"/>
              </a:defRPr>
            </a:lvl8pPr>
            <a:lvl9pPr marL="3886200" indent="-228600" defTabSz="873125" eaLnBrk="0" fontAlgn="base" hangingPunct="0">
              <a:spcBef>
                <a:spcPct val="0"/>
              </a:spcBef>
              <a:spcAft>
                <a:spcPct val="0"/>
              </a:spcAft>
              <a:defRPr sz="2800" b="1">
                <a:solidFill>
                  <a:schemeClr val="accent2"/>
                </a:solidFill>
                <a:latin typeface="Arial" pitchFamily="34" charset="0"/>
              </a:defRPr>
            </a:lvl9pPr>
          </a:lstStyle>
          <a:p>
            <a:pPr algn="r" eaLnBrk="1" hangingPunct="1"/>
            <a:fld id="{E04F3AED-EDCF-46AD-B32D-2CA9D2FB017C}" type="slidenum">
              <a:rPr lang="it-IT" altLang="it-IT" sz="1100" b="0">
                <a:solidFill>
                  <a:schemeClr val="tx1"/>
                </a:solidFill>
                <a:cs typeface="Arial" pitchFamily="34" charset="0"/>
              </a:rPr>
              <a:pPr algn="r" eaLnBrk="1" hangingPunct="1"/>
              <a:t>42</a:t>
            </a:fld>
            <a:endParaRPr lang="it-IT" altLang="it-IT" sz="1100" b="0">
              <a:solidFill>
                <a:schemeClr val="tx1"/>
              </a:solidFill>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alt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321B22FB-0E0B-4CA9-B3D7-0DBF7692B153}" type="datetimeFigureOut">
              <a:rPr lang="it-IT" smtClean="0"/>
              <a:t>13/08/2015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16101184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21B22FB-0E0B-4CA9-B3D7-0DBF7692B153}" type="datetimeFigureOut">
              <a:rPr lang="it-IT" smtClean="0"/>
              <a:t>13/08/2015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3799933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321B22FB-0E0B-4CA9-B3D7-0DBF7692B153}" type="datetimeFigureOut">
              <a:rPr lang="it-IT" smtClean="0"/>
              <a:t>13/08/2015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1691033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321B22FB-0E0B-4CA9-B3D7-0DBF7692B153}" type="datetimeFigureOut">
              <a:rPr lang="it-IT" smtClean="0"/>
              <a:t>13/08/2015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2703909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321B22FB-0E0B-4CA9-B3D7-0DBF7692B153}" type="datetimeFigureOut">
              <a:rPr lang="it-IT" smtClean="0"/>
              <a:t>13/08/2015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3641168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321B22FB-0E0B-4CA9-B3D7-0DBF7692B153}" type="datetimeFigureOut">
              <a:rPr lang="it-IT" smtClean="0"/>
              <a:t>13/08/2015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496458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321B22FB-0E0B-4CA9-B3D7-0DBF7692B153}" type="datetimeFigureOut">
              <a:rPr lang="it-IT" smtClean="0"/>
              <a:t>13/08/2015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6763468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21B22FB-0E0B-4CA9-B3D7-0DBF7692B153}" type="datetimeFigureOut">
              <a:rPr lang="it-IT" smtClean="0"/>
              <a:t>13/08/2015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1078004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321B22FB-0E0B-4CA9-B3D7-0DBF7692B153}" type="datetimeFigureOut">
              <a:rPr lang="it-IT" smtClean="0"/>
              <a:t>13/08/2015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4076831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21B22FB-0E0B-4CA9-B3D7-0DBF7692B153}" type="datetimeFigureOut">
              <a:rPr lang="it-IT" smtClean="0"/>
              <a:t>13/08/2015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3785682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321B22FB-0E0B-4CA9-B3D7-0DBF7692B153}" type="datetimeFigureOut">
              <a:rPr lang="it-IT" smtClean="0"/>
              <a:t>13/08/2015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EA602056-0F8D-49DB-A49B-15D7659BB837}" type="slidenum">
              <a:rPr lang="it-IT" smtClean="0"/>
              <a:t>‹#›</a:t>
            </a:fld>
            <a:endParaRPr lang="it-IT"/>
          </a:p>
        </p:txBody>
      </p:sp>
    </p:spTree>
    <p:extLst>
      <p:ext uri="{BB962C8B-B14F-4D97-AF65-F5344CB8AC3E}">
        <p14:creationId xmlns:p14="http://schemas.microsoft.com/office/powerpoint/2010/main" val="285594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1B22FB-0E0B-4CA9-B3D7-0DBF7692B153}" type="datetimeFigureOut">
              <a:rPr lang="it-IT" smtClean="0"/>
              <a:t>13/08/2015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602056-0F8D-49DB-A49B-15D7659BB837}" type="slidenum">
              <a:rPr lang="it-IT" smtClean="0"/>
              <a:t>‹#›</a:t>
            </a:fld>
            <a:endParaRPr lang="it-IT"/>
          </a:p>
        </p:txBody>
      </p:sp>
    </p:spTree>
    <p:extLst>
      <p:ext uri="{BB962C8B-B14F-4D97-AF65-F5344CB8AC3E}">
        <p14:creationId xmlns:p14="http://schemas.microsoft.com/office/powerpoint/2010/main" val="1462778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13.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5.wmf"/></Relationships>
</file>

<file path=ppt/slides/_rels/slide8.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0.wmf"/></Relationships>
</file>

<file path=ppt/slides/_rels/slide10.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7.xml"/><Relationship Id="rId6" Type="http://schemas.openxmlformats.org/officeDocument/2006/relationships/image" Target="../media/image27.emf"/><Relationship Id="rId5" Type="http://schemas.openxmlformats.org/officeDocument/2006/relationships/image" Target="../media/image26.jpg"/><Relationship Id="rId4" Type="http://schemas.openxmlformats.org/officeDocument/2006/relationships/image" Target="../media/image25.emf"/></Relationships>
</file>

<file path=ppt/slides/_rels/slide12.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 Id="rId4" Type="http://schemas.openxmlformats.org/officeDocument/2006/relationships/image" Target="../media/image32.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1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chart" Target="../charts/chart9.xml"/><Relationship Id="rId3" Type="http://schemas.openxmlformats.org/officeDocument/2006/relationships/image" Target="../media/image34.jpeg"/><Relationship Id="rId7" Type="http://schemas.openxmlformats.org/officeDocument/2006/relationships/chart" Target="../charts/chart8.xml"/><Relationship Id="rId2" Type="http://schemas.openxmlformats.org/officeDocument/2006/relationships/image" Target="../media/image33.jpeg"/><Relationship Id="rId1" Type="http://schemas.openxmlformats.org/officeDocument/2006/relationships/slideLayout" Target="../slideLayouts/slideLayout2.xml"/><Relationship Id="rId6" Type="http://schemas.openxmlformats.org/officeDocument/2006/relationships/chart" Target="../charts/chart7.xml"/><Relationship Id="rId5" Type="http://schemas.openxmlformats.org/officeDocument/2006/relationships/chart" Target="../charts/chart6.xml"/><Relationship Id="rId10" Type="http://schemas.openxmlformats.org/officeDocument/2006/relationships/chart" Target="../charts/chart10.xml"/><Relationship Id="rId4" Type="http://schemas.openxmlformats.org/officeDocument/2006/relationships/image" Target="../media/image35.jpeg"/><Relationship Id="rId9" Type="http://schemas.openxmlformats.org/officeDocument/2006/relationships/image" Target="../media/image36.jpeg"/></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chart" Target="../charts/chart12.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jpg"/><Relationship Id="rId4" Type="http://schemas.openxmlformats.org/officeDocument/2006/relationships/image" Target="../media/image39.jpg"/></Relationships>
</file>

<file path=ppt/slides/_rels/slide24.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hyperlink" Target="http://en.wikipedia.org/wiki/Lab_rat" TargetMode="External"/><Relationship Id="rId3" Type="http://schemas.openxmlformats.org/officeDocument/2006/relationships/image" Target="../media/image45.jpeg"/><Relationship Id="rId7" Type="http://schemas.openxmlformats.org/officeDocument/2006/relationships/hyperlink" Target="http://en.wikipedia.org/wiki/Lab_mouse"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en.wikipedia.org/wiki/Memory" TargetMode="External"/><Relationship Id="rId11" Type="http://schemas.openxmlformats.org/officeDocument/2006/relationships/hyperlink" Target="http://www.youtube.com/watch?v=MBwoYJ7MdI8" TargetMode="External"/><Relationship Id="rId5" Type="http://schemas.openxmlformats.org/officeDocument/2006/relationships/hyperlink" Target="http://en.wikipedia.org/wiki/Spatial_learning" TargetMode="External"/><Relationship Id="rId10" Type="http://schemas.openxmlformats.org/officeDocument/2006/relationships/hyperlink" Target="http://en.wikipedia.org/wiki/Genetics" TargetMode="External"/><Relationship Id="rId4" Type="http://schemas.openxmlformats.org/officeDocument/2006/relationships/hyperlink" Target="http://en.wikipedia.org/wiki/Barnes_maze" TargetMode="External"/><Relationship Id="rId9" Type="http://schemas.openxmlformats.org/officeDocument/2006/relationships/hyperlink" Target="http://en.wikipedia.org/wiki/Scientific_contro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6.w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7.wmf"/></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9.jpeg"/></Relationships>
</file>

<file path=ppt/slides/_rels/slide3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52.jpeg"/></Relationships>
</file>

<file path=ppt/slides/_rels/slide35.xml.rels><?xml version="1.0" encoding="UTF-8" standalone="yes"?>
<Relationships xmlns="http://schemas.openxmlformats.org/package/2006/relationships"><Relationship Id="rId3" Type="http://schemas.openxmlformats.org/officeDocument/2006/relationships/hyperlink" Target="http://www.allposters.it/-st/Art-Deco-Posters_c6933_.htm"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3.jpe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7.w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32003"/>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6" y="0"/>
            <a:ext cx="9144000" cy="19345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4664" y="1934539"/>
            <a:ext cx="11083801" cy="1159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66" y="3094195"/>
            <a:ext cx="7532741" cy="1005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asellaDiTesto 3"/>
          <p:cNvSpPr txBox="1"/>
          <p:nvPr/>
        </p:nvSpPr>
        <p:spPr>
          <a:xfrm>
            <a:off x="0" y="4509120"/>
            <a:ext cx="9144000" cy="1569660"/>
          </a:xfrm>
          <a:prstGeom prst="rect">
            <a:avLst/>
          </a:prstGeom>
          <a:solidFill>
            <a:schemeClr val="accent6">
              <a:lumMod val="20000"/>
              <a:lumOff val="80000"/>
            </a:schemeClr>
          </a:solidFill>
        </p:spPr>
        <p:txBody>
          <a:bodyPr wrap="square" rtlCol="0">
            <a:spAutoFit/>
          </a:bodyPr>
          <a:lstStyle/>
          <a:p>
            <a:pPr algn="ctr"/>
            <a:r>
              <a:rPr lang="en-US" sz="4800" b="1" dirty="0">
                <a:solidFill>
                  <a:schemeClr val="accent6">
                    <a:lumMod val="50000"/>
                  </a:schemeClr>
                </a:solidFill>
              </a:rPr>
              <a:t>Neural activity is pivotal for myelin growth</a:t>
            </a:r>
            <a:endParaRPr lang="it-IT" sz="4800" dirty="0">
              <a:solidFill>
                <a:schemeClr val="accent6">
                  <a:lumMod val="50000"/>
                </a:schemeClr>
              </a:solidFill>
            </a:endParaRPr>
          </a:p>
        </p:txBody>
      </p:sp>
      <p:sp>
        <p:nvSpPr>
          <p:cNvPr id="6" name="CasellaDiTesto 5"/>
          <p:cNvSpPr txBox="1"/>
          <p:nvPr/>
        </p:nvSpPr>
        <p:spPr>
          <a:xfrm>
            <a:off x="6070813" y="3090466"/>
            <a:ext cx="3582721" cy="523220"/>
          </a:xfrm>
          <a:prstGeom prst="rect">
            <a:avLst/>
          </a:prstGeom>
          <a:solidFill>
            <a:srgbClr val="00B050"/>
          </a:solidFill>
        </p:spPr>
        <p:txBody>
          <a:bodyPr wrap="square" rtlCol="0">
            <a:spAutoFit/>
          </a:bodyPr>
          <a:lstStyle/>
          <a:p>
            <a:r>
              <a:rPr lang="it-IT" sz="2800" dirty="0" smtClean="0"/>
              <a:t>www.biochemlab.it</a:t>
            </a:r>
            <a:endParaRPr lang="it-IT" sz="2800" dirty="0"/>
          </a:p>
        </p:txBody>
      </p:sp>
      <p:sp>
        <p:nvSpPr>
          <p:cNvPr id="7" name="Rettangolo 6"/>
          <p:cNvSpPr/>
          <p:nvPr/>
        </p:nvSpPr>
        <p:spPr>
          <a:xfrm>
            <a:off x="7542007" y="3605450"/>
            <a:ext cx="1998545" cy="502630"/>
          </a:xfrm>
          <a:prstGeom prst="rect">
            <a:avLst/>
          </a:prstGeom>
          <a:solidFill>
            <a:srgbClr val="FDE2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913302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03234" y="10120"/>
            <a:ext cx="5312588" cy="428800"/>
          </a:xfrm>
          <a:prstGeom prst="rect">
            <a:avLst/>
          </a:prstGeom>
        </p:spPr>
      </p:pic>
      <p:pic>
        <p:nvPicPr>
          <p:cNvPr id="3" name="Immagine 2"/>
          <p:cNvPicPr>
            <a:picLocks noChangeAspect="1"/>
          </p:cNvPicPr>
          <p:nvPr/>
        </p:nvPicPr>
        <p:blipFill>
          <a:blip r:embed="rId3"/>
          <a:stretch>
            <a:fillRect/>
          </a:stretch>
        </p:blipFill>
        <p:spPr>
          <a:xfrm>
            <a:off x="158342" y="432679"/>
            <a:ext cx="6627320" cy="1768800"/>
          </a:xfrm>
          <a:prstGeom prst="rect">
            <a:avLst/>
          </a:prstGeom>
        </p:spPr>
      </p:pic>
      <p:sp>
        <p:nvSpPr>
          <p:cNvPr id="4" name="CasellaDiTesto 3"/>
          <p:cNvSpPr txBox="1"/>
          <p:nvPr/>
        </p:nvSpPr>
        <p:spPr>
          <a:xfrm>
            <a:off x="1564580" y="1825422"/>
            <a:ext cx="4702629" cy="369332"/>
          </a:xfrm>
          <a:prstGeom prst="rect">
            <a:avLst/>
          </a:prstGeom>
          <a:noFill/>
        </p:spPr>
        <p:txBody>
          <a:bodyPr wrap="square" rtlCol="0">
            <a:spAutoFit/>
          </a:bodyPr>
          <a:lstStyle/>
          <a:p>
            <a:r>
              <a:rPr lang="it-IT" dirty="0" smtClean="0"/>
              <a:t>-  NIH, Bethesda</a:t>
            </a:r>
            <a:endParaRPr lang="it-IT" dirty="0"/>
          </a:p>
        </p:txBody>
      </p:sp>
      <p:pic>
        <p:nvPicPr>
          <p:cNvPr id="5" name="Immagine 4"/>
          <p:cNvPicPr>
            <a:picLocks noChangeAspect="1"/>
          </p:cNvPicPr>
          <p:nvPr/>
        </p:nvPicPr>
        <p:blipFill>
          <a:blip r:embed="rId4"/>
          <a:stretch>
            <a:fillRect/>
          </a:stretch>
        </p:blipFill>
        <p:spPr>
          <a:xfrm>
            <a:off x="3390418" y="1559379"/>
            <a:ext cx="5753582" cy="6769025"/>
          </a:xfrm>
          <a:prstGeom prst="rect">
            <a:avLst/>
          </a:prstGeom>
        </p:spPr>
      </p:pic>
      <p:sp>
        <p:nvSpPr>
          <p:cNvPr id="7" name="CasellaDiTesto 6"/>
          <p:cNvSpPr txBox="1"/>
          <p:nvPr/>
        </p:nvSpPr>
        <p:spPr>
          <a:xfrm>
            <a:off x="0" y="2276872"/>
            <a:ext cx="3472002" cy="4493538"/>
          </a:xfrm>
          <a:prstGeom prst="rect">
            <a:avLst/>
          </a:prstGeom>
          <a:noFill/>
        </p:spPr>
        <p:txBody>
          <a:bodyPr wrap="square" rtlCol="0">
            <a:spAutoFit/>
          </a:bodyPr>
          <a:lstStyle/>
          <a:p>
            <a:r>
              <a:rPr lang="it-IT" sz="2200" dirty="0" smtClean="0"/>
              <a:t>…</a:t>
            </a:r>
            <a:r>
              <a:rPr lang="it-IT" sz="2200" dirty="0" err="1" smtClean="0"/>
              <a:t>Myelin</a:t>
            </a:r>
            <a:r>
              <a:rPr lang="it-IT" sz="2200" dirty="0" smtClean="0"/>
              <a:t> </a:t>
            </a:r>
            <a:r>
              <a:rPr lang="it-IT" sz="2200" dirty="0" err="1"/>
              <a:t>organizes</a:t>
            </a:r>
            <a:r>
              <a:rPr lang="it-IT" sz="2200" dirty="0"/>
              <a:t> the </a:t>
            </a:r>
            <a:r>
              <a:rPr lang="it-IT" sz="2200" dirty="0" err="1" smtClean="0"/>
              <a:t>very</a:t>
            </a:r>
            <a:r>
              <a:rPr lang="it-IT" sz="2200" dirty="0" smtClean="0"/>
              <a:t> </a:t>
            </a:r>
            <a:r>
              <a:rPr lang="en-US" sz="2200" dirty="0" smtClean="0"/>
              <a:t>structure </a:t>
            </a:r>
            <a:r>
              <a:rPr lang="en-US" sz="2200" dirty="0"/>
              <a:t>of network connectivity, facilitates</a:t>
            </a:r>
          </a:p>
          <a:p>
            <a:r>
              <a:rPr lang="en-US" sz="2200" dirty="0"/>
              <a:t>modes of nervous system function </a:t>
            </a:r>
            <a:r>
              <a:rPr lang="en-US" sz="2200" dirty="0" smtClean="0"/>
              <a:t>beyond the </a:t>
            </a:r>
            <a:r>
              <a:rPr lang="en-US" sz="2200" dirty="0"/>
              <a:t>neuron doctrine, and regulates the </a:t>
            </a:r>
            <a:r>
              <a:rPr lang="en-US" sz="2200" dirty="0" smtClean="0"/>
              <a:t>timing of </a:t>
            </a:r>
            <a:r>
              <a:rPr lang="en-US" sz="2200" dirty="0"/>
              <a:t>information </a:t>
            </a:r>
            <a:r>
              <a:rPr lang="en-US" sz="2200" dirty="0" smtClean="0"/>
              <a:t>flow </a:t>
            </a:r>
            <a:r>
              <a:rPr lang="en-US" sz="2200" dirty="0"/>
              <a:t>through </a:t>
            </a:r>
            <a:r>
              <a:rPr lang="en-US" sz="2200" dirty="0" smtClean="0"/>
              <a:t>individual circuits</a:t>
            </a:r>
            <a:r>
              <a:rPr lang="en-US" sz="2200" dirty="0"/>
              <a:t>. It is certainly time to set aside </a:t>
            </a:r>
            <a:r>
              <a:rPr lang="en-US" sz="2200" dirty="0" smtClean="0"/>
              <a:t>the frayed </a:t>
            </a:r>
            <a:r>
              <a:rPr lang="en-US" sz="2200" dirty="0"/>
              <a:t>metaphor of myelin as insulation </a:t>
            </a:r>
            <a:r>
              <a:rPr lang="en-US" sz="2200" dirty="0" smtClean="0"/>
              <a:t>and appreciate </a:t>
            </a:r>
            <a:r>
              <a:rPr lang="en-US" sz="2200" dirty="0"/>
              <a:t>the more fascinating reality.</a:t>
            </a:r>
            <a:endParaRPr lang="it-IT" sz="2200" dirty="0"/>
          </a:p>
        </p:txBody>
      </p:sp>
    </p:spTree>
    <p:extLst>
      <p:ext uri="{BB962C8B-B14F-4D97-AF65-F5344CB8AC3E}">
        <p14:creationId xmlns:p14="http://schemas.microsoft.com/office/powerpoint/2010/main" val="26172715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56934" y="3567784"/>
            <a:ext cx="4702628" cy="646331"/>
          </a:xfrm>
          <a:prstGeom prst="rect">
            <a:avLst/>
          </a:prstGeom>
          <a:noFill/>
        </p:spPr>
        <p:txBody>
          <a:bodyPr wrap="square" rtlCol="0">
            <a:spAutoFit/>
          </a:bodyPr>
          <a:lstStyle/>
          <a:p>
            <a:r>
              <a:rPr lang="it-IT" sz="1200" dirty="0" smtClean="0"/>
              <a:t>1</a:t>
            </a:r>
            <a:r>
              <a:rPr lang="it-IT" dirty="0" smtClean="0"/>
              <a:t>- Harvard </a:t>
            </a:r>
            <a:r>
              <a:rPr lang="it-IT" dirty="0" err="1" smtClean="0"/>
              <a:t>University</a:t>
            </a:r>
            <a:r>
              <a:rPr lang="it-IT" dirty="0" smtClean="0"/>
              <a:t> – Cambridge – USA</a:t>
            </a:r>
          </a:p>
          <a:p>
            <a:r>
              <a:rPr lang="it-IT" sz="1200" dirty="0" smtClean="0"/>
              <a:t>4</a:t>
            </a:r>
            <a:r>
              <a:rPr lang="it-IT" dirty="0" smtClean="0"/>
              <a:t>- </a:t>
            </a:r>
            <a:r>
              <a:rPr lang="it-IT" dirty="0" err="1" smtClean="0"/>
              <a:t>Neuroscience</a:t>
            </a:r>
            <a:r>
              <a:rPr lang="it-IT" dirty="0" smtClean="0"/>
              <a:t> </a:t>
            </a:r>
            <a:r>
              <a:rPr lang="it-IT" dirty="0" err="1" smtClean="0"/>
              <a:t>Institute</a:t>
            </a:r>
            <a:r>
              <a:rPr lang="it-IT" dirty="0" smtClean="0"/>
              <a:t> of </a:t>
            </a:r>
            <a:r>
              <a:rPr lang="it-IT" dirty="0" err="1" smtClean="0"/>
              <a:t>Turin</a:t>
            </a:r>
            <a:r>
              <a:rPr lang="it-IT" dirty="0" smtClean="0"/>
              <a:t> - </a:t>
            </a:r>
            <a:r>
              <a:rPr lang="it-IT" dirty="0" err="1" smtClean="0"/>
              <a:t>Italy</a:t>
            </a:r>
            <a:endParaRPr lang="it-IT" dirty="0"/>
          </a:p>
        </p:txBody>
      </p:sp>
      <p:sp>
        <p:nvSpPr>
          <p:cNvPr id="5" name="CasellaDiTesto 4"/>
          <p:cNvSpPr txBox="1"/>
          <p:nvPr/>
        </p:nvSpPr>
        <p:spPr>
          <a:xfrm>
            <a:off x="234779" y="4217996"/>
            <a:ext cx="8688897" cy="2677656"/>
          </a:xfrm>
          <a:prstGeom prst="rect">
            <a:avLst/>
          </a:prstGeom>
          <a:noFill/>
          <a:ln w="38100">
            <a:solidFill>
              <a:schemeClr val="accent2">
                <a:lumMod val="75000"/>
              </a:schemeClr>
            </a:solidFill>
          </a:ln>
        </p:spPr>
        <p:txBody>
          <a:bodyPr wrap="square" rtlCol="0">
            <a:spAutoFit/>
          </a:bodyPr>
          <a:lstStyle/>
          <a:p>
            <a:r>
              <a:rPr lang="en-US" sz="2800" dirty="0" smtClean="0">
                <a:solidFill>
                  <a:schemeClr val="accent1">
                    <a:lumMod val="75000"/>
                  </a:schemeClr>
                </a:solidFill>
              </a:rPr>
              <a:t>…We find that individual neurons have distinct longitudinal distribution of myelin.</a:t>
            </a:r>
          </a:p>
          <a:p>
            <a:r>
              <a:rPr lang="en-US" sz="2800" dirty="0" smtClean="0">
                <a:solidFill>
                  <a:schemeClr val="accent1">
                    <a:lumMod val="75000"/>
                  </a:schemeClr>
                </a:solidFill>
              </a:rPr>
              <a:t>Neurons in the superficial layers displayed the most diversified profiles, including a new pattern where myelinated segments are interspersed with long, unmyelinated tracts…</a:t>
            </a:r>
            <a:endParaRPr lang="it-IT" sz="2800" dirty="0">
              <a:solidFill>
                <a:schemeClr val="accent1">
                  <a:lumMod val="75000"/>
                </a:schemeClr>
              </a:solidFill>
            </a:endParaRPr>
          </a:p>
        </p:txBody>
      </p:sp>
      <p:pic>
        <p:nvPicPr>
          <p:cNvPr id="6" name="Immagine 5"/>
          <p:cNvPicPr>
            <a:picLocks noChangeAspect="1"/>
          </p:cNvPicPr>
          <p:nvPr/>
        </p:nvPicPr>
        <p:blipFill>
          <a:blip r:embed="rId2"/>
          <a:stretch>
            <a:fillRect/>
          </a:stretch>
        </p:blipFill>
        <p:spPr>
          <a:xfrm>
            <a:off x="234779" y="296010"/>
            <a:ext cx="8984087" cy="1572842"/>
          </a:xfrm>
          <a:prstGeom prst="rect">
            <a:avLst/>
          </a:prstGeom>
        </p:spPr>
      </p:pic>
      <p:pic>
        <p:nvPicPr>
          <p:cNvPr id="7" name="Immagine 6"/>
          <p:cNvPicPr>
            <a:picLocks noChangeAspect="1"/>
          </p:cNvPicPr>
          <p:nvPr/>
        </p:nvPicPr>
        <p:blipFill>
          <a:blip r:embed="rId3"/>
          <a:stretch>
            <a:fillRect/>
          </a:stretch>
        </p:blipFill>
        <p:spPr>
          <a:xfrm>
            <a:off x="290872" y="2317181"/>
            <a:ext cx="6627320" cy="982667"/>
          </a:xfrm>
          <a:prstGeom prst="rect">
            <a:avLst/>
          </a:prstGeom>
        </p:spPr>
      </p:pic>
    </p:spTree>
    <p:extLst>
      <p:ext uri="{BB962C8B-B14F-4D97-AF65-F5344CB8AC3E}">
        <p14:creationId xmlns:p14="http://schemas.microsoft.com/office/powerpoint/2010/main" val="18611747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1328738" y="-93446"/>
            <a:ext cx="5527238" cy="6834001"/>
          </a:xfrm>
          <a:prstGeom prst="rect">
            <a:avLst/>
          </a:prstGeom>
        </p:spPr>
      </p:pic>
      <p:sp>
        <p:nvSpPr>
          <p:cNvPr id="3" name="CasellaDiTesto 2"/>
          <p:cNvSpPr txBox="1"/>
          <p:nvPr/>
        </p:nvSpPr>
        <p:spPr>
          <a:xfrm>
            <a:off x="0" y="710294"/>
            <a:ext cx="1402216"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err="1" smtClean="0"/>
              <a:t>Neocortex</a:t>
            </a:r>
            <a:r>
              <a:rPr lang="it-IT" dirty="0" smtClean="0"/>
              <a:t> </a:t>
            </a:r>
          </a:p>
          <a:p>
            <a:r>
              <a:rPr lang="it-IT" dirty="0" err="1" smtClean="0"/>
              <a:t>Layer</a:t>
            </a:r>
            <a:r>
              <a:rPr lang="it-IT" dirty="0" smtClean="0"/>
              <a:t> III-IV</a:t>
            </a:r>
            <a:endParaRPr lang="it-IT" dirty="0"/>
          </a:p>
        </p:txBody>
      </p:sp>
      <p:sp>
        <p:nvSpPr>
          <p:cNvPr id="4" name="CasellaDiTesto 3"/>
          <p:cNvSpPr txBox="1"/>
          <p:nvPr/>
        </p:nvSpPr>
        <p:spPr>
          <a:xfrm>
            <a:off x="6686550" y="595994"/>
            <a:ext cx="1402216"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it-IT" dirty="0" err="1" smtClean="0"/>
              <a:t>Neocortex</a:t>
            </a:r>
            <a:r>
              <a:rPr lang="it-IT" dirty="0" smtClean="0"/>
              <a:t> </a:t>
            </a:r>
          </a:p>
          <a:p>
            <a:r>
              <a:rPr lang="it-IT" dirty="0" err="1" smtClean="0"/>
              <a:t>Layer</a:t>
            </a:r>
            <a:r>
              <a:rPr lang="it-IT" dirty="0" smtClean="0"/>
              <a:t> V</a:t>
            </a:r>
            <a:endParaRPr lang="it-IT" dirty="0"/>
          </a:p>
        </p:txBody>
      </p:sp>
      <p:pic>
        <p:nvPicPr>
          <p:cNvPr id="5" name="Immagine 4"/>
          <p:cNvPicPr>
            <a:picLocks noChangeAspect="1"/>
          </p:cNvPicPr>
          <p:nvPr/>
        </p:nvPicPr>
        <p:blipFill>
          <a:blip r:embed="rId3"/>
          <a:stretch>
            <a:fillRect/>
          </a:stretch>
        </p:blipFill>
        <p:spPr>
          <a:xfrm>
            <a:off x="6686550" y="2727292"/>
            <a:ext cx="2468475" cy="1697333"/>
          </a:xfrm>
          <a:prstGeom prst="rect">
            <a:avLst/>
          </a:prstGeom>
        </p:spPr>
      </p:pic>
      <p:sp>
        <p:nvSpPr>
          <p:cNvPr id="6" name="CasellaDiTesto 5"/>
          <p:cNvSpPr txBox="1"/>
          <p:nvPr/>
        </p:nvSpPr>
        <p:spPr>
          <a:xfrm>
            <a:off x="6900863" y="4669972"/>
            <a:ext cx="2124755" cy="646331"/>
          </a:xfrm>
          <a:prstGeom prst="rect">
            <a:avLst/>
          </a:prstGeom>
          <a:noFill/>
        </p:spPr>
        <p:txBody>
          <a:bodyPr wrap="square" rtlCol="0">
            <a:spAutoFit/>
          </a:bodyPr>
          <a:lstStyle/>
          <a:p>
            <a:r>
              <a:rPr lang="it-IT" dirty="0" smtClean="0"/>
              <a:t>PMAS: </a:t>
            </a:r>
            <a:r>
              <a:rPr lang="it-IT" dirty="0" err="1" smtClean="0"/>
              <a:t>Premyelin</a:t>
            </a:r>
            <a:r>
              <a:rPr lang="it-IT" dirty="0" smtClean="0"/>
              <a:t> </a:t>
            </a:r>
            <a:r>
              <a:rPr lang="it-IT" dirty="0" err="1" smtClean="0"/>
              <a:t>Axonal</a:t>
            </a:r>
            <a:r>
              <a:rPr lang="it-IT" dirty="0" smtClean="0"/>
              <a:t> </a:t>
            </a:r>
            <a:r>
              <a:rPr lang="it-IT" dirty="0" err="1" smtClean="0"/>
              <a:t>Segment</a:t>
            </a:r>
            <a:endParaRPr lang="it-IT" dirty="0"/>
          </a:p>
        </p:txBody>
      </p:sp>
      <p:cxnSp>
        <p:nvCxnSpPr>
          <p:cNvPr id="8" name="Connettore 2 7"/>
          <p:cNvCxnSpPr/>
          <p:nvPr/>
        </p:nvCxnSpPr>
        <p:spPr>
          <a:xfrm flipH="1" flipV="1">
            <a:off x="6855976" y="4269921"/>
            <a:ext cx="271446" cy="457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ttore 2 9"/>
          <p:cNvCxnSpPr/>
          <p:nvPr/>
        </p:nvCxnSpPr>
        <p:spPr>
          <a:xfrm>
            <a:off x="866435" y="1356625"/>
            <a:ext cx="671504" cy="259905"/>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2" name="Connettore 2 11"/>
          <p:cNvCxnSpPr/>
          <p:nvPr/>
        </p:nvCxnSpPr>
        <p:spPr>
          <a:xfrm>
            <a:off x="866436" y="1356624"/>
            <a:ext cx="2568688" cy="1592530"/>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cxnSp>
        <p:nvCxnSpPr>
          <p:cNvPr id="15" name="Connettore 2 14"/>
          <p:cNvCxnSpPr/>
          <p:nvPr/>
        </p:nvCxnSpPr>
        <p:spPr>
          <a:xfrm flipH="1">
            <a:off x="6392635" y="1242325"/>
            <a:ext cx="743984" cy="853195"/>
          </a:xfrm>
          <a:prstGeom prst="straightConnector1">
            <a:avLst/>
          </a:prstGeom>
          <a:ln>
            <a:tailEnd type="triangle"/>
          </a:ln>
        </p:spPr>
        <p:style>
          <a:lnRef idx="3">
            <a:schemeClr val="accent4"/>
          </a:lnRef>
          <a:fillRef idx="0">
            <a:schemeClr val="accent4"/>
          </a:fillRef>
          <a:effectRef idx="2">
            <a:schemeClr val="accent4"/>
          </a:effectRef>
          <a:fontRef idx="minor">
            <a:schemeClr val="tx1"/>
          </a:fontRef>
        </p:style>
      </p:cxnSp>
      <p:sp>
        <p:nvSpPr>
          <p:cNvPr id="18" name="CasellaDiTesto 17"/>
          <p:cNvSpPr txBox="1"/>
          <p:nvPr/>
        </p:nvSpPr>
        <p:spPr>
          <a:xfrm>
            <a:off x="2272868" y="72773"/>
            <a:ext cx="3821755" cy="954107"/>
          </a:xfrm>
          <a:prstGeom prst="rect">
            <a:avLst/>
          </a:prstGeom>
          <a:noFill/>
        </p:spPr>
        <p:txBody>
          <a:bodyPr wrap="square" rtlCol="0">
            <a:spAutoFit/>
          </a:bodyPr>
          <a:lstStyle/>
          <a:p>
            <a:r>
              <a:rPr lang="it-IT" sz="2800" dirty="0" smtClean="0">
                <a:solidFill>
                  <a:schemeClr val="bg1"/>
                </a:solidFill>
              </a:rPr>
              <a:t>Mouse  </a:t>
            </a:r>
            <a:r>
              <a:rPr lang="it-IT" sz="2800" dirty="0" err="1" smtClean="0">
                <a:solidFill>
                  <a:schemeClr val="bg1"/>
                </a:solidFill>
              </a:rPr>
              <a:t>somatosensory</a:t>
            </a:r>
            <a:r>
              <a:rPr lang="it-IT" sz="2800" dirty="0" smtClean="0">
                <a:solidFill>
                  <a:schemeClr val="bg1"/>
                </a:solidFill>
              </a:rPr>
              <a:t>  </a:t>
            </a:r>
            <a:r>
              <a:rPr lang="it-IT" sz="2800" dirty="0" err="1" smtClean="0">
                <a:solidFill>
                  <a:schemeClr val="bg1"/>
                </a:solidFill>
              </a:rPr>
              <a:t>cortex</a:t>
            </a:r>
            <a:endParaRPr lang="it-IT" sz="2800" dirty="0">
              <a:solidFill>
                <a:schemeClr val="bg1"/>
              </a:solidFill>
            </a:endParaRPr>
          </a:p>
        </p:txBody>
      </p:sp>
    </p:spTree>
    <p:extLst>
      <p:ext uri="{BB962C8B-B14F-4D97-AF65-F5344CB8AC3E}">
        <p14:creationId xmlns:p14="http://schemas.microsoft.com/office/powerpoint/2010/main" val="15465961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78191" y="-751339"/>
            <a:ext cx="7248089" cy="369332"/>
          </a:xfrm>
          <a:prstGeom prst="rect">
            <a:avLst/>
          </a:prstGeom>
          <a:noFill/>
        </p:spPr>
        <p:txBody>
          <a:bodyPr wrap="square" rtlCol="0">
            <a:spAutoFit/>
          </a:bodyPr>
          <a:lstStyle/>
          <a:p>
            <a:endParaRPr lang="it-IT" dirty="0"/>
          </a:p>
        </p:txBody>
      </p:sp>
      <p:pic>
        <p:nvPicPr>
          <p:cNvPr id="4" name="Immagine 3"/>
          <p:cNvPicPr>
            <a:picLocks noChangeAspect="1"/>
          </p:cNvPicPr>
          <p:nvPr/>
        </p:nvPicPr>
        <p:blipFill>
          <a:blip r:embed="rId2"/>
          <a:stretch>
            <a:fillRect/>
          </a:stretch>
        </p:blipFill>
        <p:spPr>
          <a:xfrm>
            <a:off x="7069898" y="224924"/>
            <a:ext cx="2253825" cy="7387867"/>
          </a:xfrm>
          <a:prstGeom prst="rect">
            <a:avLst/>
          </a:prstGeom>
        </p:spPr>
      </p:pic>
      <p:pic>
        <p:nvPicPr>
          <p:cNvPr id="6" name="Immagine 5"/>
          <p:cNvPicPr>
            <a:picLocks noChangeAspect="1"/>
          </p:cNvPicPr>
          <p:nvPr/>
        </p:nvPicPr>
        <p:blipFill>
          <a:blip r:embed="rId3"/>
          <a:stretch>
            <a:fillRect/>
          </a:stretch>
        </p:blipFill>
        <p:spPr>
          <a:xfrm>
            <a:off x="2657475" y="1481855"/>
            <a:ext cx="3285260" cy="4388266"/>
          </a:xfrm>
          <a:prstGeom prst="rect">
            <a:avLst/>
          </a:prstGeom>
        </p:spPr>
      </p:pic>
      <p:pic>
        <p:nvPicPr>
          <p:cNvPr id="7" name="Immagine 6"/>
          <p:cNvPicPr>
            <a:picLocks noChangeAspect="1"/>
          </p:cNvPicPr>
          <p:nvPr/>
        </p:nvPicPr>
        <p:blipFill>
          <a:blip r:embed="rId4"/>
          <a:stretch>
            <a:fillRect/>
          </a:stretch>
        </p:blipFill>
        <p:spPr>
          <a:xfrm>
            <a:off x="264584" y="73478"/>
            <a:ext cx="1085687" cy="6693296"/>
          </a:xfrm>
          <a:prstGeom prst="rect">
            <a:avLst/>
          </a:prstGeom>
        </p:spPr>
      </p:pic>
      <p:sp>
        <p:nvSpPr>
          <p:cNvPr id="8" name="CasellaDiTesto 7"/>
          <p:cNvSpPr txBox="1"/>
          <p:nvPr/>
        </p:nvSpPr>
        <p:spPr>
          <a:xfrm>
            <a:off x="5503215" y="275647"/>
            <a:ext cx="1206968" cy="646331"/>
          </a:xfrm>
          <a:prstGeom prst="rect">
            <a:avLst/>
          </a:prstGeom>
          <a:noFill/>
          <a:ln w="38100">
            <a:solidFill>
              <a:schemeClr val="accent1">
                <a:lumMod val="75000"/>
              </a:schemeClr>
            </a:solidFill>
          </a:ln>
        </p:spPr>
        <p:txBody>
          <a:bodyPr wrap="square" rtlCol="0">
            <a:spAutoFit/>
          </a:bodyPr>
          <a:lstStyle/>
          <a:p>
            <a:r>
              <a:rPr lang="it-IT" dirty="0" smtClean="0"/>
              <a:t>Tratti </a:t>
            </a:r>
            <a:r>
              <a:rPr lang="it-IT" dirty="0" err="1" smtClean="0"/>
              <a:t>mielinati</a:t>
            </a:r>
            <a:endParaRPr lang="it-IT" dirty="0"/>
          </a:p>
        </p:txBody>
      </p:sp>
      <p:cxnSp>
        <p:nvCxnSpPr>
          <p:cNvPr id="10" name="Connettore 2 9"/>
          <p:cNvCxnSpPr/>
          <p:nvPr/>
        </p:nvCxnSpPr>
        <p:spPr>
          <a:xfrm flipH="1">
            <a:off x="5082268" y="644979"/>
            <a:ext cx="420947" cy="12083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Connettore 2 10"/>
          <p:cNvCxnSpPr/>
          <p:nvPr/>
        </p:nvCxnSpPr>
        <p:spPr>
          <a:xfrm flipH="1">
            <a:off x="4806724" y="644979"/>
            <a:ext cx="696491" cy="13307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CasellaDiTesto 11"/>
          <p:cNvSpPr txBox="1"/>
          <p:nvPr/>
        </p:nvSpPr>
        <p:spPr>
          <a:xfrm>
            <a:off x="1709986" y="275647"/>
            <a:ext cx="1206968" cy="1477328"/>
          </a:xfrm>
          <a:prstGeom prst="rect">
            <a:avLst/>
          </a:prstGeom>
          <a:solidFill>
            <a:srgbClr val="FF57CB"/>
          </a:solidFill>
          <a:ln w="38100">
            <a:solidFill>
              <a:schemeClr val="accent1">
                <a:lumMod val="75000"/>
              </a:schemeClr>
            </a:solidFill>
          </a:ln>
        </p:spPr>
        <p:txBody>
          <a:bodyPr wrap="square" rtlCol="0">
            <a:spAutoFit/>
          </a:bodyPr>
          <a:lstStyle/>
          <a:p>
            <a:r>
              <a:rPr lang="it-IT" dirty="0" smtClean="0"/>
              <a:t>Neuroni con mielina intermittente</a:t>
            </a:r>
            <a:endParaRPr lang="it-IT" dirty="0"/>
          </a:p>
        </p:txBody>
      </p:sp>
      <p:sp>
        <p:nvSpPr>
          <p:cNvPr id="13" name="CasellaDiTesto 12"/>
          <p:cNvSpPr txBox="1"/>
          <p:nvPr/>
        </p:nvSpPr>
        <p:spPr>
          <a:xfrm>
            <a:off x="3435781" y="275647"/>
            <a:ext cx="1206968" cy="923330"/>
          </a:xfrm>
          <a:prstGeom prst="rect">
            <a:avLst/>
          </a:prstGeom>
          <a:solidFill>
            <a:srgbClr val="00B0F0"/>
          </a:solidFill>
          <a:ln w="38100">
            <a:solidFill>
              <a:schemeClr val="accent1">
                <a:lumMod val="75000"/>
              </a:schemeClr>
            </a:solidFill>
          </a:ln>
        </p:spPr>
        <p:txBody>
          <a:bodyPr wrap="square" rtlCol="0">
            <a:spAutoFit/>
          </a:bodyPr>
          <a:lstStyle/>
          <a:p>
            <a:r>
              <a:rPr lang="it-IT" dirty="0" smtClean="0"/>
              <a:t>Neuroni con esteso PMAS</a:t>
            </a:r>
            <a:endParaRPr lang="it-IT" dirty="0"/>
          </a:p>
        </p:txBody>
      </p:sp>
      <p:cxnSp>
        <p:nvCxnSpPr>
          <p:cNvPr id="14" name="Connettore 2 13"/>
          <p:cNvCxnSpPr/>
          <p:nvPr/>
        </p:nvCxnSpPr>
        <p:spPr>
          <a:xfrm>
            <a:off x="2955009" y="1198977"/>
            <a:ext cx="1000097" cy="20753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ttore 2 15"/>
          <p:cNvCxnSpPr/>
          <p:nvPr/>
        </p:nvCxnSpPr>
        <p:spPr>
          <a:xfrm>
            <a:off x="4110233" y="921979"/>
            <a:ext cx="1" cy="20630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9" name="CasellaDiTesto 18"/>
          <p:cNvSpPr txBox="1"/>
          <p:nvPr/>
        </p:nvSpPr>
        <p:spPr>
          <a:xfrm>
            <a:off x="1421238" y="2220429"/>
            <a:ext cx="1206968" cy="1477328"/>
          </a:xfrm>
          <a:prstGeom prst="rect">
            <a:avLst/>
          </a:prstGeom>
          <a:solidFill>
            <a:schemeClr val="accent6">
              <a:lumMod val="60000"/>
              <a:lumOff val="40000"/>
            </a:schemeClr>
          </a:solidFill>
          <a:ln w="38100">
            <a:solidFill>
              <a:schemeClr val="accent1">
                <a:lumMod val="75000"/>
              </a:schemeClr>
            </a:solidFill>
          </a:ln>
        </p:spPr>
        <p:txBody>
          <a:bodyPr wrap="square" rtlCol="0">
            <a:spAutoFit/>
          </a:bodyPr>
          <a:lstStyle/>
          <a:p>
            <a:r>
              <a:rPr lang="it-IT" dirty="0" smtClean="0"/>
              <a:t>Neuroni con assone non-</a:t>
            </a:r>
            <a:r>
              <a:rPr lang="it-IT" dirty="0" err="1" smtClean="0"/>
              <a:t>mielinato</a:t>
            </a:r>
            <a:endParaRPr lang="it-IT" dirty="0"/>
          </a:p>
        </p:txBody>
      </p:sp>
      <p:cxnSp>
        <p:nvCxnSpPr>
          <p:cNvPr id="20" name="Connettore 2 19"/>
          <p:cNvCxnSpPr/>
          <p:nvPr/>
        </p:nvCxnSpPr>
        <p:spPr>
          <a:xfrm>
            <a:off x="2666261" y="3143759"/>
            <a:ext cx="866360" cy="12774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6680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8397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A9821BEB-4B84-4D1F-BCFF-9453B2D591D9}" type="slidenum">
              <a:rPr lang="it-IT" altLang="it-IT" sz="1400" b="0">
                <a:solidFill>
                  <a:schemeClr val="tx1"/>
                </a:solidFill>
              </a:rPr>
              <a:pPr eaLnBrk="1" hangingPunct="1"/>
              <a:t>6</a:t>
            </a:fld>
            <a:endParaRPr lang="it-IT" altLang="it-IT" sz="1400" b="0">
              <a:solidFill>
                <a:schemeClr val="tx1"/>
              </a:solidFill>
            </a:endParaRPr>
          </a:p>
        </p:txBody>
      </p:sp>
      <p:sp>
        <p:nvSpPr>
          <p:cNvPr id="83971" name="Text Box 2"/>
          <p:cNvSpPr txBox="1">
            <a:spLocks noChangeArrowheads="1"/>
          </p:cNvSpPr>
          <p:nvPr/>
        </p:nvSpPr>
        <p:spPr bwMode="auto">
          <a:xfrm>
            <a:off x="1143000" y="1676401"/>
            <a:ext cx="6858000"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spcBef>
                <a:spcPct val="50000"/>
              </a:spcBef>
            </a:pPr>
            <a:r>
              <a:rPr lang="it-IT" altLang="it-IT" sz="6600" b="0" dirty="0" smtClean="0">
                <a:solidFill>
                  <a:schemeClr val="accent1">
                    <a:lumMod val="75000"/>
                  </a:schemeClr>
                </a:solidFill>
              </a:rPr>
              <a:t>(2)</a:t>
            </a:r>
            <a:endParaRPr lang="it-IT" altLang="it-IT" sz="6600" b="0" dirty="0">
              <a:solidFill>
                <a:schemeClr val="accent1">
                  <a:lumMod val="75000"/>
                </a:schemeClr>
              </a:solidFill>
            </a:endParaRPr>
          </a:p>
          <a:p>
            <a:pPr algn="ctr" eaLnBrk="1" hangingPunct="1">
              <a:spcBef>
                <a:spcPct val="50000"/>
              </a:spcBef>
            </a:pPr>
            <a:r>
              <a:rPr lang="it-IT" altLang="it-IT" sz="4800" b="0" dirty="0" err="1" smtClean="0">
                <a:solidFill>
                  <a:schemeClr val="accent1">
                    <a:lumMod val="75000"/>
                  </a:schemeClr>
                </a:solidFill>
              </a:rPr>
              <a:t>Naural</a:t>
            </a:r>
            <a:r>
              <a:rPr lang="it-IT" altLang="it-IT" sz="4800" b="0" dirty="0" smtClean="0">
                <a:solidFill>
                  <a:schemeClr val="accent1">
                    <a:lumMod val="75000"/>
                  </a:schemeClr>
                </a:solidFill>
              </a:rPr>
              <a:t> </a:t>
            </a:r>
            <a:r>
              <a:rPr lang="it-IT" altLang="it-IT" sz="4800" b="0" dirty="0" err="1" smtClean="0">
                <a:solidFill>
                  <a:schemeClr val="accent1">
                    <a:lumMod val="75000"/>
                  </a:schemeClr>
                </a:solidFill>
              </a:rPr>
              <a:t>activity</a:t>
            </a:r>
            <a:r>
              <a:rPr lang="it-IT" altLang="it-IT" sz="4800" b="0" dirty="0" smtClean="0">
                <a:solidFill>
                  <a:schemeClr val="accent1">
                    <a:lumMod val="75000"/>
                  </a:schemeClr>
                </a:solidFill>
              </a:rPr>
              <a:t> trigger </a:t>
            </a:r>
            <a:r>
              <a:rPr lang="it-IT" altLang="it-IT" sz="4800" b="0" dirty="0" err="1" smtClean="0">
                <a:solidFill>
                  <a:schemeClr val="accent1">
                    <a:lumMod val="75000"/>
                  </a:schemeClr>
                </a:solidFill>
              </a:rPr>
              <a:t>myelin</a:t>
            </a:r>
            <a:r>
              <a:rPr lang="it-IT" altLang="it-IT" sz="4800" b="0" dirty="0" smtClean="0">
                <a:solidFill>
                  <a:schemeClr val="accent1">
                    <a:lumMod val="75000"/>
                  </a:schemeClr>
                </a:solidFill>
              </a:rPr>
              <a:t> </a:t>
            </a:r>
            <a:r>
              <a:rPr lang="it-IT" altLang="it-IT" sz="4800" b="0" dirty="0" err="1" smtClean="0">
                <a:solidFill>
                  <a:schemeClr val="accent1">
                    <a:lumMod val="75000"/>
                  </a:schemeClr>
                </a:solidFill>
              </a:rPr>
              <a:t>growth</a:t>
            </a:r>
            <a:endParaRPr lang="it-IT" altLang="it-IT" sz="4800" b="0" dirty="0">
              <a:solidFill>
                <a:schemeClr val="accent1">
                  <a:lumMod val="75000"/>
                </a:schemeClr>
              </a:solidFill>
            </a:endParaRPr>
          </a:p>
        </p:txBody>
      </p:sp>
    </p:spTree>
    <p:extLst>
      <p:ext uri="{BB962C8B-B14F-4D97-AF65-F5344CB8AC3E}">
        <p14:creationId xmlns:p14="http://schemas.microsoft.com/office/powerpoint/2010/main" val="1001142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7A2D3F1E-8DFC-4912-B931-5FE5CFC50E2A}" type="slidenum">
              <a:rPr lang="it-IT" altLang="it-IT" sz="1400" b="0">
                <a:solidFill>
                  <a:schemeClr val="tx1"/>
                </a:solidFill>
              </a:rPr>
              <a:pPr eaLnBrk="1" hangingPunct="1"/>
              <a:t>7</a:t>
            </a:fld>
            <a:endParaRPr lang="it-IT" altLang="it-IT" sz="1400" b="0">
              <a:solidFill>
                <a:schemeClr val="tx1"/>
              </a:solidFill>
            </a:endParaRPr>
          </a:p>
        </p:txBody>
      </p:sp>
      <p:pic>
        <p:nvPicPr>
          <p:cNvPr id="8499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0"/>
            <a:ext cx="7044929" cy="270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3050" y="3048000"/>
            <a:ext cx="5863829"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7" name="Text Box 4"/>
          <p:cNvSpPr txBox="1">
            <a:spLocks noChangeArrowheads="1"/>
          </p:cNvSpPr>
          <p:nvPr/>
        </p:nvSpPr>
        <p:spPr bwMode="auto">
          <a:xfrm>
            <a:off x="1543050" y="2667000"/>
            <a:ext cx="5886450" cy="376238"/>
          </a:xfrm>
          <a:prstGeom prst="rect">
            <a:avLst/>
          </a:prstGeom>
          <a:solidFill>
            <a:schemeClr val="bg1"/>
          </a:solidFill>
          <a:ln w="9525">
            <a:solidFill>
              <a:srgbClr val="9933FF"/>
            </a:solidFill>
            <a:miter lim="800000"/>
            <a:headEnd/>
            <a:tailEnd/>
          </a:ln>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r>
              <a:rPr lang="it-IT" altLang="it-IT" sz="1800" b="0">
                <a:solidFill>
                  <a:schemeClr val="tx1"/>
                </a:solidFill>
                <a:cs typeface="Arial" panose="020B0604020202020204" pitchFamily="34" charset="0"/>
              </a:rPr>
              <a:t>tetrodotoxin which can blocks  the firing of neurons.</a:t>
            </a:r>
          </a:p>
        </p:txBody>
      </p:sp>
      <p:sp>
        <p:nvSpPr>
          <p:cNvPr id="6" name="CasellaDiTesto 5"/>
          <p:cNvSpPr txBox="1"/>
          <p:nvPr/>
        </p:nvSpPr>
        <p:spPr>
          <a:xfrm>
            <a:off x="100013" y="159204"/>
            <a:ext cx="950119" cy="646331"/>
          </a:xfrm>
          <a:prstGeom prst="rect">
            <a:avLst/>
          </a:prstGeom>
          <a:noFill/>
          <a:ln w="38100">
            <a:solidFill>
              <a:schemeClr val="accent5">
                <a:lumMod val="75000"/>
              </a:schemeClr>
            </a:solidFill>
          </a:ln>
        </p:spPr>
        <p:txBody>
          <a:bodyPr wrap="square" rtlCol="0">
            <a:spAutoFit/>
          </a:bodyPr>
          <a:lstStyle/>
          <a:p>
            <a:r>
              <a:rPr lang="it-IT" dirty="0" smtClean="0">
                <a:solidFill>
                  <a:srgbClr val="FF0000"/>
                </a:solidFill>
              </a:rPr>
              <a:t>Report 1</a:t>
            </a:r>
            <a:endParaRPr lang="it-IT" dirty="0">
              <a:solidFill>
                <a:srgbClr val="FF0000"/>
              </a:solidFill>
            </a:endParaRPr>
          </a:p>
        </p:txBody>
      </p:sp>
    </p:spTree>
    <p:extLst>
      <p:ext uri="{BB962C8B-B14F-4D97-AF65-F5344CB8AC3E}">
        <p14:creationId xmlns:p14="http://schemas.microsoft.com/office/powerpoint/2010/main" val="3991150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106BE046-9D59-43F0-B3FD-AC53D9E08CA2}" type="slidenum">
              <a:rPr lang="it-IT" altLang="it-IT" sz="1400" b="0">
                <a:solidFill>
                  <a:schemeClr val="tx1"/>
                </a:solidFill>
              </a:rPr>
              <a:pPr eaLnBrk="1" hangingPunct="1"/>
              <a:t>8</a:t>
            </a:fld>
            <a:endParaRPr lang="it-IT" altLang="it-IT" sz="1400" b="0">
              <a:solidFill>
                <a:schemeClr val="tx1"/>
              </a:solidFill>
            </a:endParaRPr>
          </a:p>
        </p:txBody>
      </p:sp>
      <p:pic>
        <p:nvPicPr>
          <p:cNvPr id="860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600200"/>
            <a:ext cx="6858000" cy="4173538"/>
          </a:xfrm>
          <a:prstGeom prst="rect">
            <a:avLst/>
          </a:prstGeom>
          <a:noFill/>
          <a:ln w="57150" cmpd="thickThin">
            <a:solidFill>
              <a:srgbClr val="9933FF"/>
            </a:solidFill>
            <a:miter lim="800000"/>
            <a:headEnd/>
            <a:tailEnd/>
          </a:ln>
          <a:extLst>
            <a:ext uri="{909E8E84-426E-40DD-AFC4-6F175D3DCCD1}">
              <a14:hiddenFill xmlns:a14="http://schemas.microsoft.com/office/drawing/2010/main">
                <a:solidFill>
                  <a:srgbClr val="FFFFFF"/>
                </a:solidFill>
              </a14:hiddenFill>
            </a:ext>
          </a:extLst>
        </p:spPr>
      </p:pic>
      <p:sp>
        <p:nvSpPr>
          <p:cNvPr id="86020" name="Text Box 3"/>
          <p:cNvSpPr txBox="1">
            <a:spLocks noChangeArrowheads="1"/>
          </p:cNvSpPr>
          <p:nvPr/>
        </p:nvSpPr>
        <p:spPr bwMode="auto">
          <a:xfrm>
            <a:off x="1143000" y="838202"/>
            <a:ext cx="6858000" cy="646331"/>
          </a:xfrm>
          <a:prstGeom prst="rect">
            <a:avLst/>
          </a:prstGeom>
          <a:solidFill>
            <a:schemeClr val="bg1"/>
          </a:solidFill>
          <a:ln w="57150" cmpd="thinThick">
            <a:solidFill>
              <a:srgbClr val="9933FF"/>
            </a:solidFill>
            <a:miter lim="800000"/>
            <a:headEnd/>
            <a:tailEnd/>
          </a:ln>
        </p:spPr>
        <p:txBody>
          <a:bodyPr>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r>
              <a:rPr lang="it-IT" altLang="it-IT" sz="1800">
                <a:solidFill>
                  <a:schemeClr val="tx1"/>
                </a:solidFill>
                <a:cs typeface="Arial" panose="020B0604020202020204" pitchFamily="34" charset="0"/>
              </a:rPr>
              <a:t>Tetrodotoxin (TTX) blocks the firing of neurons.</a:t>
            </a:r>
            <a:r>
              <a:rPr lang="it-IT" altLang="it-IT" sz="1800" b="0">
                <a:solidFill>
                  <a:schemeClr val="tx1"/>
                </a:solidFill>
                <a:cs typeface="Arial" panose="020B0604020202020204" pitchFamily="34" charset="0"/>
              </a:rPr>
              <a:t> </a:t>
            </a:r>
          </a:p>
          <a:p>
            <a:pPr eaLnBrk="1" hangingPunct="1"/>
            <a:r>
              <a:rPr lang="it-IT" altLang="it-IT" sz="1800">
                <a:solidFill>
                  <a:schemeClr val="tx1"/>
                </a:solidFill>
                <a:latin typeface="Symbol" panose="05050102010706020507" pitchFamily="18" charset="2"/>
                <a:cs typeface="Arial" panose="020B0604020202020204" pitchFamily="34" charset="0"/>
              </a:rPr>
              <a:t>a</a:t>
            </a:r>
            <a:r>
              <a:rPr lang="it-IT" altLang="it-IT" sz="1800">
                <a:solidFill>
                  <a:schemeClr val="tx1"/>
                </a:solidFill>
                <a:cs typeface="Arial" panose="020B0604020202020204" pitchFamily="34" charset="0"/>
              </a:rPr>
              <a:t>-scorpion toxin (</a:t>
            </a:r>
            <a:r>
              <a:rPr lang="it-IT" altLang="it-IT" sz="1800">
                <a:solidFill>
                  <a:schemeClr val="tx1"/>
                </a:solidFill>
                <a:latin typeface="Symbol" panose="05050102010706020507" pitchFamily="18" charset="2"/>
                <a:cs typeface="Arial" panose="020B0604020202020204" pitchFamily="34" charset="0"/>
              </a:rPr>
              <a:t>a</a:t>
            </a:r>
            <a:r>
              <a:rPr lang="it-IT" altLang="it-IT" sz="1800">
                <a:solidFill>
                  <a:schemeClr val="tx1"/>
                </a:solidFill>
                <a:cs typeface="Arial" panose="020B0604020202020204" pitchFamily="34" charset="0"/>
              </a:rPr>
              <a:t>-ScTX) increase the firing of neurons.</a:t>
            </a:r>
          </a:p>
        </p:txBody>
      </p:sp>
      <p:sp>
        <p:nvSpPr>
          <p:cNvPr id="1717252" name="Oval 4"/>
          <p:cNvSpPr>
            <a:spLocks noChangeArrowheads="1"/>
          </p:cNvSpPr>
          <p:nvPr/>
        </p:nvSpPr>
        <p:spPr bwMode="auto">
          <a:xfrm>
            <a:off x="1143000" y="2590800"/>
            <a:ext cx="1828800" cy="457200"/>
          </a:xfrm>
          <a:prstGeom prst="ellipse">
            <a:avLst/>
          </a:prstGeom>
          <a:noFill/>
          <a:ln w="38100">
            <a:solidFill>
              <a:srgbClr val="D6009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endParaRPr lang="it-IT" altLang="it-IT" sz="1800" b="0">
              <a:solidFill>
                <a:srgbClr val="D60093"/>
              </a:solidFill>
              <a:cs typeface="Arial" panose="020B0604020202020204" pitchFamily="34" charset="0"/>
            </a:endParaRPr>
          </a:p>
        </p:txBody>
      </p:sp>
      <p:sp>
        <p:nvSpPr>
          <p:cNvPr id="1717253" name="Oval 5"/>
          <p:cNvSpPr>
            <a:spLocks noChangeArrowheads="1"/>
          </p:cNvSpPr>
          <p:nvPr/>
        </p:nvSpPr>
        <p:spPr bwMode="auto">
          <a:xfrm>
            <a:off x="4400550" y="2590800"/>
            <a:ext cx="1828800" cy="457200"/>
          </a:xfrm>
          <a:prstGeom prst="ellipse">
            <a:avLst/>
          </a:prstGeom>
          <a:noFill/>
          <a:ln w="38100">
            <a:solidFill>
              <a:srgbClr val="D6009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endParaRPr lang="it-IT" altLang="it-IT" sz="1800" b="0">
              <a:solidFill>
                <a:srgbClr val="D60093"/>
              </a:solidFill>
              <a:cs typeface="Arial" panose="020B0604020202020204" pitchFamily="34" charset="0"/>
            </a:endParaRPr>
          </a:p>
        </p:txBody>
      </p:sp>
      <p:sp>
        <p:nvSpPr>
          <p:cNvPr id="1717254" name="Oval 6"/>
          <p:cNvSpPr>
            <a:spLocks noChangeArrowheads="1"/>
          </p:cNvSpPr>
          <p:nvPr/>
        </p:nvSpPr>
        <p:spPr bwMode="auto">
          <a:xfrm>
            <a:off x="1143000" y="3124200"/>
            <a:ext cx="1828800" cy="457200"/>
          </a:xfrm>
          <a:prstGeom prst="ellipse">
            <a:avLst/>
          </a:prstGeom>
          <a:noFill/>
          <a:ln w="38100">
            <a:solidFill>
              <a:srgbClr val="D6009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endParaRPr lang="it-IT" altLang="it-IT" sz="1800" b="0">
              <a:solidFill>
                <a:srgbClr val="D60093"/>
              </a:solidFill>
              <a:cs typeface="Arial" panose="020B0604020202020204" pitchFamily="34" charset="0"/>
            </a:endParaRPr>
          </a:p>
        </p:txBody>
      </p:sp>
      <p:sp>
        <p:nvSpPr>
          <p:cNvPr id="1717255" name="Oval 7"/>
          <p:cNvSpPr>
            <a:spLocks noChangeArrowheads="1"/>
          </p:cNvSpPr>
          <p:nvPr/>
        </p:nvSpPr>
        <p:spPr bwMode="auto">
          <a:xfrm>
            <a:off x="4400550" y="3124200"/>
            <a:ext cx="1828800" cy="457200"/>
          </a:xfrm>
          <a:prstGeom prst="ellipse">
            <a:avLst/>
          </a:prstGeom>
          <a:noFill/>
          <a:ln w="38100">
            <a:solidFill>
              <a:srgbClr val="D60093"/>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algn="ctr" eaLnBrk="1" hangingPunct="1"/>
            <a:endParaRPr lang="it-IT" altLang="it-IT" sz="1800" b="0">
              <a:solidFill>
                <a:srgbClr val="D60093"/>
              </a:solidFill>
              <a:cs typeface="Arial" panose="020B0604020202020204" pitchFamily="34" charset="0"/>
            </a:endParaRPr>
          </a:p>
        </p:txBody>
      </p:sp>
      <p:sp>
        <p:nvSpPr>
          <p:cNvPr id="86025" name="Line 8"/>
          <p:cNvSpPr>
            <a:spLocks noChangeShapeType="1"/>
          </p:cNvSpPr>
          <p:nvPr/>
        </p:nvSpPr>
        <p:spPr bwMode="auto">
          <a:xfrm>
            <a:off x="3028950" y="2819400"/>
            <a:ext cx="1314450" cy="0"/>
          </a:xfrm>
          <a:prstGeom prst="line">
            <a:avLst/>
          </a:prstGeom>
          <a:noFill/>
          <a:ln w="9525">
            <a:solidFill>
              <a:srgbClr val="D60093"/>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86026" name="Line 9"/>
          <p:cNvSpPr>
            <a:spLocks noChangeShapeType="1"/>
          </p:cNvSpPr>
          <p:nvPr/>
        </p:nvSpPr>
        <p:spPr bwMode="auto">
          <a:xfrm>
            <a:off x="3028950" y="3352800"/>
            <a:ext cx="1314450" cy="0"/>
          </a:xfrm>
          <a:prstGeom prst="line">
            <a:avLst/>
          </a:prstGeom>
          <a:noFill/>
          <a:ln w="9525">
            <a:solidFill>
              <a:srgbClr val="D60093"/>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pic>
        <p:nvPicPr>
          <p:cNvPr id="86027" name="Picture 10" descr="41-Balloonfis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0" y="0"/>
            <a:ext cx="1714500" cy="206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8" name="Picture 11" descr="scopion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72200" y="5233988"/>
            <a:ext cx="1828800" cy="162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5561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emph" presetSubtype="0" fill="hold" grpId="0" nodeType="withEffect">
                                  <p:stCondLst>
                                    <p:cond delay="0"/>
                                  </p:stCondLst>
                                  <p:childTnLst>
                                    <p:anim calcmode="discrete" valueType="str">
                                      <p:cBhvr>
                                        <p:cTn id="6" dur="1000" fill="hold"/>
                                        <p:tgtEl>
                                          <p:spTgt spid="1717252"/>
                                        </p:tgtEl>
                                        <p:attrNameLst>
                                          <p:attrName>style.visibility</p:attrName>
                                        </p:attrNameLst>
                                      </p:cBhvr>
                                      <p:tavLst>
                                        <p:tav tm="0">
                                          <p:val>
                                            <p:strVal val="hidden"/>
                                          </p:val>
                                        </p:tav>
                                        <p:tav tm="50000">
                                          <p:val>
                                            <p:strVal val="visible"/>
                                          </p:val>
                                        </p:tav>
                                      </p:tavLst>
                                    </p:anim>
                                  </p:childTnLst>
                                </p:cTn>
                              </p:par>
                              <p:par>
                                <p:cTn id="7" presetID="35" presetClass="emph" presetSubtype="0" repeatCount="indefinite" fill="hold" grpId="0" nodeType="withEffect">
                                  <p:stCondLst>
                                    <p:cond delay="0"/>
                                  </p:stCondLst>
                                  <p:endCondLst>
                                    <p:cond evt="onNext" delay="0">
                                      <p:tgtEl>
                                        <p:sldTgt/>
                                      </p:tgtEl>
                                    </p:cond>
                                  </p:endCondLst>
                                  <p:childTnLst>
                                    <p:anim calcmode="discrete" valueType="str">
                                      <p:cBhvr>
                                        <p:cTn id="8" dur="1000" fill="hold"/>
                                        <p:tgtEl>
                                          <p:spTgt spid="1717253"/>
                                        </p:tgtEl>
                                        <p:attrNameLst>
                                          <p:attrName>style.visibility</p:attrName>
                                        </p:attrNameLst>
                                      </p:cBhvr>
                                      <p:tavLst>
                                        <p:tav tm="0">
                                          <p:val>
                                            <p:strVal val="hidden"/>
                                          </p:val>
                                        </p:tav>
                                        <p:tav tm="50000">
                                          <p:val>
                                            <p:strVal val="visible"/>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35" presetClass="emph" presetSubtype="0" fill="hold" grpId="0" nodeType="clickEffect">
                                  <p:stCondLst>
                                    <p:cond delay="0"/>
                                  </p:stCondLst>
                                  <p:childTnLst>
                                    <p:anim calcmode="discrete" valueType="str">
                                      <p:cBhvr>
                                        <p:cTn id="12" dur="1000" fill="hold"/>
                                        <p:tgtEl>
                                          <p:spTgt spid="1717254"/>
                                        </p:tgtEl>
                                        <p:attrNameLst>
                                          <p:attrName>style.visibility</p:attrName>
                                        </p:attrNameLst>
                                      </p:cBhvr>
                                      <p:tavLst>
                                        <p:tav tm="0">
                                          <p:val>
                                            <p:strVal val="hidden"/>
                                          </p:val>
                                        </p:tav>
                                        <p:tav tm="50000">
                                          <p:val>
                                            <p:strVal val="visible"/>
                                          </p:val>
                                        </p:tav>
                                      </p:tavLst>
                                    </p:anim>
                                  </p:childTnLst>
                                </p:cTn>
                              </p:par>
                              <p:par>
                                <p:cTn id="13" presetID="35" presetClass="emph" presetSubtype="0" repeatCount="indefinite" fill="hold" grpId="0" nodeType="withEffect">
                                  <p:stCondLst>
                                    <p:cond delay="0"/>
                                  </p:stCondLst>
                                  <p:childTnLst>
                                    <p:anim calcmode="discrete" valueType="str">
                                      <p:cBhvr>
                                        <p:cTn id="14" dur="1000" fill="hold"/>
                                        <p:tgtEl>
                                          <p:spTgt spid="171725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7252" grpId="0" animBg="1"/>
      <p:bldP spid="1717253" grpId="0" animBg="1"/>
      <p:bldP spid="1717254" grpId="0" animBg="1"/>
      <p:bldP spid="171725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sldNum" sz="quarter" idx="12"/>
          </p:nvPr>
        </p:nvSpPr>
        <p:spPr>
          <a:ln/>
        </p:spPr>
        <p:txBody>
          <a:bodyPr/>
          <a:lstStyle/>
          <a:p>
            <a:fld id="{C949FE3A-A11E-4994-B752-108AD36608F5}" type="slidenum">
              <a:rPr lang="it-IT" altLang="it-IT"/>
              <a:pPr/>
              <a:t>9</a:t>
            </a:fld>
            <a:endParaRPr lang="it-IT" altLang="it-IT"/>
          </a:p>
        </p:txBody>
      </p:sp>
      <p:pic>
        <p:nvPicPr>
          <p:cNvPr id="57549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9409" y="974727"/>
            <a:ext cx="7011591" cy="588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754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85726"/>
            <a:ext cx="6858000" cy="1249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asellaDiTesto 5"/>
          <p:cNvSpPr txBox="1"/>
          <p:nvPr/>
        </p:nvSpPr>
        <p:spPr>
          <a:xfrm>
            <a:off x="6936582" y="513062"/>
            <a:ext cx="2027248" cy="830997"/>
          </a:xfrm>
          <a:prstGeom prst="rect">
            <a:avLst/>
          </a:prstGeom>
          <a:noFill/>
          <a:ln w="38100">
            <a:solidFill>
              <a:schemeClr val="accent5">
                <a:lumMod val="75000"/>
              </a:schemeClr>
            </a:solidFill>
          </a:ln>
        </p:spPr>
        <p:txBody>
          <a:bodyPr wrap="square" rtlCol="0">
            <a:spAutoFit/>
          </a:bodyPr>
          <a:lstStyle/>
          <a:p>
            <a:r>
              <a:rPr lang="it-IT" sz="2400" b="1" dirty="0" smtClean="0">
                <a:solidFill>
                  <a:srgbClr val="FF0000"/>
                </a:solidFill>
              </a:rPr>
              <a:t>14 </a:t>
            </a:r>
            <a:r>
              <a:rPr lang="it-IT" sz="2400" b="1" dirty="0" err="1" smtClean="0">
                <a:solidFill>
                  <a:srgbClr val="FF0000"/>
                </a:solidFill>
              </a:rPr>
              <a:t>september</a:t>
            </a:r>
            <a:r>
              <a:rPr lang="it-IT" sz="2400" b="1" dirty="0" smtClean="0">
                <a:solidFill>
                  <a:srgbClr val="FF0000"/>
                </a:solidFill>
              </a:rPr>
              <a:t>  2012</a:t>
            </a:r>
            <a:endParaRPr lang="it-IT" sz="2400" b="1" dirty="0">
              <a:solidFill>
                <a:srgbClr val="FF0000"/>
              </a:solidFill>
            </a:endParaRPr>
          </a:p>
        </p:txBody>
      </p:sp>
      <p:sp>
        <p:nvSpPr>
          <p:cNvPr id="7" name="CasellaDiTesto 6"/>
          <p:cNvSpPr txBox="1"/>
          <p:nvPr/>
        </p:nvSpPr>
        <p:spPr>
          <a:xfrm>
            <a:off x="100013" y="142875"/>
            <a:ext cx="950119" cy="646331"/>
          </a:xfrm>
          <a:prstGeom prst="rect">
            <a:avLst/>
          </a:prstGeom>
          <a:noFill/>
          <a:ln w="38100">
            <a:solidFill>
              <a:schemeClr val="accent5">
                <a:lumMod val="75000"/>
              </a:schemeClr>
            </a:solidFill>
          </a:ln>
        </p:spPr>
        <p:txBody>
          <a:bodyPr wrap="square" rtlCol="0">
            <a:spAutoFit/>
          </a:bodyPr>
          <a:lstStyle/>
          <a:p>
            <a:r>
              <a:rPr lang="it-IT" dirty="0" smtClean="0">
                <a:solidFill>
                  <a:srgbClr val="FF0000"/>
                </a:solidFill>
              </a:rPr>
              <a:t>Report 2</a:t>
            </a:r>
            <a:endParaRPr lang="it-IT" dirty="0">
              <a:solidFill>
                <a:srgbClr val="FF0000"/>
              </a:solidFill>
            </a:endParaRPr>
          </a:p>
        </p:txBody>
      </p:sp>
    </p:spTree>
    <p:extLst>
      <p:ext uri="{BB962C8B-B14F-4D97-AF65-F5344CB8AC3E}">
        <p14:creationId xmlns:p14="http://schemas.microsoft.com/office/powerpoint/2010/main" val="19943582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Grp="1" noChangeArrowheads="1"/>
          </p:cNvSpPr>
          <p:nvPr>
            <p:ph type="sldNum" sz="quarter" idx="12"/>
          </p:nvPr>
        </p:nvSpPr>
        <p:spPr>
          <a:ln/>
        </p:spPr>
        <p:txBody>
          <a:bodyPr/>
          <a:lstStyle/>
          <a:p>
            <a:fld id="{497A7494-88FF-4760-A7C2-F6D00D5D1F50}" type="slidenum">
              <a:rPr lang="it-IT" altLang="it-IT"/>
              <a:pPr/>
              <a:t>10</a:t>
            </a:fld>
            <a:endParaRPr lang="it-IT" altLang="it-IT"/>
          </a:p>
        </p:txBody>
      </p:sp>
      <p:pic>
        <p:nvPicPr>
          <p:cNvPr id="5765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
            <a:ext cx="3143250" cy="3903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6517" name="Text Box 5"/>
          <p:cNvSpPr txBox="1">
            <a:spLocks noChangeArrowheads="1"/>
          </p:cNvSpPr>
          <p:nvPr/>
        </p:nvSpPr>
        <p:spPr bwMode="auto">
          <a:xfrm>
            <a:off x="1143000" y="4495802"/>
            <a:ext cx="5543550"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altLang="it-IT"/>
              <a:t>IS = Insulated Starting at P21;</a:t>
            </a:r>
          </a:p>
          <a:p>
            <a:pPr>
              <a:spcBef>
                <a:spcPct val="50000"/>
              </a:spcBef>
            </a:pPr>
            <a:r>
              <a:rPr lang="it-IT" altLang="it-IT"/>
              <a:t>RE = Regular Environment</a:t>
            </a:r>
          </a:p>
          <a:p>
            <a:pPr>
              <a:spcBef>
                <a:spcPct val="50000"/>
              </a:spcBef>
            </a:pPr>
            <a:r>
              <a:rPr lang="it-IT" altLang="it-IT"/>
              <a:t>EE = Enriched Environment</a:t>
            </a:r>
          </a:p>
        </p:txBody>
      </p:sp>
      <p:pic>
        <p:nvPicPr>
          <p:cNvPr id="576518"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3357" y="2"/>
            <a:ext cx="4007644" cy="3228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76519" name="Text Box 7"/>
          <p:cNvSpPr txBox="1">
            <a:spLocks noChangeArrowheads="1"/>
          </p:cNvSpPr>
          <p:nvPr/>
        </p:nvSpPr>
        <p:spPr bwMode="auto">
          <a:xfrm>
            <a:off x="4800600" y="3276600"/>
            <a:ext cx="2857500" cy="369332"/>
          </a:xfrm>
          <a:prstGeom prst="rect">
            <a:avLst/>
          </a:prstGeom>
          <a:noFill/>
          <a:ln w="381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it-IT" altLang="it-IT"/>
              <a:t>Working Memory</a:t>
            </a:r>
          </a:p>
        </p:txBody>
      </p:sp>
    </p:spTree>
    <p:extLst>
      <p:ext uri="{BB962C8B-B14F-4D97-AF65-F5344CB8AC3E}">
        <p14:creationId xmlns:p14="http://schemas.microsoft.com/office/powerpoint/2010/main" val="5609701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a:stretch>
            <a:fillRect/>
          </a:stretch>
        </p:blipFill>
        <p:spPr>
          <a:xfrm>
            <a:off x="364821" y="468983"/>
            <a:ext cx="2280656" cy="777200"/>
          </a:xfrm>
          <a:prstGeom prst="rect">
            <a:avLst/>
          </a:prstGeom>
        </p:spPr>
      </p:pic>
      <p:pic>
        <p:nvPicPr>
          <p:cNvPr id="4" name="Immagine 3"/>
          <p:cNvPicPr>
            <a:picLocks noChangeAspect="1"/>
          </p:cNvPicPr>
          <p:nvPr/>
        </p:nvPicPr>
        <p:blipFill>
          <a:blip r:embed="rId3"/>
          <a:stretch>
            <a:fillRect/>
          </a:stretch>
        </p:blipFill>
        <p:spPr>
          <a:xfrm>
            <a:off x="2980868" y="386444"/>
            <a:ext cx="5588600" cy="385754"/>
          </a:xfrm>
          <a:prstGeom prst="rect">
            <a:avLst/>
          </a:prstGeom>
        </p:spPr>
      </p:pic>
      <p:pic>
        <p:nvPicPr>
          <p:cNvPr id="5" name="Immagine 4"/>
          <p:cNvPicPr>
            <a:picLocks noChangeAspect="1"/>
          </p:cNvPicPr>
          <p:nvPr/>
        </p:nvPicPr>
        <p:blipFill>
          <a:blip r:embed="rId4"/>
          <a:stretch>
            <a:fillRect/>
          </a:stretch>
        </p:blipFill>
        <p:spPr>
          <a:xfrm>
            <a:off x="193499" y="1078259"/>
            <a:ext cx="5419913" cy="2814000"/>
          </a:xfrm>
          <a:prstGeom prst="rect">
            <a:avLst/>
          </a:prstGeom>
        </p:spPr>
      </p:pic>
      <p:pic>
        <p:nvPicPr>
          <p:cNvPr id="6" name="Immagin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98112" y="1078259"/>
            <a:ext cx="1238250" cy="2159000"/>
          </a:xfrm>
          <a:prstGeom prst="rect">
            <a:avLst/>
          </a:prstGeom>
        </p:spPr>
      </p:pic>
      <p:sp>
        <p:nvSpPr>
          <p:cNvPr id="7" name="CasellaDiTesto 6"/>
          <p:cNvSpPr txBox="1"/>
          <p:nvPr/>
        </p:nvSpPr>
        <p:spPr>
          <a:xfrm>
            <a:off x="5832835" y="3299382"/>
            <a:ext cx="2820971" cy="646331"/>
          </a:xfrm>
          <a:prstGeom prst="rect">
            <a:avLst/>
          </a:prstGeom>
          <a:noFill/>
        </p:spPr>
        <p:txBody>
          <a:bodyPr wrap="square" rtlCol="0">
            <a:spAutoFit/>
          </a:bodyPr>
          <a:lstStyle/>
          <a:p>
            <a:r>
              <a:rPr lang="it-IT" dirty="0" smtClean="0"/>
              <a:t>Patrizia Casaccia, Mount Sinai Hospital New York</a:t>
            </a:r>
            <a:endParaRPr lang="it-IT" dirty="0"/>
          </a:p>
        </p:txBody>
      </p:sp>
      <p:pic>
        <p:nvPicPr>
          <p:cNvPr id="8" name="Immagine 7"/>
          <p:cNvPicPr>
            <a:picLocks noChangeAspect="1"/>
          </p:cNvPicPr>
          <p:nvPr/>
        </p:nvPicPr>
        <p:blipFill>
          <a:blip r:embed="rId6"/>
          <a:stretch>
            <a:fillRect/>
          </a:stretch>
        </p:blipFill>
        <p:spPr>
          <a:xfrm>
            <a:off x="361795" y="3892259"/>
            <a:ext cx="5232095" cy="2939067"/>
          </a:xfrm>
          <a:prstGeom prst="rect">
            <a:avLst/>
          </a:prstGeom>
        </p:spPr>
      </p:pic>
      <p:sp>
        <p:nvSpPr>
          <p:cNvPr id="3" name="Rettangolo 2"/>
          <p:cNvSpPr/>
          <p:nvPr/>
        </p:nvSpPr>
        <p:spPr>
          <a:xfrm>
            <a:off x="5693569" y="324322"/>
            <a:ext cx="2457450" cy="4478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p:cNvSpPr txBox="1"/>
          <p:nvPr/>
        </p:nvSpPr>
        <p:spPr>
          <a:xfrm>
            <a:off x="7135029" y="262201"/>
            <a:ext cx="1750219" cy="830997"/>
          </a:xfrm>
          <a:prstGeom prst="rect">
            <a:avLst/>
          </a:prstGeom>
          <a:noFill/>
          <a:ln w="38100">
            <a:solidFill>
              <a:schemeClr val="accent5">
                <a:lumMod val="75000"/>
              </a:schemeClr>
            </a:solidFill>
          </a:ln>
        </p:spPr>
        <p:txBody>
          <a:bodyPr wrap="square" rtlCol="0">
            <a:spAutoFit/>
          </a:bodyPr>
          <a:lstStyle/>
          <a:p>
            <a:r>
              <a:rPr lang="it-IT" sz="2400" b="1" dirty="0" err="1" smtClean="0">
                <a:solidFill>
                  <a:srgbClr val="FF0000"/>
                </a:solidFill>
              </a:rPr>
              <a:t>December</a:t>
            </a:r>
            <a:r>
              <a:rPr lang="it-IT" sz="2400" b="1" dirty="0" smtClean="0">
                <a:solidFill>
                  <a:srgbClr val="FF0000"/>
                </a:solidFill>
              </a:rPr>
              <a:t>  2012</a:t>
            </a:r>
            <a:endParaRPr lang="it-IT" sz="2400" b="1" dirty="0">
              <a:solidFill>
                <a:srgbClr val="FF0000"/>
              </a:solidFill>
            </a:endParaRPr>
          </a:p>
        </p:txBody>
      </p:sp>
      <p:sp>
        <p:nvSpPr>
          <p:cNvPr id="11" name="CasellaDiTesto 10"/>
          <p:cNvSpPr txBox="1"/>
          <p:nvPr/>
        </p:nvSpPr>
        <p:spPr>
          <a:xfrm>
            <a:off x="135731" y="63641"/>
            <a:ext cx="950119" cy="646331"/>
          </a:xfrm>
          <a:prstGeom prst="rect">
            <a:avLst/>
          </a:prstGeom>
          <a:noFill/>
          <a:ln w="38100">
            <a:solidFill>
              <a:schemeClr val="accent5">
                <a:lumMod val="75000"/>
              </a:schemeClr>
            </a:solidFill>
          </a:ln>
        </p:spPr>
        <p:txBody>
          <a:bodyPr wrap="square" rtlCol="0">
            <a:spAutoFit/>
          </a:bodyPr>
          <a:lstStyle/>
          <a:p>
            <a:r>
              <a:rPr lang="it-IT" dirty="0" smtClean="0">
                <a:solidFill>
                  <a:srgbClr val="FF0000"/>
                </a:solidFill>
              </a:rPr>
              <a:t>Report 3</a:t>
            </a:r>
            <a:endParaRPr lang="it-IT" dirty="0">
              <a:solidFill>
                <a:srgbClr val="FF0000"/>
              </a:solidFill>
            </a:endParaRPr>
          </a:p>
        </p:txBody>
      </p:sp>
    </p:spTree>
    <p:extLst>
      <p:ext uri="{BB962C8B-B14F-4D97-AF65-F5344CB8AC3E}">
        <p14:creationId xmlns:p14="http://schemas.microsoft.com/office/powerpoint/2010/main" val="66741984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3"/>
          <a:stretch>
            <a:fillRect/>
          </a:stretch>
        </p:blipFill>
        <p:spPr>
          <a:xfrm>
            <a:off x="1538017" y="124801"/>
            <a:ext cx="6670888" cy="6925703"/>
          </a:xfrm>
          <a:prstGeom prst="rect">
            <a:avLst/>
          </a:prstGeom>
        </p:spPr>
      </p:pic>
      <p:sp>
        <p:nvSpPr>
          <p:cNvPr id="3" name="CasellaDiTesto 2"/>
          <p:cNvSpPr txBox="1"/>
          <p:nvPr/>
        </p:nvSpPr>
        <p:spPr>
          <a:xfrm>
            <a:off x="195744" y="3291576"/>
            <a:ext cx="1393031" cy="646331"/>
          </a:xfrm>
          <a:prstGeom prst="rect">
            <a:avLst/>
          </a:prstGeom>
          <a:noFill/>
          <a:ln w="38100">
            <a:solidFill>
              <a:schemeClr val="accent5">
                <a:lumMod val="75000"/>
              </a:schemeClr>
            </a:solidFill>
          </a:ln>
        </p:spPr>
        <p:txBody>
          <a:bodyPr wrap="square" rtlCol="0">
            <a:spAutoFit/>
          </a:bodyPr>
          <a:lstStyle/>
          <a:p>
            <a:r>
              <a:rPr lang="it-IT" dirty="0" err="1" smtClean="0"/>
              <a:t>Nucleus</a:t>
            </a:r>
            <a:r>
              <a:rPr lang="it-IT" dirty="0" smtClean="0"/>
              <a:t> </a:t>
            </a:r>
            <a:r>
              <a:rPr lang="it-IT" dirty="0" err="1" smtClean="0"/>
              <a:t>Accumbens</a:t>
            </a:r>
            <a:endParaRPr lang="it-IT" dirty="0"/>
          </a:p>
        </p:txBody>
      </p:sp>
      <p:sp>
        <p:nvSpPr>
          <p:cNvPr id="4" name="CasellaDiTesto 3"/>
          <p:cNvSpPr txBox="1"/>
          <p:nvPr/>
        </p:nvSpPr>
        <p:spPr>
          <a:xfrm>
            <a:off x="195744" y="1640862"/>
            <a:ext cx="1393031" cy="646331"/>
          </a:xfrm>
          <a:prstGeom prst="rect">
            <a:avLst/>
          </a:prstGeom>
          <a:noFill/>
          <a:ln w="38100">
            <a:solidFill>
              <a:schemeClr val="accent5">
                <a:lumMod val="75000"/>
              </a:schemeClr>
            </a:solidFill>
          </a:ln>
        </p:spPr>
        <p:txBody>
          <a:bodyPr wrap="square" rtlCol="0">
            <a:spAutoFit/>
          </a:bodyPr>
          <a:lstStyle/>
          <a:p>
            <a:r>
              <a:rPr lang="it-IT" dirty="0" err="1" smtClean="0"/>
              <a:t>Pre</a:t>
            </a:r>
            <a:r>
              <a:rPr lang="it-IT" dirty="0" err="1"/>
              <a:t>f</a:t>
            </a:r>
            <a:r>
              <a:rPr lang="it-IT" dirty="0" err="1" smtClean="0"/>
              <a:t>rontal</a:t>
            </a:r>
            <a:r>
              <a:rPr lang="it-IT" dirty="0" smtClean="0"/>
              <a:t> </a:t>
            </a:r>
            <a:r>
              <a:rPr lang="it-IT" dirty="0" err="1" smtClean="0"/>
              <a:t>Cortex</a:t>
            </a:r>
            <a:endParaRPr lang="it-IT" dirty="0"/>
          </a:p>
        </p:txBody>
      </p:sp>
      <p:sp>
        <p:nvSpPr>
          <p:cNvPr id="5" name="CasellaDiTesto 4"/>
          <p:cNvSpPr txBox="1"/>
          <p:nvPr/>
        </p:nvSpPr>
        <p:spPr>
          <a:xfrm>
            <a:off x="195744" y="5237787"/>
            <a:ext cx="1393031" cy="646331"/>
          </a:xfrm>
          <a:prstGeom prst="rect">
            <a:avLst/>
          </a:prstGeom>
          <a:noFill/>
          <a:ln w="38100">
            <a:solidFill>
              <a:schemeClr val="accent5">
                <a:lumMod val="75000"/>
              </a:schemeClr>
            </a:solidFill>
          </a:ln>
        </p:spPr>
        <p:txBody>
          <a:bodyPr wrap="square" rtlCol="0">
            <a:spAutoFit/>
          </a:bodyPr>
          <a:lstStyle/>
          <a:p>
            <a:r>
              <a:rPr lang="it-IT" dirty="0" smtClean="0"/>
              <a:t>Corpus </a:t>
            </a:r>
            <a:r>
              <a:rPr lang="it-IT" dirty="0" err="1" smtClean="0"/>
              <a:t>Callosum</a:t>
            </a:r>
            <a:endParaRPr lang="it-IT" dirty="0"/>
          </a:p>
        </p:txBody>
      </p:sp>
      <p:sp>
        <p:nvSpPr>
          <p:cNvPr id="6" name="Freccia a destra 5"/>
          <p:cNvSpPr/>
          <p:nvPr/>
        </p:nvSpPr>
        <p:spPr>
          <a:xfrm>
            <a:off x="1588774" y="1777372"/>
            <a:ext cx="177011" cy="93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7" name="Freccia a destra 6"/>
          <p:cNvSpPr/>
          <p:nvPr/>
        </p:nvSpPr>
        <p:spPr>
          <a:xfrm>
            <a:off x="1588774" y="3552290"/>
            <a:ext cx="177011" cy="93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 name="Freccia a destra 7"/>
          <p:cNvSpPr/>
          <p:nvPr/>
        </p:nvSpPr>
        <p:spPr>
          <a:xfrm>
            <a:off x="1588774" y="5422454"/>
            <a:ext cx="177011" cy="93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CasellaDiTesto 8"/>
          <p:cNvSpPr txBox="1"/>
          <p:nvPr/>
        </p:nvSpPr>
        <p:spPr>
          <a:xfrm>
            <a:off x="7993450" y="3482493"/>
            <a:ext cx="986921" cy="646331"/>
          </a:xfrm>
          <a:prstGeom prst="rect">
            <a:avLst/>
          </a:prstGeom>
          <a:noFill/>
          <a:ln w="38100">
            <a:solidFill>
              <a:schemeClr val="accent5">
                <a:lumMod val="75000"/>
              </a:schemeClr>
            </a:solidFill>
          </a:ln>
        </p:spPr>
        <p:txBody>
          <a:bodyPr wrap="square" rtlCol="0">
            <a:spAutoFit/>
          </a:bodyPr>
          <a:lstStyle/>
          <a:p>
            <a:r>
              <a:rPr lang="it-IT" dirty="0" err="1" smtClean="0"/>
              <a:t>Cerebellum</a:t>
            </a:r>
            <a:endParaRPr lang="it-IT" dirty="0"/>
          </a:p>
        </p:txBody>
      </p:sp>
      <p:sp>
        <p:nvSpPr>
          <p:cNvPr id="10" name="Freccia a destra 9"/>
          <p:cNvSpPr/>
          <p:nvPr/>
        </p:nvSpPr>
        <p:spPr>
          <a:xfrm>
            <a:off x="9386481" y="5435379"/>
            <a:ext cx="177011" cy="9387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2" name="Freccia a destra 11"/>
          <p:cNvSpPr/>
          <p:nvPr/>
        </p:nvSpPr>
        <p:spPr>
          <a:xfrm rot="10800000" flipV="1">
            <a:off x="7754347" y="3620129"/>
            <a:ext cx="212517" cy="940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5" name="Immagin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54347" y="4567"/>
            <a:ext cx="1361960" cy="1494682"/>
          </a:xfrm>
          <a:prstGeom prst="rect">
            <a:avLst/>
          </a:prstGeom>
          <a:ln w="38100">
            <a:solidFill>
              <a:srgbClr val="0070C0"/>
            </a:solidFill>
          </a:ln>
        </p:spPr>
      </p:pic>
    </p:spTree>
    <p:extLst>
      <p:ext uri="{BB962C8B-B14F-4D97-AF65-F5344CB8AC3E}">
        <p14:creationId xmlns:p14="http://schemas.microsoft.com/office/powerpoint/2010/main" val="8923593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0" y="350754"/>
            <a:ext cx="9254012" cy="1699396"/>
          </a:xfrm>
          <a:prstGeom prst="rect">
            <a:avLst/>
          </a:prstGeom>
        </p:spPr>
      </p:pic>
      <p:pic>
        <p:nvPicPr>
          <p:cNvPr id="6" name="Immagine 5"/>
          <p:cNvPicPr>
            <a:picLocks noChangeAspect="1"/>
          </p:cNvPicPr>
          <p:nvPr/>
        </p:nvPicPr>
        <p:blipFill>
          <a:blip r:embed="rId3"/>
          <a:stretch>
            <a:fillRect/>
          </a:stretch>
        </p:blipFill>
        <p:spPr>
          <a:xfrm>
            <a:off x="0" y="2073791"/>
            <a:ext cx="4517796" cy="575606"/>
          </a:xfrm>
          <a:prstGeom prst="rect">
            <a:avLst/>
          </a:prstGeom>
        </p:spPr>
      </p:pic>
      <p:sp>
        <p:nvSpPr>
          <p:cNvPr id="7" name="Rettangolo 6"/>
          <p:cNvSpPr/>
          <p:nvPr/>
        </p:nvSpPr>
        <p:spPr>
          <a:xfrm>
            <a:off x="4627006" y="1015786"/>
            <a:ext cx="2580322" cy="369332"/>
          </a:xfrm>
          <a:prstGeom prst="rect">
            <a:avLst/>
          </a:prstGeom>
        </p:spPr>
        <p:txBody>
          <a:bodyPr wrap="none">
            <a:spAutoFit/>
          </a:bodyPr>
          <a:lstStyle/>
          <a:p>
            <a:r>
              <a:rPr lang="it-IT" dirty="0" smtClean="0"/>
              <a:t>Stanford </a:t>
            </a:r>
            <a:r>
              <a:rPr lang="it-IT" dirty="0" err="1" smtClean="0"/>
              <a:t>University</a:t>
            </a:r>
            <a:r>
              <a:rPr lang="it-IT" dirty="0" smtClean="0"/>
              <a:t> – </a:t>
            </a:r>
            <a:r>
              <a:rPr lang="it-IT" dirty="0"/>
              <a:t>USA</a:t>
            </a:r>
          </a:p>
        </p:txBody>
      </p:sp>
      <p:sp>
        <p:nvSpPr>
          <p:cNvPr id="8" name="CasellaDiTesto 7"/>
          <p:cNvSpPr txBox="1"/>
          <p:nvPr/>
        </p:nvSpPr>
        <p:spPr>
          <a:xfrm>
            <a:off x="-108432" y="2666341"/>
            <a:ext cx="5544615" cy="3893374"/>
          </a:xfrm>
          <a:prstGeom prst="rect">
            <a:avLst/>
          </a:prstGeom>
          <a:noFill/>
        </p:spPr>
        <p:txBody>
          <a:bodyPr wrap="square" rtlCol="0">
            <a:spAutoFit/>
          </a:bodyPr>
          <a:lstStyle/>
          <a:p>
            <a:pPr marL="285750" indent="-285750">
              <a:buFont typeface="Wingdings" panose="05000000000000000000" pitchFamily="2" charset="2"/>
              <a:buChar char="à"/>
            </a:pPr>
            <a:r>
              <a:rPr lang="en-US" sz="1900" dirty="0" smtClean="0">
                <a:solidFill>
                  <a:schemeClr val="accent5">
                    <a:lumMod val="50000"/>
                  </a:schemeClr>
                </a:solidFill>
              </a:rPr>
              <a:t>We </a:t>
            </a:r>
            <a:r>
              <a:rPr lang="en-US" sz="1900" dirty="0">
                <a:solidFill>
                  <a:schemeClr val="accent5">
                    <a:lumMod val="50000"/>
                  </a:schemeClr>
                </a:solidFill>
              </a:rPr>
              <a:t>use in vivo </a:t>
            </a:r>
            <a:r>
              <a:rPr lang="en-US" sz="1900" dirty="0" err="1" smtClean="0">
                <a:solidFill>
                  <a:schemeClr val="accent5">
                    <a:lumMod val="50000"/>
                  </a:schemeClr>
                </a:solidFill>
              </a:rPr>
              <a:t>optogenetic</a:t>
            </a:r>
            <a:r>
              <a:rPr lang="en-US" sz="1900" dirty="0" smtClean="0">
                <a:solidFill>
                  <a:schemeClr val="accent5">
                    <a:lumMod val="50000"/>
                  </a:schemeClr>
                </a:solidFill>
              </a:rPr>
              <a:t> techniques </a:t>
            </a:r>
            <a:r>
              <a:rPr lang="en-US" sz="1900" dirty="0">
                <a:solidFill>
                  <a:schemeClr val="accent5">
                    <a:lumMod val="50000"/>
                  </a:schemeClr>
                </a:solidFill>
              </a:rPr>
              <a:t>in awake, behaving mice </a:t>
            </a:r>
            <a:r>
              <a:rPr lang="en-US" sz="1900" dirty="0" smtClean="0">
                <a:solidFill>
                  <a:schemeClr val="accent5">
                    <a:lumMod val="50000"/>
                  </a:schemeClr>
                </a:solidFill>
              </a:rPr>
              <a:t>to provide </a:t>
            </a:r>
            <a:r>
              <a:rPr lang="en-US" sz="1900" dirty="0">
                <a:solidFill>
                  <a:schemeClr val="accent5">
                    <a:lumMod val="50000"/>
                  </a:schemeClr>
                </a:solidFill>
              </a:rPr>
              <a:t>direct evidence that </a:t>
            </a:r>
            <a:r>
              <a:rPr lang="en-US" sz="1900" dirty="0" smtClean="0">
                <a:solidFill>
                  <a:schemeClr val="accent5">
                    <a:lumMod val="50000"/>
                  </a:schemeClr>
                </a:solidFill>
              </a:rPr>
              <a:t>neuronal activity </a:t>
            </a:r>
            <a:r>
              <a:rPr lang="en-US" sz="1900" dirty="0">
                <a:solidFill>
                  <a:schemeClr val="accent5">
                    <a:lumMod val="50000"/>
                  </a:schemeClr>
                </a:solidFill>
              </a:rPr>
              <a:t>regulates changes in </a:t>
            </a:r>
            <a:r>
              <a:rPr lang="en-US" sz="1900" dirty="0" err="1" smtClean="0">
                <a:solidFill>
                  <a:schemeClr val="accent5">
                    <a:lumMod val="50000"/>
                  </a:schemeClr>
                </a:solidFill>
              </a:rPr>
              <a:t>myelinforming</a:t>
            </a:r>
            <a:r>
              <a:rPr lang="en-US" sz="1900" dirty="0" smtClean="0">
                <a:solidFill>
                  <a:schemeClr val="accent5">
                    <a:lumMod val="50000"/>
                  </a:schemeClr>
                </a:solidFill>
              </a:rPr>
              <a:t> cells </a:t>
            </a:r>
            <a:r>
              <a:rPr lang="en-US" sz="1900" dirty="0">
                <a:solidFill>
                  <a:schemeClr val="accent5">
                    <a:lumMod val="50000"/>
                  </a:schemeClr>
                </a:solidFill>
              </a:rPr>
              <a:t>within an active </a:t>
            </a:r>
            <a:r>
              <a:rPr lang="en-US" sz="1900" dirty="0" smtClean="0">
                <a:solidFill>
                  <a:schemeClr val="accent5">
                    <a:lumMod val="50000"/>
                  </a:schemeClr>
                </a:solidFill>
              </a:rPr>
              <a:t>circuit. </a:t>
            </a:r>
          </a:p>
          <a:p>
            <a:pPr marL="285750" indent="-285750">
              <a:buFont typeface="Wingdings" panose="05000000000000000000" pitchFamily="2" charset="2"/>
              <a:buChar char="à"/>
            </a:pPr>
            <a:r>
              <a:rPr lang="it-IT" sz="1900" dirty="0" err="1" smtClean="0">
                <a:solidFill>
                  <a:schemeClr val="accent5">
                    <a:lumMod val="50000"/>
                  </a:schemeClr>
                </a:solidFill>
              </a:rPr>
              <a:t>We</a:t>
            </a:r>
            <a:r>
              <a:rPr lang="it-IT" sz="1900" dirty="0" smtClean="0">
                <a:solidFill>
                  <a:schemeClr val="accent5">
                    <a:lumMod val="50000"/>
                  </a:schemeClr>
                </a:solidFill>
              </a:rPr>
              <a:t> </a:t>
            </a:r>
            <a:r>
              <a:rPr lang="it-IT" sz="1900" dirty="0" err="1">
                <a:solidFill>
                  <a:schemeClr val="accent5">
                    <a:lumMod val="50000"/>
                  </a:schemeClr>
                </a:solidFill>
              </a:rPr>
              <a:t>used</a:t>
            </a:r>
            <a:r>
              <a:rPr lang="it-IT" sz="1900" dirty="0">
                <a:solidFill>
                  <a:schemeClr val="accent5">
                    <a:lumMod val="50000"/>
                  </a:schemeClr>
                </a:solidFill>
              </a:rPr>
              <a:t> an </a:t>
            </a:r>
            <a:r>
              <a:rPr lang="it-IT" sz="1900" dirty="0" err="1" smtClean="0">
                <a:solidFill>
                  <a:schemeClr val="accent5">
                    <a:lumMod val="50000"/>
                  </a:schemeClr>
                </a:solidFill>
              </a:rPr>
              <a:t>optogenetic</a:t>
            </a:r>
            <a:r>
              <a:rPr lang="it-IT" sz="1900" dirty="0" smtClean="0">
                <a:solidFill>
                  <a:schemeClr val="accent5">
                    <a:lumMod val="50000"/>
                  </a:schemeClr>
                </a:solidFill>
              </a:rPr>
              <a:t> </a:t>
            </a:r>
            <a:r>
              <a:rPr lang="en-US" sz="1900" dirty="0" smtClean="0">
                <a:solidFill>
                  <a:schemeClr val="accent5">
                    <a:lumMod val="50000"/>
                  </a:schemeClr>
                </a:solidFill>
              </a:rPr>
              <a:t>mouse </a:t>
            </a:r>
            <a:r>
              <a:rPr lang="en-US" sz="1900" dirty="0">
                <a:solidFill>
                  <a:schemeClr val="accent5">
                    <a:lumMod val="50000"/>
                  </a:schemeClr>
                </a:solidFill>
              </a:rPr>
              <a:t>model in </a:t>
            </a:r>
            <a:r>
              <a:rPr lang="en-US" sz="1900" dirty="0" smtClean="0">
                <a:solidFill>
                  <a:schemeClr val="accent5">
                    <a:lumMod val="50000"/>
                  </a:schemeClr>
                </a:solidFill>
              </a:rPr>
              <a:t>which 470-nm </a:t>
            </a:r>
            <a:r>
              <a:rPr lang="en-US" sz="1900" dirty="0">
                <a:solidFill>
                  <a:schemeClr val="accent5">
                    <a:lumMod val="50000"/>
                  </a:schemeClr>
                </a:solidFill>
              </a:rPr>
              <a:t>light delivered near the </a:t>
            </a:r>
            <a:r>
              <a:rPr lang="en-US" sz="1900" dirty="0" smtClean="0">
                <a:solidFill>
                  <a:schemeClr val="accent5">
                    <a:lumMod val="50000"/>
                  </a:schemeClr>
                </a:solidFill>
              </a:rPr>
              <a:t>brain surface </a:t>
            </a:r>
            <a:r>
              <a:rPr lang="en-US" sz="1900" dirty="0">
                <a:solidFill>
                  <a:schemeClr val="accent5">
                    <a:lumMod val="50000"/>
                  </a:schemeClr>
                </a:solidFill>
              </a:rPr>
              <a:t>stimulates </a:t>
            </a:r>
            <a:r>
              <a:rPr lang="en-US" sz="1900" dirty="0" smtClean="0">
                <a:solidFill>
                  <a:schemeClr val="accent5">
                    <a:lumMod val="50000"/>
                  </a:schemeClr>
                </a:solidFill>
              </a:rPr>
              <a:t>   the </a:t>
            </a:r>
            <a:r>
              <a:rPr lang="en-US" sz="1900" dirty="0">
                <a:solidFill>
                  <a:schemeClr val="accent5">
                    <a:lumMod val="50000"/>
                  </a:schemeClr>
                </a:solidFill>
              </a:rPr>
              <a:t>excitatory </a:t>
            </a:r>
            <a:r>
              <a:rPr lang="en-US" sz="1900" dirty="0" err="1" smtClean="0">
                <a:solidFill>
                  <a:schemeClr val="accent5">
                    <a:lumMod val="50000"/>
                  </a:schemeClr>
                </a:solidFill>
              </a:rPr>
              <a:t>opsin</a:t>
            </a:r>
            <a:r>
              <a:rPr lang="en-US" sz="1900" dirty="0" smtClean="0">
                <a:solidFill>
                  <a:schemeClr val="accent5">
                    <a:lumMod val="50000"/>
                  </a:schemeClr>
                </a:solidFill>
              </a:rPr>
              <a:t> </a:t>
            </a:r>
            <a:r>
              <a:rPr lang="it-IT" sz="1900" dirty="0" err="1" smtClean="0">
                <a:solidFill>
                  <a:schemeClr val="accent5">
                    <a:lumMod val="50000"/>
                  </a:schemeClr>
                </a:solidFill>
              </a:rPr>
              <a:t>channelrhodopsin</a:t>
            </a:r>
            <a:r>
              <a:rPr lang="it-IT" sz="1900" dirty="0" smtClean="0">
                <a:solidFill>
                  <a:schemeClr val="accent5">
                    <a:lumMod val="50000"/>
                  </a:schemeClr>
                </a:solidFill>
              </a:rPr>
              <a:t> </a:t>
            </a:r>
            <a:r>
              <a:rPr lang="it-IT" sz="1900" dirty="0" err="1">
                <a:solidFill>
                  <a:schemeClr val="accent5">
                    <a:lumMod val="50000"/>
                  </a:schemeClr>
                </a:solidFill>
              </a:rPr>
              <a:t>expressed</a:t>
            </a:r>
            <a:r>
              <a:rPr lang="it-IT" sz="1900" dirty="0">
                <a:solidFill>
                  <a:schemeClr val="accent5">
                    <a:lumMod val="50000"/>
                  </a:schemeClr>
                </a:solidFill>
              </a:rPr>
              <a:t> by </a:t>
            </a:r>
            <a:r>
              <a:rPr lang="it-IT" sz="1900" dirty="0" err="1" smtClean="0">
                <a:solidFill>
                  <a:schemeClr val="accent5">
                    <a:lumMod val="50000"/>
                  </a:schemeClr>
                </a:solidFill>
              </a:rPr>
              <a:t>cortical</a:t>
            </a:r>
            <a:r>
              <a:rPr lang="it-IT" sz="1900" dirty="0" smtClean="0">
                <a:solidFill>
                  <a:schemeClr val="accent5">
                    <a:lumMod val="50000"/>
                  </a:schemeClr>
                </a:solidFill>
              </a:rPr>
              <a:t> </a:t>
            </a:r>
            <a:r>
              <a:rPr lang="it-IT" sz="1900" dirty="0" err="1" smtClean="0">
                <a:solidFill>
                  <a:schemeClr val="accent5">
                    <a:lumMod val="50000"/>
                  </a:schemeClr>
                </a:solidFill>
              </a:rPr>
              <a:t>layer</a:t>
            </a:r>
            <a:r>
              <a:rPr lang="it-IT" sz="1900" dirty="0" smtClean="0">
                <a:solidFill>
                  <a:schemeClr val="accent5">
                    <a:lumMod val="50000"/>
                  </a:schemeClr>
                </a:solidFill>
              </a:rPr>
              <a:t> </a:t>
            </a:r>
            <a:r>
              <a:rPr lang="it-IT" sz="1900" dirty="0">
                <a:solidFill>
                  <a:schemeClr val="accent5">
                    <a:lumMod val="50000"/>
                  </a:schemeClr>
                </a:solidFill>
              </a:rPr>
              <a:t>V </a:t>
            </a:r>
            <a:r>
              <a:rPr lang="it-IT" sz="1900" dirty="0" err="1">
                <a:solidFill>
                  <a:schemeClr val="accent5">
                    <a:lumMod val="50000"/>
                  </a:schemeClr>
                </a:solidFill>
              </a:rPr>
              <a:t>projection</a:t>
            </a:r>
            <a:r>
              <a:rPr lang="it-IT" sz="1900" dirty="0">
                <a:solidFill>
                  <a:schemeClr val="accent5">
                    <a:lumMod val="50000"/>
                  </a:schemeClr>
                </a:solidFill>
              </a:rPr>
              <a:t> </a:t>
            </a:r>
            <a:r>
              <a:rPr lang="it-IT" sz="1900" dirty="0" err="1">
                <a:solidFill>
                  <a:schemeClr val="accent5">
                    <a:lumMod val="50000"/>
                  </a:schemeClr>
                </a:solidFill>
              </a:rPr>
              <a:t>neurons</a:t>
            </a:r>
            <a:r>
              <a:rPr lang="it-IT" sz="1900" dirty="0" smtClean="0">
                <a:solidFill>
                  <a:schemeClr val="accent5">
                    <a:lumMod val="50000"/>
                  </a:schemeClr>
                </a:solidFill>
              </a:rPr>
              <a:t>. </a:t>
            </a:r>
          </a:p>
          <a:p>
            <a:pPr marL="285750" indent="-285750">
              <a:buFont typeface="Wingdings" panose="05000000000000000000" pitchFamily="2" charset="2"/>
              <a:buChar char="à"/>
            </a:pPr>
            <a:r>
              <a:rPr lang="it-IT" sz="1900" b="1" dirty="0" err="1" smtClean="0">
                <a:solidFill>
                  <a:srgbClr val="FF0000"/>
                </a:solidFill>
              </a:rPr>
              <a:t>Results</a:t>
            </a:r>
            <a:r>
              <a:rPr lang="it-IT" sz="1900" b="1" dirty="0"/>
              <a:t>: </a:t>
            </a:r>
            <a:r>
              <a:rPr lang="it-IT" sz="1900" dirty="0" err="1">
                <a:solidFill>
                  <a:schemeClr val="accent5">
                    <a:lumMod val="50000"/>
                  </a:schemeClr>
                </a:solidFill>
              </a:rPr>
              <a:t>Optogenetic</a:t>
            </a:r>
            <a:r>
              <a:rPr lang="it-IT" sz="1900" dirty="0">
                <a:solidFill>
                  <a:schemeClr val="accent5">
                    <a:lumMod val="50000"/>
                  </a:schemeClr>
                </a:solidFill>
              </a:rPr>
              <a:t> </a:t>
            </a:r>
            <a:r>
              <a:rPr lang="it-IT" sz="1900" dirty="0" err="1" smtClean="0">
                <a:solidFill>
                  <a:schemeClr val="accent5">
                    <a:lumMod val="50000"/>
                  </a:schemeClr>
                </a:solidFill>
              </a:rPr>
              <a:t>stimulation</a:t>
            </a:r>
            <a:r>
              <a:rPr lang="it-IT" sz="1900" dirty="0" smtClean="0">
                <a:solidFill>
                  <a:schemeClr val="accent5">
                    <a:lumMod val="50000"/>
                  </a:schemeClr>
                </a:solidFill>
              </a:rPr>
              <a:t> </a:t>
            </a:r>
            <a:r>
              <a:rPr lang="en-US" sz="1900" dirty="0" smtClean="0">
                <a:solidFill>
                  <a:schemeClr val="accent5">
                    <a:lumMod val="50000"/>
                  </a:schemeClr>
                </a:solidFill>
              </a:rPr>
              <a:t>of </a:t>
            </a:r>
            <a:r>
              <a:rPr lang="en-US" sz="1900" dirty="0">
                <a:solidFill>
                  <a:schemeClr val="accent5">
                    <a:lumMod val="50000"/>
                  </a:schemeClr>
                </a:solidFill>
              </a:rPr>
              <a:t>cortical layer V projection </a:t>
            </a:r>
            <a:r>
              <a:rPr lang="en-US" sz="1900" dirty="0" smtClean="0">
                <a:solidFill>
                  <a:schemeClr val="accent5">
                    <a:lumMod val="50000"/>
                  </a:schemeClr>
                </a:solidFill>
              </a:rPr>
              <a:t>neurons </a:t>
            </a:r>
            <a:r>
              <a:rPr lang="it-IT" sz="1900" dirty="0" err="1" smtClean="0">
                <a:solidFill>
                  <a:schemeClr val="accent5">
                    <a:lumMod val="50000"/>
                  </a:schemeClr>
                </a:solidFill>
              </a:rPr>
              <a:t>resulted</a:t>
            </a:r>
            <a:r>
              <a:rPr lang="it-IT" sz="1900" dirty="0" smtClean="0">
                <a:solidFill>
                  <a:schemeClr val="accent5">
                    <a:lumMod val="50000"/>
                  </a:schemeClr>
                </a:solidFill>
              </a:rPr>
              <a:t> </a:t>
            </a:r>
            <a:r>
              <a:rPr lang="it-IT" sz="1900" dirty="0">
                <a:solidFill>
                  <a:schemeClr val="accent5">
                    <a:lumMod val="50000"/>
                  </a:schemeClr>
                </a:solidFill>
              </a:rPr>
              <a:t>in </a:t>
            </a:r>
            <a:r>
              <a:rPr lang="it-IT" sz="1900" dirty="0" err="1">
                <a:solidFill>
                  <a:schemeClr val="accent5">
                    <a:lumMod val="50000"/>
                  </a:schemeClr>
                </a:solidFill>
              </a:rPr>
              <a:t>robust</a:t>
            </a:r>
            <a:r>
              <a:rPr lang="it-IT" sz="1900" dirty="0">
                <a:solidFill>
                  <a:schemeClr val="accent5">
                    <a:lumMod val="50000"/>
                  </a:schemeClr>
                </a:solidFill>
              </a:rPr>
              <a:t> </a:t>
            </a:r>
            <a:r>
              <a:rPr lang="it-IT" sz="1900" dirty="0" err="1" smtClean="0">
                <a:solidFill>
                  <a:schemeClr val="accent5">
                    <a:lumMod val="50000"/>
                  </a:schemeClr>
                </a:solidFill>
              </a:rPr>
              <a:t>proliferation</a:t>
            </a:r>
            <a:r>
              <a:rPr lang="it-IT" sz="1900" dirty="0" smtClean="0">
                <a:solidFill>
                  <a:schemeClr val="accent5">
                    <a:lumMod val="50000"/>
                  </a:schemeClr>
                </a:solidFill>
              </a:rPr>
              <a:t> </a:t>
            </a:r>
            <a:r>
              <a:rPr lang="en-US" sz="1900" dirty="0" smtClean="0">
                <a:solidFill>
                  <a:schemeClr val="accent5">
                    <a:lumMod val="50000"/>
                  </a:schemeClr>
                </a:solidFill>
              </a:rPr>
              <a:t>of </a:t>
            </a:r>
            <a:r>
              <a:rPr lang="en-US" sz="1900" dirty="0">
                <a:solidFill>
                  <a:schemeClr val="accent5">
                    <a:lumMod val="50000"/>
                  </a:schemeClr>
                </a:solidFill>
              </a:rPr>
              <a:t>OPCs within the premotor </a:t>
            </a:r>
            <a:r>
              <a:rPr lang="en-US" sz="1900" dirty="0" smtClean="0">
                <a:solidFill>
                  <a:schemeClr val="accent5">
                    <a:lumMod val="50000"/>
                  </a:schemeClr>
                </a:solidFill>
              </a:rPr>
              <a:t>circuit, from </a:t>
            </a:r>
            <a:r>
              <a:rPr lang="en-US" sz="1900" dirty="0">
                <a:solidFill>
                  <a:schemeClr val="accent5">
                    <a:lumMod val="50000"/>
                  </a:schemeClr>
                </a:solidFill>
              </a:rPr>
              <a:t>the deep layers of the </a:t>
            </a:r>
            <a:r>
              <a:rPr lang="en-US" sz="1900" dirty="0" smtClean="0">
                <a:solidFill>
                  <a:schemeClr val="accent5">
                    <a:lumMod val="50000"/>
                  </a:schemeClr>
                </a:solidFill>
              </a:rPr>
              <a:t>premotor cortex </a:t>
            </a:r>
            <a:r>
              <a:rPr lang="en-US" sz="1900" dirty="0">
                <a:solidFill>
                  <a:schemeClr val="accent5">
                    <a:lumMod val="50000"/>
                  </a:schemeClr>
                </a:solidFill>
              </a:rPr>
              <a:t>to the subcortical </a:t>
            </a:r>
            <a:r>
              <a:rPr lang="en-US" sz="1900" dirty="0" smtClean="0">
                <a:solidFill>
                  <a:schemeClr val="accent5">
                    <a:lumMod val="50000"/>
                  </a:schemeClr>
                </a:solidFill>
              </a:rPr>
              <a:t>projections </a:t>
            </a:r>
            <a:r>
              <a:rPr lang="it-IT" sz="1900" dirty="0" err="1" smtClean="0">
                <a:solidFill>
                  <a:schemeClr val="accent5">
                    <a:lumMod val="50000"/>
                  </a:schemeClr>
                </a:solidFill>
              </a:rPr>
              <a:t>through</a:t>
            </a:r>
            <a:r>
              <a:rPr lang="it-IT" sz="1900" dirty="0" smtClean="0">
                <a:solidFill>
                  <a:schemeClr val="accent5">
                    <a:lumMod val="50000"/>
                  </a:schemeClr>
                </a:solidFill>
              </a:rPr>
              <a:t> </a:t>
            </a:r>
            <a:r>
              <a:rPr lang="it-IT" sz="1900" dirty="0">
                <a:solidFill>
                  <a:schemeClr val="accent5">
                    <a:lumMod val="50000"/>
                  </a:schemeClr>
                </a:solidFill>
              </a:rPr>
              <a:t>the corpus </a:t>
            </a:r>
            <a:r>
              <a:rPr lang="it-IT" sz="1900" dirty="0" err="1">
                <a:solidFill>
                  <a:schemeClr val="accent5">
                    <a:lumMod val="50000"/>
                  </a:schemeClr>
                </a:solidFill>
              </a:rPr>
              <a:t>callosum</a:t>
            </a:r>
            <a:r>
              <a:rPr lang="it-IT" sz="1900" dirty="0">
                <a:solidFill>
                  <a:schemeClr val="accent5">
                    <a:lumMod val="50000"/>
                  </a:schemeClr>
                </a:solidFill>
              </a:rPr>
              <a:t>.</a:t>
            </a:r>
            <a:endParaRPr lang="it-IT" sz="1900" dirty="0" smtClean="0">
              <a:solidFill>
                <a:schemeClr val="accent5">
                  <a:lumMod val="50000"/>
                </a:schemeClr>
              </a:solidFill>
            </a:endParaRPr>
          </a:p>
        </p:txBody>
      </p:sp>
      <p:pic>
        <p:nvPicPr>
          <p:cNvPr id="9" name="Immagine 8"/>
          <p:cNvPicPr>
            <a:picLocks noChangeAspect="1"/>
          </p:cNvPicPr>
          <p:nvPr/>
        </p:nvPicPr>
        <p:blipFill>
          <a:blip r:embed="rId4"/>
          <a:stretch>
            <a:fillRect/>
          </a:stretch>
        </p:blipFill>
        <p:spPr>
          <a:xfrm>
            <a:off x="5406799" y="1503534"/>
            <a:ext cx="3737201" cy="7110189"/>
          </a:xfrm>
          <a:prstGeom prst="rect">
            <a:avLst/>
          </a:prstGeom>
        </p:spPr>
      </p:pic>
      <p:sp>
        <p:nvSpPr>
          <p:cNvPr id="10" name="CasellaDiTesto 9"/>
          <p:cNvSpPr txBox="1"/>
          <p:nvPr/>
        </p:nvSpPr>
        <p:spPr>
          <a:xfrm>
            <a:off x="142875" y="24856"/>
            <a:ext cx="950119" cy="646331"/>
          </a:xfrm>
          <a:prstGeom prst="rect">
            <a:avLst/>
          </a:prstGeom>
          <a:noFill/>
          <a:ln w="38100">
            <a:solidFill>
              <a:schemeClr val="accent5">
                <a:lumMod val="75000"/>
              </a:schemeClr>
            </a:solidFill>
          </a:ln>
        </p:spPr>
        <p:txBody>
          <a:bodyPr wrap="square" rtlCol="0">
            <a:spAutoFit/>
          </a:bodyPr>
          <a:lstStyle/>
          <a:p>
            <a:r>
              <a:rPr lang="it-IT" dirty="0" smtClean="0">
                <a:solidFill>
                  <a:srgbClr val="FF0000"/>
                </a:solidFill>
              </a:rPr>
              <a:t>Report 4</a:t>
            </a:r>
            <a:endParaRPr lang="it-IT" dirty="0">
              <a:solidFill>
                <a:srgbClr val="FF0000"/>
              </a:solidFill>
            </a:endParaRPr>
          </a:p>
        </p:txBody>
      </p:sp>
    </p:spTree>
    <p:extLst>
      <p:ext uri="{BB962C8B-B14F-4D97-AF65-F5344CB8AC3E}">
        <p14:creationId xmlns:p14="http://schemas.microsoft.com/office/powerpoint/2010/main" val="35245602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62265" y="260648"/>
            <a:ext cx="8831716" cy="6494085"/>
          </a:xfrm>
          <a:prstGeom prst="rect">
            <a:avLst/>
          </a:prstGeom>
        </p:spPr>
        <p:txBody>
          <a:bodyPr wrap="square">
            <a:spAutoFit/>
          </a:bodyPr>
          <a:lstStyle/>
          <a:p>
            <a:r>
              <a:rPr lang="it-IT" sz="3200" b="1" dirty="0" err="1">
                <a:solidFill>
                  <a:srgbClr val="CD0000"/>
                </a:solidFill>
                <a:latin typeface="Arial" panose="020B0604020202020204" pitchFamily="34" charset="0"/>
                <a:cs typeface="Arial" panose="020B0604020202020204" pitchFamily="34" charset="0"/>
              </a:rPr>
              <a:t>Conclusion</a:t>
            </a:r>
            <a:r>
              <a:rPr lang="it-IT" sz="3200" b="1" dirty="0">
                <a:solidFill>
                  <a:srgbClr val="CD0000"/>
                </a:solidFill>
                <a:latin typeface="Arial" panose="020B0604020202020204" pitchFamily="34" charset="0"/>
                <a:cs typeface="Arial" panose="020B0604020202020204" pitchFamily="34" charset="0"/>
              </a:rPr>
              <a:t>: </a:t>
            </a:r>
            <a:r>
              <a:rPr lang="it-IT" sz="3200" dirty="0" err="1">
                <a:solidFill>
                  <a:schemeClr val="accent5">
                    <a:lumMod val="50000"/>
                  </a:schemeClr>
                </a:solidFill>
                <a:latin typeface="Arial" panose="020B0604020202020204" pitchFamily="34" charset="0"/>
                <a:cs typeface="Arial" panose="020B0604020202020204" pitchFamily="34" charset="0"/>
              </a:rPr>
              <a:t>Neuronal</a:t>
            </a:r>
            <a:r>
              <a:rPr lang="it-IT" sz="3200" dirty="0">
                <a:solidFill>
                  <a:schemeClr val="accent5">
                    <a:lumMod val="50000"/>
                  </a:schemeClr>
                </a:solidFill>
                <a:latin typeface="Arial" panose="020B0604020202020204" pitchFamily="34" charset="0"/>
                <a:cs typeface="Arial" panose="020B0604020202020204" pitchFamily="34" charset="0"/>
              </a:rPr>
              <a:t> </a:t>
            </a:r>
            <a:r>
              <a:rPr lang="it-IT" sz="3200" dirty="0" err="1">
                <a:solidFill>
                  <a:schemeClr val="accent5">
                    <a:lumMod val="50000"/>
                  </a:schemeClr>
                </a:solidFill>
                <a:latin typeface="Arial" panose="020B0604020202020204" pitchFamily="34" charset="0"/>
                <a:cs typeface="Arial" panose="020B0604020202020204" pitchFamily="34" charset="0"/>
              </a:rPr>
              <a:t>activity</a:t>
            </a:r>
            <a:r>
              <a:rPr lang="it-IT" sz="3200" dirty="0">
                <a:solidFill>
                  <a:schemeClr val="accent5">
                    <a:lumMod val="50000"/>
                  </a:schemeClr>
                </a:solidFill>
                <a:latin typeface="Arial" panose="020B0604020202020204" pitchFamily="34" charset="0"/>
                <a:cs typeface="Arial" panose="020B0604020202020204" pitchFamily="34" charset="0"/>
              </a:rPr>
              <a:t> </a:t>
            </a:r>
            <a:r>
              <a:rPr lang="it-IT" sz="3200" dirty="0" err="1" smtClean="0">
                <a:solidFill>
                  <a:schemeClr val="accent5">
                    <a:lumMod val="50000"/>
                  </a:schemeClr>
                </a:solidFill>
                <a:latin typeface="Arial" panose="020B0604020202020204" pitchFamily="34" charset="0"/>
                <a:cs typeface="Arial" panose="020B0604020202020204" pitchFamily="34" charset="0"/>
              </a:rPr>
              <a:t>regulates</a:t>
            </a:r>
            <a:r>
              <a:rPr lang="it-IT" sz="3200" dirty="0" smtClean="0">
                <a:solidFill>
                  <a:schemeClr val="accent5">
                    <a:lumMod val="50000"/>
                  </a:schemeClr>
                </a:solidFill>
                <a:latin typeface="Arial" panose="020B0604020202020204" pitchFamily="34" charset="0"/>
                <a:cs typeface="Arial" panose="020B0604020202020204" pitchFamily="34" charset="0"/>
              </a:rPr>
              <a:t> OPC </a:t>
            </a:r>
            <a:r>
              <a:rPr lang="it-IT" sz="3200" dirty="0" err="1">
                <a:solidFill>
                  <a:schemeClr val="accent5">
                    <a:lumMod val="50000"/>
                  </a:schemeClr>
                </a:solidFill>
                <a:latin typeface="Arial" panose="020B0604020202020204" pitchFamily="34" charset="0"/>
                <a:cs typeface="Arial" panose="020B0604020202020204" pitchFamily="34" charset="0"/>
              </a:rPr>
              <a:t>proliferation</a:t>
            </a:r>
            <a:r>
              <a:rPr lang="it-IT" sz="3200" dirty="0">
                <a:solidFill>
                  <a:schemeClr val="accent5">
                    <a:lumMod val="50000"/>
                  </a:schemeClr>
                </a:solidFill>
                <a:latin typeface="Arial" panose="020B0604020202020204" pitchFamily="34" charset="0"/>
                <a:cs typeface="Arial" panose="020B0604020202020204" pitchFamily="34" charset="0"/>
              </a:rPr>
              <a:t>, </a:t>
            </a:r>
            <a:r>
              <a:rPr lang="it-IT" sz="3200" dirty="0" err="1" smtClean="0">
                <a:solidFill>
                  <a:schemeClr val="accent5">
                    <a:lumMod val="50000"/>
                  </a:schemeClr>
                </a:solidFill>
                <a:latin typeface="Arial" panose="020B0604020202020204" pitchFamily="34" charset="0"/>
                <a:cs typeface="Arial" panose="020B0604020202020204" pitchFamily="34" charset="0"/>
              </a:rPr>
              <a:t>differentiation</a:t>
            </a:r>
            <a:r>
              <a:rPr lang="it-IT" sz="3200" dirty="0" smtClean="0">
                <a:solidFill>
                  <a:schemeClr val="accent5">
                    <a:lumMod val="50000"/>
                  </a:schemeClr>
                </a:solidFill>
                <a:latin typeface="Arial" panose="020B0604020202020204" pitchFamily="34" charset="0"/>
                <a:cs typeface="Arial" panose="020B0604020202020204" pitchFamily="34" charset="0"/>
              </a:rPr>
              <a:t>, </a:t>
            </a:r>
            <a:r>
              <a:rPr lang="en-US" sz="3200" dirty="0" smtClean="0">
                <a:solidFill>
                  <a:schemeClr val="accent5">
                    <a:lumMod val="50000"/>
                  </a:schemeClr>
                </a:solidFill>
                <a:latin typeface="Arial" panose="020B0604020202020204" pitchFamily="34" charset="0"/>
                <a:cs typeface="Arial" panose="020B0604020202020204" pitchFamily="34" charset="0"/>
              </a:rPr>
              <a:t>and </a:t>
            </a:r>
            <a:r>
              <a:rPr lang="en-US" sz="3200" dirty="0">
                <a:solidFill>
                  <a:schemeClr val="accent5">
                    <a:lumMod val="50000"/>
                  </a:schemeClr>
                </a:solidFill>
                <a:latin typeface="Arial" panose="020B0604020202020204" pitchFamily="34" charset="0"/>
                <a:cs typeface="Arial" panose="020B0604020202020204" pitchFamily="34" charset="0"/>
              </a:rPr>
              <a:t>myelin remodeling in </a:t>
            </a:r>
            <a:r>
              <a:rPr lang="en-US" sz="3200" dirty="0" smtClean="0">
                <a:solidFill>
                  <a:schemeClr val="accent5">
                    <a:lumMod val="50000"/>
                  </a:schemeClr>
                </a:solidFill>
                <a:latin typeface="Arial" panose="020B0604020202020204" pitchFamily="34" charset="0"/>
                <a:cs typeface="Arial" panose="020B0604020202020204" pitchFamily="34" charset="0"/>
              </a:rPr>
              <a:t>the </a:t>
            </a:r>
            <a:r>
              <a:rPr lang="it-IT" sz="3200" dirty="0" smtClean="0">
                <a:solidFill>
                  <a:schemeClr val="accent5">
                    <a:lumMod val="50000"/>
                  </a:schemeClr>
                </a:solidFill>
                <a:latin typeface="Arial" panose="020B0604020202020204" pitchFamily="34" charset="0"/>
                <a:cs typeface="Arial" panose="020B0604020202020204" pitchFamily="34" charset="0"/>
              </a:rPr>
              <a:t>murine </a:t>
            </a:r>
            <a:r>
              <a:rPr lang="it-IT" sz="3200" dirty="0">
                <a:solidFill>
                  <a:schemeClr val="accent5">
                    <a:lumMod val="50000"/>
                  </a:schemeClr>
                </a:solidFill>
                <a:latin typeface="Arial" panose="020B0604020202020204" pitchFamily="34" charset="0"/>
                <a:cs typeface="Arial" panose="020B0604020202020204" pitchFamily="34" charset="0"/>
              </a:rPr>
              <a:t>brain with </a:t>
            </a:r>
            <a:r>
              <a:rPr lang="it-IT" sz="3200" dirty="0" err="1" smtClean="0">
                <a:solidFill>
                  <a:schemeClr val="accent5">
                    <a:lumMod val="50000"/>
                  </a:schemeClr>
                </a:solidFill>
                <a:latin typeface="Arial" panose="020B0604020202020204" pitchFamily="34" charset="0"/>
                <a:cs typeface="Arial" panose="020B0604020202020204" pitchFamily="34" charset="0"/>
              </a:rPr>
              <a:t>accompanying</a:t>
            </a:r>
            <a:r>
              <a:rPr lang="it-IT" sz="3200" dirty="0" smtClean="0">
                <a:solidFill>
                  <a:schemeClr val="accent5">
                    <a:lumMod val="50000"/>
                  </a:schemeClr>
                </a:solidFill>
                <a:latin typeface="Arial" panose="020B0604020202020204" pitchFamily="34" charset="0"/>
                <a:cs typeface="Arial" panose="020B0604020202020204" pitchFamily="34" charset="0"/>
              </a:rPr>
              <a:t> </a:t>
            </a:r>
            <a:r>
              <a:rPr lang="en-US" sz="3200" dirty="0" smtClean="0">
                <a:solidFill>
                  <a:schemeClr val="accent5">
                    <a:lumMod val="50000"/>
                  </a:schemeClr>
                </a:solidFill>
                <a:latin typeface="Arial" panose="020B0604020202020204" pitchFamily="34" charset="0"/>
                <a:cs typeface="Arial" panose="020B0604020202020204" pitchFamily="34" charset="0"/>
              </a:rPr>
              <a:t>changes </a:t>
            </a:r>
            <a:r>
              <a:rPr lang="en-US" sz="3200" dirty="0">
                <a:solidFill>
                  <a:schemeClr val="accent5">
                    <a:lumMod val="50000"/>
                  </a:schemeClr>
                </a:solidFill>
                <a:latin typeface="Arial" panose="020B0604020202020204" pitchFamily="34" charset="0"/>
                <a:cs typeface="Arial" panose="020B0604020202020204" pitchFamily="34" charset="0"/>
              </a:rPr>
              <a:t>in </a:t>
            </a:r>
            <a:r>
              <a:rPr lang="en-US" sz="3200" dirty="0" smtClean="0">
                <a:solidFill>
                  <a:schemeClr val="accent5">
                    <a:lumMod val="50000"/>
                  </a:schemeClr>
                </a:solidFill>
                <a:latin typeface="Arial" panose="020B0604020202020204" pitchFamily="34" charset="0"/>
                <a:cs typeface="Arial" panose="020B0604020202020204" pitchFamily="34" charset="0"/>
              </a:rPr>
              <a:t>behavioral function.</a:t>
            </a:r>
          </a:p>
          <a:p>
            <a:r>
              <a:rPr lang="en-US" sz="3200" dirty="0" smtClean="0">
                <a:solidFill>
                  <a:schemeClr val="accent5">
                    <a:lumMod val="50000"/>
                  </a:schemeClr>
                </a:solidFill>
                <a:latin typeface="Arial" panose="020B0604020202020204" pitchFamily="34" charset="0"/>
                <a:cs typeface="Arial" panose="020B0604020202020204" pitchFamily="34" charset="0"/>
              </a:rPr>
              <a:t> </a:t>
            </a:r>
          </a:p>
          <a:p>
            <a:r>
              <a:rPr lang="en-US" sz="3200" dirty="0" smtClean="0">
                <a:solidFill>
                  <a:schemeClr val="accent5">
                    <a:lumMod val="50000"/>
                  </a:schemeClr>
                </a:solidFill>
                <a:latin typeface="Arial" panose="020B0604020202020204" pitchFamily="34" charset="0"/>
                <a:cs typeface="Arial" panose="020B0604020202020204" pitchFamily="34" charset="0"/>
              </a:rPr>
              <a:t>Taken together</a:t>
            </a:r>
            <a:r>
              <a:rPr lang="en-US" sz="3200" dirty="0">
                <a:solidFill>
                  <a:schemeClr val="accent5">
                    <a:lumMod val="50000"/>
                  </a:schemeClr>
                </a:solidFill>
                <a:latin typeface="Arial" panose="020B0604020202020204" pitchFamily="34" charset="0"/>
                <a:cs typeface="Arial" panose="020B0604020202020204" pitchFamily="34" charset="0"/>
              </a:rPr>
              <a:t>, these </a:t>
            </a:r>
            <a:r>
              <a:rPr lang="en-US" sz="3200" dirty="0" smtClean="0">
                <a:solidFill>
                  <a:schemeClr val="accent5">
                    <a:lumMod val="50000"/>
                  </a:schemeClr>
                </a:solidFill>
                <a:latin typeface="Arial" panose="020B0604020202020204" pitchFamily="34" charset="0"/>
                <a:cs typeface="Arial" panose="020B0604020202020204" pitchFamily="34" charset="0"/>
              </a:rPr>
              <a:t>findings </a:t>
            </a:r>
            <a:r>
              <a:rPr lang="en-US" sz="3200" dirty="0">
                <a:solidFill>
                  <a:schemeClr val="accent5">
                    <a:lumMod val="50000"/>
                  </a:schemeClr>
                </a:solidFill>
                <a:latin typeface="Arial" panose="020B0604020202020204" pitchFamily="34" charset="0"/>
                <a:cs typeface="Arial" panose="020B0604020202020204" pitchFamily="34" charset="0"/>
              </a:rPr>
              <a:t>suggest </a:t>
            </a:r>
            <a:r>
              <a:rPr lang="en-US" sz="3200" dirty="0" smtClean="0">
                <a:solidFill>
                  <a:schemeClr val="accent5">
                    <a:lumMod val="50000"/>
                  </a:schemeClr>
                </a:solidFill>
                <a:latin typeface="Arial" panose="020B0604020202020204" pitchFamily="34" charset="0"/>
                <a:cs typeface="Arial" panose="020B0604020202020204" pitchFamily="34" charset="0"/>
              </a:rPr>
              <a:t>that </a:t>
            </a:r>
            <a:r>
              <a:rPr lang="it-IT" sz="3200" dirty="0" err="1" smtClean="0">
                <a:solidFill>
                  <a:schemeClr val="accent5">
                    <a:lumMod val="50000"/>
                  </a:schemeClr>
                </a:solidFill>
                <a:latin typeface="Arial" panose="020B0604020202020204" pitchFamily="34" charset="0"/>
                <a:cs typeface="Arial" panose="020B0604020202020204" pitchFamily="34" charset="0"/>
              </a:rPr>
              <a:t>adaptive</a:t>
            </a:r>
            <a:r>
              <a:rPr lang="it-IT" sz="3200" dirty="0" smtClean="0">
                <a:solidFill>
                  <a:schemeClr val="accent5">
                    <a:lumMod val="50000"/>
                  </a:schemeClr>
                </a:solidFill>
                <a:latin typeface="Arial" panose="020B0604020202020204" pitchFamily="34" charset="0"/>
                <a:cs typeface="Arial" panose="020B0604020202020204" pitchFamily="34" charset="0"/>
              </a:rPr>
              <a:t> </a:t>
            </a:r>
            <a:r>
              <a:rPr lang="it-IT" sz="3200" dirty="0" err="1">
                <a:solidFill>
                  <a:schemeClr val="accent5">
                    <a:lumMod val="50000"/>
                  </a:schemeClr>
                </a:solidFill>
                <a:latin typeface="Arial" panose="020B0604020202020204" pitchFamily="34" charset="0"/>
                <a:cs typeface="Arial" panose="020B0604020202020204" pitchFamily="34" charset="0"/>
              </a:rPr>
              <a:t>changes</a:t>
            </a:r>
            <a:r>
              <a:rPr lang="it-IT" sz="3200" dirty="0">
                <a:solidFill>
                  <a:schemeClr val="accent5">
                    <a:lumMod val="50000"/>
                  </a:schemeClr>
                </a:solidFill>
                <a:latin typeface="Arial" panose="020B0604020202020204" pitchFamily="34" charset="0"/>
                <a:cs typeface="Arial" panose="020B0604020202020204" pitchFamily="34" charset="0"/>
              </a:rPr>
              <a:t> in </a:t>
            </a:r>
            <a:r>
              <a:rPr lang="it-IT" sz="3200" dirty="0" err="1" smtClean="0">
                <a:solidFill>
                  <a:schemeClr val="accent5">
                    <a:lumMod val="50000"/>
                  </a:schemeClr>
                </a:solidFill>
                <a:latin typeface="Arial" panose="020B0604020202020204" pitchFamily="34" charset="0"/>
                <a:cs typeface="Arial" panose="020B0604020202020204" pitchFamily="34" charset="0"/>
              </a:rPr>
              <a:t>myelin-forming</a:t>
            </a:r>
            <a:r>
              <a:rPr lang="it-IT" sz="3200" dirty="0" smtClean="0">
                <a:solidFill>
                  <a:schemeClr val="accent5">
                    <a:lumMod val="50000"/>
                  </a:schemeClr>
                </a:solidFill>
                <a:latin typeface="Arial" panose="020B0604020202020204" pitchFamily="34" charset="0"/>
                <a:cs typeface="Arial" panose="020B0604020202020204" pitchFamily="34" charset="0"/>
              </a:rPr>
              <a:t> </a:t>
            </a:r>
            <a:r>
              <a:rPr lang="en-US" sz="3200" dirty="0" smtClean="0">
                <a:solidFill>
                  <a:schemeClr val="accent5">
                    <a:lumMod val="50000"/>
                  </a:schemeClr>
                </a:solidFill>
                <a:latin typeface="Arial" panose="020B0604020202020204" pitchFamily="34" charset="0"/>
                <a:cs typeface="Arial" panose="020B0604020202020204" pitchFamily="34" charset="0"/>
              </a:rPr>
              <a:t>cells </a:t>
            </a:r>
            <a:r>
              <a:rPr lang="en-US" sz="3200" dirty="0">
                <a:solidFill>
                  <a:schemeClr val="accent5">
                    <a:lumMod val="50000"/>
                  </a:schemeClr>
                </a:solidFill>
                <a:latin typeface="Arial" panose="020B0604020202020204" pitchFamily="34" charset="0"/>
                <a:cs typeface="Arial" panose="020B0604020202020204" pitchFamily="34" charset="0"/>
              </a:rPr>
              <a:t>represent a type of </a:t>
            </a:r>
            <a:r>
              <a:rPr lang="en-US" sz="3200" dirty="0" smtClean="0">
                <a:solidFill>
                  <a:schemeClr val="accent5">
                    <a:lumMod val="50000"/>
                  </a:schemeClr>
                </a:solidFill>
                <a:latin typeface="Arial" panose="020B0604020202020204" pitchFamily="34" charset="0"/>
                <a:cs typeface="Arial" panose="020B0604020202020204" pitchFamily="34" charset="0"/>
              </a:rPr>
              <a:t>behaviorally </a:t>
            </a:r>
            <a:r>
              <a:rPr lang="it-IT" sz="3200" dirty="0" err="1" smtClean="0">
                <a:solidFill>
                  <a:schemeClr val="accent5">
                    <a:lumMod val="50000"/>
                  </a:schemeClr>
                </a:solidFill>
                <a:latin typeface="Arial" panose="020B0604020202020204" pitchFamily="34" charset="0"/>
                <a:cs typeface="Arial" panose="020B0604020202020204" pitchFamily="34" charset="0"/>
              </a:rPr>
              <a:t>relevant</a:t>
            </a:r>
            <a:r>
              <a:rPr lang="it-IT" sz="3200" dirty="0" smtClean="0">
                <a:solidFill>
                  <a:schemeClr val="accent5">
                    <a:lumMod val="50000"/>
                  </a:schemeClr>
                </a:solidFill>
                <a:latin typeface="Arial" panose="020B0604020202020204" pitchFamily="34" charset="0"/>
                <a:cs typeface="Arial" panose="020B0604020202020204" pitchFamily="34" charset="0"/>
              </a:rPr>
              <a:t> </a:t>
            </a:r>
            <a:r>
              <a:rPr lang="it-IT" sz="3200" u="sng" dirty="0" err="1">
                <a:solidFill>
                  <a:schemeClr val="accent5">
                    <a:lumMod val="50000"/>
                  </a:schemeClr>
                </a:solidFill>
                <a:latin typeface="Arial" panose="020B0604020202020204" pitchFamily="34" charset="0"/>
                <a:cs typeface="Arial" panose="020B0604020202020204" pitchFamily="34" charset="0"/>
              </a:rPr>
              <a:t>neural</a:t>
            </a:r>
            <a:r>
              <a:rPr lang="it-IT" sz="3200" u="sng" dirty="0">
                <a:solidFill>
                  <a:schemeClr val="accent5">
                    <a:lumMod val="50000"/>
                  </a:schemeClr>
                </a:solidFill>
                <a:latin typeface="Arial" panose="020B0604020202020204" pitchFamily="34" charset="0"/>
                <a:cs typeface="Arial" panose="020B0604020202020204" pitchFamily="34" charset="0"/>
              </a:rPr>
              <a:t> </a:t>
            </a:r>
            <a:r>
              <a:rPr lang="it-IT" sz="3200" u="sng" dirty="0" err="1">
                <a:solidFill>
                  <a:schemeClr val="accent5">
                    <a:lumMod val="50000"/>
                  </a:schemeClr>
                </a:solidFill>
                <a:latin typeface="Arial" panose="020B0604020202020204" pitchFamily="34" charset="0"/>
                <a:cs typeface="Arial" panose="020B0604020202020204" pitchFamily="34" charset="0"/>
              </a:rPr>
              <a:t>plasticity</a:t>
            </a:r>
            <a:r>
              <a:rPr lang="it-IT" sz="3200" dirty="0">
                <a:solidFill>
                  <a:schemeClr val="accent5">
                    <a:lumMod val="50000"/>
                  </a:schemeClr>
                </a:solidFill>
                <a:latin typeface="Arial" panose="020B0604020202020204" pitchFamily="34" charset="0"/>
                <a:cs typeface="Arial" panose="020B0604020202020204" pitchFamily="34" charset="0"/>
              </a:rPr>
              <a:t>, </a:t>
            </a:r>
            <a:r>
              <a:rPr lang="it-IT" sz="3200" dirty="0" err="1" smtClean="0">
                <a:solidFill>
                  <a:schemeClr val="accent5">
                    <a:lumMod val="50000"/>
                  </a:schemeClr>
                </a:solidFill>
                <a:latin typeface="Arial" panose="020B0604020202020204" pitchFamily="34" charset="0"/>
                <a:cs typeface="Arial" panose="020B0604020202020204" pitchFamily="34" charset="0"/>
              </a:rPr>
              <a:t>raising</a:t>
            </a:r>
            <a:r>
              <a:rPr lang="it-IT" sz="3200" dirty="0" smtClean="0">
                <a:solidFill>
                  <a:schemeClr val="accent5">
                    <a:lumMod val="50000"/>
                  </a:schemeClr>
                </a:solidFill>
                <a:latin typeface="Arial" panose="020B0604020202020204" pitchFamily="34" charset="0"/>
                <a:cs typeface="Arial" panose="020B0604020202020204" pitchFamily="34" charset="0"/>
              </a:rPr>
              <a:t> </a:t>
            </a:r>
            <a:r>
              <a:rPr lang="it-IT" sz="3200" dirty="0" err="1" smtClean="0">
                <a:solidFill>
                  <a:schemeClr val="accent5">
                    <a:lumMod val="50000"/>
                  </a:schemeClr>
                </a:solidFill>
                <a:latin typeface="Arial" panose="020B0604020202020204" pitchFamily="34" charset="0"/>
                <a:cs typeface="Arial" panose="020B0604020202020204" pitchFamily="34" charset="0"/>
              </a:rPr>
              <a:t>numerous</a:t>
            </a:r>
            <a:r>
              <a:rPr lang="it-IT" sz="3200" dirty="0" smtClean="0">
                <a:solidFill>
                  <a:schemeClr val="accent5">
                    <a:lumMod val="50000"/>
                  </a:schemeClr>
                </a:solidFill>
                <a:latin typeface="Arial" panose="020B0604020202020204" pitchFamily="34" charset="0"/>
                <a:cs typeface="Arial" panose="020B0604020202020204" pitchFamily="34" charset="0"/>
              </a:rPr>
              <a:t> </a:t>
            </a:r>
            <a:r>
              <a:rPr lang="it-IT" sz="3200" dirty="0" err="1">
                <a:solidFill>
                  <a:schemeClr val="accent5">
                    <a:lumMod val="50000"/>
                  </a:schemeClr>
                </a:solidFill>
                <a:latin typeface="Arial" panose="020B0604020202020204" pitchFamily="34" charset="0"/>
                <a:cs typeface="Arial" panose="020B0604020202020204" pitchFamily="34" charset="0"/>
              </a:rPr>
              <a:t>conceptual</a:t>
            </a:r>
            <a:r>
              <a:rPr lang="it-IT" sz="3200" dirty="0">
                <a:solidFill>
                  <a:schemeClr val="accent5">
                    <a:lumMod val="50000"/>
                  </a:schemeClr>
                </a:solidFill>
                <a:latin typeface="Arial" panose="020B0604020202020204" pitchFamily="34" charset="0"/>
                <a:cs typeface="Arial" panose="020B0604020202020204" pitchFamily="34" charset="0"/>
              </a:rPr>
              <a:t> and </a:t>
            </a:r>
            <a:r>
              <a:rPr lang="it-IT" sz="3200" dirty="0" err="1" smtClean="0">
                <a:solidFill>
                  <a:schemeClr val="accent5">
                    <a:lumMod val="50000"/>
                  </a:schemeClr>
                </a:solidFill>
                <a:latin typeface="Arial" panose="020B0604020202020204" pitchFamily="34" charset="0"/>
                <a:cs typeface="Arial" panose="020B0604020202020204" pitchFamily="34" charset="0"/>
              </a:rPr>
              <a:t>mechanistic</a:t>
            </a:r>
            <a:r>
              <a:rPr lang="it-IT" sz="3200" dirty="0" smtClean="0">
                <a:solidFill>
                  <a:schemeClr val="accent5">
                    <a:lumMod val="50000"/>
                  </a:schemeClr>
                </a:solidFill>
                <a:latin typeface="Arial" panose="020B0604020202020204" pitchFamily="34" charset="0"/>
                <a:cs typeface="Arial" panose="020B0604020202020204" pitchFamily="34" charset="0"/>
              </a:rPr>
              <a:t> </a:t>
            </a:r>
            <a:r>
              <a:rPr lang="it-IT" sz="3200" dirty="0" err="1" smtClean="0">
                <a:solidFill>
                  <a:schemeClr val="accent5">
                    <a:lumMod val="50000"/>
                  </a:schemeClr>
                </a:solidFill>
                <a:latin typeface="Arial" panose="020B0604020202020204" pitchFamily="34" charset="0"/>
                <a:cs typeface="Arial" panose="020B0604020202020204" pitchFamily="34" charset="0"/>
              </a:rPr>
              <a:t>questions</a:t>
            </a:r>
            <a:r>
              <a:rPr lang="it-IT" sz="3200" dirty="0" smtClean="0">
                <a:solidFill>
                  <a:schemeClr val="accent5">
                    <a:lumMod val="50000"/>
                  </a:schemeClr>
                </a:solidFill>
                <a:latin typeface="Arial" panose="020B0604020202020204" pitchFamily="34" charset="0"/>
                <a:cs typeface="Arial" panose="020B0604020202020204" pitchFamily="34" charset="0"/>
              </a:rPr>
              <a:t>.</a:t>
            </a:r>
          </a:p>
          <a:p>
            <a:endParaRPr lang="it-IT" sz="3200" dirty="0" smtClean="0">
              <a:solidFill>
                <a:schemeClr val="accent5">
                  <a:lumMod val="50000"/>
                </a:schemeClr>
              </a:solidFill>
              <a:latin typeface="Arial" panose="020B0604020202020204" pitchFamily="34" charset="0"/>
              <a:cs typeface="Arial" panose="020B0604020202020204" pitchFamily="34" charset="0"/>
            </a:endParaRPr>
          </a:p>
          <a:p>
            <a:r>
              <a:rPr lang="en-US" sz="3200" dirty="0">
                <a:solidFill>
                  <a:schemeClr val="accent5">
                    <a:lumMod val="50000"/>
                  </a:schemeClr>
                </a:solidFill>
                <a:latin typeface="Arial" panose="020B0604020202020204" pitchFamily="34" charset="0"/>
                <a:cs typeface="Arial" panose="020B0604020202020204" pitchFamily="34" charset="0"/>
              </a:rPr>
              <a:t>Mechanisms regulating </a:t>
            </a:r>
            <a:r>
              <a:rPr lang="en-US" sz="3200" u="sng" dirty="0">
                <a:solidFill>
                  <a:schemeClr val="accent5">
                    <a:lumMod val="50000"/>
                  </a:schemeClr>
                </a:solidFill>
                <a:latin typeface="Arial" panose="020B0604020202020204" pitchFamily="34" charset="0"/>
                <a:cs typeface="Arial" panose="020B0604020202020204" pitchFamily="34" charset="0"/>
              </a:rPr>
              <a:t>myelin plasticity </a:t>
            </a:r>
            <a:r>
              <a:rPr lang="en-US" sz="3200" dirty="0">
                <a:solidFill>
                  <a:schemeClr val="accent5">
                    <a:lumMod val="50000"/>
                  </a:schemeClr>
                </a:solidFill>
                <a:latin typeface="Arial" panose="020B0604020202020204" pitchFamily="34" charset="0"/>
                <a:cs typeface="Arial" panose="020B0604020202020204" pitchFamily="34" charset="0"/>
              </a:rPr>
              <a:t>may be </a:t>
            </a:r>
            <a:r>
              <a:rPr lang="en-US" sz="3200" dirty="0" smtClean="0">
                <a:solidFill>
                  <a:schemeClr val="accent5">
                    <a:lumMod val="50000"/>
                  </a:schemeClr>
                </a:solidFill>
                <a:latin typeface="Arial" panose="020B0604020202020204" pitchFamily="34" charset="0"/>
                <a:cs typeface="Arial" panose="020B0604020202020204" pitchFamily="34" charset="0"/>
              </a:rPr>
              <a:t>important </a:t>
            </a:r>
            <a:r>
              <a:rPr lang="it-IT" sz="3200" dirty="0" smtClean="0">
                <a:solidFill>
                  <a:schemeClr val="accent5">
                    <a:lumMod val="50000"/>
                  </a:schemeClr>
                </a:solidFill>
                <a:latin typeface="Arial" panose="020B0604020202020204" pitchFamily="34" charset="0"/>
                <a:cs typeface="Arial" panose="020B0604020202020204" pitchFamily="34" charset="0"/>
              </a:rPr>
              <a:t>for </a:t>
            </a:r>
            <a:r>
              <a:rPr lang="it-IT" sz="3200" dirty="0" err="1">
                <a:solidFill>
                  <a:schemeClr val="accent5">
                    <a:lumMod val="50000"/>
                  </a:schemeClr>
                </a:solidFill>
                <a:latin typeface="Arial" panose="020B0604020202020204" pitchFamily="34" charset="0"/>
                <a:cs typeface="Arial" panose="020B0604020202020204" pitchFamily="34" charset="0"/>
              </a:rPr>
              <a:t>adaptive</a:t>
            </a:r>
            <a:r>
              <a:rPr lang="it-IT" sz="3200" dirty="0">
                <a:solidFill>
                  <a:schemeClr val="accent5">
                    <a:lumMod val="50000"/>
                  </a:schemeClr>
                </a:solidFill>
                <a:latin typeface="Arial" panose="020B0604020202020204" pitchFamily="34" charset="0"/>
                <a:cs typeface="Arial" panose="020B0604020202020204" pitchFamily="34" charset="0"/>
              </a:rPr>
              <a:t> </a:t>
            </a:r>
            <a:r>
              <a:rPr lang="it-IT" sz="3200" dirty="0" err="1">
                <a:solidFill>
                  <a:schemeClr val="accent5">
                    <a:lumMod val="50000"/>
                  </a:schemeClr>
                </a:solidFill>
                <a:latin typeface="Arial" panose="020B0604020202020204" pitchFamily="34" charset="0"/>
                <a:cs typeface="Arial" panose="020B0604020202020204" pitchFamily="34" charset="0"/>
              </a:rPr>
              <a:t>neural</a:t>
            </a:r>
            <a:r>
              <a:rPr lang="it-IT" sz="3200" dirty="0">
                <a:solidFill>
                  <a:schemeClr val="accent5">
                    <a:lumMod val="50000"/>
                  </a:schemeClr>
                </a:solidFill>
                <a:latin typeface="Arial" panose="020B0604020202020204" pitchFamily="34" charset="0"/>
                <a:cs typeface="Arial" panose="020B0604020202020204" pitchFamily="34" charset="0"/>
              </a:rPr>
              <a:t> </a:t>
            </a:r>
            <a:r>
              <a:rPr lang="it-IT" sz="3200" dirty="0" err="1" smtClean="0">
                <a:solidFill>
                  <a:schemeClr val="accent5">
                    <a:lumMod val="50000"/>
                  </a:schemeClr>
                </a:solidFill>
                <a:latin typeface="Arial" panose="020B0604020202020204" pitchFamily="34" charset="0"/>
                <a:cs typeface="Arial" panose="020B0604020202020204" pitchFamily="34" charset="0"/>
              </a:rPr>
              <a:t>function</a:t>
            </a:r>
            <a:r>
              <a:rPr lang="it-IT" sz="3200" dirty="0" smtClean="0">
                <a:solidFill>
                  <a:schemeClr val="accent5">
                    <a:lumMod val="50000"/>
                  </a:schemeClr>
                </a:solidFill>
                <a:latin typeface="Arial" panose="020B0604020202020204" pitchFamily="34" charset="0"/>
                <a:cs typeface="Arial" panose="020B0604020202020204" pitchFamily="34" charset="0"/>
              </a:rPr>
              <a:t>.</a:t>
            </a:r>
            <a:endParaRPr lang="it-IT" sz="3200" dirty="0">
              <a:solidFill>
                <a:schemeClr val="accent5">
                  <a:lumMod val="5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90434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66097" y="0"/>
            <a:ext cx="7284584" cy="461665"/>
          </a:xfrm>
          <a:prstGeom prst="rect">
            <a:avLst/>
          </a:prstGeom>
        </p:spPr>
        <p:txBody>
          <a:bodyPr wrap="square">
            <a:spAutoFit/>
          </a:bodyPr>
          <a:lstStyle/>
          <a:p>
            <a:pPr>
              <a:spcAft>
                <a:spcPts val="0"/>
              </a:spcAft>
            </a:pPr>
            <a:r>
              <a:rPr lang="it-IT"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Morelli A et al - 07/21/2014 –</a:t>
            </a:r>
            <a:r>
              <a:rPr lang="it-IT" sz="2400"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Science</a:t>
            </a:r>
          </a:p>
        </p:txBody>
      </p:sp>
      <p:sp>
        <p:nvSpPr>
          <p:cNvPr id="3" name="Rettangolo 2"/>
          <p:cNvSpPr/>
          <p:nvPr/>
        </p:nvSpPr>
        <p:spPr>
          <a:xfrm>
            <a:off x="266097" y="369332"/>
            <a:ext cx="8734145" cy="9017853"/>
          </a:xfrm>
          <a:prstGeom prst="rect">
            <a:avLst/>
          </a:prstGeom>
        </p:spPr>
        <p:txBody>
          <a:bodyPr wrap="square">
            <a:spAutoFit/>
          </a:bodyPr>
          <a:lstStyle/>
          <a:p>
            <a:pPr>
              <a:spcAft>
                <a:spcPts val="0"/>
              </a:spcAft>
            </a:pPr>
            <a:r>
              <a:rPr lang="it-IT" dirty="0" err="1"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Comment</a:t>
            </a:r>
            <a:r>
              <a:rPr lang="it-IT"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 to a </a:t>
            </a:r>
            <a:r>
              <a:rPr lang="it-IT" dirty="0" err="1"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papers</a:t>
            </a:r>
            <a:r>
              <a:rPr lang="it-IT"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 of Field, </a:t>
            </a:r>
            <a:r>
              <a:rPr lang="it-IT" dirty="0" err="1"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Tomassy</a:t>
            </a:r>
            <a:r>
              <a:rPr lang="it-IT"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rPr>
              <a:t>, Gibson: </a:t>
            </a:r>
          </a:p>
          <a:p>
            <a:pPr>
              <a:spcAft>
                <a:spcPts val="0"/>
              </a:spcAft>
            </a:pPr>
            <a:r>
              <a:rPr lang="en-US" sz="1600" dirty="0">
                <a:latin typeface="Arial" panose="020B0604020202020204" pitchFamily="34" charset="0"/>
                <a:cs typeface="Arial" panose="020B0604020202020204" pitchFamily="34" charset="0"/>
              </a:rPr>
              <a:t>In his comment on the paper by </a:t>
            </a:r>
            <a:r>
              <a:rPr lang="en-US" sz="1600" dirty="0" err="1">
                <a:latin typeface="Arial" panose="020B0604020202020204" pitchFamily="34" charset="0"/>
                <a:cs typeface="Arial" panose="020B0604020202020204" pitchFamily="34" charset="0"/>
              </a:rPr>
              <a:t>Tomassy</a:t>
            </a:r>
            <a:r>
              <a:rPr lang="en-US" sz="1600" dirty="0">
                <a:latin typeface="Arial" panose="020B0604020202020204" pitchFamily="34" charset="0"/>
                <a:cs typeface="Arial" panose="020B0604020202020204" pitchFamily="34" charset="0"/>
              </a:rPr>
              <a:t> et al.(1), Douglas Fields (2) said:” It is certainly time to set aside the frayed metaphor of myelin as insulation and appreciate the more fascinating reality”. The revolutionary data demonstrated that myelination is not homogeneous: there appear to exist large tracts of bare axons and the length of the axonal initial segment was unexpectedly long. This does not fall in the "neuron doctrine". Fields (2) associates this anomaly to a possible amplification of connectivity. However, it is difficult to imagine that the fine and </a:t>
            </a:r>
            <a:r>
              <a:rPr lang="en-US" sz="1600" dirty="0" err="1">
                <a:latin typeface="Arial" panose="020B0604020202020204" pitchFamily="34" charset="0"/>
                <a:cs typeface="Arial" panose="020B0604020202020204" pitchFamily="34" charset="0"/>
              </a:rPr>
              <a:t>behaviourally</a:t>
            </a:r>
            <a:r>
              <a:rPr lang="en-US" sz="1600" dirty="0">
                <a:latin typeface="Arial" panose="020B0604020202020204" pitchFamily="34" charset="0"/>
                <a:cs typeface="Arial" panose="020B0604020202020204" pitchFamily="34" charset="0"/>
              </a:rPr>
              <a:t> relevant neural plasticity and “complex forms of network integration” should be accompanied by a slowing down of conduction. This is in fact what we should expect with a too long node of Ranvier, which may hinder the progression of the action potential. The time seems ripe to abandon a vision of myelin based on a metaphor and accept a new epistemological paradigm more consistent with the observational data, and less theory laden. (</a:t>
            </a:r>
            <a:r>
              <a:rPr lang="en-US" sz="1600" dirty="0" err="1">
                <a:latin typeface="Arial" panose="020B0604020202020204" pitchFamily="34" charset="0"/>
                <a:cs typeface="Arial" panose="020B0604020202020204" pitchFamily="34" charset="0"/>
              </a:rPr>
              <a:t>i</a:t>
            </a:r>
            <a:r>
              <a:rPr lang="en-US" sz="1600" dirty="0">
                <a:latin typeface="Arial" panose="020B0604020202020204" pitchFamily="34" charset="0"/>
                <a:cs typeface="Arial" panose="020B0604020202020204" pitchFamily="34" charset="0"/>
              </a:rPr>
              <a:t>) chronically demyelinated axons eventually degenerate, which prompted (3) to propose a new trophic role for myelin; (ii) myelin conducts aerobic respiration, which rose the idea that the trophic role for myelin is to energetically support the axon (4). Symptoms in Multiple Sclerosis (3) would be a consequence of the loss of this support (5). In your perspective on a recent </a:t>
            </a:r>
            <a:r>
              <a:rPr lang="en-US" sz="1600" dirty="0" err="1">
                <a:latin typeface="Arial" panose="020B0604020202020204" pitchFamily="34" charset="0"/>
                <a:cs typeface="Arial" panose="020B0604020202020204" pitchFamily="34" charset="0"/>
              </a:rPr>
              <a:t>optogenetic</a:t>
            </a:r>
            <a:r>
              <a:rPr lang="en-US" sz="1600" dirty="0">
                <a:latin typeface="Arial" panose="020B0604020202020204" pitchFamily="34" charset="0"/>
                <a:cs typeface="Arial" panose="020B0604020202020204" pitchFamily="34" charset="0"/>
              </a:rPr>
              <a:t> approach on cortical neurons of freely moving mouse (6) you suggested that neuronal activity regulates myelin </a:t>
            </a:r>
            <a:r>
              <a:rPr lang="en-US" sz="1600" dirty="0" err="1">
                <a:latin typeface="Arial" panose="020B0604020202020204" pitchFamily="34" charset="0"/>
                <a:cs typeface="Arial" panose="020B0604020202020204" pitchFamily="34" charset="0"/>
              </a:rPr>
              <a:t>remodelling</a:t>
            </a:r>
            <a:r>
              <a:rPr lang="en-US" sz="1600" dirty="0">
                <a:latin typeface="Arial" panose="020B0604020202020204" pitchFamily="34" charset="0"/>
                <a:cs typeface="Arial" panose="020B0604020202020204" pitchFamily="34" charset="0"/>
              </a:rPr>
              <a:t>. Cognitive activity stimulates myelin deposition (7,8). The idea of the "electrical </a:t>
            </a:r>
            <a:r>
              <a:rPr lang="en-US" sz="1600" dirty="0" smtClean="0">
                <a:latin typeface="Arial" panose="020B0604020202020204" pitchFamily="34" charset="0"/>
                <a:cs typeface="Arial" panose="020B0604020202020204" pitchFamily="34" charset="0"/>
              </a:rPr>
              <a:t>insulator" and of a closed electrical circuit (9) in the axon dates nearly a century Fields himself observed: “nerve impulses are not transmitted as electrons are conducted through a copper wire”. </a:t>
            </a:r>
          </a:p>
          <a:p>
            <a:pPr>
              <a:spcAft>
                <a:spcPts val="0"/>
              </a:spcAft>
            </a:pPr>
            <a:r>
              <a:rPr lang="en-US" sz="1600" b="1" dirty="0" smtClean="0">
                <a:solidFill>
                  <a:srgbClr val="FF0000"/>
                </a:solidFill>
                <a:latin typeface="Arial" panose="020B0604020202020204" pitchFamily="34" charset="0"/>
                <a:cs typeface="Arial" panose="020B0604020202020204" pitchFamily="34" charset="0"/>
                <a:sym typeface="Wingdings" panose="05000000000000000000" pitchFamily="2" charset="2"/>
              </a:rPr>
              <a:t></a:t>
            </a:r>
            <a:r>
              <a:rPr lang="en-US" sz="1600" dirty="0" smtClean="0">
                <a:solidFill>
                  <a:srgbClr val="FF0000"/>
                </a:solidFill>
                <a:latin typeface="Arial" panose="020B0604020202020204" pitchFamily="34" charset="0"/>
                <a:cs typeface="Arial" panose="020B0604020202020204" pitchFamily="34" charset="0"/>
                <a:sym typeface="Wingdings" panose="05000000000000000000" pitchFamily="2" charset="2"/>
              </a:rPr>
              <a:t>   </a:t>
            </a:r>
            <a:r>
              <a:rPr lang="en-US" sz="2400" dirty="0" smtClean="0">
                <a:solidFill>
                  <a:srgbClr val="FF0000"/>
                </a:solidFill>
                <a:latin typeface="Arial" panose="020B0604020202020204" pitchFamily="34" charset="0"/>
                <a:cs typeface="Arial" panose="020B0604020202020204" pitchFamily="34" charset="0"/>
              </a:rPr>
              <a:t>Do </a:t>
            </a:r>
            <a:r>
              <a:rPr lang="en-US" sz="2400" dirty="0">
                <a:solidFill>
                  <a:srgbClr val="FF0000"/>
                </a:solidFill>
                <a:latin typeface="Arial" panose="020B0604020202020204" pitchFamily="34" charset="0"/>
                <a:cs typeface="Arial" panose="020B0604020202020204" pitchFamily="34" charset="0"/>
              </a:rPr>
              <a:t>you </a:t>
            </a:r>
            <a:r>
              <a:rPr lang="en-US" sz="2400" dirty="0" smtClean="0">
                <a:solidFill>
                  <a:srgbClr val="FF0000"/>
                </a:solidFill>
                <a:latin typeface="Arial" panose="020B0604020202020204" pitchFamily="34" charset="0"/>
                <a:cs typeface="Arial" panose="020B0604020202020204" pitchFamily="34" charset="0"/>
              </a:rPr>
              <a:t>think </a:t>
            </a:r>
            <a:r>
              <a:rPr lang="en-US" sz="2400" dirty="0">
                <a:solidFill>
                  <a:srgbClr val="FF0000"/>
                </a:solidFill>
                <a:latin typeface="Arial" panose="020B0604020202020204" pitchFamily="34" charset="0"/>
                <a:cs typeface="Arial" panose="020B0604020202020204" pitchFamily="34" charset="0"/>
              </a:rPr>
              <a:t>that we are in view of a new paradigm for Myelin function</a:t>
            </a:r>
            <a:r>
              <a:rPr lang="en-US" sz="2400" dirty="0" smtClean="0">
                <a:solidFill>
                  <a:srgbClr val="FF0000"/>
                </a:solidFill>
                <a:latin typeface="Arial" panose="020B0604020202020204" pitchFamily="34" charset="0"/>
                <a:cs typeface="Arial" panose="020B0604020202020204" pitchFamily="34" charset="0"/>
              </a:rPr>
              <a:t>?   </a:t>
            </a:r>
            <a:r>
              <a:rPr lang="en-US" sz="2400" dirty="0" smtClean="0">
                <a:solidFill>
                  <a:srgbClr val="FF0000"/>
                </a:solidFill>
                <a:latin typeface="Arial" panose="020B0604020202020204" pitchFamily="34" charset="0"/>
                <a:cs typeface="Arial" panose="020B0604020202020204" pitchFamily="34" charset="0"/>
                <a:sym typeface="Wingdings" panose="05000000000000000000" pitchFamily="2" charset="2"/>
              </a:rPr>
              <a:t></a:t>
            </a:r>
            <a:r>
              <a:rPr lang="en-US" sz="2400" dirty="0" smtClean="0">
                <a:solidFill>
                  <a:srgbClr val="FF0000"/>
                </a:solidFill>
                <a:latin typeface="Arial" panose="020B0604020202020204" pitchFamily="34" charset="0"/>
                <a:cs typeface="Arial" panose="020B0604020202020204" pitchFamily="34" charset="0"/>
              </a:rPr>
              <a:t> </a:t>
            </a:r>
          </a:p>
          <a:p>
            <a:pPr>
              <a:spcAft>
                <a:spcPts val="0"/>
              </a:spcAft>
            </a:pPr>
            <a:r>
              <a:rPr lang="en-US" sz="1600" dirty="0" smtClean="0">
                <a:latin typeface="Arial" panose="020B0604020202020204" pitchFamily="34" charset="0"/>
                <a:cs typeface="Arial" panose="020B0604020202020204" pitchFamily="34" charset="0"/>
              </a:rPr>
              <a:t>A. </a:t>
            </a:r>
            <a:r>
              <a:rPr lang="en-US" sz="1600" dirty="0">
                <a:latin typeface="Arial" panose="020B0604020202020204" pitchFamily="34" charset="0"/>
                <a:cs typeface="Arial" panose="020B0604020202020204" pitchFamily="34" charset="0"/>
              </a:rPr>
              <a:t>MORELLI, </a:t>
            </a:r>
            <a:r>
              <a:rPr lang="en-US" sz="1600" dirty="0" smtClean="0">
                <a:latin typeface="Arial" panose="020B0604020202020204" pitchFamily="34" charset="0"/>
                <a:cs typeface="Arial" panose="020B0604020202020204" pitchFamily="34" charset="0"/>
              </a:rPr>
              <a:t>S. </a:t>
            </a:r>
            <a:r>
              <a:rPr lang="en-US" sz="1600" dirty="0">
                <a:latin typeface="Arial" panose="020B0604020202020204" pitchFamily="34" charset="0"/>
                <a:cs typeface="Arial" panose="020B0604020202020204" pitchFamily="34" charset="0"/>
              </a:rPr>
              <a:t>RAVERA, </a:t>
            </a:r>
            <a:r>
              <a:rPr lang="en-US" sz="1600" dirty="0" smtClean="0">
                <a:latin typeface="Arial" panose="020B0604020202020204" pitchFamily="34" charset="0"/>
                <a:cs typeface="Arial" panose="020B0604020202020204" pitchFamily="34" charset="0"/>
              </a:rPr>
              <a:t>D. </a:t>
            </a:r>
            <a:r>
              <a:rPr lang="en-US" sz="1600" dirty="0">
                <a:latin typeface="Arial" panose="020B0604020202020204" pitchFamily="34" charset="0"/>
                <a:cs typeface="Arial" panose="020B0604020202020204" pitchFamily="34" charset="0"/>
              </a:rPr>
              <a:t>CALZIA, </a:t>
            </a:r>
            <a:r>
              <a:rPr lang="en-US" sz="1600" dirty="0" smtClean="0">
                <a:latin typeface="Arial" panose="020B0604020202020204" pitchFamily="34" charset="0"/>
                <a:cs typeface="Arial" panose="020B0604020202020204" pitchFamily="34" charset="0"/>
              </a:rPr>
              <a:t>M. </a:t>
            </a:r>
            <a:r>
              <a:rPr lang="en-US" sz="1600" dirty="0">
                <a:latin typeface="Arial" panose="020B0604020202020204" pitchFamily="34" charset="0"/>
                <a:cs typeface="Arial" panose="020B0604020202020204" pitchFamily="34" charset="0"/>
              </a:rPr>
              <a:t>BARTOLUCCI, </a:t>
            </a:r>
            <a:r>
              <a:rPr lang="en-US" sz="1600" dirty="0" smtClean="0">
                <a:latin typeface="Arial" panose="020B0604020202020204" pitchFamily="34" charset="0"/>
                <a:cs typeface="Arial" panose="020B0604020202020204" pitchFamily="34" charset="0"/>
              </a:rPr>
              <a:t>C. </a:t>
            </a:r>
            <a:r>
              <a:rPr lang="en-US" sz="1600" dirty="0">
                <a:latin typeface="Arial" panose="020B0604020202020204" pitchFamily="34" charset="0"/>
                <a:cs typeface="Arial" panose="020B0604020202020204" pitchFamily="34" charset="0"/>
              </a:rPr>
              <a:t>ROSANO, </a:t>
            </a:r>
            <a:r>
              <a:rPr lang="en-US" sz="1600" dirty="0" smtClean="0">
                <a:latin typeface="Arial" panose="020B0604020202020204" pitchFamily="34" charset="0"/>
                <a:cs typeface="Arial" panose="020B0604020202020204" pitchFamily="34" charset="0"/>
              </a:rPr>
              <a:t>D. </a:t>
            </a:r>
            <a:r>
              <a:rPr lang="en-US" sz="1600" dirty="0">
                <a:latin typeface="Arial" panose="020B0604020202020204" pitchFamily="34" charset="0"/>
                <a:cs typeface="Arial" panose="020B0604020202020204" pitchFamily="34" charset="0"/>
              </a:rPr>
              <a:t>SERPICO, </a:t>
            </a:r>
            <a:r>
              <a:rPr lang="en-US" sz="1600" dirty="0" smtClean="0">
                <a:latin typeface="Arial" panose="020B0604020202020204" pitchFamily="34" charset="0"/>
                <a:cs typeface="Arial" panose="020B0604020202020204" pitchFamily="34" charset="0"/>
              </a:rPr>
              <a:t>M. </a:t>
            </a:r>
            <a:r>
              <a:rPr lang="en-US" sz="1600" dirty="0">
                <a:latin typeface="Arial" panose="020B0604020202020204" pitchFamily="34" charset="0"/>
                <a:cs typeface="Arial" panose="020B0604020202020204" pitchFamily="34" charset="0"/>
              </a:rPr>
              <a:t>BALESTRINO, </a:t>
            </a:r>
            <a:r>
              <a:rPr lang="en-US" sz="1600" dirty="0" smtClean="0">
                <a:latin typeface="Arial" panose="020B0604020202020204" pitchFamily="34" charset="0"/>
                <a:cs typeface="Arial" panose="020B0604020202020204" pitchFamily="34" charset="0"/>
              </a:rPr>
              <a:t>I. </a:t>
            </a:r>
            <a:r>
              <a:rPr lang="en-US" sz="1600" dirty="0">
                <a:latin typeface="Arial" panose="020B0604020202020204" pitchFamily="34" charset="0"/>
                <a:cs typeface="Arial" panose="020B0604020202020204" pitchFamily="34" charset="0"/>
              </a:rPr>
              <a:t>PANFOLI </a:t>
            </a:r>
            <a:endParaRPr lang="en-US" sz="1600" dirty="0" smtClean="0">
              <a:latin typeface="Arial" panose="020B0604020202020204" pitchFamily="34" charset="0"/>
              <a:cs typeface="Arial" panose="020B0604020202020204" pitchFamily="34" charset="0"/>
            </a:endParaRPr>
          </a:p>
          <a:p>
            <a:pPr>
              <a:spcAft>
                <a:spcPts val="0"/>
              </a:spcAft>
            </a:pPr>
            <a:endParaRPr lang="en-US" sz="1600" dirty="0" smtClean="0">
              <a:latin typeface="Arial" panose="020B0604020202020204" pitchFamily="34" charset="0"/>
              <a:cs typeface="Arial" panose="020B0604020202020204" pitchFamily="34" charset="0"/>
            </a:endParaRPr>
          </a:p>
          <a:p>
            <a:pPr>
              <a:spcAft>
                <a:spcPts val="0"/>
              </a:spcAft>
            </a:pPr>
            <a:r>
              <a:rPr lang="en-US" sz="1600" dirty="0" smtClean="0">
                <a:latin typeface="Arial" panose="020B0604020202020204" pitchFamily="34" charset="0"/>
                <a:cs typeface="Arial" panose="020B0604020202020204" pitchFamily="34" charset="0"/>
              </a:rPr>
              <a:t>1 </a:t>
            </a:r>
            <a:r>
              <a:rPr lang="en-US" sz="1600" dirty="0">
                <a:latin typeface="Arial" panose="020B0604020202020204" pitchFamily="34" charset="0"/>
                <a:cs typeface="Arial" panose="020B0604020202020204" pitchFamily="34" charset="0"/>
              </a:rPr>
              <a:t>G S </a:t>
            </a:r>
            <a:r>
              <a:rPr lang="en-US" sz="1600" dirty="0" err="1">
                <a:latin typeface="Arial" panose="020B0604020202020204" pitchFamily="34" charset="0"/>
                <a:cs typeface="Arial" panose="020B0604020202020204" pitchFamily="34" charset="0"/>
              </a:rPr>
              <a:t>Tomassy</a:t>
            </a:r>
            <a:r>
              <a:rPr lang="en-US" sz="1600" dirty="0">
                <a:latin typeface="Arial" panose="020B0604020202020204" pitchFamily="34" charset="0"/>
                <a:cs typeface="Arial" panose="020B0604020202020204" pitchFamily="34" charset="0"/>
              </a:rPr>
              <a:t> et al., Science 344, 319 (Apr 18, 2014) </a:t>
            </a:r>
            <a:endParaRPr lang="en-US" sz="1600" dirty="0" smtClean="0">
              <a:latin typeface="Arial" panose="020B0604020202020204" pitchFamily="34" charset="0"/>
              <a:cs typeface="Arial" panose="020B0604020202020204" pitchFamily="34" charset="0"/>
            </a:endParaRPr>
          </a:p>
          <a:p>
            <a:pPr>
              <a:spcAft>
                <a:spcPts val="0"/>
              </a:spcAft>
            </a:pPr>
            <a:r>
              <a:rPr lang="en-US" sz="1600" dirty="0" smtClean="0">
                <a:latin typeface="Arial" panose="020B0604020202020204" pitchFamily="34" charset="0"/>
                <a:cs typeface="Arial" panose="020B0604020202020204" pitchFamily="34" charset="0"/>
              </a:rPr>
              <a:t>2 </a:t>
            </a:r>
            <a:r>
              <a:rPr lang="en-US" sz="1600" dirty="0">
                <a:latin typeface="Arial" panose="020B0604020202020204" pitchFamily="34" charset="0"/>
                <a:cs typeface="Arial" panose="020B0604020202020204" pitchFamily="34" charset="0"/>
              </a:rPr>
              <a:t>RD Fields, Science 344, 264 (Apr 18, 2014) </a:t>
            </a:r>
            <a:endParaRPr lang="en-US" sz="1600" dirty="0" smtClean="0">
              <a:latin typeface="Arial" panose="020B0604020202020204" pitchFamily="34" charset="0"/>
              <a:cs typeface="Arial" panose="020B0604020202020204" pitchFamily="34" charset="0"/>
            </a:endParaRPr>
          </a:p>
          <a:p>
            <a:pPr>
              <a:spcAft>
                <a:spcPts val="0"/>
              </a:spcAft>
            </a:pPr>
            <a:r>
              <a:rPr lang="en-US" sz="1600" dirty="0" smtClean="0">
                <a:latin typeface="Arial" panose="020B0604020202020204" pitchFamily="34" charset="0"/>
                <a:cs typeface="Arial" panose="020B0604020202020204" pitchFamily="34" charset="0"/>
              </a:rPr>
              <a:t>3 </a:t>
            </a:r>
            <a:r>
              <a:rPr lang="en-US" sz="1600" dirty="0">
                <a:latin typeface="Arial" panose="020B0604020202020204" pitchFamily="34" charset="0"/>
                <a:cs typeface="Arial" panose="020B0604020202020204" pitchFamily="34" charset="0"/>
              </a:rPr>
              <a:t>KA Nave, BD Trapp, An Rev </a:t>
            </a:r>
            <a:r>
              <a:rPr lang="en-US" sz="1600" dirty="0" err="1">
                <a:latin typeface="Arial" panose="020B0604020202020204" pitchFamily="34" charset="0"/>
                <a:cs typeface="Arial" panose="020B0604020202020204" pitchFamily="34" charset="0"/>
              </a:rPr>
              <a:t>Neurosci</a:t>
            </a:r>
            <a:r>
              <a:rPr lang="en-US" sz="1600" dirty="0">
                <a:latin typeface="Arial" panose="020B0604020202020204" pitchFamily="34" charset="0"/>
                <a:cs typeface="Arial" panose="020B0604020202020204" pitchFamily="34" charset="0"/>
              </a:rPr>
              <a:t> 31, 535 (2008) </a:t>
            </a:r>
            <a:endParaRPr lang="en-US" sz="1600" dirty="0" smtClean="0">
              <a:latin typeface="Arial" panose="020B0604020202020204" pitchFamily="34" charset="0"/>
              <a:cs typeface="Arial" panose="020B0604020202020204" pitchFamily="34" charset="0"/>
            </a:endParaRPr>
          </a:p>
          <a:p>
            <a:pPr>
              <a:spcAft>
                <a:spcPts val="0"/>
              </a:spcAft>
            </a:pPr>
            <a:r>
              <a:rPr lang="en-US" sz="1600" dirty="0" smtClean="0">
                <a:latin typeface="Arial" panose="020B0604020202020204" pitchFamily="34" charset="0"/>
                <a:cs typeface="Arial" panose="020B0604020202020204" pitchFamily="34" charset="0"/>
              </a:rPr>
              <a:t>4 </a:t>
            </a:r>
            <a:r>
              <a:rPr lang="en-US" sz="1600" dirty="0">
                <a:latin typeface="Arial" panose="020B0604020202020204" pitchFamily="34" charset="0"/>
                <a:cs typeface="Arial" panose="020B0604020202020204" pitchFamily="34" charset="0"/>
              </a:rPr>
              <a:t>A Morelli et al. Cell </a:t>
            </a:r>
            <a:r>
              <a:rPr lang="en-US" sz="1600" dirty="0" err="1">
                <a:latin typeface="Arial" panose="020B0604020202020204" pitchFamily="34" charset="0"/>
                <a:cs typeface="Arial" panose="020B0604020202020204" pitchFamily="34" charset="0"/>
              </a:rPr>
              <a:t>Biochem</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Biophys</a:t>
            </a:r>
            <a:r>
              <a:rPr lang="en-US" sz="1600" dirty="0">
                <a:latin typeface="Arial" panose="020B0604020202020204" pitchFamily="34" charset="0"/>
                <a:cs typeface="Arial" panose="020B0604020202020204" pitchFamily="34" charset="0"/>
              </a:rPr>
              <a:t> (2011) </a:t>
            </a:r>
            <a:endParaRPr lang="en-US" sz="1600" dirty="0" smtClean="0">
              <a:latin typeface="Arial" panose="020B0604020202020204" pitchFamily="34" charset="0"/>
              <a:cs typeface="Arial" panose="020B0604020202020204" pitchFamily="34" charset="0"/>
            </a:endParaRPr>
          </a:p>
          <a:p>
            <a:pPr>
              <a:spcAft>
                <a:spcPts val="0"/>
              </a:spcAft>
            </a:pPr>
            <a:r>
              <a:rPr lang="en-US" sz="1600" dirty="0" smtClean="0">
                <a:latin typeface="Arial" panose="020B0604020202020204" pitchFamily="34" charset="0"/>
                <a:cs typeface="Arial" panose="020B0604020202020204" pitchFamily="34" charset="0"/>
              </a:rPr>
              <a:t>5 </a:t>
            </a:r>
            <a:r>
              <a:rPr lang="en-US" sz="1600" dirty="0">
                <a:latin typeface="Arial" panose="020B0604020202020204" pitchFamily="34" charset="0"/>
                <a:cs typeface="Arial" panose="020B0604020202020204" pitchFamily="34" charset="0"/>
              </a:rPr>
              <a:t>S </a:t>
            </a:r>
            <a:r>
              <a:rPr lang="en-US" sz="1600" dirty="0" err="1">
                <a:latin typeface="Arial" panose="020B0604020202020204" pitchFamily="34" charset="0"/>
                <a:cs typeface="Arial" panose="020B0604020202020204" pitchFamily="34" charset="0"/>
              </a:rPr>
              <a:t>Ravera</a:t>
            </a:r>
            <a:r>
              <a:rPr lang="en-US" sz="1600" dirty="0">
                <a:latin typeface="Arial" panose="020B0604020202020204" pitchFamily="34" charset="0"/>
                <a:cs typeface="Arial" panose="020B0604020202020204" pitchFamily="34" charset="0"/>
              </a:rPr>
              <a:t> et al, </a:t>
            </a:r>
            <a:r>
              <a:rPr lang="en-US" sz="1600" dirty="0" err="1">
                <a:latin typeface="Arial" panose="020B0604020202020204" pitchFamily="34" charset="0"/>
                <a:cs typeface="Arial" panose="020B0604020202020204" pitchFamily="34" charset="0"/>
              </a:rPr>
              <a:t>Biochimie</a:t>
            </a:r>
            <a:r>
              <a:rPr lang="en-US" sz="1600" dirty="0">
                <a:latin typeface="Arial" panose="020B0604020202020204" pitchFamily="34" charset="0"/>
                <a:cs typeface="Arial" panose="020B0604020202020204" pitchFamily="34" charset="0"/>
              </a:rPr>
              <a:t> 95, 1991 (2013) </a:t>
            </a:r>
            <a:endParaRPr lang="en-US" sz="1600" dirty="0" smtClean="0">
              <a:latin typeface="Arial" panose="020B0604020202020204" pitchFamily="34" charset="0"/>
              <a:cs typeface="Arial" panose="020B0604020202020204" pitchFamily="34" charset="0"/>
            </a:endParaRPr>
          </a:p>
          <a:p>
            <a:pPr>
              <a:spcAft>
                <a:spcPts val="0"/>
              </a:spcAft>
            </a:pPr>
            <a:r>
              <a:rPr lang="en-US" sz="1600" dirty="0" smtClean="0">
                <a:latin typeface="Arial" panose="020B0604020202020204" pitchFamily="34" charset="0"/>
                <a:cs typeface="Arial" panose="020B0604020202020204" pitchFamily="34" charset="0"/>
              </a:rPr>
              <a:t>6 </a:t>
            </a:r>
            <a:r>
              <a:rPr lang="en-US" sz="1600" dirty="0">
                <a:latin typeface="Arial" panose="020B0604020202020204" pitchFamily="34" charset="0"/>
                <a:cs typeface="Arial" panose="020B0604020202020204" pitchFamily="34" charset="0"/>
              </a:rPr>
              <a:t>EM Gibson et al., Science 344, 1252304 (2014) </a:t>
            </a:r>
            <a:endParaRPr lang="en-US" sz="1600" dirty="0" smtClean="0">
              <a:latin typeface="Arial" panose="020B0604020202020204" pitchFamily="34" charset="0"/>
              <a:cs typeface="Arial" panose="020B0604020202020204" pitchFamily="34" charset="0"/>
            </a:endParaRPr>
          </a:p>
          <a:p>
            <a:pPr>
              <a:spcAft>
                <a:spcPts val="0"/>
              </a:spcAft>
            </a:pPr>
            <a:endParaRPr lang="it-IT" sz="1400" dirty="0" smtClean="0">
              <a:solidFill>
                <a:schemeClr val="accent1">
                  <a:lumMod val="50000"/>
                </a:schemeClr>
              </a:solidFill>
              <a:latin typeface="Arial" panose="020B0604020202020204" pitchFamily="34" charset="0"/>
              <a:ea typeface="Calibri" panose="020F0502020204030204" pitchFamily="34" charset="0"/>
              <a:cs typeface="Arial" panose="020B0604020202020204" pitchFamily="34" charset="0"/>
            </a:endParaRPr>
          </a:p>
          <a:p>
            <a:pPr>
              <a:spcAft>
                <a:spcPts val="0"/>
              </a:spcAft>
            </a:pPr>
            <a:endParaRPr lang="it-IT" dirty="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spcAft>
                <a:spcPts val="0"/>
              </a:spcAft>
            </a:pPr>
            <a:endParaRPr lang="it-IT" dirty="0" smtClean="0">
              <a:solidFill>
                <a:schemeClr val="accent1">
                  <a:lumMod val="50000"/>
                </a:schemeClr>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228660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5"/>
          <p:cNvSpPr txBox="1"/>
          <p:nvPr/>
        </p:nvSpPr>
        <p:spPr>
          <a:xfrm>
            <a:off x="1302663" y="2204864"/>
            <a:ext cx="6738383" cy="1938992"/>
          </a:xfrm>
          <a:prstGeom prst="rect">
            <a:avLst/>
          </a:prstGeom>
          <a:noFill/>
          <a:ln w="38100">
            <a:solidFill>
              <a:schemeClr val="accent4">
                <a:lumMod val="75000"/>
              </a:schemeClr>
            </a:solidFill>
          </a:ln>
        </p:spPr>
        <p:txBody>
          <a:bodyPr wrap="square" rtlCol="0">
            <a:spAutoFit/>
          </a:bodyPr>
          <a:lstStyle/>
          <a:p>
            <a:r>
              <a:rPr lang="it-IT" sz="4000" dirty="0" err="1" smtClean="0">
                <a:solidFill>
                  <a:schemeClr val="accent5">
                    <a:lumMod val="75000"/>
                  </a:schemeClr>
                </a:solidFill>
              </a:rPr>
              <a:t>Preliminar</a:t>
            </a:r>
            <a:r>
              <a:rPr lang="it-IT" sz="4000" dirty="0" smtClean="0">
                <a:solidFill>
                  <a:schemeClr val="accent5">
                    <a:lumMod val="75000"/>
                  </a:schemeClr>
                </a:solidFill>
              </a:rPr>
              <a:t> date on </a:t>
            </a:r>
            <a:r>
              <a:rPr lang="it-IT" sz="4000" dirty="0" err="1" smtClean="0">
                <a:solidFill>
                  <a:schemeClr val="accent5">
                    <a:lumMod val="75000"/>
                  </a:schemeClr>
                </a:solidFill>
              </a:rPr>
              <a:t>growth</a:t>
            </a:r>
            <a:r>
              <a:rPr lang="it-IT" sz="4000" dirty="0" smtClean="0">
                <a:solidFill>
                  <a:schemeClr val="accent5">
                    <a:lumMod val="75000"/>
                  </a:schemeClr>
                </a:solidFill>
              </a:rPr>
              <a:t> and OXPHOS </a:t>
            </a:r>
            <a:r>
              <a:rPr lang="it-IT" sz="4000" dirty="0" err="1" smtClean="0">
                <a:solidFill>
                  <a:schemeClr val="accent5">
                    <a:lumMod val="75000"/>
                  </a:schemeClr>
                </a:solidFill>
              </a:rPr>
              <a:t>function</a:t>
            </a:r>
            <a:r>
              <a:rPr lang="it-IT" sz="4000" dirty="0" smtClean="0">
                <a:solidFill>
                  <a:schemeClr val="accent5">
                    <a:lumMod val="75000"/>
                  </a:schemeClr>
                </a:solidFill>
              </a:rPr>
              <a:t> of </a:t>
            </a:r>
            <a:r>
              <a:rPr lang="it-IT" sz="4000" dirty="0" err="1" smtClean="0">
                <a:solidFill>
                  <a:schemeClr val="accent5">
                    <a:lumMod val="75000"/>
                  </a:schemeClr>
                </a:solidFill>
              </a:rPr>
              <a:t>myelin</a:t>
            </a:r>
            <a:r>
              <a:rPr lang="it-IT" sz="4000" dirty="0" smtClean="0">
                <a:solidFill>
                  <a:schemeClr val="accent5">
                    <a:lumMod val="75000"/>
                  </a:schemeClr>
                </a:solidFill>
              </a:rPr>
              <a:t> trigger by </a:t>
            </a:r>
            <a:r>
              <a:rPr lang="it-IT" sz="4000" dirty="0" err="1" smtClean="0">
                <a:solidFill>
                  <a:schemeClr val="accent5">
                    <a:lumMod val="75000"/>
                  </a:schemeClr>
                </a:solidFill>
              </a:rPr>
              <a:t>sociality</a:t>
            </a:r>
            <a:endParaRPr lang="it-IT" sz="4000" dirty="0">
              <a:solidFill>
                <a:schemeClr val="accent5">
                  <a:lumMod val="75000"/>
                </a:schemeClr>
              </a:solidFill>
            </a:endParaRPr>
          </a:p>
        </p:txBody>
      </p:sp>
    </p:spTree>
    <p:extLst>
      <p:ext uri="{BB962C8B-B14F-4D97-AF65-F5344CB8AC3E}">
        <p14:creationId xmlns:p14="http://schemas.microsoft.com/office/powerpoint/2010/main" val="17972994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2646172" y="107966"/>
            <a:ext cx="4347393" cy="1384995"/>
          </a:xfrm>
          <a:prstGeom prst="rect">
            <a:avLst/>
          </a:prstGeom>
          <a:noFill/>
        </p:spPr>
        <p:txBody>
          <a:bodyPr wrap="square" rtlCol="0">
            <a:spAutoFit/>
          </a:bodyPr>
          <a:lstStyle/>
          <a:p>
            <a:pPr algn="ctr"/>
            <a:r>
              <a:rPr lang="it-IT" sz="2800" dirty="0"/>
              <a:t>Attività Complessi Respiratori </a:t>
            </a:r>
            <a:r>
              <a:rPr lang="it-IT" sz="2800" dirty="0" smtClean="0"/>
              <a:t>Mielina Topi </a:t>
            </a:r>
            <a:r>
              <a:rPr lang="it-IT" sz="2800" dirty="0"/>
              <a:t>Isolati </a:t>
            </a:r>
            <a:r>
              <a:rPr lang="it-IT" sz="2800" dirty="0" smtClean="0"/>
              <a:t>/Socializzati</a:t>
            </a:r>
            <a:endParaRPr lang="it-IT" sz="2800" dirty="0"/>
          </a:p>
        </p:txBody>
      </p:sp>
      <p:graphicFrame>
        <p:nvGraphicFramePr>
          <p:cNvPr id="5" name="Grafico 4"/>
          <p:cNvGraphicFramePr/>
          <p:nvPr/>
        </p:nvGraphicFramePr>
        <p:xfrm>
          <a:off x="1357291" y="1257304"/>
          <a:ext cx="3000396" cy="23574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Grafico 5"/>
          <p:cNvGraphicFramePr/>
          <p:nvPr/>
        </p:nvGraphicFramePr>
        <p:xfrm>
          <a:off x="4411265" y="1185866"/>
          <a:ext cx="3214710" cy="244317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Grafico 6"/>
          <p:cNvGraphicFramePr/>
          <p:nvPr/>
        </p:nvGraphicFramePr>
        <p:xfrm>
          <a:off x="3071802" y="3971948"/>
          <a:ext cx="2946818" cy="231457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40170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p:nvPr/>
        </p:nvGraphicFramePr>
        <p:xfrm>
          <a:off x="2750332" y="1643050"/>
          <a:ext cx="4050506" cy="3600450"/>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p:cNvSpPr txBox="1"/>
          <p:nvPr/>
        </p:nvSpPr>
        <p:spPr>
          <a:xfrm>
            <a:off x="2646172" y="107966"/>
            <a:ext cx="4347393" cy="954107"/>
          </a:xfrm>
          <a:prstGeom prst="rect">
            <a:avLst/>
          </a:prstGeom>
          <a:noFill/>
        </p:spPr>
        <p:txBody>
          <a:bodyPr wrap="square" rtlCol="0">
            <a:spAutoFit/>
          </a:bodyPr>
          <a:lstStyle/>
          <a:p>
            <a:pPr algn="ctr"/>
            <a:r>
              <a:rPr lang="it-IT" sz="2800" dirty="0" smtClean="0"/>
              <a:t>Produzione ATP da mielina topi isolati/socializzati</a:t>
            </a:r>
            <a:endParaRPr lang="it-IT" sz="2800" dirty="0"/>
          </a:p>
        </p:txBody>
      </p:sp>
    </p:spTree>
    <p:extLst>
      <p:ext uri="{BB962C8B-B14F-4D97-AF65-F5344CB8AC3E}">
        <p14:creationId xmlns:p14="http://schemas.microsoft.com/office/powerpoint/2010/main" val="10839112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p:nvPr/>
        </p:nvGraphicFramePr>
        <p:xfrm>
          <a:off x="2293144" y="1628775"/>
          <a:ext cx="4557713" cy="3600450"/>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p:cNvSpPr txBox="1"/>
          <p:nvPr/>
        </p:nvSpPr>
        <p:spPr>
          <a:xfrm>
            <a:off x="2646172" y="107966"/>
            <a:ext cx="4347393" cy="1384995"/>
          </a:xfrm>
          <a:prstGeom prst="rect">
            <a:avLst/>
          </a:prstGeom>
          <a:noFill/>
        </p:spPr>
        <p:txBody>
          <a:bodyPr wrap="square" rtlCol="0">
            <a:spAutoFit/>
          </a:bodyPr>
          <a:lstStyle/>
          <a:p>
            <a:pPr algn="ctr"/>
            <a:r>
              <a:rPr lang="it-IT" sz="2800" dirty="0" smtClean="0"/>
              <a:t>Consumo Ossigeno da mielina topi isolati/socializzati</a:t>
            </a:r>
            <a:endParaRPr lang="it-IT" sz="2800" dirty="0"/>
          </a:p>
        </p:txBody>
      </p:sp>
    </p:spTree>
    <p:extLst>
      <p:ext uri="{BB962C8B-B14F-4D97-AF65-F5344CB8AC3E}">
        <p14:creationId xmlns:p14="http://schemas.microsoft.com/office/powerpoint/2010/main" val="11544307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53780" t="20975" r="23650" b="69679"/>
          <a:stretch>
            <a:fillRect/>
          </a:stretch>
        </p:blipFill>
        <p:spPr bwMode="auto">
          <a:xfrm>
            <a:off x="3982636" y="1294613"/>
            <a:ext cx="1232306" cy="357190"/>
          </a:xfrm>
          <a:prstGeom prst="rect">
            <a:avLst/>
          </a:prstGeom>
          <a:noFill/>
          <a:ln w="9525">
            <a:solidFill>
              <a:schemeClr val="tx1"/>
            </a:solidFill>
            <a:miter lim="800000"/>
            <a:headEnd/>
            <a:tailEnd/>
          </a:ln>
          <a:effectLst/>
        </p:spPr>
      </p:pic>
      <p:sp>
        <p:nvSpPr>
          <p:cNvPr id="5" name="CasellaDiTesto 4"/>
          <p:cNvSpPr txBox="1"/>
          <p:nvPr/>
        </p:nvSpPr>
        <p:spPr>
          <a:xfrm>
            <a:off x="2600986" y="1333115"/>
            <a:ext cx="1339463" cy="461665"/>
          </a:xfrm>
          <a:prstGeom prst="rect">
            <a:avLst/>
          </a:prstGeom>
          <a:noFill/>
        </p:spPr>
        <p:txBody>
          <a:bodyPr wrap="square" rtlCol="0">
            <a:spAutoFit/>
          </a:bodyPr>
          <a:lstStyle/>
          <a:p>
            <a:r>
              <a:rPr lang="it-IT" sz="1200" dirty="0">
                <a:latin typeface="Times New Roman" pitchFamily="18" charset="0"/>
                <a:cs typeface="Times New Roman" pitchFamily="18" charset="0"/>
              </a:rPr>
              <a:t>ATP synthase (</a:t>
            </a:r>
            <a:r>
              <a:rPr lang="el-GR" sz="1200" dirty="0">
                <a:latin typeface="Times New Roman" pitchFamily="18" charset="0"/>
                <a:cs typeface="Times New Roman" pitchFamily="18" charset="0"/>
              </a:rPr>
              <a:t>β</a:t>
            </a:r>
            <a:r>
              <a:rPr lang="it-IT" sz="1200" dirty="0">
                <a:latin typeface="Times New Roman" pitchFamily="18" charset="0"/>
                <a:cs typeface="Times New Roman" pitchFamily="18" charset="0"/>
              </a:rPr>
              <a:t> </a:t>
            </a:r>
            <a:r>
              <a:rPr lang="it-IT" sz="1200" dirty="0" err="1">
                <a:latin typeface="Times New Roman" pitchFamily="18" charset="0"/>
                <a:cs typeface="Times New Roman" pitchFamily="18" charset="0"/>
              </a:rPr>
              <a:t>subunit</a:t>
            </a:r>
            <a:r>
              <a:rPr lang="it-IT" sz="1200" dirty="0">
                <a:latin typeface="Times New Roman" pitchFamily="18" charset="0"/>
                <a:cs typeface="Times New Roman" pitchFamily="18" charset="0"/>
              </a:rPr>
              <a:t>)</a:t>
            </a:r>
          </a:p>
        </p:txBody>
      </p:sp>
      <p:pic>
        <p:nvPicPr>
          <p:cNvPr id="1027" name="Picture 3"/>
          <p:cNvPicPr>
            <a:picLocks noChangeAspect="1" noChangeArrowheads="1"/>
          </p:cNvPicPr>
          <p:nvPr/>
        </p:nvPicPr>
        <p:blipFill>
          <a:blip r:embed="rId3"/>
          <a:srcRect l="43364" t="39667" r="34066" b="53324"/>
          <a:stretch>
            <a:fillRect/>
          </a:stretch>
        </p:blipFill>
        <p:spPr bwMode="auto">
          <a:xfrm>
            <a:off x="3982636" y="1866118"/>
            <a:ext cx="1232306" cy="214314"/>
          </a:xfrm>
          <a:prstGeom prst="rect">
            <a:avLst/>
          </a:prstGeom>
          <a:noFill/>
          <a:ln w="9525">
            <a:solidFill>
              <a:schemeClr val="tx1"/>
            </a:solidFill>
            <a:miter lim="800000"/>
            <a:headEnd/>
            <a:tailEnd/>
          </a:ln>
          <a:effectLst/>
        </p:spPr>
      </p:pic>
      <p:sp>
        <p:nvSpPr>
          <p:cNvPr id="9" name="CasellaDiTesto 8"/>
          <p:cNvSpPr txBox="1"/>
          <p:nvPr/>
        </p:nvSpPr>
        <p:spPr>
          <a:xfrm>
            <a:off x="2589595" y="1804306"/>
            <a:ext cx="1339463" cy="461665"/>
          </a:xfrm>
          <a:prstGeom prst="rect">
            <a:avLst/>
          </a:prstGeom>
          <a:noFill/>
        </p:spPr>
        <p:txBody>
          <a:bodyPr wrap="square" rtlCol="0">
            <a:spAutoFit/>
          </a:bodyPr>
          <a:lstStyle/>
          <a:p>
            <a:r>
              <a:rPr lang="it-IT" sz="1200" dirty="0">
                <a:latin typeface="Times New Roman" pitchFamily="18" charset="0"/>
                <a:cs typeface="Times New Roman" pitchFamily="18" charset="0"/>
              </a:rPr>
              <a:t>COX IV (Complex 4)</a:t>
            </a:r>
          </a:p>
        </p:txBody>
      </p:sp>
      <p:pic>
        <p:nvPicPr>
          <p:cNvPr id="1029" name="Picture 5"/>
          <p:cNvPicPr>
            <a:picLocks noChangeAspect="1" noChangeArrowheads="1"/>
          </p:cNvPicPr>
          <p:nvPr/>
        </p:nvPicPr>
        <p:blipFill>
          <a:blip r:embed="rId4"/>
          <a:srcRect l="38155" t="9529" r="37539" b="86204"/>
          <a:stretch>
            <a:fillRect/>
          </a:stretch>
        </p:blipFill>
        <p:spPr bwMode="auto">
          <a:xfrm flipH="1">
            <a:off x="3982636" y="2294745"/>
            <a:ext cx="1232306" cy="214314"/>
          </a:xfrm>
          <a:prstGeom prst="rect">
            <a:avLst/>
          </a:prstGeom>
          <a:noFill/>
          <a:ln w="9525">
            <a:solidFill>
              <a:schemeClr val="tx1"/>
            </a:solidFill>
            <a:miter lim="800000"/>
            <a:headEnd/>
            <a:tailEnd/>
          </a:ln>
          <a:effectLst/>
        </p:spPr>
      </p:pic>
      <p:sp>
        <p:nvSpPr>
          <p:cNvPr id="12" name="CasellaDiTesto 11"/>
          <p:cNvSpPr txBox="1"/>
          <p:nvPr/>
        </p:nvSpPr>
        <p:spPr>
          <a:xfrm>
            <a:off x="2589595" y="2223308"/>
            <a:ext cx="1339463" cy="461665"/>
          </a:xfrm>
          <a:prstGeom prst="rect">
            <a:avLst/>
          </a:prstGeom>
          <a:noFill/>
        </p:spPr>
        <p:txBody>
          <a:bodyPr wrap="square" rtlCol="0">
            <a:spAutoFit/>
          </a:bodyPr>
          <a:lstStyle/>
          <a:p>
            <a:r>
              <a:rPr lang="it-IT" sz="1200" dirty="0">
                <a:latin typeface="Times New Roman" pitchFamily="18" charset="0"/>
                <a:cs typeface="Times New Roman" pitchFamily="18" charset="0"/>
              </a:rPr>
              <a:t>ND4L (Complex 1)</a:t>
            </a:r>
          </a:p>
        </p:txBody>
      </p:sp>
      <p:sp>
        <p:nvSpPr>
          <p:cNvPr id="17" name="CasellaDiTesto 16"/>
          <p:cNvSpPr txBox="1"/>
          <p:nvPr/>
        </p:nvSpPr>
        <p:spPr>
          <a:xfrm>
            <a:off x="3982636" y="2509061"/>
            <a:ext cx="1393041" cy="461665"/>
          </a:xfrm>
          <a:prstGeom prst="rect">
            <a:avLst/>
          </a:prstGeom>
          <a:noFill/>
        </p:spPr>
        <p:txBody>
          <a:bodyPr wrap="square" rtlCol="0">
            <a:spAutoFit/>
          </a:bodyPr>
          <a:lstStyle/>
          <a:p>
            <a:r>
              <a:rPr lang="it-IT" sz="1200" dirty="0">
                <a:latin typeface="Times New Roman" pitchFamily="18" charset="0"/>
                <a:cs typeface="Times New Roman" pitchFamily="18" charset="0"/>
              </a:rPr>
              <a:t>C20      I20    C40     I40</a:t>
            </a:r>
          </a:p>
        </p:txBody>
      </p:sp>
      <p:cxnSp>
        <p:nvCxnSpPr>
          <p:cNvPr id="19" name="Connettore 1 18"/>
          <p:cNvCxnSpPr/>
          <p:nvPr/>
        </p:nvCxnSpPr>
        <p:spPr>
          <a:xfrm>
            <a:off x="5322099" y="1508927"/>
            <a:ext cx="267893" cy="1588"/>
          </a:xfrm>
          <a:prstGeom prst="line">
            <a:avLst/>
          </a:prstGeom>
        </p:spPr>
        <p:style>
          <a:lnRef idx="1">
            <a:schemeClr val="dk1"/>
          </a:lnRef>
          <a:fillRef idx="0">
            <a:schemeClr val="dk1"/>
          </a:fillRef>
          <a:effectRef idx="0">
            <a:schemeClr val="dk1"/>
          </a:effectRef>
          <a:fontRef idx="minor">
            <a:schemeClr val="tx1"/>
          </a:fontRef>
        </p:style>
      </p:cxnSp>
      <p:cxnSp>
        <p:nvCxnSpPr>
          <p:cNvPr id="20" name="Connettore 1 19"/>
          <p:cNvCxnSpPr/>
          <p:nvPr/>
        </p:nvCxnSpPr>
        <p:spPr>
          <a:xfrm>
            <a:off x="5329318" y="1984092"/>
            <a:ext cx="267893" cy="1588"/>
          </a:xfrm>
          <a:prstGeom prst="line">
            <a:avLst/>
          </a:prstGeom>
        </p:spPr>
        <p:style>
          <a:lnRef idx="1">
            <a:schemeClr val="dk1"/>
          </a:lnRef>
          <a:fillRef idx="0">
            <a:schemeClr val="dk1"/>
          </a:fillRef>
          <a:effectRef idx="0">
            <a:schemeClr val="dk1"/>
          </a:effectRef>
          <a:fontRef idx="minor">
            <a:schemeClr val="tx1"/>
          </a:fontRef>
        </p:style>
      </p:cxnSp>
      <p:cxnSp>
        <p:nvCxnSpPr>
          <p:cNvPr id="21" name="Connettore 1 20"/>
          <p:cNvCxnSpPr/>
          <p:nvPr/>
        </p:nvCxnSpPr>
        <p:spPr>
          <a:xfrm>
            <a:off x="5329318" y="2395058"/>
            <a:ext cx="267893" cy="1588"/>
          </a:xfrm>
          <a:prstGeom prst="line">
            <a:avLst/>
          </a:prstGeom>
        </p:spPr>
        <p:style>
          <a:lnRef idx="1">
            <a:schemeClr val="dk1"/>
          </a:lnRef>
          <a:fillRef idx="0">
            <a:schemeClr val="dk1"/>
          </a:fillRef>
          <a:effectRef idx="0">
            <a:schemeClr val="dk1"/>
          </a:effectRef>
          <a:fontRef idx="minor">
            <a:schemeClr val="tx1"/>
          </a:fontRef>
        </p:style>
      </p:cxnSp>
      <p:sp>
        <p:nvSpPr>
          <p:cNvPr id="25" name="CasellaDiTesto 24"/>
          <p:cNvSpPr txBox="1"/>
          <p:nvPr/>
        </p:nvSpPr>
        <p:spPr>
          <a:xfrm>
            <a:off x="5643570" y="1366053"/>
            <a:ext cx="535785" cy="461665"/>
          </a:xfrm>
          <a:prstGeom prst="rect">
            <a:avLst/>
          </a:prstGeom>
          <a:noFill/>
        </p:spPr>
        <p:txBody>
          <a:bodyPr wrap="square" rtlCol="0">
            <a:spAutoFit/>
          </a:bodyPr>
          <a:lstStyle/>
          <a:p>
            <a:r>
              <a:rPr lang="it-IT" sz="1200" dirty="0">
                <a:latin typeface="Times New Roman" pitchFamily="18" charset="0"/>
                <a:cs typeface="Times New Roman" pitchFamily="18" charset="0"/>
              </a:rPr>
              <a:t>53 </a:t>
            </a:r>
            <a:r>
              <a:rPr lang="it-IT" sz="1200" dirty="0" err="1">
                <a:latin typeface="Times New Roman" pitchFamily="18" charset="0"/>
                <a:cs typeface="Times New Roman" pitchFamily="18" charset="0"/>
              </a:rPr>
              <a:t>kDa</a:t>
            </a:r>
            <a:endParaRPr lang="it-IT" sz="1200" dirty="0">
              <a:latin typeface="Times New Roman" pitchFamily="18" charset="0"/>
              <a:cs typeface="Times New Roman" pitchFamily="18" charset="0"/>
            </a:endParaRPr>
          </a:p>
        </p:txBody>
      </p:sp>
      <p:sp>
        <p:nvSpPr>
          <p:cNvPr id="26" name="CasellaDiTesto 25"/>
          <p:cNvSpPr txBox="1"/>
          <p:nvPr/>
        </p:nvSpPr>
        <p:spPr>
          <a:xfrm>
            <a:off x="5650789" y="1855622"/>
            <a:ext cx="535785" cy="461665"/>
          </a:xfrm>
          <a:prstGeom prst="rect">
            <a:avLst/>
          </a:prstGeom>
          <a:noFill/>
        </p:spPr>
        <p:txBody>
          <a:bodyPr wrap="square" rtlCol="0">
            <a:spAutoFit/>
          </a:bodyPr>
          <a:lstStyle/>
          <a:p>
            <a:r>
              <a:rPr lang="it-IT" sz="1200" dirty="0">
                <a:latin typeface="Times New Roman" pitchFamily="18" charset="0"/>
                <a:cs typeface="Times New Roman" pitchFamily="18" charset="0"/>
              </a:rPr>
              <a:t>35 </a:t>
            </a:r>
            <a:r>
              <a:rPr lang="it-IT" sz="1200" dirty="0" err="1">
                <a:latin typeface="Times New Roman" pitchFamily="18" charset="0"/>
                <a:cs typeface="Times New Roman" pitchFamily="18" charset="0"/>
              </a:rPr>
              <a:t>kDa</a:t>
            </a:r>
            <a:endParaRPr lang="it-IT" sz="1200" dirty="0">
              <a:latin typeface="Times New Roman" pitchFamily="18" charset="0"/>
              <a:cs typeface="Times New Roman" pitchFamily="18" charset="0"/>
            </a:endParaRPr>
          </a:p>
        </p:txBody>
      </p:sp>
      <p:sp>
        <p:nvSpPr>
          <p:cNvPr id="27" name="CasellaDiTesto 26"/>
          <p:cNvSpPr txBox="1"/>
          <p:nvPr/>
        </p:nvSpPr>
        <p:spPr>
          <a:xfrm>
            <a:off x="5650789" y="2223309"/>
            <a:ext cx="535785" cy="461665"/>
          </a:xfrm>
          <a:prstGeom prst="rect">
            <a:avLst/>
          </a:prstGeom>
          <a:noFill/>
        </p:spPr>
        <p:txBody>
          <a:bodyPr wrap="square" rtlCol="0">
            <a:spAutoFit/>
          </a:bodyPr>
          <a:lstStyle/>
          <a:p>
            <a:r>
              <a:rPr lang="it-IT" sz="1200" dirty="0">
                <a:latin typeface="Times New Roman" pitchFamily="18" charset="0"/>
                <a:cs typeface="Times New Roman" pitchFamily="18" charset="0"/>
              </a:rPr>
              <a:t>15 </a:t>
            </a:r>
            <a:r>
              <a:rPr lang="it-IT" sz="1200" dirty="0" err="1">
                <a:latin typeface="Times New Roman" pitchFamily="18" charset="0"/>
                <a:cs typeface="Times New Roman" pitchFamily="18" charset="0"/>
              </a:rPr>
              <a:t>kDa</a:t>
            </a:r>
            <a:endParaRPr lang="it-IT" sz="1200" dirty="0">
              <a:latin typeface="Times New Roman" pitchFamily="18" charset="0"/>
              <a:cs typeface="Times New Roman" pitchFamily="18" charset="0"/>
            </a:endParaRPr>
          </a:p>
        </p:txBody>
      </p:sp>
      <p:graphicFrame>
        <p:nvGraphicFramePr>
          <p:cNvPr id="31" name="Grafico 30"/>
          <p:cNvGraphicFramePr/>
          <p:nvPr/>
        </p:nvGraphicFramePr>
        <p:xfrm>
          <a:off x="1368297" y="5058000"/>
          <a:ext cx="2025000" cy="1800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3" name="Grafico 32"/>
          <p:cNvGraphicFramePr/>
          <p:nvPr/>
        </p:nvGraphicFramePr>
        <p:xfrm>
          <a:off x="5708132" y="5058000"/>
          <a:ext cx="2025000" cy="1800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4" name="Grafico 33"/>
          <p:cNvGraphicFramePr/>
          <p:nvPr/>
        </p:nvGraphicFramePr>
        <p:xfrm>
          <a:off x="2439843" y="3200636"/>
          <a:ext cx="2025000" cy="18000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5" name="Grafico 34"/>
          <p:cNvGraphicFramePr/>
          <p:nvPr/>
        </p:nvGraphicFramePr>
        <p:xfrm>
          <a:off x="4529405" y="3200636"/>
          <a:ext cx="2025000" cy="1800000"/>
        </p:xfrm>
        <a:graphic>
          <a:graphicData uri="http://schemas.openxmlformats.org/drawingml/2006/chart">
            <c:chart xmlns:c="http://schemas.openxmlformats.org/drawingml/2006/chart" xmlns:r="http://schemas.openxmlformats.org/officeDocument/2006/relationships" r:id="rId8"/>
          </a:graphicData>
        </a:graphic>
      </p:graphicFrame>
      <p:pic>
        <p:nvPicPr>
          <p:cNvPr id="36" name="Picture 4"/>
          <p:cNvPicPr>
            <a:picLocks noChangeAspect="1" noChangeArrowheads="1"/>
          </p:cNvPicPr>
          <p:nvPr/>
        </p:nvPicPr>
        <p:blipFill>
          <a:blip r:embed="rId9"/>
          <a:srcRect l="43364" t="25648" r="33387" b="65006"/>
          <a:stretch>
            <a:fillRect/>
          </a:stretch>
        </p:blipFill>
        <p:spPr bwMode="auto">
          <a:xfrm>
            <a:off x="3982636" y="214290"/>
            <a:ext cx="1232306" cy="285752"/>
          </a:xfrm>
          <a:prstGeom prst="rect">
            <a:avLst/>
          </a:prstGeom>
          <a:noFill/>
          <a:ln w="9525">
            <a:solidFill>
              <a:schemeClr val="tx1"/>
            </a:solidFill>
            <a:miter lim="800000"/>
            <a:headEnd/>
            <a:tailEnd/>
          </a:ln>
          <a:effectLst/>
        </p:spPr>
      </p:pic>
      <p:sp>
        <p:nvSpPr>
          <p:cNvPr id="37" name="CasellaDiTesto 36"/>
          <p:cNvSpPr txBox="1"/>
          <p:nvPr/>
        </p:nvSpPr>
        <p:spPr>
          <a:xfrm>
            <a:off x="2589595" y="223045"/>
            <a:ext cx="1339463" cy="276999"/>
          </a:xfrm>
          <a:prstGeom prst="rect">
            <a:avLst/>
          </a:prstGeom>
          <a:noFill/>
        </p:spPr>
        <p:txBody>
          <a:bodyPr wrap="square" rtlCol="0">
            <a:spAutoFit/>
          </a:bodyPr>
          <a:lstStyle/>
          <a:p>
            <a:r>
              <a:rPr lang="it-IT" sz="1200" dirty="0">
                <a:latin typeface="Times New Roman" pitchFamily="18" charset="0"/>
                <a:cs typeface="Times New Roman" pitchFamily="18" charset="0"/>
              </a:rPr>
              <a:t>MAG</a:t>
            </a:r>
          </a:p>
        </p:txBody>
      </p:sp>
      <p:pic>
        <p:nvPicPr>
          <p:cNvPr id="38" name="Picture 3"/>
          <p:cNvPicPr>
            <a:picLocks noChangeAspect="1" noChangeArrowheads="1"/>
          </p:cNvPicPr>
          <p:nvPr/>
        </p:nvPicPr>
        <p:blipFill>
          <a:blip r:embed="rId3"/>
          <a:srcRect l="43364" t="51349" r="34066" b="39306"/>
          <a:stretch>
            <a:fillRect/>
          </a:stretch>
        </p:blipFill>
        <p:spPr bwMode="auto">
          <a:xfrm>
            <a:off x="3982636" y="642918"/>
            <a:ext cx="1232306" cy="285752"/>
          </a:xfrm>
          <a:prstGeom prst="rect">
            <a:avLst/>
          </a:prstGeom>
          <a:noFill/>
          <a:ln w="9525">
            <a:solidFill>
              <a:schemeClr val="tx1"/>
            </a:solidFill>
            <a:miter lim="800000"/>
            <a:headEnd/>
            <a:tailEnd/>
          </a:ln>
          <a:effectLst/>
        </p:spPr>
      </p:pic>
      <p:sp>
        <p:nvSpPr>
          <p:cNvPr id="39" name="CasellaDiTesto 38"/>
          <p:cNvSpPr txBox="1"/>
          <p:nvPr/>
        </p:nvSpPr>
        <p:spPr>
          <a:xfrm>
            <a:off x="2589595" y="652544"/>
            <a:ext cx="1339463" cy="276999"/>
          </a:xfrm>
          <a:prstGeom prst="rect">
            <a:avLst/>
          </a:prstGeom>
          <a:noFill/>
        </p:spPr>
        <p:txBody>
          <a:bodyPr wrap="square" rtlCol="0">
            <a:spAutoFit/>
          </a:bodyPr>
          <a:lstStyle/>
          <a:p>
            <a:r>
              <a:rPr lang="it-IT" sz="1200" dirty="0">
                <a:latin typeface="Times New Roman" pitchFamily="18" charset="0"/>
                <a:cs typeface="Times New Roman" pitchFamily="18" charset="0"/>
              </a:rPr>
              <a:t>MBP</a:t>
            </a:r>
          </a:p>
        </p:txBody>
      </p:sp>
      <p:cxnSp>
        <p:nvCxnSpPr>
          <p:cNvPr id="40" name="Connettore 1 39"/>
          <p:cNvCxnSpPr/>
          <p:nvPr/>
        </p:nvCxnSpPr>
        <p:spPr>
          <a:xfrm>
            <a:off x="5329318" y="358037"/>
            <a:ext cx="267893" cy="1588"/>
          </a:xfrm>
          <a:prstGeom prst="line">
            <a:avLst/>
          </a:prstGeom>
        </p:spPr>
        <p:style>
          <a:lnRef idx="1">
            <a:schemeClr val="dk1"/>
          </a:lnRef>
          <a:fillRef idx="0">
            <a:schemeClr val="dk1"/>
          </a:fillRef>
          <a:effectRef idx="0">
            <a:schemeClr val="dk1"/>
          </a:effectRef>
          <a:fontRef idx="minor">
            <a:schemeClr val="tx1"/>
          </a:fontRef>
        </p:style>
      </p:cxnSp>
      <p:cxnSp>
        <p:nvCxnSpPr>
          <p:cNvPr id="41" name="Connettore 1 40"/>
          <p:cNvCxnSpPr/>
          <p:nvPr/>
        </p:nvCxnSpPr>
        <p:spPr>
          <a:xfrm>
            <a:off x="5336536" y="744102"/>
            <a:ext cx="267893" cy="1588"/>
          </a:xfrm>
          <a:prstGeom prst="line">
            <a:avLst/>
          </a:prstGeom>
        </p:spPr>
        <p:style>
          <a:lnRef idx="1">
            <a:schemeClr val="dk1"/>
          </a:lnRef>
          <a:fillRef idx="0">
            <a:schemeClr val="dk1"/>
          </a:fillRef>
          <a:effectRef idx="0">
            <a:schemeClr val="dk1"/>
          </a:effectRef>
          <a:fontRef idx="minor">
            <a:schemeClr val="tx1"/>
          </a:fontRef>
        </p:style>
      </p:cxnSp>
      <p:cxnSp>
        <p:nvCxnSpPr>
          <p:cNvPr id="42" name="Connettore 1 41"/>
          <p:cNvCxnSpPr/>
          <p:nvPr/>
        </p:nvCxnSpPr>
        <p:spPr>
          <a:xfrm>
            <a:off x="5336536" y="838853"/>
            <a:ext cx="267893" cy="1588"/>
          </a:xfrm>
          <a:prstGeom prst="line">
            <a:avLst/>
          </a:prstGeom>
        </p:spPr>
        <p:style>
          <a:lnRef idx="1">
            <a:schemeClr val="dk1"/>
          </a:lnRef>
          <a:fillRef idx="0">
            <a:schemeClr val="dk1"/>
          </a:fillRef>
          <a:effectRef idx="0">
            <a:schemeClr val="dk1"/>
          </a:effectRef>
          <a:fontRef idx="minor">
            <a:schemeClr val="tx1"/>
          </a:fontRef>
        </p:style>
      </p:cxnSp>
      <p:sp>
        <p:nvSpPr>
          <p:cNvPr id="43" name="CasellaDiTesto 42"/>
          <p:cNvSpPr txBox="1"/>
          <p:nvPr/>
        </p:nvSpPr>
        <p:spPr>
          <a:xfrm>
            <a:off x="5697149" y="215163"/>
            <a:ext cx="535785" cy="461665"/>
          </a:xfrm>
          <a:prstGeom prst="rect">
            <a:avLst/>
          </a:prstGeom>
          <a:noFill/>
        </p:spPr>
        <p:txBody>
          <a:bodyPr wrap="square" rtlCol="0">
            <a:spAutoFit/>
          </a:bodyPr>
          <a:lstStyle/>
          <a:p>
            <a:r>
              <a:rPr lang="it-IT" sz="1200" dirty="0">
                <a:latin typeface="Times New Roman" pitchFamily="18" charset="0"/>
                <a:cs typeface="Times New Roman" pitchFamily="18" charset="0"/>
              </a:rPr>
              <a:t>98 </a:t>
            </a:r>
            <a:r>
              <a:rPr lang="it-IT" sz="1200" dirty="0" err="1">
                <a:latin typeface="Times New Roman" pitchFamily="18" charset="0"/>
                <a:cs typeface="Times New Roman" pitchFamily="18" charset="0"/>
              </a:rPr>
              <a:t>kDa</a:t>
            </a:r>
            <a:endParaRPr lang="it-IT" sz="1200" dirty="0">
              <a:latin typeface="Times New Roman" pitchFamily="18" charset="0"/>
              <a:cs typeface="Times New Roman" pitchFamily="18" charset="0"/>
            </a:endParaRPr>
          </a:p>
        </p:txBody>
      </p:sp>
      <p:sp>
        <p:nvSpPr>
          <p:cNvPr id="44" name="CasellaDiTesto 43"/>
          <p:cNvSpPr txBox="1"/>
          <p:nvPr/>
        </p:nvSpPr>
        <p:spPr>
          <a:xfrm>
            <a:off x="5697149" y="744104"/>
            <a:ext cx="535785" cy="461665"/>
          </a:xfrm>
          <a:prstGeom prst="rect">
            <a:avLst/>
          </a:prstGeom>
          <a:noFill/>
        </p:spPr>
        <p:txBody>
          <a:bodyPr wrap="square" rtlCol="0">
            <a:spAutoFit/>
          </a:bodyPr>
          <a:lstStyle/>
          <a:p>
            <a:r>
              <a:rPr lang="it-IT" sz="1200" dirty="0">
                <a:latin typeface="Times New Roman" pitchFamily="18" charset="0"/>
                <a:cs typeface="Times New Roman" pitchFamily="18" charset="0"/>
              </a:rPr>
              <a:t>18 </a:t>
            </a:r>
            <a:r>
              <a:rPr lang="it-IT" sz="1200" dirty="0" err="1">
                <a:latin typeface="Times New Roman" pitchFamily="18" charset="0"/>
                <a:cs typeface="Times New Roman" pitchFamily="18" charset="0"/>
              </a:rPr>
              <a:t>kDa</a:t>
            </a:r>
            <a:endParaRPr lang="it-IT" sz="1200" dirty="0">
              <a:latin typeface="Times New Roman" pitchFamily="18" charset="0"/>
              <a:cs typeface="Times New Roman" pitchFamily="18" charset="0"/>
            </a:endParaRPr>
          </a:p>
        </p:txBody>
      </p:sp>
      <p:sp>
        <p:nvSpPr>
          <p:cNvPr id="45" name="CasellaDiTesto 44"/>
          <p:cNvSpPr txBox="1"/>
          <p:nvPr/>
        </p:nvSpPr>
        <p:spPr>
          <a:xfrm>
            <a:off x="5697149" y="572353"/>
            <a:ext cx="535785" cy="461665"/>
          </a:xfrm>
          <a:prstGeom prst="rect">
            <a:avLst/>
          </a:prstGeom>
          <a:noFill/>
        </p:spPr>
        <p:txBody>
          <a:bodyPr wrap="square" rtlCol="0">
            <a:spAutoFit/>
          </a:bodyPr>
          <a:lstStyle/>
          <a:p>
            <a:r>
              <a:rPr lang="it-IT" sz="1200" dirty="0">
                <a:latin typeface="Times New Roman" pitchFamily="18" charset="0"/>
                <a:cs typeface="Times New Roman" pitchFamily="18" charset="0"/>
              </a:rPr>
              <a:t>20 </a:t>
            </a:r>
            <a:r>
              <a:rPr lang="it-IT" sz="1200" dirty="0" err="1">
                <a:latin typeface="Times New Roman" pitchFamily="18" charset="0"/>
                <a:cs typeface="Times New Roman" pitchFamily="18" charset="0"/>
              </a:rPr>
              <a:t>kDa</a:t>
            </a:r>
            <a:endParaRPr lang="it-IT" sz="1200" dirty="0">
              <a:latin typeface="Times New Roman" pitchFamily="18" charset="0"/>
              <a:cs typeface="Times New Roman" pitchFamily="18" charset="0"/>
            </a:endParaRPr>
          </a:p>
        </p:txBody>
      </p:sp>
      <p:graphicFrame>
        <p:nvGraphicFramePr>
          <p:cNvPr id="46" name="Grafico 45"/>
          <p:cNvGraphicFramePr/>
          <p:nvPr/>
        </p:nvGraphicFramePr>
        <p:xfrm>
          <a:off x="3511413" y="5058000"/>
          <a:ext cx="2025000" cy="1800000"/>
        </p:xfrm>
        <a:graphic>
          <a:graphicData uri="http://schemas.openxmlformats.org/drawingml/2006/chart">
            <c:chart xmlns:c="http://schemas.openxmlformats.org/drawingml/2006/chart" xmlns:r="http://schemas.openxmlformats.org/officeDocument/2006/relationships" r:id="rId10"/>
          </a:graphicData>
        </a:graphic>
      </p:graphicFrame>
    </p:spTree>
    <p:extLst>
      <p:ext uri="{BB962C8B-B14F-4D97-AF65-F5344CB8AC3E}">
        <p14:creationId xmlns:p14="http://schemas.microsoft.com/office/powerpoint/2010/main" val="16613593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a:graphicFrameLocks/>
          </p:cNvGraphicFramePr>
          <p:nvPr>
            <p:extLst/>
          </p:nvPr>
        </p:nvGraphicFramePr>
        <p:xfrm>
          <a:off x="1449371" y="1536569"/>
          <a:ext cx="6087359" cy="51753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9122987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ico 1"/>
          <p:cNvGraphicFramePr>
            <a:graphicFrameLocks/>
          </p:cNvGraphicFramePr>
          <p:nvPr>
            <p:extLst/>
          </p:nvPr>
        </p:nvGraphicFramePr>
        <p:xfrm>
          <a:off x="436579" y="699940"/>
          <a:ext cx="40005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Grafico 2"/>
          <p:cNvGraphicFramePr>
            <a:graphicFrameLocks/>
          </p:cNvGraphicFramePr>
          <p:nvPr>
            <p:extLst/>
          </p:nvPr>
        </p:nvGraphicFramePr>
        <p:xfrm>
          <a:off x="4649992" y="633953"/>
          <a:ext cx="4071938"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Grafico 3"/>
          <p:cNvGraphicFramePr>
            <a:graphicFrameLocks/>
          </p:cNvGraphicFramePr>
          <p:nvPr>
            <p:extLst/>
          </p:nvPr>
        </p:nvGraphicFramePr>
        <p:xfrm>
          <a:off x="2543175" y="3886200"/>
          <a:ext cx="405765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1562301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la 3"/>
          <p:cNvGraphicFramePr>
            <a:graphicFrameLocks noGrp="1"/>
          </p:cNvGraphicFramePr>
          <p:nvPr>
            <p:extLst>
              <p:ext uri="{D42A27DB-BD31-4B8C-83A1-F6EECF244321}">
                <p14:modId xmlns:p14="http://schemas.microsoft.com/office/powerpoint/2010/main" val="2765212045"/>
              </p:ext>
            </p:extLst>
          </p:nvPr>
        </p:nvGraphicFramePr>
        <p:xfrm>
          <a:off x="1193395" y="4250029"/>
          <a:ext cx="6800047" cy="1184856"/>
        </p:xfrm>
        <a:graphic>
          <a:graphicData uri="http://schemas.openxmlformats.org/drawingml/2006/table">
            <a:tbl>
              <a:tblPr firstRow="1" bandRow="1">
                <a:tableStyleId>{0505E3EF-67EA-436B-97B2-0124C06EBD24}</a:tableStyleId>
              </a:tblPr>
              <a:tblGrid>
                <a:gridCol w="1403798"/>
                <a:gridCol w="692551"/>
                <a:gridCol w="1048173"/>
                <a:gridCol w="1048173"/>
                <a:gridCol w="1048173"/>
                <a:gridCol w="826679"/>
                <a:gridCol w="732500"/>
              </a:tblGrid>
              <a:tr h="317435">
                <a:tc>
                  <a:txBody>
                    <a:bodyPr/>
                    <a:lstStyle/>
                    <a:p>
                      <a:pPr algn="l" fontAlgn="b"/>
                      <a:endParaRPr lang="it-IT" sz="1400" b="0" i="0" u="none" strike="noStrike" dirty="0">
                        <a:solidFill>
                          <a:srgbClr val="000000"/>
                        </a:solidFill>
                        <a:effectLst/>
                        <a:latin typeface="Calibri" panose="020F0502020204030204" pitchFamily="34" charset="0"/>
                      </a:endParaRPr>
                    </a:p>
                  </a:txBody>
                  <a:tcPr marL="7144" marR="7144" marT="7144" marB="0" anchor="b"/>
                </a:tc>
                <a:tc>
                  <a:txBody>
                    <a:bodyPr/>
                    <a:lstStyle/>
                    <a:p>
                      <a:pPr algn="ctr" fontAlgn="b"/>
                      <a:r>
                        <a:rPr lang="it-IT" sz="1400" b="0" i="0" u="none" strike="noStrike">
                          <a:solidFill>
                            <a:srgbClr val="000000"/>
                          </a:solidFill>
                          <a:effectLst/>
                          <a:latin typeface="Calibri" panose="020F0502020204030204" pitchFamily="34" charset="0"/>
                        </a:rPr>
                        <a:t>MAG</a:t>
                      </a:r>
                    </a:p>
                  </a:txBody>
                  <a:tcPr marL="7144" marR="7144" marT="7144" marB="0" anchor="b"/>
                </a:tc>
                <a:tc>
                  <a:txBody>
                    <a:bodyPr/>
                    <a:lstStyle/>
                    <a:p>
                      <a:pPr algn="ctr" fontAlgn="b"/>
                      <a:r>
                        <a:rPr lang="it-IT" sz="1400" b="0" i="0" u="none" strike="noStrike">
                          <a:solidFill>
                            <a:srgbClr val="000000"/>
                          </a:solidFill>
                          <a:effectLst/>
                          <a:latin typeface="Calibri" panose="020F0502020204030204" pitchFamily="34" charset="0"/>
                        </a:rPr>
                        <a:t>MBP (20 KD)</a:t>
                      </a:r>
                    </a:p>
                  </a:txBody>
                  <a:tcPr marL="7144" marR="7144" marT="7144" marB="0" anchor="b"/>
                </a:tc>
                <a:tc>
                  <a:txBody>
                    <a:bodyPr/>
                    <a:lstStyle/>
                    <a:p>
                      <a:pPr algn="ctr" fontAlgn="b"/>
                      <a:r>
                        <a:rPr lang="it-IT" sz="1400" b="0" i="0" u="none" strike="noStrike">
                          <a:solidFill>
                            <a:srgbClr val="000000"/>
                          </a:solidFill>
                          <a:effectLst/>
                          <a:latin typeface="Calibri" panose="020F0502020204030204" pitchFamily="34" charset="0"/>
                        </a:rPr>
                        <a:t>MBP (18 KD)</a:t>
                      </a:r>
                    </a:p>
                  </a:txBody>
                  <a:tcPr marL="7144" marR="7144" marT="7144" marB="0" anchor="b"/>
                </a:tc>
                <a:tc>
                  <a:txBody>
                    <a:bodyPr/>
                    <a:lstStyle/>
                    <a:p>
                      <a:pPr algn="ctr" fontAlgn="b"/>
                      <a:r>
                        <a:rPr lang="it-IT" sz="1400" b="0" i="0" u="none" strike="noStrike">
                          <a:solidFill>
                            <a:srgbClr val="000000"/>
                          </a:solidFill>
                          <a:effectLst/>
                          <a:latin typeface="Calibri" panose="020F0502020204030204" pitchFamily="34" charset="0"/>
                        </a:rPr>
                        <a:t>ATP synthase</a:t>
                      </a:r>
                    </a:p>
                  </a:txBody>
                  <a:tcPr marL="7144" marR="7144" marT="7144" marB="0" anchor="b"/>
                </a:tc>
                <a:tc>
                  <a:txBody>
                    <a:bodyPr/>
                    <a:lstStyle/>
                    <a:p>
                      <a:pPr algn="ctr" fontAlgn="b"/>
                      <a:r>
                        <a:rPr lang="it-IT" sz="1400" b="0" i="0" u="none" strike="noStrike">
                          <a:solidFill>
                            <a:srgbClr val="000000"/>
                          </a:solidFill>
                          <a:effectLst/>
                          <a:latin typeface="Calibri" panose="020F0502020204030204" pitchFamily="34" charset="0"/>
                        </a:rPr>
                        <a:t>COX IV</a:t>
                      </a:r>
                    </a:p>
                  </a:txBody>
                  <a:tcPr marL="7144" marR="7144" marT="7144" marB="0" anchor="b"/>
                </a:tc>
                <a:tc>
                  <a:txBody>
                    <a:bodyPr/>
                    <a:lstStyle/>
                    <a:p>
                      <a:pPr algn="ctr" fontAlgn="b"/>
                      <a:r>
                        <a:rPr lang="it-IT" sz="1400" b="0" i="0" u="none" strike="noStrike">
                          <a:solidFill>
                            <a:srgbClr val="000000"/>
                          </a:solidFill>
                          <a:effectLst/>
                          <a:latin typeface="Calibri" panose="020F0502020204030204" pitchFamily="34" charset="0"/>
                        </a:rPr>
                        <a:t>ND4L</a:t>
                      </a:r>
                    </a:p>
                  </a:txBody>
                  <a:tcPr marL="7144" marR="7144" marT="7144" marB="0" anchor="b"/>
                </a:tc>
              </a:tr>
              <a:tr h="294310">
                <a:tc>
                  <a:txBody>
                    <a:bodyPr/>
                    <a:lstStyle/>
                    <a:p>
                      <a:pPr algn="l" fontAlgn="b"/>
                      <a:r>
                        <a:rPr lang="it-IT" sz="1400" b="0" i="0" u="none" strike="noStrike" dirty="0" err="1">
                          <a:solidFill>
                            <a:srgbClr val="000000"/>
                          </a:solidFill>
                          <a:effectLst/>
                          <a:latin typeface="Calibri" panose="020F0502020204030204" pitchFamily="34" charset="0"/>
                        </a:rPr>
                        <a:t>Ctrl</a:t>
                      </a:r>
                      <a:endParaRPr lang="it-IT" sz="1400" b="0" i="0" u="none" strike="noStrike" dirty="0">
                        <a:solidFill>
                          <a:srgbClr val="000000"/>
                        </a:solidFill>
                        <a:effectLst/>
                        <a:latin typeface="Calibri" panose="020F0502020204030204" pitchFamily="34" charset="0"/>
                      </a:endParaRPr>
                    </a:p>
                  </a:txBody>
                  <a:tcPr marL="7144" marR="7144" marT="7144" marB="0" anchor="b"/>
                </a:tc>
                <a:tc>
                  <a:txBody>
                    <a:bodyPr/>
                    <a:lstStyle/>
                    <a:p>
                      <a:pPr algn="r" fontAlgn="b"/>
                      <a:r>
                        <a:rPr lang="it-IT" sz="1400" b="0" i="0" u="none" strike="noStrike" dirty="0">
                          <a:solidFill>
                            <a:srgbClr val="000000"/>
                          </a:solidFill>
                          <a:effectLst/>
                          <a:latin typeface="Calibri" panose="020F0502020204030204" pitchFamily="34" charset="0"/>
                        </a:rPr>
                        <a:t>13,5</a:t>
                      </a:r>
                    </a:p>
                  </a:txBody>
                  <a:tcPr marL="7144" marR="7144" marT="7144" marB="0" anchor="b"/>
                </a:tc>
                <a:tc>
                  <a:txBody>
                    <a:bodyPr/>
                    <a:lstStyle/>
                    <a:p>
                      <a:pPr algn="r" fontAlgn="b"/>
                      <a:r>
                        <a:rPr lang="it-IT" sz="1400" b="0" i="0" u="none" strike="noStrike" dirty="0">
                          <a:solidFill>
                            <a:srgbClr val="000000"/>
                          </a:solidFill>
                          <a:effectLst/>
                          <a:latin typeface="Calibri" panose="020F0502020204030204" pitchFamily="34" charset="0"/>
                        </a:rPr>
                        <a:t>19,6</a:t>
                      </a:r>
                    </a:p>
                  </a:txBody>
                  <a:tcPr marL="7144" marR="7144" marT="7144" marB="0" anchor="b"/>
                </a:tc>
                <a:tc>
                  <a:txBody>
                    <a:bodyPr/>
                    <a:lstStyle/>
                    <a:p>
                      <a:pPr algn="r" fontAlgn="b"/>
                      <a:r>
                        <a:rPr lang="it-IT" sz="1400" b="0" i="0" u="none" strike="noStrike" dirty="0">
                          <a:solidFill>
                            <a:srgbClr val="000000"/>
                          </a:solidFill>
                          <a:effectLst/>
                          <a:latin typeface="Calibri" panose="020F0502020204030204" pitchFamily="34" charset="0"/>
                        </a:rPr>
                        <a:t>16</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10,6</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8,8</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7,9</a:t>
                      </a:r>
                    </a:p>
                  </a:txBody>
                  <a:tcPr marL="7144" marR="7144" marT="7144" marB="0" anchor="b"/>
                </a:tc>
              </a:tr>
              <a:tr h="276897">
                <a:tc>
                  <a:txBody>
                    <a:bodyPr/>
                    <a:lstStyle/>
                    <a:p>
                      <a:pPr algn="l" fontAlgn="b"/>
                      <a:r>
                        <a:rPr lang="it-IT" sz="1400" b="0" i="0" u="none" strike="noStrike">
                          <a:solidFill>
                            <a:srgbClr val="000000"/>
                          </a:solidFill>
                          <a:effectLst/>
                          <a:latin typeface="Calibri" panose="020F0502020204030204" pitchFamily="34" charset="0"/>
                        </a:rPr>
                        <a:t>Isolati</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10,8</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15,6</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9,7</a:t>
                      </a:r>
                    </a:p>
                  </a:txBody>
                  <a:tcPr marL="7144" marR="7144" marT="7144" marB="0" anchor="b"/>
                </a:tc>
                <a:tc>
                  <a:txBody>
                    <a:bodyPr/>
                    <a:lstStyle/>
                    <a:p>
                      <a:pPr algn="r" fontAlgn="b"/>
                      <a:r>
                        <a:rPr lang="it-IT" sz="1400" b="0" i="0" u="none" strike="noStrike" dirty="0">
                          <a:solidFill>
                            <a:srgbClr val="000000"/>
                          </a:solidFill>
                          <a:effectLst/>
                          <a:latin typeface="Calibri" panose="020F0502020204030204" pitchFamily="34" charset="0"/>
                        </a:rPr>
                        <a:t>4,9</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6,7</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4</a:t>
                      </a:r>
                    </a:p>
                  </a:txBody>
                  <a:tcPr marL="7144" marR="7144" marT="7144" marB="0" anchor="b"/>
                </a:tc>
              </a:tr>
              <a:tr h="296214">
                <a:tc>
                  <a:txBody>
                    <a:bodyPr/>
                    <a:lstStyle/>
                    <a:p>
                      <a:pPr algn="l" fontAlgn="b"/>
                      <a:r>
                        <a:rPr lang="it-IT" sz="1400" b="0" i="0" u="none" strike="noStrike">
                          <a:solidFill>
                            <a:srgbClr val="000000"/>
                          </a:solidFill>
                          <a:effectLst/>
                          <a:latin typeface="Calibri" panose="020F0502020204030204" pitchFamily="34" charset="0"/>
                        </a:rPr>
                        <a:t>Isolati + Galattosio</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13,8</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15,5</a:t>
                      </a:r>
                    </a:p>
                  </a:txBody>
                  <a:tcPr marL="7144" marR="7144" marT="7144" marB="0" anchor="b"/>
                </a:tc>
                <a:tc>
                  <a:txBody>
                    <a:bodyPr/>
                    <a:lstStyle/>
                    <a:p>
                      <a:pPr algn="r" fontAlgn="b"/>
                      <a:r>
                        <a:rPr lang="it-IT" sz="1400" b="0" i="0" u="none" strike="noStrike">
                          <a:solidFill>
                            <a:srgbClr val="000000"/>
                          </a:solidFill>
                          <a:effectLst/>
                          <a:latin typeface="Calibri" panose="020F0502020204030204" pitchFamily="34" charset="0"/>
                        </a:rPr>
                        <a:t>10,7</a:t>
                      </a:r>
                    </a:p>
                  </a:txBody>
                  <a:tcPr marL="7144" marR="7144" marT="7144" marB="0" anchor="b"/>
                </a:tc>
                <a:tc>
                  <a:txBody>
                    <a:bodyPr/>
                    <a:lstStyle/>
                    <a:p>
                      <a:pPr algn="r" fontAlgn="b"/>
                      <a:r>
                        <a:rPr lang="it-IT" sz="1400" b="0" i="0" u="none" strike="noStrike" dirty="0">
                          <a:solidFill>
                            <a:srgbClr val="000000"/>
                          </a:solidFill>
                          <a:effectLst/>
                          <a:latin typeface="Calibri" panose="020F0502020204030204" pitchFamily="34" charset="0"/>
                        </a:rPr>
                        <a:t>13,2</a:t>
                      </a:r>
                    </a:p>
                  </a:txBody>
                  <a:tcPr marL="7144" marR="7144" marT="7144" marB="0" anchor="b"/>
                </a:tc>
                <a:tc>
                  <a:txBody>
                    <a:bodyPr/>
                    <a:lstStyle/>
                    <a:p>
                      <a:pPr algn="r" fontAlgn="b"/>
                      <a:r>
                        <a:rPr lang="it-IT" sz="1400" b="0" i="0" u="none" strike="noStrike" dirty="0">
                          <a:solidFill>
                            <a:srgbClr val="000000"/>
                          </a:solidFill>
                          <a:effectLst/>
                          <a:latin typeface="Calibri" panose="020F0502020204030204" pitchFamily="34" charset="0"/>
                        </a:rPr>
                        <a:t>5,9</a:t>
                      </a:r>
                    </a:p>
                  </a:txBody>
                  <a:tcPr marL="7144" marR="7144" marT="7144" marB="0" anchor="b"/>
                </a:tc>
                <a:tc>
                  <a:txBody>
                    <a:bodyPr/>
                    <a:lstStyle/>
                    <a:p>
                      <a:pPr algn="r" fontAlgn="b"/>
                      <a:r>
                        <a:rPr lang="it-IT" sz="1400" b="0" i="0" u="none" strike="noStrike" dirty="0" smtClean="0">
                          <a:solidFill>
                            <a:srgbClr val="000000"/>
                          </a:solidFill>
                          <a:effectLst/>
                          <a:latin typeface="Calibri" panose="020F0502020204030204" pitchFamily="34" charset="0"/>
                        </a:rPr>
                        <a:t>4,5</a:t>
                      </a:r>
                      <a:endParaRPr lang="it-IT" sz="1400" b="0" i="0" u="none" strike="noStrike" dirty="0">
                        <a:solidFill>
                          <a:srgbClr val="000000"/>
                        </a:solidFill>
                        <a:effectLst/>
                        <a:latin typeface="Calibri" panose="020F0502020204030204" pitchFamily="34" charset="0"/>
                      </a:endParaRPr>
                    </a:p>
                  </a:txBody>
                  <a:tcPr marL="7144" marR="7144" marT="7144" marB="0" anchor="b"/>
                </a:tc>
              </a:tr>
            </a:tbl>
          </a:graphicData>
        </a:graphic>
      </p:graphicFrame>
      <p:pic>
        <p:nvPicPr>
          <p:cNvPr id="5" name="Immagine 4"/>
          <p:cNvPicPr>
            <a:picLocks/>
          </p:cNvPicPr>
          <p:nvPr/>
        </p:nvPicPr>
        <p:blipFill>
          <a:blip r:embed="rId2">
            <a:extLst>
              <a:ext uri="{28A0092B-C50C-407E-A947-70E740481C1C}">
                <a14:useLocalDpi xmlns:a14="http://schemas.microsoft.com/office/drawing/2010/main" val="0"/>
              </a:ext>
            </a:extLst>
          </a:blip>
          <a:stretch>
            <a:fillRect/>
          </a:stretch>
        </p:blipFill>
        <p:spPr>
          <a:xfrm>
            <a:off x="3899481" y="1199213"/>
            <a:ext cx="1800000" cy="360000"/>
          </a:xfrm>
          <a:prstGeom prst="rect">
            <a:avLst/>
          </a:prstGeom>
          <a:ln>
            <a:solidFill>
              <a:schemeClr val="tx1"/>
            </a:solidFill>
          </a:ln>
        </p:spPr>
      </p:pic>
      <p:pic>
        <p:nvPicPr>
          <p:cNvPr id="6" name="Immagine 5"/>
          <p:cNvPicPr>
            <a:picLocks/>
          </p:cNvPicPr>
          <p:nvPr/>
        </p:nvPicPr>
        <p:blipFill>
          <a:blip r:embed="rId3">
            <a:extLst>
              <a:ext uri="{28A0092B-C50C-407E-A947-70E740481C1C}">
                <a14:useLocalDpi xmlns:a14="http://schemas.microsoft.com/office/drawing/2010/main" val="0"/>
              </a:ext>
            </a:extLst>
          </a:blip>
          <a:stretch>
            <a:fillRect/>
          </a:stretch>
        </p:blipFill>
        <p:spPr>
          <a:xfrm>
            <a:off x="3899481" y="1714257"/>
            <a:ext cx="1800000" cy="360000"/>
          </a:xfrm>
          <a:prstGeom prst="rect">
            <a:avLst/>
          </a:prstGeom>
          <a:ln>
            <a:solidFill>
              <a:schemeClr val="tx1"/>
            </a:solidFill>
          </a:ln>
        </p:spPr>
      </p:pic>
      <p:pic>
        <p:nvPicPr>
          <p:cNvPr id="7" name="Immagine 6"/>
          <p:cNvPicPr>
            <a:picLocks/>
          </p:cNvPicPr>
          <p:nvPr/>
        </p:nvPicPr>
        <p:blipFill>
          <a:blip r:embed="rId4">
            <a:extLst>
              <a:ext uri="{28A0092B-C50C-407E-A947-70E740481C1C}">
                <a14:useLocalDpi xmlns:a14="http://schemas.microsoft.com/office/drawing/2010/main" val="0"/>
              </a:ext>
            </a:extLst>
          </a:blip>
          <a:stretch>
            <a:fillRect/>
          </a:stretch>
        </p:blipFill>
        <p:spPr>
          <a:xfrm>
            <a:off x="3899481" y="2229301"/>
            <a:ext cx="1800000" cy="360000"/>
          </a:xfrm>
          <a:prstGeom prst="rect">
            <a:avLst/>
          </a:prstGeom>
          <a:ln>
            <a:solidFill>
              <a:schemeClr val="tx1"/>
            </a:solidFill>
          </a:ln>
        </p:spPr>
      </p:pic>
      <p:pic>
        <p:nvPicPr>
          <p:cNvPr id="8" name="Immagine 7"/>
          <p:cNvPicPr>
            <a:picLocks/>
          </p:cNvPicPr>
          <p:nvPr/>
        </p:nvPicPr>
        <p:blipFill>
          <a:blip r:embed="rId5">
            <a:extLst>
              <a:ext uri="{28A0092B-C50C-407E-A947-70E740481C1C}">
                <a14:useLocalDpi xmlns:a14="http://schemas.microsoft.com/office/drawing/2010/main" val="0"/>
              </a:ext>
            </a:extLst>
          </a:blip>
          <a:stretch>
            <a:fillRect/>
          </a:stretch>
        </p:blipFill>
        <p:spPr>
          <a:xfrm>
            <a:off x="3899481" y="2744345"/>
            <a:ext cx="1800000" cy="360000"/>
          </a:xfrm>
          <a:prstGeom prst="rect">
            <a:avLst/>
          </a:prstGeom>
          <a:ln>
            <a:solidFill>
              <a:schemeClr val="tx1"/>
            </a:solidFill>
          </a:ln>
        </p:spPr>
      </p:pic>
      <p:sp>
        <p:nvSpPr>
          <p:cNvPr id="12" name="CasellaDiTesto 11"/>
          <p:cNvSpPr txBox="1"/>
          <p:nvPr/>
        </p:nvSpPr>
        <p:spPr>
          <a:xfrm>
            <a:off x="1704560" y="2281526"/>
            <a:ext cx="2086210" cy="307777"/>
          </a:xfrm>
          <a:prstGeom prst="rect">
            <a:avLst/>
          </a:prstGeom>
          <a:noFill/>
        </p:spPr>
        <p:txBody>
          <a:bodyPr wrap="square" rtlCol="0">
            <a:spAutoFit/>
          </a:bodyPr>
          <a:lstStyle/>
          <a:p>
            <a:pPr algn="ctr"/>
            <a:r>
              <a:rPr lang="it-IT" sz="1400" dirty="0" smtClean="0">
                <a:cs typeface="Times New Roman" pitchFamily="18" charset="0"/>
              </a:rPr>
              <a:t>ATP synthase (</a:t>
            </a:r>
            <a:r>
              <a:rPr lang="el-GR" sz="1400" dirty="0" smtClean="0">
                <a:cs typeface="Times New Roman" pitchFamily="18" charset="0"/>
              </a:rPr>
              <a:t>β</a:t>
            </a:r>
            <a:r>
              <a:rPr lang="it-IT" sz="1400" dirty="0" smtClean="0">
                <a:cs typeface="Times New Roman" pitchFamily="18" charset="0"/>
              </a:rPr>
              <a:t> </a:t>
            </a:r>
            <a:r>
              <a:rPr lang="it-IT" sz="1400" dirty="0" err="1" smtClean="0">
                <a:cs typeface="Times New Roman" pitchFamily="18" charset="0"/>
              </a:rPr>
              <a:t>subunit</a:t>
            </a:r>
            <a:r>
              <a:rPr lang="it-IT" sz="1400" dirty="0" smtClean="0">
                <a:cs typeface="Times New Roman" pitchFamily="18" charset="0"/>
              </a:rPr>
              <a:t>)</a:t>
            </a:r>
            <a:endParaRPr lang="it-IT" sz="1400" dirty="0">
              <a:cs typeface="Times New Roman" pitchFamily="18" charset="0"/>
            </a:endParaRPr>
          </a:p>
        </p:txBody>
      </p:sp>
      <p:sp>
        <p:nvSpPr>
          <p:cNvPr id="13" name="CasellaDiTesto 12"/>
          <p:cNvSpPr txBox="1"/>
          <p:nvPr/>
        </p:nvSpPr>
        <p:spPr>
          <a:xfrm>
            <a:off x="1683677" y="2796570"/>
            <a:ext cx="2086210" cy="307777"/>
          </a:xfrm>
          <a:prstGeom prst="rect">
            <a:avLst/>
          </a:prstGeom>
          <a:noFill/>
        </p:spPr>
        <p:txBody>
          <a:bodyPr wrap="square" rtlCol="0">
            <a:spAutoFit/>
          </a:bodyPr>
          <a:lstStyle/>
          <a:p>
            <a:pPr algn="ctr"/>
            <a:r>
              <a:rPr lang="it-IT" sz="1400" dirty="0" smtClean="0">
                <a:cs typeface="Times New Roman" pitchFamily="18" charset="0"/>
              </a:rPr>
              <a:t>COX IV (Complex 4)</a:t>
            </a:r>
            <a:endParaRPr lang="it-IT" sz="1400" dirty="0">
              <a:cs typeface="Times New Roman" pitchFamily="18" charset="0"/>
            </a:endParaRPr>
          </a:p>
        </p:txBody>
      </p:sp>
      <p:sp>
        <p:nvSpPr>
          <p:cNvPr id="14" name="CasellaDiTesto 13"/>
          <p:cNvSpPr txBox="1"/>
          <p:nvPr/>
        </p:nvSpPr>
        <p:spPr>
          <a:xfrm>
            <a:off x="1704560" y="3285502"/>
            <a:ext cx="2086210" cy="307777"/>
          </a:xfrm>
          <a:prstGeom prst="rect">
            <a:avLst/>
          </a:prstGeom>
          <a:noFill/>
        </p:spPr>
        <p:txBody>
          <a:bodyPr wrap="square" rtlCol="0">
            <a:spAutoFit/>
          </a:bodyPr>
          <a:lstStyle/>
          <a:p>
            <a:pPr algn="ctr"/>
            <a:r>
              <a:rPr lang="it-IT" sz="1400" dirty="0" smtClean="0">
                <a:cs typeface="Times New Roman" pitchFamily="18" charset="0"/>
              </a:rPr>
              <a:t>ND4L (Complex 1)</a:t>
            </a:r>
            <a:endParaRPr lang="it-IT" sz="1400" dirty="0">
              <a:cs typeface="Times New Roman" pitchFamily="18" charset="0"/>
            </a:endParaRPr>
          </a:p>
        </p:txBody>
      </p:sp>
      <p:sp>
        <p:nvSpPr>
          <p:cNvPr id="15" name="CasellaDiTesto 14"/>
          <p:cNvSpPr txBox="1"/>
          <p:nvPr/>
        </p:nvSpPr>
        <p:spPr>
          <a:xfrm>
            <a:off x="2867874" y="1251438"/>
            <a:ext cx="922896" cy="307777"/>
          </a:xfrm>
          <a:prstGeom prst="rect">
            <a:avLst/>
          </a:prstGeom>
          <a:noFill/>
        </p:spPr>
        <p:txBody>
          <a:bodyPr wrap="square" rtlCol="0">
            <a:spAutoFit/>
          </a:bodyPr>
          <a:lstStyle/>
          <a:p>
            <a:pPr algn="ctr"/>
            <a:r>
              <a:rPr lang="it-IT" sz="1400" dirty="0" smtClean="0">
                <a:cs typeface="Times New Roman" pitchFamily="18" charset="0"/>
              </a:rPr>
              <a:t>MAG</a:t>
            </a:r>
            <a:endParaRPr lang="it-IT" sz="1400" dirty="0">
              <a:cs typeface="Times New Roman" pitchFamily="18" charset="0"/>
            </a:endParaRPr>
          </a:p>
        </p:txBody>
      </p:sp>
      <p:sp>
        <p:nvSpPr>
          <p:cNvPr id="16" name="CasellaDiTesto 15"/>
          <p:cNvSpPr txBox="1"/>
          <p:nvPr/>
        </p:nvSpPr>
        <p:spPr>
          <a:xfrm>
            <a:off x="2888759" y="1766482"/>
            <a:ext cx="881128" cy="307777"/>
          </a:xfrm>
          <a:prstGeom prst="rect">
            <a:avLst/>
          </a:prstGeom>
          <a:noFill/>
        </p:spPr>
        <p:txBody>
          <a:bodyPr wrap="square" rtlCol="0">
            <a:spAutoFit/>
          </a:bodyPr>
          <a:lstStyle/>
          <a:p>
            <a:pPr algn="ctr"/>
            <a:r>
              <a:rPr lang="it-IT" sz="1400" dirty="0" smtClean="0">
                <a:cs typeface="Times New Roman" pitchFamily="18" charset="0"/>
              </a:rPr>
              <a:t>MBP</a:t>
            </a:r>
            <a:endParaRPr lang="it-IT" sz="1400" dirty="0">
              <a:cs typeface="Times New Roman" pitchFamily="18" charset="0"/>
            </a:endParaRPr>
          </a:p>
        </p:txBody>
      </p:sp>
      <p:cxnSp>
        <p:nvCxnSpPr>
          <p:cNvPr id="17" name="Connettore 1 16"/>
          <p:cNvCxnSpPr/>
          <p:nvPr/>
        </p:nvCxnSpPr>
        <p:spPr>
          <a:xfrm>
            <a:off x="5808192" y="2422027"/>
            <a:ext cx="357190" cy="1588"/>
          </a:xfrm>
          <a:prstGeom prst="line">
            <a:avLst/>
          </a:prstGeom>
        </p:spPr>
        <p:style>
          <a:lnRef idx="1">
            <a:schemeClr val="dk1"/>
          </a:lnRef>
          <a:fillRef idx="0">
            <a:schemeClr val="dk1"/>
          </a:fillRef>
          <a:effectRef idx="0">
            <a:schemeClr val="dk1"/>
          </a:effectRef>
          <a:fontRef idx="minor">
            <a:schemeClr val="tx1"/>
          </a:fontRef>
        </p:style>
      </p:cxnSp>
      <p:cxnSp>
        <p:nvCxnSpPr>
          <p:cNvPr id="18" name="Connettore 1 17"/>
          <p:cNvCxnSpPr/>
          <p:nvPr/>
        </p:nvCxnSpPr>
        <p:spPr>
          <a:xfrm>
            <a:off x="5808192" y="2920896"/>
            <a:ext cx="357190" cy="1588"/>
          </a:xfrm>
          <a:prstGeom prst="line">
            <a:avLst/>
          </a:prstGeom>
        </p:spPr>
        <p:style>
          <a:lnRef idx="1">
            <a:schemeClr val="dk1"/>
          </a:lnRef>
          <a:fillRef idx="0">
            <a:schemeClr val="dk1"/>
          </a:fillRef>
          <a:effectRef idx="0">
            <a:schemeClr val="dk1"/>
          </a:effectRef>
          <a:fontRef idx="minor">
            <a:schemeClr val="tx1"/>
          </a:fontRef>
        </p:style>
      </p:cxnSp>
      <p:cxnSp>
        <p:nvCxnSpPr>
          <p:cNvPr id="19" name="Connettore 1 18"/>
          <p:cNvCxnSpPr/>
          <p:nvPr/>
        </p:nvCxnSpPr>
        <p:spPr>
          <a:xfrm>
            <a:off x="5808192" y="3457251"/>
            <a:ext cx="357190" cy="1588"/>
          </a:xfrm>
          <a:prstGeom prst="line">
            <a:avLst/>
          </a:prstGeom>
        </p:spPr>
        <p:style>
          <a:lnRef idx="1">
            <a:schemeClr val="dk1"/>
          </a:lnRef>
          <a:fillRef idx="0">
            <a:schemeClr val="dk1"/>
          </a:fillRef>
          <a:effectRef idx="0">
            <a:schemeClr val="dk1"/>
          </a:effectRef>
          <a:fontRef idx="minor">
            <a:schemeClr val="tx1"/>
          </a:fontRef>
        </p:style>
      </p:cxnSp>
      <p:sp>
        <p:nvSpPr>
          <p:cNvPr id="20" name="CasellaDiTesto 19"/>
          <p:cNvSpPr txBox="1"/>
          <p:nvPr/>
        </p:nvSpPr>
        <p:spPr>
          <a:xfrm>
            <a:off x="6236821" y="2283529"/>
            <a:ext cx="714380" cy="307777"/>
          </a:xfrm>
          <a:prstGeom prst="rect">
            <a:avLst/>
          </a:prstGeom>
          <a:noFill/>
        </p:spPr>
        <p:txBody>
          <a:bodyPr wrap="square" rtlCol="0">
            <a:spAutoFit/>
          </a:bodyPr>
          <a:lstStyle/>
          <a:p>
            <a:r>
              <a:rPr lang="it-IT" sz="1400" dirty="0" smtClean="0">
                <a:cs typeface="Times New Roman" pitchFamily="18" charset="0"/>
              </a:rPr>
              <a:t>53 </a:t>
            </a:r>
            <a:r>
              <a:rPr lang="it-IT" sz="1400" dirty="0" err="1" smtClean="0">
                <a:cs typeface="Times New Roman" pitchFamily="18" charset="0"/>
              </a:rPr>
              <a:t>kDa</a:t>
            </a:r>
            <a:endParaRPr lang="it-IT" sz="1400" dirty="0">
              <a:cs typeface="Times New Roman" pitchFamily="18" charset="0"/>
            </a:endParaRPr>
          </a:p>
        </p:txBody>
      </p:sp>
      <p:sp>
        <p:nvSpPr>
          <p:cNvPr id="21" name="CasellaDiTesto 20"/>
          <p:cNvSpPr txBox="1"/>
          <p:nvPr/>
        </p:nvSpPr>
        <p:spPr>
          <a:xfrm>
            <a:off x="6236821" y="2792426"/>
            <a:ext cx="714380" cy="307777"/>
          </a:xfrm>
          <a:prstGeom prst="rect">
            <a:avLst/>
          </a:prstGeom>
          <a:noFill/>
        </p:spPr>
        <p:txBody>
          <a:bodyPr wrap="square" rtlCol="0">
            <a:spAutoFit/>
          </a:bodyPr>
          <a:lstStyle/>
          <a:p>
            <a:r>
              <a:rPr lang="it-IT" sz="1400" dirty="0" smtClean="0">
                <a:cs typeface="Times New Roman" pitchFamily="18" charset="0"/>
              </a:rPr>
              <a:t>35 </a:t>
            </a:r>
            <a:r>
              <a:rPr lang="it-IT" sz="1400" dirty="0" err="1" smtClean="0">
                <a:cs typeface="Times New Roman" pitchFamily="18" charset="0"/>
              </a:rPr>
              <a:t>kDa</a:t>
            </a:r>
            <a:endParaRPr lang="it-IT" sz="1400" dirty="0">
              <a:cs typeface="Times New Roman" pitchFamily="18" charset="0"/>
            </a:endParaRPr>
          </a:p>
        </p:txBody>
      </p:sp>
      <p:sp>
        <p:nvSpPr>
          <p:cNvPr id="22" name="CasellaDiTesto 21"/>
          <p:cNvSpPr txBox="1"/>
          <p:nvPr/>
        </p:nvSpPr>
        <p:spPr>
          <a:xfrm>
            <a:off x="6236821" y="3285502"/>
            <a:ext cx="714380" cy="307777"/>
          </a:xfrm>
          <a:prstGeom prst="rect">
            <a:avLst/>
          </a:prstGeom>
          <a:noFill/>
        </p:spPr>
        <p:txBody>
          <a:bodyPr wrap="square" rtlCol="0">
            <a:spAutoFit/>
          </a:bodyPr>
          <a:lstStyle/>
          <a:p>
            <a:r>
              <a:rPr lang="it-IT" sz="1400" dirty="0" smtClean="0">
                <a:cs typeface="Times New Roman" pitchFamily="18" charset="0"/>
              </a:rPr>
              <a:t>15 </a:t>
            </a:r>
            <a:r>
              <a:rPr lang="it-IT" sz="1400" dirty="0" err="1" smtClean="0">
                <a:cs typeface="Times New Roman" pitchFamily="18" charset="0"/>
              </a:rPr>
              <a:t>kDa</a:t>
            </a:r>
            <a:endParaRPr lang="it-IT" sz="1400" dirty="0">
              <a:cs typeface="Times New Roman" pitchFamily="18" charset="0"/>
            </a:endParaRPr>
          </a:p>
        </p:txBody>
      </p:sp>
      <p:cxnSp>
        <p:nvCxnSpPr>
          <p:cNvPr id="23" name="Connettore 1 22"/>
          <p:cNvCxnSpPr/>
          <p:nvPr/>
        </p:nvCxnSpPr>
        <p:spPr>
          <a:xfrm>
            <a:off x="5808192" y="1365638"/>
            <a:ext cx="357190" cy="1588"/>
          </a:xfrm>
          <a:prstGeom prst="line">
            <a:avLst/>
          </a:prstGeom>
        </p:spPr>
        <p:style>
          <a:lnRef idx="1">
            <a:schemeClr val="dk1"/>
          </a:lnRef>
          <a:fillRef idx="0">
            <a:schemeClr val="dk1"/>
          </a:fillRef>
          <a:effectRef idx="0">
            <a:schemeClr val="dk1"/>
          </a:effectRef>
          <a:fontRef idx="minor">
            <a:schemeClr val="tx1"/>
          </a:fontRef>
        </p:style>
      </p:cxnSp>
      <p:cxnSp>
        <p:nvCxnSpPr>
          <p:cNvPr id="24" name="Connettore 1 23"/>
          <p:cNvCxnSpPr/>
          <p:nvPr/>
        </p:nvCxnSpPr>
        <p:spPr>
          <a:xfrm>
            <a:off x="5817818" y="1874535"/>
            <a:ext cx="357190" cy="1588"/>
          </a:xfrm>
          <a:prstGeom prst="line">
            <a:avLst/>
          </a:prstGeom>
        </p:spPr>
        <p:style>
          <a:lnRef idx="1">
            <a:schemeClr val="dk1"/>
          </a:lnRef>
          <a:fillRef idx="0">
            <a:schemeClr val="dk1"/>
          </a:fillRef>
          <a:effectRef idx="0">
            <a:schemeClr val="dk1"/>
          </a:effectRef>
          <a:fontRef idx="minor">
            <a:schemeClr val="tx1"/>
          </a:fontRef>
        </p:style>
      </p:cxnSp>
      <p:cxnSp>
        <p:nvCxnSpPr>
          <p:cNvPr id="25" name="Connettore 1 24"/>
          <p:cNvCxnSpPr/>
          <p:nvPr/>
        </p:nvCxnSpPr>
        <p:spPr>
          <a:xfrm>
            <a:off x="5817818" y="1969286"/>
            <a:ext cx="357190" cy="1588"/>
          </a:xfrm>
          <a:prstGeom prst="line">
            <a:avLst/>
          </a:prstGeom>
        </p:spPr>
        <p:style>
          <a:lnRef idx="1">
            <a:schemeClr val="dk1"/>
          </a:lnRef>
          <a:fillRef idx="0">
            <a:schemeClr val="dk1"/>
          </a:fillRef>
          <a:effectRef idx="0">
            <a:schemeClr val="dk1"/>
          </a:effectRef>
          <a:fontRef idx="minor">
            <a:schemeClr val="tx1"/>
          </a:fontRef>
        </p:style>
      </p:cxnSp>
      <p:sp>
        <p:nvSpPr>
          <p:cNvPr id="26" name="CasellaDiTesto 25"/>
          <p:cNvSpPr txBox="1"/>
          <p:nvPr/>
        </p:nvSpPr>
        <p:spPr>
          <a:xfrm>
            <a:off x="6236821" y="1222764"/>
            <a:ext cx="714380" cy="307777"/>
          </a:xfrm>
          <a:prstGeom prst="rect">
            <a:avLst/>
          </a:prstGeom>
          <a:noFill/>
        </p:spPr>
        <p:txBody>
          <a:bodyPr wrap="square" rtlCol="0">
            <a:spAutoFit/>
          </a:bodyPr>
          <a:lstStyle/>
          <a:p>
            <a:r>
              <a:rPr lang="it-IT" sz="1400" dirty="0" smtClean="0">
                <a:cs typeface="Times New Roman" pitchFamily="18" charset="0"/>
              </a:rPr>
              <a:t>98 </a:t>
            </a:r>
            <a:r>
              <a:rPr lang="it-IT" sz="1400" dirty="0" err="1" smtClean="0">
                <a:cs typeface="Times New Roman" pitchFamily="18" charset="0"/>
              </a:rPr>
              <a:t>kDa</a:t>
            </a:r>
            <a:endParaRPr lang="it-IT" sz="1400" dirty="0">
              <a:cs typeface="Times New Roman" pitchFamily="18" charset="0"/>
            </a:endParaRPr>
          </a:p>
        </p:txBody>
      </p:sp>
      <p:sp>
        <p:nvSpPr>
          <p:cNvPr id="27" name="CasellaDiTesto 26"/>
          <p:cNvSpPr txBox="1"/>
          <p:nvPr/>
        </p:nvSpPr>
        <p:spPr>
          <a:xfrm>
            <a:off x="6236821" y="1874535"/>
            <a:ext cx="714380" cy="307777"/>
          </a:xfrm>
          <a:prstGeom prst="rect">
            <a:avLst/>
          </a:prstGeom>
          <a:noFill/>
        </p:spPr>
        <p:txBody>
          <a:bodyPr wrap="square" rtlCol="0">
            <a:spAutoFit/>
          </a:bodyPr>
          <a:lstStyle/>
          <a:p>
            <a:r>
              <a:rPr lang="it-IT" sz="1400" dirty="0" smtClean="0">
                <a:cs typeface="Times New Roman" pitchFamily="18" charset="0"/>
              </a:rPr>
              <a:t>18 </a:t>
            </a:r>
            <a:r>
              <a:rPr lang="it-IT" sz="1400" dirty="0" err="1" smtClean="0">
                <a:cs typeface="Times New Roman" pitchFamily="18" charset="0"/>
              </a:rPr>
              <a:t>kDa</a:t>
            </a:r>
            <a:endParaRPr lang="it-IT" sz="1400" dirty="0">
              <a:cs typeface="Times New Roman" pitchFamily="18" charset="0"/>
            </a:endParaRPr>
          </a:p>
        </p:txBody>
      </p:sp>
      <p:sp>
        <p:nvSpPr>
          <p:cNvPr id="28" name="CasellaDiTesto 27"/>
          <p:cNvSpPr txBox="1"/>
          <p:nvPr/>
        </p:nvSpPr>
        <p:spPr>
          <a:xfrm>
            <a:off x="6236821" y="1702786"/>
            <a:ext cx="714380" cy="307777"/>
          </a:xfrm>
          <a:prstGeom prst="rect">
            <a:avLst/>
          </a:prstGeom>
          <a:noFill/>
        </p:spPr>
        <p:txBody>
          <a:bodyPr wrap="square" rtlCol="0">
            <a:spAutoFit/>
          </a:bodyPr>
          <a:lstStyle/>
          <a:p>
            <a:r>
              <a:rPr lang="it-IT" sz="1400" dirty="0" smtClean="0">
                <a:cs typeface="Times New Roman" pitchFamily="18" charset="0"/>
              </a:rPr>
              <a:t>20 </a:t>
            </a:r>
            <a:r>
              <a:rPr lang="it-IT" sz="1400" dirty="0" err="1" smtClean="0">
                <a:cs typeface="Times New Roman" pitchFamily="18" charset="0"/>
              </a:rPr>
              <a:t>kDa</a:t>
            </a:r>
            <a:endParaRPr lang="it-IT" sz="1400" dirty="0">
              <a:cs typeface="Times New Roman" pitchFamily="18" charset="0"/>
            </a:endParaRPr>
          </a:p>
        </p:txBody>
      </p:sp>
      <p:sp>
        <p:nvSpPr>
          <p:cNvPr id="29" name="CasellaDiTesto 28"/>
          <p:cNvSpPr txBox="1"/>
          <p:nvPr/>
        </p:nvSpPr>
        <p:spPr>
          <a:xfrm>
            <a:off x="3899481" y="3646070"/>
            <a:ext cx="1918336" cy="369332"/>
          </a:xfrm>
          <a:prstGeom prst="rect">
            <a:avLst/>
          </a:prstGeom>
          <a:noFill/>
        </p:spPr>
        <p:txBody>
          <a:bodyPr wrap="square" rtlCol="0">
            <a:spAutoFit/>
          </a:bodyPr>
          <a:lstStyle/>
          <a:p>
            <a:r>
              <a:rPr lang="it-IT" sz="1400" dirty="0" smtClean="0"/>
              <a:t>  </a:t>
            </a:r>
            <a:r>
              <a:rPr lang="it-IT" sz="1400" dirty="0" err="1" smtClean="0"/>
              <a:t>Ctrl</a:t>
            </a:r>
            <a:r>
              <a:rPr lang="it-IT" sz="1400" dirty="0" smtClean="0"/>
              <a:t>     Isolati  </a:t>
            </a:r>
            <a:r>
              <a:rPr lang="it-IT" sz="1400" dirty="0" err="1" smtClean="0"/>
              <a:t>Iso</a:t>
            </a:r>
            <a:r>
              <a:rPr lang="it-IT" sz="1400" dirty="0" smtClean="0"/>
              <a:t> + </a:t>
            </a:r>
            <a:r>
              <a:rPr lang="it-IT" sz="1400" dirty="0" err="1" smtClean="0"/>
              <a:t>Gal</a:t>
            </a:r>
            <a:r>
              <a:rPr lang="it-IT" dirty="0" smtClean="0"/>
              <a:t>   </a:t>
            </a:r>
            <a:endParaRPr lang="it-IT" dirty="0"/>
          </a:p>
        </p:txBody>
      </p:sp>
      <p:pic>
        <p:nvPicPr>
          <p:cNvPr id="30" name="Immagine 29"/>
          <p:cNvPicPr>
            <a:picLocks/>
          </p:cNvPicPr>
          <p:nvPr/>
        </p:nvPicPr>
        <p:blipFill>
          <a:blip r:embed="rId6">
            <a:extLst>
              <a:ext uri="{28A0092B-C50C-407E-A947-70E740481C1C}">
                <a14:useLocalDpi xmlns:a14="http://schemas.microsoft.com/office/drawing/2010/main" val="0"/>
              </a:ext>
            </a:extLst>
          </a:blip>
          <a:stretch>
            <a:fillRect/>
          </a:stretch>
        </p:blipFill>
        <p:spPr>
          <a:xfrm>
            <a:off x="3899480" y="3259388"/>
            <a:ext cx="1800000" cy="360000"/>
          </a:xfrm>
          <a:prstGeom prst="rect">
            <a:avLst/>
          </a:prstGeom>
          <a:ln>
            <a:solidFill>
              <a:schemeClr val="tx1"/>
            </a:solidFill>
          </a:ln>
        </p:spPr>
      </p:pic>
    </p:spTree>
    <p:extLst>
      <p:ext uri="{BB962C8B-B14F-4D97-AF65-F5344CB8AC3E}">
        <p14:creationId xmlns:p14="http://schemas.microsoft.com/office/powerpoint/2010/main" val="3062189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a:graphicFrameLocks/>
          </p:cNvGraphicFramePr>
          <p:nvPr>
            <p:extLst>
              <p:ext uri="{D42A27DB-BD31-4B8C-83A1-F6EECF244321}">
                <p14:modId xmlns:p14="http://schemas.microsoft.com/office/powerpoint/2010/main" val="142735971"/>
              </p:ext>
            </p:extLst>
          </p:nvPr>
        </p:nvGraphicFramePr>
        <p:xfrm>
          <a:off x="-805" y="988455"/>
          <a:ext cx="4250833" cy="275494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Grafico 4"/>
          <p:cNvGraphicFramePr>
            <a:graphicFrameLocks/>
          </p:cNvGraphicFramePr>
          <p:nvPr>
            <p:extLst>
              <p:ext uri="{D42A27DB-BD31-4B8C-83A1-F6EECF244321}">
                <p14:modId xmlns:p14="http://schemas.microsoft.com/office/powerpoint/2010/main" val="1763014982"/>
              </p:ext>
            </p:extLst>
          </p:nvPr>
        </p:nvGraphicFramePr>
        <p:xfrm>
          <a:off x="4893168" y="888640"/>
          <a:ext cx="4250833" cy="2754947"/>
        </p:xfrm>
        <a:graphic>
          <a:graphicData uri="http://schemas.openxmlformats.org/drawingml/2006/chart">
            <c:chart xmlns:c="http://schemas.openxmlformats.org/drawingml/2006/chart" xmlns:r="http://schemas.openxmlformats.org/officeDocument/2006/relationships" r:id="rId3"/>
          </a:graphicData>
        </a:graphic>
      </p:graphicFrame>
      <p:sp>
        <p:nvSpPr>
          <p:cNvPr id="6" name="CasellaDiTesto 5"/>
          <p:cNvSpPr txBox="1"/>
          <p:nvPr/>
        </p:nvSpPr>
        <p:spPr>
          <a:xfrm>
            <a:off x="1" y="3631843"/>
            <a:ext cx="9144000" cy="307777"/>
          </a:xfrm>
          <a:prstGeom prst="rect">
            <a:avLst/>
          </a:prstGeom>
          <a:noFill/>
        </p:spPr>
        <p:txBody>
          <a:bodyPr wrap="square" rtlCol="0">
            <a:spAutoFit/>
          </a:bodyPr>
          <a:lstStyle/>
          <a:p>
            <a:r>
              <a:rPr lang="it-IT" sz="1400" dirty="0" smtClean="0"/>
              <a:t>A                                                                                                                          B</a:t>
            </a:r>
            <a:endParaRPr lang="it-IT" sz="1400" dirty="0"/>
          </a:p>
        </p:txBody>
      </p:sp>
    </p:spTree>
    <p:extLst>
      <p:ext uri="{BB962C8B-B14F-4D97-AF65-F5344CB8AC3E}">
        <p14:creationId xmlns:p14="http://schemas.microsoft.com/office/powerpoint/2010/main" val="1122059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fld id="{812F4FA7-0C77-4B5B-A94F-9F887B7CDC7F}" type="slidenum">
              <a:rPr lang="it-IT" altLang="it-IT" sz="1400" b="0">
                <a:solidFill>
                  <a:schemeClr val="tx1"/>
                </a:solidFill>
              </a:rPr>
              <a:pPr eaLnBrk="1" hangingPunct="1"/>
              <a:t>25</a:t>
            </a:fld>
            <a:endParaRPr lang="it-IT" altLang="it-IT" sz="1400" b="0">
              <a:solidFill>
                <a:schemeClr val="tx1"/>
              </a:solidFill>
            </a:endParaRPr>
          </a:p>
        </p:txBody>
      </p:sp>
      <p:sp>
        <p:nvSpPr>
          <p:cNvPr id="88067" name="Text Box 2"/>
          <p:cNvSpPr txBox="1">
            <a:spLocks noChangeArrowheads="1"/>
          </p:cNvSpPr>
          <p:nvPr/>
        </p:nvSpPr>
        <p:spPr bwMode="auto">
          <a:xfrm>
            <a:off x="501977" y="188640"/>
            <a:ext cx="8469984" cy="70173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accent2"/>
                </a:solidFill>
                <a:latin typeface="Arial" panose="020B0604020202020204" pitchFamily="34" charset="0"/>
              </a:defRPr>
            </a:lvl1pPr>
            <a:lvl2pPr marL="742950" indent="-285750" eaLnBrk="0" hangingPunct="0">
              <a:defRPr sz="2800" b="1">
                <a:solidFill>
                  <a:schemeClr val="accent2"/>
                </a:solidFill>
                <a:latin typeface="Arial" panose="020B0604020202020204" pitchFamily="34" charset="0"/>
              </a:defRPr>
            </a:lvl2pPr>
            <a:lvl3pPr marL="1143000" indent="-228600" eaLnBrk="0" hangingPunct="0">
              <a:defRPr sz="2800" b="1">
                <a:solidFill>
                  <a:schemeClr val="accent2"/>
                </a:solidFill>
                <a:latin typeface="Arial" panose="020B0604020202020204" pitchFamily="34" charset="0"/>
              </a:defRPr>
            </a:lvl3pPr>
            <a:lvl4pPr marL="1600200" indent="-228600" eaLnBrk="0" hangingPunct="0">
              <a:defRPr sz="2800" b="1">
                <a:solidFill>
                  <a:schemeClr val="accent2"/>
                </a:solidFill>
                <a:latin typeface="Arial" panose="020B0604020202020204" pitchFamily="34" charset="0"/>
              </a:defRPr>
            </a:lvl4pPr>
            <a:lvl5pPr marL="2057400" indent="-228600" eaLnBrk="0" hangingPunct="0">
              <a:defRPr sz="2800" b="1">
                <a:solidFill>
                  <a:schemeClr val="accent2"/>
                </a:solidFill>
                <a:latin typeface="Arial" panose="020B0604020202020204" pitchFamily="34" charset="0"/>
              </a:defRPr>
            </a:lvl5pPr>
            <a:lvl6pPr marL="2514600" indent="-228600" eaLnBrk="0" fontAlgn="base" hangingPunct="0">
              <a:spcBef>
                <a:spcPct val="0"/>
              </a:spcBef>
              <a:spcAft>
                <a:spcPct val="0"/>
              </a:spcAft>
              <a:defRPr sz="2800" b="1">
                <a:solidFill>
                  <a:schemeClr val="accent2"/>
                </a:solidFill>
                <a:latin typeface="Arial" panose="020B0604020202020204" pitchFamily="34" charset="0"/>
              </a:defRPr>
            </a:lvl6pPr>
            <a:lvl7pPr marL="2971800" indent="-228600" eaLnBrk="0" fontAlgn="base" hangingPunct="0">
              <a:spcBef>
                <a:spcPct val="0"/>
              </a:spcBef>
              <a:spcAft>
                <a:spcPct val="0"/>
              </a:spcAft>
              <a:defRPr sz="2800" b="1">
                <a:solidFill>
                  <a:schemeClr val="accent2"/>
                </a:solidFill>
                <a:latin typeface="Arial" panose="020B0604020202020204" pitchFamily="34" charset="0"/>
              </a:defRPr>
            </a:lvl7pPr>
            <a:lvl8pPr marL="3429000" indent="-228600" eaLnBrk="0" fontAlgn="base" hangingPunct="0">
              <a:spcBef>
                <a:spcPct val="0"/>
              </a:spcBef>
              <a:spcAft>
                <a:spcPct val="0"/>
              </a:spcAft>
              <a:defRPr sz="2800" b="1">
                <a:solidFill>
                  <a:schemeClr val="accent2"/>
                </a:solidFill>
                <a:latin typeface="Arial" panose="020B0604020202020204" pitchFamily="34" charset="0"/>
              </a:defRPr>
            </a:lvl8pPr>
            <a:lvl9pPr marL="3886200" indent="-228600" eaLnBrk="0" fontAlgn="base" hangingPunct="0">
              <a:spcBef>
                <a:spcPct val="0"/>
              </a:spcBef>
              <a:spcAft>
                <a:spcPct val="0"/>
              </a:spcAft>
              <a:defRPr sz="2800" b="1">
                <a:solidFill>
                  <a:schemeClr val="accent2"/>
                </a:solidFill>
                <a:latin typeface="Arial" panose="020B0604020202020204" pitchFamily="34" charset="0"/>
              </a:defRPr>
            </a:lvl9pPr>
          </a:lstStyle>
          <a:p>
            <a:pPr eaLnBrk="1" hangingPunct="1">
              <a:spcBef>
                <a:spcPct val="50000"/>
              </a:spcBef>
            </a:pPr>
            <a:r>
              <a:rPr lang="it-IT" altLang="it-IT" sz="3600" dirty="0" err="1">
                <a:solidFill>
                  <a:schemeClr val="accent5">
                    <a:lumMod val="75000"/>
                  </a:schemeClr>
                </a:solidFill>
              </a:rPr>
              <a:t>Hypothesis</a:t>
            </a:r>
            <a:r>
              <a:rPr lang="it-IT" altLang="it-IT" sz="3600" dirty="0">
                <a:solidFill>
                  <a:schemeClr val="accent5">
                    <a:lumMod val="75000"/>
                  </a:schemeClr>
                </a:solidFill>
              </a:rPr>
              <a:t> on </a:t>
            </a:r>
            <a:r>
              <a:rPr lang="it-IT" altLang="it-IT" sz="3600" dirty="0" err="1">
                <a:solidFill>
                  <a:schemeClr val="accent5">
                    <a:lumMod val="75000"/>
                  </a:schemeClr>
                </a:solidFill>
              </a:rPr>
              <a:t>neuron</a:t>
            </a:r>
            <a:r>
              <a:rPr lang="it-IT" altLang="it-IT" sz="3600" dirty="0">
                <a:solidFill>
                  <a:schemeClr val="accent5">
                    <a:lumMod val="75000"/>
                  </a:schemeClr>
                </a:solidFill>
              </a:rPr>
              <a:t> </a:t>
            </a:r>
            <a:r>
              <a:rPr lang="it-IT" altLang="it-IT" sz="3600" dirty="0" err="1">
                <a:solidFill>
                  <a:schemeClr val="accent5">
                    <a:lumMod val="75000"/>
                  </a:schemeClr>
                </a:solidFill>
              </a:rPr>
              <a:t>survival</a:t>
            </a:r>
            <a:r>
              <a:rPr lang="it-IT" altLang="it-IT" sz="3600" dirty="0">
                <a:solidFill>
                  <a:schemeClr val="accent5">
                    <a:lumMod val="75000"/>
                  </a:schemeClr>
                </a:solidFill>
              </a:rPr>
              <a:t> by </a:t>
            </a:r>
            <a:r>
              <a:rPr lang="it-IT" altLang="it-IT" sz="3600" dirty="0" err="1">
                <a:solidFill>
                  <a:schemeClr val="accent5">
                    <a:lumMod val="75000"/>
                  </a:schemeClr>
                </a:solidFill>
              </a:rPr>
              <a:t>means</a:t>
            </a:r>
            <a:r>
              <a:rPr lang="it-IT" altLang="it-IT" sz="3600" dirty="0">
                <a:solidFill>
                  <a:schemeClr val="accent5">
                    <a:lumMod val="75000"/>
                  </a:schemeClr>
                </a:solidFill>
              </a:rPr>
              <a:t> of </a:t>
            </a:r>
            <a:r>
              <a:rPr lang="it-IT" altLang="it-IT" sz="3600" dirty="0" err="1">
                <a:solidFill>
                  <a:schemeClr val="accent5">
                    <a:lumMod val="75000"/>
                  </a:schemeClr>
                </a:solidFill>
              </a:rPr>
              <a:t>myelination</a:t>
            </a:r>
            <a:r>
              <a:rPr lang="it-IT" altLang="it-IT" sz="3600" dirty="0">
                <a:solidFill>
                  <a:schemeClr val="accent5">
                    <a:lumMod val="75000"/>
                  </a:schemeClr>
                </a:solidFill>
              </a:rPr>
              <a:t>:</a:t>
            </a:r>
          </a:p>
          <a:p>
            <a:pPr eaLnBrk="1" hangingPunct="1">
              <a:spcBef>
                <a:spcPct val="50000"/>
              </a:spcBef>
              <a:buFont typeface="Wingdings" panose="05000000000000000000" pitchFamily="2" charset="2"/>
              <a:buChar char="à"/>
            </a:pPr>
            <a:r>
              <a:rPr lang="it-IT" altLang="it-IT" dirty="0">
                <a:solidFill>
                  <a:schemeClr val="accent5">
                    <a:lumMod val="75000"/>
                  </a:schemeClr>
                </a:solidFill>
                <a:sym typeface="Wingdings" panose="05000000000000000000" pitchFamily="2" charset="2"/>
              </a:rPr>
              <a:t> In </a:t>
            </a:r>
            <a:r>
              <a:rPr lang="it-IT" altLang="it-IT" dirty="0" err="1">
                <a:solidFill>
                  <a:schemeClr val="accent5">
                    <a:lumMod val="75000"/>
                  </a:schemeClr>
                </a:solidFill>
                <a:sym typeface="Wingdings" panose="05000000000000000000" pitchFamily="2" charset="2"/>
              </a:rPr>
              <a:t>most</a:t>
            </a:r>
            <a:r>
              <a:rPr lang="it-IT" altLang="it-IT" dirty="0">
                <a:solidFill>
                  <a:schemeClr val="accent5">
                    <a:lumMod val="75000"/>
                  </a:schemeClr>
                </a:solidFill>
                <a:sym typeface="Wingdings" panose="05000000000000000000" pitchFamily="2" charset="2"/>
              </a:rPr>
              <a:t> of  vertebrate, </a:t>
            </a:r>
            <a:r>
              <a:rPr lang="it-IT" altLang="it-IT" dirty="0" err="1">
                <a:solidFill>
                  <a:schemeClr val="accent5">
                    <a:lumMod val="75000"/>
                  </a:schemeClr>
                </a:solidFill>
                <a:sym typeface="Wingdings" panose="05000000000000000000" pitchFamily="2" charset="2"/>
              </a:rPr>
              <a:t>at</a:t>
            </a:r>
            <a:r>
              <a:rPr lang="it-IT" altLang="it-IT" dirty="0">
                <a:solidFill>
                  <a:schemeClr val="accent5">
                    <a:lumMod val="75000"/>
                  </a:schemeClr>
                </a:solidFill>
                <a:sym typeface="Wingdings" panose="05000000000000000000" pitchFamily="2" charset="2"/>
              </a:rPr>
              <a:t> </a:t>
            </a:r>
            <a:r>
              <a:rPr lang="it-IT" altLang="it-IT" dirty="0" err="1">
                <a:solidFill>
                  <a:schemeClr val="accent5">
                    <a:lumMod val="75000"/>
                  </a:schemeClr>
                </a:solidFill>
                <a:sym typeface="Wingdings" panose="05000000000000000000" pitchFamily="2" charset="2"/>
              </a:rPr>
              <a:t>birth</a:t>
            </a:r>
            <a:r>
              <a:rPr lang="it-IT" altLang="it-IT" dirty="0">
                <a:solidFill>
                  <a:schemeClr val="accent5">
                    <a:lumMod val="75000"/>
                  </a:schemeClr>
                </a:solidFill>
                <a:sym typeface="Wingdings" panose="05000000000000000000" pitchFamily="2" charset="2"/>
              </a:rPr>
              <a:t>, </a:t>
            </a:r>
            <a:r>
              <a:rPr lang="it-IT" altLang="it-IT" dirty="0" err="1">
                <a:solidFill>
                  <a:schemeClr val="accent5">
                    <a:lumMod val="75000"/>
                  </a:schemeClr>
                </a:solidFill>
                <a:sym typeface="Wingdings" panose="05000000000000000000" pitchFamily="2" charset="2"/>
              </a:rPr>
              <a:t>neuron</a:t>
            </a:r>
            <a:r>
              <a:rPr lang="it-IT" altLang="it-IT" dirty="0">
                <a:solidFill>
                  <a:schemeClr val="accent5">
                    <a:lumMod val="75000"/>
                  </a:schemeClr>
                </a:solidFill>
                <a:sym typeface="Wingdings" panose="05000000000000000000" pitchFamily="2" charset="2"/>
              </a:rPr>
              <a:t> </a:t>
            </a:r>
            <a:r>
              <a:rPr lang="it-IT" altLang="it-IT" dirty="0" err="1">
                <a:solidFill>
                  <a:schemeClr val="accent5">
                    <a:lumMod val="75000"/>
                  </a:schemeClr>
                </a:solidFill>
                <a:sym typeface="Wingdings" panose="05000000000000000000" pitchFamily="2" charset="2"/>
              </a:rPr>
              <a:t>have</a:t>
            </a:r>
            <a:r>
              <a:rPr lang="it-IT" altLang="it-IT" dirty="0">
                <a:solidFill>
                  <a:schemeClr val="accent5">
                    <a:lumMod val="75000"/>
                  </a:schemeClr>
                </a:solidFill>
                <a:sym typeface="Wingdings" panose="05000000000000000000" pitchFamily="2" charset="2"/>
              </a:rPr>
              <a:t> </a:t>
            </a:r>
            <a:r>
              <a:rPr lang="it-IT" altLang="it-IT" dirty="0" err="1">
                <a:solidFill>
                  <a:schemeClr val="accent5">
                    <a:lumMod val="75000"/>
                  </a:schemeClr>
                </a:solidFill>
                <a:sym typeface="Wingdings" panose="05000000000000000000" pitchFamily="2" charset="2"/>
              </a:rPr>
              <a:t>not</a:t>
            </a:r>
            <a:r>
              <a:rPr lang="it-IT" altLang="it-IT" dirty="0">
                <a:solidFill>
                  <a:schemeClr val="accent5">
                    <a:lumMod val="75000"/>
                  </a:schemeClr>
                </a:solidFill>
                <a:sym typeface="Wingdings" panose="05000000000000000000" pitchFamily="2" charset="2"/>
              </a:rPr>
              <a:t> </a:t>
            </a:r>
            <a:r>
              <a:rPr lang="it-IT" altLang="it-IT" dirty="0" err="1">
                <a:solidFill>
                  <a:schemeClr val="accent5">
                    <a:lumMod val="75000"/>
                  </a:schemeClr>
                </a:solidFill>
                <a:sym typeface="Wingdings" panose="05000000000000000000" pitchFamily="2" charset="2"/>
              </a:rPr>
              <a:t>myelin</a:t>
            </a:r>
            <a:r>
              <a:rPr lang="it-IT" altLang="it-IT" dirty="0">
                <a:solidFill>
                  <a:schemeClr val="accent5">
                    <a:lumMod val="75000"/>
                  </a:schemeClr>
                </a:solidFill>
                <a:sym typeface="Wingdings" panose="05000000000000000000" pitchFamily="2" charset="2"/>
              </a:rPr>
              <a:t>.</a:t>
            </a:r>
          </a:p>
          <a:p>
            <a:pPr eaLnBrk="1" hangingPunct="1">
              <a:spcBef>
                <a:spcPct val="50000"/>
              </a:spcBef>
              <a:buFont typeface="Wingdings" panose="05000000000000000000" pitchFamily="2" charset="2"/>
              <a:buChar char="à"/>
            </a:pPr>
            <a:r>
              <a:rPr lang="it-IT" altLang="it-IT" dirty="0">
                <a:solidFill>
                  <a:schemeClr val="accent5">
                    <a:lumMod val="75000"/>
                  </a:schemeClr>
                </a:solidFill>
              </a:rPr>
              <a:t> An intense </a:t>
            </a:r>
            <a:r>
              <a:rPr lang="it-IT" altLang="it-IT" dirty="0" err="1">
                <a:solidFill>
                  <a:schemeClr val="accent5">
                    <a:lumMod val="75000"/>
                  </a:schemeClr>
                </a:solidFill>
              </a:rPr>
              <a:t>firing</a:t>
            </a:r>
            <a:r>
              <a:rPr lang="it-IT" altLang="it-IT" dirty="0">
                <a:solidFill>
                  <a:schemeClr val="accent5">
                    <a:lumMod val="75000"/>
                  </a:schemeClr>
                </a:solidFill>
              </a:rPr>
              <a:t> </a:t>
            </a:r>
            <a:r>
              <a:rPr lang="it-IT" altLang="it-IT" dirty="0" err="1">
                <a:solidFill>
                  <a:schemeClr val="accent5">
                    <a:lumMod val="75000"/>
                  </a:schemeClr>
                </a:solidFill>
              </a:rPr>
              <a:t>depletes</a:t>
            </a:r>
            <a:r>
              <a:rPr lang="it-IT" altLang="it-IT" dirty="0">
                <a:solidFill>
                  <a:schemeClr val="accent5">
                    <a:lumMod val="75000"/>
                  </a:schemeClr>
                </a:solidFill>
              </a:rPr>
              <a:t> ATP and Adenosine </a:t>
            </a:r>
            <a:r>
              <a:rPr lang="it-IT" altLang="it-IT" dirty="0" err="1">
                <a:solidFill>
                  <a:schemeClr val="accent5">
                    <a:lumMod val="75000"/>
                  </a:schemeClr>
                </a:solidFill>
              </a:rPr>
              <a:t>store</a:t>
            </a:r>
            <a:r>
              <a:rPr lang="it-IT" altLang="it-IT" dirty="0">
                <a:solidFill>
                  <a:schemeClr val="accent5">
                    <a:lumMod val="75000"/>
                  </a:schemeClr>
                </a:solidFill>
              </a:rPr>
              <a:t> up </a:t>
            </a:r>
            <a:r>
              <a:rPr lang="it-IT" altLang="it-IT" dirty="0" err="1">
                <a:solidFill>
                  <a:schemeClr val="accent5">
                    <a:lumMod val="75000"/>
                  </a:schemeClr>
                </a:solidFill>
              </a:rPr>
              <a:t>triggering</a:t>
            </a:r>
            <a:r>
              <a:rPr lang="it-IT" altLang="it-IT" dirty="0">
                <a:solidFill>
                  <a:schemeClr val="accent5">
                    <a:lumMod val="75000"/>
                  </a:schemeClr>
                </a:solidFill>
              </a:rPr>
              <a:t> </a:t>
            </a:r>
            <a:r>
              <a:rPr lang="it-IT" altLang="it-IT" dirty="0" err="1">
                <a:solidFill>
                  <a:schemeClr val="accent5">
                    <a:lumMod val="75000"/>
                  </a:schemeClr>
                </a:solidFill>
              </a:rPr>
              <a:t>oligodendrocyte</a:t>
            </a:r>
            <a:r>
              <a:rPr lang="it-IT" altLang="it-IT" dirty="0">
                <a:solidFill>
                  <a:schemeClr val="accent5">
                    <a:lumMod val="75000"/>
                  </a:schemeClr>
                </a:solidFill>
              </a:rPr>
              <a:t> </a:t>
            </a:r>
            <a:r>
              <a:rPr lang="it-IT" altLang="it-IT" dirty="0" err="1">
                <a:solidFill>
                  <a:schemeClr val="accent5">
                    <a:lumMod val="75000"/>
                  </a:schemeClr>
                </a:solidFill>
              </a:rPr>
              <a:t>development</a:t>
            </a:r>
            <a:r>
              <a:rPr lang="it-IT" altLang="it-IT" dirty="0">
                <a:solidFill>
                  <a:schemeClr val="accent5">
                    <a:lumMod val="75000"/>
                  </a:schemeClr>
                </a:solidFill>
              </a:rPr>
              <a:t> (by </a:t>
            </a:r>
            <a:r>
              <a:rPr lang="it-IT" altLang="it-IT" dirty="0" err="1">
                <a:solidFill>
                  <a:schemeClr val="accent5">
                    <a:lumMod val="75000"/>
                  </a:schemeClr>
                </a:solidFill>
              </a:rPr>
              <a:t>means</a:t>
            </a:r>
            <a:r>
              <a:rPr lang="it-IT" altLang="it-IT" dirty="0">
                <a:solidFill>
                  <a:schemeClr val="accent5">
                    <a:lumMod val="75000"/>
                  </a:schemeClr>
                </a:solidFill>
              </a:rPr>
              <a:t> of </a:t>
            </a:r>
            <a:r>
              <a:rPr lang="it-IT" altLang="it-IT" dirty="0" err="1">
                <a:solidFill>
                  <a:schemeClr val="accent5">
                    <a:lumMod val="75000"/>
                  </a:schemeClr>
                </a:solidFill>
              </a:rPr>
              <a:t>purinergic</a:t>
            </a:r>
            <a:r>
              <a:rPr lang="it-IT" altLang="it-IT" dirty="0">
                <a:solidFill>
                  <a:schemeClr val="accent5">
                    <a:lumMod val="75000"/>
                  </a:schemeClr>
                </a:solidFill>
              </a:rPr>
              <a:t> </a:t>
            </a:r>
            <a:r>
              <a:rPr lang="it-IT" altLang="it-IT" dirty="0" err="1">
                <a:solidFill>
                  <a:schemeClr val="accent5">
                    <a:lumMod val="75000"/>
                  </a:schemeClr>
                </a:solidFill>
              </a:rPr>
              <a:t>receptor</a:t>
            </a:r>
            <a:r>
              <a:rPr lang="it-IT" altLang="it-IT" dirty="0">
                <a:solidFill>
                  <a:schemeClr val="accent5">
                    <a:lumMod val="75000"/>
                  </a:schemeClr>
                </a:solidFill>
              </a:rPr>
              <a:t> P1) and </a:t>
            </a:r>
            <a:r>
              <a:rPr lang="it-IT" altLang="it-IT" dirty="0" err="1">
                <a:solidFill>
                  <a:schemeClr val="accent5">
                    <a:lumMod val="75000"/>
                  </a:schemeClr>
                </a:solidFill>
              </a:rPr>
              <a:t>myelin</a:t>
            </a:r>
            <a:r>
              <a:rPr lang="it-IT" altLang="it-IT" dirty="0">
                <a:solidFill>
                  <a:schemeClr val="accent5">
                    <a:lumMod val="75000"/>
                  </a:schemeClr>
                </a:solidFill>
              </a:rPr>
              <a:t> production. </a:t>
            </a:r>
            <a:r>
              <a:rPr lang="it-IT" altLang="it-IT" dirty="0" err="1">
                <a:solidFill>
                  <a:schemeClr val="accent5">
                    <a:lumMod val="75000"/>
                  </a:schemeClr>
                </a:solidFill>
              </a:rPr>
              <a:t>Myelin</a:t>
            </a:r>
            <a:r>
              <a:rPr lang="it-IT" altLang="it-IT" dirty="0">
                <a:solidFill>
                  <a:schemeClr val="accent5">
                    <a:lumMod val="75000"/>
                  </a:schemeClr>
                </a:solidFill>
              </a:rPr>
              <a:t> </a:t>
            </a:r>
            <a:r>
              <a:rPr lang="it-IT" altLang="it-IT" dirty="0" err="1">
                <a:solidFill>
                  <a:schemeClr val="accent5">
                    <a:lumMod val="75000"/>
                  </a:schemeClr>
                </a:solidFill>
              </a:rPr>
              <a:t>makes</a:t>
            </a:r>
            <a:r>
              <a:rPr lang="it-IT" altLang="it-IT" dirty="0">
                <a:solidFill>
                  <a:schemeClr val="accent5">
                    <a:lumMod val="75000"/>
                  </a:schemeClr>
                </a:solidFill>
              </a:rPr>
              <a:t> ATP by OXPHOS and </a:t>
            </a:r>
            <a:r>
              <a:rPr lang="it-IT" altLang="it-IT" dirty="0" err="1">
                <a:solidFill>
                  <a:schemeClr val="accent5">
                    <a:lumMod val="75000"/>
                  </a:schemeClr>
                </a:solidFill>
              </a:rPr>
              <a:t>may</a:t>
            </a:r>
            <a:r>
              <a:rPr lang="it-IT" altLang="it-IT" dirty="0">
                <a:solidFill>
                  <a:schemeClr val="accent5">
                    <a:lumMod val="75000"/>
                  </a:schemeClr>
                </a:solidFill>
              </a:rPr>
              <a:t> </a:t>
            </a:r>
            <a:r>
              <a:rPr lang="it-IT" altLang="it-IT" dirty="0" err="1">
                <a:solidFill>
                  <a:schemeClr val="accent5">
                    <a:lumMod val="75000"/>
                  </a:schemeClr>
                </a:solidFill>
              </a:rPr>
              <a:t>deliver</a:t>
            </a:r>
            <a:r>
              <a:rPr lang="it-IT" altLang="it-IT" dirty="0">
                <a:solidFill>
                  <a:schemeClr val="accent5">
                    <a:lumMod val="75000"/>
                  </a:schemeClr>
                </a:solidFill>
              </a:rPr>
              <a:t> </a:t>
            </a:r>
            <a:r>
              <a:rPr lang="it-IT" altLang="it-IT" dirty="0" err="1">
                <a:solidFill>
                  <a:schemeClr val="accent5">
                    <a:lumMod val="75000"/>
                  </a:schemeClr>
                </a:solidFill>
              </a:rPr>
              <a:t>it</a:t>
            </a:r>
            <a:r>
              <a:rPr lang="it-IT" altLang="it-IT" dirty="0">
                <a:solidFill>
                  <a:schemeClr val="accent5">
                    <a:lumMod val="75000"/>
                  </a:schemeClr>
                </a:solidFill>
              </a:rPr>
              <a:t> to </a:t>
            </a:r>
            <a:r>
              <a:rPr lang="it-IT" altLang="it-IT" dirty="0" err="1">
                <a:solidFill>
                  <a:schemeClr val="accent5">
                    <a:lumMod val="75000"/>
                  </a:schemeClr>
                </a:solidFill>
              </a:rPr>
              <a:t>axon</a:t>
            </a:r>
            <a:r>
              <a:rPr lang="it-IT" altLang="it-IT" dirty="0">
                <a:solidFill>
                  <a:schemeClr val="accent5">
                    <a:lumMod val="75000"/>
                  </a:schemeClr>
                </a:solidFill>
              </a:rPr>
              <a:t> </a:t>
            </a:r>
            <a:r>
              <a:rPr lang="it-IT" altLang="it-IT" dirty="0" err="1">
                <a:solidFill>
                  <a:schemeClr val="accent5">
                    <a:lumMod val="75000"/>
                  </a:schemeClr>
                </a:solidFill>
              </a:rPr>
              <a:t>through</a:t>
            </a:r>
            <a:r>
              <a:rPr lang="it-IT" altLang="it-IT" dirty="0">
                <a:solidFill>
                  <a:schemeClr val="accent5">
                    <a:lumMod val="75000"/>
                  </a:schemeClr>
                </a:solidFill>
              </a:rPr>
              <a:t> the gap-</a:t>
            </a:r>
            <a:r>
              <a:rPr lang="it-IT" altLang="it-IT" dirty="0" err="1">
                <a:solidFill>
                  <a:schemeClr val="accent5">
                    <a:lumMod val="75000"/>
                  </a:schemeClr>
                </a:solidFill>
              </a:rPr>
              <a:t>junctions</a:t>
            </a:r>
            <a:r>
              <a:rPr lang="it-IT" altLang="it-IT" dirty="0">
                <a:solidFill>
                  <a:schemeClr val="accent5">
                    <a:lumMod val="75000"/>
                  </a:schemeClr>
                </a:solidFill>
              </a:rPr>
              <a:t>.</a:t>
            </a:r>
          </a:p>
          <a:p>
            <a:pPr eaLnBrk="1" hangingPunct="1">
              <a:spcBef>
                <a:spcPct val="50000"/>
              </a:spcBef>
              <a:buFont typeface="Wingdings" panose="05000000000000000000" pitchFamily="2" charset="2"/>
              <a:buChar char="à"/>
            </a:pPr>
            <a:r>
              <a:rPr lang="it-IT" altLang="it-IT" dirty="0" smtClean="0">
                <a:solidFill>
                  <a:schemeClr val="accent5">
                    <a:lumMod val="75000"/>
                  </a:schemeClr>
                </a:solidFill>
              </a:rPr>
              <a:t> With </a:t>
            </a:r>
            <a:r>
              <a:rPr lang="it-IT" altLang="it-IT" dirty="0">
                <a:solidFill>
                  <a:schemeClr val="accent5">
                    <a:lumMod val="75000"/>
                  </a:schemeClr>
                </a:solidFill>
              </a:rPr>
              <a:t>ATP </a:t>
            </a:r>
            <a:r>
              <a:rPr lang="it-IT" altLang="it-IT" dirty="0" err="1">
                <a:solidFill>
                  <a:schemeClr val="accent5">
                    <a:lumMod val="75000"/>
                  </a:schemeClr>
                </a:solidFill>
              </a:rPr>
              <a:t>neurons</a:t>
            </a:r>
            <a:r>
              <a:rPr lang="it-IT" altLang="it-IT" dirty="0">
                <a:solidFill>
                  <a:schemeClr val="accent5">
                    <a:lumMod val="75000"/>
                  </a:schemeClr>
                </a:solidFill>
              </a:rPr>
              <a:t> </a:t>
            </a:r>
            <a:r>
              <a:rPr lang="it-IT" altLang="it-IT" dirty="0" err="1">
                <a:solidFill>
                  <a:schemeClr val="accent5">
                    <a:lumMod val="75000"/>
                  </a:schemeClr>
                </a:solidFill>
              </a:rPr>
              <a:t>survive</a:t>
            </a:r>
            <a:r>
              <a:rPr lang="it-IT" altLang="it-IT" dirty="0">
                <a:solidFill>
                  <a:schemeClr val="accent5">
                    <a:lumMod val="75000"/>
                  </a:schemeClr>
                </a:solidFill>
              </a:rPr>
              <a:t>.</a:t>
            </a:r>
          </a:p>
          <a:p>
            <a:pPr eaLnBrk="1" hangingPunct="1">
              <a:spcBef>
                <a:spcPct val="50000"/>
              </a:spcBef>
              <a:buFont typeface="Wingdings" panose="05000000000000000000" pitchFamily="2" charset="2"/>
              <a:buChar char="à"/>
            </a:pPr>
            <a:r>
              <a:rPr lang="it-IT" altLang="it-IT" dirty="0" smtClean="0">
                <a:solidFill>
                  <a:schemeClr val="accent5">
                    <a:lumMod val="75000"/>
                  </a:schemeClr>
                </a:solidFill>
              </a:rPr>
              <a:t> </a:t>
            </a:r>
            <a:r>
              <a:rPr lang="it-IT" altLang="it-IT" dirty="0" err="1" smtClean="0">
                <a:solidFill>
                  <a:schemeClr val="accent5">
                    <a:lumMod val="75000"/>
                  </a:schemeClr>
                </a:solidFill>
              </a:rPr>
              <a:t>Without</a:t>
            </a:r>
            <a:r>
              <a:rPr lang="it-IT" altLang="it-IT" dirty="0" smtClean="0">
                <a:solidFill>
                  <a:schemeClr val="accent5">
                    <a:lumMod val="75000"/>
                  </a:schemeClr>
                </a:solidFill>
              </a:rPr>
              <a:t> </a:t>
            </a:r>
            <a:r>
              <a:rPr lang="it-IT" altLang="it-IT" dirty="0">
                <a:solidFill>
                  <a:schemeClr val="accent5">
                    <a:lumMod val="75000"/>
                  </a:schemeClr>
                </a:solidFill>
              </a:rPr>
              <a:t>ATP </a:t>
            </a:r>
            <a:r>
              <a:rPr lang="it-IT" altLang="it-IT" dirty="0" err="1">
                <a:solidFill>
                  <a:schemeClr val="accent5">
                    <a:lumMod val="75000"/>
                  </a:schemeClr>
                </a:solidFill>
              </a:rPr>
              <a:t>neurons</a:t>
            </a:r>
            <a:r>
              <a:rPr lang="it-IT" altLang="it-IT" dirty="0">
                <a:solidFill>
                  <a:schemeClr val="accent5">
                    <a:lumMod val="75000"/>
                  </a:schemeClr>
                </a:solidFill>
              </a:rPr>
              <a:t> degenerate.  </a:t>
            </a:r>
          </a:p>
          <a:p>
            <a:pPr eaLnBrk="1" hangingPunct="1">
              <a:spcBef>
                <a:spcPct val="50000"/>
              </a:spcBef>
              <a:buFont typeface="Wingdings" panose="05000000000000000000" pitchFamily="2" charset="2"/>
              <a:buChar char="à"/>
            </a:pPr>
            <a:endParaRPr lang="it-IT" altLang="it-IT" dirty="0"/>
          </a:p>
        </p:txBody>
      </p:sp>
    </p:spTree>
    <p:extLst>
      <p:ext uri="{BB962C8B-B14F-4D97-AF65-F5344CB8AC3E}">
        <p14:creationId xmlns:p14="http://schemas.microsoft.com/office/powerpoint/2010/main" val="261754508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CasellaDiTesto 1"/>
          <p:cNvSpPr txBox="1"/>
          <p:nvPr/>
        </p:nvSpPr>
        <p:spPr>
          <a:xfrm>
            <a:off x="1331640" y="1412776"/>
            <a:ext cx="6840760" cy="2800767"/>
          </a:xfrm>
          <a:prstGeom prst="rect">
            <a:avLst/>
          </a:prstGeom>
          <a:noFill/>
        </p:spPr>
        <p:txBody>
          <a:bodyPr wrap="square" rtlCol="0">
            <a:spAutoFit/>
          </a:bodyPr>
          <a:lstStyle/>
          <a:p>
            <a:pPr algn="ctr"/>
            <a:r>
              <a:rPr lang="it-IT" sz="4400" dirty="0" smtClean="0">
                <a:solidFill>
                  <a:schemeClr val="accent1">
                    <a:lumMod val="75000"/>
                  </a:schemeClr>
                </a:solidFill>
              </a:rPr>
              <a:t>(3)</a:t>
            </a:r>
          </a:p>
          <a:p>
            <a:pPr algn="ctr"/>
            <a:endParaRPr lang="it-IT" sz="4400" dirty="0">
              <a:solidFill>
                <a:schemeClr val="accent1">
                  <a:lumMod val="75000"/>
                </a:schemeClr>
              </a:solidFill>
            </a:endParaRPr>
          </a:p>
          <a:p>
            <a:pPr algn="ctr"/>
            <a:endParaRPr lang="it-IT" sz="4400" dirty="0" smtClean="0">
              <a:solidFill>
                <a:schemeClr val="accent1">
                  <a:lumMod val="75000"/>
                </a:schemeClr>
              </a:solidFill>
            </a:endParaRPr>
          </a:p>
          <a:p>
            <a:pPr algn="ctr"/>
            <a:r>
              <a:rPr lang="it-IT" sz="4400" dirty="0" err="1" smtClean="0">
                <a:solidFill>
                  <a:schemeClr val="accent1">
                    <a:lumMod val="75000"/>
                  </a:schemeClr>
                </a:solidFill>
              </a:rPr>
              <a:t>Myelin</a:t>
            </a:r>
            <a:r>
              <a:rPr lang="it-IT" sz="4400" dirty="0" smtClean="0">
                <a:solidFill>
                  <a:schemeClr val="accent1">
                    <a:lumMod val="75000"/>
                  </a:schemeClr>
                </a:solidFill>
              </a:rPr>
              <a:t> and </a:t>
            </a:r>
            <a:r>
              <a:rPr lang="it-IT" sz="4400" dirty="0" err="1" smtClean="0">
                <a:solidFill>
                  <a:schemeClr val="accent1">
                    <a:lumMod val="75000"/>
                  </a:schemeClr>
                </a:solidFill>
              </a:rPr>
              <a:t>memory</a:t>
            </a:r>
            <a:endParaRPr lang="it-IT" sz="4400" dirty="0">
              <a:solidFill>
                <a:schemeClr val="accent1">
                  <a:lumMod val="75000"/>
                </a:schemeClr>
              </a:solidFill>
            </a:endParaRPr>
          </a:p>
        </p:txBody>
      </p:sp>
    </p:spTree>
    <p:extLst>
      <p:ext uri="{BB962C8B-B14F-4D97-AF65-F5344CB8AC3E}">
        <p14:creationId xmlns:p14="http://schemas.microsoft.com/office/powerpoint/2010/main" val="24536356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C6E198AA-2F90-433E-9F7E-3EF22DF24A92}" type="slidenum">
              <a:rPr lang="it-IT" altLang="it-IT" sz="1400" b="0" smtClean="0">
                <a:solidFill>
                  <a:schemeClr val="tx1"/>
                </a:solidFill>
              </a:rPr>
              <a:pPr eaLnBrk="1" hangingPunct="1"/>
              <a:t>27</a:t>
            </a:fld>
            <a:endParaRPr lang="it-IT" altLang="it-IT" sz="1400" b="0" smtClean="0">
              <a:solidFill>
                <a:schemeClr val="tx1"/>
              </a:solidFill>
            </a:endParaRPr>
          </a:p>
        </p:txBody>
      </p:sp>
      <p:pic>
        <p:nvPicPr>
          <p:cNvPr id="1259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3838"/>
            <a:ext cx="9372600" cy="640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956" name="Text Box 3"/>
          <p:cNvSpPr txBox="1">
            <a:spLocks noChangeArrowheads="1"/>
          </p:cNvSpPr>
          <p:nvPr/>
        </p:nvSpPr>
        <p:spPr bwMode="auto">
          <a:xfrm>
            <a:off x="4724400" y="228600"/>
            <a:ext cx="350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2400">
                <a:solidFill>
                  <a:srgbClr val="FF3300"/>
                </a:solidFill>
                <a:cs typeface="Arial" pitchFamily="34" charset="0"/>
              </a:rPr>
              <a:t>December 2008</a:t>
            </a:r>
          </a:p>
        </p:txBody>
      </p:sp>
    </p:spTree>
    <p:extLst>
      <p:ext uri="{BB962C8B-B14F-4D97-AF65-F5344CB8AC3E}">
        <p14:creationId xmlns:p14="http://schemas.microsoft.com/office/powerpoint/2010/main" val="148975350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91ECDAC9-23FE-45FC-B89A-FB31DF494386}" type="slidenum">
              <a:rPr lang="it-IT" altLang="it-IT" sz="1400" b="0" smtClean="0">
                <a:solidFill>
                  <a:schemeClr val="tx1"/>
                </a:solidFill>
              </a:rPr>
              <a:pPr eaLnBrk="1" hangingPunct="1"/>
              <a:t>28</a:t>
            </a:fld>
            <a:endParaRPr lang="it-IT" altLang="it-IT" sz="1400" b="0" smtClean="0">
              <a:solidFill>
                <a:schemeClr val="tx1"/>
              </a:solidFill>
            </a:endParaRPr>
          </a:p>
        </p:txBody>
      </p:sp>
      <p:pic>
        <p:nvPicPr>
          <p:cNvPr id="12697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76400"/>
            <a:ext cx="914400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9375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436648AE-48B9-4CDE-A123-A878F2F3589C}" type="slidenum">
              <a:rPr lang="it-IT" altLang="it-IT" sz="1400" b="0" smtClean="0">
                <a:solidFill>
                  <a:schemeClr val="tx1"/>
                </a:solidFill>
              </a:rPr>
              <a:pPr eaLnBrk="1" hangingPunct="1"/>
              <a:t>29</a:t>
            </a:fld>
            <a:endParaRPr lang="it-IT" altLang="it-IT" sz="1400" b="0" smtClean="0">
              <a:solidFill>
                <a:schemeClr val="tx1"/>
              </a:solidFill>
            </a:endParaRPr>
          </a:p>
        </p:txBody>
      </p:sp>
      <p:pic>
        <p:nvPicPr>
          <p:cNvPr id="1280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8610600" cy="706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8004" name="Text Box 3"/>
          <p:cNvSpPr txBox="1">
            <a:spLocks noChangeArrowheads="1"/>
          </p:cNvSpPr>
          <p:nvPr/>
        </p:nvSpPr>
        <p:spPr bwMode="auto">
          <a:xfrm>
            <a:off x="3276600" y="0"/>
            <a:ext cx="4191000" cy="557213"/>
          </a:xfrm>
          <a:prstGeom prst="rect">
            <a:avLst/>
          </a:prstGeom>
          <a:noFill/>
          <a:ln w="38100">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a:cs typeface="Arial" pitchFamily="34" charset="0"/>
              </a:rPr>
              <a:t>Training course</a:t>
            </a:r>
          </a:p>
        </p:txBody>
      </p:sp>
      <p:sp>
        <p:nvSpPr>
          <p:cNvPr id="128005" name="Text Box 4"/>
          <p:cNvSpPr txBox="1">
            <a:spLocks noChangeArrowheads="1"/>
          </p:cNvSpPr>
          <p:nvPr/>
        </p:nvSpPr>
        <p:spPr bwMode="auto">
          <a:xfrm>
            <a:off x="5334000" y="1752600"/>
            <a:ext cx="1676400" cy="404813"/>
          </a:xfrm>
          <a:prstGeom prst="rect">
            <a:avLst/>
          </a:prstGeom>
          <a:noFill/>
          <a:ln w="38100">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800">
                <a:cs typeface="Arial" pitchFamily="34" charset="0"/>
              </a:rPr>
              <a:t>Probe test</a:t>
            </a:r>
          </a:p>
        </p:txBody>
      </p:sp>
      <p:sp>
        <p:nvSpPr>
          <p:cNvPr id="128006" name="Text Box 5"/>
          <p:cNvSpPr txBox="1">
            <a:spLocks noChangeArrowheads="1"/>
          </p:cNvSpPr>
          <p:nvPr/>
        </p:nvSpPr>
        <p:spPr bwMode="auto">
          <a:xfrm>
            <a:off x="2286000" y="4267200"/>
            <a:ext cx="2286000" cy="434975"/>
          </a:xfrm>
          <a:prstGeom prst="rect">
            <a:avLst/>
          </a:prstGeom>
          <a:noFill/>
          <a:ln w="38100">
            <a:solidFill>
              <a:srgbClr val="CC33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2000">
                <a:cs typeface="Arial" pitchFamily="34" charset="0"/>
              </a:rPr>
              <a:t>36-day after</a:t>
            </a:r>
          </a:p>
        </p:txBody>
      </p:sp>
    </p:spTree>
    <p:extLst>
      <p:ext uri="{BB962C8B-B14F-4D97-AF65-F5344CB8AC3E}">
        <p14:creationId xmlns:p14="http://schemas.microsoft.com/office/powerpoint/2010/main" val="28838220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54C0C21F-B88F-4D24-96D3-5D77C656878D}" type="slidenum">
              <a:rPr lang="it-IT" altLang="it-IT" sz="1400" b="0" smtClean="0">
                <a:solidFill>
                  <a:schemeClr val="tx1"/>
                </a:solidFill>
              </a:rPr>
              <a:pPr eaLnBrk="1" hangingPunct="1"/>
              <a:t>30</a:t>
            </a:fld>
            <a:endParaRPr lang="it-IT" altLang="it-IT" sz="1400" b="0" smtClean="0">
              <a:solidFill>
                <a:schemeClr val="tx1"/>
              </a:solidFill>
            </a:endParaRPr>
          </a:p>
        </p:txBody>
      </p:sp>
      <p:pic>
        <p:nvPicPr>
          <p:cNvPr id="129027" name="Picture 2" descr="Barnes_ma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570163"/>
            <a:ext cx="5029200" cy="450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028" name="Text Box 3"/>
          <p:cNvSpPr txBox="1">
            <a:spLocks noChangeArrowheads="1"/>
          </p:cNvSpPr>
          <p:nvPr/>
        </p:nvSpPr>
        <p:spPr bwMode="auto">
          <a:xfrm>
            <a:off x="0" y="304800"/>
            <a:ext cx="91440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r>
              <a:rPr lang="en-GB" altLang="it-IT">
                <a:cs typeface="Arial" pitchFamily="34" charset="0"/>
                <a:hlinkClick r:id="rId4"/>
              </a:rPr>
              <a:t>http://en.wikipedia.org/wiki/Barnes_maze</a:t>
            </a:r>
            <a:endParaRPr lang="en-GB" altLang="it-IT">
              <a:cs typeface="Arial" pitchFamily="34" charset="0"/>
            </a:endParaRPr>
          </a:p>
          <a:p>
            <a:pPr eaLnBrk="1" hangingPunct="1"/>
            <a:r>
              <a:rPr lang="en-GB" altLang="it-IT">
                <a:cs typeface="Arial" pitchFamily="34" charset="0"/>
              </a:rPr>
              <a:t>The Barnes maze is a tool used in psychological laboratory experiments to measure </a:t>
            </a:r>
            <a:r>
              <a:rPr lang="en-GB" altLang="it-IT">
                <a:cs typeface="Arial" pitchFamily="34" charset="0"/>
                <a:hlinkClick r:id="rId5" tooltip="Spatial learning"/>
              </a:rPr>
              <a:t>spatial learning</a:t>
            </a:r>
            <a:r>
              <a:rPr lang="en-GB" altLang="it-IT">
                <a:cs typeface="Arial" pitchFamily="34" charset="0"/>
              </a:rPr>
              <a:t> and </a:t>
            </a:r>
            <a:r>
              <a:rPr lang="en-GB" altLang="it-IT">
                <a:cs typeface="Arial" pitchFamily="34" charset="0"/>
                <a:hlinkClick r:id="rId6" tooltip="Memory"/>
              </a:rPr>
              <a:t>memory</a:t>
            </a:r>
            <a:r>
              <a:rPr lang="en-GB" altLang="it-IT">
                <a:cs typeface="Arial" pitchFamily="34" charset="0"/>
              </a:rPr>
              <a:t>. The test subjects are usually rodents such as </a:t>
            </a:r>
            <a:r>
              <a:rPr lang="en-GB" altLang="it-IT">
                <a:cs typeface="Arial" pitchFamily="34" charset="0"/>
                <a:hlinkClick r:id="rId7" tooltip="Lab mouse"/>
              </a:rPr>
              <a:t>mice</a:t>
            </a:r>
            <a:r>
              <a:rPr lang="en-GB" altLang="it-IT">
                <a:cs typeface="Arial" pitchFamily="34" charset="0"/>
              </a:rPr>
              <a:t> or </a:t>
            </a:r>
            <a:r>
              <a:rPr lang="en-GB" altLang="it-IT">
                <a:cs typeface="Arial" pitchFamily="34" charset="0"/>
                <a:hlinkClick r:id="rId8" tooltip="Lab rat"/>
              </a:rPr>
              <a:t>lab rats</a:t>
            </a:r>
            <a:r>
              <a:rPr lang="en-GB" altLang="it-IT">
                <a:cs typeface="Arial" pitchFamily="34" charset="0"/>
              </a:rPr>
              <a:t>, which either serve as a</a:t>
            </a:r>
            <a:endParaRPr lang="it-IT" altLang="it-IT">
              <a:cs typeface="Arial" pitchFamily="34" charset="0"/>
            </a:endParaRPr>
          </a:p>
        </p:txBody>
      </p:sp>
      <p:sp>
        <p:nvSpPr>
          <p:cNvPr id="129029" name="Text Box 4"/>
          <p:cNvSpPr txBox="1">
            <a:spLocks noChangeArrowheads="1"/>
          </p:cNvSpPr>
          <p:nvPr/>
        </p:nvSpPr>
        <p:spPr bwMode="auto">
          <a:xfrm>
            <a:off x="0" y="2514600"/>
            <a:ext cx="4114800" cy="500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r>
              <a:rPr lang="en-GB" altLang="it-IT">
                <a:cs typeface="Arial" pitchFamily="34" charset="0"/>
                <a:hlinkClick r:id="rId9" tooltip="Scientific control"/>
              </a:rPr>
              <a:t>control</a:t>
            </a:r>
            <a:r>
              <a:rPr lang="en-GB" altLang="it-IT">
                <a:cs typeface="Arial" pitchFamily="34" charset="0"/>
              </a:rPr>
              <a:t> or may have some </a:t>
            </a:r>
            <a:r>
              <a:rPr lang="en-GB" altLang="it-IT">
                <a:cs typeface="Arial" pitchFamily="34" charset="0"/>
                <a:hlinkClick r:id="rId10" tooltip="Genetics"/>
              </a:rPr>
              <a:t>genetic</a:t>
            </a:r>
            <a:r>
              <a:rPr lang="en-GB" altLang="it-IT">
                <a:cs typeface="Arial" pitchFamily="34" charset="0"/>
              </a:rPr>
              <a:t> variable or deficiency present in them which will cause them to react differently to the maze.</a:t>
            </a:r>
            <a:endParaRPr lang="de-DE" altLang="it-IT">
              <a:cs typeface="Arial" pitchFamily="34" charset="0"/>
            </a:endParaRPr>
          </a:p>
          <a:p>
            <a:pPr eaLnBrk="1" hangingPunct="1"/>
            <a:r>
              <a:rPr lang="de-DE" altLang="it-IT">
                <a:cs typeface="Arial" pitchFamily="34" charset="0"/>
              </a:rPr>
              <a:t>Video:  </a:t>
            </a:r>
            <a:r>
              <a:rPr lang="de-DE" altLang="it-IT">
                <a:cs typeface="Arial" pitchFamily="34" charset="0"/>
                <a:hlinkClick r:id="rId11"/>
              </a:rPr>
              <a:t>http://www.youtube.com/watch?v=MBwoYJ7MdI8</a:t>
            </a:r>
            <a:r>
              <a:rPr lang="it-IT" altLang="it-IT">
                <a:cs typeface="Arial" pitchFamily="34" charset="0"/>
              </a:rPr>
              <a:t> </a:t>
            </a:r>
          </a:p>
          <a:p>
            <a:pPr eaLnBrk="1" hangingPunct="1">
              <a:spcBef>
                <a:spcPct val="50000"/>
              </a:spcBef>
            </a:pPr>
            <a:endParaRPr lang="it-IT" altLang="it-IT">
              <a:cs typeface="Arial" pitchFamily="34" charset="0"/>
            </a:endParaRPr>
          </a:p>
        </p:txBody>
      </p:sp>
    </p:spTree>
    <p:extLst>
      <p:ext uri="{BB962C8B-B14F-4D97-AF65-F5344CB8AC3E}">
        <p14:creationId xmlns:p14="http://schemas.microsoft.com/office/powerpoint/2010/main" val="10810581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347B62ED-8506-4080-A6D6-50DFF1410410}" type="slidenum">
              <a:rPr lang="it-IT" altLang="it-IT" sz="1400" b="0" smtClean="0">
                <a:solidFill>
                  <a:schemeClr val="tx1"/>
                </a:solidFill>
              </a:rPr>
              <a:pPr eaLnBrk="1" hangingPunct="1"/>
              <a:t>31</a:t>
            </a:fld>
            <a:endParaRPr lang="it-IT" altLang="it-IT" sz="1400" b="0" smtClean="0">
              <a:solidFill>
                <a:schemeClr val="tx1"/>
              </a:solidFill>
            </a:endParaRPr>
          </a:p>
        </p:txBody>
      </p:sp>
      <p:pic>
        <p:nvPicPr>
          <p:cNvPr id="13005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51013"/>
            <a:ext cx="9144000" cy="510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005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0"/>
            <a:ext cx="7848600" cy="223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0053" name="Text Box 4"/>
          <p:cNvSpPr txBox="1">
            <a:spLocks noChangeArrowheads="1"/>
          </p:cNvSpPr>
          <p:nvPr/>
        </p:nvSpPr>
        <p:spPr bwMode="auto">
          <a:xfrm>
            <a:off x="0" y="6553200"/>
            <a:ext cx="104394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r>
              <a:rPr lang="it-IT" altLang="it-IT" sz="1200" b="0">
                <a:solidFill>
                  <a:schemeClr val="tx1"/>
                </a:solidFill>
                <a:cs typeface="Arial" pitchFamily="34" charset="0"/>
              </a:rPr>
              <a:t>B) Relationship between mitochondrial respiratory function and phenotypic expression of impaired spatial remote memory</a:t>
            </a:r>
          </a:p>
        </p:txBody>
      </p:sp>
    </p:spTree>
    <p:extLst>
      <p:ext uri="{BB962C8B-B14F-4D97-AF65-F5344CB8AC3E}">
        <p14:creationId xmlns:p14="http://schemas.microsoft.com/office/powerpoint/2010/main" val="8421810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BF265654-5915-4FDE-AEFA-610B6B74D562}" type="slidenum">
              <a:rPr lang="it-IT" altLang="it-IT" sz="1400" b="0" smtClean="0">
                <a:solidFill>
                  <a:schemeClr val="tx1"/>
                </a:solidFill>
              </a:rPr>
              <a:pPr eaLnBrk="1" hangingPunct="1"/>
              <a:t>32</a:t>
            </a:fld>
            <a:endParaRPr lang="it-IT" altLang="it-IT" sz="1400" b="0" smtClean="0">
              <a:solidFill>
                <a:schemeClr val="tx1"/>
              </a:solidFill>
            </a:endParaRPr>
          </a:p>
        </p:txBody>
      </p:sp>
      <p:sp>
        <p:nvSpPr>
          <p:cNvPr id="131075" name="Text Box 2"/>
          <p:cNvSpPr txBox="1">
            <a:spLocks noChangeArrowheads="1"/>
          </p:cNvSpPr>
          <p:nvPr/>
        </p:nvSpPr>
        <p:spPr bwMode="auto">
          <a:xfrm>
            <a:off x="0" y="1295400"/>
            <a:ext cx="9144000" cy="118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2400" b="0">
                <a:solidFill>
                  <a:schemeClr val="tx1"/>
                </a:solidFill>
                <a:cs typeface="Arial" pitchFamily="34" charset="0"/>
              </a:rPr>
              <a:t>These researches conclude that the spatial memory is very compromized, because the proteins codified by mitochondrial DNA are loose.</a:t>
            </a:r>
          </a:p>
        </p:txBody>
      </p:sp>
      <p:sp>
        <p:nvSpPr>
          <p:cNvPr id="131076" name="Text Box 3"/>
          <p:cNvSpPr txBox="1">
            <a:spLocks noChangeArrowheads="1"/>
          </p:cNvSpPr>
          <p:nvPr/>
        </p:nvSpPr>
        <p:spPr bwMode="auto">
          <a:xfrm>
            <a:off x="0" y="3048000"/>
            <a:ext cx="9144000" cy="191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r>
              <a:rPr lang="it-IT" altLang="it-IT" sz="2400" b="0" i="1">
                <a:solidFill>
                  <a:schemeClr val="tx1"/>
                </a:solidFill>
                <a:cs typeface="Arial" pitchFamily="34" charset="0"/>
              </a:rPr>
              <a:t>We therefore succeeded for the first time in showing experimental evidence that a high load of pathogenically mutated mtDNA and the resultant mitochondrial respiration deficiencies, in the absence of severe mitochondrial disease phenotypes, are responsible for the impairment of spatial remote memory.</a:t>
            </a:r>
          </a:p>
        </p:txBody>
      </p:sp>
    </p:spTree>
    <p:extLst>
      <p:ext uri="{BB962C8B-B14F-4D97-AF65-F5344CB8AC3E}">
        <p14:creationId xmlns:p14="http://schemas.microsoft.com/office/powerpoint/2010/main" val="24964414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CC2C564F-D3C4-400C-924B-6B08D392C712}" type="slidenum">
              <a:rPr lang="it-IT" altLang="it-IT" sz="1400" b="0" smtClean="0">
                <a:solidFill>
                  <a:schemeClr val="tx1"/>
                </a:solidFill>
              </a:rPr>
              <a:pPr eaLnBrk="1" hangingPunct="1"/>
              <a:t>33</a:t>
            </a:fld>
            <a:endParaRPr lang="it-IT" altLang="it-IT" sz="1400" b="0" smtClean="0">
              <a:solidFill>
                <a:schemeClr val="tx1"/>
              </a:solidFill>
            </a:endParaRPr>
          </a:p>
        </p:txBody>
      </p:sp>
      <p:pic>
        <p:nvPicPr>
          <p:cNvPr id="13209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9247188" cy="246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2100" name="Text Box 3"/>
          <p:cNvSpPr txBox="1">
            <a:spLocks noChangeArrowheads="1"/>
          </p:cNvSpPr>
          <p:nvPr/>
        </p:nvSpPr>
        <p:spPr bwMode="auto">
          <a:xfrm>
            <a:off x="685800" y="0"/>
            <a:ext cx="79248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algn="ctr" eaLnBrk="1" hangingPunct="1">
              <a:spcBef>
                <a:spcPct val="50000"/>
              </a:spcBef>
            </a:pPr>
            <a:r>
              <a:rPr lang="it-IT" altLang="it-IT" sz="4400">
                <a:cs typeface="Arial" pitchFamily="34" charset="0"/>
              </a:rPr>
              <a:t>Parental trasmission of behaviour </a:t>
            </a:r>
          </a:p>
        </p:txBody>
      </p:sp>
      <p:pic>
        <p:nvPicPr>
          <p:cNvPr id="132101" name="Picture 4" descr="Chimp_Tauru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810000"/>
            <a:ext cx="5867400" cy="403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2102" name="Picture 5" descr="scimpanz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4150" y="3810000"/>
            <a:ext cx="26098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5320671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8CE35879-04F3-4E73-867F-A4ABC55C4871}" type="slidenum">
              <a:rPr lang="it-IT" altLang="it-IT" sz="1400" b="0" smtClean="0">
                <a:solidFill>
                  <a:schemeClr val="tx1"/>
                </a:solidFill>
              </a:rPr>
              <a:pPr eaLnBrk="1" hangingPunct="1"/>
              <a:t>34</a:t>
            </a:fld>
            <a:endParaRPr lang="it-IT" altLang="it-IT" sz="1400" b="0" smtClean="0">
              <a:solidFill>
                <a:schemeClr val="tx1"/>
              </a:solidFill>
            </a:endParaRPr>
          </a:p>
        </p:txBody>
      </p:sp>
      <p:pic>
        <p:nvPicPr>
          <p:cNvPr id="133123" name="Picture 2" descr="foto animali della fattoria,fattorie didattiche:vitello vitellino appena nato di razza bruna alpina,anche la mia mamma fà del buon latte,ottimo per produrre formaggi,bisogna bere il latte fresco appena munto,animali fattor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2763" y="914400"/>
            <a:ext cx="6091237"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24" name="Picture 3" descr="27951_396904068570_273213923570_4021657_3537249_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04800"/>
            <a:ext cx="412115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188173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13414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4F423CC7-C48F-4695-9264-2B96355B49C6}" type="slidenum">
              <a:rPr lang="it-IT" altLang="it-IT" sz="1400" b="0" smtClean="0">
                <a:solidFill>
                  <a:schemeClr val="tx1"/>
                </a:solidFill>
              </a:rPr>
              <a:pPr eaLnBrk="1" hangingPunct="1"/>
              <a:t>35</a:t>
            </a:fld>
            <a:endParaRPr lang="it-IT" altLang="it-IT" sz="1400" b="0" smtClean="0">
              <a:solidFill>
                <a:schemeClr val="tx1"/>
              </a:solidFill>
            </a:endParaRPr>
          </a:p>
        </p:txBody>
      </p:sp>
      <p:sp>
        <p:nvSpPr>
          <p:cNvPr id="1921026" name="Rectangle 2"/>
          <p:cNvSpPr>
            <a:spLocks noChangeArrowheads="1"/>
          </p:cNvSpPr>
          <p:nvPr/>
        </p:nvSpPr>
        <p:spPr bwMode="auto">
          <a:xfrm>
            <a:off x="0" y="1600200"/>
            <a:ext cx="8915400" cy="3554413"/>
          </a:xfrm>
          <a:prstGeom prst="rect">
            <a:avLst/>
          </a:prstGeom>
          <a:noFill/>
          <a:ln w="9525">
            <a:noFill/>
            <a:miter lim="800000"/>
            <a:headEnd/>
            <a:tailEnd/>
          </a:ln>
          <a:effectLst/>
        </p:spPr>
        <p:txBody>
          <a:bodyPr>
            <a:spAutoFit/>
          </a:bodyPr>
          <a:lstStyle/>
          <a:p>
            <a:pPr marL="457200" indent="-457200" algn="ctr">
              <a:lnSpc>
                <a:spcPct val="80000"/>
              </a:lnSpc>
              <a:spcBef>
                <a:spcPct val="20000"/>
              </a:spcBef>
              <a:defRPr/>
            </a:pPr>
            <a:r>
              <a:rPr lang="it-IT" sz="5400" b="0" dirty="0" smtClean="0">
                <a:solidFill>
                  <a:schemeClr val="accent1">
                    <a:lumMod val="75000"/>
                  </a:schemeClr>
                </a:solidFill>
              </a:rPr>
              <a:t>(4)</a:t>
            </a:r>
            <a:r>
              <a:rPr lang="it-IT" sz="4000" b="0" dirty="0" smtClean="0">
                <a:solidFill>
                  <a:schemeClr val="accent1">
                    <a:lumMod val="75000"/>
                  </a:schemeClr>
                </a:solidFill>
              </a:rPr>
              <a:t> </a:t>
            </a:r>
            <a:endParaRPr lang="it-IT" sz="4000" b="0" dirty="0">
              <a:solidFill>
                <a:schemeClr val="accent1">
                  <a:lumMod val="75000"/>
                </a:schemeClr>
              </a:solidFill>
            </a:endParaRPr>
          </a:p>
          <a:p>
            <a:pPr marL="457200" indent="-457200" algn="ctr">
              <a:lnSpc>
                <a:spcPct val="80000"/>
              </a:lnSpc>
              <a:spcBef>
                <a:spcPct val="20000"/>
              </a:spcBef>
              <a:defRPr/>
            </a:pPr>
            <a:endParaRPr lang="it-IT" sz="4000" b="0" dirty="0">
              <a:solidFill>
                <a:schemeClr val="bg1"/>
              </a:solidFill>
            </a:endParaRPr>
          </a:p>
          <a:p>
            <a:pPr marL="457200" indent="-457200" algn="ctr">
              <a:spcBef>
                <a:spcPct val="20000"/>
              </a:spcBef>
              <a:spcAft>
                <a:spcPct val="20000"/>
              </a:spcAft>
              <a:defRPr/>
            </a:pPr>
            <a:r>
              <a:rPr lang="en-US" sz="4000" b="0" dirty="0">
                <a:solidFill>
                  <a:schemeClr val="accent1">
                    <a:lumMod val="75000"/>
                  </a:schemeClr>
                </a:solidFill>
                <a:effectLst>
                  <a:outerShdw blurRad="38100" dist="38100" dir="2700000" algn="tl">
                    <a:srgbClr val="000000"/>
                  </a:outerShdw>
                </a:effectLst>
              </a:rPr>
              <a:t>Assumptions on the energetic basis of sleep</a:t>
            </a:r>
            <a:endParaRPr lang="it-IT" sz="4000" b="0" dirty="0">
              <a:solidFill>
                <a:schemeClr val="accent1">
                  <a:lumMod val="75000"/>
                </a:schemeClr>
              </a:solidFill>
              <a:effectLst>
                <a:outerShdw blurRad="38100" dist="38100" dir="2700000" algn="tl">
                  <a:srgbClr val="000000"/>
                </a:outerShdw>
              </a:effectLst>
            </a:endParaRPr>
          </a:p>
          <a:p>
            <a:pPr marL="457200" indent="-457200" algn="ctr">
              <a:spcBef>
                <a:spcPct val="20000"/>
              </a:spcBef>
              <a:spcAft>
                <a:spcPct val="20000"/>
              </a:spcAft>
              <a:defRPr/>
            </a:pPr>
            <a:endParaRPr lang="it-IT" sz="4000" b="0" dirty="0">
              <a:solidFill>
                <a:schemeClr val="bg1"/>
              </a:solidFill>
              <a:effectLst>
                <a:outerShdw blurRad="38100" dist="38100" dir="2700000" algn="tl">
                  <a:srgbClr val="000000"/>
                </a:outerShdw>
              </a:effectLst>
            </a:endParaRPr>
          </a:p>
        </p:txBody>
      </p:sp>
      <p:pic>
        <p:nvPicPr>
          <p:cNvPr id="134148" name="Picture 3" descr="Art Deco Post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08625" y="0"/>
            <a:ext cx="3635375"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6777165"/>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BC248EC7-BC11-4E0C-AE0B-0372757AB6A6}" type="slidenum">
              <a:rPr lang="it-IT" altLang="it-IT" sz="1400" b="0" smtClean="0">
                <a:solidFill>
                  <a:schemeClr val="tx1"/>
                </a:solidFill>
              </a:rPr>
              <a:pPr eaLnBrk="1" hangingPunct="1"/>
              <a:t>36</a:t>
            </a:fld>
            <a:endParaRPr lang="it-IT" altLang="it-IT" sz="1400" b="0" smtClean="0">
              <a:solidFill>
                <a:schemeClr val="tx1"/>
              </a:solidFill>
            </a:endParaRPr>
          </a:p>
        </p:txBody>
      </p:sp>
      <p:pic>
        <p:nvPicPr>
          <p:cNvPr id="135171" name="Picture 2" descr="figure tif definitiv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 y="2852738"/>
            <a:ext cx="9058275"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172" name="Text Box 3"/>
          <p:cNvSpPr txBox="1">
            <a:spLocks noChangeArrowheads="1"/>
          </p:cNvSpPr>
          <p:nvPr/>
        </p:nvSpPr>
        <p:spPr bwMode="auto">
          <a:xfrm>
            <a:off x="-36513" y="1557338"/>
            <a:ext cx="9144001" cy="175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algn="ctr" eaLnBrk="1" hangingPunct="1">
              <a:spcBef>
                <a:spcPct val="50000"/>
              </a:spcBef>
            </a:pPr>
            <a:r>
              <a:rPr lang="en-US" altLang="it-IT" sz="2400"/>
              <a:t>Model of myelin sheath containing Myelin Basic Protein with function of laminar chemiosmotic buffer: a hypothesis on the role of MBP in the basic mechanisms of sleep / wake</a:t>
            </a:r>
          </a:p>
          <a:p>
            <a:pPr algn="ctr" eaLnBrk="1" hangingPunct="1">
              <a:spcBef>
                <a:spcPct val="50000"/>
              </a:spcBef>
            </a:pPr>
            <a:endParaRPr lang="it-IT" altLang="it-IT" sz="2400" b="0">
              <a:solidFill>
                <a:schemeClr val="tx1"/>
              </a:solidFill>
              <a:latin typeface="Times New Roman" pitchFamily="18" charset="0"/>
              <a:cs typeface="Arial" pitchFamily="34" charset="0"/>
            </a:endParaRPr>
          </a:p>
        </p:txBody>
      </p:sp>
      <p:sp>
        <p:nvSpPr>
          <p:cNvPr id="135173" name="Text Box 4"/>
          <p:cNvSpPr txBox="1">
            <a:spLocks noChangeArrowheads="1"/>
          </p:cNvSpPr>
          <p:nvPr/>
        </p:nvSpPr>
        <p:spPr bwMode="auto">
          <a:xfrm>
            <a:off x="468313" y="5805488"/>
            <a:ext cx="8382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400">
                <a:solidFill>
                  <a:schemeClr val="tx1"/>
                </a:solidFill>
                <a:cs typeface="Arial" pitchFamily="34" charset="0"/>
              </a:rPr>
              <a:t>                                                                                                                            OA = Oleammide    </a:t>
            </a:r>
          </a:p>
        </p:txBody>
      </p:sp>
      <p:sp>
        <p:nvSpPr>
          <p:cNvPr id="135174" name="Text Box 5"/>
          <p:cNvSpPr txBox="1">
            <a:spLocks noChangeArrowheads="1"/>
          </p:cNvSpPr>
          <p:nvPr/>
        </p:nvSpPr>
        <p:spPr bwMode="auto">
          <a:xfrm>
            <a:off x="179388" y="476250"/>
            <a:ext cx="914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r>
              <a:rPr lang="it-IT" altLang="it-IT" sz="3600">
                <a:latin typeface="Tahoma" pitchFamily="34" charset="0"/>
                <a:cs typeface="Arial" pitchFamily="34" charset="0"/>
              </a:rPr>
              <a:t>Does </a:t>
            </a:r>
            <a:r>
              <a:rPr lang="en-US" altLang="it-IT" sz="3600"/>
              <a:t>sleep serve to "recharge“ myelin</a:t>
            </a:r>
            <a:r>
              <a:rPr lang="it-IT" altLang="it-IT" sz="3600">
                <a:latin typeface="Tahoma" pitchFamily="34" charset="0"/>
                <a:cs typeface="Arial" pitchFamily="34" charset="0"/>
              </a:rPr>
              <a:t>?</a:t>
            </a:r>
          </a:p>
        </p:txBody>
      </p:sp>
    </p:spTree>
    <p:extLst>
      <p:ext uri="{BB962C8B-B14F-4D97-AF65-F5344CB8AC3E}">
        <p14:creationId xmlns:p14="http://schemas.microsoft.com/office/powerpoint/2010/main" val="3858298276"/>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B33BF712-6CC4-43B1-A2D8-F118587D0983}" type="slidenum">
              <a:rPr lang="it-IT" altLang="it-IT" sz="1400" b="0" smtClean="0">
                <a:solidFill>
                  <a:schemeClr val="tx1"/>
                </a:solidFill>
              </a:rPr>
              <a:pPr eaLnBrk="1" hangingPunct="1"/>
              <a:t>37</a:t>
            </a:fld>
            <a:endParaRPr lang="it-IT" altLang="it-IT" sz="1400" b="0" smtClean="0">
              <a:solidFill>
                <a:schemeClr val="tx1"/>
              </a:solidFill>
            </a:endParaRPr>
          </a:p>
        </p:txBody>
      </p:sp>
      <p:sp>
        <p:nvSpPr>
          <p:cNvPr id="136195" name="Rectangle 2"/>
          <p:cNvSpPr>
            <a:spLocks noGrp="1" noChangeArrowheads="1"/>
          </p:cNvSpPr>
          <p:nvPr>
            <p:ph type="title" idx="4294967295"/>
          </p:nvPr>
        </p:nvSpPr>
        <p:spPr>
          <a:xfrm>
            <a:off x="685800" y="457200"/>
            <a:ext cx="7772400" cy="1143000"/>
          </a:xfrm>
          <a:noFill/>
        </p:spPr>
        <p:txBody>
          <a:bodyPr/>
          <a:lstStyle/>
          <a:p>
            <a:r>
              <a:rPr lang="en-US" altLang="it-IT" sz="3600" b="1" smtClean="0"/>
              <a:t>Sleep Across the Human Life Span</a:t>
            </a:r>
            <a:endParaRPr lang="en-US" altLang="it-IT" sz="3600" smtClean="0"/>
          </a:p>
        </p:txBody>
      </p:sp>
      <p:sp>
        <p:nvSpPr>
          <p:cNvPr id="136196" name="Text Box 3"/>
          <p:cNvSpPr txBox="1">
            <a:spLocks noChangeArrowheads="1"/>
          </p:cNvSpPr>
          <p:nvPr/>
        </p:nvSpPr>
        <p:spPr bwMode="auto">
          <a:xfrm>
            <a:off x="76200" y="6415088"/>
            <a:ext cx="10668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a:spcBef>
                <a:spcPct val="50000"/>
              </a:spcBef>
            </a:pPr>
            <a:r>
              <a:rPr lang="en-US" altLang="it-IT" sz="1800">
                <a:solidFill>
                  <a:schemeClr val="tx1"/>
                </a:solidFill>
                <a:latin typeface="Times New Roman" pitchFamily="18" charset="0"/>
                <a:cs typeface="Arial" pitchFamily="34" charset="0"/>
              </a:rPr>
              <a:t>Fig. 3.18</a:t>
            </a:r>
          </a:p>
        </p:txBody>
      </p:sp>
      <p:pic>
        <p:nvPicPr>
          <p:cNvPr id="136197" name="Picture 4" descr="san33760_0318"/>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t="34137"/>
          <a:stretch>
            <a:fillRect/>
          </a:stretch>
        </p:blipFill>
        <p:spPr>
          <a:xfrm>
            <a:off x="533400" y="1752600"/>
            <a:ext cx="7772400" cy="3840163"/>
          </a:xfrm>
          <a:noFill/>
        </p:spPr>
      </p:pic>
      <p:sp>
        <p:nvSpPr>
          <p:cNvPr id="136198" name="Rectangle 5"/>
          <p:cNvSpPr>
            <a:spLocks noChangeArrowheads="1"/>
          </p:cNvSpPr>
          <p:nvPr/>
        </p:nvSpPr>
        <p:spPr bwMode="auto">
          <a:xfrm>
            <a:off x="0" y="6308725"/>
            <a:ext cx="1331913"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endParaRPr lang="it-IT" altLang="it-IT"/>
          </a:p>
        </p:txBody>
      </p:sp>
    </p:spTree>
    <p:extLst>
      <p:ext uri="{BB962C8B-B14F-4D97-AF65-F5344CB8AC3E}">
        <p14:creationId xmlns:p14="http://schemas.microsoft.com/office/powerpoint/2010/main" val="20748679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3AF04A20-DA0B-423C-9FC7-C8AC1FA3F525}" type="slidenum">
              <a:rPr lang="it-IT" altLang="it-IT" sz="1400" b="0" smtClean="0">
                <a:solidFill>
                  <a:schemeClr val="tx1"/>
                </a:solidFill>
              </a:rPr>
              <a:pPr eaLnBrk="1" hangingPunct="1"/>
              <a:t>38</a:t>
            </a:fld>
            <a:endParaRPr lang="it-IT" altLang="it-IT" sz="1400" b="0" smtClean="0">
              <a:solidFill>
                <a:schemeClr val="tx1"/>
              </a:solidFill>
            </a:endParaRPr>
          </a:p>
        </p:txBody>
      </p:sp>
      <p:sp>
        <p:nvSpPr>
          <p:cNvPr id="137219" name="Text Box 2"/>
          <p:cNvSpPr txBox="1">
            <a:spLocks noChangeArrowheads="1"/>
          </p:cNvSpPr>
          <p:nvPr/>
        </p:nvSpPr>
        <p:spPr bwMode="auto">
          <a:xfrm>
            <a:off x="0" y="0"/>
            <a:ext cx="9612313"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buFont typeface="Wingdings" pitchFamily="2" charset="2"/>
              <a:buChar char="Ø"/>
            </a:pPr>
            <a:r>
              <a:rPr lang="en-US" altLang="it-IT" sz="2400">
                <a:solidFill>
                  <a:schemeClr val="tx1"/>
                </a:solidFill>
                <a:cs typeface="Arial" pitchFamily="34" charset="0"/>
              </a:rPr>
              <a:t>The cognitive ability increases with myelin</a:t>
            </a:r>
          </a:p>
          <a:p>
            <a:pPr eaLnBrk="1" hangingPunct="1">
              <a:spcBef>
                <a:spcPct val="50000"/>
              </a:spcBef>
              <a:buFont typeface="Wingdings" pitchFamily="2" charset="2"/>
              <a:buChar char="Ø"/>
            </a:pPr>
            <a:r>
              <a:rPr lang="en-US" altLang="it-IT" sz="2400">
                <a:solidFill>
                  <a:schemeClr val="tx1"/>
                </a:solidFill>
                <a:cs typeface="Arial" pitchFamily="34" charset="0"/>
              </a:rPr>
              <a:t>The hours of sleep decrease as the myelin increases</a:t>
            </a:r>
            <a:endParaRPr lang="it-IT" altLang="it-IT" sz="2400">
              <a:solidFill>
                <a:schemeClr val="tx1"/>
              </a:solidFill>
              <a:cs typeface="Arial" pitchFamily="34" charset="0"/>
            </a:endParaRPr>
          </a:p>
        </p:txBody>
      </p:sp>
      <p:sp>
        <p:nvSpPr>
          <p:cNvPr id="137220" name="Line 3"/>
          <p:cNvSpPr>
            <a:spLocks noChangeShapeType="1"/>
          </p:cNvSpPr>
          <p:nvPr/>
        </p:nvSpPr>
        <p:spPr bwMode="auto">
          <a:xfrm>
            <a:off x="1476375" y="1628775"/>
            <a:ext cx="0" cy="4464050"/>
          </a:xfrm>
          <a:prstGeom prst="line">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it-IT"/>
          </a:p>
        </p:txBody>
      </p:sp>
      <p:sp>
        <p:nvSpPr>
          <p:cNvPr id="137221" name="Line 4"/>
          <p:cNvSpPr>
            <a:spLocks noChangeShapeType="1"/>
          </p:cNvSpPr>
          <p:nvPr/>
        </p:nvSpPr>
        <p:spPr bwMode="auto">
          <a:xfrm flipV="1">
            <a:off x="3059113" y="5949950"/>
            <a:ext cx="0" cy="142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22" name="Line 5"/>
          <p:cNvSpPr>
            <a:spLocks noChangeShapeType="1"/>
          </p:cNvSpPr>
          <p:nvPr/>
        </p:nvSpPr>
        <p:spPr bwMode="auto">
          <a:xfrm flipV="1">
            <a:off x="4643438" y="5949950"/>
            <a:ext cx="0" cy="142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23" name="Line 6"/>
          <p:cNvSpPr>
            <a:spLocks noChangeShapeType="1"/>
          </p:cNvSpPr>
          <p:nvPr/>
        </p:nvSpPr>
        <p:spPr bwMode="auto">
          <a:xfrm flipV="1">
            <a:off x="6084888" y="5949950"/>
            <a:ext cx="0" cy="142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24" name="Line 7"/>
          <p:cNvSpPr>
            <a:spLocks noChangeShapeType="1"/>
          </p:cNvSpPr>
          <p:nvPr/>
        </p:nvSpPr>
        <p:spPr bwMode="auto">
          <a:xfrm flipV="1">
            <a:off x="7451725" y="5949950"/>
            <a:ext cx="0" cy="142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25" name="Text Box 8"/>
          <p:cNvSpPr txBox="1">
            <a:spLocks noChangeArrowheads="1"/>
          </p:cNvSpPr>
          <p:nvPr/>
        </p:nvSpPr>
        <p:spPr bwMode="auto">
          <a:xfrm>
            <a:off x="1403350" y="6165850"/>
            <a:ext cx="77406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800" b="0">
                <a:solidFill>
                  <a:schemeClr val="tx1"/>
                </a:solidFill>
                <a:cs typeface="Arial" pitchFamily="34" charset="0"/>
              </a:rPr>
              <a:t>                        20                   40                   60                  </a:t>
            </a:r>
            <a:r>
              <a:rPr lang="it-IT" altLang="it-IT" sz="1800">
                <a:solidFill>
                  <a:schemeClr val="tx1"/>
                </a:solidFill>
                <a:cs typeface="Arial" pitchFamily="34" charset="0"/>
              </a:rPr>
              <a:t>AGE (years)</a:t>
            </a:r>
          </a:p>
        </p:txBody>
      </p:sp>
      <p:sp>
        <p:nvSpPr>
          <p:cNvPr id="137226" name="Text Box 9"/>
          <p:cNvSpPr txBox="1">
            <a:spLocks noChangeArrowheads="1"/>
          </p:cNvSpPr>
          <p:nvPr/>
        </p:nvSpPr>
        <p:spPr bwMode="auto">
          <a:xfrm rot="-5400000">
            <a:off x="-2026443" y="2902744"/>
            <a:ext cx="597693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200">
                <a:solidFill>
                  <a:schemeClr val="tx1"/>
                </a:solidFill>
                <a:cs typeface="Arial" pitchFamily="34" charset="0"/>
              </a:rPr>
              <a:t>Content % in myelin in white matter</a:t>
            </a:r>
          </a:p>
          <a:p>
            <a:pPr eaLnBrk="1" hangingPunct="1">
              <a:spcBef>
                <a:spcPct val="50000"/>
              </a:spcBef>
            </a:pPr>
            <a:r>
              <a:rPr lang="it-IT" altLang="it-IT" sz="1200">
                <a:solidFill>
                  <a:schemeClr val="tx1"/>
                </a:solidFill>
                <a:cs typeface="Arial" pitchFamily="34" charset="0"/>
              </a:rPr>
              <a:t>(referred to the maximum content)</a:t>
            </a:r>
          </a:p>
        </p:txBody>
      </p:sp>
      <p:sp>
        <p:nvSpPr>
          <p:cNvPr id="137227" name="Freeform 10"/>
          <p:cNvSpPr>
            <a:spLocks/>
          </p:cNvSpPr>
          <p:nvPr/>
        </p:nvSpPr>
        <p:spPr bwMode="auto">
          <a:xfrm>
            <a:off x="1476375" y="1773238"/>
            <a:ext cx="6911975" cy="4319587"/>
          </a:xfrm>
          <a:custGeom>
            <a:avLst/>
            <a:gdLst>
              <a:gd name="T0" fmla="*/ 0 w 4354"/>
              <a:gd name="T1" fmla="*/ 2147483647 h 2653"/>
              <a:gd name="T2" fmla="*/ 2147483647 w 4354"/>
              <a:gd name="T3" fmla="*/ 2147483647 h 2653"/>
              <a:gd name="T4" fmla="*/ 2147483647 w 4354"/>
              <a:gd name="T5" fmla="*/ 2147483647 h 2653"/>
              <a:gd name="T6" fmla="*/ 2147483647 w 4354"/>
              <a:gd name="T7" fmla="*/ 2147483647 h 2653"/>
              <a:gd name="T8" fmla="*/ 2147483647 w 4354"/>
              <a:gd name="T9" fmla="*/ 2147483647 h 2653"/>
              <a:gd name="T10" fmla="*/ 2147483647 w 4354"/>
              <a:gd name="T11" fmla="*/ 2147483647 h 2653"/>
              <a:gd name="T12" fmla="*/ 0 60000 65536"/>
              <a:gd name="T13" fmla="*/ 0 60000 65536"/>
              <a:gd name="T14" fmla="*/ 0 60000 65536"/>
              <a:gd name="T15" fmla="*/ 0 60000 65536"/>
              <a:gd name="T16" fmla="*/ 0 60000 65536"/>
              <a:gd name="T17" fmla="*/ 0 60000 65536"/>
              <a:gd name="T18" fmla="*/ 0 w 4354"/>
              <a:gd name="T19" fmla="*/ 0 h 2653"/>
              <a:gd name="T20" fmla="*/ 4354 w 4354"/>
              <a:gd name="T21" fmla="*/ 2653 h 2653"/>
            </a:gdLst>
            <a:ahLst/>
            <a:cxnLst>
              <a:cxn ang="T12">
                <a:pos x="T0" y="T1"/>
              </a:cxn>
              <a:cxn ang="T13">
                <a:pos x="T2" y="T3"/>
              </a:cxn>
              <a:cxn ang="T14">
                <a:pos x="T4" y="T5"/>
              </a:cxn>
              <a:cxn ang="T15">
                <a:pos x="T6" y="T7"/>
              </a:cxn>
              <a:cxn ang="T16">
                <a:pos x="T8" y="T9"/>
              </a:cxn>
              <a:cxn ang="T17">
                <a:pos x="T10" y="T11"/>
              </a:cxn>
            </a:cxnLst>
            <a:rect l="T18" t="T19" r="T20" b="T21"/>
            <a:pathLst>
              <a:path w="4354" h="2653">
                <a:moveTo>
                  <a:pt x="0" y="2653"/>
                </a:moveTo>
                <a:cubicBezTo>
                  <a:pt x="3" y="2267"/>
                  <a:pt x="7" y="1882"/>
                  <a:pt x="90" y="1519"/>
                </a:cubicBezTo>
                <a:cubicBezTo>
                  <a:pt x="173" y="1156"/>
                  <a:pt x="348" y="695"/>
                  <a:pt x="499" y="476"/>
                </a:cubicBezTo>
                <a:cubicBezTo>
                  <a:pt x="650" y="257"/>
                  <a:pt x="695" y="272"/>
                  <a:pt x="997" y="204"/>
                </a:cubicBezTo>
                <a:cubicBezTo>
                  <a:pt x="1299" y="136"/>
                  <a:pt x="1754" y="0"/>
                  <a:pt x="2313" y="68"/>
                </a:cubicBezTo>
                <a:cubicBezTo>
                  <a:pt x="2872" y="136"/>
                  <a:pt x="4014" y="521"/>
                  <a:pt x="4354" y="612"/>
                </a:cubicBezTo>
              </a:path>
            </a:pathLst>
          </a:custGeom>
          <a:noFill/>
          <a:ln w="38100">
            <a:solidFill>
              <a:srgbClr val="FF33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137228" name="Line 11"/>
          <p:cNvSpPr>
            <a:spLocks noChangeShapeType="1"/>
          </p:cNvSpPr>
          <p:nvPr/>
        </p:nvSpPr>
        <p:spPr bwMode="auto">
          <a:xfrm flipV="1">
            <a:off x="8388350" y="1557338"/>
            <a:ext cx="0" cy="453548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37229" name="Text Box 12"/>
          <p:cNvSpPr txBox="1">
            <a:spLocks noChangeArrowheads="1"/>
          </p:cNvSpPr>
          <p:nvPr/>
        </p:nvSpPr>
        <p:spPr bwMode="auto">
          <a:xfrm rot="-5400000">
            <a:off x="5538788" y="2849562"/>
            <a:ext cx="5976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200">
                <a:solidFill>
                  <a:schemeClr val="tx1"/>
                </a:solidFill>
                <a:cs typeface="Arial" pitchFamily="34" charset="0"/>
              </a:rPr>
              <a:t>Necessary sleep hours</a:t>
            </a:r>
          </a:p>
        </p:txBody>
      </p:sp>
      <p:sp>
        <p:nvSpPr>
          <p:cNvPr id="137230" name="Line 13"/>
          <p:cNvSpPr>
            <a:spLocks noChangeShapeType="1"/>
          </p:cNvSpPr>
          <p:nvPr/>
        </p:nvSpPr>
        <p:spPr bwMode="auto">
          <a:xfrm flipV="1">
            <a:off x="827088" y="2133600"/>
            <a:ext cx="0" cy="86360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31" name="Line 14"/>
          <p:cNvSpPr>
            <a:spLocks noChangeShapeType="1"/>
          </p:cNvSpPr>
          <p:nvPr/>
        </p:nvSpPr>
        <p:spPr bwMode="auto">
          <a:xfrm flipV="1">
            <a:off x="8532813" y="2997200"/>
            <a:ext cx="0" cy="8636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32" name="Text Box 15"/>
          <p:cNvSpPr txBox="1">
            <a:spLocks noChangeArrowheads="1"/>
          </p:cNvSpPr>
          <p:nvPr/>
        </p:nvSpPr>
        <p:spPr bwMode="auto">
          <a:xfrm>
            <a:off x="1763713" y="2060575"/>
            <a:ext cx="792162" cy="369888"/>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800" b="0">
                <a:solidFill>
                  <a:schemeClr val="tx1"/>
                </a:solidFill>
                <a:cs typeface="Arial" pitchFamily="34" charset="0"/>
              </a:rPr>
              <a:t>16 h</a:t>
            </a:r>
          </a:p>
        </p:txBody>
      </p:sp>
      <p:sp>
        <p:nvSpPr>
          <p:cNvPr id="137233" name="Line 16"/>
          <p:cNvSpPr>
            <a:spLocks noChangeShapeType="1"/>
          </p:cNvSpPr>
          <p:nvPr/>
        </p:nvSpPr>
        <p:spPr bwMode="auto">
          <a:xfrm flipH="1">
            <a:off x="1547813" y="2492375"/>
            <a:ext cx="215900" cy="144463"/>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37234" name="Text Box 17"/>
          <p:cNvSpPr txBox="1">
            <a:spLocks noChangeArrowheads="1"/>
          </p:cNvSpPr>
          <p:nvPr/>
        </p:nvSpPr>
        <p:spPr bwMode="auto">
          <a:xfrm>
            <a:off x="2916238" y="3429000"/>
            <a:ext cx="792162" cy="376238"/>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800" b="0">
                <a:solidFill>
                  <a:schemeClr val="tx1"/>
                </a:solidFill>
                <a:cs typeface="Arial" pitchFamily="34" charset="0"/>
              </a:rPr>
              <a:t>8 h</a:t>
            </a:r>
          </a:p>
        </p:txBody>
      </p:sp>
      <p:sp>
        <p:nvSpPr>
          <p:cNvPr id="137235" name="Line 18"/>
          <p:cNvSpPr>
            <a:spLocks noChangeShapeType="1"/>
          </p:cNvSpPr>
          <p:nvPr/>
        </p:nvSpPr>
        <p:spPr bwMode="auto">
          <a:xfrm flipH="1">
            <a:off x="2700338" y="3860800"/>
            <a:ext cx="215900" cy="144463"/>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it-IT"/>
          </a:p>
        </p:txBody>
      </p:sp>
      <p:sp>
        <p:nvSpPr>
          <p:cNvPr id="137236" name="Freeform 19"/>
          <p:cNvSpPr>
            <a:spLocks/>
          </p:cNvSpPr>
          <p:nvPr/>
        </p:nvSpPr>
        <p:spPr bwMode="auto">
          <a:xfrm>
            <a:off x="1463675" y="2349500"/>
            <a:ext cx="6853238" cy="2232025"/>
          </a:xfrm>
          <a:custGeom>
            <a:avLst/>
            <a:gdLst>
              <a:gd name="T0" fmla="*/ 2147483647 w 4317"/>
              <a:gd name="T1" fmla="*/ 0 h 1406"/>
              <a:gd name="T2" fmla="*/ 2147483647 w 4317"/>
              <a:gd name="T3" fmla="*/ 2147483647 h 1406"/>
              <a:gd name="T4" fmla="*/ 2147483647 w 4317"/>
              <a:gd name="T5" fmla="*/ 2147483647 h 1406"/>
              <a:gd name="T6" fmla="*/ 2147483647 w 4317"/>
              <a:gd name="T7" fmla="*/ 2147483647 h 1406"/>
              <a:gd name="T8" fmla="*/ 2147483647 w 4317"/>
              <a:gd name="T9" fmla="*/ 2147483647 h 1406"/>
              <a:gd name="T10" fmla="*/ 0 60000 65536"/>
              <a:gd name="T11" fmla="*/ 0 60000 65536"/>
              <a:gd name="T12" fmla="*/ 0 60000 65536"/>
              <a:gd name="T13" fmla="*/ 0 60000 65536"/>
              <a:gd name="T14" fmla="*/ 0 60000 65536"/>
              <a:gd name="T15" fmla="*/ 0 w 4317"/>
              <a:gd name="T16" fmla="*/ 0 h 1406"/>
              <a:gd name="T17" fmla="*/ 4317 w 4317"/>
              <a:gd name="T18" fmla="*/ 1406 h 1406"/>
            </a:gdLst>
            <a:ahLst/>
            <a:cxnLst>
              <a:cxn ang="T10">
                <a:pos x="T0" y="T1"/>
              </a:cxn>
              <a:cxn ang="T11">
                <a:pos x="T2" y="T3"/>
              </a:cxn>
              <a:cxn ang="T12">
                <a:pos x="T4" y="T5"/>
              </a:cxn>
              <a:cxn ang="T13">
                <a:pos x="T6" y="T7"/>
              </a:cxn>
              <a:cxn ang="T14">
                <a:pos x="T8" y="T9"/>
              </a:cxn>
            </a:cxnLst>
            <a:rect l="T15" t="T16" r="T17" b="T18"/>
            <a:pathLst>
              <a:path w="4317" h="1406">
                <a:moveTo>
                  <a:pt x="8" y="0"/>
                </a:moveTo>
                <a:cubicBezTo>
                  <a:pt x="4" y="68"/>
                  <a:pt x="0" y="136"/>
                  <a:pt x="53" y="272"/>
                </a:cubicBezTo>
                <a:cubicBezTo>
                  <a:pt x="106" y="408"/>
                  <a:pt x="159" y="672"/>
                  <a:pt x="325" y="816"/>
                </a:cubicBezTo>
                <a:cubicBezTo>
                  <a:pt x="491" y="960"/>
                  <a:pt x="386" y="1036"/>
                  <a:pt x="1051" y="1134"/>
                </a:cubicBezTo>
                <a:cubicBezTo>
                  <a:pt x="1716" y="1232"/>
                  <a:pt x="3016" y="1319"/>
                  <a:pt x="4317" y="1406"/>
                </a:cubicBezTo>
              </a:path>
            </a:pathLst>
          </a:cu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137237" name="Line 20"/>
          <p:cNvSpPr>
            <a:spLocks noChangeShapeType="1"/>
          </p:cNvSpPr>
          <p:nvPr/>
        </p:nvSpPr>
        <p:spPr bwMode="auto">
          <a:xfrm>
            <a:off x="1547813" y="1844675"/>
            <a:ext cx="6840537"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it-IT"/>
          </a:p>
        </p:txBody>
      </p:sp>
      <p:sp>
        <p:nvSpPr>
          <p:cNvPr id="137238" name="Line 21"/>
          <p:cNvSpPr>
            <a:spLocks noChangeShapeType="1"/>
          </p:cNvSpPr>
          <p:nvPr/>
        </p:nvSpPr>
        <p:spPr bwMode="auto">
          <a:xfrm flipV="1">
            <a:off x="-1044575" y="188913"/>
            <a:ext cx="0" cy="863600"/>
          </a:xfrm>
          <a:prstGeom prst="line">
            <a:avLst/>
          </a:prstGeom>
          <a:noFill/>
          <a:ln w="38100">
            <a:solidFill>
              <a:srgbClr val="FF3300"/>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39" name="Text Box 22"/>
          <p:cNvSpPr txBox="1">
            <a:spLocks noChangeArrowheads="1"/>
          </p:cNvSpPr>
          <p:nvPr/>
        </p:nvSpPr>
        <p:spPr bwMode="auto">
          <a:xfrm>
            <a:off x="827088" y="1773238"/>
            <a:ext cx="10795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800" b="0">
                <a:solidFill>
                  <a:schemeClr val="tx1"/>
                </a:solidFill>
                <a:cs typeface="Arial" pitchFamily="34" charset="0"/>
              </a:rPr>
              <a:t>100 %</a:t>
            </a:r>
          </a:p>
        </p:txBody>
      </p:sp>
      <p:sp>
        <p:nvSpPr>
          <p:cNvPr id="137240" name="Line 23"/>
          <p:cNvSpPr>
            <a:spLocks noChangeShapeType="1"/>
          </p:cNvSpPr>
          <p:nvPr/>
        </p:nvSpPr>
        <p:spPr bwMode="auto">
          <a:xfrm>
            <a:off x="1476375" y="6092825"/>
            <a:ext cx="6911975"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41" name="Line 24"/>
          <p:cNvSpPr>
            <a:spLocks noChangeShapeType="1"/>
          </p:cNvSpPr>
          <p:nvPr/>
        </p:nvSpPr>
        <p:spPr bwMode="auto">
          <a:xfrm>
            <a:off x="8172450" y="2276475"/>
            <a:ext cx="215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42" name="Line 25"/>
          <p:cNvSpPr>
            <a:spLocks noChangeShapeType="1"/>
          </p:cNvSpPr>
          <p:nvPr/>
        </p:nvSpPr>
        <p:spPr bwMode="auto">
          <a:xfrm>
            <a:off x="8172450" y="4076700"/>
            <a:ext cx="2159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37243" name="Text Box 26"/>
          <p:cNvSpPr txBox="1">
            <a:spLocks noChangeArrowheads="1"/>
          </p:cNvSpPr>
          <p:nvPr/>
        </p:nvSpPr>
        <p:spPr bwMode="auto">
          <a:xfrm>
            <a:off x="8351838" y="1989138"/>
            <a:ext cx="1116012" cy="37623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800" b="0">
                <a:solidFill>
                  <a:schemeClr val="tx1"/>
                </a:solidFill>
                <a:cs typeface="Arial" pitchFamily="34" charset="0"/>
              </a:rPr>
              <a:t>16 h</a:t>
            </a:r>
          </a:p>
        </p:txBody>
      </p:sp>
      <p:sp>
        <p:nvSpPr>
          <p:cNvPr id="137244" name="Text Box 27"/>
          <p:cNvSpPr txBox="1">
            <a:spLocks noChangeArrowheads="1"/>
          </p:cNvSpPr>
          <p:nvPr/>
        </p:nvSpPr>
        <p:spPr bwMode="auto">
          <a:xfrm>
            <a:off x="8351838" y="3789363"/>
            <a:ext cx="792162" cy="376237"/>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1800" b="0">
                <a:solidFill>
                  <a:schemeClr val="tx1"/>
                </a:solidFill>
                <a:cs typeface="Arial" pitchFamily="34" charset="0"/>
              </a:rPr>
              <a:t>8 h</a:t>
            </a:r>
          </a:p>
        </p:txBody>
      </p:sp>
    </p:spTree>
    <p:extLst>
      <p:ext uri="{BB962C8B-B14F-4D97-AF65-F5344CB8AC3E}">
        <p14:creationId xmlns:p14="http://schemas.microsoft.com/office/powerpoint/2010/main" val="11022258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B9F7A770-A3C3-4BE9-852E-E25E4DE3A77B}" type="slidenum">
              <a:rPr lang="it-IT" altLang="it-IT" sz="1400" b="0" smtClean="0">
                <a:solidFill>
                  <a:schemeClr val="tx1"/>
                </a:solidFill>
              </a:rPr>
              <a:pPr eaLnBrk="1" hangingPunct="1"/>
              <a:t>39</a:t>
            </a:fld>
            <a:endParaRPr lang="it-IT" altLang="it-IT" sz="1400" b="0" smtClean="0">
              <a:solidFill>
                <a:schemeClr val="tx1"/>
              </a:solidFill>
            </a:endParaRPr>
          </a:p>
        </p:txBody>
      </p:sp>
      <p:sp>
        <p:nvSpPr>
          <p:cNvPr id="14342" name="Text Box 2"/>
          <p:cNvSpPr txBox="1">
            <a:spLocks noChangeArrowheads="1"/>
          </p:cNvSpPr>
          <p:nvPr/>
        </p:nvSpPr>
        <p:spPr bwMode="auto">
          <a:xfrm>
            <a:off x="0" y="0"/>
            <a:ext cx="9144000" cy="6643688"/>
          </a:xfrm>
          <a:prstGeom prst="rect">
            <a:avLst/>
          </a:prstGeom>
          <a:noFill/>
          <a:ln w="9525">
            <a:noFill/>
            <a:miter lim="800000"/>
            <a:headEnd/>
            <a:tailEnd/>
          </a:ln>
        </p:spPr>
        <p:txBody>
          <a:bodyPr>
            <a:spAutoFit/>
          </a:bodyPr>
          <a:lstStyle/>
          <a:p>
            <a:pPr algn="ctr">
              <a:spcBef>
                <a:spcPct val="50000"/>
              </a:spcBef>
              <a:defRPr/>
            </a:pPr>
            <a:r>
              <a:rPr lang="it-IT" sz="3600">
                <a:solidFill>
                  <a:srgbClr val="CC3300"/>
                </a:solidFill>
                <a:effectLst>
                  <a:outerShdw blurRad="38100" dist="38100" dir="2700000" algn="tl">
                    <a:srgbClr val="000000"/>
                  </a:outerShdw>
                </a:effectLst>
                <a:cs typeface="Arial" pitchFamily="34" charset="0"/>
              </a:rPr>
              <a:t>The sleep</a:t>
            </a:r>
            <a:r>
              <a:rPr lang="it-IT" sz="3600">
                <a:solidFill>
                  <a:schemeClr val="tx1"/>
                </a:solidFill>
                <a:cs typeface="Arial" pitchFamily="34" charset="0"/>
              </a:rPr>
              <a:t>: </a:t>
            </a:r>
          </a:p>
          <a:p>
            <a:pPr>
              <a:spcBef>
                <a:spcPct val="50000"/>
              </a:spcBef>
              <a:defRPr/>
            </a:pPr>
            <a:r>
              <a:rPr lang="en-US" sz="2000"/>
              <a:t>For the vast majority of biological functions, there is a satisfactory explanation, connecting the structure of the organ to its function and vice versa. For i.e. a muscle exerts a mechanical action, as there are molecules that slide over each other and receive chemical energy from other molecules and clearly identified</a:t>
            </a:r>
            <a:endParaRPr lang="it-IT" sz="2000" b="0" i="1">
              <a:solidFill>
                <a:schemeClr val="tx1"/>
              </a:solidFill>
              <a:cs typeface="Arial" pitchFamily="34" charset="0"/>
            </a:endParaRPr>
          </a:p>
          <a:p>
            <a:pPr>
              <a:spcBef>
                <a:spcPct val="50000"/>
              </a:spcBef>
              <a:defRPr/>
            </a:pPr>
            <a:endParaRPr lang="it-IT" sz="2000" b="0" i="1">
              <a:solidFill>
                <a:schemeClr val="tx1"/>
              </a:solidFill>
              <a:cs typeface="Arial" pitchFamily="34" charset="0"/>
            </a:endParaRPr>
          </a:p>
          <a:p>
            <a:pPr>
              <a:spcBef>
                <a:spcPct val="50000"/>
              </a:spcBef>
              <a:defRPr/>
            </a:pPr>
            <a:r>
              <a:rPr lang="en-US" sz="2000"/>
              <a:t>For the brain we do not know how it used the considerable energy it uses. About sleep, which is one of the most striking features of the brain, we have no explanation to date.</a:t>
            </a:r>
            <a:endParaRPr lang="it-IT" sz="2000" b="0">
              <a:solidFill>
                <a:schemeClr val="tx1"/>
              </a:solidFill>
              <a:cs typeface="Arial" pitchFamily="34" charset="0"/>
            </a:endParaRPr>
          </a:p>
          <a:p>
            <a:pPr>
              <a:spcBef>
                <a:spcPct val="50000"/>
              </a:spcBef>
              <a:defRPr/>
            </a:pPr>
            <a:endParaRPr lang="it-IT" sz="2000" b="0">
              <a:solidFill>
                <a:schemeClr val="tx1"/>
              </a:solidFill>
              <a:cs typeface="Arial" pitchFamily="34" charset="0"/>
            </a:endParaRPr>
          </a:p>
          <a:p>
            <a:pPr>
              <a:defRPr/>
            </a:pPr>
            <a:r>
              <a:rPr lang="en-US" sz="2000"/>
              <a:t>It 'been said that if sleep did not have a solid functional justification, it would be an extravagance of evolution and / or nature itself.</a:t>
            </a:r>
          </a:p>
          <a:p>
            <a:pPr>
              <a:spcBef>
                <a:spcPct val="50000"/>
              </a:spcBef>
              <a:defRPr/>
            </a:pPr>
            <a:endParaRPr lang="it-IT" sz="2000" b="0">
              <a:solidFill>
                <a:schemeClr val="tx1"/>
              </a:solidFill>
              <a:cs typeface="Arial" pitchFamily="34" charset="0"/>
            </a:endParaRPr>
          </a:p>
          <a:p>
            <a:pPr>
              <a:spcBef>
                <a:spcPct val="50000"/>
              </a:spcBef>
              <a:defRPr/>
            </a:pPr>
            <a:r>
              <a:rPr lang="en-US" sz="2400">
                <a:solidFill>
                  <a:srgbClr val="FF0000"/>
                </a:solidFill>
                <a:effectLst>
                  <a:outerShdw blurRad="38100" dist="38100" dir="2700000" algn="tl">
                    <a:srgbClr val="000000"/>
                  </a:outerShdw>
                </a:effectLst>
              </a:rPr>
              <a:t>Among the many theories about sleep, the energetic one is still considered the most, but its molecular and functional evidence, if any, is absolutely to define and / or to discover</a:t>
            </a:r>
            <a:r>
              <a:rPr lang="en-US" sz="2000"/>
              <a:t>.</a:t>
            </a:r>
            <a:endParaRPr lang="it-IT" sz="2000" b="0">
              <a:solidFill>
                <a:schemeClr val="tx1"/>
              </a:solidFill>
              <a:cs typeface="Arial" pitchFamily="34" charset="0"/>
            </a:endParaRPr>
          </a:p>
        </p:txBody>
      </p:sp>
    </p:spTree>
    <p:extLst>
      <p:ext uri="{BB962C8B-B14F-4D97-AF65-F5344CB8AC3E}">
        <p14:creationId xmlns:p14="http://schemas.microsoft.com/office/powerpoint/2010/main" val="10914018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5CCF2F70-3D72-4916-8B5E-6BBA2E42E61D}" type="slidenum">
              <a:rPr lang="it-IT" altLang="it-IT" sz="1400" b="0" smtClean="0">
                <a:solidFill>
                  <a:schemeClr val="tx1"/>
                </a:solidFill>
              </a:rPr>
              <a:pPr eaLnBrk="1" hangingPunct="1"/>
              <a:t>40</a:t>
            </a:fld>
            <a:endParaRPr lang="it-IT" altLang="it-IT" sz="1400" b="0" smtClean="0">
              <a:solidFill>
                <a:schemeClr val="tx1"/>
              </a:solidFill>
            </a:endParaRPr>
          </a:p>
        </p:txBody>
      </p:sp>
      <p:sp>
        <p:nvSpPr>
          <p:cNvPr id="139267" name="Text Box 2"/>
          <p:cNvSpPr txBox="1">
            <a:spLocks noChangeArrowheads="1"/>
          </p:cNvSpPr>
          <p:nvPr/>
        </p:nvSpPr>
        <p:spPr bwMode="auto">
          <a:xfrm>
            <a:off x="0" y="609600"/>
            <a:ext cx="9144000"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buFont typeface="Wingdings" pitchFamily="2" charset="2"/>
              <a:buChar char="Ø"/>
            </a:pPr>
            <a:r>
              <a:rPr lang="it-IT" altLang="it-IT" sz="3200" b="0">
                <a:solidFill>
                  <a:schemeClr val="tx1"/>
                </a:solidFill>
                <a:cs typeface="Arial" pitchFamily="34" charset="0"/>
              </a:rPr>
              <a:t> </a:t>
            </a:r>
            <a:r>
              <a:rPr lang="en-US" altLang="it-IT" sz="3600"/>
              <a:t>During sleep, glucose burning is almost the same as during wakefulness.</a:t>
            </a:r>
            <a:endParaRPr lang="it-IT" altLang="it-IT" sz="3600" b="0">
              <a:solidFill>
                <a:schemeClr val="tx1"/>
              </a:solidFill>
              <a:cs typeface="Arial" pitchFamily="34" charset="0"/>
            </a:endParaRPr>
          </a:p>
          <a:p>
            <a:pPr eaLnBrk="1" hangingPunct="1">
              <a:spcBef>
                <a:spcPct val="50000"/>
              </a:spcBef>
              <a:buFont typeface="Wingdings" pitchFamily="2" charset="2"/>
              <a:buChar char="Ø"/>
            </a:pPr>
            <a:r>
              <a:rPr lang="en-US" altLang="it-IT" sz="3600" b="0">
                <a:solidFill>
                  <a:srgbClr val="CC3300"/>
                </a:solidFill>
                <a:cs typeface="Arial" pitchFamily="34" charset="0"/>
              </a:rPr>
              <a:t>It’s known that during sleep the nervous system as a whole consumes less energy.</a:t>
            </a:r>
            <a:endParaRPr lang="it-IT" altLang="it-IT" sz="3600" b="0">
              <a:solidFill>
                <a:srgbClr val="CC3300"/>
              </a:solidFill>
              <a:cs typeface="Arial" pitchFamily="34" charset="0"/>
            </a:endParaRPr>
          </a:p>
          <a:p>
            <a:pPr eaLnBrk="1" hangingPunct="1">
              <a:spcBef>
                <a:spcPct val="50000"/>
              </a:spcBef>
              <a:buFont typeface="Wingdings" pitchFamily="2" charset="2"/>
              <a:buChar char="Ø"/>
            </a:pPr>
            <a:r>
              <a:rPr lang="it-IT" altLang="it-IT" sz="3600" b="0">
                <a:solidFill>
                  <a:schemeClr val="tx1"/>
                </a:solidFill>
                <a:cs typeface="Arial" pitchFamily="34" charset="0"/>
              </a:rPr>
              <a:t> </a:t>
            </a:r>
            <a:r>
              <a:rPr lang="en-US" altLang="it-IT" sz="3600"/>
              <a:t>It’s possible that the excess energy is accumulated in the form of protons stored in solution in neutral lipid and/or in myelin basic protein</a:t>
            </a:r>
            <a:endParaRPr lang="it-IT" altLang="it-IT" sz="3600" b="0">
              <a:solidFill>
                <a:schemeClr val="tx1"/>
              </a:solidFill>
              <a:cs typeface="Arial" pitchFamily="34" charset="0"/>
            </a:endParaRPr>
          </a:p>
        </p:txBody>
      </p:sp>
    </p:spTree>
    <p:extLst>
      <p:ext uri="{BB962C8B-B14F-4D97-AF65-F5344CB8AC3E}">
        <p14:creationId xmlns:p14="http://schemas.microsoft.com/office/powerpoint/2010/main" val="36332351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94F2BC7D-871E-422C-B2CE-0733704C281E}" type="slidenum">
              <a:rPr lang="it-IT" altLang="it-IT" sz="1400" b="0" smtClean="0">
                <a:solidFill>
                  <a:schemeClr val="tx1"/>
                </a:solidFill>
              </a:rPr>
              <a:pPr eaLnBrk="1" hangingPunct="1"/>
              <a:t>41</a:t>
            </a:fld>
            <a:endParaRPr lang="it-IT" altLang="it-IT" sz="1400" b="0" smtClean="0">
              <a:solidFill>
                <a:schemeClr val="tx1"/>
              </a:solidFill>
            </a:endParaRPr>
          </a:p>
        </p:txBody>
      </p:sp>
      <p:sp>
        <p:nvSpPr>
          <p:cNvPr id="140291" name="Text Box 2"/>
          <p:cNvSpPr txBox="1">
            <a:spLocks noChangeArrowheads="1"/>
          </p:cNvSpPr>
          <p:nvPr/>
        </p:nvSpPr>
        <p:spPr bwMode="auto">
          <a:xfrm>
            <a:off x="0" y="863600"/>
            <a:ext cx="9072563" cy="592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algn="just" eaLnBrk="1" hangingPunct="1">
              <a:spcBef>
                <a:spcPct val="50000"/>
              </a:spcBef>
            </a:pPr>
            <a:r>
              <a:rPr lang="en-GB" altLang="it-IT" sz="1400" b="0">
                <a:solidFill>
                  <a:schemeClr val="tx1"/>
                </a:solidFill>
                <a:cs typeface="Arial" pitchFamily="34" charset="0"/>
              </a:rPr>
              <a:t>Kalinchuk AV, ei al.    </a:t>
            </a:r>
            <a:r>
              <a:rPr lang="en-GB" altLang="it-IT" sz="2000" b="0">
                <a:solidFill>
                  <a:schemeClr val="tx1"/>
                </a:solidFill>
                <a:cs typeface="Arial" pitchFamily="34" charset="0"/>
              </a:rPr>
              <a:t>Local energy depletion in the basal forebrain increases sleep.</a:t>
            </a:r>
            <a:r>
              <a:rPr lang="en-GB" altLang="it-IT" sz="1400" b="0">
                <a:solidFill>
                  <a:schemeClr val="tx1"/>
                </a:solidFill>
                <a:cs typeface="Arial" pitchFamily="34" charset="0"/>
              </a:rPr>
              <a:t> </a:t>
            </a:r>
          </a:p>
          <a:p>
            <a:pPr algn="ctr" eaLnBrk="1" hangingPunct="1">
              <a:spcBef>
                <a:spcPct val="50000"/>
              </a:spcBef>
            </a:pPr>
            <a:r>
              <a:rPr lang="en-GB" altLang="it-IT" sz="1400" b="0" i="1">
                <a:solidFill>
                  <a:schemeClr val="tx1"/>
                </a:solidFill>
                <a:cs typeface="Arial" pitchFamily="34" charset="0"/>
              </a:rPr>
              <a:t>Eur J Neurosci 2003;17(4):863-9.</a:t>
            </a:r>
          </a:p>
          <a:p>
            <a:pPr algn="just" eaLnBrk="1" hangingPunct="1">
              <a:spcBef>
                <a:spcPct val="50000"/>
              </a:spcBef>
            </a:pPr>
            <a:r>
              <a:rPr lang="en-GB" altLang="it-IT" sz="2000" b="0">
                <a:solidFill>
                  <a:schemeClr val="tx1"/>
                </a:solidFill>
                <a:latin typeface="Tahoma" pitchFamily="34" charset="0"/>
                <a:cs typeface="Tunga" pitchFamily="34" charset="0"/>
              </a:rPr>
              <a:t>Energy depletion in localized brain areas seems to mimick sleep need</a:t>
            </a:r>
            <a:r>
              <a:rPr lang="en-GB" altLang="it-IT" sz="2000" b="0" baseline="30000">
                <a:solidFill>
                  <a:schemeClr val="tx1"/>
                </a:solidFill>
                <a:latin typeface="Tahoma" pitchFamily="34" charset="0"/>
                <a:cs typeface="Tunga" pitchFamily="34" charset="0"/>
              </a:rPr>
              <a:t>31</a:t>
            </a:r>
            <a:r>
              <a:rPr lang="en-GB" altLang="it-IT" sz="2000" b="0">
                <a:solidFill>
                  <a:schemeClr val="tx1"/>
                </a:solidFill>
                <a:latin typeface="Tahoma" pitchFamily="34" charset="0"/>
                <a:cs typeface="Tunga" pitchFamily="34" charset="0"/>
              </a:rPr>
              <a:t>: interestingly, infusion of 2,4-dinitrophenol (DNP), an uncoupler which prevents the synthesis of ATP, in the basal forebrain of rats induced increases in non-REM sleep that was comparable to those induced by sleep deprivation. </a:t>
            </a:r>
          </a:p>
          <a:p>
            <a:pPr algn="ctr" eaLnBrk="1" hangingPunct="1">
              <a:spcBef>
                <a:spcPct val="50000"/>
              </a:spcBef>
            </a:pPr>
            <a:r>
              <a:rPr lang="en-GB" altLang="it-IT" sz="2400">
                <a:solidFill>
                  <a:schemeClr val="tx1"/>
                </a:solidFill>
                <a:latin typeface="MyriadMM-SemiBold" charset="0"/>
                <a:cs typeface="Tunga" pitchFamily="34" charset="0"/>
              </a:rPr>
              <a:t>Oleamide Synthesizing Activity from Rat Kidney</a:t>
            </a:r>
          </a:p>
          <a:p>
            <a:pPr algn="ctr" eaLnBrk="1" hangingPunct="1">
              <a:spcBef>
                <a:spcPct val="50000"/>
              </a:spcBef>
            </a:pPr>
            <a:r>
              <a:rPr lang="en-GB" altLang="it-IT" sz="1200" i="1">
                <a:solidFill>
                  <a:schemeClr val="tx1"/>
                </a:solidFill>
                <a:latin typeface="MyriadMM-SemiBoldItalic" charset="0"/>
                <a:cs typeface="Tunga" pitchFamily="34" charset="0"/>
              </a:rPr>
              <a:t>IDENTIFICATION AS CYTOCHROME C</a:t>
            </a:r>
            <a:endParaRPr lang="en-GB" altLang="it-IT" sz="1200">
              <a:solidFill>
                <a:schemeClr val="tx1"/>
              </a:solidFill>
              <a:latin typeface="MyriadMM-SemiBold" charset="0"/>
              <a:cs typeface="Tunga" pitchFamily="34" charset="0"/>
            </a:endParaRPr>
          </a:p>
          <a:p>
            <a:pPr algn="ctr" eaLnBrk="1" hangingPunct="1">
              <a:spcBef>
                <a:spcPct val="50000"/>
              </a:spcBef>
            </a:pPr>
            <a:r>
              <a:rPr lang="en-GB" altLang="it-IT" sz="2000">
                <a:solidFill>
                  <a:schemeClr val="tx1"/>
                </a:solidFill>
                <a:latin typeface="MyriadMM-SemiBold" charset="0"/>
                <a:cs typeface="Tunga" pitchFamily="34" charset="0"/>
              </a:rPr>
              <a:t>William J. Driscoll, Shalini Chaturvedi, and Gregory P. Mueller</a:t>
            </a:r>
            <a:endParaRPr lang="en-GB" altLang="it-IT" sz="2000" b="0">
              <a:solidFill>
                <a:schemeClr val="tx1"/>
              </a:solidFill>
              <a:latin typeface="MyriadMM-SemiBold" charset="0"/>
              <a:cs typeface="Tunga" pitchFamily="34" charset="0"/>
            </a:endParaRPr>
          </a:p>
          <a:p>
            <a:pPr algn="ctr" eaLnBrk="1" hangingPunct="1">
              <a:spcBef>
                <a:spcPct val="50000"/>
              </a:spcBef>
            </a:pPr>
            <a:r>
              <a:rPr lang="en-GB" altLang="it-IT" sz="1200" b="0">
                <a:solidFill>
                  <a:schemeClr val="tx1"/>
                </a:solidFill>
                <a:latin typeface="MyriadMM-Light" charset="0"/>
                <a:cs typeface="Tunga" pitchFamily="34" charset="0"/>
              </a:rPr>
              <a:t>THE JOURNAL OF BIOLOGICAL CHEMISTRY , August 3, 2007</a:t>
            </a:r>
          </a:p>
          <a:p>
            <a:pPr eaLnBrk="1" hangingPunct="1"/>
            <a:r>
              <a:rPr lang="it-IT" altLang="it-IT" sz="2000" b="0">
                <a:solidFill>
                  <a:schemeClr val="tx1"/>
                </a:solidFill>
                <a:latin typeface="Tahoma" pitchFamily="34" charset="0"/>
                <a:cs typeface="Arial" pitchFamily="34" charset="0"/>
              </a:rPr>
              <a:t>Naturally occurring oleamide was shown to accumulate in the cerebrospinal fluid of sleep deprived cats and to produce a profound sleep-like state when administered to rodents.. </a:t>
            </a:r>
            <a:r>
              <a:rPr lang="it-IT" altLang="it-IT" sz="2000">
                <a:solidFill>
                  <a:srgbClr val="FF3300"/>
                </a:solidFill>
                <a:latin typeface="Tahoma" pitchFamily="34" charset="0"/>
                <a:cs typeface="Arial" pitchFamily="34" charset="0"/>
              </a:rPr>
              <a:t>These findings led to the proposal that oleamide directly contributes to the biochemical mechanisms underlying the drive to sleep</a:t>
            </a:r>
            <a:r>
              <a:rPr lang="it-IT" altLang="it-IT" sz="2000" b="0">
                <a:solidFill>
                  <a:schemeClr val="tx1"/>
                </a:solidFill>
                <a:latin typeface="Tahoma" pitchFamily="34" charset="0"/>
                <a:cs typeface="Arial" pitchFamily="34" charset="0"/>
              </a:rPr>
              <a:t> . More recently,</a:t>
            </a:r>
          </a:p>
          <a:p>
            <a:pPr algn="ctr" eaLnBrk="1" hangingPunct="1"/>
            <a:r>
              <a:rPr lang="it-IT" altLang="it-IT" sz="2000" b="0">
                <a:solidFill>
                  <a:schemeClr val="tx1"/>
                </a:solidFill>
                <a:latin typeface="Tahoma" pitchFamily="34" charset="0"/>
                <a:cs typeface="Arial" pitchFamily="34" charset="0"/>
              </a:rPr>
              <a:t>oleamide was reported to modulate  gap junctions.</a:t>
            </a:r>
          </a:p>
          <a:p>
            <a:pPr algn="ctr" eaLnBrk="1" hangingPunct="1">
              <a:spcBef>
                <a:spcPct val="50000"/>
              </a:spcBef>
            </a:pPr>
            <a:endParaRPr lang="it-IT" altLang="it-IT" sz="2000" b="0">
              <a:solidFill>
                <a:schemeClr val="tx1"/>
              </a:solidFill>
              <a:latin typeface="MyriadMM-Light" charset="0"/>
              <a:cs typeface="Tunga" pitchFamily="34" charset="0"/>
            </a:endParaRPr>
          </a:p>
        </p:txBody>
      </p:sp>
      <p:sp>
        <p:nvSpPr>
          <p:cNvPr id="140292" name="Line 3"/>
          <p:cNvSpPr>
            <a:spLocks noChangeShapeType="1"/>
          </p:cNvSpPr>
          <p:nvPr/>
        </p:nvSpPr>
        <p:spPr bwMode="auto">
          <a:xfrm>
            <a:off x="0" y="3429000"/>
            <a:ext cx="9144000" cy="0"/>
          </a:xfrm>
          <a:prstGeom prst="line">
            <a:avLst/>
          </a:prstGeom>
          <a:noFill/>
          <a:ln w="76200" cmpd="tri">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
        <p:nvSpPr>
          <p:cNvPr id="140293" name="Text Box 4"/>
          <p:cNvSpPr txBox="1">
            <a:spLocks noChangeArrowheads="1"/>
          </p:cNvSpPr>
          <p:nvPr/>
        </p:nvSpPr>
        <p:spPr bwMode="auto">
          <a:xfrm>
            <a:off x="827088" y="0"/>
            <a:ext cx="70564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sz="4000" b="0" i="1">
                <a:solidFill>
                  <a:schemeClr val="tx1"/>
                </a:solidFill>
                <a:latin typeface="Tahoma" pitchFamily="34" charset="0"/>
                <a:cs typeface="Arial" pitchFamily="34" charset="0"/>
              </a:rPr>
              <a:t>Sleep Neuro-energetics</a:t>
            </a:r>
          </a:p>
        </p:txBody>
      </p:sp>
      <p:sp>
        <p:nvSpPr>
          <p:cNvPr id="140294" name="Line 5"/>
          <p:cNvSpPr>
            <a:spLocks noChangeShapeType="1"/>
          </p:cNvSpPr>
          <p:nvPr/>
        </p:nvSpPr>
        <p:spPr bwMode="auto">
          <a:xfrm>
            <a:off x="0" y="914400"/>
            <a:ext cx="9144000" cy="0"/>
          </a:xfrm>
          <a:prstGeom prst="line">
            <a:avLst/>
          </a:prstGeom>
          <a:noFill/>
          <a:ln w="76200" cmpd="tri">
            <a:solidFill>
              <a:schemeClr val="tx1"/>
            </a:solidFill>
            <a:round/>
            <a:headEnd/>
            <a:tailEnd/>
          </a:ln>
          <a:extLst>
            <a:ext uri="{909E8E84-426E-40DD-AFC4-6F175D3DCCD1}">
              <a14:hiddenFill xmlns:a14="http://schemas.microsoft.com/office/drawing/2010/main">
                <a:noFill/>
              </a14:hiddenFill>
            </a:ext>
          </a:extLst>
        </p:spPr>
        <p:txBody>
          <a:bodyPr/>
          <a:lstStyle/>
          <a:p>
            <a:endParaRPr lang="it-IT"/>
          </a:p>
        </p:txBody>
      </p:sp>
    </p:spTree>
    <p:extLst>
      <p:ext uri="{BB962C8B-B14F-4D97-AF65-F5344CB8AC3E}">
        <p14:creationId xmlns:p14="http://schemas.microsoft.com/office/powerpoint/2010/main" val="3972265141"/>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15BA8475-730E-4FC7-96E8-D6BD71E62B71}" type="slidenum">
              <a:rPr lang="it-IT" altLang="it-IT" sz="1400" b="0" smtClean="0">
                <a:solidFill>
                  <a:schemeClr val="tx1"/>
                </a:solidFill>
              </a:rPr>
              <a:pPr eaLnBrk="1" hangingPunct="1"/>
              <a:t>42</a:t>
            </a:fld>
            <a:endParaRPr lang="it-IT" altLang="it-IT" sz="1400" b="0" smtClean="0">
              <a:solidFill>
                <a:schemeClr val="tx1"/>
              </a:solidFill>
            </a:endParaRPr>
          </a:p>
        </p:txBody>
      </p:sp>
      <p:sp>
        <p:nvSpPr>
          <p:cNvPr id="141315" name="Text Box 3"/>
          <p:cNvSpPr txBox="1">
            <a:spLocks noChangeArrowheads="1"/>
          </p:cNvSpPr>
          <p:nvPr/>
        </p:nvSpPr>
        <p:spPr bwMode="auto">
          <a:xfrm>
            <a:off x="0" y="0"/>
            <a:ext cx="9144000" cy="726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algn="ctr" eaLnBrk="1" hangingPunct="1">
              <a:spcBef>
                <a:spcPct val="50000"/>
              </a:spcBef>
            </a:pPr>
            <a:r>
              <a:rPr lang="it-IT" altLang="it-IT" b="0">
                <a:solidFill>
                  <a:schemeClr val="tx1"/>
                </a:solidFill>
                <a:cs typeface="Arial" pitchFamily="34" charset="0"/>
              </a:rPr>
              <a:t>Soleep-Memory: Conclusions</a:t>
            </a:r>
          </a:p>
          <a:p>
            <a:pPr eaLnBrk="1" hangingPunct="1">
              <a:spcBef>
                <a:spcPct val="50000"/>
              </a:spcBef>
              <a:buFont typeface="Wingdings" pitchFamily="2" charset="2"/>
              <a:buChar char="Ø"/>
            </a:pPr>
            <a:r>
              <a:rPr lang="en-US" altLang="it-IT" sz="1800" b="0">
                <a:solidFill>
                  <a:schemeClr val="tx1"/>
                </a:solidFill>
                <a:cs typeface="Arial" pitchFamily="34" charset="0"/>
              </a:rPr>
              <a:t>During the conscious waking the energy demand exceeds that mechanically  possible. There is a conscious activity in neocortical gray matter that utilizes most of the energy produced at the time by burning / breathing. Then there is a discernible physical activity of the unconscious in the white matter that extabilishes a huge number of connections between different sites of the cortex</a:t>
            </a:r>
            <a:endParaRPr lang="it-IT" altLang="it-IT" sz="1800" b="0">
              <a:solidFill>
                <a:schemeClr val="tx1"/>
              </a:solidFill>
              <a:cs typeface="Arial" pitchFamily="34" charset="0"/>
            </a:endParaRPr>
          </a:p>
          <a:p>
            <a:pPr eaLnBrk="1" hangingPunct="1">
              <a:spcBef>
                <a:spcPct val="50000"/>
              </a:spcBef>
              <a:buFont typeface="Wingdings" pitchFamily="2" charset="2"/>
              <a:buChar char="Ø"/>
            </a:pPr>
            <a:r>
              <a:rPr lang="en-US" altLang="it-IT" sz="2000" b="0">
                <a:solidFill>
                  <a:schemeClr val="tx1"/>
                </a:solidFill>
                <a:cs typeface="Arial" pitchFamily="34" charset="0"/>
              </a:rPr>
              <a:t>This activity during waking consumes the energy reserves represented by the accumulation of protons in the chemiosmotic laminar buffer of myelin and the feeling of sleep is due to poor energy supply fed by the axon myelin.</a:t>
            </a:r>
            <a:endParaRPr lang="it-IT" altLang="it-IT" sz="2000" b="0">
              <a:solidFill>
                <a:schemeClr val="tx1"/>
              </a:solidFill>
              <a:cs typeface="Arial" pitchFamily="34" charset="0"/>
            </a:endParaRPr>
          </a:p>
          <a:p>
            <a:pPr eaLnBrk="1" hangingPunct="1">
              <a:spcBef>
                <a:spcPct val="50000"/>
              </a:spcBef>
              <a:buFont typeface="Wingdings" pitchFamily="2" charset="2"/>
              <a:buChar char="Ø"/>
            </a:pPr>
            <a:r>
              <a:rPr lang="en-US" altLang="it-IT" sz="1800" b="0">
                <a:solidFill>
                  <a:schemeClr val="tx1"/>
                </a:solidFill>
                <a:cs typeface="Arial" pitchFamily="34" charset="0"/>
              </a:rPr>
              <a:t> neuronal activity requires a lot of energy intake. Biological systems use chemical energy in the form of ATP.</a:t>
            </a:r>
            <a:endParaRPr lang="it-IT" altLang="it-IT" sz="1800" b="0">
              <a:solidFill>
                <a:schemeClr val="tx1"/>
              </a:solidFill>
              <a:cs typeface="Arial" pitchFamily="34" charset="0"/>
            </a:endParaRPr>
          </a:p>
          <a:p>
            <a:pPr eaLnBrk="1" hangingPunct="1">
              <a:spcBef>
                <a:spcPct val="50000"/>
              </a:spcBef>
              <a:buFont typeface="Wingdings" pitchFamily="2" charset="2"/>
              <a:buChar char="Ø"/>
            </a:pPr>
            <a:r>
              <a:rPr lang="en-US" altLang="it-IT" sz="1800" b="0">
                <a:solidFill>
                  <a:schemeClr val="tx1"/>
                </a:solidFill>
                <a:cs typeface="Arial" pitchFamily="34" charset="0"/>
              </a:rPr>
              <a:t>With sleep we refill the proton and the myelin is energized, because the available energy is almost equal to that of wakefulness but during sleep it is mostly devoted to recharging, since the needs of the conscious system have decreased significantly.</a:t>
            </a:r>
            <a:endParaRPr lang="it-IT" altLang="it-IT" sz="1800" b="0">
              <a:solidFill>
                <a:schemeClr val="tx1"/>
              </a:solidFill>
              <a:cs typeface="Arial" pitchFamily="34" charset="0"/>
            </a:endParaRPr>
          </a:p>
          <a:p>
            <a:pPr eaLnBrk="1" hangingPunct="1">
              <a:spcBef>
                <a:spcPct val="50000"/>
              </a:spcBef>
              <a:buFont typeface="Wingdings" pitchFamily="2" charset="2"/>
              <a:buChar char="Ø"/>
            </a:pPr>
            <a:r>
              <a:rPr lang="en-US" altLang="it-IT" sz="1800"/>
              <a:t>It can be assumed that the memory is an energization of axonal connections by the white matter,  in light of the fact that sleep strengthens the memory.</a:t>
            </a:r>
            <a:endParaRPr lang="it-IT" altLang="it-IT" sz="1800" b="0">
              <a:solidFill>
                <a:schemeClr val="tx1"/>
              </a:solidFill>
              <a:cs typeface="Arial" pitchFamily="34" charset="0"/>
            </a:endParaRPr>
          </a:p>
          <a:p>
            <a:pPr eaLnBrk="1" hangingPunct="1">
              <a:spcBef>
                <a:spcPct val="50000"/>
              </a:spcBef>
            </a:pPr>
            <a:endParaRPr lang="it-IT" altLang="it-IT" sz="2000" b="0">
              <a:solidFill>
                <a:schemeClr val="tx1"/>
              </a:solidFill>
              <a:cs typeface="Arial" pitchFamily="34" charset="0"/>
            </a:endParaRPr>
          </a:p>
          <a:p>
            <a:pPr eaLnBrk="1" hangingPunct="1">
              <a:spcBef>
                <a:spcPct val="50000"/>
              </a:spcBef>
            </a:pPr>
            <a:endParaRPr lang="it-IT" altLang="it-IT" sz="2000" b="0">
              <a:solidFill>
                <a:schemeClr val="tx1"/>
              </a:solidFill>
              <a:cs typeface="Arial" pitchFamily="34" charset="0"/>
            </a:endParaRPr>
          </a:p>
          <a:p>
            <a:pPr eaLnBrk="1" hangingPunct="1">
              <a:spcBef>
                <a:spcPct val="50000"/>
              </a:spcBef>
            </a:pPr>
            <a:endParaRPr lang="it-IT" altLang="it-IT" sz="2000" b="0">
              <a:solidFill>
                <a:schemeClr val="tx1"/>
              </a:solidFill>
              <a:cs typeface="Arial" pitchFamily="34" charset="0"/>
            </a:endParaRPr>
          </a:p>
          <a:p>
            <a:pPr eaLnBrk="1" hangingPunct="1">
              <a:spcBef>
                <a:spcPct val="50000"/>
              </a:spcBef>
            </a:pPr>
            <a:endParaRPr lang="it-IT" altLang="it-IT" sz="2000" b="0">
              <a:solidFill>
                <a:schemeClr val="tx1"/>
              </a:solidFill>
              <a:cs typeface="Arial" pitchFamily="34" charset="0"/>
            </a:endParaRPr>
          </a:p>
        </p:txBody>
      </p:sp>
    </p:spTree>
    <p:extLst>
      <p:ext uri="{BB962C8B-B14F-4D97-AF65-F5344CB8AC3E}">
        <p14:creationId xmlns:p14="http://schemas.microsoft.com/office/powerpoint/2010/main" val="418346747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1AADB859-DE47-40D9-BBDB-77B67186D83D}" type="slidenum">
              <a:rPr lang="it-IT" altLang="it-IT" sz="1400" b="0" smtClean="0">
                <a:solidFill>
                  <a:schemeClr val="tx1"/>
                </a:solidFill>
              </a:rPr>
              <a:pPr eaLnBrk="1" hangingPunct="1"/>
              <a:t>43</a:t>
            </a:fld>
            <a:endParaRPr lang="it-IT" altLang="it-IT" sz="1400" b="0" smtClean="0">
              <a:solidFill>
                <a:schemeClr val="tx1"/>
              </a:solidFill>
            </a:endParaRPr>
          </a:p>
        </p:txBody>
      </p:sp>
      <p:sp>
        <p:nvSpPr>
          <p:cNvPr id="142339" name="Text Box 5"/>
          <p:cNvSpPr txBox="1">
            <a:spLocks noChangeArrowheads="1"/>
          </p:cNvSpPr>
          <p:nvPr/>
        </p:nvSpPr>
        <p:spPr bwMode="auto">
          <a:xfrm>
            <a:off x="0" y="2646363"/>
            <a:ext cx="9144000" cy="421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r>
              <a:rPr lang="it-IT" altLang="it-IT" sz="1800" b="0"/>
              <a:t>Myelin sheath, the multilayered membrane produced by oligodendrocytes, plays a pivotal role in the axon surrounding, allowing the nerve to transmit its impulses rapidly. However, there is growing evidence</a:t>
            </a:r>
          </a:p>
          <a:p>
            <a:pPr eaLnBrk="1" hangingPunct="1"/>
            <a:r>
              <a:rPr lang="it-IT" altLang="it-IT" sz="1800" b="0"/>
              <a:t>that myelin has also an as yet unexplained neuro-trophic role. We reported that the respiratory chain components are expressed in myelin, outside of mitochondria [1]. These components would generate a proton gradient across myelin membranes to support ATP synthesis by an Fo-F1 ATP synthase. This may explain how in demyelinising diseases, as Multiple Sclerosis (MS), myelin loss causes an axonal necrosis.</a:t>
            </a:r>
          </a:p>
          <a:p>
            <a:pPr eaLnBrk="1" hangingPunct="1"/>
            <a:r>
              <a:rPr lang="it-IT" altLang="it-IT" sz="1800" b="0"/>
              <a:t>Recently, Gallup et al [2] described sleep problems and frequent yawning in MS patients. During sleep, the glucose consumption by brain is very similar to that in wakefulness, even though the neuronal energetic demand is low. We have envisaged an involvement of myelin sheath. Imagine that myelin sheath acts as a proton (H+) buffer capacitor, thank to the abundance of myelin basic protein (MBP) and phospholipids, whose exceptional buffering capacity of phospholipids was demonstrated [3]. </a:t>
            </a:r>
            <a:endParaRPr lang="it-IT" altLang="it-IT" sz="2400"/>
          </a:p>
        </p:txBody>
      </p:sp>
      <p:pic>
        <p:nvPicPr>
          <p:cNvPr id="14234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67813" cy="301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341" name="Text Box 4"/>
          <p:cNvSpPr txBox="1">
            <a:spLocks noChangeArrowheads="1"/>
          </p:cNvSpPr>
          <p:nvPr/>
        </p:nvSpPr>
        <p:spPr bwMode="auto">
          <a:xfrm>
            <a:off x="1828800" y="1981200"/>
            <a:ext cx="67056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spcBef>
                <a:spcPct val="50000"/>
              </a:spcBef>
            </a:pPr>
            <a:r>
              <a:rPr lang="it-IT" altLang="it-IT" i="1">
                <a:solidFill>
                  <a:srgbClr val="CC3300"/>
                </a:solidFill>
              </a:rPr>
              <a:t>from</a:t>
            </a:r>
            <a:r>
              <a:rPr lang="it-IT" altLang="it-IT">
                <a:solidFill>
                  <a:srgbClr val="CC3300"/>
                </a:solidFill>
              </a:rPr>
              <a:t> Morelli, Ravera &amp; Panfoli</a:t>
            </a:r>
          </a:p>
        </p:txBody>
      </p:sp>
    </p:spTree>
    <p:extLst>
      <p:ext uri="{BB962C8B-B14F-4D97-AF65-F5344CB8AC3E}">
        <p14:creationId xmlns:p14="http://schemas.microsoft.com/office/powerpoint/2010/main" val="32064434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fld id="{0A85FAF2-627D-482B-869B-AE7CE95F9CAA}" type="slidenum">
              <a:rPr lang="it-IT" altLang="it-IT" sz="1400" b="0" smtClean="0">
                <a:solidFill>
                  <a:schemeClr val="tx1"/>
                </a:solidFill>
              </a:rPr>
              <a:pPr eaLnBrk="1" hangingPunct="1"/>
              <a:t>44</a:t>
            </a:fld>
            <a:endParaRPr lang="it-IT" altLang="it-IT" sz="1400" b="0" smtClean="0">
              <a:solidFill>
                <a:schemeClr val="tx1"/>
              </a:solidFill>
            </a:endParaRPr>
          </a:p>
        </p:txBody>
      </p:sp>
      <p:sp>
        <p:nvSpPr>
          <p:cNvPr id="143363" name="Text Box 4"/>
          <p:cNvSpPr txBox="1">
            <a:spLocks noChangeArrowheads="1"/>
          </p:cNvSpPr>
          <p:nvPr/>
        </p:nvSpPr>
        <p:spPr bwMode="auto">
          <a:xfrm>
            <a:off x="0" y="741363"/>
            <a:ext cx="9144000" cy="611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accent2"/>
                </a:solidFill>
                <a:latin typeface="Arial" pitchFamily="34" charset="0"/>
              </a:defRPr>
            </a:lvl1pPr>
            <a:lvl2pPr marL="742950" indent="-285750" eaLnBrk="0" hangingPunct="0">
              <a:defRPr sz="2800" b="1">
                <a:solidFill>
                  <a:schemeClr val="accent2"/>
                </a:solidFill>
                <a:latin typeface="Arial" pitchFamily="34" charset="0"/>
              </a:defRPr>
            </a:lvl2pPr>
            <a:lvl3pPr marL="1143000" indent="-228600" eaLnBrk="0" hangingPunct="0">
              <a:defRPr sz="2800" b="1">
                <a:solidFill>
                  <a:schemeClr val="accent2"/>
                </a:solidFill>
                <a:latin typeface="Arial" pitchFamily="34" charset="0"/>
              </a:defRPr>
            </a:lvl3pPr>
            <a:lvl4pPr marL="1600200" indent="-228600" eaLnBrk="0" hangingPunct="0">
              <a:defRPr sz="2800" b="1">
                <a:solidFill>
                  <a:schemeClr val="accent2"/>
                </a:solidFill>
                <a:latin typeface="Arial" pitchFamily="34" charset="0"/>
              </a:defRPr>
            </a:lvl4pPr>
            <a:lvl5pPr marL="2057400" indent="-228600" eaLnBrk="0" hangingPunct="0">
              <a:defRPr sz="2800" b="1">
                <a:solidFill>
                  <a:schemeClr val="accent2"/>
                </a:solidFill>
                <a:latin typeface="Arial" pitchFamily="34" charset="0"/>
              </a:defRPr>
            </a:lvl5pPr>
            <a:lvl6pPr marL="2514600" indent="-228600" eaLnBrk="0" fontAlgn="base" hangingPunct="0">
              <a:spcBef>
                <a:spcPct val="0"/>
              </a:spcBef>
              <a:spcAft>
                <a:spcPct val="0"/>
              </a:spcAft>
              <a:defRPr sz="2800" b="1">
                <a:solidFill>
                  <a:schemeClr val="accent2"/>
                </a:solidFill>
                <a:latin typeface="Arial" pitchFamily="34" charset="0"/>
              </a:defRPr>
            </a:lvl6pPr>
            <a:lvl7pPr marL="2971800" indent="-228600" eaLnBrk="0" fontAlgn="base" hangingPunct="0">
              <a:spcBef>
                <a:spcPct val="0"/>
              </a:spcBef>
              <a:spcAft>
                <a:spcPct val="0"/>
              </a:spcAft>
              <a:defRPr sz="2800" b="1">
                <a:solidFill>
                  <a:schemeClr val="accent2"/>
                </a:solidFill>
                <a:latin typeface="Arial" pitchFamily="34" charset="0"/>
              </a:defRPr>
            </a:lvl7pPr>
            <a:lvl8pPr marL="3429000" indent="-228600" eaLnBrk="0" fontAlgn="base" hangingPunct="0">
              <a:spcBef>
                <a:spcPct val="0"/>
              </a:spcBef>
              <a:spcAft>
                <a:spcPct val="0"/>
              </a:spcAft>
              <a:defRPr sz="2800" b="1">
                <a:solidFill>
                  <a:schemeClr val="accent2"/>
                </a:solidFill>
                <a:latin typeface="Arial" pitchFamily="34" charset="0"/>
              </a:defRPr>
            </a:lvl8pPr>
            <a:lvl9pPr marL="3886200" indent="-228600" eaLnBrk="0" fontAlgn="base" hangingPunct="0">
              <a:spcBef>
                <a:spcPct val="0"/>
              </a:spcBef>
              <a:spcAft>
                <a:spcPct val="0"/>
              </a:spcAft>
              <a:defRPr sz="2800" b="1">
                <a:solidFill>
                  <a:schemeClr val="accent2"/>
                </a:solidFill>
                <a:latin typeface="Arial" pitchFamily="34" charset="0"/>
              </a:defRPr>
            </a:lvl9pPr>
          </a:lstStyle>
          <a:p>
            <a:pPr eaLnBrk="1" hangingPunct="1"/>
            <a:r>
              <a:rPr lang="it-IT" altLang="it-IT" sz="2400" b="0"/>
              <a:t>This potential would be used by myelin to produce energy, during the wake period. In turn, sleep would be induced by a “discharge” of H+ in myelin sheath and wakefulness by a “complete recharge” of myelin sheath. The sleep need correlates to age. In fact, newborn and children have a higher sleep need than the adults. This may depend on myelinogenesis, that begins after born and goes on until 22-25 years age. Under these conditions, myelin may be less competent in accumulating energy= H+ and generate the need for sleep. Interestingly, sleep is also regulated by oleamide, an endogenous hypnotic compound that increases before the sleep, decreases before the wake up and is accumulated in cerebral spinal fluid of sleep-deprived animals [4]. Interestingly, oleamide closes the myelin gap junction, formed by connexin 32 [5], that seem to transport mainly ATP [6], likely from myelin to the axon. </a:t>
            </a:r>
            <a:endParaRPr lang="it-IT" altLang="it-IT" sz="2400"/>
          </a:p>
          <a:p>
            <a:pPr eaLnBrk="1" hangingPunct="1">
              <a:spcBef>
                <a:spcPct val="50000"/>
              </a:spcBef>
            </a:pPr>
            <a:endParaRPr lang="it-IT" altLang="it-IT" sz="2400"/>
          </a:p>
        </p:txBody>
      </p:sp>
    </p:spTree>
    <p:extLst>
      <p:ext uri="{BB962C8B-B14F-4D97-AF65-F5344CB8AC3E}">
        <p14:creationId xmlns:p14="http://schemas.microsoft.com/office/powerpoint/2010/main" val="6977146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2" name="Rectangle 4"/>
          <p:cNvSpPr>
            <a:spLocks noChangeArrowheads="1"/>
          </p:cNvSpPr>
          <p:nvPr/>
        </p:nvSpPr>
        <p:spPr bwMode="auto">
          <a:xfrm>
            <a:off x="0" y="0"/>
            <a:ext cx="8709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it-IT" altLang="it-IT" sz="2000"/>
              <a:t>The Journal of Neuroscience, September 4, 2013 • 33(36):14288 –14300</a:t>
            </a:r>
          </a:p>
        </p:txBody>
      </p:sp>
      <p:pic>
        <p:nvPicPr>
          <p:cNvPr id="32461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76263"/>
            <a:ext cx="9144000" cy="195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4615" name="Text Box 7"/>
          <p:cNvSpPr txBox="1">
            <a:spLocks noChangeArrowheads="1"/>
          </p:cNvSpPr>
          <p:nvPr/>
        </p:nvSpPr>
        <p:spPr bwMode="auto">
          <a:xfrm>
            <a:off x="0" y="2743200"/>
            <a:ext cx="9144000" cy="161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it-IT" altLang="it-IT" sz="2000"/>
              <a:t>Previous studies of differential gene expression in sleep and wake pooled transcripts from all brain cells  showed that several genes expressed at higher levels during sleep are involved in the synthesis/maintenance of membranes in general and of myelin in particular, a surprising finding given the reported slow turnover of many myelin components…</a:t>
            </a:r>
          </a:p>
        </p:txBody>
      </p:sp>
    </p:spTree>
    <p:extLst>
      <p:ext uri="{BB962C8B-B14F-4D97-AF65-F5344CB8AC3E}">
        <p14:creationId xmlns:p14="http://schemas.microsoft.com/office/powerpoint/2010/main" val="1622262538"/>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TotalTime>
  <Words>2493</Words>
  <Application>Microsoft Office PowerPoint</Application>
  <PresentationFormat>On-screen Show (4:3)</PresentationFormat>
  <Paragraphs>246</Paragraphs>
  <Slides>45</Slides>
  <Notes>25</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Tema di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Sleep Across the Human Life Span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Morelli</dc:creator>
  <cp:lastModifiedBy>Neurology</cp:lastModifiedBy>
  <cp:revision>5</cp:revision>
  <dcterms:created xsi:type="dcterms:W3CDTF">2015-07-20T15:49:31Z</dcterms:created>
  <dcterms:modified xsi:type="dcterms:W3CDTF">2015-08-13T10:09:32Z</dcterms:modified>
</cp:coreProperties>
</file>