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373" r:id="rId3"/>
    <p:sldId id="374" r:id="rId4"/>
    <p:sldId id="375" r:id="rId5"/>
    <p:sldId id="395" r:id="rId6"/>
    <p:sldId id="396" r:id="rId7"/>
    <p:sldId id="379" r:id="rId8"/>
    <p:sldId id="263" r:id="rId9"/>
    <p:sldId id="264" r:id="rId10"/>
    <p:sldId id="265" r:id="rId11"/>
    <p:sldId id="385" r:id="rId12"/>
    <p:sldId id="402" r:id="rId13"/>
    <p:sldId id="267" r:id="rId14"/>
    <p:sldId id="287" r:id="rId15"/>
    <p:sldId id="288" r:id="rId16"/>
    <p:sldId id="289" r:id="rId17"/>
    <p:sldId id="290" r:id="rId18"/>
    <p:sldId id="291" r:id="rId19"/>
    <p:sldId id="268" r:id="rId20"/>
    <p:sldId id="269" r:id="rId21"/>
    <p:sldId id="270" r:id="rId22"/>
    <p:sldId id="271" r:id="rId23"/>
    <p:sldId id="272" r:id="rId24"/>
    <p:sldId id="273" r:id="rId25"/>
    <p:sldId id="275" r:id="rId26"/>
    <p:sldId id="276" r:id="rId27"/>
    <p:sldId id="277" r:id="rId28"/>
    <p:sldId id="295" r:id="rId29"/>
    <p:sldId id="258" r:id="rId30"/>
    <p:sldId id="260" r:id="rId31"/>
    <p:sldId id="321" r:id="rId32"/>
    <p:sldId id="389" r:id="rId33"/>
    <p:sldId id="386" r:id="rId34"/>
    <p:sldId id="390" r:id="rId35"/>
    <p:sldId id="391" r:id="rId36"/>
    <p:sldId id="397" r:id="rId37"/>
    <p:sldId id="398" r:id="rId38"/>
    <p:sldId id="399" r:id="rId39"/>
    <p:sldId id="400" r:id="rId40"/>
    <p:sldId id="401" r:id="rId41"/>
    <p:sldId id="323" r:id="rId42"/>
    <p:sldId id="324" r:id="rId4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ssandro" initials="A"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3" autoAdjust="0"/>
    <p:restoredTop sz="94660"/>
  </p:normalViewPr>
  <p:slideViewPr>
    <p:cSldViewPr snapToGrid="0">
      <p:cViewPr varScale="1">
        <p:scale>
          <a:sx n="117" d="100"/>
          <a:sy n="117" d="100"/>
        </p:scale>
        <p:origin x="-210" y="-102"/>
      </p:cViewPr>
      <p:guideLst>
        <p:guide orient="horz" pos="2160"/>
        <p:guide pos="3840"/>
      </p:guideLst>
    </p:cSldViewPr>
  </p:slideViewPr>
  <p:notesTextViewPr>
    <p:cViewPr>
      <p:scale>
        <a:sx n="3" d="2"/>
        <a:sy n="3" d="2"/>
      </p:scale>
      <p:origin x="0" y="0"/>
    </p:cViewPr>
  </p:notesTextViewPr>
  <p:sorterViewPr>
    <p:cViewPr>
      <p:scale>
        <a:sx n="46" d="100"/>
        <a:sy n="46" d="100"/>
      </p:scale>
      <p:origin x="0" y="-12091"/>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file:///E:\Memory%20Card\Laboratorio%20-%20Ns%20esperimenti\Esperimenti%202014\Storico%20dati%20mitocondri.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Myelin</a:t>
            </a:r>
            <a:r>
              <a:rPr lang="en-US" baseline="0"/>
              <a:t> ATP synthesis</a:t>
            </a:r>
            <a:endParaRPr lang="en-US"/>
          </a:p>
        </c:rich>
      </c:tx>
      <c:layout/>
      <c:overlay val="0"/>
    </c:title>
    <c:autoTitleDeleted val="0"/>
    <c:plotArea>
      <c:layout/>
      <c:barChart>
        <c:barDir val="col"/>
        <c:grouping val="clustered"/>
        <c:varyColors val="0"/>
        <c:ser>
          <c:idx val="0"/>
          <c:order val="0"/>
          <c:tx>
            <c:strRef>
              <c:f>'Prod. ATP in presenza ATP exst.'!$B$60</c:f>
              <c:strCache>
                <c:ptCount val="1"/>
                <c:pt idx="0">
                  <c:v>nmol/min/mg</c:v>
                </c:pt>
              </c:strCache>
            </c:strRef>
          </c:tx>
          <c:invertIfNegative val="0"/>
          <c:errBars>
            <c:errBarType val="both"/>
            <c:errValType val="percentage"/>
            <c:noEndCap val="0"/>
            <c:val val="10"/>
          </c:errBars>
          <c:cat>
            <c:strRef>
              <c:f>'Prod. ATP in presenza ATP exst.'!$A$61:$A$65</c:f>
              <c:strCache>
                <c:ptCount val="5"/>
                <c:pt idx="0">
                  <c:v>CTRL</c:v>
                </c:pt>
                <c:pt idx="1">
                  <c:v>10 uM ATP</c:v>
                </c:pt>
                <c:pt idx="2">
                  <c:v>20 uM ATP</c:v>
                </c:pt>
                <c:pt idx="3">
                  <c:v>40 uM ATP</c:v>
                </c:pt>
                <c:pt idx="4">
                  <c:v>100 uM ATP</c:v>
                </c:pt>
              </c:strCache>
            </c:strRef>
          </c:cat>
          <c:val>
            <c:numRef>
              <c:f>'Prod. ATP in presenza ATP exst.'!$B$61:$B$65</c:f>
              <c:numCache>
                <c:formatCode>0.00</c:formatCode>
                <c:ptCount val="5"/>
                <c:pt idx="0">
                  <c:v>28.7</c:v>
                </c:pt>
                <c:pt idx="1">
                  <c:v>24</c:v>
                </c:pt>
                <c:pt idx="2">
                  <c:v>30.9</c:v>
                </c:pt>
                <c:pt idx="3">
                  <c:v>26.7</c:v>
                </c:pt>
                <c:pt idx="4">
                  <c:v>24.5</c:v>
                </c:pt>
              </c:numCache>
            </c:numRef>
          </c:val>
        </c:ser>
        <c:dLbls>
          <c:showLegendKey val="0"/>
          <c:showVal val="0"/>
          <c:showCatName val="0"/>
          <c:showSerName val="0"/>
          <c:showPercent val="0"/>
          <c:showBubbleSize val="0"/>
        </c:dLbls>
        <c:gapWidth val="150"/>
        <c:axId val="76822784"/>
        <c:axId val="77139968"/>
      </c:barChart>
      <c:catAx>
        <c:axId val="76822784"/>
        <c:scaling>
          <c:orientation val="minMax"/>
        </c:scaling>
        <c:delete val="0"/>
        <c:axPos val="b"/>
        <c:numFmt formatCode="General" sourceLinked="0"/>
        <c:majorTickMark val="out"/>
        <c:minorTickMark val="none"/>
        <c:tickLblPos val="nextTo"/>
        <c:crossAx val="77139968"/>
        <c:crosses val="autoZero"/>
        <c:auto val="1"/>
        <c:lblAlgn val="ctr"/>
        <c:lblOffset val="100"/>
        <c:noMultiLvlLbl val="0"/>
      </c:catAx>
      <c:valAx>
        <c:axId val="77139968"/>
        <c:scaling>
          <c:orientation val="minMax"/>
        </c:scaling>
        <c:delete val="0"/>
        <c:axPos val="l"/>
        <c:title>
          <c:tx>
            <c:rich>
              <a:bodyPr rot="-5400000" vert="horz"/>
              <a:lstStyle/>
              <a:p>
                <a:pPr>
                  <a:defRPr/>
                </a:pPr>
                <a:r>
                  <a:rPr lang="en-US"/>
                  <a:t>nmol ATP/min/mg</a:t>
                </a:r>
              </a:p>
            </c:rich>
          </c:tx>
          <c:layout/>
          <c:overlay val="0"/>
        </c:title>
        <c:numFmt formatCode="0.00" sourceLinked="1"/>
        <c:majorTickMark val="out"/>
        <c:minorTickMark val="none"/>
        <c:tickLblPos val="nextTo"/>
        <c:crossAx val="76822784"/>
        <c:crosses val="autoZero"/>
        <c:crossBetween val="between"/>
      </c:valAx>
    </c:plotArea>
    <c:legend>
      <c:legendPos val="r"/>
      <c:layout/>
      <c:overlay val="0"/>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571D39-DDC9-4E45-8091-1BD939CC3A2F}" type="datetimeFigureOut">
              <a:rPr lang="it-IT" smtClean="0"/>
              <a:t>20/07/2015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FF29ED-1EEE-478E-BF05-76C694D85510}" type="slidenum">
              <a:rPr lang="it-IT" smtClean="0"/>
              <a:t>‹N›</a:t>
            </a:fld>
            <a:endParaRPr lang="it-IT"/>
          </a:p>
        </p:txBody>
      </p:sp>
    </p:spTree>
    <p:extLst>
      <p:ext uri="{BB962C8B-B14F-4D97-AF65-F5344CB8AC3E}">
        <p14:creationId xmlns:p14="http://schemas.microsoft.com/office/powerpoint/2010/main" val="4396911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1913331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extLst>
      <p:ext uri="{BB962C8B-B14F-4D97-AF65-F5344CB8AC3E}">
        <p14:creationId xmlns:p14="http://schemas.microsoft.com/office/powerpoint/2010/main" val="362611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xfrm>
            <a:off x="96838" y="747713"/>
            <a:ext cx="6619875" cy="3724275"/>
          </a:xfrm>
          <a:ln/>
        </p:spPr>
      </p:sp>
      <p:sp>
        <p:nvSpPr>
          <p:cNvPr id="155651" name="Rectangle 3"/>
          <p:cNvSpPr>
            <a:spLocks noGrp="1" noChangeArrowheads="1"/>
          </p:cNvSpPr>
          <p:nvPr>
            <p:ph type="body" idx="1"/>
          </p:nvPr>
        </p:nvSpPr>
        <p:spPr>
          <a:xfrm>
            <a:off x="681038" y="4721225"/>
            <a:ext cx="5449887" cy="447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extLst>
      <p:ext uri="{BB962C8B-B14F-4D97-AF65-F5344CB8AC3E}">
        <p14:creationId xmlns:p14="http://schemas.microsoft.com/office/powerpoint/2010/main" val="3331889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D34E15CD-A0A3-455D-BB20-3775EDCC383B}" type="slidenum">
              <a:rPr lang="it-IT" altLang="it-IT"/>
              <a:pPr/>
              <a:t>5</a:t>
            </a:fld>
            <a:endParaRPr lang="it-IT" altLang="it-IT"/>
          </a:p>
        </p:txBody>
      </p:sp>
      <p:sp>
        <p:nvSpPr>
          <p:cNvPr id="555010" name="Segnaposto immagine diapositiva 1"/>
          <p:cNvSpPr>
            <a:spLocks noGrp="1" noRot="1" noChangeAspect="1" noTextEdit="1"/>
          </p:cNvSpPr>
          <p:nvPr>
            <p:ph type="sldImg"/>
          </p:nvPr>
        </p:nvSpPr>
        <p:spPr>
          <a:xfrm>
            <a:off x="1144588" y="687388"/>
            <a:ext cx="4570412" cy="3427412"/>
          </a:xfrm>
          <a:ln/>
        </p:spPr>
      </p:sp>
      <p:sp>
        <p:nvSpPr>
          <p:cNvPr id="555011" name="Segnaposto note 2"/>
          <p:cNvSpPr>
            <a:spLocks noGrp="1"/>
          </p:cNvSpPr>
          <p:nvPr>
            <p:ph type="body" idx="1"/>
          </p:nvPr>
        </p:nvSpPr>
        <p:spPr>
          <a:xfrm>
            <a:off x="685641" y="4343436"/>
            <a:ext cx="5486719" cy="4112682"/>
          </a:xfrm>
        </p:spPr>
        <p:txBody>
          <a:bodyPr lIns="87340" tIns="43670" rIns="87340" bIns="43670"/>
          <a:lstStyle/>
          <a:p>
            <a:endParaRPr lang="it-IT" altLang="it-IT"/>
          </a:p>
        </p:txBody>
      </p:sp>
      <p:sp>
        <p:nvSpPr>
          <p:cNvPr id="555012" name="Segnaposto numero diapositiva 3"/>
          <p:cNvSpPr txBox="1">
            <a:spLocks noGrp="1"/>
          </p:cNvSpPr>
          <p:nvPr/>
        </p:nvSpPr>
        <p:spPr bwMode="auto">
          <a:xfrm>
            <a:off x="3885294" y="8685413"/>
            <a:ext cx="2971107" cy="45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nchor="b"/>
          <a:lstStyle>
            <a:lvl1pPr defTabSz="873125">
              <a:defRPr>
                <a:solidFill>
                  <a:schemeClr val="tx1"/>
                </a:solidFill>
                <a:latin typeface="Arial" pitchFamily="34" charset="0"/>
                <a:cs typeface="Arial" pitchFamily="34" charset="0"/>
              </a:defRPr>
            </a:lvl1pPr>
            <a:lvl2pPr marL="742950" indent="-285750" defTabSz="873125">
              <a:defRPr>
                <a:solidFill>
                  <a:schemeClr val="tx1"/>
                </a:solidFill>
                <a:latin typeface="Arial" pitchFamily="34" charset="0"/>
                <a:cs typeface="Arial" pitchFamily="34" charset="0"/>
              </a:defRPr>
            </a:lvl2pPr>
            <a:lvl3pPr marL="1143000" indent="-228600" defTabSz="873125">
              <a:defRPr>
                <a:solidFill>
                  <a:schemeClr val="tx1"/>
                </a:solidFill>
                <a:latin typeface="Arial" pitchFamily="34" charset="0"/>
                <a:cs typeface="Arial" pitchFamily="34" charset="0"/>
              </a:defRPr>
            </a:lvl3pPr>
            <a:lvl4pPr marL="1600200" indent="-228600" defTabSz="873125">
              <a:defRPr>
                <a:solidFill>
                  <a:schemeClr val="tx1"/>
                </a:solidFill>
                <a:latin typeface="Arial" pitchFamily="34" charset="0"/>
                <a:cs typeface="Arial" pitchFamily="34" charset="0"/>
              </a:defRPr>
            </a:lvl4pPr>
            <a:lvl5pPr marL="2057400" indent="-228600" defTabSz="873125">
              <a:defRPr>
                <a:solidFill>
                  <a:schemeClr val="tx1"/>
                </a:solidFill>
                <a:latin typeface="Arial" pitchFamily="34" charset="0"/>
                <a:cs typeface="Arial" pitchFamily="34" charset="0"/>
              </a:defRPr>
            </a:lvl5pPr>
            <a:lvl6pPr marL="2514600" indent="-228600" defTabSz="873125" fontAlgn="base">
              <a:spcBef>
                <a:spcPct val="0"/>
              </a:spcBef>
              <a:spcAft>
                <a:spcPct val="0"/>
              </a:spcAft>
              <a:defRPr>
                <a:solidFill>
                  <a:schemeClr val="tx1"/>
                </a:solidFill>
                <a:latin typeface="Arial" pitchFamily="34" charset="0"/>
                <a:cs typeface="Arial" pitchFamily="34" charset="0"/>
              </a:defRPr>
            </a:lvl6pPr>
            <a:lvl7pPr marL="2971800" indent="-228600" defTabSz="873125" fontAlgn="base">
              <a:spcBef>
                <a:spcPct val="0"/>
              </a:spcBef>
              <a:spcAft>
                <a:spcPct val="0"/>
              </a:spcAft>
              <a:defRPr>
                <a:solidFill>
                  <a:schemeClr val="tx1"/>
                </a:solidFill>
                <a:latin typeface="Arial" pitchFamily="34" charset="0"/>
                <a:cs typeface="Arial" pitchFamily="34" charset="0"/>
              </a:defRPr>
            </a:lvl7pPr>
            <a:lvl8pPr marL="3429000" indent="-228600" defTabSz="873125" fontAlgn="base">
              <a:spcBef>
                <a:spcPct val="0"/>
              </a:spcBef>
              <a:spcAft>
                <a:spcPct val="0"/>
              </a:spcAft>
              <a:defRPr>
                <a:solidFill>
                  <a:schemeClr val="tx1"/>
                </a:solidFill>
                <a:latin typeface="Arial" pitchFamily="34" charset="0"/>
                <a:cs typeface="Arial" pitchFamily="34" charset="0"/>
              </a:defRPr>
            </a:lvl8pPr>
            <a:lvl9pPr marL="3886200" indent="-228600" defTabSz="873125" fontAlgn="base">
              <a:spcBef>
                <a:spcPct val="0"/>
              </a:spcBef>
              <a:spcAft>
                <a:spcPct val="0"/>
              </a:spcAft>
              <a:defRPr>
                <a:solidFill>
                  <a:schemeClr val="tx1"/>
                </a:solidFill>
                <a:latin typeface="Arial" pitchFamily="34" charset="0"/>
                <a:cs typeface="Arial" pitchFamily="34" charset="0"/>
              </a:defRPr>
            </a:lvl9pPr>
          </a:lstStyle>
          <a:p>
            <a:pPr algn="r"/>
            <a:fld id="{D37EF8E9-BFD6-4EF2-ACC7-BC20CDEAFB61}" type="slidenum">
              <a:rPr lang="it-IT" altLang="it-IT" sz="1100"/>
              <a:pPr algn="r"/>
              <a:t>5</a:t>
            </a:fld>
            <a:endParaRPr lang="it-IT" altLang="it-IT" sz="11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15D808-E8EE-46F9-961B-D80F9104C28F}" type="slidenum">
              <a:rPr lang="it-IT" altLang="it-IT"/>
              <a:pPr/>
              <a:t>6</a:t>
            </a:fld>
            <a:endParaRPr lang="it-IT" altLang="it-IT"/>
          </a:p>
        </p:txBody>
      </p:sp>
      <p:sp>
        <p:nvSpPr>
          <p:cNvPr id="557058" name="Rectangle 2"/>
          <p:cNvSpPr>
            <a:spLocks noRot="1" noChangeArrowheads="1" noTextEdit="1"/>
          </p:cNvSpPr>
          <p:nvPr>
            <p:ph type="sldImg"/>
          </p:nvPr>
        </p:nvSpPr>
        <p:spPr>
          <a:xfrm>
            <a:off x="1371600" y="1143000"/>
            <a:ext cx="4114800" cy="3086100"/>
          </a:xfrm>
          <a:ln/>
        </p:spPr>
      </p:sp>
      <p:sp>
        <p:nvSpPr>
          <p:cNvPr id="557059" name="Rectangle 3"/>
          <p:cNvSpPr>
            <a:spLocks noGrp="1" noChangeArrowheads="1"/>
          </p:cNvSpPr>
          <p:nvPr>
            <p:ph type="body" idx="1"/>
          </p:nvPr>
        </p:nvSpPr>
        <p:spPr/>
        <p:txBody>
          <a:bodyPr/>
          <a:lstStyle/>
          <a:p>
            <a:endParaRPr lang="it-IT" alt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Rot="1" noChangeAspect="1" noChangeArrowheads="1" noTextEdit="1"/>
          </p:cNvSpPr>
          <p:nvPr>
            <p:ph type="sldImg"/>
          </p:nvPr>
        </p:nvSpPr>
        <p:spPr>
          <a:ln/>
        </p:spPr>
      </p:sp>
      <p:sp>
        <p:nvSpPr>
          <p:cNvPr id="189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22846002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1730328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spect="1" noChangeArrowheads="1" noTextEdit="1"/>
          </p:cNvSpPr>
          <p:nvPr>
            <p:ph type="sldImg"/>
          </p:nvPr>
        </p:nvSpPr>
        <p:spPr>
          <a:ln/>
        </p:spPr>
      </p:sp>
      <p:sp>
        <p:nvSpPr>
          <p:cNvPr id="191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24152419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39953381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egnaposto immagine diapositiva 1"/>
          <p:cNvSpPr>
            <a:spLocks noGrp="1" noRot="1" noChangeAspect="1" noTextEdit="1"/>
          </p:cNvSpPr>
          <p:nvPr>
            <p:ph type="sldImg"/>
          </p:nvPr>
        </p:nvSpPr>
        <p:spPr>
          <a:xfrm>
            <a:off x="96838" y="747713"/>
            <a:ext cx="6619875" cy="3724275"/>
          </a:xfrm>
          <a:ln/>
        </p:spPr>
      </p:sp>
      <p:sp>
        <p:nvSpPr>
          <p:cNvPr id="205827" name="Segnaposto note 2"/>
          <p:cNvSpPr>
            <a:spLocks noGrp="1"/>
          </p:cNvSpPr>
          <p:nvPr>
            <p:ph type="body" idx="1"/>
          </p:nvPr>
        </p:nvSpPr>
        <p:spPr>
          <a:xfrm>
            <a:off x="681038" y="4721225"/>
            <a:ext cx="5449887" cy="447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lstStyle/>
          <a:p>
            <a:pPr eaLnBrk="1" hangingPunct="1"/>
            <a:endParaRPr lang="it-IT" smtClean="0"/>
          </a:p>
        </p:txBody>
      </p:sp>
      <p:sp>
        <p:nvSpPr>
          <p:cNvPr id="205828" name="Segnaposto numero diapositiva 3"/>
          <p:cNvSpPr txBox="1">
            <a:spLocks noGrp="1"/>
          </p:cNvSpPr>
          <p:nvPr/>
        </p:nvSpPr>
        <p:spPr bwMode="auto">
          <a:xfrm>
            <a:off x="3859213" y="9440863"/>
            <a:ext cx="2951162"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nchor="b"/>
          <a:lstStyle>
            <a:lvl1pPr defTabSz="873125" eaLnBrk="0" hangingPunct="0">
              <a:defRPr sz="2800" b="1">
                <a:solidFill>
                  <a:schemeClr val="accent2"/>
                </a:solidFill>
                <a:latin typeface="Arial" panose="020B0604020202020204" pitchFamily="34" charset="0"/>
              </a:defRPr>
            </a:lvl1pPr>
            <a:lvl2pPr marL="742950" indent="-285750" defTabSz="873125" eaLnBrk="0" hangingPunct="0">
              <a:defRPr sz="2800" b="1">
                <a:solidFill>
                  <a:schemeClr val="accent2"/>
                </a:solidFill>
                <a:latin typeface="Arial" panose="020B0604020202020204" pitchFamily="34" charset="0"/>
              </a:defRPr>
            </a:lvl2pPr>
            <a:lvl3pPr marL="1143000" indent="-228600" defTabSz="873125" eaLnBrk="0" hangingPunct="0">
              <a:defRPr sz="2800" b="1">
                <a:solidFill>
                  <a:schemeClr val="accent2"/>
                </a:solidFill>
                <a:latin typeface="Arial" panose="020B0604020202020204" pitchFamily="34" charset="0"/>
              </a:defRPr>
            </a:lvl3pPr>
            <a:lvl4pPr marL="1600200" indent="-228600" defTabSz="873125" eaLnBrk="0" hangingPunct="0">
              <a:defRPr sz="2800" b="1">
                <a:solidFill>
                  <a:schemeClr val="accent2"/>
                </a:solidFill>
                <a:latin typeface="Arial" panose="020B0604020202020204" pitchFamily="34" charset="0"/>
              </a:defRPr>
            </a:lvl4pPr>
            <a:lvl5pPr marL="2057400" indent="-228600" defTabSz="873125" eaLnBrk="0" hangingPunct="0">
              <a:defRPr sz="2800" b="1">
                <a:solidFill>
                  <a:schemeClr val="accent2"/>
                </a:solidFill>
                <a:latin typeface="Arial" panose="020B0604020202020204" pitchFamily="34" charset="0"/>
              </a:defRPr>
            </a:lvl5pPr>
            <a:lvl6pPr marL="2514600" indent="-228600" defTabSz="873125" eaLnBrk="0" fontAlgn="base" hangingPunct="0">
              <a:spcBef>
                <a:spcPct val="0"/>
              </a:spcBef>
              <a:spcAft>
                <a:spcPct val="0"/>
              </a:spcAft>
              <a:defRPr sz="2800" b="1">
                <a:solidFill>
                  <a:schemeClr val="accent2"/>
                </a:solidFill>
                <a:latin typeface="Arial" panose="020B0604020202020204" pitchFamily="34" charset="0"/>
              </a:defRPr>
            </a:lvl6pPr>
            <a:lvl7pPr marL="2971800" indent="-228600" defTabSz="873125" eaLnBrk="0" fontAlgn="base" hangingPunct="0">
              <a:spcBef>
                <a:spcPct val="0"/>
              </a:spcBef>
              <a:spcAft>
                <a:spcPct val="0"/>
              </a:spcAft>
              <a:defRPr sz="2800" b="1">
                <a:solidFill>
                  <a:schemeClr val="accent2"/>
                </a:solidFill>
                <a:latin typeface="Arial" panose="020B0604020202020204" pitchFamily="34" charset="0"/>
              </a:defRPr>
            </a:lvl7pPr>
            <a:lvl8pPr marL="3429000" indent="-228600" defTabSz="873125" eaLnBrk="0" fontAlgn="base" hangingPunct="0">
              <a:spcBef>
                <a:spcPct val="0"/>
              </a:spcBef>
              <a:spcAft>
                <a:spcPct val="0"/>
              </a:spcAft>
              <a:defRPr sz="2800" b="1">
                <a:solidFill>
                  <a:schemeClr val="accent2"/>
                </a:solidFill>
                <a:latin typeface="Arial" panose="020B0604020202020204" pitchFamily="34" charset="0"/>
              </a:defRPr>
            </a:lvl8pPr>
            <a:lvl9pPr marL="3886200" indent="-228600" defTabSz="873125" eaLnBrk="0" fontAlgn="base" hangingPunct="0">
              <a:spcBef>
                <a:spcPct val="0"/>
              </a:spcBef>
              <a:spcAft>
                <a:spcPct val="0"/>
              </a:spcAft>
              <a:defRPr sz="2800" b="1">
                <a:solidFill>
                  <a:schemeClr val="accent2"/>
                </a:solidFill>
                <a:latin typeface="Arial" panose="020B0604020202020204" pitchFamily="34" charset="0"/>
              </a:defRPr>
            </a:lvl9pPr>
          </a:lstStyle>
          <a:p>
            <a:pPr algn="r" eaLnBrk="1" hangingPunct="1"/>
            <a:fld id="{FFC1F900-CEB9-4C67-9DAB-1216EA23A113}" type="slidenum">
              <a:rPr lang="it-IT" sz="1100" b="0">
                <a:solidFill>
                  <a:schemeClr val="tx1"/>
                </a:solidFill>
              </a:rPr>
              <a:pPr algn="r" eaLnBrk="1" hangingPunct="1"/>
              <a:t>14</a:t>
            </a:fld>
            <a:endParaRPr lang="it-IT" sz="1100" b="0">
              <a:solidFill>
                <a:schemeClr val="tx1"/>
              </a:solidFill>
            </a:endParaRPr>
          </a:p>
        </p:txBody>
      </p:sp>
    </p:spTree>
    <p:extLst>
      <p:ext uri="{BB962C8B-B14F-4D97-AF65-F5344CB8AC3E}">
        <p14:creationId xmlns:p14="http://schemas.microsoft.com/office/powerpoint/2010/main" val="17278659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42815080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spect="1" noChangeArrowheads="1" noTextEdit="1"/>
          </p:cNvSpPr>
          <p:nvPr>
            <p:ph type="sldImg"/>
          </p:nvPr>
        </p:nvSpPr>
        <p:spPr>
          <a:ln/>
        </p:spPr>
      </p:sp>
      <p:sp>
        <p:nvSpPr>
          <p:cNvPr id="2078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36396298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624310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spect="1" noChangeArrowheads="1" noTextEdit="1"/>
          </p:cNvSpPr>
          <p:nvPr>
            <p:ph type="sldImg"/>
          </p:nvPr>
        </p:nvSpPr>
        <p:spPr>
          <a:ln/>
        </p:spPr>
      </p:sp>
      <p:sp>
        <p:nvSpPr>
          <p:cNvPr id="2099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24939512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egnaposto immagine diapositiva 1"/>
          <p:cNvSpPr>
            <a:spLocks noGrp="1" noRot="1" noChangeAspect="1" noTextEdit="1"/>
          </p:cNvSpPr>
          <p:nvPr>
            <p:ph type="sldImg"/>
          </p:nvPr>
        </p:nvSpPr>
        <p:spPr>
          <a:xfrm>
            <a:off x="96838" y="747713"/>
            <a:ext cx="6619875" cy="3724275"/>
          </a:xfrm>
          <a:ln/>
        </p:spPr>
      </p:sp>
      <p:sp>
        <p:nvSpPr>
          <p:cNvPr id="195587" name="Segnaposto note 2"/>
          <p:cNvSpPr>
            <a:spLocks noGrp="1"/>
          </p:cNvSpPr>
          <p:nvPr>
            <p:ph type="body" idx="1"/>
          </p:nvPr>
        </p:nvSpPr>
        <p:spPr>
          <a:xfrm>
            <a:off x="681038" y="4721225"/>
            <a:ext cx="5449887" cy="447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lstStyle/>
          <a:p>
            <a:pPr eaLnBrk="1" hangingPunct="1"/>
            <a:endParaRPr lang="it-IT" smtClean="0"/>
          </a:p>
        </p:txBody>
      </p:sp>
      <p:sp>
        <p:nvSpPr>
          <p:cNvPr id="195588" name="Segnaposto numero diapositiva 3"/>
          <p:cNvSpPr txBox="1">
            <a:spLocks noGrp="1"/>
          </p:cNvSpPr>
          <p:nvPr/>
        </p:nvSpPr>
        <p:spPr bwMode="auto">
          <a:xfrm>
            <a:off x="3859213" y="9440863"/>
            <a:ext cx="2951162"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nchor="b"/>
          <a:lstStyle>
            <a:lvl1pPr defTabSz="873125" eaLnBrk="0" hangingPunct="0">
              <a:defRPr sz="2800" b="1">
                <a:solidFill>
                  <a:schemeClr val="accent2"/>
                </a:solidFill>
                <a:latin typeface="Arial" panose="020B0604020202020204" pitchFamily="34" charset="0"/>
              </a:defRPr>
            </a:lvl1pPr>
            <a:lvl2pPr marL="742950" indent="-285750" defTabSz="873125" eaLnBrk="0" hangingPunct="0">
              <a:defRPr sz="2800" b="1">
                <a:solidFill>
                  <a:schemeClr val="accent2"/>
                </a:solidFill>
                <a:latin typeface="Arial" panose="020B0604020202020204" pitchFamily="34" charset="0"/>
              </a:defRPr>
            </a:lvl2pPr>
            <a:lvl3pPr marL="1143000" indent="-228600" defTabSz="873125" eaLnBrk="0" hangingPunct="0">
              <a:defRPr sz="2800" b="1">
                <a:solidFill>
                  <a:schemeClr val="accent2"/>
                </a:solidFill>
                <a:latin typeface="Arial" panose="020B0604020202020204" pitchFamily="34" charset="0"/>
              </a:defRPr>
            </a:lvl3pPr>
            <a:lvl4pPr marL="1600200" indent="-228600" defTabSz="873125" eaLnBrk="0" hangingPunct="0">
              <a:defRPr sz="2800" b="1">
                <a:solidFill>
                  <a:schemeClr val="accent2"/>
                </a:solidFill>
                <a:latin typeface="Arial" panose="020B0604020202020204" pitchFamily="34" charset="0"/>
              </a:defRPr>
            </a:lvl4pPr>
            <a:lvl5pPr marL="2057400" indent="-228600" defTabSz="873125" eaLnBrk="0" hangingPunct="0">
              <a:defRPr sz="2800" b="1">
                <a:solidFill>
                  <a:schemeClr val="accent2"/>
                </a:solidFill>
                <a:latin typeface="Arial" panose="020B0604020202020204" pitchFamily="34" charset="0"/>
              </a:defRPr>
            </a:lvl5pPr>
            <a:lvl6pPr marL="2514600" indent="-228600" defTabSz="873125" eaLnBrk="0" fontAlgn="base" hangingPunct="0">
              <a:spcBef>
                <a:spcPct val="0"/>
              </a:spcBef>
              <a:spcAft>
                <a:spcPct val="0"/>
              </a:spcAft>
              <a:defRPr sz="2800" b="1">
                <a:solidFill>
                  <a:schemeClr val="accent2"/>
                </a:solidFill>
                <a:latin typeface="Arial" panose="020B0604020202020204" pitchFamily="34" charset="0"/>
              </a:defRPr>
            </a:lvl6pPr>
            <a:lvl7pPr marL="2971800" indent="-228600" defTabSz="873125" eaLnBrk="0" fontAlgn="base" hangingPunct="0">
              <a:spcBef>
                <a:spcPct val="0"/>
              </a:spcBef>
              <a:spcAft>
                <a:spcPct val="0"/>
              </a:spcAft>
              <a:defRPr sz="2800" b="1">
                <a:solidFill>
                  <a:schemeClr val="accent2"/>
                </a:solidFill>
                <a:latin typeface="Arial" panose="020B0604020202020204" pitchFamily="34" charset="0"/>
              </a:defRPr>
            </a:lvl7pPr>
            <a:lvl8pPr marL="3429000" indent="-228600" defTabSz="873125" eaLnBrk="0" fontAlgn="base" hangingPunct="0">
              <a:spcBef>
                <a:spcPct val="0"/>
              </a:spcBef>
              <a:spcAft>
                <a:spcPct val="0"/>
              </a:spcAft>
              <a:defRPr sz="2800" b="1">
                <a:solidFill>
                  <a:schemeClr val="accent2"/>
                </a:solidFill>
                <a:latin typeface="Arial" panose="020B0604020202020204" pitchFamily="34" charset="0"/>
              </a:defRPr>
            </a:lvl8pPr>
            <a:lvl9pPr marL="3886200" indent="-228600" defTabSz="873125" eaLnBrk="0" fontAlgn="base" hangingPunct="0">
              <a:spcBef>
                <a:spcPct val="0"/>
              </a:spcBef>
              <a:spcAft>
                <a:spcPct val="0"/>
              </a:spcAft>
              <a:defRPr sz="2800" b="1">
                <a:solidFill>
                  <a:schemeClr val="accent2"/>
                </a:solidFill>
                <a:latin typeface="Arial" panose="020B0604020202020204" pitchFamily="34" charset="0"/>
              </a:defRPr>
            </a:lvl9pPr>
          </a:lstStyle>
          <a:p>
            <a:pPr algn="r" eaLnBrk="1" hangingPunct="1"/>
            <a:fld id="{7334A46A-FE25-4577-9585-C83158B5C4AF}" type="slidenum">
              <a:rPr lang="it-IT" sz="1100" b="0">
                <a:solidFill>
                  <a:schemeClr val="tx1"/>
                </a:solidFill>
              </a:rPr>
              <a:pPr algn="r" eaLnBrk="1" hangingPunct="1"/>
              <a:t>19</a:t>
            </a:fld>
            <a:endParaRPr lang="it-IT" sz="1100" b="0">
              <a:solidFill>
                <a:schemeClr val="tx1"/>
              </a:solidFill>
            </a:endParaRPr>
          </a:p>
        </p:txBody>
      </p:sp>
    </p:spTree>
    <p:extLst>
      <p:ext uri="{BB962C8B-B14F-4D97-AF65-F5344CB8AC3E}">
        <p14:creationId xmlns:p14="http://schemas.microsoft.com/office/powerpoint/2010/main" val="3740244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Rot="1" noChangeAspect="1" noChangeArrowheads="1" noTextEdit="1"/>
          </p:cNvSpPr>
          <p:nvPr>
            <p:ph type="sldImg"/>
          </p:nvPr>
        </p:nvSpPr>
        <p:spPr>
          <a:ln/>
        </p:spPr>
      </p:sp>
      <p:sp>
        <p:nvSpPr>
          <p:cNvPr id="1966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2318139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txBox="1">
            <a:spLocks noGrp="1" noChangeArrowheads="1"/>
          </p:cNvSpPr>
          <p:nvPr/>
        </p:nvSpPr>
        <p:spPr bwMode="auto">
          <a:xfrm>
            <a:off x="3859213" y="9440863"/>
            <a:ext cx="2951162"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nchor="b"/>
          <a:lstStyle>
            <a:lvl1pPr defTabSz="873125" eaLnBrk="0" hangingPunct="0">
              <a:defRPr sz="2800" b="1">
                <a:solidFill>
                  <a:schemeClr val="accent2"/>
                </a:solidFill>
                <a:latin typeface="Arial" panose="020B0604020202020204" pitchFamily="34" charset="0"/>
              </a:defRPr>
            </a:lvl1pPr>
            <a:lvl2pPr marL="742950" indent="-285750" defTabSz="873125" eaLnBrk="0" hangingPunct="0">
              <a:defRPr sz="2800" b="1">
                <a:solidFill>
                  <a:schemeClr val="accent2"/>
                </a:solidFill>
                <a:latin typeface="Arial" panose="020B0604020202020204" pitchFamily="34" charset="0"/>
              </a:defRPr>
            </a:lvl2pPr>
            <a:lvl3pPr marL="1143000" indent="-228600" defTabSz="873125" eaLnBrk="0" hangingPunct="0">
              <a:defRPr sz="2800" b="1">
                <a:solidFill>
                  <a:schemeClr val="accent2"/>
                </a:solidFill>
                <a:latin typeface="Arial" panose="020B0604020202020204" pitchFamily="34" charset="0"/>
              </a:defRPr>
            </a:lvl3pPr>
            <a:lvl4pPr marL="1600200" indent="-228600" defTabSz="873125" eaLnBrk="0" hangingPunct="0">
              <a:defRPr sz="2800" b="1">
                <a:solidFill>
                  <a:schemeClr val="accent2"/>
                </a:solidFill>
                <a:latin typeface="Arial" panose="020B0604020202020204" pitchFamily="34" charset="0"/>
              </a:defRPr>
            </a:lvl4pPr>
            <a:lvl5pPr marL="2057400" indent="-228600" defTabSz="873125" eaLnBrk="0" hangingPunct="0">
              <a:defRPr sz="2800" b="1">
                <a:solidFill>
                  <a:schemeClr val="accent2"/>
                </a:solidFill>
                <a:latin typeface="Arial" panose="020B0604020202020204" pitchFamily="34" charset="0"/>
              </a:defRPr>
            </a:lvl5pPr>
            <a:lvl6pPr marL="2514600" indent="-228600" defTabSz="873125" eaLnBrk="0" fontAlgn="base" hangingPunct="0">
              <a:spcBef>
                <a:spcPct val="0"/>
              </a:spcBef>
              <a:spcAft>
                <a:spcPct val="0"/>
              </a:spcAft>
              <a:defRPr sz="2800" b="1">
                <a:solidFill>
                  <a:schemeClr val="accent2"/>
                </a:solidFill>
                <a:latin typeface="Arial" panose="020B0604020202020204" pitchFamily="34" charset="0"/>
              </a:defRPr>
            </a:lvl6pPr>
            <a:lvl7pPr marL="2971800" indent="-228600" defTabSz="873125" eaLnBrk="0" fontAlgn="base" hangingPunct="0">
              <a:spcBef>
                <a:spcPct val="0"/>
              </a:spcBef>
              <a:spcAft>
                <a:spcPct val="0"/>
              </a:spcAft>
              <a:defRPr sz="2800" b="1">
                <a:solidFill>
                  <a:schemeClr val="accent2"/>
                </a:solidFill>
                <a:latin typeface="Arial" panose="020B0604020202020204" pitchFamily="34" charset="0"/>
              </a:defRPr>
            </a:lvl7pPr>
            <a:lvl8pPr marL="3429000" indent="-228600" defTabSz="873125" eaLnBrk="0" fontAlgn="base" hangingPunct="0">
              <a:spcBef>
                <a:spcPct val="0"/>
              </a:spcBef>
              <a:spcAft>
                <a:spcPct val="0"/>
              </a:spcAft>
              <a:defRPr sz="2800" b="1">
                <a:solidFill>
                  <a:schemeClr val="accent2"/>
                </a:solidFill>
                <a:latin typeface="Arial" panose="020B0604020202020204" pitchFamily="34" charset="0"/>
              </a:defRPr>
            </a:lvl8pPr>
            <a:lvl9pPr marL="3886200" indent="-228600" defTabSz="873125" eaLnBrk="0" fontAlgn="base" hangingPunct="0">
              <a:spcBef>
                <a:spcPct val="0"/>
              </a:spcBef>
              <a:spcAft>
                <a:spcPct val="0"/>
              </a:spcAft>
              <a:defRPr sz="2800" b="1">
                <a:solidFill>
                  <a:schemeClr val="accent2"/>
                </a:solidFill>
                <a:latin typeface="Arial" panose="020B0604020202020204" pitchFamily="34" charset="0"/>
              </a:defRPr>
            </a:lvl9pPr>
          </a:lstStyle>
          <a:p>
            <a:pPr algn="r" eaLnBrk="1" hangingPunct="1"/>
            <a:fld id="{767D0630-4D24-4AAE-86D8-36E75023FA6D}" type="slidenum">
              <a:rPr lang="it-IT" sz="1100" b="0">
                <a:solidFill>
                  <a:schemeClr val="tx1"/>
                </a:solidFill>
              </a:rPr>
              <a:pPr algn="r" eaLnBrk="1" hangingPunct="1"/>
              <a:t>21</a:t>
            </a:fld>
            <a:endParaRPr lang="it-IT" sz="1100" b="0">
              <a:solidFill>
                <a:schemeClr val="tx1"/>
              </a:solidFill>
            </a:endParaRPr>
          </a:p>
        </p:txBody>
      </p:sp>
      <p:sp>
        <p:nvSpPr>
          <p:cNvPr id="197635" name="Rectangle 2"/>
          <p:cNvSpPr>
            <a:spLocks noGrp="1" noRot="1" noChangeAspect="1" noChangeArrowheads="1" noTextEdit="1"/>
          </p:cNvSpPr>
          <p:nvPr>
            <p:ph type="sldImg"/>
          </p:nvPr>
        </p:nvSpPr>
        <p:spPr>
          <a:xfrm>
            <a:off x="96838" y="747713"/>
            <a:ext cx="6619875" cy="3724275"/>
          </a:xfrm>
          <a:ln/>
        </p:spPr>
      </p:sp>
      <p:sp>
        <p:nvSpPr>
          <p:cNvPr id="197636" name="Rectangle 3"/>
          <p:cNvSpPr>
            <a:spLocks noGrp="1" noChangeArrowheads="1"/>
          </p:cNvSpPr>
          <p:nvPr>
            <p:ph type="body" idx="1"/>
          </p:nvPr>
        </p:nvSpPr>
        <p:spPr>
          <a:xfrm>
            <a:off x="908050" y="4721225"/>
            <a:ext cx="4995863" cy="447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lstStyle/>
          <a:p>
            <a:pPr eaLnBrk="1" hangingPunct="1"/>
            <a:endParaRPr lang="it-IT" smtClean="0"/>
          </a:p>
        </p:txBody>
      </p:sp>
    </p:spTree>
    <p:extLst>
      <p:ext uri="{BB962C8B-B14F-4D97-AF65-F5344CB8AC3E}">
        <p14:creationId xmlns:p14="http://schemas.microsoft.com/office/powerpoint/2010/main" val="20549578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Rot="1" noChangeAspect="1" noChangeArrowheads="1" noTextEdit="1"/>
          </p:cNvSpPr>
          <p:nvPr>
            <p:ph type="sldImg"/>
          </p:nvPr>
        </p:nvSpPr>
        <p:spPr>
          <a:xfrm>
            <a:off x="96838" y="747713"/>
            <a:ext cx="6619875" cy="3724275"/>
          </a:xfrm>
          <a:ln/>
        </p:spPr>
      </p:sp>
      <p:sp>
        <p:nvSpPr>
          <p:cNvPr id="198659" name="Rectangle 3"/>
          <p:cNvSpPr>
            <a:spLocks noGrp="1" noChangeArrowheads="1"/>
          </p:cNvSpPr>
          <p:nvPr>
            <p:ph type="body" idx="1"/>
          </p:nvPr>
        </p:nvSpPr>
        <p:spPr>
          <a:xfrm>
            <a:off x="681038" y="4721225"/>
            <a:ext cx="5449887" cy="447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209338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egnaposto immagine diapositiva 1"/>
          <p:cNvSpPr>
            <a:spLocks noGrp="1" noRot="1" noChangeAspect="1" noTextEdit="1"/>
          </p:cNvSpPr>
          <p:nvPr>
            <p:ph type="sldImg"/>
          </p:nvPr>
        </p:nvSpPr>
        <p:spPr>
          <a:xfrm>
            <a:off x="96838" y="747713"/>
            <a:ext cx="6619875" cy="3724275"/>
          </a:xfrm>
          <a:ln/>
        </p:spPr>
      </p:sp>
      <p:sp>
        <p:nvSpPr>
          <p:cNvPr id="199683" name="Segnaposto note 2"/>
          <p:cNvSpPr>
            <a:spLocks noGrp="1"/>
          </p:cNvSpPr>
          <p:nvPr>
            <p:ph type="body" idx="1"/>
          </p:nvPr>
        </p:nvSpPr>
        <p:spPr>
          <a:xfrm>
            <a:off x="681038" y="4721225"/>
            <a:ext cx="5449887" cy="447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lstStyle/>
          <a:p>
            <a:pPr eaLnBrk="1" hangingPunct="1"/>
            <a:endParaRPr lang="it-IT" smtClean="0"/>
          </a:p>
        </p:txBody>
      </p:sp>
      <p:sp>
        <p:nvSpPr>
          <p:cNvPr id="199684" name="Segnaposto numero diapositiva 3"/>
          <p:cNvSpPr txBox="1">
            <a:spLocks noGrp="1"/>
          </p:cNvSpPr>
          <p:nvPr/>
        </p:nvSpPr>
        <p:spPr bwMode="auto">
          <a:xfrm>
            <a:off x="3859213" y="9440863"/>
            <a:ext cx="2951162"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nchor="b"/>
          <a:lstStyle>
            <a:lvl1pPr defTabSz="873125" eaLnBrk="0" hangingPunct="0">
              <a:defRPr sz="2800" b="1">
                <a:solidFill>
                  <a:schemeClr val="accent2"/>
                </a:solidFill>
                <a:latin typeface="Arial" panose="020B0604020202020204" pitchFamily="34" charset="0"/>
              </a:defRPr>
            </a:lvl1pPr>
            <a:lvl2pPr marL="742950" indent="-285750" defTabSz="873125" eaLnBrk="0" hangingPunct="0">
              <a:defRPr sz="2800" b="1">
                <a:solidFill>
                  <a:schemeClr val="accent2"/>
                </a:solidFill>
                <a:latin typeface="Arial" panose="020B0604020202020204" pitchFamily="34" charset="0"/>
              </a:defRPr>
            </a:lvl2pPr>
            <a:lvl3pPr marL="1143000" indent="-228600" defTabSz="873125" eaLnBrk="0" hangingPunct="0">
              <a:defRPr sz="2800" b="1">
                <a:solidFill>
                  <a:schemeClr val="accent2"/>
                </a:solidFill>
                <a:latin typeface="Arial" panose="020B0604020202020204" pitchFamily="34" charset="0"/>
              </a:defRPr>
            </a:lvl3pPr>
            <a:lvl4pPr marL="1600200" indent="-228600" defTabSz="873125" eaLnBrk="0" hangingPunct="0">
              <a:defRPr sz="2800" b="1">
                <a:solidFill>
                  <a:schemeClr val="accent2"/>
                </a:solidFill>
                <a:latin typeface="Arial" panose="020B0604020202020204" pitchFamily="34" charset="0"/>
              </a:defRPr>
            </a:lvl4pPr>
            <a:lvl5pPr marL="2057400" indent="-228600" defTabSz="873125" eaLnBrk="0" hangingPunct="0">
              <a:defRPr sz="2800" b="1">
                <a:solidFill>
                  <a:schemeClr val="accent2"/>
                </a:solidFill>
                <a:latin typeface="Arial" panose="020B0604020202020204" pitchFamily="34" charset="0"/>
              </a:defRPr>
            </a:lvl5pPr>
            <a:lvl6pPr marL="2514600" indent="-228600" defTabSz="873125" eaLnBrk="0" fontAlgn="base" hangingPunct="0">
              <a:spcBef>
                <a:spcPct val="0"/>
              </a:spcBef>
              <a:spcAft>
                <a:spcPct val="0"/>
              </a:spcAft>
              <a:defRPr sz="2800" b="1">
                <a:solidFill>
                  <a:schemeClr val="accent2"/>
                </a:solidFill>
                <a:latin typeface="Arial" panose="020B0604020202020204" pitchFamily="34" charset="0"/>
              </a:defRPr>
            </a:lvl6pPr>
            <a:lvl7pPr marL="2971800" indent="-228600" defTabSz="873125" eaLnBrk="0" fontAlgn="base" hangingPunct="0">
              <a:spcBef>
                <a:spcPct val="0"/>
              </a:spcBef>
              <a:spcAft>
                <a:spcPct val="0"/>
              </a:spcAft>
              <a:defRPr sz="2800" b="1">
                <a:solidFill>
                  <a:schemeClr val="accent2"/>
                </a:solidFill>
                <a:latin typeface="Arial" panose="020B0604020202020204" pitchFamily="34" charset="0"/>
              </a:defRPr>
            </a:lvl7pPr>
            <a:lvl8pPr marL="3429000" indent="-228600" defTabSz="873125" eaLnBrk="0" fontAlgn="base" hangingPunct="0">
              <a:spcBef>
                <a:spcPct val="0"/>
              </a:spcBef>
              <a:spcAft>
                <a:spcPct val="0"/>
              </a:spcAft>
              <a:defRPr sz="2800" b="1">
                <a:solidFill>
                  <a:schemeClr val="accent2"/>
                </a:solidFill>
                <a:latin typeface="Arial" panose="020B0604020202020204" pitchFamily="34" charset="0"/>
              </a:defRPr>
            </a:lvl8pPr>
            <a:lvl9pPr marL="3886200" indent="-228600" defTabSz="873125" eaLnBrk="0" fontAlgn="base" hangingPunct="0">
              <a:spcBef>
                <a:spcPct val="0"/>
              </a:spcBef>
              <a:spcAft>
                <a:spcPct val="0"/>
              </a:spcAft>
              <a:defRPr sz="2800" b="1">
                <a:solidFill>
                  <a:schemeClr val="accent2"/>
                </a:solidFill>
                <a:latin typeface="Arial" panose="020B0604020202020204" pitchFamily="34" charset="0"/>
              </a:defRPr>
            </a:lvl9pPr>
          </a:lstStyle>
          <a:p>
            <a:pPr algn="r" eaLnBrk="1" hangingPunct="1"/>
            <a:fld id="{83DA3148-25D3-4B8F-93EB-14FD97F7725C}" type="slidenum">
              <a:rPr lang="it-IT" sz="1100" b="0">
                <a:solidFill>
                  <a:schemeClr val="tx1"/>
                </a:solidFill>
              </a:rPr>
              <a:pPr algn="r" eaLnBrk="1" hangingPunct="1"/>
              <a:t>23</a:t>
            </a:fld>
            <a:endParaRPr lang="it-IT" sz="1100" b="0">
              <a:solidFill>
                <a:schemeClr val="tx1"/>
              </a:solidFill>
            </a:endParaRPr>
          </a:p>
        </p:txBody>
      </p:sp>
    </p:spTree>
    <p:extLst>
      <p:ext uri="{BB962C8B-B14F-4D97-AF65-F5344CB8AC3E}">
        <p14:creationId xmlns:p14="http://schemas.microsoft.com/office/powerpoint/2010/main" val="41269556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egnaposto immagine diapositiva 1"/>
          <p:cNvSpPr>
            <a:spLocks noGrp="1" noRot="1" noChangeAspect="1" noTextEdit="1"/>
          </p:cNvSpPr>
          <p:nvPr>
            <p:ph type="sldImg"/>
          </p:nvPr>
        </p:nvSpPr>
        <p:spPr>
          <a:xfrm>
            <a:off x="96838" y="747713"/>
            <a:ext cx="6619875" cy="3724275"/>
          </a:xfrm>
          <a:ln/>
        </p:spPr>
      </p:sp>
      <p:sp>
        <p:nvSpPr>
          <p:cNvPr id="200707" name="Segnaposto note 2"/>
          <p:cNvSpPr>
            <a:spLocks noGrp="1"/>
          </p:cNvSpPr>
          <p:nvPr>
            <p:ph type="body" idx="1"/>
          </p:nvPr>
        </p:nvSpPr>
        <p:spPr>
          <a:xfrm>
            <a:off x="681038" y="4721225"/>
            <a:ext cx="5449887" cy="447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lstStyle/>
          <a:p>
            <a:pPr eaLnBrk="1" hangingPunct="1"/>
            <a:endParaRPr lang="it-IT" smtClean="0"/>
          </a:p>
        </p:txBody>
      </p:sp>
      <p:sp>
        <p:nvSpPr>
          <p:cNvPr id="200708" name="Segnaposto numero diapositiva 3"/>
          <p:cNvSpPr txBox="1">
            <a:spLocks noGrp="1"/>
          </p:cNvSpPr>
          <p:nvPr/>
        </p:nvSpPr>
        <p:spPr bwMode="auto">
          <a:xfrm>
            <a:off x="3859213" y="9440863"/>
            <a:ext cx="2951162"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nchor="b"/>
          <a:lstStyle>
            <a:lvl1pPr defTabSz="873125" eaLnBrk="0" hangingPunct="0">
              <a:defRPr sz="2800" b="1">
                <a:solidFill>
                  <a:schemeClr val="accent2"/>
                </a:solidFill>
                <a:latin typeface="Arial" panose="020B0604020202020204" pitchFamily="34" charset="0"/>
              </a:defRPr>
            </a:lvl1pPr>
            <a:lvl2pPr marL="742950" indent="-285750" defTabSz="873125" eaLnBrk="0" hangingPunct="0">
              <a:defRPr sz="2800" b="1">
                <a:solidFill>
                  <a:schemeClr val="accent2"/>
                </a:solidFill>
                <a:latin typeface="Arial" panose="020B0604020202020204" pitchFamily="34" charset="0"/>
              </a:defRPr>
            </a:lvl2pPr>
            <a:lvl3pPr marL="1143000" indent="-228600" defTabSz="873125" eaLnBrk="0" hangingPunct="0">
              <a:defRPr sz="2800" b="1">
                <a:solidFill>
                  <a:schemeClr val="accent2"/>
                </a:solidFill>
                <a:latin typeface="Arial" panose="020B0604020202020204" pitchFamily="34" charset="0"/>
              </a:defRPr>
            </a:lvl3pPr>
            <a:lvl4pPr marL="1600200" indent="-228600" defTabSz="873125" eaLnBrk="0" hangingPunct="0">
              <a:defRPr sz="2800" b="1">
                <a:solidFill>
                  <a:schemeClr val="accent2"/>
                </a:solidFill>
                <a:latin typeface="Arial" panose="020B0604020202020204" pitchFamily="34" charset="0"/>
              </a:defRPr>
            </a:lvl4pPr>
            <a:lvl5pPr marL="2057400" indent="-228600" defTabSz="873125" eaLnBrk="0" hangingPunct="0">
              <a:defRPr sz="2800" b="1">
                <a:solidFill>
                  <a:schemeClr val="accent2"/>
                </a:solidFill>
                <a:latin typeface="Arial" panose="020B0604020202020204" pitchFamily="34" charset="0"/>
              </a:defRPr>
            </a:lvl5pPr>
            <a:lvl6pPr marL="2514600" indent="-228600" defTabSz="873125" eaLnBrk="0" fontAlgn="base" hangingPunct="0">
              <a:spcBef>
                <a:spcPct val="0"/>
              </a:spcBef>
              <a:spcAft>
                <a:spcPct val="0"/>
              </a:spcAft>
              <a:defRPr sz="2800" b="1">
                <a:solidFill>
                  <a:schemeClr val="accent2"/>
                </a:solidFill>
                <a:latin typeface="Arial" panose="020B0604020202020204" pitchFamily="34" charset="0"/>
              </a:defRPr>
            </a:lvl6pPr>
            <a:lvl7pPr marL="2971800" indent="-228600" defTabSz="873125" eaLnBrk="0" fontAlgn="base" hangingPunct="0">
              <a:spcBef>
                <a:spcPct val="0"/>
              </a:spcBef>
              <a:spcAft>
                <a:spcPct val="0"/>
              </a:spcAft>
              <a:defRPr sz="2800" b="1">
                <a:solidFill>
                  <a:schemeClr val="accent2"/>
                </a:solidFill>
                <a:latin typeface="Arial" panose="020B0604020202020204" pitchFamily="34" charset="0"/>
              </a:defRPr>
            </a:lvl7pPr>
            <a:lvl8pPr marL="3429000" indent="-228600" defTabSz="873125" eaLnBrk="0" fontAlgn="base" hangingPunct="0">
              <a:spcBef>
                <a:spcPct val="0"/>
              </a:spcBef>
              <a:spcAft>
                <a:spcPct val="0"/>
              </a:spcAft>
              <a:defRPr sz="2800" b="1">
                <a:solidFill>
                  <a:schemeClr val="accent2"/>
                </a:solidFill>
                <a:latin typeface="Arial" panose="020B0604020202020204" pitchFamily="34" charset="0"/>
              </a:defRPr>
            </a:lvl8pPr>
            <a:lvl9pPr marL="3886200" indent="-228600" defTabSz="873125" eaLnBrk="0" fontAlgn="base" hangingPunct="0">
              <a:spcBef>
                <a:spcPct val="0"/>
              </a:spcBef>
              <a:spcAft>
                <a:spcPct val="0"/>
              </a:spcAft>
              <a:defRPr sz="2800" b="1">
                <a:solidFill>
                  <a:schemeClr val="accent2"/>
                </a:solidFill>
                <a:latin typeface="Arial" panose="020B0604020202020204" pitchFamily="34" charset="0"/>
              </a:defRPr>
            </a:lvl9pPr>
          </a:lstStyle>
          <a:p>
            <a:pPr algn="r" eaLnBrk="1" hangingPunct="1"/>
            <a:fld id="{8281723F-BF2E-413C-89F7-E315192D7E60}" type="slidenum">
              <a:rPr lang="it-IT" sz="1100" b="0">
                <a:solidFill>
                  <a:schemeClr val="tx1"/>
                </a:solidFill>
              </a:rPr>
              <a:pPr algn="r" eaLnBrk="1" hangingPunct="1"/>
              <a:t>24</a:t>
            </a:fld>
            <a:endParaRPr lang="it-IT" sz="1100" b="0">
              <a:solidFill>
                <a:schemeClr val="tx1"/>
              </a:solidFill>
            </a:endParaRPr>
          </a:p>
        </p:txBody>
      </p:sp>
    </p:spTree>
    <p:extLst>
      <p:ext uri="{BB962C8B-B14F-4D97-AF65-F5344CB8AC3E}">
        <p14:creationId xmlns:p14="http://schemas.microsoft.com/office/powerpoint/2010/main" val="17323292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ln/>
        </p:spPr>
      </p:sp>
      <p:sp>
        <p:nvSpPr>
          <p:cNvPr id="2027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303537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egnaposto immagine diapositiva 1"/>
          <p:cNvSpPr>
            <a:spLocks noGrp="1" noRot="1" noChangeAspect="1" noTextEdit="1"/>
          </p:cNvSpPr>
          <p:nvPr>
            <p:ph type="sldImg"/>
          </p:nvPr>
        </p:nvSpPr>
        <p:spPr>
          <a:ln/>
        </p:spPr>
      </p:sp>
      <p:sp>
        <p:nvSpPr>
          <p:cNvPr id="203779"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smtClean="0"/>
          </a:p>
        </p:txBody>
      </p:sp>
      <p:sp>
        <p:nvSpPr>
          <p:cNvPr id="203780" name="Segnaposto numero diapositiva 3"/>
          <p:cNvSpPr txBox="1">
            <a:spLocks noGrp="1"/>
          </p:cNvSpPr>
          <p:nvPr/>
        </p:nvSpPr>
        <p:spPr bwMode="auto">
          <a:xfrm>
            <a:off x="3859213" y="9440863"/>
            <a:ext cx="2951162"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r" eaLnBrk="1" hangingPunct="1"/>
            <a:fld id="{04D6CEBE-7C41-4A7C-A7C2-8139305C0872}" type="slidenum">
              <a:rPr lang="it-IT" sz="1200" b="0">
                <a:solidFill>
                  <a:schemeClr val="tx1"/>
                </a:solidFill>
              </a:rPr>
              <a:pPr algn="r" eaLnBrk="1" hangingPunct="1"/>
              <a:t>26</a:t>
            </a:fld>
            <a:endParaRPr lang="it-IT" sz="1200" b="0">
              <a:solidFill>
                <a:schemeClr val="tx1"/>
              </a:solidFill>
            </a:endParaRPr>
          </a:p>
        </p:txBody>
      </p:sp>
    </p:spTree>
    <p:extLst>
      <p:ext uri="{BB962C8B-B14F-4D97-AF65-F5344CB8AC3E}">
        <p14:creationId xmlns:p14="http://schemas.microsoft.com/office/powerpoint/2010/main" val="36557574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ChangeArrowheads="1" noTextEdit="1"/>
          </p:cNvSpPr>
          <p:nvPr>
            <p:ph type="sldImg"/>
          </p:nvPr>
        </p:nvSpPr>
        <p:spPr>
          <a:xfrm>
            <a:off x="96838" y="747713"/>
            <a:ext cx="6619875" cy="3724275"/>
          </a:xfrm>
          <a:ln/>
        </p:spPr>
      </p:sp>
      <p:sp>
        <p:nvSpPr>
          <p:cNvPr id="204803" name="Rectangle 3"/>
          <p:cNvSpPr>
            <a:spLocks noGrp="1" noChangeArrowheads="1"/>
          </p:cNvSpPr>
          <p:nvPr>
            <p:ph type="body" idx="1"/>
          </p:nvPr>
        </p:nvSpPr>
        <p:spPr>
          <a:xfrm>
            <a:off x="681038" y="4721225"/>
            <a:ext cx="5449887" cy="447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33088817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egnaposto immagine diapositiva 1"/>
          <p:cNvSpPr>
            <a:spLocks noGrp="1" noRot="1" noChangeAspect="1" noTextEdit="1"/>
          </p:cNvSpPr>
          <p:nvPr>
            <p:ph type="sldImg"/>
          </p:nvPr>
        </p:nvSpPr>
        <p:spPr>
          <a:xfrm>
            <a:off x="96838" y="747713"/>
            <a:ext cx="6619875" cy="3724275"/>
          </a:xfrm>
          <a:ln/>
        </p:spPr>
      </p:sp>
      <p:sp>
        <p:nvSpPr>
          <p:cNvPr id="205827" name="Segnaposto note 2"/>
          <p:cNvSpPr>
            <a:spLocks noGrp="1"/>
          </p:cNvSpPr>
          <p:nvPr>
            <p:ph type="body" idx="1"/>
          </p:nvPr>
        </p:nvSpPr>
        <p:spPr>
          <a:xfrm>
            <a:off x="681038" y="4721225"/>
            <a:ext cx="5449887" cy="447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lstStyle/>
          <a:p>
            <a:pPr eaLnBrk="1" hangingPunct="1"/>
            <a:endParaRPr lang="it-IT" smtClean="0"/>
          </a:p>
        </p:txBody>
      </p:sp>
      <p:sp>
        <p:nvSpPr>
          <p:cNvPr id="205828" name="Segnaposto numero diapositiva 3"/>
          <p:cNvSpPr txBox="1">
            <a:spLocks noGrp="1"/>
          </p:cNvSpPr>
          <p:nvPr/>
        </p:nvSpPr>
        <p:spPr bwMode="auto">
          <a:xfrm>
            <a:off x="3859213" y="9440863"/>
            <a:ext cx="2951162"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nchor="b"/>
          <a:lstStyle>
            <a:lvl1pPr defTabSz="873125" eaLnBrk="0" hangingPunct="0">
              <a:defRPr sz="2800" b="1">
                <a:solidFill>
                  <a:schemeClr val="accent2"/>
                </a:solidFill>
                <a:latin typeface="Arial" panose="020B0604020202020204" pitchFamily="34" charset="0"/>
              </a:defRPr>
            </a:lvl1pPr>
            <a:lvl2pPr marL="742950" indent="-285750" defTabSz="873125" eaLnBrk="0" hangingPunct="0">
              <a:defRPr sz="2800" b="1">
                <a:solidFill>
                  <a:schemeClr val="accent2"/>
                </a:solidFill>
                <a:latin typeface="Arial" panose="020B0604020202020204" pitchFamily="34" charset="0"/>
              </a:defRPr>
            </a:lvl2pPr>
            <a:lvl3pPr marL="1143000" indent="-228600" defTabSz="873125" eaLnBrk="0" hangingPunct="0">
              <a:defRPr sz="2800" b="1">
                <a:solidFill>
                  <a:schemeClr val="accent2"/>
                </a:solidFill>
                <a:latin typeface="Arial" panose="020B0604020202020204" pitchFamily="34" charset="0"/>
              </a:defRPr>
            </a:lvl3pPr>
            <a:lvl4pPr marL="1600200" indent="-228600" defTabSz="873125" eaLnBrk="0" hangingPunct="0">
              <a:defRPr sz="2800" b="1">
                <a:solidFill>
                  <a:schemeClr val="accent2"/>
                </a:solidFill>
                <a:latin typeface="Arial" panose="020B0604020202020204" pitchFamily="34" charset="0"/>
              </a:defRPr>
            </a:lvl4pPr>
            <a:lvl5pPr marL="2057400" indent="-228600" defTabSz="873125" eaLnBrk="0" hangingPunct="0">
              <a:defRPr sz="2800" b="1">
                <a:solidFill>
                  <a:schemeClr val="accent2"/>
                </a:solidFill>
                <a:latin typeface="Arial" panose="020B0604020202020204" pitchFamily="34" charset="0"/>
              </a:defRPr>
            </a:lvl5pPr>
            <a:lvl6pPr marL="2514600" indent="-228600" defTabSz="873125" eaLnBrk="0" fontAlgn="base" hangingPunct="0">
              <a:spcBef>
                <a:spcPct val="0"/>
              </a:spcBef>
              <a:spcAft>
                <a:spcPct val="0"/>
              </a:spcAft>
              <a:defRPr sz="2800" b="1">
                <a:solidFill>
                  <a:schemeClr val="accent2"/>
                </a:solidFill>
                <a:latin typeface="Arial" panose="020B0604020202020204" pitchFamily="34" charset="0"/>
              </a:defRPr>
            </a:lvl6pPr>
            <a:lvl7pPr marL="2971800" indent="-228600" defTabSz="873125" eaLnBrk="0" fontAlgn="base" hangingPunct="0">
              <a:spcBef>
                <a:spcPct val="0"/>
              </a:spcBef>
              <a:spcAft>
                <a:spcPct val="0"/>
              </a:spcAft>
              <a:defRPr sz="2800" b="1">
                <a:solidFill>
                  <a:schemeClr val="accent2"/>
                </a:solidFill>
                <a:latin typeface="Arial" panose="020B0604020202020204" pitchFamily="34" charset="0"/>
              </a:defRPr>
            </a:lvl7pPr>
            <a:lvl8pPr marL="3429000" indent="-228600" defTabSz="873125" eaLnBrk="0" fontAlgn="base" hangingPunct="0">
              <a:spcBef>
                <a:spcPct val="0"/>
              </a:spcBef>
              <a:spcAft>
                <a:spcPct val="0"/>
              </a:spcAft>
              <a:defRPr sz="2800" b="1">
                <a:solidFill>
                  <a:schemeClr val="accent2"/>
                </a:solidFill>
                <a:latin typeface="Arial" panose="020B0604020202020204" pitchFamily="34" charset="0"/>
              </a:defRPr>
            </a:lvl8pPr>
            <a:lvl9pPr marL="3886200" indent="-228600" defTabSz="873125" eaLnBrk="0" fontAlgn="base" hangingPunct="0">
              <a:spcBef>
                <a:spcPct val="0"/>
              </a:spcBef>
              <a:spcAft>
                <a:spcPct val="0"/>
              </a:spcAft>
              <a:defRPr sz="2800" b="1">
                <a:solidFill>
                  <a:schemeClr val="accent2"/>
                </a:solidFill>
                <a:latin typeface="Arial" panose="020B0604020202020204" pitchFamily="34" charset="0"/>
              </a:defRPr>
            </a:lvl9pPr>
          </a:lstStyle>
          <a:p>
            <a:pPr algn="r" eaLnBrk="1" hangingPunct="1"/>
            <a:fld id="{FFC1F900-CEB9-4C67-9DAB-1216EA23A113}" type="slidenum">
              <a:rPr lang="it-IT" sz="1100" b="0">
                <a:solidFill>
                  <a:schemeClr val="tx1"/>
                </a:solidFill>
              </a:rPr>
              <a:pPr algn="r" eaLnBrk="1" hangingPunct="1"/>
              <a:t>28</a:t>
            </a:fld>
            <a:endParaRPr lang="it-IT" sz="1100" b="0">
              <a:solidFill>
                <a:schemeClr val="tx1"/>
              </a:solidFill>
            </a:endParaRPr>
          </a:p>
        </p:txBody>
      </p:sp>
    </p:spTree>
    <p:extLst>
      <p:ext uri="{BB962C8B-B14F-4D97-AF65-F5344CB8AC3E}">
        <p14:creationId xmlns:p14="http://schemas.microsoft.com/office/powerpoint/2010/main" val="2449594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Rot="1" noChangeAspect="1" noChangeArrowheads="1" noTextEdit="1"/>
          </p:cNvSpPr>
          <p:nvPr>
            <p:ph type="sldImg"/>
          </p:nvPr>
        </p:nvSpPr>
        <p:spPr>
          <a:ln/>
        </p:spPr>
      </p:sp>
      <p:sp>
        <p:nvSpPr>
          <p:cNvPr id="315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993234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E377F0-C9AF-4B42-9CBF-F2CDF0F80A94}" type="slidenum">
              <a:rPr lang="it-IT"/>
              <a:pPr/>
              <a:t>31</a:t>
            </a:fld>
            <a:endParaRPr lang="it-IT"/>
          </a:p>
        </p:txBody>
      </p:sp>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p:txBody>
          <a:bodyPr/>
          <a:lstStyle/>
          <a:p>
            <a:endParaRPr lang="it-IT"/>
          </a:p>
        </p:txBody>
      </p:sp>
    </p:spTree>
    <p:extLst>
      <p:ext uri="{BB962C8B-B14F-4D97-AF65-F5344CB8AC3E}">
        <p14:creationId xmlns:p14="http://schemas.microsoft.com/office/powerpoint/2010/main" val="22025982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4491F9-C56C-4EC1-B102-672587EA6C4B}" type="slidenum">
              <a:rPr lang="it-IT" altLang="it-IT"/>
              <a:pPr/>
              <a:t>36</a:t>
            </a:fld>
            <a:endParaRPr lang="it-IT" altLang="it-IT"/>
          </a:p>
        </p:txBody>
      </p:sp>
      <p:sp>
        <p:nvSpPr>
          <p:cNvPr id="339970" name="Rectangle 2"/>
          <p:cNvSpPr>
            <a:spLocks noRot="1" noChangeArrowheads="1" noTextEdit="1"/>
          </p:cNvSpPr>
          <p:nvPr>
            <p:ph type="sldImg"/>
          </p:nvPr>
        </p:nvSpPr>
        <p:spPr>
          <a:xfrm>
            <a:off x="1371600" y="1143000"/>
            <a:ext cx="4114800" cy="3086100"/>
          </a:xfrm>
          <a:ln/>
        </p:spPr>
      </p:sp>
      <p:sp>
        <p:nvSpPr>
          <p:cNvPr id="339971" name="Rectangle 3"/>
          <p:cNvSpPr>
            <a:spLocks noGrp="1" noChangeArrowheads="1"/>
          </p:cNvSpPr>
          <p:nvPr>
            <p:ph type="body" idx="1"/>
          </p:nvPr>
        </p:nvSpPr>
        <p:spPr/>
        <p:txBody>
          <a:bodyPr/>
          <a:lstStyle/>
          <a:p>
            <a:endParaRPr lang="it-IT" altLang="it-IT"/>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744216-4A45-4B02-AF40-802DD5EB05F8}" type="slidenum">
              <a:rPr lang="it-IT" altLang="it-IT"/>
              <a:pPr/>
              <a:t>37</a:t>
            </a:fld>
            <a:endParaRPr lang="it-IT" altLang="it-IT"/>
          </a:p>
        </p:txBody>
      </p:sp>
      <p:sp>
        <p:nvSpPr>
          <p:cNvPr id="342018" name="Rectangle 2"/>
          <p:cNvSpPr>
            <a:spLocks noRot="1" noChangeArrowheads="1" noTextEdit="1"/>
          </p:cNvSpPr>
          <p:nvPr>
            <p:ph type="sldImg"/>
          </p:nvPr>
        </p:nvSpPr>
        <p:spPr>
          <a:xfrm>
            <a:off x="1371600" y="1143000"/>
            <a:ext cx="4114800" cy="3086100"/>
          </a:xfrm>
          <a:ln/>
        </p:spPr>
      </p:sp>
      <p:sp>
        <p:nvSpPr>
          <p:cNvPr id="342019" name="Rectangle 3"/>
          <p:cNvSpPr>
            <a:spLocks noGrp="1" noChangeArrowheads="1"/>
          </p:cNvSpPr>
          <p:nvPr>
            <p:ph type="body" idx="1"/>
          </p:nvPr>
        </p:nvSpPr>
        <p:spPr/>
        <p:txBody>
          <a:bodyPr/>
          <a:lstStyle/>
          <a:p>
            <a:endParaRPr lang="it-IT" altLang="it-IT"/>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829F46-597E-41DF-BC85-9020B6D0D97A}" type="slidenum">
              <a:rPr lang="it-IT" altLang="it-IT"/>
              <a:pPr/>
              <a:t>38</a:t>
            </a:fld>
            <a:endParaRPr lang="it-IT" altLang="it-IT"/>
          </a:p>
        </p:txBody>
      </p:sp>
      <p:sp>
        <p:nvSpPr>
          <p:cNvPr id="344066" name="Rectangle 2"/>
          <p:cNvSpPr>
            <a:spLocks noRot="1" noChangeArrowheads="1" noTextEdit="1"/>
          </p:cNvSpPr>
          <p:nvPr>
            <p:ph type="sldImg"/>
          </p:nvPr>
        </p:nvSpPr>
        <p:spPr>
          <a:xfrm>
            <a:off x="1371600" y="1143000"/>
            <a:ext cx="4114800" cy="3086100"/>
          </a:xfrm>
          <a:ln/>
        </p:spPr>
      </p:sp>
      <p:sp>
        <p:nvSpPr>
          <p:cNvPr id="344067" name="Rectangle 3"/>
          <p:cNvSpPr>
            <a:spLocks noGrp="1" noChangeArrowheads="1"/>
          </p:cNvSpPr>
          <p:nvPr>
            <p:ph type="body" idx="1"/>
          </p:nvPr>
        </p:nvSpPr>
        <p:spPr/>
        <p:txBody>
          <a:bodyPr/>
          <a:lstStyle/>
          <a:p>
            <a:endParaRPr lang="it-IT" altLang="it-IT"/>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5331F4-4370-47C7-9FC4-F81D21EEC665}" type="slidenum">
              <a:rPr lang="it-IT" altLang="it-IT"/>
              <a:pPr/>
              <a:t>39</a:t>
            </a:fld>
            <a:endParaRPr lang="it-IT" altLang="it-IT"/>
          </a:p>
        </p:txBody>
      </p:sp>
      <p:sp>
        <p:nvSpPr>
          <p:cNvPr id="346114" name="Rectangle 2"/>
          <p:cNvSpPr>
            <a:spLocks noRot="1" noChangeArrowheads="1" noTextEdit="1"/>
          </p:cNvSpPr>
          <p:nvPr>
            <p:ph type="sldImg"/>
          </p:nvPr>
        </p:nvSpPr>
        <p:spPr>
          <a:xfrm>
            <a:off x="1371600" y="1143000"/>
            <a:ext cx="4114800" cy="3086100"/>
          </a:xfrm>
          <a:ln/>
        </p:spPr>
      </p:sp>
      <p:sp>
        <p:nvSpPr>
          <p:cNvPr id="346115" name="Rectangle 3"/>
          <p:cNvSpPr>
            <a:spLocks noGrp="1" noChangeArrowheads="1"/>
          </p:cNvSpPr>
          <p:nvPr>
            <p:ph type="body" idx="1"/>
          </p:nvPr>
        </p:nvSpPr>
        <p:spPr/>
        <p:txBody>
          <a:bodyPr/>
          <a:lstStyle/>
          <a:p>
            <a:endParaRPr lang="it-IT" altLang="it-IT"/>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69D3BD-F9F3-4486-AB18-B50CC4014624}" type="slidenum">
              <a:rPr lang="it-IT" altLang="it-IT"/>
              <a:pPr/>
              <a:t>40</a:t>
            </a:fld>
            <a:endParaRPr lang="it-IT" altLang="it-IT"/>
          </a:p>
        </p:txBody>
      </p:sp>
      <p:sp>
        <p:nvSpPr>
          <p:cNvPr id="348162" name="Rectangle 2"/>
          <p:cNvSpPr>
            <a:spLocks noRot="1" noChangeArrowheads="1" noTextEdit="1"/>
          </p:cNvSpPr>
          <p:nvPr>
            <p:ph type="sldImg"/>
          </p:nvPr>
        </p:nvSpPr>
        <p:spPr>
          <a:xfrm>
            <a:off x="1371600" y="1143000"/>
            <a:ext cx="4114800" cy="3086100"/>
          </a:xfrm>
          <a:ln/>
        </p:spPr>
      </p:sp>
      <p:sp>
        <p:nvSpPr>
          <p:cNvPr id="348163" name="Rectangle 3"/>
          <p:cNvSpPr>
            <a:spLocks noGrp="1" noChangeArrowheads="1"/>
          </p:cNvSpPr>
          <p:nvPr>
            <p:ph type="body" idx="1"/>
          </p:nvPr>
        </p:nvSpPr>
        <p:spPr/>
        <p:txBody>
          <a:bodyPr/>
          <a:lstStyle/>
          <a:p>
            <a:endParaRPr lang="it-IT" altLang="it-IT"/>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Rot="1" noChangeAspect="1" noChangeArrowheads="1" noTextEdit="1"/>
          </p:cNvSpPr>
          <p:nvPr>
            <p:ph type="sldImg"/>
          </p:nvPr>
        </p:nvSpPr>
        <p:spPr>
          <a:ln/>
        </p:spPr>
      </p:sp>
      <p:sp>
        <p:nvSpPr>
          <p:cNvPr id="2877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p>
        </p:txBody>
      </p:sp>
    </p:spTree>
    <p:extLst>
      <p:ext uri="{BB962C8B-B14F-4D97-AF65-F5344CB8AC3E}">
        <p14:creationId xmlns:p14="http://schemas.microsoft.com/office/powerpoint/2010/main" val="34421195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Segnaposto immagine diapositiva 1"/>
          <p:cNvSpPr>
            <a:spLocks noGrp="1" noRot="1" noChangeAspect="1" noTextEdit="1"/>
          </p:cNvSpPr>
          <p:nvPr>
            <p:ph type="sldImg"/>
          </p:nvPr>
        </p:nvSpPr>
        <p:spPr>
          <a:xfrm>
            <a:off x="96838" y="747713"/>
            <a:ext cx="6619875" cy="3724275"/>
          </a:xfrm>
          <a:ln/>
        </p:spPr>
      </p:sp>
      <p:sp>
        <p:nvSpPr>
          <p:cNvPr id="288771" name="Segnaposto note 2"/>
          <p:cNvSpPr>
            <a:spLocks noGrp="1"/>
          </p:cNvSpPr>
          <p:nvPr>
            <p:ph type="body" idx="1"/>
          </p:nvPr>
        </p:nvSpPr>
        <p:spPr>
          <a:xfrm>
            <a:off x="681038" y="4721225"/>
            <a:ext cx="5449887" cy="447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lstStyle/>
          <a:p>
            <a:pPr eaLnBrk="1" hangingPunct="1"/>
            <a:endParaRPr lang="it-IT" smtClean="0"/>
          </a:p>
        </p:txBody>
      </p:sp>
      <p:sp>
        <p:nvSpPr>
          <p:cNvPr id="288772" name="Segnaposto numero diapositiva 3"/>
          <p:cNvSpPr txBox="1">
            <a:spLocks noGrp="1"/>
          </p:cNvSpPr>
          <p:nvPr/>
        </p:nvSpPr>
        <p:spPr bwMode="auto">
          <a:xfrm>
            <a:off x="3859213" y="9440863"/>
            <a:ext cx="2951162"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nchor="b"/>
          <a:lstStyle>
            <a:lvl1pPr defTabSz="873125" eaLnBrk="0" hangingPunct="0">
              <a:defRPr sz="2800" b="1">
                <a:solidFill>
                  <a:schemeClr val="accent2"/>
                </a:solidFill>
                <a:latin typeface="Arial" panose="020B0604020202020204" pitchFamily="34" charset="0"/>
              </a:defRPr>
            </a:lvl1pPr>
            <a:lvl2pPr marL="742950" indent="-285750" defTabSz="873125" eaLnBrk="0" hangingPunct="0">
              <a:defRPr sz="2800" b="1">
                <a:solidFill>
                  <a:schemeClr val="accent2"/>
                </a:solidFill>
                <a:latin typeface="Arial" panose="020B0604020202020204" pitchFamily="34" charset="0"/>
              </a:defRPr>
            </a:lvl2pPr>
            <a:lvl3pPr marL="1143000" indent="-228600" defTabSz="873125" eaLnBrk="0" hangingPunct="0">
              <a:defRPr sz="2800" b="1">
                <a:solidFill>
                  <a:schemeClr val="accent2"/>
                </a:solidFill>
                <a:latin typeface="Arial" panose="020B0604020202020204" pitchFamily="34" charset="0"/>
              </a:defRPr>
            </a:lvl3pPr>
            <a:lvl4pPr marL="1600200" indent="-228600" defTabSz="873125" eaLnBrk="0" hangingPunct="0">
              <a:defRPr sz="2800" b="1">
                <a:solidFill>
                  <a:schemeClr val="accent2"/>
                </a:solidFill>
                <a:latin typeface="Arial" panose="020B0604020202020204" pitchFamily="34" charset="0"/>
              </a:defRPr>
            </a:lvl4pPr>
            <a:lvl5pPr marL="2057400" indent="-228600" defTabSz="873125" eaLnBrk="0" hangingPunct="0">
              <a:defRPr sz="2800" b="1">
                <a:solidFill>
                  <a:schemeClr val="accent2"/>
                </a:solidFill>
                <a:latin typeface="Arial" panose="020B0604020202020204" pitchFamily="34" charset="0"/>
              </a:defRPr>
            </a:lvl5pPr>
            <a:lvl6pPr marL="2514600" indent="-228600" defTabSz="873125" eaLnBrk="0" fontAlgn="base" hangingPunct="0">
              <a:spcBef>
                <a:spcPct val="0"/>
              </a:spcBef>
              <a:spcAft>
                <a:spcPct val="0"/>
              </a:spcAft>
              <a:defRPr sz="2800" b="1">
                <a:solidFill>
                  <a:schemeClr val="accent2"/>
                </a:solidFill>
                <a:latin typeface="Arial" panose="020B0604020202020204" pitchFamily="34" charset="0"/>
              </a:defRPr>
            </a:lvl6pPr>
            <a:lvl7pPr marL="2971800" indent="-228600" defTabSz="873125" eaLnBrk="0" fontAlgn="base" hangingPunct="0">
              <a:spcBef>
                <a:spcPct val="0"/>
              </a:spcBef>
              <a:spcAft>
                <a:spcPct val="0"/>
              </a:spcAft>
              <a:defRPr sz="2800" b="1">
                <a:solidFill>
                  <a:schemeClr val="accent2"/>
                </a:solidFill>
                <a:latin typeface="Arial" panose="020B0604020202020204" pitchFamily="34" charset="0"/>
              </a:defRPr>
            </a:lvl7pPr>
            <a:lvl8pPr marL="3429000" indent="-228600" defTabSz="873125" eaLnBrk="0" fontAlgn="base" hangingPunct="0">
              <a:spcBef>
                <a:spcPct val="0"/>
              </a:spcBef>
              <a:spcAft>
                <a:spcPct val="0"/>
              </a:spcAft>
              <a:defRPr sz="2800" b="1">
                <a:solidFill>
                  <a:schemeClr val="accent2"/>
                </a:solidFill>
                <a:latin typeface="Arial" panose="020B0604020202020204" pitchFamily="34" charset="0"/>
              </a:defRPr>
            </a:lvl8pPr>
            <a:lvl9pPr marL="3886200" indent="-228600" defTabSz="873125" eaLnBrk="0" fontAlgn="base" hangingPunct="0">
              <a:spcBef>
                <a:spcPct val="0"/>
              </a:spcBef>
              <a:spcAft>
                <a:spcPct val="0"/>
              </a:spcAft>
              <a:defRPr sz="2800" b="1">
                <a:solidFill>
                  <a:schemeClr val="accent2"/>
                </a:solidFill>
                <a:latin typeface="Arial" panose="020B0604020202020204" pitchFamily="34" charset="0"/>
              </a:defRPr>
            </a:lvl9pPr>
          </a:lstStyle>
          <a:p>
            <a:pPr algn="r" eaLnBrk="1" hangingPunct="1"/>
            <a:fld id="{A6271EC0-1D15-4971-9FC5-9F35F6324FB4}" type="slidenum">
              <a:rPr lang="it-IT" sz="1100" b="0">
                <a:solidFill>
                  <a:schemeClr val="tx1"/>
                </a:solidFill>
              </a:rPr>
              <a:pPr algn="r" eaLnBrk="1" hangingPunct="1"/>
              <a:t>42</a:t>
            </a:fld>
            <a:endParaRPr lang="it-IT" sz="1100" b="0">
              <a:solidFill>
                <a:schemeClr val="tx1"/>
              </a:solidFill>
            </a:endParaRPr>
          </a:p>
        </p:txBody>
      </p:sp>
    </p:spTree>
    <p:extLst>
      <p:ext uri="{BB962C8B-B14F-4D97-AF65-F5344CB8AC3E}">
        <p14:creationId xmlns:p14="http://schemas.microsoft.com/office/powerpoint/2010/main" val="27248093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67D0814-EAF8-4D79-BC8D-776DB558CC39}" type="datetimeFigureOut">
              <a:rPr lang="it-IT" smtClean="0"/>
              <a:t>20/07/2015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559CEDE-387D-4FC9-8F7F-51B15E8D63A6}" type="slidenum">
              <a:rPr lang="it-IT" smtClean="0"/>
              <a:t>‹N›</a:t>
            </a:fld>
            <a:endParaRPr lang="it-IT"/>
          </a:p>
        </p:txBody>
      </p:sp>
    </p:spTree>
    <p:extLst>
      <p:ext uri="{BB962C8B-B14F-4D97-AF65-F5344CB8AC3E}">
        <p14:creationId xmlns:p14="http://schemas.microsoft.com/office/powerpoint/2010/main" val="618996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67D0814-EAF8-4D79-BC8D-776DB558CC39}" type="datetimeFigureOut">
              <a:rPr lang="it-IT" smtClean="0"/>
              <a:t>20/07/2015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559CEDE-387D-4FC9-8F7F-51B15E8D63A6}" type="slidenum">
              <a:rPr lang="it-IT" smtClean="0"/>
              <a:t>‹N›</a:t>
            </a:fld>
            <a:endParaRPr lang="it-IT"/>
          </a:p>
        </p:txBody>
      </p:sp>
    </p:spTree>
    <p:extLst>
      <p:ext uri="{BB962C8B-B14F-4D97-AF65-F5344CB8AC3E}">
        <p14:creationId xmlns:p14="http://schemas.microsoft.com/office/powerpoint/2010/main" val="21084563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67D0814-EAF8-4D79-BC8D-776DB558CC39}" type="datetimeFigureOut">
              <a:rPr lang="it-IT" smtClean="0"/>
              <a:t>20/07/2015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559CEDE-387D-4FC9-8F7F-51B15E8D63A6}" type="slidenum">
              <a:rPr lang="it-IT" smtClean="0"/>
              <a:t>‹N›</a:t>
            </a:fld>
            <a:endParaRPr lang="it-IT"/>
          </a:p>
        </p:txBody>
      </p:sp>
    </p:spTree>
    <p:extLst>
      <p:ext uri="{BB962C8B-B14F-4D97-AF65-F5344CB8AC3E}">
        <p14:creationId xmlns:p14="http://schemas.microsoft.com/office/powerpoint/2010/main" val="1586357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67D0814-EAF8-4D79-BC8D-776DB558CC39}" type="datetimeFigureOut">
              <a:rPr lang="it-IT" smtClean="0"/>
              <a:t>20/07/2015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559CEDE-387D-4FC9-8F7F-51B15E8D63A6}" type="slidenum">
              <a:rPr lang="it-IT" smtClean="0"/>
              <a:t>‹N›</a:t>
            </a:fld>
            <a:endParaRPr lang="it-IT"/>
          </a:p>
        </p:txBody>
      </p:sp>
    </p:spTree>
    <p:extLst>
      <p:ext uri="{BB962C8B-B14F-4D97-AF65-F5344CB8AC3E}">
        <p14:creationId xmlns:p14="http://schemas.microsoft.com/office/powerpoint/2010/main" val="346366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67D0814-EAF8-4D79-BC8D-776DB558CC39}" type="datetimeFigureOut">
              <a:rPr lang="it-IT" smtClean="0"/>
              <a:t>20/07/2015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5559CEDE-387D-4FC9-8F7F-51B15E8D63A6}" type="slidenum">
              <a:rPr lang="it-IT" smtClean="0"/>
              <a:t>‹N›</a:t>
            </a:fld>
            <a:endParaRPr lang="it-IT"/>
          </a:p>
        </p:txBody>
      </p:sp>
    </p:spTree>
    <p:extLst>
      <p:ext uri="{BB962C8B-B14F-4D97-AF65-F5344CB8AC3E}">
        <p14:creationId xmlns:p14="http://schemas.microsoft.com/office/powerpoint/2010/main" val="2267841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67D0814-EAF8-4D79-BC8D-776DB558CC39}" type="datetimeFigureOut">
              <a:rPr lang="it-IT" smtClean="0"/>
              <a:t>20/07/2015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5559CEDE-387D-4FC9-8F7F-51B15E8D63A6}" type="slidenum">
              <a:rPr lang="it-IT" smtClean="0"/>
              <a:t>‹N›</a:t>
            </a:fld>
            <a:endParaRPr lang="it-IT"/>
          </a:p>
        </p:txBody>
      </p:sp>
    </p:spTree>
    <p:extLst>
      <p:ext uri="{BB962C8B-B14F-4D97-AF65-F5344CB8AC3E}">
        <p14:creationId xmlns:p14="http://schemas.microsoft.com/office/powerpoint/2010/main" val="177167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67D0814-EAF8-4D79-BC8D-776DB558CC39}" type="datetimeFigureOut">
              <a:rPr lang="it-IT" smtClean="0"/>
              <a:t>20/07/2015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559CEDE-387D-4FC9-8F7F-51B15E8D63A6}" type="slidenum">
              <a:rPr lang="it-IT" smtClean="0"/>
              <a:t>‹N›</a:t>
            </a:fld>
            <a:endParaRPr lang="it-IT"/>
          </a:p>
        </p:txBody>
      </p:sp>
    </p:spTree>
    <p:extLst>
      <p:ext uri="{BB962C8B-B14F-4D97-AF65-F5344CB8AC3E}">
        <p14:creationId xmlns:p14="http://schemas.microsoft.com/office/powerpoint/2010/main" val="1114104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67D0814-EAF8-4D79-BC8D-776DB558CC39}" type="datetimeFigureOut">
              <a:rPr lang="it-IT" smtClean="0"/>
              <a:t>20/07/2015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559CEDE-387D-4FC9-8F7F-51B15E8D63A6}" type="slidenum">
              <a:rPr lang="it-IT" smtClean="0"/>
              <a:t>‹N›</a:t>
            </a:fld>
            <a:endParaRPr lang="it-IT"/>
          </a:p>
        </p:txBody>
      </p:sp>
    </p:spTree>
    <p:extLst>
      <p:ext uri="{BB962C8B-B14F-4D97-AF65-F5344CB8AC3E}">
        <p14:creationId xmlns:p14="http://schemas.microsoft.com/office/powerpoint/2010/main" val="1014558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67D0814-EAF8-4D79-BC8D-776DB558CC39}" type="datetimeFigureOut">
              <a:rPr lang="it-IT" smtClean="0"/>
              <a:t>20/07/2015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559CEDE-387D-4FC9-8F7F-51B15E8D63A6}" type="slidenum">
              <a:rPr lang="it-IT" smtClean="0"/>
              <a:t>‹N›</a:t>
            </a:fld>
            <a:endParaRPr lang="it-IT"/>
          </a:p>
        </p:txBody>
      </p:sp>
    </p:spTree>
    <p:extLst>
      <p:ext uri="{BB962C8B-B14F-4D97-AF65-F5344CB8AC3E}">
        <p14:creationId xmlns:p14="http://schemas.microsoft.com/office/powerpoint/2010/main" val="358773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67D0814-EAF8-4D79-BC8D-776DB558CC39}" type="datetimeFigureOut">
              <a:rPr lang="it-IT" smtClean="0"/>
              <a:t>20/07/2015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559CEDE-387D-4FC9-8F7F-51B15E8D63A6}" type="slidenum">
              <a:rPr lang="it-IT" smtClean="0"/>
              <a:t>‹N›</a:t>
            </a:fld>
            <a:endParaRPr lang="it-IT"/>
          </a:p>
        </p:txBody>
      </p:sp>
    </p:spTree>
    <p:extLst>
      <p:ext uri="{BB962C8B-B14F-4D97-AF65-F5344CB8AC3E}">
        <p14:creationId xmlns:p14="http://schemas.microsoft.com/office/powerpoint/2010/main" val="631725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67D0814-EAF8-4D79-BC8D-776DB558CC39}" type="datetimeFigureOut">
              <a:rPr lang="it-IT" smtClean="0"/>
              <a:t>20/07/2015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559CEDE-387D-4FC9-8F7F-51B15E8D63A6}" type="slidenum">
              <a:rPr lang="it-IT" smtClean="0"/>
              <a:t>‹N›</a:t>
            </a:fld>
            <a:endParaRPr lang="it-IT"/>
          </a:p>
        </p:txBody>
      </p:sp>
    </p:spTree>
    <p:extLst>
      <p:ext uri="{BB962C8B-B14F-4D97-AF65-F5344CB8AC3E}">
        <p14:creationId xmlns:p14="http://schemas.microsoft.com/office/powerpoint/2010/main" val="185855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7D0814-EAF8-4D79-BC8D-776DB558CC39}" type="datetimeFigureOut">
              <a:rPr lang="it-IT" smtClean="0"/>
              <a:t>20/07/2015</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9CEDE-387D-4FC9-8F7F-51B15E8D63A6}" type="slidenum">
              <a:rPr lang="it-IT" smtClean="0"/>
              <a:t>‹N›</a:t>
            </a:fld>
            <a:endParaRPr lang="it-IT"/>
          </a:p>
        </p:txBody>
      </p:sp>
    </p:spTree>
    <p:extLst>
      <p:ext uri="{BB962C8B-B14F-4D97-AF65-F5344CB8AC3E}">
        <p14:creationId xmlns:p14="http://schemas.microsoft.com/office/powerpoint/2010/main" val="1699970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chart" Target="../charts/chart1.xml"/><Relationship Id="rId4" Type="http://schemas.openxmlformats.org/officeDocument/2006/relationships/image" Target="../media/image4.emf"/></Relationships>
</file>

<file path=ppt/slides/_rels/slide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file:///D:\Memory%20Card\Conferenze%20%20MorelliP\Materiale%20vario%20x%20visione\Nervo%20Ottico%20Movie.avi" TargetMode="External"/><Relationship Id="rId1" Type="http://schemas.microsoft.com/office/2007/relationships/media" Target="file:///D:\Memory%20Card\Conferenze%20%20MorelliP\Materiale%20vario%20x%20visione\Nervo%20Ottico%20Movie.avi" TargetMode="External"/><Relationship Id="rId5" Type="http://schemas.openxmlformats.org/officeDocument/2006/relationships/image" Target="../media/image12.png"/><Relationship Id="rId4" Type="http://schemas.openxmlformats.org/officeDocument/2006/relationships/notesSlide" Target="../notesSlides/notesSlide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wmf"/></Relationships>
</file>

<file path=ppt/slides/_rels/slide18.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3.wmf"/><Relationship Id="rId5" Type="http://schemas.openxmlformats.org/officeDocument/2006/relationships/image" Target="../media/image22.wmf"/><Relationship Id="rId4" Type="http://schemas.openxmlformats.org/officeDocument/2006/relationships/image" Target="../media/image21.wmf"/></Relationships>
</file>

<file path=ppt/slides/_rels/slide23.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27.wmf"/><Relationship Id="rId5" Type="http://schemas.openxmlformats.org/officeDocument/2006/relationships/image" Target="../media/image26.wmf"/><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39.emf"/><Relationship Id="rId4" Type="http://schemas.openxmlformats.org/officeDocument/2006/relationships/oleObject" Target="../embeddings/oleObject2.bin"/></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11266"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02F5AD0A-4D16-4535-A806-8BB1D7DEE0A1}" type="slidenum">
              <a:rPr lang="it-IT" sz="1400" b="0">
                <a:solidFill>
                  <a:schemeClr val="tx1"/>
                </a:solidFill>
              </a:rPr>
              <a:pPr eaLnBrk="1" hangingPunct="1"/>
              <a:t>1</a:t>
            </a:fld>
            <a:endParaRPr lang="it-IT" sz="1400" b="0">
              <a:solidFill>
                <a:schemeClr val="tx1"/>
              </a:solidFill>
            </a:endParaRPr>
          </a:p>
        </p:txBody>
      </p:sp>
      <p:pic>
        <p:nvPicPr>
          <p:cNvPr id="11267" name="Picture 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8600"/>
            <a:ext cx="9348788" cy="778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Rectangle 3"/>
          <p:cNvSpPr>
            <a:spLocks noChangeArrowheads="1"/>
          </p:cNvSpPr>
          <p:nvPr/>
        </p:nvSpPr>
        <p:spPr bwMode="auto">
          <a:xfrm>
            <a:off x="1524000" y="1600200"/>
            <a:ext cx="9372600" cy="3429000"/>
          </a:xfrm>
          <a:prstGeom prst="rect">
            <a:avLst/>
          </a:prstGeom>
          <a:solidFill>
            <a:srgbClr val="EBF5FF"/>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a:p>
        </p:txBody>
      </p:sp>
      <p:sp>
        <p:nvSpPr>
          <p:cNvPr id="1599504" name="Text Box 16"/>
          <p:cNvSpPr txBox="1">
            <a:spLocks noChangeArrowheads="1"/>
          </p:cNvSpPr>
          <p:nvPr/>
        </p:nvSpPr>
        <p:spPr bwMode="auto">
          <a:xfrm>
            <a:off x="1524000" y="1600200"/>
            <a:ext cx="9348788" cy="3352800"/>
          </a:xfrm>
          <a:prstGeom prst="rect">
            <a:avLst/>
          </a:prstGeom>
          <a:solidFill>
            <a:srgbClr val="EBF5FF">
              <a:alpha val="21960"/>
            </a:srgbClr>
          </a:solidFill>
          <a:ln w="76200" cmpd="tri">
            <a:solidFill>
              <a:schemeClr val="folHlink"/>
            </a:solidFill>
            <a:miter lim="800000"/>
            <a:headEnd/>
            <a:tailEnd/>
          </a:ln>
        </p:spPr>
        <p:txBody>
          <a:bodyPr lIns="100965" tIns="55245" rIns="100965" bIns="55245"/>
          <a:lstStyle/>
          <a:p>
            <a:pPr algn="ctr"/>
            <a:endParaRPr lang="en-GB" sz="3200" b="1" cap="all" dirty="0" smtClean="0">
              <a:solidFill>
                <a:schemeClr val="accent1">
                  <a:lumMod val="50000"/>
                </a:schemeClr>
              </a:solidFill>
              <a:effectLst>
                <a:outerShdw blurRad="38100" dist="38100" dir="2700000" algn="tl">
                  <a:srgbClr val="000000">
                    <a:alpha val="43137"/>
                  </a:srgbClr>
                </a:outerShdw>
              </a:effectLst>
            </a:endParaRPr>
          </a:p>
          <a:p>
            <a:pPr algn="ctr"/>
            <a:r>
              <a:rPr lang="en-GB" sz="3200" b="1" dirty="0">
                <a:solidFill>
                  <a:schemeClr val="accent1">
                    <a:lumMod val="50000"/>
                  </a:schemeClr>
                </a:solidFill>
              </a:rPr>
              <a:t>FINDING OF MYELIN ENERGETIC FUNCTION SUPPORTING THE AXONAL NERVOUS CONDUCTION: PERSPECTIVES IN NEUROLOGY.</a:t>
            </a:r>
            <a:endParaRPr lang="it-IT" sz="3200" dirty="0">
              <a:solidFill>
                <a:schemeClr val="accent1">
                  <a:lumMod val="50000"/>
                </a:schemeClr>
              </a:solidFill>
            </a:endParaRPr>
          </a:p>
          <a:p>
            <a:pPr algn="ctr">
              <a:lnSpc>
                <a:spcPct val="115000"/>
              </a:lnSpc>
              <a:defRPr/>
            </a:pPr>
            <a:endParaRPr lang="en-US" i="1" dirty="0" smtClean="0">
              <a:solidFill>
                <a:schemeClr val="accent1">
                  <a:lumMod val="50000"/>
                </a:schemeClr>
              </a:solidFill>
            </a:endParaRPr>
          </a:p>
          <a:p>
            <a:pPr algn="ctr">
              <a:lnSpc>
                <a:spcPct val="115000"/>
              </a:lnSpc>
              <a:defRPr/>
            </a:pPr>
            <a:r>
              <a:rPr lang="en-US" i="1" dirty="0" smtClean="0">
                <a:solidFill>
                  <a:schemeClr val="accent1">
                    <a:lumMod val="50000"/>
                  </a:schemeClr>
                </a:solidFill>
              </a:rPr>
              <a:t>Neurology 2015 – Rome, </a:t>
            </a:r>
            <a:r>
              <a:rPr lang="en-US" i="1" dirty="0" err="1" smtClean="0">
                <a:solidFill>
                  <a:schemeClr val="accent1">
                    <a:lumMod val="50000"/>
                  </a:schemeClr>
                </a:solidFill>
              </a:rPr>
              <a:t>july</a:t>
            </a:r>
            <a:r>
              <a:rPr lang="en-US" i="1" dirty="0" smtClean="0">
                <a:solidFill>
                  <a:schemeClr val="accent1">
                    <a:lumMod val="50000"/>
                  </a:schemeClr>
                </a:solidFill>
              </a:rPr>
              <a:t> 2015 – 28</a:t>
            </a:r>
          </a:p>
          <a:p>
            <a:pPr algn="ctr">
              <a:lnSpc>
                <a:spcPct val="115000"/>
              </a:lnSpc>
              <a:defRPr/>
            </a:pPr>
            <a:endParaRPr lang="en-US" i="1" dirty="0">
              <a:solidFill>
                <a:schemeClr val="accent1">
                  <a:lumMod val="50000"/>
                </a:schemeClr>
              </a:solidFill>
            </a:endParaRPr>
          </a:p>
          <a:p>
            <a:pPr algn="ctr">
              <a:lnSpc>
                <a:spcPct val="115000"/>
              </a:lnSpc>
              <a:defRPr/>
            </a:pPr>
            <a:r>
              <a:rPr lang="en-US" sz="1400" dirty="0" smtClean="0">
                <a:solidFill>
                  <a:schemeClr val="accent1">
                    <a:lumMod val="50000"/>
                  </a:schemeClr>
                </a:solidFill>
              </a:rPr>
              <a:t>Alessandro Morelli – University of Genova (www.biochemlab.it)</a:t>
            </a:r>
            <a:endParaRPr lang="en-US" sz="1400" dirty="0">
              <a:solidFill>
                <a:schemeClr val="accent1">
                  <a:lumMod val="50000"/>
                </a:schemeClr>
              </a:solidFill>
            </a:endParaRPr>
          </a:p>
        </p:txBody>
      </p:sp>
    </p:spTree>
    <p:extLst>
      <p:ext uri="{BB962C8B-B14F-4D97-AF65-F5344CB8AC3E}">
        <p14:creationId xmlns:p14="http://schemas.microsoft.com/office/powerpoint/2010/main" val="13201389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17410"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F074951A-517C-4689-9B61-1E5DDF80DB9D}" type="slidenum">
              <a:rPr lang="it-IT" altLang="it-IT" sz="1400" b="0">
                <a:solidFill>
                  <a:schemeClr val="tx1"/>
                </a:solidFill>
              </a:rPr>
              <a:pPr eaLnBrk="1" hangingPunct="1"/>
              <a:t>2</a:t>
            </a:fld>
            <a:endParaRPr lang="it-IT" altLang="it-IT" sz="1400" b="0">
              <a:solidFill>
                <a:schemeClr val="tx1"/>
              </a:solidFill>
            </a:endParaRPr>
          </a:p>
        </p:txBody>
      </p:sp>
      <p:sp>
        <p:nvSpPr>
          <p:cNvPr id="17411" name="Text Box 2"/>
          <p:cNvSpPr txBox="1">
            <a:spLocks noChangeArrowheads="1"/>
          </p:cNvSpPr>
          <p:nvPr/>
        </p:nvSpPr>
        <p:spPr bwMode="auto">
          <a:xfrm>
            <a:off x="0" y="2485748"/>
            <a:ext cx="12192000" cy="2539157"/>
          </a:xfrm>
          <a:prstGeom prst="rect">
            <a:avLst/>
          </a:prstGeom>
          <a:noFill/>
          <a:ln>
            <a:noFill/>
          </a:ln>
        </p:spPr>
        <p:txBody>
          <a:bodyPr wrap="square">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spcBef>
                <a:spcPct val="50000"/>
              </a:spcBef>
            </a:pPr>
            <a:endParaRPr lang="it-IT" altLang="it-IT" sz="900" dirty="0">
              <a:solidFill>
                <a:schemeClr val="bg1"/>
              </a:solidFill>
            </a:endParaRPr>
          </a:p>
          <a:p>
            <a:pPr algn="ctr" eaLnBrk="1" hangingPunct="1">
              <a:spcBef>
                <a:spcPct val="50000"/>
              </a:spcBef>
            </a:pPr>
            <a:r>
              <a:rPr lang="it-IT" altLang="it-IT" sz="6000" dirty="0">
                <a:solidFill>
                  <a:schemeClr val="accent1">
                    <a:lumMod val="50000"/>
                  </a:schemeClr>
                </a:solidFill>
              </a:rPr>
              <a:t>ATP Production </a:t>
            </a:r>
            <a:r>
              <a:rPr lang="it-IT" altLang="it-IT" sz="6000" dirty="0" smtClean="0">
                <a:solidFill>
                  <a:schemeClr val="accent1">
                    <a:lumMod val="50000"/>
                  </a:schemeClr>
                </a:solidFill>
              </a:rPr>
              <a:t>in the </a:t>
            </a:r>
            <a:r>
              <a:rPr lang="it-IT" altLang="it-IT" sz="6000" dirty="0" err="1" smtClean="0">
                <a:solidFill>
                  <a:schemeClr val="accent1">
                    <a:lumMod val="50000"/>
                  </a:schemeClr>
                </a:solidFill>
              </a:rPr>
              <a:t>mitochondria</a:t>
            </a:r>
            <a:r>
              <a:rPr lang="it-IT" altLang="it-IT" sz="6000" dirty="0" smtClean="0">
                <a:solidFill>
                  <a:schemeClr val="accent1">
                    <a:lumMod val="50000"/>
                  </a:schemeClr>
                </a:solidFill>
              </a:rPr>
              <a:t> and in the </a:t>
            </a:r>
            <a:r>
              <a:rPr lang="it-IT" altLang="it-IT" sz="6000" dirty="0" err="1" smtClean="0">
                <a:solidFill>
                  <a:schemeClr val="accent1">
                    <a:lumMod val="50000"/>
                  </a:schemeClr>
                </a:solidFill>
              </a:rPr>
              <a:t>myelin</a:t>
            </a:r>
            <a:endParaRPr lang="it-IT" altLang="it-IT" sz="3600" dirty="0">
              <a:solidFill>
                <a:schemeClr val="accent1">
                  <a:lumMod val="50000"/>
                </a:schemeClr>
              </a:solidFill>
            </a:endParaRPr>
          </a:p>
        </p:txBody>
      </p:sp>
      <p:sp>
        <p:nvSpPr>
          <p:cNvPr id="17412" name="Text Box 3"/>
          <p:cNvSpPr txBox="1">
            <a:spLocks noChangeArrowheads="1"/>
          </p:cNvSpPr>
          <p:nvPr/>
        </p:nvSpPr>
        <p:spPr bwMode="auto">
          <a:xfrm>
            <a:off x="5638800" y="990600"/>
            <a:ext cx="8382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altLang="it-IT" sz="5400" dirty="0" smtClean="0">
                <a:solidFill>
                  <a:schemeClr val="accent1">
                    <a:lumMod val="50000"/>
                  </a:schemeClr>
                </a:solidFill>
              </a:rPr>
              <a:t>1)</a:t>
            </a:r>
            <a:endParaRPr lang="it-IT" altLang="it-IT" sz="5400" dirty="0">
              <a:solidFill>
                <a:schemeClr val="accent1">
                  <a:lumMod val="50000"/>
                </a:schemeClr>
              </a:solidFill>
            </a:endParaRPr>
          </a:p>
        </p:txBody>
      </p:sp>
    </p:spTree>
    <p:extLst>
      <p:ext uri="{BB962C8B-B14F-4D97-AF65-F5344CB8AC3E}">
        <p14:creationId xmlns:p14="http://schemas.microsoft.com/office/powerpoint/2010/main" val="18038319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85DFD7D7-1D43-4B4F-A177-0DA1A82CBE6A}" type="slidenum">
              <a:rPr lang="it-IT" altLang="it-IT" sz="1400" b="0">
                <a:solidFill>
                  <a:schemeClr val="tx1"/>
                </a:solidFill>
              </a:rPr>
              <a:pPr eaLnBrk="1" hangingPunct="1"/>
              <a:t>3</a:t>
            </a:fld>
            <a:endParaRPr lang="it-IT" altLang="it-IT" sz="1400" b="0">
              <a:solidFill>
                <a:schemeClr val="tx1"/>
              </a:solidFill>
            </a:endParaRPr>
          </a:p>
        </p:txBody>
      </p:sp>
      <p:sp>
        <p:nvSpPr>
          <p:cNvPr id="18435" name="Text Box 2"/>
          <p:cNvSpPr txBox="1">
            <a:spLocks noChangeArrowheads="1"/>
          </p:cNvSpPr>
          <p:nvPr/>
        </p:nvSpPr>
        <p:spPr bwMode="auto">
          <a:xfrm>
            <a:off x="1524000" y="1403350"/>
            <a:ext cx="8610600" cy="501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endParaRPr lang="it-IT" altLang="it-IT" sz="3200"/>
          </a:p>
          <a:p>
            <a:pPr eaLnBrk="1" hangingPunct="1">
              <a:spcBef>
                <a:spcPct val="50000"/>
              </a:spcBef>
            </a:pPr>
            <a:r>
              <a:rPr lang="it-IT" altLang="it-IT" sz="3200" b="0"/>
              <a:t>It is well known that in vitro mitochondria produce few ATP and that there is the need to energize them with pyruvate (and to add cyclosporin-A, etc.), which seems anomalous.</a:t>
            </a:r>
          </a:p>
          <a:p>
            <a:pPr eaLnBrk="1" hangingPunct="1">
              <a:spcBef>
                <a:spcPct val="50000"/>
              </a:spcBef>
            </a:pPr>
            <a:r>
              <a:rPr lang="it-IT" altLang="it-IT" sz="3200" b="0"/>
              <a:t>Moreover other cellular processes (DNA duplication, proteic synthesis, etc.) can procede </a:t>
            </a:r>
            <a:r>
              <a:rPr lang="it-IT" altLang="it-IT" sz="3200" b="0" i="1"/>
              <a:t>in vitro</a:t>
            </a:r>
            <a:r>
              <a:rPr lang="it-IT" altLang="it-IT" sz="3200" b="0"/>
              <a:t> with the same if not higher efficiency than </a:t>
            </a:r>
            <a:r>
              <a:rPr lang="it-IT" altLang="it-IT" sz="3200" b="0" i="1"/>
              <a:t>in vivo</a:t>
            </a:r>
            <a:r>
              <a:rPr lang="it-IT" altLang="it-IT" sz="3200" b="0"/>
              <a:t>.</a:t>
            </a:r>
          </a:p>
        </p:txBody>
      </p:sp>
      <p:pic>
        <p:nvPicPr>
          <p:cNvPr id="1843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28956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7" name="Text Box 4"/>
          <p:cNvSpPr txBox="1">
            <a:spLocks noChangeArrowheads="1"/>
          </p:cNvSpPr>
          <p:nvPr/>
        </p:nvSpPr>
        <p:spPr bwMode="auto">
          <a:xfrm>
            <a:off x="4648200" y="1"/>
            <a:ext cx="6019800" cy="2098675"/>
          </a:xfrm>
          <a:prstGeom prst="rect">
            <a:avLst/>
          </a:prstGeom>
          <a:noFill/>
          <a:ln w="57150" cmpd="thinThick">
            <a:solidFill>
              <a:srgbClr val="CC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altLang="it-IT" sz="3200">
                <a:solidFill>
                  <a:schemeClr val="tx1"/>
                </a:solidFill>
              </a:rPr>
              <a:t>Mitochondria (and thylacoid disks) are considered the exclusive site of aerobic ATP synthesis. Is it true?</a:t>
            </a:r>
          </a:p>
        </p:txBody>
      </p:sp>
    </p:spTree>
    <p:extLst>
      <p:ext uri="{BB962C8B-B14F-4D97-AF65-F5344CB8AC3E}">
        <p14:creationId xmlns:p14="http://schemas.microsoft.com/office/powerpoint/2010/main" val="39848243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nodeType="clickEffect">
                                  <p:stCondLst>
                                    <p:cond delay="0"/>
                                  </p:stCondLst>
                                  <p:childTnLst>
                                    <p:set>
                                      <p:cBhvr>
                                        <p:cTn id="6" dur="1" fill="hold">
                                          <p:stCondLst>
                                            <p:cond delay="0"/>
                                          </p:stCondLst>
                                        </p:cTn>
                                        <p:tgtEl>
                                          <p:spTgt spid="18437">
                                            <p:txEl>
                                              <p:pRg st="0" end="0"/>
                                            </p:txEl>
                                          </p:spTgt>
                                        </p:tgtEl>
                                        <p:attrNameLst>
                                          <p:attrName>style.visibility</p:attrName>
                                        </p:attrNameLst>
                                      </p:cBhvr>
                                      <p:to>
                                        <p:strVal val="visible"/>
                                      </p:to>
                                    </p:set>
                                    <p:animEffect transition="in" filter="slide(fromBottom)">
                                      <p:cBhvr>
                                        <p:cTn id="7" dur="500"/>
                                        <p:tgtEl>
                                          <p:spTgt spid="1843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18435"/>
                                        </p:tgtEl>
                                        <p:attrNameLst>
                                          <p:attrName>style.visibility</p:attrName>
                                        </p:attrNameLst>
                                      </p:cBhvr>
                                      <p:to>
                                        <p:strVal val="visible"/>
                                      </p:to>
                                    </p:set>
                                    <p:animEffect transition="in" filter="slide(fromBottom)">
                                      <p:cBhvr>
                                        <p:cTn id="12" dur="500"/>
                                        <p:tgtEl>
                                          <p:spTgt spid="1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E6C19C2A-E289-45D0-925D-E6FB8BAE81B4}" type="slidenum">
              <a:rPr lang="it-IT" altLang="it-IT" sz="1400" b="0">
                <a:solidFill>
                  <a:schemeClr val="tx1"/>
                </a:solidFill>
              </a:rPr>
              <a:pPr eaLnBrk="1" hangingPunct="1"/>
              <a:t>4</a:t>
            </a:fld>
            <a:endParaRPr lang="it-IT" altLang="it-IT" sz="1400" b="0">
              <a:solidFill>
                <a:schemeClr val="tx1"/>
              </a:solidFill>
            </a:endParaRPr>
          </a:p>
        </p:txBody>
      </p:sp>
      <p:sp>
        <p:nvSpPr>
          <p:cNvPr id="19459" name="Text Box 4"/>
          <p:cNvSpPr txBox="1">
            <a:spLocks noChangeArrowheads="1"/>
          </p:cNvSpPr>
          <p:nvPr/>
        </p:nvSpPr>
        <p:spPr bwMode="auto">
          <a:xfrm>
            <a:off x="1771835" y="594064"/>
            <a:ext cx="8382000"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altLang="it-IT" sz="2400" dirty="0"/>
              <a:t>The ATP production in </a:t>
            </a:r>
            <a:r>
              <a:rPr lang="it-IT" altLang="it-IT" sz="2400" dirty="0" err="1"/>
              <a:t>mitochondria</a:t>
            </a:r>
            <a:r>
              <a:rPr lang="it-IT" altLang="it-IT" sz="2400" dirty="0"/>
              <a:t>, </a:t>
            </a:r>
            <a:r>
              <a:rPr lang="it-IT" altLang="it-IT" sz="2400" dirty="0" err="1"/>
              <a:t>isolated</a:t>
            </a:r>
            <a:r>
              <a:rPr lang="it-IT" altLang="it-IT" sz="2400" dirty="0"/>
              <a:t> from </a:t>
            </a:r>
            <a:r>
              <a:rPr lang="it-IT" altLang="it-IT" sz="2400" dirty="0" err="1"/>
              <a:t>several</a:t>
            </a:r>
            <a:r>
              <a:rPr lang="it-IT" altLang="it-IT" sz="2400" dirty="0"/>
              <a:t> </a:t>
            </a:r>
            <a:r>
              <a:rPr lang="it-IT" altLang="it-IT" sz="2400" dirty="0" err="1"/>
              <a:t>cell</a:t>
            </a:r>
            <a:r>
              <a:rPr lang="it-IT" altLang="it-IT" sz="2400" dirty="0"/>
              <a:t> </a:t>
            </a:r>
            <a:r>
              <a:rPr lang="it-IT" altLang="it-IT" sz="2400" dirty="0" err="1"/>
              <a:t>types</a:t>
            </a:r>
            <a:r>
              <a:rPr lang="it-IT" altLang="it-IT" sz="2400" dirty="0"/>
              <a:t> </a:t>
            </a:r>
            <a:r>
              <a:rPr lang="it-IT" altLang="it-IT" sz="2400" dirty="0" err="1"/>
              <a:t>wich</a:t>
            </a:r>
            <a:r>
              <a:rPr lang="it-IT" altLang="it-IT" sz="2400" dirty="0"/>
              <a:t>, in the best </a:t>
            </a:r>
            <a:r>
              <a:rPr lang="it-IT" altLang="it-IT" sz="2400" dirty="0" err="1"/>
              <a:t>experimental</a:t>
            </a:r>
            <a:r>
              <a:rPr lang="it-IT" altLang="it-IT" sz="2400" dirty="0"/>
              <a:t> </a:t>
            </a:r>
            <a:r>
              <a:rPr lang="it-IT" altLang="it-IT" sz="2400" dirty="0" err="1"/>
              <a:t>conditions</a:t>
            </a:r>
            <a:r>
              <a:rPr lang="it-IT" altLang="it-IT" sz="2400" dirty="0"/>
              <a:t>, </a:t>
            </a:r>
            <a:r>
              <a:rPr lang="it-IT" altLang="it-IT" sz="2400" dirty="0" err="1"/>
              <a:t>is</a:t>
            </a:r>
            <a:r>
              <a:rPr lang="it-IT" altLang="it-IT" sz="2400" dirty="0"/>
              <a:t> </a:t>
            </a:r>
            <a:r>
              <a:rPr lang="it-IT" altLang="it-IT" sz="2400" dirty="0" err="1"/>
              <a:t>about</a:t>
            </a:r>
            <a:r>
              <a:rPr lang="it-IT" altLang="it-IT" dirty="0"/>
              <a:t>   </a:t>
            </a:r>
          </a:p>
          <a:p>
            <a:pPr algn="ctr" eaLnBrk="1" hangingPunct="1">
              <a:spcBef>
                <a:spcPct val="50000"/>
              </a:spcBef>
            </a:pPr>
            <a:r>
              <a:rPr lang="it-IT" altLang="it-IT" dirty="0"/>
              <a:t>7- 8 </a:t>
            </a:r>
            <a:r>
              <a:rPr lang="it-IT" altLang="it-IT" dirty="0" err="1" smtClean="0"/>
              <a:t>nmol</a:t>
            </a:r>
            <a:r>
              <a:rPr lang="it-IT" altLang="it-IT" dirty="0" smtClean="0"/>
              <a:t> </a:t>
            </a:r>
            <a:r>
              <a:rPr lang="it-IT" altLang="it-IT" dirty="0"/>
              <a:t>ATP /</a:t>
            </a:r>
            <a:r>
              <a:rPr lang="it-IT" altLang="it-IT" dirty="0" err="1"/>
              <a:t>min</a:t>
            </a:r>
            <a:r>
              <a:rPr lang="it-IT" altLang="it-IT" dirty="0"/>
              <a:t> / mg </a:t>
            </a:r>
            <a:r>
              <a:rPr lang="it-IT" altLang="it-IT" dirty="0" err="1"/>
              <a:t>protein</a:t>
            </a:r>
            <a:endParaRPr lang="it-IT" altLang="it-IT" dirty="0"/>
          </a:p>
          <a:p>
            <a:pPr eaLnBrk="1" hangingPunct="1">
              <a:spcBef>
                <a:spcPct val="50000"/>
              </a:spcBef>
            </a:pPr>
            <a:r>
              <a:rPr lang="it-IT" altLang="it-IT" sz="2400" dirty="0" err="1"/>
              <a:t>Overall</a:t>
            </a:r>
            <a:r>
              <a:rPr lang="it-IT" altLang="it-IT" sz="2400" dirty="0"/>
              <a:t> </a:t>
            </a:r>
            <a:r>
              <a:rPr lang="it-IT" altLang="it-IT" sz="2400" dirty="0" err="1" smtClean="0"/>
              <a:t>Oxygen</a:t>
            </a:r>
            <a:r>
              <a:rPr lang="it-IT" altLang="it-IT" sz="2400" dirty="0" smtClean="0"/>
              <a:t> (</a:t>
            </a:r>
            <a:r>
              <a:rPr lang="it-IT" altLang="it-IT" sz="2400" dirty="0" err="1" smtClean="0"/>
              <a:t>atomic</a:t>
            </a:r>
            <a:r>
              <a:rPr lang="it-IT" altLang="it-IT" sz="2400" dirty="0" smtClean="0"/>
              <a:t>)  </a:t>
            </a:r>
            <a:r>
              <a:rPr lang="it-IT" altLang="it-IT" sz="2400" dirty="0" err="1" smtClean="0"/>
              <a:t>consumption</a:t>
            </a:r>
            <a:r>
              <a:rPr lang="it-IT" altLang="it-IT" sz="2400" dirty="0" smtClean="0"/>
              <a:t> for  a </a:t>
            </a:r>
            <a:r>
              <a:rPr lang="it-IT" altLang="it-IT" sz="2400" dirty="0" err="1" smtClean="0"/>
              <a:t>tissue</a:t>
            </a:r>
            <a:r>
              <a:rPr lang="it-IT" altLang="it-IT" sz="2400" dirty="0" smtClean="0"/>
              <a:t> (</a:t>
            </a:r>
            <a:r>
              <a:rPr lang="it-IT" altLang="it-IT" sz="2400" dirty="0" err="1" smtClean="0"/>
              <a:t>muscle</a:t>
            </a:r>
            <a:r>
              <a:rPr lang="it-IT" altLang="it-IT" sz="2400" dirty="0" smtClean="0"/>
              <a:t> </a:t>
            </a:r>
            <a:r>
              <a:rPr lang="it-IT" altLang="it-IT" sz="2400" dirty="0" err="1" smtClean="0"/>
              <a:t>at</a:t>
            </a:r>
            <a:r>
              <a:rPr lang="it-IT" altLang="it-IT" sz="2400" dirty="0" smtClean="0"/>
              <a:t> </a:t>
            </a:r>
            <a:r>
              <a:rPr lang="it-IT" altLang="it-IT" sz="2400" dirty="0" err="1" smtClean="0"/>
              <a:t>rest</a:t>
            </a:r>
            <a:r>
              <a:rPr lang="it-IT" altLang="it-IT" sz="2400" dirty="0" smtClean="0"/>
              <a:t> ) </a:t>
            </a:r>
            <a:r>
              <a:rPr lang="it-IT" altLang="it-IT" sz="2400" dirty="0" err="1" smtClean="0"/>
              <a:t>is</a:t>
            </a:r>
            <a:r>
              <a:rPr lang="it-IT" altLang="it-IT" sz="2400" dirty="0" smtClean="0"/>
              <a:t>  </a:t>
            </a:r>
          </a:p>
          <a:p>
            <a:pPr eaLnBrk="1" hangingPunct="1">
              <a:spcBef>
                <a:spcPct val="50000"/>
              </a:spcBef>
            </a:pPr>
            <a:r>
              <a:rPr lang="it-IT" altLang="it-IT" sz="2400" dirty="0" smtClean="0"/>
              <a:t>		</a:t>
            </a:r>
            <a:r>
              <a:rPr lang="it-IT" altLang="it-IT" dirty="0" smtClean="0"/>
              <a:t>3 </a:t>
            </a:r>
            <a:r>
              <a:rPr lang="it-IT" altLang="it-IT" dirty="0" err="1" smtClean="0"/>
              <a:t>nmole</a:t>
            </a:r>
            <a:r>
              <a:rPr lang="it-IT" altLang="it-IT" dirty="0" smtClean="0"/>
              <a:t>/</a:t>
            </a:r>
            <a:r>
              <a:rPr lang="it-IT" altLang="it-IT" dirty="0" err="1" smtClean="0"/>
              <a:t>min</a:t>
            </a:r>
            <a:r>
              <a:rPr lang="it-IT" altLang="it-IT" dirty="0" smtClean="0"/>
              <a:t>/mg </a:t>
            </a:r>
            <a:r>
              <a:rPr lang="it-IT" altLang="it-IT" dirty="0" err="1" smtClean="0"/>
              <a:t>prot</a:t>
            </a:r>
            <a:r>
              <a:rPr lang="it-IT" altLang="it-IT" dirty="0" smtClean="0"/>
              <a:t>. </a:t>
            </a:r>
          </a:p>
          <a:p>
            <a:pPr eaLnBrk="1" hangingPunct="1">
              <a:spcBef>
                <a:spcPct val="50000"/>
              </a:spcBef>
            </a:pPr>
            <a:r>
              <a:rPr lang="it-IT" altLang="it-IT" sz="2400" dirty="0" smtClean="0"/>
              <a:t>With a P/O ratio =  2,36    the  ATP </a:t>
            </a:r>
            <a:r>
              <a:rPr lang="it-IT" altLang="it-IT" sz="2400" dirty="0"/>
              <a:t>production </a:t>
            </a:r>
            <a:r>
              <a:rPr lang="it-IT" altLang="it-IT" sz="2400" dirty="0" err="1" smtClean="0"/>
              <a:t>is</a:t>
            </a:r>
            <a:r>
              <a:rPr lang="it-IT" altLang="it-IT" sz="2400" dirty="0" smtClean="0"/>
              <a:t>:</a:t>
            </a:r>
            <a:endParaRPr lang="it-IT" altLang="it-IT" sz="2400" dirty="0"/>
          </a:p>
          <a:p>
            <a:pPr algn="ctr" eaLnBrk="1" hangingPunct="1">
              <a:spcBef>
                <a:spcPct val="50000"/>
              </a:spcBef>
            </a:pPr>
            <a:r>
              <a:rPr lang="it-IT" altLang="it-IT" dirty="0"/>
              <a:t> </a:t>
            </a:r>
            <a:r>
              <a:rPr lang="it-IT" altLang="it-IT" dirty="0" smtClean="0">
                <a:cs typeface="Arial" panose="020B0604020202020204" pitchFamily="34" charset="0"/>
              </a:rPr>
              <a:t>~</a:t>
            </a:r>
            <a:r>
              <a:rPr lang="it-IT" altLang="it-IT" dirty="0" smtClean="0"/>
              <a:t>7 </a:t>
            </a:r>
            <a:r>
              <a:rPr lang="it-IT" altLang="it-IT" dirty="0" err="1" smtClean="0"/>
              <a:t>nmol</a:t>
            </a:r>
            <a:r>
              <a:rPr lang="it-IT" altLang="it-IT" dirty="0" smtClean="0"/>
              <a:t> </a:t>
            </a:r>
            <a:r>
              <a:rPr lang="it-IT" altLang="it-IT" dirty="0"/>
              <a:t>ATP /</a:t>
            </a:r>
            <a:r>
              <a:rPr lang="it-IT" altLang="it-IT" dirty="0" err="1"/>
              <a:t>min</a:t>
            </a:r>
            <a:r>
              <a:rPr lang="it-IT" altLang="it-IT" dirty="0"/>
              <a:t> / mg </a:t>
            </a:r>
            <a:r>
              <a:rPr lang="it-IT" altLang="it-IT" dirty="0" err="1"/>
              <a:t>protein</a:t>
            </a:r>
            <a:r>
              <a:rPr lang="it-IT" altLang="it-IT" dirty="0"/>
              <a:t>  </a:t>
            </a:r>
          </a:p>
          <a:p>
            <a:pPr eaLnBrk="1" hangingPunct="1">
              <a:spcBef>
                <a:spcPct val="50000"/>
              </a:spcBef>
            </a:pPr>
            <a:r>
              <a:rPr lang="it-IT" altLang="it-IT" sz="2400" dirty="0" smtClean="0"/>
              <a:t>So </a:t>
            </a:r>
            <a:r>
              <a:rPr lang="it-IT" altLang="it-IT" sz="2400" dirty="0" err="1" smtClean="0"/>
              <a:t>muscle</a:t>
            </a:r>
            <a:r>
              <a:rPr lang="it-IT" altLang="it-IT" sz="2400" dirty="0" smtClean="0"/>
              <a:t> </a:t>
            </a:r>
            <a:r>
              <a:rPr lang="it-IT" altLang="it-IT" sz="2400" dirty="0" err="1" smtClean="0"/>
              <a:t>shuld</a:t>
            </a:r>
            <a:r>
              <a:rPr lang="it-IT" altLang="it-IT" sz="2400" dirty="0" smtClean="0"/>
              <a:t> be made </a:t>
            </a:r>
            <a:r>
              <a:rPr lang="it-IT" altLang="it-IT" sz="2400" dirty="0" err="1" smtClean="0"/>
              <a:t>only</a:t>
            </a:r>
            <a:r>
              <a:rPr lang="it-IT" altLang="it-IT" sz="2400" dirty="0" smtClean="0"/>
              <a:t> by </a:t>
            </a:r>
            <a:r>
              <a:rPr lang="it-IT" altLang="it-IT" sz="2400" dirty="0" err="1" smtClean="0"/>
              <a:t>mitochondria</a:t>
            </a:r>
            <a:r>
              <a:rPr lang="it-IT" altLang="it-IT" sz="2400" dirty="0" smtClean="0"/>
              <a:t>…</a:t>
            </a:r>
            <a:endParaRPr lang="it-IT" altLang="it-IT" dirty="0"/>
          </a:p>
          <a:p>
            <a:pPr eaLnBrk="1" hangingPunct="1">
              <a:spcBef>
                <a:spcPct val="50000"/>
              </a:spcBef>
            </a:pPr>
            <a:r>
              <a:rPr lang="it-IT" altLang="it-IT" i="1" dirty="0" err="1" smtClean="0"/>
              <a:t>Otherwise</a:t>
            </a:r>
            <a:r>
              <a:rPr lang="it-IT" altLang="it-IT" i="1" dirty="0"/>
              <a:t>…</a:t>
            </a:r>
          </a:p>
        </p:txBody>
      </p:sp>
    </p:spTree>
    <p:extLst>
      <p:ext uri="{BB962C8B-B14F-4D97-AF65-F5344CB8AC3E}">
        <p14:creationId xmlns:p14="http://schemas.microsoft.com/office/powerpoint/2010/main" val="6962311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Text Box 2"/>
          <p:cNvSpPr txBox="1">
            <a:spLocks noChangeArrowheads="1"/>
          </p:cNvSpPr>
          <p:nvPr/>
        </p:nvSpPr>
        <p:spPr bwMode="auto">
          <a:xfrm>
            <a:off x="0" y="449263"/>
            <a:ext cx="11582400"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spcBef>
                <a:spcPct val="50000"/>
              </a:spcBef>
              <a:buFont typeface="Wingdings" pitchFamily="2" charset="2"/>
              <a:buChar char="Ø"/>
            </a:pPr>
            <a:r>
              <a:rPr lang="it-IT" altLang="it-IT" sz="3600" b="1"/>
              <a:t>Considering that brain consumes much more oxygen than the other tissues it must have a great mitochondrial number.   Instead…:</a:t>
            </a:r>
          </a:p>
          <a:p>
            <a:pPr>
              <a:spcBef>
                <a:spcPct val="50000"/>
              </a:spcBef>
              <a:buFont typeface="Wingdings" pitchFamily="2" charset="2"/>
              <a:buNone/>
            </a:pPr>
            <a:r>
              <a:rPr lang="it-IT" altLang="it-IT" sz="3600" b="1"/>
              <a:t>          </a:t>
            </a:r>
            <a:r>
              <a:rPr lang="it-IT" altLang="it-IT" sz="4400" b="1"/>
              <a:t>Neuronal mitochondria:</a:t>
            </a:r>
          </a:p>
          <a:p>
            <a:pPr>
              <a:spcBef>
                <a:spcPct val="50000"/>
              </a:spcBef>
              <a:buFont typeface="Wingdings" pitchFamily="2" charset="2"/>
              <a:buChar char="Ø"/>
            </a:pPr>
            <a:r>
              <a:rPr lang="it-IT" altLang="it-IT" sz="3600" b="1"/>
              <a:t>Are </a:t>
            </a:r>
            <a:r>
              <a:rPr lang="it-IT" altLang="it-IT" sz="3600" b="1" i="1"/>
              <a:t>fewer</a:t>
            </a:r>
            <a:r>
              <a:rPr lang="it-IT" altLang="it-IT" sz="3600" b="1"/>
              <a:t> than in the other tissues.</a:t>
            </a:r>
          </a:p>
          <a:p>
            <a:pPr>
              <a:spcBef>
                <a:spcPct val="50000"/>
              </a:spcBef>
              <a:buFont typeface="Wingdings" pitchFamily="2" charset="2"/>
              <a:buChar char="Ø"/>
            </a:pPr>
            <a:r>
              <a:rPr lang="it-IT" altLang="it-IT" sz="3600" b="1"/>
              <a:t>Have </a:t>
            </a:r>
            <a:r>
              <a:rPr lang="it-IT" altLang="it-IT" sz="3600" b="1" i="1"/>
              <a:t>smaller</a:t>
            </a:r>
            <a:r>
              <a:rPr lang="it-IT" altLang="it-IT" sz="3600" b="1"/>
              <a:t> dimensions.</a:t>
            </a:r>
          </a:p>
          <a:p>
            <a:pPr>
              <a:spcBef>
                <a:spcPct val="50000"/>
              </a:spcBef>
              <a:buFont typeface="Wingdings" pitchFamily="2" charset="2"/>
              <a:buChar char="Ø"/>
            </a:pPr>
            <a:r>
              <a:rPr lang="it-IT" altLang="it-IT" sz="3600" b="1"/>
              <a:t>Have </a:t>
            </a:r>
            <a:r>
              <a:rPr lang="it-IT" altLang="it-IT" sz="3600" b="1" i="1"/>
              <a:t>smaller</a:t>
            </a:r>
            <a:r>
              <a:rPr lang="it-IT" altLang="it-IT" sz="3600" b="1"/>
              <a:t> cristal surface.</a:t>
            </a:r>
          </a:p>
        </p:txBody>
      </p:sp>
    </p:spTree>
    <p:extLst>
      <p:ext uri="{BB962C8B-B14F-4D97-AF65-F5344CB8AC3E}">
        <p14:creationId xmlns:p14="http://schemas.microsoft.com/office/powerpoint/2010/main" val="3710417674"/>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6034" name="Picture 2" descr="1000px-Complete_neuron_cell_diagram_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1938000" cy="651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6035" name="Text Box 3"/>
          <p:cNvSpPr txBox="1">
            <a:spLocks noChangeArrowheads="1"/>
          </p:cNvSpPr>
          <p:nvPr/>
        </p:nvSpPr>
        <p:spPr bwMode="auto">
          <a:xfrm>
            <a:off x="914400" y="304800"/>
            <a:ext cx="4267200" cy="923330"/>
          </a:xfrm>
          <a:prstGeom prst="rect">
            <a:avLst/>
          </a:prstGeom>
          <a:solidFill>
            <a:schemeClr val="bg1"/>
          </a:solidFill>
          <a:ln w="57150">
            <a:solidFill>
              <a:srgbClr val="FF3300"/>
            </a:solidFill>
            <a:miter lim="800000"/>
            <a:headEnd/>
            <a:tailEnd/>
          </a:ln>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altLang="it-IT" b="1">
                <a:solidFill>
                  <a:schemeClr val="accent2"/>
                </a:solidFill>
              </a:rPr>
              <a:t>Soma: appropriate space to the putative breathing lamellar structures </a:t>
            </a:r>
            <a:r>
              <a:rPr lang="it-IT" altLang="it-IT">
                <a:solidFill>
                  <a:srgbClr val="FF3300"/>
                </a:solidFill>
              </a:rPr>
              <a:t>(Nissl Substance)</a:t>
            </a:r>
          </a:p>
        </p:txBody>
      </p:sp>
      <p:sp>
        <p:nvSpPr>
          <p:cNvPr id="556036" name="AutoShape 4"/>
          <p:cNvSpPr>
            <a:spLocks noChangeArrowheads="1"/>
          </p:cNvSpPr>
          <p:nvPr/>
        </p:nvSpPr>
        <p:spPr bwMode="auto">
          <a:xfrm>
            <a:off x="3251200" y="1295400"/>
            <a:ext cx="914400" cy="1447800"/>
          </a:xfrm>
          <a:prstGeom prst="downArrow">
            <a:avLst>
              <a:gd name="adj1" fmla="val 50000"/>
              <a:gd name="adj2" fmla="val 52778"/>
            </a:avLst>
          </a:prstGeom>
          <a:solidFill>
            <a:schemeClr val="bg1"/>
          </a:solidFill>
          <a:ln w="57150">
            <a:solidFill>
              <a:srgbClr val="FF3300"/>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endParaRPr lang="it-IT" altLang="it-IT" sz="2800" b="1">
              <a:solidFill>
                <a:schemeClr val="accent2"/>
              </a:solidFill>
            </a:endParaRPr>
          </a:p>
        </p:txBody>
      </p:sp>
      <p:sp>
        <p:nvSpPr>
          <p:cNvPr id="556037" name="Text Box 5"/>
          <p:cNvSpPr txBox="1">
            <a:spLocks noChangeArrowheads="1"/>
          </p:cNvSpPr>
          <p:nvPr/>
        </p:nvSpPr>
        <p:spPr bwMode="auto">
          <a:xfrm>
            <a:off x="7112000" y="381000"/>
            <a:ext cx="4267200" cy="1061829"/>
          </a:xfrm>
          <a:prstGeom prst="rect">
            <a:avLst/>
          </a:prstGeom>
          <a:solidFill>
            <a:schemeClr val="bg1"/>
          </a:solidFill>
          <a:ln w="57150">
            <a:solidFill>
              <a:srgbClr val="FF3300"/>
            </a:solidFill>
            <a:miter lim="800000"/>
            <a:headEnd/>
            <a:tailEnd/>
          </a:ln>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spcBef>
                <a:spcPct val="50000"/>
              </a:spcBef>
            </a:pPr>
            <a:r>
              <a:rPr lang="it-IT" altLang="it-IT">
                <a:solidFill>
                  <a:srgbClr val="FF3300"/>
                </a:solidFill>
              </a:rPr>
              <a:t>Axon:  </a:t>
            </a:r>
            <a:r>
              <a:rPr lang="en-US" altLang="it-IT" b="1">
                <a:solidFill>
                  <a:schemeClr val="accent2"/>
                </a:solidFill>
              </a:rPr>
              <a:t>little space suitable</a:t>
            </a:r>
            <a:endParaRPr lang="it-IT" altLang="it-IT">
              <a:solidFill>
                <a:srgbClr val="FF3300"/>
              </a:solidFill>
            </a:endParaRPr>
          </a:p>
          <a:p>
            <a:pPr>
              <a:spcBef>
                <a:spcPct val="50000"/>
              </a:spcBef>
            </a:pPr>
            <a:r>
              <a:rPr lang="en-US" altLang="it-IT" b="1">
                <a:solidFill>
                  <a:schemeClr val="accent2"/>
                </a:solidFill>
              </a:rPr>
              <a:t>For the putative breathing lamellar structures</a:t>
            </a:r>
            <a:endParaRPr lang="it-IT" altLang="it-IT">
              <a:solidFill>
                <a:srgbClr val="FF3300"/>
              </a:solidFill>
            </a:endParaRPr>
          </a:p>
        </p:txBody>
      </p:sp>
      <p:sp>
        <p:nvSpPr>
          <p:cNvPr id="556038" name="AutoShape 6"/>
          <p:cNvSpPr>
            <a:spLocks noChangeArrowheads="1"/>
          </p:cNvSpPr>
          <p:nvPr/>
        </p:nvSpPr>
        <p:spPr bwMode="auto">
          <a:xfrm>
            <a:off x="8940800" y="1371600"/>
            <a:ext cx="914400" cy="1600200"/>
          </a:xfrm>
          <a:prstGeom prst="downArrow">
            <a:avLst>
              <a:gd name="adj1" fmla="val 50000"/>
              <a:gd name="adj2" fmla="val 58333"/>
            </a:avLst>
          </a:prstGeom>
          <a:solidFill>
            <a:schemeClr val="bg1"/>
          </a:solidFill>
          <a:ln w="57150">
            <a:solidFill>
              <a:srgbClr val="FF3300"/>
            </a:solidFill>
            <a:miter lim="800000"/>
            <a:headEnd/>
            <a:tailEnd/>
          </a:ln>
        </p:spPr>
        <p:txBody>
          <a:bodyPr wrap="none" anchor="ct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endParaRPr lang="it-IT" altLang="it-IT" sz="2800" b="1">
              <a:solidFill>
                <a:schemeClr val="accent2"/>
              </a:solidFill>
            </a:endParaRPr>
          </a:p>
        </p:txBody>
      </p:sp>
    </p:spTree>
    <p:extLst>
      <p:ext uri="{BB962C8B-B14F-4D97-AF65-F5344CB8AC3E}">
        <p14:creationId xmlns:p14="http://schemas.microsoft.com/office/powerpoint/2010/main" val="83332534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ChangeAspect="1"/>
          </p:cNvGraphicFramePr>
          <p:nvPr>
            <p:extLst>
              <p:ext uri="{D42A27DB-BD31-4B8C-83A1-F6EECF244321}">
                <p14:modId xmlns:p14="http://schemas.microsoft.com/office/powerpoint/2010/main" val="4290888032"/>
              </p:ext>
            </p:extLst>
          </p:nvPr>
        </p:nvGraphicFramePr>
        <p:xfrm>
          <a:off x="187750" y="0"/>
          <a:ext cx="5526282" cy="3582186"/>
        </p:xfrm>
        <a:graphic>
          <a:graphicData uri="http://schemas.openxmlformats.org/presentationml/2006/ole">
            <mc:AlternateContent xmlns:mc="http://schemas.openxmlformats.org/markup-compatibility/2006">
              <mc:Choice xmlns:v="urn:schemas-microsoft-com:vml" Requires="v">
                <p:oleObj spid="_x0000_s8211" name="Grafico" r:id="rId3" imgW="4467416" imgH="2895790" progId="Excel.Chart.8">
                  <p:embed/>
                </p:oleObj>
              </mc:Choice>
              <mc:Fallback>
                <p:oleObj name="Grafico" r:id="rId3" imgW="4467416" imgH="2895790" progId="Excel.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750" y="0"/>
                        <a:ext cx="5526282" cy="3582186"/>
                      </a:xfrm>
                      <a:prstGeom prst="rect">
                        <a:avLst/>
                      </a:prstGeom>
                      <a:noFill/>
                      <a:ln>
                        <a:noFill/>
                      </a:ln>
                      <a:effectLst/>
                      <a:extLst/>
                    </p:spPr>
                  </p:pic>
                </p:oleObj>
              </mc:Fallback>
            </mc:AlternateContent>
          </a:graphicData>
        </a:graphic>
      </p:graphicFrame>
      <p:graphicFrame>
        <p:nvGraphicFramePr>
          <p:cNvPr id="3" name="Grafico 2"/>
          <p:cNvGraphicFramePr>
            <a:graphicFrameLocks/>
          </p:cNvGraphicFramePr>
          <p:nvPr>
            <p:extLst>
              <p:ext uri="{D42A27DB-BD31-4B8C-83A1-F6EECF244321}">
                <p14:modId xmlns:p14="http://schemas.microsoft.com/office/powerpoint/2010/main" val="375257612"/>
              </p:ext>
            </p:extLst>
          </p:nvPr>
        </p:nvGraphicFramePr>
        <p:xfrm>
          <a:off x="5637229" y="109980"/>
          <a:ext cx="6221691" cy="3472206"/>
        </p:xfrm>
        <a:graphic>
          <a:graphicData uri="http://schemas.openxmlformats.org/drawingml/2006/chart">
            <c:chart xmlns:c="http://schemas.openxmlformats.org/drawingml/2006/chart" xmlns:r="http://schemas.openxmlformats.org/officeDocument/2006/relationships" r:id="rId5"/>
          </a:graphicData>
        </a:graphic>
      </p:graphicFrame>
      <p:sp>
        <p:nvSpPr>
          <p:cNvPr id="5" name="CasellaDiTesto 4"/>
          <p:cNvSpPr txBox="1"/>
          <p:nvPr/>
        </p:nvSpPr>
        <p:spPr>
          <a:xfrm>
            <a:off x="1065230" y="3902697"/>
            <a:ext cx="11126770" cy="2862322"/>
          </a:xfrm>
          <a:prstGeom prst="rect">
            <a:avLst/>
          </a:prstGeom>
          <a:noFill/>
        </p:spPr>
        <p:txBody>
          <a:bodyPr wrap="square" rtlCol="0">
            <a:spAutoFit/>
          </a:bodyPr>
          <a:lstStyle/>
          <a:p>
            <a:pPr marL="285750" indent="-285750">
              <a:buFont typeface="Wingdings" panose="05000000000000000000" pitchFamily="2" charset="2"/>
              <a:buChar char="à"/>
            </a:pPr>
            <a:r>
              <a:rPr lang="it-IT" sz="3600" dirty="0" err="1" smtClean="0">
                <a:sym typeface="Wingdings" panose="05000000000000000000" pitchFamily="2" charset="2"/>
              </a:rPr>
              <a:t>Myelin</a:t>
            </a:r>
            <a:r>
              <a:rPr lang="it-IT" sz="3600" dirty="0" smtClean="0">
                <a:sym typeface="Wingdings" panose="05000000000000000000" pitchFamily="2" charset="2"/>
              </a:rPr>
              <a:t> produce </a:t>
            </a:r>
            <a:r>
              <a:rPr lang="it-IT" altLang="it-IT" sz="3600" dirty="0" smtClean="0">
                <a:cs typeface="Arial" panose="020B0604020202020204" pitchFamily="34" charset="0"/>
              </a:rPr>
              <a:t>~ 30 </a:t>
            </a:r>
            <a:r>
              <a:rPr lang="it-IT" altLang="it-IT" sz="3600" dirty="0" err="1" smtClean="0">
                <a:cs typeface="Arial" panose="020B0604020202020204" pitchFamily="34" charset="0"/>
              </a:rPr>
              <a:t>nmol</a:t>
            </a:r>
            <a:r>
              <a:rPr lang="it-IT" altLang="it-IT" sz="3600" dirty="0" smtClean="0">
                <a:cs typeface="Arial" panose="020B0604020202020204" pitchFamily="34" charset="0"/>
              </a:rPr>
              <a:t> ATP/</a:t>
            </a:r>
            <a:r>
              <a:rPr lang="it-IT" altLang="it-IT" sz="3600" dirty="0" err="1" smtClean="0">
                <a:cs typeface="Arial" panose="020B0604020202020204" pitchFamily="34" charset="0"/>
              </a:rPr>
              <a:t>min</a:t>
            </a:r>
            <a:r>
              <a:rPr lang="it-IT" altLang="it-IT" sz="3600" dirty="0" smtClean="0">
                <a:cs typeface="Arial" panose="020B0604020202020204" pitchFamily="34" charset="0"/>
              </a:rPr>
              <a:t>/mg (</a:t>
            </a:r>
            <a:r>
              <a:rPr lang="it-IT" altLang="it-IT" sz="3600" dirty="0" err="1" smtClean="0">
                <a:cs typeface="Arial" panose="020B0604020202020204" pitchFamily="34" charset="0"/>
              </a:rPr>
              <a:t>purified</a:t>
            </a:r>
            <a:r>
              <a:rPr lang="it-IT" altLang="it-IT" sz="3600" dirty="0" smtClean="0">
                <a:cs typeface="Arial" panose="020B0604020202020204" pitchFamily="34" charset="0"/>
              </a:rPr>
              <a:t> </a:t>
            </a:r>
            <a:r>
              <a:rPr lang="it-IT" altLang="it-IT" sz="3600" dirty="0" err="1" smtClean="0">
                <a:cs typeface="Arial" panose="020B0604020202020204" pitchFamily="34" charset="0"/>
              </a:rPr>
              <a:t>mitochondria</a:t>
            </a:r>
            <a:r>
              <a:rPr lang="it-IT" altLang="it-IT" sz="3600" dirty="0" smtClean="0">
                <a:cs typeface="Arial" panose="020B0604020202020204" pitchFamily="34" charset="0"/>
              </a:rPr>
              <a:t> </a:t>
            </a:r>
            <a:r>
              <a:rPr lang="it-IT" altLang="it-IT" sz="3600" dirty="0" err="1" smtClean="0">
                <a:cs typeface="Arial" panose="020B0604020202020204" pitchFamily="34" charset="0"/>
              </a:rPr>
              <a:t>only</a:t>
            </a:r>
            <a:r>
              <a:rPr lang="it-IT" altLang="it-IT" sz="3600" dirty="0">
                <a:cs typeface="Arial" panose="020B0604020202020204" pitchFamily="34" charset="0"/>
              </a:rPr>
              <a:t> ~ 6</a:t>
            </a:r>
            <a:r>
              <a:rPr lang="it-IT" altLang="it-IT" sz="3600" dirty="0" smtClean="0">
                <a:cs typeface="Arial" panose="020B0604020202020204" pitchFamily="34" charset="0"/>
              </a:rPr>
              <a:t> </a:t>
            </a:r>
            <a:r>
              <a:rPr lang="it-IT" altLang="it-IT" sz="3600" dirty="0" err="1">
                <a:cs typeface="Arial" panose="020B0604020202020204" pitchFamily="34" charset="0"/>
              </a:rPr>
              <a:t>nmol</a:t>
            </a:r>
            <a:r>
              <a:rPr lang="it-IT" altLang="it-IT" sz="3600" dirty="0">
                <a:cs typeface="Arial" panose="020B0604020202020204" pitchFamily="34" charset="0"/>
              </a:rPr>
              <a:t> ATP/</a:t>
            </a:r>
            <a:r>
              <a:rPr lang="it-IT" altLang="it-IT" sz="3600" dirty="0" err="1">
                <a:cs typeface="Arial" panose="020B0604020202020204" pitchFamily="34" charset="0"/>
              </a:rPr>
              <a:t>min</a:t>
            </a:r>
            <a:r>
              <a:rPr lang="it-IT" altLang="it-IT" sz="3600" dirty="0">
                <a:cs typeface="Arial" panose="020B0604020202020204" pitchFamily="34" charset="0"/>
              </a:rPr>
              <a:t>/mg .</a:t>
            </a:r>
            <a:endParaRPr lang="it-IT" altLang="it-IT" sz="3600" dirty="0" smtClean="0">
              <a:cs typeface="Arial" panose="020B0604020202020204" pitchFamily="34" charset="0"/>
            </a:endParaRPr>
          </a:p>
          <a:p>
            <a:pPr marL="285750" indent="-285750">
              <a:buFont typeface="Wingdings" panose="05000000000000000000" pitchFamily="2" charset="2"/>
              <a:buChar char="à"/>
            </a:pPr>
            <a:r>
              <a:rPr lang="it-IT" altLang="it-IT" sz="3600" dirty="0" smtClean="0">
                <a:cs typeface="Arial" panose="020B0604020202020204" pitchFamily="34" charset="0"/>
              </a:rPr>
              <a:t>ATP production in </a:t>
            </a:r>
            <a:r>
              <a:rPr lang="it-IT" altLang="it-IT" sz="3600" dirty="0" err="1" smtClean="0">
                <a:cs typeface="Arial" panose="020B0604020202020204" pitchFamily="34" charset="0"/>
              </a:rPr>
              <a:t>myelin</a:t>
            </a:r>
            <a:r>
              <a:rPr lang="it-IT" altLang="it-IT" sz="3600" dirty="0" smtClean="0">
                <a:cs typeface="Arial" panose="020B0604020202020204" pitchFamily="34" charset="0"/>
              </a:rPr>
              <a:t> </a:t>
            </a:r>
            <a:r>
              <a:rPr lang="it-IT" altLang="it-IT" sz="3600" dirty="0" err="1" smtClean="0">
                <a:cs typeface="Arial" panose="020B0604020202020204" pitchFamily="34" charset="0"/>
              </a:rPr>
              <a:t>is’nt</a:t>
            </a:r>
            <a:r>
              <a:rPr lang="it-IT" altLang="it-IT" sz="3600" dirty="0" smtClean="0">
                <a:cs typeface="Arial" panose="020B0604020202020204" pitchFamily="34" charset="0"/>
              </a:rPr>
              <a:t> </a:t>
            </a:r>
            <a:r>
              <a:rPr lang="it-IT" altLang="it-IT" sz="3600" dirty="0" err="1" smtClean="0">
                <a:cs typeface="Arial" panose="020B0604020202020204" pitchFamily="34" charset="0"/>
              </a:rPr>
              <a:t>inbited</a:t>
            </a:r>
            <a:r>
              <a:rPr lang="it-IT" altLang="it-IT" sz="3600" dirty="0" smtClean="0">
                <a:cs typeface="Arial" panose="020B0604020202020204" pitchFamily="34" charset="0"/>
              </a:rPr>
              <a:t> by </a:t>
            </a:r>
            <a:r>
              <a:rPr lang="it-IT" altLang="it-IT" sz="3600" dirty="0" err="1" smtClean="0">
                <a:cs typeface="Arial" panose="020B0604020202020204" pitchFamily="34" charset="0"/>
              </a:rPr>
              <a:t>external</a:t>
            </a:r>
            <a:r>
              <a:rPr lang="it-IT" altLang="it-IT" sz="3600" dirty="0" smtClean="0">
                <a:cs typeface="Arial" panose="020B0604020202020204" pitchFamily="34" charset="0"/>
              </a:rPr>
              <a:t> ATP. </a:t>
            </a:r>
            <a:r>
              <a:rPr lang="it-IT" altLang="it-IT" sz="3600" dirty="0" err="1" smtClean="0">
                <a:cs typeface="Arial" panose="020B0604020202020204" pitchFamily="34" charset="0"/>
              </a:rPr>
              <a:t>Otherwise</a:t>
            </a:r>
            <a:r>
              <a:rPr lang="it-IT" altLang="it-IT" sz="3600" dirty="0" smtClean="0">
                <a:cs typeface="Arial" panose="020B0604020202020204" pitchFamily="34" charset="0"/>
              </a:rPr>
              <a:t> </a:t>
            </a:r>
            <a:r>
              <a:rPr lang="it-IT" altLang="it-IT" sz="3600" dirty="0" err="1" smtClean="0">
                <a:cs typeface="Arial" panose="020B0604020202020204" pitchFamily="34" charset="0"/>
              </a:rPr>
              <a:t>at</a:t>
            </a:r>
            <a:r>
              <a:rPr lang="it-IT" altLang="it-IT" sz="3600" dirty="0" smtClean="0">
                <a:cs typeface="Arial" panose="020B0604020202020204" pitchFamily="34" charset="0"/>
              </a:rPr>
              <a:t> </a:t>
            </a:r>
            <a:r>
              <a:rPr lang="it-IT" altLang="it-IT" sz="3600" dirty="0" err="1" smtClean="0">
                <a:cs typeface="Arial" panose="020B0604020202020204" pitchFamily="34" charset="0"/>
              </a:rPr>
              <a:t>very</a:t>
            </a:r>
            <a:r>
              <a:rPr lang="it-IT" altLang="it-IT" sz="3600" dirty="0" smtClean="0">
                <a:cs typeface="Arial" panose="020B0604020202020204" pitchFamily="34" charset="0"/>
              </a:rPr>
              <a:t> </a:t>
            </a:r>
            <a:r>
              <a:rPr lang="it-IT" altLang="it-IT" sz="3600" dirty="0" err="1" smtClean="0">
                <a:cs typeface="Arial" panose="020B0604020202020204" pitchFamily="34" charset="0"/>
              </a:rPr>
              <a:t>low</a:t>
            </a:r>
            <a:r>
              <a:rPr lang="it-IT" altLang="it-IT" sz="3600" dirty="0" smtClean="0">
                <a:cs typeface="Arial" panose="020B0604020202020204" pitchFamily="34" charset="0"/>
              </a:rPr>
              <a:t> </a:t>
            </a:r>
            <a:r>
              <a:rPr lang="it-IT" altLang="it-IT" sz="3600" dirty="0" err="1" smtClean="0">
                <a:cs typeface="Arial" panose="020B0604020202020204" pitchFamily="34" charset="0"/>
              </a:rPr>
              <a:t>concentration</a:t>
            </a:r>
            <a:r>
              <a:rPr lang="it-IT" altLang="it-IT" sz="3600" dirty="0" smtClean="0">
                <a:cs typeface="Arial" panose="020B0604020202020204" pitchFamily="34" charset="0"/>
              </a:rPr>
              <a:t> </a:t>
            </a:r>
            <a:r>
              <a:rPr lang="it-IT" altLang="it-IT" sz="3600" dirty="0" err="1" smtClean="0">
                <a:cs typeface="Arial" panose="020B0604020202020204" pitchFamily="34" charset="0"/>
              </a:rPr>
              <a:t>external</a:t>
            </a:r>
            <a:r>
              <a:rPr lang="it-IT" altLang="it-IT" sz="3600" dirty="0" smtClean="0">
                <a:cs typeface="Arial" panose="020B0604020202020204" pitchFamily="34" charset="0"/>
              </a:rPr>
              <a:t> ATP inibite </a:t>
            </a:r>
            <a:r>
              <a:rPr lang="it-IT" altLang="it-IT" sz="3600" dirty="0" err="1" smtClean="0">
                <a:cs typeface="Arial" panose="020B0604020202020204" pitchFamily="34" charset="0"/>
              </a:rPr>
              <a:t>strongly</a:t>
            </a:r>
            <a:r>
              <a:rPr lang="it-IT" altLang="it-IT" sz="3600" dirty="0" smtClean="0">
                <a:cs typeface="Arial" panose="020B0604020202020204" pitchFamily="34" charset="0"/>
              </a:rPr>
              <a:t> ATP production by </a:t>
            </a:r>
            <a:r>
              <a:rPr lang="it-IT" altLang="it-IT" sz="3600" dirty="0" err="1" smtClean="0">
                <a:cs typeface="Arial" panose="020B0604020202020204" pitchFamily="34" charset="0"/>
              </a:rPr>
              <a:t>mitochondria</a:t>
            </a:r>
            <a:r>
              <a:rPr lang="it-IT" altLang="it-IT" sz="3600" dirty="0" smtClean="0">
                <a:cs typeface="Arial" panose="020B0604020202020204" pitchFamily="34" charset="0"/>
              </a:rPr>
              <a:t>.</a:t>
            </a:r>
            <a:endParaRPr lang="it-IT" sz="3600" dirty="0"/>
          </a:p>
        </p:txBody>
      </p:sp>
    </p:spTree>
    <p:extLst>
      <p:ext uri="{BB962C8B-B14F-4D97-AF65-F5344CB8AC3E}">
        <p14:creationId xmlns:p14="http://schemas.microsoft.com/office/powerpoint/2010/main" val="37618212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CDE6EB57-11FE-4237-8D34-F695DC87F2E1}" type="slidenum">
              <a:rPr lang="it-IT" sz="1400" b="0">
                <a:solidFill>
                  <a:schemeClr val="tx1"/>
                </a:solidFill>
              </a:rPr>
              <a:pPr eaLnBrk="1" hangingPunct="1"/>
              <a:t>8</a:t>
            </a:fld>
            <a:endParaRPr lang="it-IT" sz="1400" b="0">
              <a:solidFill>
                <a:schemeClr val="tx1"/>
              </a:solidFill>
            </a:endParaRPr>
          </a:p>
        </p:txBody>
      </p:sp>
      <p:pic>
        <p:nvPicPr>
          <p:cNvPr id="501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9" y="1150936"/>
            <a:ext cx="11887201"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0" name="Rectangle 9"/>
          <p:cNvSpPr>
            <a:spLocks noChangeArrowheads="1"/>
          </p:cNvSpPr>
          <p:nvPr/>
        </p:nvSpPr>
        <p:spPr bwMode="auto">
          <a:xfrm>
            <a:off x="5334000" y="0"/>
            <a:ext cx="1752600" cy="381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a:p>
        </p:txBody>
      </p:sp>
      <p:sp>
        <p:nvSpPr>
          <p:cNvPr id="50181" name="Text Box 10"/>
          <p:cNvSpPr txBox="1">
            <a:spLocks noChangeArrowheads="1"/>
          </p:cNvSpPr>
          <p:nvPr/>
        </p:nvSpPr>
        <p:spPr bwMode="auto">
          <a:xfrm>
            <a:off x="585788" y="609601"/>
            <a:ext cx="116062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2000" b="0" u="sng" dirty="0" err="1" smtClean="0"/>
              <a:t>Biochimie</a:t>
            </a:r>
            <a:r>
              <a:rPr lang="it-IT" sz="2000" b="0" u="sng" dirty="0" smtClean="0"/>
              <a:t>.</a:t>
            </a:r>
            <a:r>
              <a:rPr lang="it-IT" sz="2000" b="0" dirty="0"/>
              <a:t> </a:t>
            </a:r>
            <a:r>
              <a:rPr lang="it-IT" sz="2000" b="0" dirty="0" smtClean="0"/>
              <a:t>- 2013 </a:t>
            </a:r>
            <a:r>
              <a:rPr lang="it-IT" sz="2000" b="0" dirty="0"/>
              <a:t>Nov;95(11):1991-8. </a:t>
            </a:r>
            <a:r>
              <a:rPr lang="it-IT" sz="2000" b="0" dirty="0" err="1"/>
              <a:t>doi</a:t>
            </a:r>
            <a:r>
              <a:rPr lang="it-IT" sz="2000" b="0" dirty="0"/>
              <a:t>: 10.1016/j.biochi.2013.07.003</a:t>
            </a:r>
            <a:r>
              <a:rPr lang="it-IT" b="0" dirty="0"/>
              <a:t>. </a:t>
            </a:r>
            <a:endParaRPr lang="it-IT" dirty="0"/>
          </a:p>
        </p:txBody>
      </p:sp>
    </p:spTree>
    <p:extLst>
      <p:ext uri="{BB962C8B-B14F-4D97-AF65-F5344CB8AC3E}">
        <p14:creationId xmlns:p14="http://schemas.microsoft.com/office/powerpoint/2010/main" val="5477573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C4CA4673-D476-414A-BEFA-D51348AB5268}" type="slidenum">
              <a:rPr lang="it-IT" sz="1400" b="0">
                <a:solidFill>
                  <a:schemeClr val="tx1"/>
                </a:solidFill>
              </a:rPr>
              <a:pPr eaLnBrk="1" hangingPunct="1"/>
              <a:t>9</a:t>
            </a:fld>
            <a:endParaRPr lang="it-IT" sz="1400" b="0">
              <a:solidFill>
                <a:schemeClr val="tx1"/>
              </a:solidFill>
            </a:endParaRPr>
          </a:p>
        </p:txBody>
      </p:sp>
      <p:pic>
        <p:nvPicPr>
          <p:cNvPr id="5120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0638"/>
            <a:ext cx="7620000" cy="682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01421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BDDF276B-F38E-4909-85BE-C8521BE243FC}" type="slidenum">
              <a:rPr lang="it-IT" sz="1400" b="0">
                <a:solidFill>
                  <a:schemeClr val="tx1"/>
                </a:solidFill>
              </a:rPr>
              <a:pPr eaLnBrk="1" hangingPunct="1"/>
              <a:t>10</a:t>
            </a:fld>
            <a:endParaRPr lang="it-IT" sz="1400" b="0">
              <a:solidFill>
                <a:schemeClr val="tx1"/>
              </a:solidFill>
            </a:endParaRPr>
          </a:p>
        </p:txBody>
      </p:sp>
      <p:pic>
        <p:nvPicPr>
          <p:cNvPr id="5222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1984375"/>
            <a:ext cx="4724400" cy="374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Text Box 8"/>
          <p:cNvSpPr txBox="1">
            <a:spLocks noChangeArrowheads="1"/>
          </p:cNvSpPr>
          <p:nvPr/>
        </p:nvSpPr>
        <p:spPr bwMode="auto">
          <a:xfrm>
            <a:off x="2209800" y="5946776"/>
            <a:ext cx="1524000" cy="739775"/>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400" dirty="0" err="1">
                <a:solidFill>
                  <a:schemeClr val="accent1">
                    <a:lumMod val="50000"/>
                  </a:schemeClr>
                </a:solidFill>
              </a:rPr>
              <a:t>mitochondria-enriched</a:t>
            </a:r>
            <a:r>
              <a:rPr lang="it-IT" sz="1400" dirty="0">
                <a:solidFill>
                  <a:schemeClr val="accent1">
                    <a:lumMod val="50000"/>
                  </a:schemeClr>
                </a:solidFill>
              </a:rPr>
              <a:t> </a:t>
            </a:r>
            <a:r>
              <a:rPr lang="it-IT" sz="1400" dirty="0" err="1">
                <a:solidFill>
                  <a:schemeClr val="accent1">
                    <a:lumMod val="50000"/>
                  </a:schemeClr>
                </a:solidFill>
              </a:rPr>
              <a:t>fraction</a:t>
            </a:r>
            <a:endParaRPr lang="it-IT" sz="1400" dirty="0">
              <a:solidFill>
                <a:schemeClr val="accent1">
                  <a:lumMod val="50000"/>
                </a:schemeClr>
              </a:solidFill>
            </a:endParaRPr>
          </a:p>
        </p:txBody>
      </p:sp>
      <p:sp>
        <p:nvSpPr>
          <p:cNvPr id="52229" name="Line 9"/>
          <p:cNvSpPr>
            <a:spLocks noChangeShapeType="1"/>
          </p:cNvSpPr>
          <p:nvPr/>
        </p:nvSpPr>
        <p:spPr bwMode="auto">
          <a:xfrm flipV="1">
            <a:off x="3352800" y="5489575"/>
            <a:ext cx="76200" cy="4572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52230" name="Text Box 10"/>
          <p:cNvSpPr txBox="1">
            <a:spLocks noChangeArrowheads="1"/>
          </p:cNvSpPr>
          <p:nvPr/>
        </p:nvSpPr>
        <p:spPr bwMode="auto">
          <a:xfrm>
            <a:off x="3886200" y="6022975"/>
            <a:ext cx="1524000" cy="59055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600">
                <a:solidFill>
                  <a:schemeClr val="accent1">
                    <a:lumMod val="50000"/>
                  </a:schemeClr>
                </a:solidFill>
              </a:rPr>
              <a:t>forebrain homogenate</a:t>
            </a:r>
          </a:p>
        </p:txBody>
      </p:sp>
      <p:sp>
        <p:nvSpPr>
          <p:cNvPr id="52231" name="Line 13"/>
          <p:cNvSpPr>
            <a:spLocks noChangeShapeType="1"/>
          </p:cNvSpPr>
          <p:nvPr/>
        </p:nvSpPr>
        <p:spPr bwMode="auto">
          <a:xfrm flipH="1" flipV="1">
            <a:off x="3962400" y="5413375"/>
            <a:ext cx="685800" cy="6096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52232" name="Text Box 14"/>
          <p:cNvSpPr txBox="1">
            <a:spLocks noChangeArrowheads="1"/>
          </p:cNvSpPr>
          <p:nvPr/>
        </p:nvSpPr>
        <p:spPr bwMode="auto">
          <a:xfrm>
            <a:off x="5410200" y="6022976"/>
            <a:ext cx="1066800" cy="835025"/>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600">
                <a:solidFill>
                  <a:schemeClr val="accent1">
                    <a:lumMod val="50000"/>
                  </a:schemeClr>
                </a:solidFill>
              </a:rPr>
              <a:t>crude myelin fraction</a:t>
            </a:r>
          </a:p>
        </p:txBody>
      </p:sp>
      <p:sp>
        <p:nvSpPr>
          <p:cNvPr id="52233" name="Line 15"/>
          <p:cNvSpPr>
            <a:spLocks noChangeShapeType="1"/>
          </p:cNvSpPr>
          <p:nvPr/>
        </p:nvSpPr>
        <p:spPr bwMode="auto">
          <a:xfrm flipH="1" flipV="1">
            <a:off x="4724400" y="5413375"/>
            <a:ext cx="990600" cy="6096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52234" name="Text Box 16"/>
          <p:cNvSpPr txBox="1">
            <a:spLocks noChangeArrowheads="1"/>
          </p:cNvSpPr>
          <p:nvPr/>
        </p:nvSpPr>
        <p:spPr bwMode="auto">
          <a:xfrm>
            <a:off x="6629400" y="6022976"/>
            <a:ext cx="1295400" cy="835025"/>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600">
                <a:solidFill>
                  <a:schemeClr val="accent1">
                    <a:lumMod val="50000"/>
                  </a:schemeClr>
                </a:solidFill>
              </a:rPr>
              <a:t>isolated myelin fraction</a:t>
            </a:r>
          </a:p>
        </p:txBody>
      </p:sp>
      <p:sp>
        <p:nvSpPr>
          <p:cNvPr id="52235" name="Line 17"/>
          <p:cNvSpPr>
            <a:spLocks noChangeShapeType="1"/>
          </p:cNvSpPr>
          <p:nvPr/>
        </p:nvSpPr>
        <p:spPr bwMode="auto">
          <a:xfrm flipH="1" flipV="1">
            <a:off x="5257800" y="5413375"/>
            <a:ext cx="1752600" cy="609600"/>
          </a:xfrm>
          <a:prstGeom prst="line">
            <a:avLst/>
          </a:prstGeom>
          <a:noFill/>
          <a:ln w="9525">
            <a:solidFill>
              <a:srgbClr val="FF330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52236" name="Text Box 19"/>
          <p:cNvSpPr txBox="1">
            <a:spLocks noChangeArrowheads="1"/>
          </p:cNvSpPr>
          <p:nvPr/>
        </p:nvSpPr>
        <p:spPr bwMode="auto">
          <a:xfrm>
            <a:off x="7467600" y="2212975"/>
            <a:ext cx="3048000" cy="428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dirty="0"/>
              <a:t>MBP</a:t>
            </a:r>
          </a:p>
          <a:p>
            <a:pPr eaLnBrk="1" hangingPunct="1">
              <a:spcBef>
                <a:spcPct val="50000"/>
              </a:spcBef>
            </a:pPr>
            <a:r>
              <a:rPr lang="it-IT" dirty="0"/>
              <a:t>Na+/K+ </a:t>
            </a:r>
            <a:r>
              <a:rPr lang="it-IT" dirty="0" err="1"/>
              <a:t>ATPase</a:t>
            </a:r>
            <a:endParaRPr lang="it-IT" dirty="0"/>
          </a:p>
          <a:p>
            <a:pPr eaLnBrk="1" hangingPunct="1">
              <a:spcBef>
                <a:spcPct val="50000"/>
              </a:spcBef>
            </a:pPr>
            <a:r>
              <a:rPr lang="it-IT" dirty="0"/>
              <a:t>ANT</a:t>
            </a:r>
          </a:p>
          <a:p>
            <a:pPr eaLnBrk="1" hangingPunct="1">
              <a:spcBef>
                <a:spcPct val="50000"/>
              </a:spcBef>
            </a:pPr>
            <a:r>
              <a:rPr lang="it-IT" dirty="0"/>
              <a:t>TIM</a:t>
            </a:r>
          </a:p>
          <a:p>
            <a:pPr eaLnBrk="1" hangingPunct="1">
              <a:lnSpc>
                <a:spcPct val="80000"/>
              </a:lnSpc>
              <a:spcBef>
                <a:spcPct val="50000"/>
              </a:spcBef>
            </a:pPr>
            <a:r>
              <a:rPr lang="it-IT" dirty="0"/>
              <a:t>AK3</a:t>
            </a:r>
          </a:p>
          <a:p>
            <a:pPr eaLnBrk="1" hangingPunct="1">
              <a:spcBef>
                <a:spcPct val="50000"/>
              </a:spcBef>
            </a:pPr>
            <a:endParaRPr lang="it-IT" dirty="0"/>
          </a:p>
          <a:p>
            <a:pPr eaLnBrk="1" hangingPunct="1">
              <a:spcBef>
                <a:spcPct val="50000"/>
              </a:spcBef>
            </a:pPr>
            <a:endParaRPr lang="it-IT" dirty="0"/>
          </a:p>
        </p:txBody>
      </p:sp>
      <p:sp>
        <p:nvSpPr>
          <p:cNvPr id="52237" name="Text Box 20"/>
          <p:cNvSpPr txBox="1">
            <a:spLocks noChangeArrowheads="1"/>
          </p:cNvSpPr>
          <p:nvPr/>
        </p:nvSpPr>
        <p:spPr bwMode="auto">
          <a:xfrm>
            <a:off x="2057400" y="304801"/>
            <a:ext cx="8229600" cy="954107"/>
          </a:xfrm>
          <a:prstGeom prst="rect">
            <a:avLst/>
          </a:prstGeom>
          <a:noFill/>
          <a:ln w="57150" cmpd="thinThick">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spcBef>
                <a:spcPct val="50000"/>
              </a:spcBef>
            </a:pPr>
            <a:r>
              <a:rPr lang="it-IT"/>
              <a:t>Mitochondrial contamination excluded in purified myelin</a:t>
            </a:r>
          </a:p>
        </p:txBody>
      </p:sp>
      <p:sp>
        <p:nvSpPr>
          <p:cNvPr id="2" name="CasellaDiTesto 1"/>
          <p:cNvSpPr txBox="1"/>
          <p:nvPr/>
        </p:nvSpPr>
        <p:spPr>
          <a:xfrm>
            <a:off x="8729662" y="3871356"/>
            <a:ext cx="3309937" cy="2677656"/>
          </a:xfrm>
          <a:prstGeom prst="rect">
            <a:avLst/>
          </a:prstGeom>
          <a:noFill/>
          <a:ln cmpd="thickThin">
            <a:solidFill>
              <a:schemeClr val="accent2">
                <a:lumMod val="75000"/>
              </a:schemeClr>
            </a:solidFill>
          </a:ln>
        </p:spPr>
        <p:txBody>
          <a:bodyPr wrap="square" rtlCol="0">
            <a:spAutoFit/>
          </a:bodyPr>
          <a:lstStyle/>
          <a:p>
            <a:r>
              <a:rPr lang="it-IT" sz="2400" dirty="0" err="1" smtClean="0">
                <a:solidFill>
                  <a:schemeClr val="tx2">
                    <a:lumMod val="75000"/>
                  </a:schemeClr>
                </a:solidFill>
              </a:rPr>
              <a:t>Cyclic</a:t>
            </a:r>
            <a:r>
              <a:rPr lang="it-IT" sz="2400" dirty="0" smtClean="0">
                <a:solidFill>
                  <a:schemeClr val="tx2">
                    <a:lumMod val="75000"/>
                  </a:schemeClr>
                </a:solidFill>
              </a:rPr>
              <a:t> Nucleotide </a:t>
            </a:r>
            <a:r>
              <a:rPr lang="it-IT" sz="2400" dirty="0" err="1" smtClean="0">
                <a:solidFill>
                  <a:schemeClr val="tx2">
                    <a:lumMod val="75000"/>
                  </a:schemeClr>
                </a:solidFill>
              </a:rPr>
              <a:t>Phosphodiesterase</a:t>
            </a:r>
            <a:r>
              <a:rPr lang="it-IT" sz="2400" dirty="0" smtClean="0">
                <a:solidFill>
                  <a:schemeClr val="tx2">
                    <a:lumMod val="75000"/>
                  </a:schemeClr>
                </a:solidFill>
              </a:rPr>
              <a:t>  (CNP) </a:t>
            </a:r>
            <a:r>
              <a:rPr lang="it-IT" sz="2400" dirty="0" err="1" smtClean="0">
                <a:solidFill>
                  <a:schemeClr val="tx2">
                    <a:lumMod val="75000"/>
                  </a:schemeClr>
                </a:solidFill>
              </a:rPr>
              <a:t>abundant</a:t>
            </a:r>
            <a:r>
              <a:rPr lang="it-IT" sz="2400" dirty="0" smtClean="0">
                <a:solidFill>
                  <a:schemeClr val="tx2">
                    <a:lumMod val="75000"/>
                  </a:schemeClr>
                </a:solidFill>
              </a:rPr>
              <a:t> in </a:t>
            </a:r>
            <a:r>
              <a:rPr lang="it-IT" sz="2400" dirty="0" err="1" smtClean="0">
                <a:solidFill>
                  <a:schemeClr val="tx2">
                    <a:lumMod val="75000"/>
                  </a:schemeClr>
                </a:solidFill>
              </a:rPr>
              <a:t>myelin</a:t>
            </a:r>
            <a:r>
              <a:rPr lang="it-IT" sz="2400" dirty="0" smtClean="0">
                <a:solidFill>
                  <a:schemeClr val="tx2">
                    <a:lumMod val="75000"/>
                  </a:schemeClr>
                </a:solidFill>
              </a:rPr>
              <a:t> </a:t>
            </a:r>
            <a:r>
              <a:rPr lang="it-IT" sz="2400" dirty="0" err="1" smtClean="0">
                <a:solidFill>
                  <a:schemeClr val="tx2">
                    <a:lumMod val="75000"/>
                  </a:schemeClr>
                </a:solidFill>
              </a:rPr>
              <a:t>born</a:t>
            </a:r>
            <a:r>
              <a:rPr lang="it-IT" sz="2400" dirty="0" smtClean="0">
                <a:solidFill>
                  <a:schemeClr val="tx2">
                    <a:lumMod val="75000"/>
                  </a:schemeClr>
                </a:solidFill>
              </a:rPr>
              <a:t> with </a:t>
            </a:r>
            <a:r>
              <a:rPr lang="it-IT" sz="2400" dirty="0" err="1" smtClean="0">
                <a:solidFill>
                  <a:schemeClr val="tx2">
                    <a:lumMod val="75000"/>
                  </a:schemeClr>
                </a:solidFill>
              </a:rPr>
              <a:t>sequence</a:t>
            </a:r>
            <a:r>
              <a:rPr lang="it-IT" sz="2400" dirty="0" smtClean="0">
                <a:solidFill>
                  <a:schemeClr val="tx2">
                    <a:lumMod val="75000"/>
                  </a:schemeClr>
                </a:solidFill>
              </a:rPr>
              <a:t> for </a:t>
            </a:r>
            <a:r>
              <a:rPr lang="it-IT" sz="2400" dirty="0" err="1" smtClean="0">
                <a:solidFill>
                  <a:schemeClr val="tx2">
                    <a:lumMod val="75000"/>
                  </a:schemeClr>
                </a:solidFill>
              </a:rPr>
              <a:t>importation</a:t>
            </a:r>
            <a:r>
              <a:rPr lang="it-IT" sz="2400" dirty="0" smtClean="0">
                <a:solidFill>
                  <a:schemeClr val="tx2">
                    <a:lumMod val="75000"/>
                  </a:schemeClr>
                </a:solidFill>
              </a:rPr>
              <a:t> in </a:t>
            </a:r>
            <a:r>
              <a:rPr lang="it-IT" sz="2400" dirty="0" err="1" smtClean="0">
                <a:solidFill>
                  <a:schemeClr val="tx2">
                    <a:lumMod val="75000"/>
                  </a:schemeClr>
                </a:solidFill>
              </a:rPr>
              <a:t>mitochondria</a:t>
            </a:r>
            <a:endParaRPr lang="it-IT" sz="2400" dirty="0">
              <a:solidFill>
                <a:schemeClr val="tx2">
                  <a:lumMod val="75000"/>
                </a:schemeClr>
              </a:solidFill>
            </a:endParaRPr>
          </a:p>
        </p:txBody>
      </p:sp>
    </p:spTree>
    <p:extLst>
      <p:ext uri="{BB962C8B-B14F-4D97-AF65-F5344CB8AC3E}">
        <p14:creationId xmlns:p14="http://schemas.microsoft.com/office/powerpoint/2010/main" val="380210327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3976" y="0"/>
            <a:ext cx="8508374" cy="4926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asellaDiTesto 1"/>
          <p:cNvSpPr txBox="1"/>
          <p:nvPr/>
        </p:nvSpPr>
        <p:spPr>
          <a:xfrm>
            <a:off x="423949" y="5145578"/>
            <a:ext cx="11845636" cy="923330"/>
          </a:xfrm>
          <a:prstGeom prst="rect">
            <a:avLst/>
          </a:prstGeom>
          <a:noFill/>
        </p:spPr>
        <p:txBody>
          <a:bodyPr wrap="square" rtlCol="0">
            <a:spAutoFit/>
          </a:bodyPr>
          <a:lstStyle/>
          <a:p>
            <a:r>
              <a:rPr lang="it-IT" dirty="0" smtClean="0"/>
              <a:t>…</a:t>
            </a:r>
            <a:r>
              <a:rPr lang="it-IT" dirty="0"/>
              <a:t> The </a:t>
            </a:r>
            <a:r>
              <a:rPr lang="it-IT" dirty="0" err="1"/>
              <a:t>absence</a:t>
            </a:r>
            <a:r>
              <a:rPr lang="it-IT" dirty="0"/>
              <a:t> of </a:t>
            </a:r>
            <a:r>
              <a:rPr lang="it-IT" dirty="0" err="1"/>
              <a:t>other</a:t>
            </a:r>
            <a:r>
              <a:rPr lang="it-IT" dirty="0"/>
              <a:t> </a:t>
            </a:r>
            <a:r>
              <a:rPr lang="it-IT" dirty="0" err="1"/>
              <a:t>mitochondrial</a:t>
            </a:r>
            <a:r>
              <a:rPr lang="it-IT" dirty="0"/>
              <a:t> </a:t>
            </a:r>
            <a:r>
              <a:rPr lang="it-IT" dirty="0" err="1"/>
              <a:t>proteins</a:t>
            </a:r>
            <a:r>
              <a:rPr lang="it-IT" dirty="0"/>
              <a:t> </a:t>
            </a:r>
            <a:r>
              <a:rPr lang="it-IT" dirty="0" smtClean="0"/>
              <a:t>in </a:t>
            </a:r>
            <a:r>
              <a:rPr lang="it-IT" dirty="0" err="1" smtClean="0"/>
              <a:t>myelin</a:t>
            </a:r>
            <a:r>
              <a:rPr lang="it-IT" dirty="0" smtClean="0"/>
              <a:t> </a:t>
            </a:r>
            <a:r>
              <a:rPr lang="it-IT" dirty="0" err="1"/>
              <a:t>vesicles</a:t>
            </a:r>
            <a:r>
              <a:rPr lang="it-IT" dirty="0"/>
              <a:t> </a:t>
            </a:r>
            <a:r>
              <a:rPr lang="it-IT" u="sng" dirty="0" err="1"/>
              <a:t>ruled</a:t>
            </a:r>
            <a:r>
              <a:rPr lang="it-IT" u="sng" dirty="0"/>
              <a:t> out </a:t>
            </a:r>
            <a:r>
              <a:rPr lang="it-IT" u="sng" dirty="0" err="1"/>
              <a:t>mitochondrial</a:t>
            </a:r>
            <a:r>
              <a:rPr lang="it-IT" u="sng" dirty="0"/>
              <a:t> </a:t>
            </a:r>
            <a:r>
              <a:rPr lang="it-IT" u="sng" dirty="0" err="1"/>
              <a:t>contamination</a:t>
            </a:r>
            <a:r>
              <a:rPr lang="it-IT" u="sng" dirty="0"/>
              <a:t> </a:t>
            </a:r>
            <a:r>
              <a:rPr lang="it-IT" dirty="0" smtClean="0"/>
              <a:t>and led </a:t>
            </a:r>
            <a:r>
              <a:rPr lang="it-IT" dirty="0"/>
              <a:t>to an </a:t>
            </a:r>
            <a:r>
              <a:rPr lang="it-IT" dirty="0" err="1"/>
              <a:t>intriguing</a:t>
            </a:r>
            <a:r>
              <a:rPr lang="it-IT" dirty="0"/>
              <a:t> </a:t>
            </a:r>
            <a:r>
              <a:rPr lang="it-IT" dirty="0" err="1"/>
              <a:t>hypothesis</a:t>
            </a:r>
            <a:r>
              <a:rPr lang="it-IT" dirty="0"/>
              <a:t> </a:t>
            </a:r>
            <a:r>
              <a:rPr lang="it-IT" dirty="0" err="1"/>
              <a:t>that</a:t>
            </a:r>
            <a:r>
              <a:rPr lang="it-IT" dirty="0"/>
              <a:t> </a:t>
            </a:r>
            <a:r>
              <a:rPr lang="it-IT" dirty="0" err="1"/>
              <a:t>myelin</a:t>
            </a:r>
            <a:r>
              <a:rPr lang="it-IT" dirty="0"/>
              <a:t> </a:t>
            </a:r>
            <a:r>
              <a:rPr lang="it-IT" dirty="0" err="1"/>
              <a:t>sheaths</a:t>
            </a:r>
            <a:r>
              <a:rPr lang="it-IT" dirty="0"/>
              <a:t> </a:t>
            </a:r>
            <a:r>
              <a:rPr lang="it-IT" dirty="0" err="1"/>
              <a:t>may</a:t>
            </a:r>
            <a:r>
              <a:rPr lang="it-IT" dirty="0"/>
              <a:t> </a:t>
            </a:r>
            <a:r>
              <a:rPr lang="it-IT" dirty="0" smtClean="0"/>
              <a:t>be </a:t>
            </a:r>
            <a:r>
              <a:rPr lang="it-IT" dirty="0" err="1" smtClean="0"/>
              <a:t>able</a:t>
            </a:r>
            <a:r>
              <a:rPr lang="it-IT" dirty="0" smtClean="0"/>
              <a:t> </a:t>
            </a:r>
            <a:r>
              <a:rPr lang="it-IT" dirty="0"/>
              <a:t>to </a:t>
            </a:r>
            <a:r>
              <a:rPr lang="it-IT" dirty="0" err="1"/>
              <a:t>perform</a:t>
            </a:r>
            <a:r>
              <a:rPr lang="it-IT" dirty="0"/>
              <a:t> </a:t>
            </a:r>
            <a:r>
              <a:rPr lang="it-IT" dirty="0" err="1"/>
              <a:t>aerobic</a:t>
            </a:r>
            <a:r>
              <a:rPr lang="it-IT" dirty="0"/>
              <a:t> </a:t>
            </a:r>
            <a:r>
              <a:rPr lang="it-IT" dirty="0" err="1"/>
              <a:t>metabolism</a:t>
            </a:r>
            <a:r>
              <a:rPr lang="it-IT" dirty="0"/>
              <a:t> by extra-</a:t>
            </a:r>
            <a:r>
              <a:rPr lang="it-IT" dirty="0" err="1"/>
              <a:t>mitochondrial</a:t>
            </a:r>
            <a:r>
              <a:rPr lang="it-IT" dirty="0"/>
              <a:t/>
            </a:r>
            <a:br>
              <a:rPr lang="it-IT" dirty="0"/>
            </a:br>
            <a:r>
              <a:rPr lang="it-IT" dirty="0" err="1"/>
              <a:t>oxidative</a:t>
            </a:r>
            <a:r>
              <a:rPr lang="it-IT" dirty="0"/>
              <a:t> </a:t>
            </a:r>
            <a:r>
              <a:rPr lang="it-IT" dirty="0" err="1"/>
              <a:t>phosphorylation</a:t>
            </a:r>
            <a:r>
              <a:rPr lang="it-IT" dirty="0"/>
              <a:t>, to produce ATP and </a:t>
            </a:r>
            <a:r>
              <a:rPr lang="it-IT" dirty="0" err="1"/>
              <a:t>provide</a:t>
            </a:r>
            <a:r>
              <a:rPr lang="it-IT" dirty="0"/>
              <a:t> </a:t>
            </a:r>
            <a:r>
              <a:rPr lang="it-IT" dirty="0" err="1"/>
              <a:t>it</a:t>
            </a:r>
            <a:r>
              <a:rPr lang="it-IT" dirty="0"/>
              <a:t> </a:t>
            </a:r>
            <a:r>
              <a:rPr lang="it-IT" dirty="0" smtClean="0"/>
              <a:t>to </a:t>
            </a:r>
            <a:r>
              <a:rPr lang="it-IT" dirty="0" err="1" smtClean="0"/>
              <a:t>axons</a:t>
            </a:r>
            <a:r>
              <a:rPr lang="it-IT" dirty="0" smtClean="0"/>
              <a:t> </a:t>
            </a:r>
            <a:r>
              <a:rPr lang="it-IT" dirty="0"/>
              <a:t>via gap </a:t>
            </a:r>
            <a:r>
              <a:rPr lang="it-IT" dirty="0" err="1"/>
              <a:t>junctions</a:t>
            </a:r>
            <a:r>
              <a:rPr lang="it-IT" dirty="0"/>
              <a:t> (Morelli et al. 2011</a:t>
            </a:r>
            <a:r>
              <a:rPr lang="it-IT" dirty="0" smtClean="0"/>
              <a:t>).** </a:t>
            </a:r>
            <a:endParaRPr lang="it-IT"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2685" y="6129857"/>
            <a:ext cx="7143750" cy="60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asellaDiTesto 2"/>
          <p:cNvSpPr txBox="1"/>
          <p:nvPr/>
        </p:nvSpPr>
        <p:spPr>
          <a:xfrm>
            <a:off x="2251277" y="6060562"/>
            <a:ext cx="529070" cy="369332"/>
          </a:xfrm>
          <a:prstGeom prst="rect">
            <a:avLst/>
          </a:prstGeom>
          <a:noFill/>
        </p:spPr>
        <p:txBody>
          <a:bodyPr wrap="square" rtlCol="0">
            <a:spAutoFit/>
          </a:bodyPr>
          <a:lstStyle/>
          <a:p>
            <a:r>
              <a:rPr lang="it-IT" dirty="0" smtClean="0"/>
              <a:t>**</a:t>
            </a:r>
            <a:endParaRPr lang="it-IT" dirty="0"/>
          </a:p>
        </p:txBody>
      </p:sp>
    </p:spTree>
    <p:extLst>
      <p:ext uri="{BB962C8B-B14F-4D97-AF65-F5344CB8AC3E}">
        <p14:creationId xmlns:p14="http://schemas.microsoft.com/office/powerpoint/2010/main" val="31406073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292" y="400731"/>
            <a:ext cx="5857875" cy="576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2811" y="3282043"/>
            <a:ext cx="6634231" cy="25784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tangolo 1"/>
          <p:cNvSpPr/>
          <p:nvPr/>
        </p:nvSpPr>
        <p:spPr>
          <a:xfrm>
            <a:off x="5955167" y="3176562"/>
            <a:ext cx="4809815" cy="4071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8271133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907A1098-5BA8-41B7-96E5-3CF956A49DC7}" type="slidenum">
              <a:rPr lang="it-IT" sz="1400" b="0">
                <a:solidFill>
                  <a:schemeClr val="tx1"/>
                </a:solidFill>
              </a:rPr>
              <a:pPr eaLnBrk="1" hangingPunct="1"/>
              <a:t>13</a:t>
            </a:fld>
            <a:endParaRPr lang="it-IT" sz="1400" b="0">
              <a:solidFill>
                <a:schemeClr val="tx1"/>
              </a:solidFill>
            </a:endParaRPr>
          </a:p>
        </p:txBody>
      </p:sp>
      <p:sp>
        <p:nvSpPr>
          <p:cNvPr id="119813" name="Rectangle 5"/>
          <p:cNvSpPr>
            <a:spLocks noChangeArrowheads="1"/>
          </p:cNvSpPr>
          <p:nvPr/>
        </p:nvSpPr>
        <p:spPr bwMode="auto">
          <a:xfrm>
            <a:off x="1524000" y="381001"/>
            <a:ext cx="3581400" cy="564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r>
              <a:rPr lang="it-IT" b="0">
                <a:solidFill>
                  <a:schemeClr val="tx1"/>
                </a:solidFill>
                <a:latin typeface="Times New Roman" panose="02020603050405020304" pitchFamily="18" charset="0"/>
                <a:cs typeface="Times New Roman" panose="02020603050405020304" pitchFamily="18" charset="0"/>
              </a:rPr>
              <a:t>By a new technique that we have developed (Bianchini, 2008), myelin vesicles and optical nerves were incubated with MitoTracker Deep Red 633, a fluorescent dye that stains actively respiring membranes. After incubation, the samples were analyzed by CLSM.</a:t>
            </a:r>
          </a:p>
        </p:txBody>
      </p:sp>
      <p:pic>
        <p:nvPicPr>
          <p:cNvPr id="1018890" name="Nervo Ottico Movie.avi">
            <a:hlinkClick r:id="" action="ppaction://media"/>
          </p:cNvPr>
          <p:cNvPicPr>
            <a:picLocks noChangeAspect="1" noChangeArrowheads="1"/>
          </p:cNvPicPr>
          <p:nvPr>
            <a:videoFile r:link="rId2"/>
            <p:extLst>
              <p:ext uri="{DAA4B4D4-6D71-4841-9C94-3DE7FCFB9230}">
                <p14:media xmlns:p14="http://schemas.microsoft.com/office/powerpoint/2010/main" r:link="rId1"/>
              </p:ext>
            </p:extLst>
          </p:nvPr>
        </p:nvPicPr>
        <p:blipFill>
          <a:blip r:embed="rId5">
            <a:extLst>
              <a:ext uri="{28A0092B-C50C-407E-A947-70E740481C1C}">
                <a14:useLocalDpi xmlns:a14="http://schemas.microsoft.com/office/drawing/2010/main" val="0"/>
              </a:ext>
            </a:extLst>
          </a:blip>
          <a:srcRect/>
          <a:stretch>
            <a:fillRect/>
          </a:stretch>
        </p:blipFill>
        <p:spPr bwMode="auto">
          <a:xfrm>
            <a:off x="5181600" y="914400"/>
            <a:ext cx="5486400" cy="481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17621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19813"/>
                                        </p:tgtEl>
                                        <p:attrNameLst>
                                          <p:attrName>style.visibility</p:attrName>
                                        </p:attrNameLst>
                                      </p:cBhvr>
                                      <p:to>
                                        <p:strVal val="visible"/>
                                      </p:to>
                                    </p:set>
                                  </p:childTnLst>
                                </p:cTn>
                              </p:par>
                            </p:childTnLst>
                          </p:cTn>
                        </p:par>
                        <p:par>
                          <p:cTn id="7" fill="hold" nodeType="afterGroup">
                            <p:stCondLst>
                              <p:cond delay="0"/>
                            </p:stCondLst>
                            <p:childTnLst>
                              <p:par>
                                <p:cTn id="8" presetID="1" presetClass="mediacall" presetSubtype="0" fill="hold" nodeType="afterEffect">
                                  <p:stCondLst>
                                    <p:cond delay="0"/>
                                  </p:stCondLst>
                                  <p:childTnLst>
                                    <p:cmd type="call" cmd="playFrom(0.0)">
                                      <p:cBhvr>
                                        <p:cTn id="9" dur="6000" fill="hold"/>
                                        <p:tgtEl>
                                          <p:spTgt spid="101889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0" fill="hold" display="0">
                  <p:stCondLst>
                    <p:cond delay="indefinite"/>
                  </p:stCondLst>
                  <p:endCondLst>
                    <p:cond evt="onNext" delay="0">
                      <p:tgtEl>
                        <p:sldTgt/>
                      </p:tgtEl>
                    </p:cond>
                    <p:cond evt="onPrev" delay="0">
                      <p:tgtEl>
                        <p:sldTgt/>
                      </p:tgtEl>
                    </p:cond>
                  </p:endCondLst>
                </p:cTn>
                <p:tgtEl>
                  <p:spTgt spid="1018890"/>
                </p:tgtEl>
              </p:cMediaNode>
            </p:video>
            <p:seq concurrent="1" nextAc="seek">
              <p:cTn id="11" restart="whenNotActive" fill="hold" evtFilter="cancelBubble" nodeType="interactiveSeq">
                <p:stCondLst>
                  <p:cond evt="onClick" delay="0">
                    <p:tgtEl>
                      <p:spTgt spid="1018890"/>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2" presetClass="mediacall" presetSubtype="0" fill="hold" nodeType="clickEffect">
                                  <p:stCondLst>
                                    <p:cond delay="0"/>
                                  </p:stCondLst>
                                  <p:childTnLst>
                                    <p:cmd type="call" cmd="togglePause">
                                      <p:cBhvr>
                                        <p:cTn id="15" dur="1" fill="hold"/>
                                        <p:tgtEl>
                                          <p:spTgt spid="1018890"/>
                                        </p:tgtEl>
                                      </p:cBhvr>
                                    </p:cmd>
                                  </p:childTnLst>
                                </p:cTn>
                              </p:par>
                            </p:childTnLst>
                          </p:cTn>
                        </p:par>
                      </p:childTnLst>
                    </p:cTn>
                  </p:par>
                </p:childTnLst>
              </p:cTn>
              <p:nextCondLst>
                <p:cond evt="onClick" delay="0">
                  <p:tgtEl>
                    <p:spTgt spid="1018890"/>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6553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EA244902-48A5-4EE3-93AE-1782382DDA00}" type="slidenum">
              <a:rPr lang="it-IT" sz="1400" b="0">
                <a:solidFill>
                  <a:schemeClr val="tx1"/>
                </a:solidFill>
              </a:rPr>
              <a:pPr eaLnBrk="1" hangingPunct="1"/>
              <a:t>14</a:t>
            </a:fld>
            <a:endParaRPr lang="it-IT" sz="1400" b="0">
              <a:solidFill>
                <a:schemeClr val="tx1"/>
              </a:solidFill>
            </a:endParaRPr>
          </a:p>
        </p:txBody>
      </p:sp>
      <p:sp>
        <p:nvSpPr>
          <p:cNvPr id="65539" name="Text Box 3"/>
          <p:cNvSpPr txBox="1">
            <a:spLocks noChangeArrowheads="1"/>
          </p:cNvSpPr>
          <p:nvPr/>
        </p:nvSpPr>
        <p:spPr bwMode="auto">
          <a:xfrm>
            <a:off x="2286000" y="1371600"/>
            <a:ext cx="7704138" cy="3859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spcBef>
                <a:spcPct val="50000"/>
              </a:spcBef>
            </a:pPr>
            <a:r>
              <a:rPr lang="it-IT" sz="7200" dirty="0" smtClean="0">
                <a:solidFill>
                  <a:schemeClr val="accent1">
                    <a:lumMod val="50000"/>
                  </a:schemeClr>
                </a:solidFill>
              </a:rPr>
              <a:t>(2)</a:t>
            </a:r>
            <a:endParaRPr lang="it-IT" sz="7200" dirty="0">
              <a:solidFill>
                <a:schemeClr val="accent1">
                  <a:lumMod val="50000"/>
                </a:schemeClr>
              </a:solidFill>
            </a:endParaRPr>
          </a:p>
          <a:p>
            <a:pPr algn="ctr" eaLnBrk="1" hangingPunct="1">
              <a:spcBef>
                <a:spcPct val="20000"/>
              </a:spcBef>
            </a:pPr>
            <a:r>
              <a:rPr lang="it-IT" sz="5400" dirty="0" err="1">
                <a:solidFill>
                  <a:schemeClr val="accent1">
                    <a:lumMod val="50000"/>
                  </a:schemeClr>
                </a:solidFill>
              </a:rPr>
              <a:t>Aerobic</a:t>
            </a:r>
            <a:r>
              <a:rPr lang="it-IT" sz="5400" dirty="0">
                <a:solidFill>
                  <a:schemeClr val="accent1">
                    <a:lumMod val="50000"/>
                  </a:schemeClr>
                </a:solidFill>
              </a:rPr>
              <a:t> ATP </a:t>
            </a:r>
            <a:r>
              <a:rPr lang="it-IT" sz="5400" dirty="0" err="1">
                <a:solidFill>
                  <a:schemeClr val="accent1">
                    <a:lumMod val="50000"/>
                  </a:schemeClr>
                </a:solidFill>
              </a:rPr>
              <a:t>synthesis</a:t>
            </a:r>
            <a:r>
              <a:rPr lang="it-IT" sz="5400" dirty="0">
                <a:solidFill>
                  <a:schemeClr val="accent1">
                    <a:lumMod val="50000"/>
                  </a:schemeClr>
                </a:solidFill>
              </a:rPr>
              <a:t> in </a:t>
            </a:r>
            <a:r>
              <a:rPr lang="it-IT" sz="5400" dirty="0" err="1">
                <a:solidFill>
                  <a:schemeClr val="accent1">
                    <a:lumMod val="50000"/>
                  </a:schemeClr>
                </a:solidFill>
              </a:rPr>
              <a:t>peripheric</a:t>
            </a:r>
            <a:r>
              <a:rPr lang="it-IT" sz="5400" dirty="0">
                <a:solidFill>
                  <a:schemeClr val="accent1">
                    <a:lumMod val="50000"/>
                  </a:schemeClr>
                </a:solidFill>
              </a:rPr>
              <a:t> </a:t>
            </a:r>
            <a:r>
              <a:rPr lang="it-IT" sz="5400" dirty="0" err="1">
                <a:solidFill>
                  <a:schemeClr val="accent1">
                    <a:lumMod val="50000"/>
                  </a:schemeClr>
                </a:solidFill>
              </a:rPr>
              <a:t>nervous</a:t>
            </a:r>
            <a:r>
              <a:rPr lang="it-IT" sz="5400" dirty="0">
                <a:solidFill>
                  <a:schemeClr val="accent1">
                    <a:lumMod val="50000"/>
                  </a:schemeClr>
                </a:solidFill>
              </a:rPr>
              <a:t> </a:t>
            </a:r>
            <a:r>
              <a:rPr lang="it-IT" sz="5400" dirty="0" err="1">
                <a:solidFill>
                  <a:schemeClr val="accent1">
                    <a:lumMod val="50000"/>
                  </a:schemeClr>
                </a:solidFill>
              </a:rPr>
              <a:t>system</a:t>
            </a:r>
            <a:endParaRPr lang="it-IT" sz="5400" dirty="0">
              <a:solidFill>
                <a:schemeClr val="accent1">
                  <a:lumMod val="50000"/>
                </a:schemeClr>
              </a:solidFill>
            </a:endParaRPr>
          </a:p>
        </p:txBody>
      </p:sp>
    </p:spTree>
    <p:extLst>
      <p:ext uri="{BB962C8B-B14F-4D97-AF65-F5344CB8AC3E}">
        <p14:creationId xmlns:p14="http://schemas.microsoft.com/office/powerpoint/2010/main" val="40975941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37C8B556-A289-4846-9D47-4AB39CA06BEB}" type="slidenum">
              <a:rPr lang="it-IT" sz="1400" b="0">
                <a:solidFill>
                  <a:schemeClr val="tx1"/>
                </a:solidFill>
              </a:rPr>
              <a:pPr eaLnBrk="1" hangingPunct="1"/>
              <a:t>15</a:t>
            </a:fld>
            <a:endParaRPr lang="it-IT" sz="1400" b="0">
              <a:solidFill>
                <a:schemeClr val="tx1"/>
              </a:solidFill>
            </a:endParaRPr>
          </a:p>
        </p:txBody>
      </p:sp>
      <p:pic>
        <p:nvPicPr>
          <p:cNvPr id="6656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85801"/>
            <a:ext cx="9144000" cy="483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4" name="Text Box 3"/>
          <p:cNvSpPr txBox="1">
            <a:spLocks noChangeArrowheads="1"/>
          </p:cNvSpPr>
          <p:nvPr/>
        </p:nvSpPr>
        <p:spPr bwMode="auto">
          <a:xfrm>
            <a:off x="6019800" y="1524001"/>
            <a:ext cx="24384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a:t>May 2013</a:t>
            </a:r>
          </a:p>
        </p:txBody>
      </p:sp>
    </p:spTree>
    <p:extLst>
      <p:ext uri="{BB962C8B-B14F-4D97-AF65-F5344CB8AC3E}">
        <p14:creationId xmlns:p14="http://schemas.microsoft.com/office/powerpoint/2010/main" val="31838411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25D2CA5E-B27F-431B-8AD7-4F821D436376}" type="slidenum">
              <a:rPr lang="it-IT" sz="1400" b="0">
                <a:solidFill>
                  <a:schemeClr val="tx1"/>
                </a:solidFill>
              </a:rPr>
              <a:pPr eaLnBrk="1" hangingPunct="1"/>
              <a:t>16</a:t>
            </a:fld>
            <a:endParaRPr lang="it-IT" sz="1400" b="0">
              <a:solidFill>
                <a:schemeClr val="tx1"/>
              </a:solidFill>
            </a:endParaRPr>
          </a:p>
        </p:txBody>
      </p:sp>
      <p:pic>
        <p:nvPicPr>
          <p:cNvPr id="6758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362200"/>
            <a:ext cx="8382000" cy="412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9" name="Text Box 5"/>
          <p:cNvSpPr txBox="1">
            <a:spLocks noChangeArrowheads="1"/>
          </p:cNvSpPr>
          <p:nvPr/>
        </p:nvSpPr>
        <p:spPr bwMode="auto">
          <a:xfrm>
            <a:off x="1905000" y="228600"/>
            <a:ext cx="8458200" cy="1373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it-IT" sz="2800"/>
              <a:t>ATP Synthesis in Sciatic nerve-derived isolated myelin vesicles (IMV) from Wt and dysmyelinating peripheral neuropathy (CMT1A) rats</a:t>
            </a:r>
          </a:p>
        </p:txBody>
      </p:sp>
      <p:sp>
        <p:nvSpPr>
          <p:cNvPr id="67590" name="Rectangle 6"/>
          <p:cNvSpPr>
            <a:spLocks noChangeArrowheads="1"/>
          </p:cNvSpPr>
          <p:nvPr/>
        </p:nvSpPr>
        <p:spPr bwMode="auto">
          <a:xfrm>
            <a:off x="6048375" y="3900488"/>
            <a:ext cx="304800" cy="30480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it-IT"/>
          </a:p>
        </p:txBody>
      </p:sp>
    </p:spTree>
    <p:extLst>
      <p:ext uri="{BB962C8B-B14F-4D97-AF65-F5344CB8AC3E}">
        <p14:creationId xmlns:p14="http://schemas.microsoft.com/office/powerpoint/2010/main" val="36521187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078C69F0-CF16-413E-B4E6-734E3C84EF18}" type="slidenum">
              <a:rPr lang="it-IT" sz="1400" b="0">
                <a:solidFill>
                  <a:schemeClr val="tx1"/>
                </a:solidFill>
              </a:rPr>
              <a:pPr eaLnBrk="1" hangingPunct="1"/>
              <a:t>17</a:t>
            </a:fld>
            <a:endParaRPr lang="it-IT" sz="1400" b="0">
              <a:solidFill>
                <a:schemeClr val="tx1"/>
              </a:solidFill>
            </a:endParaRPr>
          </a:p>
        </p:txBody>
      </p:sp>
      <p:pic>
        <p:nvPicPr>
          <p:cNvPr id="686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3476625"/>
            <a:ext cx="5867400"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6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0"/>
            <a:ext cx="6172200" cy="31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37938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3331A7C3-8A5E-4CD2-BDAB-3AE83AD677C5}" type="slidenum">
              <a:rPr lang="it-IT" sz="1400" b="0">
                <a:solidFill>
                  <a:schemeClr val="tx1"/>
                </a:solidFill>
              </a:rPr>
              <a:pPr eaLnBrk="1" hangingPunct="1"/>
              <a:t>18</a:t>
            </a:fld>
            <a:endParaRPr lang="it-IT" sz="1400" b="0">
              <a:solidFill>
                <a:schemeClr val="tx1"/>
              </a:solidFill>
            </a:endParaRPr>
          </a:p>
        </p:txBody>
      </p:sp>
      <p:pic>
        <p:nvPicPr>
          <p:cNvPr id="6963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1138" y="584200"/>
            <a:ext cx="9186863" cy="479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6" name="Text Box 6"/>
          <p:cNvSpPr txBox="1">
            <a:spLocks noChangeArrowheads="1"/>
          </p:cNvSpPr>
          <p:nvPr/>
        </p:nvSpPr>
        <p:spPr bwMode="auto">
          <a:xfrm>
            <a:off x="1752600" y="5765800"/>
            <a:ext cx="2895600" cy="10160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2000" b="0"/>
              <a:t>immunohystochemically stained with Ab against MBP</a:t>
            </a:r>
          </a:p>
        </p:txBody>
      </p:sp>
      <p:sp>
        <p:nvSpPr>
          <p:cNvPr id="69637" name="Text Box 7"/>
          <p:cNvSpPr txBox="1">
            <a:spLocks noChangeArrowheads="1"/>
          </p:cNvSpPr>
          <p:nvPr/>
        </p:nvSpPr>
        <p:spPr bwMode="auto">
          <a:xfrm>
            <a:off x="5257800" y="5842000"/>
            <a:ext cx="2895600" cy="10160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2000" b="0"/>
              <a:t>immunohystochemically stained with Ab against Cx32</a:t>
            </a:r>
          </a:p>
        </p:txBody>
      </p:sp>
      <p:sp>
        <p:nvSpPr>
          <p:cNvPr id="69638" name="Text Box 8"/>
          <p:cNvSpPr txBox="1">
            <a:spLocks noChangeArrowheads="1"/>
          </p:cNvSpPr>
          <p:nvPr/>
        </p:nvSpPr>
        <p:spPr bwMode="auto">
          <a:xfrm>
            <a:off x="8229600" y="5918200"/>
            <a:ext cx="1752600" cy="4064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2000" b="0"/>
              <a:t>Merge</a:t>
            </a:r>
          </a:p>
        </p:txBody>
      </p:sp>
      <p:sp>
        <p:nvSpPr>
          <p:cNvPr id="69639" name="AutoShape 9"/>
          <p:cNvSpPr>
            <a:spLocks noChangeArrowheads="1"/>
          </p:cNvSpPr>
          <p:nvPr/>
        </p:nvSpPr>
        <p:spPr bwMode="auto">
          <a:xfrm>
            <a:off x="2819400" y="5308600"/>
            <a:ext cx="457200" cy="457200"/>
          </a:xfrm>
          <a:prstGeom prst="upArrow">
            <a:avLst>
              <a:gd name="adj1" fmla="val 50000"/>
              <a:gd name="adj2" fmla="val 25000"/>
            </a:avLst>
          </a:prstGeom>
          <a:solidFill>
            <a:schemeClr val="accent1"/>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a:p>
        </p:txBody>
      </p:sp>
      <p:sp>
        <p:nvSpPr>
          <p:cNvPr id="69640" name="Text Box 10"/>
          <p:cNvSpPr txBox="1">
            <a:spLocks noChangeArrowheads="1"/>
          </p:cNvSpPr>
          <p:nvPr/>
        </p:nvSpPr>
        <p:spPr bwMode="auto">
          <a:xfrm>
            <a:off x="1752600" y="5765800"/>
            <a:ext cx="2895600" cy="1016000"/>
          </a:xfrm>
          <a:prstGeom prst="rect">
            <a:avLst/>
          </a:prstGeom>
          <a:noFill/>
          <a:ln w="9525">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2000" b="0"/>
              <a:t>immunohystochemically stained with Ab against MBP</a:t>
            </a:r>
          </a:p>
        </p:txBody>
      </p:sp>
      <p:sp>
        <p:nvSpPr>
          <p:cNvPr id="69641" name="AutoShape 11"/>
          <p:cNvSpPr>
            <a:spLocks noChangeArrowheads="1"/>
          </p:cNvSpPr>
          <p:nvPr/>
        </p:nvSpPr>
        <p:spPr bwMode="auto">
          <a:xfrm>
            <a:off x="2819400" y="5308600"/>
            <a:ext cx="457200" cy="457200"/>
          </a:xfrm>
          <a:prstGeom prst="upArrow">
            <a:avLst>
              <a:gd name="adj1" fmla="val 50000"/>
              <a:gd name="adj2" fmla="val 25000"/>
            </a:avLst>
          </a:prstGeom>
          <a:solidFill>
            <a:schemeClr val="accent1"/>
          </a:solidFill>
          <a:ln w="9525">
            <a:solidFill>
              <a:srgbClr val="FF3300"/>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a:p>
        </p:txBody>
      </p:sp>
      <p:sp>
        <p:nvSpPr>
          <p:cNvPr id="69642" name="AutoShape 12"/>
          <p:cNvSpPr>
            <a:spLocks noChangeArrowheads="1"/>
          </p:cNvSpPr>
          <p:nvPr/>
        </p:nvSpPr>
        <p:spPr bwMode="auto">
          <a:xfrm>
            <a:off x="5943600" y="5384800"/>
            <a:ext cx="457200" cy="457200"/>
          </a:xfrm>
          <a:prstGeom prst="upArrow">
            <a:avLst>
              <a:gd name="adj1" fmla="val 50000"/>
              <a:gd name="adj2" fmla="val 25000"/>
            </a:avLst>
          </a:prstGeom>
          <a:solidFill>
            <a:schemeClr val="accent1"/>
          </a:solidFill>
          <a:ln w="9525">
            <a:solidFill>
              <a:srgbClr val="FF3300"/>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a:p>
        </p:txBody>
      </p:sp>
      <p:sp>
        <p:nvSpPr>
          <p:cNvPr id="69643" name="AutoShape 13"/>
          <p:cNvSpPr>
            <a:spLocks noChangeArrowheads="1"/>
          </p:cNvSpPr>
          <p:nvPr/>
        </p:nvSpPr>
        <p:spPr bwMode="auto">
          <a:xfrm>
            <a:off x="8991600" y="5461000"/>
            <a:ext cx="457200" cy="457200"/>
          </a:xfrm>
          <a:prstGeom prst="upArrow">
            <a:avLst>
              <a:gd name="adj1" fmla="val 50000"/>
              <a:gd name="adj2" fmla="val 25000"/>
            </a:avLst>
          </a:prstGeom>
          <a:solidFill>
            <a:schemeClr val="accent1"/>
          </a:solidFill>
          <a:ln w="9525">
            <a:solidFill>
              <a:srgbClr val="FF3300"/>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a:p>
        </p:txBody>
      </p:sp>
      <p:sp>
        <p:nvSpPr>
          <p:cNvPr id="69644" name="Text Box 14"/>
          <p:cNvSpPr txBox="1">
            <a:spLocks noChangeArrowheads="1"/>
          </p:cNvSpPr>
          <p:nvPr/>
        </p:nvSpPr>
        <p:spPr bwMode="auto">
          <a:xfrm>
            <a:off x="4038600" y="0"/>
            <a:ext cx="4343400" cy="523220"/>
          </a:xfrm>
          <a:prstGeom prst="rect">
            <a:avLst/>
          </a:prstGeom>
          <a:solidFill>
            <a:schemeClr val="bg1"/>
          </a:solidFill>
          <a:ln w="57150" cmpd="thinThick">
            <a:solidFill>
              <a:srgbClr val="FF3300"/>
            </a:solidFill>
            <a:miter lim="800000"/>
            <a:headEnd/>
            <a:tailEnd/>
          </a:ln>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a:solidFill>
                  <a:srgbClr val="3366FF"/>
                </a:solidFill>
              </a:rPr>
              <a:t>Gap-junction in myelin</a:t>
            </a:r>
          </a:p>
        </p:txBody>
      </p:sp>
    </p:spTree>
    <p:extLst>
      <p:ext uri="{BB962C8B-B14F-4D97-AF65-F5344CB8AC3E}">
        <p14:creationId xmlns:p14="http://schemas.microsoft.com/office/powerpoint/2010/main" val="40756136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56322"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1B5DF00F-F81C-4D1A-A98E-F1C507D47906}" type="slidenum">
              <a:rPr lang="it-IT" sz="1400" b="0">
                <a:solidFill>
                  <a:schemeClr val="tx1"/>
                </a:solidFill>
              </a:rPr>
              <a:pPr eaLnBrk="1" hangingPunct="1"/>
              <a:t>19</a:t>
            </a:fld>
            <a:endParaRPr lang="it-IT" sz="1400" b="0">
              <a:solidFill>
                <a:schemeClr val="tx1"/>
              </a:solidFill>
            </a:endParaRPr>
          </a:p>
        </p:txBody>
      </p:sp>
      <p:sp>
        <p:nvSpPr>
          <p:cNvPr id="56323" name="Text Box 3"/>
          <p:cNvSpPr txBox="1">
            <a:spLocks noChangeArrowheads="1"/>
          </p:cNvSpPr>
          <p:nvPr/>
        </p:nvSpPr>
        <p:spPr bwMode="auto">
          <a:xfrm>
            <a:off x="2286000" y="609600"/>
            <a:ext cx="7704138" cy="4856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spcBef>
                <a:spcPct val="50000"/>
              </a:spcBef>
            </a:pPr>
            <a:r>
              <a:rPr lang="it-IT" sz="7200" dirty="0" smtClean="0">
                <a:solidFill>
                  <a:schemeClr val="accent1">
                    <a:lumMod val="50000"/>
                  </a:schemeClr>
                </a:solidFill>
              </a:rPr>
              <a:t>(3)</a:t>
            </a:r>
            <a:endParaRPr lang="it-IT" sz="7200" dirty="0">
              <a:solidFill>
                <a:schemeClr val="accent1">
                  <a:lumMod val="50000"/>
                </a:schemeClr>
              </a:solidFill>
            </a:endParaRPr>
          </a:p>
          <a:p>
            <a:pPr algn="ctr" eaLnBrk="1" hangingPunct="1">
              <a:spcBef>
                <a:spcPct val="20000"/>
              </a:spcBef>
            </a:pPr>
            <a:r>
              <a:rPr lang="it-IT" sz="5400" dirty="0" err="1">
                <a:solidFill>
                  <a:schemeClr val="accent1">
                    <a:lumMod val="50000"/>
                  </a:schemeClr>
                </a:solidFill>
              </a:rPr>
              <a:t>Hypothesis</a:t>
            </a:r>
            <a:r>
              <a:rPr lang="it-IT" sz="5400" dirty="0">
                <a:solidFill>
                  <a:schemeClr val="accent1">
                    <a:lumMod val="50000"/>
                  </a:schemeClr>
                </a:solidFill>
              </a:rPr>
              <a:t> of </a:t>
            </a:r>
            <a:r>
              <a:rPr lang="it-IT" sz="5400" dirty="0" err="1">
                <a:solidFill>
                  <a:schemeClr val="accent1">
                    <a:lumMod val="50000"/>
                  </a:schemeClr>
                </a:solidFill>
              </a:rPr>
              <a:t>molecular</a:t>
            </a:r>
            <a:r>
              <a:rPr lang="it-IT" sz="5400" dirty="0">
                <a:solidFill>
                  <a:schemeClr val="accent1">
                    <a:lumMod val="50000"/>
                  </a:schemeClr>
                </a:solidFill>
              </a:rPr>
              <a:t> </a:t>
            </a:r>
            <a:r>
              <a:rPr lang="it-IT" sz="5400" dirty="0" err="1">
                <a:solidFill>
                  <a:schemeClr val="accent1">
                    <a:lumMod val="50000"/>
                  </a:schemeClr>
                </a:solidFill>
              </a:rPr>
              <a:t>mechanism</a:t>
            </a:r>
            <a:r>
              <a:rPr lang="it-IT" sz="5400" dirty="0">
                <a:solidFill>
                  <a:schemeClr val="accent1">
                    <a:lumMod val="50000"/>
                  </a:schemeClr>
                </a:solidFill>
              </a:rPr>
              <a:t> in </a:t>
            </a:r>
            <a:r>
              <a:rPr lang="it-IT" sz="5400" dirty="0" err="1">
                <a:solidFill>
                  <a:schemeClr val="accent1">
                    <a:lumMod val="50000"/>
                  </a:schemeClr>
                </a:solidFill>
              </a:rPr>
              <a:t>respiring</a:t>
            </a:r>
            <a:r>
              <a:rPr lang="it-IT" sz="5400" dirty="0">
                <a:solidFill>
                  <a:schemeClr val="accent1">
                    <a:lumMod val="50000"/>
                  </a:schemeClr>
                </a:solidFill>
              </a:rPr>
              <a:t>/</a:t>
            </a:r>
            <a:r>
              <a:rPr lang="it-IT" sz="5400" dirty="0" err="1">
                <a:solidFill>
                  <a:schemeClr val="accent1">
                    <a:lumMod val="50000"/>
                  </a:schemeClr>
                </a:solidFill>
              </a:rPr>
              <a:t>energizing</a:t>
            </a:r>
            <a:endParaRPr lang="it-IT" sz="5400" dirty="0">
              <a:solidFill>
                <a:schemeClr val="accent1">
                  <a:lumMod val="50000"/>
                </a:schemeClr>
              </a:solidFill>
            </a:endParaRPr>
          </a:p>
          <a:p>
            <a:pPr algn="ctr" eaLnBrk="1" hangingPunct="1">
              <a:spcBef>
                <a:spcPct val="20000"/>
              </a:spcBef>
            </a:pPr>
            <a:r>
              <a:rPr lang="it-IT" sz="5400" dirty="0" err="1">
                <a:solidFill>
                  <a:schemeClr val="accent1">
                    <a:lumMod val="50000"/>
                  </a:schemeClr>
                </a:solidFill>
              </a:rPr>
              <a:t>myelin</a:t>
            </a:r>
            <a:r>
              <a:rPr lang="it-IT" sz="5400" dirty="0">
                <a:solidFill>
                  <a:schemeClr val="accent1">
                    <a:lumMod val="50000"/>
                  </a:schemeClr>
                </a:solidFill>
              </a:rPr>
              <a:t> </a:t>
            </a:r>
            <a:r>
              <a:rPr lang="it-IT" sz="5400" dirty="0" err="1">
                <a:solidFill>
                  <a:schemeClr val="accent1">
                    <a:lumMod val="50000"/>
                  </a:schemeClr>
                </a:solidFill>
              </a:rPr>
              <a:t>sheath</a:t>
            </a:r>
            <a:endParaRPr lang="it-IT" sz="5400" dirty="0">
              <a:solidFill>
                <a:schemeClr val="accent1">
                  <a:lumMod val="50000"/>
                </a:schemeClr>
              </a:solidFill>
            </a:endParaRPr>
          </a:p>
        </p:txBody>
      </p:sp>
    </p:spTree>
    <p:extLst>
      <p:ext uri="{BB962C8B-B14F-4D97-AF65-F5344CB8AC3E}">
        <p14:creationId xmlns:p14="http://schemas.microsoft.com/office/powerpoint/2010/main" val="9114127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DD86DF06-A258-4095-B1BC-5A05CC88FC86}" type="slidenum">
              <a:rPr lang="it-IT" sz="1400" b="0">
                <a:solidFill>
                  <a:schemeClr val="tx1"/>
                </a:solidFill>
              </a:rPr>
              <a:pPr eaLnBrk="1" hangingPunct="1"/>
              <a:t>20</a:t>
            </a:fld>
            <a:endParaRPr lang="it-IT" sz="1400" b="0">
              <a:solidFill>
                <a:schemeClr val="tx1"/>
              </a:solidFill>
            </a:endParaRPr>
          </a:p>
        </p:txBody>
      </p:sp>
      <p:sp>
        <p:nvSpPr>
          <p:cNvPr id="57347" name="Text Box 2"/>
          <p:cNvSpPr txBox="1">
            <a:spLocks noChangeArrowheads="1"/>
          </p:cNvSpPr>
          <p:nvPr/>
        </p:nvSpPr>
        <p:spPr bwMode="auto">
          <a:xfrm>
            <a:off x="2590800" y="1"/>
            <a:ext cx="73914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spcBef>
                <a:spcPct val="50000"/>
              </a:spcBef>
            </a:pPr>
            <a:r>
              <a:rPr lang="it-IT"/>
              <a:t>GAP JUNCTIONS : </a:t>
            </a:r>
          </a:p>
          <a:p>
            <a:pPr eaLnBrk="1" hangingPunct="1">
              <a:spcBef>
                <a:spcPct val="50000"/>
              </a:spcBef>
            </a:pPr>
            <a:r>
              <a:rPr lang="it-IT"/>
              <a:t>Structures that allow the transport of molecules throught two cells, by mass action. Considering that ATP is very concentrated in the cell it is possible hypothesize that connexins could transport ATP. </a:t>
            </a:r>
          </a:p>
        </p:txBody>
      </p:sp>
      <p:pic>
        <p:nvPicPr>
          <p:cNvPr id="5734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4105276"/>
            <a:ext cx="4343400"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19397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44F3E941-4BF6-4DC7-BC48-188FD4346BA6}" type="slidenum">
              <a:rPr lang="it-IT" sz="1400" b="0">
                <a:solidFill>
                  <a:schemeClr val="tx1"/>
                </a:solidFill>
              </a:rPr>
              <a:pPr eaLnBrk="1" hangingPunct="1"/>
              <a:t>21</a:t>
            </a:fld>
            <a:endParaRPr lang="it-IT" sz="1400" b="0">
              <a:solidFill>
                <a:schemeClr val="tx1"/>
              </a:solidFill>
            </a:endParaRPr>
          </a:p>
        </p:txBody>
      </p:sp>
      <p:sp>
        <p:nvSpPr>
          <p:cNvPr id="58371" name="Text Box 2"/>
          <p:cNvSpPr txBox="1">
            <a:spLocks noChangeArrowheads="1"/>
          </p:cNvSpPr>
          <p:nvPr/>
        </p:nvSpPr>
        <p:spPr bwMode="auto">
          <a:xfrm>
            <a:off x="1703388" y="0"/>
            <a:ext cx="8964612" cy="3575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600">
                <a:solidFill>
                  <a:schemeClr val="tx1"/>
                </a:solidFill>
                <a:latin typeface="NewCenturySchlbk-Bold" charset="0"/>
              </a:rPr>
              <a:t>Gap Junctions between Cells Expressing Connexin 43 or 32 Show Inverse Permselectivity to Adenosine and ATP </a:t>
            </a:r>
          </a:p>
          <a:p>
            <a:pPr eaLnBrk="1" hangingPunct="1">
              <a:spcBef>
                <a:spcPct val="50000"/>
              </a:spcBef>
            </a:pPr>
            <a:r>
              <a:rPr lang="it-IT" sz="1600">
                <a:solidFill>
                  <a:schemeClr val="tx1"/>
                </a:solidFill>
                <a:latin typeface="NewCenturySchlbk-Bold" charset="0"/>
              </a:rPr>
              <a:t>Gary S. Goldberg‡§, Alonso P. Moreno</a:t>
            </a:r>
            <a:r>
              <a:rPr lang="it-IT" sz="1600">
                <a:solidFill>
                  <a:schemeClr val="tx1"/>
                </a:solidFill>
                <a:latin typeface="HelveticaNeue-Bold" charset="0"/>
              </a:rPr>
              <a:t>¶</a:t>
            </a:r>
            <a:r>
              <a:rPr lang="it-IT" sz="1600">
                <a:solidFill>
                  <a:schemeClr val="tx1"/>
                </a:solidFill>
                <a:latin typeface="NewCenturySchlbk-Bold" charset="0"/>
              </a:rPr>
              <a:t>, and Paul D. Lampe</a:t>
            </a:r>
            <a:endParaRPr lang="it-IT" sz="1600" b="0">
              <a:solidFill>
                <a:schemeClr val="tx1"/>
              </a:solidFill>
              <a:latin typeface="MathematicalPi-Three" charset="0"/>
            </a:endParaRPr>
          </a:p>
          <a:p>
            <a:pPr eaLnBrk="1" hangingPunct="1">
              <a:spcBef>
                <a:spcPct val="50000"/>
              </a:spcBef>
            </a:pPr>
            <a:r>
              <a:rPr lang="it-IT" sz="1600" b="0" i="1">
                <a:solidFill>
                  <a:schemeClr val="tx1"/>
                </a:solidFill>
                <a:latin typeface="NewCenturySchlbk-Italic" charset="0"/>
              </a:rPr>
              <a:t>From the </a:t>
            </a:r>
            <a:r>
              <a:rPr lang="it-IT" sz="1600" b="0">
                <a:solidFill>
                  <a:schemeClr val="tx1"/>
                </a:solidFill>
                <a:latin typeface="NewCenturySchlbk-Roman" charset="0"/>
              </a:rPr>
              <a:t>‡</a:t>
            </a:r>
            <a:r>
              <a:rPr lang="it-IT" sz="1600" b="0" i="1">
                <a:solidFill>
                  <a:schemeClr val="tx1"/>
                </a:solidFill>
                <a:latin typeface="NewCenturySchlbk-Italic" charset="0"/>
              </a:rPr>
              <a:t>Department of Physiology and Biophysics, State University of New York, Stony Brook, New York 11794-8661,</a:t>
            </a:r>
          </a:p>
          <a:p>
            <a:pPr eaLnBrk="1" hangingPunct="1">
              <a:spcBef>
                <a:spcPct val="50000"/>
              </a:spcBef>
            </a:pPr>
            <a:r>
              <a:rPr lang="it-IT" sz="1600" b="0" i="1">
                <a:solidFill>
                  <a:schemeClr val="tx1"/>
                </a:solidFill>
                <a:latin typeface="NewCenturySchlbk-Italic" charset="0"/>
              </a:rPr>
              <a:t>the </a:t>
            </a:r>
            <a:r>
              <a:rPr lang="it-IT" sz="1600" b="0">
                <a:solidFill>
                  <a:schemeClr val="tx1"/>
                </a:solidFill>
                <a:latin typeface="HelveticaNeue-Roman" charset="0"/>
              </a:rPr>
              <a:t>¶</a:t>
            </a:r>
            <a:r>
              <a:rPr lang="it-IT" sz="1600" b="0" i="1">
                <a:solidFill>
                  <a:schemeClr val="tx1"/>
                </a:solidFill>
                <a:latin typeface="NewCenturySchlbk-Italic" charset="0"/>
              </a:rPr>
              <a:t>Krannert Institute of Cardiology, Indiana University School of Medicine, Indianapolis, Indiana 46202, and</a:t>
            </a:r>
          </a:p>
          <a:p>
            <a:pPr eaLnBrk="1" hangingPunct="1">
              <a:spcBef>
                <a:spcPct val="50000"/>
              </a:spcBef>
            </a:pPr>
            <a:r>
              <a:rPr lang="it-IT" sz="1600" b="0" i="1">
                <a:solidFill>
                  <a:schemeClr val="tx1"/>
                </a:solidFill>
                <a:latin typeface="NewCenturySchlbk-Italic" charset="0"/>
              </a:rPr>
              <a:t>Fred Hutchinson Cancer Research Center, Seattle, Washington 98109</a:t>
            </a:r>
          </a:p>
          <a:p>
            <a:pPr eaLnBrk="1" hangingPunct="1">
              <a:spcBef>
                <a:spcPct val="50000"/>
              </a:spcBef>
            </a:pPr>
            <a:r>
              <a:rPr lang="it-IT" sz="1600" b="0">
                <a:solidFill>
                  <a:schemeClr val="tx1"/>
                </a:solidFill>
                <a:latin typeface="NewCenturySchlbk-Roman" charset="0"/>
              </a:rPr>
              <a:t>THE JOURNAL OF BIOLOGICAL CHEMISTRY Vol. 277, No. 39, Issue of September 27, pp. 36725–36730, </a:t>
            </a:r>
            <a:r>
              <a:rPr lang="it-IT" sz="2000">
                <a:solidFill>
                  <a:schemeClr val="tx1"/>
                </a:solidFill>
                <a:latin typeface="NewCenturySchlbk-Roman" charset="0"/>
              </a:rPr>
              <a:t>2002.</a:t>
            </a:r>
          </a:p>
          <a:p>
            <a:pPr eaLnBrk="1" hangingPunct="1">
              <a:spcBef>
                <a:spcPct val="50000"/>
              </a:spcBef>
            </a:pPr>
            <a:endParaRPr lang="it-IT" sz="1600">
              <a:solidFill>
                <a:schemeClr val="tx1"/>
              </a:solidFill>
              <a:latin typeface="Times New Roman" panose="02020603050405020304" pitchFamily="18" charset="0"/>
            </a:endParaRPr>
          </a:p>
        </p:txBody>
      </p:sp>
      <p:sp>
        <p:nvSpPr>
          <p:cNvPr id="58372" name="Text Box 3"/>
          <p:cNvSpPr txBox="1">
            <a:spLocks noChangeArrowheads="1"/>
          </p:cNvSpPr>
          <p:nvPr/>
        </p:nvSpPr>
        <p:spPr bwMode="auto">
          <a:xfrm>
            <a:off x="1828800" y="3962400"/>
            <a:ext cx="8839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endParaRPr lang="it-IT" sz="2400" b="0">
              <a:solidFill>
                <a:schemeClr val="tx1"/>
              </a:solidFill>
              <a:latin typeface="Times New Roman" panose="02020603050405020304" pitchFamily="18" charset="0"/>
            </a:endParaRPr>
          </a:p>
        </p:txBody>
      </p:sp>
      <p:sp>
        <p:nvSpPr>
          <p:cNvPr id="58373" name="Text Box 4"/>
          <p:cNvSpPr txBox="1">
            <a:spLocks noChangeArrowheads="1"/>
          </p:cNvSpPr>
          <p:nvPr/>
        </p:nvSpPr>
        <p:spPr bwMode="auto">
          <a:xfrm>
            <a:off x="2057400" y="3581400"/>
            <a:ext cx="822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endParaRPr lang="it-IT" sz="2400" b="0">
              <a:solidFill>
                <a:schemeClr val="tx1"/>
              </a:solidFill>
              <a:latin typeface="Times New Roman" panose="02020603050405020304" pitchFamily="18" charset="0"/>
            </a:endParaRPr>
          </a:p>
        </p:txBody>
      </p:sp>
      <p:pic>
        <p:nvPicPr>
          <p:cNvPr id="5837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3644900"/>
            <a:ext cx="5470525"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3776664"/>
            <a:ext cx="3779838" cy="239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23156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1735D570-F9BC-4FAD-8217-26AE02F9004D}" type="slidenum">
              <a:rPr lang="it-IT" sz="1400" b="0">
                <a:solidFill>
                  <a:schemeClr val="tx1"/>
                </a:solidFill>
              </a:rPr>
              <a:pPr eaLnBrk="1" hangingPunct="1"/>
              <a:t>22</a:t>
            </a:fld>
            <a:endParaRPr lang="it-IT" sz="1400" b="0">
              <a:solidFill>
                <a:schemeClr val="tx1"/>
              </a:solidFill>
            </a:endParaRPr>
          </a:p>
        </p:txBody>
      </p:sp>
      <p:sp>
        <p:nvSpPr>
          <p:cNvPr id="59395" name="Text Box 2"/>
          <p:cNvSpPr txBox="1">
            <a:spLocks noChangeArrowheads="1"/>
          </p:cNvSpPr>
          <p:nvPr/>
        </p:nvSpPr>
        <p:spPr bwMode="auto">
          <a:xfrm>
            <a:off x="2133600" y="1"/>
            <a:ext cx="8077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en-US" sz="3600">
                <a:solidFill>
                  <a:schemeClr val="tx1"/>
                </a:solidFill>
              </a:rPr>
              <a:t>Myelin is rich in Gap-Junctions</a:t>
            </a:r>
            <a:endParaRPr lang="it-IT" sz="3600">
              <a:solidFill>
                <a:schemeClr val="tx1"/>
              </a:solidFill>
            </a:endParaRPr>
          </a:p>
        </p:txBody>
      </p:sp>
      <p:pic>
        <p:nvPicPr>
          <p:cNvPr id="5939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838201"/>
            <a:ext cx="9144000"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7"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124201"/>
            <a:ext cx="6694488"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733801"/>
            <a:ext cx="4648200"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399"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0800" y="3733800"/>
            <a:ext cx="3824288"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400" name="Text Box 7"/>
          <p:cNvSpPr txBox="1">
            <a:spLocks noChangeArrowheads="1"/>
          </p:cNvSpPr>
          <p:nvPr/>
        </p:nvSpPr>
        <p:spPr bwMode="auto">
          <a:xfrm>
            <a:off x="7924800" y="3276600"/>
            <a:ext cx="2743200" cy="376238"/>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800">
                <a:solidFill>
                  <a:schemeClr val="tx1"/>
                </a:solidFill>
              </a:rPr>
              <a:t>Microsomal membrane</a:t>
            </a:r>
          </a:p>
        </p:txBody>
      </p:sp>
      <p:sp>
        <p:nvSpPr>
          <p:cNvPr id="59401" name="Line 8"/>
          <p:cNvSpPr>
            <a:spLocks noChangeShapeType="1"/>
          </p:cNvSpPr>
          <p:nvPr/>
        </p:nvSpPr>
        <p:spPr bwMode="auto">
          <a:xfrm flipH="1">
            <a:off x="8077200" y="3657600"/>
            <a:ext cx="1524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59402" name="Text Box 9"/>
          <p:cNvSpPr txBox="1">
            <a:spLocks noChangeArrowheads="1"/>
          </p:cNvSpPr>
          <p:nvPr/>
        </p:nvSpPr>
        <p:spPr bwMode="auto">
          <a:xfrm>
            <a:off x="5029200" y="4495801"/>
            <a:ext cx="2971800" cy="346075"/>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600">
                <a:solidFill>
                  <a:schemeClr val="tx1"/>
                </a:solidFill>
              </a:rPr>
              <a:t>mitochondrial/synaptosomal</a:t>
            </a:r>
          </a:p>
        </p:txBody>
      </p:sp>
      <p:sp>
        <p:nvSpPr>
          <p:cNvPr id="59403" name="Line 10"/>
          <p:cNvSpPr>
            <a:spLocks noChangeShapeType="1"/>
          </p:cNvSpPr>
          <p:nvPr/>
        </p:nvSpPr>
        <p:spPr bwMode="auto">
          <a:xfrm flipV="1">
            <a:off x="8001000" y="4419600"/>
            <a:ext cx="3048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Tree>
    <p:extLst>
      <p:ext uri="{BB962C8B-B14F-4D97-AF65-F5344CB8AC3E}">
        <p14:creationId xmlns:p14="http://schemas.microsoft.com/office/powerpoint/2010/main" val="235166788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5BE9BAB0-4E7F-4DC3-A8B8-C1B2C659E278}" type="slidenum">
              <a:rPr lang="it-IT" sz="1400" b="0">
                <a:solidFill>
                  <a:schemeClr val="tx1"/>
                </a:solidFill>
              </a:rPr>
              <a:pPr eaLnBrk="1" hangingPunct="1"/>
              <a:t>23</a:t>
            </a:fld>
            <a:endParaRPr lang="it-IT" sz="1400" b="0">
              <a:solidFill>
                <a:schemeClr val="tx1"/>
              </a:solidFill>
            </a:endParaRPr>
          </a:p>
        </p:txBody>
      </p:sp>
      <p:pic>
        <p:nvPicPr>
          <p:cNvPr id="604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5551" y="1"/>
            <a:ext cx="6829425"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1557339"/>
            <a:ext cx="9572625"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0013" y="3357563"/>
            <a:ext cx="6559550"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2"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6988" y="4573588"/>
            <a:ext cx="6964362" cy="228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70201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1B7E71CB-5383-4553-8212-4A077BDB5720}" type="slidenum">
              <a:rPr lang="it-IT" sz="1400" b="0">
                <a:solidFill>
                  <a:schemeClr val="tx1"/>
                </a:solidFill>
              </a:rPr>
              <a:pPr eaLnBrk="1" hangingPunct="1"/>
              <a:t>24</a:t>
            </a:fld>
            <a:endParaRPr lang="it-IT" sz="1400" b="0">
              <a:solidFill>
                <a:schemeClr val="tx1"/>
              </a:solidFill>
            </a:endParaRPr>
          </a:p>
        </p:txBody>
      </p:sp>
      <p:graphicFrame>
        <p:nvGraphicFramePr>
          <p:cNvPr id="1852418" name="Group 2"/>
          <p:cNvGraphicFramePr>
            <a:graphicFrameLocks noGrp="1"/>
          </p:cNvGraphicFramePr>
          <p:nvPr>
            <p:ph idx="4294967295"/>
            <p:extLst>
              <p:ext uri="{D42A27DB-BD31-4B8C-83A1-F6EECF244321}">
                <p14:modId xmlns:p14="http://schemas.microsoft.com/office/powerpoint/2010/main" val="3285732036"/>
              </p:ext>
            </p:extLst>
          </p:nvPr>
        </p:nvGraphicFramePr>
        <p:xfrm>
          <a:off x="1981200" y="2667000"/>
          <a:ext cx="8229600" cy="3840982"/>
        </p:xfrm>
        <a:graphic>
          <a:graphicData uri="http://schemas.openxmlformats.org/drawingml/2006/table">
            <a:tbl>
              <a:tblPr/>
              <a:tblGrid>
                <a:gridCol w="4114800"/>
                <a:gridCol w="4114800"/>
              </a:tblGrid>
              <a:tr h="106698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dirty="0" smtClean="0">
                          <a:ln>
                            <a:noFill/>
                          </a:ln>
                          <a:solidFill>
                            <a:schemeClr val="tx1"/>
                          </a:solidFill>
                          <a:effectLst/>
                          <a:latin typeface="Arial" pitchFamily="34" charset="0"/>
                        </a:rPr>
                        <a:t>Sample</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2800" b="1" i="0" u="none" strike="noStrike" cap="none" normalizeH="0" baseline="0" dirty="0" smtClean="0">
                          <a:ln>
                            <a:noFill/>
                          </a:ln>
                          <a:solidFill>
                            <a:schemeClr val="tx1"/>
                          </a:solidFill>
                          <a:effectLst/>
                          <a:latin typeface="Arial" pitchFamily="34" charset="0"/>
                        </a:rPr>
                        <a:t>ATP </a:t>
                      </a:r>
                      <a:r>
                        <a:rPr kumimoji="0" lang="it-IT" sz="2800" b="1" i="0" u="none" strike="noStrike" cap="none" normalizeH="0" baseline="0" dirty="0" err="1" smtClean="0">
                          <a:ln>
                            <a:noFill/>
                          </a:ln>
                          <a:solidFill>
                            <a:schemeClr val="tx1"/>
                          </a:solidFill>
                          <a:effectLst/>
                          <a:latin typeface="Arial" pitchFamily="34" charset="0"/>
                        </a:rPr>
                        <a:t>produced</a:t>
                      </a:r>
                      <a:r>
                        <a:rPr kumimoji="0" lang="it-IT" sz="2800" b="1" i="0" u="none" strike="noStrike" cap="none" normalizeH="0" baseline="0" dirty="0" smtClean="0">
                          <a:ln>
                            <a:noFill/>
                          </a:ln>
                          <a:solidFill>
                            <a:schemeClr val="tx1"/>
                          </a:solidFill>
                          <a:effectLst/>
                          <a:latin typeface="Arial" pitchFamily="34" charset="0"/>
                        </a:rPr>
                        <a:t> (</a:t>
                      </a:r>
                      <a:r>
                        <a:rPr kumimoji="0" lang="it-IT" sz="2800" b="1" i="0" u="none" strike="noStrike" cap="none" normalizeH="0" baseline="0" dirty="0" err="1" smtClean="0">
                          <a:ln>
                            <a:noFill/>
                          </a:ln>
                          <a:solidFill>
                            <a:schemeClr val="tx1"/>
                          </a:solidFill>
                          <a:effectLst/>
                          <a:latin typeface="Arial" pitchFamily="34" charset="0"/>
                        </a:rPr>
                        <a:t>nmol</a:t>
                      </a:r>
                      <a:r>
                        <a:rPr kumimoji="0" lang="it-IT" sz="2800" b="1" i="0" u="none" strike="noStrike" cap="none" normalizeH="0" baseline="0" dirty="0" smtClean="0">
                          <a:ln>
                            <a:noFill/>
                          </a:ln>
                          <a:solidFill>
                            <a:schemeClr val="tx1"/>
                          </a:solidFill>
                          <a:effectLst/>
                          <a:latin typeface="Arial" pitchFamily="34" charset="0"/>
                        </a:rPr>
                        <a:t>/min/mg)</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762131">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err="1" smtClean="0">
                          <a:ln>
                            <a:noFill/>
                          </a:ln>
                          <a:solidFill>
                            <a:schemeClr val="tx1"/>
                          </a:solidFill>
                          <a:effectLst/>
                          <a:latin typeface="Arial" pitchFamily="34" charset="0"/>
                        </a:rPr>
                        <a:t>Myelin</a:t>
                      </a:r>
                      <a:r>
                        <a:rPr kumimoji="0" lang="it-IT" sz="2000" b="0" i="0" u="none" strike="noStrike" cap="none" normalizeH="0" baseline="0" dirty="0" smtClean="0">
                          <a:ln>
                            <a:noFill/>
                          </a:ln>
                          <a:solidFill>
                            <a:schemeClr val="tx1"/>
                          </a:solidFill>
                          <a:effectLst/>
                          <a:latin typeface="Arial" pitchFamily="34" charset="0"/>
                        </a:rPr>
                        <a:t> </a:t>
                      </a:r>
                      <a:r>
                        <a:rPr kumimoji="0" lang="it-IT" sz="2000" b="0" i="0" u="none" strike="noStrike" cap="none" normalizeH="0" baseline="0" dirty="0" err="1" smtClean="0">
                          <a:ln>
                            <a:noFill/>
                          </a:ln>
                          <a:solidFill>
                            <a:schemeClr val="tx1"/>
                          </a:solidFill>
                          <a:effectLst/>
                          <a:latin typeface="Arial" pitchFamily="34" charset="0"/>
                        </a:rPr>
                        <a:t>vesicles</a:t>
                      </a:r>
                      <a:endParaRPr kumimoji="0" lang="it-IT" sz="2000" b="0" i="0" u="none" strike="noStrike" cap="none" normalizeH="0" baseline="0" dirty="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pitchFamily="34" charset="0"/>
                        </a:rPr>
                        <a:t>(+ DMSO)</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0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pitchFamily="34" charset="0"/>
                        </a:rPr>
                        <a:t>35 </a:t>
                      </a:r>
                      <a:r>
                        <a:rPr kumimoji="0" lang="en-US" sz="2000" b="0" i="0" u="none" strike="noStrike" cap="none" normalizeH="0" baseline="0" dirty="0" smtClean="0">
                          <a:ln>
                            <a:noFill/>
                          </a:ln>
                          <a:solidFill>
                            <a:schemeClr val="tx1"/>
                          </a:solidFill>
                          <a:effectLst/>
                          <a:latin typeface="Arial" pitchFamily="34" charset="0"/>
                          <a:cs typeface="Arial" pitchFamily="34" charset="0"/>
                        </a:rPr>
                        <a:t>± 3.0</a:t>
                      </a: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732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err="1" smtClean="0">
                          <a:ln>
                            <a:noFill/>
                          </a:ln>
                          <a:solidFill>
                            <a:schemeClr val="tx1"/>
                          </a:solidFill>
                          <a:effectLst/>
                          <a:latin typeface="Arial" pitchFamily="34" charset="0"/>
                        </a:rPr>
                        <a:t>Myelin</a:t>
                      </a:r>
                      <a:r>
                        <a:rPr kumimoji="0" lang="it-IT" sz="2000" b="0" i="0" u="none" strike="noStrike" cap="none" normalizeH="0" baseline="0" dirty="0" smtClean="0">
                          <a:ln>
                            <a:noFill/>
                          </a:ln>
                          <a:solidFill>
                            <a:schemeClr val="tx1"/>
                          </a:solidFill>
                          <a:effectLst/>
                          <a:latin typeface="Arial" pitchFamily="34" charset="0"/>
                        </a:rPr>
                        <a:t> </a:t>
                      </a:r>
                      <a:r>
                        <a:rPr kumimoji="0" lang="it-IT" sz="2000" b="0" i="0" u="none" strike="noStrike" cap="none" normalizeH="0" baseline="0" dirty="0" err="1" smtClean="0">
                          <a:ln>
                            <a:noFill/>
                          </a:ln>
                          <a:solidFill>
                            <a:schemeClr val="tx1"/>
                          </a:solidFill>
                          <a:effectLst/>
                          <a:latin typeface="Arial" pitchFamily="34" charset="0"/>
                        </a:rPr>
                        <a:t>vesicles</a:t>
                      </a:r>
                      <a:endParaRPr kumimoji="0" lang="it-IT" sz="2000" b="0" i="0" u="none" strike="noStrike" cap="none" normalizeH="0" baseline="0" dirty="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pitchFamily="34" charset="0"/>
                        </a:rPr>
                        <a:t>+ </a:t>
                      </a:r>
                      <a:r>
                        <a:rPr kumimoji="0" lang="it-IT" sz="2000" b="0" i="0" u="none" strike="noStrike" cap="none" normalizeH="0" baseline="0" dirty="0" err="1" smtClean="0">
                          <a:ln>
                            <a:noFill/>
                          </a:ln>
                          <a:solidFill>
                            <a:schemeClr val="tx1"/>
                          </a:solidFill>
                          <a:effectLst/>
                          <a:latin typeface="Arial" pitchFamily="34" charset="0"/>
                        </a:rPr>
                        <a:t>Oleamide</a:t>
                      </a:r>
                      <a:r>
                        <a:rPr kumimoji="0" lang="it-IT" sz="2000" b="0" i="0" u="none" strike="noStrike" cap="none" normalizeH="0" baseline="0" dirty="0" smtClean="0">
                          <a:ln>
                            <a:noFill/>
                          </a:ln>
                          <a:solidFill>
                            <a:schemeClr val="tx1"/>
                          </a:solidFill>
                          <a:effectLst/>
                          <a:latin typeface="Arial" pitchFamily="34" charset="0"/>
                        </a:rPr>
                        <a:t> 50 </a:t>
                      </a:r>
                      <a:r>
                        <a:rPr kumimoji="0" lang="it-IT" sz="2000" b="0" i="0" u="none" strike="noStrike" cap="none" normalizeH="0" baseline="0" dirty="0" err="1" smtClean="0">
                          <a:ln>
                            <a:noFill/>
                          </a:ln>
                          <a:solidFill>
                            <a:schemeClr val="tx1"/>
                          </a:solidFill>
                          <a:effectLst/>
                          <a:latin typeface="Symbol" pitchFamily="18" charset="2"/>
                        </a:rPr>
                        <a:t>m</a:t>
                      </a:r>
                      <a:r>
                        <a:rPr kumimoji="0" lang="it-IT" sz="2000" b="0" i="0" u="none" strike="noStrike" cap="none" normalizeH="0" baseline="0" dirty="0" err="1" smtClean="0">
                          <a:ln>
                            <a:noFill/>
                          </a:ln>
                          <a:solidFill>
                            <a:schemeClr val="tx1"/>
                          </a:solidFill>
                          <a:effectLst/>
                          <a:latin typeface="Arial" pitchFamily="34" charset="0"/>
                        </a:rPr>
                        <a:t>M</a:t>
                      </a:r>
                      <a:r>
                        <a:rPr kumimoji="0" lang="it-IT" sz="2000" b="0" i="0" u="none" strike="noStrike" cap="none" normalizeH="0" baseline="0" dirty="0" smtClean="0">
                          <a:ln>
                            <a:noFill/>
                          </a:ln>
                          <a:solidFill>
                            <a:schemeClr val="tx1"/>
                          </a:solidFill>
                          <a:effectLst/>
                          <a:latin typeface="Arial" pitchFamily="34" charset="0"/>
                        </a:rPr>
                        <a:t> (in DMSO)</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0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it-IT" sz="2000" b="0" i="0" u="none" strike="noStrike" cap="none" normalizeH="0" baseline="0" dirty="0" smtClean="0">
                          <a:ln>
                            <a:noFill/>
                          </a:ln>
                          <a:solidFill>
                            <a:schemeClr val="tx1"/>
                          </a:solidFill>
                          <a:effectLst/>
                          <a:latin typeface="Arial" pitchFamily="34" charset="0"/>
                        </a:rPr>
                        <a:t>5 </a:t>
                      </a:r>
                      <a:r>
                        <a:rPr kumimoji="0" lang="en-US" sz="2000" b="0" i="0" u="none" strike="noStrike" cap="none" normalizeH="0" baseline="0" dirty="0" smtClean="0">
                          <a:ln>
                            <a:noFill/>
                          </a:ln>
                          <a:solidFill>
                            <a:schemeClr val="tx1"/>
                          </a:solidFill>
                          <a:effectLst/>
                          <a:latin typeface="Arial" pitchFamily="34" charset="0"/>
                          <a:cs typeface="Arial" pitchFamily="34" charset="0"/>
                        </a:rPr>
                        <a:t>± 0,4</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000" b="0" i="0" u="none" strike="noStrike" cap="none" normalizeH="0" baseline="0" dirty="0" smtClean="0">
                        <a:ln>
                          <a:noFill/>
                        </a:ln>
                        <a:solidFill>
                          <a:schemeClr val="tx1"/>
                        </a:solidFill>
                        <a:effectLst/>
                        <a:latin typeface="Arial" pitchFamily="34"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00601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err="1" smtClean="0">
                          <a:ln>
                            <a:noFill/>
                          </a:ln>
                          <a:solidFill>
                            <a:schemeClr val="tx1"/>
                          </a:solidFill>
                          <a:effectLst/>
                          <a:latin typeface="Arial" pitchFamily="34" charset="0"/>
                        </a:rPr>
                        <a:t>Myelin</a:t>
                      </a:r>
                      <a:r>
                        <a:rPr kumimoji="0" lang="it-IT" sz="2000" b="0" i="0" u="none" strike="noStrike" cap="none" normalizeH="0" baseline="0" dirty="0" smtClean="0">
                          <a:ln>
                            <a:noFill/>
                          </a:ln>
                          <a:solidFill>
                            <a:schemeClr val="tx1"/>
                          </a:solidFill>
                          <a:effectLst/>
                          <a:latin typeface="Arial" pitchFamily="34" charset="0"/>
                        </a:rPr>
                        <a:t> </a:t>
                      </a:r>
                      <a:r>
                        <a:rPr kumimoji="0" lang="it-IT" sz="2000" b="0" i="0" u="none" strike="noStrike" cap="none" normalizeH="0" baseline="0" dirty="0" err="1" smtClean="0">
                          <a:ln>
                            <a:noFill/>
                          </a:ln>
                          <a:solidFill>
                            <a:schemeClr val="tx1"/>
                          </a:solidFill>
                          <a:effectLst/>
                          <a:latin typeface="Arial" pitchFamily="34" charset="0"/>
                        </a:rPr>
                        <a:t>vesicles</a:t>
                      </a:r>
                      <a:endParaRPr kumimoji="0" lang="it-IT" sz="2000" b="0" i="0" u="none" strike="noStrike" cap="none" normalizeH="0" baseline="0" dirty="0" smtClean="0">
                        <a:ln>
                          <a:noFill/>
                        </a:ln>
                        <a:solidFill>
                          <a:schemeClr val="tx1"/>
                        </a:solidFill>
                        <a:effectLst/>
                        <a:latin typeface="Arial"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pitchFamily="34" charset="0"/>
                        </a:rPr>
                        <a:t>+ </a:t>
                      </a:r>
                      <a:r>
                        <a:rPr kumimoji="0" lang="it-IT" sz="2000" b="0" i="0" u="none" strike="noStrike" cap="none" normalizeH="0" baseline="0" dirty="0" err="1" smtClean="0">
                          <a:ln>
                            <a:noFill/>
                          </a:ln>
                          <a:solidFill>
                            <a:schemeClr val="tx1"/>
                          </a:solidFill>
                          <a:effectLst/>
                          <a:latin typeface="Arial" pitchFamily="34" charset="0"/>
                        </a:rPr>
                        <a:t>Oleic</a:t>
                      </a:r>
                      <a:r>
                        <a:rPr kumimoji="0" lang="it-IT" sz="2000" b="0" i="0" u="none" strike="noStrike" cap="none" normalizeH="0" baseline="0" dirty="0" smtClean="0">
                          <a:ln>
                            <a:noFill/>
                          </a:ln>
                          <a:solidFill>
                            <a:schemeClr val="tx1"/>
                          </a:solidFill>
                          <a:effectLst/>
                          <a:latin typeface="Arial" pitchFamily="34" charset="0"/>
                        </a:rPr>
                        <a:t> Acid  50 </a:t>
                      </a:r>
                      <a:r>
                        <a:rPr kumimoji="0" lang="it-IT" sz="2000" b="0" i="0" u="none" strike="noStrike" cap="none" normalizeH="0" baseline="0" dirty="0" err="1" smtClean="0">
                          <a:ln>
                            <a:noFill/>
                          </a:ln>
                          <a:solidFill>
                            <a:schemeClr val="tx1"/>
                          </a:solidFill>
                          <a:effectLst/>
                          <a:latin typeface="Symbol" pitchFamily="18" charset="2"/>
                        </a:rPr>
                        <a:t>m</a:t>
                      </a:r>
                      <a:r>
                        <a:rPr kumimoji="0" lang="it-IT" sz="2000" b="0" i="0" u="none" strike="noStrike" cap="none" normalizeH="0" baseline="0" dirty="0" err="1" smtClean="0">
                          <a:ln>
                            <a:noFill/>
                          </a:ln>
                          <a:solidFill>
                            <a:schemeClr val="tx1"/>
                          </a:solidFill>
                          <a:effectLst/>
                          <a:latin typeface="Arial" pitchFamily="34" charset="0"/>
                        </a:rPr>
                        <a:t>M</a:t>
                      </a:r>
                      <a:r>
                        <a:rPr kumimoji="0" lang="it-IT" sz="2000" b="0" i="0" u="none" strike="noStrike" cap="none" normalizeH="0" baseline="0" dirty="0" smtClean="0">
                          <a:ln>
                            <a:noFill/>
                          </a:ln>
                          <a:solidFill>
                            <a:schemeClr val="tx1"/>
                          </a:solidFill>
                          <a:effectLst/>
                          <a:latin typeface="Arial" pitchFamily="34" charset="0"/>
                        </a:rPr>
                        <a:t> (in DMSO)</a:t>
                      </a:r>
                    </a:p>
                  </a:txBody>
                  <a:tcPr marT="45728" marB="45728"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000" b="0" i="0" u="none" strike="noStrike" cap="none" normalizeH="0" baseline="0" dirty="0" smtClean="0">
                        <a:ln>
                          <a:noFill/>
                        </a:ln>
                        <a:solidFill>
                          <a:schemeClr val="tx1"/>
                        </a:solidFill>
                        <a:effectLst/>
                        <a:latin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0" i="0" u="none" strike="noStrike" cap="none" normalizeH="0" baseline="0" dirty="0" smtClean="0">
                          <a:ln>
                            <a:noFill/>
                          </a:ln>
                          <a:solidFill>
                            <a:schemeClr val="tx1"/>
                          </a:solidFill>
                          <a:effectLst/>
                          <a:latin typeface="Arial" pitchFamily="34" charset="0"/>
                        </a:rPr>
                        <a:t>35 </a:t>
                      </a:r>
                      <a:r>
                        <a:rPr kumimoji="0" lang="en-US" sz="2000" b="0" i="0" u="none" strike="noStrike" cap="none" normalizeH="0" baseline="0" dirty="0" smtClean="0">
                          <a:ln>
                            <a:noFill/>
                          </a:ln>
                          <a:solidFill>
                            <a:schemeClr val="tx1"/>
                          </a:solidFill>
                          <a:effectLst/>
                          <a:latin typeface="Arial" pitchFamily="34" charset="0"/>
                          <a:cs typeface="Arial" pitchFamily="34" charset="0"/>
                        </a:rPr>
                        <a:t>± 3.0</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000" b="0" i="0" u="none" strike="noStrike" cap="none" normalizeH="0" baseline="0" dirty="0" smtClean="0">
                        <a:ln>
                          <a:noFill/>
                        </a:ln>
                        <a:solidFill>
                          <a:schemeClr val="tx1"/>
                        </a:solidFill>
                        <a:effectLst/>
                        <a:latin typeface="Arial" pitchFamily="34" charset="0"/>
                      </a:endParaRPr>
                    </a:p>
                  </a:txBody>
                  <a:tcPr marT="45728" marB="4572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pic>
        <p:nvPicPr>
          <p:cNvPr id="61460" name="Picture 1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0"/>
            <a:ext cx="3779838" cy="2395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61" name="Text Box 20"/>
          <p:cNvSpPr txBox="1">
            <a:spLocks noChangeArrowheads="1"/>
          </p:cNvSpPr>
          <p:nvPr/>
        </p:nvSpPr>
        <p:spPr bwMode="auto">
          <a:xfrm>
            <a:off x="1828800" y="404813"/>
            <a:ext cx="4800600" cy="1384300"/>
          </a:xfrm>
          <a:prstGeom prst="rect">
            <a:avLst/>
          </a:prstGeom>
          <a:solidFill>
            <a:schemeClr val="bg1"/>
          </a:solidFill>
          <a:ln w="38100">
            <a:solidFill>
              <a:schemeClr val="tx1"/>
            </a:solidFill>
            <a:miter lim="800000"/>
            <a:headEnd/>
            <a:tailEnd/>
          </a:ln>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en-US"/>
              <a:t>Test of ATP production with Oleamide, an inhibitor of Gap-Junctions</a:t>
            </a:r>
            <a:endParaRPr lang="it-IT" b="0">
              <a:solidFill>
                <a:schemeClr val="tx1"/>
              </a:solidFill>
            </a:endParaRPr>
          </a:p>
        </p:txBody>
      </p:sp>
    </p:spTree>
    <p:extLst>
      <p:ext uri="{BB962C8B-B14F-4D97-AF65-F5344CB8AC3E}">
        <p14:creationId xmlns:p14="http://schemas.microsoft.com/office/powerpoint/2010/main" val="149082163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1F617599-2969-4895-AFB2-E077FB4A0E6B}" type="slidenum">
              <a:rPr lang="it-IT" sz="1400" b="0">
                <a:solidFill>
                  <a:schemeClr val="tx1"/>
                </a:solidFill>
              </a:rPr>
              <a:pPr eaLnBrk="1" hangingPunct="1"/>
              <a:t>25</a:t>
            </a:fld>
            <a:endParaRPr lang="it-IT" sz="1400" b="0">
              <a:solidFill>
                <a:schemeClr val="tx1"/>
              </a:solidFill>
            </a:endParaRPr>
          </a:p>
        </p:txBody>
      </p:sp>
      <p:pic>
        <p:nvPicPr>
          <p:cNvPr id="62467" name="Picture 2" descr="oligodendrocy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20014" y="226146"/>
            <a:ext cx="9751972" cy="634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9075" name="Oval 3"/>
          <p:cNvSpPr>
            <a:spLocks noChangeArrowheads="1"/>
          </p:cNvSpPr>
          <p:nvPr/>
        </p:nvSpPr>
        <p:spPr bwMode="auto">
          <a:xfrm>
            <a:off x="6400800" y="2819400"/>
            <a:ext cx="152400" cy="76200"/>
          </a:xfrm>
          <a:prstGeom prst="ellipse">
            <a:avLst/>
          </a:prstGeom>
          <a:solidFill>
            <a:srgbClr val="FF3300"/>
          </a:solidFill>
          <a:ln w="9525">
            <a:solidFill>
              <a:srgbClr val="FF3300"/>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a:p>
        </p:txBody>
      </p:sp>
      <p:sp>
        <p:nvSpPr>
          <p:cNvPr id="2179076" name="Oval 4"/>
          <p:cNvSpPr>
            <a:spLocks noChangeArrowheads="1"/>
          </p:cNvSpPr>
          <p:nvPr/>
        </p:nvSpPr>
        <p:spPr bwMode="auto">
          <a:xfrm>
            <a:off x="6934199" y="3588327"/>
            <a:ext cx="173183" cy="69273"/>
          </a:xfrm>
          <a:prstGeom prst="ellipse">
            <a:avLst/>
          </a:prstGeom>
          <a:solidFill>
            <a:srgbClr val="FF3300"/>
          </a:solidFill>
          <a:ln w="9525">
            <a:solidFill>
              <a:srgbClr val="FF3300"/>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a:p>
        </p:txBody>
      </p:sp>
      <p:sp>
        <p:nvSpPr>
          <p:cNvPr id="2179077" name="Oval 5"/>
          <p:cNvSpPr>
            <a:spLocks noChangeArrowheads="1"/>
          </p:cNvSpPr>
          <p:nvPr/>
        </p:nvSpPr>
        <p:spPr bwMode="auto">
          <a:xfrm>
            <a:off x="6248400" y="2743200"/>
            <a:ext cx="152400" cy="76200"/>
          </a:xfrm>
          <a:prstGeom prst="ellipse">
            <a:avLst/>
          </a:prstGeom>
          <a:solidFill>
            <a:srgbClr val="FF3300"/>
          </a:solidFill>
          <a:ln w="9525">
            <a:solidFill>
              <a:srgbClr val="FF3300"/>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a:p>
        </p:txBody>
      </p:sp>
      <p:sp>
        <p:nvSpPr>
          <p:cNvPr id="2179078" name="Oval 6"/>
          <p:cNvSpPr>
            <a:spLocks noChangeArrowheads="1"/>
          </p:cNvSpPr>
          <p:nvPr/>
        </p:nvSpPr>
        <p:spPr bwMode="auto">
          <a:xfrm>
            <a:off x="5638800" y="2743200"/>
            <a:ext cx="152400" cy="76200"/>
          </a:xfrm>
          <a:prstGeom prst="ellipse">
            <a:avLst/>
          </a:prstGeom>
          <a:solidFill>
            <a:srgbClr val="FF3300"/>
          </a:solidFill>
          <a:ln w="9525">
            <a:solidFill>
              <a:srgbClr val="FF3300"/>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a:p>
        </p:txBody>
      </p:sp>
      <p:sp>
        <p:nvSpPr>
          <p:cNvPr id="2179079" name="Oval 7"/>
          <p:cNvSpPr>
            <a:spLocks noChangeArrowheads="1"/>
          </p:cNvSpPr>
          <p:nvPr/>
        </p:nvSpPr>
        <p:spPr bwMode="auto">
          <a:xfrm>
            <a:off x="5715000" y="3276600"/>
            <a:ext cx="152400" cy="76200"/>
          </a:xfrm>
          <a:prstGeom prst="ellipse">
            <a:avLst/>
          </a:prstGeom>
          <a:solidFill>
            <a:srgbClr val="FF3300"/>
          </a:solidFill>
          <a:ln w="9525">
            <a:solidFill>
              <a:srgbClr val="FF3300"/>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a:p>
        </p:txBody>
      </p:sp>
      <p:sp>
        <p:nvSpPr>
          <p:cNvPr id="2179080" name="Oval 8"/>
          <p:cNvSpPr>
            <a:spLocks noChangeArrowheads="1"/>
          </p:cNvSpPr>
          <p:nvPr/>
        </p:nvSpPr>
        <p:spPr bwMode="auto">
          <a:xfrm>
            <a:off x="5943600" y="3581400"/>
            <a:ext cx="152400" cy="76200"/>
          </a:xfrm>
          <a:prstGeom prst="ellipse">
            <a:avLst/>
          </a:prstGeom>
          <a:solidFill>
            <a:srgbClr val="FF3300"/>
          </a:solidFill>
          <a:ln w="9525">
            <a:solidFill>
              <a:srgbClr val="FF3300"/>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a:p>
        </p:txBody>
      </p:sp>
      <p:sp>
        <p:nvSpPr>
          <p:cNvPr id="62474" name="Oval 9"/>
          <p:cNvSpPr>
            <a:spLocks noChangeArrowheads="1"/>
          </p:cNvSpPr>
          <p:nvPr/>
        </p:nvSpPr>
        <p:spPr bwMode="auto">
          <a:xfrm>
            <a:off x="6324600" y="5334000"/>
            <a:ext cx="152400" cy="76200"/>
          </a:xfrm>
          <a:prstGeom prst="ellipse">
            <a:avLst/>
          </a:prstGeom>
          <a:solidFill>
            <a:srgbClr val="FF3300"/>
          </a:solidFill>
          <a:ln w="9525">
            <a:solidFill>
              <a:srgbClr val="FF3300"/>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a:p>
        </p:txBody>
      </p:sp>
    </p:spTree>
    <p:extLst>
      <p:ext uri="{BB962C8B-B14F-4D97-AF65-F5344CB8AC3E}">
        <p14:creationId xmlns:p14="http://schemas.microsoft.com/office/powerpoint/2010/main" val="20209228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0" presetClass="path" presetSubtype="0" accel="50000" decel="50000" fill="hold" grpId="0" nodeType="withEffect">
                                  <p:stCondLst>
                                    <p:cond delay="0"/>
                                  </p:stCondLst>
                                  <p:childTnLst>
                                    <p:animMotion origin="layout" path="M 6.67869E-17 1.48148E-6 C 0.01263 0.00301 0.02539 0.00625 0.03971 0.0081 C 0.05404 0.00995 0.07122 0.01227 0.08581 0.01088 C 0.10039 0.00949 0.11406 0.00764 0.12695 1.48148E-6 C 0.13997 -0.00764 0.15286 -0.01829 0.16367 -0.03542 C 0.17448 -0.05255 0.1875 -0.08681 0.19219 -0.10324 C 0.19701 -0.11968 0.19453 -0.12639 0.19219 -0.1331 " pathEditMode="relative" rAng="0" ptsTypes="AAAAAAA">
                                      <p:cBhvr>
                                        <p:cTn id="6" dur="2000" fill="hold"/>
                                        <p:tgtEl>
                                          <p:spTgt spid="2179076"/>
                                        </p:tgtEl>
                                        <p:attrNameLst>
                                          <p:attrName>ppt_x</p:attrName>
                                          <p:attrName>ppt_y</p:attrName>
                                        </p:attrNameLst>
                                      </p:cBhvr>
                                      <p:rCtr x="9740" y="-6111"/>
                                    </p:animMotion>
                                  </p:childTnLst>
                                </p:cTn>
                              </p:par>
                            </p:childTnLst>
                          </p:cTn>
                        </p:par>
                        <p:par>
                          <p:cTn id="7" fill="hold" nodeType="afterGroup">
                            <p:stCondLst>
                              <p:cond delay="2000"/>
                            </p:stCondLst>
                            <p:childTnLst>
                              <p:par>
                                <p:cTn id="8" presetID="9" presetClass="exit" presetSubtype="0" fill="hold" grpId="1" nodeType="afterEffect">
                                  <p:stCondLst>
                                    <p:cond delay="0"/>
                                  </p:stCondLst>
                                  <p:childTnLst>
                                    <p:animEffect transition="out" filter="dissolve">
                                      <p:cBhvr>
                                        <p:cTn id="9" dur="2000"/>
                                        <p:tgtEl>
                                          <p:spTgt spid="2179076"/>
                                        </p:tgtEl>
                                      </p:cBhvr>
                                    </p:animEffect>
                                    <p:set>
                                      <p:cBhvr>
                                        <p:cTn id="10" dur="1" fill="hold">
                                          <p:stCondLst>
                                            <p:cond delay="1999"/>
                                          </p:stCondLst>
                                        </p:cTn>
                                        <p:tgtEl>
                                          <p:spTgt spid="2179076"/>
                                        </p:tgtEl>
                                        <p:attrNameLst>
                                          <p:attrName>style.visibility</p:attrName>
                                        </p:attrNameLst>
                                      </p:cBhvr>
                                      <p:to>
                                        <p:strVal val="hidden"/>
                                      </p:to>
                                    </p:set>
                                  </p:childTnLst>
                                </p:cTn>
                              </p:par>
                            </p:childTnLst>
                          </p:cTn>
                        </p:par>
                        <p:par>
                          <p:cTn id="11" fill="hold" nodeType="afterGroup">
                            <p:stCondLst>
                              <p:cond delay="4000"/>
                            </p:stCondLst>
                            <p:childTnLst>
                              <p:par>
                                <p:cTn id="12" presetID="0" presetClass="path" presetSubtype="0" accel="50000" decel="50000" fill="hold" grpId="0" nodeType="afterEffect">
                                  <p:stCondLst>
                                    <p:cond delay="0"/>
                                  </p:stCondLst>
                                  <p:childTnLst>
                                    <p:animMotion origin="layout" path="M -7.77778E-6 -1.87702E-6 C -0.00626 -0.00762 -0.01233 -0.01502 -0.02448 -0.02172 C -0.03664 -0.02843 -0.0507 -0.03767 -0.07344 -0.04091 C -0.09619 -0.04415 -0.12865 -0.04253 -0.16112 -0.04091 " pathEditMode="relative" ptsTypes="aaaA">
                                      <p:cBhvr>
                                        <p:cTn id="13" dur="2000" fill="hold"/>
                                        <p:tgtEl>
                                          <p:spTgt spid="2179079"/>
                                        </p:tgtEl>
                                        <p:attrNameLst>
                                          <p:attrName>ppt_x</p:attrName>
                                          <p:attrName>ppt_y</p:attrName>
                                        </p:attrNameLst>
                                      </p:cBhvr>
                                    </p:animMotion>
                                  </p:childTnLst>
                                </p:cTn>
                              </p:par>
                            </p:childTnLst>
                          </p:cTn>
                        </p:par>
                        <p:par>
                          <p:cTn id="14" fill="hold" nodeType="afterGroup">
                            <p:stCondLst>
                              <p:cond delay="6000"/>
                            </p:stCondLst>
                            <p:childTnLst>
                              <p:par>
                                <p:cTn id="15" presetID="9" presetClass="exit" presetSubtype="0" fill="hold" grpId="1" nodeType="afterEffect">
                                  <p:stCondLst>
                                    <p:cond delay="0"/>
                                  </p:stCondLst>
                                  <p:childTnLst>
                                    <p:animEffect transition="out" filter="dissolve">
                                      <p:cBhvr>
                                        <p:cTn id="16" dur="500"/>
                                        <p:tgtEl>
                                          <p:spTgt spid="2179079"/>
                                        </p:tgtEl>
                                      </p:cBhvr>
                                    </p:animEffect>
                                    <p:set>
                                      <p:cBhvr>
                                        <p:cTn id="17" dur="1" fill="hold">
                                          <p:stCondLst>
                                            <p:cond delay="499"/>
                                          </p:stCondLst>
                                        </p:cTn>
                                        <p:tgtEl>
                                          <p:spTgt spid="2179079"/>
                                        </p:tgtEl>
                                        <p:attrNameLst>
                                          <p:attrName>style.visibility</p:attrName>
                                        </p:attrNameLst>
                                      </p:cBhvr>
                                      <p:to>
                                        <p:strVal val="hidden"/>
                                      </p:to>
                                    </p:set>
                                  </p:childTnLst>
                                </p:cTn>
                              </p:par>
                            </p:childTnLst>
                          </p:cTn>
                        </p:par>
                        <p:par>
                          <p:cTn id="18" fill="hold" nodeType="afterGroup">
                            <p:stCondLst>
                              <p:cond delay="6500"/>
                            </p:stCondLst>
                            <p:childTnLst>
                              <p:par>
                                <p:cTn id="19" presetID="0" presetClass="path" presetSubtype="0" accel="50000" decel="50000" fill="hold" grpId="0" nodeType="afterEffect">
                                  <p:stCondLst>
                                    <p:cond delay="0"/>
                                  </p:stCondLst>
                                  <p:childTnLst>
                                    <p:animMotion origin="layout" path="M -0.0033 0.00809 C -0.01128 -0.00971 -0.01927 -0.02727 -0.01961 -0.05178 C -0.01996 -0.07628 -0.01684 -0.11928 -0.0052 -0.13869 C 0.00643 -0.15811 0.02813 -0.16343 0.04983 -0.16851 " pathEditMode="relative" ptsTypes="aaaA">
                                      <p:cBhvr>
                                        <p:cTn id="20" dur="2000" fill="hold"/>
                                        <p:tgtEl>
                                          <p:spTgt spid="2179078"/>
                                        </p:tgtEl>
                                        <p:attrNameLst>
                                          <p:attrName>ppt_x</p:attrName>
                                          <p:attrName>ppt_y</p:attrName>
                                        </p:attrNameLst>
                                      </p:cBhvr>
                                    </p:animMotion>
                                  </p:childTnLst>
                                </p:cTn>
                              </p:par>
                            </p:childTnLst>
                          </p:cTn>
                        </p:par>
                        <p:par>
                          <p:cTn id="21" fill="hold" nodeType="afterGroup">
                            <p:stCondLst>
                              <p:cond delay="8500"/>
                            </p:stCondLst>
                            <p:childTnLst>
                              <p:par>
                                <p:cTn id="22" presetID="9" presetClass="exit" presetSubtype="0" fill="hold" grpId="1" nodeType="afterEffect">
                                  <p:stCondLst>
                                    <p:cond delay="0"/>
                                  </p:stCondLst>
                                  <p:childTnLst>
                                    <p:animEffect transition="out" filter="dissolve">
                                      <p:cBhvr>
                                        <p:cTn id="23" dur="2000"/>
                                        <p:tgtEl>
                                          <p:spTgt spid="2179078"/>
                                        </p:tgtEl>
                                      </p:cBhvr>
                                    </p:animEffect>
                                    <p:set>
                                      <p:cBhvr>
                                        <p:cTn id="24" dur="1" fill="hold">
                                          <p:stCondLst>
                                            <p:cond delay="1999"/>
                                          </p:stCondLst>
                                        </p:cTn>
                                        <p:tgtEl>
                                          <p:spTgt spid="2179078"/>
                                        </p:tgtEl>
                                        <p:attrNameLst>
                                          <p:attrName>style.visibility</p:attrName>
                                        </p:attrNameLst>
                                      </p:cBhvr>
                                      <p:to>
                                        <p:strVal val="hidden"/>
                                      </p:to>
                                    </p:set>
                                  </p:childTnLst>
                                </p:cTn>
                              </p:par>
                              <p:par>
                                <p:cTn id="25" presetID="0" presetClass="path" presetSubtype="0" accel="50000" decel="50000" fill="hold" grpId="0" nodeType="withEffect">
                                  <p:stCondLst>
                                    <p:cond delay="0"/>
                                  </p:stCondLst>
                                  <p:childTnLst>
                                    <p:animMotion origin="layout" path="M -0.00013 4.44444E-6 C -0.00065 -0.0169 -0.0013 -0.0338 0.00326 -0.05186 C 0.00781 -0.06991 0.01536 -0.0963 0.02734 -0.10857 C 0.03932 -0.12084 0.06471 -0.11829 0.07552 -0.125 C 0.08633 -0.13172 0.09063 -0.13912 0.09258 -0.14954 C 0.09466 -0.15996 0.09102 -0.17385 0.08763 -0.1875 " pathEditMode="relative" rAng="0" ptsTypes="AAAAAA">
                                      <p:cBhvr>
                                        <p:cTn id="26" dur="2000" fill="hold"/>
                                        <p:tgtEl>
                                          <p:spTgt spid="2179077"/>
                                        </p:tgtEl>
                                        <p:attrNameLst>
                                          <p:attrName>ppt_x</p:attrName>
                                          <p:attrName>ppt_y</p:attrName>
                                        </p:attrNameLst>
                                      </p:cBhvr>
                                      <p:rCtr x="4648" y="-9375"/>
                                    </p:animMotion>
                                  </p:childTnLst>
                                </p:cTn>
                              </p:par>
                            </p:childTnLst>
                          </p:cTn>
                        </p:par>
                        <p:par>
                          <p:cTn id="27" fill="hold" nodeType="afterGroup">
                            <p:stCondLst>
                              <p:cond delay="10500"/>
                            </p:stCondLst>
                            <p:childTnLst>
                              <p:par>
                                <p:cTn id="28" presetID="9" presetClass="exit" presetSubtype="0" fill="hold" grpId="1" nodeType="afterEffect">
                                  <p:stCondLst>
                                    <p:cond delay="0"/>
                                  </p:stCondLst>
                                  <p:childTnLst>
                                    <p:animEffect transition="out" filter="dissolve">
                                      <p:cBhvr>
                                        <p:cTn id="29" dur="3000"/>
                                        <p:tgtEl>
                                          <p:spTgt spid="2179077"/>
                                        </p:tgtEl>
                                      </p:cBhvr>
                                    </p:animEffect>
                                    <p:set>
                                      <p:cBhvr>
                                        <p:cTn id="30" dur="1" fill="hold">
                                          <p:stCondLst>
                                            <p:cond delay="2999"/>
                                          </p:stCondLst>
                                        </p:cTn>
                                        <p:tgtEl>
                                          <p:spTgt spid="2179077"/>
                                        </p:tgtEl>
                                        <p:attrNameLst>
                                          <p:attrName>style.visibility</p:attrName>
                                        </p:attrNameLst>
                                      </p:cBhvr>
                                      <p:to>
                                        <p:strVal val="hidden"/>
                                      </p:to>
                                    </p:set>
                                  </p:childTnLst>
                                </p:cTn>
                              </p:par>
                              <p:par>
                                <p:cTn id="31" presetID="0" presetClass="path" presetSubtype="0" accel="50000" decel="50000" fill="hold" grpId="0" nodeType="withEffect">
                                  <p:stCondLst>
                                    <p:cond delay="0"/>
                                  </p:stCondLst>
                                  <p:childTnLst>
                                    <p:animMotion origin="layout" path="M 5.55112E-17 2.22222E-6 C -0.01484 0.00903 -0.02969 0.01852 -0.03776 0.02407 C -0.04583 0.0294 -0.04388 0.02407 -0.04857 0.03287 C -0.05326 0.0419 -0.06198 0.0662 -0.06641 0.07824 C -0.07083 0.09051 -0.07148 0.09213 -0.07539 0.10509 C -0.0793 0.11805 -0.08568 0.13889 -0.08971 0.15625 C -0.09388 0.17384 -0.09883 0.19491 -0.10065 0.21065 C -0.10247 0.22639 -0.10156 0.23819 -0.10065 0.25 " pathEditMode="relative" rAng="0" ptsTypes="AAAAAAAA">
                                      <p:cBhvr>
                                        <p:cTn id="32" dur="2000" fill="hold"/>
                                        <p:tgtEl>
                                          <p:spTgt spid="2179080"/>
                                        </p:tgtEl>
                                        <p:attrNameLst>
                                          <p:attrName>ppt_x</p:attrName>
                                          <p:attrName>ppt_y</p:attrName>
                                        </p:attrNameLst>
                                      </p:cBhvr>
                                      <p:rCtr x="-5091" y="12500"/>
                                    </p:animMotion>
                                  </p:childTnLst>
                                </p:cTn>
                              </p:par>
                            </p:childTnLst>
                          </p:cTn>
                        </p:par>
                        <p:par>
                          <p:cTn id="33" fill="hold" nodeType="afterGroup">
                            <p:stCondLst>
                              <p:cond delay="13500"/>
                            </p:stCondLst>
                            <p:childTnLst>
                              <p:par>
                                <p:cTn id="34" presetID="9" presetClass="exit" presetSubtype="0" fill="hold" grpId="1" nodeType="afterEffect">
                                  <p:stCondLst>
                                    <p:cond delay="0"/>
                                  </p:stCondLst>
                                  <p:childTnLst>
                                    <p:animEffect transition="out" filter="dissolve">
                                      <p:cBhvr>
                                        <p:cTn id="35" dur="500"/>
                                        <p:tgtEl>
                                          <p:spTgt spid="2179080"/>
                                        </p:tgtEl>
                                      </p:cBhvr>
                                    </p:animEffect>
                                    <p:set>
                                      <p:cBhvr>
                                        <p:cTn id="36" dur="1" fill="hold">
                                          <p:stCondLst>
                                            <p:cond delay="499"/>
                                          </p:stCondLst>
                                        </p:cTn>
                                        <p:tgtEl>
                                          <p:spTgt spid="2179080"/>
                                        </p:tgtEl>
                                        <p:attrNameLst>
                                          <p:attrName>style.visibility</p:attrName>
                                        </p:attrNameLst>
                                      </p:cBhvr>
                                      <p:to>
                                        <p:strVal val="hidden"/>
                                      </p:to>
                                    </p:set>
                                  </p:childTnLst>
                                </p:cTn>
                              </p:par>
                              <p:par>
                                <p:cTn id="37" presetID="0" presetClass="path" presetSubtype="0" accel="50000" decel="50000" fill="hold" grpId="0" nodeType="withEffect">
                                  <p:stCondLst>
                                    <p:cond delay="0"/>
                                  </p:stCondLst>
                                  <p:childTnLst>
                                    <p:animMotion origin="layout" path="M 1.66667E-6 -4.91447E-6 C 0.00364 -0.01595 0.00729 -0.0319 0.0144 -0.04091 C 0.02152 -0.04993 0.03368 -0.05108 0.04288 -0.05432 C 0.05208 -0.05756 0.06128 -0.06033 0.06944 -0.05987 C 0.0776 -0.0594 0.08472 -0.05571 0.09184 -0.05178 " pathEditMode="relative" ptsTypes="aaaaA">
                                      <p:cBhvr>
                                        <p:cTn id="38" dur="2000" fill="hold"/>
                                        <p:tgtEl>
                                          <p:spTgt spid="2179075"/>
                                        </p:tgtEl>
                                        <p:attrNameLst>
                                          <p:attrName>ppt_x</p:attrName>
                                          <p:attrName>ppt_y</p:attrName>
                                        </p:attrNameLst>
                                      </p:cBhvr>
                                    </p:animMotion>
                                  </p:childTnLst>
                                </p:cTn>
                              </p:par>
                            </p:childTnLst>
                          </p:cTn>
                        </p:par>
                        <p:par>
                          <p:cTn id="39" fill="hold" nodeType="afterGroup">
                            <p:stCondLst>
                              <p:cond delay="15500"/>
                            </p:stCondLst>
                            <p:childTnLst>
                              <p:par>
                                <p:cTn id="40" presetID="9" presetClass="exit" presetSubtype="0" fill="hold" grpId="1" nodeType="afterEffect">
                                  <p:stCondLst>
                                    <p:cond delay="0"/>
                                  </p:stCondLst>
                                  <p:childTnLst>
                                    <p:animEffect transition="out" filter="dissolve">
                                      <p:cBhvr>
                                        <p:cTn id="41" dur="500"/>
                                        <p:tgtEl>
                                          <p:spTgt spid="2179075"/>
                                        </p:tgtEl>
                                      </p:cBhvr>
                                    </p:animEffect>
                                    <p:set>
                                      <p:cBhvr>
                                        <p:cTn id="42" dur="1" fill="hold">
                                          <p:stCondLst>
                                            <p:cond delay="499"/>
                                          </p:stCondLst>
                                        </p:cTn>
                                        <p:tgtEl>
                                          <p:spTgt spid="217907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9075" grpId="0" animBg="1"/>
      <p:bldP spid="2179075" grpId="1" animBg="1"/>
      <p:bldP spid="2179076" grpId="0" animBg="1"/>
      <p:bldP spid="2179076" grpId="1" animBg="1"/>
      <p:bldP spid="2179077" grpId="0" animBg="1"/>
      <p:bldP spid="2179077" grpId="1" animBg="1"/>
      <p:bldP spid="2179078" grpId="0" animBg="1"/>
      <p:bldP spid="2179078" grpId="1" animBg="1"/>
      <p:bldP spid="2179079" grpId="0" animBg="1"/>
      <p:bldP spid="2179079" grpId="1" animBg="1"/>
      <p:bldP spid="2179080" grpId="0" animBg="1"/>
      <p:bldP spid="2179080"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F491858C-05C2-4AF7-8FCC-A85AE9FEEE92}" type="slidenum">
              <a:rPr lang="it-IT" sz="1400" b="0">
                <a:solidFill>
                  <a:schemeClr val="tx1"/>
                </a:solidFill>
              </a:rPr>
              <a:pPr eaLnBrk="1" hangingPunct="1"/>
              <a:t>26</a:t>
            </a:fld>
            <a:endParaRPr lang="it-IT" sz="1400" b="0">
              <a:solidFill>
                <a:schemeClr val="tx1"/>
              </a:solidFill>
            </a:endParaRPr>
          </a:p>
        </p:txBody>
      </p:sp>
      <p:pic>
        <p:nvPicPr>
          <p:cNvPr id="63491" name="Picture 2" descr="Morelli et al Fig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126" y="2955926"/>
            <a:ext cx="9756775"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349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0013" y="-171450"/>
            <a:ext cx="7200900" cy="318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493" name="Freeform 4"/>
          <p:cNvSpPr>
            <a:spLocks/>
          </p:cNvSpPr>
          <p:nvPr/>
        </p:nvSpPr>
        <p:spPr bwMode="auto">
          <a:xfrm>
            <a:off x="8688389" y="1916113"/>
            <a:ext cx="1774825" cy="2089150"/>
          </a:xfrm>
          <a:custGeom>
            <a:avLst/>
            <a:gdLst>
              <a:gd name="T0" fmla="*/ 2147483647 w 1118"/>
              <a:gd name="T1" fmla="*/ 2147483647 h 1588"/>
              <a:gd name="T2" fmla="*/ 2147483647 w 1118"/>
              <a:gd name="T3" fmla="*/ 2147483647 h 1588"/>
              <a:gd name="T4" fmla="*/ 2147483647 w 1118"/>
              <a:gd name="T5" fmla="*/ 2147483647 h 1588"/>
              <a:gd name="T6" fmla="*/ 0 w 1118"/>
              <a:gd name="T7" fmla="*/ 0 h 1588"/>
              <a:gd name="T8" fmla="*/ 0 60000 65536"/>
              <a:gd name="T9" fmla="*/ 0 60000 65536"/>
              <a:gd name="T10" fmla="*/ 0 60000 65536"/>
              <a:gd name="T11" fmla="*/ 0 60000 65536"/>
              <a:gd name="T12" fmla="*/ 0 w 1118"/>
              <a:gd name="T13" fmla="*/ 0 h 1588"/>
              <a:gd name="T14" fmla="*/ 1118 w 1118"/>
              <a:gd name="T15" fmla="*/ 1588 h 1588"/>
            </a:gdLst>
            <a:ahLst/>
            <a:cxnLst>
              <a:cxn ang="T8">
                <a:pos x="T0" y="T1"/>
              </a:cxn>
              <a:cxn ang="T9">
                <a:pos x="T2" y="T3"/>
              </a:cxn>
              <a:cxn ang="T10">
                <a:pos x="T4" y="T5"/>
              </a:cxn>
              <a:cxn ang="T11">
                <a:pos x="T6" y="T7"/>
              </a:cxn>
            </a:cxnLst>
            <a:rect l="T12" t="T13" r="T14" b="T15"/>
            <a:pathLst>
              <a:path w="1118" h="1588">
                <a:moveTo>
                  <a:pt x="272" y="1588"/>
                </a:moveTo>
                <a:cubicBezTo>
                  <a:pt x="578" y="1418"/>
                  <a:pt x="885" y="1248"/>
                  <a:pt x="998" y="1044"/>
                </a:cubicBezTo>
                <a:cubicBezTo>
                  <a:pt x="1111" y="840"/>
                  <a:pt x="1118" y="537"/>
                  <a:pt x="952" y="363"/>
                </a:cubicBezTo>
                <a:cubicBezTo>
                  <a:pt x="786" y="189"/>
                  <a:pt x="159" y="60"/>
                  <a:pt x="0" y="0"/>
                </a:cubicBezTo>
              </a:path>
            </a:pathLst>
          </a:custGeom>
          <a:noFill/>
          <a:ln w="6350">
            <a:solidFill>
              <a:schemeClr val="tx1"/>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it-IT"/>
          </a:p>
        </p:txBody>
      </p:sp>
    </p:spTree>
    <p:extLst>
      <p:ext uri="{BB962C8B-B14F-4D97-AF65-F5344CB8AC3E}">
        <p14:creationId xmlns:p14="http://schemas.microsoft.com/office/powerpoint/2010/main" val="427259586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A96F75BA-E5E4-47BF-9E25-7A4899964789}" type="slidenum">
              <a:rPr lang="it-IT" sz="1400" b="0">
                <a:solidFill>
                  <a:schemeClr val="tx1"/>
                </a:solidFill>
              </a:rPr>
              <a:pPr eaLnBrk="1" hangingPunct="1"/>
              <a:t>27</a:t>
            </a:fld>
            <a:endParaRPr lang="it-IT" sz="1400" b="0">
              <a:solidFill>
                <a:schemeClr val="tx1"/>
              </a:solidFill>
            </a:endParaRPr>
          </a:p>
        </p:txBody>
      </p:sp>
      <p:sp>
        <p:nvSpPr>
          <p:cNvPr id="64515" name="Rectangle 2"/>
          <p:cNvSpPr>
            <a:spLocks noChangeArrowheads="1"/>
          </p:cNvSpPr>
          <p:nvPr/>
        </p:nvSpPr>
        <p:spPr bwMode="auto">
          <a:xfrm>
            <a:off x="3505200" y="4876800"/>
            <a:ext cx="5181600" cy="762000"/>
          </a:xfrm>
          <a:prstGeom prst="rect">
            <a:avLst/>
          </a:prstGeom>
          <a:solidFill>
            <a:srgbClr val="FFFF66"/>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a:p>
        </p:txBody>
      </p:sp>
      <p:sp>
        <p:nvSpPr>
          <p:cNvPr id="64516" name="Line 2"/>
          <p:cNvSpPr>
            <a:spLocks noChangeShapeType="1"/>
          </p:cNvSpPr>
          <p:nvPr/>
        </p:nvSpPr>
        <p:spPr bwMode="auto">
          <a:xfrm>
            <a:off x="3503614" y="2852738"/>
            <a:ext cx="5184775" cy="0"/>
          </a:xfrm>
          <a:prstGeom prst="line">
            <a:avLst/>
          </a:prstGeom>
          <a:noFill/>
          <a:ln w="152400">
            <a:solidFill>
              <a:srgbClr val="9933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64517" name="Line 3"/>
          <p:cNvSpPr>
            <a:spLocks noChangeShapeType="1"/>
          </p:cNvSpPr>
          <p:nvPr/>
        </p:nvSpPr>
        <p:spPr bwMode="auto">
          <a:xfrm>
            <a:off x="3503614" y="5661025"/>
            <a:ext cx="5184775" cy="0"/>
          </a:xfrm>
          <a:prstGeom prst="line">
            <a:avLst/>
          </a:prstGeom>
          <a:noFill/>
          <a:ln w="76200">
            <a:solidFill>
              <a:srgbClr val="FF33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64518" name="Line 4"/>
          <p:cNvSpPr>
            <a:spLocks noChangeShapeType="1"/>
          </p:cNvSpPr>
          <p:nvPr/>
        </p:nvSpPr>
        <p:spPr bwMode="auto">
          <a:xfrm>
            <a:off x="3503614" y="1916113"/>
            <a:ext cx="5184775" cy="0"/>
          </a:xfrm>
          <a:prstGeom prst="line">
            <a:avLst/>
          </a:prstGeom>
          <a:noFill/>
          <a:ln w="152400">
            <a:solidFill>
              <a:srgbClr val="9933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64519" name="Rectangle 5"/>
          <p:cNvSpPr>
            <a:spLocks noChangeArrowheads="1"/>
          </p:cNvSpPr>
          <p:nvPr/>
        </p:nvSpPr>
        <p:spPr bwMode="auto">
          <a:xfrm>
            <a:off x="4151313" y="2636838"/>
            <a:ext cx="215900" cy="144462"/>
          </a:xfrm>
          <a:prstGeom prst="rect">
            <a:avLst/>
          </a:prstGeom>
          <a:solidFill>
            <a:schemeClr val="accent1"/>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20" name="Rectangle 6"/>
          <p:cNvSpPr>
            <a:spLocks noChangeArrowheads="1"/>
          </p:cNvSpPr>
          <p:nvPr/>
        </p:nvSpPr>
        <p:spPr bwMode="auto">
          <a:xfrm>
            <a:off x="4872038" y="2924176"/>
            <a:ext cx="215900" cy="144463"/>
          </a:xfrm>
          <a:prstGeom prst="rect">
            <a:avLst/>
          </a:prstGeom>
          <a:solidFill>
            <a:schemeClr val="accent1"/>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21" name="Rectangle 7"/>
          <p:cNvSpPr>
            <a:spLocks noChangeArrowheads="1"/>
          </p:cNvSpPr>
          <p:nvPr/>
        </p:nvSpPr>
        <p:spPr bwMode="auto">
          <a:xfrm>
            <a:off x="5951538" y="2636838"/>
            <a:ext cx="215900" cy="144462"/>
          </a:xfrm>
          <a:prstGeom prst="rect">
            <a:avLst/>
          </a:prstGeom>
          <a:solidFill>
            <a:schemeClr val="accent1"/>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22" name="Rectangle 8"/>
          <p:cNvSpPr>
            <a:spLocks noChangeArrowheads="1"/>
          </p:cNvSpPr>
          <p:nvPr/>
        </p:nvSpPr>
        <p:spPr bwMode="auto">
          <a:xfrm>
            <a:off x="6743700" y="2924176"/>
            <a:ext cx="215900" cy="144463"/>
          </a:xfrm>
          <a:prstGeom prst="rect">
            <a:avLst/>
          </a:prstGeom>
          <a:solidFill>
            <a:schemeClr val="accent1"/>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23" name="Rectangle 9"/>
          <p:cNvSpPr>
            <a:spLocks noChangeArrowheads="1"/>
          </p:cNvSpPr>
          <p:nvPr/>
        </p:nvSpPr>
        <p:spPr bwMode="auto">
          <a:xfrm>
            <a:off x="7680325" y="2636838"/>
            <a:ext cx="215900" cy="144462"/>
          </a:xfrm>
          <a:prstGeom prst="rect">
            <a:avLst/>
          </a:prstGeom>
          <a:solidFill>
            <a:schemeClr val="accent1"/>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24" name="Oval 10"/>
          <p:cNvSpPr>
            <a:spLocks noChangeArrowheads="1"/>
          </p:cNvSpPr>
          <p:nvPr/>
        </p:nvSpPr>
        <p:spPr bwMode="auto">
          <a:xfrm>
            <a:off x="4151314" y="2347914"/>
            <a:ext cx="287337" cy="288925"/>
          </a:xfrm>
          <a:prstGeom prst="ellipse">
            <a:avLst/>
          </a:prstGeom>
          <a:solidFill>
            <a:schemeClr val="accent1"/>
          </a:solidFill>
          <a:ln w="9525">
            <a:solidFill>
              <a:schemeClr val="tx1"/>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25" name="Oval 11"/>
          <p:cNvSpPr>
            <a:spLocks noChangeArrowheads="1"/>
          </p:cNvSpPr>
          <p:nvPr/>
        </p:nvSpPr>
        <p:spPr bwMode="auto">
          <a:xfrm>
            <a:off x="4800600" y="3068639"/>
            <a:ext cx="287338" cy="288925"/>
          </a:xfrm>
          <a:prstGeom prst="ellipse">
            <a:avLst/>
          </a:prstGeom>
          <a:solidFill>
            <a:schemeClr val="accent1"/>
          </a:solidFill>
          <a:ln w="9525">
            <a:solidFill>
              <a:schemeClr val="tx1"/>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26" name="Oval 12"/>
          <p:cNvSpPr>
            <a:spLocks noChangeArrowheads="1"/>
          </p:cNvSpPr>
          <p:nvPr/>
        </p:nvSpPr>
        <p:spPr bwMode="auto">
          <a:xfrm>
            <a:off x="5878514" y="2347914"/>
            <a:ext cx="287337" cy="288925"/>
          </a:xfrm>
          <a:prstGeom prst="ellipse">
            <a:avLst/>
          </a:prstGeom>
          <a:solidFill>
            <a:schemeClr val="accent1"/>
          </a:solidFill>
          <a:ln w="9525">
            <a:solidFill>
              <a:schemeClr val="tx1"/>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27" name="Oval 13"/>
          <p:cNvSpPr>
            <a:spLocks noChangeArrowheads="1"/>
          </p:cNvSpPr>
          <p:nvPr/>
        </p:nvSpPr>
        <p:spPr bwMode="auto">
          <a:xfrm>
            <a:off x="6743700" y="3068639"/>
            <a:ext cx="287338" cy="288925"/>
          </a:xfrm>
          <a:prstGeom prst="ellipse">
            <a:avLst/>
          </a:prstGeom>
          <a:solidFill>
            <a:schemeClr val="accent1"/>
          </a:solidFill>
          <a:ln w="9525">
            <a:solidFill>
              <a:schemeClr val="tx1"/>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28" name="Oval 14"/>
          <p:cNvSpPr>
            <a:spLocks noChangeArrowheads="1"/>
          </p:cNvSpPr>
          <p:nvPr/>
        </p:nvSpPr>
        <p:spPr bwMode="auto">
          <a:xfrm>
            <a:off x="7608889" y="2347914"/>
            <a:ext cx="287337" cy="288925"/>
          </a:xfrm>
          <a:prstGeom prst="ellipse">
            <a:avLst/>
          </a:prstGeom>
          <a:solidFill>
            <a:schemeClr val="accent1"/>
          </a:solidFill>
          <a:ln w="9525">
            <a:solidFill>
              <a:schemeClr val="tx1"/>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29" name="Line 15"/>
          <p:cNvSpPr>
            <a:spLocks noChangeShapeType="1"/>
          </p:cNvSpPr>
          <p:nvPr/>
        </p:nvSpPr>
        <p:spPr bwMode="auto">
          <a:xfrm>
            <a:off x="3503614" y="3860800"/>
            <a:ext cx="5184775" cy="0"/>
          </a:xfrm>
          <a:prstGeom prst="line">
            <a:avLst/>
          </a:prstGeom>
          <a:noFill/>
          <a:ln w="152400">
            <a:solidFill>
              <a:srgbClr val="9933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64530" name="Rectangle 16"/>
          <p:cNvSpPr>
            <a:spLocks noChangeArrowheads="1"/>
          </p:cNvSpPr>
          <p:nvPr/>
        </p:nvSpPr>
        <p:spPr bwMode="auto">
          <a:xfrm>
            <a:off x="4151313" y="3644901"/>
            <a:ext cx="215900" cy="144463"/>
          </a:xfrm>
          <a:prstGeom prst="rect">
            <a:avLst/>
          </a:prstGeom>
          <a:solidFill>
            <a:schemeClr val="accent1"/>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31" name="Rectangle 17"/>
          <p:cNvSpPr>
            <a:spLocks noChangeArrowheads="1"/>
          </p:cNvSpPr>
          <p:nvPr/>
        </p:nvSpPr>
        <p:spPr bwMode="auto">
          <a:xfrm>
            <a:off x="4872038" y="3932238"/>
            <a:ext cx="215900" cy="144462"/>
          </a:xfrm>
          <a:prstGeom prst="rect">
            <a:avLst/>
          </a:prstGeom>
          <a:solidFill>
            <a:schemeClr val="accent1"/>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32" name="Rectangle 18"/>
          <p:cNvSpPr>
            <a:spLocks noChangeArrowheads="1"/>
          </p:cNvSpPr>
          <p:nvPr/>
        </p:nvSpPr>
        <p:spPr bwMode="auto">
          <a:xfrm>
            <a:off x="5808663" y="3644901"/>
            <a:ext cx="215900" cy="144463"/>
          </a:xfrm>
          <a:prstGeom prst="rect">
            <a:avLst/>
          </a:prstGeom>
          <a:solidFill>
            <a:schemeClr val="accent1"/>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33" name="Rectangle 19"/>
          <p:cNvSpPr>
            <a:spLocks noChangeArrowheads="1"/>
          </p:cNvSpPr>
          <p:nvPr/>
        </p:nvSpPr>
        <p:spPr bwMode="auto">
          <a:xfrm>
            <a:off x="6743700" y="3932238"/>
            <a:ext cx="215900" cy="144462"/>
          </a:xfrm>
          <a:prstGeom prst="rect">
            <a:avLst/>
          </a:prstGeom>
          <a:solidFill>
            <a:schemeClr val="accent1"/>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34" name="Rectangle 20"/>
          <p:cNvSpPr>
            <a:spLocks noChangeArrowheads="1"/>
          </p:cNvSpPr>
          <p:nvPr/>
        </p:nvSpPr>
        <p:spPr bwMode="auto">
          <a:xfrm>
            <a:off x="7680325" y="3644901"/>
            <a:ext cx="215900" cy="144463"/>
          </a:xfrm>
          <a:prstGeom prst="rect">
            <a:avLst/>
          </a:prstGeom>
          <a:solidFill>
            <a:schemeClr val="accent1"/>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35" name="Oval 21"/>
          <p:cNvSpPr>
            <a:spLocks noChangeArrowheads="1"/>
          </p:cNvSpPr>
          <p:nvPr/>
        </p:nvSpPr>
        <p:spPr bwMode="auto">
          <a:xfrm>
            <a:off x="4079875" y="3355976"/>
            <a:ext cx="287338" cy="288925"/>
          </a:xfrm>
          <a:prstGeom prst="ellipse">
            <a:avLst/>
          </a:prstGeom>
          <a:solidFill>
            <a:schemeClr val="accent1"/>
          </a:solidFill>
          <a:ln w="9525">
            <a:solidFill>
              <a:schemeClr val="tx1"/>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36" name="Oval 22"/>
          <p:cNvSpPr>
            <a:spLocks noChangeArrowheads="1"/>
          </p:cNvSpPr>
          <p:nvPr/>
        </p:nvSpPr>
        <p:spPr bwMode="auto">
          <a:xfrm>
            <a:off x="4800600" y="4076701"/>
            <a:ext cx="287338" cy="288925"/>
          </a:xfrm>
          <a:prstGeom prst="ellipse">
            <a:avLst/>
          </a:prstGeom>
          <a:solidFill>
            <a:schemeClr val="accent1"/>
          </a:solidFill>
          <a:ln w="9525">
            <a:solidFill>
              <a:schemeClr val="tx1"/>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37" name="Oval 23"/>
          <p:cNvSpPr>
            <a:spLocks noChangeArrowheads="1"/>
          </p:cNvSpPr>
          <p:nvPr/>
        </p:nvSpPr>
        <p:spPr bwMode="auto">
          <a:xfrm>
            <a:off x="5735639" y="3355976"/>
            <a:ext cx="287337" cy="288925"/>
          </a:xfrm>
          <a:prstGeom prst="ellipse">
            <a:avLst/>
          </a:prstGeom>
          <a:solidFill>
            <a:schemeClr val="accent1"/>
          </a:solidFill>
          <a:ln w="9525">
            <a:solidFill>
              <a:schemeClr val="tx1"/>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38" name="Oval 24"/>
          <p:cNvSpPr>
            <a:spLocks noChangeArrowheads="1"/>
          </p:cNvSpPr>
          <p:nvPr/>
        </p:nvSpPr>
        <p:spPr bwMode="auto">
          <a:xfrm>
            <a:off x="6743700" y="4076701"/>
            <a:ext cx="287338" cy="288925"/>
          </a:xfrm>
          <a:prstGeom prst="ellipse">
            <a:avLst/>
          </a:prstGeom>
          <a:solidFill>
            <a:schemeClr val="accent1"/>
          </a:solidFill>
          <a:ln w="9525">
            <a:solidFill>
              <a:schemeClr val="tx1"/>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39" name="Oval 25"/>
          <p:cNvSpPr>
            <a:spLocks noChangeArrowheads="1"/>
          </p:cNvSpPr>
          <p:nvPr/>
        </p:nvSpPr>
        <p:spPr bwMode="auto">
          <a:xfrm>
            <a:off x="7608889" y="3355976"/>
            <a:ext cx="287337" cy="288925"/>
          </a:xfrm>
          <a:prstGeom prst="ellipse">
            <a:avLst/>
          </a:prstGeom>
          <a:solidFill>
            <a:schemeClr val="accent1"/>
          </a:solidFill>
          <a:ln w="9525">
            <a:solidFill>
              <a:schemeClr val="tx1"/>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40" name="Freeform 26"/>
          <p:cNvSpPr>
            <a:spLocks/>
          </p:cNvSpPr>
          <p:nvPr/>
        </p:nvSpPr>
        <p:spPr bwMode="auto">
          <a:xfrm>
            <a:off x="5087938" y="3500438"/>
            <a:ext cx="215900" cy="658812"/>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541" name="Freeform 27"/>
          <p:cNvSpPr>
            <a:spLocks/>
          </p:cNvSpPr>
          <p:nvPr/>
        </p:nvSpPr>
        <p:spPr bwMode="auto">
          <a:xfrm rot="10800000">
            <a:off x="5448300" y="3500438"/>
            <a:ext cx="215900" cy="658812"/>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542" name="Freeform 28"/>
          <p:cNvSpPr>
            <a:spLocks/>
          </p:cNvSpPr>
          <p:nvPr/>
        </p:nvSpPr>
        <p:spPr bwMode="auto">
          <a:xfrm>
            <a:off x="6959600" y="3500438"/>
            <a:ext cx="215900" cy="658812"/>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543" name="Freeform 29"/>
          <p:cNvSpPr>
            <a:spLocks/>
          </p:cNvSpPr>
          <p:nvPr/>
        </p:nvSpPr>
        <p:spPr bwMode="auto">
          <a:xfrm rot="10800000">
            <a:off x="7319963" y="3500438"/>
            <a:ext cx="215900" cy="658812"/>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544" name="Freeform 30"/>
          <p:cNvSpPr>
            <a:spLocks/>
          </p:cNvSpPr>
          <p:nvPr/>
        </p:nvSpPr>
        <p:spPr bwMode="auto">
          <a:xfrm>
            <a:off x="5181600" y="2463801"/>
            <a:ext cx="215900" cy="658813"/>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545" name="Freeform 31"/>
          <p:cNvSpPr>
            <a:spLocks/>
          </p:cNvSpPr>
          <p:nvPr/>
        </p:nvSpPr>
        <p:spPr bwMode="auto">
          <a:xfrm rot="10800000">
            <a:off x="5562600" y="2463801"/>
            <a:ext cx="215900" cy="658813"/>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546" name="Freeform 32"/>
          <p:cNvSpPr>
            <a:spLocks/>
          </p:cNvSpPr>
          <p:nvPr/>
        </p:nvSpPr>
        <p:spPr bwMode="auto">
          <a:xfrm>
            <a:off x="7031038" y="2492376"/>
            <a:ext cx="215900" cy="658813"/>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547" name="Freeform 33"/>
          <p:cNvSpPr>
            <a:spLocks/>
          </p:cNvSpPr>
          <p:nvPr/>
        </p:nvSpPr>
        <p:spPr bwMode="auto">
          <a:xfrm rot="10800000">
            <a:off x="7391400" y="2492376"/>
            <a:ext cx="215900" cy="658813"/>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548" name="Freeform 34"/>
          <p:cNvSpPr>
            <a:spLocks/>
          </p:cNvSpPr>
          <p:nvPr/>
        </p:nvSpPr>
        <p:spPr bwMode="auto">
          <a:xfrm>
            <a:off x="3575050" y="2492376"/>
            <a:ext cx="215900" cy="658813"/>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549" name="Freeform 35"/>
          <p:cNvSpPr>
            <a:spLocks/>
          </p:cNvSpPr>
          <p:nvPr/>
        </p:nvSpPr>
        <p:spPr bwMode="auto">
          <a:xfrm rot="10800000">
            <a:off x="3935413" y="2492376"/>
            <a:ext cx="215900" cy="658813"/>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550" name="Freeform 36"/>
          <p:cNvSpPr>
            <a:spLocks/>
          </p:cNvSpPr>
          <p:nvPr/>
        </p:nvSpPr>
        <p:spPr bwMode="auto">
          <a:xfrm>
            <a:off x="8112125" y="2492376"/>
            <a:ext cx="215900" cy="658813"/>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551" name="Freeform 37"/>
          <p:cNvSpPr>
            <a:spLocks/>
          </p:cNvSpPr>
          <p:nvPr/>
        </p:nvSpPr>
        <p:spPr bwMode="auto">
          <a:xfrm rot="10800000">
            <a:off x="8472488" y="2492376"/>
            <a:ext cx="215900" cy="658813"/>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552" name="Rectangle 39"/>
          <p:cNvSpPr>
            <a:spLocks noChangeArrowheads="1"/>
          </p:cNvSpPr>
          <p:nvPr/>
        </p:nvSpPr>
        <p:spPr bwMode="auto">
          <a:xfrm>
            <a:off x="3810000" y="2708276"/>
            <a:ext cx="127000" cy="288925"/>
          </a:xfrm>
          <a:prstGeom prst="rect">
            <a:avLst/>
          </a:prstGeom>
          <a:solidFill>
            <a:schemeClr val="bg1"/>
          </a:solidFill>
          <a:ln>
            <a:noFill/>
          </a:ln>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53" name="Rectangle 40"/>
          <p:cNvSpPr>
            <a:spLocks noChangeArrowheads="1"/>
          </p:cNvSpPr>
          <p:nvPr/>
        </p:nvSpPr>
        <p:spPr bwMode="auto">
          <a:xfrm>
            <a:off x="5410201" y="2768600"/>
            <a:ext cx="144463" cy="215900"/>
          </a:xfrm>
          <a:prstGeom prst="rect">
            <a:avLst/>
          </a:prstGeom>
          <a:solidFill>
            <a:schemeClr val="bg1"/>
          </a:solidFill>
          <a:ln>
            <a:noFill/>
          </a:ln>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54" name="Rectangle 41"/>
          <p:cNvSpPr>
            <a:spLocks noChangeArrowheads="1"/>
          </p:cNvSpPr>
          <p:nvPr/>
        </p:nvSpPr>
        <p:spPr bwMode="auto">
          <a:xfrm>
            <a:off x="7239001" y="2768600"/>
            <a:ext cx="144463" cy="215900"/>
          </a:xfrm>
          <a:prstGeom prst="rect">
            <a:avLst/>
          </a:prstGeom>
          <a:solidFill>
            <a:schemeClr val="bg1"/>
          </a:solidFill>
          <a:ln>
            <a:noFill/>
          </a:ln>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55" name="Rectangle 42"/>
          <p:cNvSpPr>
            <a:spLocks noChangeArrowheads="1"/>
          </p:cNvSpPr>
          <p:nvPr/>
        </p:nvSpPr>
        <p:spPr bwMode="auto">
          <a:xfrm>
            <a:off x="8328026" y="2708275"/>
            <a:ext cx="144463" cy="215900"/>
          </a:xfrm>
          <a:prstGeom prst="rect">
            <a:avLst/>
          </a:prstGeom>
          <a:solidFill>
            <a:schemeClr val="bg1"/>
          </a:solidFill>
          <a:ln>
            <a:noFill/>
          </a:ln>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56" name="Rectangle 43"/>
          <p:cNvSpPr>
            <a:spLocks noChangeArrowheads="1"/>
          </p:cNvSpPr>
          <p:nvPr/>
        </p:nvSpPr>
        <p:spPr bwMode="auto">
          <a:xfrm>
            <a:off x="5303838" y="3716338"/>
            <a:ext cx="144462" cy="215900"/>
          </a:xfrm>
          <a:prstGeom prst="rect">
            <a:avLst/>
          </a:prstGeom>
          <a:solidFill>
            <a:schemeClr val="bg1"/>
          </a:solidFill>
          <a:ln>
            <a:noFill/>
          </a:ln>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57" name="Rectangle 44"/>
          <p:cNvSpPr>
            <a:spLocks noChangeArrowheads="1"/>
          </p:cNvSpPr>
          <p:nvPr/>
        </p:nvSpPr>
        <p:spPr bwMode="auto">
          <a:xfrm>
            <a:off x="7175501" y="3716338"/>
            <a:ext cx="144463" cy="215900"/>
          </a:xfrm>
          <a:prstGeom prst="rect">
            <a:avLst/>
          </a:prstGeom>
          <a:solidFill>
            <a:schemeClr val="bg1"/>
          </a:solidFill>
          <a:ln>
            <a:noFill/>
          </a:ln>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58" name="Rectangle 45"/>
          <p:cNvSpPr>
            <a:spLocks noChangeArrowheads="1"/>
          </p:cNvSpPr>
          <p:nvPr/>
        </p:nvSpPr>
        <p:spPr bwMode="auto">
          <a:xfrm>
            <a:off x="8185151" y="4652963"/>
            <a:ext cx="144463" cy="215900"/>
          </a:xfrm>
          <a:prstGeom prst="rect">
            <a:avLst/>
          </a:prstGeom>
          <a:solidFill>
            <a:schemeClr val="bg1"/>
          </a:solidFill>
          <a:ln w="9525">
            <a:solidFill>
              <a:schemeClr val="bg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253998" name="Text Box 46"/>
          <p:cNvSpPr txBox="1">
            <a:spLocks noChangeArrowheads="1"/>
          </p:cNvSpPr>
          <p:nvPr/>
        </p:nvSpPr>
        <p:spPr bwMode="auto">
          <a:xfrm>
            <a:off x="6456364" y="5229225"/>
            <a:ext cx="7207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600">
                <a:solidFill>
                  <a:schemeClr val="tx1"/>
                </a:solidFill>
                <a:latin typeface="Verdana" panose="020B0604030504040204" pitchFamily="34" charset="0"/>
                <a:cs typeface="Arial" panose="020B0604020202020204" pitchFamily="34" charset="0"/>
              </a:rPr>
              <a:t>ATP</a:t>
            </a:r>
          </a:p>
        </p:txBody>
      </p:sp>
      <p:sp>
        <p:nvSpPr>
          <p:cNvPr id="253999" name="Text Box 47"/>
          <p:cNvSpPr txBox="1">
            <a:spLocks noChangeArrowheads="1"/>
          </p:cNvSpPr>
          <p:nvPr/>
        </p:nvSpPr>
        <p:spPr bwMode="auto">
          <a:xfrm>
            <a:off x="7175501" y="5229225"/>
            <a:ext cx="11525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600">
                <a:solidFill>
                  <a:schemeClr val="tx1"/>
                </a:solidFill>
                <a:latin typeface="Verdana" panose="020B0604030504040204" pitchFamily="34" charset="0"/>
                <a:cs typeface="Arial" panose="020B0604020202020204" pitchFamily="34" charset="0"/>
              </a:rPr>
              <a:t>ADP+P</a:t>
            </a:r>
            <a:r>
              <a:rPr lang="it-IT" sz="1600" baseline="-25000">
                <a:solidFill>
                  <a:schemeClr val="tx1"/>
                </a:solidFill>
                <a:latin typeface="Verdana" panose="020B0604030504040204" pitchFamily="34" charset="0"/>
                <a:cs typeface="Arial" panose="020B0604020202020204" pitchFamily="34" charset="0"/>
              </a:rPr>
              <a:t>i</a:t>
            </a:r>
          </a:p>
        </p:txBody>
      </p:sp>
      <p:sp>
        <p:nvSpPr>
          <p:cNvPr id="254000" name="Text Box 48"/>
          <p:cNvSpPr txBox="1">
            <a:spLocks noChangeArrowheads="1"/>
          </p:cNvSpPr>
          <p:nvPr/>
        </p:nvSpPr>
        <p:spPr bwMode="auto">
          <a:xfrm>
            <a:off x="6096001" y="2132013"/>
            <a:ext cx="143986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600">
                <a:solidFill>
                  <a:schemeClr val="tx1"/>
                </a:solidFill>
                <a:latin typeface="Verdana" panose="020B0604030504040204" pitchFamily="34" charset="0"/>
                <a:cs typeface="Arial" panose="020B0604020202020204" pitchFamily="34" charset="0"/>
              </a:rPr>
              <a:t>ADP+P</a:t>
            </a:r>
            <a:r>
              <a:rPr lang="it-IT" sz="1600" baseline="-25000">
                <a:solidFill>
                  <a:schemeClr val="tx1"/>
                </a:solidFill>
                <a:latin typeface="Verdana" panose="020B0604030504040204" pitchFamily="34" charset="0"/>
                <a:cs typeface="Arial" panose="020B0604020202020204" pitchFamily="34" charset="0"/>
              </a:rPr>
              <a:t>i</a:t>
            </a:r>
          </a:p>
        </p:txBody>
      </p:sp>
      <p:sp>
        <p:nvSpPr>
          <p:cNvPr id="64562" name="Freeform 49"/>
          <p:cNvSpPr>
            <a:spLocks/>
          </p:cNvSpPr>
          <p:nvPr/>
        </p:nvSpPr>
        <p:spPr bwMode="auto">
          <a:xfrm>
            <a:off x="5735638" y="2276476"/>
            <a:ext cx="431800" cy="155575"/>
          </a:xfrm>
          <a:custGeom>
            <a:avLst/>
            <a:gdLst>
              <a:gd name="T0" fmla="*/ 2147483647 w 272"/>
              <a:gd name="T1" fmla="*/ 0 h 98"/>
              <a:gd name="T2" fmla="*/ 2147483647 w 272"/>
              <a:gd name="T3" fmla="*/ 2147483647 h 98"/>
              <a:gd name="T4" fmla="*/ 2147483647 w 272"/>
              <a:gd name="T5" fmla="*/ 2147483647 h 98"/>
              <a:gd name="T6" fmla="*/ 0 w 272"/>
              <a:gd name="T7" fmla="*/ 0 h 98"/>
              <a:gd name="T8" fmla="*/ 0 60000 65536"/>
              <a:gd name="T9" fmla="*/ 0 60000 65536"/>
              <a:gd name="T10" fmla="*/ 0 60000 65536"/>
              <a:gd name="T11" fmla="*/ 0 60000 65536"/>
              <a:gd name="T12" fmla="*/ 0 w 272"/>
              <a:gd name="T13" fmla="*/ 0 h 98"/>
              <a:gd name="T14" fmla="*/ 272 w 272"/>
              <a:gd name="T15" fmla="*/ 98 h 98"/>
            </a:gdLst>
            <a:ahLst/>
            <a:cxnLst>
              <a:cxn ang="T8">
                <a:pos x="T0" y="T1"/>
              </a:cxn>
              <a:cxn ang="T9">
                <a:pos x="T2" y="T3"/>
              </a:cxn>
              <a:cxn ang="T10">
                <a:pos x="T4" y="T5"/>
              </a:cxn>
              <a:cxn ang="T11">
                <a:pos x="T6" y="T7"/>
              </a:cxn>
            </a:cxnLst>
            <a:rect l="T12" t="T13" r="T14" b="T15"/>
            <a:pathLst>
              <a:path w="272" h="98">
                <a:moveTo>
                  <a:pt x="272" y="0"/>
                </a:moveTo>
                <a:cubicBezTo>
                  <a:pt x="264" y="15"/>
                  <a:pt x="257" y="30"/>
                  <a:pt x="227" y="45"/>
                </a:cubicBezTo>
                <a:cubicBezTo>
                  <a:pt x="197" y="60"/>
                  <a:pt x="129" y="98"/>
                  <a:pt x="91" y="91"/>
                </a:cubicBezTo>
                <a:cubicBezTo>
                  <a:pt x="53" y="84"/>
                  <a:pt x="26" y="42"/>
                  <a:pt x="0" y="0"/>
                </a:cubicBezTo>
              </a:path>
            </a:pathLst>
          </a:custGeom>
          <a:noFill/>
          <a:ln w="28575">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254002" name="Text Box 50"/>
          <p:cNvSpPr txBox="1">
            <a:spLocks noChangeArrowheads="1"/>
          </p:cNvSpPr>
          <p:nvPr/>
        </p:nvSpPr>
        <p:spPr bwMode="auto">
          <a:xfrm>
            <a:off x="5159376" y="2132013"/>
            <a:ext cx="7207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600">
                <a:solidFill>
                  <a:schemeClr val="tx1"/>
                </a:solidFill>
                <a:latin typeface="Verdana" panose="020B0604030504040204" pitchFamily="34" charset="0"/>
                <a:cs typeface="Arial" panose="020B0604020202020204" pitchFamily="34" charset="0"/>
              </a:rPr>
              <a:t>ATP</a:t>
            </a:r>
          </a:p>
        </p:txBody>
      </p:sp>
      <p:sp>
        <p:nvSpPr>
          <p:cNvPr id="64564" name="Rectangle 51"/>
          <p:cNvSpPr>
            <a:spLocks noChangeArrowheads="1"/>
          </p:cNvSpPr>
          <p:nvPr/>
        </p:nvSpPr>
        <p:spPr bwMode="auto">
          <a:xfrm>
            <a:off x="5951538" y="2924176"/>
            <a:ext cx="215900" cy="144463"/>
          </a:xfrm>
          <a:prstGeom prst="rect">
            <a:avLst/>
          </a:prstGeom>
          <a:solidFill>
            <a:schemeClr val="accent1"/>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65" name="Oval 52"/>
          <p:cNvSpPr>
            <a:spLocks noChangeArrowheads="1"/>
          </p:cNvSpPr>
          <p:nvPr/>
        </p:nvSpPr>
        <p:spPr bwMode="auto">
          <a:xfrm>
            <a:off x="5951539" y="3068639"/>
            <a:ext cx="287337" cy="288925"/>
          </a:xfrm>
          <a:prstGeom prst="ellipse">
            <a:avLst/>
          </a:prstGeom>
          <a:solidFill>
            <a:schemeClr val="accent1"/>
          </a:solidFill>
          <a:ln w="9525">
            <a:solidFill>
              <a:schemeClr val="tx1"/>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66" name="Freeform 53"/>
          <p:cNvSpPr>
            <a:spLocks/>
          </p:cNvSpPr>
          <p:nvPr/>
        </p:nvSpPr>
        <p:spPr bwMode="auto">
          <a:xfrm>
            <a:off x="5953125" y="2684464"/>
            <a:ext cx="503238" cy="168275"/>
          </a:xfrm>
          <a:custGeom>
            <a:avLst/>
            <a:gdLst>
              <a:gd name="T0" fmla="*/ 2147483647 w 362"/>
              <a:gd name="T1" fmla="*/ 2147483647 h 121"/>
              <a:gd name="T2" fmla="*/ 2147483647 w 362"/>
              <a:gd name="T3" fmla="*/ 2147483647 h 121"/>
              <a:gd name="T4" fmla="*/ 2147483647 w 362"/>
              <a:gd name="T5" fmla="*/ 2147483647 h 121"/>
              <a:gd name="T6" fmla="*/ 2147483647 w 362"/>
              <a:gd name="T7" fmla="*/ 2147483647 h 121"/>
              <a:gd name="T8" fmla="*/ 2147483647 w 362"/>
              <a:gd name="T9" fmla="*/ 2147483647 h 121"/>
              <a:gd name="T10" fmla="*/ 0 60000 65536"/>
              <a:gd name="T11" fmla="*/ 0 60000 65536"/>
              <a:gd name="T12" fmla="*/ 0 60000 65536"/>
              <a:gd name="T13" fmla="*/ 0 60000 65536"/>
              <a:gd name="T14" fmla="*/ 0 60000 65536"/>
              <a:gd name="T15" fmla="*/ 0 w 362"/>
              <a:gd name="T16" fmla="*/ 0 h 121"/>
              <a:gd name="T17" fmla="*/ 362 w 362"/>
              <a:gd name="T18" fmla="*/ 121 h 121"/>
            </a:gdLst>
            <a:ahLst/>
            <a:cxnLst>
              <a:cxn ang="T10">
                <a:pos x="T0" y="T1"/>
              </a:cxn>
              <a:cxn ang="T11">
                <a:pos x="T2" y="T3"/>
              </a:cxn>
              <a:cxn ang="T12">
                <a:pos x="T4" y="T5"/>
              </a:cxn>
              <a:cxn ang="T13">
                <a:pos x="T6" y="T7"/>
              </a:cxn>
              <a:cxn ang="T14">
                <a:pos x="T8" y="T9"/>
              </a:cxn>
            </a:cxnLst>
            <a:rect l="T15" t="T16" r="T17" b="T18"/>
            <a:pathLst>
              <a:path w="362" h="121">
                <a:moveTo>
                  <a:pt x="362" y="106"/>
                </a:moveTo>
                <a:cubicBezTo>
                  <a:pt x="294" y="106"/>
                  <a:pt x="226" y="106"/>
                  <a:pt x="181" y="106"/>
                </a:cubicBezTo>
                <a:cubicBezTo>
                  <a:pt x="136" y="106"/>
                  <a:pt x="113" y="121"/>
                  <a:pt x="90" y="106"/>
                </a:cubicBezTo>
                <a:cubicBezTo>
                  <a:pt x="67" y="91"/>
                  <a:pt x="0" y="30"/>
                  <a:pt x="45" y="15"/>
                </a:cubicBezTo>
                <a:cubicBezTo>
                  <a:pt x="90" y="0"/>
                  <a:pt x="226" y="7"/>
                  <a:pt x="362" y="15"/>
                </a:cubicBezTo>
              </a:path>
            </a:pathLst>
          </a:custGeom>
          <a:noFill/>
          <a:ln w="38100">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64567" name="Freeform 54"/>
          <p:cNvSpPr>
            <a:spLocks/>
          </p:cNvSpPr>
          <p:nvPr/>
        </p:nvSpPr>
        <p:spPr bwMode="auto">
          <a:xfrm rot="10800000">
            <a:off x="6527800" y="2636839"/>
            <a:ext cx="503238" cy="168275"/>
          </a:xfrm>
          <a:custGeom>
            <a:avLst/>
            <a:gdLst>
              <a:gd name="T0" fmla="*/ 2147483647 w 362"/>
              <a:gd name="T1" fmla="*/ 2147483647 h 121"/>
              <a:gd name="T2" fmla="*/ 2147483647 w 362"/>
              <a:gd name="T3" fmla="*/ 2147483647 h 121"/>
              <a:gd name="T4" fmla="*/ 2147483647 w 362"/>
              <a:gd name="T5" fmla="*/ 2147483647 h 121"/>
              <a:gd name="T6" fmla="*/ 2147483647 w 362"/>
              <a:gd name="T7" fmla="*/ 2147483647 h 121"/>
              <a:gd name="T8" fmla="*/ 2147483647 w 362"/>
              <a:gd name="T9" fmla="*/ 2147483647 h 121"/>
              <a:gd name="T10" fmla="*/ 0 60000 65536"/>
              <a:gd name="T11" fmla="*/ 0 60000 65536"/>
              <a:gd name="T12" fmla="*/ 0 60000 65536"/>
              <a:gd name="T13" fmla="*/ 0 60000 65536"/>
              <a:gd name="T14" fmla="*/ 0 60000 65536"/>
              <a:gd name="T15" fmla="*/ 0 w 362"/>
              <a:gd name="T16" fmla="*/ 0 h 121"/>
              <a:gd name="T17" fmla="*/ 362 w 362"/>
              <a:gd name="T18" fmla="*/ 121 h 121"/>
            </a:gdLst>
            <a:ahLst/>
            <a:cxnLst>
              <a:cxn ang="T10">
                <a:pos x="T0" y="T1"/>
              </a:cxn>
              <a:cxn ang="T11">
                <a:pos x="T2" y="T3"/>
              </a:cxn>
              <a:cxn ang="T12">
                <a:pos x="T4" y="T5"/>
              </a:cxn>
              <a:cxn ang="T13">
                <a:pos x="T6" y="T7"/>
              </a:cxn>
              <a:cxn ang="T14">
                <a:pos x="T8" y="T9"/>
              </a:cxn>
            </a:cxnLst>
            <a:rect l="T15" t="T16" r="T17" b="T18"/>
            <a:pathLst>
              <a:path w="362" h="121">
                <a:moveTo>
                  <a:pt x="362" y="106"/>
                </a:moveTo>
                <a:cubicBezTo>
                  <a:pt x="294" y="106"/>
                  <a:pt x="226" y="106"/>
                  <a:pt x="181" y="106"/>
                </a:cubicBezTo>
                <a:cubicBezTo>
                  <a:pt x="136" y="106"/>
                  <a:pt x="113" y="121"/>
                  <a:pt x="90" y="106"/>
                </a:cubicBezTo>
                <a:cubicBezTo>
                  <a:pt x="67" y="91"/>
                  <a:pt x="0" y="30"/>
                  <a:pt x="45" y="15"/>
                </a:cubicBezTo>
                <a:cubicBezTo>
                  <a:pt x="90" y="0"/>
                  <a:pt x="226" y="7"/>
                  <a:pt x="362" y="15"/>
                </a:cubicBezTo>
              </a:path>
            </a:pathLst>
          </a:custGeom>
          <a:noFill/>
          <a:ln w="38100">
            <a:solidFill>
              <a:srgbClr val="FFFF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64568" name="Freeform 55"/>
          <p:cNvSpPr>
            <a:spLocks/>
          </p:cNvSpPr>
          <p:nvPr/>
        </p:nvSpPr>
        <p:spPr bwMode="auto">
          <a:xfrm flipV="1">
            <a:off x="5951539" y="2852738"/>
            <a:ext cx="503237" cy="119062"/>
          </a:xfrm>
          <a:custGeom>
            <a:avLst/>
            <a:gdLst>
              <a:gd name="T0" fmla="*/ 2147483647 w 362"/>
              <a:gd name="T1" fmla="*/ 2147483647 h 121"/>
              <a:gd name="T2" fmla="*/ 2147483647 w 362"/>
              <a:gd name="T3" fmla="*/ 2147483647 h 121"/>
              <a:gd name="T4" fmla="*/ 2147483647 w 362"/>
              <a:gd name="T5" fmla="*/ 2147483647 h 121"/>
              <a:gd name="T6" fmla="*/ 2147483647 w 362"/>
              <a:gd name="T7" fmla="*/ 2147483647 h 121"/>
              <a:gd name="T8" fmla="*/ 2147483647 w 362"/>
              <a:gd name="T9" fmla="*/ 2147483647 h 121"/>
              <a:gd name="T10" fmla="*/ 0 60000 65536"/>
              <a:gd name="T11" fmla="*/ 0 60000 65536"/>
              <a:gd name="T12" fmla="*/ 0 60000 65536"/>
              <a:gd name="T13" fmla="*/ 0 60000 65536"/>
              <a:gd name="T14" fmla="*/ 0 60000 65536"/>
              <a:gd name="T15" fmla="*/ 0 w 362"/>
              <a:gd name="T16" fmla="*/ 0 h 121"/>
              <a:gd name="T17" fmla="*/ 362 w 362"/>
              <a:gd name="T18" fmla="*/ 121 h 121"/>
            </a:gdLst>
            <a:ahLst/>
            <a:cxnLst>
              <a:cxn ang="T10">
                <a:pos x="T0" y="T1"/>
              </a:cxn>
              <a:cxn ang="T11">
                <a:pos x="T2" y="T3"/>
              </a:cxn>
              <a:cxn ang="T12">
                <a:pos x="T4" y="T5"/>
              </a:cxn>
              <a:cxn ang="T13">
                <a:pos x="T6" y="T7"/>
              </a:cxn>
              <a:cxn ang="T14">
                <a:pos x="T8" y="T9"/>
              </a:cxn>
            </a:cxnLst>
            <a:rect l="T15" t="T16" r="T17" b="T18"/>
            <a:pathLst>
              <a:path w="362" h="121">
                <a:moveTo>
                  <a:pt x="362" y="106"/>
                </a:moveTo>
                <a:cubicBezTo>
                  <a:pt x="294" y="106"/>
                  <a:pt x="226" y="106"/>
                  <a:pt x="181" y="106"/>
                </a:cubicBezTo>
                <a:cubicBezTo>
                  <a:pt x="136" y="106"/>
                  <a:pt x="113" y="121"/>
                  <a:pt x="90" y="106"/>
                </a:cubicBezTo>
                <a:cubicBezTo>
                  <a:pt x="67" y="91"/>
                  <a:pt x="0" y="30"/>
                  <a:pt x="45" y="15"/>
                </a:cubicBezTo>
                <a:cubicBezTo>
                  <a:pt x="90" y="0"/>
                  <a:pt x="226" y="7"/>
                  <a:pt x="362" y="15"/>
                </a:cubicBezTo>
              </a:path>
            </a:pathLst>
          </a:custGeom>
          <a:noFill/>
          <a:ln w="38100">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64569" name="Freeform 56"/>
          <p:cNvSpPr>
            <a:spLocks/>
          </p:cNvSpPr>
          <p:nvPr/>
        </p:nvSpPr>
        <p:spPr bwMode="auto">
          <a:xfrm rot="10800000" flipV="1">
            <a:off x="6527800" y="2781300"/>
            <a:ext cx="503238" cy="192088"/>
          </a:xfrm>
          <a:custGeom>
            <a:avLst/>
            <a:gdLst>
              <a:gd name="T0" fmla="*/ 2147483647 w 362"/>
              <a:gd name="T1" fmla="*/ 2147483647 h 121"/>
              <a:gd name="T2" fmla="*/ 2147483647 w 362"/>
              <a:gd name="T3" fmla="*/ 2147483647 h 121"/>
              <a:gd name="T4" fmla="*/ 2147483647 w 362"/>
              <a:gd name="T5" fmla="*/ 2147483647 h 121"/>
              <a:gd name="T6" fmla="*/ 2147483647 w 362"/>
              <a:gd name="T7" fmla="*/ 2147483647 h 121"/>
              <a:gd name="T8" fmla="*/ 2147483647 w 362"/>
              <a:gd name="T9" fmla="*/ 2147483647 h 121"/>
              <a:gd name="T10" fmla="*/ 0 60000 65536"/>
              <a:gd name="T11" fmla="*/ 0 60000 65536"/>
              <a:gd name="T12" fmla="*/ 0 60000 65536"/>
              <a:gd name="T13" fmla="*/ 0 60000 65536"/>
              <a:gd name="T14" fmla="*/ 0 60000 65536"/>
              <a:gd name="T15" fmla="*/ 0 w 362"/>
              <a:gd name="T16" fmla="*/ 0 h 121"/>
              <a:gd name="T17" fmla="*/ 362 w 362"/>
              <a:gd name="T18" fmla="*/ 121 h 121"/>
            </a:gdLst>
            <a:ahLst/>
            <a:cxnLst>
              <a:cxn ang="T10">
                <a:pos x="T0" y="T1"/>
              </a:cxn>
              <a:cxn ang="T11">
                <a:pos x="T2" y="T3"/>
              </a:cxn>
              <a:cxn ang="T12">
                <a:pos x="T4" y="T5"/>
              </a:cxn>
              <a:cxn ang="T13">
                <a:pos x="T6" y="T7"/>
              </a:cxn>
              <a:cxn ang="T14">
                <a:pos x="T8" y="T9"/>
              </a:cxn>
            </a:cxnLst>
            <a:rect l="T15" t="T16" r="T17" b="T18"/>
            <a:pathLst>
              <a:path w="362" h="121">
                <a:moveTo>
                  <a:pt x="362" y="106"/>
                </a:moveTo>
                <a:cubicBezTo>
                  <a:pt x="294" y="106"/>
                  <a:pt x="226" y="106"/>
                  <a:pt x="181" y="106"/>
                </a:cubicBezTo>
                <a:cubicBezTo>
                  <a:pt x="136" y="106"/>
                  <a:pt x="113" y="121"/>
                  <a:pt x="90" y="106"/>
                </a:cubicBezTo>
                <a:cubicBezTo>
                  <a:pt x="67" y="91"/>
                  <a:pt x="0" y="30"/>
                  <a:pt x="45" y="15"/>
                </a:cubicBezTo>
                <a:cubicBezTo>
                  <a:pt x="90" y="0"/>
                  <a:pt x="226" y="7"/>
                  <a:pt x="362" y="15"/>
                </a:cubicBezTo>
              </a:path>
            </a:pathLst>
          </a:custGeom>
          <a:noFill/>
          <a:ln w="38100">
            <a:solidFill>
              <a:srgbClr val="FFFF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64570" name="Text Box 57"/>
          <p:cNvSpPr txBox="1">
            <a:spLocks noChangeArrowheads="1"/>
          </p:cNvSpPr>
          <p:nvPr/>
        </p:nvSpPr>
        <p:spPr bwMode="auto">
          <a:xfrm>
            <a:off x="9120189" y="2205039"/>
            <a:ext cx="1368425"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200">
                <a:solidFill>
                  <a:schemeClr val="tx1"/>
                </a:solidFill>
                <a:latin typeface="Verdana" panose="020B0604030504040204" pitchFamily="34" charset="0"/>
                <a:cs typeface="Arial" panose="020B0604020202020204" pitchFamily="34" charset="0"/>
              </a:rPr>
              <a:t>Oxidadive</a:t>
            </a:r>
          </a:p>
          <a:p>
            <a:pPr eaLnBrk="1" hangingPunct="1">
              <a:spcBef>
                <a:spcPct val="50000"/>
              </a:spcBef>
            </a:pPr>
            <a:r>
              <a:rPr lang="it-IT" sz="1200">
                <a:solidFill>
                  <a:schemeClr val="tx1"/>
                </a:solidFill>
                <a:latin typeface="Verdana" panose="020B0604030504040204" pitchFamily="34" charset="0"/>
                <a:cs typeface="Arial" panose="020B0604020202020204" pitchFamily="34" charset="0"/>
              </a:rPr>
              <a:t>Phosphorilation</a:t>
            </a:r>
            <a:endParaRPr lang="it-IT" sz="1200" baseline="30000">
              <a:solidFill>
                <a:schemeClr val="tx1"/>
              </a:solidFill>
              <a:latin typeface="Verdana" panose="020B0604030504040204" pitchFamily="34" charset="0"/>
              <a:cs typeface="Arial" panose="020B0604020202020204" pitchFamily="34" charset="0"/>
            </a:endParaRPr>
          </a:p>
        </p:txBody>
      </p:sp>
      <p:sp>
        <p:nvSpPr>
          <p:cNvPr id="64571" name="Text Box 58"/>
          <p:cNvSpPr txBox="1">
            <a:spLocks noChangeArrowheads="1"/>
          </p:cNvSpPr>
          <p:nvPr/>
        </p:nvSpPr>
        <p:spPr bwMode="auto">
          <a:xfrm>
            <a:off x="6311900" y="2492375"/>
            <a:ext cx="5032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600">
                <a:solidFill>
                  <a:schemeClr val="tx1"/>
                </a:solidFill>
                <a:latin typeface="Verdana" panose="020B0604030504040204" pitchFamily="34" charset="0"/>
                <a:cs typeface="Arial" panose="020B0604020202020204" pitchFamily="34" charset="0"/>
              </a:rPr>
              <a:t>H</a:t>
            </a:r>
            <a:r>
              <a:rPr lang="it-IT" sz="1600" baseline="30000">
                <a:solidFill>
                  <a:schemeClr val="tx1"/>
                </a:solidFill>
                <a:latin typeface="Verdana" panose="020B0604030504040204" pitchFamily="34" charset="0"/>
                <a:cs typeface="Arial" panose="020B0604020202020204" pitchFamily="34" charset="0"/>
              </a:rPr>
              <a:t>+</a:t>
            </a:r>
          </a:p>
        </p:txBody>
      </p:sp>
      <p:sp>
        <p:nvSpPr>
          <p:cNvPr id="64572" name="Text Box 59"/>
          <p:cNvSpPr txBox="1">
            <a:spLocks noChangeArrowheads="1"/>
          </p:cNvSpPr>
          <p:nvPr/>
        </p:nvSpPr>
        <p:spPr bwMode="auto">
          <a:xfrm>
            <a:off x="6311900" y="2779713"/>
            <a:ext cx="50323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600">
                <a:solidFill>
                  <a:schemeClr val="tx1"/>
                </a:solidFill>
                <a:latin typeface="Verdana" panose="020B0604030504040204" pitchFamily="34" charset="0"/>
                <a:cs typeface="Arial" panose="020B0604020202020204" pitchFamily="34" charset="0"/>
              </a:rPr>
              <a:t>H</a:t>
            </a:r>
            <a:r>
              <a:rPr lang="it-IT" sz="1600" baseline="30000">
                <a:solidFill>
                  <a:schemeClr val="tx1"/>
                </a:solidFill>
                <a:latin typeface="Verdana" panose="020B0604030504040204" pitchFamily="34" charset="0"/>
                <a:cs typeface="Arial" panose="020B0604020202020204" pitchFamily="34" charset="0"/>
              </a:rPr>
              <a:t>+</a:t>
            </a:r>
          </a:p>
        </p:txBody>
      </p:sp>
      <p:sp>
        <p:nvSpPr>
          <p:cNvPr id="64573" name="Freeform 60"/>
          <p:cNvSpPr>
            <a:spLocks/>
          </p:cNvSpPr>
          <p:nvPr/>
        </p:nvSpPr>
        <p:spPr bwMode="auto">
          <a:xfrm rot="10800000">
            <a:off x="9193214" y="1700214"/>
            <a:ext cx="503237" cy="168275"/>
          </a:xfrm>
          <a:custGeom>
            <a:avLst/>
            <a:gdLst>
              <a:gd name="T0" fmla="*/ 2147483647 w 362"/>
              <a:gd name="T1" fmla="*/ 2147483647 h 121"/>
              <a:gd name="T2" fmla="*/ 2147483647 w 362"/>
              <a:gd name="T3" fmla="*/ 2147483647 h 121"/>
              <a:gd name="T4" fmla="*/ 2147483647 w 362"/>
              <a:gd name="T5" fmla="*/ 2147483647 h 121"/>
              <a:gd name="T6" fmla="*/ 2147483647 w 362"/>
              <a:gd name="T7" fmla="*/ 2147483647 h 121"/>
              <a:gd name="T8" fmla="*/ 2147483647 w 362"/>
              <a:gd name="T9" fmla="*/ 2147483647 h 121"/>
              <a:gd name="T10" fmla="*/ 0 60000 65536"/>
              <a:gd name="T11" fmla="*/ 0 60000 65536"/>
              <a:gd name="T12" fmla="*/ 0 60000 65536"/>
              <a:gd name="T13" fmla="*/ 0 60000 65536"/>
              <a:gd name="T14" fmla="*/ 0 60000 65536"/>
              <a:gd name="T15" fmla="*/ 0 w 362"/>
              <a:gd name="T16" fmla="*/ 0 h 121"/>
              <a:gd name="T17" fmla="*/ 362 w 362"/>
              <a:gd name="T18" fmla="*/ 121 h 121"/>
            </a:gdLst>
            <a:ahLst/>
            <a:cxnLst>
              <a:cxn ang="T10">
                <a:pos x="T0" y="T1"/>
              </a:cxn>
              <a:cxn ang="T11">
                <a:pos x="T2" y="T3"/>
              </a:cxn>
              <a:cxn ang="T12">
                <a:pos x="T4" y="T5"/>
              </a:cxn>
              <a:cxn ang="T13">
                <a:pos x="T6" y="T7"/>
              </a:cxn>
              <a:cxn ang="T14">
                <a:pos x="T8" y="T9"/>
              </a:cxn>
            </a:cxnLst>
            <a:rect l="T15" t="T16" r="T17" b="T18"/>
            <a:pathLst>
              <a:path w="362" h="121">
                <a:moveTo>
                  <a:pt x="362" y="106"/>
                </a:moveTo>
                <a:cubicBezTo>
                  <a:pt x="294" y="106"/>
                  <a:pt x="226" y="106"/>
                  <a:pt x="181" y="106"/>
                </a:cubicBezTo>
                <a:cubicBezTo>
                  <a:pt x="136" y="106"/>
                  <a:pt x="113" y="121"/>
                  <a:pt x="90" y="106"/>
                </a:cubicBezTo>
                <a:cubicBezTo>
                  <a:pt x="67" y="91"/>
                  <a:pt x="0" y="30"/>
                  <a:pt x="45" y="15"/>
                </a:cubicBezTo>
                <a:cubicBezTo>
                  <a:pt x="90" y="0"/>
                  <a:pt x="226" y="7"/>
                  <a:pt x="362" y="15"/>
                </a:cubicBezTo>
              </a:path>
            </a:pathLst>
          </a:custGeom>
          <a:noFill/>
          <a:ln w="38100">
            <a:solidFill>
              <a:srgbClr val="FFFF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64574" name="Freeform 61"/>
          <p:cNvSpPr>
            <a:spLocks/>
          </p:cNvSpPr>
          <p:nvPr/>
        </p:nvSpPr>
        <p:spPr bwMode="auto">
          <a:xfrm rot="10800000" flipV="1">
            <a:off x="9193214" y="1844675"/>
            <a:ext cx="503237" cy="192088"/>
          </a:xfrm>
          <a:custGeom>
            <a:avLst/>
            <a:gdLst>
              <a:gd name="T0" fmla="*/ 2147483647 w 362"/>
              <a:gd name="T1" fmla="*/ 2147483647 h 121"/>
              <a:gd name="T2" fmla="*/ 2147483647 w 362"/>
              <a:gd name="T3" fmla="*/ 2147483647 h 121"/>
              <a:gd name="T4" fmla="*/ 2147483647 w 362"/>
              <a:gd name="T5" fmla="*/ 2147483647 h 121"/>
              <a:gd name="T6" fmla="*/ 2147483647 w 362"/>
              <a:gd name="T7" fmla="*/ 2147483647 h 121"/>
              <a:gd name="T8" fmla="*/ 2147483647 w 362"/>
              <a:gd name="T9" fmla="*/ 2147483647 h 121"/>
              <a:gd name="T10" fmla="*/ 0 60000 65536"/>
              <a:gd name="T11" fmla="*/ 0 60000 65536"/>
              <a:gd name="T12" fmla="*/ 0 60000 65536"/>
              <a:gd name="T13" fmla="*/ 0 60000 65536"/>
              <a:gd name="T14" fmla="*/ 0 60000 65536"/>
              <a:gd name="T15" fmla="*/ 0 w 362"/>
              <a:gd name="T16" fmla="*/ 0 h 121"/>
              <a:gd name="T17" fmla="*/ 362 w 362"/>
              <a:gd name="T18" fmla="*/ 121 h 121"/>
            </a:gdLst>
            <a:ahLst/>
            <a:cxnLst>
              <a:cxn ang="T10">
                <a:pos x="T0" y="T1"/>
              </a:cxn>
              <a:cxn ang="T11">
                <a:pos x="T2" y="T3"/>
              </a:cxn>
              <a:cxn ang="T12">
                <a:pos x="T4" y="T5"/>
              </a:cxn>
              <a:cxn ang="T13">
                <a:pos x="T6" y="T7"/>
              </a:cxn>
              <a:cxn ang="T14">
                <a:pos x="T8" y="T9"/>
              </a:cxn>
            </a:cxnLst>
            <a:rect l="T15" t="T16" r="T17" b="T18"/>
            <a:pathLst>
              <a:path w="362" h="121">
                <a:moveTo>
                  <a:pt x="362" y="106"/>
                </a:moveTo>
                <a:cubicBezTo>
                  <a:pt x="294" y="106"/>
                  <a:pt x="226" y="106"/>
                  <a:pt x="181" y="106"/>
                </a:cubicBezTo>
                <a:cubicBezTo>
                  <a:pt x="136" y="106"/>
                  <a:pt x="113" y="121"/>
                  <a:pt x="90" y="106"/>
                </a:cubicBezTo>
                <a:cubicBezTo>
                  <a:pt x="67" y="91"/>
                  <a:pt x="0" y="30"/>
                  <a:pt x="45" y="15"/>
                </a:cubicBezTo>
                <a:cubicBezTo>
                  <a:pt x="90" y="0"/>
                  <a:pt x="226" y="7"/>
                  <a:pt x="362" y="15"/>
                </a:cubicBezTo>
              </a:path>
            </a:pathLst>
          </a:custGeom>
          <a:noFill/>
          <a:ln w="38100">
            <a:solidFill>
              <a:srgbClr val="FFFF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64575" name="Freeform 62"/>
          <p:cNvSpPr>
            <a:spLocks/>
          </p:cNvSpPr>
          <p:nvPr/>
        </p:nvSpPr>
        <p:spPr bwMode="auto">
          <a:xfrm>
            <a:off x="9266239" y="3260726"/>
            <a:ext cx="503237" cy="168275"/>
          </a:xfrm>
          <a:custGeom>
            <a:avLst/>
            <a:gdLst>
              <a:gd name="T0" fmla="*/ 2147483647 w 362"/>
              <a:gd name="T1" fmla="*/ 2147483647 h 121"/>
              <a:gd name="T2" fmla="*/ 2147483647 w 362"/>
              <a:gd name="T3" fmla="*/ 2147483647 h 121"/>
              <a:gd name="T4" fmla="*/ 2147483647 w 362"/>
              <a:gd name="T5" fmla="*/ 2147483647 h 121"/>
              <a:gd name="T6" fmla="*/ 2147483647 w 362"/>
              <a:gd name="T7" fmla="*/ 2147483647 h 121"/>
              <a:gd name="T8" fmla="*/ 2147483647 w 362"/>
              <a:gd name="T9" fmla="*/ 2147483647 h 121"/>
              <a:gd name="T10" fmla="*/ 0 60000 65536"/>
              <a:gd name="T11" fmla="*/ 0 60000 65536"/>
              <a:gd name="T12" fmla="*/ 0 60000 65536"/>
              <a:gd name="T13" fmla="*/ 0 60000 65536"/>
              <a:gd name="T14" fmla="*/ 0 60000 65536"/>
              <a:gd name="T15" fmla="*/ 0 w 362"/>
              <a:gd name="T16" fmla="*/ 0 h 121"/>
              <a:gd name="T17" fmla="*/ 362 w 362"/>
              <a:gd name="T18" fmla="*/ 121 h 121"/>
            </a:gdLst>
            <a:ahLst/>
            <a:cxnLst>
              <a:cxn ang="T10">
                <a:pos x="T0" y="T1"/>
              </a:cxn>
              <a:cxn ang="T11">
                <a:pos x="T2" y="T3"/>
              </a:cxn>
              <a:cxn ang="T12">
                <a:pos x="T4" y="T5"/>
              </a:cxn>
              <a:cxn ang="T13">
                <a:pos x="T6" y="T7"/>
              </a:cxn>
              <a:cxn ang="T14">
                <a:pos x="T8" y="T9"/>
              </a:cxn>
            </a:cxnLst>
            <a:rect l="T15" t="T16" r="T17" b="T18"/>
            <a:pathLst>
              <a:path w="362" h="121">
                <a:moveTo>
                  <a:pt x="362" y="106"/>
                </a:moveTo>
                <a:cubicBezTo>
                  <a:pt x="294" y="106"/>
                  <a:pt x="226" y="106"/>
                  <a:pt x="181" y="106"/>
                </a:cubicBezTo>
                <a:cubicBezTo>
                  <a:pt x="136" y="106"/>
                  <a:pt x="113" y="121"/>
                  <a:pt x="90" y="106"/>
                </a:cubicBezTo>
                <a:cubicBezTo>
                  <a:pt x="67" y="91"/>
                  <a:pt x="0" y="30"/>
                  <a:pt x="45" y="15"/>
                </a:cubicBezTo>
                <a:cubicBezTo>
                  <a:pt x="90" y="0"/>
                  <a:pt x="226" y="7"/>
                  <a:pt x="362" y="15"/>
                </a:cubicBezTo>
              </a:path>
            </a:pathLst>
          </a:custGeom>
          <a:noFill/>
          <a:ln w="38100">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64576" name="Freeform 63"/>
          <p:cNvSpPr>
            <a:spLocks/>
          </p:cNvSpPr>
          <p:nvPr/>
        </p:nvSpPr>
        <p:spPr bwMode="auto">
          <a:xfrm flipV="1">
            <a:off x="9264650" y="3429001"/>
            <a:ext cx="503238" cy="119063"/>
          </a:xfrm>
          <a:custGeom>
            <a:avLst/>
            <a:gdLst>
              <a:gd name="T0" fmla="*/ 2147483647 w 362"/>
              <a:gd name="T1" fmla="*/ 2147483647 h 121"/>
              <a:gd name="T2" fmla="*/ 2147483647 w 362"/>
              <a:gd name="T3" fmla="*/ 2147483647 h 121"/>
              <a:gd name="T4" fmla="*/ 2147483647 w 362"/>
              <a:gd name="T5" fmla="*/ 2147483647 h 121"/>
              <a:gd name="T6" fmla="*/ 2147483647 w 362"/>
              <a:gd name="T7" fmla="*/ 2147483647 h 121"/>
              <a:gd name="T8" fmla="*/ 2147483647 w 362"/>
              <a:gd name="T9" fmla="*/ 2147483647 h 121"/>
              <a:gd name="T10" fmla="*/ 0 60000 65536"/>
              <a:gd name="T11" fmla="*/ 0 60000 65536"/>
              <a:gd name="T12" fmla="*/ 0 60000 65536"/>
              <a:gd name="T13" fmla="*/ 0 60000 65536"/>
              <a:gd name="T14" fmla="*/ 0 60000 65536"/>
              <a:gd name="T15" fmla="*/ 0 w 362"/>
              <a:gd name="T16" fmla="*/ 0 h 121"/>
              <a:gd name="T17" fmla="*/ 362 w 362"/>
              <a:gd name="T18" fmla="*/ 121 h 121"/>
            </a:gdLst>
            <a:ahLst/>
            <a:cxnLst>
              <a:cxn ang="T10">
                <a:pos x="T0" y="T1"/>
              </a:cxn>
              <a:cxn ang="T11">
                <a:pos x="T2" y="T3"/>
              </a:cxn>
              <a:cxn ang="T12">
                <a:pos x="T4" y="T5"/>
              </a:cxn>
              <a:cxn ang="T13">
                <a:pos x="T6" y="T7"/>
              </a:cxn>
              <a:cxn ang="T14">
                <a:pos x="T8" y="T9"/>
              </a:cxn>
            </a:cxnLst>
            <a:rect l="T15" t="T16" r="T17" b="T18"/>
            <a:pathLst>
              <a:path w="362" h="121">
                <a:moveTo>
                  <a:pt x="362" y="106"/>
                </a:moveTo>
                <a:cubicBezTo>
                  <a:pt x="294" y="106"/>
                  <a:pt x="226" y="106"/>
                  <a:pt x="181" y="106"/>
                </a:cubicBezTo>
                <a:cubicBezTo>
                  <a:pt x="136" y="106"/>
                  <a:pt x="113" y="121"/>
                  <a:pt x="90" y="106"/>
                </a:cubicBezTo>
                <a:cubicBezTo>
                  <a:pt x="67" y="91"/>
                  <a:pt x="0" y="30"/>
                  <a:pt x="45" y="15"/>
                </a:cubicBezTo>
                <a:cubicBezTo>
                  <a:pt x="90" y="0"/>
                  <a:pt x="226" y="7"/>
                  <a:pt x="362" y="15"/>
                </a:cubicBezTo>
              </a:path>
            </a:pathLst>
          </a:custGeom>
          <a:noFill/>
          <a:ln w="38100">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64577" name="Text Box 64"/>
          <p:cNvSpPr txBox="1">
            <a:spLocks noChangeArrowheads="1"/>
          </p:cNvSpPr>
          <p:nvPr/>
        </p:nvSpPr>
        <p:spPr bwMode="auto">
          <a:xfrm>
            <a:off x="9120188" y="3644900"/>
            <a:ext cx="1547812"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200">
                <a:solidFill>
                  <a:schemeClr val="tx1"/>
                </a:solidFill>
                <a:latin typeface="Verdana" panose="020B0604030504040204" pitchFamily="34" charset="0"/>
                <a:cs typeface="Arial" panose="020B0604020202020204" pitchFamily="34" charset="0"/>
              </a:rPr>
              <a:t>Proton Translocation coupled to </a:t>
            </a:r>
          </a:p>
          <a:p>
            <a:pPr eaLnBrk="1" hangingPunct="1">
              <a:spcBef>
                <a:spcPct val="50000"/>
              </a:spcBef>
            </a:pPr>
            <a:r>
              <a:rPr lang="it-IT" sz="1200">
                <a:solidFill>
                  <a:schemeClr val="tx1"/>
                </a:solidFill>
                <a:latin typeface="Verdana" panose="020B0604030504040204" pitchFamily="34" charset="0"/>
                <a:cs typeface="Arial" panose="020B0604020202020204" pitchFamily="34" charset="0"/>
              </a:rPr>
              <a:t>Nanomachine</a:t>
            </a:r>
          </a:p>
          <a:p>
            <a:pPr eaLnBrk="1" hangingPunct="1">
              <a:spcBef>
                <a:spcPct val="50000"/>
              </a:spcBef>
            </a:pPr>
            <a:r>
              <a:rPr lang="it-IT" sz="1200">
                <a:solidFill>
                  <a:schemeClr val="tx1"/>
                </a:solidFill>
                <a:latin typeface="Verdana" panose="020B0604030504040204" pitchFamily="34" charset="0"/>
                <a:cs typeface="Arial" panose="020B0604020202020204" pitchFamily="34" charset="0"/>
              </a:rPr>
              <a:t>ATP synthase</a:t>
            </a:r>
          </a:p>
        </p:txBody>
      </p:sp>
      <p:sp>
        <p:nvSpPr>
          <p:cNvPr id="64578" name="Rectangle 65"/>
          <p:cNvSpPr>
            <a:spLocks noChangeArrowheads="1"/>
          </p:cNvSpPr>
          <p:nvPr/>
        </p:nvSpPr>
        <p:spPr bwMode="auto">
          <a:xfrm>
            <a:off x="8975725" y="1412876"/>
            <a:ext cx="1512888" cy="1584325"/>
          </a:xfrm>
          <a:prstGeom prst="rect">
            <a:avLst/>
          </a:prstGeom>
          <a:noFill/>
          <a:ln w="38100" cmpd="dbl">
            <a:solidFill>
              <a:srgbClr val="FF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endParaRPr lang="it-IT" sz="1800" b="0">
              <a:solidFill>
                <a:srgbClr val="FF00FF"/>
              </a:solidFill>
              <a:latin typeface="Verdana" panose="020B0604030504040204" pitchFamily="34" charset="0"/>
              <a:cs typeface="Arial" panose="020B0604020202020204" pitchFamily="34" charset="0"/>
            </a:endParaRPr>
          </a:p>
        </p:txBody>
      </p:sp>
      <p:sp>
        <p:nvSpPr>
          <p:cNvPr id="64579" name="Rectangle 66"/>
          <p:cNvSpPr>
            <a:spLocks noChangeArrowheads="1"/>
          </p:cNvSpPr>
          <p:nvPr/>
        </p:nvSpPr>
        <p:spPr bwMode="auto">
          <a:xfrm>
            <a:off x="8975725" y="3140075"/>
            <a:ext cx="1512888" cy="1728788"/>
          </a:xfrm>
          <a:prstGeom prst="rect">
            <a:avLst/>
          </a:prstGeom>
          <a:noFill/>
          <a:ln w="38100" cmpd="dbl">
            <a:solidFill>
              <a:srgbClr val="FF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endParaRPr lang="it-IT" sz="1800" b="0">
              <a:solidFill>
                <a:srgbClr val="FF00FF"/>
              </a:solidFill>
              <a:latin typeface="Verdana" panose="020B0604030504040204" pitchFamily="34" charset="0"/>
              <a:cs typeface="Arial" panose="020B0604020202020204" pitchFamily="34" charset="0"/>
            </a:endParaRPr>
          </a:p>
        </p:txBody>
      </p:sp>
      <p:sp>
        <p:nvSpPr>
          <p:cNvPr id="64580" name="Rectangle 67"/>
          <p:cNvSpPr>
            <a:spLocks noChangeArrowheads="1"/>
          </p:cNvSpPr>
          <p:nvPr/>
        </p:nvSpPr>
        <p:spPr bwMode="auto">
          <a:xfrm>
            <a:off x="2135188" y="2060576"/>
            <a:ext cx="215900" cy="144463"/>
          </a:xfrm>
          <a:prstGeom prst="rect">
            <a:avLst/>
          </a:prstGeom>
          <a:solidFill>
            <a:schemeClr val="accent1"/>
          </a:solidFill>
          <a:ln w="9525">
            <a:solidFill>
              <a:schemeClr val="tx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81" name="Oval 68"/>
          <p:cNvSpPr>
            <a:spLocks noChangeArrowheads="1"/>
          </p:cNvSpPr>
          <p:nvPr/>
        </p:nvSpPr>
        <p:spPr bwMode="auto">
          <a:xfrm>
            <a:off x="2135189" y="1771651"/>
            <a:ext cx="287337" cy="288925"/>
          </a:xfrm>
          <a:prstGeom prst="ellipse">
            <a:avLst/>
          </a:prstGeom>
          <a:solidFill>
            <a:schemeClr val="accent1"/>
          </a:solidFill>
          <a:ln w="9525">
            <a:solidFill>
              <a:schemeClr val="tx1"/>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82" name="Freeform 69"/>
          <p:cNvSpPr>
            <a:spLocks/>
          </p:cNvSpPr>
          <p:nvPr/>
        </p:nvSpPr>
        <p:spPr bwMode="auto">
          <a:xfrm>
            <a:off x="1992313" y="4364038"/>
            <a:ext cx="215900" cy="658812"/>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583" name="Freeform 70"/>
          <p:cNvSpPr>
            <a:spLocks/>
          </p:cNvSpPr>
          <p:nvPr/>
        </p:nvSpPr>
        <p:spPr bwMode="auto">
          <a:xfrm rot="10800000">
            <a:off x="2352675" y="4364038"/>
            <a:ext cx="215900" cy="658812"/>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584" name="Text Box 71"/>
          <p:cNvSpPr txBox="1">
            <a:spLocks noChangeArrowheads="1"/>
          </p:cNvSpPr>
          <p:nvPr/>
        </p:nvSpPr>
        <p:spPr bwMode="auto">
          <a:xfrm>
            <a:off x="1703388" y="2276475"/>
            <a:ext cx="1655762"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400">
                <a:solidFill>
                  <a:schemeClr val="tx1"/>
                </a:solidFill>
                <a:latin typeface="Verdana" panose="020B0604030504040204" pitchFamily="34" charset="0"/>
                <a:cs typeface="Arial" panose="020B0604020202020204" pitchFamily="34" charset="0"/>
              </a:rPr>
              <a:t>F</a:t>
            </a:r>
            <a:r>
              <a:rPr lang="it-IT" sz="1400" baseline="-25000">
                <a:solidFill>
                  <a:schemeClr val="tx1"/>
                </a:solidFill>
                <a:latin typeface="Verdana" panose="020B0604030504040204" pitchFamily="34" charset="0"/>
                <a:cs typeface="Arial" panose="020B0604020202020204" pitchFamily="34" charset="0"/>
              </a:rPr>
              <a:t>o</a:t>
            </a:r>
            <a:r>
              <a:rPr lang="it-IT" sz="1400">
                <a:solidFill>
                  <a:schemeClr val="tx1"/>
                </a:solidFill>
                <a:latin typeface="Verdana" panose="020B0604030504040204" pitchFamily="34" charset="0"/>
                <a:cs typeface="Arial" panose="020B0604020202020204" pitchFamily="34" charset="0"/>
              </a:rPr>
              <a:t>F</a:t>
            </a:r>
            <a:r>
              <a:rPr lang="it-IT" sz="1400" baseline="-25000">
                <a:solidFill>
                  <a:schemeClr val="tx1"/>
                </a:solidFill>
                <a:latin typeface="Verdana" panose="020B0604030504040204" pitchFamily="34" charset="0"/>
                <a:cs typeface="Arial" panose="020B0604020202020204" pitchFamily="34" charset="0"/>
              </a:rPr>
              <a:t>1</a:t>
            </a:r>
          </a:p>
          <a:p>
            <a:pPr eaLnBrk="1" hangingPunct="1">
              <a:spcBef>
                <a:spcPct val="50000"/>
              </a:spcBef>
            </a:pPr>
            <a:r>
              <a:rPr lang="it-IT" sz="1400">
                <a:solidFill>
                  <a:schemeClr val="tx1"/>
                </a:solidFill>
                <a:latin typeface="Verdana" panose="020B0604030504040204" pitchFamily="34" charset="0"/>
                <a:cs typeface="Arial" panose="020B0604020202020204" pitchFamily="34" charset="0"/>
              </a:rPr>
              <a:t>ATPSynthase</a:t>
            </a:r>
          </a:p>
        </p:txBody>
      </p:sp>
      <p:sp>
        <p:nvSpPr>
          <p:cNvPr id="64585" name="Rectangle 72"/>
          <p:cNvSpPr>
            <a:spLocks noChangeArrowheads="1"/>
          </p:cNvSpPr>
          <p:nvPr/>
        </p:nvSpPr>
        <p:spPr bwMode="auto">
          <a:xfrm>
            <a:off x="1703389" y="1555751"/>
            <a:ext cx="1512887" cy="1584325"/>
          </a:xfrm>
          <a:prstGeom prst="rect">
            <a:avLst/>
          </a:prstGeom>
          <a:noFill/>
          <a:ln w="38100" cmpd="dbl">
            <a:solidFill>
              <a:srgbClr val="FF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endParaRPr lang="it-IT" sz="1800" b="0">
              <a:solidFill>
                <a:srgbClr val="FF00FF"/>
              </a:solidFill>
              <a:latin typeface="Verdana" panose="020B0604030504040204" pitchFamily="34" charset="0"/>
              <a:cs typeface="Arial" panose="020B0604020202020204" pitchFamily="34" charset="0"/>
            </a:endParaRPr>
          </a:p>
        </p:txBody>
      </p:sp>
      <p:sp>
        <p:nvSpPr>
          <p:cNvPr id="64586" name="Rectangle 73"/>
          <p:cNvSpPr>
            <a:spLocks noChangeArrowheads="1"/>
          </p:cNvSpPr>
          <p:nvPr/>
        </p:nvSpPr>
        <p:spPr bwMode="auto">
          <a:xfrm>
            <a:off x="1703389" y="4221164"/>
            <a:ext cx="1512887" cy="1584325"/>
          </a:xfrm>
          <a:prstGeom prst="rect">
            <a:avLst/>
          </a:prstGeom>
          <a:noFill/>
          <a:ln w="38100" cmpd="dbl">
            <a:solidFill>
              <a:srgbClr val="FF00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endParaRPr lang="it-IT" sz="1800" b="0">
              <a:solidFill>
                <a:srgbClr val="FF00FF"/>
              </a:solidFill>
              <a:latin typeface="Verdana" panose="020B0604030504040204" pitchFamily="34" charset="0"/>
              <a:cs typeface="Arial" panose="020B0604020202020204" pitchFamily="34" charset="0"/>
            </a:endParaRPr>
          </a:p>
        </p:txBody>
      </p:sp>
      <p:sp>
        <p:nvSpPr>
          <p:cNvPr id="64587" name="Text Box 74"/>
          <p:cNvSpPr txBox="1">
            <a:spLocks noChangeArrowheads="1"/>
          </p:cNvSpPr>
          <p:nvPr/>
        </p:nvSpPr>
        <p:spPr bwMode="auto">
          <a:xfrm>
            <a:off x="1703388" y="5084763"/>
            <a:ext cx="165576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1400">
                <a:solidFill>
                  <a:schemeClr val="tx1"/>
                </a:solidFill>
                <a:latin typeface="Verdana" panose="020B0604030504040204" pitchFamily="34" charset="0"/>
                <a:cs typeface="Arial" panose="020B0604020202020204" pitchFamily="34" charset="0"/>
              </a:rPr>
              <a:t>Gap junction</a:t>
            </a:r>
          </a:p>
        </p:txBody>
      </p:sp>
      <p:sp>
        <p:nvSpPr>
          <p:cNvPr id="64588" name="Line 75"/>
          <p:cNvSpPr>
            <a:spLocks noChangeShapeType="1"/>
          </p:cNvSpPr>
          <p:nvPr/>
        </p:nvSpPr>
        <p:spPr bwMode="auto">
          <a:xfrm>
            <a:off x="3503614" y="4868863"/>
            <a:ext cx="5184775" cy="0"/>
          </a:xfrm>
          <a:prstGeom prst="line">
            <a:avLst/>
          </a:prstGeom>
          <a:noFill/>
          <a:ln w="76200">
            <a:solidFill>
              <a:srgbClr val="FF33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64589" name="Rectangle 76"/>
          <p:cNvSpPr>
            <a:spLocks noChangeArrowheads="1"/>
          </p:cNvSpPr>
          <p:nvPr/>
        </p:nvSpPr>
        <p:spPr bwMode="auto">
          <a:xfrm>
            <a:off x="4440238" y="4797425"/>
            <a:ext cx="144462" cy="215900"/>
          </a:xfrm>
          <a:prstGeom prst="rect">
            <a:avLst/>
          </a:prstGeom>
          <a:solidFill>
            <a:schemeClr val="bg1"/>
          </a:solidFill>
          <a:ln>
            <a:noFill/>
          </a:ln>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90" name="Rectangle 77"/>
          <p:cNvSpPr>
            <a:spLocks noChangeArrowheads="1"/>
          </p:cNvSpPr>
          <p:nvPr/>
        </p:nvSpPr>
        <p:spPr bwMode="auto">
          <a:xfrm>
            <a:off x="6255543" y="4724400"/>
            <a:ext cx="245270" cy="232570"/>
          </a:xfrm>
          <a:prstGeom prst="rect">
            <a:avLst/>
          </a:prstGeom>
          <a:solidFill>
            <a:schemeClr val="bg1"/>
          </a:solidFill>
          <a:ln w="9525">
            <a:solidFill>
              <a:schemeClr val="bg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91" name="Freeform 78"/>
          <p:cNvSpPr>
            <a:spLocks/>
          </p:cNvSpPr>
          <p:nvPr/>
        </p:nvSpPr>
        <p:spPr bwMode="auto">
          <a:xfrm>
            <a:off x="6743700" y="4892675"/>
            <a:ext cx="865188" cy="336550"/>
          </a:xfrm>
          <a:custGeom>
            <a:avLst/>
            <a:gdLst>
              <a:gd name="T0" fmla="*/ 0 w 545"/>
              <a:gd name="T1" fmla="*/ 2147483647 h 212"/>
              <a:gd name="T2" fmla="*/ 2147483647 w 545"/>
              <a:gd name="T3" fmla="*/ 2147483647 h 212"/>
              <a:gd name="T4" fmla="*/ 2147483647 w 545"/>
              <a:gd name="T5" fmla="*/ 2147483647 h 212"/>
              <a:gd name="T6" fmla="*/ 2147483647 w 545"/>
              <a:gd name="T7" fmla="*/ 2147483647 h 212"/>
              <a:gd name="T8" fmla="*/ 2147483647 w 545"/>
              <a:gd name="T9" fmla="*/ 2147483647 h 212"/>
              <a:gd name="T10" fmla="*/ 2147483647 w 545"/>
              <a:gd name="T11" fmla="*/ 2147483647 h 212"/>
              <a:gd name="T12" fmla="*/ 0 60000 65536"/>
              <a:gd name="T13" fmla="*/ 0 60000 65536"/>
              <a:gd name="T14" fmla="*/ 0 60000 65536"/>
              <a:gd name="T15" fmla="*/ 0 60000 65536"/>
              <a:gd name="T16" fmla="*/ 0 60000 65536"/>
              <a:gd name="T17" fmla="*/ 0 60000 65536"/>
              <a:gd name="T18" fmla="*/ 0 w 545"/>
              <a:gd name="T19" fmla="*/ 0 h 212"/>
              <a:gd name="T20" fmla="*/ 545 w 545"/>
              <a:gd name="T21" fmla="*/ 212 h 212"/>
            </a:gdLst>
            <a:ahLst/>
            <a:cxnLst>
              <a:cxn ang="T12">
                <a:pos x="T0" y="T1"/>
              </a:cxn>
              <a:cxn ang="T13">
                <a:pos x="T2" y="T3"/>
              </a:cxn>
              <a:cxn ang="T14">
                <a:pos x="T4" y="T5"/>
              </a:cxn>
              <a:cxn ang="T15">
                <a:pos x="T6" y="T7"/>
              </a:cxn>
              <a:cxn ang="T16">
                <a:pos x="T8" y="T9"/>
              </a:cxn>
              <a:cxn ang="T17">
                <a:pos x="T10" y="T11"/>
              </a:cxn>
            </a:cxnLst>
            <a:rect l="T18" t="T19" r="T20" b="T21"/>
            <a:pathLst>
              <a:path w="545" h="212">
                <a:moveTo>
                  <a:pt x="0" y="212"/>
                </a:moveTo>
                <a:cubicBezTo>
                  <a:pt x="23" y="136"/>
                  <a:pt x="46" y="60"/>
                  <a:pt x="91" y="30"/>
                </a:cubicBezTo>
                <a:cubicBezTo>
                  <a:pt x="136" y="0"/>
                  <a:pt x="212" y="30"/>
                  <a:pt x="272" y="30"/>
                </a:cubicBezTo>
                <a:cubicBezTo>
                  <a:pt x="332" y="30"/>
                  <a:pt x="416" y="22"/>
                  <a:pt x="454" y="30"/>
                </a:cubicBezTo>
                <a:cubicBezTo>
                  <a:pt x="492" y="38"/>
                  <a:pt x="484" y="53"/>
                  <a:pt x="499" y="76"/>
                </a:cubicBezTo>
                <a:cubicBezTo>
                  <a:pt x="514" y="99"/>
                  <a:pt x="529" y="132"/>
                  <a:pt x="545" y="166"/>
                </a:cubicBezTo>
              </a:path>
            </a:pathLst>
          </a:custGeom>
          <a:noFill/>
          <a:ln w="38100">
            <a:solidFill>
              <a:srgbClr val="FF330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64592" name="Rectangle 79"/>
          <p:cNvSpPr>
            <a:spLocks noChangeArrowheads="1"/>
          </p:cNvSpPr>
          <p:nvPr/>
        </p:nvSpPr>
        <p:spPr bwMode="auto">
          <a:xfrm>
            <a:off x="8183563" y="4724400"/>
            <a:ext cx="144462" cy="215900"/>
          </a:xfrm>
          <a:prstGeom prst="rect">
            <a:avLst/>
          </a:prstGeom>
          <a:solidFill>
            <a:schemeClr val="bg1"/>
          </a:solidFill>
          <a:ln>
            <a:noFill/>
          </a:ln>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93" name="Freeform 80"/>
          <p:cNvSpPr>
            <a:spLocks/>
          </p:cNvSpPr>
          <p:nvPr/>
        </p:nvSpPr>
        <p:spPr bwMode="auto">
          <a:xfrm>
            <a:off x="3503613" y="4724401"/>
            <a:ext cx="863600" cy="144463"/>
          </a:xfrm>
          <a:custGeom>
            <a:avLst/>
            <a:gdLst>
              <a:gd name="T0" fmla="*/ 0 w 499"/>
              <a:gd name="T1" fmla="*/ 2147483647 h 106"/>
              <a:gd name="T2" fmla="*/ 2147483647 w 499"/>
              <a:gd name="T3" fmla="*/ 2147483647 h 106"/>
              <a:gd name="T4" fmla="*/ 2147483647 w 499"/>
              <a:gd name="T5" fmla="*/ 2147483647 h 106"/>
              <a:gd name="T6" fmla="*/ 2147483647 w 499"/>
              <a:gd name="T7" fmla="*/ 2147483647 h 106"/>
              <a:gd name="T8" fmla="*/ 0 60000 65536"/>
              <a:gd name="T9" fmla="*/ 0 60000 65536"/>
              <a:gd name="T10" fmla="*/ 0 60000 65536"/>
              <a:gd name="T11" fmla="*/ 0 60000 65536"/>
              <a:gd name="T12" fmla="*/ 0 w 499"/>
              <a:gd name="T13" fmla="*/ 0 h 106"/>
              <a:gd name="T14" fmla="*/ 499 w 499"/>
              <a:gd name="T15" fmla="*/ 106 h 106"/>
            </a:gdLst>
            <a:ahLst/>
            <a:cxnLst>
              <a:cxn ang="T8">
                <a:pos x="T0" y="T1"/>
              </a:cxn>
              <a:cxn ang="T9">
                <a:pos x="T2" y="T3"/>
              </a:cxn>
              <a:cxn ang="T10">
                <a:pos x="T4" y="T5"/>
              </a:cxn>
              <a:cxn ang="T11">
                <a:pos x="T6" y="T7"/>
              </a:cxn>
            </a:cxnLst>
            <a:rect l="T12" t="T13" r="T14" b="T15"/>
            <a:pathLst>
              <a:path w="499" h="106">
                <a:moveTo>
                  <a:pt x="0" y="106"/>
                </a:moveTo>
                <a:cubicBezTo>
                  <a:pt x="11" y="68"/>
                  <a:pt x="23" y="30"/>
                  <a:pt x="91" y="15"/>
                </a:cubicBezTo>
                <a:cubicBezTo>
                  <a:pt x="159" y="0"/>
                  <a:pt x="340" y="7"/>
                  <a:pt x="408" y="15"/>
                </a:cubicBezTo>
                <a:cubicBezTo>
                  <a:pt x="476" y="23"/>
                  <a:pt x="487" y="42"/>
                  <a:pt x="499" y="61"/>
                </a:cubicBezTo>
              </a:path>
            </a:pathLst>
          </a:custGeom>
          <a:noFill/>
          <a:ln w="139700">
            <a:solidFill>
              <a:srgbClr val="993300"/>
            </a:solidFill>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64594" name="Freeform 81"/>
          <p:cNvSpPr>
            <a:spLocks/>
          </p:cNvSpPr>
          <p:nvPr/>
        </p:nvSpPr>
        <p:spPr bwMode="auto">
          <a:xfrm>
            <a:off x="4656139" y="4652964"/>
            <a:ext cx="1584325" cy="288925"/>
          </a:xfrm>
          <a:custGeom>
            <a:avLst/>
            <a:gdLst>
              <a:gd name="T0" fmla="*/ 0 w 499"/>
              <a:gd name="T1" fmla="*/ 2147483647 h 106"/>
              <a:gd name="T2" fmla="*/ 2147483647 w 499"/>
              <a:gd name="T3" fmla="*/ 2147483647 h 106"/>
              <a:gd name="T4" fmla="*/ 2147483647 w 499"/>
              <a:gd name="T5" fmla="*/ 2147483647 h 106"/>
              <a:gd name="T6" fmla="*/ 2147483647 w 499"/>
              <a:gd name="T7" fmla="*/ 2147483647 h 106"/>
              <a:gd name="T8" fmla="*/ 0 60000 65536"/>
              <a:gd name="T9" fmla="*/ 0 60000 65536"/>
              <a:gd name="T10" fmla="*/ 0 60000 65536"/>
              <a:gd name="T11" fmla="*/ 0 60000 65536"/>
              <a:gd name="T12" fmla="*/ 0 w 499"/>
              <a:gd name="T13" fmla="*/ 0 h 106"/>
              <a:gd name="T14" fmla="*/ 499 w 499"/>
              <a:gd name="T15" fmla="*/ 106 h 106"/>
            </a:gdLst>
            <a:ahLst/>
            <a:cxnLst>
              <a:cxn ang="T8">
                <a:pos x="T0" y="T1"/>
              </a:cxn>
              <a:cxn ang="T9">
                <a:pos x="T2" y="T3"/>
              </a:cxn>
              <a:cxn ang="T10">
                <a:pos x="T4" y="T5"/>
              </a:cxn>
              <a:cxn ang="T11">
                <a:pos x="T6" y="T7"/>
              </a:cxn>
            </a:cxnLst>
            <a:rect l="T12" t="T13" r="T14" b="T15"/>
            <a:pathLst>
              <a:path w="499" h="106">
                <a:moveTo>
                  <a:pt x="0" y="106"/>
                </a:moveTo>
                <a:cubicBezTo>
                  <a:pt x="11" y="68"/>
                  <a:pt x="23" y="30"/>
                  <a:pt x="91" y="15"/>
                </a:cubicBezTo>
                <a:cubicBezTo>
                  <a:pt x="159" y="0"/>
                  <a:pt x="340" y="7"/>
                  <a:pt x="408" y="15"/>
                </a:cubicBezTo>
                <a:cubicBezTo>
                  <a:pt x="476" y="23"/>
                  <a:pt x="487" y="42"/>
                  <a:pt x="499" y="61"/>
                </a:cubicBezTo>
              </a:path>
            </a:pathLst>
          </a:custGeom>
          <a:noFill/>
          <a:ln w="139700">
            <a:solidFill>
              <a:srgbClr val="993300"/>
            </a:solidFill>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64595" name="Freeform 82"/>
          <p:cNvSpPr>
            <a:spLocks/>
          </p:cNvSpPr>
          <p:nvPr/>
        </p:nvSpPr>
        <p:spPr bwMode="auto">
          <a:xfrm>
            <a:off x="6527801" y="4652964"/>
            <a:ext cx="1584325" cy="288925"/>
          </a:xfrm>
          <a:custGeom>
            <a:avLst/>
            <a:gdLst>
              <a:gd name="T0" fmla="*/ 0 w 499"/>
              <a:gd name="T1" fmla="*/ 2147483647 h 106"/>
              <a:gd name="T2" fmla="*/ 2147483647 w 499"/>
              <a:gd name="T3" fmla="*/ 2147483647 h 106"/>
              <a:gd name="T4" fmla="*/ 2147483647 w 499"/>
              <a:gd name="T5" fmla="*/ 2147483647 h 106"/>
              <a:gd name="T6" fmla="*/ 2147483647 w 499"/>
              <a:gd name="T7" fmla="*/ 2147483647 h 106"/>
              <a:gd name="T8" fmla="*/ 0 60000 65536"/>
              <a:gd name="T9" fmla="*/ 0 60000 65536"/>
              <a:gd name="T10" fmla="*/ 0 60000 65536"/>
              <a:gd name="T11" fmla="*/ 0 60000 65536"/>
              <a:gd name="T12" fmla="*/ 0 w 499"/>
              <a:gd name="T13" fmla="*/ 0 h 106"/>
              <a:gd name="T14" fmla="*/ 499 w 499"/>
              <a:gd name="T15" fmla="*/ 106 h 106"/>
            </a:gdLst>
            <a:ahLst/>
            <a:cxnLst>
              <a:cxn ang="T8">
                <a:pos x="T0" y="T1"/>
              </a:cxn>
              <a:cxn ang="T9">
                <a:pos x="T2" y="T3"/>
              </a:cxn>
              <a:cxn ang="T10">
                <a:pos x="T4" y="T5"/>
              </a:cxn>
              <a:cxn ang="T11">
                <a:pos x="T6" y="T7"/>
              </a:cxn>
            </a:cxnLst>
            <a:rect l="T12" t="T13" r="T14" b="T15"/>
            <a:pathLst>
              <a:path w="499" h="106">
                <a:moveTo>
                  <a:pt x="0" y="106"/>
                </a:moveTo>
                <a:cubicBezTo>
                  <a:pt x="11" y="68"/>
                  <a:pt x="23" y="30"/>
                  <a:pt x="91" y="15"/>
                </a:cubicBezTo>
                <a:cubicBezTo>
                  <a:pt x="159" y="0"/>
                  <a:pt x="340" y="7"/>
                  <a:pt x="408" y="15"/>
                </a:cubicBezTo>
                <a:cubicBezTo>
                  <a:pt x="476" y="23"/>
                  <a:pt x="487" y="42"/>
                  <a:pt x="499" y="61"/>
                </a:cubicBezTo>
              </a:path>
            </a:pathLst>
          </a:custGeom>
          <a:noFill/>
          <a:ln w="139700">
            <a:solidFill>
              <a:srgbClr val="993300"/>
            </a:solidFill>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64596" name="Freeform 89"/>
          <p:cNvSpPr>
            <a:spLocks/>
          </p:cNvSpPr>
          <p:nvPr/>
        </p:nvSpPr>
        <p:spPr bwMode="auto">
          <a:xfrm>
            <a:off x="8401050" y="4652963"/>
            <a:ext cx="287338" cy="215900"/>
          </a:xfrm>
          <a:custGeom>
            <a:avLst/>
            <a:gdLst>
              <a:gd name="T0" fmla="*/ 0 w 181"/>
              <a:gd name="T1" fmla="*/ 2147483647 h 136"/>
              <a:gd name="T2" fmla="*/ 2147483647 w 181"/>
              <a:gd name="T3" fmla="*/ 2147483647 h 136"/>
              <a:gd name="T4" fmla="*/ 2147483647 w 181"/>
              <a:gd name="T5" fmla="*/ 0 h 136"/>
              <a:gd name="T6" fmla="*/ 0 60000 65536"/>
              <a:gd name="T7" fmla="*/ 0 60000 65536"/>
              <a:gd name="T8" fmla="*/ 0 60000 65536"/>
              <a:gd name="T9" fmla="*/ 0 w 181"/>
              <a:gd name="T10" fmla="*/ 0 h 136"/>
              <a:gd name="T11" fmla="*/ 181 w 181"/>
              <a:gd name="T12" fmla="*/ 136 h 136"/>
            </a:gdLst>
            <a:ahLst/>
            <a:cxnLst>
              <a:cxn ang="T6">
                <a:pos x="T0" y="T1"/>
              </a:cxn>
              <a:cxn ang="T7">
                <a:pos x="T2" y="T3"/>
              </a:cxn>
              <a:cxn ang="T8">
                <a:pos x="T4" y="T5"/>
              </a:cxn>
            </a:cxnLst>
            <a:rect l="T9" t="T10" r="T11" b="T12"/>
            <a:pathLst>
              <a:path w="181" h="136">
                <a:moveTo>
                  <a:pt x="0" y="136"/>
                </a:moveTo>
                <a:cubicBezTo>
                  <a:pt x="30" y="102"/>
                  <a:pt x="60" y="68"/>
                  <a:pt x="90" y="45"/>
                </a:cubicBezTo>
                <a:cubicBezTo>
                  <a:pt x="120" y="22"/>
                  <a:pt x="166" y="7"/>
                  <a:pt x="181" y="0"/>
                </a:cubicBezTo>
              </a:path>
            </a:pathLst>
          </a:custGeom>
          <a:noFill/>
          <a:ln w="139700">
            <a:solidFill>
              <a:srgbClr val="993300"/>
            </a:solidFill>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64597" name="Text Box 91"/>
          <p:cNvSpPr txBox="1">
            <a:spLocks noChangeArrowheads="1"/>
          </p:cNvSpPr>
          <p:nvPr/>
        </p:nvSpPr>
        <p:spPr bwMode="auto">
          <a:xfrm>
            <a:off x="4495800" y="5054600"/>
            <a:ext cx="2057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2400">
                <a:solidFill>
                  <a:schemeClr val="tx1"/>
                </a:solidFill>
                <a:latin typeface="Verdana" panose="020B0604030504040204" pitchFamily="34" charset="0"/>
                <a:cs typeface="Arial" panose="020B0604020202020204" pitchFamily="34" charset="0"/>
              </a:rPr>
              <a:t>AXON</a:t>
            </a:r>
          </a:p>
        </p:txBody>
      </p:sp>
      <p:sp>
        <p:nvSpPr>
          <p:cNvPr id="64598" name="Rectangle 79"/>
          <p:cNvSpPr>
            <a:spLocks noChangeArrowheads="1"/>
          </p:cNvSpPr>
          <p:nvPr/>
        </p:nvSpPr>
        <p:spPr bwMode="auto">
          <a:xfrm>
            <a:off x="12299950" y="8974138"/>
            <a:ext cx="144463" cy="215900"/>
          </a:xfrm>
          <a:prstGeom prst="rect">
            <a:avLst/>
          </a:prstGeom>
          <a:solidFill>
            <a:srgbClr val="003399"/>
          </a:solidFill>
          <a:ln w="9525">
            <a:solidFill>
              <a:schemeClr val="bg1"/>
            </a:solidFill>
            <a:miter lim="800000"/>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599" name="Text Box 86"/>
          <p:cNvSpPr txBox="1">
            <a:spLocks noChangeArrowheads="1"/>
          </p:cNvSpPr>
          <p:nvPr/>
        </p:nvSpPr>
        <p:spPr bwMode="auto">
          <a:xfrm>
            <a:off x="4295776" y="5948364"/>
            <a:ext cx="2232025" cy="646331"/>
          </a:xfrm>
          <a:prstGeom prst="rect">
            <a:avLst/>
          </a:prstGeom>
          <a:noFill/>
          <a:ln w="47625" cmpd="dbl">
            <a:solidFill>
              <a:srgbClr val="FF7C8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spcBef>
                <a:spcPct val="50000"/>
              </a:spcBef>
            </a:pPr>
            <a:r>
              <a:rPr lang="it-IT" sz="1800">
                <a:solidFill>
                  <a:schemeClr val="tx1"/>
                </a:solidFill>
                <a:latin typeface="Verdana" panose="020B0604030504040204" pitchFamily="34" charset="0"/>
                <a:cs typeface="Arial" panose="020B0604020202020204" pitchFamily="34" charset="0"/>
              </a:rPr>
              <a:t>Na</a:t>
            </a:r>
            <a:r>
              <a:rPr lang="it-IT" sz="1800" baseline="30000">
                <a:solidFill>
                  <a:schemeClr val="tx1"/>
                </a:solidFill>
                <a:latin typeface="Verdana" panose="020B0604030504040204" pitchFamily="34" charset="0"/>
                <a:cs typeface="Arial" panose="020B0604020202020204" pitchFamily="34" charset="0"/>
              </a:rPr>
              <a:t>+</a:t>
            </a:r>
            <a:r>
              <a:rPr lang="it-IT" sz="1800">
                <a:solidFill>
                  <a:schemeClr val="tx1"/>
                </a:solidFill>
                <a:latin typeface="Verdana" panose="020B0604030504040204" pitchFamily="34" charset="0"/>
                <a:cs typeface="Arial" panose="020B0604020202020204" pitchFamily="34" charset="0"/>
              </a:rPr>
              <a:t>,K</a:t>
            </a:r>
            <a:r>
              <a:rPr lang="it-IT" sz="1800" baseline="30000">
                <a:solidFill>
                  <a:schemeClr val="tx1"/>
                </a:solidFill>
                <a:latin typeface="Verdana" panose="020B0604030504040204" pitchFamily="34" charset="0"/>
                <a:cs typeface="Arial" panose="020B0604020202020204" pitchFamily="34" charset="0"/>
              </a:rPr>
              <a:t>+</a:t>
            </a:r>
            <a:r>
              <a:rPr lang="it-IT" sz="1800">
                <a:solidFill>
                  <a:schemeClr val="tx1"/>
                </a:solidFill>
                <a:latin typeface="Verdana" panose="020B0604030504040204" pitchFamily="34" charset="0"/>
                <a:cs typeface="Arial" panose="020B0604020202020204" pitchFamily="34" charset="0"/>
              </a:rPr>
              <a:t> -ATPase pump</a:t>
            </a:r>
          </a:p>
        </p:txBody>
      </p:sp>
      <p:sp>
        <p:nvSpPr>
          <p:cNvPr id="64600" name="Line 87"/>
          <p:cNvSpPr>
            <a:spLocks noChangeShapeType="1"/>
          </p:cNvSpPr>
          <p:nvPr/>
        </p:nvSpPr>
        <p:spPr bwMode="auto">
          <a:xfrm flipV="1">
            <a:off x="5591175" y="5013325"/>
            <a:ext cx="1512888" cy="935038"/>
          </a:xfrm>
          <a:prstGeom prst="line">
            <a:avLst/>
          </a:prstGeom>
          <a:noFill/>
          <a:ln w="9525">
            <a:solidFill>
              <a:srgbClr val="FF7C80"/>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64601" name="Text Box 88"/>
          <p:cNvSpPr txBox="1">
            <a:spLocks noChangeArrowheads="1"/>
          </p:cNvSpPr>
          <p:nvPr/>
        </p:nvSpPr>
        <p:spPr bwMode="auto">
          <a:xfrm>
            <a:off x="1919289" y="476251"/>
            <a:ext cx="8497887" cy="584775"/>
          </a:xfrm>
          <a:prstGeom prst="rect">
            <a:avLst/>
          </a:prstGeom>
          <a:noFill/>
          <a:ln w="76200" cmpd="tri">
            <a:solidFill>
              <a:srgbClr val="FFFF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sz="3200" b="0">
                <a:solidFill>
                  <a:schemeClr val="tx1"/>
                </a:solidFill>
                <a:latin typeface="Verdana" panose="020B0604030504040204" pitchFamily="34" charset="0"/>
                <a:cs typeface="Arial" panose="020B0604020202020204" pitchFamily="34" charset="0"/>
              </a:rPr>
              <a:t>Hypothesis of Energized Myelin Sheath</a:t>
            </a:r>
          </a:p>
        </p:txBody>
      </p:sp>
      <p:sp>
        <p:nvSpPr>
          <p:cNvPr id="64602" name="Freeform 83"/>
          <p:cNvSpPr>
            <a:spLocks/>
          </p:cNvSpPr>
          <p:nvPr/>
        </p:nvSpPr>
        <p:spPr bwMode="auto">
          <a:xfrm>
            <a:off x="4222750" y="4437063"/>
            <a:ext cx="215900" cy="658812"/>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603" name="Freeform 84"/>
          <p:cNvSpPr>
            <a:spLocks/>
          </p:cNvSpPr>
          <p:nvPr/>
        </p:nvSpPr>
        <p:spPr bwMode="auto">
          <a:xfrm rot="10800000">
            <a:off x="4583113" y="4437063"/>
            <a:ext cx="215900" cy="658812"/>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604" name="Freeform 85"/>
          <p:cNvSpPr>
            <a:spLocks/>
          </p:cNvSpPr>
          <p:nvPr/>
        </p:nvSpPr>
        <p:spPr bwMode="auto">
          <a:xfrm>
            <a:off x="6094413" y="4437063"/>
            <a:ext cx="215900" cy="658812"/>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a:noFill/>
          </a:ln>
          <a:extLst>
            <a:ext uri="{91240B29-F687-4F45-9708-019B960494DF}">
              <a14:hiddenLine xmlns:a14="http://schemas.microsoft.com/office/drawing/2010/main" w="38100">
                <a:solidFill>
                  <a:srgbClr val="000000"/>
                </a:solidFill>
                <a:round/>
                <a:headEnd/>
                <a:tailEnd/>
              </a14:hiddenLine>
            </a:ext>
          </a:extLst>
        </p:spPr>
        <p:txBody>
          <a:bodyPr/>
          <a:lstStyle/>
          <a:p>
            <a:endParaRPr lang="it-IT"/>
          </a:p>
        </p:txBody>
      </p:sp>
      <p:sp>
        <p:nvSpPr>
          <p:cNvPr id="64605" name="Freeform 86"/>
          <p:cNvSpPr>
            <a:spLocks/>
          </p:cNvSpPr>
          <p:nvPr/>
        </p:nvSpPr>
        <p:spPr bwMode="auto">
          <a:xfrm rot="10800000">
            <a:off x="6454775" y="4437063"/>
            <a:ext cx="215900" cy="658812"/>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606" name="Oval 88"/>
          <p:cNvSpPr>
            <a:spLocks noChangeArrowheads="1"/>
          </p:cNvSpPr>
          <p:nvPr/>
        </p:nvSpPr>
        <p:spPr bwMode="auto">
          <a:xfrm>
            <a:off x="7032626" y="4579939"/>
            <a:ext cx="288925" cy="433387"/>
          </a:xfrm>
          <a:prstGeom prst="ellipse">
            <a:avLst/>
          </a:prstGeom>
          <a:solidFill>
            <a:srgbClr val="FF3300"/>
          </a:solidFill>
          <a:ln w="38100">
            <a:solidFill>
              <a:srgbClr val="FF3300"/>
            </a:solidFill>
            <a:round/>
            <a:headEnd/>
            <a:tailEnd/>
          </a:ln>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endParaRPr lang="it-IT" sz="1800" b="0">
              <a:solidFill>
                <a:schemeClr val="tx1"/>
              </a:solidFill>
              <a:latin typeface="Verdana" panose="020B0604030504040204" pitchFamily="34" charset="0"/>
              <a:cs typeface="Arial" panose="020B0604020202020204" pitchFamily="34" charset="0"/>
            </a:endParaRPr>
          </a:p>
        </p:txBody>
      </p:sp>
      <p:sp>
        <p:nvSpPr>
          <p:cNvPr id="64607" name="Freeform 87"/>
          <p:cNvSpPr>
            <a:spLocks/>
          </p:cNvSpPr>
          <p:nvPr/>
        </p:nvSpPr>
        <p:spPr bwMode="auto">
          <a:xfrm>
            <a:off x="7967663" y="4437063"/>
            <a:ext cx="215900" cy="658812"/>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
        <p:nvSpPr>
          <p:cNvPr id="64608" name="Freeform 90"/>
          <p:cNvSpPr>
            <a:spLocks/>
          </p:cNvSpPr>
          <p:nvPr/>
        </p:nvSpPr>
        <p:spPr bwMode="auto">
          <a:xfrm rot="10800000">
            <a:off x="8328025" y="4437063"/>
            <a:ext cx="215900" cy="658812"/>
          </a:xfrm>
          <a:custGeom>
            <a:avLst/>
            <a:gdLst>
              <a:gd name="T0" fmla="*/ 2147483647 w 182"/>
              <a:gd name="T1" fmla="*/ 2147483647 h 612"/>
              <a:gd name="T2" fmla="*/ 2147483647 w 182"/>
              <a:gd name="T3" fmla="*/ 2147483647 h 612"/>
              <a:gd name="T4" fmla="*/ 2147483647 w 182"/>
              <a:gd name="T5" fmla="*/ 2147483647 h 612"/>
              <a:gd name="T6" fmla="*/ 2147483647 w 182"/>
              <a:gd name="T7" fmla="*/ 2147483647 h 612"/>
              <a:gd name="T8" fmla="*/ 2147483647 w 182"/>
              <a:gd name="T9" fmla="*/ 2147483647 h 612"/>
              <a:gd name="T10" fmla="*/ 2147483647 w 182"/>
              <a:gd name="T11" fmla="*/ 2147483647 h 612"/>
              <a:gd name="T12" fmla="*/ 2147483647 w 182"/>
              <a:gd name="T13" fmla="*/ 2147483647 h 612"/>
              <a:gd name="T14" fmla="*/ 2147483647 w 182"/>
              <a:gd name="T15" fmla="*/ 2147483647 h 612"/>
              <a:gd name="T16" fmla="*/ 2147483647 w 182"/>
              <a:gd name="T17" fmla="*/ 2147483647 h 612"/>
              <a:gd name="T18" fmla="*/ 2147483647 w 182"/>
              <a:gd name="T19" fmla="*/ 2147483647 h 612"/>
              <a:gd name="T20" fmla="*/ 2147483647 w 182"/>
              <a:gd name="T21" fmla="*/ 2147483647 h 612"/>
              <a:gd name="T22" fmla="*/ 2147483647 w 182"/>
              <a:gd name="T23" fmla="*/ 2147483647 h 61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2"/>
              <a:gd name="T37" fmla="*/ 0 h 612"/>
              <a:gd name="T38" fmla="*/ 182 w 182"/>
              <a:gd name="T39" fmla="*/ 612 h 61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2" h="612">
                <a:moveTo>
                  <a:pt x="23" y="97"/>
                </a:moveTo>
                <a:cubicBezTo>
                  <a:pt x="16" y="127"/>
                  <a:pt x="8" y="173"/>
                  <a:pt x="23" y="188"/>
                </a:cubicBezTo>
                <a:cubicBezTo>
                  <a:pt x="38" y="203"/>
                  <a:pt x="99" y="173"/>
                  <a:pt x="114" y="188"/>
                </a:cubicBezTo>
                <a:cubicBezTo>
                  <a:pt x="129" y="203"/>
                  <a:pt x="114" y="241"/>
                  <a:pt x="114" y="279"/>
                </a:cubicBezTo>
                <a:cubicBezTo>
                  <a:pt x="114" y="317"/>
                  <a:pt x="129" y="392"/>
                  <a:pt x="114" y="415"/>
                </a:cubicBezTo>
                <a:cubicBezTo>
                  <a:pt x="99" y="438"/>
                  <a:pt x="38" y="400"/>
                  <a:pt x="23" y="415"/>
                </a:cubicBezTo>
                <a:cubicBezTo>
                  <a:pt x="8" y="430"/>
                  <a:pt x="0" y="483"/>
                  <a:pt x="23" y="506"/>
                </a:cubicBezTo>
                <a:cubicBezTo>
                  <a:pt x="46" y="529"/>
                  <a:pt x="136" y="612"/>
                  <a:pt x="159" y="551"/>
                </a:cubicBezTo>
                <a:cubicBezTo>
                  <a:pt x="182" y="490"/>
                  <a:pt x="159" y="226"/>
                  <a:pt x="159" y="143"/>
                </a:cubicBezTo>
                <a:cubicBezTo>
                  <a:pt x="159" y="60"/>
                  <a:pt x="174" y="75"/>
                  <a:pt x="159" y="52"/>
                </a:cubicBezTo>
                <a:cubicBezTo>
                  <a:pt x="144" y="29"/>
                  <a:pt x="91" y="0"/>
                  <a:pt x="68" y="7"/>
                </a:cubicBezTo>
                <a:cubicBezTo>
                  <a:pt x="45" y="14"/>
                  <a:pt x="30" y="67"/>
                  <a:pt x="23" y="97"/>
                </a:cubicBezTo>
                <a:close/>
              </a:path>
            </a:pathLst>
          </a:custGeom>
          <a:solidFill>
            <a:srgbClr val="009900"/>
          </a:solidFill>
          <a:ln w="38100">
            <a:solidFill>
              <a:srgbClr val="009900"/>
            </a:solidFill>
            <a:round/>
            <a:headEnd/>
            <a:tailEnd/>
          </a:ln>
        </p:spPr>
        <p:txBody>
          <a:bodyPr/>
          <a:lstStyle/>
          <a:p>
            <a:endParaRPr lang="it-IT"/>
          </a:p>
        </p:txBody>
      </p:sp>
    </p:spTree>
    <p:extLst>
      <p:ext uri="{BB962C8B-B14F-4D97-AF65-F5344CB8AC3E}">
        <p14:creationId xmlns:p14="http://schemas.microsoft.com/office/powerpoint/2010/main" val="35501229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xit" presetSubtype="10" fill="hold" grpId="0" nodeType="clickEffect">
                                  <p:stCondLst>
                                    <p:cond delay="0"/>
                                  </p:stCondLst>
                                  <p:childTnLst>
                                    <p:animEffect transition="out" filter="checkerboard(across)">
                                      <p:cBhvr>
                                        <p:cTn id="6" dur="500"/>
                                        <p:tgtEl>
                                          <p:spTgt spid="254000"/>
                                        </p:tgtEl>
                                      </p:cBhvr>
                                    </p:animEffect>
                                    <p:set>
                                      <p:cBhvr>
                                        <p:cTn id="7" dur="1" fill="hold">
                                          <p:stCondLst>
                                            <p:cond delay="499"/>
                                          </p:stCondLst>
                                        </p:cTn>
                                        <p:tgtEl>
                                          <p:spTgt spid="254000"/>
                                        </p:tgtEl>
                                        <p:attrNameLst>
                                          <p:attrName>style.visibility</p:attrName>
                                        </p:attrNameLst>
                                      </p:cBhvr>
                                      <p:to>
                                        <p:strVal val="hidden"/>
                                      </p:to>
                                    </p:set>
                                  </p:childTnLst>
                                </p:cTn>
                              </p:par>
                            </p:childTnLst>
                          </p:cTn>
                        </p:par>
                        <p:par>
                          <p:cTn id="8" fill="hold" nodeType="afterGroup">
                            <p:stCondLst>
                              <p:cond delay="500"/>
                            </p:stCondLst>
                            <p:childTnLst>
                              <p:par>
                                <p:cTn id="9" presetID="5" presetClass="entr" presetSubtype="10" fill="hold" grpId="0" nodeType="afterEffect">
                                  <p:stCondLst>
                                    <p:cond delay="0"/>
                                  </p:stCondLst>
                                  <p:childTnLst>
                                    <p:set>
                                      <p:cBhvr>
                                        <p:cTn id="10" dur="1" fill="hold">
                                          <p:stCondLst>
                                            <p:cond delay="0"/>
                                          </p:stCondLst>
                                        </p:cTn>
                                        <p:tgtEl>
                                          <p:spTgt spid="254002"/>
                                        </p:tgtEl>
                                        <p:attrNameLst>
                                          <p:attrName>style.visibility</p:attrName>
                                        </p:attrNameLst>
                                      </p:cBhvr>
                                      <p:to>
                                        <p:strVal val="visible"/>
                                      </p:to>
                                    </p:set>
                                    <p:animEffect transition="in" filter="checkerboard(across)">
                                      <p:cBhvr>
                                        <p:cTn id="11" dur="500"/>
                                        <p:tgtEl>
                                          <p:spTgt spid="25400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0" presetClass="path" presetSubtype="0" accel="50000" decel="50000" fill="hold" grpId="1" nodeType="clickEffect">
                                  <p:stCondLst>
                                    <p:cond delay="0"/>
                                  </p:stCondLst>
                                  <p:childTnLst>
                                    <p:animMotion origin="layout" path="M 0 0 C -0.01094 0.09954 -0.0217 0.19907 -0.00556 0.24444 C 0.01059 0.28981 0.07969 0.2493 0.09722 0.27222 C 0.11475 0.29514 0.09236 0.35255 0.1 0.38148 C 0.10764 0.41042 0.12535 0.42824 0.14305 0.4463 " pathEditMode="relative" ptsTypes="aaaaA">
                                      <p:cBhvr>
                                        <p:cTn id="15" dur="2000" fill="hold"/>
                                        <p:tgtEl>
                                          <p:spTgt spid="254002"/>
                                        </p:tgtEl>
                                        <p:attrNameLst>
                                          <p:attrName>ppt_x</p:attrName>
                                          <p:attrName>ppt_y</p:attrName>
                                        </p:attrNameLst>
                                      </p:cBhvr>
                                    </p:animMotion>
                                  </p:childTnLst>
                                </p:cTn>
                              </p:par>
                            </p:childTnLst>
                          </p:cTn>
                        </p:par>
                        <p:par>
                          <p:cTn id="16" fill="hold" nodeType="afterGroup">
                            <p:stCondLst>
                              <p:cond delay="2000"/>
                            </p:stCondLst>
                            <p:childTnLst>
                              <p:par>
                                <p:cTn id="17" presetID="1" presetClass="exit" presetSubtype="0" fill="hold" grpId="2" nodeType="afterEffect">
                                  <p:stCondLst>
                                    <p:cond delay="0"/>
                                  </p:stCondLst>
                                  <p:childTnLst>
                                    <p:set>
                                      <p:cBhvr>
                                        <p:cTn id="18" dur="1" fill="hold">
                                          <p:stCondLst>
                                            <p:cond delay="0"/>
                                          </p:stCondLst>
                                        </p:cTn>
                                        <p:tgtEl>
                                          <p:spTgt spid="254002"/>
                                        </p:tgtEl>
                                        <p:attrNameLst>
                                          <p:attrName>style.visibility</p:attrName>
                                        </p:attrNameLst>
                                      </p:cBhvr>
                                      <p:to>
                                        <p:strVal val="hidden"/>
                                      </p:to>
                                    </p:set>
                                  </p:childTnLst>
                                </p:cTn>
                              </p:par>
                            </p:childTnLst>
                          </p:cTn>
                        </p:par>
                        <p:par>
                          <p:cTn id="19" fill="hold" nodeType="afterGroup">
                            <p:stCondLst>
                              <p:cond delay="2000"/>
                            </p:stCondLst>
                            <p:childTnLst>
                              <p:par>
                                <p:cTn id="20" presetID="1" presetClass="entr" presetSubtype="0" fill="hold" grpId="0" nodeType="afterEffect">
                                  <p:stCondLst>
                                    <p:cond delay="0"/>
                                  </p:stCondLst>
                                  <p:childTnLst>
                                    <p:set>
                                      <p:cBhvr>
                                        <p:cTn id="21" dur="1" fill="hold">
                                          <p:stCondLst>
                                            <p:cond delay="0"/>
                                          </p:stCondLst>
                                        </p:cTn>
                                        <p:tgtEl>
                                          <p:spTgt spid="253998"/>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5" presetClass="exit" presetSubtype="10" fill="hold" grpId="1" nodeType="clickEffect">
                                  <p:stCondLst>
                                    <p:cond delay="0"/>
                                  </p:stCondLst>
                                  <p:childTnLst>
                                    <p:animEffect transition="out" filter="checkerboard(across)">
                                      <p:cBhvr>
                                        <p:cTn id="25" dur="500"/>
                                        <p:tgtEl>
                                          <p:spTgt spid="253998"/>
                                        </p:tgtEl>
                                      </p:cBhvr>
                                    </p:animEffect>
                                    <p:set>
                                      <p:cBhvr>
                                        <p:cTn id="26" dur="1" fill="hold">
                                          <p:stCondLst>
                                            <p:cond delay="499"/>
                                          </p:stCondLst>
                                        </p:cTn>
                                        <p:tgtEl>
                                          <p:spTgt spid="253998"/>
                                        </p:tgtEl>
                                        <p:attrNameLst>
                                          <p:attrName>style.visibility</p:attrName>
                                        </p:attrNameLst>
                                      </p:cBhvr>
                                      <p:to>
                                        <p:strVal val="hidden"/>
                                      </p:to>
                                    </p:set>
                                  </p:childTnLst>
                                </p:cTn>
                              </p:par>
                            </p:childTnLst>
                          </p:cTn>
                        </p:par>
                        <p:par>
                          <p:cTn id="27" fill="hold" nodeType="afterGroup">
                            <p:stCondLst>
                              <p:cond delay="500"/>
                            </p:stCondLst>
                            <p:childTnLst>
                              <p:par>
                                <p:cTn id="28" presetID="5" presetClass="entr" presetSubtype="10" fill="hold" grpId="0" nodeType="afterEffect">
                                  <p:stCondLst>
                                    <p:cond delay="0"/>
                                  </p:stCondLst>
                                  <p:childTnLst>
                                    <p:set>
                                      <p:cBhvr>
                                        <p:cTn id="29" dur="1" fill="hold">
                                          <p:stCondLst>
                                            <p:cond delay="0"/>
                                          </p:stCondLst>
                                        </p:cTn>
                                        <p:tgtEl>
                                          <p:spTgt spid="253999"/>
                                        </p:tgtEl>
                                        <p:attrNameLst>
                                          <p:attrName>style.visibility</p:attrName>
                                        </p:attrNameLst>
                                      </p:cBhvr>
                                      <p:to>
                                        <p:strVal val="visible"/>
                                      </p:to>
                                    </p:set>
                                    <p:animEffect transition="in" filter="checkerboard(across)">
                                      <p:cBhvr>
                                        <p:cTn id="30" dur="500"/>
                                        <p:tgtEl>
                                          <p:spTgt spid="253999"/>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0" presetClass="path" presetSubtype="0" accel="50000" decel="50000" fill="hold" grpId="1" nodeType="clickEffect">
                                  <p:stCondLst>
                                    <p:cond delay="0"/>
                                  </p:stCondLst>
                                  <p:childTnLst>
                                    <p:animMotion origin="layout" path="M 3.61111E-6 -0.00069 C 0.01996 0.00509 0.0401 0.0111 0.05 -0.01041 C 0.05989 -0.03192 0.07691 -0.10592 0.05972 -0.12928 C 0.04253 -0.1531 -0.03594 -0.11448 -0.05278 -0.15102 C -0.06962 -0.18733 -0.04358 -0.30134 -0.04167 -0.34806 C -0.03976 -0.39454 -0.029 -0.4105 -0.04167 -0.43016 C -0.05434 -0.44958 -0.10417 -0.45953 -0.11806 -0.46508 " pathEditMode="relative" rAng="0" ptsTypes="aaaaaaA">
                                      <p:cBhvr>
                                        <p:cTn id="34" dur="2000" fill="hold"/>
                                        <p:tgtEl>
                                          <p:spTgt spid="253999"/>
                                        </p:tgtEl>
                                        <p:attrNameLst>
                                          <p:attrName>ppt_x</p:attrName>
                                          <p:attrName>ppt_y</p:attrName>
                                        </p:attrNameLst>
                                      </p:cBhvr>
                                      <p:rCtr x="-2066" y="-2264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98" grpId="0"/>
      <p:bldP spid="253998" grpId="1"/>
      <p:bldP spid="253999" grpId="0"/>
      <p:bldP spid="253999" grpId="1"/>
      <p:bldP spid="254000" grpId="0"/>
      <p:bldP spid="254002" grpId="0"/>
      <p:bldP spid="254002" grpId="1"/>
      <p:bldP spid="254002" grpId="2"/>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6553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EA244902-48A5-4EE3-93AE-1782382DDA00}" type="slidenum">
              <a:rPr lang="it-IT" sz="1400" b="0">
                <a:solidFill>
                  <a:schemeClr val="tx1"/>
                </a:solidFill>
              </a:rPr>
              <a:pPr eaLnBrk="1" hangingPunct="1"/>
              <a:t>28</a:t>
            </a:fld>
            <a:endParaRPr lang="it-IT" sz="1400" b="0">
              <a:solidFill>
                <a:schemeClr val="tx1"/>
              </a:solidFill>
            </a:endParaRPr>
          </a:p>
        </p:txBody>
      </p:sp>
      <p:sp>
        <p:nvSpPr>
          <p:cNvPr id="65539" name="Text Box 3"/>
          <p:cNvSpPr txBox="1">
            <a:spLocks noChangeArrowheads="1"/>
          </p:cNvSpPr>
          <p:nvPr/>
        </p:nvSpPr>
        <p:spPr bwMode="auto">
          <a:xfrm>
            <a:off x="1565563" y="1316181"/>
            <a:ext cx="9067801" cy="3859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spcBef>
                <a:spcPct val="50000"/>
              </a:spcBef>
            </a:pPr>
            <a:r>
              <a:rPr lang="it-IT" sz="7200" dirty="0" smtClean="0">
                <a:solidFill>
                  <a:schemeClr val="accent1">
                    <a:lumMod val="75000"/>
                  </a:schemeClr>
                </a:solidFill>
              </a:rPr>
              <a:t>(4)</a:t>
            </a:r>
            <a:endParaRPr lang="it-IT" sz="7200" dirty="0">
              <a:solidFill>
                <a:schemeClr val="accent1">
                  <a:lumMod val="75000"/>
                </a:schemeClr>
              </a:solidFill>
            </a:endParaRPr>
          </a:p>
          <a:p>
            <a:pPr algn="ctr" eaLnBrk="1" hangingPunct="1">
              <a:spcBef>
                <a:spcPct val="20000"/>
              </a:spcBef>
            </a:pPr>
            <a:r>
              <a:rPr lang="it-IT" sz="5400" dirty="0" err="1" smtClean="0">
                <a:solidFill>
                  <a:schemeClr val="accent1">
                    <a:lumMod val="75000"/>
                  </a:schemeClr>
                </a:solidFill>
              </a:rPr>
              <a:t>Hypotheses</a:t>
            </a:r>
            <a:r>
              <a:rPr lang="it-IT" sz="5400" dirty="0" smtClean="0">
                <a:solidFill>
                  <a:schemeClr val="accent1">
                    <a:lumMod val="75000"/>
                  </a:schemeClr>
                </a:solidFill>
              </a:rPr>
              <a:t> on Proton </a:t>
            </a:r>
            <a:r>
              <a:rPr lang="it-IT" sz="5400" dirty="0" err="1" smtClean="0">
                <a:solidFill>
                  <a:schemeClr val="accent1">
                    <a:lumMod val="75000"/>
                  </a:schemeClr>
                </a:solidFill>
              </a:rPr>
              <a:t>movementation</a:t>
            </a:r>
            <a:r>
              <a:rPr lang="it-IT" sz="5400" dirty="0" smtClean="0">
                <a:solidFill>
                  <a:schemeClr val="accent1">
                    <a:lumMod val="75000"/>
                  </a:schemeClr>
                </a:solidFill>
              </a:rPr>
              <a:t> in </a:t>
            </a:r>
            <a:r>
              <a:rPr lang="it-IT" sz="5400" dirty="0" err="1" smtClean="0">
                <a:solidFill>
                  <a:schemeClr val="accent1">
                    <a:lumMod val="75000"/>
                  </a:schemeClr>
                </a:solidFill>
              </a:rPr>
              <a:t>biological</a:t>
            </a:r>
            <a:r>
              <a:rPr lang="it-IT" sz="5400" dirty="0" smtClean="0">
                <a:solidFill>
                  <a:schemeClr val="accent1">
                    <a:lumMod val="75000"/>
                  </a:schemeClr>
                </a:solidFill>
              </a:rPr>
              <a:t> membrane</a:t>
            </a:r>
            <a:endParaRPr lang="it-IT" sz="5400" dirty="0">
              <a:solidFill>
                <a:schemeClr val="accent1">
                  <a:lumMod val="75000"/>
                </a:schemeClr>
              </a:solidFill>
            </a:endParaRPr>
          </a:p>
        </p:txBody>
      </p:sp>
    </p:spTree>
    <p:extLst>
      <p:ext uri="{BB962C8B-B14F-4D97-AF65-F5344CB8AC3E}">
        <p14:creationId xmlns:p14="http://schemas.microsoft.com/office/powerpoint/2010/main" val="21859799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6"/>
          <p:cNvSpPr txBox="1">
            <a:spLocks noGrp="1" noChangeArrowheads="1"/>
          </p:cNvSpPr>
          <p:nvPr/>
        </p:nvSpPr>
        <p:spPr bwMode="auto">
          <a:xfrm>
            <a:off x="807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r" eaLnBrk="1" hangingPunct="1"/>
            <a:fld id="{B6A705DB-3F2E-4769-BD44-2CE671ADED36}" type="slidenum">
              <a:rPr lang="it-IT" sz="1400" b="0">
                <a:solidFill>
                  <a:schemeClr val="tx1"/>
                </a:solidFill>
              </a:rPr>
              <a:pPr algn="r" eaLnBrk="1" hangingPunct="1"/>
              <a:t>29</a:t>
            </a:fld>
            <a:endParaRPr lang="it-IT" sz="1400" b="0">
              <a:solidFill>
                <a:schemeClr val="tx1"/>
              </a:solidFill>
            </a:endParaRPr>
          </a:p>
        </p:txBody>
      </p:sp>
      <p:sp>
        <p:nvSpPr>
          <p:cNvPr id="314371" name="Text Box 3"/>
          <p:cNvSpPr txBox="1">
            <a:spLocks noChangeArrowheads="1"/>
          </p:cNvSpPr>
          <p:nvPr/>
        </p:nvSpPr>
        <p:spPr bwMode="auto">
          <a:xfrm>
            <a:off x="1524000" y="1"/>
            <a:ext cx="8991600" cy="954107"/>
          </a:xfrm>
          <a:prstGeom prst="rect">
            <a:avLst/>
          </a:prstGeom>
          <a:noFill/>
          <a:ln w="76200" cmpd="tri">
            <a:solidFill>
              <a:srgbClr val="CC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a:t>Journal of Cerebral Blood Flow &amp; Metabolism</a:t>
            </a:r>
          </a:p>
          <a:p>
            <a:pPr eaLnBrk="1" hangingPunct="1"/>
            <a:r>
              <a:rPr lang="it-IT"/>
              <a:t>12 sept 2013</a:t>
            </a:r>
          </a:p>
        </p:txBody>
      </p:sp>
      <p:pic>
        <p:nvPicPr>
          <p:cNvPr id="3143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273" y="1010452"/>
            <a:ext cx="10839178" cy="5847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955338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5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68929"/>
            <a:ext cx="9144000" cy="5643563"/>
          </a:xfrm>
          <a:prstGeom prst="rect">
            <a:avLst/>
          </a:prstGeom>
          <a:noFill/>
          <a:extLst>
            <a:ext uri="{909E8E84-426E-40DD-AFC4-6F175D3DCCD1}">
              <a14:hiddenFill xmlns:a14="http://schemas.microsoft.com/office/drawing/2010/main">
                <a:solidFill>
                  <a:srgbClr val="FFFFFF"/>
                </a:solidFill>
              </a14:hiddenFill>
            </a:ext>
          </a:extLst>
        </p:spPr>
      </p:pic>
      <p:sp>
        <p:nvSpPr>
          <p:cNvPr id="321541" name="Text Box 5"/>
          <p:cNvSpPr txBox="1">
            <a:spLocks noChangeArrowheads="1"/>
          </p:cNvSpPr>
          <p:nvPr/>
        </p:nvSpPr>
        <p:spPr bwMode="auto">
          <a:xfrm>
            <a:off x="1905000" y="152400"/>
            <a:ext cx="2438400" cy="1411288"/>
          </a:xfrm>
          <a:prstGeom prst="rect">
            <a:avLst/>
          </a:prstGeom>
          <a:noFill/>
          <a:ln w="38100" cmpd="dbl">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it-IT" sz="2800"/>
              <a:t>RC : Respiratory Complex</a:t>
            </a:r>
          </a:p>
        </p:txBody>
      </p:sp>
      <p:sp>
        <p:nvSpPr>
          <p:cNvPr id="321542" name="Line 6"/>
          <p:cNvSpPr>
            <a:spLocks noChangeShapeType="1"/>
          </p:cNvSpPr>
          <p:nvPr/>
        </p:nvSpPr>
        <p:spPr bwMode="auto">
          <a:xfrm>
            <a:off x="2895600" y="1600200"/>
            <a:ext cx="0" cy="1066800"/>
          </a:xfrm>
          <a:prstGeom prst="line">
            <a:avLst/>
          </a:prstGeom>
          <a:noFill/>
          <a:ln w="38100">
            <a:solidFill>
              <a:schemeClr val="accent2"/>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 name="Freccia in su 1"/>
          <p:cNvSpPr/>
          <p:nvPr/>
        </p:nvSpPr>
        <p:spPr>
          <a:xfrm rot="1826024">
            <a:off x="2689005" y="5139423"/>
            <a:ext cx="413192" cy="1515164"/>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CasellaDiTesto 2"/>
          <p:cNvSpPr txBox="1"/>
          <p:nvPr/>
        </p:nvSpPr>
        <p:spPr>
          <a:xfrm>
            <a:off x="3130019" y="4771399"/>
            <a:ext cx="858982" cy="523220"/>
          </a:xfrm>
          <a:prstGeom prst="rect">
            <a:avLst/>
          </a:prstGeom>
          <a:noFill/>
        </p:spPr>
        <p:txBody>
          <a:bodyPr wrap="square" rtlCol="0">
            <a:spAutoFit/>
          </a:bodyPr>
          <a:lstStyle/>
          <a:p>
            <a:r>
              <a:rPr lang="it-IT" sz="2800" dirty="0" smtClean="0"/>
              <a:t>H</a:t>
            </a:r>
            <a:r>
              <a:rPr lang="it-IT" sz="2800" baseline="30000" dirty="0" smtClean="0"/>
              <a:t>+</a:t>
            </a:r>
            <a:endParaRPr lang="it-IT" sz="2800" baseline="30000" dirty="0"/>
          </a:p>
        </p:txBody>
      </p:sp>
    </p:spTree>
    <p:extLst>
      <p:ext uri="{BB962C8B-B14F-4D97-AF65-F5344CB8AC3E}">
        <p14:creationId xmlns:p14="http://schemas.microsoft.com/office/powerpoint/2010/main" val="415599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77556E-17 -2.22222E-6 L 2.77556E-17 0.25 " pathEditMode="relative" rAng="0" ptsTypes="AA">
                                      <p:cBhvr>
                                        <p:cTn id="6" dur="2000" fill="hold"/>
                                        <p:tgtEl>
                                          <p:spTgt spid="2"/>
                                        </p:tgtEl>
                                        <p:attrNameLst>
                                          <p:attrName>ppt_x</p:attrName>
                                          <p:attrName>ppt_y</p:attrName>
                                        </p:attrNameLst>
                                      </p:cBhvr>
                                      <p:rCtr x="0" y="12500"/>
                                    </p:animMotion>
                                  </p:childTnLst>
                                </p:cTn>
                              </p:par>
                              <p:par>
                                <p:cTn id="7" presetID="42" presetClass="path" presetSubtype="0" accel="50000" decel="50000" fill="hold" grpId="0" nodeType="withEffect">
                                  <p:stCondLst>
                                    <p:cond delay="0"/>
                                  </p:stCondLst>
                                  <p:childTnLst>
                                    <p:animMotion origin="layout" path="M 2.91667E-6 3.7037E-6 L 0.22057 -0.00047 " pathEditMode="relative" rAng="0" ptsTypes="AA">
                                      <p:cBhvr>
                                        <p:cTn id="8" dur="2000" fill="hold"/>
                                        <p:tgtEl>
                                          <p:spTgt spid="3"/>
                                        </p:tgtEl>
                                        <p:attrNameLst>
                                          <p:attrName>ppt_x</p:attrName>
                                          <p:attrName>ppt_y</p:attrName>
                                        </p:attrNameLst>
                                      </p:cBhvr>
                                      <p:rCtr x="11029" y="-2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Line 8"/>
          <p:cNvSpPr>
            <a:spLocks noChangeShapeType="1"/>
          </p:cNvSpPr>
          <p:nvPr/>
        </p:nvSpPr>
        <p:spPr bwMode="auto">
          <a:xfrm>
            <a:off x="3281364" y="3619500"/>
            <a:ext cx="5176837" cy="3810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7172" name="Rectangle 16"/>
          <p:cNvSpPr>
            <a:spLocks noChangeArrowheads="1"/>
          </p:cNvSpPr>
          <p:nvPr/>
        </p:nvSpPr>
        <p:spPr bwMode="auto">
          <a:xfrm>
            <a:off x="3281364" y="3690938"/>
            <a:ext cx="5176837" cy="88106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it-IT">
              <a:latin typeface="Verdana" panose="020B0604030504040204" pitchFamily="34" charset="0"/>
              <a:cs typeface="Arial" panose="020B0604020202020204" pitchFamily="34" charset="0"/>
            </a:endParaRPr>
          </a:p>
        </p:txBody>
      </p:sp>
      <p:sp>
        <p:nvSpPr>
          <p:cNvPr id="7173" name="Line 8"/>
          <p:cNvSpPr>
            <a:spLocks noChangeShapeType="1"/>
          </p:cNvSpPr>
          <p:nvPr/>
        </p:nvSpPr>
        <p:spPr bwMode="auto">
          <a:xfrm>
            <a:off x="3276600" y="4572000"/>
            <a:ext cx="5181600" cy="0"/>
          </a:xfrm>
          <a:prstGeom prst="line">
            <a:avLst/>
          </a:prstGeom>
          <a:noFill/>
          <a:ln w="76200">
            <a:solidFill>
              <a:srgbClr val="9933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7174" name="Oval 11"/>
          <p:cNvSpPr>
            <a:spLocks noChangeArrowheads="1"/>
          </p:cNvSpPr>
          <p:nvPr/>
        </p:nvSpPr>
        <p:spPr bwMode="auto">
          <a:xfrm>
            <a:off x="3700465" y="3352800"/>
            <a:ext cx="414335" cy="685800"/>
          </a:xfrm>
          <a:prstGeom prst="ellipse">
            <a:avLst/>
          </a:prstGeom>
          <a:solidFill>
            <a:schemeClr val="accent6">
              <a:lumMod val="75000"/>
            </a:schemeClr>
          </a:solidFill>
          <a:ln w="9525">
            <a:solidFill>
              <a:srgbClr val="FFFF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it-IT">
                <a:latin typeface="Verdana" panose="020B0604030504040204" pitchFamily="34" charset="0"/>
                <a:cs typeface="Arial" panose="020B0604020202020204" pitchFamily="34" charset="0"/>
              </a:rPr>
              <a:t>I</a:t>
            </a:r>
          </a:p>
        </p:txBody>
      </p:sp>
      <p:sp>
        <p:nvSpPr>
          <p:cNvPr id="7175" name="Line 18"/>
          <p:cNvSpPr>
            <a:spLocks noChangeShapeType="1"/>
          </p:cNvSpPr>
          <p:nvPr/>
        </p:nvSpPr>
        <p:spPr bwMode="auto">
          <a:xfrm flipH="1">
            <a:off x="3962400" y="3429000"/>
            <a:ext cx="0" cy="685800"/>
          </a:xfrm>
          <a:prstGeom prst="line">
            <a:avLst/>
          </a:prstGeom>
          <a:noFill/>
          <a:ln w="57150">
            <a:solidFill>
              <a:srgbClr val="FF3300"/>
            </a:solidFill>
            <a:round/>
            <a:headEnd type="arrow" w="med" len="med"/>
            <a:tailEnd/>
          </a:ln>
          <a:extLst>
            <a:ext uri="{909E8E84-426E-40DD-AFC4-6F175D3DCCD1}">
              <a14:hiddenFill xmlns:a14="http://schemas.microsoft.com/office/drawing/2010/main">
                <a:noFill/>
              </a14:hiddenFill>
            </a:ext>
          </a:extLst>
        </p:spPr>
        <p:txBody>
          <a:bodyPr/>
          <a:lstStyle/>
          <a:p>
            <a:endParaRPr lang="it-IT"/>
          </a:p>
        </p:txBody>
      </p:sp>
      <p:sp>
        <p:nvSpPr>
          <p:cNvPr id="7176" name="Oval 11"/>
          <p:cNvSpPr>
            <a:spLocks noChangeArrowheads="1"/>
          </p:cNvSpPr>
          <p:nvPr/>
        </p:nvSpPr>
        <p:spPr bwMode="auto">
          <a:xfrm>
            <a:off x="3700465" y="4187825"/>
            <a:ext cx="414335" cy="676275"/>
          </a:xfrm>
          <a:prstGeom prst="ellipse">
            <a:avLst/>
          </a:prstGeom>
          <a:solidFill>
            <a:schemeClr val="accent6">
              <a:lumMod val="75000"/>
            </a:schemeClr>
          </a:solidFill>
          <a:ln w="9525">
            <a:solidFill>
              <a:srgbClr val="FFFF00"/>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lgn="ctr"/>
            <a:r>
              <a:rPr lang="it-IT">
                <a:latin typeface="Verdana" panose="020B0604030504040204" pitchFamily="34" charset="0"/>
                <a:cs typeface="Arial" panose="020B0604020202020204" pitchFamily="34" charset="0"/>
              </a:rPr>
              <a:t>I</a:t>
            </a:r>
          </a:p>
        </p:txBody>
      </p:sp>
      <p:sp>
        <p:nvSpPr>
          <p:cNvPr id="7177" name="Line 18"/>
          <p:cNvSpPr>
            <a:spLocks noChangeShapeType="1"/>
          </p:cNvSpPr>
          <p:nvPr/>
        </p:nvSpPr>
        <p:spPr bwMode="auto">
          <a:xfrm flipH="1">
            <a:off x="3962400" y="3962400"/>
            <a:ext cx="0" cy="685800"/>
          </a:xfrm>
          <a:prstGeom prst="line">
            <a:avLst/>
          </a:prstGeom>
          <a:noFill/>
          <a:ln w="57150">
            <a:solidFill>
              <a:srgbClr val="FF3300"/>
            </a:solidFill>
            <a:round/>
            <a:headEnd/>
            <a:tailEnd type="arrow" w="med" len="med"/>
          </a:ln>
          <a:extLst>
            <a:ext uri="{909E8E84-426E-40DD-AFC4-6F175D3DCCD1}">
              <a14:hiddenFill xmlns:a14="http://schemas.microsoft.com/office/drawing/2010/main">
                <a:noFill/>
              </a14:hiddenFill>
            </a:ext>
          </a:extLst>
        </p:spPr>
        <p:txBody>
          <a:bodyPr/>
          <a:lstStyle/>
          <a:p>
            <a:endParaRPr lang="it-IT"/>
          </a:p>
        </p:txBody>
      </p:sp>
      <p:sp>
        <p:nvSpPr>
          <p:cNvPr id="7178" name="Text Box 22"/>
          <p:cNvSpPr txBox="1">
            <a:spLocks noChangeArrowheads="1"/>
          </p:cNvSpPr>
          <p:nvPr/>
        </p:nvSpPr>
        <p:spPr bwMode="auto">
          <a:xfrm>
            <a:off x="3857626" y="3763963"/>
            <a:ext cx="5762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pPr>
            <a:r>
              <a:rPr lang="it-IT" sz="1400" b="1">
                <a:latin typeface="Verdana" panose="020B0604030504040204" pitchFamily="34" charset="0"/>
                <a:cs typeface="Arial" panose="020B0604020202020204" pitchFamily="34" charset="0"/>
              </a:rPr>
              <a:t>H</a:t>
            </a:r>
            <a:r>
              <a:rPr lang="it-IT" sz="1400" b="1" baseline="30000">
                <a:latin typeface="Verdana" panose="020B0604030504040204" pitchFamily="34" charset="0"/>
                <a:cs typeface="Arial" panose="020B0604020202020204" pitchFamily="34" charset="0"/>
              </a:rPr>
              <a:t>+</a:t>
            </a:r>
          </a:p>
        </p:txBody>
      </p:sp>
      <p:sp>
        <p:nvSpPr>
          <p:cNvPr id="7179" name="Line 35"/>
          <p:cNvSpPr>
            <a:spLocks noChangeShapeType="1"/>
          </p:cNvSpPr>
          <p:nvPr/>
        </p:nvSpPr>
        <p:spPr bwMode="auto">
          <a:xfrm>
            <a:off x="4038600" y="4114800"/>
            <a:ext cx="1828800" cy="0"/>
          </a:xfrm>
          <a:prstGeom prst="line">
            <a:avLst/>
          </a:prstGeom>
          <a:noFill/>
          <a:ln w="57150">
            <a:solidFill>
              <a:srgbClr val="FF0000"/>
            </a:solidFill>
            <a:round/>
            <a:headEnd type="triangle" w="med" len="med"/>
            <a:tailEnd/>
          </a:ln>
          <a:extLst>
            <a:ext uri="{909E8E84-426E-40DD-AFC4-6F175D3DCCD1}">
              <a14:hiddenFill xmlns:a14="http://schemas.microsoft.com/office/drawing/2010/main">
                <a:noFill/>
              </a14:hiddenFill>
            </a:ext>
          </a:extLst>
        </p:spPr>
        <p:txBody>
          <a:bodyPr/>
          <a:lstStyle/>
          <a:p>
            <a:endParaRPr lang="it-IT"/>
          </a:p>
        </p:txBody>
      </p:sp>
      <p:sp>
        <p:nvSpPr>
          <p:cNvPr id="7180" name="Rectangle 28"/>
          <p:cNvSpPr>
            <a:spLocks noChangeArrowheads="1"/>
          </p:cNvSpPr>
          <p:nvPr/>
        </p:nvSpPr>
        <p:spPr bwMode="auto">
          <a:xfrm>
            <a:off x="5638800" y="3657600"/>
            <a:ext cx="762000" cy="914400"/>
          </a:xfrm>
          <a:prstGeom prst="rect">
            <a:avLst/>
          </a:prstGeom>
          <a:solidFill>
            <a:srgbClr val="FFC00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it-IT">
              <a:latin typeface="Verdana" panose="020B0604030504040204" pitchFamily="34" charset="0"/>
              <a:cs typeface="Arial" panose="020B0604020202020204" pitchFamily="34" charset="0"/>
            </a:endParaRPr>
          </a:p>
        </p:txBody>
      </p:sp>
      <p:sp>
        <p:nvSpPr>
          <p:cNvPr id="7181" name="Rectangle 13"/>
          <p:cNvSpPr>
            <a:spLocks noChangeArrowheads="1"/>
          </p:cNvSpPr>
          <p:nvPr/>
        </p:nvSpPr>
        <p:spPr bwMode="auto">
          <a:xfrm>
            <a:off x="5867400" y="3352800"/>
            <a:ext cx="304800" cy="304800"/>
          </a:xfrm>
          <a:prstGeom prst="rect">
            <a:avLst/>
          </a:prstGeom>
          <a:solidFill>
            <a:srgbClr val="FFC000"/>
          </a:solidFill>
          <a:ln w="9525">
            <a:solidFill>
              <a:schemeClr val="tx1"/>
            </a:solidFill>
            <a:miter lim="800000"/>
            <a:headEnd/>
            <a:tailEnd/>
          </a:ln>
          <a:effectLst/>
          <a:extLst/>
        </p:spPr>
        <p:txBody>
          <a:bodyPr wrap="none" anchor="ctr"/>
          <a:lstStyle/>
          <a:p>
            <a:endParaRPr lang="it-IT"/>
          </a:p>
        </p:txBody>
      </p:sp>
      <p:sp>
        <p:nvSpPr>
          <p:cNvPr id="7182" name="Oval 27"/>
          <p:cNvSpPr>
            <a:spLocks noChangeArrowheads="1"/>
          </p:cNvSpPr>
          <p:nvPr/>
        </p:nvSpPr>
        <p:spPr bwMode="auto">
          <a:xfrm>
            <a:off x="5562600" y="2514600"/>
            <a:ext cx="914400" cy="889000"/>
          </a:xfrm>
          <a:prstGeom prst="ellipse">
            <a:avLst/>
          </a:prstGeom>
          <a:solidFill>
            <a:srgbClr val="FFC0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it-IT">
              <a:latin typeface="Verdana" panose="020B0604030504040204" pitchFamily="34" charset="0"/>
              <a:cs typeface="Arial" panose="020B0604020202020204" pitchFamily="34" charset="0"/>
            </a:endParaRPr>
          </a:p>
        </p:txBody>
      </p:sp>
      <p:sp>
        <p:nvSpPr>
          <p:cNvPr id="7183" name="Line 18"/>
          <p:cNvSpPr>
            <a:spLocks noChangeShapeType="1"/>
          </p:cNvSpPr>
          <p:nvPr/>
        </p:nvSpPr>
        <p:spPr bwMode="auto">
          <a:xfrm>
            <a:off x="4038600" y="3429000"/>
            <a:ext cx="1371600" cy="0"/>
          </a:xfrm>
          <a:prstGeom prst="line">
            <a:avLst/>
          </a:prstGeom>
          <a:noFill/>
          <a:ln w="57150">
            <a:solidFill>
              <a:srgbClr val="FF3300"/>
            </a:solidFill>
            <a:prstDash val="sysDot"/>
            <a:round/>
            <a:headEnd/>
            <a:tailEnd type="arrow" w="med" len="med"/>
          </a:ln>
          <a:extLst>
            <a:ext uri="{909E8E84-426E-40DD-AFC4-6F175D3DCCD1}">
              <a14:hiddenFill xmlns:a14="http://schemas.microsoft.com/office/drawing/2010/main">
                <a:noFill/>
              </a14:hiddenFill>
            </a:ext>
          </a:extLst>
        </p:spPr>
        <p:txBody>
          <a:bodyPr/>
          <a:lstStyle/>
          <a:p>
            <a:endParaRPr lang="it-IT"/>
          </a:p>
        </p:txBody>
      </p:sp>
      <p:sp>
        <p:nvSpPr>
          <p:cNvPr id="7184" name="Line 18"/>
          <p:cNvSpPr>
            <a:spLocks noChangeShapeType="1"/>
          </p:cNvSpPr>
          <p:nvPr/>
        </p:nvSpPr>
        <p:spPr bwMode="auto">
          <a:xfrm>
            <a:off x="5410200" y="3505200"/>
            <a:ext cx="381000" cy="228600"/>
          </a:xfrm>
          <a:prstGeom prst="line">
            <a:avLst/>
          </a:prstGeom>
          <a:noFill/>
          <a:ln w="57150">
            <a:solidFill>
              <a:srgbClr val="FF3300"/>
            </a:solidFill>
            <a:prstDash val="sysDot"/>
            <a:round/>
            <a:headEnd/>
            <a:tailEnd type="arrow" w="med" len="med"/>
          </a:ln>
          <a:extLst>
            <a:ext uri="{909E8E84-426E-40DD-AFC4-6F175D3DCCD1}">
              <a14:hiddenFill xmlns:a14="http://schemas.microsoft.com/office/drawing/2010/main">
                <a:noFill/>
              </a14:hiddenFill>
            </a:ext>
          </a:extLst>
        </p:spPr>
        <p:txBody>
          <a:bodyPr/>
          <a:lstStyle/>
          <a:p>
            <a:endParaRPr lang="it-IT"/>
          </a:p>
        </p:txBody>
      </p:sp>
      <p:sp>
        <p:nvSpPr>
          <p:cNvPr id="7185" name="Freeform 17"/>
          <p:cNvSpPr>
            <a:spLocks/>
          </p:cNvSpPr>
          <p:nvPr/>
        </p:nvSpPr>
        <p:spPr bwMode="auto">
          <a:xfrm>
            <a:off x="5410200" y="2057400"/>
            <a:ext cx="1066800" cy="457200"/>
          </a:xfrm>
          <a:custGeom>
            <a:avLst/>
            <a:gdLst>
              <a:gd name="T0" fmla="*/ 0 w 832"/>
              <a:gd name="T1" fmla="*/ 144 h 416"/>
              <a:gd name="T2" fmla="*/ 240 w 832"/>
              <a:gd name="T3" fmla="*/ 336 h 416"/>
              <a:gd name="T4" fmla="*/ 528 w 832"/>
              <a:gd name="T5" fmla="*/ 384 h 416"/>
              <a:gd name="T6" fmla="*/ 816 w 832"/>
              <a:gd name="T7" fmla="*/ 144 h 416"/>
              <a:gd name="T8" fmla="*/ 624 w 832"/>
              <a:gd name="T9" fmla="*/ 0 h 416"/>
            </a:gdLst>
            <a:ahLst/>
            <a:cxnLst>
              <a:cxn ang="0">
                <a:pos x="T0" y="T1"/>
              </a:cxn>
              <a:cxn ang="0">
                <a:pos x="T2" y="T3"/>
              </a:cxn>
              <a:cxn ang="0">
                <a:pos x="T4" y="T5"/>
              </a:cxn>
              <a:cxn ang="0">
                <a:pos x="T6" y="T7"/>
              </a:cxn>
              <a:cxn ang="0">
                <a:pos x="T8" y="T9"/>
              </a:cxn>
            </a:cxnLst>
            <a:rect l="0" t="0" r="r" b="b"/>
            <a:pathLst>
              <a:path w="832" h="416">
                <a:moveTo>
                  <a:pt x="0" y="144"/>
                </a:moveTo>
                <a:cubicBezTo>
                  <a:pt x="76" y="220"/>
                  <a:pt x="152" y="296"/>
                  <a:pt x="240" y="336"/>
                </a:cubicBezTo>
                <a:cubicBezTo>
                  <a:pt x="328" y="376"/>
                  <a:pt x="432" y="416"/>
                  <a:pt x="528" y="384"/>
                </a:cubicBezTo>
                <a:cubicBezTo>
                  <a:pt x="624" y="352"/>
                  <a:pt x="800" y="208"/>
                  <a:pt x="816" y="144"/>
                </a:cubicBezTo>
                <a:cubicBezTo>
                  <a:pt x="832" y="80"/>
                  <a:pt x="728" y="40"/>
                  <a:pt x="624" y="0"/>
                </a:cubicBezTo>
              </a:path>
            </a:pathLst>
          </a:custGeom>
          <a:noFill/>
          <a:ln w="9525">
            <a:solidFill>
              <a:srgbClr val="FF3300"/>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186" name="Rectangle 28"/>
          <p:cNvSpPr>
            <a:spLocks noChangeArrowheads="1"/>
          </p:cNvSpPr>
          <p:nvPr/>
        </p:nvSpPr>
        <p:spPr bwMode="auto">
          <a:xfrm>
            <a:off x="6934200" y="3657600"/>
            <a:ext cx="762000" cy="914400"/>
          </a:xfrm>
          <a:prstGeom prst="rect">
            <a:avLst/>
          </a:prstGeom>
          <a:solidFill>
            <a:srgbClr val="FFC000"/>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it-IT">
              <a:latin typeface="Verdana" panose="020B0604030504040204" pitchFamily="34" charset="0"/>
              <a:cs typeface="Arial" panose="020B0604020202020204" pitchFamily="34" charset="0"/>
            </a:endParaRPr>
          </a:p>
        </p:txBody>
      </p:sp>
      <p:sp>
        <p:nvSpPr>
          <p:cNvPr id="7187" name="Rectangle 19"/>
          <p:cNvSpPr>
            <a:spLocks noChangeArrowheads="1"/>
          </p:cNvSpPr>
          <p:nvPr/>
        </p:nvSpPr>
        <p:spPr bwMode="auto">
          <a:xfrm>
            <a:off x="7162800" y="4572000"/>
            <a:ext cx="304800" cy="304800"/>
          </a:xfrm>
          <a:prstGeom prst="rect">
            <a:avLst/>
          </a:prstGeom>
          <a:solidFill>
            <a:srgbClr val="FFC000"/>
          </a:solidFill>
          <a:ln w="9525">
            <a:solidFill>
              <a:schemeClr val="tx1"/>
            </a:solidFill>
            <a:miter lim="800000"/>
            <a:headEnd/>
            <a:tailEnd/>
          </a:ln>
          <a:effectLst/>
          <a:extLst/>
        </p:spPr>
        <p:txBody>
          <a:bodyPr wrap="none" anchor="ctr"/>
          <a:lstStyle/>
          <a:p>
            <a:endParaRPr lang="it-IT"/>
          </a:p>
        </p:txBody>
      </p:sp>
      <p:sp>
        <p:nvSpPr>
          <p:cNvPr id="7188" name="Oval 27"/>
          <p:cNvSpPr>
            <a:spLocks noChangeArrowheads="1"/>
          </p:cNvSpPr>
          <p:nvPr/>
        </p:nvSpPr>
        <p:spPr bwMode="auto">
          <a:xfrm>
            <a:off x="6858000" y="4876800"/>
            <a:ext cx="914400" cy="889000"/>
          </a:xfrm>
          <a:prstGeom prst="ellipse">
            <a:avLst/>
          </a:prstGeom>
          <a:solidFill>
            <a:srgbClr val="FFC000"/>
          </a:solidFill>
          <a:ln w="9525">
            <a:solidFill>
              <a:schemeClr val="tx1"/>
            </a:solidFill>
            <a:round/>
            <a:headEnd/>
            <a:tailEnd/>
          </a:ln>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endParaRPr lang="it-IT">
              <a:latin typeface="Verdana" panose="020B0604030504040204" pitchFamily="34" charset="0"/>
              <a:cs typeface="Arial" panose="020B0604020202020204" pitchFamily="34" charset="0"/>
            </a:endParaRPr>
          </a:p>
        </p:txBody>
      </p:sp>
      <p:sp>
        <p:nvSpPr>
          <p:cNvPr id="7189" name="Line 18"/>
          <p:cNvSpPr>
            <a:spLocks noChangeShapeType="1"/>
          </p:cNvSpPr>
          <p:nvPr/>
        </p:nvSpPr>
        <p:spPr bwMode="auto">
          <a:xfrm>
            <a:off x="3962400" y="4724400"/>
            <a:ext cx="2667000" cy="0"/>
          </a:xfrm>
          <a:prstGeom prst="line">
            <a:avLst/>
          </a:prstGeom>
          <a:noFill/>
          <a:ln w="57150">
            <a:solidFill>
              <a:srgbClr val="FF3300"/>
            </a:solidFill>
            <a:prstDash val="sysDot"/>
            <a:round/>
            <a:headEnd/>
            <a:tailEnd type="arrow" w="med" len="med"/>
          </a:ln>
          <a:extLst>
            <a:ext uri="{909E8E84-426E-40DD-AFC4-6F175D3DCCD1}">
              <a14:hiddenFill xmlns:a14="http://schemas.microsoft.com/office/drawing/2010/main">
                <a:noFill/>
              </a14:hiddenFill>
            </a:ext>
          </a:extLst>
        </p:spPr>
        <p:txBody>
          <a:bodyPr/>
          <a:lstStyle/>
          <a:p>
            <a:endParaRPr lang="it-IT"/>
          </a:p>
        </p:txBody>
      </p:sp>
      <p:sp>
        <p:nvSpPr>
          <p:cNvPr id="7190" name="Line 18"/>
          <p:cNvSpPr>
            <a:spLocks noChangeShapeType="1"/>
          </p:cNvSpPr>
          <p:nvPr/>
        </p:nvSpPr>
        <p:spPr bwMode="auto">
          <a:xfrm flipV="1">
            <a:off x="6629400" y="4267200"/>
            <a:ext cx="381000" cy="457200"/>
          </a:xfrm>
          <a:prstGeom prst="line">
            <a:avLst/>
          </a:prstGeom>
          <a:noFill/>
          <a:ln w="57150">
            <a:solidFill>
              <a:srgbClr val="FF3300"/>
            </a:solidFill>
            <a:prstDash val="sysDot"/>
            <a:round/>
            <a:headEnd/>
            <a:tailEnd type="arrow" w="med" len="med"/>
          </a:ln>
          <a:extLst>
            <a:ext uri="{909E8E84-426E-40DD-AFC4-6F175D3DCCD1}">
              <a14:hiddenFill xmlns:a14="http://schemas.microsoft.com/office/drawing/2010/main">
                <a:noFill/>
              </a14:hiddenFill>
            </a:ext>
          </a:extLst>
        </p:spPr>
        <p:txBody>
          <a:bodyPr/>
          <a:lstStyle/>
          <a:p>
            <a:endParaRPr lang="it-IT"/>
          </a:p>
        </p:txBody>
      </p:sp>
      <p:sp>
        <p:nvSpPr>
          <p:cNvPr id="7191" name="Line 18"/>
          <p:cNvSpPr>
            <a:spLocks noChangeShapeType="1"/>
          </p:cNvSpPr>
          <p:nvPr/>
        </p:nvSpPr>
        <p:spPr bwMode="auto">
          <a:xfrm flipH="1" flipV="1">
            <a:off x="6477000" y="4114800"/>
            <a:ext cx="457200" cy="0"/>
          </a:xfrm>
          <a:prstGeom prst="line">
            <a:avLst/>
          </a:prstGeom>
          <a:noFill/>
          <a:ln w="57150">
            <a:solidFill>
              <a:srgbClr val="FF3300"/>
            </a:solidFill>
            <a:prstDash val="sysDot"/>
            <a:round/>
            <a:headEnd/>
            <a:tailEnd type="arrow" w="med" len="med"/>
          </a:ln>
          <a:extLst>
            <a:ext uri="{909E8E84-426E-40DD-AFC4-6F175D3DCCD1}">
              <a14:hiddenFill xmlns:a14="http://schemas.microsoft.com/office/drawing/2010/main">
                <a:noFill/>
              </a14:hiddenFill>
            </a:ext>
          </a:extLst>
        </p:spPr>
        <p:txBody>
          <a:bodyPr/>
          <a:lstStyle/>
          <a:p>
            <a:endParaRPr lang="it-IT"/>
          </a:p>
        </p:txBody>
      </p:sp>
      <p:sp>
        <p:nvSpPr>
          <p:cNvPr id="7192" name="Text Box 22"/>
          <p:cNvSpPr txBox="1">
            <a:spLocks noChangeArrowheads="1"/>
          </p:cNvSpPr>
          <p:nvPr/>
        </p:nvSpPr>
        <p:spPr bwMode="auto">
          <a:xfrm>
            <a:off x="4343401" y="3276600"/>
            <a:ext cx="5762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pPr>
            <a:r>
              <a:rPr lang="it-IT" sz="1400" b="1">
                <a:latin typeface="Verdana" panose="020B0604030504040204" pitchFamily="34" charset="0"/>
                <a:cs typeface="Arial" panose="020B0604020202020204" pitchFamily="34" charset="0"/>
              </a:rPr>
              <a:t>H</a:t>
            </a:r>
            <a:r>
              <a:rPr lang="it-IT" sz="1400" b="1" baseline="30000">
                <a:latin typeface="Verdana" panose="020B0604030504040204" pitchFamily="34" charset="0"/>
                <a:cs typeface="Arial" panose="020B0604020202020204" pitchFamily="34" charset="0"/>
              </a:rPr>
              <a:t>+</a:t>
            </a:r>
          </a:p>
        </p:txBody>
      </p:sp>
      <p:sp>
        <p:nvSpPr>
          <p:cNvPr id="7193" name="Text Box 22"/>
          <p:cNvSpPr txBox="1">
            <a:spLocks noChangeArrowheads="1"/>
          </p:cNvSpPr>
          <p:nvPr/>
        </p:nvSpPr>
        <p:spPr bwMode="auto">
          <a:xfrm>
            <a:off x="4572001" y="4572000"/>
            <a:ext cx="5762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pPr>
            <a:r>
              <a:rPr lang="it-IT" sz="1400" b="1">
                <a:latin typeface="Verdana" panose="020B0604030504040204" pitchFamily="34" charset="0"/>
                <a:cs typeface="Arial" panose="020B0604020202020204" pitchFamily="34" charset="0"/>
              </a:rPr>
              <a:t>H</a:t>
            </a:r>
            <a:r>
              <a:rPr lang="it-IT" sz="1400" b="1" baseline="30000">
                <a:latin typeface="Verdana" panose="020B0604030504040204" pitchFamily="34" charset="0"/>
                <a:cs typeface="Arial" panose="020B0604020202020204" pitchFamily="34" charset="0"/>
              </a:rPr>
              <a:t>+</a:t>
            </a:r>
          </a:p>
        </p:txBody>
      </p:sp>
      <p:sp>
        <p:nvSpPr>
          <p:cNvPr id="7194" name="Text Box 22"/>
          <p:cNvSpPr txBox="1">
            <a:spLocks noChangeArrowheads="1"/>
          </p:cNvSpPr>
          <p:nvPr/>
        </p:nvSpPr>
        <p:spPr bwMode="auto">
          <a:xfrm>
            <a:off x="4419601" y="3810000"/>
            <a:ext cx="57626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defRPr>
                <a:solidFill>
                  <a:schemeClr val="tx1"/>
                </a:solidFill>
                <a:latin typeface="Arial" panose="020B0604020202020204" pitchFamily="34" charset="0"/>
              </a:defRPr>
            </a:lvl6pPr>
            <a:lvl7pPr marL="2971800" indent="-228600" fontAlgn="base">
              <a:spcBef>
                <a:spcPct val="0"/>
              </a:spcBef>
              <a:spcAft>
                <a:spcPct val="0"/>
              </a:spcAft>
              <a:defRPr>
                <a:solidFill>
                  <a:schemeClr val="tx1"/>
                </a:solidFill>
                <a:latin typeface="Arial" panose="020B0604020202020204" pitchFamily="34" charset="0"/>
              </a:defRPr>
            </a:lvl7pPr>
            <a:lvl8pPr marL="3429000" indent="-228600" fontAlgn="base">
              <a:spcBef>
                <a:spcPct val="0"/>
              </a:spcBef>
              <a:spcAft>
                <a:spcPct val="0"/>
              </a:spcAft>
              <a:defRPr>
                <a:solidFill>
                  <a:schemeClr val="tx1"/>
                </a:solidFill>
                <a:latin typeface="Arial" panose="020B0604020202020204" pitchFamily="34" charset="0"/>
              </a:defRPr>
            </a:lvl8pPr>
            <a:lvl9pPr marL="3886200" indent="-228600" fontAlgn="base">
              <a:spcBef>
                <a:spcPct val="0"/>
              </a:spcBef>
              <a:spcAft>
                <a:spcPct val="0"/>
              </a:spcAft>
              <a:defRPr>
                <a:solidFill>
                  <a:schemeClr val="tx1"/>
                </a:solidFill>
                <a:latin typeface="Arial" panose="020B0604020202020204" pitchFamily="34" charset="0"/>
              </a:defRPr>
            </a:lvl9pPr>
          </a:lstStyle>
          <a:p>
            <a:pPr>
              <a:spcBef>
                <a:spcPct val="50000"/>
              </a:spcBef>
            </a:pPr>
            <a:r>
              <a:rPr lang="it-IT" sz="1400" b="1">
                <a:latin typeface="Verdana" panose="020B0604030504040204" pitchFamily="34" charset="0"/>
                <a:cs typeface="Arial" panose="020B0604020202020204" pitchFamily="34" charset="0"/>
              </a:rPr>
              <a:t>H</a:t>
            </a:r>
            <a:r>
              <a:rPr lang="it-IT" sz="1400" b="1" baseline="30000">
                <a:latin typeface="Verdana" panose="020B0604030504040204" pitchFamily="34" charset="0"/>
                <a:cs typeface="Arial" panose="020B0604020202020204" pitchFamily="34" charset="0"/>
              </a:rPr>
              <a:t>+</a:t>
            </a:r>
          </a:p>
        </p:txBody>
      </p:sp>
      <p:sp>
        <p:nvSpPr>
          <p:cNvPr id="7195" name="Freeform 27"/>
          <p:cNvSpPr>
            <a:spLocks/>
          </p:cNvSpPr>
          <p:nvPr/>
        </p:nvSpPr>
        <p:spPr bwMode="auto">
          <a:xfrm rot="10536077" flipV="1">
            <a:off x="6772275" y="5943600"/>
            <a:ext cx="1066800" cy="381000"/>
          </a:xfrm>
          <a:custGeom>
            <a:avLst/>
            <a:gdLst>
              <a:gd name="T0" fmla="*/ 0 w 832"/>
              <a:gd name="T1" fmla="*/ 144 h 416"/>
              <a:gd name="T2" fmla="*/ 240 w 832"/>
              <a:gd name="T3" fmla="*/ 336 h 416"/>
              <a:gd name="T4" fmla="*/ 528 w 832"/>
              <a:gd name="T5" fmla="*/ 384 h 416"/>
              <a:gd name="T6" fmla="*/ 816 w 832"/>
              <a:gd name="T7" fmla="*/ 144 h 416"/>
              <a:gd name="T8" fmla="*/ 624 w 832"/>
              <a:gd name="T9" fmla="*/ 0 h 416"/>
            </a:gdLst>
            <a:ahLst/>
            <a:cxnLst>
              <a:cxn ang="0">
                <a:pos x="T0" y="T1"/>
              </a:cxn>
              <a:cxn ang="0">
                <a:pos x="T2" y="T3"/>
              </a:cxn>
              <a:cxn ang="0">
                <a:pos x="T4" y="T5"/>
              </a:cxn>
              <a:cxn ang="0">
                <a:pos x="T6" y="T7"/>
              </a:cxn>
              <a:cxn ang="0">
                <a:pos x="T8" y="T9"/>
              </a:cxn>
            </a:cxnLst>
            <a:rect l="0" t="0" r="r" b="b"/>
            <a:pathLst>
              <a:path w="832" h="416">
                <a:moveTo>
                  <a:pt x="0" y="144"/>
                </a:moveTo>
                <a:cubicBezTo>
                  <a:pt x="76" y="220"/>
                  <a:pt x="152" y="296"/>
                  <a:pt x="240" y="336"/>
                </a:cubicBezTo>
                <a:cubicBezTo>
                  <a:pt x="328" y="376"/>
                  <a:pt x="432" y="416"/>
                  <a:pt x="528" y="384"/>
                </a:cubicBezTo>
                <a:cubicBezTo>
                  <a:pt x="624" y="352"/>
                  <a:pt x="800" y="208"/>
                  <a:pt x="816" y="144"/>
                </a:cubicBezTo>
                <a:cubicBezTo>
                  <a:pt x="832" y="80"/>
                  <a:pt x="728" y="40"/>
                  <a:pt x="624" y="0"/>
                </a:cubicBezTo>
              </a:path>
            </a:pathLst>
          </a:custGeom>
          <a:noFill/>
          <a:ln w="9525">
            <a:solidFill>
              <a:srgbClr val="FF3300"/>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196" name="Text Box 28"/>
          <p:cNvSpPr txBox="1">
            <a:spLocks noChangeArrowheads="1"/>
          </p:cNvSpPr>
          <p:nvPr/>
        </p:nvSpPr>
        <p:spPr bwMode="auto">
          <a:xfrm>
            <a:off x="4343400" y="2743200"/>
            <a:ext cx="1219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it-IT" sz="1400" b="1">
                <a:solidFill>
                  <a:schemeClr val="accent2"/>
                </a:solidFill>
              </a:rPr>
              <a:t>ADP + Pi</a:t>
            </a:r>
          </a:p>
        </p:txBody>
      </p:sp>
      <p:sp>
        <p:nvSpPr>
          <p:cNvPr id="7197" name="Text Box 29"/>
          <p:cNvSpPr txBox="1">
            <a:spLocks noChangeArrowheads="1"/>
          </p:cNvSpPr>
          <p:nvPr/>
        </p:nvSpPr>
        <p:spPr bwMode="auto">
          <a:xfrm>
            <a:off x="6705600" y="2743200"/>
            <a:ext cx="1219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it-IT" sz="1400" b="1">
                <a:solidFill>
                  <a:schemeClr val="accent2"/>
                </a:solidFill>
              </a:rPr>
              <a:t>ATP</a:t>
            </a:r>
          </a:p>
        </p:txBody>
      </p:sp>
      <p:sp>
        <p:nvSpPr>
          <p:cNvPr id="7198" name="Freeform 30"/>
          <p:cNvSpPr>
            <a:spLocks/>
          </p:cNvSpPr>
          <p:nvPr/>
        </p:nvSpPr>
        <p:spPr bwMode="auto">
          <a:xfrm>
            <a:off x="5334000" y="2895600"/>
            <a:ext cx="1371600" cy="88900"/>
          </a:xfrm>
          <a:custGeom>
            <a:avLst/>
            <a:gdLst>
              <a:gd name="T0" fmla="*/ 0 w 864"/>
              <a:gd name="T1" fmla="*/ 0 h 56"/>
              <a:gd name="T2" fmla="*/ 240 w 864"/>
              <a:gd name="T3" fmla="*/ 48 h 56"/>
              <a:gd name="T4" fmla="*/ 528 w 864"/>
              <a:gd name="T5" fmla="*/ 48 h 56"/>
              <a:gd name="T6" fmla="*/ 864 w 864"/>
              <a:gd name="T7" fmla="*/ 0 h 56"/>
            </a:gdLst>
            <a:ahLst/>
            <a:cxnLst>
              <a:cxn ang="0">
                <a:pos x="T0" y="T1"/>
              </a:cxn>
              <a:cxn ang="0">
                <a:pos x="T2" y="T3"/>
              </a:cxn>
              <a:cxn ang="0">
                <a:pos x="T4" y="T5"/>
              </a:cxn>
              <a:cxn ang="0">
                <a:pos x="T6" y="T7"/>
              </a:cxn>
            </a:cxnLst>
            <a:rect l="0" t="0" r="r" b="b"/>
            <a:pathLst>
              <a:path w="864" h="56">
                <a:moveTo>
                  <a:pt x="0" y="0"/>
                </a:moveTo>
                <a:cubicBezTo>
                  <a:pt x="76" y="20"/>
                  <a:pt x="152" y="40"/>
                  <a:pt x="240" y="48"/>
                </a:cubicBezTo>
                <a:cubicBezTo>
                  <a:pt x="328" y="56"/>
                  <a:pt x="424" y="56"/>
                  <a:pt x="528" y="48"/>
                </a:cubicBezTo>
                <a:cubicBezTo>
                  <a:pt x="632" y="40"/>
                  <a:pt x="748" y="20"/>
                  <a:pt x="864" y="0"/>
                </a:cubicBezTo>
              </a:path>
            </a:pathLst>
          </a:custGeom>
          <a:noFill/>
          <a:ln w="9525">
            <a:solidFill>
              <a:srgbClr val="FF3300"/>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199" name="Text Box 31"/>
          <p:cNvSpPr txBox="1">
            <a:spLocks noChangeArrowheads="1"/>
          </p:cNvSpPr>
          <p:nvPr/>
        </p:nvSpPr>
        <p:spPr bwMode="auto">
          <a:xfrm>
            <a:off x="7924800" y="5181600"/>
            <a:ext cx="1219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it-IT" sz="1400" b="1">
                <a:solidFill>
                  <a:schemeClr val="accent2"/>
                </a:solidFill>
              </a:rPr>
              <a:t>ADP + Pi</a:t>
            </a:r>
          </a:p>
        </p:txBody>
      </p:sp>
      <p:sp>
        <p:nvSpPr>
          <p:cNvPr id="7200" name="Text Box 32"/>
          <p:cNvSpPr txBox="1">
            <a:spLocks noChangeArrowheads="1"/>
          </p:cNvSpPr>
          <p:nvPr/>
        </p:nvSpPr>
        <p:spPr bwMode="auto">
          <a:xfrm>
            <a:off x="5715000" y="5181600"/>
            <a:ext cx="12192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it-IT" sz="1400" b="1">
                <a:solidFill>
                  <a:schemeClr val="accent2"/>
                </a:solidFill>
              </a:rPr>
              <a:t>ATP</a:t>
            </a:r>
          </a:p>
        </p:txBody>
      </p:sp>
      <p:sp>
        <p:nvSpPr>
          <p:cNvPr id="7201" name="Freeform 33"/>
          <p:cNvSpPr>
            <a:spLocks/>
          </p:cNvSpPr>
          <p:nvPr/>
        </p:nvSpPr>
        <p:spPr bwMode="auto">
          <a:xfrm flipH="1">
            <a:off x="6400800" y="5334000"/>
            <a:ext cx="1447800" cy="88900"/>
          </a:xfrm>
          <a:custGeom>
            <a:avLst/>
            <a:gdLst>
              <a:gd name="T0" fmla="*/ 0 w 864"/>
              <a:gd name="T1" fmla="*/ 0 h 56"/>
              <a:gd name="T2" fmla="*/ 240 w 864"/>
              <a:gd name="T3" fmla="*/ 48 h 56"/>
              <a:gd name="T4" fmla="*/ 528 w 864"/>
              <a:gd name="T5" fmla="*/ 48 h 56"/>
              <a:gd name="T6" fmla="*/ 864 w 864"/>
              <a:gd name="T7" fmla="*/ 0 h 56"/>
            </a:gdLst>
            <a:ahLst/>
            <a:cxnLst>
              <a:cxn ang="0">
                <a:pos x="T0" y="T1"/>
              </a:cxn>
              <a:cxn ang="0">
                <a:pos x="T2" y="T3"/>
              </a:cxn>
              <a:cxn ang="0">
                <a:pos x="T4" y="T5"/>
              </a:cxn>
              <a:cxn ang="0">
                <a:pos x="T6" y="T7"/>
              </a:cxn>
            </a:cxnLst>
            <a:rect l="0" t="0" r="r" b="b"/>
            <a:pathLst>
              <a:path w="864" h="56">
                <a:moveTo>
                  <a:pt x="0" y="0"/>
                </a:moveTo>
                <a:cubicBezTo>
                  <a:pt x="76" y="20"/>
                  <a:pt x="152" y="40"/>
                  <a:pt x="240" y="48"/>
                </a:cubicBezTo>
                <a:cubicBezTo>
                  <a:pt x="328" y="56"/>
                  <a:pt x="424" y="56"/>
                  <a:pt x="528" y="48"/>
                </a:cubicBezTo>
                <a:cubicBezTo>
                  <a:pt x="632" y="40"/>
                  <a:pt x="748" y="20"/>
                  <a:pt x="864" y="0"/>
                </a:cubicBezTo>
              </a:path>
            </a:pathLst>
          </a:custGeom>
          <a:noFill/>
          <a:ln w="9525">
            <a:solidFill>
              <a:srgbClr val="FF3300"/>
            </a:solidFill>
            <a:round/>
            <a:headEnd type="none" w="med" len="med"/>
            <a:tailEnd type="arrow"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202" name="Text Box 34"/>
          <p:cNvSpPr txBox="1">
            <a:spLocks noChangeArrowheads="1"/>
          </p:cNvSpPr>
          <p:nvPr/>
        </p:nvSpPr>
        <p:spPr bwMode="auto">
          <a:xfrm>
            <a:off x="1676400" y="4953000"/>
            <a:ext cx="1524000" cy="707886"/>
          </a:xfrm>
          <a:prstGeom prst="rect">
            <a:avLst/>
          </a:prstGeom>
          <a:noFill/>
          <a:ln w="9525">
            <a:solidFill>
              <a:srgbClr val="0000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it-IT" sz="2000" b="1" dirty="0" err="1" smtClean="0">
                <a:solidFill>
                  <a:schemeClr val="accent2"/>
                </a:solidFill>
              </a:rPr>
              <a:t>Respiratory</a:t>
            </a:r>
            <a:r>
              <a:rPr lang="it-IT" sz="2000" b="1" dirty="0" smtClean="0">
                <a:solidFill>
                  <a:schemeClr val="accent2"/>
                </a:solidFill>
              </a:rPr>
              <a:t> </a:t>
            </a:r>
            <a:r>
              <a:rPr lang="it-IT" sz="2000" b="1" dirty="0" err="1" smtClean="0">
                <a:solidFill>
                  <a:schemeClr val="accent2"/>
                </a:solidFill>
              </a:rPr>
              <a:t>complex</a:t>
            </a:r>
            <a:endParaRPr lang="it-IT" sz="2000" b="1" dirty="0">
              <a:solidFill>
                <a:schemeClr val="accent2"/>
              </a:solidFill>
            </a:endParaRPr>
          </a:p>
        </p:txBody>
      </p:sp>
      <p:sp>
        <p:nvSpPr>
          <p:cNvPr id="7203" name="Line 35"/>
          <p:cNvSpPr>
            <a:spLocks noChangeShapeType="1"/>
          </p:cNvSpPr>
          <p:nvPr/>
        </p:nvSpPr>
        <p:spPr bwMode="auto">
          <a:xfrm flipV="1">
            <a:off x="2514600" y="3733800"/>
            <a:ext cx="1143000" cy="1219200"/>
          </a:xfrm>
          <a:prstGeom prst="line">
            <a:avLst/>
          </a:prstGeom>
          <a:noFill/>
          <a:ln w="9525">
            <a:solidFill>
              <a:srgbClr val="000099"/>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7204" name="Line 36"/>
          <p:cNvSpPr>
            <a:spLocks noChangeShapeType="1"/>
          </p:cNvSpPr>
          <p:nvPr/>
        </p:nvSpPr>
        <p:spPr bwMode="auto">
          <a:xfrm flipV="1">
            <a:off x="2971800" y="4648200"/>
            <a:ext cx="838200" cy="304800"/>
          </a:xfrm>
          <a:prstGeom prst="line">
            <a:avLst/>
          </a:prstGeom>
          <a:noFill/>
          <a:ln w="9525">
            <a:solidFill>
              <a:srgbClr val="000099"/>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t-IT"/>
          </a:p>
        </p:txBody>
      </p:sp>
      <p:sp>
        <p:nvSpPr>
          <p:cNvPr id="2" name="CasellaDiTesto 1"/>
          <p:cNvSpPr txBox="1"/>
          <p:nvPr/>
        </p:nvSpPr>
        <p:spPr>
          <a:xfrm>
            <a:off x="1134835" y="481692"/>
            <a:ext cx="10074729" cy="1200329"/>
          </a:xfrm>
          <a:prstGeom prst="rect">
            <a:avLst/>
          </a:prstGeom>
          <a:noFill/>
        </p:spPr>
        <p:txBody>
          <a:bodyPr wrap="square" rtlCol="0">
            <a:spAutoFit/>
          </a:bodyPr>
          <a:lstStyle/>
          <a:p>
            <a:pPr algn="ctr"/>
            <a:r>
              <a:rPr lang="it-IT" sz="3600" b="1" dirty="0" err="1" smtClean="0">
                <a:solidFill>
                  <a:schemeClr val="accent2">
                    <a:lumMod val="75000"/>
                  </a:schemeClr>
                </a:solidFill>
              </a:rPr>
              <a:t>This</a:t>
            </a:r>
            <a:r>
              <a:rPr lang="it-IT" sz="3600" b="1" dirty="0" smtClean="0">
                <a:solidFill>
                  <a:schemeClr val="accent2">
                    <a:lumMod val="75000"/>
                  </a:schemeClr>
                </a:solidFill>
              </a:rPr>
              <a:t> model </a:t>
            </a:r>
            <a:r>
              <a:rPr lang="it-IT" sz="3600" b="1" dirty="0" err="1" smtClean="0">
                <a:solidFill>
                  <a:schemeClr val="accent2">
                    <a:lumMod val="75000"/>
                  </a:schemeClr>
                </a:solidFill>
              </a:rPr>
              <a:t>is</a:t>
            </a:r>
            <a:r>
              <a:rPr lang="it-IT" sz="3600" b="1" dirty="0" smtClean="0">
                <a:solidFill>
                  <a:schemeClr val="accent2">
                    <a:lumMod val="75000"/>
                  </a:schemeClr>
                </a:solidFill>
              </a:rPr>
              <a:t> </a:t>
            </a:r>
            <a:r>
              <a:rPr lang="it-IT" sz="3600" b="1" dirty="0" err="1" smtClean="0">
                <a:solidFill>
                  <a:schemeClr val="accent2">
                    <a:lumMod val="75000"/>
                  </a:schemeClr>
                </a:solidFill>
              </a:rPr>
              <a:t>consistent</a:t>
            </a:r>
            <a:r>
              <a:rPr lang="it-IT" sz="3600" b="1" dirty="0" smtClean="0">
                <a:solidFill>
                  <a:schemeClr val="accent2">
                    <a:lumMod val="75000"/>
                  </a:schemeClr>
                </a:solidFill>
              </a:rPr>
              <a:t> with the </a:t>
            </a:r>
            <a:r>
              <a:rPr lang="it-IT" sz="3600" b="1" dirty="0" err="1" smtClean="0">
                <a:solidFill>
                  <a:schemeClr val="accent2">
                    <a:lumMod val="75000"/>
                  </a:schemeClr>
                </a:solidFill>
              </a:rPr>
              <a:t>observed</a:t>
            </a:r>
            <a:r>
              <a:rPr lang="it-IT" sz="3600" b="1" dirty="0" smtClean="0">
                <a:solidFill>
                  <a:schemeClr val="accent2">
                    <a:lumMod val="75000"/>
                  </a:schemeClr>
                </a:solidFill>
              </a:rPr>
              <a:t> be-face </a:t>
            </a:r>
            <a:r>
              <a:rPr lang="it-IT" sz="3600" b="1" dirty="0" err="1" smtClean="0">
                <a:solidFill>
                  <a:schemeClr val="accent2">
                    <a:lumMod val="75000"/>
                  </a:schemeClr>
                </a:solidFill>
              </a:rPr>
              <a:t>operativity</a:t>
            </a:r>
            <a:r>
              <a:rPr lang="it-IT" sz="3600" b="1" dirty="0" smtClean="0">
                <a:solidFill>
                  <a:schemeClr val="accent2">
                    <a:lumMod val="75000"/>
                  </a:schemeClr>
                </a:solidFill>
              </a:rPr>
              <a:t> of ATP-</a:t>
            </a:r>
            <a:r>
              <a:rPr lang="it-IT" sz="3600" b="1" dirty="0" err="1" smtClean="0">
                <a:solidFill>
                  <a:schemeClr val="accent2">
                    <a:lumMod val="75000"/>
                  </a:schemeClr>
                </a:solidFill>
              </a:rPr>
              <a:t>Synthase</a:t>
            </a:r>
            <a:r>
              <a:rPr lang="it-IT" sz="3600" b="1" dirty="0" smtClean="0">
                <a:solidFill>
                  <a:schemeClr val="accent2">
                    <a:lumMod val="75000"/>
                  </a:schemeClr>
                </a:solidFill>
              </a:rPr>
              <a:t> in </a:t>
            </a:r>
            <a:r>
              <a:rPr lang="it-IT" sz="3600" b="1" dirty="0" err="1" smtClean="0">
                <a:solidFill>
                  <a:schemeClr val="accent2">
                    <a:lumMod val="75000"/>
                  </a:schemeClr>
                </a:solidFill>
              </a:rPr>
              <a:t>myelin</a:t>
            </a:r>
            <a:r>
              <a:rPr lang="it-IT" sz="3600" b="1" dirty="0" smtClean="0">
                <a:solidFill>
                  <a:schemeClr val="accent2">
                    <a:lumMod val="75000"/>
                  </a:schemeClr>
                </a:solidFill>
              </a:rPr>
              <a:t> </a:t>
            </a:r>
            <a:endParaRPr lang="it-IT" sz="3600" b="1" dirty="0">
              <a:solidFill>
                <a:schemeClr val="accent2">
                  <a:lumMod val="75000"/>
                </a:schemeClr>
              </a:solidFill>
            </a:endParaRPr>
          </a:p>
        </p:txBody>
      </p:sp>
    </p:spTree>
    <p:extLst>
      <p:ext uri="{BB962C8B-B14F-4D97-AF65-F5344CB8AC3E}">
        <p14:creationId xmlns:p14="http://schemas.microsoft.com/office/powerpoint/2010/main" val="23981310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CasellaDiTesto 1"/>
          <p:cNvSpPr txBox="1"/>
          <p:nvPr/>
        </p:nvSpPr>
        <p:spPr>
          <a:xfrm>
            <a:off x="1363435" y="677636"/>
            <a:ext cx="9437914" cy="5170646"/>
          </a:xfrm>
          <a:prstGeom prst="rect">
            <a:avLst/>
          </a:prstGeom>
          <a:noFill/>
        </p:spPr>
        <p:txBody>
          <a:bodyPr wrap="square" rtlCol="0">
            <a:spAutoFit/>
          </a:bodyPr>
          <a:lstStyle/>
          <a:p>
            <a:pPr algn="ctr"/>
            <a:r>
              <a:rPr lang="it-IT" sz="6600" dirty="0" smtClean="0">
                <a:solidFill>
                  <a:schemeClr val="accent1">
                    <a:lumMod val="75000"/>
                  </a:schemeClr>
                </a:solidFill>
              </a:rPr>
              <a:t>(5)</a:t>
            </a:r>
          </a:p>
          <a:p>
            <a:pPr algn="ctr"/>
            <a:endParaRPr lang="it-IT" sz="6600" dirty="0">
              <a:solidFill>
                <a:schemeClr val="accent1">
                  <a:lumMod val="75000"/>
                </a:schemeClr>
              </a:solidFill>
            </a:endParaRPr>
          </a:p>
          <a:p>
            <a:pPr algn="ctr"/>
            <a:r>
              <a:rPr lang="it-IT" sz="6600" dirty="0" err="1" smtClean="0">
                <a:solidFill>
                  <a:schemeClr val="accent1">
                    <a:lumMod val="75000"/>
                  </a:schemeClr>
                </a:solidFill>
              </a:rPr>
              <a:t>Support</a:t>
            </a:r>
            <a:r>
              <a:rPr lang="it-IT" sz="6600" dirty="0" smtClean="0">
                <a:solidFill>
                  <a:schemeClr val="accent1">
                    <a:lumMod val="75000"/>
                  </a:schemeClr>
                </a:solidFill>
              </a:rPr>
              <a:t> of </a:t>
            </a:r>
            <a:r>
              <a:rPr lang="it-IT" sz="6600" dirty="0" err="1" smtClean="0">
                <a:solidFill>
                  <a:schemeClr val="accent1">
                    <a:lumMod val="75000"/>
                  </a:schemeClr>
                </a:solidFill>
              </a:rPr>
              <a:t>Nerve</a:t>
            </a:r>
            <a:r>
              <a:rPr lang="it-IT" sz="6600" dirty="0" smtClean="0">
                <a:solidFill>
                  <a:schemeClr val="accent1">
                    <a:lumMod val="75000"/>
                  </a:schemeClr>
                </a:solidFill>
              </a:rPr>
              <a:t> </a:t>
            </a:r>
            <a:r>
              <a:rPr lang="it-IT" sz="6600" dirty="0" err="1" smtClean="0">
                <a:solidFill>
                  <a:schemeClr val="accent1">
                    <a:lumMod val="75000"/>
                  </a:schemeClr>
                </a:solidFill>
              </a:rPr>
              <a:t>Conduction</a:t>
            </a:r>
            <a:r>
              <a:rPr lang="it-IT" sz="6600" dirty="0" smtClean="0">
                <a:solidFill>
                  <a:schemeClr val="accent1">
                    <a:lumMod val="75000"/>
                  </a:schemeClr>
                </a:solidFill>
              </a:rPr>
              <a:t> By </a:t>
            </a:r>
            <a:r>
              <a:rPr lang="it-IT" sz="6600" dirty="0" err="1" smtClean="0">
                <a:solidFill>
                  <a:schemeClr val="accent1">
                    <a:lumMod val="75000"/>
                  </a:schemeClr>
                </a:solidFill>
              </a:rPr>
              <a:t>Respiring</a:t>
            </a:r>
            <a:r>
              <a:rPr lang="it-IT" sz="6600" dirty="0" smtClean="0">
                <a:solidFill>
                  <a:schemeClr val="accent1">
                    <a:lumMod val="75000"/>
                  </a:schemeClr>
                </a:solidFill>
              </a:rPr>
              <a:t> </a:t>
            </a:r>
            <a:r>
              <a:rPr lang="it-IT" sz="6600" dirty="0" err="1" smtClean="0">
                <a:solidFill>
                  <a:schemeClr val="accent1">
                    <a:lumMod val="75000"/>
                  </a:schemeClr>
                </a:solidFill>
              </a:rPr>
              <a:t>Myelin</a:t>
            </a:r>
            <a:r>
              <a:rPr lang="it-IT" sz="6600" dirty="0" smtClean="0">
                <a:solidFill>
                  <a:schemeClr val="accent1">
                    <a:lumMod val="75000"/>
                  </a:schemeClr>
                </a:solidFill>
              </a:rPr>
              <a:t> </a:t>
            </a:r>
            <a:r>
              <a:rPr lang="it-IT" sz="6600" dirty="0" err="1" smtClean="0">
                <a:solidFill>
                  <a:schemeClr val="accent1">
                    <a:lumMod val="75000"/>
                  </a:schemeClr>
                </a:solidFill>
              </a:rPr>
              <a:t>Sheath</a:t>
            </a:r>
            <a:endParaRPr lang="it-IT" sz="6600" dirty="0">
              <a:solidFill>
                <a:schemeClr val="accent1">
                  <a:lumMod val="75000"/>
                </a:schemeClr>
              </a:solidFill>
            </a:endParaRPr>
          </a:p>
        </p:txBody>
      </p:sp>
    </p:spTree>
    <p:extLst>
      <p:ext uri="{BB962C8B-B14F-4D97-AF65-F5344CB8AC3E}">
        <p14:creationId xmlns:p14="http://schemas.microsoft.com/office/powerpoint/2010/main" val="401509492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75" y="-796697"/>
            <a:ext cx="11410950" cy="3781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tangolo 1"/>
          <p:cNvSpPr/>
          <p:nvPr/>
        </p:nvSpPr>
        <p:spPr>
          <a:xfrm>
            <a:off x="785866" y="161637"/>
            <a:ext cx="4774640" cy="369332"/>
          </a:xfrm>
          <a:prstGeom prst="rect">
            <a:avLst/>
          </a:prstGeom>
        </p:spPr>
        <p:txBody>
          <a:bodyPr wrap="none">
            <a:spAutoFit/>
          </a:bodyPr>
          <a:lstStyle/>
          <a:p>
            <a:r>
              <a:rPr lang="en-US" dirty="0" err="1"/>
              <a:t>Mol</a:t>
            </a:r>
            <a:r>
              <a:rPr lang="en-US" dirty="0"/>
              <a:t> </a:t>
            </a:r>
            <a:r>
              <a:rPr lang="en-US" dirty="0" err="1"/>
              <a:t>Neurobiol</a:t>
            </a:r>
            <a:r>
              <a:rPr lang="en-US" dirty="0"/>
              <a:t>. 2015 Jun 2. [</a:t>
            </a:r>
            <a:r>
              <a:rPr lang="en-US" dirty="0" err="1"/>
              <a:t>Epub</a:t>
            </a:r>
            <a:r>
              <a:rPr lang="en-US" dirty="0"/>
              <a:t> ahead of print]</a:t>
            </a:r>
            <a:endParaRPr lang="it-IT" dirty="0"/>
          </a:p>
        </p:txBody>
      </p:sp>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0075" y="3235779"/>
            <a:ext cx="710565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asellaDiTesto 2"/>
          <p:cNvSpPr txBox="1"/>
          <p:nvPr/>
        </p:nvSpPr>
        <p:spPr>
          <a:xfrm>
            <a:off x="7952014" y="1510393"/>
            <a:ext cx="4239986" cy="1200329"/>
          </a:xfrm>
          <a:prstGeom prst="rect">
            <a:avLst/>
          </a:prstGeom>
          <a:noFill/>
        </p:spPr>
        <p:txBody>
          <a:bodyPr wrap="square" rtlCol="0">
            <a:spAutoFit/>
          </a:bodyPr>
          <a:lstStyle/>
          <a:p>
            <a:r>
              <a:rPr lang="it-IT" dirty="0" smtClean="0">
                <a:solidFill>
                  <a:schemeClr val="accent1">
                    <a:lumMod val="75000"/>
                  </a:schemeClr>
                </a:solidFill>
              </a:rPr>
              <a:t>1-  </a:t>
            </a:r>
            <a:r>
              <a:rPr lang="it-IT" dirty="0" err="1" smtClean="0">
                <a:solidFill>
                  <a:schemeClr val="accent1">
                    <a:lumMod val="75000"/>
                  </a:schemeClr>
                </a:solidFill>
              </a:rPr>
              <a:t>Mitochondria</a:t>
            </a:r>
            <a:r>
              <a:rPr lang="it-IT" dirty="0" smtClean="0">
                <a:solidFill>
                  <a:schemeClr val="accent1">
                    <a:lumMod val="75000"/>
                  </a:schemeClr>
                </a:solidFill>
              </a:rPr>
              <a:t> </a:t>
            </a:r>
          </a:p>
          <a:p>
            <a:r>
              <a:rPr lang="it-IT" dirty="0" smtClean="0">
                <a:solidFill>
                  <a:schemeClr val="accent1">
                    <a:lumMod val="75000"/>
                  </a:schemeClr>
                </a:solidFill>
              </a:rPr>
              <a:t>2 – </a:t>
            </a:r>
            <a:r>
              <a:rPr lang="it-IT" dirty="0" err="1" smtClean="0">
                <a:solidFill>
                  <a:schemeClr val="accent1">
                    <a:lumMod val="75000"/>
                  </a:schemeClr>
                </a:solidFill>
              </a:rPr>
              <a:t>Forebrain</a:t>
            </a:r>
            <a:r>
              <a:rPr lang="it-IT" dirty="0" smtClean="0">
                <a:solidFill>
                  <a:schemeClr val="accent1">
                    <a:lumMod val="75000"/>
                  </a:schemeClr>
                </a:solidFill>
              </a:rPr>
              <a:t> </a:t>
            </a:r>
            <a:r>
              <a:rPr lang="it-IT" dirty="0" err="1" smtClean="0">
                <a:solidFill>
                  <a:schemeClr val="accent1">
                    <a:lumMod val="75000"/>
                  </a:schemeClr>
                </a:solidFill>
              </a:rPr>
              <a:t>homogenate</a:t>
            </a:r>
            <a:endParaRPr lang="it-IT" dirty="0" smtClean="0">
              <a:solidFill>
                <a:schemeClr val="accent1">
                  <a:lumMod val="75000"/>
                </a:schemeClr>
              </a:solidFill>
            </a:endParaRPr>
          </a:p>
          <a:p>
            <a:r>
              <a:rPr lang="it-IT" dirty="0" smtClean="0">
                <a:solidFill>
                  <a:schemeClr val="accent1">
                    <a:lumMod val="75000"/>
                  </a:schemeClr>
                </a:solidFill>
              </a:rPr>
              <a:t>3 – Crude </a:t>
            </a:r>
            <a:r>
              <a:rPr lang="it-IT" dirty="0" err="1" smtClean="0">
                <a:solidFill>
                  <a:schemeClr val="accent1">
                    <a:lumMod val="75000"/>
                  </a:schemeClr>
                </a:solidFill>
              </a:rPr>
              <a:t>myelin</a:t>
            </a:r>
            <a:r>
              <a:rPr lang="it-IT" dirty="0" smtClean="0">
                <a:solidFill>
                  <a:schemeClr val="accent1">
                    <a:lumMod val="75000"/>
                  </a:schemeClr>
                </a:solidFill>
              </a:rPr>
              <a:t> </a:t>
            </a:r>
            <a:r>
              <a:rPr lang="it-IT" dirty="0" err="1" smtClean="0">
                <a:solidFill>
                  <a:schemeClr val="accent1">
                    <a:lumMod val="75000"/>
                  </a:schemeClr>
                </a:solidFill>
              </a:rPr>
              <a:t>fraction</a:t>
            </a:r>
            <a:r>
              <a:rPr lang="it-IT" dirty="0" smtClean="0">
                <a:solidFill>
                  <a:schemeClr val="accent1">
                    <a:lumMod val="75000"/>
                  </a:schemeClr>
                </a:solidFill>
              </a:rPr>
              <a:t>.</a:t>
            </a:r>
          </a:p>
          <a:p>
            <a:r>
              <a:rPr lang="it-IT" dirty="0" smtClean="0">
                <a:solidFill>
                  <a:schemeClr val="accent1">
                    <a:lumMod val="75000"/>
                  </a:schemeClr>
                </a:solidFill>
              </a:rPr>
              <a:t>4 – </a:t>
            </a:r>
            <a:r>
              <a:rPr lang="it-IT" dirty="0" err="1" smtClean="0">
                <a:solidFill>
                  <a:schemeClr val="accent1">
                    <a:lumMod val="75000"/>
                  </a:schemeClr>
                </a:solidFill>
              </a:rPr>
              <a:t>Isolated</a:t>
            </a:r>
            <a:r>
              <a:rPr lang="it-IT" dirty="0" smtClean="0">
                <a:solidFill>
                  <a:schemeClr val="accent1">
                    <a:lumMod val="75000"/>
                  </a:schemeClr>
                </a:solidFill>
              </a:rPr>
              <a:t> </a:t>
            </a:r>
            <a:r>
              <a:rPr lang="it-IT" dirty="0" err="1" smtClean="0">
                <a:solidFill>
                  <a:schemeClr val="accent1">
                    <a:lumMod val="75000"/>
                  </a:schemeClr>
                </a:solidFill>
              </a:rPr>
              <a:t>myelin</a:t>
            </a:r>
            <a:endParaRPr lang="it-IT" dirty="0">
              <a:solidFill>
                <a:schemeClr val="accent1">
                  <a:lumMod val="75000"/>
                </a:schemeClr>
              </a:solidFill>
            </a:endParaRPr>
          </a:p>
        </p:txBody>
      </p:sp>
      <p:sp>
        <p:nvSpPr>
          <p:cNvPr id="4" name="CasellaDiTesto 3"/>
          <p:cNvSpPr txBox="1"/>
          <p:nvPr/>
        </p:nvSpPr>
        <p:spPr>
          <a:xfrm>
            <a:off x="7656740" y="3304418"/>
            <a:ext cx="3585482" cy="3139321"/>
          </a:xfrm>
          <a:prstGeom prst="rect">
            <a:avLst/>
          </a:prstGeom>
          <a:noFill/>
        </p:spPr>
        <p:txBody>
          <a:bodyPr wrap="square" rtlCol="0">
            <a:spAutoFit/>
          </a:bodyPr>
          <a:lstStyle/>
          <a:p>
            <a:r>
              <a:rPr lang="it-IT" dirty="0" smtClean="0">
                <a:solidFill>
                  <a:schemeClr val="accent1">
                    <a:lumMod val="75000"/>
                  </a:schemeClr>
                </a:solidFill>
              </a:rPr>
              <a:t>Western </a:t>
            </a:r>
            <a:r>
              <a:rPr lang="it-IT" dirty="0" err="1" smtClean="0">
                <a:solidFill>
                  <a:schemeClr val="accent1">
                    <a:lumMod val="75000"/>
                  </a:schemeClr>
                </a:solidFill>
              </a:rPr>
              <a:t>blot</a:t>
            </a:r>
            <a:r>
              <a:rPr lang="it-IT" dirty="0" smtClean="0">
                <a:solidFill>
                  <a:schemeClr val="accent1">
                    <a:lumMod val="75000"/>
                  </a:schemeClr>
                </a:solidFill>
              </a:rPr>
              <a:t>  </a:t>
            </a:r>
            <a:r>
              <a:rPr lang="it-IT" dirty="0" err="1" smtClean="0">
                <a:solidFill>
                  <a:schemeClr val="accent1">
                    <a:lumMod val="75000"/>
                  </a:schemeClr>
                </a:solidFill>
              </a:rPr>
              <a:t>against</a:t>
            </a:r>
            <a:r>
              <a:rPr lang="it-IT" dirty="0" smtClean="0">
                <a:solidFill>
                  <a:schemeClr val="accent1">
                    <a:lumMod val="75000"/>
                  </a:schemeClr>
                </a:solidFill>
              </a:rPr>
              <a:t>:</a:t>
            </a:r>
          </a:p>
          <a:p>
            <a:endParaRPr lang="it-IT" dirty="0" smtClean="0">
              <a:solidFill>
                <a:schemeClr val="accent1">
                  <a:lumMod val="75000"/>
                </a:schemeClr>
              </a:solidFill>
            </a:endParaRPr>
          </a:p>
          <a:p>
            <a:pPr marL="285750" indent="-285750">
              <a:buFont typeface="Wingdings"/>
              <a:buChar char="ß"/>
            </a:pPr>
            <a:r>
              <a:rPr lang="it-IT" dirty="0" err="1" smtClean="0">
                <a:solidFill>
                  <a:schemeClr val="accent1">
                    <a:lumMod val="75000"/>
                  </a:schemeClr>
                </a:solidFill>
              </a:rPr>
              <a:t>Myelin</a:t>
            </a:r>
            <a:r>
              <a:rPr lang="it-IT" dirty="0" smtClean="0">
                <a:solidFill>
                  <a:schemeClr val="accent1">
                    <a:lumMod val="75000"/>
                  </a:schemeClr>
                </a:solidFill>
              </a:rPr>
              <a:t> Basic </a:t>
            </a:r>
            <a:r>
              <a:rPr lang="it-IT" dirty="0" err="1" smtClean="0">
                <a:solidFill>
                  <a:schemeClr val="accent1">
                    <a:lumMod val="75000"/>
                  </a:schemeClr>
                </a:solidFill>
              </a:rPr>
              <a:t>Protein</a:t>
            </a:r>
            <a:endParaRPr lang="it-IT" dirty="0" smtClean="0">
              <a:solidFill>
                <a:schemeClr val="accent1">
                  <a:lumMod val="75000"/>
                </a:schemeClr>
              </a:solidFill>
            </a:endParaRPr>
          </a:p>
          <a:p>
            <a:pPr marL="285750" indent="-285750">
              <a:buFont typeface="Wingdings"/>
              <a:buChar char="ß"/>
            </a:pPr>
            <a:endParaRPr lang="it-IT" dirty="0">
              <a:solidFill>
                <a:schemeClr val="accent1">
                  <a:lumMod val="75000"/>
                </a:schemeClr>
              </a:solidFill>
            </a:endParaRPr>
          </a:p>
          <a:p>
            <a:pPr marL="285750" indent="-285750">
              <a:buFont typeface="Wingdings"/>
              <a:buChar char="ß"/>
            </a:pPr>
            <a:r>
              <a:rPr lang="it-IT" dirty="0" smtClean="0">
                <a:solidFill>
                  <a:schemeClr val="accent1">
                    <a:lumMod val="75000"/>
                  </a:schemeClr>
                </a:solidFill>
              </a:rPr>
              <a:t>Adenine Nucleotide </a:t>
            </a:r>
            <a:r>
              <a:rPr lang="it-IT" dirty="0" err="1" smtClean="0">
                <a:solidFill>
                  <a:schemeClr val="accent1">
                    <a:lumMod val="75000"/>
                  </a:schemeClr>
                </a:solidFill>
              </a:rPr>
              <a:t>translocase</a:t>
            </a:r>
            <a:endParaRPr lang="it-IT" dirty="0" smtClean="0">
              <a:solidFill>
                <a:schemeClr val="accent1">
                  <a:lumMod val="75000"/>
                </a:schemeClr>
              </a:solidFill>
            </a:endParaRPr>
          </a:p>
          <a:p>
            <a:pPr marL="285750" indent="-285750">
              <a:buFont typeface="Wingdings"/>
              <a:buChar char="ß"/>
            </a:pPr>
            <a:endParaRPr lang="it-IT" dirty="0">
              <a:solidFill>
                <a:schemeClr val="accent1">
                  <a:lumMod val="75000"/>
                </a:schemeClr>
              </a:solidFill>
            </a:endParaRPr>
          </a:p>
          <a:p>
            <a:pPr marL="285750" indent="-285750">
              <a:buFont typeface="Wingdings"/>
              <a:buChar char="ß"/>
            </a:pPr>
            <a:r>
              <a:rPr lang="it-IT" dirty="0" err="1" smtClean="0">
                <a:solidFill>
                  <a:schemeClr val="accent1">
                    <a:lumMod val="75000"/>
                  </a:schemeClr>
                </a:solidFill>
              </a:rPr>
              <a:t>Translocase</a:t>
            </a:r>
            <a:r>
              <a:rPr lang="it-IT" dirty="0" smtClean="0">
                <a:solidFill>
                  <a:schemeClr val="accent1">
                    <a:lumMod val="75000"/>
                  </a:schemeClr>
                </a:solidFill>
              </a:rPr>
              <a:t> Inner Membrane</a:t>
            </a:r>
          </a:p>
          <a:p>
            <a:pPr marL="285750" indent="-285750">
              <a:buFont typeface="Wingdings"/>
              <a:buChar char="ß"/>
            </a:pPr>
            <a:endParaRPr lang="it-IT" dirty="0">
              <a:solidFill>
                <a:schemeClr val="accent1">
                  <a:lumMod val="75000"/>
                </a:schemeClr>
              </a:solidFill>
            </a:endParaRPr>
          </a:p>
          <a:p>
            <a:pPr marL="285750" indent="-285750">
              <a:buFont typeface="Wingdings"/>
              <a:buChar char="ß"/>
            </a:pPr>
            <a:r>
              <a:rPr lang="it-IT" dirty="0" smtClean="0">
                <a:solidFill>
                  <a:schemeClr val="accent1">
                    <a:lumMod val="75000"/>
                  </a:schemeClr>
                </a:solidFill>
              </a:rPr>
              <a:t>Na/K   ATP </a:t>
            </a:r>
            <a:r>
              <a:rPr lang="it-IT" dirty="0" err="1" smtClean="0">
                <a:solidFill>
                  <a:schemeClr val="accent1">
                    <a:lumMod val="75000"/>
                  </a:schemeClr>
                </a:solidFill>
              </a:rPr>
              <a:t>ase</a:t>
            </a:r>
            <a:r>
              <a:rPr lang="it-IT" dirty="0" smtClean="0">
                <a:solidFill>
                  <a:schemeClr val="accent1">
                    <a:lumMod val="75000"/>
                  </a:schemeClr>
                </a:solidFill>
              </a:rPr>
              <a:t> </a:t>
            </a:r>
          </a:p>
          <a:p>
            <a:pPr marL="285750" indent="-285750">
              <a:buFont typeface="Wingdings"/>
              <a:buChar char="ß"/>
            </a:pPr>
            <a:endParaRPr lang="it-IT" dirty="0"/>
          </a:p>
          <a:p>
            <a:pPr marL="285750" indent="-285750">
              <a:buFont typeface="Wingdings"/>
              <a:buChar char="ß"/>
            </a:pPr>
            <a:endParaRPr lang="it-IT" dirty="0"/>
          </a:p>
        </p:txBody>
      </p:sp>
    </p:spTree>
    <p:extLst>
      <p:ext uri="{BB962C8B-B14F-4D97-AF65-F5344CB8AC3E}">
        <p14:creationId xmlns:p14="http://schemas.microsoft.com/office/powerpoint/2010/main" val="8827902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7085" y="2062843"/>
            <a:ext cx="4271128" cy="32276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asellaDiTesto 2"/>
          <p:cNvSpPr txBox="1"/>
          <p:nvPr/>
        </p:nvSpPr>
        <p:spPr>
          <a:xfrm>
            <a:off x="930729" y="2416629"/>
            <a:ext cx="2514600" cy="369332"/>
          </a:xfrm>
          <a:prstGeom prst="rect">
            <a:avLst/>
          </a:prstGeom>
          <a:noFill/>
          <a:ln w="9525">
            <a:solidFill>
              <a:schemeClr val="tx1"/>
            </a:solidFill>
          </a:ln>
        </p:spPr>
        <p:txBody>
          <a:bodyPr wrap="square" rtlCol="0">
            <a:spAutoFit/>
          </a:bodyPr>
          <a:lstStyle/>
          <a:p>
            <a:r>
              <a:rPr lang="it-IT" dirty="0" smtClean="0"/>
              <a:t>Western </a:t>
            </a:r>
            <a:r>
              <a:rPr lang="it-IT" dirty="0" err="1" smtClean="0"/>
              <a:t>Blot</a:t>
            </a:r>
            <a:r>
              <a:rPr lang="it-IT" dirty="0" smtClean="0"/>
              <a:t> anti </a:t>
            </a:r>
            <a:r>
              <a:rPr lang="it-IT" dirty="0" err="1" smtClean="0"/>
              <a:t>Cox</a:t>
            </a:r>
            <a:r>
              <a:rPr lang="it-IT" dirty="0" smtClean="0"/>
              <a:t> IV</a:t>
            </a:r>
            <a:endParaRPr lang="it-IT" dirty="0"/>
          </a:p>
        </p:txBody>
      </p:sp>
      <p:sp>
        <p:nvSpPr>
          <p:cNvPr id="5" name="Freccia in giù 4"/>
          <p:cNvSpPr/>
          <p:nvPr/>
        </p:nvSpPr>
        <p:spPr>
          <a:xfrm rot="16200000">
            <a:off x="3860738" y="2083833"/>
            <a:ext cx="204107" cy="10349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CasellaDiTesto 6"/>
          <p:cNvSpPr txBox="1"/>
          <p:nvPr/>
        </p:nvSpPr>
        <p:spPr>
          <a:xfrm>
            <a:off x="449037" y="2939141"/>
            <a:ext cx="2996292" cy="369332"/>
          </a:xfrm>
          <a:prstGeom prst="rect">
            <a:avLst/>
          </a:prstGeom>
          <a:noFill/>
          <a:ln w="9525">
            <a:solidFill>
              <a:schemeClr val="tx1"/>
            </a:solidFill>
          </a:ln>
        </p:spPr>
        <p:txBody>
          <a:bodyPr wrap="square" rtlCol="0">
            <a:spAutoFit/>
          </a:bodyPr>
          <a:lstStyle/>
          <a:p>
            <a:r>
              <a:rPr lang="it-IT" dirty="0" smtClean="0"/>
              <a:t>anti </a:t>
            </a:r>
            <a:r>
              <a:rPr lang="it-IT" dirty="0" smtClean="0">
                <a:latin typeface="Symbol" panose="05050102010706020507" pitchFamily="18" charset="2"/>
              </a:rPr>
              <a:t>b</a:t>
            </a:r>
            <a:r>
              <a:rPr lang="it-IT" dirty="0" smtClean="0"/>
              <a:t> </a:t>
            </a:r>
            <a:r>
              <a:rPr lang="it-IT" dirty="0" err="1" smtClean="0"/>
              <a:t>subunit</a:t>
            </a:r>
            <a:r>
              <a:rPr lang="it-IT" dirty="0" smtClean="0"/>
              <a:t> ATP </a:t>
            </a:r>
            <a:r>
              <a:rPr lang="it-IT" dirty="0" err="1" smtClean="0"/>
              <a:t>synthase</a:t>
            </a:r>
            <a:endParaRPr lang="it-IT" dirty="0"/>
          </a:p>
        </p:txBody>
      </p:sp>
      <p:sp>
        <p:nvSpPr>
          <p:cNvPr id="11" name="Freccia in giù 10"/>
          <p:cNvSpPr/>
          <p:nvPr/>
        </p:nvSpPr>
        <p:spPr>
          <a:xfrm rot="16200000">
            <a:off x="3827883" y="2639197"/>
            <a:ext cx="204109" cy="96921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CasellaDiTesto 11"/>
          <p:cNvSpPr txBox="1"/>
          <p:nvPr/>
        </p:nvSpPr>
        <p:spPr>
          <a:xfrm>
            <a:off x="1069521" y="3676650"/>
            <a:ext cx="2375808" cy="369332"/>
          </a:xfrm>
          <a:prstGeom prst="rect">
            <a:avLst/>
          </a:prstGeom>
          <a:noFill/>
          <a:ln w="9525">
            <a:solidFill>
              <a:schemeClr val="tx1"/>
            </a:solidFill>
          </a:ln>
        </p:spPr>
        <p:txBody>
          <a:bodyPr wrap="square" rtlCol="0">
            <a:spAutoFit/>
          </a:bodyPr>
          <a:lstStyle/>
          <a:p>
            <a:r>
              <a:rPr lang="it-IT" dirty="0" smtClean="0"/>
              <a:t> anti </a:t>
            </a:r>
            <a:r>
              <a:rPr lang="it-IT" dirty="0" err="1" smtClean="0"/>
              <a:t>Connexine</a:t>
            </a:r>
            <a:r>
              <a:rPr lang="it-IT" dirty="0" smtClean="0"/>
              <a:t> 32</a:t>
            </a:r>
            <a:endParaRPr lang="it-IT" dirty="0"/>
          </a:p>
        </p:txBody>
      </p:sp>
      <p:sp>
        <p:nvSpPr>
          <p:cNvPr id="13" name="Freccia in giù 12"/>
          <p:cNvSpPr/>
          <p:nvPr/>
        </p:nvSpPr>
        <p:spPr>
          <a:xfrm rot="16200000">
            <a:off x="3827883" y="3376708"/>
            <a:ext cx="204108" cy="9692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p:cNvSpPr txBox="1"/>
          <p:nvPr/>
        </p:nvSpPr>
        <p:spPr>
          <a:xfrm>
            <a:off x="1069521" y="4386943"/>
            <a:ext cx="2375808" cy="369332"/>
          </a:xfrm>
          <a:prstGeom prst="rect">
            <a:avLst/>
          </a:prstGeom>
          <a:noFill/>
          <a:ln w="9525">
            <a:solidFill>
              <a:schemeClr val="tx1"/>
            </a:solidFill>
          </a:ln>
        </p:spPr>
        <p:txBody>
          <a:bodyPr wrap="square" rtlCol="0">
            <a:spAutoFit/>
          </a:bodyPr>
          <a:lstStyle/>
          <a:p>
            <a:r>
              <a:rPr lang="it-IT" dirty="0" smtClean="0"/>
              <a:t> anti </a:t>
            </a:r>
            <a:r>
              <a:rPr lang="it-IT" dirty="0" err="1" smtClean="0"/>
              <a:t>Connexine</a:t>
            </a:r>
            <a:r>
              <a:rPr lang="it-IT" dirty="0" smtClean="0"/>
              <a:t> 43</a:t>
            </a:r>
            <a:endParaRPr lang="it-IT" dirty="0"/>
          </a:p>
        </p:txBody>
      </p:sp>
      <p:sp>
        <p:nvSpPr>
          <p:cNvPr id="15" name="Freccia in giù 14"/>
          <p:cNvSpPr/>
          <p:nvPr/>
        </p:nvSpPr>
        <p:spPr>
          <a:xfrm rot="16200000">
            <a:off x="3793184" y="4121699"/>
            <a:ext cx="204109" cy="8998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 name="CasellaDiTesto 5"/>
          <p:cNvSpPr txBox="1"/>
          <p:nvPr/>
        </p:nvSpPr>
        <p:spPr>
          <a:xfrm>
            <a:off x="3615101" y="5702994"/>
            <a:ext cx="1460096" cy="369332"/>
          </a:xfrm>
          <a:prstGeom prst="rect">
            <a:avLst/>
          </a:prstGeom>
          <a:noFill/>
          <a:ln w="19050">
            <a:solidFill>
              <a:schemeClr val="tx1"/>
            </a:solidFill>
          </a:ln>
        </p:spPr>
        <p:txBody>
          <a:bodyPr wrap="square" rtlCol="0">
            <a:spAutoFit/>
          </a:bodyPr>
          <a:lstStyle/>
          <a:p>
            <a:r>
              <a:rPr lang="it-IT" dirty="0" err="1" smtClean="0">
                <a:solidFill>
                  <a:schemeClr val="accent1">
                    <a:lumMod val="75000"/>
                  </a:schemeClr>
                </a:solidFill>
              </a:rPr>
              <a:t>Mitochondria</a:t>
            </a:r>
            <a:r>
              <a:rPr lang="it-IT" dirty="0" smtClean="0">
                <a:solidFill>
                  <a:schemeClr val="accent1">
                    <a:lumMod val="75000"/>
                  </a:schemeClr>
                </a:solidFill>
              </a:rPr>
              <a:t> </a:t>
            </a:r>
            <a:endParaRPr lang="it-IT" dirty="0">
              <a:solidFill>
                <a:schemeClr val="accent1">
                  <a:lumMod val="75000"/>
                </a:schemeClr>
              </a:solidFill>
            </a:endParaRPr>
          </a:p>
        </p:txBody>
      </p:sp>
      <p:sp>
        <p:nvSpPr>
          <p:cNvPr id="16" name="Freccia in giù 15"/>
          <p:cNvSpPr/>
          <p:nvPr/>
        </p:nvSpPr>
        <p:spPr>
          <a:xfrm flipV="1">
            <a:off x="4954385" y="4988513"/>
            <a:ext cx="150183" cy="7144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asellaDiTesto 17"/>
          <p:cNvSpPr txBox="1"/>
          <p:nvPr/>
        </p:nvSpPr>
        <p:spPr>
          <a:xfrm>
            <a:off x="5212358" y="5435076"/>
            <a:ext cx="1163504" cy="646331"/>
          </a:xfrm>
          <a:prstGeom prst="rect">
            <a:avLst/>
          </a:prstGeom>
          <a:noFill/>
          <a:ln w="19050">
            <a:solidFill>
              <a:schemeClr val="tx1"/>
            </a:solidFill>
          </a:ln>
        </p:spPr>
        <p:txBody>
          <a:bodyPr wrap="square" rtlCol="0">
            <a:spAutoFit/>
          </a:bodyPr>
          <a:lstStyle/>
          <a:p>
            <a:r>
              <a:rPr lang="it-IT" dirty="0" err="1" smtClean="0">
                <a:solidFill>
                  <a:schemeClr val="accent1">
                    <a:lumMod val="75000"/>
                  </a:schemeClr>
                </a:solidFill>
              </a:rPr>
              <a:t>Forebrain</a:t>
            </a:r>
            <a:r>
              <a:rPr lang="it-IT" dirty="0" smtClean="0">
                <a:solidFill>
                  <a:schemeClr val="accent1">
                    <a:lumMod val="75000"/>
                  </a:schemeClr>
                </a:solidFill>
              </a:rPr>
              <a:t> </a:t>
            </a:r>
            <a:r>
              <a:rPr lang="it-IT" dirty="0" err="1" smtClean="0">
                <a:solidFill>
                  <a:schemeClr val="accent1">
                    <a:lumMod val="75000"/>
                  </a:schemeClr>
                </a:solidFill>
              </a:rPr>
              <a:t>homog</a:t>
            </a:r>
            <a:r>
              <a:rPr lang="it-IT" dirty="0" smtClean="0">
                <a:solidFill>
                  <a:schemeClr val="accent1">
                    <a:lumMod val="75000"/>
                  </a:schemeClr>
                </a:solidFill>
              </a:rPr>
              <a:t> </a:t>
            </a:r>
            <a:endParaRPr lang="it-IT" dirty="0">
              <a:solidFill>
                <a:schemeClr val="accent1">
                  <a:lumMod val="75000"/>
                </a:schemeClr>
              </a:solidFill>
            </a:endParaRPr>
          </a:p>
        </p:txBody>
      </p:sp>
      <p:sp>
        <p:nvSpPr>
          <p:cNvPr id="19" name="Freccia in giù 18"/>
          <p:cNvSpPr/>
          <p:nvPr/>
        </p:nvSpPr>
        <p:spPr>
          <a:xfrm flipV="1">
            <a:off x="5799323" y="5096737"/>
            <a:ext cx="138926" cy="2885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CasellaDiTesto 19"/>
          <p:cNvSpPr txBox="1"/>
          <p:nvPr/>
        </p:nvSpPr>
        <p:spPr>
          <a:xfrm>
            <a:off x="6541181" y="5702994"/>
            <a:ext cx="1971052" cy="369332"/>
          </a:xfrm>
          <a:prstGeom prst="rect">
            <a:avLst/>
          </a:prstGeom>
          <a:noFill/>
          <a:ln w="19050">
            <a:solidFill>
              <a:schemeClr val="tx1"/>
            </a:solidFill>
          </a:ln>
        </p:spPr>
        <p:txBody>
          <a:bodyPr wrap="square" rtlCol="0">
            <a:spAutoFit/>
          </a:bodyPr>
          <a:lstStyle/>
          <a:p>
            <a:r>
              <a:rPr lang="it-IT" dirty="0" err="1" smtClean="0">
                <a:solidFill>
                  <a:schemeClr val="accent1">
                    <a:lumMod val="75000"/>
                  </a:schemeClr>
                </a:solidFill>
              </a:rPr>
              <a:t>Isolated</a:t>
            </a:r>
            <a:r>
              <a:rPr lang="it-IT" dirty="0" smtClean="0">
                <a:solidFill>
                  <a:schemeClr val="accent1">
                    <a:lumMod val="75000"/>
                  </a:schemeClr>
                </a:solidFill>
              </a:rPr>
              <a:t> </a:t>
            </a:r>
            <a:r>
              <a:rPr lang="it-IT" dirty="0" err="1" smtClean="0">
                <a:solidFill>
                  <a:schemeClr val="accent1">
                    <a:lumMod val="75000"/>
                  </a:schemeClr>
                </a:solidFill>
              </a:rPr>
              <a:t>Myelin</a:t>
            </a:r>
            <a:endParaRPr lang="it-IT" dirty="0">
              <a:solidFill>
                <a:schemeClr val="accent1">
                  <a:lumMod val="75000"/>
                </a:schemeClr>
              </a:solidFill>
            </a:endParaRPr>
          </a:p>
        </p:txBody>
      </p:sp>
      <p:sp>
        <p:nvSpPr>
          <p:cNvPr id="21" name="Freccia in giù 20"/>
          <p:cNvSpPr/>
          <p:nvPr/>
        </p:nvSpPr>
        <p:spPr>
          <a:xfrm flipH="1" flipV="1">
            <a:off x="6614462" y="5226631"/>
            <a:ext cx="127159" cy="46197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08772003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3863" y="400050"/>
            <a:ext cx="11344275" cy="605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CasellaDiTesto 1"/>
          <p:cNvSpPr txBox="1"/>
          <p:nvPr/>
        </p:nvSpPr>
        <p:spPr>
          <a:xfrm>
            <a:off x="3167743" y="543308"/>
            <a:ext cx="1975757" cy="461665"/>
          </a:xfrm>
          <a:prstGeom prst="rect">
            <a:avLst/>
          </a:prstGeom>
          <a:noFill/>
          <a:ln w="19050">
            <a:solidFill>
              <a:schemeClr val="tx1"/>
            </a:solidFill>
          </a:ln>
        </p:spPr>
        <p:txBody>
          <a:bodyPr wrap="square" rtlCol="0">
            <a:spAutoFit/>
          </a:bodyPr>
          <a:lstStyle/>
          <a:p>
            <a:r>
              <a:rPr lang="it-IT" sz="2400" dirty="0" err="1" smtClean="0">
                <a:solidFill>
                  <a:schemeClr val="accent1">
                    <a:lumMod val="75000"/>
                  </a:schemeClr>
                </a:solidFill>
              </a:rPr>
              <a:t>Mitochondria</a:t>
            </a:r>
            <a:endParaRPr lang="it-IT" sz="2400" dirty="0">
              <a:solidFill>
                <a:schemeClr val="accent1">
                  <a:lumMod val="75000"/>
                </a:schemeClr>
              </a:solidFill>
            </a:endParaRPr>
          </a:p>
        </p:txBody>
      </p:sp>
      <p:sp>
        <p:nvSpPr>
          <p:cNvPr id="5" name="CasellaDiTesto 4"/>
          <p:cNvSpPr txBox="1"/>
          <p:nvPr/>
        </p:nvSpPr>
        <p:spPr>
          <a:xfrm>
            <a:off x="6547758" y="568567"/>
            <a:ext cx="2465613" cy="461665"/>
          </a:xfrm>
          <a:prstGeom prst="rect">
            <a:avLst/>
          </a:prstGeom>
          <a:noFill/>
          <a:ln w="19050">
            <a:solidFill>
              <a:schemeClr val="tx1"/>
            </a:solidFill>
          </a:ln>
        </p:spPr>
        <p:txBody>
          <a:bodyPr wrap="square" rtlCol="0">
            <a:spAutoFit/>
          </a:bodyPr>
          <a:lstStyle/>
          <a:p>
            <a:r>
              <a:rPr lang="it-IT" sz="2400" dirty="0" err="1" smtClean="0">
                <a:solidFill>
                  <a:schemeClr val="accent1">
                    <a:lumMod val="75000"/>
                  </a:schemeClr>
                </a:solidFill>
              </a:rPr>
              <a:t>Isolated</a:t>
            </a:r>
            <a:r>
              <a:rPr lang="it-IT" sz="2400" dirty="0" smtClean="0">
                <a:solidFill>
                  <a:schemeClr val="accent1">
                    <a:lumMod val="75000"/>
                  </a:schemeClr>
                </a:solidFill>
              </a:rPr>
              <a:t> </a:t>
            </a:r>
            <a:r>
              <a:rPr lang="it-IT" sz="2400" dirty="0" err="1" smtClean="0">
                <a:solidFill>
                  <a:schemeClr val="accent1">
                    <a:lumMod val="75000"/>
                  </a:schemeClr>
                </a:solidFill>
              </a:rPr>
              <a:t>Myelin</a:t>
            </a:r>
            <a:endParaRPr lang="it-IT" sz="2400" dirty="0">
              <a:solidFill>
                <a:schemeClr val="accent1">
                  <a:lumMod val="75000"/>
                </a:schemeClr>
              </a:solidFill>
            </a:endParaRPr>
          </a:p>
        </p:txBody>
      </p:sp>
    </p:spTree>
    <p:extLst>
      <p:ext uri="{BB962C8B-B14F-4D97-AF65-F5344CB8AC3E}">
        <p14:creationId xmlns:p14="http://schemas.microsoft.com/office/powerpoint/2010/main" val="35617833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Text Box 9"/>
          <p:cNvSpPr txBox="1">
            <a:spLocks noChangeArrowheads="1"/>
          </p:cNvSpPr>
          <p:nvPr/>
        </p:nvSpPr>
        <p:spPr bwMode="auto">
          <a:xfrm>
            <a:off x="666752" y="1"/>
            <a:ext cx="11017249" cy="646331"/>
          </a:xfrm>
          <a:prstGeom prst="rect">
            <a:avLst/>
          </a:prstGeom>
          <a:solidFill>
            <a:schemeClr val="tx1"/>
          </a:solidFill>
          <a:ln w="34925">
            <a:solidFill>
              <a:schemeClr val="tx1"/>
            </a:solidFill>
            <a:miter lim="800000"/>
            <a:headEnd/>
            <a:tailEnd/>
          </a:ln>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ctr"/>
            <a:r>
              <a:rPr lang="en-US" altLang="it-IT">
                <a:solidFill>
                  <a:schemeClr val="bg1"/>
                </a:solidFill>
                <a:latin typeface="Corbel" pitchFamily="34" charset="0"/>
              </a:rPr>
              <a:t>WE USED AS  EXPERIMENTAL  MODEL THE  STIMULATION AND RECORDING OF 'NERVOUS IMPULSE AT THE  SCHAFFER COLLATERAL , A CENTRAL NERVOUS MYELINATED PATHWAY</a:t>
            </a:r>
            <a:endParaRPr lang="it-IT" altLang="it-IT">
              <a:solidFill>
                <a:schemeClr val="bg1"/>
              </a:solidFill>
              <a:latin typeface="Corbel" pitchFamily="34" charset="0"/>
            </a:endParaRPr>
          </a:p>
        </p:txBody>
      </p:sp>
      <p:pic>
        <p:nvPicPr>
          <p:cNvPr id="3389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196976"/>
            <a:ext cx="12192000" cy="58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8" name="Connettore 2 17"/>
          <p:cNvCxnSpPr/>
          <p:nvPr/>
        </p:nvCxnSpPr>
        <p:spPr>
          <a:xfrm rot="16200000" flipH="1">
            <a:off x="2114022" y="1674284"/>
            <a:ext cx="1146175" cy="480484"/>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sp>
        <p:nvSpPr>
          <p:cNvPr id="20" name="Segnaposto piè di pagina 19"/>
          <p:cNvSpPr txBox="1">
            <a:spLocks noGrp="1"/>
          </p:cNvSpPr>
          <p:nvPr/>
        </p:nvSpPr>
        <p:spPr>
          <a:xfrm>
            <a:off x="3520018" y="6477000"/>
            <a:ext cx="7344833" cy="274638"/>
          </a:xfrm>
          <a:prstGeom prst="rect">
            <a:avLst/>
          </a:prstGeom>
          <a:noFill/>
        </p:spPr>
        <p:txBody>
          <a:bodyPr lIns="45720" rIns="45720" bIns="0" anchor="b"/>
          <a:lstStyle/>
          <a:p>
            <a:pPr fontAlgn="auto">
              <a:spcBef>
                <a:spcPts val="0"/>
              </a:spcBef>
              <a:spcAft>
                <a:spcPts val="0"/>
              </a:spcAft>
              <a:defRPr/>
            </a:pPr>
            <a:r>
              <a:rPr lang="it-IT" sz="1200">
                <a:solidFill>
                  <a:schemeClr val="tx1">
                    <a:tint val="95000"/>
                  </a:schemeClr>
                </a:solidFill>
                <a:latin typeface="+mn-lt"/>
                <a:cs typeface="+mn-cs"/>
              </a:rPr>
              <a:t>Adriano, Perasso, Ravera, Gandolfo, Mancardi, Panfoli, Morelli, Balestrino - 2009</a:t>
            </a:r>
          </a:p>
        </p:txBody>
      </p:sp>
      <p:sp>
        <p:nvSpPr>
          <p:cNvPr id="338950" name="Rettangolo 10"/>
          <p:cNvSpPr>
            <a:spLocks noChangeArrowheads="1"/>
          </p:cNvSpPr>
          <p:nvPr/>
        </p:nvSpPr>
        <p:spPr bwMode="auto">
          <a:xfrm>
            <a:off x="0" y="5473700"/>
            <a:ext cx="60960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lgn="just"/>
            <a:r>
              <a:rPr lang="en-US" altLang="it-IT" sz="1200">
                <a:latin typeface="Arial Black" pitchFamily="34" charset="0"/>
                <a:cs typeface="Times New Roman" pitchFamily="18" charset="0"/>
              </a:rPr>
              <a:t>rat hippocampus stained with Black Gold, a dye specific for myelin that stains it deep red. The arrow indicates the Schaffer collateral, intensely colored. The figure shows that this pathway is myelinated </a:t>
            </a:r>
            <a:r>
              <a:rPr lang="it-IT" altLang="it-IT" sz="1200">
                <a:latin typeface="Arial Black" pitchFamily="34" charset="0"/>
                <a:cs typeface="Times New Roman" pitchFamily="18" charset="0"/>
              </a:rPr>
              <a:t>(modified from: </a:t>
            </a:r>
            <a:r>
              <a:rPr lang="en-GB" altLang="it-IT" sz="1200">
                <a:latin typeface="Arial Black" pitchFamily="34" charset="0"/>
                <a:cs typeface="Times New Roman" pitchFamily="18" charset="0"/>
              </a:rPr>
              <a:t>Cellular and Molecular Life Sciences 61 (9):1082-1094, 2004)</a:t>
            </a:r>
            <a:endParaRPr lang="en-GB" altLang="it-IT" sz="1200">
              <a:latin typeface="Arial Black" pitchFamily="34" charset="0"/>
            </a:endParaRPr>
          </a:p>
        </p:txBody>
      </p:sp>
    </p:spTree>
    <p:extLst>
      <p:ext uri="{BB962C8B-B14F-4D97-AF65-F5344CB8AC3E}">
        <p14:creationId xmlns:p14="http://schemas.microsoft.com/office/powerpoint/2010/main" val="14592016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Titolo 1"/>
          <p:cNvSpPr>
            <a:spLocks noGrp="1"/>
          </p:cNvSpPr>
          <p:nvPr>
            <p:ph type="title" idx="4294967295"/>
          </p:nvPr>
        </p:nvSpPr>
        <p:spPr>
          <a:xfrm>
            <a:off x="609600" y="1"/>
            <a:ext cx="10972800" cy="1408113"/>
          </a:xfrm>
        </p:spPr>
        <p:txBody>
          <a:bodyPr rIns="45720"/>
          <a:lstStyle/>
          <a:p>
            <a:endParaRPr lang="it-IT" altLang="it-IT"/>
          </a:p>
        </p:txBody>
      </p:sp>
      <p:sp>
        <p:nvSpPr>
          <p:cNvPr id="4" name="Segnaposto piè di pagina 3"/>
          <p:cNvSpPr txBox="1">
            <a:spLocks noGrp="1"/>
          </p:cNvSpPr>
          <p:nvPr/>
        </p:nvSpPr>
        <p:spPr>
          <a:xfrm>
            <a:off x="3520018" y="6477000"/>
            <a:ext cx="7344833" cy="274638"/>
          </a:xfrm>
          <a:prstGeom prst="rect">
            <a:avLst/>
          </a:prstGeom>
          <a:noFill/>
        </p:spPr>
        <p:txBody>
          <a:bodyPr lIns="45720" rIns="45720" bIns="0" anchor="b"/>
          <a:lstStyle/>
          <a:p>
            <a:pPr fontAlgn="auto">
              <a:spcBef>
                <a:spcPts val="0"/>
              </a:spcBef>
              <a:spcAft>
                <a:spcPts val="0"/>
              </a:spcAft>
              <a:defRPr/>
            </a:pPr>
            <a:r>
              <a:rPr lang="it-IT" sz="1200">
                <a:solidFill>
                  <a:schemeClr val="tx1">
                    <a:tint val="95000"/>
                  </a:schemeClr>
                </a:solidFill>
                <a:latin typeface="+mn-lt"/>
                <a:cs typeface="+mn-cs"/>
              </a:rPr>
              <a:t>Adriano, Perasso, Ravera, Gandolfo, Mancardi, Panfoli, Morelli, Balestrino - 2009</a:t>
            </a:r>
          </a:p>
        </p:txBody>
      </p:sp>
      <p:pic>
        <p:nvPicPr>
          <p:cNvPr id="340996" name="Picture 2" descr="C:\Documents and Settings\mbalestrino\Desktop\Enrico\Enrico\nanosfere\nanosfere foto fluorescenza\Fettina1 senza fluorescenza.JPG"/>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0" y="0"/>
            <a:ext cx="12192000" cy="6858000"/>
          </a:xfrm>
          <a:ln>
            <a:solidFill>
              <a:schemeClr val="tx1"/>
            </a:solidFill>
            <a:miter lim="800000"/>
            <a:headEnd/>
            <a:tailEnd/>
          </a:ln>
        </p:spPr>
      </p:pic>
      <p:sp>
        <p:nvSpPr>
          <p:cNvPr id="340997" name="CasellaDiTesto 5"/>
          <p:cNvSpPr txBox="1">
            <a:spLocks noChangeArrowheads="1"/>
          </p:cNvSpPr>
          <p:nvPr/>
        </p:nvSpPr>
        <p:spPr bwMode="auto">
          <a:xfrm>
            <a:off x="2381251" y="1"/>
            <a:ext cx="54168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r>
              <a:rPr lang="it-IT" altLang="it-IT" sz="3600">
                <a:solidFill>
                  <a:schemeClr val="bg1"/>
                </a:solidFill>
              </a:rPr>
              <a:t>Stimulation and recording</a:t>
            </a:r>
          </a:p>
        </p:txBody>
      </p:sp>
      <p:sp>
        <p:nvSpPr>
          <p:cNvPr id="8" name="Callout con freccia in su 7"/>
          <p:cNvSpPr/>
          <p:nvPr/>
        </p:nvSpPr>
        <p:spPr>
          <a:xfrm rot="19763920" flipH="1">
            <a:off x="8337551" y="1654175"/>
            <a:ext cx="129116" cy="3263900"/>
          </a:xfrm>
          <a:prstGeom prst="upArrowCallout">
            <a:avLst>
              <a:gd name="adj1" fmla="val 25000"/>
              <a:gd name="adj2" fmla="val 25000"/>
              <a:gd name="adj3" fmla="val 105442"/>
              <a:gd name="adj4" fmla="val 6497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10" name="Callout con freccia in su 9"/>
          <p:cNvSpPr/>
          <p:nvPr/>
        </p:nvSpPr>
        <p:spPr>
          <a:xfrm rot="1443464">
            <a:off x="3985684" y="1728788"/>
            <a:ext cx="143933" cy="3471862"/>
          </a:xfrm>
          <a:prstGeom prst="upArrowCallout">
            <a:avLst>
              <a:gd name="adj1" fmla="val 25000"/>
              <a:gd name="adj2" fmla="val 50000"/>
              <a:gd name="adj3" fmla="val 152238"/>
              <a:gd name="adj4" fmla="val 6497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t-IT"/>
          </a:p>
        </p:txBody>
      </p:sp>
      <p:sp>
        <p:nvSpPr>
          <p:cNvPr id="341000" name="CasellaDiTesto 8"/>
          <p:cNvSpPr txBox="1">
            <a:spLocks noChangeArrowheads="1"/>
          </p:cNvSpPr>
          <p:nvPr/>
        </p:nvSpPr>
        <p:spPr bwMode="auto">
          <a:xfrm>
            <a:off x="8953500" y="357189"/>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endParaRPr lang="it-IT" altLang="it-IT"/>
          </a:p>
        </p:txBody>
      </p:sp>
    </p:spTree>
    <p:extLst>
      <p:ext uri="{BB962C8B-B14F-4D97-AF65-F5344CB8AC3E}">
        <p14:creationId xmlns:p14="http://schemas.microsoft.com/office/powerpoint/2010/main" val="341609626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000" fill="hold"/>
                                        <p:tgtEl>
                                          <p:spTgt spid="8"/>
                                        </p:tgtEl>
                                        <p:attrNameLst>
                                          <p:attrName>ppt_x</p:attrName>
                                        </p:attrNameLst>
                                      </p:cBhvr>
                                      <p:tavLst>
                                        <p:tav tm="0">
                                          <p:val>
                                            <p:strVal val="#ppt_x"/>
                                          </p:val>
                                        </p:tav>
                                        <p:tav tm="100000">
                                          <p:val>
                                            <p:strVal val="#ppt_x"/>
                                          </p:val>
                                        </p:tav>
                                      </p:tavLst>
                                    </p:anim>
                                    <p:anim calcmode="lin" valueType="num">
                                      <p:cBhvr additive="base">
                                        <p:cTn id="8" dur="1000" fill="hold"/>
                                        <p:tgtEl>
                                          <p:spTgt spid="8"/>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1000" fill="hold"/>
                                        <p:tgtEl>
                                          <p:spTgt spid="10"/>
                                        </p:tgtEl>
                                        <p:attrNameLst>
                                          <p:attrName>ppt_x</p:attrName>
                                        </p:attrNameLst>
                                      </p:cBhvr>
                                      <p:tavLst>
                                        <p:tav tm="0">
                                          <p:val>
                                            <p:strVal val="#ppt_x"/>
                                          </p:val>
                                        </p:tav>
                                        <p:tav tm="100000">
                                          <p:val>
                                            <p:strVal val="#ppt_x"/>
                                          </p:val>
                                        </p:tav>
                                      </p:tavLst>
                                    </p:anim>
                                    <p:anim calcmode="lin" valueType="num">
                                      <p:cBhvr additive="base">
                                        <p:cTn id="13" dur="10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piè di pagina 2"/>
          <p:cNvSpPr txBox="1">
            <a:spLocks noGrp="1"/>
          </p:cNvSpPr>
          <p:nvPr/>
        </p:nvSpPr>
        <p:spPr>
          <a:xfrm>
            <a:off x="3520018" y="6477000"/>
            <a:ext cx="7344833" cy="274638"/>
          </a:xfrm>
          <a:prstGeom prst="rect">
            <a:avLst/>
          </a:prstGeom>
          <a:noFill/>
        </p:spPr>
        <p:txBody>
          <a:bodyPr lIns="45720" rIns="45720" bIns="0" anchor="b"/>
          <a:lstStyle/>
          <a:p>
            <a:pPr fontAlgn="auto">
              <a:spcBef>
                <a:spcPts val="0"/>
              </a:spcBef>
              <a:spcAft>
                <a:spcPts val="0"/>
              </a:spcAft>
              <a:defRPr/>
            </a:pPr>
            <a:r>
              <a:rPr lang="it-IT" sz="1200">
                <a:solidFill>
                  <a:schemeClr val="tx1">
                    <a:tint val="95000"/>
                  </a:schemeClr>
                </a:solidFill>
                <a:latin typeface="+mn-lt"/>
                <a:cs typeface="+mn-cs"/>
              </a:rPr>
              <a:t>Adriano, Perasso, Ravera, Gandolfo, Mancardi, Panfoli, Morelli, Balestrino - 2009</a:t>
            </a:r>
          </a:p>
        </p:txBody>
      </p:sp>
      <p:sp>
        <p:nvSpPr>
          <p:cNvPr id="343043" name="Rectangle 2"/>
          <p:cNvSpPr>
            <a:spLocks noChangeArrowheads="1"/>
          </p:cNvSpPr>
          <p:nvPr/>
        </p:nvSpPr>
        <p:spPr bwMode="auto">
          <a:xfrm>
            <a:off x="0" y="-184666"/>
            <a:ext cx="1847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endParaRPr lang="it-IT" altLang="it-IT"/>
          </a:p>
        </p:txBody>
      </p:sp>
      <p:graphicFrame>
        <p:nvGraphicFramePr>
          <p:cNvPr id="343044" name="Object 1"/>
          <p:cNvGraphicFramePr>
            <a:graphicFrameLocks noChangeAspect="1"/>
          </p:cNvGraphicFramePr>
          <p:nvPr/>
        </p:nvGraphicFramePr>
        <p:xfrm>
          <a:off x="1" y="1214438"/>
          <a:ext cx="12357100" cy="5857875"/>
        </p:xfrm>
        <a:graphic>
          <a:graphicData uri="http://schemas.openxmlformats.org/presentationml/2006/ole">
            <mc:AlternateContent xmlns:mc="http://schemas.openxmlformats.org/markup-compatibility/2006">
              <mc:Choice xmlns:v="urn:schemas-microsoft-com:vml" Requires="v">
                <p:oleObj spid="_x0000_s12291" name="Prism Project" r:id="rId4" imgW="7488000" imgH="4737600" progId="">
                  <p:embed/>
                </p:oleObj>
              </mc:Choice>
              <mc:Fallback>
                <p:oleObj name="Prism Project" r:id="rId4" imgW="7488000" imgH="4737600"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 y="1214438"/>
                        <a:ext cx="12357100" cy="58578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43045" name="Text Box 5"/>
          <p:cNvSpPr txBox="1">
            <a:spLocks noChangeArrowheads="1"/>
          </p:cNvSpPr>
          <p:nvPr/>
        </p:nvSpPr>
        <p:spPr bwMode="auto">
          <a:xfrm>
            <a:off x="508000" y="1"/>
            <a:ext cx="11277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spcBef>
                <a:spcPct val="50000"/>
              </a:spcBef>
            </a:pPr>
            <a:r>
              <a:rPr lang="it-IT" altLang="it-IT" sz="2800" b="1">
                <a:solidFill>
                  <a:schemeClr val="accent2"/>
                </a:solidFill>
              </a:rPr>
              <a:t>Anoxia  and  velocity  of conduction</a:t>
            </a:r>
          </a:p>
        </p:txBody>
      </p:sp>
    </p:spTree>
    <p:extLst>
      <p:ext uri="{BB962C8B-B14F-4D97-AF65-F5344CB8AC3E}">
        <p14:creationId xmlns:p14="http://schemas.microsoft.com/office/powerpoint/2010/main" val="225005727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50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1" y="1857375"/>
            <a:ext cx="112395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egnaposto piè di pagina 4"/>
          <p:cNvSpPr txBox="1">
            <a:spLocks noGrp="1"/>
          </p:cNvSpPr>
          <p:nvPr/>
        </p:nvSpPr>
        <p:spPr>
          <a:xfrm>
            <a:off x="3520018" y="6477000"/>
            <a:ext cx="7344833" cy="274638"/>
          </a:xfrm>
          <a:prstGeom prst="rect">
            <a:avLst/>
          </a:prstGeom>
          <a:noFill/>
        </p:spPr>
        <p:txBody>
          <a:bodyPr lIns="45720" rIns="45720" bIns="0" anchor="b"/>
          <a:lstStyle/>
          <a:p>
            <a:pPr fontAlgn="auto">
              <a:spcBef>
                <a:spcPts val="0"/>
              </a:spcBef>
              <a:spcAft>
                <a:spcPts val="0"/>
              </a:spcAft>
              <a:defRPr/>
            </a:pPr>
            <a:r>
              <a:rPr lang="it-IT" sz="1200">
                <a:solidFill>
                  <a:schemeClr val="tx1">
                    <a:tint val="95000"/>
                  </a:schemeClr>
                </a:solidFill>
                <a:latin typeface="+mn-lt"/>
                <a:cs typeface="+mn-cs"/>
              </a:rPr>
              <a:t>Adriano, Perasso, Ravera, Gandolfo, Mancardi, Panfoli, Morelli, Balestrino - 2009</a:t>
            </a:r>
          </a:p>
        </p:txBody>
      </p:sp>
      <p:sp>
        <p:nvSpPr>
          <p:cNvPr id="345092" name="Text Box 4"/>
          <p:cNvSpPr txBox="1">
            <a:spLocks noChangeArrowheads="1"/>
          </p:cNvSpPr>
          <p:nvPr/>
        </p:nvSpPr>
        <p:spPr bwMode="auto">
          <a:xfrm>
            <a:off x="0" y="0"/>
            <a:ext cx="12192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altLang="it-IT" sz="2400" b="1">
                <a:solidFill>
                  <a:schemeClr val="accent2"/>
                </a:solidFill>
              </a:rPr>
              <a:t>Inhibition of Na / K ATPase with uabaina reproduces the effects of ischemia and slows the conduction velocity in the Schaffer collateral</a:t>
            </a:r>
            <a:endParaRPr lang="it-IT" altLang="it-IT" sz="2400" b="1">
              <a:solidFill>
                <a:schemeClr val="accent2"/>
              </a:solidFill>
            </a:endParaRPr>
          </a:p>
        </p:txBody>
      </p:sp>
    </p:spTree>
    <p:extLst>
      <p:ext uri="{BB962C8B-B14F-4D97-AF65-F5344CB8AC3E}">
        <p14:creationId xmlns:p14="http://schemas.microsoft.com/office/powerpoint/2010/main" val="249353023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1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2" y="1785938"/>
            <a:ext cx="11144249" cy="4643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egnaposto piè di pagina 4"/>
          <p:cNvSpPr txBox="1">
            <a:spLocks noGrp="1"/>
          </p:cNvSpPr>
          <p:nvPr/>
        </p:nvSpPr>
        <p:spPr>
          <a:xfrm>
            <a:off x="3520018" y="6477000"/>
            <a:ext cx="7344833" cy="274638"/>
          </a:xfrm>
          <a:prstGeom prst="rect">
            <a:avLst/>
          </a:prstGeom>
          <a:noFill/>
        </p:spPr>
        <p:txBody>
          <a:bodyPr lIns="45720" rIns="45720" bIns="0" anchor="b"/>
          <a:lstStyle/>
          <a:p>
            <a:pPr fontAlgn="auto">
              <a:spcBef>
                <a:spcPts val="0"/>
              </a:spcBef>
              <a:spcAft>
                <a:spcPts val="0"/>
              </a:spcAft>
              <a:defRPr/>
            </a:pPr>
            <a:r>
              <a:rPr lang="it-IT" sz="1200">
                <a:solidFill>
                  <a:schemeClr val="tx1">
                    <a:tint val="95000"/>
                  </a:schemeClr>
                </a:solidFill>
                <a:latin typeface="+mn-lt"/>
                <a:cs typeface="+mn-cs"/>
              </a:rPr>
              <a:t>Adriano, Perasso, Ravera, Gandolfo, Mancardi, Panfoli, Morelli, Balestrino - 2009</a:t>
            </a:r>
          </a:p>
        </p:txBody>
      </p:sp>
      <p:sp>
        <p:nvSpPr>
          <p:cNvPr id="347140" name="Text Box 4"/>
          <p:cNvSpPr txBox="1">
            <a:spLocks noChangeArrowheads="1"/>
          </p:cNvSpPr>
          <p:nvPr/>
        </p:nvSpPr>
        <p:spPr bwMode="auto">
          <a:xfrm>
            <a:off x="0" y="0"/>
            <a:ext cx="12192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cs typeface="Arial" pitchFamily="34" charset="0"/>
              </a:defRPr>
            </a:lvl1pPr>
            <a:lvl2pPr marL="742950" indent="-285750">
              <a:defRPr>
                <a:solidFill>
                  <a:schemeClr val="tx1"/>
                </a:solidFill>
                <a:latin typeface="Arial" pitchFamily="34" charset="0"/>
                <a:cs typeface="Arial" pitchFamily="34" charset="0"/>
              </a:defRPr>
            </a:lvl2pPr>
            <a:lvl3pPr marL="1143000" indent="-228600">
              <a:defRPr>
                <a:solidFill>
                  <a:schemeClr val="tx1"/>
                </a:solidFill>
                <a:latin typeface="Arial" pitchFamily="34" charset="0"/>
                <a:cs typeface="Arial" pitchFamily="34" charset="0"/>
              </a:defRPr>
            </a:lvl3pPr>
            <a:lvl4pPr marL="1600200" indent="-228600">
              <a:defRPr>
                <a:solidFill>
                  <a:schemeClr val="tx1"/>
                </a:solidFill>
                <a:latin typeface="Arial" pitchFamily="34" charset="0"/>
                <a:cs typeface="Arial" pitchFamily="34" charset="0"/>
              </a:defRPr>
            </a:lvl4pPr>
            <a:lvl5pPr marL="2057400" indent="-228600">
              <a:defRPr>
                <a:solidFill>
                  <a:schemeClr val="tx1"/>
                </a:solidFill>
                <a:latin typeface="Arial" pitchFamily="34" charset="0"/>
                <a:cs typeface="Arial" pitchFamily="34" charset="0"/>
              </a:defRPr>
            </a:lvl5pPr>
            <a:lvl6pPr marL="2514600" indent="-228600" fontAlgn="base">
              <a:spcBef>
                <a:spcPct val="0"/>
              </a:spcBef>
              <a:spcAft>
                <a:spcPct val="0"/>
              </a:spcAft>
              <a:defRPr>
                <a:solidFill>
                  <a:schemeClr val="tx1"/>
                </a:solidFill>
                <a:latin typeface="Arial" pitchFamily="34" charset="0"/>
                <a:cs typeface="Arial" pitchFamily="34" charset="0"/>
              </a:defRPr>
            </a:lvl6pPr>
            <a:lvl7pPr marL="2971800" indent="-228600" fontAlgn="base">
              <a:spcBef>
                <a:spcPct val="0"/>
              </a:spcBef>
              <a:spcAft>
                <a:spcPct val="0"/>
              </a:spcAft>
              <a:defRPr>
                <a:solidFill>
                  <a:schemeClr val="tx1"/>
                </a:solidFill>
                <a:latin typeface="Arial" pitchFamily="34" charset="0"/>
                <a:cs typeface="Arial" pitchFamily="34" charset="0"/>
              </a:defRPr>
            </a:lvl7pPr>
            <a:lvl8pPr marL="3429000" indent="-228600" fontAlgn="base">
              <a:spcBef>
                <a:spcPct val="0"/>
              </a:spcBef>
              <a:spcAft>
                <a:spcPct val="0"/>
              </a:spcAft>
              <a:defRPr>
                <a:solidFill>
                  <a:schemeClr val="tx1"/>
                </a:solidFill>
                <a:latin typeface="Arial" pitchFamily="34" charset="0"/>
                <a:cs typeface="Arial" pitchFamily="34" charset="0"/>
              </a:defRPr>
            </a:lvl8pPr>
            <a:lvl9pPr marL="3886200" indent="-228600" fontAlgn="base">
              <a:spcBef>
                <a:spcPct val="0"/>
              </a:spcBef>
              <a:spcAft>
                <a:spcPct val="0"/>
              </a:spcAft>
              <a:defRPr>
                <a:solidFill>
                  <a:schemeClr val="tx1"/>
                </a:solidFill>
                <a:latin typeface="Arial" pitchFamily="34" charset="0"/>
                <a:cs typeface="Arial" pitchFamily="34" charset="0"/>
              </a:defRPr>
            </a:lvl9pPr>
          </a:lstStyle>
          <a:p>
            <a:pPr>
              <a:spcBef>
                <a:spcPct val="50000"/>
              </a:spcBef>
            </a:pPr>
            <a:r>
              <a:rPr lang="en-US" altLang="it-IT" sz="2400" b="1">
                <a:solidFill>
                  <a:schemeClr val="accent2"/>
                </a:solidFill>
              </a:rPr>
              <a:t>The experiment mimics the effect of ouabain and 'ischemia: Blocking of Gap-Junctions between neurons and glia with Oleammide is compatible with a transfer of ATP from glia to axons</a:t>
            </a:r>
            <a:r>
              <a:rPr lang="it-IT" altLang="it-IT" sz="2400" b="1">
                <a:solidFill>
                  <a:schemeClr val="accent2"/>
                </a:solidFill>
              </a:rPr>
              <a:t>.</a:t>
            </a:r>
          </a:p>
        </p:txBody>
      </p:sp>
    </p:spTree>
    <p:extLst>
      <p:ext uri="{BB962C8B-B14F-4D97-AF65-F5344CB8AC3E}">
        <p14:creationId xmlns:p14="http://schemas.microsoft.com/office/powerpoint/2010/main" val="99142955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C41FD54B-2885-48DF-8DE2-6254C63A60EB}" type="slidenum">
              <a:rPr lang="it-IT" sz="1400" b="0">
                <a:solidFill>
                  <a:schemeClr val="tx1"/>
                </a:solidFill>
              </a:rPr>
              <a:pPr eaLnBrk="1" hangingPunct="1"/>
              <a:t>41</a:t>
            </a:fld>
            <a:endParaRPr lang="it-IT" sz="1400" b="0">
              <a:solidFill>
                <a:schemeClr val="tx1"/>
              </a:solidFill>
            </a:endParaRPr>
          </a:p>
        </p:txBody>
      </p:sp>
      <p:pic>
        <p:nvPicPr>
          <p:cNvPr id="144387" name="Picture 2" descr="27 sett 20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1588"/>
            <a:ext cx="9144000"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084389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23ACAA8E-9651-4A26-9746-F2A1229735C8}" type="slidenum">
              <a:rPr lang="it-IT" sz="1400" b="0">
                <a:solidFill>
                  <a:schemeClr val="tx1"/>
                </a:solidFill>
              </a:rPr>
              <a:pPr eaLnBrk="1" hangingPunct="1"/>
              <a:t>42</a:t>
            </a:fld>
            <a:endParaRPr lang="it-IT" sz="1400" b="0">
              <a:solidFill>
                <a:schemeClr val="tx1"/>
              </a:solidFill>
            </a:endParaRPr>
          </a:p>
        </p:txBody>
      </p:sp>
      <p:sp>
        <p:nvSpPr>
          <p:cNvPr id="145411" name="Text Box 2"/>
          <p:cNvSpPr txBox="1">
            <a:spLocks noChangeArrowheads="1"/>
          </p:cNvSpPr>
          <p:nvPr/>
        </p:nvSpPr>
        <p:spPr bwMode="auto">
          <a:xfrm>
            <a:off x="1752600" y="0"/>
            <a:ext cx="9793288" cy="7340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i="1" dirty="0">
                <a:solidFill>
                  <a:schemeClr val="tx1"/>
                </a:solidFill>
              </a:rPr>
              <a:t>	</a:t>
            </a:r>
            <a:r>
              <a:rPr lang="it-IT" i="1">
                <a:solidFill>
                  <a:schemeClr val="tx1"/>
                </a:solidFill>
              </a:rPr>
              <a:t>	</a:t>
            </a:r>
            <a:r>
              <a:rPr lang="it-IT" i="1" smtClean="0">
                <a:solidFill>
                  <a:schemeClr val="tx1"/>
                </a:solidFill>
              </a:rPr>
              <a:t>        Acknowledgements</a:t>
            </a:r>
            <a:r>
              <a:rPr lang="it-IT" sz="3600" i="1" dirty="0" smtClean="0">
                <a:solidFill>
                  <a:schemeClr val="tx1"/>
                </a:solidFill>
              </a:rPr>
              <a:t>:</a:t>
            </a:r>
          </a:p>
          <a:p>
            <a:pPr eaLnBrk="1" hangingPunct="1">
              <a:spcBef>
                <a:spcPct val="50000"/>
              </a:spcBef>
            </a:pPr>
            <a:endParaRPr lang="it-IT" sz="1400" i="1" dirty="0">
              <a:solidFill>
                <a:schemeClr val="tx1"/>
              </a:solidFill>
            </a:endParaRPr>
          </a:p>
          <a:p>
            <a:pPr eaLnBrk="1" hangingPunct="1">
              <a:spcBef>
                <a:spcPct val="20000"/>
              </a:spcBef>
            </a:pPr>
            <a:r>
              <a:rPr lang="it-IT" sz="2000" dirty="0">
                <a:solidFill>
                  <a:schemeClr val="tx1"/>
                </a:solidFill>
              </a:rPr>
              <a:t> Isabella Panfoli, Silvia </a:t>
            </a:r>
            <a:r>
              <a:rPr lang="it-IT" sz="2000" dirty="0" err="1">
                <a:solidFill>
                  <a:schemeClr val="tx1"/>
                </a:solidFill>
              </a:rPr>
              <a:t>Ravera</a:t>
            </a:r>
            <a:r>
              <a:rPr lang="it-IT" sz="2000" dirty="0">
                <a:solidFill>
                  <a:schemeClr val="tx1"/>
                </a:solidFill>
              </a:rPr>
              <a:t>, Daniela </a:t>
            </a:r>
            <a:r>
              <a:rPr lang="it-IT" sz="2000" dirty="0" err="1">
                <a:solidFill>
                  <a:schemeClr val="tx1"/>
                </a:solidFill>
              </a:rPr>
              <a:t>Calzia</a:t>
            </a:r>
            <a:r>
              <a:rPr lang="it-IT" sz="2000" dirty="0">
                <a:solidFill>
                  <a:schemeClr val="tx1"/>
                </a:solidFill>
              </a:rPr>
              <a:t>, Martina Bartolucci  </a:t>
            </a:r>
            <a:endParaRPr lang="it-IT" sz="2000" b="0" dirty="0">
              <a:solidFill>
                <a:schemeClr val="tx1"/>
              </a:solidFill>
            </a:endParaRPr>
          </a:p>
          <a:p>
            <a:pPr eaLnBrk="1" hangingPunct="1">
              <a:spcBef>
                <a:spcPct val="20000"/>
              </a:spcBef>
            </a:pPr>
            <a:r>
              <a:rPr lang="it-IT" sz="2000" b="0" dirty="0">
                <a:solidFill>
                  <a:schemeClr val="tx1"/>
                </a:solidFill>
              </a:rPr>
              <a:t> </a:t>
            </a:r>
            <a:r>
              <a:rPr lang="it-IT" sz="2000" b="0" i="1" dirty="0">
                <a:solidFill>
                  <a:schemeClr val="tx1"/>
                </a:solidFill>
              </a:rPr>
              <a:t>Dip.to di Farmacia, Università di Genova</a:t>
            </a:r>
            <a:endParaRPr lang="it-IT" sz="2000" b="0" dirty="0">
              <a:solidFill>
                <a:schemeClr val="tx1"/>
              </a:solidFill>
            </a:endParaRPr>
          </a:p>
          <a:p>
            <a:pPr eaLnBrk="1" hangingPunct="1">
              <a:spcBef>
                <a:spcPct val="20000"/>
              </a:spcBef>
            </a:pPr>
            <a:r>
              <a:rPr lang="it-IT" sz="2000" dirty="0">
                <a:solidFill>
                  <a:schemeClr val="tx1"/>
                </a:solidFill>
              </a:rPr>
              <a:t> Mario </a:t>
            </a:r>
            <a:r>
              <a:rPr lang="it-IT" sz="2000" dirty="0" err="1">
                <a:solidFill>
                  <a:schemeClr val="tx1"/>
                </a:solidFill>
              </a:rPr>
              <a:t>Pestarino</a:t>
            </a:r>
            <a:r>
              <a:rPr lang="it-IT" sz="2000" dirty="0">
                <a:solidFill>
                  <a:schemeClr val="tx1"/>
                </a:solidFill>
              </a:rPr>
              <a:t>, Simona </a:t>
            </a:r>
            <a:r>
              <a:rPr lang="it-IT" sz="2000" dirty="0" err="1">
                <a:solidFill>
                  <a:schemeClr val="tx1"/>
                </a:solidFill>
              </a:rPr>
              <a:t>Candiani</a:t>
            </a:r>
            <a:r>
              <a:rPr lang="it-IT" sz="2000" dirty="0">
                <a:solidFill>
                  <a:schemeClr val="tx1"/>
                </a:solidFill>
              </a:rPr>
              <a:t> </a:t>
            </a:r>
          </a:p>
          <a:p>
            <a:pPr eaLnBrk="1" hangingPunct="1">
              <a:spcBef>
                <a:spcPct val="20000"/>
              </a:spcBef>
            </a:pPr>
            <a:r>
              <a:rPr lang="it-IT" sz="2000" b="0" i="1" dirty="0">
                <a:solidFill>
                  <a:schemeClr val="tx1"/>
                </a:solidFill>
              </a:rPr>
              <a:t> Dip.to di Scienze della Terra, dell’Ambiente e della Vita - Genova</a:t>
            </a:r>
          </a:p>
          <a:p>
            <a:pPr eaLnBrk="1" hangingPunct="1">
              <a:spcBef>
                <a:spcPct val="20000"/>
              </a:spcBef>
            </a:pPr>
            <a:r>
              <a:rPr lang="it-IT" sz="2000" dirty="0">
                <a:solidFill>
                  <a:schemeClr val="tx1"/>
                </a:solidFill>
              </a:rPr>
              <a:t> </a:t>
            </a:r>
            <a:r>
              <a:rPr lang="it-IT" sz="2000" dirty="0" smtClean="0">
                <a:solidFill>
                  <a:schemeClr val="tx1"/>
                </a:solidFill>
              </a:rPr>
              <a:t>Camillo Rosano</a:t>
            </a:r>
            <a:endParaRPr lang="it-IT" sz="2000" dirty="0">
              <a:solidFill>
                <a:schemeClr val="tx1"/>
              </a:solidFill>
            </a:endParaRPr>
          </a:p>
          <a:p>
            <a:pPr eaLnBrk="1" hangingPunct="1">
              <a:spcBef>
                <a:spcPct val="20000"/>
              </a:spcBef>
            </a:pPr>
            <a:r>
              <a:rPr lang="it-IT" sz="2000" b="0" i="1" dirty="0">
                <a:solidFill>
                  <a:schemeClr val="tx1"/>
                </a:solidFill>
              </a:rPr>
              <a:t> </a:t>
            </a:r>
            <a:r>
              <a:rPr lang="it-IT" sz="2000" b="0" i="1" dirty="0" smtClean="0">
                <a:solidFill>
                  <a:schemeClr val="tx1"/>
                </a:solidFill>
              </a:rPr>
              <a:t>Centro di Biotecnologie Avanzate (CBA) - Genova</a:t>
            </a:r>
            <a:r>
              <a:rPr lang="it-IT" sz="2000" dirty="0" smtClean="0">
                <a:solidFill>
                  <a:schemeClr val="tx1"/>
                </a:solidFill>
              </a:rPr>
              <a:t> </a:t>
            </a:r>
            <a:r>
              <a:rPr lang="it-IT" sz="2000" b="0" i="1" dirty="0" smtClean="0">
                <a:solidFill>
                  <a:schemeClr val="tx1"/>
                </a:solidFill>
              </a:rPr>
              <a:t> </a:t>
            </a:r>
            <a:endParaRPr lang="it-IT" sz="2000" b="0" i="1" dirty="0">
              <a:solidFill>
                <a:schemeClr val="tx1"/>
              </a:solidFill>
            </a:endParaRPr>
          </a:p>
          <a:p>
            <a:pPr eaLnBrk="1" hangingPunct="1">
              <a:spcBef>
                <a:spcPct val="20000"/>
              </a:spcBef>
            </a:pPr>
            <a:r>
              <a:rPr lang="it-IT" sz="2000" dirty="0">
                <a:solidFill>
                  <a:schemeClr val="tx1"/>
                </a:solidFill>
              </a:rPr>
              <a:t> Gian Luigi </a:t>
            </a:r>
            <a:r>
              <a:rPr lang="it-IT" sz="2000" dirty="0" err="1">
                <a:solidFill>
                  <a:schemeClr val="tx1"/>
                </a:solidFill>
              </a:rPr>
              <a:t>Mancardi</a:t>
            </a:r>
            <a:r>
              <a:rPr lang="it-IT" sz="2000" dirty="0">
                <a:solidFill>
                  <a:schemeClr val="tx1"/>
                </a:solidFill>
              </a:rPr>
              <a:t>,  Carlo Traverso, Angelo </a:t>
            </a:r>
            <a:r>
              <a:rPr lang="it-IT" sz="2000" dirty="0" err="1">
                <a:solidFill>
                  <a:schemeClr val="tx1"/>
                </a:solidFill>
              </a:rPr>
              <a:t>Schenone</a:t>
            </a:r>
            <a:r>
              <a:rPr lang="it-IT" sz="2000" dirty="0">
                <a:solidFill>
                  <a:schemeClr val="tx1"/>
                </a:solidFill>
              </a:rPr>
              <a:t>, </a:t>
            </a:r>
          </a:p>
          <a:p>
            <a:pPr eaLnBrk="1" hangingPunct="1">
              <a:spcBef>
                <a:spcPct val="20000"/>
              </a:spcBef>
            </a:pPr>
            <a:r>
              <a:rPr lang="it-IT" sz="2000" dirty="0">
                <a:solidFill>
                  <a:schemeClr val="tx1"/>
                </a:solidFill>
              </a:rPr>
              <a:t> Maurizio Balestrino, Enrico Adriano                  </a:t>
            </a:r>
          </a:p>
          <a:p>
            <a:pPr eaLnBrk="1" hangingPunct="1">
              <a:spcBef>
                <a:spcPct val="20000"/>
              </a:spcBef>
            </a:pPr>
            <a:r>
              <a:rPr lang="it-IT" sz="2000" b="0" i="1" dirty="0">
                <a:solidFill>
                  <a:schemeClr val="tx1"/>
                </a:solidFill>
              </a:rPr>
              <a:t> Dip.to di </a:t>
            </a:r>
            <a:r>
              <a:rPr lang="it-IT" sz="2000" b="0" i="1" dirty="0" err="1">
                <a:solidFill>
                  <a:schemeClr val="tx1"/>
                </a:solidFill>
              </a:rPr>
              <a:t>Neuroscience</a:t>
            </a:r>
            <a:r>
              <a:rPr lang="it-IT" sz="2000" b="0" i="1" dirty="0">
                <a:solidFill>
                  <a:schemeClr val="tx1"/>
                </a:solidFill>
              </a:rPr>
              <a:t>, Oftalmologia e Genetica, Università di Genova</a:t>
            </a:r>
          </a:p>
          <a:p>
            <a:pPr eaLnBrk="1" hangingPunct="1">
              <a:spcBef>
                <a:spcPct val="20000"/>
              </a:spcBef>
            </a:pPr>
            <a:r>
              <a:rPr lang="it-IT" sz="2000" dirty="0">
                <a:solidFill>
                  <a:schemeClr val="tx1"/>
                </a:solidFill>
              </a:rPr>
              <a:t> Carlo Tacchetti</a:t>
            </a:r>
            <a:r>
              <a:rPr lang="it-IT" sz="2000" b="0" dirty="0">
                <a:solidFill>
                  <a:schemeClr val="tx1"/>
                </a:solidFill>
              </a:rPr>
              <a:t>, </a:t>
            </a:r>
            <a:r>
              <a:rPr lang="it-IT" sz="2000" dirty="0">
                <a:solidFill>
                  <a:schemeClr val="tx1"/>
                </a:solidFill>
              </a:rPr>
              <a:t>Katia Cortese</a:t>
            </a:r>
            <a:r>
              <a:rPr lang="it-IT" sz="2000" b="0" dirty="0">
                <a:solidFill>
                  <a:schemeClr val="tx1"/>
                </a:solidFill>
              </a:rPr>
              <a:t>                                                                                                </a:t>
            </a:r>
          </a:p>
          <a:p>
            <a:pPr eaLnBrk="1" hangingPunct="1">
              <a:spcBef>
                <a:spcPct val="20000"/>
              </a:spcBef>
            </a:pPr>
            <a:r>
              <a:rPr lang="it-IT" sz="2000" b="0" i="1" dirty="0">
                <a:solidFill>
                  <a:schemeClr val="tx1"/>
                </a:solidFill>
              </a:rPr>
              <a:t> Dip.to di Medicina Sperimentale, Università di Genova</a:t>
            </a:r>
          </a:p>
          <a:p>
            <a:pPr eaLnBrk="1" hangingPunct="1">
              <a:spcBef>
                <a:spcPct val="20000"/>
              </a:spcBef>
            </a:pPr>
            <a:r>
              <a:rPr lang="it-IT" sz="2000" b="0" i="1" dirty="0">
                <a:solidFill>
                  <a:schemeClr val="tx1"/>
                </a:solidFill>
              </a:rPr>
              <a:t> </a:t>
            </a:r>
            <a:r>
              <a:rPr lang="it-IT" sz="2000" dirty="0">
                <a:solidFill>
                  <a:schemeClr val="tx1"/>
                </a:solidFill>
              </a:rPr>
              <a:t>Vito Pistoia, Giovanni </a:t>
            </a:r>
            <a:r>
              <a:rPr lang="it-IT" sz="2000" dirty="0" err="1">
                <a:solidFill>
                  <a:schemeClr val="tx1"/>
                </a:solidFill>
              </a:rPr>
              <a:t>Candiano</a:t>
            </a:r>
            <a:r>
              <a:rPr lang="it-IT" sz="2000" dirty="0">
                <a:solidFill>
                  <a:schemeClr val="tx1"/>
                </a:solidFill>
              </a:rPr>
              <a:t>, Elisa Ferretti</a:t>
            </a:r>
            <a:r>
              <a:rPr lang="it-IT" sz="2000" b="0" dirty="0">
                <a:solidFill>
                  <a:schemeClr val="tx1"/>
                </a:solidFill>
              </a:rPr>
              <a:t>                                                                                                </a:t>
            </a:r>
          </a:p>
          <a:p>
            <a:pPr eaLnBrk="1" hangingPunct="1">
              <a:spcBef>
                <a:spcPct val="20000"/>
              </a:spcBef>
            </a:pPr>
            <a:r>
              <a:rPr lang="it-IT" sz="2000" b="0" i="1" dirty="0">
                <a:solidFill>
                  <a:schemeClr val="tx1"/>
                </a:solidFill>
              </a:rPr>
              <a:t> Istituto Giannina Gaslini </a:t>
            </a:r>
            <a:r>
              <a:rPr lang="it-IT" sz="2000" b="0" i="1" dirty="0" smtClean="0">
                <a:solidFill>
                  <a:schemeClr val="tx1"/>
                </a:solidFill>
              </a:rPr>
              <a:t>– Genova</a:t>
            </a:r>
          </a:p>
          <a:p>
            <a:pPr eaLnBrk="1" hangingPunct="1">
              <a:spcBef>
                <a:spcPct val="20000"/>
              </a:spcBef>
            </a:pPr>
            <a:r>
              <a:rPr lang="it-IT" sz="2000" i="1" dirty="0" smtClean="0">
                <a:solidFill>
                  <a:schemeClr val="tx1"/>
                </a:solidFill>
              </a:rPr>
              <a:t> </a:t>
            </a:r>
            <a:r>
              <a:rPr lang="it-IT" sz="2000" dirty="0" smtClean="0">
                <a:solidFill>
                  <a:schemeClr val="tx1"/>
                </a:solidFill>
              </a:rPr>
              <a:t>Lucia Manni, Federico </a:t>
            </a:r>
            <a:r>
              <a:rPr lang="it-IT" sz="2000" dirty="0" err="1" smtClean="0">
                <a:solidFill>
                  <a:schemeClr val="tx1"/>
                </a:solidFill>
              </a:rPr>
              <a:t>Caicci</a:t>
            </a:r>
            <a:endParaRPr lang="it-IT" sz="2000" dirty="0" smtClean="0">
              <a:solidFill>
                <a:schemeClr val="tx1"/>
              </a:solidFill>
            </a:endParaRPr>
          </a:p>
          <a:p>
            <a:pPr eaLnBrk="1" hangingPunct="1">
              <a:spcBef>
                <a:spcPct val="20000"/>
              </a:spcBef>
            </a:pPr>
            <a:r>
              <a:rPr lang="it-IT" sz="2000" b="0" i="1" dirty="0">
                <a:solidFill>
                  <a:schemeClr val="tx1"/>
                </a:solidFill>
              </a:rPr>
              <a:t> </a:t>
            </a:r>
            <a:r>
              <a:rPr lang="it-IT" sz="2000" b="0" i="1" dirty="0" smtClean="0">
                <a:solidFill>
                  <a:schemeClr val="tx1"/>
                </a:solidFill>
              </a:rPr>
              <a:t>Dipartimento di Biologia - Padova</a:t>
            </a:r>
            <a:endParaRPr lang="it-IT" sz="2000" b="0" i="1" dirty="0">
              <a:solidFill>
                <a:schemeClr val="tx1"/>
              </a:solidFill>
            </a:endParaRPr>
          </a:p>
          <a:p>
            <a:pPr eaLnBrk="1" hangingPunct="1">
              <a:spcBef>
                <a:spcPct val="20000"/>
              </a:spcBef>
            </a:pPr>
            <a:r>
              <a:rPr lang="it-IT" sz="2000" b="0" i="1" dirty="0">
                <a:solidFill>
                  <a:schemeClr val="tx1"/>
                </a:solidFill>
              </a:rPr>
              <a:t> </a:t>
            </a:r>
          </a:p>
          <a:p>
            <a:pPr eaLnBrk="1" hangingPunct="1">
              <a:spcBef>
                <a:spcPct val="50000"/>
              </a:spcBef>
            </a:pPr>
            <a:endParaRPr lang="it-IT" sz="2000" b="0" dirty="0">
              <a:solidFill>
                <a:schemeClr val="tx1"/>
              </a:solidFill>
            </a:endParaRPr>
          </a:p>
        </p:txBody>
      </p:sp>
    </p:spTree>
    <p:extLst>
      <p:ext uri="{BB962C8B-B14F-4D97-AF65-F5344CB8AC3E}">
        <p14:creationId xmlns:p14="http://schemas.microsoft.com/office/powerpoint/2010/main" val="29514106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1107</TotalTime>
  <Words>1121</Words>
  <Application>Microsoft Office PowerPoint</Application>
  <PresentationFormat>Personalizzato</PresentationFormat>
  <Paragraphs>219</Paragraphs>
  <Slides>42</Slides>
  <Notes>33</Notes>
  <HiddenSlides>0</HiddenSlides>
  <MMClips>1</MMClips>
  <ScaleCrop>false</ScaleCrop>
  <HeadingPairs>
    <vt:vector size="6" baseType="variant">
      <vt:variant>
        <vt:lpstr>Tema</vt:lpstr>
      </vt:variant>
      <vt:variant>
        <vt:i4>1</vt:i4>
      </vt:variant>
      <vt:variant>
        <vt:lpstr>Server OLE incorporati</vt:lpstr>
      </vt:variant>
      <vt:variant>
        <vt:i4>2</vt:i4>
      </vt:variant>
      <vt:variant>
        <vt:lpstr>Titoli diapositive</vt:lpstr>
      </vt:variant>
      <vt:variant>
        <vt:i4>42</vt:i4>
      </vt:variant>
    </vt:vector>
  </HeadingPairs>
  <TitlesOfParts>
    <vt:vector size="45" baseType="lpstr">
      <vt:lpstr>Tema di Office</vt:lpstr>
      <vt:lpstr>Grafico</vt:lpstr>
      <vt:lpstr>Prism Project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Alessandro</dc:creator>
  <cp:lastModifiedBy>Morelli</cp:lastModifiedBy>
  <cp:revision>106</cp:revision>
  <dcterms:created xsi:type="dcterms:W3CDTF">2014-05-23T08:41:21Z</dcterms:created>
  <dcterms:modified xsi:type="dcterms:W3CDTF">2015-07-20T13:25:49Z</dcterms:modified>
</cp:coreProperties>
</file>