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8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56" r:id="rId2"/>
    <p:sldId id="257" r:id="rId3"/>
    <p:sldId id="345" r:id="rId4"/>
    <p:sldId id="419" r:id="rId5"/>
    <p:sldId id="431" r:id="rId6"/>
    <p:sldId id="432" r:id="rId7"/>
    <p:sldId id="433" r:id="rId8"/>
    <p:sldId id="435" r:id="rId9"/>
    <p:sldId id="434" r:id="rId10"/>
    <p:sldId id="409" r:id="rId11"/>
    <p:sldId id="439" r:id="rId12"/>
    <p:sldId id="436" r:id="rId13"/>
    <p:sldId id="440" r:id="rId14"/>
    <p:sldId id="441" r:id="rId15"/>
    <p:sldId id="444" r:id="rId16"/>
    <p:sldId id="437" r:id="rId17"/>
    <p:sldId id="420" r:id="rId18"/>
    <p:sldId id="426" r:id="rId19"/>
    <p:sldId id="446" r:id="rId20"/>
    <p:sldId id="445" r:id="rId21"/>
    <p:sldId id="427" r:id="rId22"/>
    <p:sldId id="428" r:id="rId23"/>
    <p:sldId id="452" r:id="rId24"/>
    <p:sldId id="430" r:id="rId25"/>
    <p:sldId id="447" r:id="rId26"/>
    <p:sldId id="448" r:id="rId27"/>
    <p:sldId id="449" r:id="rId28"/>
    <p:sldId id="450" r:id="rId29"/>
    <p:sldId id="451" r:id="rId30"/>
    <p:sldId id="438" r:id="rId31"/>
    <p:sldId id="429" r:id="rId32"/>
    <p:sldId id="346" r:id="rId33"/>
  </p:sldIdLst>
  <p:sldSz cx="9144000" cy="6858000" type="screen4x3"/>
  <p:notesSz cx="6858000" cy="9144000"/>
  <p:custDataLst>
    <p:tags r:id="rId36"/>
  </p:custDataLst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Noelia" initials="N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FF"/>
    <a:srgbClr val="339933"/>
    <a:srgbClr val="FF3300"/>
    <a:srgbClr val="B9CDDB"/>
    <a:srgbClr val="000000"/>
    <a:srgbClr val="002060"/>
    <a:srgbClr val="385D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721" autoAdjust="0"/>
    <p:restoredTop sz="94660"/>
  </p:normalViewPr>
  <p:slideViewPr>
    <p:cSldViewPr>
      <p:cViewPr varScale="1">
        <p:scale>
          <a:sx n="74" d="100"/>
          <a:sy n="74" d="100"/>
        </p:scale>
        <p:origin x="81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lberto\Desktop\Libro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lberto\Desktop\Libro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Hoja1!$B$5</c:f>
              <c:strCache>
                <c:ptCount val="1"/>
                <c:pt idx="0">
                  <c:v>Ethanol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(Hoja1!$A$7:$A$9,Hoja1!$A$11)</c:f>
              <c:numCache>
                <c:formatCode>General</c:formatCode>
                <c:ptCount val="4"/>
                <c:pt idx="0">
                  <c:v>10</c:v>
                </c:pt>
                <c:pt idx="1">
                  <c:v>20</c:v>
                </c:pt>
                <c:pt idx="2">
                  <c:v>50</c:v>
                </c:pt>
                <c:pt idx="3">
                  <c:v>90</c:v>
                </c:pt>
              </c:numCache>
            </c:numRef>
          </c:xVal>
          <c:yVal>
            <c:numRef>
              <c:f>(Hoja1!$B$7:$B$9,Hoja1!$B$11)</c:f>
              <c:numCache>
                <c:formatCode>General</c:formatCode>
                <c:ptCount val="4"/>
                <c:pt idx="0">
                  <c:v>8.48E-2</c:v>
                </c:pt>
                <c:pt idx="1">
                  <c:v>0.1696</c:v>
                </c:pt>
                <c:pt idx="2">
                  <c:v>0.42399999999999999</c:v>
                </c:pt>
                <c:pt idx="3">
                  <c:v>0.63829999999999998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CE43-480A-AA36-4ED8E269C9D0}"/>
            </c:ext>
          </c:extLst>
        </c:ser>
        <c:ser>
          <c:idx val="1"/>
          <c:order val="1"/>
          <c:tx>
            <c:strRef>
              <c:f>Hoja1!$C$5</c:f>
              <c:strCache>
                <c:ptCount val="1"/>
                <c:pt idx="0">
                  <c:v>Xylitol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(Hoja1!$A$6:$A$7,Hoja1!$A$9:$A$10,Hoja1!$A$12)</c:f>
              <c:numCache>
                <c:formatCode>General</c:formatCode>
                <c:ptCount val="5"/>
                <c:pt idx="0">
                  <c:v>1</c:v>
                </c:pt>
                <c:pt idx="1">
                  <c:v>10</c:v>
                </c:pt>
                <c:pt idx="2">
                  <c:v>50</c:v>
                </c:pt>
                <c:pt idx="3">
                  <c:v>80</c:v>
                </c:pt>
                <c:pt idx="4">
                  <c:v>100</c:v>
                </c:pt>
              </c:numCache>
            </c:numRef>
          </c:xVal>
          <c:yVal>
            <c:numRef>
              <c:f>(Hoja1!$C$6:$C$7,Hoja1!$C$9:$C$10,Hoja1!$C$12)</c:f>
              <c:numCache>
                <c:formatCode>General</c:formatCode>
                <c:ptCount val="5"/>
                <c:pt idx="0">
                  <c:v>9.1000000000000004E-3</c:v>
                </c:pt>
                <c:pt idx="1">
                  <c:v>9.1499999999999998E-2</c:v>
                </c:pt>
                <c:pt idx="2">
                  <c:v>0.45750000000000002</c:v>
                </c:pt>
                <c:pt idx="3">
                  <c:v>0.7319</c:v>
                </c:pt>
                <c:pt idx="4">
                  <c:v>0.91490000000000005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CE43-480A-AA36-4ED8E269C9D0}"/>
            </c:ext>
          </c:extLst>
        </c:ser>
        <c:ser>
          <c:idx val="2"/>
          <c:order val="2"/>
          <c:tx>
            <c:strRef>
              <c:f>Hoja1!$D$5</c:f>
              <c:strCache>
                <c:ptCount val="1"/>
                <c:pt idx="0">
                  <c:v>Furfural</c:v>
                </c:pt>
              </c:strCache>
            </c:strRef>
          </c:tx>
          <c:spPr>
            <a:ln w="38100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xVal>
            <c:numRef>
              <c:f>(Hoja1!$A$6:$A$7,Hoja1!$A$9:$A$10,Hoja1!$A$12)</c:f>
              <c:numCache>
                <c:formatCode>General</c:formatCode>
                <c:ptCount val="5"/>
                <c:pt idx="0">
                  <c:v>1</c:v>
                </c:pt>
                <c:pt idx="1">
                  <c:v>10</c:v>
                </c:pt>
                <c:pt idx="2">
                  <c:v>50</c:v>
                </c:pt>
                <c:pt idx="3">
                  <c:v>80</c:v>
                </c:pt>
                <c:pt idx="4">
                  <c:v>100</c:v>
                </c:pt>
              </c:numCache>
            </c:numRef>
          </c:xVal>
          <c:yVal>
            <c:numRef>
              <c:f>(Hoja1!$D$6:$D$7,Hoja1!$D$9:$D$10,Hoja1!$D$12)</c:f>
              <c:numCache>
                <c:formatCode>General</c:formatCode>
                <c:ptCount val="5"/>
                <c:pt idx="0">
                  <c:v>1.06E-2</c:v>
                </c:pt>
                <c:pt idx="1">
                  <c:v>0.10589999999999999</c:v>
                </c:pt>
                <c:pt idx="2">
                  <c:v>0.52929999999999999</c:v>
                </c:pt>
                <c:pt idx="3">
                  <c:v>0.84699999999999998</c:v>
                </c:pt>
                <c:pt idx="4">
                  <c:v>1.0587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CE43-480A-AA36-4ED8E269C9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1347792"/>
        <c:axId val="311350536"/>
      </c:scatterChart>
      <c:valAx>
        <c:axId val="3113477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/>
                  <a:t>Spent sulphite liquor (ton/h)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11350536"/>
        <c:crosses val="autoZero"/>
        <c:crossBetween val="midCat"/>
      </c:valAx>
      <c:valAx>
        <c:axId val="311350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/>
                  <a:t>Product (ton/h)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1134779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Hoja1!$B$14</c:f>
              <c:strCache>
                <c:ptCount val="1"/>
                <c:pt idx="0">
                  <c:v>PHBs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Hoja1!$A$15:$A$19</c:f>
              <c:numCache>
                <c:formatCode>General</c:formatCode>
                <c:ptCount val="5"/>
                <c:pt idx="0">
                  <c:v>0.5</c:v>
                </c:pt>
                <c:pt idx="1">
                  <c:v>2</c:v>
                </c:pt>
                <c:pt idx="2">
                  <c:v>10</c:v>
                </c:pt>
                <c:pt idx="3">
                  <c:v>50</c:v>
                </c:pt>
                <c:pt idx="4">
                  <c:v>80</c:v>
                </c:pt>
              </c:numCache>
            </c:numRef>
          </c:xVal>
          <c:yVal>
            <c:numRef>
              <c:f>Hoja1!$B$15:$B$19</c:f>
              <c:numCache>
                <c:formatCode>General</c:formatCode>
                <c:ptCount val="5"/>
                <c:pt idx="0">
                  <c:v>6.4000000000000001E-2</c:v>
                </c:pt>
                <c:pt idx="1">
                  <c:v>7.3999999999999996E-2</c:v>
                </c:pt>
                <c:pt idx="2">
                  <c:v>0.128</c:v>
                </c:pt>
                <c:pt idx="3">
                  <c:v>0.39600000000000002</c:v>
                </c:pt>
                <c:pt idx="4">
                  <c:v>0.59799999999999998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7D63-4A22-9CC8-52985829E8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2041608"/>
        <c:axId val="312042784"/>
      </c:scatterChart>
      <c:valAx>
        <c:axId val="3120416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/>
                  <a:t>Spent sulphite liquor (ton/h)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12042784"/>
        <c:crosses val="autoZero"/>
        <c:crossBetween val="midCat"/>
      </c:valAx>
      <c:valAx>
        <c:axId val="312042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/>
                  <a:t>Product (ton/h)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1204160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CCA7034-CC49-44D8-8EA2-8F1434D1C08C}" type="datetimeFigureOut">
              <a:rPr lang="es-ES"/>
              <a:pPr>
                <a:defRPr/>
              </a:pPr>
              <a:t>08/06/2016</a:t>
            </a:fld>
            <a:endParaRPr lang="es-E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1A6879A-C184-4953-B3FA-95F8637FB4D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38944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2258CEF-4058-4BE9-B2D4-0205A12EB797}" type="datetimeFigureOut">
              <a:rPr lang="es-ES"/>
              <a:pPr>
                <a:defRPr/>
              </a:pPr>
              <a:t>08/06/2016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ES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DFCC45A-CBDA-4DBD-9E32-A2C7515BE4F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3211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1638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DF14806-E074-4B41-BE5C-F68E6C6C72CA}" type="slidenum">
              <a:rPr lang="es-E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s-E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53557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16387" name="3 Marcador de número de diapositiva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4E17B5C-A8B6-40AD-BBD3-C1DA791BDC25}" type="slidenum">
              <a:rPr lang="es-ES" sz="1200">
                <a:latin typeface="+mn-lt"/>
              </a:rPr>
              <a:pPr algn="r">
                <a:defRPr/>
              </a:pPr>
              <a:t>3</a:t>
            </a:fld>
            <a:endParaRPr lang="es-E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83395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1638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DF14806-E074-4B41-BE5C-F68E6C6C72CA}" type="slidenum">
              <a:rPr lang="es-E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s-E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13733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1638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DF14806-E074-4B41-BE5C-F68E6C6C72CA}" type="slidenum">
              <a:rPr lang="es-E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s-E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61604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1638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DF14806-E074-4B41-BE5C-F68E6C6C72CA}" type="slidenum">
              <a:rPr lang="es-E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s-E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22069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1638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DF14806-E074-4B41-BE5C-F68E6C6C72CA}" type="slidenum">
              <a:rPr lang="es-E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s-E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95109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1638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DF14806-E074-4B41-BE5C-F68E6C6C72CA}" type="slidenum">
              <a:rPr lang="es-E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s-E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7667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1638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DF14806-E074-4B41-BE5C-F68E6C6C72CA}" type="slidenum">
              <a:rPr lang="es-E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s-E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6809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1638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DF14806-E074-4B41-BE5C-F68E6C6C72CA}" type="slidenum">
              <a:rPr lang="es-E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s-E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61252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1638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DF14806-E074-4B41-BE5C-F68E6C6C72CA}" type="slidenum">
              <a:rPr lang="es-E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s-E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86057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1638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DF14806-E074-4B41-BE5C-F68E6C6C72CA}" type="slidenum">
              <a:rPr lang="es-E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s-E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7148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1638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DF14806-E074-4B41-BE5C-F68E6C6C72CA}" type="slidenum">
              <a:rPr lang="es-E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s-E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46382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1638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DF14806-E074-4B41-BE5C-F68E6C6C72CA}" type="slidenum">
              <a:rPr lang="es-E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s-E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95485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1638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DF14806-E074-4B41-BE5C-F68E6C6C72CA}" type="slidenum">
              <a:rPr lang="es-E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s-E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06624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1638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DF14806-E074-4B41-BE5C-F68E6C6C72CA}" type="slidenum">
              <a:rPr lang="es-E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s-E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2874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1638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DF14806-E074-4B41-BE5C-F68E6C6C72CA}" type="slidenum">
              <a:rPr lang="es-E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s-E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36000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1638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DF14806-E074-4B41-BE5C-F68E6C6C72CA}" type="slidenum">
              <a:rPr lang="es-E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s-E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6397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1638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DF14806-E074-4B41-BE5C-F68E6C6C72CA}" type="slidenum">
              <a:rPr lang="es-E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s-E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73336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1638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DF14806-E074-4B41-BE5C-F68E6C6C72CA}" type="slidenum">
              <a:rPr lang="es-E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s-E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54989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1638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DF14806-E074-4B41-BE5C-F68E6C6C72CA}" type="slidenum">
              <a:rPr lang="es-E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s-E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49037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1638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DF14806-E074-4B41-BE5C-F68E6C6C72CA}" type="slidenum">
              <a:rPr lang="es-E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s-E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75810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1638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DF14806-E074-4B41-BE5C-F68E6C6C72CA}" type="slidenum">
              <a:rPr lang="es-E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s-E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96982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1638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DF14806-E074-4B41-BE5C-F68E6C6C72CA}" type="slidenum">
              <a:rPr lang="es-E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es-E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00525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1638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DF14806-E074-4B41-BE5C-F68E6C6C72CA}" type="slidenum">
              <a:rPr lang="es-E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es-E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50889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1638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DF14806-E074-4B41-BE5C-F68E6C6C72CA}" type="slidenum">
              <a:rPr lang="es-E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es-E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84775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1638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DF14806-E074-4B41-BE5C-F68E6C6C72CA}" type="slidenum">
              <a:rPr lang="es-E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es-E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203669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1638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DF14806-E074-4B41-BE5C-F68E6C6C72CA}" type="slidenum">
              <a:rPr lang="es-E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es-E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861912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1638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DF14806-E074-4B41-BE5C-F68E6C6C72CA}" type="slidenum">
              <a:rPr lang="es-E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es-E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405034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1638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DF14806-E074-4B41-BE5C-F68E6C6C72CA}" type="slidenum">
              <a:rPr lang="es-E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es-E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705724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16387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DF14806-E074-4B41-BE5C-F68E6C6C72CA}" type="slidenum">
              <a:rPr lang="es-E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es-E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413644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234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16387" name="3 Marcador de número de diapositiva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2D06D123-1666-4199-8D7C-F5745D2655CC}" type="slidenum">
              <a:rPr lang="es-ES" sz="1200">
                <a:latin typeface="+mn-lt"/>
              </a:rPr>
              <a:pPr algn="r">
                <a:defRPr/>
              </a:pPr>
              <a:t>32</a:t>
            </a:fld>
            <a:endParaRPr lang="es-E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52659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EF8B0C-6FB7-449B-AAD9-02542CD32555}" type="datetimeFigureOut">
              <a:rPr lang="es-ES"/>
              <a:pPr>
                <a:defRPr/>
              </a:pPr>
              <a:t>08/06/2016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594FF4-9158-4792-9F43-0EE42140A97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4F50EE-0E13-4D95-B760-0BE8AD99F9B9}" type="datetimeFigureOut">
              <a:rPr lang="es-ES"/>
              <a:pPr>
                <a:defRPr/>
              </a:pPr>
              <a:t>08/06/2016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678E09-845E-4534-8F15-286D7E3C98A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7D6438-A545-4DF2-9BC4-542F2DBB3A39}" type="datetimeFigureOut">
              <a:rPr lang="es-ES"/>
              <a:pPr>
                <a:defRPr/>
              </a:pPr>
              <a:t>08/06/2016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4425FC-52F4-4EAF-8DD6-AFB71B662F2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443443-4506-4B6B-976F-A130623F0195}" type="datetimeFigureOut">
              <a:rPr lang="es-ES"/>
              <a:pPr>
                <a:defRPr/>
              </a:pPr>
              <a:t>08/06/2016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ECC67B-08CB-4FEF-B910-BF89BBED4E3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7A667-2247-486F-8FCF-707CFCD982C7}" type="datetimeFigureOut">
              <a:rPr lang="es-ES"/>
              <a:pPr>
                <a:defRPr/>
              </a:pPr>
              <a:t>08/06/2016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1EB053-6434-4C58-BD48-10CCE61CBE6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E5167-4B80-4D4B-8663-5BE4622CEE4A}" type="datetimeFigureOut">
              <a:rPr lang="es-ES"/>
              <a:pPr>
                <a:defRPr/>
              </a:pPr>
              <a:t>08/06/2016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BC5776-E29A-46A4-9B47-52CDF78C888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C6B47-40B8-42D1-8969-9710C5EB26FA}" type="datetimeFigureOut">
              <a:rPr lang="es-ES"/>
              <a:pPr>
                <a:defRPr/>
              </a:pPr>
              <a:t>08/06/2016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A9F9A2-B9B6-4473-97B6-24069F12ACE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28F597-19AA-45C8-9CF1-698438CE9216}" type="datetimeFigureOut">
              <a:rPr lang="es-ES"/>
              <a:pPr>
                <a:defRPr/>
              </a:pPr>
              <a:t>08/06/2016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599431-7DC3-4956-BF99-5AFE4515BB8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02224F-530B-4949-8F91-F480B6B2F7AB}" type="datetimeFigureOut">
              <a:rPr lang="es-ES"/>
              <a:pPr>
                <a:defRPr/>
              </a:pPr>
              <a:t>08/06/2016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BE0F7-CD00-438A-9CA3-52F8090E1E3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FFFAB-74E8-49A8-BF1C-EA823349D577}" type="datetimeFigureOut">
              <a:rPr lang="es-ES"/>
              <a:pPr>
                <a:defRPr/>
              </a:pPr>
              <a:t>08/06/2016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89B09A-2955-49B2-833A-F83DC8486BB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5CF3BC-A925-49B0-9F81-F3A75B0B3B7C}" type="datetimeFigureOut">
              <a:rPr lang="es-ES"/>
              <a:pPr>
                <a:defRPr/>
              </a:pPr>
              <a:t>08/06/2016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5182CF-FC86-4071-88AE-4C1FDA4D209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29EF7E8-E4A7-4BB7-AAA7-9CDCF2951625}" type="datetimeFigureOut">
              <a:rPr lang="es-ES"/>
              <a:pPr>
                <a:defRPr/>
              </a:pPr>
              <a:t>08/06/2016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DB67857-4D49-456F-ACB8-D616DE578A5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geruc.es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3.jp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15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16.jpe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17.jpe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4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5.png"/><Relationship Id="rId9" Type="http://schemas.openxmlformats.org/officeDocument/2006/relationships/image" Target="../media/image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22.jpe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22.jpe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23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23.pn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24.emf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26.emf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chart" Target="../charts/chart1.xml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chart" Target="../charts/chart2.xml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jpeg"/><Relationship Id="rId11" Type="http://schemas.openxmlformats.org/officeDocument/2006/relationships/image" Target="../media/image3.jpg"/><Relationship Id="rId5" Type="http://schemas.openxmlformats.org/officeDocument/2006/relationships/hyperlink" Target="mailto:coza@unican.es" TargetMode="External"/><Relationship Id="rId10" Type="http://schemas.openxmlformats.org/officeDocument/2006/relationships/hyperlink" Target="http://www.brigit-project.eu/" TargetMode="External"/><Relationship Id="rId4" Type="http://schemas.openxmlformats.org/officeDocument/2006/relationships/image" Target="../media/image5.png"/><Relationship Id="rId9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3"/>
          <p:cNvSpPr txBox="1">
            <a:spLocks noChangeArrowheads="1"/>
          </p:cNvSpPr>
          <p:nvPr/>
        </p:nvSpPr>
        <p:spPr bwMode="auto">
          <a:xfrm>
            <a:off x="179512" y="3860564"/>
            <a:ext cx="8458200" cy="2160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s-ES" sz="2000" b="1" dirty="0"/>
              <a:t>Alberto Coz</a:t>
            </a:r>
            <a:r>
              <a:rPr lang="es-ES" sz="2000" baseline="30000" dirty="0"/>
              <a:t>1</a:t>
            </a:r>
            <a:r>
              <a:rPr lang="es-ES" sz="2000" dirty="0"/>
              <a:t>, Carlos Arce</a:t>
            </a:r>
            <a:r>
              <a:rPr lang="es-ES" sz="2000" baseline="30000" dirty="0"/>
              <a:t>1</a:t>
            </a:r>
            <a:r>
              <a:rPr lang="es-ES" sz="2000" dirty="0"/>
              <a:t>, Ana I Portilla</a:t>
            </a:r>
            <a:r>
              <a:rPr lang="es-ES" sz="2000" baseline="30000" dirty="0"/>
              <a:t>1</a:t>
            </a:r>
            <a:r>
              <a:rPr lang="es-ES" sz="2000" dirty="0"/>
              <a:t>, Cristina Rueda</a:t>
            </a:r>
            <a:r>
              <a:rPr lang="es-ES" sz="2000" baseline="30000" dirty="0"/>
              <a:t>1</a:t>
            </a:r>
            <a:r>
              <a:rPr lang="es-ES" sz="2000" dirty="0"/>
              <a:t>, Gema Ruiz</a:t>
            </a:r>
            <a:r>
              <a:rPr lang="es-ES" sz="2000" baseline="30000" dirty="0"/>
              <a:t>1</a:t>
            </a:r>
            <a:r>
              <a:rPr lang="es-ES" sz="2000" dirty="0"/>
              <a:t>, Juan M. Romero-García</a:t>
            </a:r>
            <a:r>
              <a:rPr lang="es-ES" sz="2000" baseline="30000" dirty="0"/>
              <a:t>2</a:t>
            </a:r>
            <a:r>
              <a:rPr lang="es-ES" sz="2000" dirty="0"/>
              <a:t>, Eulogio Castro</a:t>
            </a:r>
            <a:r>
              <a:rPr lang="es-ES" sz="2000" baseline="30000" dirty="0"/>
              <a:t>2</a:t>
            </a:r>
            <a:endParaRPr lang="es-ES" sz="2000" dirty="0"/>
          </a:p>
          <a:p>
            <a:pPr algn="ctr"/>
            <a:r>
              <a:rPr lang="es-ES" dirty="0"/>
              <a:t> </a:t>
            </a:r>
          </a:p>
          <a:p>
            <a:pPr algn="ctr"/>
            <a:r>
              <a:rPr lang="en-US" baseline="30000" dirty="0"/>
              <a:t>1</a:t>
            </a:r>
            <a:r>
              <a:rPr lang="en-US" dirty="0"/>
              <a:t>Green Engineering and Resources research </a:t>
            </a:r>
            <a:r>
              <a:rPr lang="en-US" dirty="0" smtClean="0"/>
              <a:t>group </a:t>
            </a:r>
            <a:r>
              <a:rPr lang="es-ES" dirty="0" smtClean="0">
                <a:solidFill>
                  <a:srgbClr val="002060"/>
                </a:solidFill>
                <a:latin typeface="Calibri" pitchFamily="34" charset="0"/>
                <a:hlinkClick r:id="rId2"/>
              </a:rPr>
              <a:t>www.geruc.es</a:t>
            </a:r>
            <a:r>
              <a:rPr lang="en-US" dirty="0" smtClean="0"/>
              <a:t>, </a:t>
            </a:r>
            <a:r>
              <a:rPr lang="en-US" dirty="0"/>
              <a:t>University of Cantabria, 39005, </a:t>
            </a:r>
            <a:r>
              <a:rPr lang="en-US" dirty="0" smtClean="0"/>
              <a:t>Spain </a:t>
            </a:r>
            <a:endParaRPr lang="es-ES" dirty="0"/>
          </a:p>
          <a:p>
            <a:pPr algn="ctr"/>
            <a:r>
              <a:rPr lang="en-US" baseline="30000" dirty="0"/>
              <a:t>2</a:t>
            </a:r>
            <a:r>
              <a:rPr lang="en-US" dirty="0"/>
              <a:t>Department of Chemical, Environmental and Materials Engineering, Universidad de </a:t>
            </a:r>
            <a:r>
              <a:rPr lang="en-US" dirty="0" err="1"/>
              <a:t>Jaén</a:t>
            </a:r>
            <a:r>
              <a:rPr lang="en-US" dirty="0"/>
              <a:t>, 23071, Spain</a:t>
            </a:r>
            <a:endParaRPr lang="es-ES" dirty="0"/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endParaRPr lang="es-ES" dirty="0">
              <a:solidFill>
                <a:srgbClr val="002060"/>
              </a:solidFill>
              <a:latin typeface="Calibri" pitchFamily="34" charset="0"/>
            </a:endParaRPr>
          </a:p>
          <a:p>
            <a:pPr algn="ctr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endParaRPr lang="es-ES" dirty="0">
              <a:solidFill>
                <a:srgbClr val="002060"/>
              </a:solidFill>
              <a:latin typeface="Calibri" pitchFamily="34" charset="0"/>
            </a:endParaRPr>
          </a:p>
          <a:p>
            <a:pPr algn="ctr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endParaRPr lang="es-ES" dirty="0">
              <a:solidFill>
                <a:srgbClr val="002060"/>
              </a:solidFill>
              <a:latin typeface="Calibri" pitchFamily="34" charset="0"/>
            </a:endParaRPr>
          </a:p>
          <a:p>
            <a:pPr algn="ctr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endParaRPr lang="es-ES" sz="600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5362" name="6 Título"/>
          <p:cNvSpPr>
            <a:spLocks noGrp="1"/>
          </p:cNvSpPr>
          <p:nvPr>
            <p:ph type="ctrTitle"/>
          </p:nvPr>
        </p:nvSpPr>
        <p:spPr>
          <a:xfrm>
            <a:off x="900113" y="1598935"/>
            <a:ext cx="7416800" cy="1470025"/>
          </a:xfrm>
        </p:spPr>
        <p:txBody>
          <a:bodyPr/>
          <a:lstStyle/>
          <a:p>
            <a:pPr algn="ctr" eaLnBrk="1" hangingPunct="1"/>
            <a:r>
              <a:rPr lang="en-US" sz="3600" b="1" dirty="0" err="1"/>
              <a:t>Characterisation</a:t>
            </a:r>
            <a:r>
              <a:rPr lang="en-US" sz="3600" b="1" dirty="0"/>
              <a:t> of spent sulfite liquor and its </a:t>
            </a:r>
            <a:r>
              <a:rPr lang="en-US" sz="3600" b="1" dirty="0" err="1"/>
              <a:t>valorisation</a:t>
            </a:r>
            <a:r>
              <a:rPr lang="en-US" sz="3600" b="1" dirty="0"/>
              <a:t> using Aspen Plus® simulation software</a:t>
            </a:r>
            <a:endParaRPr lang="es-ES" sz="3600" b="1" i="1" dirty="0" smtClean="0">
              <a:solidFill>
                <a:srgbClr val="002060"/>
              </a:solidFill>
            </a:endParaRPr>
          </a:p>
        </p:txBody>
      </p:sp>
      <p:pic>
        <p:nvPicPr>
          <p:cNvPr id="15363" name="Picture 11" descr="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114425" cy="111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14 Rectángulo"/>
          <p:cNvSpPr>
            <a:spLocks noChangeArrowheads="1"/>
          </p:cNvSpPr>
          <p:nvPr/>
        </p:nvSpPr>
        <p:spPr bwMode="auto">
          <a:xfrm>
            <a:off x="35496" y="6505599"/>
            <a:ext cx="619283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 smtClean="0">
                <a:latin typeface="Calibri" pitchFamily="34" charset="0"/>
              </a:rPr>
              <a:t>World </a:t>
            </a:r>
            <a:r>
              <a:rPr lang="en-US" sz="1400" dirty="0">
                <a:latin typeface="Calibri" pitchFamily="34" charset="0"/>
              </a:rPr>
              <a:t>Bioenergy Congress and Expo</a:t>
            </a:r>
            <a:r>
              <a:rPr lang="en-GB" sz="1400" dirty="0">
                <a:latin typeface="Calibri" pitchFamily="34" charset="0"/>
              </a:rPr>
              <a:t>, Rome</a:t>
            </a:r>
            <a:r>
              <a:rPr lang="en-GB" sz="1400" dirty="0" smtClean="0">
                <a:latin typeface="Calibri" pitchFamily="34" charset="0"/>
              </a:rPr>
              <a:t>,</a:t>
            </a:r>
            <a:r>
              <a:rPr lang="es-ES" sz="1400" dirty="0" smtClean="0">
                <a:latin typeface="Calibri" pitchFamily="34" charset="0"/>
              </a:rPr>
              <a:t> </a:t>
            </a:r>
            <a:r>
              <a:rPr lang="es-ES" sz="1400" dirty="0">
                <a:latin typeface="Calibri" pitchFamily="34" charset="0"/>
              </a:rPr>
              <a:t>June 13-14, 2016</a:t>
            </a:r>
            <a:endParaRPr lang="en-GB" sz="1400" dirty="0">
              <a:latin typeface="Calibri" pitchFamily="34" charset="0"/>
            </a:endParaRPr>
          </a:p>
        </p:txBody>
      </p:sp>
      <p:pic>
        <p:nvPicPr>
          <p:cNvPr id="15367" name="Picture 9" descr="Logo_G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83267" y="1"/>
            <a:ext cx="1560733" cy="548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ángulo 2"/>
          <p:cNvSpPr/>
          <p:nvPr/>
        </p:nvSpPr>
        <p:spPr>
          <a:xfrm>
            <a:off x="6732240" y="6247625"/>
            <a:ext cx="23762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200" dirty="0">
              <a:solidFill>
                <a:srgbClr val="000000"/>
              </a:solidFill>
              <a:latin typeface="BELDM K+ Impact"/>
            </a:endParaRPr>
          </a:p>
          <a:p>
            <a:r>
              <a:rPr lang="es-ES" sz="1200" dirty="0">
                <a:solidFill>
                  <a:srgbClr val="000000"/>
                </a:solidFill>
                <a:latin typeface="BELDM K+ Impact"/>
              </a:rPr>
              <a:t> </a:t>
            </a:r>
            <a:r>
              <a:rPr lang="es-ES" dirty="0">
                <a:solidFill>
                  <a:srgbClr val="F26421"/>
                </a:solidFill>
                <a:latin typeface="BELDM K+ Impact"/>
              </a:rPr>
              <a:t>conference</a:t>
            </a:r>
            <a:r>
              <a:rPr lang="es-ES" dirty="0">
                <a:solidFill>
                  <a:srgbClr val="0071BC"/>
                </a:solidFill>
                <a:latin typeface="BELDM K+ Impact"/>
              </a:rPr>
              <a:t>series</a:t>
            </a:r>
            <a:r>
              <a:rPr lang="es-ES" sz="1200" dirty="0">
                <a:solidFill>
                  <a:srgbClr val="0071BC"/>
                </a:solidFill>
                <a:latin typeface="BELDM K+ Impact"/>
              </a:rPr>
              <a:t>.com 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6761"/>
            <a:ext cx="1584176" cy="11899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4"/>
          <p:cNvSpPr>
            <a:spLocks noChangeArrowheads="1"/>
          </p:cNvSpPr>
          <p:nvPr/>
        </p:nvSpPr>
        <p:spPr bwMode="auto">
          <a:xfrm>
            <a:off x="0" y="1789113"/>
            <a:ext cx="9144000" cy="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endParaRPr lang="es-ES">
              <a:latin typeface="Calibri" pitchFamily="34" charset="0"/>
            </a:endParaRPr>
          </a:p>
        </p:txBody>
      </p:sp>
      <p:cxnSp>
        <p:nvCxnSpPr>
          <p:cNvPr id="8" name="7 Conector recto"/>
          <p:cNvCxnSpPr/>
          <p:nvPr/>
        </p:nvCxnSpPr>
        <p:spPr bwMode="auto">
          <a:xfrm>
            <a:off x="-31750" y="639763"/>
            <a:ext cx="9163050" cy="9524"/>
          </a:xfrm>
          <a:prstGeom prst="line">
            <a:avLst/>
          </a:prstGeom>
          <a:solidFill>
            <a:schemeClr val="accent1"/>
          </a:solidFill>
          <a:ln w="28575" cap="flat" cmpd="sng" algn="ctr">
            <a:gradFill flip="none" rotWithShape="1">
              <a:gsLst>
                <a:gs pos="0">
                  <a:srgbClr val="C00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  <a:tileRect r="-100000" b="-100000"/>
            </a:gradFill>
            <a:prstDash val="solid"/>
            <a:round/>
            <a:headEnd type="none" w="med" len="med"/>
            <a:tailEnd type="none" w="med" len="med"/>
          </a:ln>
          <a:effectLst>
            <a:innerShdw blurRad="571500" dist="152400" dir="3600000">
              <a:srgbClr val="3B9573">
                <a:alpha val="25000"/>
              </a:srgbClr>
            </a:innerShdw>
          </a:effectLst>
        </p:spPr>
      </p:cxnSp>
      <p:sp>
        <p:nvSpPr>
          <p:cNvPr id="16387" name="9 CuadroTexto"/>
          <p:cNvSpPr txBox="1">
            <a:spLocks noChangeArrowheads="1"/>
          </p:cNvSpPr>
          <p:nvPr/>
        </p:nvSpPr>
        <p:spPr bwMode="auto">
          <a:xfrm>
            <a:off x="684213" y="1341438"/>
            <a:ext cx="7991475" cy="424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</p:txBody>
      </p:sp>
      <p:pic>
        <p:nvPicPr>
          <p:cNvPr id="16388" name="Picture 13" descr="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19125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9" name="13 Título"/>
          <p:cNvSpPr>
            <a:spLocks/>
          </p:cNvSpPr>
          <p:nvPr/>
        </p:nvSpPr>
        <p:spPr bwMode="auto">
          <a:xfrm>
            <a:off x="457200" y="485775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GB" sz="4400">
                <a:latin typeface="Calibri" pitchFamily="34" charset="0"/>
              </a:rPr>
              <a:t>Contents:</a:t>
            </a:r>
          </a:p>
        </p:txBody>
      </p:sp>
      <p:sp>
        <p:nvSpPr>
          <p:cNvPr id="16390" name="14 Marcador de contenido"/>
          <p:cNvSpPr>
            <a:spLocks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GB" sz="3200" dirty="0" smtClean="0">
                <a:solidFill>
                  <a:srgbClr val="002060"/>
                </a:solidFill>
                <a:latin typeface="Calibri" pitchFamily="34" charset="0"/>
              </a:rPr>
              <a:t>Introduction</a:t>
            </a:r>
            <a:endParaRPr lang="en-GB" sz="3200" dirty="0">
              <a:solidFill>
                <a:srgbClr val="002060"/>
              </a:solidFill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GB" sz="3200" dirty="0" smtClean="0">
                <a:solidFill>
                  <a:srgbClr val="002060"/>
                </a:solidFill>
                <a:latin typeface="Calibri" pitchFamily="34" charset="0"/>
              </a:rPr>
              <a:t>Objective</a:t>
            </a:r>
            <a:endParaRPr lang="en-GB" sz="3200" dirty="0">
              <a:solidFill>
                <a:srgbClr val="002060"/>
              </a:solidFill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GB" sz="3200" dirty="0" smtClean="0">
                <a:solidFill>
                  <a:srgbClr val="002060"/>
                </a:solidFill>
                <a:latin typeface="Calibri" pitchFamily="34" charset="0"/>
              </a:rPr>
              <a:t>Methods</a:t>
            </a:r>
            <a:endParaRPr lang="en-GB" sz="3200" dirty="0">
              <a:solidFill>
                <a:srgbClr val="002060"/>
              </a:solidFill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GB" sz="3200" dirty="0" smtClean="0">
                <a:solidFill>
                  <a:srgbClr val="002060"/>
                </a:solidFill>
                <a:latin typeface="Calibri" pitchFamily="34" charset="0"/>
              </a:rPr>
              <a:t>Results</a:t>
            </a:r>
            <a:endParaRPr lang="en-GB" sz="3200" dirty="0">
              <a:solidFill>
                <a:srgbClr val="002060"/>
              </a:solidFill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GB" sz="3200" dirty="0" smtClean="0">
                <a:solidFill>
                  <a:srgbClr val="002060"/>
                </a:solidFill>
                <a:latin typeface="Calibri" pitchFamily="34" charset="0"/>
              </a:rPr>
              <a:t>Conclusions</a:t>
            </a:r>
            <a:endParaRPr lang="en-GB" sz="3200" dirty="0">
              <a:solidFill>
                <a:srgbClr val="002060"/>
              </a:solidFill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en-GB" sz="3200" dirty="0">
              <a:solidFill>
                <a:srgbClr val="002060"/>
              </a:solidFill>
              <a:latin typeface="Calibri" pitchFamily="34" charset="0"/>
            </a:endParaRPr>
          </a:p>
        </p:txBody>
      </p:sp>
      <p:pic>
        <p:nvPicPr>
          <p:cNvPr id="16394" name="Picture 12" descr="Logo_G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0288" y="0"/>
            <a:ext cx="1763712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14 Rectángulo"/>
          <p:cNvSpPr>
            <a:spLocks noChangeArrowheads="1"/>
          </p:cNvSpPr>
          <p:nvPr/>
        </p:nvSpPr>
        <p:spPr bwMode="auto">
          <a:xfrm>
            <a:off x="35496" y="6505599"/>
            <a:ext cx="619283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 smtClean="0">
                <a:latin typeface="Calibri" pitchFamily="34" charset="0"/>
              </a:rPr>
              <a:t>World </a:t>
            </a:r>
            <a:r>
              <a:rPr lang="en-US" sz="1400" dirty="0">
                <a:latin typeface="Calibri" pitchFamily="34" charset="0"/>
              </a:rPr>
              <a:t>Bioenergy Congress and Expo</a:t>
            </a:r>
            <a:r>
              <a:rPr lang="en-GB" sz="1400" dirty="0">
                <a:latin typeface="Calibri" pitchFamily="34" charset="0"/>
              </a:rPr>
              <a:t>, Rome</a:t>
            </a:r>
            <a:r>
              <a:rPr lang="en-GB" sz="1400" dirty="0" smtClean="0">
                <a:latin typeface="Calibri" pitchFamily="34" charset="0"/>
              </a:rPr>
              <a:t>,</a:t>
            </a:r>
            <a:r>
              <a:rPr lang="es-ES" sz="1400" dirty="0" smtClean="0">
                <a:latin typeface="Calibri" pitchFamily="34" charset="0"/>
              </a:rPr>
              <a:t> </a:t>
            </a:r>
            <a:r>
              <a:rPr lang="es-ES" sz="1400" dirty="0">
                <a:latin typeface="Calibri" pitchFamily="34" charset="0"/>
              </a:rPr>
              <a:t>June 13-14, 2016</a:t>
            </a:r>
            <a:endParaRPr lang="en-GB" sz="1400" dirty="0">
              <a:latin typeface="Calibri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6732240" y="6247625"/>
            <a:ext cx="23762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200" dirty="0">
              <a:solidFill>
                <a:srgbClr val="000000"/>
              </a:solidFill>
              <a:latin typeface="BELDM K+ Impact"/>
            </a:endParaRPr>
          </a:p>
          <a:p>
            <a:r>
              <a:rPr lang="es-ES" sz="1200" dirty="0">
                <a:solidFill>
                  <a:srgbClr val="000000"/>
                </a:solidFill>
                <a:latin typeface="BELDM K+ Impact"/>
              </a:rPr>
              <a:t> </a:t>
            </a:r>
            <a:r>
              <a:rPr lang="es-ES" dirty="0">
                <a:solidFill>
                  <a:srgbClr val="F26421"/>
                </a:solidFill>
                <a:latin typeface="BELDM K+ Impact"/>
              </a:rPr>
              <a:t>conference</a:t>
            </a:r>
            <a:r>
              <a:rPr lang="es-ES" dirty="0">
                <a:solidFill>
                  <a:srgbClr val="0071BC"/>
                </a:solidFill>
                <a:latin typeface="BELDM K+ Impact"/>
              </a:rPr>
              <a:t>series</a:t>
            </a:r>
            <a:r>
              <a:rPr lang="es-ES" sz="1200" dirty="0">
                <a:solidFill>
                  <a:srgbClr val="0071BC"/>
                </a:solidFill>
                <a:latin typeface="BELDM K+ Impact"/>
              </a:rPr>
              <a:t>.com </a:t>
            </a: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762"/>
            <a:ext cx="817324" cy="6139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4"/>
          <p:cNvSpPr>
            <a:spLocks noChangeArrowheads="1"/>
          </p:cNvSpPr>
          <p:nvPr/>
        </p:nvSpPr>
        <p:spPr bwMode="auto">
          <a:xfrm>
            <a:off x="0" y="1789113"/>
            <a:ext cx="9144000" cy="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endParaRPr lang="es-ES">
              <a:latin typeface="Calibri" pitchFamily="34" charset="0"/>
            </a:endParaRPr>
          </a:p>
        </p:txBody>
      </p:sp>
      <p:cxnSp>
        <p:nvCxnSpPr>
          <p:cNvPr id="8" name="7 Conector recto"/>
          <p:cNvCxnSpPr/>
          <p:nvPr/>
        </p:nvCxnSpPr>
        <p:spPr bwMode="auto">
          <a:xfrm>
            <a:off x="-31750" y="639763"/>
            <a:ext cx="9163050" cy="9524"/>
          </a:xfrm>
          <a:prstGeom prst="line">
            <a:avLst/>
          </a:prstGeom>
          <a:solidFill>
            <a:schemeClr val="accent1"/>
          </a:solidFill>
          <a:ln w="28575" cap="flat" cmpd="sng" algn="ctr">
            <a:gradFill flip="none" rotWithShape="1">
              <a:gsLst>
                <a:gs pos="0">
                  <a:srgbClr val="C00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  <a:tileRect r="-100000" b="-100000"/>
            </a:gradFill>
            <a:prstDash val="solid"/>
            <a:round/>
            <a:headEnd type="none" w="med" len="med"/>
            <a:tailEnd type="none" w="med" len="med"/>
          </a:ln>
          <a:effectLst>
            <a:innerShdw blurRad="571500" dist="152400" dir="3600000">
              <a:srgbClr val="3B9573">
                <a:alpha val="25000"/>
              </a:srgbClr>
            </a:innerShdw>
          </a:effectLst>
        </p:spPr>
      </p:cxnSp>
      <p:sp>
        <p:nvSpPr>
          <p:cNvPr id="18435" name="9 CuadroTexto"/>
          <p:cNvSpPr txBox="1">
            <a:spLocks noChangeArrowheads="1"/>
          </p:cNvSpPr>
          <p:nvPr/>
        </p:nvSpPr>
        <p:spPr bwMode="auto">
          <a:xfrm>
            <a:off x="684213" y="1341438"/>
            <a:ext cx="7991475" cy="424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</p:txBody>
      </p:sp>
      <p:pic>
        <p:nvPicPr>
          <p:cNvPr id="18436" name="Picture 5" descr="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19125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7" name="13 Título"/>
          <p:cNvSpPr>
            <a:spLocks/>
          </p:cNvSpPr>
          <p:nvPr/>
        </p:nvSpPr>
        <p:spPr bwMode="auto">
          <a:xfrm>
            <a:off x="468313" y="4762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GB" sz="4400" dirty="0" smtClean="0">
                <a:latin typeface="Calibri" pitchFamily="34" charset="0"/>
              </a:rPr>
              <a:t>Biorefinery</a:t>
            </a:r>
            <a:endParaRPr lang="en-GB" sz="4400" dirty="0">
              <a:latin typeface="Calibri" pitchFamily="34" charset="0"/>
            </a:endParaRPr>
          </a:p>
        </p:txBody>
      </p:sp>
      <p:pic>
        <p:nvPicPr>
          <p:cNvPr id="18441" name="Picture 12" descr="Logo_G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0288" y="0"/>
            <a:ext cx="1763712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" name="Picture 187" descr="ANd9GcTtez4SCeEMntbIyMNkGrs_ying2U4iLvh4O4CnHR70XAFD97KiuA"/>
          <p:cNvPicPr>
            <a:picLocks noChangeAspect="1" noChangeArrowheads="1"/>
          </p:cNvPicPr>
          <p:nvPr/>
        </p:nvPicPr>
        <p:blipFill>
          <a:blip r:embed="rId5" cstate="print"/>
          <a:srcRect t="2592" r="2592" b="2592"/>
          <a:stretch>
            <a:fillRect/>
          </a:stretch>
        </p:blipFill>
        <p:spPr bwMode="auto">
          <a:xfrm>
            <a:off x="1720850" y="2182813"/>
            <a:ext cx="865188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" name="Picture 182" descr="ANd9GcQ2HPlI5UqRRInaQ-o2lftcdarkyU3gF5e2xUyJoK_X-AIU-dz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6313" y="4792663"/>
            <a:ext cx="935037" cy="65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" name="72 CuadroTexto"/>
          <p:cNvSpPr txBox="1">
            <a:spLocks noChangeArrowheads="1"/>
          </p:cNvSpPr>
          <p:nvPr/>
        </p:nvSpPr>
        <p:spPr bwMode="auto">
          <a:xfrm>
            <a:off x="5143500" y="1643063"/>
            <a:ext cx="15843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fi-FI" sz="2400">
                <a:latin typeface="Calibri" pitchFamily="34" charset="0"/>
              </a:rPr>
              <a:t>Biomass</a:t>
            </a:r>
          </a:p>
        </p:txBody>
      </p:sp>
      <p:sp>
        <p:nvSpPr>
          <p:cNvPr id="74" name="73 Flecha abajo"/>
          <p:cNvSpPr>
            <a:spLocks noChangeArrowheads="1"/>
          </p:cNvSpPr>
          <p:nvPr/>
        </p:nvSpPr>
        <p:spPr bwMode="auto">
          <a:xfrm>
            <a:off x="5824538" y="2868613"/>
            <a:ext cx="287337" cy="503237"/>
          </a:xfrm>
          <a:prstGeom prst="downArrow">
            <a:avLst>
              <a:gd name="adj1" fmla="val 50000"/>
              <a:gd name="adj2" fmla="val 50036"/>
            </a:avLst>
          </a:prstGeom>
          <a:solidFill>
            <a:schemeClr val="tx2">
              <a:lumMod val="60000"/>
              <a:lumOff val="40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s-ES">
              <a:solidFill>
                <a:schemeClr val="lt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5" name="74 CuadroTexto"/>
          <p:cNvSpPr txBox="1">
            <a:spLocks noChangeArrowheads="1"/>
          </p:cNvSpPr>
          <p:nvPr/>
        </p:nvSpPr>
        <p:spPr bwMode="auto">
          <a:xfrm>
            <a:off x="1936750" y="1643063"/>
            <a:ext cx="5778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altLang="fi-FI" sz="2400">
                <a:latin typeface="Calibri" pitchFamily="34" charset="0"/>
              </a:rPr>
              <a:t>Oil</a:t>
            </a:r>
          </a:p>
        </p:txBody>
      </p:sp>
      <p:sp>
        <p:nvSpPr>
          <p:cNvPr id="76" name="75 CuadroTexto"/>
          <p:cNvSpPr txBox="1">
            <a:spLocks noChangeArrowheads="1"/>
          </p:cNvSpPr>
          <p:nvPr/>
        </p:nvSpPr>
        <p:spPr bwMode="auto">
          <a:xfrm>
            <a:off x="784225" y="4322763"/>
            <a:ext cx="9699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fi-FI">
                <a:latin typeface="Calibri" pitchFamily="34" charset="0"/>
              </a:rPr>
              <a:t>Fuels</a:t>
            </a:r>
          </a:p>
        </p:txBody>
      </p:sp>
      <p:sp>
        <p:nvSpPr>
          <p:cNvPr id="77" name="76 Flecha abajo"/>
          <p:cNvSpPr>
            <a:spLocks noChangeArrowheads="1"/>
          </p:cNvSpPr>
          <p:nvPr/>
        </p:nvSpPr>
        <p:spPr bwMode="auto">
          <a:xfrm>
            <a:off x="2095500" y="2941638"/>
            <a:ext cx="288925" cy="503237"/>
          </a:xfrm>
          <a:prstGeom prst="downArrow">
            <a:avLst>
              <a:gd name="adj1" fmla="val 50000"/>
              <a:gd name="adj2" fmla="val 49761"/>
            </a:avLst>
          </a:prstGeom>
          <a:solidFill>
            <a:schemeClr val="tx2">
              <a:lumMod val="60000"/>
              <a:lumOff val="40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s-ES">
              <a:solidFill>
                <a:schemeClr val="lt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8" name="Oval 152"/>
          <p:cNvSpPr>
            <a:spLocks noChangeArrowheads="1"/>
          </p:cNvSpPr>
          <p:nvPr/>
        </p:nvSpPr>
        <p:spPr bwMode="auto">
          <a:xfrm>
            <a:off x="1422400" y="3516313"/>
            <a:ext cx="1582738" cy="64770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s-ES" sz="2400" dirty="0" err="1">
                <a:latin typeface="Calibri" pitchFamily="34" charset="0"/>
                <a:cs typeface="Calibri" pitchFamily="34" charset="0"/>
              </a:rPr>
              <a:t>Refinery</a:t>
            </a:r>
            <a:endParaRPr lang="es-E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9" name="Oval 154"/>
          <p:cNvSpPr>
            <a:spLocks noChangeArrowheads="1"/>
          </p:cNvSpPr>
          <p:nvPr/>
        </p:nvSpPr>
        <p:spPr bwMode="auto">
          <a:xfrm>
            <a:off x="5254625" y="3606800"/>
            <a:ext cx="1368425" cy="503238"/>
          </a:xfrm>
          <a:prstGeom prst="ellipse">
            <a:avLst/>
          </a:pr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s-ES" altLang="fi-FI" sz="1600">
                <a:latin typeface="Calibri" pitchFamily="34" charset="0"/>
              </a:rPr>
              <a:t>Biorefinery</a:t>
            </a:r>
          </a:p>
        </p:txBody>
      </p:sp>
      <p:sp>
        <p:nvSpPr>
          <p:cNvPr id="80" name="32 CuadroTexto"/>
          <p:cNvSpPr txBox="1">
            <a:spLocks noChangeArrowheads="1"/>
          </p:cNvSpPr>
          <p:nvPr/>
        </p:nvSpPr>
        <p:spPr bwMode="auto">
          <a:xfrm>
            <a:off x="2584450" y="4402138"/>
            <a:ext cx="1511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fi-FI">
                <a:latin typeface="Calibri" pitchFamily="34" charset="0"/>
              </a:rPr>
              <a:t>Products</a:t>
            </a:r>
          </a:p>
        </p:txBody>
      </p:sp>
      <p:sp>
        <p:nvSpPr>
          <p:cNvPr id="81" name="AutoShape 156"/>
          <p:cNvSpPr>
            <a:spLocks noChangeArrowheads="1"/>
          </p:cNvSpPr>
          <p:nvPr/>
        </p:nvSpPr>
        <p:spPr bwMode="auto">
          <a:xfrm>
            <a:off x="3592513" y="3803650"/>
            <a:ext cx="1079500" cy="215900"/>
          </a:xfrm>
          <a:prstGeom prst="leftRightArrow">
            <a:avLst>
              <a:gd name="adj1" fmla="val 50000"/>
              <a:gd name="adj2" fmla="val 100000"/>
            </a:avLst>
          </a:prstGeom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E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2" name="AutoShape 158"/>
          <p:cNvSpPr>
            <a:spLocks noChangeArrowheads="1"/>
          </p:cNvSpPr>
          <p:nvPr/>
        </p:nvSpPr>
        <p:spPr bwMode="auto">
          <a:xfrm rot="2434993">
            <a:off x="1879600" y="4144963"/>
            <a:ext cx="215900" cy="574675"/>
          </a:xfrm>
          <a:prstGeom prst="curvedLeftArrow">
            <a:avLst>
              <a:gd name="adj1" fmla="val 53235"/>
              <a:gd name="adj2" fmla="val 106471"/>
              <a:gd name="adj3" fmla="val 33333"/>
            </a:avLst>
          </a:prstGeom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E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3" name="AutoShape 159"/>
          <p:cNvSpPr>
            <a:spLocks noChangeArrowheads="1"/>
          </p:cNvSpPr>
          <p:nvPr/>
        </p:nvSpPr>
        <p:spPr bwMode="auto">
          <a:xfrm rot="19165007" flipH="1">
            <a:off x="2311400" y="4154488"/>
            <a:ext cx="215900" cy="574675"/>
          </a:xfrm>
          <a:prstGeom prst="curvedLeftArrow">
            <a:avLst>
              <a:gd name="adj1" fmla="val 53235"/>
              <a:gd name="adj2" fmla="val 106471"/>
              <a:gd name="adj3" fmla="val 33333"/>
            </a:avLst>
          </a:prstGeom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E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4" name="32 CuadroTexto"/>
          <p:cNvSpPr txBox="1">
            <a:spLocks noChangeArrowheads="1"/>
          </p:cNvSpPr>
          <p:nvPr/>
        </p:nvSpPr>
        <p:spPr bwMode="auto">
          <a:xfrm>
            <a:off x="4283075" y="4379913"/>
            <a:ext cx="1366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fi-FI">
                <a:latin typeface="Calibri" pitchFamily="34" charset="0"/>
              </a:rPr>
              <a:t>Biofuels</a:t>
            </a:r>
          </a:p>
        </p:txBody>
      </p:sp>
      <p:sp>
        <p:nvSpPr>
          <p:cNvPr id="85" name="32 CuadroTexto"/>
          <p:cNvSpPr txBox="1">
            <a:spLocks noChangeArrowheads="1"/>
          </p:cNvSpPr>
          <p:nvPr/>
        </p:nvSpPr>
        <p:spPr bwMode="auto">
          <a:xfrm>
            <a:off x="6443663" y="4306888"/>
            <a:ext cx="158432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fi-FI">
                <a:latin typeface="Calibri" pitchFamily="34" charset="0"/>
              </a:rPr>
              <a:t>Other (bio) products</a:t>
            </a:r>
          </a:p>
        </p:txBody>
      </p:sp>
      <p:sp>
        <p:nvSpPr>
          <p:cNvPr id="86" name="AutoShape 162"/>
          <p:cNvSpPr>
            <a:spLocks noChangeArrowheads="1"/>
          </p:cNvSpPr>
          <p:nvPr/>
        </p:nvSpPr>
        <p:spPr bwMode="auto">
          <a:xfrm rot="2434993">
            <a:off x="5662613" y="4125913"/>
            <a:ext cx="215900" cy="574675"/>
          </a:xfrm>
          <a:prstGeom prst="curvedLeftArrow">
            <a:avLst>
              <a:gd name="adj1" fmla="val 53235"/>
              <a:gd name="adj2" fmla="val 106471"/>
              <a:gd name="adj3" fmla="val 33333"/>
            </a:avLst>
          </a:prstGeom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E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7" name="AutoShape 163"/>
          <p:cNvSpPr>
            <a:spLocks noChangeArrowheads="1"/>
          </p:cNvSpPr>
          <p:nvPr/>
        </p:nvSpPr>
        <p:spPr bwMode="auto">
          <a:xfrm rot="19165007" flipH="1">
            <a:off x="6094413" y="4135438"/>
            <a:ext cx="215900" cy="574675"/>
          </a:xfrm>
          <a:prstGeom prst="curvedLeftArrow">
            <a:avLst>
              <a:gd name="adj1" fmla="val 53235"/>
              <a:gd name="adj2" fmla="val 106471"/>
              <a:gd name="adj3" fmla="val 33333"/>
            </a:avLst>
          </a:prstGeom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s-E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8" name="Oval 165"/>
          <p:cNvSpPr>
            <a:spLocks noChangeArrowheads="1"/>
          </p:cNvSpPr>
          <p:nvPr/>
        </p:nvSpPr>
        <p:spPr bwMode="auto">
          <a:xfrm>
            <a:off x="5057775" y="3424238"/>
            <a:ext cx="1871663" cy="68580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s-ES" sz="2400" dirty="0" err="1">
                <a:latin typeface="Calibri" pitchFamily="34" charset="0"/>
                <a:cs typeface="Calibri" pitchFamily="34" charset="0"/>
              </a:rPr>
              <a:t>Biorefinery</a:t>
            </a:r>
            <a:endParaRPr lang="es-E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9" name="Text Box 170"/>
          <p:cNvSpPr txBox="1">
            <a:spLocks noChangeArrowheads="1"/>
          </p:cNvSpPr>
          <p:nvPr/>
        </p:nvSpPr>
        <p:spPr bwMode="auto">
          <a:xfrm>
            <a:off x="4960938" y="2128838"/>
            <a:ext cx="2016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fi-FI" sz="1600">
                <a:latin typeface="Calibri" pitchFamily="34" charset="0"/>
              </a:rPr>
              <a:t>Energetic crops</a:t>
            </a:r>
          </a:p>
        </p:txBody>
      </p:sp>
      <p:sp>
        <p:nvSpPr>
          <p:cNvPr id="90" name="Text Box 171"/>
          <p:cNvSpPr txBox="1">
            <a:spLocks noChangeArrowheads="1"/>
          </p:cNvSpPr>
          <p:nvPr/>
        </p:nvSpPr>
        <p:spPr bwMode="auto">
          <a:xfrm>
            <a:off x="4714875" y="2471738"/>
            <a:ext cx="24495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fi-FI" sz="1600">
                <a:latin typeface="Calibri" pitchFamily="34" charset="0"/>
              </a:rPr>
              <a:t>Lignocellulosic waste</a:t>
            </a:r>
          </a:p>
        </p:txBody>
      </p:sp>
      <p:pic>
        <p:nvPicPr>
          <p:cNvPr id="91" name="Picture 183" descr="ANd9GcTgMsczAwKjUjLXfMY5BVxsUisneqiRCp3Ectu2jRu7RFiIHOE6"/>
          <p:cNvPicPr>
            <a:picLocks noChangeAspect="1" noChangeArrowheads="1"/>
          </p:cNvPicPr>
          <p:nvPr/>
        </p:nvPicPr>
        <p:blipFill>
          <a:blip r:embed="rId7" cstate="print"/>
          <a:srcRect t="51878" r="56100"/>
          <a:stretch>
            <a:fillRect/>
          </a:stretch>
        </p:blipFill>
        <p:spPr bwMode="auto">
          <a:xfrm>
            <a:off x="7143750" y="3357563"/>
            <a:ext cx="936625" cy="93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" name="Picture 184" descr="ANd9GcTV_etLH5aB9nh4zUgDoTMuP-ZPceGiNDY_UU_RwmpFwK943CiN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072438" y="3786188"/>
            <a:ext cx="690562" cy="846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3" name="Picture 185" descr="ANd9GcT95udCnHUCs8CE3Qcl473qODwhVF8AOhb54GZ8Iz-q2Chiuf_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858125" y="4786313"/>
            <a:ext cx="1081088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" name="Picture 886"/>
          <p:cNvPicPr>
            <a:picLocks noChangeAspect="1" noChangeArrowheads="1"/>
          </p:cNvPicPr>
          <p:nvPr/>
        </p:nvPicPr>
        <p:blipFill>
          <a:blip r:embed="rId10" cstate="print">
            <a:lum bright="-2000" contrast="11000"/>
          </a:blip>
          <a:srcRect/>
          <a:stretch>
            <a:fillRect/>
          </a:stretch>
        </p:blipFill>
        <p:spPr bwMode="auto">
          <a:xfrm>
            <a:off x="6919625" y="1757362"/>
            <a:ext cx="1009961" cy="11001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5" name="Picture 190" descr="ANd9GcRR47IHdnAg6mCS6MttK--JHare59jr5nn1AkW-QYGfH1cPKyQVZA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295525" y="4816475"/>
            <a:ext cx="1079500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" name="Picture 192" descr="ANd9GcT10zGLNtJJg9_KoCqvJqmS6CO-ugfjBTZrekgL2fQcs0yuk97u0w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77813" y="4778375"/>
            <a:ext cx="100806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8" name="Line 197"/>
          <p:cNvSpPr>
            <a:spLocks noChangeShapeType="1"/>
          </p:cNvSpPr>
          <p:nvPr/>
        </p:nvSpPr>
        <p:spPr bwMode="auto">
          <a:xfrm>
            <a:off x="5324475" y="2039938"/>
            <a:ext cx="1260475" cy="0"/>
          </a:xfrm>
          <a:prstGeom prst="line">
            <a:avLst/>
          </a:prstGeom>
          <a:noFill/>
          <a:ln w="25400">
            <a:solidFill>
              <a:srgbClr val="416C2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99" name="Line 198"/>
          <p:cNvSpPr>
            <a:spLocks noChangeShapeType="1"/>
          </p:cNvSpPr>
          <p:nvPr/>
        </p:nvSpPr>
        <p:spPr bwMode="auto">
          <a:xfrm>
            <a:off x="1792288" y="2039938"/>
            <a:ext cx="900112" cy="0"/>
          </a:xfrm>
          <a:prstGeom prst="line">
            <a:avLst/>
          </a:prstGeom>
          <a:noFill/>
          <a:ln w="25400">
            <a:solidFill>
              <a:srgbClr val="416C2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grpSp>
        <p:nvGrpSpPr>
          <p:cNvPr id="59" name="Grupo 58"/>
          <p:cNvGrpSpPr/>
          <p:nvPr/>
        </p:nvGrpSpPr>
        <p:grpSpPr>
          <a:xfrm>
            <a:off x="-202232" y="4581128"/>
            <a:ext cx="9570690" cy="648574"/>
            <a:chOff x="-180528" y="3623596"/>
            <a:chExt cx="9570690" cy="648574"/>
          </a:xfrm>
        </p:grpSpPr>
        <p:sp>
          <p:nvSpPr>
            <p:cNvPr id="60" name="331 Forma libre"/>
            <p:cNvSpPr/>
            <p:nvPr/>
          </p:nvSpPr>
          <p:spPr>
            <a:xfrm>
              <a:off x="-180528" y="3623596"/>
              <a:ext cx="1289770" cy="648574"/>
            </a:xfrm>
            <a:custGeom>
              <a:avLst/>
              <a:gdLst>
                <a:gd name="connsiteX0" fmla="*/ 0 w 1575812"/>
                <a:gd name="connsiteY0" fmla="*/ 94549 h 945487"/>
                <a:gd name="connsiteX1" fmla="*/ 94549 w 1575812"/>
                <a:gd name="connsiteY1" fmla="*/ 0 h 945487"/>
                <a:gd name="connsiteX2" fmla="*/ 1481263 w 1575812"/>
                <a:gd name="connsiteY2" fmla="*/ 0 h 945487"/>
                <a:gd name="connsiteX3" fmla="*/ 1575812 w 1575812"/>
                <a:gd name="connsiteY3" fmla="*/ 94549 h 945487"/>
                <a:gd name="connsiteX4" fmla="*/ 1575812 w 1575812"/>
                <a:gd name="connsiteY4" fmla="*/ 850938 h 945487"/>
                <a:gd name="connsiteX5" fmla="*/ 1481263 w 1575812"/>
                <a:gd name="connsiteY5" fmla="*/ 945487 h 945487"/>
                <a:gd name="connsiteX6" fmla="*/ 94549 w 1575812"/>
                <a:gd name="connsiteY6" fmla="*/ 945487 h 945487"/>
                <a:gd name="connsiteX7" fmla="*/ 0 w 1575812"/>
                <a:gd name="connsiteY7" fmla="*/ 850938 h 945487"/>
                <a:gd name="connsiteX8" fmla="*/ 0 w 1575812"/>
                <a:gd name="connsiteY8" fmla="*/ 94549 h 945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75812" h="945487">
                  <a:moveTo>
                    <a:pt x="0" y="94549"/>
                  </a:moveTo>
                  <a:cubicBezTo>
                    <a:pt x="0" y="42331"/>
                    <a:pt x="42331" y="0"/>
                    <a:pt x="94549" y="0"/>
                  </a:cubicBezTo>
                  <a:lnTo>
                    <a:pt x="1481263" y="0"/>
                  </a:lnTo>
                  <a:cubicBezTo>
                    <a:pt x="1533481" y="0"/>
                    <a:pt x="1575812" y="42331"/>
                    <a:pt x="1575812" y="94549"/>
                  </a:cubicBezTo>
                  <a:lnTo>
                    <a:pt x="1575812" y="850938"/>
                  </a:lnTo>
                  <a:cubicBezTo>
                    <a:pt x="1575812" y="903156"/>
                    <a:pt x="1533481" y="945487"/>
                    <a:pt x="1481263" y="945487"/>
                  </a:cubicBezTo>
                  <a:lnTo>
                    <a:pt x="94549" y="945487"/>
                  </a:lnTo>
                  <a:cubicBezTo>
                    <a:pt x="42331" y="945487"/>
                    <a:pt x="0" y="903156"/>
                    <a:pt x="0" y="850938"/>
                  </a:cubicBezTo>
                  <a:lnTo>
                    <a:pt x="0" y="94549"/>
                  </a:lnTo>
                  <a:close/>
                </a:path>
              </a:pathLst>
            </a:custGeom>
            <a:noFill/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96272" tIns="96272" rIns="96272" bIns="96272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4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Biomass</a:t>
              </a:r>
              <a:endPara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61" name="332 Forma libre"/>
            <p:cNvSpPr/>
            <p:nvPr/>
          </p:nvSpPr>
          <p:spPr>
            <a:xfrm>
              <a:off x="914193" y="3813845"/>
              <a:ext cx="273431" cy="268077"/>
            </a:xfrm>
            <a:custGeom>
              <a:avLst/>
              <a:gdLst>
                <a:gd name="connsiteX0" fmla="*/ 0 w 334072"/>
                <a:gd name="connsiteY0" fmla="*/ 78160 h 390801"/>
                <a:gd name="connsiteX1" fmla="*/ 167036 w 334072"/>
                <a:gd name="connsiteY1" fmla="*/ 78160 h 390801"/>
                <a:gd name="connsiteX2" fmla="*/ 167036 w 334072"/>
                <a:gd name="connsiteY2" fmla="*/ 0 h 390801"/>
                <a:gd name="connsiteX3" fmla="*/ 334072 w 334072"/>
                <a:gd name="connsiteY3" fmla="*/ 195401 h 390801"/>
                <a:gd name="connsiteX4" fmla="*/ 167036 w 334072"/>
                <a:gd name="connsiteY4" fmla="*/ 390801 h 390801"/>
                <a:gd name="connsiteX5" fmla="*/ 167036 w 334072"/>
                <a:gd name="connsiteY5" fmla="*/ 312641 h 390801"/>
                <a:gd name="connsiteX6" fmla="*/ 0 w 334072"/>
                <a:gd name="connsiteY6" fmla="*/ 312641 h 390801"/>
                <a:gd name="connsiteX7" fmla="*/ 0 w 334072"/>
                <a:gd name="connsiteY7" fmla="*/ 78160 h 390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072" h="390801">
                  <a:moveTo>
                    <a:pt x="0" y="78160"/>
                  </a:moveTo>
                  <a:lnTo>
                    <a:pt x="167036" y="78160"/>
                  </a:lnTo>
                  <a:lnTo>
                    <a:pt x="167036" y="0"/>
                  </a:lnTo>
                  <a:lnTo>
                    <a:pt x="334072" y="195401"/>
                  </a:lnTo>
                  <a:lnTo>
                    <a:pt x="167036" y="390801"/>
                  </a:lnTo>
                  <a:lnTo>
                    <a:pt x="167036" y="312641"/>
                  </a:lnTo>
                  <a:lnTo>
                    <a:pt x="0" y="312641"/>
                  </a:lnTo>
                  <a:lnTo>
                    <a:pt x="0" y="78160"/>
                  </a:lnTo>
                  <a:close/>
                </a:path>
              </a:pathLst>
            </a:custGeom>
            <a:solidFill>
              <a:srgbClr val="336600"/>
            </a:solidFill>
            <a:ln>
              <a:noFill/>
            </a:ln>
            <a:effectLst>
              <a:glow rad="63500">
                <a:schemeClr val="accent1">
                  <a:satMod val="175000"/>
                  <a:alpha val="40000"/>
                </a:schemeClr>
              </a:glow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lIns="0" tIns="78160" rIns="100222" bIns="78160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200" b="1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62" name="333 Forma libre"/>
            <p:cNvSpPr/>
            <p:nvPr/>
          </p:nvSpPr>
          <p:spPr>
            <a:xfrm>
              <a:off x="1266006" y="3623596"/>
              <a:ext cx="1289770" cy="648574"/>
            </a:xfrm>
            <a:custGeom>
              <a:avLst/>
              <a:gdLst>
                <a:gd name="connsiteX0" fmla="*/ 0 w 1575812"/>
                <a:gd name="connsiteY0" fmla="*/ 94549 h 945487"/>
                <a:gd name="connsiteX1" fmla="*/ 94549 w 1575812"/>
                <a:gd name="connsiteY1" fmla="*/ 0 h 945487"/>
                <a:gd name="connsiteX2" fmla="*/ 1481263 w 1575812"/>
                <a:gd name="connsiteY2" fmla="*/ 0 h 945487"/>
                <a:gd name="connsiteX3" fmla="*/ 1575812 w 1575812"/>
                <a:gd name="connsiteY3" fmla="*/ 94549 h 945487"/>
                <a:gd name="connsiteX4" fmla="*/ 1575812 w 1575812"/>
                <a:gd name="connsiteY4" fmla="*/ 850938 h 945487"/>
                <a:gd name="connsiteX5" fmla="*/ 1481263 w 1575812"/>
                <a:gd name="connsiteY5" fmla="*/ 945487 h 945487"/>
                <a:gd name="connsiteX6" fmla="*/ 94549 w 1575812"/>
                <a:gd name="connsiteY6" fmla="*/ 945487 h 945487"/>
                <a:gd name="connsiteX7" fmla="*/ 0 w 1575812"/>
                <a:gd name="connsiteY7" fmla="*/ 850938 h 945487"/>
                <a:gd name="connsiteX8" fmla="*/ 0 w 1575812"/>
                <a:gd name="connsiteY8" fmla="*/ 94549 h 945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75812" h="945487">
                  <a:moveTo>
                    <a:pt x="0" y="94549"/>
                  </a:moveTo>
                  <a:cubicBezTo>
                    <a:pt x="0" y="42331"/>
                    <a:pt x="42331" y="0"/>
                    <a:pt x="94549" y="0"/>
                  </a:cubicBezTo>
                  <a:lnTo>
                    <a:pt x="1481263" y="0"/>
                  </a:lnTo>
                  <a:cubicBezTo>
                    <a:pt x="1533481" y="0"/>
                    <a:pt x="1575812" y="42331"/>
                    <a:pt x="1575812" y="94549"/>
                  </a:cubicBezTo>
                  <a:lnTo>
                    <a:pt x="1575812" y="850938"/>
                  </a:lnTo>
                  <a:cubicBezTo>
                    <a:pt x="1575812" y="903156"/>
                    <a:pt x="1533481" y="945487"/>
                    <a:pt x="1481263" y="945487"/>
                  </a:cubicBezTo>
                  <a:lnTo>
                    <a:pt x="94549" y="945487"/>
                  </a:lnTo>
                  <a:cubicBezTo>
                    <a:pt x="42331" y="945487"/>
                    <a:pt x="0" y="903156"/>
                    <a:pt x="0" y="850938"/>
                  </a:cubicBezTo>
                  <a:lnTo>
                    <a:pt x="0" y="94549"/>
                  </a:lnTo>
                  <a:close/>
                </a:path>
              </a:pathLst>
            </a:custGeom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96272" tIns="96272" rIns="96272" bIns="96272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400" b="1" dirty="0">
                  <a:solidFill>
                    <a:schemeClr val="bg1"/>
                  </a:solidFill>
                </a:rPr>
                <a:t>Pre-treatment</a:t>
              </a:r>
            </a:p>
          </p:txBody>
        </p:sp>
        <p:sp>
          <p:nvSpPr>
            <p:cNvPr id="63" name="334 Forma libre"/>
            <p:cNvSpPr/>
            <p:nvPr/>
          </p:nvSpPr>
          <p:spPr>
            <a:xfrm>
              <a:off x="2714393" y="3813845"/>
              <a:ext cx="273431" cy="268077"/>
            </a:xfrm>
            <a:custGeom>
              <a:avLst/>
              <a:gdLst>
                <a:gd name="connsiteX0" fmla="*/ 0 w 334072"/>
                <a:gd name="connsiteY0" fmla="*/ 78160 h 390801"/>
                <a:gd name="connsiteX1" fmla="*/ 167036 w 334072"/>
                <a:gd name="connsiteY1" fmla="*/ 78160 h 390801"/>
                <a:gd name="connsiteX2" fmla="*/ 167036 w 334072"/>
                <a:gd name="connsiteY2" fmla="*/ 0 h 390801"/>
                <a:gd name="connsiteX3" fmla="*/ 334072 w 334072"/>
                <a:gd name="connsiteY3" fmla="*/ 195401 h 390801"/>
                <a:gd name="connsiteX4" fmla="*/ 167036 w 334072"/>
                <a:gd name="connsiteY4" fmla="*/ 390801 h 390801"/>
                <a:gd name="connsiteX5" fmla="*/ 167036 w 334072"/>
                <a:gd name="connsiteY5" fmla="*/ 312641 h 390801"/>
                <a:gd name="connsiteX6" fmla="*/ 0 w 334072"/>
                <a:gd name="connsiteY6" fmla="*/ 312641 h 390801"/>
                <a:gd name="connsiteX7" fmla="*/ 0 w 334072"/>
                <a:gd name="connsiteY7" fmla="*/ 78160 h 390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072" h="390801">
                  <a:moveTo>
                    <a:pt x="0" y="78160"/>
                  </a:moveTo>
                  <a:lnTo>
                    <a:pt x="167036" y="78160"/>
                  </a:lnTo>
                  <a:lnTo>
                    <a:pt x="167036" y="0"/>
                  </a:lnTo>
                  <a:lnTo>
                    <a:pt x="334072" y="195401"/>
                  </a:lnTo>
                  <a:lnTo>
                    <a:pt x="167036" y="390801"/>
                  </a:lnTo>
                  <a:lnTo>
                    <a:pt x="167036" y="312641"/>
                  </a:lnTo>
                  <a:lnTo>
                    <a:pt x="0" y="312641"/>
                  </a:lnTo>
                  <a:lnTo>
                    <a:pt x="0" y="78160"/>
                  </a:lnTo>
                  <a:close/>
                </a:path>
              </a:pathLst>
            </a:custGeom>
            <a:solidFill>
              <a:srgbClr val="336600"/>
            </a:solidFill>
            <a:ln>
              <a:noFill/>
            </a:ln>
            <a:effectLst>
              <a:glow rad="63500">
                <a:schemeClr val="accent1">
                  <a:satMod val="175000"/>
                  <a:alpha val="40000"/>
                </a:schemeClr>
              </a:glow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lIns="0" tIns="78160" rIns="100222" bIns="78160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200" b="1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64" name="335 Forma libre"/>
            <p:cNvSpPr/>
            <p:nvPr/>
          </p:nvSpPr>
          <p:spPr>
            <a:xfrm>
              <a:off x="4909648" y="3623596"/>
              <a:ext cx="1272035" cy="648574"/>
            </a:xfrm>
            <a:custGeom>
              <a:avLst/>
              <a:gdLst>
                <a:gd name="connsiteX0" fmla="*/ 0 w 1575812"/>
                <a:gd name="connsiteY0" fmla="*/ 94549 h 945487"/>
                <a:gd name="connsiteX1" fmla="*/ 94549 w 1575812"/>
                <a:gd name="connsiteY1" fmla="*/ 0 h 945487"/>
                <a:gd name="connsiteX2" fmla="*/ 1481263 w 1575812"/>
                <a:gd name="connsiteY2" fmla="*/ 0 h 945487"/>
                <a:gd name="connsiteX3" fmla="*/ 1575812 w 1575812"/>
                <a:gd name="connsiteY3" fmla="*/ 94549 h 945487"/>
                <a:gd name="connsiteX4" fmla="*/ 1575812 w 1575812"/>
                <a:gd name="connsiteY4" fmla="*/ 850938 h 945487"/>
                <a:gd name="connsiteX5" fmla="*/ 1481263 w 1575812"/>
                <a:gd name="connsiteY5" fmla="*/ 945487 h 945487"/>
                <a:gd name="connsiteX6" fmla="*/ 94549 w 1575812"/>
                <a:gd name="connsiteY6" fmla="*/ 945487 h 945487"/>
                <a:gd name="connsiteX7" fmla="*/ 0 w 1575812"/>
                <a:gd name="connsiteY7" fmla="*/ 850938 h 945487"/>
                <a:gd name="connsiteX8" fmla="*/ 0 w 1575812"/>
                <a:gd name="connsiteY8" fmla="*/ 94549 h 945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75812" h="945487">
                  <a:moveTo>
                    <a:pt x="0" y="94549"/>
                  </a:moveTo>
                  <a:cubicBezTo>
                    <a:pt x="0" y="42331"/>
                    <a:pt x="42331" y="0"/>
                    <a:pt x="94549" y="0"/>
                  </a:cubicBezTo>
                  <a:lnTo>
                    <a:pt x="1481263" y="0"/>
                  </a:lnTo>
                  <a:cubicBezTo>
                    <a:pt x="1533481" y="0"/>
                    <a:pt x="1575812" y="42331"/>
                    <a:pt x="1575812" y="94549"/>
                  </a:cubicBezTo>
                  <a:lnTo>
                    <a:pt x="1575812" y="850938"/>
                  </a:lnTo>
                  <a:cubicBezTo>
                    <a:pt x="1575812" y="903156"/>
                    <a:pt x="1533481" y="945487"/>
                    <a:pt x="1481263" y="945487"/>
                  </a:cubicBezTo>
                  <a:lnTo>
                    <a:pt x="94549" y="945487"/>
                  </a:lnTo>
                  <a:cubicBezTo>
                    <a:pt x="42331" y="945487"/>
                    <a:pt x="0" y="903156"/>
                    <a:pt x="0" y="850938"/>
                  </a:cubicBezTo>
                  <a:lnTo>
                    <a:pt x="0" y="94549"/>
                  </a:lnTo>
                  <a:close/>
                </a:path>
              </a:pathLst>
            </a:custGeom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96272" tIns="96272" rIns="96272" bIns="96272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400" b="1" dirty="0">
                  <a:solidFill>
                    <a:schemeClr val="bg1"/>
                  </a:solidFill>
                </a:rPr>
                <a:t>Fermentation</a:t>
              </a:r>
            </a:p>
          </p:txBody>
        </p:sp>
        <p:grpSp>
          <p:nvGrpSpPr>
            <p:cNvPr id="65" name="336 Grupo"/>
            <p:cNvGrpSpPr/>
            <p:nvPr/>
          </p:nvGrpSpPr>
          <p:grpSpPr>
            <a:xfrm>
              <a:off x="6372204" y="3809800"/>
              <a:ext cx="278322" cy="276166"/>
              <a:chOff x="3944804" y="1804143"/>
              <a:chExt cx="334072" cy="390801"/>
            </a:xfrm>
            <a:solidFill>
              <a:srgbClr val="336600"/>
            </a:solidFill>
            <a:effectLst>
              <a:glow rad="63500">
                <a:schemeClr val="accent1">
                  <a:satMod val="175000"/>
                  <a:alpha val="40000"/>
                </a:schemeClr>
              </a:glow>
              <a:innerShdw blurRad="63500" dist="50800" dir="13500000">
                <a:prstClr val="black">
                  <a:alpha val="50000"/>
                </a:prstClr>
              </a:inn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</p:grpSpPr>
          <p:sp>
            <p:nvSpPr>
              <p:cNvPr id="106" name="337 Flecha derecha"/>
              <p:cNvSpPr/>
              <p:nvPr/>
            </p:nvSpPr>
            <p:spPr>
              <a:xfrm>
                <a:off x="3944804" y="1804143"/>
                <a:ext cx="334072" cy="39080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p3d z="-70000"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2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107" name="Flecha derecha 4"/>
              <p:cNvSpPr/>
              <p:nvPr/>
            </p:nvSpPr>
            <p:spPr>
              <a:xfrm>
                <a:off x="3944804" y="1882303"/>
                <a:ext cx="233850" cy="234481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p3d z="-70000"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0" tIns="0" rIns="0" bIns="0" spcCol="1270" anchor="ctr"/>
              <a:lstStyle/>
              <a:p>
                <a:pPr algn="ctr" defTabSz="62230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n-US" sz="1400"/>
              </a:p>
            </p:txBody>
          </p:sp>
        </p:grpSp>
        <p:grpSp>
          <p:nvGrpSpPr>
            <p:cNvPr id="66" name="339 Grupo"/>
            <p:cNvGrpSpPr/>
            <p:nvPr/>
          </p:nvGrpSpPr>
          <p:grpSpPr>
            <a:xfrm>
              <a:off x="6732240" y="3623596"/>
              <a:ext cx="1189331" cy="648574"/>
              <a:chOff x="4417547" y="1526800"/>
              <a:chExt cx="1575812" cy="945487"/>
            </a:xfrm>
            <a:scene3d>
              <a:camera prst="orthographicFront"/>
              <a:lightRig rig="threePt" dir="t">
                <a:rot lat="0" lon="0" rev="7500000"/>
              </a:lightRig>
            </a:scene3d>
          </p:grpSpPr>
          <p:sp>
            <p:nvSpPr>
              <p:cNvPr id="104" name="340 Rectángulo redondeado"/>
              <p:cNvSpPr/>
              <p:nvPr/>
            </p:nvSpPr>
            <p:spPr>
              <a:xfrm>
                <a:off x="4417547" y="1526800"/>
                <a:ext cx="1575812" cy="945487"/>
              </a:xfrm>
              <a:prstGeom prst="roundRect">
                <a:avLst>
                  <a:gd name="adj" fmla="val 10000"/>
                </a:avLst>
              </a:prstGeom>
              <a:sp3d prstMaterial="plastic">
                <a:bevelT w="127000" h="25400" prst="relaxedInset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05" name="341 Rectángulo"/>
              <p:cNvSpPr/>
              <p:nvPr/>
            </p:nvSpPr>
            <p:spPr>
              <a:xfrm>
                <a:off x="4445239" y="1554492"/>
                <a:ext cx="1520428" cy="890103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68580" tIns="68580" rIns="68580" bIns="68580" spcCol="1270" anchor="ctr"/>
              <a:lstStyle/>
              <a:p>
                <a:pPr algn="ctr" defTabSz="80010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en-US" sz="1400" b="1" dirty="0">
                    <a:solidFill>
                      <a:schemeClr val="bg1"/>
                    </a:solidFill>
                  </a:rPr>
                  <a:t>Product purification</a:t>
                </a:r>
              </a:p>
            </p:txBody>
          </p:sp>
        </p:grpSp>
        <p:grpSp>
          <p:nvGrpSpPr>
            <p:cNvPr id="67" name="342 Grupo"/>
            <p:cNvGrpSpPr/>
            <p:nvPr/>
          </p:nvGrpSpPr>
          <p:grpSpPr>
            <a:xfrm>
              <a:off x="8100392" y="3809800"/>
              <a:ext cx="278322" cy="276166"/>
              <a:chOff x="3944804" y="1804143"/>
              <a:chExt cx="334072" cy="390801"/>
            </a:xfrm>
            <a:solidFill>
              <a:srgbClr val="336600"/>
            </a:solidFill>
            <a:effectLst>
              <a:glow rad="63500">
                <a:schemeClr val="accent1">
                  <a:satMod val="175000"/>
                  <a:alpha val="40000"/>
                </a:schemeClr>
              </a:glow>
              <a:innerShdw blurRad="63500" dist="50800" dir="13500000">
                <a:prstClr val="black">
                  <a:alpha val="50000"/>
                </a:prstClr>
              </a:inn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</p:grpSpPr>
          <p:sp>
            <p:nvSpPr>
              <p:cNvPr id="102" name="343 Flecha derecha"/>
              <p:cNvSpPr/>
              <p:nvPr/>
            </p:nvSpPr>
            <p:spPr>
              <a:xfrm>
                <a:off x="3944804" y="1804143"/>
                <a:ext cx="334072" cy="39080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p3d z="-70000"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2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103" name="Flecha derecha 4"/>
              <p:cNvSpPr/>
              <p:nvPr/>
            </p:nvSpPr>
            <p:spPr>
              <a:xfrm>
                <a:off x="3944804" y="1882303"/>
                <a:ext cx="233850" cy="234481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p3d z="-70000"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0" tIns="0" rIns="0" bIns="0" spcCol="1270" anchor="ctr"/>
              <a:lstStyle/>
              <a:p>
                <a:pPr algn="ctr" defTabSz="62230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n-US" sz="1400"/>
              </a:p>
            </p:txBody>
          </p:sp>
        </p:grpSp>
        <p:sp>
          <p:nvSpPr>
            <p:cNvPr id="68" name="335 Forma libre"/>
            <p:cNvSpPr/>
            <p:nvPr/>
          </p:nvSpPr>
          <p:spPr>
            <a:xfrm>
              <a:off x="3119154" y="3623596"/>
              <a:ext cx="1289770" cy="648574"/>
            </a:xfrm>
            <a:custGeom>
              <a:avLst/>
              <a:gdLst>
                <a:gd name="connsiteX0" fmla="*/ 0 w 1575812"/>
                <a:gd name="connsiteY0" fmla="*/ 94549 h 945487"/>
                <a:gd name="connsiteX1" fmla="*/ 94549 w 1575812"/>
                <a:gd name="connsiteY1" fmla="*/ 0 h 945487"/>
                <a:gd name="connsiteX2" fmla="*/ 1481263 w 1575812"/>
                <a:gd name="connsiteY2" fmla="*/ 0 h 945487"/>
                <a:gd name="connsiteX3" fmla="*/ 1575812 w 1575812"/>
                <a:gd name="connsiteY3" fmla="*/ 94549 h 945487"/>
                <a:gd name="connsiteX4" fmla="*/ 1575812 w 1575812"/>
                <a:gd name="connsiteY4" fmla="*/ 850938 h 945487"/>
                <a:gd name="connsiteX5" fmla="*/ 1481263 w 1575812"/>
                <a:gd name="connsiteY5" fmla="*/ 945487 h 945487"/>
                <a:gd name="connsiteX6" fmla="*/ 94549 w 1575812"/>
                <a:gd name="connsiteY6" fmla="*/ 945487 h 945487"/>
                <a:gd name="connsiteX7" fmla="*/ 0 w 1575812"/>
                <a:gd name="connsiteY7" fmla="*/ 850938 h 945487"/>
                <a:gd name="connsiteX8" fmla="*/ 0 w 1575812"/>
                <a:gd name="connsiteY8" fmla="*/ 94549 h 945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75812" h="945487">
                  <a:moveTo>
                    <a:pt x="0" y="94549"/>
                  </a:moveTo>
                  <a:cubicBezTo>
                    <a:pt x="0" y="42331"/>
                    <a:pt x="42331" y="0"/>
                    <a:pt x="94549" y="0"/>
                  </a:cubicBezTo>
                  <a:lnTo>
                    <a:pt x="1481263" y="0"/>
                  </a:lnTo>
                  <a:cubicBezTo>
                    <a:pt x="1533481" y="0"/>
                    <a:pt x="1575812" y="42331"/>
                    <a:pt x="1575812" y="94549"/>
                  </a:cubicBezTo>
                  <a:lnTo>
                    <a:pt x="1575812" y="850938"/>
                  </a:lnTo>
                  <a:cubicBezTo>
                    <a:pt x="1575812" y="903156"/>
                    <a:pt x="1533481" y="945487"/>
                    <a:pt x="1481263" y="945487"/>
                  </a:cubicBezTo>
                  <a:lnTo>
                    <a:pt x="94549" y="945487"/>
                  </a:lnTo>
                  <a:cubicBezTo>
                    <a:pt x="42331" y="945487"/>
                    <a:pt x="0" y="903156"/>
                    <a:pt x="0" y="850938"/>
                  </a:cubicBezTo>
                  <a:lnTo>
                    <a:pt x="0" y="94549"/>
                  </a:lnTo>
                  <a:close/>
                </a:path>
              </a:pathLst>
            </a:custGeom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96272" tIns="96272" rIns="96272" bIns="96272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400" b="1" dirty="0">
                  <a:solidFill>
                    <a:schemeClr val="bg1"/>
                  </a:solidFill>
                </a:rPr>
                <a:t>Detoxification</a:t>
              </a:r>
            </a:p>
          </p:txBody>
        </p:sp>
        <p:grpSp>
          <p:nvGrpSpPr>
            <p:cNvPr id="69" name="336 Grupo"/>
            <p:cNvGrpSpPr/>
            <p:nvPr/>
          </p:nvGrpSpPr>
          <p:grpSpPr>
            <a:xfrm>
              <a:off x="4499992" y="3809800"/>
              <a:ext cx="278322" cy="276166"/>
              <a:chOff x="3944804" y="1804143"/>
              <a:chExt cx="334072" cy="390801"/>
            </a:xfrm>
            <a:solidFill>
              <a:srgbClr val="336600"/>
            </a:solidFill>
            <a:effectLst>
              <a:glow rad="63500">
                <a:schemeClr val="accent1">
                  <a:satMod val="175000"/>
                  <a:alpha val="40000"/>
                </a:schemeClr>
              </a:glow>
              <a:innerShdw blurRad="63500" dist="50800" dir="13500000">
                <a:prstClr val="black">
                  <a:alpha val="50000"/>
                </a:prstClr>
              </a:inn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</p:grpSpPr>
          <p:sp>
            <p:nvSpPr>
              <p:cNvPr id="100" name="337 Flecha derecha"/>
              <p:cNvSpPr/>
              <p:nvPr/>
            </p:nvSpPr>
            <p:spPr>
              <a:xfrm>
                <a:off x="3944804" y="1804143"/>
                <a:ext cx="334072" cy="39080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p3d z="-70000"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2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101" name="Flecha derecha 4"/>
              <p:cNvSpPr/>
              <p:nvPr/>
            </p:nvSpPr>
            <p:spPr>
              <a:xfrm>
                <a:off x="3944804" y="1882303"/>
                <a:ext cx="233850" cy="234481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p3d z="-70000"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0" tIns="0" rIns="0" bIns="0" spcCol="1270" anchor="ctr"/>
              <a:lstStyle/>
              <a:p>
                <a:pPr algn="ctr" defTabSz="62230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n-US" sz="1400"/>
              </a:p>
            </p:txBody>
          </p:sp>
        </p:grpSp>
        <p:sp>
          <p:nvSpPr>
            <p:cNvPr id="70" name="331 Forma libre"/>
            <p:cNvSpPr/>
            <p:nvPr/>
          </p:nvSpPr>
          <p:spPr>
            <a:xfrm>
              <a:off x="8100392" y="3623596"/>
              <a:ext cx="1289770" cy="648574"/>
            </a:xfrm>
            <a:custGeom>
              <a:avLst/>
              <a:gdLst>
                <a:gd name="connsiteX0" fmla="*/ 0 w 1575812"/>
                <a:gd name="connsiteY0" fmla="*/ 94549 h 945487"/>
                <a:gd name="connsiteX1" fmla="*/ 94549 w 1575812"/>
                <a:gd name="connsiteY1" fmla="*/ 0 h 945487"/>
                <a:gd name="connsiteX2" fmla="*/ 1481263 w 1575812"/>
                <a:gd name="connsiteY2" fmla="*/ 0 h 945487"/>
                <a:gd name="connsiteX3" fmla="*/ 1575812 w 1575812"/>
                <a:gd name="connsiteY3" fmla="*/ 94549 h 945487"/>
                <a:gd name="connsiteX4" fmla="*/ 1575812 w 1575812"/>
                <a:gd name="connsiteY4" fmla="*/ 850938 h 945487"/>
                <a:gd name="connsiteX5" fmla="*/ 1481263 w 1575812"/>
                <a:gd name="connsiteY5" fmla="*/ 945487 h 945487"/>
                <a:gd name="connsiteX6" fmla="*/ 94549 w 1575812"/>
                <a:gd name="connsiteY6" fmla="*/ 945487 h 945487"/>
                <a:gd name="connsiteX7" fmla="*/ 0 w 1575812"/>
                <a:gd name="connsiteY7" fmla="*/ 850938 h 945487"/>
                <a:gd name="connsiteX8" fmla="*/ 0 w 1575812"/>
                <a:gd name="connsiteY8" fmla="*/ 94549 h 945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75812" h="945487">
                  <a:moveTo>
                    <a:pt x="0" y="94549"/>
                  </a:moveTo>
                  <a:cubicBezTo>
                    <a:pt x="0" y="42331"/>
                    <a:pt x="42331" y="0"/>
                    <a:pt x="94549" y="0"/>
                  </a:cubicBezTo>
                  <a:lnTo>
                    <a:pt x="1481263" y="0"/>
                  </a:lnTo>
                  <a:cubicBezTo>
                    <a:pt x="1533481" y="0"/>
                    <a:pt x="1575812" y="42331"/>
                    <a:pt x="1575812" y="94549"/>
                  </a:cubicBezTo>
                  <a:lnTo>
                    <a:pt x="1575812" y="850938"/>
                  </a:lnTo>
                  <a:cubicBezTo>
                    <a:pt x="1575812" y="903156"/>
                    <a:pt x="1533481" y="945487"/>
                    <a:pt x="1481263" y="945487"/>
                  </a:cubicBezTo>
                  <a:lnTo>
                    <a:pt x="94549" y="945487"/>
                  </a:lnTo>
                  <a:cubicBezTo>
                    <a:pt x="42331" y="945487"/>
                    <a:pt x="0" y="903156"/>
                    <a:pt x="0" y="850938"/>
                  </a:cubicBezTo>
                  <a:lnTo>
                    <a:pt x="0" y="94549"/>
                  </a:lnTo>
                  <a:close/>
                </a:path>
              </a:pathLst>
            </a:custGeom>
            <a:noFill/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96272" tIns="96272" rIns="96272" bIns="96272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400" b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Final</a:t>
              </a:r>
            </a:p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400" b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products</a:t>
              </a:r>
            </a:p>
          </p:txBody>
        </p:sp>
      </p:grpSp>
      <p:sp>
        <p:nvSpPr>
          <p:cNvPr id="108" name="14 Rectángulo"/>
          <p:cNvSpPr>
            <a:spLocks noChangeArrowheads="1"/>
          </p:cNvSpPr>
          <p:nvPr/>
        </p:nvSpPr>
        <p:spPr bwMode="auto">
          <a:xfrm>
            <a:off x="35496" y="6505599"/>
            <a:ext cx="619283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 smtClean="0">
                <a:latin typeface="Calibri" pitchFamily="34" charset="0"/>
              </a:rPr>
              <a:t>World </a:t>
            </a:r>
            <a:r>
              <a:rPr lang="en-US" sz="1400" dirty="0">
                <a:latin typeface="Calibri" pitchFamily="34" charset="0"/>
              </a:rPr>
              <a:t>Bioenergy Congress and Expo</a:t>
            </a:r>
            <a:r>
              <a:rPr lang="en-GB" sz="1400" dirty="0">
                <a:latin typeface="Calibri" pitchFamily="34" charset="0"/>
              </a:rPr>
              <a:t>, Rome</a:t>
            </a:r>
            <a:r>
              <a:rPr lang="en-GB" sz="1400" dirty="0" smtClean="0">
                <a:latin typeface="Calibri" pitchFamily="34" charset="0"/>
              </a:rPr>
              <a:t>,</a:t>
            </a:r>
            <a:r>
              <a:rPr lang="es-ES" sz="1400" dirty="0" smtClean="0">
                <a:latin typeface="Calibri" pitchFamily="34" charset="0"/>
              </a:rPr>
              <a:t> </a:t>
            </a:r>
            <a:r>
              <a:rPr lang="es-ES" sz="1400" dirty="0">
                <a:latin typeface="Calibri" pitchFamily="34" charset="0"/>
              </a:rPr>
              <a:t>June 13-14, 2016</a:t>
            </a:r>
            <a:endParaRPr lang="en-GB" sz="1400" dirty="0">
              <a:latin typeface="Calibri" pitchFamily="34" charset="0"/>
            </a:endParaRPr>
          </a:p>
        </p:txBody>
      </p:sp>
      <p:sp>
        <p:nvSpPr>
          <p:cNvPr id="109" name="Rectángulo 108"/>
          <p:cNvSpPr/>
          <p:nvPr/>
        </p:nvSpPr>
        <p:spPr>
          <a:xfrm>
            <a:off x="6732240" y="6247625"/>
            <a:ext cx="23762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200" dirty="0">
              <a:solidFill>
                <a:srgbClr val="000000"/>
              </a:solidFill>
              <a:latin typeface="BELDM K+ Impact"/>
            </a:endParaRPr>
          </a:p>
          <a:p>
            <a:r>
              <a:rPr lang="es-ES" sz="1200" dirty="0">
                <a:solidFill>
                  <a:srgbClr val="000000"/>
                </a:solidFill>
                <a:latin typeface="BELDM K+ Impact"/>
              </a:rPr>
              <a:t> </a:t>
            </a:r>
            <a:r>
              <a:rPr lang="es-ES" dirty="0">
                <a:solidFill>
                  <a:srgbClr val="F26421"/>
                </a:solidFill>
                <a:latin typeface="BELDM K+ Impact"/>
              </a:rPr>
              <a:t>conference</a:t>
            </a:r>
            <a:r>
              <a:rPr lang="es-ES" dirty="0">
                <a:solidFill>
                  <a:srgbClr val="0071BC"/>
                </a:solidFill>
                <a:latin typeface="BELDM K+ Impact"/>
              </a:rPr>
              <a:t>series</a:t>
            </a:r>
            <a:r>
              <a:rPr lang="es-ES" sz="1200" dirty="0">
                <a:solidFill>
                  <a:srgbClr val="0071BC"/>
                </a:solidFill>
                <a:latin typeface="BELDM K+ Impact"/>
              </a:rPr>
              <a:t>.com </a:t>
            </a:r>
          </a:p>
        </p:txBody>
      </p:sp>
      <p:pic>
        <p:nvPicPr>
          <p:cNvPr id="58" name="Imagen 5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762"/>
            <a:ext cx="817324" cy="6139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41613 -0.25267 " pathEditMode="relative" ptsTypes="AA">
                                      <p:cBhvr>
                                        <p:cTn id="60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41613 -0.25267 " pathEditMode="relative" ptsTypes="AA">
                                      <p:cBhvr>
                                        <p:cTn id="62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41613 -0.25267 " pathEditMode="relative" ptsTypes="AA">
                                      <p:cBhvr>
                                        <p:cTn id="64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41613 -0.25267 " pathEditMode="relative" ptsTypes="AA">
                                      <p:cBhvr>
                                        <p:cTn id="66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41613 -0.25267 " pathEditMode="relative" ptsTypes="AA">
                                      <p:cBhvr>
                                        <p:cTn id="68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41613 -0.25267 " pathEditMode="relative" ptsTypes="AA">
                                      <p:cBhvr>
                                        <p:cTn id="70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41613 -0.25267 " pathEditMode="relative" ptsTypes="AA">
                                      <p:cBhvr>
                                        <p:cTn id="72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41613 -0.25267 " pathEditMode="relative" ptsTypes="AA">
                                      <p:cBhvr>
                                        <p:cTn id="74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41613 -0.25267 " pathEditMode="relative" ptsTypes="AA">
                                      <p:cBhvr>
                                        <p:cTn id="76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41613 -0.25267 " pathEditMode="relative" ptsTypes="AA">
                                      <p:cBhvr>
                                        <p:cTn id="78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4" grpId="0" animBg="1"/>
      <p:bldP spid="75" grpId="0"/>
      <p:bldP spid="76" grpId="0"/>
      <p:bldP spid="77" grpId="0" animBg="1"/>
      <p:bldP spid="78" grpId="0" animBg="1"/>
      <p:bldP spid="79" grpId="0" animBg="1"/>
      <p:bldP spid="80" grpId="0"/>
      <p:bldP spid="81" grpId="0" animBg="1"/>
      <p:bldP spid="82" grpId="0" animBg="1"/>
      <p:bldP spid="83" grpId="0" animBg="1"/>
      <p:bldP spid="84" grpId="0"/>
      <p:bldP spid="85" grpId="0"/>
      <p:bldP spid="86" grpId="0" animBg="1"/>
      <p:bldP spid="87" grpId="0" animBg="1"/>
      <p:bldP spid="88" grpId="0" animBg="1"/>
      <p:bldP spid="89" grpId="0"/>
      <p:bldP spid="90" grpId="0"/>
      <p:bldP spid="98" grpId="0" animBg="1"/>
      <p:bldP spid="9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4"/>
          <p:cNvSpPr>
            <a:spLocks noChangeArrowheads="1"/>
          </p:cNvSpPr>
          <p:nvPr/>
        </p:nvSpPr>
        <p:spPr bwMode="auto">
          <a:xfrm>
            <a:off x="0" y="1219895"/>
            <a:ext cx="9144000" cy="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endParaRPr lang="es-ES">
              <a:latin typeface="Calibri" pitchFamily="34" charset="0"/>
            </a:endParaRPr>
          </a:p>
        </p:txBody>
      </p:sp>
      <p:cxnSp>
        <p:nvCxnSpPr>
          <p:cNvPr id="8" name="7 Conector recto"/>
          <p:cNvCxnSpPr/>
          <p:nvPr/>
        </p:nvCxnSpPr>
        <p:spPr bwMode="auto">
          <a:xfrm>
            <a:off x="-31750" y="639763"/>
            <a:ext cx="9163050" cy="9524"/>
          </a:xfrm>
          <a:prstGeom prst="line">
            <a:avLst/>
          </a:prstGeom>
          <a:solidFill>
            <a:schemeClr val="accent1"/>
          </a:solidFill>
          <a:ln w="28575" cap="flat" cmpd="sng" algn="ctr">
            <a:gradFill flip="none" rotWithShape="1">
              <a:gsLst>
                <a:gs pos="0">
                  <a:srgbClr val="C00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  <a:tileRect r="-100000" b="-100000"/>
            </a:gradFill>
            <a:prstDash val="solid"/>
            <a:round/>
            <a:headEnd type="none" w="med" len="med"/>
            <a:tailEnd type="none" w="med" len="med"/>
          </a:ln>
          <a:effectLst>
            <a:innerShdw blurRad="571500" dist="152400" dir="3600000">
              <a:srgbClr val="3B9573">
                <a:alpha val="25000"/>
              </a:srgbClr>
            </a:innerShdw>
          </a:effectLst>
        </p:spPr>
      </p:cxnSp>
      <p:sp>
        <p:nvSpPr>
          <p:cNvPr id="16387" name="9 CuadroTexto"/>
          <p:cNvSpPr txBox="1">
            <a:spLocks noChangeArrowheads="1"/>
          </p:cNvSpPr>
          <p:nvPr/>
        </p:nvSpPr>
        <p:spPr bwMode="auto">
          <a:xfrm>
            <a:off x="684213" y="1341438"/>
            <a:ext cx="7991475" cy="424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</p:txBody>
      </p:sp>
      <p:pic>
        <p:nvPicPr>
          <p:cNvPr id="16388" name="Picture 13" descr="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19125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4" name="Picture 12" descr="Logo_G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0288" y="0"/>
            <a:ext cx="1763712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4 Rectángulo redondeado"/>
          <p:cNvSpPr/>
          <p:nvPr/>
        </p:nvSpPr>
        <p:spPr>
          <a:xfrm>
            <a:off x="1892746" y="1779662"/>
            <a:ext cx="1857375" cy="8572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/>
              <a:t>TRADITIONAL PULP AND PAPER MILL</a:t>
            </a:r>
          </a:p>
        </p:txBody>
      </p:sp>
      <p:sp>
        <p:nvSpPr>
          <p:cNvPr id="37" name="5 Rectángulo redondeado"/>
          <p:cNvSpPr/>
          <p:nvPr/>
        </p:nvSpPr>
        <p:spPr>
          <a:xfrm>
            <a:off x="1937196" y="3162226"/>
            <a:ext cx="1857375" cy="857250"/>
          </a:xfrm>
          <a:prstGeom prst="roundRect">
            <a:avLst/>
          </a:prstGeom>
          <a:solidFill>
            <a:srgbClr val="33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/>
              <a:t>BIOREFINERY PULP AND PAPER MILL</a:t>
            </a:r>
          </a:p>
        </p:txBody>
      </p:sp>
      <p:sp>
        <p:nvSpPr>
          <p:cNvPr id="38" name="AutoShape 86"/>
          <p:cNvSpPr>
            <a:spLocks noChangeArrowheads="1"/>
          </p:cNvSpPr>
          <p:nvPr/>
        </p:nvSpPr>
        <p:spPr bwMode="auto">
          <a:xfrm>
            <a:off x="1464121" y="1922537"/>
            <a:ext cx="330200" cy="144462"/>
          </a:xfrm>
          <a:prstGeom prst="rightArrow">
            <a:avLst>
              <a:gd name="adj1" fmla="val 50000"/>
              <a:gd name="adj2" fmla="val 62498"/>
            </a:avLst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2391" tIns="46195" rIns="92391" bIns="46195" anchor="ctr"/>
          <a:lstStyle/>
          <a:p>
            <a:endParaRPr lang="es-ES" sz="1500">
              <a:latin typeface="Calibri" pitchFamily="34" charset="0"/>
            </a:endParaRPr>
          </a:p>
        </p:txBody>
      </p:sp>
      <p:sp>
        <p:nvSpPr>
          <p:cNvPr id="39" name="53 CuadroTexto"/>
          <p:cNvSpPr txBox="1">
            <a:spLocks noChangeArrowheads="1"/>
          </p:cNvSpPr>
          <p:nvPr/>
        </p:nvSpPr>
        <p:spPr bwMode="auto">
          <a:xfrm>
            <a:off x="178246" y="1779662"/>
            <a:ext cx="12144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s-ES">
                <a:latin typeface="Calibri" pitchFamily="34" charset="0"/>
              </a:rPr>
              <a:t>Wood</a:t>
            </a:r>
          </a:p>
        </p:txBody>
      </p:sp>
      <p:sp>
        <p:nvSpPr>
          <p:cNvPr id="40" name="AutoShape 86"/>
          <p:cNvSpPr>
            <a:spLocks noChangeArrowheads="1"/>
          </p:cNvSpPr>
          <p:nvPr/>
        </p:nvSpPr>
        <p:spPr bwMode="auto">
          <a:xfrm>
            <a:off x="1475656" y="2338462"/>
            <a:ext cx="330200" cy="144462"/>
          </a:xfrm>
          <a:prstGeom prst="rightArrow">
            <a:avLst>
              <a:gd name="adj1" fmla="val 50000"/>
              <a:gd name="adj2" fmla="val 62498"/>
            </a:avLst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2391" tIns="46195" rIns="92391" bIns="46195" anchor="ctr"/>
          <a:lstStyle/>
          <a:p>
            <a:endParaRPr lang="es-ES" sz="1500">
              <a:latin typeface="Calibri" pitchFamily="34" charset="0"/>
            </a:endParaRPr>
          </a:p>
        </p:txBody>
      </p:sp>
      <p:sp>
        <p:nvSpPr>
          <p:cNvPr id="41" name="55 CuadroTexto"/>
          <p:cNvSpPr txBox="1">
            <a:spLocks noChangeArrowheads="1"/>
          </p:cNvSpPr>
          <p:nvPr/>
        </p:nvSpPr>
        <p:spPr bwMode="auto">
          <a:xfrm>
            <a:off x="205233" y="2195587"/>
            <a:ext cx="12144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s-ES">
                <a:latin typeface="Calibri" pitchFamily="34" charset="0"/>
              </a:rPr>
              <a:t>Fuel</a:t>
            </a:r>
          </a:p>
        </p:txBody>
      </p:sp>
      <p:sp>
        <p:nvSpPr>
          <p:cNvPr id="42" name="57 CuadroTexto"/>
          <p:cNvSpPr txBox="1">
            <a:spLocks noChangeArrowheads="1"/>
          </p:cNvSpPr>
          <p:nvPr/>
        </p:nvSpPr>
        <p:spPr bwMode="auto">
          <a:xfrm>
            <a:off x="4250183" y="1779662"/>
            <a:ext cx="12144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latin typeface="Calibri" pitchFamily="34" charset="0"/>
              </a:rPr>
              <a:t>Cellulose</a:t>
            </a:r>
          </a:p>
        </p:txBody>
      </p:sp>
      <p:sp>
        <p:nvSpPr>
          <p:cNvPr id="43" name="AutoShape 86"/>
          <p:cNvSpPr>
            <a:spLocks noChangeArrowheads="1"/>
          </p:cNvSpPr>
          <p:nvPr/>
        </p:nvSpPr>
        <p:spPr bwMode="auto">
          <a:xfrm>
            <a:off x="3892996" y="1922537"/>
            <a:ext cx="330200" cy="144462"/>
          </a:xfrm>
          <a:prstGeom prst="rightArrow">
            <a:avLst>
              <a:gd name="adj1" fmla="val 50000"/>
              <a:gd name="adj2" fmla="val 62498"/>
            </a:avLst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2391" tIns="46195" rIns="92391" bIns="46195" anchor="ctr"/>
          <a:lstStyle/>
          <a:p>
            <a:endParaRPr lang="es-ES" sz="1500">
              <a:latin typeface="Calibri" pitchFamily="34" charset="0"/>
            </a:endParaRPr>
          </a:p>
        </p:txBody>
      </p:sp>
      <p:sp>
        <p:nvSpPr>
          <p:cNvPr id="44" name="59 CuadroTexto"/>
          <p:cNvSpPr txBox="1">
            <a:spLocks noChangeArrowheads="1"/>
          </p:cNvSpPr>
          <p:nvPr/>
        </p:nvSpPr>
        <p:spPr bwMode="auto">
          <a:xfrm>
            <a:off x="4250182" y="2267024"/>
            <a:ext cx="314325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dirty="0" err="1" smtClean="0">
                <a:latin typeface="Calibri" pitchFamily="34" charset="0"/>
              </a:rPr>
              <a:t>Spent</a:t>
            </a:r>
            <a:r>
              <a:rPr lang="es-ES" dirty="0" smtClean="0">
                <a:latin typeface="Calibri" pitchFamily="34" charset="0"/>
              </a:rPr>
              <a:t> </a:t>
            </a:r>
            <a:r>
              <a:rPr lang="es-ES" dirty="0" err="1" smtClean="0">
                <a:latin typeface="Calibri" pitchFamily="34" charset="0"/>
              </a:rPr>
              <a:t>liquor</a:t>
            </a:r>
            <a:r>
              <a:rPr lang="es-ES" dirty="0" smtClean="0">
                <a:latin typeface="Calibri" pitchFamily="34" charset="0"/>
              </a:rPr>
              <a:t> (</a:t>
            </a:r>
            <a:r>
              <a:rPr lang="es-ES" dirty="0" err="1" smtClean="0">
                <a:latin typeface="Calibri" pitchFamily="34" charset="0"/>
              </a:rPr>
              <a:t>waste</a:t>
            </a:r>
            <a:r>
              <a:rPr lang="es-ES" dirty="0" smtClean="0">
                <a:latin typeface="Calibri" pitchFamily="34" charset="0"/>
              </a:rPr>
              <a:t> material)</a:t>
            </a:r>
            <a:endParaRPr lang="es-ES" dirty="0">
              <a:latin typeface="Calibri" pitchFamily="34" charset="0"/>
            </a:endParaRPr>
          </a:p>
        </p:txBody>
      </p:sp>
      <p:sp>
        <p:nvSpPr>
          <p:cNvPr id="45" name="AutoShape 86"/>
          <p:cNvSpPr>
            <a:spLocks noChangeArrowheads="1"/>
          </p:cNvSpPr>
          <p:nvPr/>
        </p:nvSpPr>
        <p:spPr bwMode="auto">
          <a:xfrm>
            <a:off x="3892996" y="2409899"/>
            <a:ext cx="330200" cy="144463"/>
          </a:xfrm>
          <a:prstGeom prst="rightArrow">
            <a:avLst>
              <a:gd name="adj1" fmla="val 50000"/>
              <a:gd name="adj2" fmla="val 62497"/>
            </a:avLst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2391" tIns="46195" rIns="92391" bIns="46195" anchor="ctr"/>
          <a:lstStyle/>
          <a:p>
            <a:endParaRPr lang="es-ES" sz="1500">
              <a:latin typeface="Calibri" pitchFamily="34" charset="0"/>
            </a:endParaRPr>
          </a:p>
        </p:txBody>
      </p:sp>
      <p:sp>
        <p:nvSpPr>
          <p:cNvPr id="46" name="61 CuadroTexto"/>
          <p:cNvSpPr txBox="1">
            <a:spLocks noChangeArrowheads="1"/>
          </p:cNvSpPr>
          <p:nvPr/>
        </p:nvSpPr>
        <p:spPr bwMode="auto">
          <a:xfrm>
            <a:off x="5750371" y="1779662"/>
            <a:ext cx="12144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b="1" dirty="0" err="1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  <a:ea typeface="Times New Roman" pitchFamily="18" charset="0"/>
                <a:cs typeface="Arial" pitchFamily="34" charset="0"/>
              </a:rPr>
              <a:t>Pulp</a:t>
            </a:r>
            <a:endParaRPr lang="es-ES" b="1" dirty="0">
              <a:solidFill>
                <a:schemeClr val="accent6">
                  <a:lumMod val="75000"/>
                </a:schemeClr>
              </a:solidFill>
              <a:latin typeface="Arial Narrow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47" name="AutoShape 86"/>
          <p:cNvSpPr>
            <a:spLocks noChangeArrowheads="1"/>
          </p:cNvSpPr>
          <p:nvPr/>
        </p:nvSpPr>
        <p:spPr bwMode="auto">
          <a:xfrm>
            <a:off x="5393183" y="1922537"/>
            <a:ext cx="330200" cy="144462"/>
          </a:xfrm>
          <a:prstGeom prst="rightArrow">
            <a:avLst>
              <a:gd name="adj1" fmla="val 50000"/>
              <a:gd name="adj2" fmla="val 62498"/>
            </a:avLst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2391" tIns="46195" rIns="92391" bIns="46195" anchor="ctr"/>
          <a:lstStyle/>
          <a:p>
            <a:endParaRPr lang="es-ES" sz="1500">
              <a:latin typeface="Calibri" pitchFamily="34" charset="0"/>
            </a:endParaRPr>
          </a:p>
        </p:txBody>
      </p:sp>
      <p:sp>
        <p:nvSpPr>
          <p:cNvPr id="48" name="AutoShape 86"/>
          <p:cNvSpPr>
            <a:spLocks noChangeArrowheads="1"/>
          </p:cNvSpPr>
          <p:nvPr/>
        </p:nvSpPr>
        <p:spPr bwMode="auto">
          <a:xfrm>
            <a:off x="1508571" y="3305101"/>
            <a:ext cx="331787" cy="144462"/>
          </a:xfrm>
          <a:prstGeom prst="rightArrow">
            <a:avLst>
              <a:gd name="adj1" fmla="val 50000"/>
              <a:gd name="adj2" fmla="val 62798"/>
            </a:avLst>
          </a:prstGeom>
          <a:solidFill>
            <a:srgbClr val="33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2391" tIns="46195" rIns="92391" bIns="46195" anchor="ctr"/>
          <a:lstStyle/>
          <a:p>
            <a:endParaRPr lang="es-ES" sz="1500">
              <a:latin typeface="Calibri" pitchFamily="34" charset="0"/>
            </a:endParaRPr>
          </a:p>
        </p:txBody>
      </p:sp>
      <p:sp>
        <p:nvSpPr>
          <p:cNvPr id="49" name="64 CuadroTexto"/>
          <p:cNvSpPr txBox="1">
            <a:spLocks noChangeArrowheads="1"/>
          </p:cNvSpPr>
          <p:nvPr/>
        </p:nvSpPr>
        <p:spPr bwMode="auto">
          <a:xfrm>
            <a:off x="294133" y="3162226"/>
            <a:ext cx="1143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s-ES">
                <a:latin typeface="Calibri" pitchFamily="34" charset="0"/>
              </a:rPr>
              <a:t>Wood </a:t>
            </a:r>
          </a:p>
        </p:txBody>
      </p:sp>
      <p:sp>
        <p:nvSpPr>
          <p:cNvPr id="50" name="AutoShape 86"/>
          <p:cNvSpPr>
            <a:spLocks noChangeArrowheads="1"/>
          </p:cNvSpPr>
          <p:nvPr/>
        </p:nvSpPr>
        <p:spPr bwMode="auto">
          <a:xfrm>
            <a:off x="1505496" y="3721026"/>
            <a:ext cx="330200" cy="144462"/>
          </a:xfrm>
          <a:prstGeom prst="rightArrow">
            <a:avLst>
              <a:gd name="adj1" fmla="val 50000"/>
              <a:gd name="adj2" fmla="val 62498"/>
            </a:avLst>
          </a:prstGeom>
          <a:solidFill>
            <a:srgbClr val="33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2391" tIns="46195" rIns="92391" bIns="46195" anchor="ctr"/>
          <a:lstStyle/>
          <a:p>
            <a:endParaRPr lang="es-ES" sz="1500">
              <a:latin typeface="Calibri" pitchFamily="34" charset="0"/>
            </a:endParaRPr>
          </a:p>
        </p:txBody>
      </p:sp>
      <p:sp>
        <p:nvSpPr>
          <p:cNvPr id="51" name="66 CuadroTexto"/>
          <p:cNvSpPr txBox="1">
            <a:spLocks noChangeArrowheads="1"/>
          </p:cNvSpPr>
          <p:nvPr/>
        </p:nvSpPr>
        <p:spPr bwMode="auto">
          <a:xfrm>
            <a:off x="249683" y="3578151"/>
            <a:ext cx="12144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s-ES">
                <a:latin typeface="Calibri" pitchFamily="34" charset="0"/>
              </a:rPr>
              <a:t>Fuel</a:t>
            </a:r>
          </a:p>
        </p:txBody>
      </p:sp>
      <p:sp>
        <p:nvSpPr>
          <p:cNvPr id="52" name="105 CuadroTexto"/>
          <p:cNvSpPr txBox="1">
            <a:spLocks noChangeArrowheads="1"/>
          </p:cNvSpPr>
          <p:nvPr/>
        </p:nvSpPr>
        <p:spPr bwMode="auto">
          <a:xfrm>
            <a:off x="4294633" y="3090788"/>
            <a:ext cx="12144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latin typeface="Calibri" pitchFamily="34" charset="0"/>
              </a:rPr>
              <a:t>Cellulose</a:t>
            </a:r>
          </a:p>
        </p:txBody>
      </p:sp>
      <p:sp>
        <p:nvSpPr>
          <p:cNvPr id="53" name="AutoShape 86"/>
          <p:cNvSpPr>
            <a:spLocks noChangeArrowheads="1"/>
          </p:cNvSpPr>
          <p:nvPr/>
        </p:nvSpPr>
        <p:spPr bwMode="auto">
          <a:xfrm>
            <a:off x="3937446" y="3233663"/>
            <a:ext cx="331787" cy="144463"/>
          </a:xfrm>
          <a:prstGeom prst="rightArrow">
            <a:avLst>
              <a:gd name="adj1" fmla="val 50000"/>
              <a:gd name="adj2" fmla="val 62798"/>
            </a:avLst>
          </a:prstGeom>
          <a:solidFill>
            <a:srgbClr val="33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2391" tIns="46195" rIns="92391" bIns="46195" anchor="ctr"/>
          <a:lstStyle/>
          <a:p>
            <a:endParaRPr lang="es-ES" sz="1500">
              <a:latin typeface="Calibri" pitchFamily="34" charset="0"/>
            </a:endParaRPr>
          </a:p>
        </p:txBody>
      </p:sp>
      <p:sp>
        <p:nvSpPr>
          <p:cNvPr id="54" name="107 CuadroTexto"/>
          <p:cNvSpPr txBox="1">
            <a:spLocks noChangeArrowheads="1"/>
          </p:cNvSpPr>
          <p:nvPr/>
        </p:nvSpPr>
        <p:spPr bwMode="auto">
          <a:xfrm>
            <a:off x="4221658" y="3578151"/>
            <a:ext cx="12144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dirty="0" err="1" smtClean="0">
                <a:latin typeface="Calibri" pitchFamily="34" charset="0"/>
              </a:rPr>
              <a:t>Liquor</a:t>
            </a:r>
            <a:endParaRPr lang="es-ES" dirty="0">
              <a:latin typeface="Calibri" pitchFamily="34" charset="0"/>
            </a:endParaRPr>
          </a:p>
        </p:txBody>
      </p:sp>
      <p:sp>
        <p:nvSpPr>
          <p:cNvPr id="55" name="AutoShape 86"/>
          <p:cNvSpPr>
            <a:spLocks noChangeArrowheads="1"/>
          </p:cNvSpPr>
          <p:nvPr/>
        </p:nvSpPr>
        <p:spPr bwMode="auto">
          <a:xfrm>
            <a:off x="3937446" y="3721026"/>
            <a:ext cx="331787" cy="144462"/>
          </a:xfrm>
          <a:prstGeom prst="rightArrow">
            <a:avLst>
              <a:gd name="adj1" fmla="val 50000"/>
              <a:gd name="adj2" fmla="val 62798"/>
            </a:avLst>
          </a:prstGeom>
          <a:solidFill>
            <a:srgbClr val="33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2391" tIns="46195" rIns="92391" bIns="46195" anchor="ctr"/>
          <a:lstStyle/>
          <a:p>
            <a:endParaRPr lang="es-ES" sz="1500">
              <a:latin typeface="Calibri" pitchFamily="34" charset="0"/>
            </a:endParaRPr>
          </a:p>
        </p:txBody>
      </p:sp>
      <p:sp>
        <p:nvSpPr>
          <p:cNvPr id="56" name="109 CuadroTexto"/>
          <p:cNvSpPr txBox="1">
            <a:spLocks noChangeArrowheads="1"/>
          </p:cNvSpPr>
          <p:nvPr/>
        </p:nvSpPr>
        <p:spPr bwMode="auto">
          <a:xfrm>
            <a:off x="5794821" y="3090788"/>
            <a:ext cx="234037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b="1" dirty="0" err="1" smtClean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  <a:ea typeface="Times New Roman" pitchFamily="18" charset="0"/>
                <a:cs typeface="Arial" pitchFamily="34" charset="0"/>
              </a:rPr>
              <a:t>Pulp</a:t>
            </a:r>
            <a:endParaRPr lang="es-ES" b="1" dirty="0">
              <a:solidFill>
                <a:schemeClr val="accent6">
                  <a:lumMod val="75000"/>
                </a:schemeClr>
              </a:solidFill>
              <a:latin typeface="Arial Narrow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57" name="AutoShape 86"/>
          <p:cNvSpPr>
            <a:spLocks noChangeArrowheads="1"/>
          </p:cNvSpPr>
          <p:nvPr/>
        </p:nvSpPr>
        <p:spPr bwMode="auto">
          <a:xfrm>
            <a:off x="5437633" y="3233663"/>
            <a:ext cx="331788" cy="144463"/>
          </a:xfrm>
          <a:prstGeom prst="rightArrow">
            <a:avLst>
              <a:gd name="adj1" fmla="val 50000"/>
              <a:gd name="adj2" fmla="val 62798"/>
            </a:avLst>
          </a:prstGeom>
          <a:solidFill>
            <a:srgbClr val="33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2391" tIns="46195" rIns="92391" bIns="46195" anchor="ctr"/>
          <a:lstStyle/>
          <a:p>
            <a:endParaRPr lang="es-ES" sz="1500">
              <a:latin typeface="Calibri" pitchFamily="34" charset="0"/>
            </a:endParaRPr>
          </a:p>
        </p:txBody>
      </p:sp>
      <p:sp>
        <p:nvSpPr>
          <p:cNvPr id="59" name="111 CuadroTexto"/>
          <p:cNvSpPr txBox="1">
            <a:spLocks noChangeArrowheads="1"/>
          </p:cNvSpPr>
          <p:nvPr/>
        </p:nvSpPr>
        <p:spPr bwMode="auto">
          <a:xfrm>
            <a:off x="5759086" y="3573016"/>
            <a:ext cx="142875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dirty="0" smtClean="0">
                <a:latin typeface="Calibri" pitchFamily="34" charset="0"/>
              </a:rPr>
              <a:t>Biorefinery</a:t>
            </a:r>
            <a:endParaRPr lang="es-ES" dirty="0">
              <a:latin typeface="Calibri" pitchFamily="34" charset="0"/>
            </a:endParaRPr>
          </a:p>
        </p:txBody>
      </p:sp>
      <p:sp>
        <p:nvSpPr>
          <p:cNvPr id="60" name="AutoShape 86"/>
          <p:cNvSpPr>
            <a:spLocks noChangeArrowheads="1"/>
          </p:cNvSpPr>
          <p:nvPr/>
        </p:nvSpPr>
        <p:spPr bwMode="auto">
          <a:xfrm>
            <a:off x="5436096" y="3734004"/>
            <a:ext cx="330977" cy="144569"/>
          </a:xfrm>
          <a:prstGeom prst="rightArrow">
            <a:avLst>
              <a:gd name="adj1" fmla="val 50000"/>
              <a:gd name="adj2" fmla="val 62627"/>
            </a:avLst>
          </a:prstGeom>
          <a:solidFill>
            <a:srgbClr val="33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2391" tIns="46195" rIns="92391" bIns="46195" anchor="ctr"/>
          <a:lstStyle/>
          <a:p>
            <a:endParaRPr lang="es-ES" sz="1500">
              <a:latin typeface="Calibri" pitchFamily="34" charset="0"/>
            </a:endParaRPr>
          </a:p>
        </p:txBody>
      </p:sp>
      <p:sp>
        <p:nvSpPr>
          <p:cNvPr id="61" name="113 CuadroTexto"/>
          <p:cNvSpPr txBox="1">
            <a:spLocks noChangeArrowheads="1"/>
          </p:cNvSpPr>
          <p:nvPr/>
        </p:nvSpPr>
        <p:spPr bwMode="auto">
          <a:xfrm>
            <a:off x="7473587" y="3521125"/>
            <a:ext cx="1643062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b="1" dirty="0" err="1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  <a:ea typeface="Times New Roman" pitchFamily="18" charset="0"/>
                <a:cs typeface="Arial" pitchFamily="34" charset="0"/>
              </a:rPr>
              <a:t>Biofuels</a:t>
            </a:r>
            <a:endParaRPr lang="es-ES" b="1" dirty="0">
              <a:solidFill>
                <a:schemeClr val="accent6">
                  <a:lumMod val="75000"/>
                </a:schemeClr>
              </a:solidFill>
              <a:latin typeface="Arial Narrow" pitchFamily="34" charset="0"/>
              <a:ea typeface="Times New Roman" pitchFamily="18" charset="0"/>
              <a:cs typeface="Arial" pitchFamily="34" charset="0"/>
            </a:endParaRPr>
          </a:p>
          <a:p>
            <a:r>
              <a:rPr lang="es-ES" b="1" dirty="0" err="1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  <a:ea typeface="Times New Roman" pitchFamily="18" charset="0"/>
                <a:cs typeface="Arial" pitchFamily="34" charset="0"/>
              </a:rPr>
              <a:t>Power</a:t>
            </a:r>
            <a:endParaRPr lang="es-ES" b="1" dirty="0">
              <a:solidFill>
                <a:schemeClr val="accent6">
                  <a:lumMod val="75000"/>
                </a:schemeClr>
              </a:solidFill>
              <a:latin typeface="Arial Narrow" pitchFamily="34" charset="0"/>
              <a:ea typeface="Times New Roman" pitchFamily="18" charset="0"/>
              <a:cs typeface="Arial" pitchFamily="34" charset="0"/>
            </a:endParaRPr>
          </a:p>
          <a:p>
            <a:r>
              <a:rPr lang="es-ES" b="1" dirty="0" err="1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  <a:ea typeface="Times New Roman" pitchFamily="18" charset="0"/>
                <a:cs typeface="Arial" pitchFamily="34" charset="0"/>
              </a:rPr>
              <a:t>Bioproducts</a:t>
            </a:r>
            <a:endParaRPr lang="es-ES" b="1" dirty="0">
              <a:solidFill>
                <a:schemeClr val="accent6">
                  <a:lumMod val="75000"/>
                </a:schemeClr>
              </a:solidFill>
              <a:latin typeface="Arial Narrow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62" name="AutoShape 86"/>
          <p:cNvSpPr>
            <a:spLocks noChangeArrowheads="1"/>
          </p:cNvSpPr>
          <p:nvPr/>
        </p:nvSpPr>
        <p:spPr bwMode="auto">
          <a:xfrm>
            <a:off x="7018295" y="3732403"/>
            <a:ext cx="330977" cy="144569"/>
          </a:xfrm>
          <a:prstGeom prst="rightArrow">
            <a:avLst>
              <a:gd name="adj1" fmla="val 50000"/>
              <a:gd name="adj2" fmla="val 62627"/>
            </a:avLst>
          </a:prstGeom>
          <a:solidFill>
            <a:srgbClr val="33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2391" tIns="46195" rIns="92391" bIns="46195" anchor="ctr"/>
          <a:lstStyle/>
          <a:p>
            <a:endParaRPr lang="es-ES" sz="1500">
              <a:latin typeface="Calibri" pitchFamily="34" charset="0"/>
            </a:endParaRPr>
          </a:p>
        </p:txBody>
      </p:sp>
      <p:sp>
        <p:nvSpPr>
          <p:cNvPr id="65" name="331 Forma libre"/>
          <p:cNvSpPr/>
          <p:nvPr/>
        </p:nvSpPr>
        <p:spPr>
          <a:xfrm>
            <a:off x="-228284" y="5444722"/>
            <a:ext cx="1289770" cy="648574"/>
          </a:xfrm>
          <a:custGeom>
            <a:avLst/>
            <a:gdLst>
              <a:gd name="connsiteX0" fmla="*/ 0 w 1575812"/>
              <a:gd name="connsiteY0" fmla="*/ 94549 h 945487"/>
              <a:gd name="connsiteX1" fmla="*/ 94549 w 1575812"/>
              <a:gd name="connsiteY1" fmla="*/ 0 h 945487"/>
              <a:gd name="connsiteX2" fmla="*/ 1481263 w 1575812"/>
              <a:gd name="connsiteY2" fmla="*/ 0 h 945487"/>
              <a:gd name="connsiteX3" fmla="*/ 1575812 w 1575812"/>
              <a:gd name="connsiteY3" fmla="*/ 94549 h 945487"/>
              <a:gd name="connsiteX4" fmla="*/ 1575812 w 1575812"/>
              <a:gd name="connsiteY4" fmla="*/ 850938 h 945487"/>
              <a:gd name="connsiteX5" fmla="*/ 1481263 w 1575812"/>
              <a:gd name="connsiteY5" fmla="*/ 945487 h 945487"/>
              <a:gd name="connsiteX6" fmla="*/ 94549 w 1575812"/>
              <a:gd name="connsiteY6" fmla="*/ 945487 h 945487"/>
              <a:gd name="connsiteX7" fmla="*/ 0 w 1575812"/>
              <a:gd name="connsiteY7" fmla="*/ 850938 h 945487"/>
              <a:gd name="connsiteX8" fmla="*/ 0 w 1575812"/>
              <a:gd name="connsiteY8" fmla="*/ 94549 h 94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5812" h="945487">
                <a:moveTo>
                  <a:pt x="0" y="94549"/>
                </a:moveTo>
                <a:cubicBezTo>
                  <a:pt x="0" y="42331"/>
                  <a:pt x="42331" y="0"/>
                  <a:pt x="94549" y="0"/>
                </a:cubicBezTo>
                <a:lnTo>
                  <a:pt x="1481263" y="0"/>
                </a:lnTo>
                <a:cubicBezTo>
                  <a:pt x="1533481" y="0"/>
                  <a:pt x="1575812" y="42331"/>
                  <a:pt x="1575812" y="94549"/>
                </a:cubicBezTo>
                <a:lnTo>
                  <a:pt x="1575812" y="850938"/>
                </a:lnTo>
                <a:cubicBezTo>
                  <a:pt x="1575812" y="903156"/>
                  <a:pt x="1533481" y="945487"/>
                  <a:pt x="1481263" y="945487"/>
                </a:cubicBezTo>
                <a:lnTo>
                  <a:pt x="94549" y="945487"/>
                </a:lnTo>
                <a:cubicBezTo>
                  <a:pt x="42331" y="945487"/>
                  <a:pt x="0" y="903156"/>
                  <a:pt x="0" y="850938"/>
                </a:cubicBezTo>
                <a:lnTo>
                  <a:pt x="0" y="94549"/>
                </a:lnTo>
                <a:close/>
              </a:path>
            </a:pathLst>
          </a:custGeom>
          <a:noFill/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272" tIns="96272" rIns="96272" bIns="96272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Woody</a:t>
            </a:r>
          </a:p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biomass</a:t>
            </a:r>
          </a:p>
        </p:txBody>
      </p:sp>
      <p:sp>
        <p:nvSpPr>
          <p:cNvPr id="66" name="332 Forma libre"/>
          <p:cNvSpPr/>
          <p:nvPr/>
        </p:nvSpPr>
        <p:spPr>
          <a:xfrm>
            <a:off x="866437" y="5634971"/>
            <a:ext cx="273431" cy="268077"/>
          </a:xfrm>
          <a:custGeom>
            <a:avLst/>
            <a:gdLst>
              <a:gd name="connsiteX0" fmla="*/ 0 w 334072"/>
              <a:gd name="connsiteY0" fmla="*/ 78160 h 390801"/>
              <a:gd name="connsiteX1" fmla="*/ 167036 w 334072"/>
              <a:gd name="connsiteY1" fmla="*/ 78160 h 390801"/>
              <a:gd name="connsiteX2" fmla="*/ 167036 w 334072"/>
              <a:gd name="connsiteY2" fmla="*/ 0 h 390801"/>
              <a:gd name="connsiteX3" fmla="*/ 334072 w 334072"/>
              <a:gd name="connsiteY3" fmla="*/ 195401 h 390801"/>
              <a:gd name="connsiteX4" fmla="*/ 167036 w 334072"/>
              <a:gd name="connsiteY4" fmla="*/ 390801 h 390801"/>
              <a:gd name="connsiteX5" fmla="*/ 167036 w 334072"/>
              <a:gd name="connsiteY5" fmla="*/ 312641 h 390801"/>
              <a:gd name="connsiteX6" fmla="*/ 0 w 334072"/>
              <a:gd name="connsiteY6" fmla="*/ 312641 h 390801"/>
              <a:gd name="connsiteX7" fmla="*/ 0 w 334072"/>
              <a:gd name="connsiteY7" fmla="*/ 78160 h 390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4072" h="390801">
                <a:moveTo>
                  <a:pt x="0" y="78160"/>
                </a:moveTo>
                <a:lnTo>
                  <a:pt x="167036" y="78160"/>
                </a:lnTo>
                <a:lnTo>
                  <a:pt x="167036" y="0"/>
                </a:lnTo>
                <a:lnTo>
                  <a:pt x="334072" y="195401"/>
                </a:lnTo>
                <a:lnTo>
                  <a:pt x="167036" y="390801"/>
                </a:lnTo>
                <a:lnTo>
                  <a:pt x="167036" y="312641"/>
                </a:lnTo>
                <a:lnTo>
                  <a:pt x="0" y="312641"/>
                </a:lnTo>
                <a:lnTo>
                  <a:pt x="0" y="78160"/>
                </a:lnTo>
                <a:close/>
              </a:path>
            </a:pathLst>
          </a:custGeom>
          <a:solidFill>
            <a:srgbClr val="336600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z="-70000"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0" tIns="78160" rIns="100222" bIns="7816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  <a:defRPr/>
            </a:pPr>
            <a:endParaRPr lang="en-US" sz="120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7" name="333 Forma libre"/>
          <p:cNvSpPr/>
          <p:nvPr/>
        </p:nvSpPr>
        <p:spPr>
          <a:xfrm>
            <a:off x="1218250" y="5444722"/>
            <a:ext cx="1289770" cy="648574"/>
          </a:xfrm>
          <a:custGeom>
            <a:avLst/>
            <a:gdLst>
              <a:gd name="connsiteX0" fmla="*/ 0 w 1575812"/>
              <a:gd name="connsiteY0" fmla="*/ 94549 h 945487"/>
              <a:gd name="connsiteX1" fmla="*/ 94549 w 1575812"/>
              <a:gd name="connsiteY1" fmla="*/ 0 h 945487"/>
              <a:gd name="connsiteX2" fmla="*/ 1481263 w 1575812"/>
              <a:gd name="connsiteY2" fmla="*/ 0 h 945487"/>
              <a:gd name="connsiteX3" fmla="*/ 1575812 w 1575812"/>
              <a:gd name="connsiteY3" fmla="*/ 94549 h 945487"/>
              <a:gd name="connsiteX4" fmla="*/ 1575812 w 1575812"/>
              <a:gd name="connsiteY4" fmla="*/ 850938 h 945487"/>
              <a:gd name="connsiteX5" fmla="*/ 1481263 w 1575812"/>
              <a:gd name="connsiteY5" fmla="*/ 945487 h 945487"/>
              <a:gd name="connsiteX6" fmla="*/ 94549 w 1575812"/>
              <a:gd name="connsiteY6" fmla="*/ 945487 h 945487"/>
              <a:gd name="connsiteX7" fmla="*/ 0 w 1575812"/>
              <a:gd name="connsiteY7" fmla="*/ 850938 h 945487"/>
              <a:gd name="connsiteX8" fmla="*/ 0 w 1575812"/>
              <a:gd name="connsiteY8" fmla="*/ 94549 h 94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5812" h="945487">
                <a:moveTo>
                  <a:pt x="0" y="94549"/>
                </a:moveTo>
                <a:cubicBezTo>
                  <a:pt x="0" y="42331"/>
                  <a:pt x="42331" y="0"/>
                  <a:pt x="94549" y="0"/>
                </a:cubicBezTo>
                <a:lnTo>
                  <a:pt x="1481263" y="0"/>
                </a:lnTo>
                <a:cubicBezTo>
                  <a:pt x="1533481" y="0"/>
                  <a:pt x="1575812" y="42331"/>
                  <a:pt x="1575812" y="94549"/>
                </a:cubicBezTo>
                <a:lnTo>
                  <a:pt x="1575812" y="850938"/>
                </a:lnTo>
                <a:cubicBezTo>
                  <a:pt x="1575812" y="903156"/>
                  <a:pt x="1533481" y="945487"/>
                  <a:pt x="1481263" y="945487"/>
                </a:cubicBezTo>
                <a:lnTo>
                  <a:pt x="94549" y="945487"/>
                </a:lnTo>
                <a:cubicBezTo>
                  <a:pt x="42331" y="945487"/>
                  <a:pt x="0" y="903156"/>
                  <a:pt x="0" y="850938"/>
                </a:cubicBezTo>
                <a:lnTo>
                  <a:pt x="0" y="94549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272" tIns="96272" rIns="96272" bIns="96272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 smtClean="0">
                <a:solidFill>
                  <a:schemeClr val="accent1"/>
                </a:solidFill>
              </a:rPr>
              <a:t>Pulping process</a:t>
            </a:r>
            <a:endParaRPr lang="en-US" sz="1400" b="1" dirty="0">
              <a:solidFill>
                <a:schemeClr val="accent1"/>
              </a:solidFill>
            </a:endParaRPr>
          </a:p>
        </p:txBody>
      </p:sp>
      <p:sp>
        <p:nvSpPr>
          <p:cNvPr id="68" name="334 Forma libre"/>
          <p:cNvSpPr/>
          <p:nvPr/>
        </p:nvSpPr>
        <p:spPr>
          <a:xfrm>
            <a:off x="2666637" y="5634971"/>
            <a:ext cx="273431" cy="268077"/>
          </a:xfrm>
          <a:custGeom>
            <a:avLst/>
            <a:gdLst>
              <a:gd name="connsiteX0" fmla="*/ 0 w 334072"/>
              <a:gd name="connsiteY0" fmla="*/ 78160 h 390801"/>
              <a:gd name="connsiteX1" fmla="*/ 167036 w 334072"/>
              <a:gd name="connsiteY1" fmla="*/ 78160 h 390801"/>
              <a:gd name="connsiteX2" fmla="*/ 167036 w 334072"/>
              <a:gd name="connsiteY2" fmla="*/ 0 h 390801"/>
              <a:gd name="connsiteX3" fmla="*/ 334072 w 334072"/>
              <a:gd name="connsiteY3" fmla="*/ 195401 h 390801"/>
              <a:gd name="connsiteX4" fmla="*/ 167036 w 334072"/>
              <a:gd name="connsiteY4" fmla="*/ 390801 h 390801"/>
              <a:gd name="connsiteX5" fmla="*/ 167036 w 334072"/>
              <a:gd name="connsiteY5" fmla="*/ 312641 h 390801"/>
              <a:gd name="connsiteX6" fmla="*/ 0 w 334072"/>
              <a:gd name="connsiteY6" fmla="*/ 312641 h 390801"/>
              <a:gd name="connsiteX7" fmla="*/ 0 w 334072"/>
              <a:gd name="connsiteY7" fmla="*/ 78160 h 390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4072" h="390801">
                <a:moveTo>
                  <a:pt x="0" y="78160"/>
                </a:moveTo>
                <a:lnTo>
                  <a:pt x="167036" y="78160"/>
                </a:lnTo>
                <a:lnTo>
                  <a:pt x="167036" y="0"/>
                </a:lnTo>
                <a:lnTo>
                  <a:pt x="334072" y="195401"/>
                </a:lnTo>
                <a:lnTo>
                  <a:pt x="167036" y="390801"/>
                </a:lnTo>
                <a:lnTo>
                  <a:pt x="167036" y="312641"/>
                </a:lnTo>
                <a:lnTo>
                  <a:pt x="0" y="312641"/>
                </a:lnTo>
                <a:lnTo>
                  <a:pt x="0" y="78160"/>
                </a:lnTo>
                <a:close/>
              </a:path>
            </a:pathLst>
          </a:custGeom>
          <a:solidFill>
            <a:srgbClr val="336600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z="-70000"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0" tIns="78160" rIns="100222" bIns="7816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  <a:defRPr/>
            </a:pPr>
            <a:endParaRPr lang="en-US" sz="120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9" name="335 Forma libre"/>
          <p:cNvSpPr/>
          <p:nvPr/>
        </p:nvSpPr>
        <p:spPr>
          <a:xfrm>
            <a:off x="4861892" y="5444722"/>
            <a:ext cx="1272035" cy="648574"/>
          </a:xfrm>
          <a:custGeom>
            <a:avLst/>
            <a:gdLst>
              <a:gd name="connsiteX0" fmla="*/ 0 w 1575812"/>
              <a:gd name="connsiteY0" fmla="*/ 94549 h 945487"/>
              <a:gd name="connsiteX1" fmla="*/ 94549 w 1575812"/>
              <a:gd name="connsiteY1" fmla="*/ 0 h 945487"/>
              <a:gd name="connsiteX2" fmla="*/ 1481263 w 1575812"/>
              <a:gd name="connsiteY2" fmla="*/ 0 h 945487"/>
              <a:gd name="connsiteX3" fmla="*/ 1575812 w 1575812"/>
              <a:gd name="connsiteY3" fmla="*/ 94549 h 945487"/>
              <a:gd name="connsiteX4" fmla="*/ 1575812 w 1575812"/>
              <a:gd name="connsiteY4" fmla="*/ 850938 h 945487"/>
              <a:gd name="connsiteX5" fmla="*/ 1481263 w 1575812"/>
              <a:gd name="connsiteY5" fmla="*/ 945487 h 945487"/>
              <a:gd name="connsiteX6" fmla="*/ 94549 w 1575812"/>
              <a:gd name="connsiteY6" fmla="*/ 945487 h 945487"/>
              <a:gd name="connsiteX7" fmla="*/ 0 w 1575812"/>
              <a:gd name="connsiteY7" fmla="*/ 850938 h 945487"/>
              <a:gd name="connsiteX8" fmla="*/ 0 w 1575812"/>
              <a:gd name="connsiteY8" fmla="*/ 94549 h 94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5812" h="945487">
                <a:moveTo>
                  <a:pt x="0" y="94549"/>
                </a:moveTo>
                <a:cubicBezTo>
                  <a:pt x="0" y="42331"/>
                  <a:pt x="42331" y="0"/>
                  <a:pt x="94549" y="0"/>
                </a:cubicBezTo>
                <a:lnTo>
                  <a:pt x="1481263" y="0"/>
                </a:lnTo>
                <a:cubicBezTo>
                  <a:pt x="1533481" y="0"/>
                  <a:pt x="1575812" y="42331"/>
                  <a:pt x="1575812" y="94549"/>
                </a:cubicBezTo>
                <a:lnTo>
                  <a:pt x="1575812" y="850938"/>
                </a:lnTo>
                <a:cubicBezTo>
                  <a:pt x="1575812" y="903156"/>
                  <a:pt x="1533481" y="945487"/>
                  <a:pt x="1481263" y="945487"/>
                </a:cubicBezTo>
                <a:lnTo>
                  <a:pt x="94549" y="945487"/>
                </a:lnTo>
                <a:cubicBezTo>
                  <a:pt x="42331" y="945487"/>
                  <a:pt x="0" y="903156"/>
                  <a:pt x="0" y="850938"/>
                </a:cubicBezTo>
                <a:lnTo>
                  <a:pt x="0" y="94549"/>
                </a:lnTo>
                <a:close/>
              </a:path>
            </a:pathLst>
          </a:custGeom>
          <a:solidFill>
            <a:srgbClr val="0070C0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272" tIns="96272" rIns="96272" bIns="96272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>
                <a:solidFill>
                  <a:schemeClr val="bg1"/>
                </a:solidFill>
              </a:rPr>
              <a:t>Fermentation</a:t>
            </a:r>
          </a:p>
        </p:txBody>
      </p:sp>
      <p:grpSp>
        <p:nvGrpSpPr>
          <p:cNvPr id="70" name="336 Grupo"/>
          <p:cNvGrpSpPr/>
          <p:nvPr/>
        </p:nvGrpSpPr>
        <p:grpSpPr>
          <a:xfrm>
            <a:off x="6324448" y="5630926"/>
            <a:ext cx="278322" cy="276166"/>
            <a:chOff x="3944804" y="1804143"/>
            <a:chExt cx="334072" cy="390801"/>
          </a:xfrm>
          <a:solidFill>
            <a:srgbClr val="336600"/>
          </a:solidFill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71" name="337 Flecha derecha"/>
            <p:cNvSpPr/>
            <p:nvPr/>
          </p:nvSpPr>
          <p:spPr>
            <a:xfrm>
              <a:off x="3944804" y="1804143"/>
              <a:ext cx="334072" cy="390801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72" name="Flecha derecha 4"/>
            <p:cNvSpPr/>
            <p:nvPr/>
          </p:nvSpPr>
          <p:spPr>
            <a:xfrm>
              <a:off x="3944804" y="1882303"/>
              <a:ext cx="233850" cy="234481"/>
            </a:xfrm>
            <a:prstGeom prst="rect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400"/>
            </a:p>
          </p:txBody>
        </p:sp>
      </p:grpSp>
      <p:grpSp>
        <p:nvGrpSpPr>
          <p:cNvPr id="73" name="339 Grupo"/>
          <p:cNvGrpSpPr/>
          <p:nvPr/>
        </p:nvGrpSpPr>
        <p:grpSpPr>
          <a:xfrm>
            <a:off x="6684482" y="5444722"/>
            <a:ext cx="1224136" cy="648574"/>
            <a:chOff x="4417547" y="1526800"/>
            <a:chExt cx="1621928" cy="945487"/>
          </a:xfrm>
          <a:solidFill>
            <a:srgbClr val="0070C0"/>
          </a:solidFill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74" name="340 Rectángulo redondeado"/>
            <p:cNvSpPr/>
            <p:nvPr/>
          </p:nvSpPr>
          <p:spPr>
            <a:xfrm>
              <a:off x="4417547" y="1526800"/>
              <a:ext cx="1575812" cy="945487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5" name="341 Rectángulo"/>
            <p:cNvSpPr/>
            <p:nvPr/>
          </p:nvSpPr>
          <p:spPr>
            <a:xfrm>
              <a:off x="4425329" y="1554492"/>
              <a:ext cx="1614146" cy="890103"/>
            </a:xfrm>
            <a:prstGeom prst="rect">
              <a:avLst/>
            </a:prstGeom>
            <a:no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400" b="1" dirty="0" smtClean="0">
                  <a:solidFill>
                    <a:schemeClr val="bg1"/>
                  </a:solidFill>
                </a:rPr>
                <a:t>Purification</a:t>
              </a:r>
              <a:endParaRPr lang="en-US" sz="1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6" name="342 Grupo"/>
          <p:cNvGrpSpPr/>
          <p:nvPr/>
        </p:nvGrpSpPr>
        <p:grpSpPr>
          <a:xfrm>
            <a:off x="8052636" y="5630926"/>
            <a:ext cx="278322" cy="276166"/>
            <a:chOff x="3944804" y="1804143"/>
            <a:chExt cx="334072" cy="390801"/>
          </a:xfrm>
          <a:solidFill>
            <a:srgbClr val="336600"/>
          </a:solidFill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77" name="343 Flecha derecha"/>
            <p:cNvSpPr/>
            <p:nvPr/>
          </p:nvSpPr>
          <p:spPr>
            <a:xfrm>
              <a:off x="3944804" y="1804143"/>
              <a:ext cx="334072" cy="390801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78" name="Flecha derecha 4"/>
            <p:cNvSpPr/>
            <p:nvPr/>
          </p:nvSpPr>
          <p:spPr>
            <a:xfrm>
              <a:off x="3944804" y="1882303"/>
              <a:ext cx="233850" cy="234481"/>
            </a:xfrm>
            <a:prstGeom prst="rect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400"/>
            </a:p>
          </p:txBody>
        </p:sp>
      </p:grpSp>
      <p:sp>
        <p:nvSpPr>
          <p:cNvPr id="79" name="335 Forma libre"/>
          <p:cNvSpPr/>
          <p:nvPr/>
        </p:nvSpPr>
        <p:spPr>
          <a:xfrm>
            <a:off x="3071398" y="5444722"/>
            <a:ext cx="1289770" cy="648574"/>
          </a:xfrm>
          <a:custGeom>
            <a:avLst/>
            <a:gdLst>
              <a:gd name="connsiteX0" fmla="*/ 0 w 1575812"/>
              <a:gd name="connsiteY0" fmla="*/ 94549 h 945487"/>
              <a:gd name="connsiteX1" fmla="*/ 94549 w 1575812"/>
              <a:gd name="connsiteY1" fmla="*/ 0 h 945487"/>
              <a:gd name="connsiteX2" fmla="*/ 1481263 w 1575812"/>
              <a:gd name="connsiteY2" fmla="*/ 0 h 945487"/>
              <a:gd name="connsiteX3" fmla="*/ 1575812 w 1575812"/>
              <a:gd name="connsiteY3" fmla="*/ 94549 h 945487"/>
              <a:gd name="connsiteX4" fmla="*/ 1575812 w 1575812"/>
              <a:gd name="connsiteY4" fmla="*/ 850938 h 945487"/>
              <a:gd name="connsiteX5" fmla="*/ 1481263 w 1575812"/>
              <a:gd name="connsiteY5" fmla="*/ 945487 h 945487"/>
              <a:gd name="connsiteX6" fmla="*/ 94549 w 1575812"/>
              <a:gd name="connsiteY6" fmla="*/ 945487 h 945487"/>
              <a:gd name="connsiteX7" fmla="*/ 0 w 1575812"/>
              <a:gd name="connsiteY7" fmla="*/ 850938 h 945487"/>
              <a:gd name="connsiteX8" fmla="*/ 0 w 1575812"/>
              <a:gd name="connsiteY8" fmla="*/ 94549 h 94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5812" h="945487">
                <a:moveTo>
                  <a:pt x="0" y="94549"/>
                </a:moveTo>
                <a:cubicBezTo>
                  <a:pt x="0" y="42331"/>
                  <a:pt x="42331" y="0"/>
                  <a:pt x="94549" y="0"/>
                </a:cubicBezTo>
                <a:lnTo>
                  <a:pt x="1481263" y="0"/>
                </a:lnTo>
                <a:cubicBezTo>
                  <a:pt x="1533481" y="0"/>
                  <a:pt x="1575812" y="42331"/>
                  <a:pt x="1575812" y="94549"/>
                </a:cubicBezTo>
                <a:lnTo>
                  <a:pt x="1575812" y="850938"/>
                </a:lnTo>
                <a:cubicBezTo>
                  <a:pt x="1575812" y="903156"/>
                  <a:pt x="1533481" y="945487"/>
                  <a:pt x="1481263" y="945487"/>
                </a:cubicBezTo>
                <a:lnTo>
                  <a:pt x="94549" y="945487"/>
                </a:lnTo>
                <a:cubicBezTo>
                  <a:pt x="42331" y="945487"/>
                  <a:pt x="0" y="903156"/>
                  <a:pt x="0" y="850938"/>
                </a:cubicBezTo>
                <a:lnTo>
                  <a:pt x="0" y="94549"/>
                </a:lnTo>
                <a:close/>
              </a:path>
            </a:pathLst>
          </a:custGeom>
          <a:solidFill>
            <a:srgbClr val="0070C0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272" tIns="96272" rIns="96272" bIns="96272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</a:pPr>
            <a:r>
              <a:rPr lang="en-US" sz="1400" b="1" dirty="0">
                <a:solidFill>
                  <a:schemeClr val="bg1"/>
                </a:solidFill>
              </a:rPr>
              <a:t>Detoxification</a:t>
            </a:r>
          </a:p>
        </p:txBody>
      </p:sp>
      <p:grpSp>
        <p:nvGrpSpPr>
          <p:cNvPr id="80" name="336 Grupo"/>
          <p:cNvGrpSpPr/>
          <p:nvPr/>
        </p:nvGrpSpPr>
        <p:grpSpPr>
          <a:xfrm>
            <a:off x="4452236" y="5630926"/>
            <a:ext cx="278322" cy="276166"/>
            <a:chOff x="3944804" y="1804143"/>
            <a:chExt cx="334072" cy="390801"/>
          </a:xfrm>
          <a:solidFill>
            <a:srgbClr val="336600"/>
          </a:solidFill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81" name="337 Flecha derecha"/>
            <p:cNvSpPr/>
            <p:nvPr/>
          </p:nvSpPr>
          <p:spPr>
            <a:xfrm>
              <a:off x="3944804" y="1804143"/>
              <a:ext cx="334072" cy="390801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82" name="Flecha derecha 4"/>
            <p:cNvSpPr/>
            <p:nvPr/>
          </p:nvSpPr>
          <p:spPr>
            <a:xfrm>
              <a:off x="3944804" y="1882303"/>
              <a:ext cx="233850" cy="234481"/>
            </a:xfrm>
            <a:prstGeom prst="rect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400"/>
            </a:p>
          </p:txBody>
        </p:sp>
      </p:grpSp>
      <p:sp>
        <p:nvSpPr>
          <p:cNvPr id="83" name="331 Forma libre"/>
          <p:cNvSpPr/>
          <p:nvPr/>
        </p:nvSpPr>
        <p:spPr>
          <a:xfrm>
            <a:off x="8313082" y="5444722"/>
            <a:ext cx="867430" cy="648574"/>
          </a:xfrm>
          <a:custGeom>
            <a:avLst/>
            <a:gdLst>
              <a:gd name="connsiteX0" fmla="*/ 0 w 1575812"/>
              <a:gd name="connsiteY0" fmla="*/ 94549 h 945487"/>
              <a:gd name="connsiteX1" fmla="*/ 94549 w 1575812"/>
              <a:gd name="connsiteY1" fmla="*/ 0 h 945487"/>
              <a:gd name="connsiteX2" fmla="*/ 1481263 w 1575812"/>
              <a:gd name="connsiteY2" fmla="*/ 0 h 945487"/>
              <a:gd name="connsiteX3" fmla="*/ 1575812 w 1575812"/>
              <a:gd name="connsiteY3" fmla="*/ 94549 h 945487"/>
              <a:gd name="connsiteX4" fmla="*/ 1575812 w 1575812"/>
              <a:gd name="connsiteY4" fmla="*/ 850938 h 945487"/>
              <a:gd name="connsiteX5" fmla="*/ 1481263 w 1575812"/>
              <a:gd name="connsiteY5" fmla="*/ 945487 h 945487"/>
              <a:gd name="connsiteX6" fmla="*/ 94549 w 1575812"/>
              <a:gd name="connsiteY6" fmla="*/ 945487 h 945487"/>
              <a:gd name="connsiteX7" fmla="*/ 0 w 1575812"/>
              <a:gd name="connsiteY7" fmla="*/ 850938 h 945487"/>
              <a:gd name="connsiteX8" fmla="*/ 0 w 1575812"/>
              <a:gd name="connsiteY8" fmla="*/ 94549 h 94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5812" h="945487">
                <a:moveTo>
                  <a:pt x="0" y="94549"/>
                </a:moveTo>
                <a:cubicBezTo>
                  <a:pt x="0" y="42331"/>
                  <a:pt x="42331" y="0"/>
                  <a:pt x="94549" y="0"/>
                </a:cubicBezTo>
                <a:lnTo>
                  <a:pt x="1481263" y="0"/>
                </a:lnTo>
                <a:cubicBezTo>
                  <a:pt x="1533481" y="0"/>
                  <a:pt x="1575812" y="42331"/>
                  <a:pt x="1575812" y="94549"/>
                </a:cubicBezTo>
                <a:lnTo>
                  <a:pt x="1575812" y="850938"/>
                </a:lnTo>
                <a:cubicBezTo>
                  <a:pt x="1575812" y="903156"/>
                  <a:pt x="1533481" y="945487"/>
                  <a:pt x="1481263" y="945487"/>
                </a:cubicBezTo>
                <a:lnTo>
                  <a:pt x="94549" y="945487"/>
                </a:lnTo>
                <a:cubicBezTo>
                  <a:pt x="42331" y="945487"/>
                  <a:pt x="0" y="903156"/>
                  <a:pt x="0" y="850938"/>
                </a:cubicBezTo>
                <a:lnTo>
                  <a:pt x="0" y="94549"/>
                </a:lnTo>
                <a:close/>
              </a:path>
            </a:pathLst>
          </a:custGeom>
          <a:noFill/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272" tIns="96272" rIns="96272" bIns="96272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Products</a:t>
            </a:r>
            <a:endParaRPr lang="en-US" sz="1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8" name="13 Título"/>
          <p:cNvSpPr>
            <a:spLocks/>
          </p:cNvSpPr>
          <p:nvPr/>
        </p:nvSpPr>
        <p:spPr bwMode="auto">
          <a:xfrm>
            <a:off x="468313" y="4762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GB" sz="4400" dirty="0" err="1" smtClean="0">
                <a:latin typeface="Calibri" pitchFamily="34" charset="0"/>
              </a:rPr>
              <a:t>Biorefinery</a:t>
            </a:r>
            <a:r>
              <a:rPr lang="en-GB" sz="4400" dirty="0" smtClean="0">
                <a:latin typeface="Calibri" pitchFamily="34" charset="0"/>
              </a:rPr>
              <a:t> in pulp and paper mills</a:t>
            </a:r>
            <a:endParaRPr lang="en-GB" sz="4400" dirty="0">
              <a:latin typeface="Calibri" pitchFamily="34" charset="0"/>
            </a:endParaRPr>
          </a:p>
        </p:txBody>
      </p:sp>
      <p:sp>
        <p:nvSpPr>
          <p:cNvPr id="63" name="14 Rectángulo"/>
          <p:cNvSpPr>
            <a:spLocks noChangeArrowheads="1"/>
          </p:cNvSpPr>
          <p:nvPr/>
        </p:nvSpPr>
        <p:spPr bwMode="auto">
          <a:xfrm>
            <a:off x="35496" y="6505599"/>
            <a:ext cx="619283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 smtClean="0">
                <a:latin typeface="Calibri" pitchFamily="34" charset="0"/>
              </a:rPr>
              <a:t>World </a:t>
            </a:r>
            <a:r>
              <a:rPr lang="en-US" sz="1400" dirty="0">
                <a:latin typeface="Calibri" pitchFamily="34" charset="0"/>
              </a:rPr>
              <a:t>Bioenergy Congress and Expo</a:t>
            </a:r>
            <a:r>
              <a:rPr lang="en-GB" sz="1400" dirty="0">
                <a:latin typeface="Calibri" pitchFamily="34" charset="0"/>
              </a:rPr>
              <a:t>, Rome</a:t>
            </a:r>
            <a:r>
              <a:rPr lang="en-GB" sz="1400" dirty="0" smtClean="0">
                <a:latin typeface="Calibri" pitchFamily="34" charset="0"/>
              </a:rPr>
              <a:t>,</a:t>
            </a:r>
            <a:r>
              <a:rPr lang="es-ES" sz="1400" dirty="0" smtClean="0">
                <a:latin typeface="Calibri" pitchFamily="34" charset="0"/>
              </a:rPr>
              <a:t> </a:t>
            </a:r>
            <a:r>
              <a:rPr lang="es-ES" sz="1400" dirty="0">
                <a:latin typeface="Calibri" pitchFamily="34" charset="0"/>
              </a:rPr>
              <a:t>June 13-14, 2016</a:t>
            </a:r>
            <a:endParaRPr lang="en-GB" sz="1400" dirty="0">
              <a:latin typeface="Calibri" pitchFamily="34" charset="0"/>
            </a:endParaRPr>
          </a:p>
        </p:txBody>
      </p:sp>
      <p:sp>
        <p:nvSpPr>
          <p:cNvPr id="84" name="Rectángulo 83"/>
          <p:cNvSpPr/>
          <p:nvPr/>
        </p:nvSpPr>
        <p:spPr>
          <a:xfrm>
            <a:off x="6732240" y="6247625"/>
            <a:ext cx="23762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200" dirty="0">
              <a:solidFill>
                <a:srgbClr val="000000"/>
              </a:solidFill>
              <a:latin typeface="BELDM K+ Impact"/>
            </a:endParaRPr>
          </a:p>
          <a:p>
            <a:r>
              <a:rPr lang="es-ES" sz="1200" dirty="0">
                <a:solidFill>
                  <a:srgbClr val="000000"/>
                </a:solidFill>
                <a:latin typeface="BELDM K+ Impact"/>
              </a:rPr>
              <a:t> </a:t>
            </a:r>
            <a:r>
              <a:rPr lang="es-ES" dirty="0">
                <a:solidFill>
                  <a:srgbClr val="F26421"/>
                </a:solidFill>
                <a:latin typeface="BELDM K+ Impact"/>
              </a:rPr>
              <a:t>conference</a:t>
            </a:r>
            <a:r>
              <a:rPr lang="es-ES" dirty="0">
                <a:solidFill>
                  <a:srgbClr val="0071BC"/>
                </a:solidFill>
                <a:latin typeface="BELDM K+ Impact"/>
              </a:rPr>
              <a:t>series</a:t>
            </a:r>
            <a:r>
              <a:rPr lang="es-ES" sz="1200" dirty="0">
                <a:solidFill>
                  <a:srgbClr val="0071BC"/>
                </a:solidFill>
                <a:latin typeface="BELDM K+ Impact"/>
              </a:rPr>
              <a:t>.com </a:t>
            </a:r>
          </a:p>
        </p:txBody>
      </p:sp>
      <p:pic>
        <p:nvPicPr>
          <p:cNvPr id="64" name="Imagen 6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762"/>
            <a:ext cx="817324" cy="61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037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8" grpId="0" animBg="1"/>
      <p:bldP spid="39" grpId="0"/>
      <p:bldP spid="40" grpId="0" animBg="1"/>
      <p:bldP spid="41" grpId="0"/>
      <p:bldP spid="42" grpId="0"/>
      <p:bldP spid="43" grpId="0" animBg="1"/>
      <p:bldP spid="44" grpId="0"/>
      <p:bldP spid="45" grpId="0" animBg="1"/>
      <p:bldP spid="46" grpId="0"/>
      <p:bldP spid="47" grpId="0" animBg="1"/>
      <p:bldP spid="48" grpId="0" animBg="1"/>
      <p:bldP spid="49" grpId="0"/>
      <p:bldP spid="50" grpId="0" animBg="1"/>
      <p:bldP spid="51" grpId="0"/>
      <p:bldP spid="52" grpId="0"/>
      <p:bldP spid="53" grpId="0" animBg="1"/>
      <p:bldP spid="54" grpId="0"/>
      <p:bldP spid="55" grpId="0" animBg="1"/>
      <p:bldP spid="56" grpId="0"/>
      <p:bldP spid="57" grpId="0" animBg="1"/>
      <p:bldP spid="59" grpId="0"/>
      <p:bldP spid="60" grpId="0" animBg="1"/>
      <p:bldP spid="61" grpId="0"/>
      <p:bldP spid="62" grpId="0" animBg="1"/>
      <p:bldP spid="65" grpId="0"/>
      <p:bldP spid="66" grpId="0" animBg="1"/>
      <p:bldP spid="67" grpId="0" animBg="1"/>
      <p:bldP spid="68" grpId="0" animBg="1"/>
      <p:bldP spid="69" grpId="0" animBg="1"/>
      <p:bldP spid="79" grpId="0" animBg="1"/>
      <p:bldP spid="8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4"/>
          <p:cNvSpPr>
            <a:spLocks noChangeArrowheads="1"/>
          </p:cNvSpPr>
          <p:nvPr/>
        </p:nvSpPr>
        <p:spPr bwMode="auto">
          <a:xfrm>
            <a:off x="0" y="1219895"/>
            <a:ext cx="9144000" cy="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endParaRPr lang="es-ES">
              <a:latin typeface="Calibri" pitchFamily="34" charset="0"/>
            </a:endParaRPr>
          </a:p>
        </p:txBody>
      </p:sp>
      <p:cxnSp>
        <p:nvCxnSpPr>
          <p:cNvPr id="8" name="7 Conector recto"/>
          <p:cNvCxnSpPr/>
          <p:nvPr/>
        </p:nvCxnSpPr>
        <p:spPr bwMode="auto">
          <a:xfrm>
            <a:off x="-31750" y="639763"/>
            <a:ext cx="9163050" cy="9524"/>
          </a:xfrm>
          <a:prstGeom prst="line">
            <a:avLst/>
          </a:prstGeom>
          <a:solidFill>
            <a:schemeClr val="accent1"/>
          </a:solidFill>
          <a:ln w="28575" cap="flat" cmpd="sng" algn="ctr">
            <a:gradFill flip="none" rotWithShape="1">
              <a:gsLst>
                <a:gs pos="0">
                  <a:srgbClr val="C00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  <a:tileRect r="-100000" b="-100000"/>
            </a:gradFill>
            <a:prstDash val="solid"/>
            <a:round/>
            <a:headEnd type="none" w="med" len="med"/>
            <a:tailEnd type="none" w="med" len="med"/>
          </a:ln>
          <a:effectLst>
            <a:innerShdw blurRad="571500" dist="152400" dir="3600000">
              <a:srgbClr val="3B9573">
                <a:alpha val="25000"/>
              </a:srgbClr>
            </a:innerShdw>
          </a:effectLst>
        </p:spPr>
      </p:cxnSp>
      <p:pic>
        <p:nvPicPr>
          <p:cNvPr id="16388" name="Picture 13" descr="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19125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4" name="Picture 12" descr="Logo_G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0288" y="0"/>
            <a:ext cx="1763712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" name="331 Forma libre"/>
          <p:cNvSpPr/>
          <p:nvPr/>
        </p:nvSpPr>
        <p:spPr>
          <a:xfrm>
            <a:off x="-228284" y="5444722"/>
            <a:ext cx="1289770" cy="648574"/>
          </a:xfrm>
          <a:custGeom>
            <a:avLst/>
            <a:gdLst>
              <a:gd name="connsiteX0" fmla="*/ 0 w 1575812"/>
              <a:gd name="connsiteY0" fmla="*/ 94549 h 945487"/>
              <a:gd name="connsiteX1" fmla="*/ 94549 w 1575812"/>
              <a:gd name="connsiteY1" fmla="*/ 0 h 945487"/>
              <a:gd name="connsiteX2" fmla="*/ 1481263 w 1575812"/>
              <a:gd name="connsiteY2" fmla="*/ 0 h 945487"/>
              <a:gd name="connsiteX3" fmla="*/ 1575812 w 1575812"/>
              <a:gd name="connsiteY3" fmla="*/ 94549 h 945487"/>
              <a:gd name="connsiteX4" fmla="*/ 1575812 w 1575812"/>
              <a:gd name="connsiteY4" fmla="*/ 850938 h 945487"/>
              <a:gd name="connsiteX5" fmla="*/ 1481263 w 1575812"/>
              <a:gd name="connsiteY5" fmla="*/ 945487 h 945487"/>
              <a:gd name="connsiteX6" fmla="*/ 94549 w 1575812"/>
              <a:gd name="connsiteY6" fmla="*/ 945487 h 945487"/>
              <a:gd name="connsiteX7" fmla="*/ 0 w 1575812"/>
              <a:gd name="connsiteY7" fmla="*/ 850938 h 945487"/>
              <a:gd name="connsiteX8" fmla="*/ 0 w 1575812"/>
              <a:gd name="connsiteY8" fmla="*/ 94549 h 94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5812" h="945487">
                <a:moveTo>
                  <a:pt x="0" y="94549"/>
                </a:moveTo>
                <a:cubicBezTo>
                  <a:pt x="0" y="42331"/>
                  <a:pt x="42331" y="0"/>
                  <a:pt x="94549" y="0"/>
                </a:cubicBezTo>
                <a:lnTo>
                  <a:pt x="1481263" y="0"/>
                </a:lnTo>
                <a:cubicBezTo>
                  <a:pt x="1533481" y="0"/>
                  <a:pt x="1575812" y="42331"/>
                  <a:pt x="1575812" y="94549"/>
                </a:cubicBezTo>
                <a:lnTo>
                  <a:pt x="1575812" y="850938"/>
                </a:lnTo>
                <a:cubicBezTo>
                  <a:pt x="1575812" y="903156"/>
                  <a:pt x="1533481" y="945487"/>
                  <a:pt x="1481263" y="945487"/>
                </a:cubicBezTo>
                <a:lnTo>
                  <a:pt x="94549" y="945487"/>
                </a:lnTo>
                <a:cubicBezTo>
                  <a:pt x="42331" y="945487"/>
                  <a:pt x="0" y="903156"/>
                  <a:pt x="0" y="850938"/>
                </a:cubicBezTo>
                <a:lnTo>
                  <a:pt x="0" y="94549"/>
                </a:lnTo>
                <a:close/>
              </a:path>
            </a:pathLst>
          </a:custGeom>
          <a:noFill/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272" tIns="96272" rIns="96272" bIns="96272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Woody</a:t>
            </a:r>
          </a:p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biomass</a:t>
            </a:r>
          </a:p>
        </p:txBody>
      </p:sp>
      <p:sp>
        <p:nvSpPr>
          <p:cNvPr id="66" name="332 Forma libre"/>
          <p:cNvSpPr/>
          <p:nvPr/>
        </p:nvSpPr>
        <p:spPr>
          <a:xfrm>
            <a:off x="866437" y="5634971"/>
            <a:ext cx="273431" cy="268077"/>
          </a:xfrm>
          <a:custGeom>
            <a:avLst/>
            <a:gdLst>
              <a:gd name="connsiteX0" fmla="*/ 0 w 334072"/>
              <a:gd name="connsiteY0" fmla="*/ 78160 h 390801"/>
              <a:gd name="connsiteX1" fmla="*/ 167036 w 334072"/>
              <a:gd name="connsiteY1" fmla="*/ 78160 h 390801"/>
              <a:gd name="connsiteX2" fmla="*/ 167036 w 334072"/>
              <a:gd name="connsiteY2" fmla="*/ 0 h 390801"/>
              <a:gd name="connsiteX3" fmla="*/ 334072 w 334072"/>
              <a:gd name="connsiteY3" fmla="*/ 195401 h 390801"/>
              <a:gd name="connsiteX4" fmla="*/ 167036 w 334072"/>
              <a:gd name="connsiteY4" fmla="*/ 390801 h 390801"/>
              <a:gd name="connsiteX5" fmla="*/ 167036 w 334072"/>
              <a:gd name="connsiteY5" fmla="*/ 312641 h 390801"/>
              <a:gd name="connsiteX6" fmla="*/ 0 w 334072"/>
              <a:gd name="connsiteY6" fmla="*/ 312641 h 390801"/>
              <a:gd name="connsiteX7" fmla="*/ 0 w 334072"/>
              <a:gd name="connsiteY7" fmla="*/ 78160 h 390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4072" h="390801">
                <a:moveTo>
                  <a:pt x="0" y="78160"/>
                </a:moveTo>
                <a:lnTo>
                  <a:pt x="167036" y="78160"/>
                </a:lnTo>
                <a:lnTo>
                  <a:pt x="167036" y="0"/>
                </a:lnTo>
                <a:lnTo>
                  <a:pt x="334072" y="195401"/>
                </a:lnTo>
                <a:lnTo>
                  <a:pt x="167036" y="390801"/>
                </a:lnTo>
                <a:lnTo>
                  <a:pt x="167036" y="312641"/>
                </a:lnTo>
                <a:lnTo>
                  <a:pt x="0" y="312641"/>
                </a:lnTo>
                <a:lnTo>
                  <a:pt x="0" y="78160"/>
                </a:lnTo>
                <a:close/>
              </a:path>
            </a:pathLst>
          </a:custGeom>
          <a:solidFill>
            <a:srgbClr val="336600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z="-70000"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0" tIns="78160" rIns="100222" bIns="7816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  <a:defRPr/>
            </a:pPr>
            <a:endParaRPr lang="en-US" sz="120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7" name="333 Forma libre"/>
          <p:cNvSpPr/>
          <p:nvPr/>
        </p:nvSpPr>
        <p:spPr>
          <a:xfrm>
            <a:off x="1218250" y="5444722"/>
            <a:ext cx="1289770" cy="648574"/>
          </a:xfrm>
          <a:custGeom>
            <a:avLst/>
            <a:gdLst>
              <a:gd name="connsiteX0" fmla="*/ 0 w 1575812"/>
              <a:gd name="connsiteY0" fmla="*/ 94549 h 945487"/>
              <a:gd name="connsiteX1" fmla="*/ 94549 w 1575812"/>
              <a:gd name="connsiteY1" fmla="*/ 0 h 945487"/>
              <a:gd name="connsiteX2" fmla="*/ 1481263 w 1575812"/>
              <a:gd name="connsiteY2" fmla="*/ 0 h 945487"/>
              <a:gd name="connsiteX3" fmla="*/ 1575812 w 1575812"/>
              <a:gd name="connsiteY3" fmla="*/ 94549 h 945487"/>
              <a:gd name="connsiteX4" fmla="*/ 1575812 w 1575812"/>
              <a:gd name="connsiteY4" fmla="*/ 850938 h 945487"/>
              <a:gd name="connsiteX5" fmla="*/ 1481263 w 1575812"/>
              <a:gd name="connsiteY5" fmla="*/ 945487 h 945487"/>
              <a:gd name="connsiteX6" fmla="*/ 94549 w 1575812"/>
              <a:gd name="connsiteY6" fmla="*/ 945487 h 945487"/>
              <a:gd name="connsiteX7" fmla="*/ 0 w 1575812"/>
              <a:gd name="connsiteY7" fmla="*/ 850938 h 945487"/>
              <a:gd name="connsiteX8" fmla="*/ 0 w 1575812"/>
              <a:gd name="connsiteY8" fmla="*/ 94549 h 94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5812" h="945487">
                <a:moveTo>
                  <a:pt x="0" y="94549"/>
                </a:moveTo>
                <a:cubicBezTo>
                  <a:pt x="0" y="42331"/>
                  <a:pt x="42331" y="0"/>
                  <a:pt x="94549" y="0"/>
                </a:cubicBezTo>
                <a:lnTo>
                  <a:pt x="1481263" y="0"/>
                </a:lnTo>
                <a:cubicBezTo>
                  <a:pt x="1533481" y="0"/>
                  <a:pt x="1575812" y="42331"/>
                  <a:pt x="1575812" y="94549"/>
                </a:cubicBezTo>
                <a:lnTo>
                  <a:pt x="1575812" y="850938"/>
                </a:lnTo>
                <a:cubicBezTo>
                  <a:pt x="1575812" y="903156"/>
                  <a:pt x="1533481" y="945487"/>
                  <a:pt x="1481263" y="945487"/>
                </a:cubicBezTo>
                <a:lnTo>
                  <a:pt x="94549" y="945487"/>
                </a:lnTo>
                <a:cubicBezTo>
                  <a:pt x="42331" y="945487"/>
                  <a:pt x="0" y="903156"/>
                  <a:pt x="0" y="850938"/>
                </a:cubicBezTo>
                <a:lnTo>
                  <a:pt x="0" y="94549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272" tIns="96272" rIns="96272" bIns="96272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 smtClean="0">
                <a:solidFill>
                  <a:schemeClr val="accent1"/>
                </a:solidFill>
              </a:rPr>
              <a:t>Pulping process</a:t>
            </a:r>
            <a:endParaRPr lang="en-US" sz="1400" b="1" dirty="0">
              <a:solidFill>
                <a:schemeClr val="accent1"/>
              </a:solidFill>
            </a:endParaRPr>
          </a:p>
        </p:txBody>
      </p:sp>
      <p:sp>
        <p:nvSpPr>
          <p:cNvPr id="68" name="334 Forma libre"/>
          <p:cNvSpPr/>
          <p:nvPr/>
        </p:nvSpPr>
        <p:spPr>
          <a:xfrm>
            <a:off x="2666637" y="5634971"/>
            <a:ext cx="273431" cy="268077"/>
          </a:xfrm>
          <a:custGeom>
            <a:avLst/>
            <a:gdLst>
              <a:gd name="connsiteX0" fmla="*/ 0 w 334072"/>
              <a:gd name="connsiteY0" fmla="*/ 78160 h 390801"/>
              <a:gd name="connsiteX1" fmla="*/ 167036 w 334072"/>
              <a:gd name="connsiteY1" fmla="*/ 78160 h 390801"/>
              <a:gd name="connsiteX2" fmla="*/ 167036 w 334072"/>
              <a:gd name="connsiteY2" fmla="*/ 0 h 390801"/>
              <a:gd name="connsiteX3" fmla="*/ 334072 w 334072"/>
              <a:gd name="connsiteY3" fmla="*/ 195401 h 390801"/>
              <a:gd name="connsiteX4" fmla="*/ 167036 w 334072"/>
              <a:gd name="connsiteY4" fmla="*/ 390801 h 390801"/>
              <a:gd name="connsiteX5" fmla="*/ 167036 w 334072"/>
              <a:gd name="connsiteY5" fmla="*/ 312641 h 390801"/>
              <a:gd name="connsiteX6" fmla="*/ 0 w 334072"/>
              <a:gd name="connsiteY6" fmla="*/ 312641 h 390801"/>
              <a:gd name="connsiteX7" fmla="*/ 0 w 334072"/>
              <a:gd name="connsiteY7" fmla="*/ 78160 h 390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4072" h="390801">
                <a:moveTo>
                  <a:pt x="0" y="78160"/>
                </a:moveTo>
                <a:lnTo>
                  <a:pt x="167036" y="78160"/>
                </a:lnTo>
                <a:lnTo>
                  <a:pt x="167036" y="0"/>
                </a:lnTo>
                <a:lnTo>
                  <a:pt x="334072" y="195401"/>
                </a:lnTo>
                <a:lnTo>
                  <a:pt x="167036" y="390801"/>
                </a:lnTo>
                <a:lnTo>
                  <a:pt x="167036" y="312641"/>
                </a:lnTo>
                <a:lnTo>
                  <a:pt x="0" y="312641"/>
                </a:lnTo>
                <a:lnTo>
                  <a:pt x="0" y="7816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z="-70000"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0" tIns="78160" rIns="100222" bIns="7816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  <a:defRPr/>
            </a:pPr>
            <a:endParaRPr lang="en-US" sz="120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9" name="335 Forma libre"/>
          <p:cNvSpPr/>
          <p:nvPr/>
        </p:nvSpPr>
        <p:spPr>
          <a:xfrm>
            <a:off x="4861892" y="5444722"/>
            <a:ext cx="1272035" cy="648574"/>
          </a:xfrm>
          <a:custGeom>
            <a:avLst/>
            <a:gdLst>
              <a:gd name="connsiteX0" fmla="*/ 0 w 1575812"/>
              <a:gd name="connsiteY0" fmla="*/ 94549 h 945487"/>
              <a:gd name="connsiteX1" fmla="*/ 94549 w 1575812"/>
              <a:gd name="connsiteY1" fmla="*/ 0 h 945487"/>
              <a:gd name="connsiteX2" fmla="*/ 1481263 w 1575812"/>
              <a:gd name="connsiteY2" fmla="*/ 0 h 945487"/>
              <a:gd name="connsiteX3" fmla="*/ 1575812 w 1575812"/>
              <a:gd name="connsiteY3" fmla="*/ 94549 h 945487"/>
              <a:gd name="connsiteX4" fmla="*/ 1575812 w 1575812"/>
              <a:gd name="connsiteY4" fmla="*/ 850938 h 945487"/>
              <a:gd name="connsiteX5" fmla="*/ 1481263 w 1575812"/>
              <a:gd name="connsiteY5" fmla="*/ 945487 h 945487"/>
              <a:gd name="connsiteX6" fmla="*/ 94549 w 1575812"/>
              <a:gd name="connsiteY6" fmla="*/ 945487 h 945487"/>
              <a:gd name="connsiteX7" fmla="*/ 0 w 1575812"/>
              <a:gd name="connsiteY7" fmla="*/ 850938 h 945487"/>
              <a:gd name="connsiteX8" fmla="*/ 0 w 1575812"/>
              <a:gd name="connsiteY8" fmla="*/ 94549 h 94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5812" h="945487">
                <a:moveTo>
                  <a:pt x="0" y="94549"/>
                </a:moveTo>
                <a:cubicBezTo>
                  <a:pt x="0" y="42331"/>
                  <a:pt x="42331" y="0"/>
                  <a:pt x="94549" y="0"/>
                </a:cubicBezTo>
                <a:lnTo>
                  <a:pt x="1481263" y="0"/>
                </a:lnTo>
                <a:cubicBezTo>
                  <a:pt x="1533481" y="0"/>
                  <a:pt x="1575812" y="42331"/>
                  <a:pt x="1575812" y="94549"/>
                </a:cubicBezTo>
                <a:lnTo>
                  <a:pt x="1575812" y="850938"/>
                </a:lnTo>
                <a:cubicBezTo>
                  <a:pt x="1575812" y="903156"/>
                  <a:pt x="1533481" y="945487"/>
                  <a:pt x="1481263" y="945487"/>
                </a:cubicBezTo>
                <a:lnTo>
                  <a:pt x="94549" y="945487"/>
                </a:lnTo>
                <a:cubicBezTo>
                  <a:pt x="42331" y="945487"/>
                  <a:pt x="0" y="903156"/>
                  <a:pt x="0" y="850938"/>
                </a:cubicBezTo>
                <a:lnTo>
                  <a:pt x="0" y="9454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272" tIns="96272" rIns="96272" bIns="96272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>
                <a:solidFill>
                  <a:schemeClr val="bg1"/>
                </a:solidFill>
              </a:rPr>
              <a:t>Fermentation</a:t>
            </a:r>
          </a:p>
        </p:txBody>
      </p:sp>
      <p:grpSp>
        <p:nvGrpSpPr>
          <p:cNvPr id="70" name="336 Grupo"/>
          <p:cNvGrpSpPr/>
          <p:nvPr/>
        </p:nvGrpSpPr>
        <p:grpSpPr>
          <a:xfrm>
            <a:off x="6324448" y="5630926"/>
            <a:ext cx="278322" cy="276166"/>
            <a:chOff x="3944804" y="1804143"/>
            <a:chExt cx="334072" cy="390801"/>
          </a:xfrm>
          <a:solidFill>
            <a:schemeClr val="bg1">
              <a:lumMod val="85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71" name="337 Flecha derecha"/>
            <p:cNvSpPr/>
            <p:nvPr/>
          </p:nvSpPr>
          <p:spPr>
            <a:xfrm>
              <a:off x="3944804" y="1804143"/>
              <a:ext cx="334072" cy="390801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72" name="Flecha derecha 4"/>
            <p:cNvSpPr/>
            <p:nvPr/>
          </p:nvSpPr>
          <p:spPr>
            <a:xfrm>
              <a:off x="3944804" y="1882303"/>
              <a:ext cx="233850" cy="234481"/>
            </a:xfrm>
            <a:prstGeom prst="rect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400"/>
            </a:p>
          </p:txBody>
        </p:sp>
      </p:grpSp>
      <p:grpSp>
        <p:nvGrpSpPr>
          <p:cNvPr id="73" name="339 Grupo"/>
          <p:cNvGrpSpPr/>
          <p:nvPr/>
        </p:nvGrpSpPr>
        <p:grpSpPr>
          <a:xfrm>
            <a:off x="6684481" y="5444722"/>
            <a:ext cx="1224137" cy="648574"/>
            <a:chOff x="4417547" y="1526800"/>
            <a:chExt cx="1621930" cy="945487"/>
          </a:xfrm>
          <a:solidFill>
            <a:schemeClr val="bg1">
              <a:lumMod val="85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74" name="340 Rectángulo redondeado"/>
            <p:cNvSpPr/>
            <p:nvPr/>
          </p:nvSpPr>
          <p:spPr>
            <a:xfrm>
              <a:off x="4417547" y="1526800"/>
              <a:ext cx="1575812" cy="945487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5" name="341 Rectángulo"/>
            <p:cNvSpPr/>
            <p:nvPr/>
          </p:nvSpPr>
          <p:spPr>
            <a:xfrm>
              <a:off x="4425330" y="1554492"/>
              <a:ext cx="1614147" cy="890103"/>
            </a:xfrm>
            <a:prstGeom prst="rect">
              <a:avLst/>
            </a:prstGeom>
            <a:no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400" b="1" dirty="0" smtClean="0">
                  <a:solidFill>
                    <a:schemeClr val="bg1"/>
                  </a:solidFill>
                </a:rPr>
                <a:t>Purification</a:t>
              </a:r>
              <a:endParaRPr lang="en-US" sz="1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6" name="342 Grupo"/>
          <p:cNvGrpSpPr/>
          <p:nvPr/>
        </p:nvGrpSpPr>
        <p:grpSpPr>
          <a:xfrm>
            <a:off x="8052636" y="5630926"/>
            <a:ext cx="278322" cy="276166"/>
            <a:chOff x="3944804" y="1804143"/>
            <a:chExt cx="334072" cy="390801"/>
          </a:xfrm>
          <a:solidFill>
            <a:schemeClr val="bg1">
              <a:lumMod val="85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77" name="343 Flecha derecha"/>
            <p:cNvSpPr/>
            <p:nvPr/>
          </p:nvSpPr>
          <p:spPr>
            <a:xfrm>
              <a:off x="3944804" y="1804143"/>
              <a:ext cx="334072" cy="390801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78" name="Flecha derecha 4"/>
            <p:cNvSpPr/>
            <p:nvPr/>
          </p:nvSpPr>
          <p:spPr>
            <a:xfrm>
              <a:off x="3944804" y="1882303"/>
              <a:ext cx="233850" cy="234481"/>
            </a:xfrm>
            <a:prstGeom prst="rect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400"/>
            </a:p>
          </p:txBody>
        </p:sp>
      </p:grpSp>
      <p:sp>
        <p:nvSpPr>
          <p:cNvPr id="79" name="335 Forma libre"/>
          <p:cNvSpPr/>
          <p:nvPr/>
        </p:nvSpPr>
        <p:spPr>
          <a:xfrm>
            <a:off x="3071398" y="5444722"/>
            <a:ext cx="1289770" cy="648574"/>
          </a:xfrm>
          <a:custGeom>
            <a:avLst/>
            <a:gdLst>
              <a:gd name="connsiteX0" fmla="*/ 0 w 1575812"/>
              <a:gd name="connsiteY0" fmla="*/ 94549 h 945487"/>
              <a:gd name="connsiteX1" fmla="*/ 94549 w 1575812"/>
              <a:gd name="connsiteY1" fmla="*/ 0 h 945487"/>
              <a:gd name="connsiteX2" fmla="*/ 1481263 w 1575812"/>
              <a:gd name="connsiteY2" fmla="*/ 0 h 945487"/>
              <a:gd name="connsiteX3" fmla="*/ 1575812 w 1575812"/>
              <a:gd name="connsiteY3" fmla="*/ 94549 h 945487"/>
              <a:gd name="connsiteX4" fmla="*/ 1575812 w 1575812"/>
              <a:gd name="connsiteY4" fmla="*/ 850938 h 945487"/>
              <a:gd name="connsiteX5" fmla="*/ 1481263 w 1575812"/>
              <a:gd name="connsiteY5" fmla="*/ 945487 h 945487"/>
              <a:gd name="connsiteX6" fmla="*/ 94549 w 1575812"/>
              <a:gd name="connsiteY6" fmla="*/ 945487 h 945487"/>
              <a:gd name="connsiteX7" fmla="*/ 0 w 1575812"/>
              <a:gd name="connsiteY7" fmla="*/ 850938 h 945487"/>
              <a:gd name="connsiteX8" fmla="*/ 0 w 1575812"/>
              <a:gd name="connsiteY8" fmla="*/ 94549 h 94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5812" h="945487">
                <a:moveTo>
                  <a:pt x="0" y="94549"/>
                </a:moveTo>
                <a:cubicBezTo>
                  <a:pt x="0" y="42331"/>
                  <a:pt x="42331" y="0"/>
                  <a:pt x="94549" y="0"/>
                </a:cubicBezTo>
                <a:lnTo>
                  <a:pt x="1481263" y="0"/>
                </a:lnTo>
                <a:cubicBezTo>
                  <a:pt x="1533481" y="0"/>
                  <a:pt x="1575812" y="42331"/>
                  <a:pt x="1575812" y="94549"/>
                </a:cubicBezTo>
                <a:lnTo>
                  <a:pt x="1575812" y="850938"/>
                </a:lnTo>
                <a:cubicBezTo>
                  <a:pt x="1575812" y="903156"/>
                  <a:pt x="1533481" y="945487"/>
                  <a:pt x="1481263" y="945487"/>
                </a:cubicBezTo>
                <a:lnTo>
                  <a:pt x="94549" y="945487"/>
                </a:lnTo>
                <a:cubicBezTo>
                  <a:pt x="42331" y="945487"/>
                  <a:pt x="0" y="903156"/>
                  <a:pt x="0" y="850938"/>
                </a:cubicBezTo>
                <a:lnTo>
                  <a:pt x="0" y="9454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272" tIns="96272" rIns="96272" bIns="96272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</a:pPr>
            <a:r>
              <a:rPr lang="en-US" sz="1400" b="1" dirty="0">
                <a:solidFill>
                  <a:schemeClr val="bg1"/>
                </a:solidFill>
              </a:rPr>
              <a:t>Detoxification</a:t>
            </a:r>
          </a:p>
        </p:txBody>
      </p:sp>
      <p:grpSp>
        <p:nvGrpSpPr>
          <p:cNvPr id="80" name="336 Grupo"/>
          <p:cNvGrpSpPr/>
          <p:nvPr/>
        </p:nvGrpSpPr>
        <p:grpSpPr>
          <a:xfrm>
            <a:off x="4452236" y="5630926"/>
            <a:ext cx="278322" cy="276166"/>
            <a:chOff x="3944804" y="1804143"/>
            <a:chExt cx="334072" cy="390801"/>
          </a:xfrm>
          <a:solidFill>
            <a:schemeClr val="bg1">
              <a:lumMod val="85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81" name="337 Flecha derecha"/>
            <p:cNvSpPr/>
            <p:nvPr/>
          </p:nvSpPr>
          <p:spPr>
            <a:xfrm>
              <a:off x="3944804" y="1804143"/>
              <a:ext cx="334072" cy="390801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82" name="Flecha derecha 4"/>
            <p:cNvSpPr/>
            <p:nvPr/>
          </p:nvSpPr>
          <p:spPr>
            <a:xfrm>
              <a:off x="3944804" y="1882303"/>
              <a:ext cx="233850" cy="234481"/>
            </a:xfrm>
            <a:prstGeom prst="rect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400"/>
            </a:p>
          </p:txBody>
        </p:sp>
      </p:grpSp>
      <p:sp>
        <p:nvSpPr>
          <p:cNvPr id="58" name="13 Título"/>
          <p:cNvSpPr>
            <a:spLocks/>
          </p:cNvSpPr>
          <p:nvPr/>
        </p:nvSpPr>
        <p:spPr bwMode="auto">
          <a:xfrm>
            <a:off x="468313" y="4762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GB" sz="4400" dirty="0" err="1" smtClean="0">
                <a:latin typeface="Calibri" pitchFamily="34" charset="0"/>
              </a:rPr>
              <a:t>Biorefinery</a:t>
            </a:r>
            <a:r>
              <a:rPr lang="en-GB" sz="4400" dirty="0" smtClean="0">
                <a:latin typeface="Calibri" pitchFamily="34" charset="0"/>
              </a:rPr>
              <a:t> in pulp and paper mills</a:t>
            </a:r>
            <a:endParaRPr lang="en-GB" sz="4400" dirty="0">
              <a:latin typeface="Calibri" pitchFamily="34" charset="0"/>
            </a:endParaRPr>
          </a:p>
        </p:txBody>
      </p:sp>
      <p:sp>
        <p:nvSpPr>
          <p:cNvPr id="63" name="14 Rectángulo"/>
          <p:cNvSpPr>
            <a:spLocks noChangeArrowheads="1"/>
          </p:cNvSpPr>
          <p:nvPr/>
        </p:nvSpPr>
        <p:spPr bwMode="auto">
          <a:xfrm>
            <a:off x="35496" y="6505599"/>
            <a:ext cx="619283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 smtClean="0">
                <a:latin typeface="Calibri" pitchFamily="34" charset="0"/>
              </a:rPr>
              <a:t>World </a:t>
            </a:r>
            <a:r>
              <a:rPr lang="en-US" sz="1400" dirty="0">
                <a:latin typeface="Calibri" pitchFamily="34" charset="0"/>
              </a:rPr>
              <a:t>Bioenergy Congress and Expo</a:t>
            </a:r>
            <a:r>
              <a:rPr lang="en-GB" sz="1400" dirty="0">
                <a:latin typeface="Calibri" pitchFamily="34" charset="0"/>
              </a:rPr>
              <a:t>, Rome</a:t>
            </a:r>
            <a:r>
              <a:rPr lang="en-GB" sz="1400" dirty="0" smtClean="0">
                <a:latin typeface="Calibri" pitchFamily="34" charset="0"/>
              </a:rPr>
              <a:t>,</a:t>
            </a:r>
            <a:r>
              <a:rPr lang="es-ES" sz="1400" dirty="0" smtClean="0">
                <a:latin typeface="Calibri" pitchFamily="34" charset="0"/>
              </a:rPr>
              <a:t> </a:t>
            </a:r>
            <a:r>
              <a:rPr lang="es-ES" sz="1400" dirty="0">
                <a:latin typeface="Calibri" pitchFamily="34" charset="0"/>
              </a:rPr>
              <a:t>June 13-14, 2016</a:t>
            </a:r>
            <a:endParaRPr lang="en-GB" sz="1400" dirty="0">
              <a:latin typeface="Calibri" pitchFamily="34" charset="0"/>
            </a:endParaRPr>
          </a:p>
        </p:txBody>
      </p:sp>
      <p:sp>
        <p:nvSpPr>
          <p:cNvPr id="84" name="Rectángulo 83"/>
          <p:cNvSpPr/>
          <p:nvPr/>
        </p:nvSpPr>
        <p:spPr>
          <a:xfrm>
            <a:off x="6732240" y="6247625"/>
            <a:ext cx="23762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200" dirty="0">
              <a:solidFill>
                <a:srgbClr val="000000"/>
              </a:solidFill>
              <a:latin typeface="BELDM K+ Impact"/>
            </a:endParaRPr>
          </a:p>
          <a:p>
            <a:r>
              <a:rPr lang="es-ES" sz="1200" dirty="0">
                <a:solidFill>
                  <a:srgbClr val="000000"/>
                </a:solidFill>
                <a:latin typeface="BELDM K+ Impact"/>
              </a:rPr>
              <a:t> </a:t>
            </a:r>
            <a:r>
              <a:rPr lang="es-ES" dirty="0">
                <a:solidFill>
                  <a:srgbClr val="F26421"/>
                </a:solidFill>
                <a:latin typeface="BELDM K+ Impact"/>
              </a:rPr>
              <a:t>conference</a:t>
            </a:r>
            <a:r>
              <a:rPr lang="es-ES" dirty="0">
                <a:solidFill>
                  <a:srgbClr val="0071BC"/>
                </a:solidFill>
                <a:latin typeface="BELDM K+ Impact"/>
              </a:rPr>
              <a:t>series</a:t>
            </a:r>
            <a:r>
              <a:rPr lang="es-ES" sz="1200" dirty="0">
                <a:solidFill>
                  <a:srgbClr val="0071BC"/>
                </a:solidFill>
                <a:latin typeface="BELDM K+ Impact"/>
              </a:rPr>
              <a:t>.com </a:t>
            </a:r>
          </a:p>
        </p:txBody>
      </p:sp>
      <p:sp>
        <p:nvSpPr>
          <p:cNvPr id="64" name="331 Forma libre"/>
          <p:cNvSpPr/>
          <p:nvPr/>
        </p:nvSpPr>
        <p:spPr>
          <a:xfrm>
            <a:off x="8313082" y="5444722"/>
            <a:ext cx="867430" cy="648574"/>
          </a:xfrm>
          <a:custGeom>
            <a:avLst/>
            <a:gdLst>
              <a:gd name="connsiteX0" fmla="*/ 0 w 1575812"/>
              <a:gd name="connsiteY0" fmla="*/ 94549 h 945487"/>
              <a:gd name="connsiteX1" fmla="*/ 94549 w 1575812"/>
              <a:gd name="connsiteY1" fmla="*/ 0 h 945487"/>
              <a:gd name="connsiteX2" fmla="*/ 1481263 w 1575812"/>
              <a:gd name="connsiteY2" fmla="*/ 0 h 945487"/>
              <a:gd name="connsiteX3" fmla="*/ 1575812 w 1575812"/>
              <a:gd name="connsiteY3" fmla="*/ 94549 h 945487"/>
              <a:gd name="connsiteX4" fmla="*/ 1575812 w 1575812"/>
              <a:gd name="connsiteY4" fmla="*/ 850938 h 945487"/>
              <a:gd name="connsiteX5" fmla="*/ 1481263 w 1575812"/>
              <a:gd name="connsiteY5" fmla="*/ 945487 h 945487"/>
              <a:gd name="connsiteX6" fmla="*/ 94549 w 1575812"/>
              <a:gd name="connsiteY6" fmla="*/ 945487 h 945487"/>
              <a:gd name="connsiteX7" fmla="*/ 0 w 1575812"/>
              <a:gd name="connsiteY7" fmla="*/ 850938 h 945487"/>
              <a:gd name="connsiteX8" fmla="*/ 0 w 1575812"/>
              <a:gd name="connsiteY8" fmla="*/ 94549 h 94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5812" h="945487">
                <a:moveTo>
                  <a:pt x="0" y="94549"/>
                </a:moveTo>
                <a:cubicBezTo>
                  <a:pt x="0" y="42331"/>
                  <a:pt x="42331" y="0"/>
                  <a:pt x="94549" y="0"/>
                </a:cubicBezTo>
                <a:lnTo>
                  <a:pt x="1481263" y="0"/>
                </a:lnTo>
                <a:cubicBezTo>
                  <a:pt x="1533481" y="0"/>
                  <a:pt x="1575812" y="42331"/>
                  <a:pt x="1575812" y="94549"/>
                </a:cubicBezTo>
                <a:lnTo>
                  <a:pt x="1575812" y="850938"/>
                </a:lnTo>
                <a:cubicBezTo>
                  <a:pt x="1575812" y="903156"/>
                  <a:pt x="1533481" y="945487"/>
                  <a:pt x="1481263" y="945487"/>
                </a:cubicBezTo>
                <a:lnTo>
                  <a:pt x="94549" y="945487"/>
                </a:lnTo>
                <a:cubicBezTo>
                  <a:pt x="42331" y="945487"/>
                  <a:pt x="0" y="903156"/>
                  <a:pt x="0" y="850938"/>
                </a:cubicBezTo>
                <a:lnTo>
                  <a:pt x="0" y="94549"/>
                </a:lnTo>
                <a:close/>
              </a:path>
            </a:pathLst>
          </a:custGeom>
          <a:noFill/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272" tIns="96272" rIns="96272" bIns="96272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Products</a:t>
            </a:r>
            <a:endParaRPr lang="en-US" sz="1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310890"/>
              </p:ext>
            </p:extLst>
          </p:nvPr>
        </p:nvGraphicFramePr>
        <p:xfrm>
          <a:off x="323529" y="1445488"/>
          <a:ext cx="8374384" cy="36804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68151">
                  <a:extLst>
                    <a:ext uri="{9D8B030D-6E8A-4147-A177-3AD203B41FA5}">
                      <a16:colId xmlns="" xmlns:a16="http://schemas.microsoft.com/office/drawing/2014/main" val="2733262869"/>
                    </a:ext>
                  </a:extLst>
                </a:gridCol>
                <a:gridCol w="1080120">
                  <a:extLst>
                    <a:ext uri="{9D8B030D-6E8A-4147-A177-3AD203B41FA5}">
                      <a16:colId xmlns="" xmlns:a16="http://schemas.microsoft.com/office/drawing/2014/main" val="273165371"/>
                    </a:ext>
                  </a:extLst>
                </a:gridCol>
                <a:gridCol w="3055331">
                  <a:extLst>
                    <a:ext uri="{9D8B030D-6E8A-4147-A177-3AD203B41FA5}">
                      <a16:colId xmlns="" xmlns:a16="http://schemas.microsoft.com/office/drawing/2014/main" val="2671512551"/>
                    </a:ext>
                  </a:extLst>
                </a:gridCol>
                <a:gridCol w="833771">
                  <a:extLst>
                    <a:ext uri="{9D8B030D-6E8A-4147-A177-3AD203B41FA5}">
                      <a16:colId xmlns="" xmlns:a16="http://schemas.microsoft.com/office/drawing/2014/main" val="902908235"/>
                    </a:ext>
                  </a:extLst>
                </a:gridCol>
                <a:gridCol w="921441">
                  <a:extLst>
                    <a:ext uri="{9D8B030D-6E8A-4147-A177-3AD203B41FA5}">
                      <a16:colId xmlns="" xmlns:a16="http://schemas.microsoft.com/office/drawing/2014/main" val="3514853043"/>
                    </a:ext>
                  </a:extLst>
                </a:gridCol>
                <a:gridCol w="1115570">
                  <a:extLst>
                    <a:ext uri="{9D8B030D-6E8A-4147-A177-3AD203B41FA5}">
                      <a16:colId xmlns="" xmlns:a16="http://schemas.microsoft.com/office/drawing/2014/main" val="109402268"/>
                    </a:ext>
                  </a:extLst>
                </a:gridCol>
              </a:tblGrid>
              <a:tr h="565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Pulping 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Feedstock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Cooking Conditions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Yields (%)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Grade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Pulp properties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="" xmlns:a16="http://schemas.microsoft.com/office/drawing/2014/main" val="2879914540"/>
                  </a:ext>
                </a:extLst>
              </a:tr>
              <a:tr h="952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Refiner mechanical, RMP(Mechanical)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err="1" smtClean="0">
                          <a:effectLst/>
                        </a:rPr>
                        <a:t>Softwood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No cooking ramp, chemicals or </a:t>
                      </a:r>
                      <a:endParaRPr lang="es-ES" sz="10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err="1">
                          <a:effectLst/>
                        </a:rPr>
                        <a:t>pretreatment</a:t>
                      </a:r>
                      <a:r>
                        <a:rPr lang="en-GB" sz="1000" dirty="0">
                          <a:effectLst/>
                        </a:rPr>
                        <a:t> is needed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85-95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corrugated </a:t>
                      </a:r>
                      <a:br>
                        <a:rPr lang="es-ES" sz="1000">
                          <a:effectLst/>
                        </a:rPr>
                      </a:br>
                      <a:r>
                        <a:rPr lang="es-ES" sz="1000">
                          <a:effectLst/>
                        </a:rPr>
                        <a:t>paper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-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="" xmlns:a16="http://schemas.microsoft.com/office/drawing/2014/main" val="2763644131"/>
                  </a:ext>
                </a:extLst>
              </a:tr>
              <a:tr h="952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Thermomechanical, TMP(Mechanical)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err="1" smtClean="0">
                          <a:effectLst/>
                        </a:rPr>
                        <a:t>Softwood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Heating ramp 1-10 min to 110-140 ºC;</a:t>
                      </a:r>
                      <a:endParaRPr lang="es-ES" sz="10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no chemicals or </a:t>
                      </a:r>
                      <a:r>
                        <a:rPr lang="en-GB" sz="1000" dirty="0" err="1">
                          <a:effectLst/>
                        </a:rPr>
                        <a:t>pretreatment</a:t>
                      </a:r>
                      <a:r>
                        <a:rPr lang="en-GB" sz="1000" dirty="0">
                          <a:effectLst/>
                        </a:rPr>
                        <a:t> is used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93-95 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corrugated </a:t>
                      </a:r>
                      <a:br>
                        <a:rPr lang="es-ES" sz="1000">
                          <a:effectLst/>
                        </a:rPr>
                      </a:br>
                      <a:r>
                        <a:rPr lang="es-ES" sz="1000">
                          <a:effectLst/>
                        </a:rPr>
                        <a:t>paper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-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="" xmlns:a16="http://schemas.microsoft.com/office/drawing/2014/main" val="2024198101"/>
                  </a:ext>
                </a:extLst>
              </a:tr>
              <a:tr h="952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Organosolv (Chemical)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err="1" smtClean="0">
                          <a:effectLst/>
                          <a:latin typeface="+mn-lt"/>
                          <a:ea typeface="+mn-ea"/>
                          <a:cs typeface="+mn-cs"/>
                        </a:rPr>
                        <a:t>Softwood</a:t>
                      </a:r>
                      <a:r>
                        <a:rPr lang="es-ES" sz="10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es-ES" sz="1000" baseline="0" dirty="0" err="1" smtClean="0">
                          <a:effectLst/>
                          <a:latin typeface="+mn-lt"/>
                          <a:ea typeface="+mn-ea"/>
                          <a:cs typeface="+mn-cs"/>
                        </a:rPr>
                        <a:t>hardwood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40-60 % </a:t>
                      </a:r>
                      <a:r>
                        <a:rPr lang="en-GB" sz="1000" dirty="0" err="1">
                          <a:effectLst/>
                        </a:rPr>
                        <a:t>ethylenglycol</a:t>
                      </a:r>
                      <a:r>
                        <a:rPr lang="en-GB" sz="1000" dirty="0">
                          <a:effectLst/>
                        </a:rPr>
                        <a:t> at 180-200 ºC </a:t>
                      </a:r>
                      <a:endParaRPr lang="es-ES" sz="10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for 30 to 90 min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31-40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paper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kappa: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 25.5-27.5;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α-cellulose: 21.2-33.7 %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="" xmlns:a16="http://schemas.microsoft.com/office/drawing/2014/main" val="2246957298"/>
                  </a:ext>
                </a:extLst>
              </a:tr>
              <a:tr h="1689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err="1" smtClean="0">
                          <a:effectLst/>
                        </a:rPr>
                        <a:t>Kraft</a:t>
                      </a:r>
                      <a:endParaRPr lang="es-ES" sz="10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(</a:t>
                      </a:r>
                      <a:r>
                        <a:rPr lang="es-ES" sz="1000" dirty="0" err="1">
                          <a:effectLst/>
                        </a:rPr>
                        <a:t>Chemical</a:t>
                      </a:r>
                      <a:r>
                        <a:rPr lang="es-ES" sz="1000" dirty="0">
                          <a:effectLst/>
                        </a:rPr>
                        <a:t>)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err="1" smtClean="0">
                          <a:effectLst/>
                          <a:latin typeface="+mn-lt"/>
                          <a:ea typeface="+mn-ea"/>
                          <a:cs typeface="+mn-cs"/>
                        </a:rPr>
                        <a:t>Softwood</a:t>
                      </a:r>
                      <a:r>
                        <a:rPr lang="es-ES" sz="10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es-ES" sz="1000" baseline="0" dirty="0" err="1" smtClean="0">
                          <a:effectLst/>
                          <a:latin typeface="+mn-lt"/>
                          <a:ea typeface="+mn-ea"/>
                          <a:cs typeface="+mn-cs"/>
                        </a:rPr>
                        <a:t>hardwood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White liquor containing </a:t>
                      </a:r>
                      <a:r>
                        <a:rPr lang="en-GB" sz="1000" dirty="0" err="1">
                          <a:effectLst/>
                        </a:rPr>
                        <a:t>NaOH</a:t>
                      </a:r>
                      <a:r>
                        <a:rPr lang="en-GB" sz="1000" dirty="0">
                          <a:effectLst/>
                        </a:rPr>
                        <a:t> and Na</a:t>
                      </a:r>
                      <a:r>
                        <a:rPr lang="en-GB" sz="1000" baseline="-25000" dirty="0">
                          <a:effectLst/>
                        </a:rPr>
                        <a:t>2</a:t>
                      </a:r>
                      <a:r>
                        <a:rPr lang="en-GB" sz="1000" dirty="0">
                          <a:effectLst/>
                        </a:rPr>
                        <a:t>S; pre-heating ramp: 85 min up to 80 ºC; cooking temperature 165-170 ºC; dwell time: 95-180 min; 4:1 liquor-to-wood ratio 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40-47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paper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brightness 28.9 %; kappa 26.8</a:t>
                      </a:r>
                      <a:br>
                        <a:rPr lang="es-ES" sz="1000">
                          <a:effectLst/>
                        </a:rPr>
                      </a:br>
                      <a:r>
                        <a:rPr lang="es-ES" sz="1000">
                          <a:effectLst/>
                        </a:rPr>
                        <a:t>1000-1100 mL/g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="" xmlns:a16="http://schemas.microsoft.com/office/drawing/2014/main" val="2012212353"/>
                  </a:ext>
                </a:extLst>
              </a:tr>
              <a:tr h="1568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err="1">
                          <a:effectLst/>
                        </a:rPr>
                        <a:t>Prehydrolysis</a:t>
                      </a:r>
                      <a:endParaRPr lang="es-ES" sz="10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err="1">
                          <a:effectLst/>
                        </a:rPr>
                        <a:t>kraft</a:t>
                      </a:r>
                      <a:r>
                        <a:rPr lang="es-ES" sz="1000" dirty="0">
                          <a:effectLst/>
                        </a:rPr>
                        <a:t> (</a:t>
                      </a:r>
                      <a:r>
                        <a:rPr lang="es-ES" sz="1000" dirty="0" err="1">
                          <a:effectLst/>
                        </a:rPr>
                        <a:t>Chemical</a:t>
                      </a:r>
                      <a:r>
                        <a:rPr lang="es-ES" sz="1000" dirty="0">
                          <a:effectLst/>
                        </a:rPr>
                        <a:t>)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err="1" smtClean="0">
                          <a:effectLst/>
                          <a:latin typeface="+mn-lt"/>
                          <a:ea typeface="+mn-ea"/>
                          <a:cs typeface="+mn-cs"/>
                        </a:rPr>
                        <a:t>Softwood</a:t>
                      </a:r>
                      <a:r>
                        <a:rPr lang="es-ES" sz="10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es-ES" sz="1000" baseline="0" dirty="0" err="1" smtClean="0">
                          <a:effectLst/>
                          <a:latin typeface="+mn-lt"/>
                          <a:ea typeface="+mn-ea"/>
                          <a:cs typeface="+mn-cs"/>
                        </a:rPr>
                        <a:t>hardwood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Cooking with steam </a:t>
                      </a:r>
                      <a:r>
                        <a:rPr lang="en-GB" sz="1000" dirty="0" err="1">
                          <a:effectLst/>
                        </a:rPr>
                        <a:t>prehydrolysis</a:t>
                      </a:r>
                      <a:r>
                        <a:rPr lang="en-GB" sz="1000" dirty="0">
                          <a:effectLst/>
                        </a:rPr>
                        <a:t>: </a:t>
                      </a:r>
                      <a:r>
                        <a:rPr lang="en-GB" sz="1000" dirty="0" err="1">
                          <a:effectLst/>
                        </a:rPr>
                        <a:t>prehydrolysis</a:t>
                      </a:r>
                      <a:r>
                        <a:rPr lang="en-GB" sz="1000" dirty="0">
                          <a:effectLst/>
                        </a:rPr>
                        <a:t> at 150-170 ºC, 45-90 min; </a:t>
                      </a:r>
                      <a:endParaRPr lang="es-ES" sz="10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pH after hydrolysis 3.3-3.7; </a:t>
                      </a:r>
                      <a:endParaRPr lang="es-ES" sz="10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Total time: 300-350 min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35-39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b="0" dirty="0" err="1">
                          <a:effectLst/>
                        </a:rPr>
                        <a:t>dissolving</a:t>
                      </a:r>
                      <a:endParaRPr lang="es-E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</a:rPr>
                        <a:t>brightness 26.2-44.4 %; kappa 20.7-7.8; 1024-1211 mL/g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="" xmlns:a16="http://schemas.microsoft.com/office/drawing/2014/main" val="1439859006"/>
                  </a:ext>
                </a:extLst>
              </a:tr>
              <a:tr h="1943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err="1">
                          <a:effectLst/>
                        </a:rPr>
                        <a:t>Acid</a:t>
                      </a:r>
                      <a:r>
                        <a:rPr lang="es-ES" sz="1000" dirty="0">
                          <a:effectLst/>
                        </a:rPr>
                        <a:t> </a:t>
                      </a:r>
                      <a:r>
                        <a:rPr lang="es-ES" sz="1000" dirty="0" err="1">
                          <a:effectLst/>
                        </a:rPr>
                        <a:t>sulphite</a:t>
                      </a:r>
                      <a:r>
                        <a:rPr lang="es-ES" sz="1000" dirty="0">
                          <a:effectLst/>
                        </a:rPr>
                        <a:t/>
                      </a:r>
                      <a:br>
                        <a:rPr lang="es-ES" sz="1000" dirty="0">
                          <a:effectLst/>
                        </a:rPr>
                      </a:br>
                      <a:r>
                        <a:rPr lang="es-ES" sz="1000" dirty="0">
                          <a:effectLst/>
                        </a:rPr>
                        <a:t>(</a:t>
                      </a:r>
                      <a:r>
                        <a:rPr lang="es-ES" sz="1000" dirty="0" err="1">
                          <a:effectLst/>
                        </a:rPr>
                        <a:t>Chemical</a:t>
                      </a:r>
                      <a:r>
                        <a:rPr lang="es-ES" sz="1000" dirty="0">
                          <a:effectLst/>
                        </a:rPr>
                        <a:t>)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err="1" smtClean="0">
                          <a:effectLst/>
                          <a:latin typeface="+mn-lt"/>
                          <a:ea typeface="+mn-ea"/>
                          <a:cs typeface="+mn-cs"/>
                        </a:rPr>
                        <a:t>Softwood</a:t>
                      </a:r>
                      <a:r>
                        <a:rPr lang="es-ES" sz="10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es-ES" sz="1000" baseline="0" dirty="0" err="1" smtClean="0">
                          <a:effectLst/>
                          <a:latin typeface="+mn-lt"/>
                          <a:ea typeface="+mn-ea"/>
                          <a:cs typeface="+mn-cs"/>
                        </a:rPr>
                        <a:t>hardwood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pH: 1.2-1.5, 80 % free SO</a:t>
                      </a:r>
                      <a:r>
                        <a:rPr lang="en-GB" sz="1000" baseline="-25000" dirty="0">
                          <a:effectLst/>
                        </a:rPr>
                        <a:t>2</a:t>
                      </a:r>
                      <a:r>
                        <a:rPr lang="en-GB" sz="1000" dirty="0">
                          <a:effectLst/>
                        </a:rPr>
                        <a:t>-20 % bound SO</a:t>
                      </a:r>
                      <a:r>
                        <a:rPr lang="en-GB" sz="1000" baseline="-25000" dirty="0">
                          <a:effectLst/>
                        </a:rPr>
                        <a:t>2</a:t>
                      </a:r>
                      <a:r>
                        <a:rPr lang="en-GB" sz="1000" dirty="0">
                          <a:effectLst/>
                        </a:rPr>
                        <a:t>, bases of Ca, Mg, Na or NH</a:t>
                      </a:r>
                      <a:r>
                        <a:rPr lang="en-GB" sz="1000" baseline="-25000" dirty="0">
                          <a:effectLst/>
                        </a:rPr>
                        <a:t>3</a:t>
                      </a:r>
                      <a:r>
                        <a:rPr lang="en-GB" sz="1000" dirty="0">
                          <a:effectLst/>
                        </a:rPr>
                        <a:t> can be used; pre-heated liquor: 70-80 ºC;  dwell temperature 130ºC-145 ºC; pressure: 5,5-7 bar; 7 hours; liquor-to-wood ratio 4:1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</a:rPr>
                        <a:t>35 -51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b="0" dirty="0" err="1">
                          <a:effectLst/>
                        </a:rPr>
                        <a:t>dissolving</a:t>
                      </a:r>
                      <a:endParaRPr lang="es-ES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brightness 48.4-57.4 %; kappa: 5-7; 680-760 mL/g; alpha-cellulose &gt; 88%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="" xmlns:a16="http://schemas.microsoft.com/office/drawing/2014/main" val="3902302739"/>
                  </a:ext>
                </a:extLst>
              </a:tr>
            </a:tbl>
          </a:graphicData>
        </a:graphic>
      </p:graphicFrame>
      <p:sp>
        <p:nvSpPr>
          <p:cNvPr id="3" name="Rectángulo 2"/>
          <p:cNvSpPr/>
          <p:nvPr/>
        </p:nvSpPr>
        <p:spPr>
          <a:xfrm>
            <a:off x="6684481" y="3573016"/>
            <a:ext cx="911855" cy="155436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5" name="332 Forma libre"/>
          <p:cNvSpPr/>
          <p:nvPr/>
        </p:nvSpPr>
        <p:spPr>
          <a:xfrm rot="16200000">
            <a:off x="7092268" y="4149070"/>
            <a:ext cx="936105" cy="216046"/>
          </a:xfrm>
          <a:custGeom>
            <a:avLst/>
            <a:gdLst>
              <a:gd name="connsiteX0" fmla="*/ 0 w 334072"/>
              <a:gd name="connsiteY0" fmla="*/ 78160 h 390801"/>
              <a:gd name="connsiteX1" fmla="*/ 167036 w 334072"/>
              <a:gd name="connsiteY1" fmla="*/ 78160 h 390801"/>
              <a:gd name="connsiteX2" fmla="*/ 167036 w 334072"/>
              <a:gd name="connsiteY2" fmla="*/ 0 h 390801"/>
              <a:gd name="connsiteX3" fmla="*/ 334072 w 334072"/>
              <a:gd name="connsiteY3" fmla="*/ 195401 h 390801"/>
              <a:gd name="connsiteX4" fmla="*/ 167036 w 334072"/>
              <a:gd name="connsiteY4" fmla="*/ 390801 h 390801"/>
              <a:gd name="connsiteX5" fmla="*/ 167036 w 334072"/>
              <a:gd name="connsiteY5" fmla="*/ 312641 h 390801"/>
              <a:gd name="connsiteX6" fmla="*/ 0 w 334072"/>
              <a:gd name="connsiteY6" fmla="*/ 312641 h 390801"/>
              <a:gd name="connsiteX7" fmla="*/ 0 w 334072"/>
              <a:gd name="connsiteY7" fmla="*/ 78160 h 390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4072" h="390801">
                <a:moveTo>
                  <a:pt x="0" y="78160"/>
                </a:moveTo>
                <a:lnTo>
                  <a:pt x="167036" y="78160"/>
                </a:lnTo>
                <a:lnTo>
                  <a:pt x="167036" y="0"/>
                </a:lnTo>
                <a:lnTo>
                  <a:pt x="334072" y="195401"/>
                </a:lnTo>
                <a:lnTo>
                  <a:pt x="167036" y="390801"/>
                </a:lnTo>
                <a:lnTo>
                  <a:pt x="167036" y="312641"/>
                </a:lnTo>
                <a:lnTo>
                  <a:pt x="0" y="312641"/>
                </a:lnTo>
                <a:lnTo>
                  <a:pt x="0" y="7816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z="-70000"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0" tIns="78160" rIns="100222" bIns="7816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  <a:defRPr/>
            </a:pPr>
            <a:endParaRPr lang="en-US" sz="120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31" name="Imagen 3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762"/>
            <a:ext cx="817324" cy="61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300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4"/>
          <p:cNvSpPr>
            <a:spLocks noChangeArrowheads="1"/>
          </p:cNvSpPr>
          <p:nvPr/>
        </p:nvSpPr>
        <p:spPr bwMode="auto">
          <a:xfrm>
            <a:off x="0" y="1476008"/>
            <a:ext cx="9144000" cy="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endParaRPr lang="es-ES">
              <a:latin typeface="Calibri" pitchFamily="34" charset="0"/>
            </a:endParaRPr>
          </a:p>
        </p:txBody>
      </p:sp>
      <p:cxnSp>
        <p:nvCxnSpPr>
          <p:cNvPr id="8" name="7 Conector recto"/>
          <p:cNvCxnSpPr/>
          <p:nvPr/>
        </p:nvCxnSpPr>
        <p:spPr bwMode="auto">
          <a:xfrm>
            <a:off x="-31750" y="639763"/>
            <a:ext cx="9163050" cy="9524"/>
          </a:xfrm>
          <a:prstGeom prst="line">
            <a:avLst/>
          </a:prstGeom>
          <a:solidFill>
            <a:schemeClr val="accent1"/>
          </a:solidFill>
          <a:ln w="28575" cap="flat" cmpd="sng" algn="ctr">
            <a:gradFill flip="none" rotWithShape="1">
              <a:gsLst>
                <a:gs pos="0">
                  <a:srgbClr val="C00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  <a:tileRect r="-100000" b="-100000"/>
            </a:gradFill>
            <a:prstDash val="solid"/>
            <a:round/>
            <a:headEnd type="none" w="med" len="med"/>
            <a:tailEnd type="none" w="med" len="med"/>
          </a:ln>
          <a:effectLst>
            <a:innerShdw blurRad="571500" dist="152400" dir="3600000">
              <a:srgbClr val="3B9573">
                <a:alpha val="25000"/>
              </a:srgbClr>
            </a:innerShdw>
          </a:effectLst>
        </p:spPr>
      </p:cxnSp>
      <p:sp>
        <p:nvSpPr>
          <p:cNvPr id="16387" name="9 CuadroTexto"/>
          <p:cNvSpPr txBox="1">
            <a:spLocks noChangeArrowheads="1"/>
          </p:cNvSpPr>
          <p:nvPr/>
        </p:nvSpPr>
        <p:spPr bwMode="auto">
          <a:xfrm>
            <a:off x="684213" y="1341438"/>
            <a:ext cx="7991475" cy="424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</p:txBody>
      </p:sp>
      <p:pic>
        <p:nvPicPr>
          <p:cNvPr id="16388" name="Picture 13" descr="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19125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4" name="Picture 12" descr="Logo_G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0288" y="0"/>
            <a:ext cx="1763712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" name="331 Forma libre"/>
          <p:cNvSpPr/>
          <p:nvPr/>
        </p:nvSpPr>
        <p:spPr>
          <a:xfrm>
            <a:off x="-228284" y="5444722"/>
            <a:ext cx="1289770" cy="648574"/>
          </a:xfrm>
          <a:custGeom>
            <a:avLst/>
            <a:gdLst>
              <a:gd name="connsiteX0" fmla="*/ 0 w 1575812"/>
              <a:gd name="connsiteY0" fmla="*/ 94549 h 945487"/>
              <a:gd name="connsiteX1" fmla="*/ 94549 w 1575812"/>
              <a:gd name="connsiteY1" fmla="*/ 0 h 945487"/>
              <a:gd name="connsiteX2" fmla="*/ 1481263 w 1575812"/>
              <a:gd name="connsiteY2" fmla="*/ 0 h 945487"/>
              <a:gd name="connsiteX3" fmla="*/ 1575812 w 1575812"/>
              <a:gd name="connsiteY3" fmla="*/ 94549 h 945487"/>
              <a:gd name="connsiteX4" fmla="*/ 1575812 w 1575812"/>
              <a:gd name="connsiteY4" fmla="*/ 850938 h 945487"/>
              <a:gd name="connsiteX5" fmla="*/ 1481263 w 1575812"/>
              <a:gd name="connsiteY5" fmla="*/ 945487 h 945487"/>
              <a:gd name="connsiteX6" fmla="*/ 94549 w 1575812"/>
              <a:gd name="connsiteY6" fmla="*/ 945487 h 945487"/>
              <a:gd name="connsiteX7" fmla="*/ 0 w 1575812"/>
              <a:gd name="connsiteY7" fmla="*/ 850938 h 945487"/>
              <a:gd name="connsiteX8" fmla="*/ 0 w 1575812"/>
              <a:gd name="connsiteY8" fmla="*/ 94549 h 94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5812" h="945487">
                <a:moveTo>
                  <a:pt x="0" y="94549"/>
                </a:moveTo>
                <a:cubicBezTo>
                  <a:pt x="0" y="42331"/>
                  <a:pt x="42331" y="0"/>
                  <a:pt x="94549" y="0"/>
                </a:cubicBezTo>
                <a:lnTo>
                  <a:pt x="1481263" y="0"/>
                </a:lnTo>
                <a:cubicBezTo>
                  <a:pt x="1533481" y="0"/>
                  <a:pt x="1575812" y="42331"/>
                  <a:pt x="1575812" y="94549"/>
                </a:cubicBezTo>
                <a:lnTo>
                  <a:pt x="1575812" y="850938"/>
                </a:lnTo>
                <a:cubicBezTo>
                  <a:pt x="1575812" y="903156"/>
                  <a:pt x="1533481" y="945487"/>
                  <a:pt x="1481263" y="945487"/>
                </a:cubicBezTo>
                <a:lnTo>
                  <a:pt x="94549" y="945487"/>
                </a:lnTo>
                <a:cubicBezTo>
                  <a:pt x="42331" y="945487"/>
                  <a:pt x="0" y="903156"/>
                  <a:pt x="0" y="850938"/>
                </a:cubicBezTo>
                <a:lnTo>
                  <a:pt x="0" y="94549"/>
                </a:lnTo>
                <a:close/>
              </a:path>
            </a:pathLst>
          </a:custGeom>
          <a:noFill/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272" tIns="96272" rIns="96272" bIns="96272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Woody</a:t>
            </a:r>
          </a:p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biomass</a:t>
            </a:r>
          </a:p>
        </p:txBody>
      </p:sp>
      <p:sp>
        <p:nvSpPr>
          <p:cNvPr id="66" name="332 Forma libre"/>
          <p:cNvSpPr/>
          <p:nvPr/>
        </p:nvSpPr>
        <p:spPr>
          <a:xfrm>
            <a:off x="866437" y="5634971"/>
            <a:ext cx="273431" cy="268077"/>
          </a:xfrm>
          <a:custGeom>
            <a:avLst/>
            <a:gdLst>
              <a:gd name="connsiteX0" fmla="*/ 0 w 334072"/>
              <a:gd name="connsiteY0" fmla="*/ 78160 h 390801"/>
              <a:gd name="connsiteX1" fmla="*/ 167036 w 334072"/>
              <a:gd name="connsiteY1" fmla="*/ 78160 h 390801"/>
              <a:gd name="connsiteX2" fmla="*/ 167036 w 334072"/>
              <a:gd name="connsiteY2" fmla="*/ 0 h 390801"/>
              <a:gd name="connsiteX3" fmla="*/ 334072 w 334072"/>
              <a:gd name="connsiteY3" fmla="*/ 195401 h 390801"/>
              <a:gd name="connsiteX4" fmla="*/ 167036 w 334072"/>
              <a:gd name="connsiteY4" fmla="*/ 390801 h 390801"/>
              <a:gd name="connsiteX5" fmla="*/ 167036 w 334072"/>
              <a:gd name="connsiteY5" fmla="*/ 312641 h 390801"/>
              <a:gd name="connsiteX6" fmla="*/ 0 w 334072"/>
              <a:gd name="connsiteY6" fmla="*/ 312641 h 390801"/>
              <a:gd name="connsiteX7" fmla="*/ 0 w 334072"/>
              <a:gd name="connsiteY7" fmla="*/ 78160 h 390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4072" h="390801">
                <a:moveTo>
                  <a:pt x="0" y="78160"/>
                </a:moveTo>
                <a:lnTo>
                  <a:pt x="167036" y="78160"/>
                </a:lnTo>
                <a:lnTo>
                  <a:pt x="167036" y="0"/>
                </a:lnTo>
                <a:lnTo>
                  <a:pt x="334072" y="195401"/>
                </a:lnTo>
                <a:lnTo>
                  <a:pt x="167036" y="390801"/>
                </a:lnTo>
                <a:lnTo>
                  <a:pt x="167036" y="312641"/>
                </a:lnTo>
                <a:lnTo>
                  <a:pt x="0" y="312641"/>
                </a:lnTo>
                <a:lnTo>
                  <a:pt x="0" y="78160"/>
                </a:lnTo>
                <a:close/>
              </a:path>
            </a:pathLst>
          </a:custGeom>
          <a:solidFill>
            <a:srgbClr val="336600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z="-70000"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0" tIns="78160" rIns="100222" bIns="7816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  <a:defRPr/>
            </a:pPr>
            <a:endParaRPr lang="en-US" sz="120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7" name="333 Forma libre"/>
          <p:cNvSpPr/>
          <p:nvPr/>
        </p:nvSpPr>
        <p:spPr>
          <a:xfrm>
            <a:off x="1218250" y="5444722"/>
            <a:ext cx="1289770" cy="648574"/>
          </a:xfrm>
          <a:custGeom>
            <a:avLst/>
            <a:gdLst>
              <a:gd name="connsiteX0" fmla="*/ 0 w 1575812"/>
              <a:gd name="connsiteY0" fmla="*/ 94549 h 945487"/>
              <a:gd name="connsiteX1" fmla="*/ 94549 w 1575812"/>
              <a:gd name="connsiteY1" fmla="*/ 0 h 945487"/>
              <a:gd name="connsiteX2" fmla="*/ 1481263 w 1575812"/>
              <a:gd name="connsiteY2" fmla="*/ 0 h 945487"/>
              <a:gd name="connsiteX3" fmla="*/ 1575812 w 1575812"/>
              <a:gd name="connsiteY3" fmla="*/ 94549 h 945487"/>
              <a:gd name="connsiteX4" fmla="*/ 1575812 w 1575812"/>
              <a:gd name="connsiteY4" fmla="*/ 850938 h 945487"/>
              <a:gd name="connsiteX5" fmla="*/ 1481263 w 1575812"/>
              <a:gd name="connsiteY5" fmla="*/ 945487 h 945487"/>
              <a:gd name="connsiteX6" fmla="*/ 94549 w 1575812"/>
              <a:gd name="connsiteY6" fmla="*/ 945487 h 945487"/>
              <a:gd name="connsiteX7" fmla="*/ 0 w 1575812"/>
              <a:gd name="connsiteY7" fmla="*/ 850938 h 945487"/>
              <a:gd name="connsiteX8" fmla="*/ 0 w 1575812"/>
              <a:gd name="connsiteY8" fmla="*/ 94549 h 94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5812" h="945487">
                <a:moveTo>
                  <a:pt x="0" y="94549"/>
                </a:moveTo>
                <a:cubicBezTo>
                  <a:pt x="0" y="42331"/>
                  <a:pt x="42331" y="0"/>
                  <a:pt x="94549" y="0"/>
                </a:cubicBezTo>
                <a:lnTo>
                  <a:pt x="1481263" y="0"/>
                </a:lnTo>
                <a:cubicBezTo>
                  <a:pt x="1533481" y="0"/>
                  <a:pt x="1575812" y="42331"/>
                  <a:pt x="1575812" y="94549"/>
                </a:cubicBezTo>
                <a:lnTo>
                  <a:pt x="1575812" y="850938"/>
                </a:lnTo>
                <a:cubicBezTo>
                  <a:pt x="1575812" y="903156"/>
                  <a:pt x="1533481" y="945487"/>
                  <a:pt x="1481263" y="945487"/>
                </a:cubicBezTo>
                <a:lnTo>
                  <a:pt x="94549" y="945487"/>
                </a:lnTo>
                <a:cubicBezTo>
                  <a:pt x="42331" y="945487"/>
                  <a:pt x="0" y="903156"/>
                  <a:pt x="0" y="850938"/>
                </a:cubicBezTo>
                <a:lnTo>
                  <a:pt x="0" y="94549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272" tIns="96272" rIns="96272" bIns="96272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 smtClean="0">
                <a:solidFill>
                  <a:schemeClr val="accent1"/>
                </a:solidFill>
              </a:rPr>
              <a:t>Pulping process</a:t>
            </a:r>
            <a:endParaRPr lang="en-US" sz="1400" b="1" dirty="0">
              <a:solidFill>
                <a:schemeClr val="accent1"/>
              </a:solidFill>
            </a:endParaRPr>
          </a:p>
        </p:txBody>
      </p:sp>
      <p:sp>
        <p:nvSpPr>
          <p:cNvPr id="68" name="334 Forma libre"/>
          <p:cNvSpPr/>
          <p:nvPr/>
        </p:nvSpPr>
        <p:spPr>
          <a:xfrm>
            <a:off x="2666637" y="5634971"/>
            <a:ext cx="273431" cy="268077"/>
          </a:xfrm>
          <a:custGeom>
            <a:avLst/>
            <a:gdLst>
              <a:gd name="connsiteX0" fmla="*/ 0 w 334072"/>
              <a:gd name="connsiteY0" fmla="*/ 78160 h 390801"/>
              <a:gd name="connsiteX1" fmla="*/ 167036 w 334072"/>
              <a:gd name="connsiteY1" fmla="*/ 78160 h 390801"/>
              <a:gd name="connsiteX2" fmla="*/ 167036 w 334072"/>
              <a:gd name="connsiteY2" fmla="*/ 0 h 390801"/>
              <a:gd name="connsiteX3" fmla="*/ 334072 w 334072"/>
              <a:gd name="connsiteY3" fmla="*/ 195401 h 390801"/>
              <a:gd name="connsiteX4" fmla="*/ 167036 w 334072"/>
              <a:gd name="connsiteY4" fmla="*/ 390801 h 390801"/>
              <a:gd name="connsiteX5" fmla="*/ 167036 w 334072"/>
              <a:gd name="connsiteY5" fmla="*/ 312641 h 390801"/>
              <a:gd name="connsiteX6" fmla="*/ 0 w 334072"/>
              <a:gd name="connsiteY6" fmla="*/ 312641 h 390801"/>
              <a:gd name="connsiteX7" fmla="*/ 0 w 334072"/>
              <a:gd name="connsiteY7" fmla="*/ 78160 h 390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4072" h="390801">
                <a:moveTo>
                  <a:pt x="0" y="78160"/>
                </a:moveTo>
                <a:lnTo>
                  <a:pt x="167036" y="78160"/>
                </a:lnTo>
                <a:lnTo>
                  <a:pt x="167036" y="0"/>
                </a:lnTo>
                <a:lnTo>
                  <a:pt x="334072" y="195401"/>
                </a:lnTo>
                <a:lnTo>
                  <a:pt x="167036" y="390801"/>
                </a:lnTo>
                <a:lnTo>
                  <a:pt x="167036" y="312641"/>
                </a:lnTo>
                <a:lnTo>
                  <a:pt x="0" y="312641"/>
                </a:lnTo>
                <a:lnTo>
                  <a:pt x="0" y="78160"/>
                </a:lnTo>
                <a:close/>
              </a:path>
            </a:pathLst>
          </a:custGeom>
          <a:solidFill>
            <a:srgbClr val="336600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z="-70000"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0" tIns="78160" rIns="100222" bIns="7816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  <a:defRPr/>
            </a:pPr>
            <a:endParaRPr lang="en-US" sz="120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9" name="335 Forma libre"/>
          <p:cNvSpPr/>
          <p:nvPr/>
        </p:nvSpPr>
        <p:spPr>
          <a:xfrm>
            <a:off x="4861892" y="5444722"/>
            <a:ext cx="1272035" cy="648574"/>
          </a:xfrm>
          <a:custGeom>
            <a:avLst/>
            <a:gdLst>
              <a:gd name="connsiteX0" fmla="*/ 0 w 1575812"/>
              <a:gd name="connsiteY0" fmla="*/ 94549 h 945487"/>
              <a:gd name="connsiteX1" fmla="*/ 94549 w 1575812"/>
              <a:gd name="connsiteY1" fmla="*/ 0 h 945487"/>
              <a:gd name="connsiteX2" fmla="*/ 1481263 w 1575812"/>
              <a:gd name="connsiteY2" fmla="*/ 0 h 945487"/>
              <a:gd name="connsiteX3" fmla="*/ 1575812 w 1575812"/>
              <a:gd name="connsiteY3" fmla="*/ 94549 h 945487"/>
              <a:gd name="connsiteX4" fmla="*/ 1575812 w 1575812"/>
              <a:gd name="connsiteY4" fmla="*/ 850938 h 945487"/>
              <a:gd name="connsiteX5" fmla="*/ 1481263 w 1575812"/>
              <a:gd name="connsiteY5" fmla="*/ 945487 h 945487"/>
              <a:gd name="connsiteX6" fmla="*/ 94549 w 1575812"/>
              <a:gd name="connsiteY6" fmla="*/ 945487 h 945487"/>
              <a:gd name="connsiteX7" fmla="*/ 0 w 1575812"/>
              <a:gd name="connsiteY7" fmla="*/ 850938 h 945487"/>
              <a:gd name="connsiteX8" fmla="*/ 0 w 1575812"/>
              <a:gd name="connsiteY8" fmla="*/ 94549 h 94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5812" h="945487">
                <a:moveTo>
                  <a:pt x="0" y="94549"/>
                </a:moveTo>
                <a:cubicBezTo>
                  <a:pt x="0" y="42331"/>
                  <a:pt x="42331" y="0"/>
                  <a:pt x="94549" y="0"/>
                </a:cubicBezTo>
                <a:lnTo>
                  <a:pt x="1481263" y="0"/>
                </a:lnTo>
                <a:cubicBezTo>
                  <a:pt x="1533481" y="0"/>
                  <a:pt x="1575812" y="42331"/>
                  <a:pt x="1575812" y="94549"/>
                </a:cubicBezTo>
                <a:lnTo>
                  <a:pt x="1575812" y="850938"/>
                </a:lnTo>
                <a:cubicBezTo>
                  <a:pt x="1575812" y="903156"/>
                  <a:pt x="1533481" y="945487"/>
                  <a:pt x="1481263" y="945487"/>
                </a:cubicBezTo>
                <a:lnTo>
                  <a:pt x="94549" y="945487"/>
                </a:lnTo>
                <a:cubicBezTo>
                  <a:pt x="42331" y="945487"/>
                  <a:pt x="0" y="903156"/>
                  <a:pt x="0" y="850938"/>
                </a:cubicBezTo>
                <a:lnTo>
                  <a:pt x="0" y="9454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272" tIns="96272" rIns="96272" bIns="96272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>
                <a:solidFill>
                  <a:schemeClr val="bg1"/>
                </a:solidFill>
              </a:rPr>
              <a:t>Fermentation</a:t>
            </a:r>
          </a:p>
        </p:txBody>
      </p:sp>
      <p:grpSp>
        <p:nvGrpSpPr>
          <p:cNvPr id="70" name="336 Grupo"/>
          <p:cNvGrpSpPr/>
          <p:nvPr/>
        </p:nvGrpSpPr>
        <p:grpSpPr>
          <a:xfrm>
            <a:off x="6324448" y="5630926"/>
            <a:ext cx="278322" cy="276166"/>
            <a:chOff x="3944804" y="1804143"/>
            <a:chExt cx="334072" cy="390801"/>
          </a:xfrm>
          <a:solidFill>
            <a:schemeClr val="bg1">
              <a:lumMod val="85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71" name="337 Flecha derecha"/>
            <p:cNvSpPr/>
            <p:nvPr/>
          </p:nvSpPr>
          <p:spPr>
            <a:xfrm>
              <a:off x="3944804" y="1804143"/>
              <a:ext cx="334072" cy="390801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72" name="Flecha derecha 4"/>
            <p:cNvSpPr/>
            <p:nvPr/>
          </p:nvSpPr>
          <p:spPr>
            <a:xfrm>
              <a:off x="3944804" y="1882303"/>
              <a:ext cx="233850" cy="234481"/>
            </a:xfrm>
            <a:prstGeom prst="rect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400"/>
            </a:p>
          </p:txBody>
        </p:sp>
      </p:grpSp>
      <p:grpSp>
        <p:nvGrpSpPr>
          <p:cNvPr id="73" name="339 Grupo"/>
          <p:cNvGrpSpPr/>
          <p:nvPr/>
        </p:nvGrpSpPr>
        <p:grpSpPr>
          <a:xfrm>
            <a:off x="6684482" y="5444722"/>
            <a:ext cx="1224136" cy="648574"/>
            <a:chOff x="4417547" y="1526800"/>
            <a:chExt cx="1621928" cy="945487"/>
          </a:xfrm>
          <a:solidFill>
            <a:schemeClr val="bg1">
              <a:lumMod val="85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74" name="340 Rectángulo redondeado"/>
            <p:cNvSpPr/>
            <p:nvPr/>
          </p:nvSpPr>
          <p:spPr>
            <a:xfrm>
              <a:off x="4417547" y="1526800"/>
              <a:ext cx="1575812" cy="945487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5" name="341 Rectángulo"/>
            <p:cNvSpPr/>
            <p:nvPr/>
          </p:nvSpPr>
          <p:spPr>
            <a:xfrm>
              <a:off x="4425329" y="1554492"/>
              <a:ext cx="1614146" cy="890103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400" b="1" dirty="0" smtClean="0">
                  <a:solidFill>
                    <a:schemeClr val="bg1"/>
                  </a:solidFill>
                </a:rPr>
                <a:t>Purification</a:t>
              </a:r>
              <a:endParaRPr lang="en-US" sz="1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6" name="342 Grupo"/>
          <p:cNvGrpSpPr/>
          <p:nvPr/>
        </p:nvGrpSpPr>
        <p:grpSpPr>
          <a:xfrm>
            <a:off x="8052636" y="5630926"/>
            <a:ext cx="278322" cy="276166"/>
            <a:chOff x="3944804" y="1804143"/>
            <a:chExt cx="334072" cy="390801"/>
          </a:xfrm>
          <a:solidFill>
            <a:schemeClr val="bg1">
              <a:lumMod val="85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77" name="343 Flecha derecha"/>
            <p:cNvSpPr/>
            <p:nvPr/>
          </p:nvSpPr>
          <p:spPr>
            <a:xfrm>
              <a:off x="3944804" y="1804143"/>
              <a:ext cx="334072" cy="390801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78" name="Flecha derecha 4"/>
            <p:cNvSpPr/>
            <p:nvPr/>
          </p:nvSpPr>
          <p:spPr>
            <a:xfrm>
              <a:off x="3944804" y="1882303"/>
              <a:ext cx="233850" cy="234481"/>
            </a:xfrm>
            <a:prstGeom prst="rect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400"/>
            </a:p>
          </p:txBody>
        </p:sp>
      </p:grpSp>
      <p:sp>
        <p:nvSpPr>
          <p:cNvPr id="79" name="335 Forma libre"/>
          <p:cNvSpPr/>
          <p:nvPr/>
        </p:nvSpPr>
        <p:spPr>
          <a:xfrm>
            <a:off x="3071398" y="5444722"/>
            <a:ext cx="1289770" cy="648574"/>
          </a:xfrm>
          <a:custGeom>
            <a:avLst/>
            <a:gdLst>
              <a:gd name="connsiteX0" fmla="*/ 0 w 1575812"/>
              <a:gd name="connsiteY0" fmla="*/ 94549 h 945487"/>
              <a:gd name="connsiteX1" fmla="*/ 94549 w 1575812"/>
              <a:gd name="connsiteY1" fmla="*/ 0 h 945487"/>
              <a:gd name="connsiteX2" fmla="*/ 1481263 w 1575812"/>
              <a:gd name="connsiteY2" fmla="*/ 0 h 945487"/>
              <a:gd name="connsiteX3" fmla="*/ 1575812 w 1575812"/>
              <a:gd name="connsiteY3" fmla="*/ 94549 h 945487"/>
              <a:gd name="connsiteX4" fmla="*/ 1575812 w 1575812"/>
              <a:gd name="connsiteY4" fmla="*/ 850938 h 945487"/>
              <a:gd name="connsiteX5" fmla="*/ 1481263 w 1575812"/>
              <a:gd name="connsiteY5" fmla="*/ 945487 h 945487"/>
              <a:gd name="connsiteX6" fmla="*/ 94549 w 1575812"/>
              <a:gd name="connsiteY6" fmla="*/ 945487 h 945487"/>
              <a:gd name="connsiteX7" fmla="*/ 0 w 1575812"/>
              <a:gd name="connsiteY7" fmla="*/ 850938 h 945487"/>
              <a:gd name="connsiteX8" fmla="*/ 0 w 1575812"/>
              <a:gd name="connsiteY8" fmla="*/ 94549 h 94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5812" h="945487">
                <a:moveTo>
                  <a:pt x="0" y="94549"/>
                </a:moveTo>
                <a:cubicBezTo>
                  <a:pt x="0" y="42331"/>
                  <a:pt x="42331" y="0"/>
                  <a:pt x="94549" y="0"/>
                </a:cubicBezTo>
                <a:lnTo>
                  <a:pt x="1481263" y="0"/>
                </a:lnTo>
                <a:cubicBezTo>
                  <a:pt x="1533481" y="0"/>
                  <a:pt x="1575812" y="42331"/>
                  <a:pt x="1575812" y="94549"/>
                </a:cubicBezTo>
                <a:lnTo>
                  <a:pt x="1575812" y="850938"/>
                </a:lnTo>
                <a:cubicBezTo>
                  <a:pt x="1575812" y="903156"/>
                  <a:pt x="1533481" y="945487"/>
                  <a:pt x="1481263" y="945487"/>
                </a:cubicBezTo>
                <a:lnTo>
                  <a:pt x="94549" y="945487"/>
                </a:lnTo>
                <a:cubicBezTo>
                  <a:pt x="42331" y="945487"/>
                  <a:pt x="0" y="903156"/>
                  <a:pt x="0" y="850938"/>
                </a:cubicBezTo>
                <a:lnTo>
                  <a:pt x="0" y="94549"/>
                </a:lnTo>
                <a:close/>
              </a:path>
            </a:pathLst>
          </a:custGeom>
          <a:solidFill>
            <a:srgbClr val="0070C0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272" tIns="96272" rIns="96272" bIns="96272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</a:pPr>
            <a:r>
              <a:rPr lang="en-US" sz="1400" b="1" dirty="0">
                <a:solidFill>
                  <a:schemeClr val="bg1"/>
                </a:solidFill>
              </a:rPr>
              <a:t>Detoxification</a:t>
            </a:r>
          </a:p>
        </p:txBody>
      </p:sp>
      <p:grpSp>
        <p:nvGrpSpPr>
          <p:cNvPr id="80" name="336 Grupo"/>
          <p:cNvGrpSpPr/>
          <p:nvPr/>
        </p:nvGrpSpPr>
        <p:grpSpPr>
          <a:xfrm>
            <a:off x="4452236" y="5630926"/>
            <a:ext cx="278322" cy="276166"/>
            <a:chOff x="3944804" y="1804143"/>
            <a:chExt cx="334072" cy="390801"/>
          </a:xfrm>
          <a:solidFill>
            <a:schemeClr val="bg1">
              <a:lumMod val="85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81" name="337 Flecha derecha"/>
            <p:cNvSpPr/>
            <p:nvPr/>
          </p:nvSpPr>
          <p:spPr>
            <a:xfrm>
              <a:off x="3944804" y="1804143"/>
              <a:ext cx="334072" cy="390801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82" name="Flecha derecha 4"/>
            <p:cNvSpPr/>
            <p:nvPr/>
          </p:nvSpPr>
          <p:spPr>
            <a:xfrm>
              <a:off x="3944804" y="1882303"/>
              <a:ext cx="233850" cy="234481"/>
            </a:xfrm>
            <a:prstGeom prst="rect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400"/>
            </a:p>
          </p:txBody>
        </p:sp>
      </p:grpSp>
      <p:sp>
        <p:nvSpPr>
          <p:cNvPr id="83" name="331 Forma libre"/>
          <p:cNvSpPr/>
          <p:nvPr/>
        </p:nvSpPr>
        <p:spPr>
          <a:xfrm>
            <a:off x="8313082" y="5444722"/>
            <a:ext cx="867430" cy="648574"/>
          </a:xfrm>
          <a:custGeom>
            <a:avLst/>
            <a:gdLst>
              <a:gd name="connsiteX0" fmla="*/ 0 w 1575812"/>
              <a:gd name="connsiteY0" fmla="*/ 94549 h 945487"/>
              <a:gd name="connsiteX1" fmla="*/ 94549 w 1575812"/>
              <a:gd name="connsiteY1" fmla="*/ 0 h 945487"/>
              <a:gd name="connsiteX2" fmla="*/ 1481263 w 1575812"/>
              <a:gd name="connsiteY2" fmla="*/ 0 h 945487"/>
              <a:gd name="connsiteX3" fmla="*/ 1575812 w 1575812"/>
              <a:gd name="connsiteY3" fmla="*/ 94549 h 945487"/>
              <a:gd name="connsiteX4" fmla="*/ 1575812 w 1575812"/>
              <a:gd name="connsiteY4" fmla="*/ 850938 h 945487"/>
              <a:gd name="connsiteX5" fmla="*/ 1481263 w 1575812"/>
              <a:gd name="connsiteY5" fmla="*/ 945487 h 945487"/>
              <a:gd name="connsiteX6" fmla="*/ 94549 w 1575812"/>
              <a:gd name="connsiteY6" fmla="*/ 945487 h 945487"/>
              <a:gd name="connsiteX7" fmla="*/ 0 w 1575812"/>
              <a:gd name="connsiteY7" fmla="*/ 850938 h 945487"/>
              <a:gd name="connsiteX8" fmla="*/ 0 w 1575812"/>
              <a:gd name="connsiteY8" fmla="*/ 94549 h 94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5812" h="945487">
                <a:moveTo>
                  <a:pt x="0" y="94549"/>
                </a:moveTo>
                <a:cubicBezTo>
                  <a:pt x="0" y="42331"/>
                  <a:pt x="42331" y="0"/>
                  <a:pt x="94549" y="0"/>
                </a:cubicBezTo>
                <a:lnTo>
                  <a:pt x="1481263" y="0"/>
                </a:lnTo>
                <a:cubicBezTo>
                  <a:pt x="1533481" y="0"/>
                  <a:pt x="1575812" y="42331"/>
                  <a:pt x="1575812" y="94549"/>
                </a:cubicBezTo>
                <a:lnTo>
                  <a:pt x="1575812" y="850938"/>
                </a:lnTo>
                <a:cubicBezTo>
                  <a:pt x="1575812" y="903156"/>
                  <a:pt x="1533481" y="945487"/>
                  <a:pt x="1481263" y="945487"/>
                </a:cubicBezTo>
                <a:lnTo>
                  <a:pt x="94549" y="945487"/>
                </a:lnTo>
                <a:cubicBezTo>
                  <a:pt x="42331" y="945487"/>
                  <a:pt x="0" y="903156"/>
                  <a:pt x="0" y="850938"/>
                </a:cubicBezTo>
                <a:lnTo>
                  <a:pt x="0" y="94549"/>
                </a:lnTo>
                <a:close/>
              </a:path>
            </a:pathLst>
          </a:custGeom>
          <a:noFill/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272" tIns="96272" rIns="96272" bIns="96272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Products</a:t>
            </a:r>
            <a:endParaRPr lang="en-US" sz="1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8" name="13 Título"/>
          <p:cNvSpPr>
            <a:spLocks/>
          </p:cNvSpPr>
          <p:nvPr/>
        </p:nvSpPr>
        <p:spPr bwMode="auto">
          <a:xfrm>
            <a:off x="468313" y="4762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GB" sz="4400" dirty="0" err="1" smtClean="0">
                <a:latin typeface="Calibri" pitchFamily="34" charset="0"/>
              </a:rPr>
              <a:t>Biorefinery</a:t>
            </a:r>
            <a:r>
              <a:rPr lang="en-GB" sz="4400" dirty="0" smtClean="0">
                <a:latin typeface="Calibri" pitchFamily="34" charset="0"/>
              </a:rPr>
              <a:t> in pulp and paper mills</a:t>
            </a:r>
            <a:endParaRPr lang="en-GB" sz="4400" dirty="0">
              <a:latin typeface="Calibri" pitchFamily="34" charset="0"/>
            </a:endParaRPr>
          </a:p>
        </p:txBody>
      </p:sp>
      <p:sp>
        <p:nvSpPr>
          <p:cNvPr id="63" name="14 Rectángulo"/>
          <p:cNvSpPr>
            <a:spLocks noChangeArrowheads="1"/>
          </p:cNvSpPr>
          <p:nvPr/>
        </p:nvSpPr>
        <p:spPr bwMode="auto">
          <a:xfrm>
            <a:off x="35496" y="6505599"/>
            <a:ext cx="619283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 smtClean="0">
                <a:latin typeface="Calibri" pitchFamily="34" charset="0"/>
              </a:rPr>
              <a:t>World </a:t>
            </a:r>
            <a:r>
              <a:rPr lang="en-US" sz="1400" dirty="0">
                <a:latin typeface="Calibri" pitchFamily="34" charset="0"/>
              </a:rPr>
              <a:t>Bioenergy Congress and Expo</a:t>
            </a:r>
            <a:r>
              <a:rPr lang="en-GB" sz="1400" dirty="0">
                <a:latin typeface="Calibri" pitchFamily="34" charset="0"/>
              </a:rPr>
              <a:t>, Rome</a:t>
            </a:r>
            <a:r>
              <a:rPr lang="en-GB" sz="1400" dirty="0" smtClean="0">
                <a:latin typeface="Calibri" pitchFamily="34" charset="0"/>
              </a:rPr>
              <a:t>,</a:t>
            </a:r>
            <a:r>
              <a:rPr lang="es-ES" sz="1400" dirty="0" smtClean="0">
                <a:latin typeface="Calibri" pitchFamily="34" charset="0"/>
              </a:rPr>
              <a:t> </a:t>
            </a:r>
            <a:r>
              <a:rPr lang="es-ES" sz="1400" dirty="0">
                <a:latin typeface="Calibri" pitchFamily="34" charset="0"/>
              </a:rPr>
              <a:t>June 13-14, 2016</a:t>
            </a:r>
            <a:endParaRPr lang="en-GB" sz="1400" dirty="0">
              <a:latin typeface="Calibri" pitchFamily="34" charset="0"/>
            </a:endParaRPr>
          </a:p>
        </p:txBody>
      </p:sp>
      <p:sp>
        <p:nvSpPr>
          <p:cNvPr id="84" name="Rectángulo 83"/>
          <p:cNvSpPr/>
          <p:nvPr/>
        </p:nvSpPr>
        <p:spPr>
          <a:xfrm>
            <a:off x="6732240" y="6247625"/>
            <a:ext cx="23762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200" dirty="0">
              <a:solidFill>
                <a:srgbClr val="000000"/>
              </a:solidFill>
              <a:latin typeface="BELDM K+ Impact"/>
            </a:endParaRPr>
          </a:p>
          <a:p>
            <a:r>
              <a:rPr lang="es-ES" sz="1200" dirty="0">
                <a:solidFill>
                  <a:srgbClr val="000000"/>
                </a:solidFill>
                <a:latin typeface="BELDM K+ Impact"/>
              </a:rPr>
              <a:t> </a:t>
            </a:r>
            <a:r>
              <a:rPr lang="es-ES" dirty="0">
                <a:solidFill>
                  <a:srgbClr val="F26421"/>
                </a:solidFill>
                <a:latin typeface="BELDM K+ Impact"/>
              </a:rPr>
              <a:t>conference</a:t>
            </a:r>
            <a:r>
              <a:rPr lang="es-ES" dirty="0">
                <a:solidFill>
                  <a:srgbClr val="0071BC"/>
                </a:solidFill>
                <a:latin typeface="BELDM K+ Impact"/>
              </a:rPr>
              <a:t>series</a:t>
            </a:r>
            <a:r>
              <a:rPr lang="es-ES" sz="1200" dirty="0">
                <a:solidFill>
                  <a:srgbClr val="0071BC"/>
                </a:solidFill>
                <a:latin typeface="BELDM K+ Impact"/>
              </a:rPr>
              <a:t>.com </a:t>
            </a:r>
          </a:p>
        </p:txBody>
      </p:sp>
      <p:pic>
        <p:nvPicPr>
          <p:cNvPr id="64" name="Picture 20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3938" y="1706116"/>
            <a:ext cx="1808162" cy="185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5" name="AutoShape 577"/>
          <p:cNvSpPr>
            <a:spLocks noChangeArrowheads="1"/>
          </p:cNvSpPr>
          <p:nvPr/>
        </p:nvSpPr>
        <p:spPr bwMode="auto">
          <a:xfrm rot="2104912" flipH="1">
            <a:off x="3348038" y="1914079"/>
            <a:ext cx="336550" cy="363537"/>
          </a:xfrm>
          <a:prstGeom prst="rightArrow">
            <a:avLst>
              <a:gd name="adj1" fmla="val 50000"/>
              <a:gd name="adj2" fmla="val 33106"/>
            </a:avLst>
          </a:prstGeom>
          <a:solidFill>
            <a:srgbClr val="99CC00"/>
          </a:solidFill>
          <a:ln w="9525">
            <a:solidFill>
              <a:srgbClr val="006600"/>
            </a:solidFill>
            <a:miter lim="800000"/>
            <a:headEnd/>
            <a:tailEnd/>
          </a:ln>
        </p:spPr>
        <p:txBody>
          <a:bodyPr wrap="none" lIns="80697" tIns="40348" rIns="80697" bIns="40348" anchor="ctr"/>
          <a:lstStyle/>
          <a:p>
            <a:pPr defTabSz="806450">
              <a:buClr>
                <a:schemeClr val="bg2"/>
              </a:buClr>
              <a:buSzPct val="75000"/>
            </a:pPr>
            <a:endParaRPr lang="fi-FI" altLang="fi-FI" sz="1000">
              <a:ea typeface="MS PGothic" pitchFamily="34" charset="-128"/>
            </a:endParaRPr>
          </a:p>
        </p:txBody>
      </p:sp>
      <p:sp>
        <p:nvSpPr>
          <p:cNvPr id="86" name="AutoShape 577"/>
          <p:cNvSpPr>
            <a:spLocks noChangeArrowheads="1"/>
          </p:cNvSpPr>
          <p:nvPr/>
        </p:nvSpPr>
        <p:spPr bwMode="auto">
          <a:xfrm rot="18976375" flipH="1">
            <a:off x="3240088" y="2803079"/>
            <a:ext cx="336550" cy="363537"/>
          </a:xfrm>
          <a:prstGeom prst="rightArrow">
            <a:avLst>
              <a:gd name="adj1" fmla="val 50000"/>
              <a:gd name="adj2" fmla="val 33106"/>
            </a:avLst>
          </a:prstGeom>
          <a:solidFill>
            <a:srgbClr val="FFC000"/>
          </a:solidFill>
          <a:ln w="9525">
            <a:solidFill>
              <a:srgbClr val="FFC000"/>
            </a:solidFill>
            <a:miter lim="800000"/>
            <a:headEnd/>
            <a:tailEnd/>
          </a:ln>
        </p:spPr>
        <p:txBody>
          <a:bodyPr wrap="none" lIns="80697" tIns="40348" rIns="80697" bIns="40348" anchor="ctr"/>
          <a:lstStyle/>
          <a:p>
            <a:pPr defTabSz="806450">
              <a:buClr>
                <a:schemeClr val="bg2"/>
              </a:buClr>
              <a:buSzPct val="75000"/>
            </a:pPr>
            <a:endParaRPr lang="fi-FI" altLang="fi-FI" sz="1000">
              <a:ea typeface="MS PGothic" pitchFamily="34" charset="-128"/>
            </a:endParaRPr>
          </a:p>
        </p:txBody>
      </p:sp>
      <p:sp>
        <p:nvSpPr>
          <p:cNvPr id="87" name="AutoShape 577"/>
          <p:cNvSpPr>
            <a:spLocks noChangeArrowheads="1"/>
          </p:cNvSpPr>
          <p:nvPr/>
        </p:nvSpPr>
        <p:spPr bwMode="auto">
          <a:xfrm rot="2545515">
            <a:off x="5299075" y="2707829"/>
            <a:ext cx="334963" cy="363537"/>
          </a:xfrm>
          <a:prstGeom prst="rightArrow">
            <a:avLst>
              <a:gd name="adj1" fmla="val 50000"/>
              <a:gd name="adj2" fmla="val 33106"/>
            </a:avLst>
          </a:prstGeom>
          <a:solidFill>
            <a:srgbClr val="FF3399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lIns="80697" tIns="40348" rIns="80697" bIns="40348" anchor="ctr"/>
          <a:lstStyle/>
          <a:p>
            <a:pPr defTabSz="806450">
              <a:buClr>
                <a:schemeClr val="bg2"/>
              </a:buClr>
              <a:buSzPct val="75000"/>
            </a:pPr>
            <a:endParaRPr lang="fi-FI" altLang="fi-FI" sz="1000">
              <a:ea typeface="MS PGothic" pitchFamily="34" charset="-128"/>
            </a:endParaRPr>
          </a:p>
        </p:txBody>
      </p:sp>
      <p:sp>
        <p:nvSpPr>
          <p:cNvPr id="88" name="AutoShape 577"/>
          <p:cNvSpPr>
            <a:spLocks noChangeArrowheads="1"/>
          </p:cNvSpPr>
          <p:nvPr/>
        </p:nvSpPr>
        <p:spPr bwMode="auto">
          <a:xfrm rot="19054485" flipV="1">
            <a:off x="5381625" y="1915666"/>
            <a:ext cx="334963" cy="363538"/>
          </a:xfrm>
          <a:prstGeom prst="rightArrow">
            <a:avLst>
              <a:gd name="adj1" fmla="val 50000"/>
              <a:gd name="adj2" fmla="val 33106"/>
            </a:avLst>
          </a:prstGeom>
          <a:solidFill>
            <a:srgbClr val="00B0F0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rot="10800000" wrap="none" lIns="80697" tIns="40348" rIns="80697" bIns="40348" anchor="ctr"/>
          <a:lstStyle/>
          <a:p>
            <a:pPr defTabSz="806450">
              <a:buClr>
                <a:schemeClr val="bg2"/>
              </a:buClr>
              <a:buSzPct val="75000"/>
            </a:pPr>
            <a:endParaRPr lang="fi-FI" altLang="fi-FI" sz="1000">
              <a:ea typeface="MS PGothic" pitchFamily="34" charset="-128"/>
            </a:endParaRPr>
          </a:p>
        </p:txBody>
      </p:sp>
      <p:grpSp>
        <p:nvGrpSpPr>
          <p:cNvPr id="89" name="142 Grupo"/>
          <p:cNvGrpSpPr>
            <a:grpSpLocks/>
          </p:cNvGrpSpPr>
          <p:nvPr/>
        </p:nvGrpSpPr>
        <p:grpSpPr bwMode="auto">
          <a:xfrm>
            <a:off x="107950" y="2492896"/>
            <a:ext cx="3095625" cy="1080122"/>
            <a:chOff x="34925" y="2480980"/>
            <a:chExt cx="3239212" cy="1443320"/>
          </a:xfrm>
        </p:grpSpPr>
        <p:sp>
          <p:nvSpPr>
            <p:cNvPr id="90" name="109 Rectángulo redondeado"/>
            <p:cNvSpPr>
              <a:spLocks noChangeArrowheads="1"/>
            </p:cNvSpPr>
            <p:nvPr/>
          </p:nvSpPr>
          <p:spPr bwMode="auto">
            <a:xfrm>
              <a:off x="34925" y="2627313"/>
              <a:ext cx="3239212" cy="1296987"/>
            </a:xfrm>
            <a:prstGeom prst="roundRect">
              <a:avLst>
                <a:gd name="adj" fmla="val 16667"/>
              </a:avLst>
            </a:prstGeom>
            <a:noFill/>
            <a:ln w="28575" algn="ctr">
              <a:solidFill>
                <a:srgbClr val="FFC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bg2"/>
                </a:buClr>
                <a:buSzPct val="75000"/>
              </a:pPr>
              <a:endParaRPr lang="fi-FI" altLang="fi-FI">
                <a:ea typeface="MS PGothic" pitchFamily="34" charset="-128"/>
              </a:endParaRPr>
            </a:p>
          </p:txBody>
        </p:sp>
        <p:grpSp>
          <p:nvGrpSpPr>
            <p:cNvPr id="91" name="108 Grupo"/>
            <p:cNvGrpSpPr>
              <a:grpSpLocks/>
            </p:cNvGrpSpPr>
            <p:nvPr/>
          </p:nvGrpSpPr>
          <p:grpSpPr bwMode="auto">
            <a:xfrm>
              <a:off x="1001219" y="2480980"/>
              <a:ext cx="1369028" cy="365993"/>
              <a:chOff x="640782" y="3323777"/>
              <a:chExt cx="1369028" cy="365993"/>
            </a:xfrm>
          </p:grpSpPr>
          <p:sp>
            <p:nvSpPr>
              <p:cNvPr id="93" name="152 Elipse"/>
              <p:cNvSpPr>
                <a:spLocks noChangeArrowheads="1"/>
              </p:cNvSpPr>
              <p:nvPr/>
            </p:nvSpPr>
            <p:spPr bwMode="auto">
              <a:xfrm>
                <a:off x="682551" y="3383577"/>
                <a:ext cx="1295400" cy="180549"/>
              </a:xfrm>
              <a:prstGeom prst="ellipse">
                <a:avLst/>
              </a:prstGeom>
              <a:solidFill>
                <a:srgbClr val="FFC000"/>
              </a:solidFill>
              <a:ln w="9525" algn="ctr">
                <a:solidFill>
                  <a:srgbClr val="FF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4732338">
                  <a:buClr>
                    <a:schemeClr val="bg2"/>
                  </a:buClr>
                  <a:buSzPct val="75000"/>
                </a:pPr>
                <a:endParaRPr lang="fi-FI" altLang="fi-FI" sz="9300">
                  <a:ea typeface="MS PGothic" pitchFamily="34" charset="-128"/>
                </a:endParaRPr>
              </a:p>
            </p:txBody>
          </p:sp>
          <p:sp>
            <p:nvSpPr>
              <p:cNvPr id="94" name="304 CuadroTexto"/>
              <p:cNvSpPr txBox="1">
                <a:spLocks noChangeArrowheads="1"/>
              </p:cNvSpPr>
              <p:nvPr/>
            </p:nvSpPr>
            <p:spPr bwMode="auto">
              <a:xfrm>
                <a:off x="640782" y="3323777"/>
                <a:ext cx="1369028" cy="36599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441325" indent="-441325" algn="ctr">
                  <a:buClr>
                    <a:schemeClr val="bg2"/>
                  </a:buClr>
                  <a:buSzPct val="75000"/>
                </a:pPr>
                <a:r>
                  <a:rPr lang="en-US" altLang="fi-FI" sz="1200" b="1" dirty="0">
                    <a:solidFill>
                      <a:srgbClr val="000000"/>
                    </a:solidFill>
                    <a:ea typeface="MS PGothic" pitchFamily="34" charset="-128"/>
                  </a:rPr>
                  <a:t>Hemicellulose</a:t>
                </a:r>
              </a:p>
            </p:txBody>
          </p:sp>
        </p:grpSp>
        <p:sp>
          <p:nvSpPr>
            <p:cNvPr id="92" name="180 CuadroTexto"/>
            <p:cNvSpPr txBox="1">
              <a:spLocks noChangeArrowheads="1"/>
            </p:cNvSpPr>
            <p:nvPr/>
          </p:nvSpPr>
          <p:spPr bwMode="auto">
            <a:xfrm>
              <a:off x="179444" y="2816977"/>
              <a:ext cx="2521602" cy="11030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Clr>
                  <a:schemeClr val="bg2"/>
                </a:buClr>
                <a:buSzPct val="75000"/>
              </a:pPr>
              <a:r>
                <a:rPr lang="es-ES" altLang="fi-FI" sz="1600">
                  <a:ea typeface="MS PGothic" pitchFamily="34" charset="-128"/>
                </a:rPr>
                <a:t>Furfural</a:t>
              </a:r>
            </a:p>
            <a:p>
              <a:pPr>
                <a:buClr>
                  <a:schemeClr val="bg2"/>
                </a:buClr>
                <a:buSzPct val="75000"/>
              </a:pPr>
              <a:r>
                <a:rPr lang="es-ES" altLang="fi-FI" sz="1600">
                  <a:ea typeface="MS PGothic" pitchFamily="34" charset="-128"/>
                </a:rPr>
                <a:t>5-Hydroxymethylfurfural</a:t>
              </a:r>
            </a:p>
            <a:p>
              <a:pPr>
                <a:buClr>
                  <a:schemeClr val="bg2"/>
                </a:buClr>
                <a:buSzPct val="75000"/>
              </a:pPr>
              <a:r>
                <a:rPr lang="es-ES" altLang="fi-FI" sz="1600">
                  <a:ea typeface="MS PGothic" pitchFamily="34" charset="-128"/>
                </a:rPr>
                <a:t>Acids</a:t>
              </a:r>
            </a:p>
          </p:txBody>
        </p:sp>
      </p:grpSp>
      <p:grpSp>
        <p:nvGrpSpPr>
          <p:cNvPr id="95" name="144 Grupo"/>
          <p:cNvGrpSpPr>
            <a:grpSpLocks/>
          </p:cNvGrpSpPr>
          <p:nvPr/>
        </p:nvGrpSpPr>
        <p:grpSpPr bwMode="auto">
          <a:xfrm>
            <a:off x="106363" y="1490216"/>
            <a:ext cx="3097212" cy="993775"/>
            <a:chOff x="106363" y="1403350"/>
            <a:chExt cx="3097337" cy="1079500"/>
          </a:xfrm>
        </p:grpSpPr>
        <p:sp>
          <p:nvSpPr>
            <p:cNvPr id="96" name="104 Rectángulo redondeado"/>
            <p:cNvSpPr>
              <a:spLocks noChangeArrowheads="1"/>
            </p:cNvSpPr>
            <p:nvPr/>
          </p:nvSpPr>
          <p:spPr bwMode="auto">
            <a:xfrm>
              <a:off x="106363" y="1547813"/>
              <a:ext cx="3097212" cy="935037"/>
            </a:xfrm>
            <a:prstGeom prst="roundRect">
              <a:avLst>
                <a:gd name="adj" fmla="val 16667"/>
              </a:avLst>
            </a:prstGeom>
            <a:noFill/>
            <a:ln w="28575" algn="ctr">
              <a:solidFill>
                <a:srgbClr val="99CC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bg2"/>
                </a:buClr>
                <a:buSzPct val="75000"/>
              </a:pPr>
              <a:endParaRPr lang="fi-FI" altLang="fi-FI">
                <a:ea typeface="MS PGothic" pitchFamily="34" charset="-128"/>
              </a:endParaRPr>
            </a:p>
          </p:txBody>
        </p:sp>
        <p:sp>
          <p:nvSpPr>
            <p:cNvPr id="97" name="178 CuadroTexto"/>
            <p:cNvSpPr txBox="1">
              <a:spLocks noChangeArrowheads="1"/>
            </p:cNvSpPr>
            <p:nvPr/>
          </p:nvSpPr>
          <p:spPr bwMode="auto">
            <a:xfrm>
              <a:off x="179391" y="1697558"/>
              <a:ext cx="3024309" cy="635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Clr>
                  <a:schemeClr val="bg2"/>
                </a:buClr>
                <a:buSzPct val="75000"/>
              </a:pPr>
              <a:r>
                <a:rPr lang="es-ES" altLang="fi-FI" sz="1600" dirty="0" err="1" smtClean="0">
                  <a:ea typeface="MS PGothic" pitchFamily="34" charset="-128"/>
                </a:rPr>
                <a:t>Phenolics</a:t>
              </a:r>
              <a:endParaRPr lang="es-ES" altLang="fi-FI" sz="1600" dirty="0">
                <a:ea typeface="MS PGothic" pitchFamily="34" charset="-128"/>
              </a:endParaRPr>
            </a:p>
            <a:p>
              <a:pPr>
                <a:buClr>
                  <a:schemeClr val="bg2"/>
                </a:buClr>
                <a:buSzPct val="75000"/>
              </a:pPr>
              <a:r>
                <a:rPr lang="es-ES" altLang="fi-FI" sz="1600" dirty="0" err="1" smtClean="0">
                  <a:ea typeface="MS PGothic" pitchFamily="34" charset="-128"/>
                </a:rPr>
                <a:t>Lignosulphonates</a:t>
              </a:r>
              <a:endParaRPr lang="es-ES" altLang="fi-FI" sz="1600" dirty="0">
                <a:ea typeface="MS PGothic" pitchFamily="34" charset="-128"/>
              </a:endParaRPr>
            </a:p>
          </p:txBody>
        </p:sp>
        <p:grpSp>
          <p:nvGrpSpPr>
            <p:cNvPr id="98" name="107 Grupo"/>
            <p:cNvGrpSpPr>
              <a:grpSpLocks/>
            </p:cNvGrpSpPr>
            <p:nvPr/>
          </p:nvGrpSpPr>
          <p:grpSpPr bwMode="auto">
            <a:xfrm>
              <a:off x="1042988" y="1403350"/>
              <a:ext cx="1295400" cy="274638"/>
              <a:chOff x="747948" y="4036374"/>
              <a:chExt cx="1295400" cy="274638"/>
            </a:xfrm>
          </p:grpSpPr>
          <p:sp>
            <p:nvSpPr>
              <p:cNvPr id="99" name="152 Elipse"/>
              <p:cNvSpPr>
                <a:spLocks noChangeArrowheads="1"/>
              </p:cNvSpPr>
              <p:nvPr/>
            </p:nvSpPr>
            <p:spPr bwMode="auto">
              <a:xfrm>
                <a:off x="747948" y="4103657"/>
                <a:ext cx="1295400" cy="180549"/>
              </a:xfrm>
              <a:prstGeom prst="ellipse">
                <a:avLst/>
              </a:prstGeom>
              <a:solidFill>
                <a:srgbClr val="99CC00"/>
              </a:solidFill>
              <a:ln w="9525" algn="ctr">
                <a:solidFill>
                  <a:srgbClr val="99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4732338">
                  <a:buClr>
                    <a:schemeClr val="bg2"/>
                  </a:buClr>
                  <a:buSzPct val="75000"/>
                </a:pPr>
                <a:endParaRPr lang="fi-FI" altLang="fi-FI" sz="9300">
                  <a:ea typeface="MS PGothic" pitchFamily="34" charset="-128"/>
                </a:endParaRPr>
              </a:p>
            </p:txBody>
          </p:sp>
          <p:sp>
            <p:nvSpPr>
              <p:cNvPr id="100" name="304 CuadroTexto"/>
              <p:cNvSpPr txBox="1">
                <a:spLocks noChangeArrowheads="1"/>
              </p:cNvSpPr>
              <p:nvPr/>
            </p:nvSpPr>
            <p:spPr bwMode="auto">
              <a:xfrm>
                <a:off x="919398" y="4036374"/>
                <a:ext cx="993775" cy="2746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441325" indent="-441325" algn="ctr">
                  <a:buClr>
                    <a:schemeClr val="bg2"/>
                  </a:buClr>
                  <a:buSzPct val="75000"/>
                </a:pPr>
                <a:r>
                  <a:rPr lang="en-US" altLang="fi-FI" sz="1200" b="1">
                    <a:solidFill>
                      <a:srgbClr val="000000"/>
                    </a:solidFill>
                    <a:ea typeface="MS PGothic" pitchFamily="34" charset="-128"/>
                  </a:rPr>
                  <a:t>Lignin</a:t>
                </a:r>
              </a:p>
            </p:txBody>
          </p:sp>
        </p:grpSp>
      </p:grpSp>
      <p:grpSp>
        <p:nvGrpSpPr>
          <p:cNvPr id="101" name="148 Grupo"/>
          <p:cNvGrpSpPr>
            <a:grpSpLocks/>
          </p:cNvGrpSpPr>
          <p:nvPr/>
        </p:nvGrpSpPr>
        <p:grpSpPr bwMode="auto">
          <a:xfrm>
            <a:off x="5795963" y="1556791"/>
            <a:ext cx="3168650" cy="873225"/>
            <a:chOff x="5753100" y="1386973"/>
            <a:chExt cx="3168650" cy="1241183"/>
          </a:xfrm>
        </p:grpSpPr>
        <p:sp>
          <p:nvSpPr>
            <p:cNvPr id="102" name="110 Rectángulo redondeado"/>
            <p:cNvSpPr>
              <a:spLocks noChangeArrowheads="1"/>
            </p:cNvSpPr>
            <p:nvPr/>
          </p:nvSpPr>
          <p:spPr bwMode="auto">
            <a:xfrm>
              <a:off x="5753100" y="1619250"/>
              <a:ext cx="3168650" cy="1008906"/>
            </a:xfrm>
            <a:prstGeom prst="roundRect">
              <a:avLst>
                <a:gd name="adj" fmla="val 16667"/>
              </a:avLst>
            </a:prstGeom>
            <a:noFill/>
            <a:ln w="28575" algn="ctr">
              <a:solidFill>
                <a:srgbClr val="00B0F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bg2"/>
                </a:buClr>
                <a:buSzPct val="75000"/>
              </a:pPr>
              <a:endParaRPr lang="fi-FI" altLang="fi-FI">
                <a:ea typeface="MS PGothic" pitchFamily="34" charset="-128"/>
              </a:endParaRPr>
            </a:p>
          </p:txBody>
        </p:sp>
        <p:sp>
          <p:nvSpPr>
            <p:cNvPr id="103" name="124 CuadroTexto"/>
            <p:cNvSpPr txBox="1">
              <a:spLocks noChangeArrowheads="1"/>
            </p:cNvSpPr>
            <p:nvPr/>
          </p:nvSpPr>
          <p:spPr bwMode="auto">
            <a:xfrm>
              <a:off x="5795963" y="1836513"/>
              <a:ext cx="3055937" cy="3363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buClr>
                  <a:schemeClr val="bg2"/>
                </a:buClr>
                <a:buSzPct val="75000"/>
              </a:pPr>
              <a:r>
                <a:rPr lang="es-ES" altLang="fi-FI" sz="1600"/>
                <a:t>Hydroxymethylfurfural</a:t>
              </a:r>
            </a:p>
          </p:txBody>
        </p:sp>
        <p:grpSp>
          <p:nvGrpSpPr>
            <p:cNvPr id="104" name="111 Grupo"/>
            <p:cNvGrpSpPr>
              <a:grpSpLocks/>
            </p:cNvGrpSpPr>
            <p:nvPr/>
          </p:nvGrpSpPr>
          <p:grpSpPr bwMode="auto">
            <a:xfrm>
              <a:off x="6659563" y="1386973"/>
              <a:ext cx="1439862" cy="322302"/>
              <a:chOff x="6659214" y="1669510"/>
              <a:chExt cx="1440000" cy="413513"/>
            </a:xfrm>
          </p:grpSpPr>
          <p:sp>
            <p:nvSpPr>
              <p:cNvPr id="105" name="155 Elipse"/>
              <p:cNvSpPr>
                <a:spLocks noChangeArrowheads="1"/>
              </p:cNvSpPr>
              <p:nvPr/>
            </p:nvSpPr>
            <p:spPr bwMode="auto">
              <a:xfrm>
                <a:off x="6659214" y="1876597"/>
                <a:ext cx="1440000" cy="206426"/>
              </a:xfrm>
              <a:prstGeom prst="ellipse">
                <a:avLst/>
              </a:prstGeom>
              <a:solidFill>
                <a:srgbClr val="00B0F0"/>
              </a:solidFill>
              <a:ln w="9525" algn="ctr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4732338">
                  <a:buClr>
                    <a:schemeClr val="bg2"/>
                  </a:buClr>
                  <a:buSzPct val="75000"/>
                </a:pPr>
                <a:endParaRPr lang="fi-FI" altLang="fi-FI" sz="9300">
                  <a:ea typeface="MS PGothic" pitchFamily="34" charset="-128"/>
                </a:endParaRPr>
              </a:p>
            </p:txBody>
          </p:sp>
          <p:sp>
            <p:nvSpPr>
              <p:cNvPr id="106" name="304 CuadroTexto"/>
              <p:cNvSpPr txBox="1">
                <a:spLocks noChangeArrowheads="1"/>
              </p:cNvSpPr>
              <p:nvPr/>
            </p:nvSpPr>
            <p:spPr bwMode="auto">
              <a:xfrm>
                <a:off x="6751298" y="1669510"/>
                <a:ext cx="1306637" cy="351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441325" indent="-441325" algn="ctr">
                  <a:buClr>
                    <a:schemeClr val="bg2"/>
                  </a:buClr>
                  <a:buSzPct val="75000"/>
                </a:pPr>
                <a:r>
                  <a:rPr lang="es-ES" altLang="fi-FI" sz="1200" b="1" dirty="0" err="1">
                    <a:solidFill>
                      <a:srgbClr val="000000"/>
                    </a:solidFill>
                    <a:ea typeface="MS PGothic" pitchFamily="34" charset="-128"/>
                  </a:rPr>
                  <a:t>Cellulose</a:t>
                </a:r>
                <a:endParaRPr lang="es-ES" altLang="fi-FI" sz="1200" b="1" dirty="0">
                  <a:solidFill>
                    <a:srgbClr val="000000"/>
                  </a:solidFill>
                  <a:ea typeface="MS PGothic" pitchFamily="34" charset="-128"/>
                </a:endParaRPr>
              </a:p>
            </p:txBody>
          </p:sp>
        </p:grpSp>
      </p:grpSp>
      <p:grpSp>
        <p:nvGrpSpPr>
          <p:cNvPr id="107" name="148 Grupo"/>
          <p:cNvGrpSpPr>
            <a:grpSpLocks/>
          </p:cNvGrpSpPr>
          <p:nvPr/>
        </p:nvGrpSpPr>
        <p:grpSpPr bwMode="auto">
          <a:xfrm>
            <a:off x="5795963" y="2425254"/>
            <a:ext cx="3168650" cy="1042987"/>
            <a:chOff x="5753100" y="1495429"/>
            <a:chExt cx="3168650" cy="1132727"/>
          </a:xfrm>
        </p:grpSpPr>
        <p:sp>
          <p:nvSpPr>
            <p:cNvPr id="108" name="110 Rectángulo redondeado"/>
            <p:cNvSpPr>
              <a:spLocks noChangeArrowheads="1"/>
            </p:cNvSpPr>
            <p:nvPr/>
          </p:nvSpPr>
          <p:spPr bwMode="auto">
            <a:xfrm>
              <a:off x="5753100" y="1619250"/>
              <a:ext cx="3168650" cy="1008906"/>
            </a:xfrm>
            <a:prstGeom prst="roundRect">
              <a:avLst>
                <a:gd name="adj" fmla="val 16667"/>
              </a:avLst>
            </a:prstGeom>
            <a:noFill/>
            <a:ln w="28575" algn="ctr">
              <a:solidFill>
                <a:srgbClr val="FF3399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buClr>
                  <a:schemeClr val="bg2"/>
                </a:buClr>
                <a:buSzPct val="75000"/>
              </a:pPr>
              <a:endParaRPr lang="fi-FI" altLang="fi-FI">
                <a:ea typeface="MS PGothic" pitchFamily="34" charset="-128"/>
              </a:endParaRPr>
            </a:p>
          </p:txBody>
        </p:sp>
        <p:sp>
          <p:nvSpPr>
            <p:cNvPr id="109" name="124 CuadroTexto"/>
            <p:cNvSpPr txBox="1">
              <a:spLocks noChangeArrowheads="1"/>
            </p:cNvSpPr>
            <p:nvPr/>
          </p:nvSpPr>
          <p:spPr bwMode="auto">
            <a:xfrm>
              <a:off x="5824538" y="1686621"/>
              <a:ext cx="3055937" cy="826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buClr>
                  <a:schemeClr val="bg2"/>
                </a:buClr>
                <a:buSzPct val="75000"/>
              </a:pPr>
              <a:r>
                <a:rPr lang="es-ES" altLang="fi-FI" sz="1600">
                  <a:ea typeface="MS PGothic" pitchFamily="34" charset="-128"/>
                </a:rPr>
                <a:t>Tanins, Terpenes</a:t>
              </a:r>
            </a:p>
            <a:p>
              <a:pPr algn="just">
                <a:buClr>
                  <a:schemeClr val="bg2"/>
                </a:buClr>
                <a:buSzPct val="75000"/>
              </a:pPr>
              <a:r>
                <a:rPr lang="es-ES" altLang="fi-FI" sz="1600">
                  <a:ea typeface="MS PGothic" pitchFamily="34" charset="-128"/>
                </a:rPr>
                <a:t>Resins </a:t>
              </a:r>
            </a:p>
            <a:p>
              <a:pPr algn="just">
                <a:buClr>
                  <a:schemeClr val="bg2"/>
                </a:buClr>
                <a:buSzPct val="75000"/>
              </a:pPr>
              <a:r>
                <a:rPr lang="es-ES" altLang="fi-FI" sz="1600">
                  <a:ea typeface="MS PGothic" pitchFamily="34" charset="-128"/>
                </a:rPr>
                <a:t>Heavy metals</a:t>
              </a:r>
            </a:p>
          </p:txBody>
        </p:sp>
        <p:grpSp>
          <p:nvGrpSpPr>
            <p:cNvPr id="110" name="111 Grupo"/>
            <p:cNvGrpSpPr>
              <a:grpSpLocks/>
            </p:cNvGrpSpPr>
            <p:nvPr/>
          </p:nvGrpSpPr>
          <p:grpSpPr bwMode="auto">
            <a:xfrm>
              <a:off x="6659563" y="1495429"/>
              <a:ext cx="1439862" cy="277000"/>
              <a:chOff x="6659214" y="1808651"/>
              <a:chExt cx="1440000" cy="355389"/>
            </a:xfrm>
          </p:grpSpPr>
          <p:sp>
            <p:nvSpPr>
              <p:cNvPr id="111" name="155 Elipse"/>
              <p:cNvSpPr>
                <a:spLocks noChangeArrowheads="1"/>
              </p:cNvSpPr>
              <p:nvPr/>
            </p:nvSpPr>
            <p:spPr bwMode="auto">
              <a:xfrm>
                <a:off x="6659214" y="1876592"/>
                <a:ext cx="1440000" cy="206426"/>
              </a:xfrm>
              <a:prstGeom prst="ellipse">
                <a:avLst/>
              </a:prstGeom>
              <a:solidFill>
                <a:srgbClr val="FF3399"/>
              </a:solidFill>
              <a:ln w="9525" algn="ctr">
                <a:solidFill>
                  <a:srgbClr val="FF3399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4732338">
                  <a:buClr>
                    <a:schemeClr val="bg2"/>
                  </a:buClr>
                  <a:buSzPct val="75000"/>
                </a:pPr>
                <a:endParaRPr lang="fi-FI" altLang="fi-FI" sz="9300">
                  <a:ea typeface="MS PGothic" pitchFamily="34" charset="-128"/>
                </a:endParaRPr>
              </a:p>
            </p:txBody>
          </p:sp>
          <p:sp>
            <p:nvSpPr>
              <p:cNvPr id="112" name="304 CuadroTexto"/>
              <p:cNvSpPr txBox="1">
                <a:spLocks noChangeArrowheads="1"/>
              </p:cNvSpPr>
              <p:nvPr/>
            </p:nvSpPr>
            <p:spPr bwMode="auto">
              <a:xfrm>
                <a:off x="6760874" y="1808651"/>
                <a:ext cx="1306145" cy="3553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441325" indent="-441325" algn="ctr">
                  <a:buClr>
                    <a:schemeClr val="bg2"/>
                  </a:buClr>
                  <a:buSzPct val="75000"/>
                </a:pPr>
                <a:r>
                  <a:rPr lang="es-ES" altLang="fi-FI" sz="1200" b="1">
                    <a:solidFill>
                      <a:srgbClr val="000000"/>
                    </a:solidFill>
                    <a:ea typeface="MS PGothic" pitchFamily="34" charset="-128"/>
                  </a:rPr>
                  <a:t>Others </a:t>
                </a:r>
              </a:p>
            </p:txBody>
          </p:sp>
        </p:grpSp>
      </p:grpSp>
      <p:sp>
        <p:nvSpPr>
          <p:cNvPr id="113" name="Rectangle 45"/>
          <p:cNvSpPr>
            <a:spLocks noChangeArrowheads="1"/>
          </p:cNvSpPr>
          <p:nvPr/>
        </p:nvSpPr>
        <p:spPr bwMode="auto">
          <a:xfrm>
            <a:off x="619125" y="3679864"/>
            <a:ext cx="8236744" cy="147732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bg2"/>
              </a:buClr>
              <a:buSzPct val="75000"/>
            </a:pPr>
            <a:r>
              <a:rPr lang="en-GB" altLang="fi-FI" dirty="0" err="1" smtClean="0">
                <a:solidFill>
                  <a:srgbClr val="0070C0"/>
                </a:solidFill>
              </a:rPr>
              <a:t>Physico</a:t>
            </a:r>
            <a:r>
              <a:rPr lang="en-GB" altLang="fi-FI" dirty="0">
                <a:solidFill>
                  <a:srgbClr val="0070C0"/>
                </a:solidFill>
              </a:rPr>
              <a:t>-chemical: </a:t>
            </a:r>
            <a:r>
              <a:rPr lang="en-GB" altLang="fi-FI" dirty="0"/>
              <a:t>Liquid-liquid extraction</a:t>
            </a:r>
          </a:p>
          <a:p>
            <a:pPr eaLnBrk="0" hangingPunct="0">
              <a:buClr>
                <a:schemeClr val="bg2"/>
              </a:buClr>
              <a:buSzPct val="75000"/>
            </a:pPr>
            <a:r>
              <a:rPr lang="en-GB" altLang="fi-FI" dirty="0" smtClean="0"/>
              <a:t>		 Adsorption </a:t>
            </a:r>
            <a:r>
              <a:rPr lang="en-GB" altLang="fi-FI" dirty="0"/>
              <a:t>(activated </a:t>
            </a:r>
            <a:r>
              <a:rPr lang="en-GB" altLang="fi-FI" dirty="0" smtClean="0"/>
              <a:t>carbon, ion exchange resin…)</a:t>
            </a:r>
            <a:endParaRPr lang="en-GB" altLang="fi-FI" dirty="0"/>
          </a:p>
          <a:p>
            <a:pPr eaLnBrk="0" hangingPunct="0">
              <a:buClr>
                <a:schemeClr val="bg2"/>
              </a:buClr>
              <a:buSzPct val="75000"/>
            </a:pPr>
            <a:r>
              <a:rPr lang="en-GB" altLang="fi-FI" dirty="0" smtClean="0"/>
              <a:t>		 Membrane operations.</a:t>
            </a:r>
            <a:endParaRPr lang="en-GB" altLang="fi-FI" dirty="0"/>
          </a:p>
          <a:p>
            <a:pPr eaLnBrk="0" hangingPunct="0">
              <a:buClr>
                <a:schemeClr val="bg2"/>
              </a:buClr>
              <a:buSzPct val="75000"/>
            </a:pPr>
            <a:r>
              <a:rPr lang="en-GB" altLang="fi-FI" dirty="0">
                <a:solidFill>
                  <a:srgbClr val="0070C0"/>
                </a:solidFill>
              </a:rPr>
              <a:t>Thermal</a:t>
            </a:r>
            <a:r>
              <a:rPr lang="en-GB" altLang="fi-FI" dirty="0" smtClean="0">
                <a:solidFill>
                  <a:srgbClr val="0070C0"/>
                </a:solidFill>
              </a:rPr>
              <a:t>: 	 </a:t>
            </a:r>
            <a:r>
              <a:rPr lang="en-GB" altLang="fi-FI" dirty="0" smtClean="0"/>
              <a:t>Evaporation</a:t>
            </a:r>
            <a:endParaRPr lang="en-GB" altLang="fi-FI" dirty="0"/>
          </a:p>
          <a:p>
            <a:pPr eaLnBrk="0" hangingPunct="0">
              <a:buClr>
                <a:schemeClr val="bg2"/>
              </a:buClr>
              <a:buSzPct val="75000"/>
            </a:pPr>
            <a:r>
              <a:rPr lang="en-GB" altLang="fi-FI" dirty="0" smtClean="0">
                <a:solidFill>
                  <a:srgbClr val="0070C0"/>
                </a:solidFill>
              </a:rPr>
              <a:t>Biological:</a:t>
            </a:r>
            <a:r>
              <a:rPr lang="en-GB" altLang="fi-FI" dirty="0" smtClean="0"/>
              <a:t> 	 Enzymatic processes</a:t>
            </a:r>
            <a:endParaRPr lang="en-GB" altLang="fi-FI" dirty="0"/>
          </a:p>
        </p:txBody>
      </p:sp>
      <p:pic>
        <p:nvPicPr>
          <p:cNvPr id="59" name="Imagen 5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762"/>
            <a:ext cx="817324" cy="61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793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animBg="1"/>
      <p:bldP spid="86" grpId="0" animBg="1"/>
      <p:bldP spid="87" grpId="0" animBg="1"/>
      <p:bldP spid="88" grpId="0" animBg="1"/>
      <p:bldP spid="1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4"/>
          <p:cNvSpPr>
            <a:spLocks noChangeArrowheads="1"/>
          </p:cNvSpPr>
          <p:nvPr/>
        </p:nvSpPr>
        <p:spPr bwMode="auto">
          <a:xfrm>
            <a:off x="0" y="1219895"/>
            <a:ext cx="9144000" cy="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endParaRPr lang="es-ES">
              <a:latin typeface="Calibri" pitchFamily="34" charset="0"/>
            </a:endParaRPr>
          </a:p>
        </p:txBody>
      </p:sp>
      <p:cxnSp>
        <p:nvCxnSpPr>
          <p:cNvPr id="8" name="7 Conector recto"/>
          <p:cNvCxnSpPr/>
          <p:nvPr/>
        </p:nvCxnSpPr>
        <p:spPr bwMode="auto">
          <a:xfrm>
            <a:off x="-31750" y="639763"/>
            <a:ext cx="9163050" cy="9524"/>
          </a:xfrm>
          <a:prstGeom prst="line">
            <a:avLst/>
          </a:prstGeom>
          <a:solidFill>
            <a:schemeClr val="accent1"/>
          </a:solidFill>
          <a:ln w="28575" cap="flat" cmpd="sng" algn="ctr">
            <a:gradFill flip="none" rotWithShape="1">
              <a:gsLst>
                <a:gs pos="0">
                  <a:srgbClr val="C00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  <a:tileRect r="-100000" b="-100000"/>
            </a:gradFill>
            <a:prstDash val="solid"/>
            <a:round/>
            <a:headEnd type="none" w="med" len="med"/>
            <a:tailEnd type="none" w="med" len="med"/>
          </a:ln>
          <a:effectLst>
            <a:innerShdw blurRad="571500" dist="152400" dir="3600000">
              <a:srgbClr val="3B9573">
                <a:alpha val="25000"/>
              </a:srgbClr>
            </a:innerShdw>
          </a:effectLst>
        </p:spPr>
      </p:cxnSp>
      <p:sp>
        <p:nvSpPr>
          <p:cNvPr id="16387" name="9 CuadroTexto"/>
          <p:cNvSpPr txBox="1">
            <a:spLocks noChangeArrowheads="1"/>
          </p:cNvSpPr>
          <p:nvPr/>
        </p:nvSpPr>
        <p:spPr bwMode="auto">
          <a:xfrm>
            <a:off x="684213" y="1341438"/>
            <a:ext cx="7991475" cy="424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</p:txBody>
      </p:sp>
      <p:pic>
        <p:nvPicPr>
          <p:cNvPr id="16388" name="Picture 13" descr="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19125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4" name="Picture 12" descr="Logo_G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0288" y="0"/>
            <a:ext cx="1763712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" name="331 Forma libre"/>
          <p:cNvSpPr/>
          <p:nvPr/>
        </p:nvSpPr>
        <p:spPr>
          <a:xfrm>
            <a:off x="-228284" y="5444722"/>
            <a:ext cx="1289770" cy="648574"/>
          </a:xfrm>
          <a:custGeom>
            <a:avLst/>
            <a:gdLst>
              <a:gd name="connsiteX0" fmla="*/ 0 w 1575812"/>
              <a:gd name="connsiteY0" fmla="*/ 94549 h 945487"/>
              <a:gd name="connsiteX1" fmla="*/ 94549 w 1575812"/>
              <a:gd name="connsiteY1" fmla="*/ 0 h 945487"/>
              <a:gd name="connsiteX2" fmla="*/ 1481263 w 1575812"/>
              <a:gd name="connsiteY2" fmla="*/ 0 h 945487"/>
              <a:gd name="connsiteX3" fmla="*/ 1575812 w 1575812"/>
              <a:gd name="connsiteY3" fmla="*/ 94549 h 945487"/>
              <a:gd name="connsiteX4" fmla="*/ 1575812 w 1575812"/>
              <a:gd name="connsiteY4" fmla="*/ 850938 h 945487"/>
              <a:gd name="connsiteX5" fmla="*/ 1481263 w 1575812"/>
              <a:gd name="connsiteY5" fmla="*/ 945487 h 945487"/>
              <a:gd name="connsiteX6" fmla="*/ 94549 w 1575812"/>
              <a:gd name="connsiteY6" fmla="*/ 945487 h 945487"/>
              <a:gd name="connsiteX7" fmla="*/ 0 w 1575812"/>
              <a:gd name="connsiteY7" fmla="*/ 850938 h 945487"/>
              <a:gd name="connsiteX8" fmla="*/ 0 w 1575812"/>
              <a:gd name="connsiteY8" fmla="*/ 94549 h 94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5812" h="945487">
                <a:moveTo>
                  <a:pt x="0" y="94549"/>
                </a:moveTo>
                <a:cubicBezTo>
                  <a:pt x="0" y="42331"/>
                  <a:pt x="42331" y="0"/>
                  <a:pt x="94549" y="0"/>
                </a:cubicBezTo>
                <a:lnTo>
                  <a:pt x="1481263" y="0"/>
                </a:lnTo>
                <a:cubicBezTo>
                  <a:pt x="1533481" y="0"/>
                  <a:pt x="1575812" y="42331"/>
                  <a:pt x="1575812" y="94549"/>
                </a:cubicBezTo>
                <a:lnTo>
                  <a:pt x="1575812" y="850938"/>
                </a:lnTo>
                <a:cubicBezTo>
                  <a:pt x="1575812" y="903156"/>
                  <a:pt x="1533481" y="945487"/>
                  <a:pt x="1481263" y="945487"/>
                </a:cubicBezTo>
                <a:lnTo>
                  <a:pt x="94549" y="945487"/>
                </a:lnTo>
                <a:cubicBezTo>
                  <a:pt x="42331" y="945487"/>
                  <a:pt x="0" y="903156"/>
                  <a:pt x="0" y="850938"/>
                </a:cubicBezTo>
                <a:lnTo>
                  <a:pt x="0" y="94549"/>
                </a:lnTo>
                <a:close/>
              </a:path>
            </a:pathLst>
          </a:custGeom>
          <a:noFill/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272" tIns="96272" rIns="96272" bIns="96272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Woody</a:t>
            </a:r>
          </a:p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biomass</a:t>
            </a:r>
          </a:p>
        </p:txBody>
      </p:sp>
      <p:sp>
        <p:nvSpPr>
          <p:cNvPr id="66" name="332 Forma libre"/>
          <p:cNvSpPr/>
          <p:nvPr/>
        </p:nvSpPr>
        <p:spPr>
          <a:xfrm>
            <a:off x="866437" y="5634971"/>
            <a:ext cx="273431" cy="268077"/>
          </a:xfrm>
          <a:custGeom>
            <a:avLst/>
            <a:gdLst>
              <a:gd name="connsiteX0" fmla="*/ 0 w 334072"/>
              <a:gd name="connsiteY0" fmla="*/ 78160 h 390801"/>
              <a:gd name="connsiteX1" fmla="*/ 167036 w 334072"/>
              <a:gd name="connsiteY1" fmla="*/ 78160 h 390801"/>
              <a:gd name="connsiteX2" fmla="*/ 167036 w 334072"/>
              <a:gd name="connsiteY2" fmla="*/ 0 h 390801"/>
              <a:gd name="connsiteX3" fmla="*/ 334072 w 334072"/>
              <a:gd name="connsiteY3" fmla="*/ 195401 h 390801"/>
              <a:gd name="connsiteX4" fmla="*/ 167036 w 334072"/>
              <a:gd name="connsiteY4" fmla="*/ 390801 h 390801"/>
              <a:gd name="connsiteX5" fmla="*/ 167036 w 334072"/>
              <a:gd name="connsiteY5" fmla="*/ 312641 h 390801"/>
              <a:gd name="connsiteX6" fmla="*/ 0 w 334072"/>
              <a:gd name="connsiteY6" fmla="*/ 312641 h 390801"/>
              <a:gd name="connsiteX7" fmla="*/ 0 w 334072"/>
              <a:gd name="connsiteY7" fmla="*/ 78160 h 390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4072" h="390801">
                <a:moveTo>
                  <a:pt x="0" y="78160"/>
                </a:moveTo>
                <a:lnTo>
                  <a:pt x="167036" y="78160"/>
                </a:lnTo>
                <a:lnTo>
                  <a:pt x="167036" y="0"/>
                </a:lnTo>
                <a:lnTo>
                  <a:pt x="334072" y="195401"/>
                </a:lnTo>
                <a:lnTo>
                  <a:pt x="167036" y="390801"/>
                </a:lnTo>
                <a:lnTo>
                  <a:pt x="167036" y="312641"/>
                </a:lnTo>
                <a:lnTo>
                  <a:pt x="0" y="312641"/>
                </a:lnTo>
                <a:lnTo>
                  <a:pt x="0" y="78160"/>
                </a:lnTo>
                <a:close/>
              </a:path>
            </a:pathLst>
          </a:custGeom>
          <a:solidFill>
            <a:srgbClr val="336600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z="-70000"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0" tIns="78160" rIns="100222" bIns="7816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  <a:defRPr/>
            </a:pPr>
            <a:endParaRPr lang="en-US" sz="120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7" name="333 Forma libre"/>
          <p:cNvSpPr/>
          <p:nvPr/>
        </p:nvSpPr>
        <p:spPr>
          <a:xfrm>
            <a:off x="1218250" y="5444722"/>
            <a:ext cx="1289770" cy="648574"/>
          </a:xfrm>
          <a:custGeom>
            <a:avLst/>
            <a:gdLst>
              <a:gd name="connsiteX0" fmla="*/ 0 w 1575812"/>
              <a:gd name="connsiteY0" fmla="*/ 94549 h 945487"/>
              <a:gd name="connsiteX1" fmla="*/ 94549 w 1575812"/>
              <a:gd name="connsiteY1" fmla="*/ 0 h 945487"/>
              <a:gd name="connsiteX2" fmla="*/ 1481263 w 1575812"/>
              <a:gd name="connsiteY2" fmla="*/ 0 h 945487"/>
              <a:gd name="connsiteX3" fmla="*/ 1575812 w 1575812"/>
              <a:gd name="connsiteY3" fmla="*/ 94549 h 945487"/>
              <a:gd name="connsiteX4" fmla="*/ 1575812 w 1575812"/>
              <a:gd name="connsiteY4" fmla="*/ 850938 h 945487"/>
              <a:gd name="connsiteX5" fmla="*/ 1481263 w 1575812"/>
              <a:gd name="connsiteY5" fmla="*/ 945487 h 945487"/>
              <a:gd name="connsiteX6" fmla="*/ 94549 w 1575812"/>
              <a:gd name="connsiteY6" fmla="*/ 945487 h 945487"/>
              <a:gd name="connsiteX7" fmla="*/ 0 w 1575812"/>
              <a:gd name="connsiteY7" fmla="*/ 850938 h 945487"/>
              <a:gd name="connsiteX8" fmla="*/ 0 w 1575812"/>
              <a:gd name="connsiteY8" fmla="*/ 94549 h 94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5812" h="945487">
                <a:moveTo>
                  <a:pt x="0" y="94549"/>
                </a:moveTo>
                <a:cubicBezTo>
                  <a:pt x="0" y="42331"/>
                  <a:pt x="42331" y="0"/>
                  <a:pt x="94549" y="0"/>
                </a:cubicBezTo>
                <a:lnTo>
                  <a:pt x="1481263" y="0"/>
                </a:lnTo>
                <a:cubicBezTo>
                  <a:pt x="1533481" y="0"/>
                  <a:pt x="1575812" y="42331"/>
                  <a:pt x="1575812" y="94549"/>
                </a:cubicBezTo>
                <a:lnTo>
                  <a:pt x="1575812" y="850938"/>
                </a:lnTo>
                <a:cubicBezTo>
                  <a:pt x="1575812" y="903156"/>
                  <a:pt x="1533481" y="945487"/>
                  <a:pt x="1481263" y="945487"/>
                </a:cubicBezTo>
                <a:lnTo>
                  <a:pt x="94549" y="945487"/>
                </a:lnTo>
                <a:cubicBezTo>
                  <a:pt x="42331" y="945487"/>
                  <a:pt x="0" y="903156"/>
                  <a:pt x="0" y="850938"/>
                </a:cubicBezTo>
                <a:lnTo>
                  <a:pt x="0" y="94549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272" tIns="96272" rIns="96272" bIns="96272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 smtClean="0">
                <a:solidFill>
                  <a:schemeClr val="accent1"/>
                </a:solidFill>
              </a:rPr>
              <a:t>Pulping process</a:t>
            </a:r>
            <a:endParaRPr lang="en-US" sz="1400" b="1" dirty="0">
              <a:solidFill>
                <a:schemeClr val="accent1"/>
              </a:solidFill>
            </a:endParaRPr>
          </a:p>
        </p:txBody>
      </p:sp>
      <p:sp>
        <p:nvSpPr>
          <p:cNvPr id="68" name="334 Forma libre"/>
          <p:cNvSpPr/>
          <p:nvPr/>
        </p:nvSpPr>
        <p:spPr>
          <a:xfrm>
            <a:off x="2666637" y="5634971"/>
            <a:ext cx="273431" cy="268077"/>
          </a:xfrm>
          <a:custGeom>
            <a:avLst/>
            <a:gdLst>
              <a:gd name="connsiteX0" fmla="*/ 0 w 334072"/>
              <a:gd name="connsiteY0" fmla="*/ 78160 h 390801"/>
              <a:gd name="connsiteX1" fmla="*/ 167036 w 334072"/>
              <a:gd name="connsiteY1" fmla="*/ 78160 h 390801"/>
              <a:gd name="connsiteX2" fmla="*/ 167036 w 334072"/>
              <a:gd name="connsiteY2" fmla="*/ 0 h 390801"/>
              <a:gd name="connsiteX3" fmla="*/ 334072 w 334072"/>
              <a:gd name="connsiteY3" fmla="*/ 195401 h 390801"/>
              <a:gd name="connsiteX4" fmla="*/ 167036 w 334072"/>
              <a:gd name="connsiteY4" fmla="*/ 390801 h 390801"/>
              <a:gd name="connsiteX5" fmla="*/ 167036 w 334072"/>
              <a:gd name="connsiteY5" fmla="*/ 312641 h 390801"/>
              <a:gd name="connsiteX6" fmla="*/ 0 w 334072"/>
              <a:gd name="connsiteY6" fmla="*/ 312641 h 390801"/>
              <a:gd name="connsiteX7" fmla="*/ 0 w 334072"/>
              <a:gd name="connsiteY7" fmla="*/ 78160 h 390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4072" h="390801">
                <a:moveTo>
                  <a:pt x="0" y="78160"/>
                </a:moveTo>
                <a:lnTo>
                  <a:pt x="167036" y="78160"/>
                </a:lnTo>
                <a:lnTo>
                  <a:pt x="167036" y="0"/>
                </a:lnTo>
                <a:lnTo>
                  <a:pt x="334072" y="195401"/>
                </a:lnTo>
                <a:lnTo>
                  <a:pt x="167036" y="390801"/>
                </a:lnTo>
                <a:lnTo>
                  <a:pt x="167036" y="312641"/>
                </a:lnTo>
                <a:lnTo>
                  <a:pt x="0" y="312641"/>
                </a:lnTo>
                <a:lnTo>
                  <a:pt x="0" y="78160"/>
                </a:lnTo>
                <a:close/>
              </a:path>
            </a:pathLst>
          </a:custGeom>
          <a:solidFill>
            <a:srgbClr val="336600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z="-70000"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0" tIns="78160" rIns="100222" bIns="7816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  <a:defRPr/>
            </a:pPr>
            <a:endParaRPr lang="en-US" sz="120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9" name="335 Forma libre"/>
          <p:cNvSpPr/>
          <p:nvPr/>
        </p:nvSpPr>
        <p:spPr>
          <a:xfrm>
            <a:off x="4861892" y="5444722"/>
            <a:ext cx="1272035" cy="648574"/>
          </a:xfrm>
          <a:custGeom>
            <a:avLst/>
            <a:gdLst>
              <a:gd name="connsiteX0" fmla="*/ 0 w 1575812"/>
              <a:gd name="connsiteY0" fmla="*/ 94549 h 945487"/>
              <a:gd name="connsiteX1" fmla="*/ 94549 w 1575812"/>
              <a:gd name="connsiteY1" fmla="*/ 0 h 945487"/>
              <a:gd name="connsiteX2" fmla="*/ 1481263 w 1575812"/>
              <a:gd name="connsiteY2" fmla="*/ 0 h 945487"/>
              <a:gd name="connsiteX3" fmla="*/ 1575812 w 1575812"/>
              <a:gd name="connsiteY3" fmla="*/ 94549 h 945487"/>
              <a:gd name="connsiteX4" fmla="*/ 1575812 w 1575812"/>
              <a:gd name="connsiteY4" fmla="*/ 850938 h 945487"/>
              <a:gd name="connsiteX5" fmla="*/ 1481263 w 1575812"/>
              <a:gd name="connsiteY5" fmla="*/ 945487 h 945487"/>
              <a:gd name="connsiteX6" fmla="*/ 94549 w 1575812"/>
              <a:gd name="connsiteY6" fmla="*/ 945487 h 945487"/>
              <a:gd name="connsiteX7" fmla="*/ 0 w 1575812"/>
              <a:gd name="connsiteY7" fmla="*/ 850938 h 945487"/>
              <a:gd name="connsiteX8" fmla="*/ 0 w 1575812"/>
              <a:gd name="connsiteY8" fmla="*/ 94549 h 94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5812" h="945487">
                <a:moveTo>
                  <a:pt x="0" y="94549"/>
                </a:moveTo>
                <a:cubicBezTo>
                  <a:pt x="0" y="42331"/>
                  <a:pt x="42331" y="0"/>
                  <a:pt x="94549" y="0"/>
                </a:cubicBezTo>
                <a:lnTo>
                  <a:pt x="1481263" y="0"/>
                </a:lnTo>
                <a:cubicBezTo>
                  <a:pt x="1533481" y="0"/>
                  <a:pt x="1575812" y="42331"/>
                  <a:pt x="1575812" y="94549"/>
                </a:cubicBezTo>
                <a:lnTo>
                  <a:pt x="1575812" y="850938"/>
                </a:lnTo>
                <a:cubicBezTo>
                  <a:pt x="1575812" y="903156"/>
                  <a:pt x="1533481" y="945487"/>
                  <a:pt x="1481263" y="945487"/>
                </a:cubicBezTo>
                <a:lnTo>
                  <a:pt x="94549" y="945487"/>
                </a:lnTo>
                <a:cubicBezTo>
                  <a:pt x="42331" y="945487"/>
                  <a:pt x="0" y="903156"/>
                  <a:pt x="0" y="850938"/>
                </a:cubicBezTo>
                <a:lnTo>
                  <a:pt x="0" y="94549"/>
                </a:lnTo>
                <a:close/>
              </a:path>
            </a:pathLst>
          </a:custGeom>
          <a:solidFill>
            <a:srgbClr val="0070C0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272" tIns="96272" rIns="96272" bIns="96272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>
                <a:solidFill>
                  <a:schemeClr val="bg1"/>
                </a:solidFill>
              </a:rPr>
              <a:t>Fermentation</a:t>
            </a:r>
          </a:p>
        </p:txBody>
      </p:sp>
      <p:grpSp>
        <p:nvGrpSpPr>
          <p:cNvPr id="70" name="336 Grupo"/>
          <p:cNvGrpSpPr/>
          <p:nvPr/>
        </p:nvGrpSpPr>
        <p:grpSpPr>
          <a:xfrm>
            <a:off x="6324448" y="5630926"/>
            <a:ext cx="278322" cy="276166"/>
            <a:chOff x="3944804" y="1804143"/>
            <a:chExt cx="334072" cy="390801"/>
          </a:xfrm>
          <a:solidFill>
            <a:schemeClr val="bg1">
              <a:lumMod val="85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71" name="337 Flecha derecha"/>
            <p:cNvSpPr/>
            <p:nvPr/>
          </p:nvSpPr>
          <p:spPr>
            <a:xfrm>
              <a:off x="3944804" y="1804143"/>
              <a:ext cx="334072" cy="390801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72" name="Flecha derecha 4"/>
            <p:cNvSpPr/>
            <p:nvPr/>
          </p:nvSpPr>
          <p:spPr>
            <a:xfrm>
              <a:off x="3944804" y="1882303"/>
              <a:ext cx="233850" cy="234481"/>
            </a:xfrm>
            <a:prstGeom prst="rect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400"/>
            </a:p>
          </p:txBody>
        </p:sp>
      </p:grpSp>
      <p:grpSp>
        <p:nvGrpSpPr>
          <p:cNvPr id="73" name="339 Grupo"/>
          <p:cNvGrpSpPr/>
          <p:nvPr/>
        </p:nvGrpSpPr>
        <p:grpSpPr>
          <a:xfrm>
            <a:off x="6684482" y="5444722"/>
            <a:ext cx="1224136" cy="648574"/>
            <a:chOff x="4417547" y="1526800"/>
            <a:chExt cx="1621928" cy="945487"/>
          </a:xfrm>
          <a:solidFill>
            <a:schemeClr val="bg1">
              <a:lumMod val="85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74" name="340 Rectángulo redondeado"/>
            <p:cNvSpPr/>
            <p:nvPr/>
          </p:nvSpPr>
          <p:spPr>
            <a:xfrm>
              <a:off x="4417547" y="1526800"/>
              <a:ext cx="1575812" cy="945487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5" name="341 Rectángulo"/>
            <p:cNvSpPr/>
            <p:nvPr/>
          </p:nvSpPr>
          <p:spPr>
            <a:xfrm>
              <a:off x="4425329" y="1554492"/>
              <a:ext cx="1614146" cy="890103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400" b="1" dirty="0" smtClean="0">
                  <a:solidFill>
                    <a:schemeClr val="bg1"/>
                  </a:solidFill>
                </a:rPr>
                <a:t>Purification</a:t>
              </a:r>
              <a:endParaRPr lang="en-US" sz="1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6" name="342 Grupo"/>
          <p:cNvGrpSpPr/>
          <p:nvPr/>
        </p:nvGrpSpPr>
        <p:grpSpPr>
          <a:xfrm>
            <a:off x="8052636" y="5630926"/>
            <a:ext cx="278322" cy="276166"/>
            <a:chOff x="3944804" y="1804143"/>
            <a:chExt cx="334072" cy="390801"/>
          </a:xfrm>
          <a:solidFill>
            <a:schemeClr val="bg1">
              <a:lumMod val="85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77" name="343 Flecha derecha"/>
            <p:cNvSpPr/>
            <p:nvPr/>
          </p:nvSpPr>
          <p:spPr>
            <a:xfrm>
              <a:off x="3944804" y="1804143"/>
              <a:ext cx="334072" cy="390801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78" name="Flecha derecha 4"/>
            <p:cNvSpPr/>
            <p:nvPr/>
          </p:nvSpPr>
          <p:spPr>
            <a:xfrm>
              <a:off x="3944804" y="1882303"/>
              <a:ext cx="233850" cy="234481"/>
            </a:xfrm>
            <a:prstGeom prst="rect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400"/>
            </a:p>
          </p:txBody>
        </p:sp>
      </p:grpSp>
      <p:sp>
        <p:nvSpPr>
          <p:cNvPr id="79" name="335 Forma libre"/>
          <p:cNvSpPr/>
          <p:nvPr/>
        </p:nvSpPr>
        <p:spPr>
          <a:xfrm>
            <a:off x="3071398" y="5444722"/>
            <a:ext cx="1289770" cy="648574"/>
          </a:xfrm>
          <a:custGeom>
            <a:avLst/>
            <a:gdLst>
              <a:gd name="connsiteX0" fmla="*/ 0 w 1575812"/>
              <a:gd name="connsiteY0" fmla="*/ 94549 h 945487"/>
              <a:gd name="connsiteX1" fmla="*/ 94549 w 1575812"/>
              <a:gd name="connsiteY1" fmla="*/ 0 h 945487"/>
              <a:gd name="connsiteX2" fmla="*/ 1481263 w 1575812"/>
              <a:gd name="connsiteY2" fmla="*/ 0 h 945487"/>
              <a:gd name="connsiteX3" fmla="*/ 1575812 w 1575812"/>
              <a:gd name="connsiteY3" fmla="*/ 94549 h 945487"/>
              <a:gd name="connsiteX4" fmla="*/ 1575812 w 1575812"/>
              <a:gd name="connsiteY4" fmla="*/ 850938 h 945487"/>
              <a:gd name="connsiteX5" fmla="*/ 1481263 w 1575812"/>
              <a:gd name="connsiteY5" fmla="*/ 945487 h 945487"/>
              <a:gd name="connsiteX6" fmla="*/ 94549 w 1575812"/>
              <a:gd name="connsiteY6" fmla="*/ 945487 h 945487"/>
              <a:gd name="connsiteX7" fmla="*/ 0 w 1575812"/>
              <a:gd name="connsiteY7" fmla="*/ 850938 h 945487"/>
              <a:gd name="connsiteX8" fmla="*/ 0 w 1575812"/>
              <a:gd name="connsiteY8" fmla="*/ 94549 h 94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5812" h="945487">
                <a:moveTo>
                  <a:pt x="0" y="94549"/>
                </a:moveTo>
                <a:cubicBezTo>
                  <a:pt x="0" y="42331"/>
                  <a:pt x="42331" y="0"/>
                  <a:pt x="94549" y="0"/>
                </a:cubicBezTo>
                <a:lnTo>
                  <a:pt x="1481263" y="0"/>
                </a:lnTo>
                <a:cubicBezTo>
                  <a:pt x="1533481" y="0"/>
                  <a:pt x="1575812" y="42331"/>
                  <a:pt x="1575812" y="94549"/>
                </a:cubicBezTo>
                <a:lnTo>
                  <a:pt x="1575812" y="850938"/>
                </a:lnTo>
                <a:cubicBezTo>
                  <a:pt x="1575812" y="903156"/>
                  <a:pt x="1533481" y="945487"/>
                  <a:pt x="1481263" y="945487"/>
                </a:cubicBezTo>
                <a:lnTo>
                  <a:pt x="94549" y="945487"/>
                </a:lnTo>
                <a:cubicBezTo>
                  <a:pt x="42331" y="945487"/>
                  <a:pt x="0" y="903156"/>
                  <a:pt x="0" y="850938"/>
                </a:cubicBezTo>
                <a:lnTo>
                  <a:pt x="0" y="94549"/>
                </a:lnTo>
                <a:close/>
              </a:path>
            </a:pathLst>
          </a:custGeom>
          <a:solidFill>
            <a:srgbClr val="0070C0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272" tIns="96272" rIns="96272" bIns="96272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</a:pPr>
            <a:r>
              <a:rPr lang="en-US" sz="1400" b="1" dirty="0">
                <a:solidFill>
                  <a:schemeClr val="bg1"/>
                </a:solidFill>
              </a:rPr>
              <a:t>Detoxification</a:t>
            </a:r>
          </a:p>
        </p:txBody>
      </p:sp>
      <p:grpSp>
        <p:nvGrpSpPr>
          <p:cNvPr id="80" name="336 Grupo"/>
          <p:cNvGrpSpPr/>
          <p:nvPr/>
        </p:nvGrpSpPr>
        <p:grpSpPr>
          <a:xfrm>
            <a:off x="4452236" y="5630926"/>
            <a:ext cx="278322" cy="276166"/>
            <a:chOff x="3944804" y="1804143"/>
            <a:chExt cx="334072" cy="390801"/>
          </a:xfrm>
          <a:solidFill>
            <a:srgbClr val="336600"/>
          </a:solidFill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81" name="337 Flecha derecha"/>
            <p:cNvSpPr/>
            <p:nvPr/>
          </p:nvSpPr>
          <p:spPr>
            <a:xfrm>
              <a:off x="3944804" y="1804143"/>
              <a:ext cx="334072" cy="390801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82" name="Flecha derecha 4"/>
            <p:cNvSpPr/>
            <p:nvPr/>
          </p:nvSpPr>
          <p:spPr>
            <a:xfrm>
              <a:off x="3944804" y="1882303"/>
              <a:ext cx="233850" cy="234481"/>
            </a:xfrm>
            <a:prstGeom prst="rect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400"/>
            </a:p>
          </p:txBody>
        </p:sp>
      </p:grpSp>
      <p:sp>
        <p:nvSpPr>
          <p:cNvPr id="83" name="331 Forma libre"/>
          <p:cNvSpPr/>
          <p:nvPr/>
        </p:nvSpPr>
        <p:spPr>
          <a:xfrm>
            <a:off x="8313082" y="5444722"/>
            <a:ext cx="867430" cy="648574"/>
          </a:xfrm>
          <a:custGeom>
            <a:avLst/>
            <a:gdLst>
              <a:gd name="connsiteX0" fmla="*/ 0 w 1575812"/>
              <a:gd name="connsiteY0" fmla="*/ 94549 h 945487"/>
              <a:gd name="connsiteX1" fmla="*/ 94549 w 1575812"/>
              <a:gd name="connsiteY1" fmla="*/ 0 h 945487"/>
              <a:gd name="connsiteX2" fmla="*/ 1481263 w 1575812"/>
              <a:gd name="connsiteY2" fmla="*/ 0 h 945487"/>
              <a:gd name="connsiteX3" fmla="*/ 1575812 w 1575812"/>
              <a:gd name="connsiteY3" fmla="*/ 94549 h 945487"/>
              <a:gd name="connsiteX4" fmla="*/ 1575812 w 1575812"/>
              <a:gd name="connsiteY4" fmla="*/ 850938 h 945487"/>
              <a:gd name="connsiteX5" fmla="*/ 1481263 w 1575812"/>
              <a:gd name="connsiteY5" fmla="*/ 945487 h 945487"/>
              <a:gd name="connsiteX6" fmla="*/ 94549 w 1575812"/>
              <a:gd name="connsiteY6" fmla="*/ 945487 h 945487"/>
              <a:gd name="connsiteX7" fmla="*/ 0 w 1575812"/>
              <a:gd name="connsiteY7" fmla="*/ 850938 h 945487"/>
              <a:gd name="connsiteX8" fmla="*/ 0 w 1575812"/>
              <a:gd name="connsiteY8" fmla="*/ 94549 h 94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5812" h="945487">
                <a:moveTo>
                  <a:pt x="0" y="94549"/>
                </a:moveTo>
                <a:cubicBezTo>
                  <a:pt x="0" y="42331"/>
                  <a:pt x="42331" y="0"/>
                  <a:pt x="94549" y="0"/>
                </a:cubicBezTo>
                <a:lnTo>
                  <a:pt x="1481263" y="0"/>
                </a:lnTo>
                <a:cubicBezTo>
                  <a:pt x="1533481" y="0"/>
                  <a:pt x="1575812" y="42331"/>
                  <a:pt x="1575812" y="94549"/>
                </a:cubicBezTo>
                <a:lnTo>
                  <a:pt x="1575812" y="850938"/>
                </a:lnTo>
                <a:cubicBezTo>
                  <a:pt x="1575812" y="903156"/>
                  <a:pt x="1533481" y="945487"/>
                  <a:pt x="1481263" y="945487"/>
                </a:cubicBezTo>
                <a:lnTo>
                  <a:pt x="94549" y="945487"/>
                </a:lnTo>
                <a:cubicBezTo>
                  <a:pt x="42331" y="945487"/>
                  <a:pt x="0" y="903156"/>
                  <a:pt x="0" y="850938"/>
                </a:cubicBezTo>
                <a:lnTo>
                  <a:pt x="0" y="94549"/>
                </a:lnTo>
                <a:close/>
              </a:path>
            </a:pathLst>
          </a:custGeom>
          <a:noFill/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272" tIns="96272" rIns="96272" bIns="96272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Products</a:t>
            </a:r>
            <a:endParaRPr lang="en-US" sz="1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8" name="13 Título"/>
          <p:cNvSpPr>
            <a:spLocks/>
          </p:cNvSpPr>
          <p:nvPr/>
        </p:nvSpPr>
        <p:spPr bwMode="auto">
          <a:xfrm>
            <a:off x="468313" y="4762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GB" sz="4400" dirty="0" err="1" smtClean="0">
                <a:latin typeface="Calibri" pitchFamily="34" charset="0"/>
              </a:rPr>
              <a:t>Biorefinery</a:t>
            </a:r>
            <a:r>
              <a:rPr lang="en-GB" sz="4400" dirty="0" smtClean="0">
                <a:latin typeface="Calibri" pitchFamily="34" charset="0"/>
              </a:rPr>
              <a:t> in pulp and paper mills</a:t>
            </a:r>
            <a:endParaRPr lang="en-GB" sz="4400" dirty="0">
              <a:latin typeface="Calibri" pitchFamily="34" charset="0"/>
            </a:endParaRPr>
          </a:p>
        </p:txBody>
      </p:sp>
      <p:sp>
        <p:nvSpPr>
          <p:cNvPr id="63" name="14 Rectángulo"/>
          <p:cNvSpPr>
            <a:spLocks noChangeArrowheads="1"/>
          </p:cNvSpPr>
          <p:nvPr/>
        </p:nvSpPr>
        <p:spPr bwMode="auto">
          <a:xfrm>
            <a:off x="35496" y="6505599"/>
            <a:ext cx="619283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 smtClean="0">
                <a:latin typeface="Calibri" pitchFamily="34" charset="0"/>
              </a:rPr>
              <a:t>World </a:t>
            </a:r>
            <a:r>
              <a:rPr lang="en-US" sz="1400" dirty="0">
                <a:latin typeface="Calibri" pitchFamily="34" charset="0"/>
              </a:rPr>
              <a:t>Bioenergy Congress and Expo</a:t>
            </a:r>
            <a:r>
              <a:rPr lang="en-GB" sz="1400" dirty="0">
                <a:latin typeface="Calibri" pitchFamily="34" charset="0"/>
              </a:rPr>
              <a:t>, Rome</a:t>
            </a:r>
            <a:r>
              <a:rPr lang="en-GB" sz="1400" dirty="0" smtClean="0">
                <a:latin typeface="Calibri" pitchFamily="34" charset="0"/>
              </a:rPr>
              <a:t>,</a:t>
            </a:r>
            <a:r>
              <a:rPr lang="es-ES" sz="1400" dirty="0" smtClean="0">
                <a:latin typeface="Calibri" pitchFamily="34" charset="0"/>
              </a:rPr>
              <a:t> </a:t>
            </a:r>
            <a:r>
              <a:rPr lang="es-ES" sz="1400" dirty="0">
                <a:latin typeface="Calibri" pitchFamily="34" charset="0"/>
              </a:rPr>
              <a:t>June 13-14, 2016</a:t>
            </a:r>
            <a:endParaRPr lang="en-GB" sz="1400" dirty="0">
              <a:latin typeface="Calibri" pitchFamily="34" charset="0"/>
            </a:endParaRPr>
          </a:p>
        </p:txBody>
      </p:sp>
      <p:sp>
        <p:nvSpPr>
          <p:cNvPr id="84" name="Rectángulo 83"/>
          <p:cNvSpPr/>
          <p:nvPr/>
        </p:nvSpPr>
        <p:spPr>
          <a:xfrm>
            <a:off x="6732240" y="6247625"/>
            <a:ext cx="23762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200" dirty="0">
              <a:solidFill>
                <a:srgbClr val="000000"/>
              </a:solidFill>
              <a:latin typeface="BELDM K+ Impact"/>
            </a:endParaRPr>
          </a:p>
          <a:p>
            <a:r>
              <a:rPr lang="es-ES" sz="1200" dirty="0">
                <a:solidFill>
                  <a:srgbClr val="000000"/>
                </a:solidFill>
                <a:latin typeface="BELDM K+ Impact"/>
              </a:rPr>
              <a:t> </a:t>
            </a:r>
            <a:r>
              <a:rPr lang="es-ES" dirty="0">
                <a:solidFill>
                  <a:srgbClr val="F26421"/>
                </a:solidFill>
                <a:latin typeface="BELDM K+ Impact"/>
              </a:rPr>
              <a:t>conference</a:t>
            </a:r>
            <a:r>
              <a:rPr lang="es-ES" dirty="0">
                <a:solidFill>
                  <a:srgbClr val="0071BC"/>
                </a:solidFill>
                <a:latin typeface="BELDM K+ Impact"/>
              </a:rPr>
              <a:t>series</a:t>
            </a:r>
            <a:r>
              <a:rPr lang="es-ES" sz="1200" dirty="0">
                <a:solidFill>
                  <a:srgbClr val="0071BC"/>
                </a:solidFill>
                <a:latin typeface="BELDM K+ Impact"/>
              </a:rPr>
              <a:t>.com </a:t>
            </a:r>
          </a:p>
        </p:txBody>
      </p:sp>
      <p:pic>
        <p:nvPicPr>
          <p:cNvPr id="29" name="Imagen 1"/>
          <p:cNvPicPr>
            <a:picLocks noChangeAspect="1"/>
          </p:cNvPicPr>
          <p:nvPr/>
        </p:nvPicPr>
        <p:blipFill>
          <a:blip r:embed="rId5" cstate="print"/>
          <a:srcRect l="8395" t="26375" r="65765" b="31297"/>
          <a:stretch>
            <a:fillRect/>
          </a:stretch>
        </p:blipFill>
        <p:spPr bwMode="auto">
          <a:xfrm>
            <a:off x="6315075" y="1987972"/>
            <a:ext cx="2519363" cy="309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ctangle 45"/>
          <p:cNvSpPr>
            <a:spLocks noChangeArrowheads="1"/>
          </p:cNvSpPr>
          <p:nvPr/>
        </p:nvSpPr>
        <p:spPr bwMode="auto">
          <a:xfrm>
            <a:off x="971550" y="2483272"/>
            <a:ext cx="4824586" cy="258532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bg2"/>
              </a:buClr>
              <a:buSzPct val="75000"/>
            </a:pPr>
            <a:r>
              <a:rPr lang="en-GB" altLang="fi-FI" dirty="0"/>
              <a:t>Influence of the sugar compound (</a:t>
            </a:r>
            <a:r>
              <a:rPr lang="en-GB" altLang="fi-FI" dirty="0" smtClean="0"/>
              <a:t>C6 → C5)</a:t>
            </a:r>
            <a:endParaRPr lang="en-GB" altLang="fi-FI" dirty="0"/>
          </a:p>
          <a:p>
            <a:pPr eaLnBrk="0" hangingPunct="0">
              <a:buClr>
                <a:schemeClr val="bg2"/>
              </a:buClr>
              <a:buSzPct val="75000"/>
            </a:pPr>
            <a:endParaRPr lang="en-GB" altLang="fi-FI" dirty="0"/>
          </a:p>
          <a:p>
            <a:pPr eaLnBrk="0" hangingPunct="0">
              <a:buClr>
                <a:schemeClr val="bg2"/>
              </a:buClr>
              <a:buSzPct val="75000"/>
            </a:pPr>
            <a:r>
              <a:rPr lang="en-GB" altLang="fi-FI" dirty="0"/>
              <a:t>Metabolism paths</a:t>
            </a:r>
          </a:p>
          <a:p>
            <a:pPr eaLnBrk="0" hangingPunct="0">
              <a:buClr>
                <a:schemeClr val="bg2"/>
              </a:buClr>
              <a:buSzPct val="75000"/>
            </a:pPr>
            <a:endParaRPr lang="en-GB" altLang="fi-FI" dirty="0"/>
          </a:p>
          <a:p>
            <a:pPr eaLnBrk="0" hangingPunct="0">
              <a:buClr>
                <a:schemeClr val="bg2"/>
              </a:buClr>
              <a:buSzPct val="75000"/>
            </a:pPr>
            <a:r>
              <a:rPr lang="en-GB" altLang="fi-FI" b="1" dirty="0"/>
              <a:t>Products</a:t>
            </a:r>
            <a:r>
              <a:rPr lang="en-GB" altLang="fi-FI" dirty="0"/>
              <a:t>:</a:t>
            </a:r>
          </a:p>
          <a:p>
            <a:pPr eaLnBrk="0" hangingPunct="0">
              <a:buClr>
                <a:schemeClr val="bg2"/>
              </a:buClr>
              <a:buSzPct val="75000"/>
            </a:pPr>
            <a:r>
              <a:rPr lang="en-GB" altLang="fi-FI" dirty="0"/>
              <a:t>- </a:t>
            </a:r>
            <a:r>
              <a:rPr lang="en-GB" altLang="fi-FI" dirty="0" smtClean="0"/>
              <a:t>Biofuels: ethanol, butanol</a:t>
            </a:r>
            <a:endParaRPr lang="en-GB" altLang="fi-FI" dirty="0"/>
          </a:p>
          <a:p>
            <a:pPr eaLnBrk="0" hangingPunct="0">
              <a:buClr>
                <a:schemeClr val="bg2"/>
              </a:buClr>
              <a:buSzPct val="75000"/>
            </a:pPr>
            <a:r>
              <a:rPr lang="en-GB" altLang="fi-FI" dirty="0"/>
              <a:t>- Hydrogen</a:t>
            </a:r>
          </a:p>
          <a:p>
            <a:pPr eaLnBrk="0" hangingPunct="0">
              <a:buClr>
                <a:schemeClr val="bg2"/>
              </a:buClr>
              <a:buSzPct val="75000"/>
            </a:pPr>
            <a:r>
              <a:rPr lang="en-GB" altLang="fi-FI" dirty="0"/>
              <a:t>- Xylitol</a:t>
            </a:r>
          </a:p>
          <a:p>
            <a:pPr eaLnBrk="0" hangingPunct="0">
              <a:buClr>
                <a:schemeClr val="bg2"/>
              </a:buClr>
              <a:buSzPct val="75000"/>
            </a:pPr>
            <a:r>
              <a:rPr lang="en-GB" altLang="fi-FI" dirty="0"/>
              <a:t>- etc.</a:t>
            </a:r>
          </a:p>
        </p:txBody>
      </p:sp>
      <p:sp>
        <p:nvSpPr>
          <p:cNvPr id="31" name="Rectángulo 2"/>
          <p:cNvSpPr>
            <a:spLocks noChangeArrowheads="1"/>
          </p:cNvSpPr>
          <p:nvPr/>
        </p:nvSpPr>
        <p:spPr bwMode="auto">
          <a:xfrm>
            <a:off x="1619250" y="1978447"/>
            <a:ext cx="33258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>
                <a:solidFill>
                  <a:srgbClr val="252525"/>
                </a:solidFill>
              </a:rPr>
              <a:t>C</a:t>
            </a:r>
            <a:r>
              <a:rPr lang="pt-BR" baseline="-25000">
                <a:solidFill>
                  <a:srgbClr val="252525"/>
                </a:solidFill>
              </a:rPr>
              <a:t>6</a:t>
            </a:r>
            <a:r>
              <a:rPr lang="pt-BR">
                <a:solidFill>
                  <a:srgbClr val="252525"/>
                </a:solidFill>
              </a:rPr>
              <a:t>H</a:t>
            </a:r>
            <a:r>
              <a:rPr lang="pt-BR" baseline="-25000">
                <a:solidFill>
                  <a:srgbClr val="252525"/>
                </a:solidFill>
              </a:rPr>
              <a:t>12</a:t>
            </a:r>
            <a:r>
              <a:rPr lang="pt-BR">
                <a:solidFill>
                  <a:srgbClr val="252525"/>
                </a:solidFill>
              </a:rPr>
              <a:t>O</a:t>
            </a:r>
            <a:r>
              <a:rPr lang="pt-BR" baseline="-25000">
                <a:solidFill>
                  <a:srgbClr val="252525"/>
                </a:solidFill>
              </a:rPr>
              <a:t>6</a:t>
            </a:r>
            <a:r>
              <a:rPr lang="pt-BR">
                <a:solidFill>
                  <a:srgbClr val="252525"/>
                </a:solidFill>
              </a:rPr>
              <a:t> → 2 C</a:t>
            </a:r>
            <a:r>
              <a:rPr lang="pt-BR" baseline="-25000">
                <a:solidFill>
                  <a:srgbClr val="252525"/>
                </a:solidFill>
              </a:rPr>
              <a:t>2</a:t>
            </a:r>
            <a:r>
              <a:rPr lang="pt-BR">
                <a:solidFill>
                  <a:srgbClr val="252525"/>
                </a:solidFill>
              </a:rPr>
              <a:t>H</a:t>
            </a:r>
            <a:r>
              <a:rPr lang="pt-BR" baseline="-25000">
                <a:solidFill>
                  <a:srgbClr val="252525"/>
                </a:solidFill>
              </a:rPr>
              <a:t>5</a:t>
            </a:r>
            <a:r>
              <a:rPr lang="pt-BR">
                <a:solidFill>
                  <a:srgbClr val="252525"/>
                </a:solidFill>
              </a:rPr>
              <a:t>OH + 2 CO</a:t>
            </a:r>
            <a:r>
              <a:rPr lang="pt-BR" baseline="-25000">
                <a:solidFill>
                  <a:srgbClr val="252525"/>
                </a:solidFill>
              </a:rPr>
              <a:t>2</a:t>
            </a:r>
            <a:endParaRPr lang="es-ES"/>
          </a:p>
        </p:txBody>
      </p:sp>
      <p:sp>
        <p:nvSpPr>
          <p:cNvPr id="32" name="Rectángulo 3"/>
          <p:cNvSpPr>
            <a:spLocks noChangeArrowheads="1"/>
          </p:cNvSpPr>
          <p:nvPr/>
        </p:nvSpPr>
        <p:spPr bwMode="auto">
          <a:xfrm>
            <a:off x="309563" y="1513309"/>
            <a:ext cx="721201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altLang="fi-FI" dirty="0"/>
              <a:t>Use of microorganisms as bacteria, fungi to produce useful products </a:t>
            </a:r>
            <a:endParaRPr lang="es-ES" dirty="0"/>
          </a:p>
        </p:txBody>
      </p:sp>
      <p:pic>
        <p:nvPicPr>
          <p:cNvPr id="33" name="Imagen 3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762"/>
            <a:ext cx="817324" cy="61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080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4"/>
          <p:cNvSpPr>
            <a:spLocks noChangeArrowheads="1"/>
          </p:cNvSpPr>
          <p:nvPr/>
        </p:nvSpPr>
        <p:spPr bwMode="auto">
          <a:xfrm>
            <a:off x="0" y="1219895"/>
            <a:ext cx="9144000" cy="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endParaRPr lang="es-ES">
              <a:latin typeface="Calibri" pitchFamily="34" charset="0"/>
            </a:endParaRPr>
          </a:p>
        </p:txBody>
      </p:sp>
      <p:cxnSp>
        <p:nvCxnSpPr>
          <p:cNvPr id="8" name="7 Conector recto"/>
          <p:cNvCxnSpPr/>
          <p:nvPr/>
        </p:nvCxnSpPr>
        <p:spPr bwMode="auto">
          <a:xfrm>
            <a:off x="-31750" y="639763"/>
            <a:ext cx="9163050" cy="9524"/>
          </a:xfrm>
          <a:prstGeom prst="line">
            <a:avLst/>
          </a:prstGeom>
          <a:solidFill>
            <a:schemeClr val="accent1"/>
          </a:solidFill>
          <a:ln w="28575" cap="flat" cmpd="sng" algn="ctr">
            <a:gradFill flip="none" rotWithShape="1">
              <a:gsLst>
                <a:gs pos="0">
                  <a:srgbClr val="C00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  <a:tileRect r="-100000" b="-100000"/>
            </a:gradFill>
            <a:prstDash val="solid"/>
            <a:round/>
            <a:headEnd type="none" w="med" len="med"/>
            <a:tailEnd type="none" w="med" len="med"/>
          </a:ln>
          <a:effectLst>
            <a:innerShdw blurRad="571500" dist="152400" dir="3600000">
              <a:srgbClr val="3B9573">
                <a:alpha val="25000"/>
              </a:srgbClr>
            </a:innerShdw>
          </a:effectLst>
        </p:spPr>
      </p:cxnSp>
      <p:sp>
        <p:nvSpPr>
          <p:cNvPr id="16387" name="9 CuadroTexto"/>
          <p:cNvSpPr txBox="1">
            <a:spLocks noChangeArrowheads="1"/>
          </p:cNvSpPr>
          <p:nvPr/>
        </p:nvSpPr>
        <p:spPr bwMode="auto">
          <a:xfrm>
            <a:off x="684213" y="1341438"/>
            <a:ext cx="7991475" cy="424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</p:txBody>
      </p:sp>
      <p:pic>
        <p:nvPicPr>
          <p:cNvPr id="16388" name="Picture 13" descr="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19125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4" name="Picture 12" descr="Logo_G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0288" y="0"/>
            <a:ext cx="1763712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" name="331 Forma libre"/>
          <p:cNvSpPr/>
          <p:nvPr/>
        </p:nvSpPr>
        <p:spPr>
          <a:xfrm>
            <a:off x="-228284" y="5444722"/>
            <a:ext cx="1289770" cy="648574"/>
          </a:xfrm>
          <a:custGeom>
            <a:avLst/>
            <a:gdLst>
              <a:gd name="connsiteX0" fmla="*/ 0 w 1575812"/>
              <a:gd name="connsiteY0" fmla="*/ 94549 h 945487"/>
              <a:gd name="connsiteX1" fmla="*/ 94549 w 1575812"/>
              <a:gd name="connsiteY1" fmla="*/ 0 h 945487"/>
              <a:gd name="connsiteX2" fmla="*/ 1481263 w 1575812"/>
              <a:gd name="connsiteY2" fmla="*/ 0 h 945487"/>
              <a:gd name="connsiteX3" fmla="*/ 1575812 w 1575812"/>
              <a:gd name="connsiteY3" fmla="*/ 94549 h 945487"/>
              <a:gd name="connsiteX4" fmla="*/ 1575812 w 1575812"/>
              <a:gd name="connsiteY4" fmla="*/ 850938 h 945487"/>
              <a:gd name="connsiteX5" fmla="*/ 1481263 w 1575812"/>
              <a:gd name="connsiteY5" fmla="*/ 945487 h 945487"/>
              <a:gd name="connsiteX6" fmla="*/ 94549 w 1575812"/>
              <a:gd name="connsiteY6" fmla="*/ 945487 h 945487"/>
              <a:gd name="connsiteX7" fmla="*/ 0 w 1575812"/>
              <a:gd name="connsiteY7" fmla="*/ 850938 h 945487"/>
              <a:gd name="connsiteX8" fmla="*/ 0 w 1575812"/>
              <a:gd name="connsiteY8" fmla="*/ 94549 h 94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5812" h="945487">
                <a:moveTo>
                  <a:pt x="0" y="94549"/>
                </a:moveTo>
                <a:cubicBezTo>
                  <a:pt x="0" y="42331"/>
                  <a:pt x="42331" y="0"/>
                  <a:pt x="94549" y="0"/>
                </a:cubicBezTo>
                <a:lnTo>
                  <a:pt x="1481263" y="0"/>
                </a:lnTo>
                <a:cubicBezTo>
                  <a:pt x="1533481" y="0"/>
                  <a:pt x="1575812" y="42331"/>
                  <a:pt x="1575812" y="94549"/>
                </a:cubicBezTo>
                <a:lnTo>
                  <a:pt x="1575812" y="850938"/>
                </a:lnTo>
                <a:cubicBezTo>
                  <a:pt x="1575812" y="903156"/>
                  <a:pt x="1533481" y="945487"/>
                  <a:pt x="1481263" y="945487"/>
                </a:cubicBezTo>
                <a:lnTo>
                  <a:pt x="94549" y="945487"/>
                </a:lnTo>
                <a:cubicBezTo>
                  <a:pt x="42331" y="945487"/>
                  <a:pt x="0" y="903156"/>
                  <a:pt x="0" y="850938"/>
                </a:cubicBezTo>
                <a:lnTo>
                  <a:pt x="0" y="94549"/>
                </a:lnTo>
                <a:close/>
              </a:path>
            </a:pathLst>
          </a:custGeom>
          <a:noFill/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272" tIns="96272" rIns="96272" bIns="96272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Woody</a:t>
            </a:r>
          </a:p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biomass</a:t>
            </a:r>
          </a:p>
        </p:txBody>
      </p:sp>
      <p:sp>
        <p:nvSpPr>
          <p:cNvPr id="66" name="332 Forma libre"/>
          <p:cNvSpPr/>
          <p:nvPr/>
        </p:nvSpPr>
        <p:spPr>
          <a:xfrm>
            <a:off x="866437" y="5634971"/>
            <a:ext cx="273431" cy="268077"/>
          </a:xfrm>
          <a:custGeom>
            <a:avLst/>
            <a:gdLst>
              <a:gd name="connsiteX0" fmla="*/ 0 w 334072"/>
              <a:gd name="connsiteY0" fmla="*/ 78160 h 390801"/>
              <a:gd name="connsiteX1" fmla="*/ 167036 w 334072"/>
              <a:gd name="connsiteY1" fmla="*/ 78160 h 390801"/>
              <a:gd name="connsiteX2" fmla="*/ 167036 w 334072"/>
              <a:gd name="connsiteY2" fmla="*/ 0 h 390801"/>
              <a:gd name="connsiteX3" fmla="*/ 334072 w 334072"/>
              <a:gd name="connsiteY3" fmla="*/ 195401 h 390801"/>
              <a:gd name="connsiteX4" fmla="*/ 167036 w 334072"/>
              <a:gd name="connsiteY4" fmla="*/ 390801 h 390801"/>
              <a:gd name="connsiteX5" fmla="*/ 167036 w 334072"/>
              <a:gd name="connsiteY5" fmla="*/ 312641 h 390801"/>
              <a:gd name="connsiteX6" fmla="*/ 0 w 334072"/>
              <a:gd name="connsiteY6" fmla="*/ 312641 h 390801"/>
              <a:gd name="connsiteX7" fmla="*/ 0 w 334072"/>
              <a:gd name="connsiteY7" fmla="*/ 78160 h 390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4072" h="390801">
                <a:moveTo>
                  <a:pt x="0" y="78160"/>
                </a:moveTo>
                <a:lnTo>
                  <a:pt x="167036" y="78160"/>
                </a:lnTo>
                <a:lnTo>
                  <a:pt x="167036" y="0"/>
                </a:lnTo>
                <a:lnTo>
                  <a:pt x="334072" y="195401"/>
                </a:lnTo>
                <a:lnTo>
                  <a:pt x="167036" y="390801"/>
                </a:lnTo>
                <a:lnTo>
                  <a:pt x="167036" y="312641"/>
                </a:lnTo>
                <a:lnTo>
                  <a:pt x="0" y="312641"/>
                </a:lnTo>
                <a:lnTo>
                  <a:pt x="0" y="78160"/>
                </a:lnTo>
                <a:close/>
              </a:path>
            </a:pathLst>
          </a:custGeom>
          <a:solidFill>
            <a:srgbClr val="336600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z="-70000"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0" tIns="78160" rIns="100222" bIns="7816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  <a:defRPr/>
            </a:pPr>
            <a:endParaRPr lang="en-US" sz="120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7" name="333 Forma libre"/>
          <p:cNvSpPr/>
          <p:nvPr/>
        </p:nvSpPr>
        <p:spPr>
          <a:xfrm>
            <a:off x="1218250" y="5444722"/>
            <a:ext cx="1289770" cy="648574"/>
          </a:xfrm>
          <a:custGeom>
            <a:avLst/>
            <a:gdLst>
              <a:gd name="connsiteX0" fmla="*/ 0 w 1575812"/>
              <a:gd name="connsiteY0" fmla="*/ 94549 h 945487"/>
              <a:gd name="connsiteX1" fmla="*/ 94549 w 1575812"/>
              <a:gd name="connsiteY1" fmla="*/ 0 h 945487"/>
              <a:gd name="connsiteX2" fmla="*/ 1481263 w 1575812"/>
              <a:gd name="connsiteY2" fmla="*/ 0 h 945487"/>
              <a:gd name="connsiteX3" fmla="*/ 1575812 w 1575812"/>
              <a:gd name="connsiteY3" fmla="*/ 94549 h 945487"/>
              <a:gd name="connsiteX4" fmla="*/ 1575812 w 1575812"/>
              <a:gd name="connsiteY4" fmla="*/ 850938 h 945487"/>
              <a:gd name="connsiteX5" fmla="*/ 1481263 w 1575812"/>
              <a:gd name="connsiteY5" fmla="*/ 945487 h 945487"/>
              <a:gd name="connsiteX6" fmla="*/ 94549 w 1575812"/>
              <a:gd name="connsiteY6" fmla="*/ 945487 h 945487"/>
              <a:gd name="connsiteX7" fmla="*/ 0 w 1575812"/>
              <a:gd name="connsiteY7" fmla="*/ 850938 h 945487"/>
              <a:gd name="connsiteX8" fmla="*/ 0 w 1575812"/>
              <a:gd name="connsiteY8" fmla="*/ 94549 h 94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5812" h="945487">
                <a:moveTo>
                  <a:pt x="0" y="94549"/>
                </a:moveTo>
                <a:cubicBezTo>
                  <a:pt x="0" y="42331"/>
                  <a:pt x="42331" y="0"/>
                  <a:pt x="94549" y="0"/>
                </a:cubicBezTo>
                <a:lnTo>
                  <a:pt x="1481263" y="0"/>
                </a:lnTo>
                <a:cubicBezTo>
                  <a:pt x="1533481" y="0"/>
                  <a:pt x="1575812" y="42331"/>
                  <a:pt x="1575812" y="94549"/>
                </a:cubicBezTo>
                <a:lnTo>
                  <a:pt x="1575812" y="850938"/>
                </a:lnTo>
                <a:cubicBezTo>
                  <a:pt x="1575812" y="903156"/>
                  <a:pt x="1533481" y="945487"/>
                  <a:pt x="1481263" y="945487"/>
                </a:cubicBezTo>
                <a:lnTo>
                  <a:pt x="94549" y="945487"/>
                </a:lnTo>
                <a:cubicBezTo>
                  <a:pt x="42331" y="945487"/>
                  <a:pt x="0" y="903156"/>
                  <a:pt x="0" y="850938"/>
                </a:cubicBezTo>
                <a:lnTo>
                  <a:pt x="0" y="94549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272" tIns="96272" rIns="96272" bIns="96272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 smtClean="0">
                <a:solidFill>
                  <a:schemeClr val="accent1"/>
                </a:solidFill>
              </a:rPr>
              <a:t>Pulping process</a:t>
            </a:r>
            <a:endParaRPr lang="en-US" sz="1400" b="1" dirty="0">
              <a:solidFill>
                <a:schemeClr val="accent1"/>
              </a:solidFill>
            </a:endParaRPr>
          </a:p>
        </p:txBody>
      </p:sp>
      <p:sp>
        <p:nvSpPr>
          <p:cNvPr id="68" name="334 Forma libre"/>
          <p:cNvSpPr/>
          <p:nvPr/>
        </p:nvSpPr>
        <p:spPr>
          <a:xfrm>
            <a:off x="2666637" y="5634971"/>
            <a:ext cx="273431" cy="268077"/>
          </a:xfrm>
          <a:custGeom>
            <a:avLst/>
            <a:gdLst>
              <a:gd name="connsiteX0" fmla="*/ 0 w 334072"/>
              <a:gd name="connsiteY0" fmla="*/ 78160 h 390801"/>
              <a:gd name="connsiteX1" fmla="*/ 167036 w 334072"/>
              <a:gd name="connsiteY1" fmla="*/ 78160 h 390801"/>
              <a:gd name="connsiteX2" fmla="*/ 167036 w 334072"/>
              <a:gd name="connsiteY2" fmla="*/ 0 h 390801"/>
              <a:gd name="connsiteX3" fmla="*/ 334072 w 334072"/>
              <a:gd name="connsiteY3" fmla="*/ 195401 h 390801"/>
              <a:gd name="connsiteX4" fmla="*/ 167036 w 334072"/>
              <a:gd name="connsiteY4" fmla="*/ 390801 h 390801"/>
              <a:gd name="connsiteX5" fmla="*/ 167036 w 334072"/>
              <a:gd name="connsiteY5" fmla="*/ 312641 h 390801"/>
              <a:gd name="connsiteX6" fmla="*/ 0 w 334072"/>
              <a:gd name="connsiteY6" fmla="*/ 312641 h 390801"/>
              <a:gd name="connsiteX7" fmla="*/ 0 w 334072"/>
              <a:gd name="connsiteY7" fmla="*/ 78160 h 390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4072" h="390801">
                <a:moveTo>
                  <a:pt x="0" y="78160"/>
                </a:moveTo>
                <a:lnTo>
                  <a:pt x="167036" y="78160"/>
                </a:lnTo>
                <a:lnTo>
                  <a:pt x="167036" y="0"/>
                </a:lnTo>
                <a:lnTo>
                  <a:pt x="334072" y="195401"/>
                </a:lnTo>
                <a:lnTo>
                  <a:pt x="167036" y="390801"/>
                </a:lnTo>
                <a:lnTo>
                  <a:pt x="167036" y="312641"/>
                </a:lnTo>
                <a:lnTo>
                  <a:pt x="0" y="312641"/>
                </a:lnTo>
                <a:lnTo>
                  <a:pt x="0" y="78160"/>
                </a:lnTo>
                <a:close/>
              </a:path>
            </a:pathLst>
          </a:custGeom>
          <a:solidFill>
            <a:srgbClr val="336600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z="-70000"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0" tIns="78160" rIns="100222" bIns="7816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  <a:defRPr/>
            </a:pPr>
            <a:endParaRPr lang="en-US" sz="120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9" name="335 Forma libre"/>
          <p:cNvSpPr/>
          <p:nvPr/>
        </p:nvSpPr>
        <p:spPr>
          <a:xfrm>
            <a:off x="4861892" y="5444722"/>
            <a:ext cx="1272035" cy="648574"/>
          </a:xfrm>
          <a:custGeom>
            <a:avLst/>
            <a:gdLst>
              <a:gd name="connsiteX0" fmla="*/ 0 w 1575812"/>
              <a:gd name="connsiteY0" fmla="*/ 94549 h 945487"/>
              <a:gd name="connsiteX1" fmla="*/ 94549 w 1575812"/>
              <a:gd name="connsiteY1" fmla="*/ 0 h 945487"/>
              <a:gd name="connsiteX2" fmla="*/ 1481263 w 1575812"/>
              <a:gd name="connsiteY2" fmla="*/ 0 h 945487"/>
              <a:gd name="connsiteX3" fmla="*/ 1575812 w 1575812"/>
              <a:gd name="connsiteY3" fmla="*/ 94549 h 945487"/>
              <a:gd name="connsiteX4" fmla="*/ 1575812 w 1575812"/>
              <a:gd name="connsiteY4" fmla="*/ 850938 h 945487"/>
              <a:gd name="connsiteX5" fmla="*/ 1481263 w 1575812"/>
              <a:gd name="connsiteY5" fmla="*/ 945487 h 945487"/>
              <a:gd name="connsiteX6" fmla="*/ 94549 w 1575812"/>
              <a:gd name="connsiteY6" fmla="*/ 945487 h 945487"/>
              <a:gd name="connsiteX7" fmla="*/ 0 w 1575812"/>
              <a:gd name="connsiteY7" fmla="*/ 850938 h 945487"/>
              <a:gd name="connsiteX8" fmla="*/ 0 w 1575812"/>
              <a:gd name="connsiteY8" fmla="*/ 94549 h 94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5812" h="945487">
                <a:moveTo>
                  <a:pt x="0" y="94549"/>
                </a:moveTo>
                <a:cubicBezTo>
                  <a:pt x="0" y="42331"/>
                  <a:pt x="42331" y="0"/>
                  <a:pt x="94549" y="0"/>
                </a:cubicBezTo>
                <a:lnTo>
                  <a:pt x="1481263" y="0"/>
                </a:lnTo>
                <a:cubicBezTo>
                  <a:pt x="1533481" y="0"/>
                  <a:pt x="1575812" y="42331"/>
                  <a:pt x="1575812" y="94549"/>
                </a:cubicBezTo>
                <a:lnTo>
                  <a:pt x="1575812" y="850938"/>
                </a:lnTo>
                <a:cubicBezTo>
                  <a:pt x="1575812" y="903156"/>
                  <a:pt x="1533481" y="945487"/>
                  <a:pt x="1481263" y="945487"/>
                </a:cubicBezTo>
                <a:lnTo>
                  <a:pt x="94549" y="945487"/>
                </a:lnTo>
                <a:cubicBezTo>
                  <a:pt x="42331" y="945487"/>
                  <a:pt x="0" y="903156"/>
                  <a:pt x="0" y="850938"/>
                </a:cubicBezTo>
                <a:lnTo>
                  <a:pt x="0" y="94549"/>
                </a:lnTo>
                <a:close/>
              </a:path>
            </a:pathLst>
          </a:custGeom>
          <a:solidFill>
            <a:srgbClr val="0070C0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272" tIns="96272" rIns="96272" bIns="96272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>
                <a:solidFill>
                  <a:schemeClr val="bg1"/>
                </a:solidFill>
              </a:rPr>
              <a:t>Fermentation</a:t>
            </a:r>
          </a:p>
        </p:txBody>
      </p:sp>
      <p:grpSp>
        <p:nvGrpSpPr>
          <p:cNvPr id="70" name="336 Grupo"/>
          <p:cNvGrpSpPr/>
          <p:nvPr/>
        </p:nvGrpSpPr>
        <p:grpSpPr>
          <a:xfrm>
            <a:off x="6324448" y="5630926"/>
            <a:ext cx="278322" cy="276166"/>
            <a:chOff x="3944804" y="1804143"/>
            <a:chExt cx="334072" cy="390801"/>
          </a:xfrm>
          <a:solidFill>
            <a:srgbClr val="336600"/>
          </a:solidFill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71" name="337 Flecha derecha"/>
            <p:cNvSpPr/>
            <p:nvPr/>
          </p:nvSpPr>
          <p:spPr>
            <a:xfrm>
              <a:off x="3944804" y="1804143"/>
              <a:ext cx="334072" cy="390801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72" name="Flecha derecha 4"/>
            <p:cNvSpPr/>
            <p:nvPr/>
          </p:nvSpPr>
          <p:spPr>
            <a:xfrm>
              <a:off x="3944804" y="1882303"/>
              <a:ext cx="233850" cy="234481"/>
            </a:xfrm>
            <a:prstGeom prst="rect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400"/>
            </a:p>
          </p:txBody>
        </p:sp>
      </p:grpSp>
      <p:grpSp>
        <p:nvGrpSpPr>
          <p:cNvPr id="73" name="339 Grupo"/>
          <p:cNvGrpSpPr/>
          <p:nvPr/>
        </p:nvGrpSpPr>
        <p:grpSpPr>
          <a:xfrm>
            <a:off x="6684482" y="5444722"/>
            <a:ext cx="1224136" cy="648574"/>
            <a:chOff x="4417547" y="1526800"/>
            <a:chExt cx="1621928" cy="945487"/>
          </a:xfrm>
          <a:solidFill>
            <a:srgbClr val="0070C0"/>
          </a:solidFill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74" name="340 Rectángulo redondeado"/>
            <p:cNvSpPr/>
            <p:nvPr/>
          </p:nvSpPr>
          <p:spPr>
            <a:xfrm>
              <a:off x="4417547" y="1526800"/>
              <a:ext cx="1575812" cy="945487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5" name="341 Rectángulo"/>
            <p:cNvSpPr/>
            <p:nvPr/>
          </p:nvSpPr>
          <p:spPr>
            <a:xfrm>
              <a:off x="4425329" y="1554492"/>
              <a:ext cx="1614146" cy="890103"/>
            </a:xfrm>
            <a:prstGeom prst="rect">
              <a:avLst/>
            </a:prstGeom>
            <a:no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400" b="1" dirty="0" smtClean="0">
                  <a:solidFill>
                    <a:schemeClr val="bg1"/>
                  </a:solidFill>
                </a:rPr>
                <a:t>Purification</a:t>
              </a:r>
              <a:endParaRPr lang="en-US" sz="1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6" name="342 Grupo"/>
          <p:cNvGrpSpPr/>
          <p:nvPr/>
        </p:nvGrpSpPr>
        <p:grpSpPr>
          <a:xfrm>
            <a:off x="8052636" y="5630926"/>
            <a:ext cx="278322" cy="276166"/>
            <a:chOff x="3944804" y="1804143"/>
            <a:chExt cx="334072" cy="390801"/>
          </a:xfrm>
          <a:solidFill>
            <a:srgbClr val="336600"/>
          </a:solidFill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77" name="343 Flecha derecha"/>
            <p:cNvSpPr/>
            <p:nvPr/>
          </p:nvSpPr>
          <p:spPr>
            <a:xfrm>
              <a:off x="3944804" y="1804143"/>
              <a:ext cx="334072" cy="390801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78" name="Flecha derecha 4"/>
            <p:cNvSpPr/>
            <p:nvPr/>
          </p:nvSpPr>
          <p:spPr>
            <a:xfrm>
              <a:off x="3944804" y="1882303"/>
              <a:ext cx="233850" cy="234481"/>
            </a:xfrm>
            <a:prstGeom prst="rect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400"/>
            </a:p>
          </p:txBody>
        </p:sp>
      </p:grpSp>
      <p:sp>
        <p:nvSpPr>
          <p:cNvPr id="79" name="335 Forma libre"/>
          <p:cNvSpPr/>
          <p:nvPr/>
        </p:nvSpPr>
        <p:spPr>
          <a:xfrm>
            <a:off x="3071398" y="5444722"/>
            <a:ext cx="1289770" cy="648574"/>
          </a:xfrm>
          <a:custGeom>
            <a:avLst/>
            <a:gdLst>
              <a:gd name="connsiteX0" fmla="*/ 0 w 1575812"/>
              <a:gd name="connsiteY0" fmla="*/ 94549 h 945487"/>
              <a:gd name="connsiteX1" fmla="*/ 94549 w 1575812"/>
              <a:gd name="connsiteY1" fmla="*/ 0 h 945487"/>
              <a:gd name="connsiteX2" fmla="*/ 1481263 w 1575812"/>
              <a:gd name="connsiteY2" fmla="*/ 0 h 945487"/>
              <a:gd name="connsiteX3" fmla="*/ 1575812 w 1575812"/>
              <a:gd name="connsiteY3" fmla="*/ 94549 h 945487"/>
              <a:gd name="connsiteX4" fmla="*/ 1575812 w 1575812"/>
              <a:gd name="connsiteY4" fmla="*/ 850938 h 945487"/>
              <a:gd name="connsiteX5" fmla="*/ 1481263 w 1575812"/>
              <a:gd name="connsiteY5" fmla="*/ 945487 h 945487"/>
              <a:gd name="connsiteX6" fmla="*/ 94549 w 1575812"/>
              <a:gd name="connsiteY6" fmla="*/ 945487 h 945487"/>
              <a:gd name="connsiteX7" fmla="*/ 0 w 1575812"/>
              <a:gd name="connsiteY7" fmla="*/ 850938 h 945487"/>
              <a:gd name="connsiteX8" fmla="*/ 0 w 1575812"/>
              <a:gd name="connsiteY8" fmla="*/ 94549 h 94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5812" h="945487">
                <a:moveTo>
                  <a:pt x="0" y="94549"/>
                </a:moveTo>
                <a:cubicBezTo>
                  <a:pt x="0" y="42331"/>
                  <a:pt x="42331" y="0"/>
                  <a:pt x="94549" y="0"/>
                </a:cubicBezTo>
                <a:lnTo>
                  <a:pt x="1481263" y="0"/>
                </a:lnTo>
                <a:cubicBezTo>
                  <a:pt x="1533481" y="0"/>
                  <a:pt x="1575812" y="42331"/>
                  <a:pt x="1575812" y="94549"/>
                </a:cubicBezTo>
                <a:lnTo>
                  <a:pt x="1575812" y="850938"/>
                </a:lnTo>
                <a:cubicBezTo>
                  <a:pt x="1575812" y="903156"/>
                  <a:pt x="1533481" y="945487"/>
                  <a:pt x="1481263" y="945487"/>
                </a:cubicBezTo>
                <a:lnTo>
                  <a:pt x="94549" y="945487"/>
                </a:lnTo>
                <a:cubicBezTo>
                  <a:pt x="42331" y="945487"/>
                  <a:pt x="0" y="903156"/>
                  <a:pt x="0" y="850938"/>
                </a:cubicBezTo>
                <a:lnTo>
                  <a:pt x="0" y="94549"/>
                </a:lnTo>
                <a:close/>
              </a:path>
            </a:pathLst>
          </a:custGeom>
          <a:solidFill>
            <a:srgbClr val="0070C0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272" tIns="96272" rIns="96272" bIns="96272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</a:pPr>
            <a:r>
              <a:rPr lang="en-US" sz="1400" b="1" dirty="0">
                <a:solidFill>
                  <a:schemeClr val="bg1"/>
                </a:solidFill>
              </a:rPr>
              <a:t>Detoxification</a:t>
            </a:r>
          </a:p>
        </p:txBody>
      </p:sp>
      <p:grpSp>
        <p:nvGrpSpPr>
          <p:cNvPr id="80" name="336 Grupo"/>
          <p:cNvGrpSpPr/>
          <p:nvPr/>
        </p:nvGrpSpPr>
        <p:grpSpPr>
          <a:xfrm>
            <a:off x="4452236" y="5630926"/>
            <a:ext cx="278322" cy="276166"/>
            <a:chOff x="3944804" y="1804143"/>
            <a:chExt cx="334072" cy="390801"/>
          </a:xfrm>
          <a:solidFill>
            <a:srgbClr val="336600"/>
          </a:solidFill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81" name="337 Flecha derecha"/>
            <p:cNvSpPr/>
            <p:nvPr/>
          </p:nvSpPr>
          <p:spPr>
            <a:xfrm>
              <a:off x="3944804" y="1804143"/>
              <a:ext cx="334072" cy="390801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82" name="Flecha derecha 4"/>
            <p:cNvSpPr/>
            <p:nvPr/>
          </p:nvSpPr>
          <p:spPr>
            <a:xfrm>
              <a:off x="3944804" y="1882303"/>
              <a:ext cx="233850" cy="234481"/>
            </a:xfrm>
            <a:prstGeom prst="rect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400"/>
            </a:p>
          </p:txBody>
        </p:sp>
      </p:grpSp>
      <p:sp>
        <p:nvSpPr>
          <p:cNvPr id="83" name="331 Forma libre"/>
          <p:cNvSpPr/>
          <p:nvPr/>
        </p:nvSpPr>
        <p:spPr>
          <a:xfrm>
            <a:off x="8313082" y="5444722"/>
            <a:ext cx="867430" cy="648574"/>
          </a:xfrm>
          <a:custGeom>
            <a:avLst/>
            <a:gdLst>
              <a:gd name="connsiteX0" fmla="*/ 0 w 1575812"/>
              <a:gd name="connsiteY0" fmla="*/ 94549 h 945487"/>
              <a:gd name="connsiteX1" fmla="*/ 94549 w 1575812"/>
              <a:gd name="connsiteY1" fmla="*/ 0 h 945487"/>
              <a:gd name="connsiteX2" fmla="*/ 1481263 w 1575812"/>
              <a:gd name="connsiteY2" fmla="*/ 0 h 945487"/>
              <a:gd name="connsiteX3" fmla="*/ 1575812 w 1575812"/>
              <a:gd name="connsiteY3" fmla="*/ 94549 h 945487"/>
              <a:gd name="connsiteX4" fmla="*/ 1575812 w 1575812"/>
              <a:gd name="connsiteY4" fmla="*/ 850938 h 945487"/>
              <a:gd name="connsiteX5" fmla="*/ 1481263 w 1575812"/>
              <a:gd name="connsiteY5" fmla="*/ 945487 h 945487"/>
              <a:gd name="connsiteX6" fmla="*/ 94549 w 1575812"/>
              <a:gd name="connsiteY6" fmla="*/ 945487 h 945487"/>
              <a:gd name="connsiteX7" fmla="*/ 0 w 1575812"/>
              <a:gd name="connsiteY7" fmla="*/ 850938 h 945487"/>
              <a:gd name="connsiteX8" fmla="*/ 0 w 1575812"/>
              <a:gd name="connsiteY8" fmla="*/ 94549 h 94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5812" h="945487">
                <a:moveTo>
                  <a:pt x="0" y="94549"/>
                </a:moveTo>
                <a:cubicBezTo>
                  <a:pt x="0" y="42331"/>
                  <a:pt x="42331" y="0"/>
                  <a:pt x="94549" y="0"/>
                </a:cubicBezTo>
                <a:lnTo>
                  <a:pt x="1481263" y="0"/>
                </a:lnTo>
                <a:cubicBezTo>
                  <a:pt x="1533481" y="0"/>
                  <a:pt x="1575812" y="42331"/>
                  <a:pt x="1575812" y="94549"/>
                </a:cubicBezTo>
                <a:lnTo>
                  <a:pt x="1575812" y="850938"/>
                </a:lnTo>
                <a:cubicBezTo>
                  <a:pt x="1575812" y="903156"/>
                  <a:pt x="1533481" y="945487"/>
                  <a:pt x="1481263" y="945487"/>
                </a:cubicBezTo>
                <a:lnTo>
                  <a:pt x="94549" y="945487"/>
                </a:lnTo>
                <a:cubicBezTo>
                  <a:pt x="42331" y="945487"/>
                  <a:pt x="0" y="903156"/>
                  <a:pt x="0" y="850938"/>
                </a:cubicBezTo>
                <a:lnTo>
                  <a:pt x="0" y="94549"/>
                </a:lnTo>
                <a:close/>
              </a:path>
            </a:pathLst>
          </a:custGeom>
          <a:noFill/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272" tIns="96272" rIns="96272" bIns="96272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Products</a:t>
            </a:r>
            <a:endParaRPr lang="en-US" sz="1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8" name="13 Título"/>
          <p:cNvSpPr>
            <a:spLocks/>
          </p:cNvSpPr>
          <p:nvPr/>
        </p:nvSpPr>
        <p:spPr bwMode="auto">
          <a:xfrm>
            <a:off x="468313" y="4762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GB" sz="4400" dirty="0" err="1" smtClean="0">
                <a:latin typeface="Calibri" pitchFamily="34" charset="0"/>
              </a:rPr>
              <a:t>Biorefinery</a:t>
            </a:r>
            <a:r>
              <a:rPr lang="en-GB" sz="4400" dirty="0" smtClean="0">
                <a:latin typeface="Calibri" pitchFamily="34" charset="0"/>
              </a:rPr>
              <a:t> in pulp and paper mills</a:t>
            </a:r>
            <a:endParaRPr lang="en-GB" sz="4400" dirty="0">
              <a:latin typeface="Calibri" pitchFamily="34" charset="0"/>
            </a:endParaRPr>
          </a:p>
        </p:txBody>
      </p:sp>
      <p:sp>
        <p:nvSpPr>
          <p:cNvPr id="63" name="14 Rectángulo"/>
          <p:cNvSpPr>
            <a:spLocks noChangeArrowheads="1"/>
          </p:cNvSpPr>
          <p:nvPr/>
        </p:nvSpPr>
        <p:spPr bwMode="auto">
          <a:xfrm>
            <a:off x="35496" y="6505599"/>
            <a:ext cx="619283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 smtClean="0">
                <a:latin typeface="Calibri" pitchFamily="34" charset="0"/>
              </a:rPr>
              <a:t>World </a:t>
            </a:r>
            <a:r>
              <a:rPr lang="en-US" sz="1400" dirty="0">
                <a:latin typeface="Calibri" pitchFamily="34" charset="0"/>
              </a:rPr>
              <a:t>Bioenergy Congress and Expo</a:t>
            </a:r>
            <a:r>
              <a:rPr lang="en-GB" sz="1400" dirty="0">
                <a:latin typeface="Calibri" pitchFamily="34" charset="0"/>
              </a:rPr>
              <a:t>, Rome</a:t>
            </a:r>
            <a:r>
              <a:rPr lang="en-GB" sz="1400" dirty="0" smtClean="0">
                <a:latin typeface="Calibri" pitchFamily="34" charset="0"/>
              </a:rPr>
              <a:t>,</a:t>
            </a:r>
            <a:r>
              <a:rPr lang="es-ES" sz="1400" dirty="0" smtClean="0">
                <a:latin typeface="Calibri" pitchFamily="34" charset="0"/>
              </a:rPr>
              <a:t> </a:t>
            </a:r>
            <a:r>
              <a:rPr lang="es-ES" sz="1400" dirty="0">
                <a:latin typeface="Calibri" pitchFamily="34" charset="0"/>
              </a:rPr>
              <a:t>June 13-14, 2016</a:t>
            </a:r>
            <a:endParaRPr lang="en-GB" sz="1400" dirty="0">
              <a:latin typeface="Calibri" pitchFamily="34" charset="0"/>
            </a:endParaRPr>
          </a:p>
        </p:txBody>
      </p:sp>
      <p:sp>
        <p:nvSpPr>
          <p:cNvPr id="84" name="Rectángulo 83"/>
          <p:cNvSpPr/>
          <p:nvPr/>
        </p:nvSpPr>
        <p:spPr>
          <a:xfrm>
            <a:off x="6732240" y="6247625"/>
            <a:ext cx="23762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200" dirty="0">
              <a:solidFill>
                <a:srgbClr val="000000"/>
              </a:solidFill>
              <a:latin typeface="BELDM K+ Impact"/>
            </a:endParaRPr>
          </a:p>
          <a:p>
            <a:r>
              <a:rPr lang="es-ES" sz="1200" dirty="0">
                <a:solidFill>
                  <a:srgbClr val="000000"/>
                </a:solidFill>
                <a:latin typeface="BELDM K+ Impact"/>
              </a:rPr>
              <a:t> </a:t>
            </a:r>
            <a:r>
              <a:rPr lang="es-ES" dirty="0">
                <a:solidFill>
                  <a:srgbClr val="F26421"/>
                </a:solidFill>
                <a:latin typeface="BELDM K+ Impact"/>
              </a:rPr>
              <a:t>conference</a:t>
            </a:r>
            <a:r>
              <a:rPr lang="es-ES" dirty="0">
                <a:solidFill>
                  <a:srgbClr val="0071BC"/>
                </a:solidFill>
                <a:latin typeface="BELDM K+ Impact"/>
              </a:rPr>
              <a:t>series</a:t>
            </a:r>
            <a:r>
              <a:rPr lang="es-ES" sz="1200" dirty="0">
                <a:solidFill>
                  <a:srgbClr val="0071BC"/>
                </a:solidFill>
                <a:latin typeface="BELDM K+ Impact"/>
              </a:rPr>
              <a:t>.com </a:t>
            </a:r>
          </a:p>
        </p:txBody>
      </p:sp>
      <p:sp>
        <p:nvSpPr>
          <p:cNvPr id="29" name="Rectangle 45"/>
          <p:cNvSpPr>
            <a:spLocks noChangeArrowheads="1"/>
          </p:cNvSpPr>
          <p:nvPr/>
        </p:nvSpPr>
        <p:spPr bwMode="auto">
          <a:xfrm>
            <a:off x="2195513" y="1691729"/>
            <a:ext cx="6624637" cy="34163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buClr>
                <a:schemeClr val="bg2"/>
              </a:buClr>
              <a:buSzPct val="75000"/>
            </a:pPr>
            <a:r>
              <a:rPr lang="es-ES" b="1" dirty="0" err="1">
                <a:solidFill>
                  <a:srgbClr val="1D2626"/>
                </a:solidFill>
                <a:latin typeface="Lato"/>
              </a:rPr>
              <a:t>Equilibrium</a:t>
            </a:r>
            <a:r>
              <a:rPr lang="es-ES" b="1" dirty="0">
                <a:solidFill>
                  <a:srgbClr val="1D2626"/>
                </a:solidFill>
                <a:latin typeface="Lato"/>
              </a:rPr>
              <a:t> </a:t>
            </a:r>
            <a:r>
              <a:rPr lang="es-ES" b="1" dirty="0" err="1">
                <a:solidFill>
                  <a:srgbClr val="1D2626"/>
                </a:solidFill>
                <a:latin typeface="Lato"/>
              </a:rPr>
              <a:t>Separations</a:t>
            </a:r>
            <a:r>
              <a:rPr lang="es-ES" b="1" dirty="0">
                <a:solidFill>
                  <a:srgbClr val="1D2626"/>
                </a:solidFill>
                <a:latin typeface="Lato"/>
              </a:rPr>
              <a:t>:</a:t>
            </a:r>
            <a:r>
              <a:rPr lang="es-ES" dirty="0">
                <a:solidFill>
                  <a:srgbClr val="1D2626"/>
                </a:solidFill>
                <a:latin typeface="Lato"/>
              </a:rPr>
              <a:t> </a:t>
            </a:r>
            <a:r>
              <a:rPr lang="es-ES" dirty="0" err="1">
                <a:solidFill>
                  <a:srgbClr val="1D2626"/>
                </a:solidFill>
                <a:latin typeface="Lato"/>
              </a:rPr>
              <a:t>d</a:t>
            </a:r>
            <a:r>
              <a:rPr lang="es-ES" dirty="0" err="1" smtClean="0">
                <a:solidFill>
                  <a:srgbClr val="1D2626"/>
                </a:solidFill>
                <a:latin typeface="Lato"/>
              </a:rPr>
              <a:t>istillation</a:t>
            </a:r>
            <a:r>
              <a:rPr lang="es-ES" dirty="0">
                <a:solidFill>
                  <a:srgbClr val="1D2626"/>
                </a:solidFill>
                <a:latin typeface="Lato"/>
              </a:rPr>
              <a:t>, </a:t>
            </a:r>
            <a:r>
              <a:rPr lang="es-ES" dirty="0" err="1">
                <a:solidFill>
                  <a:srgbClr val="1D2626"/>
                </a:solidFill>
                <a:latin typeface="Lato"/>
              </a:rPr>
              <a:t>liquid-liquid</a:t>
            </a:r>
            <a:r>
              <a:rPr lang="es-ES" dirty="0">
                <a:solidFill>
                  <a:srgbClr val="1D2626"/>
                </a:solidFill>
                <a:latin typeface="Lato"/>
              </a:rPr>
              <a:t> </a:t>
            </a:r>
            <a:r>
              <a:rPr lang="es-ES" dirty="0" err="1">
                <a:solidFill>
                  <a:srgbClr val="1D2626"/>
                </a:solidFill>
                <a:latin typeface="Lato"/>
              </a:rPr>
              <a:t>extraction</a:t>
            </a:r>
            <a:r>
              <a:rPr lang="es-ES" dirty="0">
                <a:solidFill>
                  <a:srgbClr val="1D2626"/>
                </a:solidFill>
                <a:latin typeface="Lato"/>
              </a:rPr>
              <a:t>, </a:t>
            </a:r>
            <a:r>
              <a:rPr lang="es-ES" dirty="0" err="1">
                <a:solidFill>
                  <a:srgbClr val="1D2626"/>
                </a:solidFill>
                <a:latin typeface="Lato"/>
              </a:rPr>
              <a:t>supercritical</a:t>
            </a:r>
            <a:r>
              <a:rPr lang="es-ES" dirty="0">
                <a:solidFill>
                  <a:srgbClr val="1D2626"/>
                </a:solidFill>
                <a:latin typeface="Lato"/>
              </a:rPr>
              <a:t> fluid </a:t>
            </a:r>
            <a:r>
              <a:rPr lang="es-ES" dirty="0" err="1">
                <a:solidFill>
                  <a:srgbClr val="1D2626"/>
                </a:solidFill>
                <a:latin typeface="Lato"/>
              </a:rPr>
              <a:t>extraction</a:t>
            </a:r>
            <a:r>
              <a:rPr lang="es-ES" dirty="0">
                <a:solidFill>
                  <a:srgbClr val="1D2626"/>
                </a:solidFill>
                <a:latin typeface="Lato"/>
              </a:rPr>
              <a:t>.</a:t>
            </a:r>
          </a:p>
          <a:p>
            <a:pPr algn="just" eaLnBrk="0" hangingPunct="0">
              <a:buClr>
                <a:schemeClr val="bg2"/>
              </a:buClr>
              <a:buSzPct val="75000"/>
            </a:pPr>
            <a:r>
              <a:rPr lang="es-ES" b="1" dirty="0" err="1">
                <a:solidFill>
                  <a:srgbClr val="1D2626"/>
                </a:solidFill>
                <a:latin typeface="Lato"/>
              </a:rPr>
              <a:t>Affinity-Based</a:t>
            </a:r>
            <a:r>
              <a:rPr lang="es-ES" b="1" dirty="0">
                <a:solidFill>
                  <a:srgbClr val="1D2626"/>
                </a:solidFill>
                <a:latin typeface="Lato"/>
              </a:rPr>
              <a:t> </a:t>
            </a:r>
            <a:r>
              <a:rPr lang="es-ES" b="1" dirty="0" err="1">
                <a:solidFill>
                  <a:srgbClr val="1D2626"/>
                </a:solidFill>
                <a:latin typeface="Lato"/>
              </a:rPr>
              <a:t>Separations</a:t>
            </a:r>
            <a:r>
              <a:rPr lang="es-ES" b="1" dirty="0">
                <a:solidFill>
                  <a:srgbClr val="1D2626"/>
                </a:solidFill>
                <a:latin typeface="Lato"/>
              </a:rPr>
              <a:t>:</a:t>
            </a:r>
            <a:r>
              <a:rPr lang="es-ES" dirty="0">
                <a:solidFill>
                  <a:srgbClr val="1D2626"/>
                </a:solidFill>
                <a:latin typeface="Lato"/>
              </a:rPr>
              <a:t> </a:t>
            </a:r>
            <a:r>
              <a:rPr lang="es-ES" dirty="0" err="1">
                <a:solidFill>
                  <a:srgbClr val="1D2626"/>
                </a:solidFill>
                <a:latin typeface="Lato"/>
              </a:rPr>
              <a:t>a</a:t>
            </a:r>
            <a:r>
              <a:rPr lang="es-ES" dirty="0" err="1" smtClean="0">
                <a:solidFill>
                  <a:srgbClr val="1D2626"/>
                </a:solidFill>
                <a:latin typeface="Lato"/>
              </a:rPr>
              <a:t>dsorption</a:t>
            </a:r>
            <a:r>
              <a:rPr lang="es-ES" dirty="0">
                <a:solidFill>
                  <a:srgbClr val="1D2626"/>
                </a:solidFill>
                <a:latin typeface="Lato"/>
              </a:rPr>
              <a:t>, ion </a:t>
            </a:r>
            <a:r>
              <a:rPr lang="es-ES" dirty="0" err="1">
                <a:solidFill>
                  <a:srgbClr val="1D2626"/>
                </a:solidFill>
                <a:latin typeface="Lato"/>
              </a:rPr>
              <a:t>exchange</a:t>
            </a:r>
            <a:r>
              <a:rPr lang="es-ES" dirty="0">
                <a:solidFill>
                  <a:srgbClr val="1D2626"/>
                </a:solidFill>
                <a:latin typeface="Lato"/>
              </a:rPr>
              <a:t>, </a:t>
            </a:r>
            <a:r>
              <a:rPr lang="es-ES" dirty="0" err="1">
                <a:solidFill>
                  <a:srgbClr val="1D2626"/>
                </a:solidFill>
                <a:latin typeface="Lato"/>
              </a:rPr>
              <a:t>simulated</a:t>
            </a:r>
            <a:r>
              <a:rPr lang="es-ES" dirty="0">
                <a:solidFill>
                  <a:srgbClr val="1D2626"/>
                </a:solidFill>
                <a:latin typeface="Lato"/>
              </a:rPr>
              <a:t> </a:t>
            </a:r>
            <a:r>
              <a:rPr lang="es-ES" dirty="0" err="1">
                <a:solidFill>
                  <a:srgbClr val="1D2626"/>
                </a:solidFill>
                <a:latin typeface="Lato"/>
              </a:rPr>
              <a:t>moving</a:t>
            </a:r>
            <a:r>
              <a:rPr lang="es-ES" dirty="0">
                <a:solidFill>
                  <a:srgbClr val="1D2626"/>
                </a:solidFill>
                <a:latin typeface="Lato"/>
              </a:rPr>
              <a:t> </a:t>
            </a:r>
            <a:r>
              <a:rPr lang="es-ES" dirty="0" err="1">
                <a:solidFill>
                  <a:srgbClr val="1D2626"/>
                </a:solidFill>
                <a:latin typeface="Lato"/>
              </a:rPr>
              <a:t>bed</a:t>
            </a:r>
            <a:r>
              <a:rPr lang="es-ES" dirty="0">
                <a:solidFill>
                  <a:srgbClr val="1D2626"/>
                </a:solidFill>
                <a:latin typeface="Lato"/>
              </a:rPr>
              <a:t> </a:t>
            </a:r>
            <a:r>
              <a:rPr lang="es-ES" dirty="0" err="1">
                <a:solidFill>
                  <a:srgbClr val="1D2626"/>
                </a:solidFill>
                <a:latin typeface="Lato"/>
              </a:rPr>
              <a:t>technologies</a:t>
            </a:r>
            <a:r>
              <a:rPr lang="es-ES" dirty="0">
                <a:solidFill>
                  <a:srgbClr val="1D2626"/>
                </a:solidFill>
                <a:latin typeface="Lato"/>
              </a:rPr>
              <a:t>. </a:t>
            </a:r>
            <a:endParaRPr lang="es-ES" b="1" dirty="0">
              <a:solidFill>
                <a:srgbClr val="1D2626"/>
              </a:solidFill>
              <a:latin typeface="Lato"/>
            </a:endParaRPr>
          </a:p>
          <a:p>
            <a:pPr algn="just" eaLnBrk="0" hangingPunct="0">
              <a:buClr>
                <a:schemeClr val="bg2"/>
              </a:buClr>
              <a:buSzPct val="75000"/>
            </a:pPr>
            <a:r>
              <a:rPr lang="es-ES" b="1" dirty="0" err="1">
                <a:solidFill>
                  <a:srgbClr val="1D2626"/>
                </a:solidFill>
                <a:latin typeface="Lato"/>
              </a:rPr>
              <a:t>Membrane</a:t>
            </a:r>
            <a:r>
              <a:rPr lang="es-ES" b="1" dirty="0">
                <a:solidFill>
                  <a:srgbClr val="1D2626"/>
                </a:solidFill>
                <a:latin typeface="Lato"/>
              </a:rPr>
              <a:t> </a:t>
            </a:r>
            <a:r>
              <a:rPr lang="es-ES" b="1" dirty="0" err="1">
                <a:solidFill>
                  <a:srgbClr val="1D2626"/>
                </a:solidFill>
                <a:latin typeface="Lato"/>
              </a:rPr>
              <a:t>Based</a:t>
            </a:r>
            <a:r>
              <a:rPr lang="es-ES" b="1" dirty="0">
                <a:solidFill>
                  <a:srgbClr val="1D2626"/>
                </a:solidFill>
                <a:latin typeface="Lato"/>
              </a:rPr>
              <a:t> </a:t>
            </a:r>
            <a:r>
              <a:rPr lang="es-ES" b="1" dirty="0" err="1">
                <a:solidFill>
                  <a:srgbClr val="1D2626"/>
                </a:solidFill>
                <a:latin typeface="Lato"/>
              </a:rPr>
              <a:t>Separations</a:t>
            </a:r>
            <a:r>
              <a:rPr lang="es-ES" b="1" dirty="0">
                <a:solidFill>
                  <a:srgbClr val="1D2626"/>
                </a:solidFill>
                <a:latin typeface="Lato"/>
              </a:rPr>
              <a:t>:</a:t>
            </a:r>
            <a:r>
              <a:rPr lang="es-ES" dirty="0">
                <a:solidFill>
                  <a:srgbClr val="1D2626"/>
                </a:solidFill>
                <a:latin typeface="Lato"/>
              </a:rPr>
              <a:t> </a:t>
            </a:r>
            <a:r>
              <a:rPr lang="es-ES" dirty="0" err="1" smtClean="0">
                <a:solidFill>
                  <a:srgbClr val="1D2626"/>
                </a:solidFill>
                <a:latin typeface="Lato"/>
              </a:rPr>
              <a:t>microfiltration</a:t>
            </a:r>
            <a:r>
              <a:rPr lang="es-ES" dirty="0">
                <a:solidFill>
                  <a:srgbClr val="1D2626"/>
                </a:solidFill>
                <a:latin typeface="Lato"/>
              </a:rPr>
              <a:t>, </a:t>
            </a:r>
            <a:r>
              <a:rPr lang="es-ES" dirty="0" err="1">
                <a:solidFill>
                  <a:srgbClr val="1D2626"/>
                </a:solidFill>
                <a:latin typeface="Lato"/>
              </a:rPr>
              <a:t>ultrafiltration</a:t>
            </a:r>
            <a:r>
              <a:rPr lang="es-ES" dirty="0">
                <a:solidFill>
                  <a:srgbClr val="1D2626"/>
                </a:solidFill>
                <a:latin typeface="Lato"/>
              </a:rPr>
              <a:t> and </a:t>
            </a:r>
            <a:r>
              <a:rPr lang="es-ES" dirty="0" err="1">
                <a:solidFill>
                  <a:srgbClr val="1D2626"/>
                </a:solidFill>
                <a:latin typeface="Lato"/>
              </a:rPr>
              <a:t>diafiltration</a:t>
            </a:r>
            <a:r>
              <a:rPr lang="es-ES" dirty="0">
                <a:solidFill>
                  <a:srgbClr val="1D2626"/>
                </a:solidFill>
                <a:latin typeface="Lato"/>
              </a:rPr>
              <a:t>, </a:t>
            </a:r>
            <a:r>
              <a:rPr lang="es-ES" dirty="0" err="1">
                <a:solidFill>
                  <a:srgbClr val="1D2626"/>
                </a:solidFill>
                <a:latin typeface="Lato"/>
              </a:rPr>
              <a:t>nanofiltration</a:t>
            </a:r>
            <a:r>
              <a:rPr lang="es-ES" dirty="0">
                <a:solidFill>
                  <a:srgbClr val="1D2626"/>
                </a:solidFill>
                <a:latin typeface="Lato"/>
              </a:rPr>
              <a:t>, </a:t>
            </a:r>
            <a:r>
              <a:rPr lang="es-ES" dirty="0" err="1">
                <a:solidFill>
                  <a:srgbClr val="1D2626"/>
                </a:solidFill>
                <a:latin typeface="Lato"/>
              </a:rPr>
              <a:t>membrane</a:t>
            </a:r>
            <a:r>
              <a:rPr lang="es-ES" dirty="0">
                <a:solidFill>
                  <a:srgbClr val="1D2626"/>
                </a:solidFill>
                <a:latin typeface="Lato"/>
              </a:rPr>
              <a:t> </a:t>
            </a:r>
            <a:r>
              <a:rPr lang="es-ES" dirty="0" err="1">
                <a:solidFill>
                  <a:srgbClr val="1D2626"/>
                </a:solidFill>
                <a:latin typeface="Lato"/>
              </a:rPr>
              <a:t>pervaporation</a:t>
            </a:r>
            <a:r>
              <a:rPr lang="es-ES" dirty="0">
                <a:solidFill>
                  <a:srgbClr val="1D2626"/>
                </a:solidFill>
                <a:latin typeface="Lato"/>
              </a:rPr>
              <a:t>, and </a:t>
            </a:r>
            <a:r>
              <a:rPr lang="es-ES" dirty="0" err="1">
                <a:solidFill>
                  <a:srgbClr val="1D2626"/>
                </a:solidFill>
                <a:latin typeface="Lato"/>
              </a:rPr>
              <a:t>membrane</a:t>
            </a:r>
            <a:r>
              <a:rPr lang="es-ES" dirty="0">
                <a:solidFill>
                  <a:srgbClr val="1D2626"/>
                </a:solidFill>
                <a:latin typeface="Lato"/>
              </a:rPr>
              <a:t> </a:t>
            </a:r>
            <a:r>
              <a:rPr lang="es-ES" dirty="0" err="1">
                <a:solidFill>
                  <a:srgbClr val="1D2626"/>
                </a:solidFill>
                <a:latin typeface="Lato"/>
              </a:rPr>
              <a:t>distillation</a:t>
            </a:r>
            <a:r>
              <a:rPr lang="es-ES" dirty="0">
                <a:solidFill>
                  <a:srgbClr val="1D2626"/>
                </a:solidFill>
                <a:latin typeface="Lato"/>
              </a:rPr>
              <a:t>. </a:t>
            </a:r>
            <a:endParaRPr lang="es-ES" dirty="0"/>
          </a:p>
          <a:p>
            <a:pPr algn="just" eaLnBrk="0" hangingPunct="0">
              <a:buClr>
                <a:schemeClr val="bg2"/>
              </a:buClr>
              <a:buSzPct val="75000"/>
            </a:pPr>
            <a:r>
              <a:rPr lang="es-ES" b="1" dirty="0">
                <a:solidFill>
                  <a:srgbClr val="1D2626"/>
                </a:solidFill>
                <a:latin typeface="Lato"/>
              </a:rPr>
              <a:t>Solid-</a:t>
            </a:r>
            <a:r>
              <a:rPr lang="es-ES" b="1" dirty="0" err="1">
                <a:solidFill>
                  <a:srgbClr val="1D2626"/>
                </a:solidFill>
                <a:latin typeface="Lato"/>
              </a:rPr>
              <a:t>liquid</a:t>
            </a:r>
            <a:r>
              <a:rPr lang="es-ES" b="1" dirty="0">
                <a:solidFill>
                  <a:srgbClr val="1D2626"/>
                </a:solidFill>
                <a:latin typeface="Lato"/>
              </a:rPr>
              <a:t> </a:t>
            </a:r>
            <a:r>
              <a:rPr lang="es-ES" b="1" dirty="0" err="1">
                <a:solidFill>
                  <a:srgbClr val="1D2626"/>
                </a:solidFill>
                <a:latin typeface="Lato"/>
              </a:rPr>
              <a:t>Separations</a:t>
            </a:r>
            <a:r>
              <a:rPr lang="es-ES" b="1" dirty="0">
                <a:solidFill>
                  <a:srgbClr val="1D2626"/>
                </a:solidFill>
                <a:latin typeface="Lato"/>
              </a:rPr>
              <a:t>:</a:t>
            </a:r>
            <a:r>
              <a:rPr lang="es-ES" dirty="0">
                <a:solidFill>
                  <a:srgbClr val="1D2626"/>
                </a:solidFill>
                <a:latin typeface="Lato"/>
              </a:rPr>
              <a:t> </a:t>
            </a:r>
            <a:r>
              <a:rPr lang="es-ES" dirty="0" err="1">
                <a:solidFill>
                  <a:srgbClr val="1D2626"/>
                </a:solidFill>
                <a:latin typeface="Lato"/>
              </a:rPr>
              <a:t>c</a:t>
            </a:r>
            <a:r>
              <a:rPr lang="es-ES" dirty="0" err="1" smtClean="0">
                <a:solidFill>
                  <a:srgbClr val="1D2626"/>
                </a:solidFill>
                <a:latin typeface="Lato"/>
              </a:rPr>
              <a:t>onventional</a:t>
            </a:r>
            <a:r>
              <a:rPr lang="es-ES" dirty="0" smtClean="0">
                <a:solidFill>
                  <a:srgbClr val="1D2626"/>
                </a:solidFill>
                <a:latin typeface="Lato"/>
              </a:rPr>
              <a:t> </a:t>
            </a:r>
            <a:r>
              <a:rPr lang="es-ES" dirty="0" err="1">
                <a:solidFill>
                  <a:srgbClr val="1D2626"/>
                </a:solidFill>
                <a:latin typeface="Lato"/>
              </a:rPr>
              <a:t>filtration</a:t>
            </a:r>
            <a:r>
              <a:rPr lang="es-ES" dirty="0">
                <a:solidFill>
                  <a:srgbClr val="1D2626"/>
                </a:solidFill>
                <a:latin typeface="Lato"/>
              </a:rPr>
              <a:t> and </a:t>
            </a:r>
            <a:r>
              <a:rPr lang="es-ES" dirty="0" err="1">
                <a:solidFill>
                  <a:srgbClr val="1D2626"/>
                </a:solidFill>
                <a:latin typeface="Lato"/>
              </a:rPr>
              <a:t>solid-liquid</a:t>
            </a:r>
            <a:r>
              <a:rPr lang="es-ES" dirty="0">
                <a:solidFill>
                  <a:srgbClr val="1D2626"/>
                </a:solidFill>
                <a:latin typeface="Lato"/>
              </a:rPr>
              <a:t> </a:t>
            </a:r>
            <a:r>
              <a:rPr lang="es-ES" dirty="0" err="1">
                <a:solidFill>
                  <a:srgbClr val="1D2626"/>
                </a:solidFill>
                <a:latin typeface="Lato"/>
              </a:rPr>
              <a:t>extraction</a:t>
            </a:r>
            <a:r>
              <a:rPr lang="es-ES" dirty="0">
                <a:solidFill>
                  <a:srgbClr val="1D2626"/>
                </a:solidFill>
                <a:latin typeface="Lato"/>
              </a:rPr>
              <a:t>. </a:t>
            </a:r>
            <a:endParaRPr lang="es-ES" dirty="0"/>
          </a:p>
          <a:p>
            <a:pPr algn="just" eaLnBrk="0" hangingPunct="0">
              <a:buClr>
                <a:schemeClr val="bg2"/>
              </a:buClr>
              <a:buSzPct val="75000"/>
            </a:pPr>
            <a:r>
              <a:rPr lang="es-ES" b="1" dirty="0" err="1">
                <a:solidFill>
                  <a:srgbClr val="1D2626"/>
                </a:solidFill>
                <a:latin typeface="Lato"/>
              </a:rPr>
              <a:t>Hybrid</a:t>
            </a:r>
            <a:r>
              <a:rPr lang="es-ES" b="1" dirty="0">
                <a:solidFill>
                  <a:srgbClr val="1D2626"/>
                </a:solidFill>
                <a:latin typeface="Lato"/>
              </a:rPr>
              <a:t>/</a:t>
            </a:r>
            <a:r>
              <a:rPr lang="es-ES" b="1" dirty="0" err="1">
                <a:solidFill>
                  <a:srgbClr val="1D2626"/>
                </a:solidFill>
                <a:latin typeface="Lato"/>
              </a:rPr>
              <a:t>Integrated</a:t>
            </a:r>
            <a:r>
              <a:rPr lang="es-ES" b="1" dirty="0">
                <a:solidFill>
                  <a:srgbClr val="1D2626"/>
                </a:solidFill>
                <a:latin typeface="Lato"/>
              </a:rPr>
              <a:t> </a:t>
            </a:r>
            <a:r>
              <a:rPr lang="es-ES" b="1" dirty="0" err="1">
                <a:solidFill>
                  <a:srgbClr val="1D2626"/>
                </a:solidFill>
                <a:latin typeface="Lato"/>
              </a:rPr>
              <a:t>Reaction-Separation</a:t>
            </a:r>
            <a:r>
              <a:rPr lang="es-ES" b="1" dirty="0">
                <a:solidFill>
                  <a:srgbClr val="1D2626"/>
                </a:solidFill>
                <a:latin typeface="Lato"/>
              </a:rPr>
              <a:t> </a:t>
            </a:r>
            <a:r>
              <a:rPr lang="es-ES" b="1" dirty="0" err="1">
                <a:solidFill>
                  <a:srgbClr val="1D2626"/>
                </a:solidFill>
                <a:latin typeface="Lato"/>
              </a:rPr>
              <a:t>Systems</a:t>
            </a:r>
            <a:r>
              <a:rPr lang="es-ES" b="1" dirty="0">
                <a:solidFill>
                  <a:srgbClr val="1D2626"/>
                </a:solidFill>
                <a:latin typeface="Lato"/>
              </a:rPr>
              <a:t>:</a:t>
            </a:r>
            <a:r>
              <a:rPr lang="es-ES" dirty="0">
                <a:solidFill>
                  <a:srgbClr val="1D2626"/>
                </a:solidFill>
                <a:latin typeface="Lato"/>
              </a:rPr>
              <a:t> </a:t>
            </a:r>
            <a:r>
              <a:rPr lang="es-ES" dirty="0" err="1">
                <a:solidFill>
                  <a:srgbClr val="1D2626"/>
                </a:solidFill>
                <a:latin typeface="Lato"/>
              </a:rPr>
              <a:t>membrane</a:t>
            </a:r>
            <a:r>
              <a:rPr lang="es-ES" dirty="0">
                <a:solidFill>
                  <a:srgbClr val="1D2626"/>
                </a:solidFill>
                <a:latin typeface="Lato"/>
              </a:rPr>
              <a:t> </a:t>
            </a:r>
            <a:r>
              <a:rPr lang="es-ES" dirty="0" err="1">
                <a:solidFill>
                  <a:srgbClr val="1D2626"/>
                </a:solidFill>
                <a:latin typeface="Lato"/>
              </a:rPr>
              <a:t>bioreactors</a:t>
            </a:r>
            <a:r>
              <a:rPr lang="es-ES" dirty="0">
                <a:solidFill>
                  <a:srgbClr val="1D2626"/>
                </a:solidFill>
                <a:latin typeface="Lato"/>
              </a:rPr>
              <a:t>, </a:t>
            </a:r>
            <a:r>
              <a:rPr lang="es-ES" dirty="0" err="1">
                <a:solidFill>
                  <a:srgbClr val="1D2626"/>
                </a:solidFill>
                <a:latin typeface="Lato"/>
              </a:rPr>
              <a:t>extractive</a:t>
            </a:r>
            <a:r>
              <a:rPr lang="es-ES" dirty="0">
                <a:solidFill>
                  <a:srgbClr val="1D2626"/>
                </a:solidFill>
                <a:latin typeface="Lato"/>
              </a:rPr>
              <a:t> </a:t>
            </a:r>
            <a:r>
              <a:rPr lang="es-ES" dirty="0" err="1">
                <a:solidFill>
                  <a:srgbClr val="1D2626"/>
                </a:solidFill>
                <a:latin typeface="Lato"/>
              </a:rPr>
              <a:t>fermentation</a:t>
            </a:r>
            <a:r>
              <a:rPr lang="es-ES" dirty="0">
                <a:solidFill>
                  <a:srgbClr val="1D2626"/>
                </a:solidFill>
                <a:latin typeface="Lato"/>
              </a:rPr>
              <a:t>, reactive </a:t>
            </a:r>
            <a:r>
              <a:rPr lang="es-ES" dirty="0" err="1">
                <a:solidFill>
                  <a:srgbClr val="1D2626"/>
                </a:solidFill>
                <a:latin typeface="Lato"/>
              </a:rPr>
              <a:t>distillation</a:t>
            </a:r>
            <a:r>
              <a:rPr lang="es-ES" dirty="0">
                <a:solidFill>
                  <a:srgbClr val="1D2626"/>
                </a:solidFill>
                <a:latin typeface="Lato"/>
              </a:rPr>
              <a:t>, reactive </a:t>
            </a:r>
            <a:r>
              <a:rPr lang="es-ES" dirty="0" err="1">
                <a:solidFill>
                  <a:srgbClr val="1D2626"/>
                </a:solidFill>
                <a:latin typeface="Lato"/>
              </a:rPr>
              <a:t>absorption</a:t>
            </a:r>
            <a:r>
              <a:rPr lang="es-ES" dirty="0">
                <a:solidFill>
                  <a:srgbClr val="1D2626"/>
                </a:solidFill>
                <a:latin typeface="Lato"/>
              </a:rPr>
              <a:t>.</a:t>
            </a:r>
            <a:endParaRPr lang="en-GB" altLang="fi-FI" dirty="0"/>
          </a:p>
        </p:txBody>
      </p:sp>
      <p:sp>
        <p:nvSpPr>
          <p:cNvPr id="30" name="Rectángulo 2"/>
          <p:cNvSpPr>
            <a:spLocks noChangeArrowheads="1"/>
          </p:cNvSpPr>
          <p:nvPr/>
        </p:nvSpPr>
        <p:spPr bwMode="auto">
          <a:xfrm>
            <a:off x="179388" y="1556792"/>
            <a:ext cx="4572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buClr>
                <a:schemeClr val="bg2"/>
              </a:buClr>
              <a:buSzPct val="75000"/>
            </a:pPr>
            <a:r>
              <a:rPr lang="en-GB" altLang="fi-FI" b="1">
                <a:solidFill>
                  <a:srgbClr val="C00000"/>
                </a:solidFill>
              </a:rPr>
              <a:t>Product(s)</a:t>
            </a:r>
            <a:endParaRPr lang="es-ES" b="1">
              <a:solidFill>
                <a:srgbClr val="C00000"/>
              </a:solidFill>
            </a:endParaRPr>
          </a:p>
        </p:txBody>
      </p:sp>
      <p:pic>
        <p:nvPicPr>
          <p:cNvPr id="31" name="Imagen 3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6238" y="2423567"/>
            <a:ext cx="1027112" cy="2455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Imagen 3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762"/>
            <a:ext cx="817324" cy="61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502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ángulo 28"/>
          <p:cNvSpPr/>
          <p:nvPr/>
        </p:nvSpPr>
        <p:spPr>
          <a:xfrm>
            <a:off x="2508020" y="5039867"/>
            <a:ext cx="5907709" cy="1269453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272" tIns="96272" rIns="96272" bIns="96272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</a:pPr>
            <a:endParaRPr lang="es-ES" sz="1400" b="1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6385" name="Rectangle 4"/>
          <p:cNvSpPr>
            <a:spLocks noChangeArrowheads="1"/>
          </p:cNvSpPr>
          <p:nvPr/>
        </p:nvSpPr>
        <p:spPr bwMode="auto">
          <a:xfrm>
            <a:off x="0" y="1219895"/>
            <a:ext cx="9144000" cy="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endParaRPr lang="es-ES">
              <a:latin typeface="Calibri" pitchFamily="34" charset="0"/>
            </a:endParaRPr>
          </a:p>
        </p:txBody>
      </p:sp>
      <p:cxnSp>
        <p:nvCxnSpPr>
          <p:cNvPr id="8" name="7 Conector recto"/>
          <p:cNvCxnSpPr/>
          <p:nvPr/>
        </p:nvCxnSpPr>
        <p:spPr bwMode="auto">
          <a:xfrm>
            <a:off x="-31750" y="639763"/>
            <a:ext cx="9163050" cy="9524"/>
          </a:xfrm>
          <a:prstGeom prst="line">
            <a:avLst/>
          </a:prstGeom>
          <a:solidFill>
            <a:schemeClr val="accent1"/>
          </a:solidFill>
          <a:ln w="28575" cap="flat" cmpd="sng" algn="ctr">
            <a:gradFill flip="none" rotWithShape="1">
              <a:gsLst>
                <a:gs pos="0">
                  <a:srgbClr val="C00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  <a:tileRect r="-100000" b="-100000"/>
            </a:gradFill>
            <a:prstDash val="solid"/>
            <a:round/>
            <a:headEnd type="none" w="med" len="med"/>
            <a:tailEnd type="none" w="med" len="med"/>
          </a:ln>
          <a:effectLst>
            <a:innerShdw blurRad="571500" dist="152400" dir="3600000">
              <a:srgbClr val="3B9573">
                <a:alpha val="25000"/>
              </a:srgbClr>
            </a:innerShdw>
          </a:effectLst>
        </p:spPr>
      </p:cxnSp>
      <p:pic>
        <p:nvPicPr>
          <p:cNvPr id="16388" name="Picture 13" descr="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19125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4" name="Picture 12" descr="Logo_G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0288" y="0"/>
            <a:ext cx="1763712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" name="331 Forma libre"/>
          <p:cNvSpPr/>
          <p:nvPr/>
        </p:nvSpPr>
        <p:spPr>
          <a:xfrm>
            <a:off x="-228284" y="5433347"/>
            <a:ext cx="1289770" cy="648574"/>
          </a:xfrm>
          <a:custGeom>
            <a:avLst/>
            <a:gdLst>
              <a:gd name="connsiteX0" fmla="*/ 0 w 1575812"/>
              <a:gd name="connsiteY0" fmla="*/ 94549 h 945487"/>
              <a:gd name="connsiteX1" fmla="*/ 94549 w 1575812"/>
              <a:gd name="connsiteY1" fmla="*/ 0 h 945487"/>
              <a:gd name="connsiteX2" fmla="*/ 1481263 w 1575812"/>
              <a:gd name="connsiteY2" fmla="*/ 0 h 945487"/>
              <a:gd name="connsiteX3" fmla="*/ 1575812 w 1575812"/>
              <a:gd name="connsiteY3" fmla="*/ 94549 h 945487"/>
              <a:gd name="connsiteX4" fmla="*/ 1575812 w 1575812"/>
              <a:gd name="connsiteY4" fmla="*/ 850938 h 945487"/>
              <a:gd name="connsiteX5" fmla="*/ 1481263 w 1575812"/>
              <a:gd name="connsiteY5" fmla="*/ 945487 h 945487"/>
              <a:gd name="connsiteX6" fmla="*/ 94549 w 1575812"/>
              <a:gd name="connsiteY6" fmla="*/ 945487 h 945487"/>
              <a:gd name="connsiteX7" fmla="*/ 0 w 1575812"/>
              <a:gd name="connsiteY7" fmla="*/ 850938 h 945487"/>
              <a:gd name="connsiteX8" fmla="*/ 0 w 1575812"/>
              <a:gd name="connsiteY8" fmla="*/ 94549 h 94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5812" h="945487">
                <a:moveTo>
                  <a:pt x="0" y="94549"/>
                </a:moveTo>
                <a:cubicBezTo>
                  <a:pt x="0" y="42331"/>
                  <a:pt x="42331" y="0"/>
                  <a:pt x="94549" y="0"/>
                </a:cubicBezTo>
                <a:lnTo>
                  <a:pt x="1481263" y="0"/>
                </a:lnTo>
                <a:cubicBezTo>
                  <a:pt x="1533481" y="0"/>
                  <a:pt x="1575812" y="42331"/>
                  <a:pt x="1575812" y="94549"/>
                </a:cubicBezTo>
                <a:lnTo>
                  <a:pt x="1575812" y="850938"/>
                </a:lnTo>
                <a:cubicBezTo>
                  <a:pt x="1575812" y="903156"/>
                  <a:pt x="1533481" y="945487"/>
                  <a:pt x="1481263" y="945487"/>
                </a:cubicBezTo>
                <a:lnTo>
                  <a:pt x="94549" y="945487"/>
                </a:lnTo>
                <a:cubicBezTo>
                  <a:pt x="42331" y="945487"/>
                  <a:pt x="0" y="903156"/>
                  <a:pt x="0" y="850938"/>
                </a:cubicBezTo>
                <a:lnTo>
                  <a:pt x="0" y="94549"/>
                </a:lnTo>
                <a:close/>
              </a:path>
            </a:pathLst>
          </a:custGeom>
          <a:noFill/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272" tIns="96272" rIns="96272" bIns="96272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Woody</a:t>
            </a:r>
          </a:p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biomass</a:t>
            </a:r>
          </a:p>
        </p:txBody>
      </p:sp>
      <p:sp>
        <p:nvSpPr>
          <p:cNvPr id="66" name="332 Forma libre"/>
          <p:cNvSpPr/>
          <p:nvPr/>
        </p:nvSpPr>
        <p:spPr>
          <a:xfrm>
            <a:off x="866437" y="5623596"/>
            <a:ext cx="273431" cy="268077"/>
          </a:xfrm>
          <a:custGeom>
            <a:avLst/>
            <a:gdLst>
              <a:gd name="connsiteX0" fmla="*/ 0 w 334072"/>
              <a:gd name="connsiteY0" fmla="*/ 78160 h 390801"/>
              <a:gd name="connsiteX1" fmla="*/ 167036 w 334072"/>
              <a:gd name="connsiteY1" fmla="*/ 78160 h 390801"/>
              <a:gd name="connsiteX2" fmla="*/ 167036 w 334072"/>
              <a:gd name="connsiteY2" fmla="*/ 0 h 390801"/>
              <a:gd name="connsiteX3" fmla="*/ 334072 w 334072"/>
              <a:gd name="connsiteY3" fmla="*/ 195401 h 390801"/>
              <a:gd name="connsiteX4" fmla="*/ 167036 w 334072"/>
              <a:gd name="connsiteY4" fmla="*/ 390801 h 390801"/>
              <a:gd name="connsiteX5" fmla="*/ 167036 w 334072"/>
              <a:gd name="connsiteY5" fmla="*/ 312641 h 390801"/>
              <a:gd name="connsiteX6" fmla="*/ 0 w 334072"/>
              <a:gd name="connsiteY6" fmla="*/ 312641 h 390801"/>
              <a:gd name="connsiteX7" fmla="*/ 0 w 334072"/>
              <a:gd name="connsiteY7" fmla="*/ 78160 h 390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4072" h="390801">
                <a:moveTo>
                  <a:pt x="0" y="78160"/>
                </a:moveTo>
                <a:lnTo>
                  <a:pt x="167036" y="78160"/>
                </a:lnTo>
                <a:lnTo>
                  <a:pt x="167036" y="0"/>
                </a:lnTo>
                <a:lnTo>
                  <a:pt x="334072" y="195401"/>
                </a:lnTo>
                <a:lnTo>
                  <a:pt x="167036" y="390801"/>
                </a:lnTo>
                <a:lnTo>
                  <a:pt x="167036" y="312641"/>
                </a:lnTo>
                <a:lnTo>
                  <a:pt x="0" y="312641"/>
                </a:lnTo>
                <a:lnTo>
                  <a:pt x="0" y="78160"/>
                </a:lnTo>
                <a:close/>
              </a:path>
            </a:pathLst>
          </a:custGeom>
          <a:solidFill>
            <a:srgbClr val="336600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z="-70000"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0" tIns="78160" rIns="100222" bIns="7816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  <a:defRPr/>
            </a:pPr>
            <a:endParaRPr lang="en-US" sz="120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7" name="333 Forma libre"/>
          <p:cNvSpPr/>
          <p:nvPr/>
        </p:nvSpPr>
        <p:spPr>
          <a:xfrm>
            <a:off x="1218250" y="5433347"/>
            <a:ext cx="1289770" cy="648574"/>
          </a:xfrm>
          <a:custGeom>
            <a:avLst/>
            <a:gdLst>
              <a:gd name="connsiteX0" fmla="*/ 0 w 1575812"/>
              <a:gd name="connsiteY0" fmla="*/ 94549 h 945487"/>
              <a:gd name="connsiteX1" fmla="*/ 94549 w 1575812"/>
              <a:gd name="connsiteY1" fmla="*/ 0 h 945487"/>
              <a:gd name="connsiteX2" fmla="*/ 1481263 w 1575812"/>
              <a:gd name="connsiteY2" fmla="*/ 0 h 945487"/>
              <a:gd name="connsiteX3" fmla="*/ 1575812 w 1575812"/>
              <a:gd name="connsiteY3" fmla="*/ 94549 h 945487"/>
              <a:gd name="connsiteX4" fmla="*/ 1575812 w 1575812"/>
              <a:gd name="connsiteY4" fmla="*/ 850938 h 945487"/>
              <a:gd name="connsiteX5" fmla="*/ 1481263 w 1575812"/>
              <a:gd name="connsiteY5" fmla="*/ 945487 h 945487"/>
              <a:gd name="connsiteX6" fmla="*/ 94549 w 1575812"/>
              <a:gd name="connsiteY6" fmla="*/ 945487 h 945487"/>
              <a:gd name="connsiteX7" fmla="*/ 0 w 1575812"/>
              <a:gd name="connsiteY7" fmla="*/ 850938 h 945487"/>
              <a:gd name="connsiteX8" fmla="*/ 0 w 1575812"/>
              <a:gd name="connsiteY8" fmla="*/ 94549 h 94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5812" h="945487">
                <a:moveTo>
                  <a:pt x="0" y="94549"/>
                </a:moveTo>
                <a:cubicBezTo>
                  <a:pt x="0" y="42331"/>
                  <a:pt x="42331" y="0"/>
                  <a:pt x="94549" y="0"/>
                </a:cubicBezTo>
                <a:lnTo>
                  <a:pt x="1481263" y="0"/>
                </a:lnTo>
                <a:cubicBezTo>
                  <a:pt x="1533481" y="0"/>
                  <a:pt x="1575812" y="42331"/>
                  <a:pt x="1575812" y="94549"/>
                </a:cubicBezTo>
                <a:lnTo>
                  <a:pt x="1575812" y="850938"/>
                </a:lnTo>
                <a:cubicBezTo>
                  <a:pt x="1575812" y="903156"/>
                  <a:pt x="1533481" y="945487"/>
                  <a:pt x="1481263" y="945487"/>
                </a:cubicBezTo>
                <a:lnTo>
                  <a:pt x="94549" y="945487"/>
                </a:lnTo>
                <a:cubicBezTo>
                  <a:pt x="42331" y="945487"/>
                  <a:pt x="0" y="903156"/>
                  <a:pt x="0" y="850938"/>
                </a:cubicBezTo>
                <a:lnTo>
                  <a:pt x="0" y="94549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272" tIns="96272" rIns="96272" bIns="96272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 smtClean="0">
                <a:solidFill>
                  <a:schemeClr val="accent1"/>
                </a:solidFill>
              </a:rPr>
              <a:t>Pulping process</a:t>
            </a:r>
            <a:endParaRPr lang="en-US" sz="1400" b="1" dirty="0">
              <a:solidFill>
                <a:schemeClr val="accent1"/>
              </a:solidFill>
            </a:endParaRPr>
          </a:p>
        </p:txBody>
      </p:sp>
      <p:sp>
        <p:nvSpPr>
          <p:cNvPr id="68" name="334 Forma libre"/>
          <p:cNvSpPr/>
          <p:nvPr/>
        </p:nvSpPr>
        <p:spPr>
          <a:xfrm>
            <a:off x="2666637" y="5623596"/>
            <a:ext cx="273431" cy="268077"/>
          </a:xfrm>
          <a:custGeom>
            <a:avLst/>
            <a:gdLst>
              <a:gd name="connsiteX0" fmla="*/ 0 w 334072"/>
              <a:gd name="connsiteY0" fmla="*/ 78160 h 390801"/>
              <a:gd name="connsiteX1" fmla="*/ 167036 w 334072"/>
              <a:gd name="connsiteY1" fmla="*/ 78160 h 390801"/>
              <a:gd name="connsiteX2" fmla="*/ 167036 w 334072"/>
              <a:gd name="connsiteY2" fmla="*/ 0 h 390801"/>
              <a:gd name="connsiteX3" fmla="*/ 334072 w 334072"/>
              <a:gd name="connsiteY3" fmla="*/ 195401 h 390801"/>
              <a:gd name="connsiteX4" fmla="*/ 167036 w 334072"/>
              <a:gd name="connsiteY4" fmla="*/ 390801 h 390801"/>
              <a:gd name="connsiteX5" fmla="*/ 167036 w 334072"/>
              <a:gd name="connsiteY5" fmla="*/ 312641 h 390801"/>
              <a:gd name="connsiteX6" fmla="*/ 0 w 334072"/>
              <a:gd name="connsiteY6" fmla="*/ 312641 h 390801"/>
              <a:gd name="connsiteX7" fmla="*/ 0 w 334072"/>
              <a:gd name="connsiteY7" fmla="*/ 78160 h 390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4072" h="390801">
                <a:moveTo>
                  <a:pt x="0" y="78160"/>
                </a:moveTo>
                <a:lnTo>
                  <a:pt x="167036" y="78160"/>
                </a:lnTo>
                <a:lnTo>
                  <a:pt x="167036" y="0"/>
                </a:lnTo>
                <a:lnTo>
                  <a:pt x="334072" y="195401"/>
                </a:lnTo>
                <a:lnTo>
                  <a:pt x="167036" y="390801"/>
                </a:lnTo>
                <a:lnTo>
                  <a:pt x="167036" y="312641"/>
                </a:lnTo>
                <a:lnTo>
                  <a:pt x="0" y="312641"/>
                </a:lnTo>
                <a:lnTo>
                  <a:pt x="0" y="78160"/>
                </a:lnTo>
                <a:close/>
              </a:path>
            </a:pathLst>
          </a:custGeom>
          <a:solidFill>
            <a:srgbClr val="336600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z="-70000"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0" tIns="78160" rIns="100222" bIns="7816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  <a:defRPr/>
            </a:pPr>
            <a:endParaRPr lang="en-US" sz="120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9" name="335 Forma libre"/>
          <p:cNvSpPr/>
          <p:nvPr/>
        </p:nvSpPr>
        <p:spPr>
          <a:xfrm>
            <a:off x="4861892" y="5433347"/>
            <a:ext cx="1272035" cy="648574"/>
          </a:xfrm>
          <a:custGeom>
            <a:avLst/>
            <a:gdLst>
              <a:gd name="connsiteX0" fmla="*/ 0 w 1575812"/>
              <a:gd name="connsiteY0" fmla="*/ 94549 h 945487"/>
              <a:gd name="connsiteX1" fmla="*/ 94549 w 1575812"/>
              <a:gd name="connsiteY1" fmla="*/ 0 h 945487"/>
              <a:gd name="connsiteX2" fmla="*/ 1481263 w 1575812"/>
              <a:gd name="connsiteY2" fmla="*/ 0 h 945487"/>
              <a:gd name="connsiteX3" fmla="*/ 1575812 w 1575812"/>
              <a:gd name="connsiteY3" fmla="*/ 94549 h 945487"/>
              <a:gd name="connsiteX4" fmla="*/ 1575812 w 1575812"/>
              <a:gd name="connsiteY4" fmla="*/ 850938 h 945487"/>
              <a:gd name="connsiteX5" fmla="*/ 1481263 w 1575812"/>
              <a:gd name="connsiteY5" fmla="*/ 945487 h 945487"/>
              <a:gd name="connsiteX6" fmla="*/ 94549 w 1575812"/>
              <a:gd name="connsiteY6" fmla="*/ 945487 h 945487"/>
              <a:gd name="connsiteX7" fmla="*/ 0 w 1575812"/>
              <a:gd name="connsiteY7" fmla="*/ 850938 h 945487"/>
              <a:gd name="connsiteX8" fmla="*/ 0 w 1575812"/>
              <a:gd name="connsiteY8" fmla="*/ 94549 h 94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5812" h="945487">
                <a:moveTo>
                  <a:pt x="0" y="94549"/>
                </a:moveTo>
                <a:cubicBezTo>
                  <a:pt x="0" y="42331"/>
                  <a:pt x="42331" y="0"/>
                  <a:pt x="94549" y="0"/>
                </a:cubicBezTo>
                <a:lnTo>
                  <a:pt x="1481263" y="0"/>
                </a:lnTo>
                <a:cubicBezTo>
                  <a:pt x="1533481" y="0"/>
                  <a:pt x="1575812" y="42331"/>
                  <a:pt x="1575812" y="94549"/>
                </a:cubicBezTo>
                <a:lnTo>
                  <a:pt x="1575812" y="850938"/>
                </a:lnTo>
                <a:cubicBezTo>
                  <a:pt x="1575812" y="903156"/>
                  <a:pt x="1533481" y="945487"/>
                  <a:pt x="1481263" y="945487"/>
                </a:cubicBezTo>
                <a:lnTo>
                  <a:pt x="94549" y="945487"/>
                </a:lnTo>
                <a:cubicBezTo>
                  <a:pt x="42331" y="945487"/>
                  <a:pt x="0" y="903156"/>
                  <a:pt x="0" y="850938"/>
                </a:cubicBezTo>
                <a:lnTo>
                  <a:pt x="0" y="94549"/>
                </a:lnTo>
                <a:close/>
              </a:path>
            </a:pathLst>
          </a:custGeom>
          <a:solidFill>
            <a:srgbClr val="0070C0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272" tIns="96272" rIns="96272" bIns="96272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>
                <a:solidFill>
                  <a:schemeClr val="bg1"/>
                </a:solidFill>
              </a:rPr>
              <a:t>Fermentation</a:t>
            </a:r>
          </a:p>
        </p:txBody>
      </p:sp>
      <p:grpSp>
        <p:nvGrpSpPr>
          <p:cNvPr id="70" name="336 Grupo"/>
          <p:cNvGrpSpPr/>
          <p:nvPr/>
        </p:nvGrpSpPr>
        <p:grpSpPr>
          <a:xfrm>
            <a:off x="6324448" y="5619551"/>
            <a:ext cx="278322" cy="276166"/>
            <a:chOff x="3944804" y="1804143"/>
            <a:chExt cx="334072" cy="390801"/>
          </a:xfrm>
          <a:solidFill>
            <a:srgbClr val="336600"/>
          </a:solidFill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71" name="337 Flecha derecha"/>
            <p:cNvSpPr/>
            <p:nvPr/>
          </p:nvSpPr>
          <p:spPr>
            <a:xfrm>
              <a:off x="3944804" y="1804143"/>
              <a:ext cx="334072" cy="390801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72" name="Flecha derecha 4"/>
            <p:cNvSpPr/>
            <p:nvPr/>
          </p:nvSpPr>
          <p:spPr>
            <a:xfrm>
              <a:off x="3944804" y="1882303"/>
              <a:ext cx="233850" cy="234481"/>
            </a:xfrm>
            <a:prstGeom prst="rect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400"/>
            </a:p>
          </p:txBody>
        </p:sp>
      </p:grpSp>
      <p:grpSp>
        <p:nvGrpSpPr>
          <p:cNvPr id="73" name="339 Grupo"/>
          <p:cNvGrpSpPr/>
          <p:nvPr/>
        </p:nvGrpSpPr>
        <p:grpSpPr>
          <a:xfrm>
            <a:off x="6684482" y="5433347"/>
            <a:ext cx="1224136" cy="648574"/>
            <a:chOff x="4417547" y="1526800"/>
            <a:chExt cx="1621928" cy="945487"/>
          </a:xfrm>
          <a:solidFill>
            <a:srgbClr val="0070C0"/>
          </a:solidFill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74" name="340 Rectángulo redondeado"/>
            <p:cNvSpPr/>
            <p:nvPr/>
          </p:nvSpPr>
          <p:spPr>
            <a:xfrm>
              <a:off x="4417547" y="1526800"/>
              <a:ext cx="1575812" cy="945487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5" name="341 Rectángulo"/>
            <p:cNvSpPr/>
            <p:nvPr/>
          </p:nvSpPr>
          <p:spPr>
            <a:xfrm>
              <a:off x="4425329" y="1554492"/>
              <a:ext cx="1614146" cy="890103"/>
            </a:xfrm>
            <a:prstGeom prst="rect">
              <a:avLst/>
            </a:prstGeom>
            <a:no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400" b="1" dirty="0" smtClean="0">
                  <a:solidFill>
                    <a:schemeClr val="bg1"/>
                  </a:solidFill>
                </a:rPr>
                <a:t>Purification</a:t>
              </a:r>
              <a:endParaRPr lang="en-US" sz="1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6" name="342 Grupo"/>
          <p:cNvGrpSpPr/>
          <p:nvPr/>
        </p:nvGrpSpPr>
        <p:grpSpPr>
          <a:xfrm>
            <a:off x="8052636" y="5619551"/>
            <a:ext cx="278322" cy="276166"/>
            <a:chOff x="3944804" y="1804143"/>
            <a:chExt cx="334072" cy="390801"/>
          </a:xfrm>
          <a:solidFill>
            <a:srgbClr val="336600"/>
          </a:solidFill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77" name="343 Flecha derecha"/>
            <p:cNvSpPr/>
            <p:nvPr/>
          </p:nvSpPr>
          <p:spPr>
            <a:xfrm>
              <a:off x="3944804" y="1804143"/>
              <a:ext cx="334072" cy="390801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78" name="Flecha derecha 4"/>
            <p:cNvSpPr/>
            <p:nvPr/>
          </p:nvSpPr>
          <p:spPr>
            <a:xfrm>
              <a:off x="3944804" y="1882303"/>
              <a:ext cx="233850" cy="234481"/>
            </a:xfrm>
            <a:prstGeom prst="rect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400"/>
            </a:p>
          </p:txBody>
        </p:sp>
      </p:grpSp>
      <p:sp>
        <p:nvSpPr>
          <p:cNvPr id="79" name="335 Forma libre"/>
          <p:cNvSpPr/>
          <p:nvPr/>
        </p:nvSpPr>
        <p:spPr>
          <a:xfrm>
            <a:off x="3071398" y="5433347"/>
            <a:ext cx="1289770" cy="648574"/>
          </a:xfrm>
          <a:custGeom>
            <a:avLst/>
            <a:gdLst>
              <a:gd name="connsiteX0" fmla="*/ 0 w 1575812"/>
              <a:gd name="connsiteY0" fmla="*/ 94549 h 945487"/>
              <a:gd name="connsiteX1" fmla="*/ 94549 w 1575812"/>
              <a:gd name="connsiteY1" fmla="*/ 0 h 945487"/>
              <a:gd name="connsiteX2" fmla="*/ 1481263 w 1575812"/>
              <a:gd name="connsiteY2" fmla="*/ 0 h 945487"/>
              <a:gd name="connsiteX3" fmla="*/ 1575812 w 1575812"/>
              <a:gd name="connsiteY3" fmla="*/ 94549 h 945487"/>
              <a:gd name="connsiteX4" fmla="*/ 1575812 w 1575812"/>
              <a:gd name="connsiteY4" fmla="*/ 850938 h 945487"/>
              <a:gd name="connsiteX5" fmla="*/ 1481263 w 1575812"/>
              <a:gd name="connsiteY5" fmla="*/ 945487 h 945487"/>
              <a:gd name="connsiteX6" fmla="*/ 94549 w 1575812"/>
              <a:gd name="connsiteY6" fmla="*/ 945487 h 945487"/>
              <a:gd name="connsiteX7" fmla="*/ 0 w 1575812"/>
              <a:gd name="connsiteY7" fmla="*/ 850938 h 945487"/>
              <a:gd name="connsiteX8" fmla="*/ 0 w 1575812"/>
              <a:gd name="connsiteY8" fmla="*/ 94549 h 94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5812" h="945487">
                <a:moveTo>
                  <a:pt x="0" y="94549"/>
                </a:moveTo>
                <a:cubicBezTo>
                  <a:pt x="0" y="42331"/>
                  <a:pt x="42331" y="0"/>
                  <a:pt x="94549" y="0"/>
                </a:cubicBezTo>
                <a:lnTo>
                  <a:pt x="1481263" y="0"/>
                </a:lnTo>
                <a:cubicBezTo>
                  <a:pt x="1533481" y="0"/>
                  <a:pt x="1575812" y="42331"/>
                  <a:pt x="1575812" y="94549"/>
                </a:cubicBezTo>
                <a:lnTo>
                  <a:pt x="1575812" y="850938"/>
                </a:lnTo>
                <a:cubicBezTo>
                  <a:pt x="1575812" y="903156"/>
                  <a:pt x="1533481" y="945487"/>
                  <a:pt x="1481263" y="945487"/>
                </a:cubicBezTo>
                <a:lnTo>
                  <a:pt x="94549" y="945487"/>
                </a:lnTo>
                <a:cubicBezTo>
                  <a:pt x="42331" y="945487"/>
                  <a:pt x="0" y="903156"/>
                  <a:pt x="0" y="850938"/>
                </a:cubicBezTo>
                <a:lnTo>
                  <a:pt x="0" y="94549"/>
                </a:lnTo>
                <a:close/>
              </a:path>
            </a:pathLst>
          </a:custGeom>
          <a:solidFill>
            <a:srgbClr val="0070C0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272" tIns="96272" rIns="96272" bIns="96272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</a:pPr>
            <a:r>
              <a:rPr lang="en-US" sz="1400" b="1" dirty="0">
                <a:solidFill>
                  <a:schemeClr val="bg1"/>
                </a:solidFill>
              </a:rPr>
              <a:t>Detoxification</a:t>
            </a:r>
          </a:p>
        </p:txBody>
      </p:sp>
      <p:grpSp>
        <p:nvGrpSpPr>
          <p:cNvPr id="80" name="336 Grupo"/>
          <p:cNvGrpSpPr/>
          <p:nvPr/>
        </p:nvGrpSpPr>
        <p:grpSpPr>
          <a:xfrm>
            <a:off x="4452236" y="5619551"/>
            <a:ext cx="278322" cy="276166"/>
            <a:chOff x="3944804" y="1804143"/>
            <a:chExt cx="334072" cy="390801"/>
          </a:xfrm>
          <a:solidFill>
            <a:srgbClr val="336600"/>
          </a:solidFill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81" name="337 Flecha derecha"/>
            <p:cNvSpPr/>
            <p:nvPr/>
          </p:nvSpPr>
          <p:spPr>
            <a:xfrm>
              <a:off x="3944804" y="1804143"/>
              <a:ext cx="334072" cy="390801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82" name="Flecha derecha 4"/>
            <p:cNvSpPr/>
            <p:nvPr/>
          </p:nvSpPr>
          <p:spPr>
            <a:xfrm>
              <a:off x="3944804" y="1882303"/>
              <a:ext cx="233850" cy="234481"/>
            </a:xfrm>
            <a:prstGeom prst="rect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400"/>
            </a:p>
          </p:txBody>
        </p:sp>
      </p:grpSp>
      <p:sp>
        <p:nvSpPr>
          <p:cNvPr id="83" name="331 Forma libre"/>
          <p:cNvSpPr/>
          <p:nvPr/>
        </p:nvSpPr>
        <p:spPr>
          <a:xfrm>
            <a:off x="8313082" y="5433347"/>
            <a:ext cx="867430" cy="648574"/>
          </a:xfrm>
          <a:custGeom>
            <a:avLst/>
            <a:gdLst>
              <a:gd name="connsiteX0" fmla="*/ 0 w 1575812"/>
              <a:gd name="connsiteY0" fmla="*/ 94549 h 945487"/>
              <a:gd name="connsiteX1" fmla="*/ 94549 w 1575812"/>
              <a:gd name="connsiteY1" fmla="*/ 0 h 945487"/>
              <a:gd name="connsiteX2" fmla="*/ 1481263 w 1575812"/>
              <a:gd name="connsiteY2" fmla="*/ 0 h 945487"/>
              <a:gd name="connsiteX3" fmla="*/ 1575812 w 1575812"/>
              <a:gd name="connsiteY3" fmla="*/ 94549 h 945487"/>
              <a:gd name="connsiteX4" fmla="*/ 1575812 w 1575812"/>
              <a:gd name="connsiteY4" fmla="*/ 850938 h 945487"/>
              <a:gd name="connsiteX5" fmla="*/ 1481263 w 1575812"/>
              <a:gd name="connsiteY5" fmla="*/ 945487 h 945487"/>
              <a:gd name="connsiteX6" fmla="*/ 94549 w 1575812"/>
              <a:gd name="connsiteY6" fmla="*/ 945487 h 945487"/>
              <a:gd name="connsiteX7" fmla="*/ 0 w 1575812"/>
              <a:gd name="connsiteY7" fmla="*/ 850938 h 945487"/>
              <a:gd name="connsiteX8" fmla="*/ 0 w 1575812"/>
              <a:gd name="connsiteY8" fmla="*/ 94549 h 94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5812" h="945487">
                <a:moveTo>
                  <a:pt x="0" y="94549"/>
                </a:moveTo>
                <a:cubicBezTo>
                  <a:pt x="0" y="42331"/>
                  <a:pt x="42331" y="0"/>
                  <a:pt x="94549" y="0"/>
                </a:cubicBezTo>
                <a:lnTo>
                  <a:pt x="1481263" y="0"/>
                </a:lnTo>
                <a:cubicBezTo>
                  <a:pt x="1533481" y="0"/>
                  <a:pt x="1575812" y="42331"/>
                  <a:pt x="1575812" y="94549"/>
                </a:cubicBezTo>
                <a:lnTo>
                  <a:pt x="1575812" y="850938"/>
                </a:lnTo>
                <a:cubicBezTo>
                  <a:pt x="1575812" y="903156"/>
                  <a:pt x="1533481" y="945487"/>
                  <a:pt x="1481263" y="945487"/>
                </a:cubicBezTo>
                <a:lnTo>
                  <a:pt x="94549" y="945487"/>
                </a:lnTo>
                <a:cubicBezTo>
                  <a:pt x="42331" y="945487"/>
                  <a:pt x="0" y="903156"/>
                  <a:pt x="0" y="850938"/>
                </a:cubicBezTo>
                <a:lnTo>
                  <a:pt x="0" y="94549"/>
                </a:lnTo>
                <a:close/>
              </a:path>
            </a:pathLst>
          </a:custGeom>
          <a:noFill/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272" tIns="96272" rIns="96272" bIns="96272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Products</a:t>
            </a:r>
            <a:endParaRPr lang="en-US" sz="1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8" name="13 Título"/>
          <p:cNvSpPr>
            <a:spLocks/>
          </p:cNvSpPr>
          <p:nvPr/>
        </p:nvSpPr>
        <p:spPr bwMode="auto">
          <a:xfrm>
            <a:off x="468313" y="4762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GB" sz="4400" dirty="0" err="1" smtClean="0">
                <a:latin typeface="Calibri" pitchFamily="34" charset="0"/>
              </a:rPr>
              <a:t>Biorefinery</a:t>
            </a:r>
            <a:r>
              <a:rPr lang="en-GB" sz="4400" dirty="0" smtClean="0">
                <a:latin typeface="Calibri" pitchFamily="34" charset="0"/>
              </a:rPr>
              <a:t> in pulp and paper mills</a:t>
            </a:r>
            <a:endParaRPr lang="en-GB" sz="4400" dirty="0">
              <a:latin typeface="Calibri" pitchFamily="34" charset="0"/>
            </a:endParaRPr>
          </a:p>
        </p:txBody>
      </p:sp>
      <p:sp>
        <p:nvSpPr>
          <p:cNvPr id="63" name="14 Rectángulo"/>
          <p:cNvSpPr>
            <a:spLocks noChangeArrowheads="1"/>
          </p:cNvSpPr>
          <p:nvPr/>
        </p:nvSpPr>
        <p:spPr bwMode="auto">
          <a:xfrm>
            <a:off x="35496" y="6505599"/>
            <a:ext cx="619283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 smtClean="0">
                <a:latin typeface="Calibri" pitchFamily="34" charset="0"/>
              </a:rPr>
              <a:t>World </a:t>
            </a:r>
            <a:r>
              <a:rPr lang="en-US" sz="1400" dirty="0">
                <a:latin typeface="Calibri" pitchFamily="34" charset="0"/>
              </a:rPr>
              <a:t>Bioenergy Congress and Expo</a:t>
            </a:r>
            <a:r>
              <a:rPr lang="en-GB" sz="1400" dirty="0">
                <a:latin typeface="Calibri" pitchFamily="34" charset="0"/>
              </a:rPr>
              <a:t>, Rome</a:t>
            </a:r>
            <a:r>
              <a:rPr lang="en-GB" sz="1400" dirty="0" smtClean="0">
                <a:latin typeface="Calibri" pitchFamily="34" charset="0"/>
              </a:rPr>
              <a:t>,</a:t>
            </a:r>
            <a:r>
              <a:rPr lang="es-ES" sz="1400" dirty="0" smtClean="0">
                <a:latin typeface="Calibri" pitchFamily="34" charset="0"/>
              </a:rPr>
              <a:t> </a:t>
            </a:r>
            <a:r>
              <a:rPr lang="es-ES" sz="1400" dirty="0">
                <a:latin typeface="Calibri" pitchFamily="34" charset="0"/>
              </a:rPr>
              <a:t>June 13-14, 2016</a:t>
            </a:r>
            <a:endParaRPr lang="en-GB" sz="1400" dirty="0">
              <a:latin typeface="Calibri" pitchFamily="34" charset="0"/>
            </a:endParaRPr>
          </a:p>
        </p:txBody>
      </p:sp>
      <p:sp>
        <p:nvSpPr>
          <p:cNvPr id="84" name="Rectángulo 83"/>
          <p:cNvSpPr/>
          <p:nvPr/>
        </p:nvSpPr>
        <p:spPr>
          <a:xfrm>
            <a:off x="6732240" y="6247625"/>
            <a:ext cx="23762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200" dirty="0">
              <a:solidFill>
                <a:srgbClr val="000000"/>
              </a:solidFill>
              <a:latin typeface="BELDM K+ Impact"/>
            </a:endParaRPr>
          </a:p>
          <a:p>
            <a:r>
              <a:rPr lang="es-ES" sz="1200" dirty="0">
                <a:solidFill>
                  <a:srgbClr val="000000"/>
                </a:solidFill>
                <a:latin typeface="BELDM K+ Impact"/>
              </a:rPr>
              <a:t> </a:t>
            </a:r>
            <a:r>
              <a:rPr lang="es-ES" dirty="0">
                <a:solidFill>
                  <a:srgbClr val="F26421"/>
                </a:solidFill>
                <a:latin typeface="BELDM K+ Impact"/>
              </a:rPr>
              <a:t>conference</a:t>
            </a:r>
            <a:r>
              <a:rPr lang="es-ES" dirty="0">
                <a:solidFill>
                  <a:srgbClr val="0071BC"/>
                </a:solidFill>
                <a:latin typeface="BELDM K+ Impact"/>
              </a:rPr>
              <a:t>series</a:t>
            </a:r>
            <a:r>
              <a:rPr lang="es-ES" sz="1200" dirty="0">
                <a:solidFill>
                  <a:srgbClr val="0071BC"/>
                </a:solidFill>
                <a:latin typeface="BELDM K+ Impact"/>
              </a:rPr>
              <a:t>.com 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2666636" y="5039867"/>
            <a:ext cx="5664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Mathematical modelling (simulation of the process)</a:t>
            </a:r>
            <a:endParaRPr lang="en-GB" dirty="0"/>
          </a:p>
        </p:txBody>
      </p:sp>
      <p:sp>
        <p:nvSpPr>
          <p:cNvPr id="3" name="CuadroTexto 2"/>
          <p:cNvSpPr txBox="1"/>
          <p:nvPr/>
        </p:nvSpPr>
        <p:spPr>
          <a:xfrm>
            <a:off x="3923928" y="1635765"/>
            <a:ext cx="367253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ES" dirty="0" err="1" smtClean="0"/>
              <a:t>Initial</a:t>
            </a:r>
            <a:r>
              <a:rPr lang="es-ES" dirty="0" smtClean="0"/>
              <a:t> </a:t>
            </a:r>
            <a:r>
              <a:rPr lang="es-ES" dirty="0" err="1" smtClean="0"/>
              <a:t>composition</a:t>
            </a:r>
            <a:r>
              <a:rPr lang="es-ES" dirty="0" smtClean="0"/>
              <a:t> of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streams</a:t>
            </a:r>
            <a:endParaRPr lang="es-ES" dirty="0" smtClean="0"/>
          </a:p>
          <a:p>
            <a:pPr marL="285750" indent="-285750">
              <a:buFontTx/>
              <a:buChar char="-"/>
            </a:pPr>
            <a:r>
              <a:rPr lang="es-ES" dirty="0" err="1" smtClean="0"/>
              <a:t>Thermodynamic</a:t>
            </a:r>
            <a:r>
              <a:rPr lang="es-ES" dirty="0" smtClean="0"/>
              <a:t> </a:t>
            </a:r>
            <a:r>
              <a:rPr lang="es-ES" dirty="0" err="1" smtClean="0"/>
              <a:t>characteristics</a:t>
            </a:r>
            <a:endParaRPr lang="es-ES" dirty="0" smtClean="0"/>
          </a:p>
          <a:p>
            <a:pPr marL="285750" indent="-285750">
              <a:buFontTx/>
              <a:buChar char="-"/>
            </a:pPr>
            <a:r>
              <a:rPr lang="es-ES" dirty="0" err="1" smtClean="0"/>
              <a:t>Mathematical</a:t>
            </a:r>
            <a:r>
              <a:rPr lang="es-ES" dirty="0" smtClean="0"/>
              <a:t> </a:t>
            </a:r>
            <a:r>
              <a:rPr lang="es-ES" dirty="0" err="1" smtClean="0"/>
              <a:t>equations</a:t>
            </a:r>
            <a:r>
              <a:rPr lang="es-ES" dirty="0" smtClean="0"/>
              <a:t> per </a:t>
            </a:r>
            <a:r>
              <a:rPr lang="es-ES" dirty="0" err="1" smtClean="0"/>
              <a:t>unit</a:t>
            </a:r>
            <a:r>
              <a:rPr lang="es-ES" dirty="0" smtClean="0"/>
              <a:t> </a:t>
            </a:r>
            <a:r>
              <a:rPr lang="es-ES" dirty="0" err="1" smtClean="0"/>
              <a:t>operation</a:t>
            </a:r>
            <a:endParaRPr lang="es-ES" dirty="0" smtClean="0"/>
          </a:p>
          <a:p>
            <a:pPr marL="285750" indent="-285750">
              <a:buFontTx/>
              <a:buChar char="-"/>
            </a:pPr>
            <a:r>
              <a:rPr lang="es-ES" dirty="0" smtClean="0"/>
              <a:t>Input </a:t>
            </a:r>
            <a:r>
              <a:rPr lang="es-ES" dirty="0" err="1" smtClean="0"/>
              <a:t>parameters</a:t>
            </a:r>
            <a:r>
              <a:rPr lang="es-ES" dirty="0" smtClean="0"/>
              <a:t> </a:t>
            </a:r>
            <a:r>
              <a:rPr lang="es-ES" dirty="0" err="1" smtClean="0"/>
              <a:t>from</a:t>
            </a:r>
            <a:r>
              <a:rPr lang="es-ES" dirty="0" smtClean="0"/>
              <a:t> experimental</a:t>
            </a:r>
          </a:p>
          <a:p>
            <a:pPr marL="285750" indent="-285750">
              <a:buFontTx/>
              <a:buChar char="-"/>
            </a:pPr>
            <a:r>
              <a:rPr lang="es-ES" dirty="0" err="1" smtClean="0"/>
              <a:t>Reactions</a:t>
            </a:r>
            <a:r>
              <a:rPr lang="es-ES" dirty="0" smtClean="0"/>
              <a:t> </a:t>
            </a:r>
            <a:r>
              <a:rPr lang="es-ES" dirty="0" err="1" smtClean="0"/>
              <a:t>involved</a:t>
            </a:r>
            <a:endParaRPr lang="es-ES" dirty="0"/>
          </a:p>
          <a:p>
            <a:pPr marL="742950" lvl="1" indent="-285750">
              <a:buFontTx/>
              <a:buChar char="-"/>
            </a:pPr>
            <a:endParaRPr lang="es-ES" dirty="0" smtClean="0"/>
          </a:p>
          <a:p>
            <a:pPr lvl="1"/>
            <a:endParaRPr lang="es-ES" dirty="0" smtClean="0"/>
          </a:p>
        </p:txBody>
      </p:sp>
      <p:pic>
        <p:nvPicPr>
          <p:cNvPr id="35" name="Imagen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617688"/>
            <a:ext cx="3525767" cy="2393591"/>
          </a:xfrm>
          <a:prstGeom prst="rect">
            <a:avLst/>
          </a:prstGeom>
        </p:spPr>
      </p:pic>
      <p:sp>
        <p:nvSpPr>
          <p:cNvPr id="36" name="Rectángulo 35"/>
          <p:cNvSpPr/>
          <p:nvPr/>
        </p:nvSpPr>
        <p:spPr>
          <a:xfrm>
            <a:off x="416153" y="1556792"/>
            <a:ext cx="3251510" cy="646331"/>
          </a:xfrm>
          <a:prstGeom prst="rect">
            <a:avLst/>
          </a:prstGeom>
          <a:solidFill>
            <a:srgbClr val="CCCCFF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es-ES" sz="3600" dirty="0">
                <a:latin typeface="+mj-lt"/>
              </a:rPr>
              <a:t>Unit operations</a:t>
            </a:r>
            <a:endParaRPr lang="es-ES" sz="3600" dirty="0">
              <a:latin typeface="+mj-lt"/>
            </a:endParaRPr>
          </a:p>
        </p:txBody>
      </p:sp>
      <p:sp>
        <p:nvSpPr>
          <p:cNvPr id="6" name="Cerrar llave 5"/>
          <p:cNvSpPr/>
          <p:nvPr/>
        </p:nvSpPr>
        <p:spPr>
          <a:xfrm>
            <a:off x="7380288" y="1635764"/>
            <a:ext cx="288056" cy="222528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/>
          <p:cNvSpPr/>
          <p:nvPr/>
        </p:nvSpPr>
        <p:spPr>
          <a:xfrm>
            <a:off x="7596336" y="2132856"/>
            <a:ext cx="13681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 err="1" smtClean="0"/>
              <a:t>Simulation</a:t>
            </a:r>
            <a:r>
              <a:rPr lang="es-ES" b="1" dirty="0" smtClean="0"/>
              <a:t> of </a:t>
            </a:r>
            <a:r>
              <a:rPr lang="es-ES" b="1" dirty="0" err="1" smtClean="0"/>
              <a:t>the</a:t>
            </a:r>
            <a:r>
              <a:rPr lang="es-ES" b="1" dirty="0" smtClean="0"/>
              <a:t> </a:t>
            </a:r>
            <a:r>
              <a:rPr lang="es-ES" b="1" dirty="0" err="1" smtClean="0"/>
              <a:t>entire</a:t>
            </a:r>
            <a:r>
              <a:rPr lang="es-ES" b="1" dirty="0" smtClean="0"/>
              <a:t> </a:t>
            </a:r>
            <a:r>
              <a:rPr lang="es-ES" b="1" dirty="0" err="1" smtClean="0"/>
              <a:t>process</a:t>
            </a:r>
            <a:endParaRPr lang="es-ES" b="1" dirty="0"/>
          </a:p>
        </p:txBody>
      </p:sp>
      <p:sp>
        <p:nvSpPr>
          <p:cNvPr id="9" name="Rectángulo 8"/>
          <p:cNvSpPr/>
          <p:nvPr/>
        </p:nvSpPr>
        <p:spPr>
          <a:xfrm>
            <a:off x="3923928" y="4201924"/>
            <a:ext cx="38619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dirty="0" smtClean="0"/>
              <a:t>Software: Aspen </a:t>
            </a:r>
            <a:r>
              <a:rPr lang="es-ES" sz="2800" dirty="0"/>
              <a:t>Plus®</a:t>
            </a:r>
          </a:p>
        </p:txBody>
      </p:sp>
      <p:pic>
        <p:nvPicPr>
          <p:cNvPr id="37" name="Imagen 3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762"/>
            <a:ext cx="817324" cy="61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260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" grpId="0"/>
      <p:bldP spid="3" grpId="0"/>
      <p:bldP spid="36" grpId="0" animBg="1"/>
      <p:bldP spid="6" grpId="0" animBg="1"/>
      <p:bldP spid="7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4"/>
          <p:cNvSpPr>
            <a:spLocks noChangeArrowheads="1"/>
          </p:cNvSpPr>
          <p:nvPr/>
        </p:nvSpPr>
        <p:spPr bwMode="auto">
          <a:xfrm>
            <a:off x="0" y="1789113"/>
            <a:ext cx="9144000" cy="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endParaRPr lang="es-ES">
              <a:latin typeface="Calibri" pitchFamily="34" charset="0"/>
            </a:endParaRPr>
          </a:p>
        </p:txBody>
      </p:sp>
      <p:cxnSp>
        <p:nvCxnSpPr>
          <p:cNvPr id="8" name="7 Conector recto"/>
          <p:cNvCxnSpPr/>
          <p:nvPr/>
        </p:nvCxnSpPr>
        <p:spPr bwMode="auto">
          <a:xfrm>
            <a:off x="-31750" y="639763"/>
            <a:ext cx="9163050" cy="9524"/>
          </a:xfrm>
          <a:prstGeom prst="line">
            <a:avLst/>
          </a:prstGeom>
          <a:solidFill>
            <a:schemeClr val="accent1"/>
          </a:solidFill>
          <a:ln w="28575" cap="flat" cmpd="sng" algn="ctr">
            <a:gradFill flip="none" rotWithShape="1">
              <a:gsLst>
                <a:gs pos="0">
                  <a:srgbClr val="C00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  <a:tileRect r="-100000" b="-100000"/>
            </a:gradFill>
            <a:prstDash val="solid"/>
            <a:round/>
            <a:headEnd type="none" w="med" len="med"/>
            <a:tailEnd type="none" w="med" len="med"/>
          </a:ln>
          <a:effectLst>
            <a:innerShdw blurRad="571500" dist="152400" dir="3600000">
              <a:srgbClr val="3B9573">
                <a:alpha val="25000"/>
              </a:srgbClr>
            </a:innerShdw>
          </a:effectLst>
        </p:spPr>
      </p:cxnSp>
      <p:sp>
        <p:nvSpPr>
          <p:cNvPr id="16387" name="9 CuadroTexto"/>
          <p:cNvSpPr txBox="1">
            <a:spLocks noChangeArrowheads="1"/>
          </p:cNvSpPr>
          <p:nvPr/>
        </p:nvSpPr>
        <p:spPr bwMode="auto">
          <a:xfrm>
            <a:off x="684213" y="1341438"/>
            <a:ext cx="7991475" cy="424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</p:txBody>
      </p:sp>
      <p:pic>
        <p:nvPicPr>
          <p:cNvPr id="16388" name="Picture 13" descr="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19125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9" name="13 Título"/>
          <p:cNvSpPr>
            <a:spLocks/>
          </p:cNvSpPr>
          <p:nvPr/>
        </p:nvSpPr>
        <p:spPr bwMode="auto">
          <a:xfrm>
            <a:off x="457200" y="485775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GB" sz="4400">
                <a:latin typeface="Calibri" pitchFamily="34" charset="0"/>
              </a:rPr>
              <a:t>Contents:</a:t>
            </a:r>
          </a:p>
        </p:txBody>
      </p:sp>
      <p:sp>
        <p:nvSpPr>
          <p:cNvPr id="16390" name="14 Marcador de contenido"/>
          <p:cNvSpPr>
            <a:spLocks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GB" sz="32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alibri" pitchFamily="34" charset="0"/>
              </a:rPr>
              <a:t>Introduction</a:t>
            </a:r>
            <a:endParaRPr lang="en-GB" sz="3200" dirty="0">
              <a:solidFill>
                <a:schemeClr val="accent1">
                  <a:lumMod val="20000"/>
                  <a:lumOff val="80000"/>
                </a:schemeClr>
              </a:solidFill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GB" sz="3200" dirty="0" smtClean="0">
                <a:solidFill>
                  <a:srgbClr val="002060"/>
                </a:solidFill>
                <a:latin typeface="Calibri" pitchFamily="34" charset="0"/>
              </a:rPr>
              <a:t>Objective</a:t>
            </a:r>
            <a:endParaRPr lang="en-GB" sz="3200" dirty="0">
              <a:solidFill>
                <a:srgbClr val="002060"/>
              </a:solidFill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GB" sz="3200" dirty="0" smtClean="0">
                <a:solidFill>
                  <a:srgbClr val="002060"/>
                </a:solidFill>
                <a:latin typeface="Calibri" pitchFamily="34" charset="0"/>
              </a:rPr>
              <a:t>Methods</a:t>
            </a:r>
            <a:endParaRPr lang="en-GB" sz="3200" dirty="0">
              <a:solidFill>
                <a:srgbClr val="002060"/>
              </a:solidFill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GB" sz="3200" dirty="0" smtClean="0">
                <a:solidFill>
                  <a:srgbClr val="002060"/>
                </a:solidFill>
                <a:latin typeface="Calibri" pitchFamily="34" charset="0"/>
              </a:rPr>
              <a:t>Results</a:t>
            </a:r>
            <a:endParaRPr lang="en-GB" sz="3200" dirty="0">
              <a:solidFill>
                <a:srgbClr val="002060"/>
              </a:solidFill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GB" sz="3200" dirty="0" smtClean="0">
                <a:solidFill>
                  <a:srgbClr val="002060"/>
                </a:solidFill>
                <a:latin typeface="Calibri" pitchFamily="34" charset="0"/>
              </a:rPr>
              <a:t>Conclusions</a:t>
            </a:r>
            <a:endParaRPr lang="en-GB" sz="3200" dirty="0">
              <a:solidFill>
                <a:srgbClr val="002060"/>
              </a:solidFill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en-GB" sz="3200" dirty="0">
              <a:solidFill>
                <a:srgbClr val="002060"/>
              </a:solidFill>
              <a:latin typeface="Calibri" pitchFamily="34" charset="0"/>
            </a:endParaRPr>
          </a:p>
        </p:txBody>
      </p:sp>
      <p:pic>
        <p:nvPicPr>
          <p:cNvPr id="16394" name="Picture 12" descr="Logo_G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0288" y="0"/>
            <a:ext cx="1763712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14 Rectángulo"/>
          <p:cNvSpPr>
            <a:spLocks noChangeArrowheads="1"/>
          </p:cNvSpPr>
          <p:nvPr/>
        </p:nvSpPr>
        <p:spPr bwMode="auto">
          <a:xfrm>
            <a:off x="35496" y="6505599"/>
            <a:ext cx="619283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 smtClean="0">
                <a:latin typeface="Calibri" pitchFamily="34" charset="0"/>
              </a:rPr>
              <a:t>World </a:t>
            </a:r>
            <a:r>
              <a:rPr lang="en-US" sz="1400" dirty="0">
                <a:latin typeface="Calibri" pitchFamily="34" charset="0"/>
              </a:rPr>
              <a:t>Bioenergy Congress and Expo</a:t>
            </a:r>
            <a:r>
              <a:rPr lang="en-GB" sz="1400" dirty="0">
                <a:latin typeface="Calibri" pitchFamily="34" charset="0"/>
              </a:rPr>
              <a:t>, Rome</a:t>
            </a:r>
            <a:r>
              <a:rPr lang="en-GB" sz="1400" dirty="0" smtClean="0">
                <a:latin typeface="Calibri" pitchFamily="34" charset="0"/>
              </a:rPr>
              <a:t>,</a:t>
            </a:r>
            <a:r>
              <a:rPr lang="es-ES" sz="1400" dirty="0" smtClean="0">
                <a:latin typeface="Calibri" pitchFamily="34" charset="0"/>
              </a:rPr>
              <a:t> </a:t>
            </a:r>
            <a:r>
              <a:rPr lang="es-ES" sz="1400" dirty="0">
                <a:latin typeface="Calibri" pitchFamily="34" charset="0"/>
              </a:rPr>
              <a:t>June 13-14, 2016</a:t>
            </a:r>
            <a:endParaRPr lang="en-GB" sz="1400" dirty="0">
              <a:latin typeface="Calibri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6732240" y="6247625"/>
            <a:ext cx="23762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200" dirty="0">
              <a:solidFill>
                <a:srgbClr val="000000"/>
              </a:solidFill>
              <a:latin typeface="BELDM K+ Impact"/>
            </a:endParaRPr>
          </a:p>
          <a:p>
            <a:r>
              <a:rPr lang="es-ES" sz="1200" dirty="0">
                <a:solidFill>
                  <a:srgbClr val="000000"/>
                </a:solidFill>
                <a:latin typeface="BELDM K+ Impact"/>
              </a:rPr>
              <a:t> </a:t>
            </a:r>
            <a:r>
              <a:rPr lang="es-ES" dirty="0">
                <a:solidFill>
                  <a:srgbClr val="F26421"/>
                </a:solidFill>
                <a:latin typeface="BELDM K+ Impact"/>
              </a:rPr>
              <a:t>conference</a:t>
            </a:r>
            <a:r>
              <a:rPr lang="es-ES" dirty="0">
                <a:solidFill>
                  <a:srgbClr val="0071BC"/>
                </a:solidFill>
                <a:latin typeface="BELDM K+ Impact"/>
              </a:rPr>
              <a:t>series</a:t>
            </a:r>
            <a:r>
              <a:rPr lang="es-ES" sz="1200" dirty="0">
                <a:solidFill>
                  <a:srgbClr val="0071BC"/>
                </a:solidFill>
                <a:latin typeface="BELDM K+ Impact"/>
              </a:rPr>
              <a:t>.com </a:t>
            </a: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762"/>
            <a:ext cx="817324" cy="61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041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redondeado 4"/>
          <p:cNvSpPr/>
          <p:nvPr/>
        </p:nvSpPr>
        <p:spPr>
          <a:xfrm>
            <a:off x="249683" y="5025950"/>
            <a:ext cx="8324272" cy="923330"/>
          </a:xfrm>
          <a:prstGeom prst="roundRect">
            <a:avLst/>
          </a:prstGeom>
          <a:solidFill>
            <a:srgbClr val="CC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385" name="Rectangle 4"/>
          <p:cNvSpPr>
            <a:spLocks noChangeArrowheads="1"/>
          </p:cNvSpPr>
          <p:nvPr/>
        </p:nvSpPr>
        <p:spPr bwMode="auto">
          <a:xfrm>
            <a:off x="0" y="1219895"/>
            <a:ext cx="9144000" cy="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endParaRPr lang="es-ES">
              <a:latin typeface="Calibri" pitchFamily="34" charset="0"/>
            </a:endParaRPr>
          </a:p>
        </p:txBody>
      </p:sp>
      <p:cxnSp>
        <p:nvCxnSpPr>
          <p:cNvPr id="8" name="7 Conector recto"/>
          <p:cNvCxnSpPr/>
          <p:nvPr/>
        </p:nvCxnSpPr>
        <p:spPr bwMode="auto">
          <a:xfrm>
            <a:off x="-31750" y="639763"/>
            <a:ext cx="9163050" cy="9524"/>
          </a:xfrm>
          <a:prstGeom prst="line">
            <a:avLst/>
          </a:prstGeom>
          <a:solidFill>
            <a:schemeClr val="accent1"/>
          </a:solidFill>
          <a:ln w="28575" cap="flat" cmpd="sng" algn="ctr">
            <a:gradFill flip="none" rotWithShape="1">
              <a:gsLst>
                <a:gs pos="0">
                  <a:srgbClr val="C00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  <a:tileRect r="-100000" b="-100000"/>
            </a:gradFill>
            <a:prstDash val="solid"/>
            <a:round/>
            <a:headEnd type="none" w="med" len="med"/>
            <a:tailEnd type="none" w="med" len="med"/>
          </a:ln>
          <a:effectLst>
            <a:innerShdw blurRad="571500" dist="152400" dir="3600000">
              <a:srgbClr val="3B9573">
                <a:alpha val="25000"/>
              </a:srgbClr>
            </a:innerShdw>
          </a:effectLst>
        </p:spPr>
      </p:cxnSp>
      <p:pic>
        <p:nvPicPr>
          <p:cNvPr id="16388" name="Picture 13" descr="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19125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4" name="Picture 12" descr="Logo_G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0288" y="0"/>
            <a:ext cx="1763712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" name="13 Título"/>
          <p:cNvSpPr>
            <a:spLocks/>
          </p:cNvSpPr>
          <p:nvPr/>
        </p:nvSpPr>
        <p:spPr bwMode="auto">
          <a:xfrm>
            <a:off x="468313" y="4762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GB" sz="4400" dirty="0" smtClean="0">
                <a:latin typeface="Calibri" pitchFamily="34" charset="0"/>
              </a:rPr>
              <a:t>Objectives</a:t>
            </a:r>
            <a:endParaRPr lang="en-GB" sz="4400" dirty="0">
              <a:latin typeface="Calibri" pitchFamily="34" charset="0"/>
            </a:endParaRPr>
          </a:p>
        </p:txBody>
      </p:sp>
      <p:sp>
        <p:nvSpPr>
          <p:cNvPr id="63" name="14 Rectángulo"/>
          <p:cNvSpPr>
            <a:spLocks noChangeArrowheads="1"/>
          </p:cNvSpPr>
          <p:nvPr/>
        </p:nvSpPr>
        <p:spPr bwMode="auto">
          <a:xfrm>
            <a:off x="35496" y="6505599"/>
            <a:ext cx="619283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 smtClean="0">
                <a:latin typeface="Calibri" pitchFamily="34" charset="0"/>
              </a:rPr>
              <a:t>World </a:t>
            </a:r>
            <a:r>
              <a:rPr lang="en-US" sz="1400" dirty="0">
                <a:latin typeface="Calibri" pitchFamily="34" charset="0"/>
              </a:rPr>
              <a:t>Bioenergy Congress and Expo</a:t>
            </a:r>
            <a:r>
              <a:rPr lang="en-GB" sz="1400" dirty="0">
                <a:latin typeface="Calibri" pitchFamily="34" charset="0"/>
              </a:rPr>
              <a:t>, Rome</a:t>
            </a:r>
            <a:r>
              <a:rPr lang="en-GB" sz="1400" dirty="0" smtClean="0">
                <a:latin typeface="Calibri" pitchFamily="34" charset="0"/>
              </a:rPr>
              <a:t>,</a:t>
            </a:r>
            <a:r>
              <a:rPr lang="es-ES" sz="1400" dirty="0" smtClean="0">
                <a:latin typeface="Calibri" pitchFamily="34" charset="0"/>
              </a:rPr>
              <a:t> </a:t>
            </a:r>
            <a:r>
              <a:rPr lang="es-ES" sz="1400" dirty="0">
                <a:latin typeface="Calibri" pitchFamily="34" charset="0"/>
              </a:rPr>
              <a:t>June 13-14, 2016</a:t>
            </a:r>
            <a:endParaRPr lang="en-GB" sz="1400" dirty="0">
              <a:latin typeface="Calibri" pitchFamily="34" charset="0"/>
            </a:endParaRPr>
          </a:p>
        </p:txBody>
      </p:sp>
      <p:sp>
        <p:nvSpPr>
          <p:cNvPr id="84" name="Rectángulo 83"/>
          <p:cNvSpPr/>
          <p:nvPr/>
        </p:nvSpPr>
        <p:spPr>
          <a:xfrm>
            <a:off x="6732240" y="6247625"/>
            <a:ext cx="23762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200" dirty="0">
              <a:solidFill>
                <a:srgbClr val="000000"/>
              </a:solidFill>
              <a:latin typeface="BELDM K+ Impact"/>
            </a:endParaRPr>
          </a:p>
          <a:p>
            <a:r>
              <a:rPr lang="es-ES" sz="1200" dirty="0">
                <a:solidFill>
                  <a:srgbClr val="000000"/>
                </a:solidFill>
                <a:latin typeface="BELDM K+ Impact"/>
              </a:rPr>
              <a:t> </a:t>
            </a:r>
            <a:r>
              <a:rPr lang="es-ES" dirty="0">
                <a:solidFill>
                  <a:srgbClr val="F26421"/>
                </a:solidFill>
                <a:latin typeface="BELDM K+ Impact"/>
              </a:rPr>
              <a:t>conference</a:t>
            </a:r>
            <a:r>
              <a:rPr lang="es-ES" dirty="0">
                <a:solidFill>
                  <a:srgbClr val="0071BC"/>
                </a:solidFill>
                <a:latin typeface="BELDM K+ Impact"/>
              </a:rPr>
              <a:t>series</a:t>
            </a:r>
            <a:r>
              <a:rPr lang="es-ES" sz="1200" dirty="0">
                <a:solidFill>
                  <a:srgbClr val="0071BC"/>
                </a:solidFill>
                <a:latin typeface="BELDM K+ Impact"/>
              </a:rPr>
              <a:t>.com 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321229" y="5025950"/>
            <a:ext cx="82527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GB" dirty="0" smtClean="0"/>
              <a:t>Characterisation of a spent sulphite liquor</a:t>
            </a:r>
          </a:p>
          <a:p>
            <a:pPr marL="285750" indent="-285750">
              <a:buFontTx/>
              <a:buChar char="-"/>
            </a:pPr>
            <a:r>
              <a:rPr lang="en-GB" dirty="0" smtClean="0"/>
              <a:t>Bibliographical analysis to conclude with the best alternatives of valorisation</a:t>
            </a:r>
          </a:p>
          <a:p>
            <a:pPr marL="285750" indent="-285750">
              <a:buFontTx/>
              <a:buChar char="-"/>
            </a:pPr>
            <a:r>
              <a:rPr lang="en-GB" dirty="0" smtClean="0"/>
              <a:t>Simulate the best alternatives by Aspen Plus®</a:t>
            </a:r>
          </a:p>
        </p:txBody>
      </p:sp>
      <p:sp>
        <p:nvSpPr>
          <p:cNvPr id="37" name="4 Rectángulo redondeado"/>
          <p:cNvSpPr/>
          <p:nvPr/>
        </p:nvSpPr>
        <p:spPr>
          <a:xfrm>
            <a:off x="1892746" y="1772816"/>
            <a:ext cx="1857375" cy="8572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/>
              <a:t>TRADITIONAL </a:t>
            </a:r>
            <a:r>
              <a:rPr lang="es-ES" dirty="0" smtClean="0"/>
              <a:t>SULPHITE PULP MILL</a:t>
            </a:r>
            <a:endParaRPr lang="es-ES" dirty="0"/>
          </a:p>
        </p:txBody>
      </p:sp>
      <p:sp>
        <p:nvSpPr>
          <p:cNvPr id="38" name="5 Rectángulo redondeado"/>
          <p:cNvSpPr/>
          <p:nvPr/>
        </p:nvSpPr>
        <p:spPr>
          <a:xfrm>
            <a:off x="1937196" y="3579862"/>
            <a:ext cx="1857375" cy="857250"/>
          </a:xfrm>
          <a:prstGeom prst="roundRect">
            <a:avLst/>
          </a:prstGeom>
          <a:solidFill>
            <a:srgbClr val="33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 smtClean="0"/>
              <a:t>BIOREFINERY</a:t>
            </a:r>
            <a:endParaRPr lang="es-ES" dirty="0"/>
          </a:p>
        </p:txBody>
      </p:sp>
      <p:sp>
        <p:nvSpPr>
          <p:cNvPr id="39" name="AutoShape 86"/>
          <p:cNvSpPr>
            <a:spLocks noChangeArrowheads="1"/>
          </p:cNvSpPr>
          <p:nvPr/>
        </p:nvSpPr>
        <p:spPr bwMode="auto">
          <a:xfrm>
            <a:off x="1464121" y="1915691"/>
            <a:ext cx="330200" cy="144462"/>
          </a:xfrm>
          <a:prstGeom prst="rightArrow">
            <a:avLst>
              <a:gd name="adj1" fmla="val 50000"/>
              <a:gd name="adj2" fmla="val 62498"/>
            </a:avLst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2391" tIns="46195" rIns="92391" bIns="46195" anchor="ctr"/>
          <a:lstStyle/>
          <a:p>
            <a:endParaRPr lang="es-ES" sz="1500">
              <a:latin typeface="Calibri" pitchFamily="34" charset="0"/>
            </a:endParaRPr>
          </a:p>
        </p:txBody>
      </p:sp>
      <p:sp>
        <p:nvSpPr>
          <p:cNvPr id="40" name="53 CuadroTexto"/>
          <p:cNvSpPr txBox="1">
            <a:spLocks noChangeArrowheads="1"/>
          </p:cNvSpPr>
          <p:nvPr/>
        </p:nvSpPr>
        <p:spPr bwMode="auto">
          <a:xfrm>
            <a:off x="178246" y="1772816"/>
            <a:ext cx="12144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s-ES">
                <a:latin typeface="Calibri" pitchFamily="34" charset="0"/>
              </a:rPr>
              <a:t>Wood</a:t>
            </a:r>
          </a:p>
        </p:txBody>
      </p:sp>
      <p:sp>
        <p:nvSpPr>
          <p:cNvPr id="41" name="AutoShape 86"/>
          <p:cNvSpPr>
            <a:spLocks noChangeArrowheads="1"/>
          </p:cNvSpPr>
          <p:nvPr/>
        </p:nvSpPr>
        <p:spPr bwMode="auto">
          <a:xfrm>
            <a:off x="1475656" y="2331616"/>
            <a:ext cx="330200" cy="144462"/>
          </a:xfrm>
          <a:prstGeom prst="rightArrow">
            <a:avLst>
              <a:gd name="adj1" fmla="val 50000"/>
              <a:gd name="adj2" fmla="val 62498"/>
            </a:avLst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2391" tIns="46195" rIns="92391" bIns="46195" anchor="ctr"/>
          <a:lstStyle/>
          <a:p>
            <a:endParaRPr lang="es-ES" sz="1500">
              <a:latin typeface="Calibri" pitchFamily="34" charset="0"/>
            </a:endParaRPr>
          </a:p>
        </p:txBody>
      </p:sp>
      <p:sp>
        <p:nvSpPr>
          <p:cNvPr id="42" name="55 CuadroTexto"/>
          <p:cNvSpPr txBox="1">
            <a:spLocks noChangeArrowheads="1"/>
          </p:cNvSpPr>
          <p:nvPr/>
        </p:nvSpPr>
        <p:spPr bwMode="auto">
          <a:xfrm>
            <a:off x="205233" y="2188741"/>
            <a:ext cx="12144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s-ES">
                <a:latin typeface="Calibri" pitchFamily="34" charset="0"/>
              </a:rPr>
              <a:t>Fuel</a:t>
            </a:r>
          </a:p>
        </p:txBody>
      </p:sp>
      <p:sp>
        <p:nvSpPr>
          <p:cNvPr id="43" name="57 CuadroTexto"/>
          <p:cNvSpPr txBox="1">
            <a:spLocks noChangeArrowheads="1"/>
          </p:cNvSpPr>
          <p:nvPr/>
        </p:nvSpPr>
        <p:spPr bwMode="auto">
          <a:xfrm>
            <a:off x="4250183" y="1772816"/>
            <a:ext cx="12144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latin typeface="Calibri" pitchFamily="34" charset="0"/>
              </a:rPr>
              <a:t>Cellulose</a:t>
            </a:r>
          </a:p>
        </p:txBody>
      </p:sp>
      <p:sp>
        <p:nvSpPr>
          <p:cNvPr id="44" name="AutoShape 86"/>
          <p:cNvSpPr>
            <a:spLocks noChangeArrowheads="1"/>
          </p:cNvSpPr>
          <p:nvPr/>
        </p:nvSpPr>
        <p:spPr bwMode="auto">
          <a:xfrm>
            <a:off x="3892996" y="1915691"/>
            <a:ext cx="330200" cy="144462"/>
          </a:xfrm>
          <a:prstGeom prst="rightArrow">
            <a:avLst>
              <a:gd name="adj1" fmla="val 50000"/>
              <a:gd name="adj2" fmla="val 62498"/>
            </a:avLst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2391" tIns="46195" rIns="92391" bIns="46195" anchor="ctr"/>
          <a:lstStyle/>
          <a:p>
            <a:endParaRPr lang="es-ES" sz="1500">
              <a:latin typeface="Calibri" pitchFamily="34" charset="0"/>
            </a:endParaRPr>
          </a:p>
        </p:txBody>
      </p:sp>
      <p:sp>
        <p:nvSpPr>
          <p:cNvPr id="45" name="59 CuadroTexto"/>
          <p:cNvSpPr txBox="1">
            <a:spLocks noChangeArrowheads="1"/>
          </p:cNvSpPr>
          <p:nvPr/>
        </p:nvSpPr>
        <p:spPr bwMode="auto">
          <a:xfrm>
            <a:off x="4250182" y="2260178"/>
            <a:ext cx="314325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dirty="0" err="1" smtClean="0">
                <a:latin typeface="Calibri" pitchFamily="34" charset="0"/>
              </a:rPr>
              <a:t>Spent</a:t>
            </a:r>
            <a:r>
              <a:rPr lang="es-ES" dirty="0" smtClean="0">
                <a:latin typeface="Calibri" pitchFamily="34" charset="0"/>
              </a:rPr>
              <a:t> </a:t>
            </a:r>
            <a:r>
              <a:rPr lang="es-ES" dirty="0" err="1" smtClean="0">
                <a:latin typeface="Calibri" pitchFamily="34" charset="0"/>
              </a:rPr>
              <a:t>liquor</a:t>
            </a:r>
            <a:r>
              <a:rPr lang="es-ES" dirty="0" smtClean="0">
                <a:latin typeface="Calibri" pitchFamily="34" charset="0"/>
              </a:rPr>
              <a:t> (</a:t>
            </a:r>
            <a:r>
              <a:rPr lang="es-ES" dirty="0" err="1" smtClean="0">
                <a:latin typeface="Calibri" pitchFamily="34" charset="0"/>
              </a:rPr>
              <a:t>waste</a:t>
            </a:r>
            <a:r>
              <a:rPr lang="es-ES" dirty="0" smtClean="0">
                <a:latin typeface="Calibri" pitchFamily="34" charset="0"/>
              </a:rPr>
              <a:t> material)</a:t>
            </a:r>
            <a:endParaRPr lang="es-ES" dirty="0">
              <a:latin typeface="Calibri" pitchFamily="34" charset="0"/>
            </a:endParaRPr>
          </a:p>
        </p:txBody>
      </p:sp>
      <p:sp>
        <p:nvSpPr>
          <p:cNvPr id="46" name="AutoShape 86"/>
          <p:cNvSpPr>
            <a:spLocks noChangeArrowheads="1"/>
          </p:cNvSpPr>
          <p:nvPr/>
        </p:nvSpPr>
        <p:spPr bwMode="auto">
          <a:xfrm>
            <a:off x="3892996" y="2403053"/>
            <a:ext cx="330200" cy="144463"/>
          </a:xfrm>
          <a:prstGeom prst="rightArrow">
            <a:avLst>
              <a:gd name="adj1" fmla="val 50000"/>
              <a:gd name="adj2" fmla="val 62497"/>
            </a:avLst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2391" tIns="46195" rIns="92391" bIns="46195" anchor="ctr"/>
          <a:lstStyle/>
          <a:p>
            <a:endParaRPr lang="es-ES" sz="1500">
              <a:latin typeface="Calibri" pitchFamily="34" charset="0"/>
            </a:endParaRPr>
          </a:p>
        </p:txBody>
      </p:sp>
      <p:sp>
        <p:nvSpPr>
          <p:cNvPr id="47" name="61 CuadroTexto"/>
          <p:cNvSpPr txBox="1">
            <a:spLocks noChangeArrowheads="1"/>
          </p:cNvSpPr>
          <p:nvPr/>
        </p:nvSpPr>
        <p:spPr bwMode="auto">
          <a:xfrm>
            <a:off x="5750371" y="1772816"/>
            <a:ext cx="16430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b="1" dirty="0" err="1" smtClean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  <a:ea typeface="Times New Roman" pitchFamily="18" charset="0"/>
                <a:cs typeface="Arial" pitchFamily="34" charset="0"/>
              </a:rPr>
              <a:t>Dissolving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s-ES" b="1" dirty="0" err="1" smtClean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  <a:ea typeface="Times New Roman" pitchFamily="18" charset="0"/>
                <a:cs typeface="Arial" pitchFamily="34" charset="0"/>
              </a:rPr>
              <a:t>Pulp</a:t>
            </a:r>
            <a:endParaRPr lang="es-ES" b="1" dirty="0">
              <a:solidFill>
                <a:schemeClr val="accent6">
                  <a:lumMod val="75000"/>
                </a:schemeClr>
              </a:solidFill>
              <a:latin typeface="Arial Narrow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48" name="AutoShape 86"/>
          <p:cNvSpPr>
            <a:spLocks noChangeArrowheads="1"/>
          </p:cNvSpPr>
          <p:nvPr/>
        </p:nvSpPr>
        <p:spPr bwMode="auto">
          <a:xfrm>
            <a:off x="5393183" y="1915691"/>
            <a:ext cx="330200" cy="144462"/>
          </a:xfrm>
          <a:prstGeom prst="rightArrow">
            <a:avLst>
              <a:gd name="adj1" fmla="val 50000"/>
              <a:gd name="adj2" fmla="val 62498"/>
            </a:avLst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2391" tIns="46195" rIns="92391" bIns="46195" anchor="ctr"/>
          <a:lstStyle/>
          <a:p>
            <a:endParaRPr lang="es-ES" sz="1500">
              <a:latin typeface="Calibri" pitchFamily="34" charset="0"/>
            </a:endParaRPr>
          </a:p>
        </p:txBody>
      </p:sp>
      <p:sp>
        <p:nvSpPr>
          <p:cNvPr id="49" name="AutoShape 86"/>
          <p:cNvSpPr>
            <a:spLocks noChangeArrowheads="1"/>
          </p:cNvSpPr>
          <p:nvPr/>
        </p:nvSpPr>
        <p:spPr bwMode="auto">
          <a:xfrm>
            <a:off x="1508571" y="3722737"/>
            <a:ext cx="331787" cy="144462"/>
          </a:xfrm>
          <a:prstGeom prst="rightArrow">
            <a:avLst>
              <a:gd name="adj1" fmla="val 50000"/>
              <a:gd name="adj2" fmla="val 62798"/>
            </a:avLst>
          </a:prstGeom>
          <a:solidFill>
            <a:srgbClr val="33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2391" tIns="46195" rIns="92391" bIns="46195" anchor="ctr"/>
          <a:lstStyle/>
          <a:p>
            <a:endParaRPr lang="es-ES" sz="1500">
              <a:latin typeface="Calibri" pitchFamily="34" charset="0"/>
            </a:endParaRPr>
          </a:p>
        </p:txBody>
      </p:sp>
      <p:sp>
        <p:nvSpPr>
          <p:cNvPr id="50" name="64 CuadroTexto"/>
          <p:cNvSpPr txBox="1">
            <a:spLocks noChangeArrowheads="1"/>
          </p:cNvSpPr>
          <p:nvPr/>
        </p:nvSpPr>
        <p:spPr bwMode="auto">
          <a:xfrm>
            <a:off x="294133" y="3579862"/>
            <a:ext cx="1143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s-ES">
                <a:latin typeface="Calibri" pitchFamily="34" charset="0"/>
              </a:rPr>
              <a:t>Wood </a:t>
            </a:r>
          </a:p>
        </p:txBody>
      </p:sp>
      <p:sp>
        <p:nvSpPr>
          <p:cNvPr id="51" name="AutoShape 86"/>
          <p:cNvSpPr>
            <a:spLocks noChangeArrowheads="1"/>
          </p:cNvSpPr>
          <p:nvPr/>
        </p:nvSpPr>
        <p:spPr bwMode="auto">
          <a:xfrm>
            <a:off x="1505496" y="4138662"/>
            <a:ext cx="330200" cy="144462"/>
          </a:xfrm>
          <a:prstGeom prst="rightArrow">
            <a:avLst>
              <a:gd name="adj1" fmla="val 50000"/>
              <a:gd name="adj2" fmla="val 62498"/>
            </a:avLst>
          </a:prstGeom>
          <a:solidFill>
            <a:srgbClr val="33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2391" tIns="46195" rIns="92391" bIns="46195" anchor="ctr"/>
          <a:lstStyle/>
          <a:p>
            <a:endParaRPr lang="es-ES" sz="1500">
              <a:latin typeface="Calibri" pitchFamily="34" charset="0"/>
            </a:endParaRPr>
          </a:p>
        </p:txBody>
      </p:sp>
      <p:sp>
        <p:nvSpPr>
          <p:cNvPr id="52" name="66 CuadroTexto"/>
          <p:cNvSpPr txBox="1">
            <a:spLocks noChangeArrowheads="1"/>
          </p:cNvSpPr>
          <p:nvPr/>
        </p:nvSpPr>
        <p:spPr bwMode="auto">
          <a:xfrm>
            <a:off x="249683" y="3995787"/>
            <a:ext cx="12144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s-ES">
                <a:latin typeface="Calibri" pitchFamily="34" charset="0"/>
              </a:rPr>
              <a:t>Fuel</a:t>
            </a:r>
          </a:p>
        </p:txBody>
      </p:sp>
      <p:sp>
        <p:nvSpPr>
          <p:cNvPr id="53" name="105 CuadroTexto"/>
          <p:cNvSpPr txBox="1">
            <a:spLocks noChangeArrowheads="1"/>
          </p:cNvSpPr>
          <p:nvPr/>
        </p:nvSpPr>
        <p:spPr bwMode="auto">
          <a:xfrm>
            <a:off x="4294633" y="3508424"/>
            <a:ext cx="12144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latin typeface="Calibri" pitchFamily="34" charset="0"/>
              </a:rPr>
              <a:t>Cellulose</a:t>
            </a:r>
          </a:p>
        </p:txBody>
      </p:sp>
      <p:sp>
        <p:nvSpPr>
          <p:cNvPr id="54" name="AutoShape 86"/>
          <p:cNvSpPr>
            <a:spLocks noChangeArrowheads="1"/>
          </p:cNvSpPr>
          <p:nvPr/>
        </p:nvSpPr>
        <p:spPr bwMode="auto">
          <a:xfrm>
            <a:off x="3937446" y="3651299"/>
            <a:ext cx="331787" cy="144463"/>
          </a:xfrm>
          <a:prstGeom prst="rightArrow">
            <a:avLst>
              <a:gd name="adj1" fmla="val 50000"/>
              <a:gd name="adj2" fmla="val 62798"/>
            </a:avLst>
          </a:prstGeom>
          <a:solidFill>
            <a:srgbClr val="33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2391" tIns="46195" rIns="92391" bIns="46195" anchor="ctr"/>
          <a:lstStyle/>
          <a:p>
            <a:endParaRPr lang="es-ES" sz="1500">
              <a:latin typeface="Calibri" pitchFamily="34" charset="0"/>
            </a:endParaRPr>
          </a:p>
        </p:txBody>
      </p:sp>
      <p:sp>
        <p:nvSpPr>
          <p:cNvPr id="55" name="107 CuadroTexto"/>
          <p:cNvSpPr txBox="1">
            <a:spLocks noChangeArrowheads="1"/>
          </p:cNvSpPr>
          <p:nvPr/>
        </p:nvSpPr>
        <p:spPr bwMode="auto">
          <a:xfrm>
            <a:off x="4221658" y="3995787"/>
            <a:ext cx="12144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dirty="0" err="1" smtClean="0">
                <a:latin typeface="Calibri" pitchFamily="34" charset="0"/>
              </a:rPr>
              <a:t>Liquor</a:t>
            </a:r>
            <a:endParaRPr lang="es-ES" dirty="0">
              <a:latin typeface="Calibri" pitchFamily="34" charset="0"/>
            </a:endParaRPr>
          </a:p>
        </p:txBody>
      </p:sp>
      <p:sp>
        <p:nvSpPr>
          <p:cNvPr id="56" name="AutoShape 86"/>
          <p:cNvSpPr>
            <a:spLocks noChangeArrowheads="1"/>
          </p:cNvSpPr>
          <p:nvPr/>
        </p:nvSpPr>
        <p:spPr bwMode="auto">
          <a:xfrm>
            <a:off x="3937446" y="4138662"/>
            <a:ext cx="331787" cy="144462"/>
          </a:xfrm>
          <a:prstGeom prst="rightArrow">
            <a:avLst>
              <a:gd name="adj1" fmla="val 50000"/>
              <a:gd name="adj2" fmla="val 62798"/>
            </a:avLst>
          </a:prstGeom>
          <a:solidFill>
            <a:srgbClr val="33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2391" tIns="46195" rIns="92391" bIns="46195" anchor="ctr"/>
          <a:lstStyle/>
          <a:p>
            <a:endParaRPr lang="es-ES" sz="1500">
              <a:latin typeface="Calibri" pitchFamily="34" charset="0"/>
            </a:endParaRPr>
          </a:p>
        </p:txBody>
      </p:sp>
      <p:sp>
        <p:nvSpPr>
          <p:cNvPr id="57" name="109 CuadroTexto"/>
          <p:cNvSpPr txBox="1">
            <a:spLocks noChangeArrowheads="1"/>
          </p:cNvSpPr>
          <p:nvPr/>
        </p:nvSpPr>
        <p:spPr bwMode="auto">
          <a:xfrm>
            <a:off x="5794821" y="3508424"/>
            <a:ext cx="234037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b="1" dirty="0" err="1" smtClean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  <a:ea typeface="Times New Roman" pitchFamily="18" charset="0"/>
                <a:cs typeface="Arial" pitchFamily="34" charset="0"/>
              </a:rPr>
              <a:t>Dissolving</a:t>
            </a:r>
            <a:r>
              <a:rPr lang="es-ES" b="1" dirty="0" smtClean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s-ES" b="1" dirty="0" err="1" smtClean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  <a:ea typeface="Times New Roman" pitchFamily="18" charset="0"/>
                <a:cs typeface="Arial" pitchFamily="34" charset="0"/>
              </a:rPr>
              <a:t>Pulp</a:t>
            </a:r>
            <a:endParaRPr lang="es-ES" b="1" dirty="0">
              <a:solidFill>
                <a:schemeClr val="accent6">
                  <a:lumMod val="75000"/>
                </a:schemeClr>
              </a:solidFill>
              <a:latin typeface="Arial Narrow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59" name="AutoShape 86"/>
          <p:cNvSpPr>
            <a:spLocks noChangeArrowheads="1"/>
          </p:cNvSpPr>
          <p:nvPr/>
        </p:nvSpPr>
        <p:spPr bwMode="auto">
          <a:xfrm>
            <a:off x="5437633" y="3651299"/>
            <a:ext cx="331788" cy="144463"/>
          </a:xfrm>
          <a:prstGeom prst="rightArrow">
            <a:avLst>
              <a:gd name="adj1" fmla="val 50000"/>
              <a:gd name="adj2" fmla="val 62798"/>
            </a:avLst>
          </a:prstGeom>
          <a:solidFill>
            <a:srgbClr val="33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2391" tIns="46195" rIns="92391" bIns="46195" anchor="ctr"/>
          <a:lstStyle/>
          <a:p>
            <a:endParaRPr lang="es-ES" sz="1500">
              <a:latin typeface="Calibri" pitchFamily="34" charset="0"/>
            </a:endParaRPr>
          </a:p>
        </p:txBody>
      </p:sp>
      <p:sp>
        <p:nvSpPr>
          <p:cNvPr id="60" name="111 CuadroTexto"/>
          <p:cNvSpPr txBox="1">
            <a:spLocks noChangeArrowheads="1"/>
          </p:cNvSpPr>
          <p:nvPr/>
        </p:nvSpPr>
        <p:spPr bwMode="auto">
          <a:xfrm>
            <a:off x="5759086" y="3990652"/>
            <a:ext cx="142875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dirty="0" smtClean="0">
                <a:latin typeface="Calibri" pitchFamily="34" charset="0"/>
              </a:rPr>
              <a:t>Biorefinery</a:t>
            </a:r>
            <a:endParaRPr lang="es-ES" dirty="0">
              <a:latin typeface="Calibri" pitchFamily="34" charset="0"/>
            </a:endParaRPr>
          </a:p>
        </p:txBody>
      </p:sp>
      <p:sp>
        <p:nvSpPr>
          <p:cNvPr id="61" name="AutoShape 86"/>
          <p:cNvSpPr>
            <a:spLocks noChangeArrowheads="1"/>
          </p:cNvSpPr>
          <p:nvPr/>
        </p:nvSpPr>
        <p:spPr bwMode="auto">
          <a:xfrm>
            <a:off x="5436096" y="4151640"/>
            <a:ext cx="330977" cy="144569"/>
          </a:xfrm>
          <a:prstGeom prst="rightArrow">
            <a:avLst>
              <a:gd name="adj1" fmla="val 50000"/>
              <a:gd name="adj2" fmla="val 62627"/>
            </a:avLst>
          </a:prstGeom>
          <a:solidFill>
            <a:srgbClr val="33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2391" tIns="46195" rIns="92391" bIns="46195" anchor="ctr"/>
          <a:lstStyle/>
          <a:p>
            <a:endParaRPr lang="es-ES" sz="1500">
              <a:latin typeface="Calibri" pitchFamily="34" charset="0"/>
            </a:endParaRPr>
          </a:p>
        </p:txBody>
      </p:sp>
      <p:sp>
        <p:nvSpPr>
          <p:cNvPr id="62" name="113 CuadroTexto"/>
          <p:cNvSpPr txBox="1">
            <a:spLocks noChangeArrowheads="1"/>
          </p:cNvSpPr>
          <p:nvPr/>
        </p:nvSpPr>
        <p:spPr bwMode="auto">
          <a:xfrm>
            <a:off x="7452320" y="4005064"/>
            <a:ext cx="16430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b="1" dirty="0" err="1" smtClean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  <a:ea typeface="Times New Roman" pitchFamily="18" charset="0"/>
                <a:cs typeface="Arial" pitchFamily="34" charset="0"/>
              </a:rPr>
              <a:t>Alternatives</a:t>
            </a:r>
            <a:endParaRPr lang="es-ES" b="1" dirty="0">
              <a:solidFill>
                <a:schemeClr val="accent6">
                  <a:lumMod val="75000"/>
                </a:schemeClr>
              </a:solidFill>
              <a:latin typeface="Arial Narrow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64" name="AutoShape 86"/>
          <p:cNvSpPr>
            <a:spLocks noChangeArrowheads="1"/>
          </p:cNvSpPr>
          <p:nvPr/>
        </p:nvSpPr>
        <p:spPr bwMode="auto">
          <a:xfrm>
            <a:off x="7018295" y="4150039"/>
            <a:ext cx="330977" cy="144569"/>
          </a:xfrm>
          <a:prstGeom prst="rightArrow">
            <a:avLst>
              <a:gd name="adj1" fmla="val 50000"/>
              <a:gd name="adj2" fmla="val 62627"/>
            </a:avLst>
          </a:prstGeom>
          <a:solidFill>
            <a:srgbClr val="33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2391" tIns="46195" rIns="92391" bIns="46195" anchor="ctr"/>
          <a:lstStyle/>
          <a:p>
            <a:endParaRPr lang="es-ES" sz="1500">
              <a:latin typeface="Calibri" pitchFamily="34" charset="0"/>
            </a:endParaRPr>
          </a:p>
        </p:txBody>
      </p:sp>
      <p:sp>
        <p:nvSpPr>
          <p:cNvPr id="10" name="Flecha abajo 9"/>
          <p:cNvSpPr/>
          <p:nvPr/>
        </p:nvSpPr>
        <p:spPr>
          <a:xfrm>
            <a:off x="1907704" y="2842458"/>
            <a:ext cx="1944216" cy="514534"/>
          </a:xfrm>
          <a:prstGeom prst="downArrow">
            <a:avLst/>
          </a:prstGeom>
          <a:solidFill>
            <a:srgbClr val="33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5" name="Imagen 6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762"/>
            <a:ext cx="817324" cy="61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048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38" grpId="0" animBg="1"/>
      <p:bldP spid="49" grpId="0" animBg="1"/>
      <p:bldP spid="50" grpId="0"/>
      <p:bldP spid="51" grpId="0" animBg="1"/>
      <p:bldP spid="52" grpId="0"/>
      <p:bldP spid="53" grpId="0"/>
      <p:bldP spid="54" grpId="0" animBg="1"/>
      <p:bldP spid="55" grpId="0"/>
      <p:bldP spid="56" grpId="0" animBg="1"/>
      <p:bldP spid="57" grpId="0"/>
      <p:bldP spid="59" grpId="0" animBg="1"/>
      <p:bldP spid="60" grpId="0"/>
      <p:bldP spid="61" grpId="0" animBg="1"/>
      <p:bldP spid="62" grpId="0"/>
      <p:bldP spid="64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4"/>
          <p:cNvSpPr>
            <a:spLocks noChangeArrowheads="1"/>
          </p:cNvSpPr>
          <p:nvPr/>
        </p:nvSpPr>
        <p:spPr bwMode="auto">
          <a:xfrm>
            <a:off x="0" y="1789113"/>
            <a:ext cx="9144000" cy="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endParaRPr lang="es-ES">
              <a:latin typeface="Calibri" pitchFamily="34" charset="0"/>
            </a:endParaRPr>
          </a:p>
        </p:txBody>
      </p:sp>
      <p:cxnSp>
        <p:nvCxnSpPr>
          <p:cNvPr id="8" name="7 Conector recto"/>
          <p:cNvCxnSpPr/>
          <p:nvPr/>
        </p:nvCxnSpPr>
        <p:spPr bwMode="auto">
          <a:xfrm>
            <a:off x="-31750" y="639763"/>
            <a:ext cx="9163050" cy="9524"/>
          </a:xfrm>
          <a:prstGeom prst="line">
            <a:avLst/>
          </a:prstGeom>
          <a:solidFill>
            <a:schemeClr val="accent1"/>
          </a:solidFill>
          <a:ln w="28575" cap="flat" cmpd="sng" algn="ctr">
            <a:gradFill flip="none" rotWithShape="1">
              <a:gsLst>
                <a:gs pos="0">
                  <a:srgbClr val="C00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  <a:tileRect r="-100000" b="-100000"/>
            </a:gradFill>
            <a:prstDash val="solid"/>
            <a:round/>
            <a:headEnd type="none" w="med" len="med"/>
            <a:tailEnd type="none" w="med" len="med"/>
          </a:ln>
          <a:effectLst>
            <a:innerShdw blurRad="571500" dist="152400" dir="3600000">
              <a:srgbClr val="3B9573">
                <a:alpha val="25000"/>
              </a:srgbClr>
            </a:innerShdw>
          </a:effectLst>
        </p:spPr>
      </p:cxnSp>
      <p:sp>
        <p:nvSpPr>
          <p:cNvPr id="16387" name="9 CuadroTexto"/>
          <p:cNvSpPr txBox="1">
            <a:spLocks noChangeArrowheads="1"/>
          </p:cNvSpPr>
          <p:nvPr/>
        </p:nvSpPr>
        <p:spPr bwMode="auto">
          <a:xfrm>
            <a:off x="684213" y="1341438"/>
            <a:ext cx="7991475" cy="424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</p:txBody>
      </p:sp>
      <p:pic>
        <p:nvPicPr>
          <p:cNvPr id="16388" name="Picture 13" descr="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19125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9" name="13 Título"/>
          <p:cNvSpPr>
            <a:spLocks/>
          </p:cNvSpPr>
          <p:nvPr/>
        </p:nvSpPr>
        <p:spPr bwMode="auto">
          <a:xfrm>
            <a:off x="457200" y="485775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GB" sz="4400">
                <a:latin typeface="Calibri" pitchFamily="34" charset="0"/>
              </a:rPr>
              <a:t>Contents:</a:t>
            </a:r>
          </a:p>
        </p:txBody>
      </p:sp>
      <p:sp>
        <p:nvSpPr>
          <p:cNvPr id="16390" name="14 Marcador de contenido"/>
          <p:cNvSpPr>
            <a:spLocks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GB" sz="32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alibri" pitchFamily="34" charset="0"/>
              </a:rPr>
              <a:t>Introduction</a:t>
            </a:r>
            <a:endParaRPr lang="en-GB" sz="3200" dirty="0">
              <a:solidFill>
                <a:schemeClr val="accent1">
                  <a:lumMod val="20000"/>
                  <a:lumOff val="80000"/>
                </a:schemeClr>
              </a:solidFill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GB" sz="32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alibri" pitchFamily="34" charset="0"/>
              </a:rPr>
              <a:t>Objective</a:t>
            </a:r>
            <a:endParaRPr lang="en-GB" sz="3200" dirty="0">
              <a:solidFill>
                <a:schemeClr val="accent1">
                  <a:lumMod val="20000"/>
                  <a:lumOff val="80000"/>
                </a:schemeClr>
              </a:solidFill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GB" sz="3200" dirty="0" smtClean="0">
                <a:solidFill>
                  <a:srgbClr val="002060"/>
                </a:solidFill>
                <a:latin typeface="Calibri" pitchFamily="34" charset="0"/>
              </a:rPr>
              <a:t>Methods</a:t>
            </a:r>
            <a:endParaRPr lang="en-GB" sz="3200" dirty="0">
              <a:solidFill>
                <a:srgbClr val="002060"/>
              </a:solidFill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GB" sz="3200" dirty="0" smtClean="0">
                <a:solidFill>
                  <a:srgbClr val="002060"/>
                </a:solidFill>
                <a:latin typeface="Calibri" pitchFamily="34" charset="0"/>
              </a:rPr>
              <a:t>Results</a:t>
            </a:r>
            <a:endParaRPr lang="en-GB" sz="3200" dirty="0">
              <a:solidFill>
                <a:srgbClr val="002060"/>
              </a:solidFill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GB" sz="3200" dirty="0" smtClean="0">
                <a:solidFill>
                  <a:srgbClr val="002060"/>
                </a:solidFill>
                <a:latin typeface="Calibri" pitchFamily="34" charset="0"/>
              </a:rPr>
              <a:t>Conclusions</a:t>
            </a:r>
            <a:endParaRPr lang="en-GB" sz="3200" dirty="0">
              <a:solidFill>
                <a:srgbClr val="002060"/>
              </a:solidFill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en-GB" sz="3200" dirty="0">
              <a:solidFill>
                <a:srgbClr val="002060"/>
              </a:solidFill>
              <a:latin typeface="Calibri" pitchFamily="34" charset="0"/>
            </a:endParaRPr>
          </a:p>
        </p:txBody>
      </p:sp>
      <p:pic>
        <p:nvPicPr>
          <p:cNvPr id="16394" name="Picture 12" descr="Logo_G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0288" y="0"/>
            <a:ext cx="1763712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14 Rectángulo"/>
          <p:cNvSpPr>
            <a:spLocks noChangeArrowheads="1"/>
          </p:cNvSpPr>
          <p:nvPr/>
        </p:nvSpPr>
        <p:spPr bwMode="auto">
          <a:xfrm>
            <a:off x="35496" y="6505599"/>
            <a:ext cx="619283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 smtClean="0">
                <a:latin typeface="Calibri" pitchFamily="34" charset="0"/>
              </a:rPr>
              <a:t>World </a:t>
            </a:r>
            <a:r>
              <a:rPr lang="en-US" sz="1400" dirty="0">
                <a:latin typeface="Calibri" pitchFamily="34" charset="0"/>
              </a:rPr>
              <a:t>Bioenergy Congress and Expo</a:t>
            </a:r>
            <a:r>
              <a:rPr lang="en-GB" sz="1400" dirty="0">
                <a:latin typeface="Calibri" pitchFamily="34" charset="0"/>
              </a:rPr>
              <a:t>, Rome</a:t>
            </a:r>
            <a:r>
              <a:rPr lang="en-GB" sz="1400" dirty="0" smtClean="0">
                <a:latin typeface="Calibri" pitchFamily="34" charset="0"/>
              </a:rPr>
              <a:t>,</a:t>
            </a:r>
            <a:r>
              <a:rPr lang="es-ES" sz="1400" dirty="0" smtClean="0">
                <a:latin typeface="Calibri" pitchFamily="34" charset="0"/>
              </a:rPr>
              <a:t> </a:t>
            </a:r>
            <a:r>
              <a:rPr lang="es-ES" sz="1400" dirty="0">
                <a:latin typeface="Calibri" pitchFamily="34" charset="0"/>
              </a:rPr>
              <a:t>June 13-14, 2016</a:t>
            </a:r>
            <a:endParaRPr lang="en-GB" sz="1400" dirty="0">
              <a:latin typeface="Calibri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6732240" y="6247625"/>
            <a:ext cx="23762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200" dirty="0">
              <a:solidFill>
                <a:srgbClr val="000000"/>
              </a:solidFill>
              <a:latin typeface="BELDM K+ Impact"/>
            </a:endParaRPr>
          </a:p>
          <a:p>
            <a:r>
              <a:rPr lang="es-ES" sz="1200" dirty="0">
                <a:solidFill>
                  <a:srgbClr val="000000"/>
                </a:solidFill>
                <a:latin typeface="BELDM K+ Impact"/>
              </a:rPr>
              <a:t> </a:t>
            </a:r>
            <a:r>
              <a:rPr lang="es-ES" dirty="0">
                <a:solidFill>
                  <a:srgbClr val="F26421"/>
                </a:solidFill>
                <a:latin typeface="BELDM K+ Impact"/>
              </a:rPr>
              <a:t>conference</a:t>
            </a:r>
            <a:r>
              <a:rPr lang="es-ES" dirty="0">
                <a:solidFill>
                  <a:srgbClr val="0071BC"/>
                </a:solidFill>
                <a:latin typeface="BELDM K+ Impact"/>
              </a:rPr>
              <a:t>series</a:t>
            </a:r>
            <a:r>
              <a:rPr lang="es-ES" sz="1200" dirty="0">
                <a:solidFill>
                  <a:srgbClr val="0071BC"/>
                </a:solidFill>
                <a:latin typeface="BELDM K+ Impact"/>
              </a:rPr>
              <a:t>.com </a:t>
            </a: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762"/>
            <a:ext cx="817324" cy="61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525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4"/>
          <p:cNvSpPr>
            <a:spLocks noChangeArrowheads="1"/>
          </p:cNvSpPr>
          <p:nvPr/>
        </p:nvSpPr>
        <p:spPr bwMode="auto">
          <a:xfrm>
            <a:off x="0" y="1219895"/>
            <a:ext cx="9144000" cy="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endParaRPr lang="es-ES">
              <a:latin typeface="Calibri" pitchFamily="34" charset="0"/>
            </a:endParaRPr>
          </a:p>
        </p:txBody>
      </p:sp>
      <p:cxnSp>
        <p:nvCxnSpPr>
          <p:cNvPr id="8" name="7 Conector recto"/>
          <p:cNvCxnSpPr/>
          <p:nvPr/>
        </p:nvCxnSpPr>
        <p:spPr bwMode="auto">
          <a:xfrm>
            <a:off x="-31750" y="639763"/>
            <a:ext cx="9163050" cy="9524"/>
          </a:xfrm>
          <a:prstGeom prst="line">
            <a:avLst/>
          </a:prstGeom>
          <a:solidFill>
            <a:schemeClr val="accent1"/>
          </a:solidFill>
          <a:ln w="28575" cap="flat" cmpd="sng" algn="ctr">
            <a:gradFill flip="none" rotWithShape="1">
              <a:gsLst>
                <a:gs pos="0">
                  <a:srgbClr val="C00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  <a:tileRect r="-100000" b="-100000"/>
            </a:gradFill>
            <a:prstDash val="solid"/>
            <a:round/>
            <a:headEnd type="none" w="med" len="med"/>
            <a:tailEnd type="none" w="med" len="med"/>
          </a:ln>
          <a:effectLst>
            <a:innerShdw blurRad="571500" dist="152400" dir="3600000">
              <a:srgbClr val="3B9573">
                <a:alpha val="25000"/>
              </a:srgbClr>
            </a:innerShdw>
          </a:effectLst>
        </p:spPr>
      </p:cxnSp>
      <p:pic>
        <p:nvPicPr>
          <p:cNvPr id="16388" name="Picture 13" descr="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19125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4" name="Picture 12" descr="Logo_G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0288" y="0"/>
            <a:ext cx="1763712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" name="13 Título"/>
          <p:cNvSpPr>
            <a:spLocks/>
          </p:cNvSpPr>
          <p:nvPr/>
        </p:nvSpPr>
        <p:spPr bwMode="auto">
          <a:xfrm>
            <a:off x="468313" y="4762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GB" sz="4400" dirty="0" smtClean="0">
                <a:latin typeface="Calibri" pitchFamily="34" charset="0"/>
              </a:rPr>
              <a:t>Methods: characterisation</a:t>
            </a:r>
            <a:endParaRPr lang="en-GB" sz="4400" dirty="0">
              <a:latin typeface="Calibri" pitchFamily="34" charset="0"/>
            </a:endParaRPr>
          </a:p>
        </p:txBody>
      </p:sp>
      <p:sp>
        <p:nvSpPr>
          <p:cNvPr id="63" name="14 Rectángulo"/>
          <p:cNvSpPr>
            <a:spLocks noChangeArrowheads="1"/>
          </p:cNvSpPr>
          <p:nvPr/>
        </p:nvSpPr>
        <p:spPr bwMode="auto">
          <a:xfrm>
            <a:off x="35496" y="6505599"/>
            <a:ext cx="619283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 smtClean="0">
                <a:latin typeface="Calibri" pitchFamily="34" charset="0"/>
              </a:rPr>
              <a:t>World </a:t>
            </a:r>
            <a:r>
              <a:rPr lang="en-US" sz="1400" dirty="0">
                <a:latin typeface="Calibri" pitchFamily="34" charset="0"/>
              </a:rPr>
              <a:t>Bioenergy Congress and Expo</a:t>
            </a:r>
            <a:r>
              <a:rPr lang="en-GB" sz="1400" dirty="0">
                <a:latin typeface="Calibri" pitchFamily="34" charset="0"/>
              </a:rPr>
              <a:t>, Rome</a:t>
            </a:r>
            <a:r>
              <a:rPr lang="en-GB" sz="1400" dirty="0" smtClean="0">
                <a:latin typeface="Calibri" pitchFamily="34" charset="0"/>
              </a:rPr>
              <a:t>,</a:t>
            </a:r>
            <a:r>
              <a:rPr lang="es-ES" sz="1400" dirty="0" smtClean="0">
                <a:latin typeface="Calibri" pitchFamily="34" charset="0"/>
              </a:rPr>
              <a:t> </a:t>
            </a:r>
            <a:r>
              <a:rPr lang="es-ES" sz="1400" dirty="0">
                <a:latin typeface="Calibri" pitchFamily="34" charset="0"/>
              </a:rPr>
              <a:t>June 13-14, 2016</a:t>
            </a:r>
            <a:endParaRPr lang="en-GB" sz="1400" dirty="0">
              <a:latin typeface="Calibri" pitchFamily="34" charset="0"/>
            </a:endParaRPr>
          </a:p>
        </p:txBody>
      </p:sp>
      <p:sp>
        <p:nvSpPr>
          <p:cNvPr id="84" name="Rectángulo 83"/>
          <p:cNvSpPr/>
          <p:nvPr/>
        </p:nvSpPr>
        <p:spPr>
          <a:xfrm>
            <a:off x="6732240" y="6247625"/>
            <a:ext cx="23762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200" dirty="0">
              <a:solidFill>
                <a:srgbClr val="000000"/>
              </a:solidFill>
              <a:latin typeface="BELDM K+ Impact"/>
            </a:endParaRPr>
          </a:p>
          <a:p>
            <a:r>
              <a:rPr lang="es-ES" sz="1200" dirty="0">
                <a:solidFill>
                  <a:srgbClr val="000000"/>
                </a:solidFill>
                <a:latin typeface="BELDM K+ Impact"/>
              </a:rPr>
              <a:t> </a:t>
            </a:r>
            <a:r>
              <a:rPr lang="es-ES" dirty="0">
                <a:solidFill>
                  <a:srgbClr val="F26421"/>
                </a:solidFill>
                <a:latin typeface="BELDM K+ Impact"/>
              </a:rPr>
              <a:t>conference</a:t>
            </a:r>
            <a:r>
              <a:rPr lang="es-ES" dirty="0">
                <a:solidFill>
                  <a:srgbClr val="0071BC"/>
                </a:solidFill>
                <a:latin typeface="BELDM K+ Impact"/>
              </a:rPr>
              <a:t>series</a:t>
            </a:r>
            <a:r>
              <a:rPr lang="es-ES" sz="1200" dirty="0">
                <a:solidFill>
                  <a:srgbClr val="0071BC"/>
                </a:solidFill>
                <a:latin typeface="BELDM K+ Impact"/>
              </a:rPr>
              <a:t>.com </a:t>
            </a:r>
          </a:p>
        </p:txBody>
      </p:sp>
      <p:graphicFrame>
        <p:nvGraphicFramePr>
          <p:cNvPr id="65" name="Group 1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7214290"/>
              </p:ext>
            </p:extLst>
          </p:nvPr>
        </p:nvGraphicFramePr>
        <p:xfrm>
          <a:off x="5004048" y="1700808"/>
          <a:ext cx="3929062" cy="2383088"/>
        </p:xfrm>
        <a:graphic>
          <a:graphicData uri="http://schemas.openxmlformats.org/drawingml/2006/table">
            <a:tbl>
              <a:tblPr/>
              <a:tblGrid>
                <a:gridCol w="278606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  <a:cs typeface="Arial" charset="0"/>
                        </a:rPr>
                        <a:t>Chemical parameters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  <a:cs typeface="Arial" charset="0"/>
                        </a:rPr>
                        <a:t>Technique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82588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  <a:cs typeface="Arial" charset="0"/>
                        </a:rPr>
                        <a:t>Lignosulphonates</a:t>
                      </a:r>
                      <a:endParaRPr kumimoji="0" lang="en-GB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MS PGothic" pitchFamily="34" charset="-128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  <a:cs typeface="Arial" charset="0"/>
                        </a:rPr>
                        <a:t>UV-VIS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92113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  <a:cs typeface="Arial" charset="0"/>
                        </a:rPr>
                        <a:t>Phenolics (OH)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  <a:cs typeface="Arial" charset="0"/>
                        </a:rPr>
                        <a:t>UV-VIS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92113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  <a:cs typeface="Arial" charset="0"/>
                        </a:rPr>
                        <a:t>Individual Sugar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  <a:cs typeface="Arial" charset="0"/>
                        </a:rPr>
                        <a:t>HPLC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92113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  <a:cs typeface="Arial" charset="0"/>
                        </a:rPr>
                        <a:t>Other components and inhibitors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  <a:cs typeface="Arial" charset="0"/>
                        </a:rPr>
                        <a:t>HPLC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92113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  <a:cs typeface="Arial" charset="0"/>
                        </a:rPr>
                        <a:t>Metals and other elements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  <a:cs typeface="Arial" charset="0"/>
                        </a:rPr>
                        <a:t>ICP-MS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66" name="Group 1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2435615"/>
              </p:ext>
            </p:extLst>
          </p:nvPr>
        </p:nvGraphicFramePr>
        <p:xfrm>
          <a:off x="308814" y="1700808"/>
          <a:ext cx="4433118" cy="2515046"/>
        </p:xfrm>
        <a:graphic>
          <a:graphicData uri="http://schemas.openxmlformats.org/drawingml/2006/table">
            <a:tbl>
              <a:tblPr/>
              <a:tblGrid>
                <a:gridCol w="280831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2480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93700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Physical properties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Norm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82588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pH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SM 423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01638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Density and viscosity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charset="0"/>
                        </a:rPr>
                        <a:t>ASTM-D-1298 </a:t>
                      </a:r>
                    </a:p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charset="0"/>
                        </a:rPr>
                        <a:t>UNE-EN ISO 3104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93700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Dry matter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0" i="0" u="none" strike="noStrike" dirty="0" smtClean="0">
                          <a:latin typeface="+mj-lt"/>
                        </a:rPr>
                        <a:t>SM 209C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92113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Suspended solids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0" i="0" u="none" strike="noStrike" dirty="0" smtClean="0">
                          <a:latin typeface="+mj-lt"/>
                        </a:rPr>
                        <a:t>SM 209C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92113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Ash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 err="1" smtClean="0">
                          <a:latin typeface="+mj-lt"/>
                        </a:rPr>
                        <a:t>Tappi</a:t>
                      </a:r>
                      <a:r>
                        <a:rPr lang="es-ES" sz="1400" b="0" i="0" u="none" strike="noStrike" dirty="0" smtClean="0">
                          <a:latin typeface="+mj-lt"/>
                        </a:rPr>
                        <a:t>  211 and 423</a:t>
                      </a:r>
                      <a:endParaRPr lang="es-ES" sz="1400" b="0" i="0" u="none" strike="noStrike" dirty="0">
                        <a:latin typeface="+mj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69" name="Picture 7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607" y="4381975"/>
            <a:ext cx="1955792" cy="19379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0" name="5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411" y="4640102"/>
            <a:ext cx="1568656" cy="15401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" name="Picture 4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0846" y="4674446"/>
            <a:ext cx="1908258" cy="13646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2" name="24 Imagen" descr="C:\EUCAFUEL\PROYECTO EUCAFUEL-Sniace 300811\Datos\TODO\FOTOS HIDRÓLISIS\SO2\P1280165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973883" y="4477084"/>
            <a:ext cx="1892977" cy="17594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762"/>
            <a:ext cx="817324" cy="61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221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4"/>
          <p:cNvSpPr>
            <a:spLocks noChangeArrowheads="1"/>
          </p:cNvSpPr>
          <p:nvPr/>
        </p:nvSpPr>
        <p:spPr bwMode="auto">
          <a:xfrm>
            <a:off x="0" y="1219895"/>
            <a:ext cx="9144000" cy="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endParaRPr lang="es-ES">
              <a:latin typeface="Calibri" pitchFamily="34" charset="0"/>
            </a:endParaRPr>
          </a:p>
        </p:txBody>
      </p:sp>
      <p:cxnSp>
        <p:nvCxnSpPr>
          <p:cNvPr id="8" name="7 Conector recto"/>
          <p:cNvCxnSpPr/>
          <p:nvPr/>
        </p:nvCxnSpPr>
        <p:spPr bwMode="auto">
          <a:xfrm>
            <a:off x="-31750" y="639763"/>
            <a:ext cx="9163050" cy="9524"/>
          </a:xfrm>
          <a:prstGeom prst="line">
            <a:avLst/>
          </a:prstGeom>
          <a:solidFill>
            <a:schemeClr val="accent1"/>
          </a:solidFill>
          <a:ln w="28575" cap="flat" cmpd="sng" algn="ctr">
            <a:gradFill flip="none" rotWithShape="1">
              <a:gsLst>
                <a:gs pos="0">
                  <a:srgbClr val="C00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  <a:tileRect r="-100000" b="-100000"/>
            </a:gradFill>
            <a:prstDash val="solid"/>
            <a:round/>
            <a:headEnd type="none" w="med" len="med"/>
            <a:tailEnd type="none" w="med" len="med"/>
          </a:ln>
          <a:effectLst>
            <a:innerShdw blurRad="571500" dist="152400" dir="3600000">
              <a:srgbClr val="3B9573">
                <a:alpha val="25000"/>
              </a:srgbClr>
            </a:innerShdw>
          </a:effectLst>
        </p:spPr>
      </p:cxnSp>
      <p:pic>
        <p:nvPicPr>
          <p:cNvPr id="16388" name="Picture 13" descr="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19125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4" name="Picture 12" descr="Logo_G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0288" y="0"/>
            <a:ext cx="1763712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" name="13 Título"/>
          <p:cNvSpPr>
            <a:spLocks/>
          </p:cNvSpPr>
          <p:nvPr/>
        </p:nvSpPr>
        <p:spPr bwMode="auto">
          <a:xfrm>
            <a:off x="468313" y="4762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GB" sz="4400" dirty="0" smtClean="0">
                <a:latin typeface="Calibri" pitchFamily="34" charset="0"/>
              </a:rPr>
              <a:t>Methods: simulation</a:t>
            </a:r>
            <a:endParaRPr lang="en-GB" sz="4400" dirty="0">
              <a:latin typeface="Calibri" pitchFamily="34" charset="0"/>
            </a:endParaRPr>
          </a:p>
        </p:txBody>
      </p:sp>
      <p:sp>
        <p:nvSpPr>
          <p:cNvPr id="63" name="14 Rectángulo"/>
          <p:cNvSpPr>
            <a:spLocks noChangeArrowheads="1"/>
          </p:cNvSpPr>
          <p:nvPr/>
        </p:nvSpPr>
        <p:spPr bwMode="auto">
          <a:xfrm>
            <a:off x="35496" y="6505599"/>
            <a:ext cx="619283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 smtClean="0">
                <a:latin typeface="Calibri" pitchFamily="34" charset="0"/>
              </a:rPr>
              <a:t>World </a:t>
            </a:r>
            <a:r>
              <a:rPr lang="en-US" sz="1400" dirty="0">
                <a:latin typeface="Calibri" pitchFamily="34" charset="0"/>
              </a:rPr>
              <a:t>Bioenergy Congress and Expo</a:t>
            </a:r>
            <a:r>
              <a:rPr lang="en-GB" sz="1400" dirty="0">
                <a:latin typeface="Calibri" pitchFamily="34" charset="0"/>
              </a:rPr>
              <a:t>, Rome</a:t>
            </a:r>
            <a:r>
              <a:rPr lang="en-GB" sz="1400" dirty="0" smtClean="0">
                <a:latin typeface="Calibri" pitchFamily="34" charset="0"/>
              </a:rPr>
              <a:t>,</a:t>
            </a:r>
            <a:r>
              <a:rPr lang="es-ES" sz="1400" dirty="0" smtClean="0">
                <a:latin typeface="Calibri" pitchFamily="34" charset="0"/>
              </a:rPr>
              <a:t> </a:t>
            </a:r>
            <a:r>
              <a:rPr lang="es-ES" sz="1400" dirty="0">
                <a:latin typeface="Calibri" pitchFamily="34" charset="0"/>
              </a:rPr>
              <a:t>June 13-14, 2016</a:t>
            </a:r>
            <a:endParaRPr lang="en-GB" sz="1400" dirty="0">
              <a:latin typeface="Calibri" pitchFamily="34" charset="0"/>
            </a:endParaRPr>
          </a:p>
        </p:txBody>
      </p:sp>
      <p:sp>
        <p:nvSpPr>
          <p:cNvPr id="84" name="Rectángulo 83"/>
          <p:cNvSpPr/>
          <p:nvPr/>
        </p:nvSpPr>
        <p:spPr>
          <a:xfrm>
            <a:off x="6732240" y="6247625"/>
            <a:ext cx="23762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200" dirty="0">
              <a:solidFill>
                <a:srgbClr val="000000"/>
              </a:solidFill>
              <a:latin typeface="BELDM K+ Impact"/>
            </a:endParaRPr>
          </a:p>
          <a:p>
            <a:r>
              <a:rPr lang="es-ES" sz="1200" dirty="0">
                <a:solidFill>
                  <a:srgbClr val="000000"/>
                </a:solidFill>
                <a:latin typeface="BELDM K+ Impact"/>
              </a:rPr>
              <a:t> </a:t>
            </a:r>
            <a:r>
              <a:rPr lang="es-ES" dirty="0">
                <a:solidFill>
                  <a:srgbClr val="F26421"/>
                </a:solidFill>
                <a:latin typeface="BELDM K+ Impact"/>
              </a:rPr>
              <a:t>conference</a:t>
            </a:r>
            <a:r>
              <a:rPr lang="es-ES" dirty="0">
                <a:solidFill>
                  <a:srgbClr val="0071BC"/>
                </a:solidFill>
                <a:latin typeface="BELDM K+ Impact"/>
              </a:rPr>
              <a:t>series</a:t>
            </a:r>
            <a:r>
              <a:rPr lang="es-ES" sz="1200" dirty="0">
                <a:solidFill>
                  <a:srgbClr val="0071BC"/>
                </a:solidFill>
                <a:latin typeface="BELDM K+ Impact"/>
              </a:rPr>
              <a:t>.com </a:t>
            </a: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429" y="946441"/>
            <a:ext cx="1914178" cy="546908"/>
          </a:xfrm>
          <a:prstGeom prst="rect">
            <a:avLst/>
          </a:prstGeom>
        </p:spPr>
      </p:pic>
      <p:sp>
        <p:nvSpPr>
          <p:cNvPr id="18" name="Rectángulo 17"/>
          <p:cNvSpPr/>
          <p:nvPr/>
        </p:nvSpPr>
        <p:spPr>
          <a:xfrm>
            <a:off x="250780" y="1690303"/>
            <a:ext cx="87137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latin typeface="+mj-lt"/>
              </a:rPr>
              <a:t>Aspen Plus </a:t>
            </a:r>
            <a:r>
              <a:rPr lang="en-US" dirty="0">
                <a:latin typeface="+mj-lt"/>
              </a:rPr>
              <a:t>is the market-leading chemical process </a:t>
            </a:r>
            <a:r>
              <a:rPr lang="en-US" dirty="0" err="1" smtClean="0">
                <a:latin typeface="+mj-lt"/>
              </a:rPr>
              <a:t>optimisation</a:t>
            </a:r>
            <a:r>
              <a:rPr lang="en-US" dirty="0" smtClean="0">
                <a:latin typeface="+mj-lt"/>
              </a:rPr>
              <a:t> </a:t>
            </a:r>
            <a:r>
              <a:rPr lang="en-US" dirty="0">
                <a:latin typeface="+mj-lt"/>
              </a:rPr>
              <a:t>software used by the bulk, fine, specialty, &amp; biochemical industries, as well as the polymers industry for the design, operation, and </a:t>
            </a:r>
            <a:r>
              <a:rPr lang="en-US" dirty="0" err="1" smtClean="0">
                <a:latin typeface="+mj-lt"/>
              </a:rPr>
              <a:t>optimisation</a:t>
            </a:r>
            <a:r>
              <a:rPr lang="en-US" dirty="0" smtClean="0">
                <a:latin typeface="+mj-lt"/>
              </a:rPr>
              <a:t> </a:t>
            </a:r>
            <a:r>
              <a:rPr lang="en-US" dirty="0">
                <a:latin typeface="+mj-lt"/>
              </a:rPr>
              <a:t>of safe, profitable manufacturing facilities</a:t>
            </a:r>
            <a:endParaRPr lang="es-ES" dirty="0">
              <a:latin typeface="+mj-lt"/>
            </a:endParaRPr>
          </a:p>
        </p:txBody>
      </p:sp>
      <p:sp>
        <p:nvSpPr>
          <p:cNvPr id="20" name="260 CuadroTexto"/>
          <p:cNvSpPr txBox="1">
            <a:spLocks noChangeArrowheads="1"/>
          </p:cNvSpPr>
          <p:nvPr/>
        </p:nvSpPr>
        <p:spPr bwMode="auto">
          <a:xfrm>
            <a:off x="5220071" y="2852936"/>
            <a:ext cx="3694535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>
                <a:latin typeface="+mj-lt"/>
              </a:rPr>
              <a:t>Wood components defined by National Renewable Energy Laboratory (NREL) database </a:t>
            </a:r>
          </a:p>
          <a:p>
            <a:endParaRPr lang="en-US" dirty="0">
              <a:latin typeface="+mj-lt"/>
            </a:endParaRPr>
          </a:p>
          <a:p>
            <a:pPr marL="285750" indent="-285750">
              <a:buFontTx/>
              <a:buChar char="-"/>
            </a:pPr>
            <a:r>
              <a:rPr lang="en-US" dirty="0" smtClean="0">
                <a:latin typeface="+mj-lt"/>
              </a:rPr>
              <a:t>Other components defined by Aspen Plus® data bank.</a:t>
            </a:r>
            <a:endParaRPr lang="en-US" altLang="es-ES" dirty="0">
              <a:latin typeface="+mj-lt"/>
            </a:endParaRPr>
          </a:p>
        </p:txBody>
      </p:sp>
      <p:graphicFrame>
        <p:nvGraphicFramePr>
          <p:cNvPr id="21" name="Tabla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0406134"/>
              </p:ext>
            </p:extLst>
          </p:nvPr>
        </p:nvGraphicFramePr>
        <p:xfrm>
          <a:off x="394797" y="2708920"/>
          <a:ext cx="4537243" cy="36658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16290">
                  <a:extLst>
                    <a:ext uri="{9D8B030D-6E8A-4147-A177-3AD203B41FA5}">
                      <a16:colId xmlns="" xmlns:a16="http://schemas.microsoft.com/office/drawing/2014/main" val="3012394383"/>
                    </a:ext>
                  </a:extLst>
                </a:gridCol>
                <a:gridCol w="873757">
                  <a:extLst>
                    <a:ext uri="{9D8B030D-6E8A-4147-A177-3AD203B41FA5}">
                      <a16:colId xmlns="" xmlns:a16="http://schemas.microsoft.com/office/drawing/2014/main" val="3800234171"/>
                    </a:ext>
                  </a:extLst>
                </a:gridCol>
                <a:gridCol w="1663952">
                  <a:extLst>
                    <a:ext uri="{9D8B030D-6E8A-4147-A177-3AD203B41FA5}">
                      <a16:colId xmlns="" xmlns:a16="http://schemas.microsoft.com/office/drawing/2014/main" val="3009876145"/>
                    </a:ext>
                  </a:extLst>
                </a:gridCol>
                <a:gridCol w="983244">
                  <a:extLst>
                    <a:ext uri="{9D8B030D-6E8A-4147-A177-3AD203B41FA5}">
                      <a16:colId xmlns="" xmlns:a16="http://schemas.microsoft.com/office/drawing/2014/main" val="2243114250"/>
                    </a:ext>
                  </a:extLst>
                </a:gridCol>
              </a:tblGrid>
              <a:tr h="1681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Component ID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Type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Component name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Alias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extLst>
                  <a:ext uri="{0D108BD9-81ED-4DB2-BD59-A6C34878D82A}">
                    <a16:rowId xmlns="" xmlns:a16="http://schemas.microsoft.com/office/drawing/2014/main" val="348918899"/>
                  </a:ext>
                </a:extLst>
              </a:tr>
              <a:tr h="1777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GLUCOSE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Conventional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DEXTROSE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C6H12O6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extLst>
                  <a:ext uri="{0D108BD9-81ED-4DB2-BD59-A6C34878D82A}">
                    <a16:rowId xmlns="" xmlns:a16="http://schemas.microsoft.com/office/drawing/2014/main" val="1436428721"/>
                  </a:ext>
                </a:extLst>
              </a:tr>
              <a:tr h="1777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XYLOSE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Conventional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XYLOSE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C5H10O5-D2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extLst>
                  <a:ext uri="{0D108BD9-81ED-4DB2-BD59-A6C34878D82A}">
                    <a16:rowId xmlns="" xmlns:a16="http://schemas.microsoft.com/office/drawing/2014/main" val="3972838960"/>
                  </a:ext>
                </a:extLst>
              </a:tr>
              <a:tr h="1777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ARABINOS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Conventional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ARABINOSE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C5H10O5-D1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extLst>
                  <a:ext uri="{0D108BD9-81ED-4DB2-BD59-A6C34878D82A}">
                    <a16:rowId xmlns="" xmlns:a16="http://schemas.microsoft.com/office/drawing/2014/main" val="3172533361"/>
                  </a:ext>
                </a:extLst>
              </a:tr>
              <a:tr h="1777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MANNOSE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Conventional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MANNOSE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C6H12O6-N5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extLst>
                  <a:ext uri="{0D108BD9-81ED-4DB2-BD59-A6C34878D82A}">
                    <a16:rowId xmlns="" xmlns:a16="http://schemas.microsoft.com/office/drawing/2014/main" val="749577362"/>
                  </a:ext>
                </a:extLst>
              </a:tr>
              <a:tr h="1777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GALACTOS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Conventional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D-GALACTOSE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C6H12O6-N2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extLst>
                  <a:ext uri="{0D108BD9-81ED-4DB2-BD59-A6C34878D82A}">
                    <a16:rowId xmlns="" xmlns:a16="http://schemas.microsoft.com/office/drawing/2014/main" val="1482837754"/>
                  </a:ext>
                </a:extLst>
              </a:tr>
              <a:tr h="1777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FURFURAL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Conventional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FURFURAL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C5H4O2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extLst>
                  <a:ext uri="{0D108BD9-81ED-4DB2-BD59-A6C34878D82A}">
                    <a16:rowId xmlns="" xmlns:a16="http://schemas.microsoft.com/office/drawing/2014/main" val="3528958763"/>
                  </a:ext>
                </a:extLst>
              </a:tr>
              <a:tr h="1777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HMF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Conventional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5-HYDROXYMETHYLFURFURAL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C6H6O3-N5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extLst>
                  <a:ext uri="{0D108BD9-81ED-4DB2-BD59-A6C34878D82A}">
                    <a16:rowId xmlns="" xmlns:a16="http://schemas.microsoft.com/office/drawing/2014/main" val="1957103441"/>
                  </a:ext>
                </a:extLst>
              </a:tr>
              <a:tr h="1777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NITROGEN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Conventional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NITROGEN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N2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extLst>
                  <a:ext uri="{0D108BD9-81ED-4DB2-BD59-A6C34878D82A}">
                    <a16:rowId xmlns="" xmlns:a16="http://schemas.microsoft.com/office/drawing/2014/main" val="2761253328"/>
                  </a:ext>
                </a:extLst>
              </a:tr>
              <a:tr h="1777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OXYGEN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Conventional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OXYGEN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O2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extLst>
                  <a:ext uri="{0D108BD9-81ED-4DB2-BD59-A6C34878D82A}">
                    <a16:rowId xmlns="" xmlns:a16="http://schemas.microsoft.com/office/drawing/2014/main" val="1381073921"/>
                  </a:ext>
                </a:extLst>
              </a:tr>
              <a:tr h="1777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CO2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Conventional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CARBON-DIOXIDE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CO2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extLst>
                  <a:ext uri="{0D108BD9-81ED-4DB2-BD59-A6C34878D82A}">
                    <a16:rowId xmlns="" xmlns:a16="http://schemas.microsoft.com/office/drawing/2014/main" val="1932337645"/>
                  </a:ext>
                </a:extLst>
              </a:tr>
              <a:tr h="1777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AMMONIA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Conventional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AMMONIA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H3N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extLst>
                  <a:ext uri="{0D108BD9-81ED-4DB2-BD59-A6C34878D82A}">
                    <a16:rowId xmlns="" xmlns:a16="http://schemas.microsoft.com/office/drawing/2014/main" val="2937141995"/>
                  </a:ext>
                </a:extLst>
              </a:tr>
              <a:tr h="1777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WATER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Conventional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WATER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H2O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extLst>
                  <a:ext uri="{0D108BD9-81ED-4DB2-BD59-A6C34878D82A}">
                    <a16:rowId xmlns="" xmlns:a16="http://schemas.microsoft.com/office/drawing/2014/main" val="1946733611"/>
                  </a:ext>
                </a:extLst>
              </a:tr>
              <a:tr h="1777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HAC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Conventional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ACETIC-ACID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C2H4O2-1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extLst>
                  <a:ext uri="{0D108BD9-81ED-4DB2-BD59-A6C34878D82A}">
                    <a16:rowId xmlns="" xmlns:a16="http://schemas.microsoft.com/office/drawing/2014/main" val="1873176298"/>
                  </a:ext>
                </a:extLst>
              </a:tr>
              <a:tr h="1681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BIOMASS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Solid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extLst>
                  <a:ext uri="{0D108BD9-81ED-4DB2-BD59-A6C34878D82A}">
                    <a16:rowId xmlns="" xmlns:a16="http://schemas.microsoft.com/office/drawing/2014/main" val="3654795925"/>
                  </a:ext>
                </a:extLst>
              </a:tr>
              <a:tr h="1777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METHANE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Conventional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METHANE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CH4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extLst>
                  <a:ext uri="{0D108BD9-81ED-4DB2-BD59-A6C34878D82A}">
                    <a16:rowId xmlns="" xmlns:a16="http://schemas.microsoft.com/office/drawing/2014/main" val="4189587943"/>
                  </a:ext>
                </a:extLst>
              </a:tr>
              <a:tr h="1681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BIOPHB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Solid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extLst>
                  <a:ext uri="{0D108BD9-81ED-4DB2-BD59-A6C34878D82A}">
                    <a16:rowId xmlns="" xmlns:a16="http://schemas.microsoft.com/office/drawing/2014/main" val="4194195860"/>
                  </a:ext>
                </a:extLst>
              </a:tr>
              <a:tr h="1681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PHB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Solid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extLst>
                  <a:ext uri="{0D108BD9-81ED-4DB2-BD59-A6C34878D82A}">
                    <a16:rowId xmlns="" xmlns:a16="http://schemas.microsoft.com/office/drawing/2014/main" val="2693006650"/>
                  </a:ext>
                </a:extLst>
              </a:tr>
              <a:tr h="1681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ETHANOL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Conventional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ETHANOL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C2H6O-2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extLst>
                  <a:ext uri="{0D108BD9-81ED-4DB2-BD59-A6C34878D82A}">
                    <a16:rowId xmlns="" xmlns:a16="http://schemas.microsoft.com/office/drawing/2014/main" val="150872741"/>
                  </a:ext>
                </a:extLst>
              </a:tr>
              <a:tr h="1681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XYLITOL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Conventional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extLst>
                  <a:ext uri="{0D108BD9-81ED-4DB2-BD59-A6C34878D82A}">
                    <a16:rowId xmlns="" xmlns:a16="http://schemas.microsoft.com/office/drawing/2014/main" val="2005531016"/>
                  </a:ext>
                </a:extLst>
              </a:tr>
              <a:tr h="1681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H2SO4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Conventional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SULPHURIC-ACID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H2SO4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663" marR="34663" marT="0" marB="0" anchor="ctr"/>
                </a:tc>
                <a:extLst>
                  <a:ext uri="{0D108BD9-81ED-4DB2-BD59-A6C34878D82A}">
                    <a16:rowId xmlns="" xmlns:a16="http://schemas.microsoft.com/office/drawing/2014/main" val="4026580408"/>
                  </a:ext>
                </a:extLst>
              </a:tr>
            </a:tbl>
          </a:graphicData>
        </a:graphic>
      </p:graphicFrame>
      <p:pic>
        <p:nvPicPr>
          <p:cNvPr id="13" name="Imagen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762"/>
            <a:ext cx="817324" cy="61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903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4"/>
          <p:cNvSpPr>
            <a:spLocks noChangeArrowheads="1"/>
          </p:cNvSpPr>
          <p:nvPr/>
        </p:nvSpPr>
        <p:spPr bwMode="auto">
          <a:xfrm>
            <a:off x="0" y="1219895"/>
            <a:ext cx="9144000" cy="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endParaRPr lang="es-ES">
              <a:latin typeface="Calibri" pitchFamily="34" charset="0"/>
            </a:endParaRPr>
          </a:p>
        </p:txBody>
      </p:sp>
      <p:cxnSp>
        <p:nvCxnSpPr>
          <p:cNvPr id="8" name="7 Conector recto"/>
          <p:cNvCxnSpPr/>
          <p:nvPr/>
        </p:nvCxnSpPr>
        <p:spPr bwMode="auto">
          <a:xfrm>
            <a:off x="-31750" y="639763"/>
            <a:ext cx="9163050" cy="9524"/>
          </a:xfrm>
          <a:prstGeom prst="line">
            <a:avLst/>
          </a:prstGeom>
          <a:solidFill>
            <a:schemeClr val="accent1"/>
          </a:solidFill>
          <a:ln w="28575" cap="flat" cmpd="sng" algn="ctr">
            <a:gradFill flip="none" rotWithShape="1">
              <a:gsLst>
                <a:gs pos="0">
                  <a:srgbClr val="C00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  <a:tileRect r="-100000" b="-100000"/>
            </a:gradFill>
            <a:prstDash val="solid"/>
            <a:round/>
            <a:headEnd type="none" w="med" len="med"/>
            <a:tailEnd type="none" w="med" len="med"/>
          </a:ln>
          <a:effectLst>
            <a:innerShdw blurRad="571500" dist="152400" dir="3600000">
              <a:srgbClr val="3B9573">
                <a:alpha val="25000"/>
              </a:srgbClr>
            </a:innerShdw>
          </a:effectLst>
        </p:spPr>
      </p:cxnSp>
      <p:pic>
        <p:nvPicPr>
          <p:cNvPr id="16388" name="Picture 13" descr="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19125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4" name="Picture 12" descr="Logo_G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0288" y="0"/>
            <a:ext cx="1763712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" name="13 Título"/>
          <p:cNvSpPr>
            <a:spLocks/>
          </p:cNvSpPr>
          <p:nvPr/>
        </p:nvSpPr>
        <p:spPr bwMode="auto">
          <a:xfrm>
            <a:off x="468313" y="4762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GB" sz="4400" dirty="0" smtClean="0">
                <a:latin typeface="Calibri" pitchFamily="34" charset="0"/>
              </a:rPr>
              <a:t>Methods: simulation</a:t>
            </a:r>
            <a:endParaRPr lang="en-GB" sz="4400" dirty="0">
              <a:latin typeface="Calibri" pitchFamily="34" charset="0"/>
            </a:endParaRPr>
          </a:p>
        </p:txBody>
      </p:sp>
      <p:sp>
        <p:nvSpPr>
          <p:cNvPr id="63" name="14 Rectángulo"/>
          <p:cNvSpPr>
            <a:spLocks noChangeArrowheads="1"/>
          </p:cNvSpPr>
          <p:nvPr/>
        </p:nvSpPr>
        <p:spPr bwMode="auto">
          <a:xfrm>
            <a:off x="35496" y="6505599"/>
            <a:ext cx="619283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 smtClean="0">
                <a:latin typeface="Calibri" pitchFamily="34" charset="0"/>
              </a:rPr>
              <a:t>World </a:t>
            </a:r>
            <a:r>
              <a:rPr lang="en-US" sz="1400" dirty="0">
                <a:latin typeface="Calibri" pitchFamily="34" charset="0"/>
              </a:rPr>
              <a:t>Bioenergy Congress and Expo</a:t>
            </a:r>
            <a:r>
              <a:rPr lang="en-GB" sz="1400" dirty="0">
                <a:latin typeface="Calibri" pitchFamily="34" charset="0"/>
              </a:rPr>
              <a:t>, Rome</a:t>
            </a:r>
            <a:r>
              <a:rPr lang="en-GB" sz="1400" dirty="0" smtClean="0">
                <a:latin typeface="Calibri" pitchFamily="34" charset="0"/>
              </a:rPr>
              <a:t>,</a:t>
            </a:r>
            <a:r>
              <a:rPr lang="es-ES" sz="1400" dirty="0" smtClean="0">
                <a:latin typeface="Calibri" pitchFamily="34" charset="0"/>
              </a:rPr>
              <a:t> </a:t>
            </a:r>
            <a:r>
              <a:rPr lang="es-ES" sz="1400" dirty="0">
                <a:latin typeface="Calibri" pitchFamily="34" charset="0"/>
              </a:rPr>
              <a:t>June 13-14, 2016</a:t>
            </a:r>
            <a:endParaRPr lang="en-GB" sz="1400" dirty="0">
              <a:latin typeface="Calibri" pitchFamily="34" charset="0"/>
            </a:endParaRPr>
          </a:p>
        </p:txBody>
      </p:sp>
      <p:sp>
        <p:nvSpPr>
          <p:cNvPr id="84" name="Rectángulo 83"/>
          <p:cNvSpPr/>
          <p:nvPr/>
        </p:nvSpPr>
        <p:spPr>
          <a:xfrm>
            <a:off x="6732240" y="6247625"/>
            <a:ext cx="23762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200" dirty="0">
              <a:solidFill>
                <a:srgbClr val="000000"/>
              </a:solidFill>
              <a:latin typeface="BELDM K+ Impact"/>
            </a:endParaRPr>
          </a:p>
          <a:p>
            <a:r>
              <a:rPr lang="es-ES" sz="1200" dirty="0">
                <a:solidFill>
                  <a:srgbClr val="000000"/>
                </a:solidFill>
                <a:latin typeface="BELDM K+ Impact"/>
              </a:rPr>
              <a:t> </a:t>
            </a:r>
            <a:r>
              <a:rPr lang="es-ES" dirty="0">
                <a:solidFill>
                  <a:srgbClr val="F26421"/>
                </a:solidFill>
                <a:latin typeface="BELDM K+ Impact"/>
              </a:rPr>
              <a:t>conference</a:t>
            </a:r>
            <a:r>
              <a:rPr lang="es-ES" dirty="0">
                <a:solidFill>
                  <a:srgbClr val="0071BC"/>
                </a:solidFill>
                <a:latin typeface="BELDM K+ Impact"/>
              </a:rPr>
              <a:t>series</a:t>
            </a:r>
            <a:r>
              <a:rPr lang="es-ES" sz="1200" dirty="0">
                <a:solidFill>
                  <a:srgbClr val="0071BC"/>
                </a:solidFill>
                <a:latin typeface="BELDM K+ Impact"/>
              </a:rPr>
              <a:t>.com </a:t>
            </a: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429" y="946441"/>
            <a:ext cx="1914178" cy="546908"/>
          </a:xfrm>
          <a:prstGeom prst="rect">
            <a:avLst/>
          </a:prstGeom>
        </p:spPr>
      </p:pic>
      <p:sp>
        <p:nvSpPr>
          <p:cNvPr id="18" name="Rectángulo 17"/>
          <p:cNvSpPr/>
          <p:nvPr/>
        </p:nvSpPr>
        <p:spPr>
          <a:xfrm>
            <a:off x="250780" y="1690303"/>
            <a:ext cx="87137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latin typeface="+mj-lt"/>
              </a:rPr>
              <a:t>Aspen Plus </a:t>
            </a:r>
            <a:r>
              <a:rPr lang="en-US" dirty="0">
                <a:latin typeface="+mj-lt"/>
              </a:rPr>
              <a:t>is the market-leading chemical process </a:t>
            </a:r>
            <a:r>
              <a:rPr lang="en-US" dirty="0" err="1" smtClean="0">
                <a:latin typeface="+mj-lt"/>
              </a:rPr>
              <a:t>optimisation</a:t>
            </a:r>
            <a:r>
              <a:rPr lang="en-US" dirty="0" smtClean="0">
                <a:latin typeface="+mj-lt"/>
              </a:rPr>
              <a:t> </a:t>
            </a:r>
            <a:r>
              <a:rPr lang="en-US" dirty="0">
                <a:latin typeface="+mj-lt"/>
              </a:rPr>
              <a:t>software used by the bulk, fine, specialty, &amp; biochemical industries, as well as the polymers industry for the design, operation, and </a:t>
            </a:r>
            <a:r>
              <a:rPr lang="en-US" dirty="0" err="1" smtClean="0">
                <a:latin typeface="+mj-lt"/>
              </a:rPr>
              <a:t>optimisation</a:t>
            </a:r>
            <a:r>
              <a:rPr lang="en-US" dirty="0" smtClean="0">
                <a:latin typeface="+mj-lt"/>
              </a:rPr>
              <a:t> </a:t>
            </a:r>
            <a:r>
              <a:rPr lang="en-US" dirty="0">
                <a:latin typeface="+mj-lt"/>
              </a:rPr>
              <a:t>of safe, profitable manufacturing facilities</a:t>
            </a:r>
            <a:endParaRPr lang="es-ES" dirty="0">
              <a:latin typeface="+mj-lt"/>
            </a:endParaRPr>
          </a:p>
        </p:txBody>
      </p:sp>
      <p:sp>
        <p:nvSpPr>
          <p:cNvPr id="19" name="260 CuadroTexto"/>
          <p:cNvSpPr txBox="1">
            <a:spLocks noChangeArrowheads="1"/>
          </p:cNvSpPr>
          <p:nvPr/>
        </p:nvSpPr>
        <p:spPr bwMode="auto">
          <a:xfrm>
            <a:off x="5220072" y="4726885"/>
            <a:ext cx="369453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altLang="es-ES" dirty="0" smtClean="0">
                <a:latin typeface="+mj-lt"/>
              </a:rPr>
              <a:t>Simulations developed in Aspen Plus using laboratory scale data</a:t>
            </a:r>
          </a:p>
        </p:txBody>
      </p:sp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2716095"/>
              </p:ext>
            </p:extLst>
          </p:nvPr>
        </p:nvGraphicFramePr>
        <p:xfrm>
          <a:off x="406638" y="2708920"/>
          <a:ext cx="4597410" cy="35918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99519">
                  <a:extLst>
                    <a:ext uri="{9D8B030D-6E8A-4147-A177-3AD203B41FA5}">
                      <a16:colId xmlns="" xmlns:a16="http://schemas.microsoft.com/office/drawing/2014/main" val="2192451540"/>
                    </a:ext>
                  </a:extLst>
                </a:gridCol>
                <a:gridCol w="1276448">
                  <a:extLst>
                    <a:ext uri="{9D8B030D-6E8A-4147-A177-3AD203B41FA5}">
                      <a16:colId xmlns="" xmlns:a16="http://schemas.microsoft.com/office/drawing/2014/main" val="3926219597"/>
                    </a:ext>
                  </a:extLst>
                </a:gridCol>
                <a:gridCol w="2721443">
                  <a:extLst>
                    <a:ext uri="{9D8B030D-6E8A-4147-A177-3AD203B41FA5}">
                      <a16:colId xmlns="" xmlns:a16="http://schemas.microsoft.com/office/drawing/2014/main" val="2302710479"/>
                    </a:ext>
                  </a:extLst>
                </a:gridCol>
              </a:tblGrid>
              <a:tr h="2574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Aspen 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module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Real module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Description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3178428003"/>
                  </a:ext>
                </a:extLst>
              </a:tr>
              <a:tr h="4913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Flash2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Flash, evaporator or 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other single-stage separator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Vapor-liquid or vapor-liquid-liquid equilibrium calculation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2395646576"/>
                  </a:ext>
                </a:extLst>
              </a:tr>
              <a:tr h="2574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Heater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Heater, cooler, valves, pumps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Determines the thermal and phase condition 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of a mixture with one or more inlet streams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715265413"/>
                  </a:ext>
                </a:extLst>
              </a:tr>
              <a:tr h="3891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Mixer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Mixer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Combines material streams (or heat streams or work streams) 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into one stream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768183582"/>
                  </a:ext>
                </a:extLst>
              </a:tr>
              <a:tr h="4913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Rstoic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Reactor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Can model reaction occurring simultaneously or sequentially and  perform product selectivity and 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heat of reaction calculations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3513311646"/>
                  </a:ext>
                </a:extLst>
              </a:tr>
              <a:tr h="5207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Ryield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Reactor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Can model reactions by specifying reaction yields and 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the stoichiometry is either unknown or not important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2097251452"/>
                  </a:ext>
                </a:extLst>
              </a:tr>
              <a:tr h="3891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Ssplit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Divider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Combines material streams and 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divides the resulting stream into two or more streams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947355480"/>
                  </a:ext>
                </a:extLst>
              </a:tr>
              <a:tr h="2574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Swasher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Solids washer</a:t>
                      </a:r>
                      <a:endParaRPr lang="es-E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Recovers dissolved components from an 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entrained liquid of a solid stream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219950349"/>
                  </a:ext>
                </a:extLst>
              </a:tr>
            </a:tbl>
          </a:graphicData>
        </a:graphic>
      </p:graphicFrame>
      <p:sp>
        <p:nvSpPr>
          <p:cNvPr id="15" name="260 CuadroTexto"/>
          <p:cNvSpPr txBox="1">
            <a:spLocks noChangeArrowheads="1"/>
          </p:cNvSpPr>
          <p:nvPr/>
        </p:nvSpPr>
        <p:spPr bwMode="auto">
          <a:xfrm>
            <a:off x="5220071" y="2852936"/>
            <a:ext cx="3694535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>
                <a:latin typeface="+mj-lt"/>
              </a:rPr>
              <a:t>Wood components defined by National Renewable Energy Laboratory (NREL) database </a:t>
            </a:r>
          </a:p>
          <a:p>
            <a:pPr marL="285750" indent="-285750">
              <a:buFontTx/>
              <a:buChar char="-"/>
            </a:pPr>
            <a:endParaRPr lang="en-US" dirty="0">
              <a:latin typeface="+mj-lt"/>
            </a:endParaRPr>
          </a:p>
          <a:p>
            <a:pPr marL="285750" indent="-285750">
              <a:buFontTx/>
              <a:buChar char="-"/>
            </a:pPr>
            <a:r>
              <a:rPr lang="en-US" dirty="0" smtClean="0">
                <a:latin typeface="+mj-lt"/>
              </a:rPr>
              <a:t>Other components defined by Aspen Plus® data bank.</a:t>
            </a:r>
            <a:endParaRPr lang="en-US" altLang="es-ES" dirty="0">
              <a:latin typeface="+mj-lt"/>
            </a:endParaRPr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762"/>
            <a:ext cx="817324" cy="61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887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4"/>
          <p:cNvSpPr>
            <a:spLocks noChangeArrowheads="1"/>
          </p:cNvSpPr>
          <p:nvPr/>
        </p:nvSpPr>
        <p:spPr bwMode="auto">
          <a:xfrm>
            <a:off x="0" y="1789113"/>
            <a:ext cx="9144000" cy="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endParaRPr lang="es-ES">
              <a:latin typeface="Calibri" pitchFamily="34" charset="0"/>
            </a:endParaRPr>
          </a:p>
        </p:txBody>
      </p:sp>
      <p:cxnSp>
        <p:nvCxnSpPr>
          <p:cNvPr id="8" name="7 Conector recto"/>
          <p:cNvCxnSpPr/>
          <p:nvPr/>
        </p:nvCxnSpPr>
        <p:spPr bwMode="auto">
          <a:xfrm>
            <a:off x="-31750" y="639763"/>
            <a:ext cx="9163050" cy="9524"/>
          </a:xfrm>
          <a:prstGeom prst="line">
            <a:avLst/>
          </a:prstGeom>
          <a:solidFill>
            <a:schemeClr val="accent1"/>
          </a:solidFill>
          <a:ln w="28575" cap="flat" cmpd="sng" algn="ctr">
            <a:gradFill flip="none" rotWithShape="1">
              <a:gsLst>
                <a:gs pos="0">
                  <a:srgbClr val="C00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  <a:tileRect r="-100000" b="-100000"/>
            </a:gradFill>
            <a:prstDash val="solid"/>
            <a:round/>
            <a:headEnd type="none" w="med" len="med"/>
            <a:tailEnd type="none" w="med" len="med"/>
          </a:ln>
          <a:effectLst>
            <a:innerShdw blurRad="571500" dist="152400" dir="3600000">
              <a:srgbClr val="3B9573">
                <a:alpha val="25000"/>
              </a:srgbClr>
            </a:innerShdw>
          </a:effectLst>
        </p:spPr>
      </p:cxnSp>
      <p:sp>
        <p:nvSpPr>
          <p:cNvPr id="16387" name="9 CuadroTexto"/>
          <p:cNvSpPr txBox="1">
            <a:spLocks noChangeArrowheads="1"/>
          </p:cNvSpPr>
          <p:nvPr/>
        </p:nvSpPr>
        <p:spPr bwMode="auto">
          <a:xfrm>
            <a:off x="684213" y="1341438"/>
            <a:ext cx="7991475" cy="424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</p:txBody>
      </p:sp>
      <p:pic>
        <p:nvPicPr>
          <p:cNvPr id="16388" name="Picture 13" descr="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19125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9" name="13 Título"/>
          <p:cNvSpPr>
            <a:spLocks/>
          </p:cNvSpPr>
          <p:nvPr/>
        </p:nvSpPr>
        <p:spPr bwMode="auto">
          <a:xfrm>
            <a:off x="457200" y="485775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GB" sz="4400">
                <a:latin typeface="Calibri" pitchFamily="34" charset="0"/>
              </a:rPr>
              <a:t>Contents:</a:t>
            </a:r>
          </a:p>
        </p:txBody>
      </p:sp>
      <p:sp>
        <p:nvSpPr>
          <p:cNvPr id="16390" name="14 Marcador de contenido"/>
          <p:cNvSpPr>
            <a:spLocks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GB" sz="32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alibri" pitchFamily="34" charset="0"/>
              </a:rPr>
              <a:t>Introduction</a:t>
            </a:r>
            <a:endParaRPr lang="en-GB" sz="3200" dirty="0">
              <a:solidFill>
                <a:schemeClr val="accent1">
                  <a:lumMod val="20000"/>
                  <a:lumOff val="80000"/>
                </a:schemeClr>
              </a:solidFill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GB" sz="32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alibri" pitchFamily="34" charset="0"/>
              </a:rPr>
              <a:t>Objective</a:t>
            </a:r>
            <a:endParaRPr lang="en-GB" sz="3200" dirty="0">
              <a:solidFill>
                <a:schemeClr val="accent1">
                  <a:lumMod val="20000"/>
                  <a:lumOff val="80000"/>
                </a:schemeClr>
              </a:solidFill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GB" sz="32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alibri" pitchFamily="34" charset="0"/>
              </a:rPr>
              <a:t>Methods</a:t>
            </a:r>
            <a:endParaRPr lang="en-GB" sz="3200" dirty="0">
              <a:solidFill>
                <a:schemeClr val="accent1">
                  <a:lumMod val="20000"/>
                  <a:lumOff val="80000"/>
                </a:schemeClr>
              </a:solidFill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GB" sz="3200" dirty="0" smtClean="0">
                <a:solidFill>
                  <a:srgbClr val="002060"/>
                </a:solidFill>
                <a:latin typeface="Calibri" pitchFamily="34" charset="0"/>
              </a:rPr>
              <a:t>Results</a:t>
            </a:r>
            <a:endParaRPr lang="en-GB" sz="3200" dirty="0">
              <a:solidFill>
                <a:srgbClr val="002060"/>
              </a:solidFill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GB" sz="3200" dirty="0" smtClean="0">
                <a:solidFill>
                  <a:srgbClr val="002060"/>
                </a:solidFill>
                <a:latin typeface="Calibri" pitchFamily="34" charset="0"/>
              </a:rPr>
              <a:t>Conclusions</a:t>
            </a:r>
            <a:endParaRPr lang="en-GB" sz="3200" dirty="0">
              <a:solidFill>
                <a:srgbClr val="002060"/>
              </a:solidFill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en-GB" sz="3200" dirty="0">
              <a:solidFill>
                <a:srgbClr val="002060"/>
              </a:solidFill>
              <a:latin typeface="Calibri" pitchFamily="34" charset="0"/>
            </a:endParaRPr>
          </a:p>
        </p:txBody>
      </p:sp>
      <p:pic>
        <p:nvPicPr>
          <p:cNvPr id="16394" name="Picture 12" descr="Logo_G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0288" y="0"/>
            <a:ext cx="1763712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14 Rectángulo"/>
          <p:cNvSpPr>
            <a:spLocks noChangeArrowheads="1"/>
          </p:cNvSpPr>
          <p:nvPr/>
        </p:nvSpPr>
        <p:spPr bwMode="auto">
          <a:xfrm>
            <a:off x="35496" y="6505599"/>
            <a:ext cx="619283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 smtClean="0">
                <a:latin typeface="Calibri" pitchFamily="34" charset="0"/>
              </a:rPr>
              <a:t>World </a:t>
            </a:r>
            <a:r>
              <a:rPr lang="en-US" sz="1400" dirty="0">
                <a:latin typeface="Calibri" pitchFamily="34" charset="0"/>
              </a:rPr>
              <a:t>Bioenergy Congress and Expo</a:t>
            </a:r>
            <a:r>
              <a:rPr lang="en-GB" sz="1400" dirty="0">
                <a:latin typeface="Calibri" pitchFamily="34" charset="0"/>
              </a:rPr>
              <a:t>, Rome</a:t>
            </a:r>
            <a:r>
              <a:rPr lang="en-GB" sz="1400" dirty="0" smtClean="0">
                <a:latin typeface="Calibri" pitchFamily="34" charset="0"/>
              </a:rPr>
              <a:t>,</a:t>
            </a:r>
            <a:r>
              <a:rPr lang="es-ES" sz="1400" dirty="0" smtClean="0">
                <a:latin typeface="Calibri" pitchFamily="34" charset="0"/>
              </a:rPr>
              <a:t> </a:t>
            </a:r>
            <a:r>
              <a:rPr lang="es-ES" sz="1400" dirty="0">
                <a:latin typeface="Calibri" pitchFamily="34" charset="0"/>
              </a:rPr>
              <a:t>June 13-14, 2016</a:t>
            </a:r>
            <a:endParaRPr lang="en-GB" sz="1400" dirty="0">
              <a:latin typeface="Calibri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6732240" y="6247625"/>
            <a:ext cx="23762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200" dirty="0">
              <a:solidFill>
                <a:srgbClr val="000000"/>
              </a:solidFill>
              <a:latin typeface="BELDM K+ Impact"/>
            </a:endParaRPr>
          </a:p>
          <a:p>
            <a:r>
              <a:rPr lang="es-ES" sz="1200" dirty="0">
                <a:solidFill>
                  <a:srgbClr val="000000"/>
                </a:solidFill>
                <a:latin typeface="BELDM K+ Impact"/>
              </a:rPr>
              <a:t> </a:t>
            </a:r>
            <a:r>
              <a:rPr lang="es-ES" dirty="0">
                <a:solidFill>
                  <a:srgbClr val="F26421"/>
                </a:solidFill>
                <a:latin typeface="BELDM K+ Impact"/>
              </a:rPr>
              <a:t>conference</a:t>
            </a:r>
            <a:r>
              <a:rPr lang="es-ES" dirty="0">
                <a:solidFill>
                  <a:srgbClr val="0071BC"/>
                </a:solidFill>
                <a:latin typeface="BELDM K+ Impact"/>
              </a:rPr>
              <a:t>series</a:t>
            </a:r>
            <a:r>
              <a:rPr lang="es-ES" sz="1200" dirty="0">
                <a:solidFill>
                  <a:srgbClr val="0071BC"/>
                </a:solidFill>
                <a:latin typeface="BELDM K+ Impact"/>
              </a:rPr>
              <a:t>.com </a:t>
            </a: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762"/>
            <a:ext cx="817324" cy="61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980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4"/>
          <p:cNvSpPr>
            <a:spLocks noChangeArrowheads="1"/>
          </p:cNvSpPr>
          <p:nvPr/>
        </p:nvSpPr>
        <p:spPr bwMode="auto">
          <a:xfrm>
            <a:off x="0" y="1219895"/>
            <a:ext cx="9144000" cy="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endParaRPr lang="es-ES">
              <a:latin typeface="Calibri" pitchFamily="34" charset="0"/>
            </a:endParaRPr>
          </a:p>
        </p:txBody>
      </p:sp>
      <p:cxnSp>
        <p:nvCxnSpPr>
          <p:cNvPr id="8" name="7 Conector recto"/>
          <p:cNvCxnSpPr/>
          <p:nvPr/>
        </p:nvCxnSpPr>
        <p:spPr bwMode="auto">
          <a:xfrm>
            <a:off x="-31750" y="639763"/>
            <a:ext cx="9163050" cy="9524"/>
          </a:xfrm>
          <a:prstGeom prst="line">
            <a:avLst/>
          </a:prstGeom>
          <a:solidFill>
            <a:schemeClr val="accent1"/>
          </a:solidFill>
          <a:ln w="28575" cap="flat" cmpd="sng" algn="ctr">
            <a:gradFill flip="none" rotWithShape="1">
              <a:gsLst>
                <a:gs pos="0">
                  <a:srgbClr val="C00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  <a:tileRect r="-100000" b="-100000"/>
            </a:gradFill>
            <a:prstDash val="solid"/>
            <a:round/>
            <a:headEnd type="none" w="med" len="med"/>
            <a:tailEnd type="none" w="med" len="med"/>
          </a:ln>
          <a:effectLst>
            <a:innerShdw blurRad="571500" dist="152400" dir="3600000">
              <a:srgbClr val="3B9573">
                <a:alpha val="25000"/>
              </a:srgbClr>
            </a:innerShdw>
          </a:effectLst>
        </p:spPr>
      </p:cxnSp>
      <p:sp>
        <p:nvSpPr>
          <p:cNvPr id="16387" name="9 CuadroTexto"/>
          <p:cNvSpPr txBox="1">
            <a:spLocks noChangeArrowheads="1"/>
          </p:cNvSpPr>
          <p:nvPr/>
        </p:nvSpPr>
        <p:spPr bwMode="auto">
          <a:xfrm>
            <a:off x="684213" y="1341438"/>
            <a:ext cx="7991475" cy="424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</p:txBody>
      </p:sp>
      <p:pic>
        <p:nvPicPr>
          <p:cNvPr id="16388" name="Picture 13" descr="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19125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9" name="13 Título"/>
          <p:cNvSpPr>
            <a:spLocks/>
          </p:cNvSpPr>
          <p:nvPr/>
        </p:nvSpPr>
        <p:spPr bwMode="auto">
          <a:xfrm>
            <a:off x="457200" y="485775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GB" sz="4400" dirty="0" smtClean="0">
                <a:latin typeface="Calibri" pitchFamily="34" charset="0"/>
              </a:rPr>
              <a:t>Results: characterisation</a:t>
            </a:r>
            <a:endParaRPr lang="en-GB" sz="4400" dirty="0">
              <a:latin typeface="Calibri" pitchFamily="34" charset="0"/>
            </a:endParaRPr>
          </a:p>
        </p:txBody>
      </p:sp>
      <p:pic>
        <p:nvPicPr>
          <p:cNvPr id="16394" name="Picture 12" descr="Logo_G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0288" y="0"/>
            <a:ext cx="1763712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7" name="Text Box 105"/>
          <p:cNvSpPr txBox="1">
            <a:spLocks noChangeArrowheads="1"/>
          </p:cNvSpPr>
          <p:nvPr/>
        </p:nvSpPr>
        <p:spPr bwMode="auto">
          <a:xfrm>
            <a:off x="2444750" y="1772816"/>
            <a:ext cx="720725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3908425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3908425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3908425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3908425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3908425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39084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39084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39084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39084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s-ES" altLang="es-ES" sz="1400" b="0">
                <a:latin typeface="Calibri" panose="020F0502020204030204" pitchFamily="34" charset="0"/>
                <a:cs typeface="Arial" panose="020B0604020202020204" pitchFamily="34" charset="0"/>
              </a:rPr>
              <a:t>Fresh liquor</a:t>
            </a:r>
            <a:endParaRPr lang="es-ES" altLang="es-ES" sz="1400" b="0" baseline="-250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58" name="Text Box 105"/>
          <p:cNvSpPr txBox="1">
            <a:spLocks noChangeArrowheads="1"/>
          </p:cNvSpPr>
          <p:nvPr/>
        </p:nvSpPr>
        <p:spPr bwMode="auto">
          <a:xfrm>
            <a:off x="428625" y="4266779"/>
            <a:ext cx="1223963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3908425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3908425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3908425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3908425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3908425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39084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39084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39084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39084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s-ES" altLang="es-ES" sz="1400" b="0">
                <a:latin typeface="Calibri" panose="020F0502020204030204" pitchFamily="34" charset="0"/>
                <a:cs typeface="Arial" panose="020B0604020202020204" pitchFamily="34" charset="0"/>
              </a:rPr>
              <a:t>Unbleached pulp</a:t>
            </a:r>
            <a:endParaRPr lang="es-ES" altLang="es-ES" sz="1400" b="0" baseline="-250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59" name="Text Box 105"/>
          <p:cNvSpPr txBox="1">
            <a:spLocks noChangeArrowheads="1"/>
          </p:cNvSpPr>
          <p:nvPr/>
        </p:nvSpPr>
        <p:spPr bwMode="auto">
          <a:xfrm>
            <a:off x="2270125" y="4306466"/>
            <a:ext cx="1223963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3908425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3908425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3908425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3908425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3908425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39084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39084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39084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39084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s-ES" altLang="es-ES" sz="1400" b="0">
                <a:latin typeface="Calibri" panose="020F0502020204030204" pitchFamily="34" charset="0"/>
                <a:cs typeface="Arial" panose="020B0604020202020204" pitchFamily="34" charset="0"/>
              </a:rPr>
              <a:t>Spent liquor</a:t>
            </a:r>
            <a:endParaRPr lang="es-ES" altLang="es-ES" sz="1400" b="0" baseline="-250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260" name="Group 101"/>
          <p:cNvGrpSpPr>
            <a:grpSpLocks/>
          </p:cNvGrpSpPr>
          <p:nvPr/>
        </p:nvGrpSpPr>
        <p:grpSpPr bwMode="auto">
          <a:xfrm>
            <a:off x="1365250" y="2444329"/>
            <a:ext cx="876300" cy="1409700"/>
            <a:chOff x="80" y="244"/>
            <a:chExt cx="196" cy="257"/>
          </a:xfrm>
        </p:grpSpPr>
        <p:grpSp>
          <p:nvGrpSpPr>
            <p:cNvPr id="261" name="Group 102"/>
            <p:cNvGrpSpPr>
              <a:grpSpLocks/>
            </p:cNvGrpSpPr>
            <p:nvPr/>
          </p:nvGrpSpPr>
          <p:grpSpPr bwMode="auto">
            <a:xfrm>
              <a:off x="80" y="244"/>
              <a:ext cx="119" cy="230"/>
              <a:chOff x="138" y="217"/>
              <a:chExt cx="119" cy="230"/>
            </a:xfrm>
          </p:grpSpPr>
          <p:sp>
            <p:nvSpPr>
              <p:cNvPr id="286" name="Rectangle 103"/>
              <p:cNvSpPr>
                <a:spLocks noChangeArrowheads="1"/>
              </p:cNvSpPr>
              <p:nvPr/>
            </p:nvSpPr>
            <p:spPr bwMode="auto">
              <a:xfrm>
                <a:off x="138" y="241"/>
                <a:ext cx="119" cy="159"/>
              </a:xfrm>
              <a:prstGeom prst="rect">
                <a:avLst/>
              </a:prstGeom>
              <a:gradFill rotWithShape="1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>
                      <a:alpha val="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 sz="2800" b="0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287" name="AutoShape 104"/>
              <p:cNvSpPr>
                <a:spLocks noChangeArrowheads="1"/>
              </p:cNvSpPr>
              <p:nvPr/>
            </p:nvSpPr>
            <p:spPr bwMode="auto">
              <a:xfrm>
                <a:off x="143" y="225"/>
                <a:ext cx="108" cy="15"/>
              </a:xfrm>
              <a:prstGeom prst="triangle">
                <a:avLst>
                  <a:gd name="adj" fmla="val 50000"/>
                </a:avLst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s-ES" altLang="es-ES" sz="2800" b="0">
                  <a:latin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8" name="Rectangle 105"/>
              <p:cNvSpPr>
                <a:spLocks noChangeArrowheads="1"/>
              </p:cNvSpPr>
              <p:nvPr/>
            </p:nvSpPr>
            <p:spPr bwMode="auto">
              <a:xfrm>
                <a:off x="194" y="218"/>
                <a:ext cx="7" cy="9"/>
              </a:xfrm>
              <a:prstGeom prst="rect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s-ES" altLang="es-ES" sz="2800" b="0">
                  <a:latin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9" name="Line 106"/>
              <p:cNvSpPr>
                <a:spLocks noChangeShapeType="1"/>
              </p:cNvSpPr>
              <p:nvPr/>
            </p:nvSpPr>
            <p:spPr bwMode="auto">
              <a:xfrm>
                <a:off x="191" y="217"/>
                <a:ext cx="14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90" name="AutoShape 107"/>
              <p:cNvSpPr>
                <a:spLocks noChangeArrowheads="1"/>
              </p:cNvSpPr>
              <p:nvPr/>
            </p:nvSpPr>
            <p:spPr bwMode="auto">
              <a:xfrm>
                <a:off x="139" y="401"/>
                <a:ext cx="116" cy="46"/>
              </a:xfrm>
              <a:custGeom>
                <a:avLst/>
                <a:gdLst>
                  <a:gd name="G0" fmla="+- 8168 0 0"/>
                  <a:gd name="G1" fmla="+- 21600 0 8168"/>
                  <a:gd name="G2" fmla="*/ 8168 1 2"/>
                  <a:gd name="G3" fmla="+- 21600 0 G2"/>
                  <a:gd name="G4" fmla="+/ 8168 21600 2"/>
                  <a:gd name="G5" fmla="+/ G1 0 2"/>
                  <a:gd name="G6" fmla="*/ 21600 21600 8168"/>
                  <a:gd name="G7" fmla="*/ G6 1 2"/>
                  <a:gd name="G8" fmla="+- 21600 0 G7"/>
                  <a:gd name="G9" fmla="*/ 21600 1 2"/>
                  <a:gd name="G10" fmla="+- 8168 0 G9"/>
                  <a:gd name="G11" fmla="?: G10 G8 0"/>
                  <a:gd name="G12" fmla="?: G10 G7 21600"/>
                  <a:gd name="T0" fmla="*/ 17516 w 21600"/>
                  <a:gd name="T1" fmla="*/ 10800 h 21600"/>
                  <a:gd name="T2" fmla="*/ 10800 w 21600"/>
                  <a:gd name="T3" fmla="*/ 21600 h 21600"/>
                  <a:gd name="T4" fmla="*/ 4084 w 21600"/>
                  <a:gd name="T5" fmla="*/ 10800 h 21600"/>
                  <a:gd name="T6" fmla="*/ 10800 w 21600"/>
                  <a:gd name="T7" fmla="*/ 0 h 21600"/>
                  <a:gd name="T8" fmla="*/ 5884 w 21600"/>
                  <a:gd name="T9" fmla="*/ 5884 h 21600"/>
                  <a:gd name="T10" fmla="*/ 15716 w 21600"/>
                  <a:gd name="T11" fmla="*/ 15716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8168" y="21600"/>
                    </a:lnTo>
                    <a:lnTo>
                      <a:pt x="13432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>
                      <a:alpha val="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 sz="2800" b="0">
                  <a:latin typeface="Calibri" pitchFamily="34" charset="0"/>
                  <a:cs typeface="Calibri" pitchFamily="34" charset="0"/>
                </a:endParaRPr>
              </a:p>
            </p:txBody>
          </p:sp>
        </p:grpSp>
        <p:grpSp>
          <p:nvGrpSpPr>
            <p:cNvPr id="262" name="Group 108"/>
            <p:cNvGrpSpPr>
              <a:grpSpLocks/>
            </p:cNvGrpSpPr>
            <p:nvPr/>
          </p:nvGrpSpPr>
          <p:grpSpPr bwMode="auto">
            <a:xfrm>
              <a:off x="98" y="251"/>
              <a:ext cx="119" cy="230"/>
              <a:chOff x="138" y="217"/>
              <a:chExt cx="119" cy="230"/>
            </a:xfrm>
          </p:grpSpPr>
          <p:sp>
            <p:nvSpPr>
              <p:cNvPr id="281" name="Rectangle 109"/>
              <p:cNvSpPr>
                <a:spLocks noChangeArrowheads="1"/>
              </p:cNvSpPr>
              <p:nvPr/>
            </p:nvSpPr>
            <p:spPr bwMode="auto">
              <a:xfrm>
                <a:off x="138" y="241"/>
                <a:ext cx="119" cy="159"/>
              </a:xfrm>
              <a:prstGeom prst="rect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s-ES" altLang="es-ES" sz="2800" b="0">
                  <a:latin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2" name="AutoShape 110"/>
              <p:cNvSpPr>
                <a:spLocks noChangeArrowheads="1"/>
              </p:cNvSpPr>
              <p:nvPr/>
            </p:nvSpPr>
            <p:spPr bwMode="auto">
              <a:xfrm>
                <a:off x="143" y="225"/>
                <a:ext cx="108" cy="15"/>
              </a:xfrm>
              <a:prstGeom prst="triangle">
                <a:avLst>
                  <a:gd name="adj" fmla="val 50000"/>
                </a:avLst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s-ES" altLang="es-ES" sz="2800" b="0">
                  <a:latin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3" name="Rectangle 111"/>
              <p:cNvSpPr>
                <a:spLocks noChangeArrowheads="1"/>
              </p:cNvSpPr>
              <p:nvPr/>
            </p:nvSpPr>
            <p:spPr bwMode="auto">
              <a:xfrm>
                <a:off x="194" y="218"/>
                <a:ext cx="7" cy="9"/>
              </a:xfrm>
              <a:prstGeom prst="rect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s-ES" altLang="es-ES" sz="2800" b="0">
                  <a:latin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4" name="Line 112"/>
              <p:cNvSpPr>
                <a:spLocks noChangeShapeType="1"/>
              </p:cNvSpPr>
              <p:nvPr/>
            </p:nvSpPr>
            <p:spPr bwMode="auto">
              <a:xfrm>
                <a:off x="191" y="217"/>
                <a:ext cx="14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85" name="AutoShape 113"/>
              <p:cNvSpPr>
                <a:spLocks noChangeArrowheads="1"/>
              </p:cNvSpPr>
              <p:nvPr/>
            </p:nvSpPr>
            <p:spPr bwMode="auto">
              <a:xfrm>
                <a:off x="139" y="401"/>
                <a:ext cx="116" cy="4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959 w 21600"/>
                  <a:gd name="T13" fmla="*/ 6104 h 21600"/>
                  <a:gd name="T14" fmla="*/ 15641 w 21600"/>
                  <a:gd name="T15" fmla="*/ 1549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168" y="21600"/>
                    </a:lnTo>
                    <a:lnTo>
                      <a:pt x="13432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</p:grpSp>
        <p:grpSp>
          <p:nvGrpSpPr>
            <p:cNvPr id="263" name="Group 114"/>
            <p:cNvGrpSpPr>
              <a:grpSpLocks/>
            </p:cNvGrpSpPr>
            <p:nvPr/>
          </p:nvGrpSpPr>
          <p:grpSpPr bwMode="auto">
            <a:xfrm>
              <a:off x="116" y="257"/>
              <a:ext cx="119" cy="230"/>
              <a:chOff x="138" y="217"/>
              <a:chExt cx="119" cy="230"/>
            </a:xfrm>
          </p:grpSpPr>
          <p:sp>
            <p:nvSpPr>
              <p:cNvPr id="276" name="Rectangle 115"/>
              <p:cNvSpPr>
                <a:spLocks noChangeArrowheads="1"/>
              </p:cNvSpPr>
              <p:nvPr/>
            </p:nvSpPr>
            <p:spPr bwMode="auto">
              <a:xfrm>
                <a:off x="138" y="241"/>
                <a:ext cx="119" cy="159"/>
              </a:xfrm>
              <a:prstGeom prst="rect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s-ES" altLang="es-ES" sz="2800" b="0">
                  <a:latin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7" name="AutoShape 116"/>
              <p:cNvSpPr>
                <a:spLocks noChangeArrowheads="1"/>
              </p:cNvSpPr>
              <p:nvPr/>
            </p:nvSpPr>
            <p:spPr bwMode="auto">
              <a:xfrm>
                <a:off x="143" y="225"/>
                <a:ext cx="108" cy="15"/>
              </a:xfrm>
              <a:prstGeom prst="triangle">
                <a:avLst>
                  <a:gd name="adj" fmla="val 50000"/>
                </a:avLst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s-ES" altLang="es-ES" sz="2800" b="0">
                  <a:latin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8" name="Rectangle 117"/>
              <p:cNvSpPr>
                <a:spLocks noChangeArrowheads="1"/>
              </p:cNvSpPr>
              <p:nvPr/>
            </p:nvSpPr>
            <p:spPr bwMode="auto">
              <a:xfrm>
                <a:off x="194" y="218"/>
                <a:ext cx="7" cy="9"/>
              </a:xfrm>
              <a:prstGeom prst="rect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s-ES" altLang="es-ES" sz="2800" b="0">
                  <a:latin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9" name="Line 118"/>
              <p:cNvSpPr>
                <a:spLocks noChangeShapeType="1"/>
              </p:cNvSpPr>
              <p:nvPr/>
            </p:nvSpPr>
            <p:spPr bwMode="auto">
              <a:xfrm>
                <a:off x="191" y="217"/>
                <a:ext cx="14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80" name="AutoShape 119"/>
              <p:cNvSpPr>
                <a:spLocks noChangeArrowheads="1"/>
              </p:cNvSpPr>
              <p:nvPr/>
            </p:nvSpPr>
            <p:spPr bwMode="auto">
              <a:xfrm>
                <a:off x="139" y="401"/>
                <a:ext cx="116" cy="4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959 w 21600"/>
                  <a:gd name="T13" fmla="*/ 6104 h 21600"/>
                  <a:gd name="T14" fmla="*/ 15641 w 21600"/>
                  <a:gd name="T15" fmla="*/ 1549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168" y="21600"/>
                    </a:lnTo>
                    <a:lnTo>
                      <a:pt x="13432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</p:grpSp>
        <p:grpSp>
          <p:nvGrpSpPr>
            <p:cNvPr id="264" name="Group 120"/>
            <p:cNvGrpSpPr>
              <a:grpSpLocks/>
            </p:cNvGrpSpPr>
            <p:nvPr/>
          </p:nvGrpSpPr>
          <p:grpSpPr bwMode="auto">
            <a:xfrm>
              <a:off x="133" y="264"/>
              <a:ext cx="119" cy="230"/>
              <a:chOff x="138" y="217"/>
              <a:chExt cx="119" cy="230"/>
            </a:xfrm>
          </p:grpSpPr>
          <p:sp>
            <p:nvSpPr>
              <p:cNvPr id="271" name="Rectangle 121"/>
              <p:cNvSpPr>
                <a:spLocks noChangeArrowheads="1"/>
              </p:cNvSpPr>
              <p:nvPr/>
            </p:nvSpPr>
            <p:spPr bwMode="auto">
              <a:xfrm>
                <a:off x="138" y="241"/>
                <a:ext cx="119" cy="159"/>
              </a:xfrm>
              <a:prstGeom prst="rect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s-ES" altLang="es-ES" sz="2800" b="0">
                  <a:latin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2" name="AutoShape 122"/>
              <p:cNvSpPr>
                <a:spLocks noChangeArrowheads="1"/>
              </p:cNvSpPr>
              <p:nvPr/>
            </p:nvSpPr>
            <p:spPr bwMode="auto">
              <a:xfrm>
                <a:off x="143" y="225"/>
                <a:ext cx="108" cy="15"/>
              </a:xfrm>
              <a:prstGeom prst="triangle">
                <a:avLst>
                  <a:gd name="adj" fmla="val 50000"/>
                </a:avLst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s-ES" altLang="es-ES" sz="2800" b="0">
                  <a:latin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3" name="Rectangle 123"/>
              <p:cNvSpPr>
                <a:spLocks noChangeArrowheads="1"/>
              </p:cNvSpPr>
              <p:nvPr/>
            </p:nvSpPr>
            <p:spPr bwMode="auto">
              <a:xfrm>
                <a:off x="194" y="218"/>
                <a:ext cx="7" cy="9"/>
              </a:xfrm>
              <a:prstGeom prst="rect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s-ES" altLang="es-ES" sz="2800" b="0">
                  <a:latin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4" name="Line 124"/>
              <p:cNvSpPr>
                <a:spLocks noChangeShapeType="1"/>
              </p:cNvSpPr>
              <p:nvPr/>
            </p:nvSpPr>
            <p:spPr bwMode="auto">
              <a:xfrm>
                <a:off x="191" y="217"/>
                <a:ext cx="14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75" name="AutoShape 125"/>
              <p:cNvSpPr>
                <a:spLocks noChangeArrowheads="1"/>
              </p:cNvSpPr>
              <p:nvPr/>
            </p:nvSpPr>
            <p:spPr bwMode="auto">
              <a:xfrm>
                <a:off x="139" y="401"/>
                <a:ext cx="116" cy="4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959 w 21600"/>
                  <a:gd name="T13" fmla="*/ 6104 h 21600"/>
                  <a:gd name="T14" fmla="*/ 15641 w 21600"/>
                  <a:gd name="T15" fmla="*/ 1549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168" y="21600"/>
                    </a:lnTo>
                    <a:lnTo>
                      <a:pt x="13432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</p:grpSp>
        <p:grpSp>
          <p:nvGrpSpPr>
            <p:cNvPr id="265" name="Group 126"/>
            <p:cNvGrpSpPr>
              <a:grpSpLocks/>
            </p:cNvGrpSpPr>
            <p:nvPr/>
          </p:nvGrpSpPr>
          <p:grpSpPr bwMode="auto">
            <a:xfrm>
              <a:off x="157" y="271"/>
              <a:ext cx="119" cy="230"/>
              <a:chOff x="138" y="217"/>
              <a:chExt cx="119" cy="230"/>
            </a:xfrm>
          </p:grpSpPr>
          <p:sp>
            <p:nvSpPr>
              <p:cNvPr id="266" name="Rectangle 127"/>
              <p:cNvSpPr>
                <a:spLocks noChangeArrowheads="1"/>
              </p:cNvSpPr>
              <p:nvPr/>
            </p:nvSpPr>
            <p:spPr bwMode="auto">
              <a:xfrm>
                <a:off x="138" y="241"/>
                <a:ext cx="119" cy="159"/>
              </a:xfrm>
              <a:prstGeom prst="rect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s-ES" altLang="es-ES" sz="2800" b="0">
                  <a:latin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7" name="AutoShape 128"/>
              <p:cNvSpPr>
                <a:spLocks noChangeArrowheads="1"/>
              </p:cNvSpPr>
              <p:nvPr/>
            </p:nvSpPr>
            <p:spPr bwMode="auto">
              <a:xfrm>
                <a:off x="143" y="225"/>
                <a:ext cx="108" cy="15"/>
              </a:xfrm>
              <a:prstGeom prst="triangle">
                <a:avLst>
                  <a:gd name="adj" fmla="val 50000"/>
                </a:avLst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s-ES" altLang="es-ES" sz="2800" b="0">
                  <a:latin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8" name="Rectangle 129"/>
              <p:cNvSpPr>
                <a:spLocks noChangeArrowheads="1"/>
              </p:cNvSpPr>
              <p:nvPr/>
            </p:nvSpPr>
            <p:spPr bwMode="auto">
              <a:xfrm>
                <a:off x="194" y="218"/>
                <a:ext cx="7" cy="9"/>
              </a:xfrm>
              <a:prstGeom prst="rect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s-ES" altLang="es-ES" sz="2800" b="0">
                  <a:latin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9" name="Line 130"/>
              <p:cNvSpPr>
                <a:spLocks noChangeShapeType="1"/>
              </p:cNvSpPr>
              <p:nvPr/>
            </p:nvSpPr>
            <p:spPr bwMode="auto">
              <a:xfrm>
                <a:off x="191" y="217"/>
                <a:ext cx="14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70" name="AutoShape 131"/>
              <p:cNvSpPr>
                <a:spLocks noChangeArrowheads="1"/>
              </p:cNvSpPr>
              <p:nvPr/>
            </p:nvSpPr>
            <p:spPr bwMode="auto">
              <a:xfrm>
                <a:off x="139" y="401"/>
                <a:ext cx="116" cy="4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959 w 21600"/>
                  <a:gd name="T13" fmla="*/ 6104 h 21600"/>
                  <a:gd name="T14" fmla="*/ 15641 w 21600"/>
                  <a:gd name="T15" fmla="*/ 1549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168" y="21600"/>
                    </a:lnTo>
                    <a:lnTo>
                      <a:pt x="13432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</p:grpSp>
      </p:grpSp>
      <p:sp>
        <p:nvSpPr>
          <p:cNvPr id="357" name="Text Box 202"/>
          <p:cNvSpPr txBox="1">
            <a:spLocks noChangeArrowheads="1"/>
          </p:cNvSpPr>
          <p:nvPr/>
        </p:nvSpPr>
        <p:spPr bwMode="auto">
          <a:xfrm>
            <a:off x="428625" y="2971379"/>
            <a:ext cx="10080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s-ES" sz="1050" dirty="0">
                <a:latin typeface="Calibri" pitchFamily="34" charset="0"/>
                <a:cs typeface="Calibri" pitchFamily="34" charset="0"/>
              </a:rPr>
              <a:t>DIGESTERS</a:t>
            </a:r>
          </a:p>
        </p:txBody>
      </p:sp>
      <p:cxnSp>
        <p:nvCxnSpPr>
          <p:cNvPr id="359" name="AutoShape 204"/>
          <p:cNvCxnSpPr>
            <a:cxnSpLocks noChangeShapeType="1"/>
          </p:cNvCxnSpPr>
          <p:nvPr/>
        </p:nvCxnSpPr>
        <p:spPr bwMode="auto">
          <a:xfrm>
            <a:off x="1436688" y="2083966"/>
            <a:ext cx="536575" cy="644525"/>
          </a:xfrm>
          <a:prstGeom prst="bentConnector2">
            <a:avLst/>
          </a:prstGeom>
          <a:noFill/>
          <a:ln w="2540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0" name="AutoShape 205"/>
          <p:cNvCxnSpPr>
            <a:cxnSpLocks noChangeShapeType="1"/>
          </p:cNvCxnSpPr>
          <p:nvPr/>
        </p:nvCxnSpPr>
        <p:spPr bwMode="auto">
          <a:xfrm rot="10800000" flipV="1">
            <a:off x="2012950" y="2083966"/>
            <a:ext cx="431800" cy="492125"/>
          </a:xfrm>
          <a:prstGeom prst="bentConnector2">
            <a:avLst/>
          </a:prstGeom>
          <a:noFill/>
          <a:ln w="2540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1" name="AutoShape 206"/>
          <p:cNvCxnSpPr>
            <a:cxnSpLocks noChangeShapeType="1"/>
          </p:cNvCxnSpPr>
          <p:nvPr/>
        </p:nvCxnSpPr>
        <p:spPr bwMode="auto">
          <a:xfrm rot="16200000" flipH="1">
            <a:off x="1897857" y="4023097"/>
            <a:ext cx="558800" cy="328613"/>
          </a:xfrm>
          <a:prstGeom prst="bentConnector2">
            <a:avLst/>
          </a:prstGeom>
          <a:noFill/>
          <a:ln w="2540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2" name="AutoShape 207"/>
          <p:cNvCxnSpPr>
            <a:cxnSpLocks noChangeShapeType="1"/>
          </p:cNvCxnSpPr>
          <p:nvPr/>
        </p:nvCxnSpPr>
        <p:spPr bwMode="auto">
          <a:xfrm rot="5400000">
            <a:off x="1429544" y="3954835"/>
            <a:ext cx="558800" cy="465138"/>
          </a:xfrm>
          <a:prstGeom prst="bentConnector2">
            <a:avLst/>
          </a:prstGeom>
          <a:noFill/>
          <a:ln w="2540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3" name="AutoShape 208"/>
          <p:cNvCxnSpPr>
            <a:cxnSpLocks noChangeShapeType="1"/>
          </p:cNvCxnSpPr>
          <p:nvPr/>
        </p:nvCxnSpPr>
        <p:spPr bwMode="auto">
          <a:xfrm flipV="1">
            <a:off x="3452813" y="3258716"/>
            <a:ext cx="503237" cy="1189038"/>
          </a:xfrm>
          <a:prstGeom prst="bentConnector2">
            <a:avLst/>
          </a:prstGeom>
          <a:noFill/>
          <a:ln w="2540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64" name="Text Box 105"/>
          <p:cNvSpPr txBox="1">
            <a:spLocks noChangeArrowheads="1"/>
          </p:cNvSpPr>
          <p:nvPr/>
        </p:nvSpPr>
        <p:spPr bwMode="auto">
          <a:xfrm>
            <a:off x="5562154" y="1740772"/>
            <a:ext cx="90985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3908425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3908425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3908425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3908425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3908425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39084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39084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39084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39084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s-ES" altLang="es-ES" sz="1400" b="0" dirty="0" err="1" smtClean="0">
                <a:latin typeface="Calibri" panose="020F0502020204030204" pitchFamily="34" charset="0"/>
                <a:cs typeface="Arial" panose="020B0604020202020204" pitchFamily="34" charset="0"/>
              </a:rPr>
              <a:t>Spent</a:t>
            </a:r>
            <a:r>
              <a:rPr lang="es-ES" altLang="es-ES" sz="1400" b="0" dirty="0" smtClean="0"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altLang="es-ES" sz="1400" b="0" dirty="0" err="1" smtClean="0">
                <a:latin typeface="Calibri" panose="020F0502020204030204" pitchFamily="34" charset="0"/>
                <a:cs typeface="Arial" panose="020B0604020202020204" pitchFamily="34" charset="0"/>
              </a:rPr>
              <a:t>sulphite</a:t>
            </a:r>
            <a:r>
              <a:rPr lang="es-ES" altLang="es-ES" sz="1400" b="0" dirty="0" smtClean="0"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altLang="es-ES" sz="1400" b="0" dirty="0" err="1" smtClean="0">
                <a:latin typeface="Calibri" panose="020F0502020204030204" pitchFamily="34" charset="0"/>
                <a:cs typeface="Arial" panose="020B0604020202020204" pitchFamily="34" charset="0"/>
              </a:rPr>
              <a:t>liquor</a:t>
            </a:r>
            <a:endParaRPr lang="es-ES" altLang="es-ES" sz="1400" b="0" baseline="-250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365" name="Group 212"/>
          <p:cNvGrpSpPr>
            <a:grpSpLocks/>
          </p:cNvGrpSpPr>
          <p:nvPr/>
        </p:nvGrpSpPr>
        <p:grpSpPr bwMode="auto">
          <a:xfrm>
            <a:off x="3570288" y="2611016"/>
            <a:ext cx="742950" cy="619125"/>
            <a:chOff x="404" y="386"/>
            <a:chExt cx="74" cy="65"/>
          </a:xfrm>
        </p:grpSpPr>
        <p:grpSp>
          <p:nvGrpSpPr>
            <p:cNvPr id="366" name="Group 213"/>
            <p:cNvGrpSpPr>
              <a:grpSpLocks/>
            </p:cNvGrpSpPr>
            <p:nvPr/>
          </p:nvGrpSpPr>
          <p:grpSpPr bwMode="auto">
            <a:xfrm>
              <a:off x="404" y="377"/>
              <a:ext cx="61" cy="54"/>
              <a:chOff x="629" y="425"/>
              <a:chExt cx="109" cy="90"/>
            </a:xfrm>
          </p:grpSpPr>
          <p:sp>
            <p:nvSpPr>
              <p:cNvPr id="371" name="Rectangle 214"/>
              <p:cNvSpPr>
                <a:spLocks noChangeArrowheads="1"/>
              </p:cNvSpPr>
              <p:nvPr/>
            </p:nvSpPr>
            <p:spPr bwMode="auto">
              <a:xfrm>
                <a:off x="629" y="505"/>
                <a:ext cx="109" cy="10"/>
              </a:xfrm>
              <a:prstGeom prst="rect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s-ES" altLang="es-ES" sz="2800" b="0">
                  <a:latin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2" name="Rectangle 215"/>
              <p:cNvSpPr>
                <a:spLocks noChangeArrowheads="1"/>
              </p:cNvSpPr>
              <p:nvPr/>
            </p:nvSpPr>
            <p:spPr bwMode="auto">
              <a:xfrm>
                <a:off x="634" y="430"/>
                <a:ext cx="96" cy="75"/>
              </a:xfrm>
              <a:prstGeom prst="rect">
                <a:avLst/>
              </a:prstGeom>
              <a:gradFill rotWithShape="1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>
                      <a:alpha val="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 sz="2800" b="0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373" name="AutoShape 216"/>
              <p:cNvSpPr>
                <a:spLocks noChangeArrowheads="1"/>
              </p:cNvSpPr>
              <p:nvPr/>
            </p:nvSpPr>
            <p:spPr bwMode="auto">
              <a:xfrm>
                <a:off x="634" y="425"/>
                <a:ext cx="97" cy="5"/>
              </a:xfrm>
              <a:prstGeom prst="triangle">
                <a:avLst>
                  <a:gd name="adj" fmla="val 50000"/>
                </a:avLst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s-ES" altLang="es-ES" sz="2800" b="0">
                  <a:latin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67" name="Group 217"/>
            <p:cNvGrpSpPr>
              <a:grpSpLocks/>
            </p:cNvGrpSpPr>
            <p:nvPr/>
          </p:nvGrpSpPr>
          <p:grpSpPr bwMode="auto">
            <a:xfrm>
              <a:off x="417" y="386"/>
              <a:ext cx="61" cy="54"/>
              <a:chOff x="629" y="425"/>
              <a:chExt cx="109" cy="90"/>
            </a:xfrm>
          </p:grpSpPr>
          <p:sp>
            <p:nvSpPr>
              <p:cNvPr id="368" name="Rectangle 218"/>
              <p:cNvSpPr>
                <a:spLocks noChangeArrowheads="1"/>
              </p:cNvSpPr>
              <p:nvPr/>
            </p:nvSpPr>
            <p:spPr bwMode="auto">
              <a:xfrm>
                <a:off x="629" y="505"/>
                <a:ext cx="109" cy="10"/>
              </a:xfrm>
              <a:prstGeom prst="rect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s-ES" altLang="es-ES" sz="2800" b="0">
                  <a:latin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9" name="Rectangle 219"/>
              <p:cNvSpPr>
                <a:spLocks noChangeArrowheads="1"/>
              </p:cNvSpPr>
              <p:nvPr/>
            </p:nvSpPr>
            <p:spPr bwMode="auto">
              <a:xfrm>
                <a:off x="634" y="430"/>
                <a:ext cx="96" cy="75"/>
              </a:xfrm>
              <a:prstGeom prst="rect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s-ES" altLang="es-ES" sz="2800" b="0">
                  <a:latin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0" name="AutoShape 220"/>
              <p:cNvSpPr>
                <a:spLocks noChangeArrowheads="1"/>
              </p:cNvSpPr>
              <p:nvPr/>
            </p:nvSpPr>
            <p:spPr bwMode="auto">
              <a:xfrm>
                <a:off x="634" y="425"/>
                <a:ext cx="97" cy="5"/>
              </a:xfrm>
              <a:prstGeom prst="triangle">
                <a:avLst>
                  <a:gd name="adj" fmla="val 50000"/>
                </a:avLst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s-ES" altLang="es-ES" sz="2800" b="0">
                  <a:latin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374" name="Text Box 221"/>
          <p:cNvSpPr txBox="1">
            <a:spLocks noChangeArrowheads="1"/>
          </p:cNvSpPr>
          <p:nvPr/>
        </p:nvSpPr>
        <p:spPr bwMode="auto">
          <a:xfrm>
            <a:off x="2660650" y="3093616"/>
            <a:ext cx="12969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s-ES" sz="1050" dirty="0">
                <a:latin typeface="Calibri" pitchFamily="34" charset="0"/>
                <a:cs typeface="Calibri" pitchFamily="34" charset="0"/>
              </a:rPr>
              <a:t>STORAGE TANKS</a:t>
            </a:r>
          </a:p>
        </p:txBody>
      </p:sp>
      <p:cxnSp>
        <p:nvCxnSpPr>
          <p:cNvPr id="375" name="AutoShape 222"/>
          <p:cNvCxnSpPr>
            <a:cxnSpLocks noChangeShapeType="1"/>
          </p:cNvCxnSpPr>
          <p:nvPr/>
        </p:nvCxnSpPr>
        <p:spPr bwMode="auto">
          <a:xfrm flipV="1">
            <a:off x="3871913" y="2133179"/>
            <a:ext cx="1597025" cy="465137"/>
          </a:xfrm>
          <a:prstGeom prst="bentConnector3">
            <a:avLst>
              <a:gd name="adj1" fmla="val 5646"/>
            </a:avLst>
          </a:prstGeom>
          <a:noFill/>
          <a:ln w="2540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7" name="AutoShape 206"/>
          <p:cNvCxnSpPr>
            <a:cxnSpLocks noChangeShapeType="1"/>
          </p:cNvCxnSpPr>
          <p:nvPr/>
        </p:nvCxnSpPr>
        <p:spPr bwMode="auto">
          <a:xfrm rot="16200000" flipH="1">
            <a:off x="673894" y="4864473"/>
            <a:ext cx="558800" cy="328612"/>
          </a:xfrm>
          <a:prstGeom prst="bentConnector2">
            <a:avLst/>
          </a:prstGeom>
          <a:noFill/>
          <a:ln w="2540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78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763" y="5035129"/>
            <a:ext cx="792162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9" name="Text Box 202"/>
          <p:cNvSpPr txBox="1">
            <a:spLocks noChangeArrowheads="1"/>
          </p:cNvSpPr>
          <p:nvPr/>
        </p:nvSpPr>
        <p:spPr bwMode="auto">
          <a:xfrm>
            <a:off x="1190625" y="5592341"/>
            <a:ext cx="8096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s-ES" sz="1050" dirty="0">
                <a:latin typeface="Calibri" pitchFamily="34" charset="0"/>
                <a:cs typeface="Calibri" pitchFamily="34" charset="0"/>
              </a:rPr>
              <a:t>WASHING</a:t>
            </a:r>
          </a:p>
        </p:txBody>
      </p:sp>
      <p:grpSp>
        <p:nvGrpSpPr>
          <p:cNvPr id="380" name="Group 433"/>
          <p:cNvGrpSpPr>
            <a:grpSpLocks/>
          </p:cNvGrpSpPr>
          <p:nvPr/>
        </p:nvGrpSpPr>
        <p:grpSpPr bwMode="auto">
          <a:xfrm>
            <a:off x="2373313" y="5036716"/>
            <a:ext cx="1193800" cy="596900"/>
            <a:chOff x="0" y="0"/>
            <a:chExt cx="321" cy="111"/>
          </a:xfrm>
        </p:grpSpPr>
        <p:grpSp>
          <p:nvGrpSpPr>
            <p:cNvPr id="381" name="Group 413"/>
            <p:cNvGrpSpPr>
              <a:grpSpLocks/>
            </p:cNvGrpSpPr>
            <p:nvPr/>
          </p:nvGrpSpPr>
          <p:grpSpPr bwMode="auto">
            <a:xfrm rot="2387611">
              <a:off x="64" y="4"/>
              <a:ext cx="22" cy="17"/>
              <a:chOff x="64" y="4"/>
              <a:chExt cx="20" cy="12"/>
            </a:xfrm>
          </p:grpSpPr>
          <p:sp>
            <p:nvSpPr>
              <p:cNvPr id="411" name="Rectangle 414"/>
              <p:cNvSpPr>
                <a:spLocks noChangeArrowheads="1"/>
              </p:cNvSpPr>
              <p:nvPr/>
            </p:nvSpPr>
            <p:spPr bwMode="auto">
              <a:xfrm>
                <a:off x="69" y="5"/>
                <a:ext cx="11" cy="11"/>
              </a:xfrm>
              <a:prstGeom prst="rect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s-ES" altLang="es-ES" b="0">
                  <a:latin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2" name="Line 415"/>
              <p:cNvSpPr>
                <a:spLocks noChangeShapeType="1"/>
              </p:cNvSpPr>
              <p:nvPr/>
            </p:nvSpPr>
            <p:spPr bwMode="auto">
              <a:xfrm>
                <a:off x="64" y="4"/>
                <a:ext cx="20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</p:grpSp>
        <p:grpSp>
          <p:nvGrpSpPr>
            <p:cNvPr id="382" name="Group 412"/>
            <p:cNvGrpSpPr>
              <a:grpSpLocks/>
            </p:cNvGrpSpPr>
            <p:nvPr/>
          </p:nvGrpSpPr>
          <p:grpSpPr bwMode="auto">
            <a:xfrm rot="-2055666">
              <a:off x="22" y="4"/>
              <a:ext cx="22" cy="17"/>
              <a:chOff x="22" y="4"/>
              <a:chExt cx="20" cy="12"/>
            </a:xfrm>
          </p:grpSpPr>
          <p:sp>
            <p:nvSpPr>
              <p:cNvPr id="409" name="Rectangle 410"/>
              <p:cNvSpPr>
                <a:spLocks noChangeArrowheads="1"/>
              </p:cNvSpPr>
              <p:nvPr/>
            </p:nvSpPr>
            <p:spPr bwMode="auto">
              <a:xfrm>
                <a:off x="27" y="5"/>
                <a:ext cx="11" cy="11"/>
              </a:xfrm>
              <a:prstGeom prst="rect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s-ES" altLang="es-ES" b="0">
                  <a:latin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0" name="Line 411"/>
              <p:cNvSpPr>
                <a:spLocks noChangeShapeType="1"/>
              </p:cNvSpPr>
              <p:nvPr/>
            </p:nvSpPr>
            <p:spPr bwMode="auto">
              <a:xfrm>
                <a:off x="22" y="4"/>
                <a:ext cx="20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383" name="Rectangle 398"/>
            <p:cNvSpPr>
              <a:spLocks noChangeArrowheads="1"/>
            </p:cNvSpPr>
            <p:nvPr/>
          </p:nvSpPr>
          <p:spPr bwMode="auto">
            <a:xfrm>
              <a:off x="19" y="44"/>
              <a:ext cx="274" cy="48"/>
            </a:xfrm>
            <a:prstGeom prst="rect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25400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s-ES" altLang="es-ES" b="0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4" name="Rectangle 399"/>
            <p:cNvSpPr>
              <a:spLocks noChangeArrowheads="1"/>
            </p:cNvSpPr>
            <p:nvPr/>
          </p:nvSpPr>
          <p:spPr bwMode="auto">
            <a:xfrm>
              <a:off x="9" y="35"/>
              <a:ext cx="10" cy="64"/>
            </a:xfrm>
            <a:prstGeom prst="rect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25400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s-ES" altLang="es-ES" b="0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5" name="AutoShape 401"/>
            <p:cNvSpPr>
              <a:spLocks noChangeArrowheads="1"/>
            </p:cNvSpPr>
            <p:nvPr/>
          </p:nvSpPr>
          <p:spPr bwMode="auto">
            <a:xfrm rot="5400000">
              <a:off x="-16" y="63"/>
              <a:ext cx="40" cy="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320 w 21600"/>
                <a:gd name="T13" fmla="*/ 5400 h 21600"/>
                <a:gd name="T14" fmla="*/ 1728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25400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grpSp>
          <p:nvGrpSpPr>
            <p:cNvPr id="386" name="Group 404"/>
            <p:cNvGrpSpPr>
              <a:grpSpLocks/>
            </p:cNvGrpSpPr>
            <p:nvPr/>
          </p:nvGrpSpPr>
          <p:grpSpPr bwMode="auto">
            <a:xfrm rot="10800000">
              <a:off x="292" y="35"/>
              <a:ext cx="19" cy="64"/>
              <a:chOff x="292" y="35"/>
              <a:chExt cx="19" cy="64"/>
            </a:xfrm>
          </p:grpSpPr>
          <p:sp>
            <p:nvSpPr>
              <p:cNvPr id="407" name="Rectangle 402"/>
              <p:cNvSpPr>
                <a:spLocks noChangeArrowheads="1"/>
              </p:cNvSpPr>
              <p:nvPr/>
            </p:nvSpPr>
            <p:spPr bwMode="auto">
              <a:xfrm>
                <a:off x="301" y="35"/>
                <a:ext cx="10" cy="64"/>
              </a:xfrm>
              <a:prstGeom prst="rect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10800000"/>
              <a:lstStyle>
                <a:lvl1pPr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s-ES" altLang="es-ES" b="0">
                  <a:latin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08" name="AutoShape 403"/>
              <p:cNvSpPr>
                <a:spLocks noChangeArrowheads="1"/>
              </p:cNvSpPr>
              <p:nvPr/>
            </p:nvSpPr>
            <p:spPr bwMode="auto">
              <a:xfrm rot="5400000">
                <a:off x="276" y="63"/>
                <a:ext cx="40" cy="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320 w 21600"/>
                  <a:gd name="T13" fmla="*/ 5400 h 21600"/>
                  <a:gd name="T14" fmla="*/ 17280 w 21600"/>
                  <a:gd name="T15" fmla="*/ 162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</p:grpSp>
        <p:grpSp>
          <p:nvGrpSpPr>
            <p:cNvPr id="387" name="Group 407"/>
            <p:cNvGrpSpPr>
              <a:grpSpLocks/>
            </p:cNvGrpSpPr>
            <p:nvPr/>
          </p:nvGrpSpPr>
          <p:grpSpPr bwMode="auto">
            <a:xfrm>
              <a:off x="31" y="12"/>
              <a:ext cx="45" cy="45"/>
              <a:chOff x="31" y="12"/>
              <a:chExt cx="45" cy="45"/>
            </a:xfrm>
          </p:grpSpPr>
          <p:sp>
            <p:nvSpPr>
              <p:cNvPr id="405" name="Oval 406"/>
              <p:cNvSpPr>
                <a:spLocks noChangeArrowheads="1"/>
              </p:cNvSpPr>
              <p:nvPr/>
            </p:nvSpPr>
            <p:spPr bwMode="auto">
              <a:xfrm>
                <a:off x="31" y="12"/>
                <a:ext cx="45" cy="26"/>
              </a:xfrm>
              <a:prstGeom prst="ellipse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5400000" scaled="1"/>
              </a:gradFill>
              <a:ln w="25400" algn="ctr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s-ES" altLang="es-ES" b="0">
                  <a:latin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06" name="AutoShape 405"/>
              <p:cNvSpPr>
                <a:spLocks noChangeArrowheads="1"/>
              </p:cNvSpPr>
              <p:nvPr/>
            </p:nvSpPr>
            <p:spPr bwMode="auto">
              <a:xfrm>
                <a:off x="31" y="24"/>
                <a:ext cx="45" cy="33"/>
              </a:xfrm>
              <a:prstGeom prst="flowChartOffpageConnector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540000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s-ES" altLang="es-ES" b="0">
                  <a:latin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88" name="Rectangle 408"/>
            <p:cNvSpPr>
              <a:spLocks noChangeArrowheads="1"/>
            </p:cNvSpPr>
            <p:nvPr/>
          </p:nvSpPr>
          <p:spPr bwMode="auto">
            <a:xfrm>
              <a:off x="48" y="1"/>
              <a:ext cx="11" cy="11"/>
            </a:xfrm>
            <a:prstGeom prst="rect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25400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s-ES" altLang="es-ES" b="0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9" name="Line 409"/>
            <p:cNvSpPr>
              <a:spLocks noChangeShapeType="1"/>
            </p:cNvSpPr>
            <p:nvPr/>
          </p:nvSpPr>
          <p:spPr bwMode="auto">
            <a:xfrm>
              <a:off x="43" y="0"/>
              <a:ext cx="2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grpSp>
          <p:nvGrpSpPr>
            <p:cNvPr id="390" name="Group 419"/>
            <p:cNvGrpSpPr>
              <a:grpSpLocks/>
            </p:cNvGrpSpPr>
            <p:nvPr/>
          </p:nvGrpSpPr>
          <p:grpSpPr bwMode="auto">
            <a:xfrm>
              <a:off x="45" y="37"/>
              <a:ext cx="17" cy="17"/>
              <a:chOff x="45" y="37"/>
              <a:chExt cx="17" cy="17"/>
            </a:xfrm>
          </p:grpSpPr>
          <p:sp>
            <p:nvSpPr>
              <p:cNvPr id="403" name="Oval 418"/>
              <p:cNvSpPr>
                <a:spLocks noChangeArrowheads="1"/>
              </p:cNvSpPr>
              <p:nvPr/>
            </p:nvSpPr>
            <p:spPr bwMode="auto">
              <a:xfrm>
                <a:off x="45" y="37"/>
                <a:ext cx="17" cy="17"/>
              </a:xfrm>
              <a:prstGeom prst="ellipse">
                <a:avLst/>
              </a:prstGeom>
              <a:solidFill>
                <a:srgbClr val="CCCC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s-ES" altLang="es-ES" b="0">
                  <a:latin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04" name="Oval 417"/>
              <p:cNvSpPr>
                <a:spLocks noChangeArrowheads="1"/>
              </p:cNvSpPr>
              <p:nvPr/>
            </p:nvSpPr>
            <p:spPr bwMode="auto">
              <a:xfrm>
                <a:off x="48" y="40"/>
                <a:ext cx="11" cy="11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s-ES" altLang="es-ES" b="0">
                  <a:latin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91" name="Group 420"/>
            <p:cNvGrpSpPr>
              <a:grpSpLocks/>
            </p:cNvGrpSpPr>
            <p:nvPr/>
          </p:nvGrpSpPr>
          <p:grpSpPr bwMode="auto">
            <a:xfrm>
              <a:off x="83" y="55"/>
              <a:ext cx="27" cy="23"/>
              <a:chOff x="83" y="55"/>
              <a:chExt cx="17" cy="17"/>
            </a:xfrm>
          </p:grpSpPr>
          <p:sp>
            <p:nvSpPr>
              <p:cNvPr id="401" name="Oval 421"/>
              <p:cNvSpPr>
                <a:spLocks noChangeArrowheads="1"/>
              </p:cNvSpPr>
              <p:nvPr/>
            </p:nvSpPr>
            <p:spPr bwMode="auto">
              <a:xfrm>
                <a:off x="83" y="55"/>
                <a:ext cx="17" cy="17"/>
              </a:xfrm>
              <a:prstGeom prst="ellipse">
                <a:avLst/>
              </a:prstGeom>
              <a:solidFill>
                <a:srgbClr val="CCCC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s-ES" altLang="es-ES" b="0">
                  <a:latin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02" name="Oval 422"/>
              <p:cNvSpPr>
                <a:spLocks noChangeArrowheads="1"/>
              </p:cNvSpPr>
              <p:nvPr/>
            </p:nvSpPr>
            <p:spPr bwMode="auto">
              <a:xfrm>
                <a:off x="86" y="58"/>
                <a:ext cx="11" cy="11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s-ES" altLang="es-ES" b="0">
                  <a:latin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92" name="Group 423"/>
            <p:cNvGrpSpPr>
              <a:grpSpLocks/>
            </p:cNvGrpSpPr>
            <p:nvPr/>
          </p:nvGrpSpPr>
          <p:grpSpPr bwMode="auto">
            <a:xfrm>
              <a:off x="213" y="51"/>
              <a:ext cx="17" cy="17"/>
              <a:chOff x="213" y="51"/>
              <a:chExt cx="17" cy="17"/>
            </a:xfrm>
          </p:grpSpPr>
          <p:sp>
            <p:nvSpPr>
              <p:cNvPr id="399" name="Oval 424"/>
              <p:cNvSpPr>
                <a:spLocks noChangeArrowheads="1"/>
              </p:cNvSpPr>
              <p:nvPr/>
            </p:nvSpPr>
            <p:spPr bwMode="auto">
              <a:xfrm>
                <a:off x="213" y="51"/>
                <a:ext cx="17" cy="17"/>
              </a:xfrm>
              <a:prstGeom prst="ellipse">
                <a:avLst/>
              </a:prstGeom>
              <a:solidFill>
                <a:srgbClr val="CCCC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s-ES" altLang="es-ES" b="0">
                  <a:latin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00" name="Oval 425"/>
              <p:cNvSpPr>
                <a:spLocks noChangeArrowheads="1"/>
              </p:cNvSpPr>
              <p:nvPr/>
            </p:nvSpPr>
            <p:spPr bwMode="auto">
              <a:xfrm>
                <a:off x="216" y="54"/>
                <a:ext cx="11" cy="11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s-ES" altLang="es-ES" b="0">
                  <a:latin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93" name="Rectangle 427"/>
            <p:cNvSpPr>
              <a:spLocks noChangeArrowheads="1"/>
            </p:cNvSpPr>
            <p:nvPr/>
          </p:nvSpPr>
          <p:spPr bwMode="auto">
            <a:xfrm>
              <a:off x="254" y="32"/>
              <a:ext cx="11" cy="11"/>
            </a:xfrm>
            <a:prstGeom prst="rect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25400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s-ES" altLang="es-ES" b="0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4" name="Line 428"/>
            <p:cNvSpPr>
              <a:spLocks noChangeShapeType="1"/>
            </p:cNvSpPr>
            <p:nvPr/>
          </p:nvSpPr>
          <p:spPr bwMode="auto">
            <a:xfrm>
              <a:off x="249" y="31"/>
              <a:ext cx="22" cy="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95" name="Oval 429"/>
            <p:cNvSpPr>
              <a:spLocks noChangeArrowheads="1"/>
            </p:cNvSpPr>
            <p:nvPr/>
          </p:nvSpPr>
          <p:spPr bwMode="auto">
            <a:xfrm>
              <a:off x="242" y="73"/>
              <a:ext cx="34" cy="33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25400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s-ES" altLang="es-ES" b="0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6" name="Rectangle 430"/>
            <p:cNvSpPr>
              <a:spLocks noChangeArrowheads="1"/>
            </p:cNvSpPr>
            <p:nvPr/>
          </p:nvSpPr>
          <p:spPr bwMode="auto">
            <a:xfrm>
              <a:off x="242" y="93"/>
              <a:ext cx="34" cy="18"/>
            </a:xfrm>
            <a:prstGeom prst="rect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25400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s-ES" altLang="es-ES" b="0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7" name="Line 431"/>
            <p:cNvSpPr>
              <a:spLocks noChangeShapeType="1"/>
            </p:cNvSpPr>
            <p:nvPr/>
          </p:nvSpPr>
          <p:spPr bwMode="auto">
            <a:xfrm>
              <a:off x="237" y="111"/>
              <a:ext cx="44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98" name="AutoShape 432"/>
            <p:cNvSpPr>
              <a:spLocks noChangeArrowheads="1"/>
            </p:cNvSpPr>
            <p:nvPr/>
          </p:nvSpPr>
          <p:spPr bwMode="auto">
            <a:xfrm rot="-5400000" flipH="1" flipV="1">
              <a:off x="313" y="68"/>
              <a:ext cx="8" cy="9"/>
            </a:xfrm>
            <a:prstGeom prst="rtTriangl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s-ES" altLang="es-ES" b="0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13" name="Group 604"/>
          <p:cNvGrpSpPr>
            <a:grpSpLocks/>
          </p:cNvGrpSpPr>
          <p:nvPr/>
        </p:nvGrpSpPr>
        <p:grpSpPr bwMode="auto">
          <a:xfrm>
            <a:off x="4316413" y="4820816"/>
            <a:ext cx="288925" cy="1314450"/>
            <a:chOff x="0" y="0"/>
            <a:chExt cx="76" cy="415"/>
          </a:xfrm>
        </p:grpSpPr>
        <p:sp>
          <p:nvSpPr>
            <p:cNvPr id="414" name="Oval 575"/>
            <p:cNvSpPr>
              <a:spLocks noChangeArrowheads="1"/>
            </p:cNvSpPr>
            <p:nvPr/>
          </p:nvSpPr>
          <p:spPr bwMode="auto">
            <a:xfrm>
              <a:off x="0" y="0"/>
              <a:ext cx="76" cy="66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25400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s-ES" altLang="es-ES" b="0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5" name="Oval 574"/>
            <p:cNvSpPr>
              <a:spLocks noChangeArrowheads="1"/>
            </p:cNvSpPr>
            <p:nvPr/>
          </p:nvSpPr>
          <p:spPr bwMode="auto">
            <a:xfrm>
              <a:off x="0" y="349"/>
              <a:ext cx="76" cy="66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25400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s-ES" altLang="es-ES" b="0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6" name="Rectangle 573"/>
            <p:cNvSpPr>
              <a:spLocks noChangeArrowheads="1"/>
            </p:cNvSpPr>
            <p:nvPr/>
          </p:nvSpPr>
          <p:spPr bwMode="auto">
            <a:xfrm>
              <a:off x="0" y="32"/>
              <a:ext cx="76" cy="350"/>
            </a:xfrm>
            <a:prstGeom prst="rect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25400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s-ES" altLang="es-ES" b="0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7" name="WordArt 581"/>
            <p:cNvSpPr>
              <a:spLocks noChangeArrowheads="1" noChangeShapeType="1" noTextEdit="1"/>
            </p:cNvSpPr>
            <p:nvPr/>
          </p:nvSpPr>
          <p:spPr bwMode="auto">
            <a:xfrm>
              <a:off x="9" y="169"/>
              <a:ext cx="58" cy="1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s-ES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3020-VG</a:t>
              </a:r>
            </a:p>
          </p:txBody>
        </p:sp>
      </p:grpSp>
      <p:pic>
        <p:nvPicPr>
          <p:cNvPr id="418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5700" y="5036716"/>
            <a:ext cx="79216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19" name="Group 1146"/>
          <p:cNvGrpSpPr>
            <a:grpSpLocks/>
          </p:cNvGrpSpPr>
          <p:nvPr/>
        </p:nvGrpSpPr>
        <p:grpSpPr bwMode="auto">
          <a:xfrm>
            <a:off x="6189663" y="4389016"/>
            <a:ext cx="288925" cy="1314450"/>
            <a:chOff x="0" y="0"/>
            <a:chExt cx="76" cy="517"/>
          </a:xfrm>
        </p:grpSpPr>
        <p:sp>
          <p:nvSpPr>
            <p:cNvPr id="420" name="Oval 1073"/>
            <p:cNvSpPr>
              <a:spLocks noChangeArrowheads="1"/>
            </p:cNvSpPr>
            <p:nvPr/>
          </p:nvSpPr>
          <p:spPr bwMode="auto">
            <a:xfrm>
              <a:off x="0" y="0"/>
              <a:ext cx="76" cy="82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25400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s-ES" altLang="es-ES" b="0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1" name="Oval 1074"/>
            <p:cNvSpPr>
              <a:spLocks noChangeArrowheads="1"/>
            </p:cNvSpPr>
            <p:nvPr/>
          </p:nvSpPr>
          <p:spPr bwMode="auto">
            <a:xfrm>
              <a:off x="0" y="435"/>
              <a:ext cx="76" cy="82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25400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s-ES" altLang="es-ES" b="0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2" name="Rectangle 1075"/>
            <p:cNvSpPr>
              <a:spLocks noChangeArrowheads="1"/>
            </p:cNvSpPr>
            <p:nvPr/>
          </p:nvSpPr>
          <p:spPr bwMode="auto">
            <a:xfrm>
              <a:off x="0" y="40"/>
              <a:ext cx="76" cy="436"/>
            </a:xfrm>
            <a:prstGeom prst="rect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25400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s-ES" altLang="es-ES" b="0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3" name="WordArt 1076"/>
            <p:cNvSpPr>
              <a:spLocks noChangeArrowheads="1" noChangeShapeType="1" noTextEdit="1"/>
            </p:cNvSpPr>
            <p:nvPr/>
          </p:nvSpPr>
          <p:spPr bwMode="auto">
            <a:xfrm>
              <a:off x="9" y="211"/>
              <a:ext cx="58" cy="1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s-ES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3040-VG</a:t>
              </a:r>
            </a:p>
          </p:txBody>
        </p:sp>
      </p:grpSp>
      <p:grpSp>
        <p:nvGrpSpPr>
          <p:cNvPr id="425" name="Group 1308"/>
          <p:cNvGrpSpPr>
            <a:grpSpLocks/>
          </p:cNvGrpSpPr>
          <p:nvPr/>
        </p:nvGrpSpPr>
        <p:grpSpPr bwMode="auto">
          <a:xfrm>
            <a:off x="7340600" y="4749379"/>
            <a:ext cx="1152525" cy="506412"/>
            <a:chOff x="0" y="0"/>
            <a:chExt cx="362" cy="190"/>
          </a:xfrm>
        </p:grpSpPr>
        <p:sp>
          <p:nvSpPr>
            <p:cNvPr id="426" name="AutoShape 1285"/>
            <p:cNvSpPr>
              <a:spLocks noChangeArrowheads="1"/>
            </p:cNvSpPr>
            <p:nvPr/>
          </p:nvSpPr>
          <p:spPr bwMode="auto">
            <a:xfrm rot="10800000">
              <a:off x="22" y="75"/>
              <a:ext cx="108" cy="8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00 w 21600"/>
                <a:gd name="T13" fmla="*/ 0 h 21600"/>
                <a:gd name="T14" fmla="*/ 21200 w 21600"/>
                <a:gd name="T15" fmla="*/ 1234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643" y="10799"/>
                  </a:moveTo>
                  <a:cubicBezTo>
                    <a:pt x="5643" y="7951"/>
                    <a:pt x="7952" y="5642"/>
                    <a:pt x="10800" y="5643"/>
                  </a:cubicBezTo>
                  <a:cubicBezTo>
                    <a:pt x="13647" y="5643"/>
                    <a:pt x="15956" y="7951"/>
                    <a:pt x="15956" y="10799"/>
                  </a:cubicBezTo>
                  <a:lnTo>
                    <a:pt x="21599" y="10797"/>
                  </a:lnTo>
                  <a:cubicBezTo>
                    <a:pt x="21598" y="4834"/>
                    <a:pt x="16763" y="-1"/>
                    <a:pt x="10799" y="0"/>
                  </a:cubicBezTo>
                  <a:cubicBezTo>
                    <a:pt x="4836" y="0"/>
                    <a:pt x="1" y="4834"/>
                    <a:pt x="0" y="10797"/>
                  </a:cubicBezTo>
                  <a:lnTo>
                    <a:pt x="5643" y="10799"/>
                  </a:lnTo>
                  <a:close/>
                </a:path>
              </a:pathLst>
            </a:custGeom>
            <a:solidFill>
              <a:srgbClr val="0066CC"/>
            </a:solidFill>
            <a:ln w="25400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27" name="AutoShape 1286"/>
            <p:cNvSpPr>
              <a:spLocks noChangeArrowheads="1"/>
            </p:cNvSpPr>
            <p:nvPr/>
          </p:nvSpPr>
          <p:spPr bwMode="auto">
            <a:xfrm>
              <a:off x="1" y="18"/>
              <a:ext cx="153" cy="14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768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399"/>
                    <a:pt x="16199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lnTo>
                    <a:pt x="5400" y="10800"/>
                  </a:lnTo>
                  <a:close/>
                </a:path>
              </a:pathLst>
            </a:custGeom>
            <a:solidFill>
              <a:srgbClr val="FFFFFF"/>
            </a:solidFill>
            <a:ln w="25400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28" name="Oval 1288"/>
            <p:cNvSpPr>
              <a:spLocks noChangeArrowheads="1"/>
            </p:cNvSpPr>
            <p:nvPr/>
          </p:nvSpPr>
          <p:spPr bwMode="auto">
            <a:xfrm>
              <a:off x="38" y="55"/>
              <a:ext cx="78" cy="82"/>
            </a:xfrm>
            <a:prstGeom prst="ellipse">
              <a:avLst/>
            </a:prstGeom>
            <a:solidFill>
              <a:srgbClr val="0066CC"/>
            </a:solidFill>
            <a:ln w="25400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s-ES" altLang="es-ES" b="0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9" name="Rectangle 1289"/>
            <p:cNvSpPr>
              <a:spLocks noChangeArrowheads="1"/>
            </p:cNvSpPr>
            <p:nvPr/>
          </p:nvSpPr>
          <p:spPr bwMode="auto">
            <a:xfrm>
              <a:off x="0" y="93"/>
              <a:ext cx="361" cy="34"/>
            </a:xfrm>
            <a:prstGeom prst="rect">
              <a:avLst/>
            </a:prstGeom>
            <a:solidFill>
              <a:srgbClr val="0066CC"/>
            </a:solidFill>
            <a:ln w="25400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s-ES" altLang="es-ES" b="0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0" name="AutoShape 1290"/>
            <p:cNvSpPr>
              <a:spLocks noChangeArrowheads="1"/>
            </p:cNvSpPr>
            <p:nvPr/>
          </p:nvSpPr>
          <p:spPr bwMode="auto">
            <a:xfrm rot="5400000">
              <a:off x="68" y="129"/>
              <a:ext cx="17" cy="27"/>
            </a:xfrm>
            <a:prstGeom prst="flowChartDelay">
              <a:avLst/>
            </a:prstGeom>
            <a:solidFill>
              <a:srgbClr val="C0C0C0"/>
            </a:solidFill>
            <a:ln w="25400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s-ES" altLang="es-ES" b="0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1" name="Line 1291"/>
            <p:cNvSpPr>
              <a:spLocks noChangeShapeType="1"/>
            </p:cNvSpPr>
            <p:nvPr/>
          </p:nvSpPr>
          <p:spPr bwMode="auto">
            <a:xfrm>
              <a:off x="67" y="150"/>
              <a:ext cx="2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32" name="Oval 1293"/>
            <p:cNvSpPr>
              <a:spLocks noChangeArrowheads="1"/>
            </p:cNvSpPr>
            <p:nvPr/>
          </p:nvSpPr>
          <p:spPr bwMode="auto">
            <a:xfrm>
              <a:off x="71" y="27"/>
              <a:ext cx="12" cy="11"/>
            </a:xfrm>
            <a:prstGeom prst="ellipse">
              <a:avLst/>
            </a:prstGeom>
            <a:solidFill>
              <a:srgbClr val="FFFFFF"/>
            </a:solidFill>
            <a:ln w="25400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s-ES" altLang="es-ES" b="0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3" name="Rectangle 1294"/>
            <p:cNvSpPr>
              <a:spLocks noChangeArrowheads="1"/>
            </p:cNvSpPr>
            <p:nvPr/>
          </p:nvSpPr>
          <p:spPr bwMode="auto">
            <a:xfrm>
              <a:off x="0" y="92"/>
              <a:ext cx="15" cy="45"/>
            </a:xfrm>
            <a:prstGeom prst="rect">
              <a:avLst/>
            </a:prstGeom>
            <a:solidFill>
              <a:srgbClr val="0066CC"/>
            </a:solidFill>
            <a:ln w="25400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s-ES" altLang="es-ES" b="0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34" name="Group 1300"/>
            <p:cNvGrpSpPr>
              <a:grpSpLocks/>
            </p:cNvGrpSpPr>
            <p:nvPr/>
          </p:nvGrpSpPr>
          <p:grpSpPr bwMode="auto">
            <a:xfrm>
              <a:off x="130" y="0"/>
              <a:ext cx="205" cy="190"/>
              <a:chOff x="130" y="0"/>
              <a:chExt cx="153" cy="149"/>
            </a:xfrm>
          </p:grpSpPr>
          <p:sp>
            <p:nvSpPr>
              <p:cNvPr id="443" name="AutoShape 1295"/>
              <p:cNvSpPr>
                <a:spLocks noChangeArrowheads="1"/>
              </p:cNvSpPr>
              <p:nvPr/>
            </p:nvSpPr>
            <p:spPr bwMode="auto">
              <a:xfrm rot="10800000">
                <a:off x="151" y="57"/>
                <a:ext cx="108" cy="8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00 w 21600"/>
                  <a:gd name="T13" fmla="*/ 0 h 21600"/>
                  <a:gd name="T14" fmla="*/ 21200 w 21600"/>
                  <a:gd name="T15" fmla="*/ 1234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5643" y="10799"/>
                    </a:moveTo>
                    <a:cubicBezTo>
                      <a:pt x="5643" y="7951"/>
                      <a:pt x="7952" y="5642"/>
                      <a:pt x="10800" y="5643"/>
                    </a:cubicBezTo>
                    <a:cubicBezTo>
                      <a:pt x="13647" y="5643"/>
                      <a:pt x="15956" y="7951"/>
                      <a:pt x="15956" y="10799"/>
                    </a:cubicBezTo>
                    <a:lnTo>
                      <a:pt x="21599" y="10797"/>
                    </a:lnTo>
                    <a:cubicBezTo>
                      <a:pt x="21598" y="4834"/>
                      <a:pt x="16763" y="-1"/>
                      <a:pt x="10799" y="0"/>
                    </a:cubicBezTo>
                    <a:cubicBezTo>
                      <a:pt x="4836" y="0"/>
                      <a:pt x="1" y="4834"/>
                      <a:pt x="0" y="10797"/>
                    </a:cubicBezTo>
                    <a:lnTo>
                      <a:pt x="5643" y="10799"/>
                    </a:lnTo>
                    <a:close/>
                  </a:path>
                </a:pathLst>
              </a:custGeom>
              <a:solidFill>
                <a:srgbClr val="0066CC"/>
              </a:soli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44" name="AutoShape 1296"/>
              <p:cNvSpPr>
                <a:spLocks noChangeArrowheads="1"/>
              </p:cNvSpPr>
              <p:nvPr/>
            </p:nvSpPr>
            <p:spPr bwMode="auto">
              <a:xfrm>
                <a:off x="130" y="0"/>
                <a:ext cx="153" cy="14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768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lnTo>
                      <a:pt x="5400" y="1080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45" name="Oval 1297"/>
              <p:cNvSpPr>
                <a:spLocks noChangeArrowheads="1"/>
              </p:cNvSpPr>
              <p:nvPr/>
            </p:nvSpPr>
            <p:spPr bwMode="auto">
              <a:xfrm>
                <a:off x="167" y="37"/>
                <a:ext cx="78" cy="82"/>
              </a:xfrm>
              <a:prstGeom prst="ellipse">
                <a:avLst/>
              </a:prstGeom>
              <a:solidFill>
                <a:srgbClr val="0066CC"/>
              </a:solidFill>
              <a:ln w="25400" algn="ctr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s-ES" altLang="es-ES" b="0">
                  <a:latin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46" name="AutoShape 1299"/>
              <p:cNvSpPr>
                <a:spLocks noChangeArrowheads="1"/>
              </p:cNvSpPr>
              <p:nvPr/>
            </p:nvSpPr>
            <p:spPr bwMode="auto">
              <a:xfrm rot="5400000">
                <a:off x="197" y="111"/>
                <a:ext cx="17" cy="27"/>
              </a:xfrm>
              <a:prstGeom prst="flowChartDelay">
                <a:avLst/>
              </a:prstGeom>
              <a:solidFill>
                <a:srgbClr val="C0C0C0"/>
              </a:soli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s-ES" altLang="es-ES" b="0">
                  <a:latin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35" name="Rectangle 1287"/>
            <p:cNvSpPr>
              <a:spLocks noChangeArrowheads="1"/>
            </p:cNvSpPr>
            <p:nvPr/>
          </p:nvSpPr>
          <p:spPr bwMode="auto">
            <a:xfrm>
              <a:off x="324" y="93"/>
              <a:ext cx="38" cy="39"/>
            </a:xfrm>
            <a:prstGeom prst="rect">
              <a:avLst/>
            </a:prstGeom>
            <a:solidFill>
              <a:srgbClr val="0066CC"/>
            </a:solidFill>
            <a:ln w="25400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s-ES" altLang="es-ES" b="0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6" name="Oval 1301"/>
            <p:cNvSpPr>
              <a:spLocks noChangeArrowheads="1"/>
            </p:cNvSpPr>
            <p:nvPr/>
          </p:nvSpPr>
          <p:spPr bwMode="auto">
            <a:xfrm>
              <a:off x="162" y="73"/>
              <a:ext cx="12" cy="11"/>
            </a:xfrm>
            <a:prstGeom prst="ellipse">
              <a:avLst/>
            </a:prstGeom>
            <a:solidFill>
              <a:srgbClr val="FFFFFF"/>
            </a:solidFill>
            <a:ln w="25400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s-ES" altLang="es-ES" b="0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7" name="Oval 1302"/>
            <p:cNvSpPr>
              <a:spLocks noChangeArrowheads="1"/>
            </p:cNvSpPr>
            <p:nvPr/>
          </p:nvSpPr>
          <p:spPr bwMode="auto">
            <a:xfrm>
              <a:off x="171" y="53"/>
              <a:ext cx="12" cy="11"/>
            </a:xfrm>
            <a:prstGeom prst="ellipse">
              <a:avLst/>
            </a:prstGeom>
            <a:solidFill>
              <a:srgbClr val="FFFFFF"/>
            </a:solidFill>
            <a:ln w="25400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s-ES" altLang="es-ES" b="0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8" name="Oval 1303"/>
            <p:cNvSpPr>
              <a:spLocks noChangeArrowheads="1"/>
            </p:cNvSpPr>
            <p:nvPr/>
          </p:nvSpPr>
          <p:spPr bwMode="auto">
            <a:xfrm>
              <a:off x="184" y="37"/>
              <a:ext cx="12" cy="11"/>
            </a:xfrm>
            <a:prstGeom prst="ellipse">
              <a:avLst/>
            </a:prstGeom>
            <a:solidFill>
              <a:srgbClr val="FFFFFF"/>
            </a:solidFill>
            <a:ln w="25400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s-ES" altLang="es-ES" b="0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9" name="Oval 1304"/>
            <p:cNvSpPr>
              <a:spLocks noChangeArrowheads="1"/>
            </p:cNvSpPr>
            <p:nvPr/>
          </p:nvSpPr>
          <p:spPr bwMode="auto">
            <a:xfrm>
              <a:off x="205" y="28"/>
              <a:ext cx="12" cy="11"/>
            </a:xfrm>
            <a:prstGeom prst="ellipse">
              <a:avLst/>
            </a:prstGeom>
            <a:solidFill>
              <a:srgbClr val="FFFFFF"/>
            </a:solidFill>
            <a:ln w="25400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s-ES" altLang="es-ES" b="0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0" name="Oval 1305"/>
            <p:cNvSpPr>
              <a:spLocks noChangeArrowheads="1"/>
            </p:cNvSpPr>
            <p:nvPr/>
          </p:nvSpPr>
          <p:spPr bwMode="auto">
            <a:xfrm>
              <a:off x="226" y="6"/>
              <a:ext cx="12" cy="11"/>
            </a:xfrm>
            <a:prstGeom prst="ellipse">
              <a:avLst/>
            </a:prstGeom>
            <a:solidFill>
              <a:srgbClr val="FFFFFF"/>
            </a:solidFill>
            <a:ln w="25400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s-ES" altLang="es-ES" b="0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1" name="Oval 1306"/>
            <p:cNvSpPr>
              <a:spLocks noChangeArrowheads="1"/>
            </p:cNvSpPr>
            <p:nvPr/>
          </p:nvSpPr>
          <p:spPr bwMode="auto">
            <a:xfrm>
              <a:off x="287" y="80"/>
              <a:ext cx="8" cy="9"/>
            </a:xfrm>
            <a:prstGeom prst="ellipse">
              <a:avLst/>
            </a:prstGeom>
            <a:solidFill>
              <a:srgbClr val="FFFFFF"/>
            </a:solidFill>
            <a:ln w="25400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s-ES" altLang="es-ES" b="0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2" name="Oval 1307"/>
            <p:cNvSpPr>
              <a:spLocks noChangeArrowheads="1"/>
            </p:cNvSpPr>
            <p:nvPr/>
          </p:nvSpPr>
          <p:spPr bwMode="auto">
            <a:xfrm>
              <a:off x="317" y="79"/>
              <a:ext cx="10" cy="9"/>
            </a:xfrm>
            <a:prstGeom prst="ellipse">
              <a:avLst/>
            </a:prstGeom>
            <a:solidFill>
              <a:srgbClr val="FFFFFF"/>
            </a:solidFill>
            <a:ln w="25400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s-ES" altLang="es-ES" b="0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447" name="233 Conector recto de flecha"/>
          <p:cNvCxnSpPr>
            <a:cxnSpLocks noChangeShapeType="1"/>
          </p:cNvCxnSpPr>
          <p:nvPr/>
        </p:nvCxnSpPr>
        <p:spPr bwMode="auto">
          <a:xfrm>
            <a:off x="2012950" y="5325641"/>
            <a:ext cx="287338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8" name="236 Forma"/>
          <p:cNvCxnSpPr>
            <a:cxnSpLocks noChangeShapeType="1"/>
          </p:cNvCxnSpPr>
          <p:nvPr/>
        </p:nvCxnSpPr>
        <p:spPr bwMode="auto">
          <a:xfrm>
            <a:off x="3325813" y="5633616"/>
            <a:ext cx="1135062" cy="501650"/>
          </a:xfrm>
          <a:prstGeom prst="bentConnector4">
            <a:avLst>
              <a:gd name="adj1" fmla="val 55560"/>
              <a:gd name="adj2" fmla="val 122824"/>
            </a:avLst>
          </a:prstGeom>
          <a:noFill/>
          <a:ln w="2540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9" name="242 Forma"/>
          <p:cNvCxnSpPr>
            <a:cxnSpLocks noChangeShapeType="1"/>
          </p:cNvCxnSpPr>
          <p:nvPr/>
        </p:nvCxnSpPr>
        <p:spPr bwMode="auto">
          <a:xfrm rot="16200000" flipH="1">
            <a:off x="4460081" y="4821610"/>
            <a:ext cx="506413" cy="504825"/>
          </a:xfrm>
          <a:prstGeom prst="bentConnector4">
            <a:avLst>
              <a:gd name="adj1" fmla="val -45153"/>
              <a:gd name="adj2" fmla="val 64329"/>
            </a:avLst>
          </a:prstGeom>
          <a:noFill/>
          <a:ln w="2540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0" name="246 Conector angular"/>
          <p:cNvCxnSpPr>
            <a:cxnSpLocks noChangeShapeType="1"/>
          </p:cNvCxnSpPr>
          <p:nvPr/>
        </p:nvCxnSpPr>
        <p:spPr bwMode="auto">
          <a:xfrm>
            <a:off x="5757863" y="5327229"/>
            <a:ext cx="576262" cy="376237"/>
          </a:xfrm>
          <a:prstGeom prst="bentConnector4">
            <a:avLst>
              <a:gd name="adj1" fmla="val 37468"/>
              <a:gd name="adj2" fmla="val 160690"/>
            </a:avLst>
          </a:prstGeom>
          <a:noFill/>
          <a:ln w="2540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1" name="253 Forma"/>
          <p:cNvCxnSpPr>
            <a:cxnSpLocks noChangeShapeType="1"/>
          </p:cNvCxnSpPr>
          <p:nvPr/>
        </p:nvCxnSpPr>
        <p:spPr bwMode="auto">
          <a:xfrm rot="16200000" flipH="1">
            <a:off x="6504781" y="4218360"/>
            <a:ext cx="665163" cy="1006475"/>
          </a:xfrm>
          <a:prstGeom prst="bentConnector4">
            <a:avLst>
              <a:gd name="adj1" fmla="val -34361"/>
              <a:gd name="adj2" fmla="val 57171"/>
            </a:avLst>
          </a:prstGeom>
          <a:noFill/>
          <a:ln w="2540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2" name="257 Conector recto de flecha"/>
          <p:cNvCxnSpPr>
            <a:cxnSpLocks noChangeShapeType="1"/>
          </p:cNvCxnSpPr>
          <p:nvPr/>
        </p:nvCxnSpPr>
        <p:spPr bwMode="auto">
          <a:xfrm flipH="1" flipV="1">
            <a:off x="8061325" y="4317579"/>
            <a:ext cx="4763" cy="452437"/>
          </a:xfrm>
          <a:prstGeom prst="straightConnector1">
            <a:avLst/>
          </a:prstGeom>
          <a:noFill/>
          <a:ln w="2540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53" name="Text Box 105"/>
          <p:cNvSpPr txBox="1">
            <a:spLocks noChangeArrowheads="1"/>
          </p:cNvSpPr>
          <p:nvPr/>
        </p:nvSpPr>
        <p:spPr bwMode="auto">
          <a:xfrm>
            <a:off x="7485063" y="3812754"/>
            <a:ext cx="115252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3908425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3908425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3908425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3908425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3908425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39084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39084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39084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39084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s-ES" altLang="es-ES" sz="1400" b="0">
                <a:latin typeface="Calibri" panose="020F0502020204030204" pitchFamily="34" charset="0"/>
                <a:cs typeface="Arial" panose="020B0604020202020204" pitchFamily="34" charset="0"/>
              </a:rPr>
              <a:t>Dissolving pulp</a:t>
            </a:r>
            <a:endParaRPr lang="es-ES" altLang="es-ES" sz="1400" b="0" baseline="-250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54" name="Text Box 202"/>
          <p:cNvSpPr txBox="1">
            <a:spLocks noChangeArrowheads="1"/>
          </p:cNvSpPr>
          <p:nvPr/>
        </p:nvSpPr>
        <p:spPr bwMode="auto">
          <a:xfrm>
            <a:off x="2373313" y="5592341"/>
            <a:ext cx="1079500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s-ES" sz="1050" dirty="0" smtClean="0">
                <a:latin typeface="Calibri" pitchFamily="34" charset="0"/>
                <a:cs typeface="Calibri" pitchFamily="34" charset="0"/>
              </a:rPr>
              <a:t>BLEACHING</a:t>
            </a:r>
            <a:endParaRPr lang="es-ES" sz="105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55" name="Text Box 202"/>
          <p:cNvSpPr txBox="1">
            <a:spLocks noChangeArrowheads="1"/>
          </p:cNvSpPr>
          <p:nvPr/>
        </p:nvSpPr>
        <p:spPr bwMode="auto">
          <a:xfrm>
            <a:off x="7556500" y="5192291"/>
            <a:ext cx="9366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s-ES" sz="1050" dirty="0">
                <a:latin typeface="Calibri" pitchFamily="34" charset="0"/>
                <a:cs typeface="Calibri" pitchFamily="34" charset="0"/>
              </a:rPr>
              <a:t>DRYING</a:t>
            </a:r>
          </a:p>
        </p:txBody>
      </p:sp>
      <p:sp>
        <p:nvSpPr>
          <p:cNvPr id="456" name="Text Box 202"/>
          <p:cNvSpPr txBox="1">
            <a:spLocks noChangeArrowheads="1"/>
          </p:cNvSpPr>
          <p:nvPr/>
        </p:nvSpPr>
        <p:spPr bwMode="auto">
          <a:xfrm>
            <a:off x="5000625" y="5541541"/>
            <a:ext cx="8937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s-ES" sz="1050" dirty="0">
                <a:latin typeface="Calibri" pitchFamily="34" charset="0"/>
                <a:cs typeface="Calibri" pitchFamily="34" charset="0"/>
              </a:rPr>
              <a:t>WASHING</a:t>
            </a:r>
          </a:p>
        </p:txBody>
      </p:sp>
      <p:sp>
        <p:nvSpPr>
          <p:cNvPr id="457" name="Text Box 202"/>
          <p:cNvSpPr txBox="1">
            <a:spLocks noChangeArrowheads="1"/>
          </p:cNvSpPr>
          <p:nvPr/>
        </p:nvSpPr>
        <p:spPr bwMode="auto">
          <a:xfrm>
            <a:off x="4532313" y="5973341"/>
            <a:ext cx="936625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s-ES" sz="1050" dirty="0" smtClean="0">
                <a:latin typeface="Calibri" pitchFamily="34" charset="0"/>
                <a:cs typeface="Calibri" pitchFamily="34" charset="0"/>
              </a:rPr>
              <a:t>BLEACHING</a:t>
            </a:r>
            <a:endParaRPr lang="es-ES" sz="105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58" name="Text Box 202"/>
          <p:cNvSpPr txBox="1">
            <a:spLocks noChangeArrowheads="1"/>
          </p:cNvSpPr>
          <p:nvPr/>
        </p:nvSpPr>
        <p:spPr bwMode="auto">
          <a:xfrm>
            <a:off x="5324475" y="4317579"/>
            <a:ext cx="9350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s-ES" sz="1050" dirty="0">
                <a:latin typeface="Calibri" pitchFamily="34" charset="0"/>
                <a:cs typeface="Calibri" pitchFamily="34" charset="0"/>
              </a:rPr>
              <a:t>BLEACHING</a:t>
            </a:r>
          </a:p>
        </p:txBody>
      </p:sp>
      <p:sp>
        <p:nvSpPr>
          <p:cNvPr id="459" name="Oval 226"/>
          <p:cNvSpPr>
            <a:spLocks noChangeArrowheads="1"/>
          </p:cNvSpPr>
          <p:nvPr/>
        </p:nvSpPr>
        <p:spPr bwMode="auto">
          <a:xfrm>
            <a:off x="7485063" y="3741316"/>
            <a:ext cx="1152525" cy="639763"/>
          </a:xfrm>
          <a:prstGeom prst="ellipse">
            <a:avLst/>
          </a:prstGeom>
          <a:noFill/>
          <a:ln w="25400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s-ES" altLang="es-ES" sz="2800" b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60" name="Oval 226"/>
          <p:cNvSpPr>
            <a:spLocks noChangeArrowheads="1"/>
          </p:cNvSpPr>
          <p:nvPr/>
        </p:nvSpPr>
        <p:spPr bwMode="auto">
          <a:xfrm>
            <a:off x="5469731" y="1760910"/>
            <a:ext cx="1152525" cy="719138"/>
          </a:xfrm>
          <a:prstGeom prst="ellipse">
            <a:avLst/>
          </a:prstGeom>
          <a:noFill/>
          <a:ln w="2540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s-ES" altLang="es-ES" sz="2800" b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61" name="Text Box 105"/>
          <p:cNvSpPr txBox="1">
            <a:spLocks noChangeArrowheads="1"/>
          </p:cNvSpPr>
          <p:nvPr/>
        </p:nvSpPr>
        <p:spPr bwMode="auto">
          <a:xfrm>
            <a:off x="682625" y="1772816"/>
            <a:ext cx="1008063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3908425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3908425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3908425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3908425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3908425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39084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39084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39084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39084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s-ES" altLang="es-ES" sz="1400" b="0">
                <a:latin typeface="Calibri" panose="020F0502020204030204" pitchFamily="34" charset="0"/>
                <a:cs typeface="Arial" panose="020B0604020202020204" pitchFamily="34" charset="0"/>
              </a:rPr>
              <a:t>Wood chips</a:t>
            </a:r>
            <a:endParaRPr lang="es-ES" altLang="es-ES" sz="1400" b="0" baseline="-250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15" name="14 Rectángulo"/>
          <p:cNvSpPr>
            <a:spLocks noChangeArrowheads="1"/>
          </p:cNvSpPr>
          <p:nvPr/>
        </p:nvSpPr>
        <p:spPr bwMode="auto">
          <a:xfrm>
            <a:off x="35496" y="6505599"/>
            <a:ext cx="619283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 smtClean="0">
                <a:latin typeface="Calibri" pitchFamily="34" charset="0"/>
              </a:rPr>
              <a:t>World </a:t>
            </a:r>
            <a:r>
              <a:rPr lang="en-US" sz="1400" dirty="0">
                <a:latin typeface="Calibri" pitchFamily="34" charset="0"/>
              </a:rPr>
              <a:t>Bioenergy Congress and Expo</a:t>
            </a:r>
            <a:r>
              <a:rPr lang="en-GB" sz="1400" dirty="0">
                <a:latin typeface="Calibri" pitchFamily="34" charset="0"/>
              </a:rPr>
              <a:t>, Rome</a:t>
            </a:r>
            <a:r>
              <a:rPr lang="en-GB" sz="1400" dirty="0" smtClean="0">
                <a:latin typeface="Calibri" pitchFamily="34" charset="0"/>
              </a:rPr>
              <a:t>,</a:t>
            </a:r>
            <a:r>
              <a:rPr lang="es-ES" sz="1400" dirty="0" smtClean="0">
                <a:latin typeface="Calibri" pitchFamily="34" charset="0"/>
              </a:rPr>
              <a:t> </a:t>
            </a:r>
            <a:r>
              <a:rPr lang="es-ES" sz="1400" dirty="0">
                <a:latin typeface="Calibri" pitchFamily="34" charset="0"/>
              </a:rPr>
              <a:t>June 13-14, 2016</a:t>
            </a:r>
            <a:endParaRPr lang="en-GB" sz="1400" dirty="0">
              <a:latin typeface="Calibri" pitchFamily="34" charset="0"/>
            </a:endParaRPr>
          </a:p>
        </p:txBody>
      </p:sp>
      <p:sp>
        <p:nvSpPr>
          <p:cNvPr id="216" name="Rectángulo 215"/>
          <p:cNvSpPr/>
          <p:nvPr/>
        </p:nvSpPr>
        <p:spPr>
          <a:xfrm>
            <a:off x="6732240" y="6247625"/>
            <a:ext cx="23762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200" dirty="0">
              <a:solidFill>
                <a:srgbClr val="000000"/>
              </a:solidFill>
              <a:latin typeface="BELDM K+ Impact"/>
            </a:endParaRPr>
          </a:p>
          <a:p>
            <a:r>
              <a:rPr lang="es-ES" sz="1200" dirty="0">
                <a:solidFill>
                  <a:srgbClr val="000000"/>
                </a:solidFill>
                <a:latin typeface="BELDM K+ Impact"/>
              </a:rPr>
              <a:t> </a:t>
            </a:r>
            <a:r>
              <a:rPr lang="es-ES" dirty="0">
                <a:solidFill>
                  <a:srgbClr val="F26421"/>
                </a:solidFill>
                <a:latin typeface="BELDM K+ Impact"/>
              </a:rPr>
              <a:t>conference</a:t>
            </a:r>
            <a:r>
              <a:rPr lang="es-ES" dirty="0">
                <a:solidFill>
                  <a:srgbClr val="0071BC"/>
                </a:solidFill>
                <a:latin typeface="BELDM K+ Impact"/>
              </a:rPr>
              <a:t>series</a:t>
            </a:r>
            <a:r>
              <a:rPr lang="es-ES" sz="1200" dirty="0">
                <a:solidFill>
                  <a:srgbClr val="0071BC"/>
                </a:solidFill>
                <a:latin typeface="BELDM K+ Impact"/>
              </a:rPr>
              <a:t>.com </a:t>
            </a:r>
          </a:p>
        </p:txBody>
      </p:sp>
      <p:pic>
        <p:nvPicPr>
          <p:cNvPr id="146" name="Imagen 14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762"/>
            <a:ext cx="817324" cy="61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31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7" grpId="0"/>
      <p:bldP spid="258" grpId="0"/>
      <p:bldP spid="259" grpId="0"/>
      <p:bldP spid="357" grpId="0"/>
      <p:bldP spid="364" grpId="0"/>
      <p:bldP spid="374" grpId="0"/>
      <p:bldP spid="379" grpId="0"/>
      <p:bldP spid="453" grpId="0"/>
      <p:bldP spid="454" grpId="0"/>
      <p:bldP spid="455" grpId="0"/>
      <p:bldP spid="456" grpId="0"/>
      <p:bldP spid="457" grpId="0"/>
      <p:bldP spid="458" grpId="0"/>
      <p:bldP spid="459" grpId="0" animBg="1"/>
      <p:bldP spid="460" grpId="0" animBg="1"/>
      <p:bldP spid="46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4"/>
          <p:cNvSpPr>
            <a:spLocks noChangeArrowheads="1"/>
          </p:cNvSpPr>
          <p:nvPr/>
        </p:nvSpPr>
        <p:spPr bwMode="auto">
          <a:xfrm>
            <a:off x="0" y="1219895"/>
            <a:ext cx="9144000" cy="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endParaRPr lang="es-ES">
              <a:latin typeface="Calibri" pitchFamily="34" charset="0"/>
            </a:endParaRPr>
          </a:p>
        </p:txBody>
      </p:sp>
      <p:cxnSp>
        <p:nvCxnSpPr>
          <p:cNvPr id="8" name="7 Conector recto"/>
          <p:cNvCxnSpPr/>
          <p:nvPr/>
        </p:nvCxnSpPr>
        <p:spPr bwMode="auto">
          <a:xfrm>
            <a:off x="-31750" y="639763"/>
            <a:ext cx="9163050" cy="9524"/>
          </a:xfrm>
          <a:prstGeom prst="line">
            <a:avLst/>
          </a:prstGeom>
          <a:solidFill>
            <a:schemeClr val="accent1"/>
          </a:solidFill>
          <a:ln w="28575" cap="flat" cmpd="sng" algn="ctr">
            <a:gradFill flip="none" rotWithShape="1">
              <a:gsLst>
                <a:gs pos="0">
                  <a:srgbClr val="C00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  <a:tileRect r="-100000" b="-100000"/>
            </a:gradFill>
            <a:prstDash val="solid"/>
            <a:round/>
            <a:headEnd type="none" w="med" len="med"/>
            <a:tailEnd type="none" w="med" len="med"/>
          </a:ln>
          <a:effectLst>
            <a:innerShdw blurRad="571500" dist="152400" dir="3600000">
              <a:srgbClr val="3B9573">
                <a:alpha val="25000"/>
              </a:srgbClr>
            </a:innerShdw>
          </a:effectLst>
        </p:spPr>
      </p:cxnSp>
      <p:pic>
        <p:nvPicPr>
          <p:cNvPr id="16388" name="Picture 13" descr="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19125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4" name="Picture 12" descr="Logo_G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0288" y="0"/>
            <a:ext cx="1763712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14 Rectángulo"/>
          <p:cNvSpPr>
            <a:spLocks noChangeArrowheads="1"/>
          </p:cNvSpPr>
          <p:nvPr/>
        </p:nvSpPr>
        <p:spPr bwMode="auto">
          <a:xfrm>
            <a:off x="35496" y="6505599"/>
            <a:ext cx="619283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 smtClean="0">
                <a:latin typeface="Calibri" pitchFamily="34" charset="0"/>
              </a:rPr>
              <a:t>World </a:t>
            </a:r>
            <a:r>
              <a:rPr lang="en-US" sz="1400" dirty="0">
                <a:latin typeface="Calibri" pitchFamily="34" charset="0"/>
              </a:rPr>
              <a:t>Bioenergy Congress and Expo</a:t>
            </a:r>
            <a:r>
              <a:rPr lang="en-GB" sz="1400" dirty="0">
                <a:latin typeface="Calibri" pitchFamily="34" charset="0"/>
              </a:rPr>
              <a:t>, Rome</a:t>
            </a:r>
            <a:r>
              <a:rPr lang="en-GB" sz="1400" dirty="0" smtClean="0">
                <a:latin typeface="Calibri" pitchFamily="34" charset="0"/>
              </a:rPr>
              <a:t>,</a:t>
            </a:r>
            <a:r>
              <a:rPr lang="es-ES" sz="1400" dirty="0" smtClean="0">
                <a:latin typeface="Calibri" pitchFamily="34" charset="0"/>
              </a:rPr>
              <a:t> </a:t>
            </a:r>
            <a:r>
              <a:rPr lang="es-ES" sz="1400" dirty="0">
                <a:latin typeface="Calibri" pitchFamily="34" charset="0"/>
              </a:rPr>
              <a:t>June 13-14, 2016</a:t>
            </a:r>
            <a:endParaRPr lang="en-GB" sz="1400" dirty="0">
              <a:latin typeface="Calibri" pitchFamily="34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6732240" y="6247625"/>
            <a:ext cx="23762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200" dirty="0">
              <a:solidFill>
                <a:srgbClr val="000000"/>
              </a:solidFill>
              <a:latin typeface="BELDM K+ Impact"/>
            </a:endParaRPr>
          </a:p>
          <a:p>
            <a:r>
              <a:rPr lang="es-ES" sz="1200" dirty="0">
                <a:solidFill>
                  <a:srgbClr val="000000"/>
                </a:solidFill>
                <a:latin typeface="BELDM K+ Impact"/>
              </a:rPr>
              <a:t> </a:t>
            </a:r>
            <a:r>
              <a:rPr lang="es-ES" dirty="0">
                <a:solidFill>
                  <a:srgbClr val="F26421"/>
                </a:solidFill>
                <a:latin typeface="BELDM K+ Impact"/>
              </a:rPr>
              <a:t>conference</a:t>
            </a:r>
            <a:r>
              <a:rPr lang="es-ES" dirty="0">
                <a:solidFill>
                  <a:srgbClr val="0071BC"/>
                </a:solidFill>
                <a:latin typeface="BELDM K+ Impact"/>
              </a:rPr>
              <a:t>series</a:t>
            </a:r>
            <a:r>
              <a:rPr lang="es-ES" sz="1200" dirty="0">
                <a:solidFill>
                  <a:srgbClr val="0071BC"/>
                </a:solidFill>
                <a:latin typeface="BELDM K+ Impact"/>
              </a:rPr>
              <a:t>.com </a:t>
            </a:r>
          </a:p>
        </p:txBody>
      </p:sp>
      <p:graphicFrame>
        <p:nvGraphicFramePr>
          <p:cNvPr id="14" name="Group 1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3357734"/>
              </p:ext>
            </p:extLst>
          </p:nvPr>
        </p:nvGraphicFramePr>
        <p:xfrm>
          <a:off x="308814" y="1593527"/>
          <a:ext cx="3687122" cy="2170176"/>
        </p:xfrm>
        <a:graphic>
          <a:graphicData uri="http://schemas.openxmlformats.org/drawingml/2006/table">
            <a:tbl>
              <a:tblPr/>
              <a:tblGrid>
                <a:gridCol w="210294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8417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16024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Physical properties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Value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27248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pH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1.81</a:t>
                      </a:r>
                      <a:r>
                        <a:rPr lang="es-ES_tradnl" sz="1400" dirty="0" smtClean="0">
                          <a:latin typeface="+mj-lt"/>
                          <a:ea typeface="Times New Roman"/>
                          <a:cs typeface="Times New Roman"/>
                        </a:rPr>
                        <a:t> ± 0.01</a:t>
                      </a:r>
                      <a:endParaRPr kumimoji="0" lang="en-GB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pitchFamily="34" charset="-128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82488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Density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1067 g/L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37728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Viscosity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400" dirty="0" smtClean="0">
                          <a:latin typeface="+mj-lt"/>
                          <a:ea typeface="Times New Roman"/>
                          <a:cs typeface="Times New Roman"/>
                        </a:rPr>
                        <a:t>1.87 ± 0.02</a:t>
                      </a:r>
                      <a:r>
                        <a:rPr lang="es-ES_tradnl" sz="1400" baseline="0" dirty="0" smtClean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s-ES_tradnl" sz="1400" baseline="0" dirty="0" err="1" smtClean="0">
                          <a:latin typeface="+mj-lt"/>
                          <a:ea typeface="Times New Roman"/>
                          <a:cs typeface="Times New Roman"/>
                        </a:rPr>
                        <a:t>cP</a:t>
                      </a:r>
                      <a:endParaRPr lang="es-ES_tradnl" sz="1400" dirty="0" smtClean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32505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Dry matter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 dirty="0" smtClean="0">
                          <a:latin typeface="+mj-lt"/>
                          <a:ea typeface="Times New Roman"/>
                          <a:cs typeface="Times New Roman"/>
                        </a:rPr>
                        <a:t>15.10 ± 0.69</a:t>
                      </a:r>
                      <a:endParaRPr lang="es-ES_tradnl" sz="14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43306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Ash 500ºC</a:t>
                      </a:r>
                    </a:p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Ash 900ºC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 smtClean="0">
                          <a:latin typeface="+mj-lt"/>
                          <a:ea typeface="Times New Roman"/>
                          <a:cs typeface="Times New Roman"/>
                        </a:rPr>
                        <a:t>1.85 ± 0.07 %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dirty="0" smtClean="0">
                          <a:latin typeface="+mj-lt"/>
                          <a:ea typeface="Times New Roman"/>
                          <a:cs typeface="Times New Roman"/>
                        </a:rPr>
                        <a:t>1.12 ± 0.06</a:t>
                      </a:r>
                      <a:r>
                        <a:rPr lang="es-ES_tradnl" sz="1400" baseline="0" dirty="0" smtClean="0">
                          <a:latin typeface="+mj-lt"/>
                          <a:ea typeface="Times New Roman"/>
                          <a:cs typeface="Times New Roman"/>
                        </a:rPr>
                        <a:t> %</a:t>
                      </a:r>
                      <a:endParaRPr lang="es-ES_tradnl" sz="1400" dirty="0" smtClean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5" name="13 Título"/>
          <p:cNvSpPr>
            <a:spLocks/>
          </p:cNvSpPr>
          <p:nvPr/>
        </p:nvSpPr>
        <p:spPr bwMode="auto">
          <a:xfrm>
            <a:off x="457200" y="485775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GB" sz="4400" dirty="0" smtClean="0">
                <a:latin typeface="Calibri" pitchFamily="34" charset="0"/>
              </a:rPr>
              <a:t>Results: characterisation</a:t>
            </a:r>
            <a:endParaRPr lang="en-GB" sz="4400" dirty="0">
              <a:latin typeface="Calibri" pitchFamily="34" charset="0"/>
            </a:endParaRPr>
          </a:p>
        </p:txBody>
      </p:sp>
      <p:graphicFrame>
        <p:nvGraphicFramePr>
          <p:cNvPr id="16" name="Group 1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6823453"/>
              </p:ext>
            </p:extLst>
          </p:nvPr>
        </p:nvGraphicFramePr>
        <p:xfrm>
          <a:off x="4241446" y="4658393"/>
          <a:ext cx="4433118" cy="946404"/>
        </p:xfrm>
        <a:graphic>
          <a:graphicData uri="http://schemas.openxmlformats.org/drawingml/2006/table">
            <a:tbl>
              <a:tblPr/>
              <a:tblGrid>
                <a:gridCol w="25202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1283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0859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Inhibitors from lignin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Value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8107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Lignosulphonates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 dirty="0" smtClean="0">
                          <a:latin typeface="+mn-lt"/>
                          <a:ea typeface="Times New Roman"/>
                          <a:cs typeface="Times New Roman"/>
                        </a:rPr>
                        <a:t>52.80 ± 1.01 </a:t>
                      </a:r>
                      <a:r>
                        <a:rPr lang="es-ES_tradnl" sz="1400" dirty="0" err="1" smtClean="0">
                          <a:latin typeface="+mn-lt"/>
                          <a:ea typeface="Times New Roman"/>
                          <a:cs typeface="Times New Roman"/>
                        </a:rPr>
                        <a:t>d.m.</a:t>
                      </a:r>
                      <a:r>
                        <a:rPr lang="es-ES_tradnl" sz="1400" dirty="0" smtClean="0">
                          <a:latin typeface="+mn-lt"/>
                          <a:ea typeface="Times New Roman"/>
                          <a:cs typeface="Times New Roman"/>
                        </a:rPr>
                        <a:t> %</a:t>
                      </a:r>
                      <a:endParaRPr lang="es-ES_tradnl" sz="1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Phenolics (OH)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0.18 </a:t>
                      </a:r>
                      <a:r>
                        <a:rPr lang="es-ES_tradnl" sz="1400" dirty="0" smtClean="0">
                          <a:latin typeface="+mn-lt"/>
                          <a:ea typeface="Times New Roman"/>
                          <a:cs typeface="Times New Roman"/>
                        </a:rPr>
                        <a:t>± 0.02 </a:t>
                      </a:r>
                      <a:r>
                        <a:rPr lang="es-ES_tradnl" sz="1400" dirty="0" err="1" smtClean="0">
                          <a:latin typeface="+mn-lt"/>
                          <a:ea typeface="Times New Roman"/>
                          <a:cs typeface="Times New Roman"/>
                        </a:rPr>
                        <a:t>d.m.</a:t>
                      </a:r>
                      <a:r>
                        <a:rPr lang="es-ES_tradnl" sz="1400" dirty="0" smtClean="0">
                          <a:latin typeface="+mn-lt"/>
                          <a:ea typeface="Times New Roman"/>
                          <a:cs typeface="Times New Roman"/>
                        </a:rPr>
                        <a:t> %</a:t>
                      </a:r>
                      <a:endParaRPr kumimoji="0" lang="en-GB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pitchFamily="34" charset="-128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7" name="Group 1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2366869"/>
              </p:ext>
            </p:extLst>
          </p:nvPr>
        </p:nvGraphicFramePr>
        <p:xfrm>
          <a:off x="308814" y="3975696"/>
          <a:ext cx="3687122" cy="2598420"/>
        </p:xfrm>
        <a:graphic>
          <a:graphicData uri="http://schemas.openxmlformats.org/drawingml/2006/table">
            <a:tbl>
              <a:tblPr/>
              <a:tblGrid>
                <a:gridCol w="210294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8417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31466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Sugars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Value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86706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Cellobiose</a:t>
                      </a:r>
                      <a:endParaRPr kumimoji="0" lang="en-GB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pitchFamily="34" charset="-128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 dirty="0" smtClean="0">
                          <a:latin typeface="+mn-lt"/>
                          <a:ea typeface="Calibri"/>
                          <a:cs typeface="Times New Roman"/>
                        </a:rPr>
                        <a:t>10.86 g/L</a:t>
                      </a:r>
                      <a:endParaRPr lang="es-ES_tradnl" sz="1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09942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Glucose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6.37 g/L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93174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Arabinose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400" dirty="0" smtClean="0">
                          <a:latin typeface="+mn-lt"/>
                          <a:ea typeface="Calibri"/>
                          <a:cs typeface="Times New Roman"/>
                        </a:rPr>
                        <a:t>0.97</a:t>
                      </a:r>
                      <a:r>
                        <a:rPr kumimoji="0" lang="en-GB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charset="0"/>
                        </a:rPr>
                        <a:t> g/L</a:t>
                      </a:r>
                      <a:endParaRPr lang="es-ES_tradnl" sz="14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16410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Xylose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 dirty="0" smtClean="0">
                          <a:latin typeface="+mn-lt"/>
                          <a:ea typeface="Calibri"/>
                          <a:cs typeface="Times New Roman"/>
                        </a:rPr>
                        <a:t>27.14</a:t>
                      </a:r>
                      <a:r>
                        <a:rPr kumimoji="0" lang="en-GB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charset="0"/>
                        </a:rPr>
                        <a:t> g/L</a:t>
                      </a:r>
                      <a:endParaRPr lang="es-ES_tradnl" sz="1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67638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Mannose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0" i="0" u="none" strike="noStrike" dirty="0" smtClean="0">
                          <a:latin typeface="+mj-lt"/>
                        </a:rPr>
                        <a:t>0.95</a:t>
                      </a:r>
                      <a:r>
                        <a:rPr kumimoji="0" lang="en-GB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charset="0"/>
                        </a:rPr>
                        <a:t> g/L</a:t>
                      </a:r>
                      <a:endParaRPr lang="es-ES" sz="1400" b="0" i="0" u="none" strike="noStrike" dirty="0" smtClean="0">
                        <a:latin typeface="+mj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50870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Galactose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 dirty="0" smtClean="0">
                          <a:latin typeface="+mn-lt"/>
                          <a:ea typeface="Calibri"/>
                          <a:cs typeface="Times New Roman"/>
                        </a:rPr>
                        <a:t>1.18</a:t>
                      </a:r>
                      <a:r>
                        <a:rPr kumimoji="0" lang="en-GB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charset="0"/>
                        </a:rPr>
                        <a:t> g/L</a:t>
                      </a:r>
                      <a:endParaRPr lang="es-ES_tradnl" sz="14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50870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Total sugar content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 dirty="0" smtClean="0">
                          <a:latin typeface="+mn-lt"/>
                          <a:ea typeface="Calibri"/>
                          <a:cs typeface="Times New Roman"/>
                        </a:rPr>
                        <a:t>47.47 g/L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8" name="Group 1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5479118"/>
              </p:ext>
            </p:extLst>
          </p:nvPr>
        </p:nvGraphicFramePr>
        <p:xfrm>
          <a:off x="4233250" y="1599432"/>
          <a:ext cx="4441314" cy="2811780"/>
        </p:xfrm>
        <a:graphic>
          <a:graphicData uri="http://schemas.openxmlformats.org/drawingml/2006/table">
            <a:tbl>
              <a:tblPr/>
              <a:tblGrid>
                <a:gridCol w="25330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0821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31466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Inhibitors from cellulose and hemicellulose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Value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86706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Acetic acid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 dirty="0" smtClean="0">
                          <a:latin typeface="+mn-lt"/>
                          <a:ea typeface="Calibri"/>
                          <a:cs typeface="Times New Roman"/>
                        </a:rPr>
                        <a:t>10.19 g/L</a:t>
                      </a:r>
                      <a:endParaRPr lang="es-ES_tradnl" sz="1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09942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Formic acid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1.26 g/L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93174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Levulinic acid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400" dirty="0" smtClean="0">
                          <a:latin typeface="+mn-lt"/>
                          <a:ea typeface="Calibri"/>
                          <a:cs typeface="Times New Roman"/>
                        </a:rPr>
                        <a:t>0.06 g/L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16410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Methanol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 dirty="0" smtClean="0">
                          <a:latin typeface="+mn-lt"/>
                          <a:ea typeface="Calibri"/>
                          <a:cs typeface="Times New Roman"/>
                        </a:rPr>
                        <a:t>0.17 g/L</a:t>
                      </a:r>
                      <a:endParaRPr lang="es-ES_tradnl" sz="1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67638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Ethanol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0" i="0" u="none" strike="noStrike" dirty="0" smtClean="0">
                          <a:latin typeface="+mj-lt"/>
                        </a:rPr>
                        <a:t>0.05 g/L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50870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Furfural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 dirty="0" smtClean="0">
                          <a:latin typeface="+mn-lt"/>
                          <a:ea typeface="Calibri"/>
                          <a:cs typeface="Times New Roman"/>
                        </a:rPr>
                        <a:t>0.55 g/L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50870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HMF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 dirty="0" smtClean="0">
                          <a:latin typeface="+mn-lt"/>
                          <a:ea typeface="Calibri"/>
                          <a:cs typeface="Times New Roman"/>
                        </a:rPr>
                        <a:t>0.01 g/L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19" name="Imagen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762"/>
            <a:ext cx="817324" cy="61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615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4"/>
          <p:cNvSpPr>
            <a:spLocks noChangeArrowheads="1"/>
          </p:cNvSpPr>
          <p:nvPr/>
        </p:nvSpPr>
        <p:spPr bwMode="auto">
          <a:xfrm>
            <a:off x="0" y="1219895"/>
            <a:ext cx="9144000" cy="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endParaRPr lang="es-ES">
              <a:latin typeface="Calibri" pitchFamily="34" charset="0"/>
            </a:endParaRPr>
          </a:p>
        </p:txBody>
      </p:sp>
      <p:cxnSp>
        <p:nvCxnSpPr>
          <p:cNvPr id="8" name="7 Conector recto"/>
          <p:cNvCxnSpPr/>
          <p:nvPr/>
        </p:nvCxnSpPr>
        <p:spPr bwMode="auto">
          <a:xfrm>
            <a:off x="-31750" y="639763"/>
            <a:ext cx="9163050" cy="9524"/>
          </a:xfrm>
          <a:prstGeom prst="line">
            <a:avLst/>
          </a:prstGeom>
          <a:solidFill>
            <a:schemeClr val="accent1"/>
          </a:solidFill>
          <a:ln w="28575" cap="flat" cmpd="sng" algn="ctr">
            <a:gradFill flip="none" rotWithShape="1">
              <a:gsLst>
                <a:gs pos="0">
                  <a:srgbClr val="C00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  <a:tileRect r="-100000" b="-100000"/>
            </a:gradFill>
            <a:prstDash val="solid"/>
            <a:round/>
            <a:headEnd type="none" w="med" len="med"/>
            <a:tailEnd type="none" w="med" len="med"/>
          </a:ln>
          <a:effectLst>
            <a:innerShdw blurRad="571500" dist="152400" dir="3600000">
              <a:srgbClr val="3B9573">
                <a:alpha val="25000"/>
              </a:srgbClr>
            </a:innerShdw>
          </a:effectLst>
        </p:spPr>
      </p:cxnSp>
      <p:pic>
        <p:nvPicPr>
          <p:cNvPr id="16388" name="Picture 13" descr="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19125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4" name="Picture 12" descr="Logo_G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0288" y="0"/>
            <a:ext cx="1763712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14 Rectángulo"/>
          <p:cNvSpPr>
            <a:spLocks noChangeArrowheads="1"/>
          </p:cNvSpPr>
          <p:nvPr/>
        </p:nvSpPr>
        <p:spPr bwMode="auto">
          <a:xfrm>
            <a:off x="35496" y="6505599"/>
            <a:ext cx="619283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 smtClean="0">
                <a:latin typeface="Calibri" pitchFamily="34" charset="0"/>
              </a:rPr>
              <a:t>World </a:t>
            </a:r>
            <a:r>
              <a:rPr lang="en-US" sz="1400" dirty="0">
                <a:latin typeface="Calibri" pitchFamily="34" charset="0"/>
              </a:rPr>
              <a:t>Bioenergy Congress and Expo</a:t>
            </a:r>
            <a:r>
              <a:rPr lang="en-GB" sz="1400" dirty="0">
                <a:latin typeface="Calibri" pitchFamily="34" charset="0"/>
              </a:rPr>
              <a:t>, Rome</a:t>
            </a:r>
            <a:r>
              <a:rPr lang="en-GB" sz="1400" dirty="0" smtClean="0">
                <a:latin typeface="Calibri" pitchFamily="34" charset="0"/>
              </a:rPr>
              <a:t>,</a:t>
            </a:r>
            <a:r>
              <a:rPr lang="es-ES" sz="1400" dirty="0" smtClean="0">
                <a:latin typeface="Calibri" pitchFamily="34" charset="0"/>
              </a:rPr>
              <a:t> </a:t>
            </a:r>
            <a:r>
              <a:rPr lang="es-ES" sz="1400" dirty="0">
                <a:latin typeface="Calibri" pitchFamily="34" charset="0"/>
              </a:rPr>
              <a:t>June 13-14, 2016</a:t>
            </a:r>
            <a:endParaRPr lang="en-GB" sz="1400" dirty="0">
              <a:latin typeface="Calibri" pitchFamily="34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6732240" y="6247625"/>
            <a:ext cx="23762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200" dirty="0">
              <a:solidFill>
                <a:srgbClr val="000000"/>
              </a:solidFill>
              <a:latin typeface="BELDM K+ Impact"/>
            </a:endParaRPr>
          </a:p>
          <a:p>
            <a:r>
              <a:rPr lang="es-ES" sz="1200" dirty="0">
                <a:solidFill>
                  <a:srgbClr val="000000"/>
                </a:solidFill>
                <a:latin typeface="BELDM K+ Impact"/>
              </a:rPr>
              <a:t> </a:t>
            </a:r>
            <a:r>
              <a:rPr lang="es-ES" dirty="0">
                <a:solidFill>
                  <a:srgbClr val="F26421"/>
                </a:solidFill>
                <a:latin typeface="BELDM K+ Impact"/>
              </a:rPr>
              <a:t>conference</a:t>
            </a:r>
            <a:r>
              <a:rPr lang="es-ES" dirty="0">
                <a:solidFill>
                  <a:srgbClr val="0071BC"/>
                </a:solidFill>
                <a:latin typeface="BELDM K+ Impact"/>
              </a:rPr>
              <a:t>series</a:t>
            </a:r>
            <a:r>
              <a:rPr lang="es-ES" sz="1200" dirty="0">
                <a:solidFill>
                  <a:srgbClr val="0071BC"/>
                </a:solidFill>
                <a:latin typeface="BELDM K+ Impact"/>
              </a:rPr>
              <a:t>.com </a:t>
            </a:r>
          </a:p>
        </p:txBody>
      </p:sp>
      <p:graphicFrame>
        <p:nvGraphicFramePr>
          <p:cNvPr id="14" name="Group 1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3357734"/>
              </p:ext>
            </p:extLst>
          </p:nvPr>
        </p:nvGraphicFramePr>
        <p:xfrm>
          <a:off x="308814" y="1593527"/>
          <a:ext cx="3687122" cy="2170176"/>
        </p:xfrm>
        <a:graphic>
          <a:graphicData uri="http://schemas.openxmlformats.org/drawingml/2006/table">
            <a:tbl>
              <a:tblPr/>
              <a:tblGrid>
                <a:gridCol w="210294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8417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16024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Physical properties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Value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27248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pH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1.81</a:t>
                      </a:r>
                      <a:r>
                        <a:rPr lang="es-ES_tradnl" sz="1400" dirty="0" smtClean="0">
                          <a:latin typeface="+mj-lt"/>
                          <a:ea typeface="Times New Roman"/>
                          <a:cs typeface="Times New Roman"/>
                        </a:rPr>
                        <a:t> ± 0.01</a:t>
                      </a:r>
                      <a:endParaRPr kumimoji="0" lang="en-GB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pitchFamily="34" charset="-128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82488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Density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1067 g/L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37728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Viscosity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400" dirty="0" smtClean="0">
                          <a:latin typeface="+mj-lt"/>
                          <a:ea typeface="Times New Roman"/>
                          <a:cs typeface="Times New Roman"/>
                        </a:rPr>
                        <a:t>1.87 ± 0.02</a:t>
                      </a:r>
                      <a:r>
                        <a:rPr lang="es-ES_tradnl" sz="1400" baseline="0" dirty="0" smtClean="0">
                          <a:latin typeface="+mj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s-ES_tradnl" sz="1400" baseline="0" dirty="0" err="1" smtClean="0">
                          <a:latin typeface="+mj-lt"/>
                          <a:ea typeface="Times New Roman"/>
                          <a:cs typeface="Times New Roman"/>
                        </a:rPr>
                        <a:t>cP</a:t>
                      </a:r>
                      <a:endParaRPr lang="es-ES_tradnl" sz="1400" dirty="0" smtClean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32505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Dry matter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 dirty="0" smtClean="0">
                          <a:latin typeface="+mj-lt"/>
                          <a:ea typeface="Times New Roman"/>
                          <a:cs typeface="Times New Roman"/>
                        </a:rPr>
                        <a:t>15.10 ± 0.69</a:t>
                      </a:r>
                      <a:endParaRPr lang="es-ES_tradnl" sz="14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43306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Ash 500ºC</a:t>
                      </a:r>
                    </a:p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Ash 900ºC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 smtClean="0">
                          <a:latin typeface="+mj-lt"/>
                          <a:ea typeface="Times New Roman"/>
                          <a:cs typeface="Times New Roman"/>
                        </a:rPr>
                        <a:t>1.85 ± 0.07 %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dirty="0" smtClean="0">
                          <a:latin typeface="+mj-lt"/>
                          <a:ea typeface="Times New Roman"/>
                          <a:cs typeface="Times New Roman"/>
                        </a:rPr>
                        <a:t>1.12 ± 0.06</a:t>
                      </a:r>
                      <a:r>
                        <a:rPr lang="es-ES_tradnl" sz="1400" baseline="0" dirty="0" smtClean="0">
                          <a:latin typeface="+mj-lt"/>
                          <a:ea typeface="Times New Roman"/>
                          <a:cs typeface="Times New Roman"/>
                        </a:rPr>
                        <a:t> %</a:t>
                      </a:r>
                      <a:endParaRPr lang="es-ES_tradnl" sz="1400" dirty="0" smtClean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5" name="13 Título"/>
          <p:cNvSpPr>
            <a:spLocks/>
          </p:cNvSpPr>
          <p:nvPr/>
        </p:nvSpPr>
        <p:spPr bwMode="auto">
          <a:xfrm>
            <a:off x="457200" y="485775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GB" sz="4400" dirty="0" smtClean="0">
                <a:latin typeface="Calibri" pitchFamily="34" charset="0"/>
              </a:rPr>
              <a:t>Results: characterisation</a:t>
            </a:r>
            <a:endParaRPr lang="en-GB" sz="4400" dirty="0">
              <a:latin typeface="Calibri" pitchFamily="34" charset="0"/>
            </a:endParaRPr>
          </a:p>
        </p:txBody>
      </p:sp>
      <p:graphicFrame>
        <p:nvGraphicFramePr>
          <p:cNvPr id="16" name="Group 1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6288159"/>
              </p:ext>
            </p:extLst>
          </p:nvPr>
        </p:nvGraphicFramePr>
        <p:xfrm>
          <a:off x="4241446" y="4658393"/>
          <a:ext cx="4433118" cy="946404"/>
        </p:xfrm>
        <a:graphic>
          <a:graphicData uri="http://schemas.openxmlformats.org/drawingml/2006/table">
            <a:tbl>
              <a:tblPr/>
              <a:tblGrid>
                <a:gridCol w="25202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1283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0859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Inhibitors from lignin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Value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8107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Lignosulphonates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52.80 </a:t>
                      </a:r>
                      <a:r>
                        <a:rPr lang="es-ES_tradnl" sz="1400" dirty="0" smtClean="0">
                          <a:latin typeface="+mn-lt"/>
                          <a:ea typeface="Times New Roman"/>
                          <a:cs typeface="Times New Roman"/>
                        </a:rPr>
                        <a:t>± 1.01 </a:t>
                      </a:r>
                      <a:r>
                        <a:rPr lang="es-ES_tradnl" sz="1400" dirty="0" err="1" smtClean="0">
                          <a:latin typeface="+mn-lt"/>
                          <a:ea typeface="Times New Roman"/>
                          <a:cs typeface="Times New Roman"/>
                        </a:rPr>
                        <a:t>d.m.</a:t>
                      </a:r>
                      <a:r>
                        <a:rPr lang="es-ES_tradnl" sz="1400" dirty="0" smtClean="0">
                          <a:latin typeface="+mn-lt"/>
                          <a:ea typeface="Times New Roman"/>
                          <a:cs typeface="Times New Roman"/>
                        </a:rPr>
                        <a:t> %</a:t>
                      </a:r>
                      <a:endParaRPr lang="es-ES_tradnl" sz="1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Phenolics (OH)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0.18 </a:t>
                      </a:r>
                      <a:r>
                        <a:rPr lang="es-ES_tradnl" sz="1400" dirty="0" smtClean="0">
                          <a:latin typeface="+mn-lt"/>
                          <a:ea typeface="Times New Roman"/>
                          <a:cs typeface="Times New Roman"/>
                        </a:rPr>
                        <a:t>± 0.02 </a:t>
                      </a:r>
                      <a:r>
                        <a:rPr lang="es-ES_tradnl" sz="1400" dirty="0" err="1" smtClean="0">
                          <a:latin typeface="+mn-lt"/>
                          <a:ea typeface="Times New Roman"/>
                          <a:cs typeface="Times New Roman"/>
                        </a:rPr>
                        <a:t>d.m.</a:t>
                      </a:r>
                      <a:r>
                        <a:rPr lang="es-ES_tradnl" sz="1400" dirty="0" smtClean="0">
                          <a:latin typeface="+mn-lt"/>
                          <a:ea typeface="Times New Roman"/>
                          <a:cs typeface="Times New Roman"/>
                        </a:rPr>
                        <a:t> %</a:t>
                      </a:r>
                      <a:endParaRPr kumimoji="0" lang="en-GB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pitchFamily="34" charset="-128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7" name="Group 1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2268141"/>
              </p:ext>
            </p:extLst>
          </p:nvPr>
        </p:nvGraphicFramePr>
        <p:xfrm>
          <a:off x="308814" y="3975696"/>
          <a:ext cx="3687122" cy="2598420"/>
        </p:xfrm>
        <a:graphic>
          <a:graphicData uri="http://schemas.openxmlformats.org/drawingml/2006/table">
            <a:tbl>
              <a:tblPr/>
              <a:tblGrid>
                <a:gridCol w="210294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8417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31466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Sugars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Value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86706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Cellobiose</a:t>
                      </a:r>
                      <a:endParaRPr kumimoji="0" lang="en-GB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pitchFamily="34" charset="-128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 dirty="0" smtClean="0">
                          <a:latin typeface="+mn-lt"/>
                          <a:ea typeface="Calibri"/>
                          <a:cs typeface="Times New Roman"/>
                        </a:rPr>
                        <a:t>10.86 g/L</a:t>
                      </a:r>
                      <a:endParaRPr lang="es-ES_tradnl" sz="1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09942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Glucose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6.37 g/L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93174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Arabinose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400" dirty="0" smtClean="0">
                          <a:latin typeface="+mn-lt"/>
                          <a:ea typeface="Calibri"/>
                          <a:cs typeface="Times New Roman"/>
                        </a:rPr>
                        <a:t>0.97</a:t>
                      </a:r>
                      <a:r>
                        <a:rPr kumimoji="0" lang="en-GB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charset="0"/>
                        </a:rPr>
                        <a:t> g/L</a:t>
                      </a:r>
                      <a:endParaRPr lang="es-ES_tradnl" sz="14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16410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Xylose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 dirty="0" smtClean="0">
                          <a:latin typeface="+mn-lt"/>
                          <a:ea typeface="Calibri"/>
                          <a:cs typeface="Times New Roman"/>
                        </a:rPr>
                        <a:t>27.14</a:t>
                      </a:r>
                      <a:r>
                        <a:rPr kumimoji="0" lang="en-GB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charset="0"/>
                        </a:rPr>
                        <a:t> g/L</a:t>
                      </a:r>
                      <a:endParaRPr lang="es-ES_tradnl" sz="1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67638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Mannose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0" i="0" u="none" strike="noStrike" dirty="0" smtClean="0">
                          <a:latin typeface="+mj-lt"/>
                        </a:rPr>
                        <a:t>0.95</a:t>
                      </a:r>
                      <a:r>
                        <a:rPr kumimoji="0" lang="en-GB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charset="0"/>
                        </a:rPr>
                        <a:t> g/L</a:t>
                      </a:r>
                      <a:endParaRPr lang="es-ES" sz="1400" b="0" i="0" u="none" strike="noStrike" dirty="0" smtClean="0">
                        <a:latin typeface="+mj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50870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Galactose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 dirty="0" smtClean="0">
                          <a:latin typeface="+mn-lt"/>
                          <a:ea typeface="Calibri"/>
                          <a:cs typeface="Times New Roman"/>
                        </a:rPr>
                        <a:t>1.18</a:t>
                      </a:r>
                      <a:r>
                        <a:rPr kumimoji="0" lang="en-GB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charset="0"/>
                        </a:rPr>
                        <a:t> g/L</a:t>
                      </a:r>
                      <a:endParaRPr lang="es-ES_tradnl" sz="14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50870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Total sugar content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 dirty="0" smtClean="0">
                          <a:latin typeface="+mn-lt"/>
                          <a:ea typeface="Calibri"/>
                          <a:cs typeface="Times New Roman"/>
                        </a:rPr>
                        <a:t>47.47 g/L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8" name="Group 1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6402218"/>
              </p:ext>
            </p:extLst>
          </p:nvPr>
        </p:nvGraphicFramePr>
        <p:xfrm>
          <a:off x="4233250" y="1599432"/>
          <a:ext cx="4441314" cy="2811780"/>
        </p:xfrm>
        <a:graphic>
          <a:graphicData uri="http://schemas.openxmlformats.org/drawingml/2006/table">
            <a:tbl>
              <a:tblPr/>
              <a:tblGrid>
                <a:gridCol w="25330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0821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31466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Inhibitors from cellulose and hemicellulose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Value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86706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Acetic acid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10.19 g/L</a:t>
                      </a:r>
                      <a:endParaRPr lang="es-ES_tradnl" sz="14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09942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Formic acid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1.26 g/L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93174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Levulinic acid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400" dirty="0" smtClean="0">
                          <a:latin typeface="+mn-lt"/>
                          <a:ea typeface="Calibri"/>
                          <a:cs typeface="Times New Roman"/>
                        </a:rPr>
                        <a:t>0.06 g/L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16410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Methanol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 dirty="0" smtClean="0">
                          <a:latin typeface="+mn-lt"/>
                          <a:ea typeface="Calibri"/>
                          <a:cs typeface="Times New Roman"/>
                        </a:rPr>
                        <a:t>0.17 g/L</a:t>
                      </a:r>
                      <a:endParaRPr lang="es-ES_tradnl" sz="1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67638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Ethanol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0" i="0" u="none" strike="noStrike" dirty="0" smtClean="0">
                          <a:latin typeface="+mj-lt"/>
                        </a:rPr>
                        <a:t>0.05 g/L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50870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Furfural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 dirty="0" smtClean="0">
                          <a:latin typeface="+mn-lt"/>
                          <a:ea typeface="Calibri"/>
                          <a:cs typeface="Times New Roman"/>
                        </a:rPr>
                        <a:t>0.55 g/L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50870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HMF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 dirty="0" smtClean="0">
                          <a:latin typeface="+mn-lt"/>
                          <a:ea typeface="Calibri"/>
                          <a:cs typeface="Times New Roman"/>
                        </a:rPr>
                        <a:t>0.01 g/L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" name="CuadroTexto 1"/>
          <p:cNvSpPr txBox="1"/>
          <p:nvPr/>
        </p:nvSpPr>
        <p:spPr>
          <a:xfrm>
            <a:off x="8100392" y="2132856"/>
            <a:ext cx="8114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solidFill>
                  <a:srgbClr val="FF0000"/>
                </a:solidFill>
              </a:rPr>
              <a:t>6.3 %</a:t>
            </a:r>
            <a:endParaRPr lang="es-ES" sz="1400" dirty="0">
              <a:solidFill>
                <a:srgbClr val="FF0000"/>
              </a:solidFill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3544490" y="6247625"/>
            <a:ext cx="8114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solidFill>
                  <a:srgbClr val="FF0000"/>
                </a:solidFill>
              </a:rPr>
              <a:t>29.5 %</a:t>
            </a:r>
            <a:endParaRPr lang="es-ES" sz="1400" dirty="0">
              <a:solidFill>
                <a:srgbClr val="FF0000"/>
              </a:solidFill>
            </a:endParaRPr>
          </a:p>
        </p:txBody>
      </p:sp>
      <p:pic>
        <p:nvPicPr>
          <p:cNvPr id="20" name="Imagen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762"/>
            <a:ext cx="817324" cy="61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753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4"/>
          <p:cNvSpPr>
            <a:spLocks noChangeArrowheads="1"/>
          </p:cNvSpPr>
          <p:nvPr/>
        </p:nvSpPr>
        <p:spPr bwMode="auto">
          <a:xfrm>
            <a:off x="0" y="1219895"/>
            <a:ext cx="9144000" cy="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endParaRPr lang="es-ES">
              <a:latin typeface="Calibri" pitchFamily="34" charset="0"/>
            </a:endParaRPr>
          </a:p>
        </p:txBody>
      </p:sp>
      <p:cxnSp>
        <p:nvCxnSpPr>
          <p:cNvPr id="8" name="7 Conector recto"/>
          <p:cNvCxnSpPr/>
          <p:nvPr/>
        </p:nvCxnSpPr>
        <p:spPr bwMode="auto">
          <a:xfrm>
            <a:off x="-31750" y="639763"/>
            <a:ext cx="9163050" cy="9524"/>
          </a:xfrm>
          <a:prstGeom prst="line">
            <a:avLst/>
          </a:prstGeom>
          <a:solidFill>
            <a:schemeClr val="accent1"/>
          </a:solidFill>
          <a:ln w="28575" cap="flat" cmpd="sng" algn="ctr">
            <a:gradFill flip="none" rotWithShape="1">
              <a:gsLst>
                <a:gs pos="0">
                  <a:srgbClr val="C00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  <a:tileRect r="-100000" b="-100000"/>
            </a:gradFill>
            <a:prstDash val="solid"/>
            <a:round/>
            <a:headEnd type="none" w="med" len="med"/>
            <a:tailEnd type="none" w="med" len="med"/>
          </a:ln>
          <a:effectLst>
            <a:innerShdw blurRad="571500" dist="152400" dir="3600000">
              <a:srgbClr val="3B9573">
                <a:alpha val="25000"/>
              </a:srgbClr>
            </a:innerShdw>
          </a:effectLst>
        </p:spPr>
      </p:cxnSp>
      <p:pic>
        <p:nvPicPr>
          <p:cNvPr id="16388" name="Picture 13" descr="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19125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4" name="Picture 12" descr="Logo_G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0288" y="0"/>
            <a:ext cx="1763712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14 Rectángulo"/>
          <p:cNvSpPr>
            <a:spLocks noChangeArrowheads="1"/>
          </p:cNvSpPr>
          <p:nvPr/>
        </p:nvSpPr>
        <p:spPr bwMode="auto">
          <a:xfrm>
            <a:off x="35496" y="6505599"/>
            <a:ext cx="619283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 smtClean="0">
                <a:latin typeface="Calibri" pitchFamily="34" charset="0"/>
              </a:rPr>
              <a:t>World </a:t>
            </a:r>
            <a:r>
              <a:rPr lang="en-US" sz="1400" dirty="0">
                <a:latin typeface="Calibri" pitchFamily="34" charset="0"/>
              </a:rPr>
              <a:t>Bioenergy Congress and Expo</a:t>
            </a:r>
            <a:r>
              <a:rPr lang="en-GB" sz="1400" dirty="0">
                <a:latin typeface="Calibri" pitchFamily="34" charset="0"/>
              </a:rPr>
              <a:t>, Rome</a:t>
            </a:r>
            <a:r>
              <a:rPr lang="en-GB" sz="1400" dirty="0" smtClean="0">
                <a:latin typeface="Calibri" pitchFamily="34" charset="0"/>
              </a:rPr>
              <a:t>,</a:t>
            </a:r>
            <a:r>
              <a:rPr lang="es-ES" sz="1400" dirty="0" smtClean="0">
                <a:latin typeface="Calibri" pitchFamily="34" charset="0"/>
              </a:rPr>
              <a:t> </a:t>
            </a:r>
            <a:r>
              <a:rPr lang="es-ES" sz="1400" dirty="0">
                <a:latin typeface="Calibri" pitchFamily="34" charset="0"/>
              </a:rPr>
              <a:t>June 13-14, 2016</a:t>
            </a:r>
            <a:endParaRPr lang="en-GB" sz="1400" dirty="0">
              <a:latin typeface="Calibri" pitchFamily="34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6732240" y="6247625"/>
            <a:ext cx="23762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200" dirty="0">
              <a:solidFill>
                <a:srgbClr val="000000"/>
              </a:solidFill>
              <a:latin typeface="BELDM K+ Impact"/>
            </a:endParaRPr>
          </a:p>
          <a:p>
            <a:r>
              <a:rPr lang="es-ES" sz="1200" dirty="0">
                <a:solidFill>
                  <a:srgbClr val="000000"/>
                </a:solidFill>
                <a:latin typeface="BELDM K+ Impact"/>
              </a:rPr>
              <a:t> </a:t>
            </a:r>
            <a:r>
              <a:rPr lang="es-ES" dirty="0">
                <a:solidFill>
                  <a:srgbClr val="F26421"/>
                </a:solidFill>
                <a:latin typeface="BELDM K+ Impact"/>
              </a:rPr>
              <a:t>conference</a:t>
            </a:r>
            <a:r>
              <a:rPr lang="es-ES" dirty="0">
                <a:solidFill>
                  <a:srgbClr val="0071BC"/>
                </a:solidFill>
                <a:latin typeface="BELDM K+ Impact"/>
              </a:rPr>
              <a:t>series</a:t>
            </a:r>
            <a:r>
              <a:rPr lang="es-ES" sz="1200" dirty="0">
                <a:solidFill>
                  <a:srgbClr val="0071BC"/>
                </a:solidFill>
                <a:latin typeface="BELDM K+ Impact"/>
              </a:rPr>
              <a:t>.com </a:t>
            </a:r>
          </a:p>
        </p:txBody>
      </p:sp>
      <p:graphicFrame>
        <p:nvGraphicFramePr>
          <p:cNvPr id="14" name="Group 1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4240446"/>
              </p:ext>
            </p:extLst>
          </p:nvPr>
        </p:nvGraphicFramePr>
        <p:xfrm>
          <a:off x="308814" y="1593527"/>
          <a:ext cx="3687122" cy="3608832"/>
        </p:xfrm>
        <a:graphic>
          <a:graphicData uri="http://schemas.openxmlformats.org/drawingml/2006/table">
            <a:tbl>
              <a:tblPr/>
              <a:tblGrid>
                <a:gridCol w="210294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8417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16024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Element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Value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27248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Na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189 mg/L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82488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Mg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5290 mg/L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37728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Al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400" dirty="0" smtClean="0">
                          <a:latin typeface="+mj-lt"/>
                          <a:ea typeface="Calibri"/>
                          <a:cs typeface="Times New Roman"/>
                        </a:rPr>
                        <a:t>4.19 mg/L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32505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Si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 dirty="0" smtClean="0">
                          <a:latin typeface="+mj-lt"/>
                          <a:ea typeface="Calibri"/>
                          <a:cs typeface="Times New Roman"/>
                        </a:rPr>
                        <a:t>6.2 mg/L</a:t>
                      </a:r>
                      <a:endParaRPr lang="es-ES_tradnl" sz="14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32505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K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 dirty="0" smtClean="0">
                          <a:latin typeface="+mj-lt"/>
                          <a:ea typeface="Calibri"/>
                          <a:cs typeface="Times New Roman"/>
                        </a:rPr>
                        <a:t>355 mg/L</a:t>
                      </a:r>
                      <a:endParaRPr lang="es-ES_tradnl" sz="14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32505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Ca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 dirty="0" smtClean="0">
                          <a:latin typeface="+mj-lt"/>
                          <a:ea typeface="Calibri"/>
                          <a:cs typeface="Times New Roman"/>
                        </a:rPr>
                        <a:t>504 mg/L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32505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Mn</a:t>
                      </a:r>
                      <a:endParaRPr kumimoji="0" lang="en-GB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pitchFamily="34" charset="-128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 dirty="0" smtClean="0">
                          <a:latin typeface="+mj-lt"/>
                          <a:ea typeface="Calibri"/>
                          <a:cs typeface="Times New Roman"/>
                        </a:rPr>
                        <a:t>48.6 mg/L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32505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Fe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 dirty="0" smtClean="0">
                          <a:latin typeface="+mj-lt"/>
                          <a:ea typeface="Calibri"/>
                          <a:cs typeface="Times New Roman"/>
                        </a:rPr>
                        <a:t>26.8 mg/L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32505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Ba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 dirty="0" smtClean="0">
                          <a:latin typeface="+mj-lt"/>
                          <a:ea typeface="Calibri"/>
                          <a:cs typeface="Times New Roman"/>
                        </a:rPr>
                        <a:t>0.175 mg/L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32505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Sr</a:t>
                      </a:r>
                      <a:endParaRPr kumimoji="0" lang="en-GB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pitchFamily="34" charset="-128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 dirty="0" smtClean="0">
                          <a:latin typeface="+mj-lt"/>
                          <a:ea typeface="Calibri"/>
                          <a:cs typeface="Times New Roman"/>
                        </a:rPr>
                        <a:t>3.35 mg/L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5" name="13 Título"/>
          <p:cNvSpPr>
            <a:spLocks/>
          </p:cNvSpPr>
          <p:nvPr/>
        </p:nvSpPr>
        <p:spPr bwMode="auto">
          <a:xfrm>
            <a:off x="457200" y="485775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GB" sz="4400" dirty="0" smtClean="0">
                <a:latin typeface="Calibri" pitchFamily="34" charset="0"/>
              </a:rPr>
              <a:t>Results: characterisation</a:t>
            </a:r>
            <a:endParaRPr lang="en-GB" sz="4400" dirty="0">
              <a:latin typeface="Calibri" pitchFamily="34" charset="0"/>
            </a:endParaRPr>
          </a:p>
        </p:txBody>
      </p:sp>
      <p:graphicFrame>
        <p:nvGraphicFramePr>
          <p:cNvPr id="19" name="Group 1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4356596"/>
              </p:ext>
            </p:extLst>
          </p:nvPr>
        </p:nvGraphicFramePr>
        <p:xfrm>
          <a:off x="4533895" y="1619561"/>
          <a:ext cx="3687122" cy="3945636"/>
        </p:xfrm>
        <a:graphic>
          <a:graphicData uri="http://schemas.openxmlformats.org/drawingml/2006/table">
            <a:tbl>
              <a:tblPr/>
              <a:tblGrid>
                <a:gridCol w="210294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8417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16024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Element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Value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27248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Cr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111</a:t>
                      </a:r>
                      <a:r>
                        <a:rPr lang="es-ES_tradnl" sz="14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l-GR" sz="14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μ</a:t>
                      </a:r>
                      <a:r>
                        <a:rPr lang="es-E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g/L</a:t>
                      </a:r>
                      <a:endParaRPr kumimoji="0" lang="en-GB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pitchFamily="34" charset="-128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82488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Co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56.2</a:t>
                      </a:r>
                      <a:r>
                        <a:rPr lang="es-ES_tradnl" sz="14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l-GR" sz="14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μ</a:t>
                      </a:r>
                      <a:r>
                        <a:rPr lang="es-E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g/L</a:t>
                      </a:r>
                      <a:endParaRPr kumimoji="0" lang="en-GB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pitchFamily="34" charset="-128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37728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Ni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400" dirty="0" smtClean="0">
                          <a:latin typeface="+mj-lt"/>
                          <a:ea typeface="Calibri"/>
                          <a:cs typeface="Times New Roman"/>
                        </a:rPr>
                        <a:t>485</a:t>
                      </a:r>
                      <a:r>
                        <a:rPr lang="es-ES_tradnl" sz="14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l-GR" sz="14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μ</a:t>
                      </a:r>
                      <a:r>
                        <a:rPr lang="es-E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g/L</a:t>
                      </a:r>
                      <a:endParaRPr lang="es-ES_tradnl" sz="1400" dirty="0" smtClean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32505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Cu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 dirty="0" smtClean="0">
                          <a:latin typeface="+mj-lt"/>
                          <a:ea typeface="Calibri"/>
                          <a:cs typeface="Times New Roman"/>
                        </a:rPr>
                        <a:t>75.4</a:t>
                      </a:r>
                      <a:r>
                        <a:rPr lang="es-ES_tradnl" sz="14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l-GR" sz="14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μ</a:t>
                      </a:r>
                      <a:r>
                        <a:rPr lang="es-E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g/L</a:t>
                      </a:r>
                      <a:endParaRPr lang="es-ES_tradnl" sz="14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43306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Zn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 dirty="0" smtClean="0">
                          <a:latin typeface="+mj-lt"/>
                          <a:ea typeface="Calibri"/>
                          <a:cs typeface="Times New Roman"/>
                        </a:rPr>
                        <a:t>2720</a:t>
                      </a:r>
                      <a:r>
                        <a:rPr lang="es-ES_tradnl" sz="14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l-GR" sz="14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μ</a:t>
                      </a:r>
                      <a:r>
                        <a:rPr lang="es-E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g/L</a:t>
                      </a:r>
                      <a:endParaRPr lang="es-ES_tradnl" sz="1400" dirty="0" smtClean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43306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Pb</a:t>
                      </a:r>
                      <a:endParaRPr kumimoji="0" lang="en-GB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pitchFamily="34" charset="-128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 dirty="0" smtClean="0">
                          <a:latin typeface="+mj-lt"/>
                          <a:ea typeface="Calibri"/>
                          <a:cs typeface="Times New Roman"/>
                        </a:rPr>
                        <a:t>16.4 </a:t>
                      </a:r>
                      <a:r>
                        <a:rPr lang="el-GR" sz="1400" dirty="0" smtClean="0">
                          <a:latin typeface="+mj-lt"/>
                          <a:ea typeface="Calibri"/>
                          <a:cs typeface="Times New Roman"/>
                        </a:rPr>
                        <a:t>μ</a:t>
                      </a:r>
                      <a:r>
                        <a:rPr lang="es-ES" sz="1400" dirty="0" smtClean="0">
                          <a:latin typeface="+mj-lt"/>
                          <a:ea typeface="Calibri"/>
                          <a:cs typeface="Times New Roman"/>
                        </a:rPr>
                        <a:t>g/L</a:t>
                      </a:r>
                      <a:endParaRPr lang="es-ES_tradnl" sz="1400" dirty="0" smtClean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43306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As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 dirty="0" smtClean="0">
                          <a:latin typeface="+mj-lt"/>
                          <a:ea typeface="Calibri"/>
                          <a:cs typeface="Times New Roman"/>
                        </a:rPr>
                        <a:t>40.4</a:t>
                      </a:r>
                      <a:r>
                        <a:rPr lang="es-ES_tradnl" sz="14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l-GR" sz="14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μ</a:t>
                      </a:r>
                      <a:r>
                        <a:rPr lang="es-E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g/L</a:t>
                      </a:r>
                      <a:endParaRPr lang="es-ES_tradnl" sz="1400" dirty="0" smtClean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43306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Mo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 dirty="0" smtClean="0">
                          <a:latin typeface="+mj-lt"/>
                          <a:ea typeface="Calibri"/>
                          <a:cs typeface="Times New Roman"/>
                        </a:rPr>
                        <a:t>9.6</a:t>
                      </a:r>
                      <a:r>
                        <a:rPr lang="es-ES_tradnl" sz="14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l-GR" sz="14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μ</a:t>
                      </a:r>
                      <a:r>
                        <a:rPr lang="es-E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g/L</a:t>
                      </a:r>
                      <a:endParaRPr lang="es-ES_tradnl" sz="1400" dirty="0" smtClean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43306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V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 dirty="0" smtClean="0">
                          <a:latin typeface="+mj-lt"/>
                          <a:ea typeface="Calibri"/>
                          <a:cs typeface="Times New Roman"/>
                        </a:rPr>
                        <a:t>38.3</a:t>
                      </a:r>
                      <a:r>
                        <a:rPr lang="es-ES_tradnl" sz="14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l-GR" sz="14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μ</a:t>
                      </a:r>
                      <a:r>
                        <a:rPr lang="es-E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g/L</a:t>
                      </a:r>
                      <a:endParaRPr lang="es-ES_tradnl" sz="1400" dirty="0" smtClean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43306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Sb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 dirty="0" smtClean="0">
                          <a:latin typeface="+mj-lt"/>
                          <a:ea typeface="Calibri"/>
                          <a:cs typeface="Times New Roman"/>
                        </a:rPr>
                        <a:t>3.93</a:t>
                      </a:r>
                      <a:r>
                        <a:rPr lang="es-ES_tradnl" sz="14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l-GR" sz="14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μ</a:t>
                      </a:r>
                      <a:r>
                        <a:rPr lang="es-E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g/L</a:t>
                      </a:r>
                      <a:endParaRPr lang="es-ES_tradnl" sz="1400" dirty="0" smtClean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43306">
                <a:tc>
                  <a:txBody>
                    <a:bodyPr/>
                    <a:lstStyle/>
                    <a:p>
                      <a:pPr marL="0" marR="0" lvl="0" indent="0" algn="ctr" defTabSz="9048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Arial" charset="0"/>
                        </a:rPr>
                        <a:t>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 dirty="0" smtClean="0">
                          <a:latin typeface="+mj-lt"/>
                          <a:ea typeface="Calibri"/>
                          <a:cs typeface="Times New Roman"/>
                        </a:rPr>
                        <a:t>13</a:t>
                      </a:r>
                      <a:r>
                        <a:rPr lang="es-ES_tradnl" sz="14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l-GR" sz="14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μ</a:t>
                      </a:r>
                      <a:r>
                        <a:rPr lang="es-E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g/L</a:t>
                      </a:r>
                      <a:endParaRPr lang="es-ES_tradnl" sz="1400" dirty="0" smtClean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  <p:pic>
        <p:nvPicPr>
          <p:cNvPr id="11" name="Imagen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762"/>
            <a:ext cx="817324" cy="61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630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4"/>
          <p:cNvSpPr>
            <a:spLocks noChangeArrowheads="1"/>
          </p:cNvSpPr>
          <p:nvPr/>
        </p:nvSpPr>
        <p:spPr bwMode="auto">
          <a:xfrm>
            <a:off x="0" y="1219895"/>
            <a:ext cx="9144000" cy="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endParaRPr lang="es-ES">
              <a:latin typeface="Calibri" pitchFamily="34" charset="0"/>
            </a:endParaRPr>
          </a:p>
        </p:txBody>
      </p:sp>
      <p:cxnSp>
        <p:nvCxnSpPr>
          <p:cNvPr id="8" name="7 Conector recto"/>
          <p:cNvCxnSpPr/>
          <p:nvPr/>
        </p:nvCxnSpPr>
        <p:spPr bwMode="auto">
          <a:xfrm>
            <a:off x="-31750" y="639763"/>
            <a:ext cx="9163050" cy="9524"/>
          </a:xfrm>
          <a:prstGeom prst="line">
            <a:avLst/>
          </a:prstGeom>
          <a:solidFill>
            <a:schemeClr val="accent1"/>
          </a:solidFill>
          <a:ln w="28575" cap="flat" cmpd="sng" algn="ctr">
            <a:gradFill flip="none" rotWithShape="1">
              <a:gsLst>
                <a:gs pos="0">
                  <a:srgbClr val="C00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  <a:tileRect r="-100000" b="-100000"/>
            </a:gradFill>
            <a:prstDash val="solid"/>
            <a:round/>
            <a:headEnd type="none" w="med" len="med"/>
            <a:tailEnd type="none" w="med" len="med"/>
          </a:ln>
          <a:effectLst>
            <a:innerShdw blurRad="571500" dist="152400" dir="3600000">
              <a:srgbClr val="3B9573">
                <a:alpha val="25000"/>
              </a:srgbClr>
            </a:innerShdw>
          </a:effectLst>
        </p:spPr>
      </p:cxnSp>
      <p:pic>
        <p:nvPicPr>
          <p:cNvPr id="16388" name="Picture 13" descr="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19125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4" name="Picture 12" descr="Logo_G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0288" y="0"/>
            <a:ext cx="1763712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2" name="13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8818206"/>
              </p:ext>
            </p:extLst>
          </p:nvPr>
        </p:nvGraphicFramePr>
        <p:xfrm>
          <a:off x="348389" y="3284984"/>
          <a:ext cx="8496945" cy="2622795"/>
        </p:xfrm>
        <a:graphic>
          <a:graphicData uri="http://schemas.openxmlformats.org/drawingml/2006/table">
            <a:tbl>
              <a:tblPr/>
              <a:tblGrid>
                <a:gridCol w="117293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3266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86254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0427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noProof="0" dirty="0" smtClean="0">
                          <a:latin typeface="+mj-lt"/>
                          <a:ea typeface="Meiryo" pitchFamily="34" charset="-128"/>
                          <a:cs typeface="Calibri" pitchFamily="34" charset="0"/>
                        </a:rPr>
                        <a:t>Product</a:t>
                      </a:r>
                      <a:endParaRPr lang="en-US" sz="1200" b="0" i="0" u="none" strike="noStrike" noProof="0" dirty="0">
                        <a:latin typeface="+mj-lt"/>
                        <a:ea typeface="Meiryo" pitchFamily="34" charset="-128"/>
                        <a:cs typeface="Calibri" pitchFamily="34" charset="0"/>
                      </a:endParaRP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noProof="0" dirty="0" smtClean="0">
                          <a:latin typeface="+mj-lt"/>
                          <a:ea typeface="Meiryo" pitchFamily="34" charset="-128"/>
                          <a:cs typeface="Calibri" pitchFamily="34" charset="0"/>
                        </a:rPr>
                        <a:t>Process</a:t>
                      </a:r>
                      <a:endParaRPr lang="en-US" sz="1200" b="0" i="0" u="none" strike="noStrike" noProof="0" dirty="0">
                        <a:latin typeface="+mj-lt"/>
                        <a:ea typeface="Meiryo" pitchFamily="34" charset="-128"/>
                        <a:cs typeface="Calibri" pitchFamily="34" charset="0"/>
                      </a:endParaRP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noProof="0" dirty="0" smtClean="0">
                          <a:latin typeface="+mj-lt"/>
                          <a:ea typeface="Meiryo" pitchFamily="34" charset="-128"/>
                          <a:cs typeface="Calibri" pitchFamily="34" charset="0"/>
                        </a:rPr>
                        <a:t>Application</a:t>
                      </a:r>
                      <a:endParaRPr lang="en-US" sz="1200" b="0" i="0" u="none" strike="noStrike" noProof="0" dirty="0">
                        <a:latin typeface="+mj-lt"/>
                        <a:ea typeface="Meiryo" pitchFamily="34" charset="-128"/>
                        <a:cs typeface="Calibri" pitchFamily="34" charset="0"/>
                      </a:endParaRP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noProof="0" smtClean="0">
                          <a:latin typeface="+mj-lt"/>
                          <a:ea typeface="Meiryo" pitchFamily="34" charset="-128"/>
                          <a:cs typeface="Calibri" pitchFamily="34" charset="0"/>
                        </a:rPr>
                        <a:t>References</a:t>
                      </a:r>
                      <a:endParaRPr lang="en-US" sz="1200" b="0" i="0" u="none" strike="noStrike" noProof="0">
                        <a:latin typeface="+mj-lt"/>
                        <a:ea typeface="Meiryo" pitchFamily="34" charset="-128"/>
                        <a:cs typeface="Calibri" pitchFamily="34" charset="0"/>
                      </a:endParaRP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649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noProof="0" dirty="0" smtClean="0">
                          <a:latin typeface="+mj-lt"/>
                          <a:ea typeface="Meiryo" pitchFamily="34" charset="-128"/>
                          <a:cs typeface="Calibri" pitchFamily="34" charset="0"/>
                        </a:rPr>
                        <a:t>Lignosulphonates</a:t>
                      </a:r>
                      <a:endParaRPr lang="en-US" sz="1200" b="0" i="0" u="none" strike="noStrike" noProof="0" dirty="0">
                        <a:latin typeface="+mj-lt"/>
                        <a:ea typeface="Meiryo" pitchFamily="34" charset="-128"/>
                        <a:cs typeface="Calibri" pitchFamily="34" charset="0"/>
                      </a:endParaRP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noProof="0" dirty="0" smtClean="0">
                          <a:latin typeface="+mj-lt"/>
                          <a:ea typeface="Meiryo" pitchFamily="34" charset="-128"/>
                          <a:cs typeface="Calibri" pitchFamily="34" charset="0"/>
                        </a:rPr>
                        <a:t>Using </a:t>
                      </a:r>
                      <a:r>
                        <a:rPr lang="en-US" sz="1200" b="0" i="0" u="none" strike="noStrike" noProof="0" dirty="0" err="1" smtClean="0">
                          <a:latin typeface="+mj-lt"/>
                          <a:ea typeface="Meiryo" pitchFamily="34" charset="-128"/>
                          <a:cs typeface="Calibri" pitchFamily="34" charset="0"/>
                        </a:rPr>
                        <a:t>lignosulphonates</a:t>
                      </a:r>
                      <a:r>
                        <a:rPr lang="en-US" sz="1200" b="0" i="0" u="none" strike="noStrike" noProof="0" dirty="0" smtClean="0">
                          <a:latin typeface="+mj-lt"/>
                          <a:ea typeface="Meiryo" pitchFamily="34" charset="-128"/>
                          <a:cs typeface="Calibri" pitchFamily="34" charset="0"/>
                        </a:rPr>
                        <a:t> directly</a:t>
                      </a:r>
                      <a:endParaRPr lang="en-US" sz="1200" b="0" i="0" u="none" strike="noStrike" noProof="0" dirty="0">
                        <a:latin typeface="+mj-lt"/>
                        <a:ea typeface="Meiryo" pitchFamily="34" charset="-128"/>
                        <a:cs typeface="Calibri" pitchFamily="34" charset="0"/>
                      </a:endParaRP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noProof="0" dirty="0" smtClean="0">
                          <a:latin typeface="+mj-lt"/>
                          <a:ea typeface="Meiryo" pitchFamily="34" charset="-128"/>
                          <a:cs typeface="Calibri" pitchFamily="34" charset="0"/>
                        </a:rPr>
                        <a:t>Auxiliary substance / additive</a:t>
                      </a:r>
                      <a:endParaRPr lang="en-US" sz="1200" b="0" i="0" u="none" strike="noStrike" noProof="0" dirty="0">
                        <a:latin typeface="+mj-lt"/>
                        <a:ea typeface="Meiryo" pitchFamily="34" charset="-128"/>
                        <a:cs typeface="Calibri" pitchFamily="34" charset="0"/>
                      </a:endParaRP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0" i="0" u="none" strike="noStrike" kern="1200" noProof="0" dirty="0" err="1" smtClean="0">
                          <a:solidFill>
                            <a:schemeClr val="tx1"/>
                          </a:solidFill>
                          <a:latin typeface="+mj-lt"/>
                          <a:ea typeface="Meiryo" pitchFamily="34" charset="-128"/>
                          <a:cs typeface="Calibri" pitchFamily="34" charset="0"/>
                        </a:rPr>
                        <a:t>Chakrabarty</a:t>
                      </a:r>
                      <a:r>
                        <a:rPr lang="en-US" sz="1200" b="0" i="0" u="none" strike="noStrike" kern="1200" noProof="0" dirty="0" smtClean="0">
                          <a:solidFill>
                            <a:schemeClr val="tx1"/>
                          </a:solidFill>
                          <a:latin typeface="+mj-lt"/>
                          <a:ea typeface="Meiryo" pitchFamily="34" charset="-128"/>
                          <a:cs typeface="Calibri" pitchFamily="34" charset="0"/>
                        </a:rPr>
                        <a:t> et al. (2009), </a:t>
                      </a:r>
                      <a:r>
                        <a:rPr lang="en-US" sz="1200" b="0" i="0" u="none" strike="noStrike" kern="1200" noProof="0" dirty="0" err="1" smtClean="0">
                          <a:solidFill>
                            <a:schemeClr val="tx1"/>
                          </a:solidFill>
                          <a:latin typeface="+mj-lt"/>
                          <a:ea typeface="Meiryo" pitchFamily="34" charset="-128"/>
                          <a:cs typeface="Calibri" pitchFamily="34" charset="0"/>
                        </a:rPr>
                        <a:t>Restolho</a:t>
                      </a:r>
                      <a:r>
                        <a:rPr lang="en-US" sz="1200" b="0" i="0" u="none" strike="noStrike" kern="1200" noProof="0" dirty="0" smtClean="0">
                          <a:solidFill>
                            <a:schemeClr val="tx1"/>
                          </a:solidFill>
                          <a:latin typeface="+mj-lt"/>
                          <a:ea typeface="Meiryo" pitchFamily="34" charset="-128"/>
                          <a:cs typeface="Calibri" pitchFamily="34" charset="0"/>
                        </a:rPr>
                        <a:t> et al., (2009), </a:t>
                      </a:r>
                      <a:r>
                        <a:rPr lang="en-US" sz="1200" b="0" i="0" u="none" strike="noStrike" kern="1200" noProof="0" dirty="0" err="1" smtClean="0">
                          <a:solidFill>
                            <a:schemeClr val="tx1"/>
                          </a:solidFill>
                          <a:latin typeface="+mj-lt"/>
                          <a:ea typeface="Meiryo" pitchFamily="34" charset="-128"/>
                          <a:cs typeface="Calibri" pitchFamily="34" charset="0"/>
                        </a:rPr>
                        <a:t>Ringena</a:t>
                      </a:r>
                      <a:r>
                        <a:rPr lang="en-US" sz="1200" b="0" i="0" u="none" strike="noStrike" kern="1200" noProof="0" dirty="0" smtClean="0">
                          <a:solidFill>
                            <a:schemeClr val="tx1"/>
                          </a:solidFill>
                          <a:latin typeface="+mj-lt"/>
                          <a:ea typeface="Meiryo" pitchFamily="34" charset="-128"/>
                          <a:cs typeface="Calibri" pitchFamily="34" charset="0"/>
                        </a:rPr>
                        <a:t> et al. (2005)</a:t>
                      </a:r>
                      <a:endParaRPr lang="en-US" sz="1200" b="0" i="0" u="none" strike="noStrike" kern="1200" noProof="0" dirty="0">
                        <a:solidFill>
                          <a:schemeClr val="tx1"/>
                        </a:solidFill>
                        <a:latin typeface="+mj-lt"/>
                        <a:ea typeface="Meiryo" pitchFamily="34" charset="-128"/>
                        <a:cs typeface="Calibri" pitchFamily="34" charset="0"/>
                      </a:endParaRP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008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noProof="0" dirty="0" smtClean="0">
                          <a:solidFill>
                            <a:schemeClr val="tx1"/>
                          </a:solidFill>
                          <a:latin typeface="+mj-lt"/>
                          <a:ea typeface="Meiryo" pitchFamily="34" charset="-128"/>
                          <a:cs typeface="Calibri" pitchFamily="34" charset="0"/>
                        </a:rPr>
                        <a:t>Ethanol</a:t>
                      </a:r>
                      <a:endParaRPr lang="en-US" sz="1200" b="0" i="0" u="none" strike="noStrike" noProof="0" dirty="0">
                        <a:solidFill>
                          <a:schemeClr val="tx1"/>
                        </a:solidFill>
                        <a:latin typeface="+mj-lt"/>
                        <a:ea typeface="Meiryo" pitchFamily="34" charset="-128"/>
                        <a:cs typeface="Calibri" pitchFamily="34" charset="0"/>
                      </a:endParaRP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noProof="0" dirty="0" smtClean="0">
                          <a:solidFill>
                            <a:schemeClr val="tx1"/>
                          </a:solidFill>
                          <a:latin typeface="+mj-lt"/>
                          <a:ea typeface="Meiryo" pitchFamily="34" charset="-128"/>
                          <a:cs typeface="Calibri" pitchFamily="34" charset="0"/>
                        </a:rPr>
                        <a:t>Xylose/glucose/arabinose fermentation</a:t>
                      </a:r>
                      <a:endParaRPr lang="en-US" sz="1200" b="0" i="0" u="none" strike="noStrike" noProof="0" dirty="0">
                        <a:solidFill>
                          <a:schemeClr val="tx1"/>
                        </a:solidFill>
                        <a:latin typeface="+mj-lt"/>
                        <a:ea typeface="Meiryo" pitchFamily="34" charset="-128"/>
                        <a:cs typeface="Calibri" pitchFamily="34" charset="0"/>
                      </a:endParaRP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noProof="0" dirty="0" smtClean="0">
                          <a:solidFill>
                            <a:schemeClr val="tx1"/>
                          </a:solidFill>
                          <a:latin typeface="+mj-lt"/>
                          <a:ea typeface="Meiryo" pitchFamily="34" charset="-128"/>
                          <a:cs typeface="Calibri" pitchFamily="34" charset="0"/>
                        </a:rPr>
                        <a:t>Alternative fuel</a:t>
                      </a:r>
                      <a:endParaRPr lang="en-US" sz="1200" b="0" i="0" u="none" strike="noStrike" noProof="0" dirty="0">
                        <a:solidFill>
                          <a:schemeClr val="tx1"/>
                        </a:solidFill>
                        <a:latin typeface="+mj-lt"/>
                        <a:ea typeface="Meiryo" pitchFamily="34" charset="-128"/>
                        <a:cs typeface="Calibri" pitchFamily="34" charset="0"/>
                      </a:endParaRP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noProof="0" dirty="0" smtClean="0">
                          <a:solidFill>
                            <a:schemeClr val="tx1"/>
                          </a:solidFill>
                          <a:latin typeface="+mj-lt"/>
                          <a:ea typeface="Meiryo" pitchFamily="34" charset="-128"/>
                          <a:cs typeface="Calibri" pitchFamily="34" charset="0"/>
                        </a:rPr>
                        <a:t>Xavier  et al. (2010),</a:t>
                      </a:r>
                      <a:r>
                        <a:rPr lang="en-US" sz="1200" b="0" i="0" u="none" strike="noStrike" kern="1200" baseline="0" noProof="0" dirty="0" smtClean="0">
                          <a:solidFill>
                            <a:schemeClr val="tx1"/>
                          </a:solidFill>
                          <a:latin typeface="+mj-lt"/>
                          <a:ea typeface="Meiryo" pitchFamily="34" charset="-128"/>
                          <a:cs typeface="Calibri" pitchFamily="34" charset="0"/>
                        </a:rPr>
                        <a:t> </a:t>
                      </a:r>
                      <a:r>
                        <a:rPr lang="en-US" sz="1200" b="0" i="0" u="none" strike="noStrike" kern="1200" noProof="0" dirty="0" err="1" smtClean="0">
                          <a:solidFill>
                            <a:schemeClr val="tx1"/>
                          </a:solidFill>
                          <a:latin typeface="+mj-lt"/>
                          <a:ea typeface="Meiryo" pitchFamily="34" charset="-128"/>
                          <a:cs typeface="Calibri" pitchFamily="34" charset="0"/>
                        </a:rPr>
                        <a:t>Panagiotopoulos</a:t>
                      </a:r>
                      <a:r>
                        <a:rPr lang="en-US" sz="1200" b="0" i="0" u="none" strike="noStrike" kern="1200" noProof="0" dirty="0" smtClean="0">
                          <a:solidFill>
                            <a:schemeClr val="tx1"/>
                          </a:solidFill>
                          <a:latin typeface="+mj-lt"/>
                          <a:ea typeface="Meiryo" pitchFamily="34" charset="-128"/>
                          <a:cs typeface="Calibri" pitchFamily="34" charset="0"/>
                        </a:rPr>
                        <a:t> et al. (2009),</a:t>
                      </a:r>
                      <a:r>
                        <a:rPr lang="en-US" sz="1200" b="0" i="0" u="none" strike="noStrike" kern="1200" baseline="0" noProof="0" dirty="0" smtClean="0">
                          <a:solidFill>
                            <a:schemeClr val="tx1"/>
                          </a:solidFill>
                          <a:latin typeface="+mj-lt"/>
                          <a:ea typeface="Meiryo" pitchFamily="34" charset="-128"/>
                          <a:cs typeface="Calibri" pitchFamily="34" charset="0"/>
                        </a:rPr>
                        <a:t> </a:t>
                      </a:r>
                      <a:r>
                        <a:rPr lang="en-US" sz="1200" b="0" i="0" u="none" strike="noStrike" kern="1200" noProof="0" dirty="0" smtClean="0">
                          <a:solidFill>
                            <a:schemeClr val="tx1"/>
                          </a:solidFill>
                          <a:latin typeface="+mj-lt"/>
                          <a:ea typeface="Meiryo" pitchFamily="34" charset="-128"/>
                          <a:cs typeface="Calibri" pitchFamily="34" charset="0"/>
                        </a:rPr>
                        <a:t>Martín et al.</a:t>
                      </a:r>
                      <a:r>
                        <a:rPr lang="en-US" sz="1200" b="0" i="0" u="none" strike="noStrike" kern="1200" baseline="0" noProof="0" dirty="0" smtClean="0">
                          <a:solidFill>
                            <a:schemeClr val="tx1"/>
                          </a:solidFill>
                          <a:latin typeface="+mj-lt"/>
                          <a:ea typeface="Meiryo" pitchFamily="34" charset="-128"/>
                          <a:cs typeface="Calibri" pitchFamily="34" charset="0"/>
                        </a:rPr>
                        <a:t> (</a:t>
                      </a:r>
                      <a:r>
                        <a:rPr lang="en-US" sz="1200" b="0" i="0" u="none" strike="noStrike" kern="1200" noProof="0" dirty="0" smtClean="0">
                          <a:solidFill>
                            <a:schemeClr val="tx1"/>
                          </a:solidFill>
                          <a:latin typeface="+mj-lt"/>
                          <a:ea typeface="Meiryo" pitchFamily="34" charset="-128"/>
                          <a:cs typeface="Calibri" pitchFamily="34" charset="0"/>
                        </a:rPr>
                        <a:t>2002),</a:t>
                      </a:r>
                      <a:r>
                        <a:rPr lang="en-US" sz="1200" b="0" i="0" u="none" strike="noStrike" kern="1200" baseline="0" noProof="0" dirty="0" smtClean="0">
                          <a:solidFill>
                            <a:schemeClr val="tx1"/>
                          </a:solidFill>
                          <a:latin typeface="+mj-lt"/>
                          <a:ea typeface="Meiryo" pitchFamily="34" charset="-128"/>
                          <a:cs typeface="Calibri" pitchFamily="34" charset="0"/>
                        </a:rPr>
                        <a:t> </a:t>
                      </a:r>
                      <a:r>
                        <a:rPr lang="en-US" sz="1200" b="0" i="0" u="none" strike="noStrike" kern="1200" noProof="0" dirty="0" smtClean="0">
                          <a:solidFill>
                            <a:schemeClr val="tx1"/>
                          </a:solidFill>
                          <a:latin typeface="+mj-lt"/>
                          <a:ea typeface="Meiryo" pitchFamily="34" charset="-128"/>
                          <a:cs typeface="Calibri" pitchFamily="34" charset="0"/>
                        </a:rPr>
                        <a:t>Sanchez and Cardona</a:t>
                      </a:r>
                      <a:r>
                        <a:rPr lang="en-US" sz="1200" b="0" i="0" u="none" strike="noStrike" kern="1200" baseline="0" noProof="0" dirty="0" smtClean="0">
                          <a:solidFill>
                            <a:schemeClr val="tx1"/>
                          </a:solidFill>
                          <a:latin typeface="+mj-lt"/>
                          <a:ea typeface="Meiryo" pitchFamily="34" charset="-128"/>
                          <a:cs typeface="Calibri" pitchFamily="34" charset="0"/>
                        </a:rPr>
                        <a:t> (</a:t>
                      </a:r>
                      <a:r>
                        <a:rPr lang="en-US" sz="1200" b="0" i="0" u="none" strike="noStrike" kern="1200" noProof="0" dirty="0" smtClean="0">
                          <a:solidFill>
                            <a:schemeClr val="tx1"/>
                          </a:solidFill>
                          <a:latin typeface="+mj-lt"/>
                          <a:ea typeface="Meiryo" pitchFamily="34" charset="-128"/>
                          <a:cs typeface="Calibri" pitchFamily="34" charset="0"/>
                        </a:rPr>
                        <a:t>2008), Keating et al. (2006)</a:t>
                      </a:r>
                      <a:endParaRPr lang="en-US" sz="1200" b="0" i="0" u="none" strike="noStrike" kern="1200" noProof="0" dirty="0">
                        <a:solidFill>
                          <a:schemeClr val="tx1"/>
                        </a:solidFill>
                        <a:latin typeface="+mj-lt"/>
                        <a:ea typeface="Meiryo" pitchFamily="34" charset="-128"/>
                        <a:cs typeface="Calibri" pitchFamily="34" charset="0"/>
                      </a:endParaRPr>
                    </a:p>
                  </a:txBody>
                  <a:tcPr marL="7221" marR="7221" marT="722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001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noProof="0" dirty="0" smtClean="0">
                          <a:latin typeface="+mj-lt"/>
                          <a:ea typeface="Meiryo" pitchFamily="34" charset="-128"/>
                          <a:cs typeface="Calibri" pitchFamily="34" charset="0"/>
                        </a:rPr>
                        <a:t>PHBs</a:t>
                      </a:r>
                      <a:endParaRPr lang="en-US" sz="1200" b="0" i="0" u="none" strike="noStrike" noProof="0" dirty="0">
                        <a:latin typeface="+mj-lt"/>
                        <a:ea typeface="Meiryo" pitchFamily="34" charset="-128"/>
                        <a:cs typeface="Calibri" pitchFamily="34" charset="0"/>
                      </a:endParaRP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noProof="0" smtClean="0">
                          <a:latin typeface="+mj-lt"/>
                          <a:ea typeface="Meiryo" pitchFamily="34" charset="-128"/>
                          <a:cs typeface="Calibri" pitchFamily="34" charset="0"/>
                        </a:rPr>
                        <a:t>Glucose/xylose/arabinose fermentation</a:t>
                      </a:r>
                      <a:endParaRPr lang="en-US" sz="1200" b="0" i="0" u="none" strike="noStrike" noProof="0">
                        <a:latin typeface="+mj-lt"/>
                        <a:ea typeface="Meiryo" pitchFamily="34" charset="-128"/>
                        <a:cs typeface="Calibri" pitchFamily="34" charset="0"/>
                      </a:endParaRP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noProof="0" dirty="0" smtClean="0">
                          <a:latin typeface="+mj-lt"/>
                          <a:ea typeface="Meiryo" pitchFamily="34" charset="-128"/>
                          <a:cs typeface="Calibri" pitchFamily="34" charset="0"/>
                        </a:rPr>
                        <a:t>Synthetic polymers</a:t>
                      </a:r>
                      <a:endParaRPr lang="en-US" sz="1200" b="0" i="0" u="none" strike="noStrike" noProof="0" dirty="0">
                        <a:latin typeface="+mj-lt"/>
                        <a:ea typeface="Meiryo" pitchFamily="34" charset="-128"/>
                        <a:cs typeface="Calibri" pitchFamily="34" charset="0"/>
                      </a:endParaRP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noProof="0" dirty="0" err="1" smtClean="0">
                          <a:latin typeface="+mj-lt"/>
                          <a:ea typeface="Meiryo" pitchFamily="34" charset="-128"/>
                          <a:cs typeface="Calibri" pitchFamily="34" charset="0"/>
                        </a:rPr>
                        <a:t>Fernandes</a:t>
                      </a:r>
                      <a:r>
                        <a:rPr lang="en-US" sz="1200" b="0" i="0" u="none" strike="noStrike" noProof="0" dirty="0" smtClean="0">
                          <a:latin typeface="+mj-lt"/>
                          <a:ea typeface="Meiryo" pitchFamily="34" charset="-128"/>
                          <a:cs typeface="Calibri" pitchFamily="34" charset="0"/>
                        </a:rPr>
                        <a:t> (2010); Schreiner (2009), </a:t>
                      </a:r>
                      <a:r>
                        <a:rPr lang="en-US" sz="1200" b="0" i="0" u="none" strike="noStrike" kern="1200" noProof="0" dirty="0" err="1" smtClean="0">
                          <a:solidFill>
                            <a:schemeClr val="tx1"/>
                          </a:solidFill>
                          <a:latin typeface="+mj-lt"/>
                          <a:ea typeface="Meiryo" pitchFamily="34" charset="-128"/>
                          <a:cs typeface="Calibri" pitchFamily="34" charset="0"/>
                        </a:rPr>
                        <a:t>Mumtaz</a:t>
                      </a:r>
                      <a:r>
                        <a:rPr lang="en-US" sz="1200" b="0" i="0" u="none" strike="noStrike" kern="1200" noProof="0" dirty="0" smtClean="0">
                          <a:solidFill>
                            <a:schemeClr val="tx1"/>
                          </a:solidFill>
                          <a:latin typeface="+mj-lt"/>
                          <a:ea typeface="Meiryo" pitchFamily="34" charset="-128"/>
                          <a:cs typeface="Calibri" pitchFamily="34" charset="0"/>
                        </a:rPr>
                        <a:t> et al.</a:t>
                      </a:r>
                      <a:r>
                        <a:rPr lang="en-US" sz="1200" b="0" i="0" u="none" strike="noStrike" kern="1200" baseline="0" noProof="0" dirty="0" smtClean="0">
                          <a:solidFill>
                            <a:schemeClr val="tx1"/>
                          </a:solidFill>
                          <a:latin typeface="+mj-lt"/>
                          <a:ea typeface="Meiryo" pitchFamily="34" charset="-128"/>
                          <a:cs typeface="Calibri" pitchFamily="34" charset="0"/>
                        </a:rPr>
                        <a:t> (</a:t>
                      </a:r>
                      <a:r>
                        <a:rPr lang="en-US" sz="1200" b="0" i="0" u="none" strike="noStrike" kern="1200" noProof="0" dirty="0" smtClean="0">
                          <a:solidFill>
                            <a:schemeClr val="tx1"/>
                          </a:solidFill>
                          <a:latin typeface="+mj-lt"/>
                          <a:ea typeface="Meiryo" pitchFamily="34" charset="-128"/>
                          <a:cs typeface="Calibri" pitchFamily="34" charset="0"/>
                        </a:rPr>
                        <a:t>2010), </a:t>
                      </a:r>
                      <a:r>
                        <a:rPr lang="en-US" sz="1200" b="0" i="0" u="none" strike="noStrike" kern="1200" noProof="0" dirty="0" err="1" smtClean="0">
                          <a:solidFill>
                            <a:schemeClr val="tx1"/>
                          </a:solidFill>
                          <a:latin typeface="+mj-lt"/>
                          <a:ea typeface="Meiryo" pitchFamily="34" charset="-128"/>
                          <a:cs typeface="Calibri" pitchFamily="34" charset="0"/>
                        </a:rPr>
                        <a:t>Vlysidis</a:t>
                      </a:r>
                      <a:r>
                        <a:rPr lang="en-US" sz="1200" b="0" i="0" u="none" strike="noStrike" kern="1200" noProof="0" dirty="0" smtClean="0">
                          <a:solidFill>
                            <a:schemeClr val="tx1"/>
                          </a:solidFill>
                          <a:latin typeface="+mj-lt"/>
                          <a:ea typeface="Meiryo" pitchFamily="34" charset="-128"/>
                          <a:cs typeface="Calibri" pitchFamily="34" charset="0"/>
                        </a:rPr>
                        <a:t> et al. (2013)</a:t>
                      </a:r>
                      <a:endParaRPr lang="en-US" sz="1200" b="0" i="0" u="none" strike="noStrike" kern="1200" noProof="0" dirty="0">
                        <a:solidFill>
                          <a:schemeClr val="tx1"/>
                        </a:solidFill>
                        <a:latin typeface="+mj-lt"/>
                        <a:ea typeface="Meiryo" pitchFamily="34" charset="-128"/>
                        <a:cs typeface="Calibri" pitchFamily="34" charset="0"/>
                      </a:endParaRP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7959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noProof="0" dirty="0" smtClean="0">
                          <a:solidFill>
                            <a:schemeClr val="tx1"/>
                          </a:solidFill>
                          <a:latin typeface="+mj-lt"/>
                          <a:ea typeface="Meiryo" pitchFamily="34" charset="-128"/>
                          <a:cs typeface="Calibri" pitchFamily="34" charset="0"/>
                        </a:rPr>
                        <a:t>Xylitol</a:t>
                      </a:r>
                      <a:endParaRPr lang="en-US" sz="1200" b="0" i="0" u="none" strike="noStrike" noProof="0" dirty="0">
                        <a:solidFill>
                          <a:schemeClr val="tx1"/>
                        </a:solidFill>
                        <a:latin typeface="+mj-lt"/>
                        <a:ea typeface="Meiryo" pitchFamily="34" charset="-128"/>
                        <a:cs typeface="Calibri" pitchFamily="34" charset="0"/>
                      </a:endParaRP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noProof="0" dirty="0" smtClean="0">
                          <a:solidFill>
                            <a:schemeClr val="tx1"/>
                          </a:solidFill>
                          <a:latin typeface="+mj-lt"/>
                          <a:ea typeface="Meiryo" pitchFamily="34" charset="-128"/>
                          <a:cs typeface="Calibri" pitchFamily="34" charset="0"/>
                        </a:rPr>
                        <a:t>Xylose catalytic </a:t>
                      </a:r>
                      <a:r>
                        <a:rPr lang="en-US" sz="1200" b="0" i="0" u="none" strike="noStrike" noProof="0" dirty="0" err="1" smtClean="0">
                          <a:solidFill>
                            <a:schemeClr val="tx1"/>
                          </a:solidFill>
                          <a:latin typeface="+mj-lt"/>
                          <a:ea typeface="Meiryo" pitchFamily="34" charset="-128"/>
                          <a:cs typeface="Calibri" pitchFamily="34" charset="0"/>
                        </a:rPr>
                        <a:t>hidrogenation</a:t>
                      </a:r>
                      <a:r>
                        <a:rPr lang="en-US" sz="1200" b="0" i="0" u="none" strike="noStrike" noProof="0" dirty="0" smtClean="0">
                          <a:solidFill>
                            <a:schemeClr val="tx1"/>
                          </a:solidFill>
                          <a:latin typeface="+mj-lt"/>
                          <a:ea typeface="Meiryo" pitchFamily="34" charset="-128"/>
                          <a:cs typeface="Calibri" pitchFamily="34" charset="0"/>
                        </a:rPr>
                        <a:t/>
                      </a:r>
                      <a:br>
                        <a:rPr lang="en-US" sz="1200" b="0" i="0" u="none" strike="noStrike" noProof="0" dirty="0" smtClean="0">
                          <a:solidFill>
                            <a:schemeClr val="tx1"/>
                          </a:solidFill>
                          <a:latin typeface="+mj-lt"/>
                          <a:ea typeface="Meiryo" pitchFamily="34" charset="-128"/>
                          <a:cs typeface="Calibri" pitchFamily="34" charset="0"/>
                        </a:rPr>
                      </a:br>
                      <a:r>
                        <a:rPr lang="en-US" sz="1200" b="0" i="0" u="none" strike="noStrike" noProof="0" dirty="0" smtClean="0">
                          <a:solidFill>
                            <a:schemeClr val="tx1"/>
                          </a:solidFill>
                          <a:latin typeface="+mj-lt"/>
                          <a:ea typeface="Meiryo" pitchFamily="34" charset="-128"/>
                          <a:cs typeface="Calibri" pitchFamily="34" charset="0"/>
                        </a:rPr>
                        <a:t>Xylose fermentation</a:t>
                      </a:r>
                      <a:endParaRPr lang="en-US" sz="1200" b="0" i="0" u="none" strike="noStrike" noProof="0" dirty="0">
                        <a:solidFill>
                          <a:schemeClr val="tx1"/>
                        </a:solidFill>
                        <a:latin typeface="+mj-lt"/>
                        <a:ea typeface="Meiryo" pitchFamily="34" charset="-128"/>
                        <a:cs typeface="Calibri" pitchFamily="34" charset="0"/>
                      </a:endParaRP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noProof="0" dirty="0" smtClean="0">
                          <a:solidFill>
                            <a:schemeClr val="tx1"/>
                          </a:solidFill>
                          <a:latin typeface="+mj-lt"/>
                          <a:ea typeface="Meiryo" pitchFamily="34" charset="-128"/>
                          <a:cs typeface="Calibri" pitchFamily="34" charset="0"/>
                        </a:rPr>
                        <a:t>Sugar substitute for diabetics</a:t>
                      </a:r>
                      <a:endParaRPr lang="en-US" sz="1200" b="0" i="0" u="none" strike="noStrike" noProof="0" dirty="0">
                        <a:solidFill>
                          <a:schemeClr val="tx1"/>
                        </a:solidFill>
                        <a:latin typeface="+mj-lt"/>
                        <a:ea typeface="Meiryo" pitchFamily="34" charset="-128"/>
                        <a:cs typeface="Calibri" pitchFamily="34" charset="0"/>
                      </a:endParaRP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noProof="0" dirty="0" smtClean="0">
                          <a:solidFill>
                            <a:schemeClr val="tx1"/>
                          </a:solidFill>
                          <a:latin typeface="+mj-lt"/>
                          <a:ea typeface="Meiryo" pitchFamily="34" charset="-128"/>
                          <a:cs typeface="Calibri" pitchFamily="34" charset="0"/>
                        </a:rPr>
                        <a:t>Nair and Zhao</a:t>
                      </a:r>
                      <a:r>
                        <a:rPr lang="en-US" sz="1200" b="0" i="0" u="none" strike="noStrike" kern="1200" baseline="0" noProof="0" dirty="0" smtClean="0">
                          <a:solidFill>
                            <a:schemeClr val="tx1"/>
                          </a:solidFill>
                          <a:latin typeface="+mj-lt"/>
                          <a:ea typeface="Meiryo" pitchFamily="34" charset="-128"/>
                          <a:cs typeface="Calibri" pitchFamily="34" charset="0"/>
                        </a:rPr>
                        <a:t> (</a:t>
                      </a:r>
                      <a:r>
                        <a:rPr lang="en-US" sz="1200" b="0" i="0" u="none" strike="noStrike" kern="1200" noProof="0" dirty="0" smtClean="0">
                          <a:solidFill>
                            <a:schemeClr val="tx1"/>
                          </a:solidFill>
                          <a:latin typeface="+mj-lt"/>
                          <a:ea typeface="Meiryo" pitchFamily="34" charset="-128"/>
                          <a:cs typeface="Calibri" pitchFamily="34" charset="0"/>
                        </a:rPr>
                        <a:t>2010)</a:t>
                      </a:r>
                      <a:r>
                        <a:rPr lang="en-US" sz="1200" b="0" i="0" u="none" strike="noStrike" noProof="0" dirty="0" smtClean="0">
                          <a:solidFill>
                            <a:schemeClr val="tx1"/>
                          </a:solidFill>
                          <a:latin typeface="+mj-lt"/>
                          <a:ea typeface="Meiryo" pitchFamily="34" charset="-128"/>
                          <a:cs typeface="Calibri" pitchFamily="34" charset="0"/>
                        </a:rPr>
                        <a:t>; Fouad (2010), </a:t>
                      </a:r>
                      <a:r>
                        <a:rPr lang="en-US" sz="1200" b="0" i="0" u="none" strike="noStrike" kern="1200" noProof="0" dirty="0" err="1" smtClean="0">
                          <a:solidFill>
                            <a:schemeClr val="tx1"/>
                          </a:solidFill>
                          <a:latin typeface="+mj-lt"/>
                          <a:ea typeface="Meiryo" pitchFamily="34" charset="-128"/>
                          <a:cs typeface="Calibri" pitchFamily="34" charset="0"/>
                        </a:rPr>
                        <a:t>Saha</a:t>
                      </a:r>
                      <a:r>
                        <a:rPr lang="en-US" sz="1200" b="0" i="0" u="none" strike="noStrike" kern="1200" noProof="0" dirty="0" smtClean="0">
                          <a:solidFill>
                            <a:schemeClr val="tx1"/>
                          </a:solidFill>
                          <a:latin typeface="+mj-lt"/>
                          <a:ea typeface="Meiryo" pitchFamily="34" charset="-128"/>
                          <a:cs typeface="Calibri" pitchFamily="34" charset="0"/>
                        </a:rPr>
                        <a:t> (2003), Lai and </a:t>
                      </a:r>
                      <a:r>
                        <a:rPr lang="en-US" sz="1200" b="0" i="0" u="none" strike="noStrike" kern="1200" noProof="0" dirty="0" err="1" smtClean="0">
                          <a:solidFill>
                            <a:schemeClr val="tx1"/>
                          </a:solidFill>
                          <a:latin typeface="+mj-lt"/>
                          <a:ea typeface="Meiryo" pitchFamily="34" charset="-128"/>
                          <a:cs typeface="Calibri" pitchFamily="34" charset="0"/>
                        </a:rPr>
                        <a:t>Bura</a:t>
                      </a:r>
                      <a:r>
                        <a:rPr lang="en-US" sz="1200" b="0" i="0" u="none" strike="noStrike" kern="1200" baseline="0" noProof="0" dirty="0" smtClean="0">
                          <a:solidFill>
                            <a:schemeClr val="tx1"/>
                          </a:solidFill>
                          <a:latin typeface="+mj-lt"/>
                          <a:ea typeface="Meiryo" pitchFamily="34" charset="-128"/>
                          <a:cs typeface="Calibri" pitchFamily="34" charset="0"/>
                        </a:rPr>
                        <a:t> (</a:t>
                      </a:r>
                      <a:r>
                        <a:rPr lang="en-US" sz="1200" b="0" i="0" u="none" strike="noStrike" kern="1200" noProof="0" dirty="0" smtClean="0">
                          <a:solidFill>
                            <a:schemeClr val="tx1"/>
                          </a:solidFill>
                          <a:latin typeface="+mj-lt"/>
                          <a:ea typeface="Meiryo" pitchFamily="34" charset="-128"/>
                          <a:cs typeface="Calibri" pitchFamily="34" charset="0"/>
                        </a:rPr>
                        <a:t>2012)</a:t>
                      </a:r>
                      <a:endParaRPr lang="en-US" sz="1200" b="0" i="0" u="none" strike="noStrike" kern="1200" noProof="0" dirty="0">
                        <a:solidFill>
                          <a:schemeClr val="tx1"/>
                        </a:solidFill>
                        <a:latin typeface="+mj-lt"/>
                        <a:ea typeface="Meiryo" pitchFamily="34" charset="-128"/>
                        <a:cs typeface="Calibri" pitchFamily="34" charset="0"/>
                      </a:endParaRP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0427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noProof="0" dirty="0" smtClean="0">
                          <a:solidFill>
                            <a:schemeClr val="tx1"/>
                          </a:solidFill>
                          <a:latin typeface="+mj-lt"/>
                          <a:ea typeface="Meiryo" pitchFamily="34" charset="-128"/>
                          <a:cs typeface="Calibri" pitchFamily="34" charset="0"/>
                        </a:rPr>
                        <a:t>Furfural</a:t>
                      </a:r>
                      <a:endParaRPr lang="en-US" sz="1200" b="0" i="0" u="none" strike="noStrike" noProof="0" dirty="0">
                        <a:solidFill>
                          <a:schemeClr val="tx1"/>
                        </a:solidFill>
                        <a:latin typeface="+mj-lt"/>
                        <a:ea typeface="Meiryo" pitchFamily="34" charset="-128"/>
                        <a:cs typeface="Calibri" pitchFamily="34" charset="0"/>
                      </a:endParaRP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noProof="0" dirty="0" smtClean="0">
                          <a:solidFill>
                            <a:schemeClr val="tx1"/>
                          </a:solidFill>
                          <a:latin typeface="+mj-lt"/>
                          <a:ea typeface="Meiryo" pitchFamily="34" charset="-128"/>
                          <a:cs typeface="Calibri" pitchFamily="34" charset="0"/>
                        </a:rPr>
                        <a:t>Dehydration of 5C sugars</a:t>
                      </a:r>
                      <a:endParaRPr lang="en-US" sz="1200" b="0" i="0" u="none" strike="noStrike" noProof="0" dirty="0">
                        <a:solidFill>
                          <a:schemeClr val="tx1"/>
                        </a:solidFill>
                        <a:latin typeface="+mj-lt"/>
                        <a:ea typeface="Meiryo" pitchFamily="34" charset="-128"/>
                        <a:cs typeface="Calibri" pitchFamily="34" charset="0"/>
                      </a:endParaRP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noProof="0" dirty="0" smtClean="0">
                          <a:solidFill>
                            <a:schemeClr val="tx1"/>
                          </a:solidFill>
                          <a:latin typeface="+mj-lt"/>
                          <a:ea typeface="Meiryo" pitchFamily="34" charset="-128"/>
                          <a:cs typeface="Calibri" pitchFamily="34" charset="0"/>
                        </a:rPr>
                        <a:t>Raw material in other chemical processes</a:t>
                      </a:r>
                      <a:endParaRPr lang="en-US" sz="1200" b="0" i="0" u="none" strike="noStrike" kern="1200" noProof="0" dirty="0">
                        <a:solidFill>
                          <a:schemeClr val="tx1"/>
                        </a:solidFill>
                        <a:latin typeface="+mj-lt"/>
                        <a:ea typeface="Meiryo" pitchFamily="34" charset="-128"/>
                        <a:cs typeface="Calibri" pitchFamily="34" charset="0"/>
                      </a:endParaRP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0" i="0" u="none" strike="noStrike" kern="1200" noProof="0" dirty="0" smtClean="0">
                          <a:solidFill>
                            <a:schemeClr val="tx1"/>
                          </a:solidFill>
                          <a:latin typeface="+mj-lt"/>
                          <a:ea typeface="Meiryo" pitchFamily="34" charset="-128"/>
                          <a:cs typeface="Calibri" pitchFamily="34" charset="0"/>
                        </a:rPr>
                        <a:t>Zeitsch (2000), </a:t>
                      </a:r>
                      <a:r>
                        <a:rPr lang="en-US" sz="1200" b="0" i="0" u="none" strike="noStrike" kern="1200" noProof="0" dirty="0" err="1" smtClean="0">
                          <a:solidFill>
                            <a:schemeClr val="tx1"/>
                          </a:solidFill>
                          <a:latin typeface="+mj-lt"/>
                          <a:ea typeface="Meiryo" pitchFamily="34" charset="-128"/>
                          <a:cs typeface="Calibri" pitchFamily="34" charset="0"/>
                        </a:rPr>
                        <a:t>Mamman</a:t>
                      </a:r>
                      <a:r>
                        <a:rPr lang="en-US" sz="1200" b="0" i="0" u="none" strike="noStrike" kern="1200" noProof="0" dirty="0" smtClean="0">
                          <a:solidFill>
                            <a:schemeClr val="tx1"/>
                          </a:solidFill>
                          <a:latin typeface="+mj-lt"/>
                          <a:ea typeface="Meiryo" pitchFamily="34" charset="-128"/>
                          <a:cs typeface="Calibri" pitchFamily="34" charset="0"/>
                        </a:rPr>
                        <a:t> et al. (2008)</a:t>
                      </a:r>
                      <a:endParaRPr lang="en-US" sz="1200" b="0" i="0" u="none" strike="noStrike" kern="1200" noProof="0" dirty="0">
                        <a:solidFill>
                          <a:schemeClr val="tx1"/>
                        </a:solidFill>
                        <a:latin typeface="+mj-lt"/>
                        <a:ea typeface="Meiryo" pitchFamily="34" charset="-128"/>
                        <a:cs typeface="Calibri" pitchFamily="34" charset="0"/>
                      </a:endParaRPr>
                    </a:p>
                  </a:txBody>
                  <a:tcPr marL="7221" marR="7221" marT="722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14" name="Group 822"/>
          <p:cNvGrpSpPr>
            <a:grpSpLocks/>
          </p:cNvGrpSpPr>
          <p:nvPr/>
        </p:nvGrpSpPr>
        <p:grpSpPr bwMode="auto">
          <a:xfrm>
            <a:off x="618728" y="1764035"/>
            <a:ext cx="4097338" cy="1304925"/>
            <a:chOff x="-81" y="1156"/>
            <a:chExt cx="2581" cy="822"/>
          </a:xfrm>
        </p:grpSpPr>
        <p:sp>
          <p:nvSpPr>
            <p:cNvPr id="15" name="Text Box 105"/>
            <p:cNvSpPr txBox="1">
              <a:spLocks noChangeArrowheads="1"/>
            </p:cNvSpPr>
            <p:nvPr/>
          </p:nvSpPr>
          <p:spPr bwMode="auto">
            <a:xfrm>
              <a:off x="1817" y="1336"/>
              <a:ext cx="683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defTabSz="3908425" eaLnBrk="1" hangingPunct="1"/>
              <a:r>
                <a:rPr lang="en-US" sz="1400" dirty="0">
                  <a:latin typeface="+mj-lt"/>
                  <a:cs typeface="Arial" charset="0"/>
                </a:rPr>
                <a:t>Spent sulfite liquor</a:t>
              </a:r>
              <a:endParaRPr lang="en-US" sz="1400" baseline="-25000" dirty="0">
                <a:latin typeface="+mj-lt"/>
                <a:cs typeface="Arial" charset="0"/>
              </a:endParaRPr>
            </a:p>
          </p:txBody>
        </p:sp>
        <p:grpSp>
          <p:nvGrpSpPr>
            <p:cNvPr id="16" name="Group 693"/>
            <p:cNvGrpSpPr>
              <a:grpSpLocks/>
            </p:cNvGrpSpPr>
            <p:nvPr/>
          </p:nvGrpSpPr>
          <p:grpSpPr bwMode="auto">
            <a:xfrm>
              <a:off x="714" y="1292"/>
              <a:ext cx="215" cy="372"/>
              <a:chOff x="80" y="244"/>
              <a:chExt cx="196" cy="257"/>
            </a:xfrm>
          </p:grpSpPr>
          <p:grpSp>
            <p:nvGrpSpPr>
              <p:cNvPr id="104" name="Group 694"/>
              <p:cNvGrpSpPr>
                <a:grpSpLocks/>
              </p:cNvGrpSpPr>
              <p:nvPr/>
            </p:nvGrpSpPr>
            <p:grpSpPr bwMode="auto">
              <a:xfrm>
                <a:off x="80" y="244"/>
                <a:ext cx="119" cy="230"/>
                <a:chOff x="138" y="217"/>
                <a:chExt cx="119" cy="230"/>
              </a:xfrm>
            </p:grpSpPr>
            <p:sp>
              <p:nvSpPr>
                <p:cNvPr id="129" name="Rectangle 695"/>
                <p:cNvSpPr>
                  <a:spLocks noChangeArrowheads="1"/>
                </p:cNvSpPr>
                <p:nvPr/>
              </p:nvSpPr>
              <p:spPr bwMode="auto">
                <a:xfrm>
                  <a:off x="138" y="241"/>
                  <a:ext cx="119" cy="159"/>
                </a:xfrm>
                <a:prstGeom prst="rect">
                  <a:avLst/>
                </a:prstGeom>
                <a:gradFill rotWithShape="1">
                  <a:gsLst>
                    <a:gs pos="0">
                      <a:srgbClr val="FFFFFF">
                        <a:gamma/>
                        <a:shade val="46275"/>
                        <a:invGamma/>
                      </a:srgbClr>
                    </a:gs>
                    <a:gs pos="50000">
                      <a:srgbClr val="FFFFFF">
                        <a:alpha val="0"/>
                      </a:srgbClr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lin ang="0" scaled="1"/>
                </a:gradFill>
                <a:ln w="2540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s-ES" sz="1400"/>
                </a:p>
              </p:txBody>
            </p:sp>
            <p:sp>
              <p:nvSpPr>
                <p:cNvPr id="130" name="AutoShape 696"/>
                <p:cNvSpPr>
                  <a:spLocks noChangeArrowheads="1"/>
                </p:cNvSpPr>
                <p:nvPr/>
              </p:nvSpPr>
              <p:spPr bwMode="auto">
                <a:xfrm>
                  <a:off x="143" y="225"/>
                  <a:ext cx="108" cy="15"/>
                </a:xfrm>
                <a:prstGeom prst="triangle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767676"/>
                    </a:gs>
                    <a:gs pos="50000">
                      <a:srgbClr val="FFFFFF"/>
                    </a:gs>
                    <a:gs pos="100000">
                      <a:srgbClr val="767676"/>
                    </a:gs>
                  </a:gsLst>
                  <a:lin ang="0" scaled="1"/>
                </a:gradFill>
                <a:ln w="25400" algn="ctr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s-ES" sz="1400"/>
                </a:p>
              </p:txBody>
            </p:sp>
            <p:sp>
              <p:nvSpPr>
                <p:cNvPr id="131" name="Rectangle 697"/>
                <p:cNvSpPr>
                  <a:spLocks noChangeArrowheads="1"/>
                </p:cNvSpPr>
                <p:nvPr/>
              </p:nvSpPr>
              <p:spPr bwMode="auto">
                <a:xfrm>
                  <a:off x="194" y="218"/>
                  <a:ext cx="7" cy="9"/>
                </a:xfrm>
                <a:prstGeom prst="rect">
                  <a:avLst/>
                </a:prstGeom>
                <a:gradFill rotWithShape="1">
                  <a:gsLst>
                    <a:gs pos="0">
                      <a:srgbClr val="767676"/>
                    </a:gs>
                    <a:gs pos="50000">
                      <a:srgbClr val="FFFFFF"/>
                    </a:gs>
                    <a:gs pos="100000">
                      <a:srgbClr val="767676"/>
                    </a:gs>
                  </a:gsLst>
                  <a:lin ang="0" scaled="1"/>
                </a:gradFill>
                <a:ln w="25400" algn="ctr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s-ES" sz="1400"/>
                </a:p>
              </p:txBody>
            </p:sp>
            <p:sp>
              <p:nvSpPr>
                <p:cNvPr id="132" name="Line 698"/>
                <p:cNvSpPr>
                  <a:spLocks noChangeShapeType="1"/>
                </p:cNvSpPr>
                <p:nvPr/>
              </p:nvSpPr>
              <p:spPr bwMode="auto">
                <a:xfrm>
                  <a:off x="191" y="217"/>
                  <a:ext cx="14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 sz="1400"/>
                </a:p>
              </p:txBody>
            </p:sp>
            <p:sp>
              <p:nvSpPr>
                <p:cNvPr id="133" name="AutoShape 699"/>
                <p:cNvSpPr>
                  <a:spLocks noChangeArrowheads="1"/>
                </p:cNvSpPr>
                <p:nvPr/>
              </p:nvSpPr>
              <p:spPr bwMode="auto">
                <a:xfrm>
                  <a:off x="139" y="401"/>
                  <a:ext cx="116" cy="46"/>
                </a:xfrm>
                <a:custGeom>
                  <a:avLst/>
                  <a:gdLst>
                    <a:gd name="G0" fmla="+- 8168 0 0"/>
                    <a:gd name="G1" fmla="+- 21600 0 8168"/>
                    <a:gd name="G2" fmla="*/ 8168 1 2"/>
                    <a:gd name="G3" fmla="+- 21600 0 G2"/>
                    <a:gd name="G4" fmla="+/ 8168 21600 2"/>
                    <a:gd name="G5" fmla="+/ G1 0 2"/>
                    <a:gd name="G6" fmla="*/ 21600 21600 8168"/>
                    <a:gd name="G7" fmla="*/ G6 1 2"/>
                    <a:gd name="G8" fmla="+- 21600 0 G7"/>
                    <a:gd name="G9" fmla="*/ 21600 1 2"/>
                    <a:gd name="G10" fmla="+- 8168 0 G9"/>
                    <a:gd name="G11" fmla="?: G10 G8 0"/>
                    <a:gd name="G12" fmla="?: G10 G7 21600"/>
                    <a:gd name="T0" fmla="*/ 17516 w 21600"/>
                    <a:gd name="T1" fmla="*/ 10800 h 21600"/>
                    <a:gd name="T2" fmla="*/ 10800 w 21600"/>
                    <a:gd name="T3" fmla="*/ 21600 h 21600"/>
                    <a:gd name="T4" fmla="*/ 4084 w 21600"/>
                    <a:gd name="T5" fmla="*/ 10800 h 21600"/>
                    <a:gd name="T6" fmla="*/ 10800 w 21600"/>
                    <a:gd name="T7" fmla="*/ 0 h 21600"/>
                    <a:gd name="T8" fmla="*/ 5884 w 21600"/>
                    <a:gd name="T9" fmla="*/ 5884 h 21600"/>
                    <a:gd name="T10" fmla="*/ 15716 w 21600"/>
                    <a:gd name="T11" fmla="*/ 15716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8168" y="21600"/>
                      </a:lnTo>
                      <a:lnTo>
                        <a:pt x="13432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>
                        <a:gamma/>
                        <a:shade val="46275"/>
                        <a:invGamma/>
                      </a:srgbClr>
                    </a:gs>
                    <a:gs pos="50000">
                      <a:srgbClr val="FFFFFF">
                        <a:alpha val="0"/>
                      </a:srgbClr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lin ang="0" scaled="1"/>
                </a:gradFill>
                <a:ln w="2540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s-ES" sz="1400"/>
                </a:p>
              </p:txBody>
            </p:sp>
          </p:grpSp>
          <p:grpSp>
            <p:nvGrpSpPr>
              <p:cNvPr id="105" name="Group 700"/>
              <p:cNvGrpSpPr>
                <a:grpSpLocks/>
              </p:cNvGrpSpPr>
              <p:nvPr/>
            </p:nvGrpSpPr>
            <p:grpSpPr bwMode="auto">
              <a:xfrm>
                <a:off x="98" y="251"/>
                <a:ext cx="119" cy="230"/>
                <a:chOff x="138" y="217"/>
                <a:chExt cx="119" cy="230"/>
              </a:xfrm>
            </p:grpSpPr>
            <p:sp>
              <p:nvSpPr>
                <p:cNvPr id="124" name="Rectangle 701"/>
                <p:cNvSpPr>
                  <a:spLocks noChangeArrowheads="1"/>
                </p:cNvSpPr>
                <p:nvPr/>
              </p:nvSpPr>
              <p:spPr bwMode="auto">
                <a:xfrm>
                  <a:off x="138" y="241"/>
                  <a:ext cx="119" cy="159"/>
                </a:xfrm>
                <a:prstGeom prst="rect">
                  <a:avLst/>
                </a:prstGeom>
                <a:gradFill rotWithShape="1">
                  <a:gsLst>
                    <a:gs pos="0">
                      <a:srgbClr val="767676"/>
                    </a:gs>
                    <a:gs pos="50000">
                      <a:srgbClr val="FFFFFF"/>
                    </a:gs>
                    <a:gs pos="100000">
                      <a:srgbClr val="767676"/>
                    </a:gs>
                  </a:gsLst>
                  <a:lin ang="0" scaled="1"/>
                </a:gradFill>
                <a:ln w="25400" algn="ctr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s-ES" sz="1400"/>
                </a:p>
              </p:txBody>
            </p:sp>
            <p:sp>
              <p:nvSpPr>
                <p:cNvPr id="125" name="AutoShape 702"/>
                <p:cNvSpPr>
                  <a:spLocks noChangeArrowheads="1"/>
                </p:cNvSpPr>
                <p:nvPr/>
              </p:nvSpPr>
              <p:spPr bwMode="auto">
                <a:xfrm>
                  <a:off x="143" y="225"/>
                  <a:ext cx="108" cy="15"/>
                </a:xfrm>
                <a:prstGeom prst="triangle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767676"/>
                    </a:gs>
                    <a:gs pos="50000">
                      <a:srgbClr val="FFFFFF"/>
                    </a:gs>
                    <a:gs pos="100000">
                      <a:srgbClr val="767676"/>
                    </a:gs>
                  </a:gsLst>
                  <a:lin ang="0" scaled="1"/>
                </a:gradFill>
                <a:ln w="25400" algn="ctr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s-ES" sz="1400"/>
                </a:p>
              </p:txBody>
            </p:sp>
            <p:sp>
              <p:nvSpPr>
                <p:cNvPr id="126" name="Rectangle 703"/>
                <p:cNvSpPr>
                  <a:spLocks noChangeArrowheads="1"/>
                </p:cNvSpPr>
                <p:nvPr/>
              </p:nvSpPr>
              <p:spPr bwMode="auto">
                <a:xfrm>
                  <a:off x="194" y="218"/>
                  <a:ext cx="7" cy="9"/>
                </a:xfrm>
                <a:prstGeom prst="rect">
                  <a:avLst/>
                </a:prstGeom>
                <a:gradFill rotWithShape="1">
                  <a:gsLst>
                    <a:gs pos="0">
                      <a:srgbClr val="767676"/>
                    </a:gs>
                    <a:gs pos="50000">
                      <a:srgbClr val="FFFFFF"/>
                    </a:gs>
                    <a:gs pos="100000">
                      <a:srgbClr val="767676"/>
                    </a:gs>
                  </a:gsLst>
                  <a:lin ang="0" scaled="1"/>
                </a:gradFill>
                <a:ln w="25400" algn="ctr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s-ES" sz="1400"/>
                </a:p>
              </p:txBody>
            </p:sp>
            <p:sp>
              <p:nvSpPr>
                <p:cNvPr id="127" name="Line 704"/>
                <p:cNvSpPr>
                  <a:spLocks noChangeShapeType="1"/>
                </p:cNvSpPr>
                <p:nvPr/>
              </p:nvSpPr>
              <p:spPr bwMode="auto">
                <a:xfrm>
                  <a:off x="191" y="217"/>
                  <a:ext cx="14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 sz="1400"/>
                </a:p>
              </p:txBody>
            </p:sp>
            <p:sp>
              <p:nvSpPr>
                <p:cNvPr id="128" name="AutoShape 705"/>
                <p:cNvSpPr>
                  <a:spLocks noChangeArrowheads="1"/>
                </p:cNvSpPr>
                <p:nvPr/>
              </p:nvSpPr>
              <p:spPr bwMode="auto">
                <a:xfrm>
                  <a:off x="139" y="401"/>
                  <a:ext cx="116" cy="4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5959 w 21600"/>
                    <a:gd name="T13" fmla="*/ 6104 h 21600"/>
                    <a:gd name="T14" fmla="*/ 15641 w 21600"/>
                    <a:gd name="T15" fmla="*/ 15496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8168" y="21600"/>
                      </a:lnTo>
                      <a:lnTo>
                        <a:pt x="13432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767676"/>
                    </a:gs>
                    <a:gs pos="50000">
                      <a:srgbClr val="FFFFFF"/>
                    </a:gs>
                    <a:gs pos="100000">
                      <a:srgbClr val="767676"/>
                    </a:gs>
                  </a:gsLst>
                  <a:lin ang="0" scaled="1"/>
                </a:gradFill>
                <a:ln w="25400" algn="ctr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s-ES" sz="1400"/>
                </a:p>
              </p:txBody>
            </p:sp>
          </p:grpSp>
          <p:grpSp>
            <p:nvGrpSpPr>
              <p:cNvPr id="106" name="Group 706"/>
              <p:cNvGrpSpPr>
                <a:grpSpLocks/>
              </p:cNvGrpSpPr>
              <p:nvPr/>
            </p:nvGrpSpPr>
            <p:grpSpPr bwMode="auto">
              <a:xfrm>
                <a:off x="116" y="257"/>
                <a:ext cx="119" cy="230"/>
                <a:chOff x="138" y="217"/>
                <a:chExt cx="119" cy="230"/>
              </a:xfrm>
            </p:grpSpPr>
            <p:sp>
              <p:nvSpPr>
                <p:cNvPr id="119" name="Rectangle 707"/>
                <p:cNvSpPr>
                  <a:spLocks noChangeArrowheads="1"/>
                </p:cNvSpPr>
                <p:nvPr/>
              </p:nvSpPr>
              <p:spPr bwMode="auto">
                <a:xfrm>
                  <a:off x="138" y="241"/>
                  <a:ext cx="119" cy="159"/>
                </a:xfrm>
                <a:prstGeom prst="rect">
                  <a:avLst/>
                </a:prstGeom>
                <a:gradFill rotWithShape="1">
                  <a:gsLst>
                    <a:gs pos="0">
                      <a:srgbClr val="767676"/>
                    </a:gs>
                    <a:gs pos="50000">
                      <a:srgbClr val="FFFFFF"/>
                    </a:gs>
                    <a:gs pos="100000">
                      <a:srgbClr val="767676"/>
                    </a:gs>
                  </a:gsLst>
                  <a:lin ang="0" scaled="1"/>
                </a:gradFill>
                <a:ln w="25400" algn="ctr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s-ES" sz="1400"/>
                </a:p>
              </p:txBody>
            </p:sp>
            <p:sp>
              <p:nvSpPr>
                <p:cNvPr id="120" name="AutoShape 708"/>
                <p:cNvSpPr>
                  <a:spLocks noChangeArrowheads="1"/>
                </p:cNvSpPr>
                <p:nvPr/>
              </p:nvSpPr>
              <p:spPr bwMode="auto">
                <a:xfrm>
                  <a:off x="143" y="225"/>
                  <a:ext cx="108" cy="15"/>
                </a:xfrm>
                <a:prstGeom prst="triangle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767676"/>
                    </a:gs>
                    <a:gs pos="50000">
                      <a:srgbClr val="FFFFFF"/>
                    </a:gs>
                    <a:gs pos="100000">
                      <a:srgbClr val="767676"/>
                    </a:gs>
                  </a:gsLst>
                  <a:lin ang="0" scaled="1"/>
                </a:gradFill>
                <a:ln w="254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s-ES" sz="1400"/>
                </a:p>
              </p:txBody>
            </p:sp>
            <p:sp>
              <p:nvSpPr>
                <p:cNvPr id="121" name="Rectangle 709"/>
                <p:cNvSpPr>
                  <a:spLocks noChangeArrowheads="1"/>
                </p:cNvSpPr>
                <p:nvPr/>
              </p:nvSpPr>
              <p:spPr bwMode="auto">
                <a:xfrm>
                  <a:off x="194" y="218"/>
                  <a:ext cx="7" cy="9"/>
                </a:xfrm>
                <a:prstGeom prst="rect">
                  <a:avLst/>
                </a:prstGeom>
                <a:gradFill rotWithShape="1">
                  <a:gsLst>
                    <a:gs pos="0">
                      <a:srgbClr val="767676"/>
                    </a:gs>
                    <a:gs pos="50000">
                      <a:srgbClr val="FFFFFF"/>
                    </a:gs>
                    <a:gs pos="100000">
                      <a:srgbClr val="767676"/>
                    </a:gs>
                  </a:gsLst>
                  <a:lin ang="0" scaled="1"/>
                </a:gradFill>
                <a:ln w="25400" algn="ctr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s-ES" sz="1400"/>
                </a:p>
              </p:txBody>
            </p:sp>
            <p:sp>
              <p:nvSpPr>
                <p:cNvPr id="122" name="Line 710"/>
                <p:cNvSpPr>
                  <a:spLocks noChangeShapeType="1"/>
                </p:cNvSpPr>
                <p:nvPr/>
              </p:nvSpPr>
              <p:spPr bwMode="auto">
                <a:xfrm>
                  <a:off x="191" y="217"/>
                  <a:ext cx="14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 sz="1400"/>
                </a:p>
              </p:txBody>
            </p:sp>
            <p:sp>
              <p:nvSpPr>
                <p:cNvPr id="123" name="AutoShape 711"/>
                <p:cNvSpPr>
                  <a:spLocks noChangeArrowheads="1"/>
                </p:cNvSpPr>
                <p:nvPr/>
              </p:nvSpPr>
              <p:spPr bwMode="auto">
                <a:xfrm>
                  <a:off x="139" y="401"/>
                  <a:ext cx="116" cy="4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5959 w 21600"/>
                    <a:gd name="T13" fmla="*/ 6104 h 21600"/>
                    <a:gd name="T14" fmla="*/ 15641 w 21600"/>
                    <a:gd name="T15" fmla="*/ 15496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8168" y="21600"/>
                      </a:lnTo>
                      <a:lnTo>
                        <a:pt x="13432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767676"/>
                    </a:gs>
                    <a:gs pos="50000">
                      <a:srgbClr val="FFFFFF"/>
                    </a:gs>
                    <a:gs pos="100000">
                      <a:srgbClr val="767676"/>
                    </a:gs>
                  </a:gsLst>
                  <a:lin ang="0" scaled="1"/>
                </a:gradFill>
                <a:ln w="25400" algn="ctr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s-ES" sz="1400"/>
                </a:p>
              </p:txBody>
            </p:sp>
          </p:grpSp>
          <p:grpSp>
            <p:nvGrpSpPr>
              <p:cNvPr id="107" name="Group 712"/>
              <p:cNvGrpSpPr>
                <a:grpSpLocks/>
              </p:cNvGrpSpPr>
              <p:nvPr/>
            </p:nvGrpSpPr>
            <p:grpSpPr bwMode="auto">
              <a:xfrm>
                <a:off x="133" y="264"/>
                <a:ext cx="119" cy="230"/>
                <a:chOff x="138" y="217"/>
                <a:chExt cx="119" cy="230"/>
              </a:xfrm>
            </p:grpSpPr>
            <p:sp>
              <p:nvSpPr>
                <p:cNvPr id="114" name="Rectangle 713"/>
                <p:cNvSpPr>
                  <a:spLocks noChangeArrowheads="1"/>
                </p:cNvSpPr>
                <p:nvPr/>
              </p:nvSpPr>
              <p:spPr bwMode="auto">
                <a:xfrm>
                  <a:off x="138" y="241"/>
                  <a:ext cx="119" cy="159"/>
                </a:xfrm>
                <a:prstGeom prst="rect">
                  <a:avLst/>
                </a:prstGeom>
                <a:gradFill rotWithShape="1">
                  <a:gsLst>
                    <a:gs pos="0">
                      <a:srgbClr val="767676"/>
                    </a:gs>
                    <a:gs pos="50000">
                      <a:srgbClr val="FFFFFF"/>
                    </a:gs>
                    <a:gs pos="100000">
                      <a:srgbClr val="767676"/>
                    </a:gs>
                  </a:gsLst>
                  <a:lin ang="0" scaled="1"/>
                </a:gradFill>
                <a:ln w="25400" algn="ctr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s-ES" sz="1400"/>
                </a:p>
              </p:txBody>
            </p:sp>
            <p:sp>
              <p:nvSpPr>
                <p:cNvPr id="115" name="AutoShape 714"/>
                <p:cNvSpPr>
                  <a:spLocks noChangeArrowheads="1"/>
                </p:cNvSpPr>
                <p:nvPr/>
              </p:nvSpPr>
              <p:spPr bwMode="auto">
                <a:xfrm>
                  <a:off x="143" y="225"/>
                  <a:ext cx="108" cy="15"/>
                </a:xfrm>
                <a:prstGeom prst="triangle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767676"/>
                    </a:gs>
                    <a:gs pos="50000">
                      <a:srgbClr val="FFFFFF"/>
                    </a:gs>
                    <a:gs pos="100000">
                      <a:srgbClr val="767676"/>
                    </a:gs>
                  </a:gsLst>
                  <a:lin ang="0" scaled="1"/>
                </a:gradFill>
                <a:ln w="254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s-ES" sz="1400"/>
                </a:p>
              </p:txBody>
            </p:sp>
            <p:sp>
              <p:nvSpPr>
                <p:cNvPr id="116" name="Rectangle 715"/>
                <p:cNvSpPr>
                  <a:spLocks noChangeArrowheads="1"/>
                </p:cNvSpPr>
                <p:nvPr/>
              </p:nvSpPr>
              <p:spPr bwMode="auto">
                <a:xfrm>
                  <a:off x="194" y="218"/>
                  <a:ext cx="7" cy="9"/>
                </a:xfrm>
                <a:prstGeom prst="rect">
                  <a:avLst/>
                </a:prstGeom>
                <a:gradFill rotWithShape="1">
                  <a:gsLst>
                    <a:gs pos="0">
                      <a:srgbClr val="767676"/>
                    </a:gs>
                    <a:gs pos="50000">
                      <a:srgbClr val="FFFFFF"/>
                    </a:gs>
                    <a:gs pos="100000">
                      <a:srgbClr val="767676"/>
                    </a:gs>
                  </a:gsLst>
                  <a:lin ang="0" scaled="1"/>
                </a:gradFill>
                <a:ln w="25400" algn="ctr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s-ES" sz="1400"/>
                </a:p>
              </p:txBody>
            </p:sp>
            <p:sp>
              <p:nvSpPr>
                <p:cNvPr id="117" name="Line 716"/>
                <p:cNvSpPr>
                  <a:spLocks noChangeShapeType="1"/>
                </p:cNvSpPr>
                <p:nvPr/>
              </p:nvSpPr>
              <p:spPr bwMode="auto">
                <a:xfrm>
                  <a:off x="191" y="217"/>
                  <a:ext cx="14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 sz="1400"/>
                </a:p>
              </p:txBody>
            </p:sp>
            <p:sp>
              <p:nvSpPr>
                <p:cNvPr id="118" name="AutoShape 717"/>
                <p:cNvSpPr>
                  <a:spLocks noChangeArrowheads="1"/>
                </p:cNvSpPr>
                <p:nvPr/>
              </p:nvSpPr>
              <p:spPr bwMode="auto">
                <a:xfrm>
                  <a:off x="139" y="401"/>
                  <a:ext cx="116" cy="4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5959 w 21600"/>
                    <a:gd name="T13" fmla="*/ 6104 h 21600"/>
                    <a:gd name="T14" fmla="*/ 15641 w 21600"/>
                    <a:gd name="T15" fmla="*/ 15496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8168" y="21600"/>
                      </a:lnTo>
                      <a:lnTo>
                        <a:pt x="13432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767676"/>
                    </a:gs>
                    <a:gs pos="50000">
                      <a:srgbClr val="FFFFFF"/>
                    </a:gs>
                    <a:gs pos="100000">
                      <a:srgbClr val="767676"/>
                    </a:gs>
                  </a:gsLst>
                  <a:lin ang="0" scaled="1"/>
                </a:gradFill>
                <a:ln w="25400" algn="ctr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s-ES" sz="1400"/>
                </a:p>
              </p:txBody>
            </p:sp>
          </p:grpSp>
          <p:grpSp>
            <p:nvGrpSpPr>
              <p:cNvPr id="108" name="Group 718"/>
              <p:cNvGrpSpPr>
                <a:grpSpLocks/>
              </p:cNvGrpSpPr>
              <p:nvPr/>
            </p:nvGrpSpPr>
            <p:grpSpPr bwMode="auto">
              <a:xfrm>
                <a:off x="157" y="271"/>
                <a:ext cx="119" cy="230"/>
                <a:chOff x="138" y="217"/>
                <a:chExt cx="119" cy="230"/>
              </a:xfrm>
            </p:grpSpPr>
            <p:sp>
              <p:nvSpPr>
                <p:cNvPr id="109" name="Rectangle 719"/>
                <p:cNvSpPr>
                  <a:spLocks noChangeArrowheads="1"/>
                </p:cNvSpPr>
                <p:nvPr/>
              </p:nvSpPr>
              <p:spPr bwMode="auto">
                <a:xfrm>
                  <a:off x="138" y="241"/>
                  <a:ext cx="119" cy="159"/>
                </a:xfrm>
                <a:prstGeom prst="rect">
                  <a:avLst/>
                </a:prstGeom>
                <a:gradFill rotWithShape="1">
                  <a:gsLst>
                    <a:gs pos="0">
                      <a:srgbClr val="767676"/>
                    </a:gs>
                    <a:gs pos="50000">
                      <a:srgbClr val="FFFFFF"/>
                    </a:gs>
                    <a:gs pos="100000">
                      <a:srgbClr val="767676"/>
                    </a:gs>
                  </a:gsLst>
                  <a:lin ang="0" scaled="1"/>
                </a:gradFill>
                <a:ln w="25400" algn="ctr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s-ES" sz="1400"/>
                </a:p>
              </p:txBody>
            </p:sp>
            <p:sp>
              <p:nvSpPr>
                <p:cNvPr id="110" name="AutoShape 720"/>
                <p:cNvSpPr>
                  <a:spLocks noChangeArrowheads="1"/>
                </p:cNvSpPr>
                <p:nvPr/>
              </p:nvSpPr>
              <p:spPr bwMode="auto">
                <a:xfrm>
                  <a:off x="143" y="225"/>
                  <a:ext cx="108" cy="15"/>
                </a:xfrm>
                <a:prstGeom prst="triangle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767676"/>
                    </a:gs>
                    <a:gs pos="50000">
                      <a:srgbClr val="FFFFFF"/>
                    </a:gs>
                    <a:gs pos="100000">
                      <a:srgbClr val="767676"/>
                    </a:gs>
                  </a:gsLst>
                  <a:lin ang="0" scaled="1"/>
                </a:gradFill>
                <a:ln w="254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s-ES" sz="1400"/>
                </a:p>
              </p:txBody>
            </p:sp>
            <p:sp>
              <p:nvSpPr>
                <p:cNvPr id="111" name="Rectangle 721"/>
                <p:cNvSpPr>
                  <a:spLocks noChangeArrowheads="1"/>
                </p:cNvSpPr>
                <p:nvPr/>
              </p:nvSpPr>
              <p:spPr bwMode="auto">
                <a:xfrm>
                  <a:off x="194" y="218"/>
                  <a:ext cx="7" cy="9"/>
                </a:xfrm>
                <a:prstGeom prst="rect">
                  <a:avLst/>
                </a:prstGeom>
                <a:gradFill rotWithShape="1">
                  <a:gsLst>
                    <a:gs pos="0">
                      <a:srgbClr val="767676"/>
                    </a:gs>
                    <a:gs pos="50000">
                      <a:srgbClr val="FFFFFF"/>
                    </a:gs>
                    <a:gs pos="100000">
                      <a:srgbClr val="767676"/>
                    </a:gs>
                  </a:gsLst>
                  <a:lin ang="0" scaled="1"/>
                </a:gradFill>
                <a:ln w="25400" algn="ctr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s-ES" sz="1400"/>
                </a:p>
              </p:txBody>
            </p:sp>
            <p:sp>
              <p:nvSpPr>
                <p:cNvPr id="112" name="Line 722"/>
                <p:cNvSpPr>
                  <a:spLocks noChangeShapeType="1"/>
                </p:cNvSpPr>
                <p:nvPr/>
              </p:nvSpPr>
              <p:spPr bwMode="auto">
                <a:xfrm>
                  <a:off x="191" y="217"/>
                  <a:ext cx="14" cy="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 sz="1400"/>
                </a:p>
              </p:txBody>
            </p:sp>
            <p:sp>
              <p:nvSpPr>
                <p:cNvPr id="113" name="AutoShape 723"/>
                <p:cNvSpPr>
                  <a:spLocks noChangeArrowheads="1"/>
                </p:cNvSpPr>
                <p:nvPr/>
              </p:nvSpPr>
              <p:spPr bwMode="auto">
                <a:xfrm>
                  <a:off x="139" y="401"/>
                  <a:ext cx="116" cy="4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5959 w 21600"/>
                    <a:gd name="T13" fmla="*/ 6104 h 21600"/>
                    <a:gd name="T14" fmla="*/ 15641 w 21600"/>
                    <a:gd name="T15" fmla="*/ 15496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8168" y="21600"/>
                      </a:lnTo>
                      <a:lnTo>
                        <a:pt x="13432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767676"/>
                    </a:gs>
                    <a:gs pos="50000">
                      <a:srgbClr val="FFFFFF"/>
                    </a:gs>
                    <a:gs pos="100000">
                      <a:srgbClr val="767676"/>
                    </a:gs>
                  </a:gsLst>
                  <a:lin ang="0" scaled="1"/>
                </a:gradFill>
                <a:ln w="25400" algn="ctr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s-ES" sz="1400"/>
                </a:p>
              </p:txBody>
            </p:sp>
          </p:grpSp>
        </p:grpSp>
        <p:grpSp>
          <p:nvGrpSpPr>
            <p:cNvPr id="40" name="Group 728"/>
            <p:cNvGrpSpPr>
              <a:grpSpLocks/>
            </p:cNvGrpSpPr>
            <p:nvPr/>
          </p:nvGrpSpPr>
          <p:grpSpPr bwMode="auto">
            <a:xfrm>
              <a:off x="2197" y="1492"/>
              <a:ext cx="88" cy="29"/>
              <a:chOff x="769" y="421"/>
              <a:chExt cx="32" cy="14"/>
            </a:xfrm>
          </p:grpSpPr>
          <p:sp>
            <p:nvSpPr>
              <p:cNvPr id="83" name="Line 730"/>
              <p:cNvSpPr>
                <a:spLocks noChangeShapeType="1"/>
              </p:cNvSpPr>
              <p:nvPr/>
            </p:nvSpPr>
            <p:spPr bwMode="auto">
              <a:xfrm flipH="1">
                <a:off x="769" y="421"/>
                <a:ext cx="0" cy="0"/>
              </a:xfrm>
              <a:prstGeom prst="line">
                <a:avLst/>
              </a:prstGeom>
              <a:noFill/>
              <a:ln w="508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 sz="1400"/>
              </a:p>
            </p:txBody>
          </p:sp>
          <p:sp>
            <p:nvSpPr>
              <p:cNvPr id="64" name="Line 750"/>
              <p:cNvSpPr>
                <a:spLocks noChangeShapeType="1"/>
              </p:cNvSpPr>
              <p:nvPr/>
            </p:nvSpPr>
            <p:spPr bwMode="auto">
              <a:xfrm flipH="1">
                <a:off x="784" y="428"/>
                <a:ext cx="0" cy="0"/>
              </a:xfrm>
              <a:prstGeom prst="line">
                <a:avLst/>
              </a:prstGeom>
              <a:noFill/>
              <a:ln w="508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 sz="1400"/>
              </a:p>
            </p:txBody>
          </p:sp>
          <p:sp>
            <p:nvSpPr>
              <p:cNvPr id="45" name="Line 770"/>
              <p:cNvSpPr>
                <a:spLocks noChangeShapeType="1"/>
              </p:cNvSpPr>
              <p:nvPr/>
            </p:nvSpPr>
            <p:spPr bwMode="auto">
              <a:xfrm flipH="1">
                <a:off x="801" y="435"/>
                <a:ext cx="0" cy="0"/>
              </a:xfrm>
              <a:prstGeom prst="line">
                <a:avLst/>
              </a:prstGeom>
              <a:noFill/>
              <a:ln w="508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 sz="1400"/>
              </a:p>
            </p:txBody>
          </p:sp>
        </p:grpSp>
        <p:grpSp>
          <p:nvGrpSpPr>
            <p:cNvPr id="19" name="Group 798"/>
            <p:cNvGrpSpPr>
              <a:grpSpLocks/>
            </p:cNvGrpSpPr>
            <p:nvPr/>
          </p:nvGrpSpPr>
          <p:grpSpPr bwMode="auto">
            <a:xfrm>
              <a:off x="1383" y="1427"/>
              <a:ext cx="182" cy="140"/>
              <a:chOff x="404" y="386"/>
              <a:chExt cx="74" cy="56"/>
            </a:xfrm>
          </p:grpSpPr>
          <p:grpSp>
            <p:nvGrpSpPr>
              <p:cNvPr id="31" name="Group 799"/>
              <p:cNvGrpSpPr>
                <a:grpSpLocks/>
              </p:cNvGrpSpPr>
              <p:nvPr/>
            </p:nvGrpSpPr>
            <p:grpSpPr bwMode="auto">
              <a:xfrm>
                <a:off x="404" y="386"/>
                <a:ext cx="61" cy="56"/>
                <a:chOff x="629" y="425"/>
                <a:chExt cx="109" cy="90"/>
              </a:xfrm>
            </p:grpSpPr>
            <p:sp>
              <p:nvSpPr>
                <p:cNvPr id="36" name="Rectangle 800"/>
                <p:cNvSpPr>
                  <a:spLocks noChangeArrowheads="1"/>
                </p:cNvSpPr>
                <p:nvPr/>
              </p:nvSpPr>
              <p:spPr bwMode="auto">
                <a:xfrm>
                  <a:off x="629" y="505"/>
                  <a:ext cx="109" cy="10"/>
                </a:xfrm>
                <a:prstGeom prst="rect">
                  <a:avLst/>
                </a:prstGeom>
                <a:gradFill rotWithShape="1">
                  <a:gsLst>
                    <a:gs pos="0">
                      <a:srgbClr val="767676"/>
                    </a:gs>
                    <a:gs pos="50000">
                      <a:srgbClr val="FFFFFF"/>
                    </a:gs>
                    <a:gs pos="100000">
                      <a:srgbClr val="767676"/>
                    </a:gs>
                  </a:gsLst>
                  <a:lin ang="0" scaled="1"/>
                </a:gradFill>
                <a:ln w="25400" algn="ctr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s-ES" sz="1400"/>
                </a:p>
              </p:txBody>
            </p:sp>
            <p:sp>
              <p:nvSpPr>
                <p:cNvPr id="37" name="Rectangle 801"/>
                <p:cNvSpPr>
                  <a:spLocks noChangeArrowheads="1"/>
                </p:cNvSpPr>
                <p:nvPr/>
              </p:nvSpPr>
              <p:spPr bwMode="auto">
                <a:xfrm>
                  <a:off x="634" y="430"/>
                  <a:ext cx="96" cy="75"/>
                </a:xfrm>
                <a:prstGeom prst="rect">
                  <a:avLst/>
                </a:prstGeom>
                <a:gradFill rotWithShape="1">
                  <a:gsLst>
                    <a:gs pos="0">
                      <a:srgbClr val="FFFFFF">
                        <a:gamma/>
                        <a:shade val="46275"/>
                        <a:invGamma/>
                      </a:srgbClr>
                    </a:gs>
                    <a:gs pos="50000">
                      <a:srgbClr val="FFFFFF">
                        <a:alpha val="0"/>
                      </a:srgbClr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lin ang="0" scaled="1"/>
                </a:gradFill>
                <a:ln w="25400" algn="ctr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s-ES" sz="1400"/>
                </a:p>
              </p:txBody>
            </p:sp>
            <p:sp>
              <p:nvSpPr>
                <p:cNvPr id="38" name="AutoShape 802"/>
                <p:cNvSpPr>
                  <a:spLocks noChangeArrowheads="1"/>
                </p:cNvSpPr>
                <p:nvPr/>
              </p:nvSpPr>
              <p:spPr bwMode="auto">
                <a:xfrm>
                  <a:off x="634" y="425"/>
                  <a:ext cx="97" cy="5"/>
                </a:xfrm>
                <a:prstGeom prst="triangle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767676"/>
                    </a:gs>
                    <a:gs pos="50000">
                      <a:srgbClr val="FFFFFF"/>
                    </a:gs>
                    <a:gs pos="100000">
                      <a:srgbClr val="767676"/>
                    </a:gs>
                  </a:gsLst>
                  <a:lin ang="0" scaled="1"/>
                </a:gradFill>
                <a:ln w="254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s-ES" sz="1400"/>
                </a:p>
              </p:txBody>
            </p:sp>
          </p:grpSp>
          <p:grpSp>
            <p:nvGrpSpPr>
              <p:cNvPr id="32" name="Group 803"/>
              <p:cNvGrpSpPr>
                <a:grpSpLocks/>
              </p:cNvGrpSpPr>
              <p:nvPr/>
            </p:nvGrpSpPr>
            <p:grpSpPr bwMode="auto">
              <a:xfrm>
                <a:off x="417" y="386"/>
                <a:ext cx="61" cy="54"/>
                <a:chOff x="629" y="425"/>
                <a:chExt cx="109" cy="90"/>
              </a:xfrm>
            </p:grpSpPr>
            <p:sp>
              <p:nvSpPr>
                <p:cNvPr id="33" name="Rectangle 804"/>
                <p:cNvSpPr>
                  <a:spLocks noChangeArrowheads="1"/>
                </p:cNvSpPr>
                <p:nvPr/>
              </p:nvSpPr>
              <p:spPr bwMode="auto">
                <a:xfrm>
                  <a:off x="629" y="505"/>
                  <a:ext cx="109" cy="10"/>
                </a:xfrm>
                <a:prstGeom prst="rect">
                  <a:avLst/>
                </a:prstGeom>
                <a:gradFill rotWithShape="1">
                  <a:gsLst>
                    <a:gs pos="0">
                      <a:srgbClr val="767676"/>
                    </a:gs>
                    <a:gs pos="50000">
                      <a:srgbClr val="FFFFFF"/>
                    </a:gs>
                    <a:gs pos="100000">
                      <a:srgbClr val="767676"/>
                    </a:gs>
                  </a:gsLst>
                  <a:lin ang="0" scaled="1"/>
                </a:gradFill>
                <a:ln w="25400" algn="ctr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s-ES" sz="1400"/>
                </a:p>
              </p:txBody>
            </p:sp>
            <p:sp>
              <p:nvSpPr>
                <p:cNvPr id="34" name="Rectangle 805"/>
                <p:cNvSpPr>
                  <a:spLocks noChangeArrowheads="1"/>
                </p:cNvSpPr>
                <p:nvPr/>
              </p:nvSpPr>
              <p:spPr bwMode="auto">
                <a:xfrm>
                  <a:off x="634" y="430"/>
                  <a:ext cx="96" cy="75"/>
                </a:xfrm>
                <a:prstGeom prst="rect">
                  <a:avLst/>
                </a:prstGeom>
                <a:gradFill rotWithShape="1">
                  <a:gsLst>
                    <a:gs pos="0">
                      <a:srgbClr val="767676"/>
                    </a:gs>
                    <a:gs pos="50000">
                      <a:srgbClr val="FFFFFF"/>
                    </a:gs>
                    <a:gs pos="100000">
                      <a:srgbClr val="767676"/>
                    </a:gs>
                  </a:gsLst>
                  <a:lin ang="0" scaled="1"/>
                </a:gradFill>
                <a:ln w="25400" algn="ctr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s-ES" sz="1400"/>
                </a:p>
              </p:txBody>
            </p:sp>
            <p:sp>
              <p:nvSpPr>
                <p:cNvPr id="35" name="AutoShape 806"/>
                <p:cNvSpPr>
                  <a:spLocks noChangeArrowheads="1"/>
                </p:cNvSpPr>
                <p:nvPr/>
              </p:nvSpPr>
              <p:spPr bwMode="auto">
                <a:xfrm>
                  <a:off x="634" y="425"/>
                  <a:ext cx="97" cy="5"/>
                </a:xfrm>
                <a:prstGeom prst="triangle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767676"/>
                    </a:gs>
                    <a:gs pos="50000">
                      <a:srgbClr val="FFFFFF"/>
                    </a:gs>
                    <a:gs pos="100000">
                      <a:srgbClr val="767676"/>
                    </a:gs>
                  </a:gsLst>
                  <a:lin ang="0" scaled="1"/>
                </a:gradFill>
                <a:ln w="254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s-ES" sz="1400"/>
                </a:p>
              </p:txBody>
            </p:sp>
          </p:grpSp>
        </p:grpSp>
        <p:cxnSp>
          <p:nvCxnSpPr>
            <p:cNvPr id="21" name="AutoShape 810"/>
            <p:cNvCxnSpPr>
              <a:cxnSpLocks noChangeShapeType="1"/>
            </p:cNvCxnSpPr>
            <p:nvPr/>
          </p:nvCxnSpPr>
          <p:spPr bwMode="auto">
            <a:xfrm flipV="1">
              <a:off x="1622" y="1491"/>
              <a:ext cx="346" cy="4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24" name="Text Box 105"/>
            <p:cNvSpPr txBox="1">
              <a:spLocks noChangeArrowheads="1"/>
            </p:cNvSpPr>
            <p:nvPr/>
          </p:nvSpPr>
          <p:spPr bwMode="auto">
            <a:xfrm>
              <a:off x="-81" y="1709"/>
              <a:ext cx="812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defTabSz="3908425" eaLnBrk="1" hangingPunct="1"/>
              <a:r>
                <a:rPr lang="en-US" sz="1400" dirty="0">
                  <a:latin typeface="+mj-lt"/>
                  <a:cs typeface="Arial" charset="0"/>
                </a:rPr>
                <a:t>Unbleached pulp</a:t>
              </a:r>
              <a:endParaRPr lang="en-US" sz="1400" baseline="-25000" dirty="0">
                <a:latin typeface="+mj-lt"/>
                <a:cs typeface="Arial" charset="0"/>
              </a:endParaRPr>
            </a:p>
          </p:txBody>
        </p:sp>
        <p:cxnSp>
          <p:nvCxnSpPr>
            <p:cNvPr id="26" name="AutoShape 817"/>
            <p:cNvCxnSpPr>
              <a:cxnSpLocks noChangeShapeType="1"/>
            </p:cNvCxnSpPr>
            <p:nvPr/>
          </p:nvCxnSpPr>
          <p:spPr bwMode="auto">
            <a:xfrm>
              <a:off x="541" y="1156"/>
              <a:ext cx="252" cy="148"/>
            </a:xfrm>
            <a:prstGeom prst="bentConnector2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27" name="AutoShape 818"/>
            <p:cNvCxnSpPr>
              <a:cxnSpLocks noChangeShapeType="1"/>
            </p:cNvCxnSpPr>
            <p:nvPr/>
          </p:nvCxnSpPr>
          <p:spPr bwMode="auto">
            <a:xfrm rot="10800000" flipV="1">
              <a:off x="838" y="1156"/>
              <a:ext cx="270" cy="148"/>
            </a:xfrm>
            <a:prstGeom prst="bentConnector2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28" name="AutoShape 819"/>
            <p:cNvCxnSpPr>
              <a:cxnSpLocks noChangeShapeType="1"/>
            </p:cNvCxnSpPr>
            <p:nvPr/>
          </p:nvCxnSpPr>
          <p:spPr bwMode="auto">
            <a:xfrm rot="16200000" flipH="1">
              <a:off x="857" y="1682"/>
              <a:ext cx="210" cy="156"/>
            </a:xfrm>
            <a:prstGeom prst="bentConnector2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29" name="AutoShape 820"/>
            <p:cNvCxnSpPr>
              <a:cxnSpLocks noChangeShapeType="1"/>
            </p:cNvCxnSpPr>
            <p:nvPr/>
          </p:nvCxnSpPr>
          <p:spPr bwMode="auto">
            <a:xfrm rot="5400000">
              <a:off x="633" y="1679"/>
              <a:ext cx="209" cy="161"/>
            </a:xfrm>
            <a:prstGeom prst="bentConnector2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30" name="AutoShape 821"/>
            <p:cNvCxnSpPr>
              <a:cxnSpLocks noChangeShapeType="1"/>
              <a:endCxn id="34" idx="2"/>
            </p:cNvCxnSpPr>
            <p:nvPr/>
          </p:nvCxnSpPr>
          <p:spPr bwMode="auto">
            <a:xfrm flipV="1">
              <a:off x="1053" y="1547"/>
              <a:ext cx="435" cy="312"/>
            </a:xfrm>
            <a:prstGeom prst="bentConnector2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</p:grpSp>
      <p:sp>
        <p:nvSpPr>
          <p:cNvPr id="136" name="Text Box 827"/>
          <p:cNvSpPr txBox="1">
            <a:spLocks noChangeArrowheads="1"/>
          </p:cNvSpPr>
          <p:nvPr/>
        </p:nvSpPr>
        <p:spPr bwMode="auto">
          <a:xfrm>
            <a:off x="4858445" y="1923951"/>
            <a:ext cx="216182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 dirty="0">
                <a:latin typeface="+mj-lt"/>
                <a:ea typeface="Meiryo" pitchFamily="34" charset="-128"/>
              </a:rPr>
              <a:t>̴ </a:t>
            </a:r>
            <a:r>
              <a:rPr lang="en-US" sz="1400" b="1" dirty="0" smtClean="0">
                <a:latin typeface="+mj-lt"/>
              </a:rPr>
              <a:t>52% Lignosulphonates</a:t>
            </a:r>
            <a:endParaRPr lang="en-US" sz="1400" b="1" dirty="0">
              <a:latin typeface="+mj-lt"/>
            </a:endParaRPr>
          </a:p>
        </p:txBody>
      </p:sp>
      <p:sp>
        <p:nvSpPr>
          <p:cNvPr id="137" name="Text Box 828"/>
          <p:cNvSpPr txBox="1">
            <a:spLocks noChangeArrowheads="1"/>
          </p:cNvSpPr>
          <p:nvPr/>
        </p:nvSpPr>
        <p:spPr bwMode="auto">
          <a:xfrm>
            <a:off x="5003651" y="2517676"/>
            <a:ext cx="11525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400" b="1" dirty="0">
                <a:latin typeface="+mj-lt"/>
                <a:ea typeface="Meiryo" pitchFamily="34" charset="-128"/>
              </a:rPr>
              <a:t>̴ </a:t>
            </a:r>
            <a:r>
              <a:rPr lang="es-ES" sz="1400" b="1" dirty="0" smtClean="0">
                <a:latin typeface="+mj-lt"/>
              </a:rPr>
              <a:t>30% Sugars</a:t>
            </a:r>
            <a:endParaRPr lang="es-ES" sz="1400" b="1" dirty="0">
              <a:latin typeface="+mj-lt"/>
            </a:endParaRPr>
          </a:p>
        </p:txBody>
      </p:sp>
      <p:sp>
        <p:nvSpPr>
          <p:cNvPr id="138" name="Oval 833"/>
          <p:cNvSpPr>
            <a:spLocks noChangeArrowheads="1"/>
          </p:cNvSpPr>
          <p:nvPr/>
        </p:nvSpPr>
        <p:spPr bwMode="auto">
          <a:xfrm>
            <a:off x="4786858" y="1628527"/>
            <a:ext cx="1945382" cy="1368425"/>
          </a:xfrm>
          <a:prstGeom prst="ellips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" sz="1400"/>
          </a:p>
        </p:txBody>
      </p:sp>
      <p:sp>
        <p:nvSpPr>
          <p:cNvPr id="141" name="14 Rectángulo"/>
          <p:cNvSpPr>
            <a:spLocks noChangeArrowheads="1"/>
          </p:cNvSpPr>
          <p:nvPr/>
        </p:nvSpPr>
        <p:spPr bwMode="auto">
          <a:xfrm>
            <a:off x="35496" y="6505599"/>
            <a:ext cx="619283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 smtClean="0">
                <a:latin typeface="Calibri" pitchFamily="34" charset="0"/>
              </a:rPr>
              <a:t>World </a:t>
            </a:r>
            <a:r>
              <a:rPr lang="en-US" sz="1400" dirty="0">
                <a:latin typeface="Calibri" pitchFamily="34" charset="0"/>
              </a:rPr>
              <a:t>Bioenergy Congress and Expo</a:t>
            </a:r>
            <a:r>
              <a:rPr lang="en-GB" sz="1400" dirty="0">
                <a:latin typeface="Calibri" pitchFamily="34" charset="0"/>
              </a:rPr>
              <a:t>, Rome</a:t>
            </a:r>
            <a:r>
              <a:rPr lang="en-GB" sz="1400" dirty="0" smtClean="0">
                <a:latin typeface="Calibri" pitchFamily="34" charset="0"/>
              </a:rPr>
              <a:t>,</a:t>
            </a:r>
            <a:r>
              <a:rPr lang="es-ES" sz="1400" dirty="0" smtClean="0">
                <a:latin typeface="Calibri" pitchFamily="34" charset="0"/>
              </a:rPr>
              <a:t> </a:t>
            </a:r>
            <a:r>
              <a:rPr lang="es-ES" sz="1400" dirty="0">
                <a:latin typeface="Calibri" pitchFamily="34" charset="0"/>
              </a:rPr>
              <a:t>June 13-14, 2016</a:t>
            </a:r>
            <a:endParaRPr lang="en-GB" sz="1400" dirty="0">
              <a:latin typeface="Calibri" pitchFamily="34" charset="0"/>
            </a:endParaRPr>
          </a:p>
        </p:txBody>
      </p:sp>
      <p:sp>
        <p:nvSpPr>
          <p:cNvPr id="142" name="Rectángulo 141"/>
          <p:cNvSpPr/>
          <p:nvPr/>
        </p:nvSpPr>
        <p:spPr>
          <a:xfrm>
            <a:off x="6732240" y="6247625"/>
            <a:ext cx="23762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200" dirty="0">
              <a:solidFill>
                <a:srgbClr val="000000"/>
              </a:solidFill>
              <a:latin typeface="BELDM K+ Impact"/>
            </a:endParaRPr>
          </a:p>
          <a:p>
            <a:r>
              <a:rPr lang="es-ES" sz="1200" dirty="0">
                <a:solidFill>
                  <a:srgbClr val="000000"/>
                </a:solidFill>
                <a:latin typeface="BELDM K+ Impact"/>
              </a:rPr>
              <a:t> </a:t>
            </a:r>
            <a:r>
              <a:rPr lang="es-ES" dirty="0">
                <a:solidFill>
                  <a:srgbClr val="F26421"/>
                </a:solidFill>
                <a:latin typeface="BELDM K+ Impact"/>
              </a:rPr>
              <a:t>conference</a:t>
            </a:r>
            <a:r>
              <a:rPr lang="es-ES" dirty="0">
                <a:solidFill>
                  <a:srgbClr val="0071BC"/>
                </a:solidFill>
                <a:latin typeface="BELDM K+ Impact"/>
              </a:rPr>
              <a:t>series</a:t>
            </a:r>
            <a:r>
              <a:rPr lang="es-ES" sz="1200" dirty="0">
                <a:solidFill>
                  <a:srgbClr val="0071BC"/>
                </a:solidFill>
                <a:latin typeface="BELDM K+ Impact"/>
              </a:rPr>
              <a:t>.com </a:t>
            </a:r>
          </a:p>
        </p:txBody>
      </p:sp>
      <p:sp>
        <p:nvSpPr>
          <p:cNvPr id="66" name="13 Título"/>
          <p:cNvSpPr>
            <a:spLocks/>
          </p:cNvSpPr>
          <p:nvPr/>
        </p:nvSpPr>
        <p:spPr bwMode="auto">
          <a:xfrm>
            <a:off x="457200" y="485775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GB" sz="4400" dirty="0" smtClean="0">
                <a:latin typeface="Calibri" pitchFamily="34" charset="0"/>
              </a:rPr>
              <a:t>Results: biorefinery alternatives</a:t>
            </a:r>
            <a:endParaRPr lang="en-GB" sz="4400" dirty="0">
              <a:latin typeface="Calibri" pitchFamily="34" charset="0"/>
            </a:endParaRPr>
          </a:p>
        </p:txBody>
      </p:sp>
      <p:pic>
        <p:nvPicPr>
          <p:cNvPr id="67" name="Imagen 6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762"/>
            <a:ext cx="817324" cy="61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491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" grpId="0"/>
      <p:bldP spid="137" grpId="0"/>
      <p:bldP spid="13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7 Conector recto"/>
          <p:cNvCxnSpPr/>
          <p:nvPr/>
        </p:nvCxnSpPr>
        <p:spPr bwMode="auto">
          <a:xfrm>
            <a:off x="-31750" y="639763"/>
            <a:ext cx="9163050" cy="9524"/>
          </a:xfrm>
          <a:prstGeom prst="line">
            <a:avLst/>
          </a:prstGeom>
          <a:solidFill>
            <a:schemeClr val="accent1"/>
          </a:solidFill>
          <a:ln w="28575" cap="flat" cmpd="sng" algn="ctr">
            <a:gradFill flip="none" rotWithShape="1">
              <a:gsLst>
                <a:gs pos="0">
                  <a:srgbClr val="C00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  <a:tileRect r="-100000" b="-100000"/>
            </a:gradFill>
            <a:prstDash val="solid"/>
            <a:round/>
            <a:headEnd type="none" w="med" len="med"/>
            <a:tailEnd type="none" w="med" len="med"/>
          </a:ln>
          <a:effectLst>
            <a:innerShdw blurRad="571500" dist="152400" dir="3600000">
              <a:srgbClr val="3B9573">
                <a:alpha val="25000"/>
              </a:srgbClr>
            </a:innerShdw>
          </a:effectLst>
        </p:spPr>
      </p:cxnSp>
      <p:pic>
        <p:nvPicPr>
          <p:cNvPr id="16388" name="Picture 13" descr="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19125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4" name="Picture 12" descr="Logo_G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0288" y="0"/>
            <a:ext cx="1763712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0" name="15 Rectángulo"/>
          <p:cNvSpPr>
            <a:spLocks noChangeArrowheads="1"/>
          </p:cNvSpPr>
          <p:nvPr/>
        </p:nvSpPr>
        <p:spPr bwMode="auto">
          <a:xfrm>
            <a:off x="219075" y="1000305"/>
            <a:ext cx="2824163" cy="7096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eaLnBrk="0" hangingPunct="0"/>
            <a:endParaRPr lang="es-ES" sz="2400">
              <a:ea typeface="ＭＳ Ｐゴシック" pitchFamily="34" charset="-128"/>
            </a:endParaRPr>
          </a:p>
        </p:txBody>
      </p:sp>
      <p:grpSp>
        <p:nvGrpSpPr>
          <p:cNvPr id="141" name="Group 101"/>
          <p:cNvGrpSpPr>
            <a:grpSpLocks/>
          </p:cNvGrpSpPr>
          <p:nvPr/>
        </p:nvGrpSpPr>
        <p:grpSpPr bwMode="auto">
          <a:xfrm>
            <a:off x="1192213" y="3313113"/>
            <a:ext cx="862012" cy="1295400"/>
            <a:chOff x="80" y="244"/>
            <a:chExt cx="196" cy="257"/>
          </a:xfrm>
        </p:grpSpPr>
        <p:grpSp>
          <p:nvGrpSpPr>
            <p:cNvPr id="142" name="Group 102"/>
            <p:cNvGrpSpPr>
              <a:grpSpLocks/>
            </p:cNvGrpSpPr>
            <p:nvPr/>
          </p:nvGrpSpPr>
          <p:grpSpPr bwMode="auto">
            <a:xfrm>
              <a:off x="80" y="244"/>
              <a:ext cx="119" cy="230"/>
              <a:chOff x="138" y="217"/>
              <a:chExt cx="119" cy="230"/>
            </a:xfrm>
          </p:grpSpPr>
          <p:sp>
            <p:nvSpPr>
              <p:cNvPr id="167" name="Rectangle 103"/>
              <p:cNvSpPr>
                <a:spLocks noChangeArrowheads="1"/>
              </p:cNvSpPr>
              <p:nvPr/>
            </p:nvSpPr>
            <p:spPr bwMode="auto">
              <a:xfrm>
                <a:off x="138" y="241"/>
                <a:ext cx="119" cy="159"/>
              </a:xfrm>
              <a:prstGeom prst="rect">
                <a:avLst/>
              </a:prstGeom>
              <a:gradFill rotWithShape="1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>
                      <a:alpha val="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2800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68" name="AutoShape 104"/>
              <p:cNvSpPr>
                <a:spLocks noChangeArrowheads="1"/>
              </p:cNvSpPr>
              <p:nvPr/>
            </p:nvSpPr>
            <p:spPr bwMode="auto">
              <a:xfrm>
                <a:off x="143" y="225"/>
                <a:ext cx="108" cy="15"/>
              </a:xfrm>
              <a:prstGeom prst="triangle">
                <a:avLst>
                  <a:gd name="adj" fmla="val 50000"/>
                </a:avLst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altLang="es-ES" sz="2800">
                  <a:latin typeface="Calibri" pitchFamily="34" charset="0"/>
                </a:endParaRPr>
              </a:p>
            </p:txBody>
          </p:sp>
          <p:sp>
            <p:nvSpPr>
              <p:cNvPr id="169" name="Rectangle 105"/>
              <p:cNvSpPr>
                <a:spLocks noChangeArrowheads="1"/>
              </p:cNvSpPr>
              <p:nvPr/>
            </p:nvSpPr>
            <p:spPr bwMode="auto">
              <a:xfrm>
                <a:off x="194" y="218"/>
                <a:ext cx="7" cy="9"/>
              </a:xfrm>
              <a:prstGeom prst="rect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altLang="es-ES" sz="2800">
                  <a:latin typeface="Calibri" pitchFamily="34" charset="0"/>
                </a:endParaRPr>
              </a:p>
            </p:txBody>
          </p:sp>
          <p:sp>
            <p:nvSpPr>
              <p:cNvPr id="170" name="Line 106"/>
              <p:cNvSpPr>
                <a:spLocks noChangeShapeType="1"/>
              </p:cNvSpPr>
              <p:nvPr/>
            </p:nvSpPr>
            <p:spPr bwMode="auto">
              <a:xfrm>
                <a:off x="191" y="217"/>
                <a:ext cx="14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71" name="AutoShape 107"/>
              <p:cNvSpPr>
                <a:spLocks noChangeArrowheads="1"/>
              </p:cNvSpPr>
              <p:nvPr/>
            </p:nvSpPr>
            <p:spPr bwMode="auto">
              <a:xfrm>
                <a:off x="139" y="401"/>
                <a:ext cx="116" cy="46"/>
              </a:xfrm>
              <a:custGeom>
                <a:avLst/>
                <a:gdLst>
                  <a:gd name="G0" fmla="+- 8168 0 0"/>
                  <a:gd name="G1" fmla="+- 21600 0 8168"/>
                  <a:gd name="G2" fmla="*/ 8168 1 2"/>
                  <a:gd name="G3" fmla="+- 21600 0 G2"/>
                  <a:gd name="G4" fmla="+/ 8168 21600 2"/>
                  <a:gd name="G5" fmla="+/ G1 0 2"/>
                  <a:gd name="G6" fmla="*/ 21600 21600 8168"/>
                  <a:gd name="G7" fmla="*/ G6 1 2"/>
                  <a:gd name="G8" fmla="+- 21600 0 G7"/>
                  <a:gd name="G9" fmla="*/ 21600 1 2"/>
                  <a:gd name="G10" fmla="+- 8168 0 G9"/>
                  <a:gd name="G11" fmla="?: G10 G8 0"/>
                  <a:gd name="G12" fmla="?: G10 G7 21600"/>
                  <a:gd name="T0" fmla="*/ 17516 w 21600"/>
                  <a:gd name="T1" fmla="*/ 10800 h 21600"/>
                  <a:gd name="T2" fmla="*/ 10800 w 21600"/>
                  <a:gd name="T3" fmla="*/ 21600 h 21600"/>
                  <a:gd name="T4" fmla="*/ 4084 w 21600"/>
                  <a:gd name="T5" fmla="*/ 10800 h 21600"/>
                  <a:gd name="T6" fmla="*/ 10800 w 21600"/>
                  <a:gd name="T7" fmla="*/ 0 h 21600"/>
                  <a:gd name="T8" fmla="*/ 5884 w 21600"/>
                  <a:gd name="T9" fmla="*/ 5884 h 21600"/>
                  <a:gd name="T10" fmla="*/ 15716 w 21600"/>
                  <a:gd name="T11" fmla="*/ 15716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8168" y="21600"/>
                    </a:lnTo>
                    <a:lnTo>
                      <a:pt x="13432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>
                      <a:alpha val="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2800">
                  <a:latin typeface="Calibri" pitchFamily="34" charset="0"/>
                  <a:cs typeface="Calibri" pitchFamily="34" charset="0"/>
                </a:endParaRPr>
              </a:p>
            </p:txBody>
          </p:sp>
        </p:grpSp>
        <p:grpSp>
          <p:nvGrpSpPr>
            <p:cNvPr id="143" name="Group 108"/>
            <p:cNvGrpSpPr>
              <a:grpSpLocks/>
            </p:cNvGrpSpPr>
            <p:nvPr/>
          </p:nvGrpSpPr>
          <p:grpSpPr bwMode="auto">
            <a:xfrm>
              <a:off x="98" y="251"/>
              <a:ext cx="119" cy="230"/>
              <a:chOff x="138" y="217"/>
              <a:chExt cx="119" cy="230"/>
            </a:xfrm>
          </p:grpSpPr>
          <p:sp>
            <p:nvSpPr>
              <p:cNvPr id="162" name="Rectangle 109"/>
              <p:cNvSpPr>
                <a:spLocks noChangeArrowheads="1"/>
              </p:cNvSpPr>
              <p:nvPr/>
            </p:nvSpPr>
            <p:spPr bwMode="auto">
              <a:xfrm>
                <a:off x="138" y="241"/>
                <a:ext cx="119" cy="159"/>
              </a:xfrm>
              <a:prstGeom prst="rect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altLang="es-ES" sz="2800">
                  <a:latin typeface="Calibri" pitchFamily="34" charset="0"/>
                </a:endParaRPr>
              </a:p>
            </p:txBody>
          </p:sp>
          <p:sp>
            <p:nvSpPr>
              <p:cNvPr id="163" name="AutoShape 110"/>
              <p:cNvSpPr>
                <a:spLocks noChangeArrowheads="1"/>
              </p:cNvSpPr>
              <p:nvPr/>
            </p:nvSpPr>
            <p:spPr bwMode="auto">
              <a:xfrm>
                <a:off x="143" y="225"/>
                <a:ext cx="108" cy="15"/>
              </a:xfrm>
              <a:prstGeom prst="triangle">
                <a:avLst>
                  <a:gd name="adj" fmla="val 50000"/>
                </a:avLst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altLang="es-ES" sz="2800">
                  <a:latin typeface="Calibri" pitchFamily="34" charset="0"/>
                </a:endParaRPr>
              </a:p>
            </p:txBody>
          </p:sp>
          <p:sp>
            <p:nvSpPr>
              <p:cNvPr id="164" name="Rectangle 111"/>
              <p:cNvSpPr>
                <a:spLocks noChangeArrowheads="1"/>
              </p:cNvSpPr>
              <p:nvPr/>
            </p:nvSpPr>
            <p:spPr bwMode="auto">
              <a:xfrm>
                <a:off x="194" y="218"/>
                <a:ext cx="7" cy="9"/>
              </a:xfrm>
              <a:prstGeom prst="rect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altLang="es-ES" sz="2800">
                  <a:latin typeface="Calibri" pitchFamily="34" charset="0"/>
                </a:endParaRPr>
              </a:p>
            </p:txBody>
          </p:sp>
          <p:sp>
            <p:nvSpPr>
              <p:cNvPr id="165" name="Line 112"/>
              <p:cNvSpPr>
                <a:spLocks noChangeShapeType="1"/>
              </p:cNvSpPr>
              <p:nvPr/>
            </p:nvSpPr>
            <p:spPr bwMode="auto">
              <a:xfrm>
                <a:off x="191" y="217"/>
                <a:ext cx="14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66" name="AutoShape 113"/>
              <p:cNvSpPr>
                <a:spLocks noChangeArrowheads="1"/>
              </p:cNvSpPr>
              <p:nvPr/>
            </p:nvSpPr>
            <p:spPr bwMode="auto">
              <a:xfrm>
                <a:off x="139" y="401"/>
                <a:ext cx="116" cy="4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959 w 21600"/>
                  <a:gd name="T13" fmla="*/ 6104 h 21600"/>
                  <a:gd name="T14" fmla="*/ 15641 w 21600"/>
                  <a:gd name="T15" fmla="*/ 1549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168" y="21600"/>
                    </a:lnTo>
                    <a:lnTo>
                      <a:pt x="13432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</p:grpSp>
        <p:grpSp>
          <p:nvGrpSpPr>
            <p:cNvPr id="144" name="Group 114"/>
            <p:cNvGrpSpPr>
              <a:grpSpLocks/>
            </p:cNvGrpSpPr>
            <p:nvPr/>
          </p:nvGrpSpPr>
          <p:grpSpPr bwMode="auto">
            <a:xfrm>
              <a:off x="116" y="257"/>
              <a:ext cx="119" cy="230"/>
              <a:chOff x="138" y="217"/>
              <a:chExt cx="119" cy="230"/>
            </a:xfrm>
          </p:grpSpPr>
          <p:sp>
            <p:nvSpPr>
              <p:cNvPr id="157" name="Rectangle 115"/>
              <p:cNvSpPr>
                <a:spLocks noChangeArrowheads="1"/>
              </p:cNvSpPr>
              <p:nvPr/>
            </p:nvSpPr>
            <p:spPr bwMode="auto">
              <a:xfrm>
                <a:off x="138" y="241"/>
                <a:ext cx="119" cy="159"/>
              </a:xfrm>
              <a:prstGeom prst="rect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altLang="es-ES" sz="2800">
                  <a:latin typeface="Calibri" pitchFamily="34" charset="0"/>
                </a:endParaRPr>
              </a:p>
            </p:txBody>
          </p:sp>
          <p:sp>
            <p:nvSpPr>
              <p:cNvPr id="158" name="AutoShape 116"/>
              <p:cNvSpPr>
                <a:spLocks noChangeArrowheads="1"/>
              </p:cNvSpPr>
              <p:nvPr/>
            </p:nvSpPr>
            <p:spPr bwMode="auto">
              <a:xfrm>
                <a:off x="143" y="225"/>
                <a:ext cx="108" cy="15"/>
              </a:xfrm>
              <a:prstGeom prst="triangle">
                <a:avLst>
                  <a:gd name="adj" fmla="val 50000"/>
                </a:avLst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altLang="es-ES" sz="2800">
                  <a:latin typeface="Calibri" pitchFamily="34" charset="0"/>
                </a:endParaRPr>
              </a:p>
            </p:txBody>
          </p:sp>
          <p:sp>
            <p:nvSpPr>
              <p:cNvPr id="159" name="Rectangle 117"/>
              <p:cNvSpPr>
                <a:spLocks noChangeArrowheads="1"/>
              </p:cNvSpPr>
              <p:nvPr/>
            </p:nvSpPr>
            <p:spPr bwMode="auto">
              <a:xfrm>
                <a:off x="194" y="218"/>
                <a:ext cx="7" cy="9"/>
              </a:xfrm>
              <a:prstGeom prst="rect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altLang="es-ES" sz="2800">
                  <a:latin typeface="Calibri" pitchFamily="34" charset="0"/>
                </a:endParaRPr>
              </a:p>
            </p:txBody>
          </p:sp>
          <p:sp>
            <p:nvSpPr>
              <p:cNvPr id="160" name="Line 118"/>
              <p:cNvSpPr>
                <a:spLocks noChangeShapeType="1"/>
              </p:cNvSpPr>
              <p:nvPr/>
            </p:nvSpPr>
            <p:spPr bwMode="auto">
              <a:xfrm>
                <a:off x="191" y="217"/>
                <a:ext cx="14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61" name="AutoShape 119"/>
              <p:cNvSpPr>
                <a:spLocks noChangeArrowheads="1"/>
              </p:cNvSpPr>
              <p:nvPr/>
            </p:nvSpPr>
            <p:spPr bwMode="auto">
              <a:xfrm>
                <a:off x="139" y="401"/>
                <a:ext cx="116" cy="4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959 w 21600"/>
                  <a:gd name="T13" fmla="*/ 6104 h 21600"/>
                  <a:gd name="T14" fmla="*/ 15641 w 21600"/>
                  <a:gd name="T15" fmla="*/ 1549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168" y="21600"/>
                    </a:lnTo>
                    <a:lnTo>
                      <a:pt x="13432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</p:grpSp>
        <p:grpSp>
          <p:nvGrpSpPr>
            <p:cNvPr id="145" name="Group 120"/>
            <p:cNvGrpSpPr>
              <a:grpSpLocks/>
            </p:cNvGrpSpPr>
            <p:nvPr/>
          </p:nvGrpSpPr>
          <p:grpSpPr bwMode="auto">
            <a:xfrm>
              <a:off x="133" y="264"/>
              <a:ext cx="119" cy="230"/>
              <a:chOff x="138" y="217"/>
              <a:chExt cx="119" cy="230"/>
            </a:xfrm>
          </p:grpSpPr>
          <p:sp>
            <p:nvSpPr>
              <p:cNvPr id="152" name="Rectangle 121"/>
              <p:cNvSpPr>
                <a:spLocks noChangeArrowheads="1"/>
              </p:cNvSpPr>
              <p:nvPr/>
            </p:nvSpPr>
            <p:spPr bwMode="auto">
              <a:xfrm>
                <a:off x="138" y="241"/>
                <a:ext cx="119" cy="159"/>
              </a:xfrm>
              <a:prstGeom prst="rect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altLang="es-ES" sz="2800">
                  <a:latin typeface="Calibri" pitchFamily="34" charset="0"/>
                </a:endParaRPr>
              </a:p>
            </p:txBody>
          </p:sp>
          <p:sp>
            <p:nvSpPr>
              <p:cNvPr id="153" name="AutoShape 122"/>
              <p:cNvSpPr>
                <a:spLocks noChangeArrowheads="1"/>
              </p:cNvSpPr>
              <p:nvPr/>
            </p:nvSpPr>
            <p:spPr bwMode="auto">
              <a:xfrm>
                <a:off x="143" y="225"/>
                <a:ext cx="108" cy="15"/>
              </a:xfrm>
              <a:prstGeom prst="triangle">
                <a:avLst>
                  <a:gd name="adj" fmla="val 50000"/>
                </a:avLst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altLang="es-ES" sz="2800">
                  <a:latin typeface="Calibri" pitchFamily="34" charset="0"/>
                </a:endParaRPr>
              </a:p>
            </p:txBody>
          </p:sp>
          <p:sp>
            <p:nvSpPr>
              <p:cNvPr id="154" name="Rectangle 123"/>
              <p:cNvSpPr>
                <a:spLocks noChangeArrowheads="1"/>
              </p:cNvSpPr>
              <p:nvPr/>
            </p:nvSpPr>
            <p:spPr bwMode="auto">
              <a:xfrm>
                <a:off x="194" y="218"/>
                <a:ext cx="7" cy="9"/>
              </a:xfrm>
              <a:prstGeom prst="rect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altLang="es-ES" sz="2800">
                  <a:latin typeface="Calibri" pitchFamily="34" charset="0"/>
                </a:endParaRPr>
              </a:p>
            </p:txBody>
          </p:sp>
          <p:sp>
            <p:nvSpPr>
              <p:cNvPr id="155" name="Line 124"/>
              <p:cNvSpPr>
                <a:spLocks noChangeShapeType="1"/>
              </p:cNvSpPr>
              <p:nvPr/>
            </p:nvSpPr>
            <p:spPr bwMode="auto">
              <a:xfrm>
                <a:off x="191" y="217"/>
                <a:ext cx="14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56" name="AutoShape 125"/>
              <p:cNvSpPr>
                <a:spLocks noChangeArrowheads="1"/>
              </p:cNvSpPr>
              <p:nvPr/>
            </p:nvSpPr>
            <p:spPr bwMode="auto">
              <a:xfrm>
                <a:off x="139" y="401"/>
                <a:ext cx="116" cy="4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959 w 21600"/>
                  <a:gd name="T13" fmla="*/ 6104 h 21600"/>
                  <a:gd name="T14" fmla="*/ 15641 w 21600"/>
                  <a:gd name="T15" fmla="*/ 1549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168" y="21600"/>
                    </a:lnTo>
                    <a:lnTo>
                      <a:pt x="13432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</p:grpSp>
        <p:grpSp>
          <p:nvGrpSpPr>
            <p:cNvPr id="146" name="Group 126"/>
            <p:cNvGrpSpPr>
              <a:grpSpLocks/>
            </p:cNvGrpSpPr>
            <p:nvPr/>
          </p:nvGrpSpPr>
          <p:grpSpPr bwMode="auto">
            <a:xfrm>
              <a:off x="157" y="271"/>
              <a:ext cx="119" cy="230"/>
              <a:chOff x="138" y="217"/>
              <a:chExt cx="119" cy="230"/>
            </a:xfrm>
          </p:grpSpPr>
          <p:sp>
            <p:nvSpPr>
              <p:cNvPr id="147" name="Rectangle 127"/>
              <p:cNvSpPr>
                <a:spLocks noChangeArrowheads="1"/>
              </p:cNvSpPr>
              <p:nvPr/>
            </p:nvSpPr>
            <p:spPr bwMode="auto">
              <a:xfrm>
                <a:off x="138" y="241"/>
                <a:ext cx="119" cy="159"/>
              </a:xfrm>
              <a:prstGeom prst="rect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altLang="es-ES" sz="2800">
                  <a:latin typeface="Calibri" pitchFamily="34" charset="0"/>
                </a:endParaRPr>
              </a:p>
            </p:txBody>
          </p:sp>
          <p:sp>
            <p:nvSpPr>
              <p:cNvPr id="148" name="AutoShape 128"/>
              <p:cNvSpPr>
                <a:spLocks noChangeArrowheads="1"/>
              </p:cNvSpPr>
              <p:nvPr/>
            </p:nvSpPr>
            <p:spPr bwMode="auto">
              <a:xfrm>
                <a:off x="143" y="225"/>
                <a:ext cx="108" cy="15"/>
              </a:xfrm>
              <a:prstGeom prst="triangle">
                <a:avLst>
                  <a:gd name="adj" fmla="val 50000"/>
                </a:avLst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altLang="es-ES" sz="2800">
                  <a:latin typeface="Calibri" pitchFamily="34" charset="0"/>
                </a:endParaRPr>
              </a:p>
            </p:txBody>
          </p:sp>
          <p:sp>
            <p:nvSpPr>
              <p:cNvPr id="149" name="Rectangle 129"/>
              <p:cNvSpPr>
                <a:spLocks noChangeArrowheads="1"/>
              </p:cNvSpPr>
              <p:nvPr/>
            </p:nvSpPr>
            <p:spPr bwMode="auto">
              <a:xfrm>
                <a:off x="194" y="218"/>
                <a:ext cx="7" cy="9"/>
              </a:xfrm>
              <a:prstGeom prst="rect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altLang="es-ES" sz="2800">
                  <a:latin typeface="Calibri" pitchFamily="34" charset="0"/>
                </a:endParaRPr>
              </a:p>
            </p:txBody>
          </p:sp>
          <p:sp>
            <p:nvSpPr>
              <p:cNvPr id="150" name="Line 130"/>
              <p:cNvSpPr>
                <a:spLocks noChangeShapeType="1"/>
              </p:cNvSpPr>
              <p:nvPr/>
            </p:nvSpPr>
            <p:spPr bwMode="auto">
              <a:xfrm>
                <a:off x="191" y="217"/>
                <a:ext cx="14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51" name="AutoShape 131"/>
              <p:cNvSpPr>
                <a:spLocks noChangeArrowheads="1"/>
              </p:cNvSpPr>
              <p:nvPr/>
            </p:nvSpPr>
            <p:spPr bwMode="auto">
              <a:xfrm>
                <a:off x="139" y="401"/>
                <a:ext cx="116" cy="4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959 w 21600"/>
                  <a:gd name="T13" fmla="*/ 6104 h 21600"/>
                  <a:gd name="T14" fmla="*/ 15641 w 21600"/>
                  <a:gd name="T15" fmla="*/ 1549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168" y="21600"/>
                    </a:lnTo>
                    <a:lnTo>
                      <a:pt x="13432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</p:grpSp>
      </p:grpSp>
      <p:cxnSp>
        <p:nvCxnSpPr>
          <p:cNvPr id="172" name="41 Conector recto de flecha"/>
          <p:cNvCxnSpPr/>
          <p:nvPr/>
        </p:nvCxnSpPr>
        <p:spPr bwMode="auto">
          <a:xfrm>
            <a:off x="1449388" y="2960688"/>
            <a:ext cx="0" cy="352425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3" name="42 Conector recto"/>
          <p:cNvCxnSpPr/>
          <p:nvPr/>
        </p:nvCxnSpPr>
        <p:spPr bwMode="auto">
          <a:xfrm flipH="1">
            <a:off x="992188" y="2960688"/>
            <a:ext cx="468312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4" name="43 Conector recto de flecha"/>
          <p:cNvCxnSpPr/>
          <p:nvPr/>
        </p:nvCxnSpPr>
        <p:spPr bwMode="auto">
          <a:xfrm>
            <a:off x="1544638" y="2986088"/>
            <a:ext cx="0" cy="352425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5" name="44 Conector recto"/>
          <p:cNvCxnSpPr/>
          <p:nvPr/>
        </p:nvCxnSpPr>
        <p:spPr bwMode="auto">
          <a:xfrm>
            <a:off x="1543050" y="2986088"/>
            <a:ext cx="441325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6" name="Text Box 105"/>
          <p:cNvSpPr txBox="1">
            <a:spLocks noChangeArrowheads="1"/>
          </p:cNvSpPr>
          <p:nvPr/>
        </p:nvSpPr>
        <p:spPr bwMode="auto">
          <a:xfrm>
            <a:off x="153988" y="2778125"/>
            <a:ext cx="9921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9" tIns="45245" rIns="90489" bIns="45245"/>
          <a:lstStyle/>
          <a:p>
            <a:pPr algn="ctr" defTabSz="3867150"/>
            <a:r>
              <a:rPr lang="en-US" altLang="es-ES" sz="1400" b="1">
                <a:latin typeface="Calibri" pitchFamily="34" charset="0"/>
              </a:rPr>
              <a:t>Wood</a:t>
            </a:r>
            <a:endParaRPr lang="en-US" altLang="es-ES" sz="1400" b="1" baseline="-25000">
              <a:latin typeface="Calibri" pitchFamily="34" charset="0"/>
            </a:endParaRPr>
          </a:p>
        </p:txBody>
      </p:sp>
      <p:sp>
        <p:nvSpPr>
          <p:cNvPr id="177" name="Text Box 105"/>
          <p:cNvSpPr txBox="1">
            <a:spLocks noChangeArrowheads="1"/>
          </p:cNvSpPr>
          <p:nvPr/>
        </p:nvSpPr>
        <p:spPr bwMode="auto">
          <a:xfrm>
            <a:off x="1771650" y="2746375"/>
            <a:ext cx="99218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9" tIns="45245" rIns="90489" bIns="45245"/>
          <a:lstStyle/>
          <a:p>
            <a:pPr algn="ctr" defTabSz="3867150"/>
            <a:r>
              <a:rPr lang="en-US" altLang="es-ES" sz="1400" b="1">
                <a:latin typeface="Calibri" pitchFamily="34" charset="0"/>
              </a:rPr>
              <a:t>Fresh liquor</a:t>
            </a:r>
            <a:endParaRPr lang="en-US" altLang="es-ES" sz="1400" b="1" baseline="-25000">
              <a:latin typeface="Calibri" pitchFamily="34" charset="0"/>
            </a:endParaRPr>
          </a:p>
        </p:txBody>
      </p:sp>
      <p:cxnSp>
        <p:nvCxnSpPr>
          <p:cNvPr id="178" name="AutoShape 206"/>
          <p:cNvCxnSpPr>
            <a:cxnSpLocks noChangeShapeType="1"/>
          </p:cNvCxnSpPr>
          <p:nvPr/>
        </p:nvCxnSpPr>
        <p:spPr bwMode="auto">
          <a:xfrm rot="16200000" flipH="1">
            <a:off x="1820069" y="4580731"/>
            <a:ext cx="288925" cy="360363"/>
          </a:xfrm>
          <a:prstGeom prst="bentConnector2">
            <a:avLst/>
          </a:prstGeom>
          <a:noFill/>
          <a:ln w="25400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179" name="AutoShape 207"/>
          <p:cNvCxnSpPr>
            <a:cxnSpLocks noChangeShapeType="1"/>
          </p:cNvCxnSpPr>
          <p:nvPr/>
        </p:nvCxnSpPr>
        <p:spPr bwMode="auto">
          <a:xfrm rot="5400000">
            <a:off x="1323182" y="4561681"/>
            <a:ext cx="323850" cy="360363"/>
          </a:xfrm>
          <a:prstGeom prst="bentConnector2">
            <a:avLst/>
          </a:prstGeom>
          <a:noFill/>
          <a:ln w="25400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180" name="Text Box 105"/>
          <p:cNvSpPr txBox="1">
            <a:spLocks noChangeArrowheads="1"/>
          </p:cNvSpPr>
          <p:nvPr/>
        </p:nvSpPr>
        <p:spPr bwMode="auto">
          <a:xfrm>
            <a:off x="563563" y="4737100"/>
            <a:ext cx="992187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9" tIns="45245" rIns="90489" bIns="45245"/>
          <a:lstStyle/>
          <a:p>
            <a:pPr algn="ctr" defTabSz="3867150"/>
            <a:r>
              <a:rPr lang="en-US" altLang="es-ES" sz="1400" b="1">
                <a:latin typeface="Calibri" pitchFamily="34" charset="0"/>
              </a:rPr>
              <a:t>Pulp</a:t>
            </a:r>
            <a:endParaRPr lang="en-US" altLang="es-ES" sz="1400" b="1" baseline="-25000">
              <a:latin typeface="Calibri" pitchFamily="34" charset="0"/>
            </a:endParaRPr>
          </a:p>
        </p:txBody>
      </p:sp>
      <p:sp>
        <p:nvSpPr>
          <p:cNvPr id="181" name="Text Box 105"/>
          <p:cNvSpPr txBox="1">
            <a:spLocks noChangeArrowheads="1"/>
          </p:cNvSpPr>
          <p:nvPr/>
        </p:nvSpPr>
        <p:spPr bwMode="auto">
          <a:xfrm>
            <a:off x="1914525" y="4618038"/>
            <a:ext cx="992188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9" tIns="45245" rIns="90489" bIns="45245"/>
          <a:lstStyle/>
          <a:p>
            <a:pPr algn="ctr" defTabSz="3867150"/>
            <a:r>
              <a:rPr lang="en-US" altLang="es-ES" sz="1400" b="1">
                <a:latin typeface="Calibri" pitchFamily="34" charset="0"/>
              </a:rPr>
              <a:t>Spent liquor</a:t>
            </a:r>
          </a:p>
        </p:txBody>
      </p:sp>
      <p:cxnSp>
        <p:nvCxnSpPr>
          <p:cNvPr id="182" name="AutoShape 206"/>
          <p:cNvCxnSpPr>
            <a:cxnSpLocks noChangeShapeType="1"/>
          </p:cNvCxnSpPr>
          <p:nvPr/>
        </p:nvCxnSpPr>
        <p:spPr bwMode="auto">
          <a:xfrm rot="16200000" flipH="1">
            <a:off x="903287" y="5064126"/>
            <a:ext cx="468313" cy="354012"/>
          </a:xfrm>
          <a:prstGeom prst="bentConnector2">
            <a:avLst/>
          </a:prstGeom>
          <a:noFill/>
          <a:ln w="25400">
            <a:solidFill>
              <a:schemeClr val="tx1"/>
            </a:solidFill>
            <a:miter lim="800000"/>
            <a:headEnd/>
            <a:tailEnd type="triangle" w="med" len="med"/>
          </a:ln>
        </p:spPr>
      </p:cxnSp>
      <p:pic>
        <p:nvPicPr>
          <p:cNvPr id="183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14450" y="5187950"/>
            <a:ext cx="779463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84" name="Group 433"/>
          <p:cNvGrpSpPr>
            <a:grpSpLocks/>
          </p:cNvGrpSpPr>
          <p:nvPr/>
        </p:nvGrpSpPr>
        <p:grpSpPr bwMode="auto">
          <a:xfrm>
            <a:off x="2519363" y="5189538"/>
            <a:ext cx="1174750" cy="595312"/>
            <a:chOff x="0" y="0"/>
            <a:chExt cx="321" cy="111"/>
          </a:xfrm>
        </p:grpSpPr>
        <p:grpSp>
          <p:nvGrpSpPr>
            <p:cNvPr id="185" name="Group 413"/>
            <p:cNvGrpSpPr>
              <a:grpSpLocks/>
            </p:cNvGrpSpPr>
            <p:nvPr/>
          </p:nvGrpSpPr>
          <p:grpSpPr bwMode="auto">
            <a:xfrm rot="2387611">
              <a:off x="64" y="4"/>
              <a:ext cx="22" cy="17"/>
              <a:chOff x="64" y="4"/>
              <a:chExt cx="20" cy="12"/>
            </a:xfrm>
          </p:grpSpPr>
          <p:sp>
            <p:nvSpPr>
              <p:cNvPr id="215" name="Rectangle 414"/>
              <p:cNvSpPr>
                <a:spLocks noChangeArrowheads="1"/>
              </p:cNvSpPr>
              <p:nvPr/>
            </p:nvSpPr>
            <p:spPr bwMode="auto">
              <a:xfrm>
                <a:off x="69" y="5"/>
                <a:ext cx="11" cy="11"/>
              </a:xfrm>
              <a:prstGeom prst="rect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altLang="es-ES"/>
              </a:p>
            </p:txBody>
          </p:sp>
          <p:sp>
            <p:nvSpPr>
              <p:cNvPr id="216" name="Line 415"/>
              <p:cNvSpPr>
                <a:spLocks noChangeShapeType="1"/>
              </p:cNvSpPr>
              <p:nvPr/>
            </p:nvSpPr>
            <p:spPr bwMode="auto">
              <a:xfrm>
                <a:off x="64" y="4"/>
                <a:ext cx="20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</p:grpSp>
        <p:grpSp>
          <p:nvGrpSpPr>
            <p:cNvPr id="186" name="Group 412"/>
            <p:cNvGrpSpPr>
              <a:grpSpLocks/>
            </p:cNvGrpSpPr>
            <p:nvPr/>
          </p:nvGrpSpPr>
          <p:grpSpPr bwMode="auto">
            <a:xfrm rot="-2055666">
              <a:off x="22" y="4"/>
              <a:ext cx="22" cy="17"/>
              <a:chOff x="22" y="4"/>
              <a:chExt cx="20" cy="12"/>
            </a:xfrm>
          </p:grpSpPr>
          <p:sp>
            <p:nvSpPr>
              <p:cNvPr id="213" name="Rectangle 410"/>
              <p:cNvSpPr>
                <a:spLocks noChangeArrowheads="1"/>
              </p:cNvSpPr>
              <p:nvPr/>
            </p:nvSpPr>
            <p:spPr bwMode="auto">
              <a:xfrm>
                <a:off x="27" y="5"/>
                <a:ext cx="11" cy="11"/>
              </a:xfrm>
              <a:prstGeom prst="rect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altLang="es-ES"/>
              </a:p>
            </p:txBody>
          </p:sp>
          <p:sp>
            <p:nvSpPr>
              <p:cNvPr id="214" name="Line 411"/>
              <p:cNvSpPr>
                <a:spLocks noChangeShapeType="1"/>
              </p:cNvSpPr>
              <p:nvPr/>
            </p:nvSpPr>
            <p:spPr bwMode="auto">
              <a:xfrm>
                <a:off x="22" y="4"/>
                <a:ext cx="20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187" name="Rectangle 398"/>
            <p:cNvSpPr>
              <a:spLocks noChangeArrowheads="1"/>
            </p:cNvSpPr>
            <p:nvPr/>
          </p:nvSpPr>
          <p:spPr bwMode="auto">
            <a:xfrm>
              <a:off x="19" y="44"/>
              <a:ext cx="274" cy="48"/>
            </a:xfrm>
            <a:prstGeom prst="rect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25400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s-ES"/>
            </a:p>
          </p:txBody>
        </p:sp>
        <p:sp>
          <p:nvSpPr>
            <p:cNvPr id="188" name="Rectangle 399"/>
            <p:cNvSpPr>
              <a:spLocks noChangeArrowheads="1"/>
            </p:cNvSpPr>
            <p:nvPr/>
          </p:nvSpPr>
          <p:spPr bwMode="auto">
            <a:xfrm>
              <a:off x="9" y="35"/>
              <a:ext cx="10" cy="64"/>
            </a:xfrm>
            <a:prstGeom prst="rect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25400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s-ES"/>
            </a:p>
          </p:txBody>
        </p:sp>
        <p:sp>
          <p:nvSpPr>
            <p:cNvPr id="189" name="AutoShape 401"/>
            <p:cNvSpPr>
              <a:spLocks noChangeArrowheads="1"/>
            </p:cNvSpPr>
            <p:nvPr/>
          </p:nvSpPr>
          <p:spPr bwMode="auto">
            <a:xfrm rot="5400000">
              <a:off x="-16" y="63"/>
              <a:ext cx="40" cy="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320 w 21600"/>
                <a:gd name="T13" fmla="*/ 5400 h 21600"/>
                <a:gd name="T14" fmla="*/ 1728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25400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grpSp>
          <p:nvGrpSpPr>
            <p:cNvPr id="190" name="Group 404"/>
            <p:cNvGrpSpPr>
              <a:grpSpLocks/>
            </p:cNvGrpSpPr>
            <p:nvPr/>
          </p:nvGrpSpPr>
          <p:grpSpPr bwMode="auto">
            <a:xfrm rot="10800000">
              <a:off x="292" y="35"/>
              <a:ext cx="19" cy="64"/>
              <a:chOff x="292" y="35"/>
              <a:chExt cx="19" cy="64"/>
            </a:xfrm>
          </p:grpSpPr>
          <p:sp>
            <p:nvSpPr>
              <p:cNvPr id="211" name="Rectangle 402"/>
              <p:cNvSpPr>
                <a:spLocks noChangeArrowheads="1"/>
              </p:cNvSpPr>
              <p:nvPr/>
            </p:nvSpPr>
            <p:spPr bwMode="auto">
              <a:xfrm>
                <a:off x="301" y="35"/>
                <a:ext cx="10" cy="64"/>
              </a:xfrm>
              <a:prstGeom prst="rect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altLang="es-ES"/>
              </a:p>
            </p:txBody>
          </p:sp>
          <p:sp>
            <p:nvSpPr>
              <p:cNvPr id="212" name="AutoShape 403"/>
              <p:cNvSpPr>
                <a:spLocks noChangeArrowheads="1"/>
              </p:cNvSpPr>
              <p:nvPr/>
            </p:nvSpPr>
            <p:spPr bwMode="auto">
              <a:xfrm rot="5400000">
                <a:off x="276" y="63"/>
                <a:ext cx="40" cy="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320 w 21600"/>
                  <a:gd name="T13" fmla="*/ 5400 h 21600"/>
                  <a:gd name="T14" fmla="*/ 17280 w 21600"/>
                  <a:gd name="T15" fmla="*/ 162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</p:grpSp>
        <p:grpSp>
          <p:nvGrpSpPr>
            <p:cNvPr id="191" name="Group 407"/>
            <p:cNvGrpSpPr>
              <a:grpSpLocks/>
            </p:cNvGrpSpPr>
            <p:nvPr/>
          </p:nvGrpSpPr>
          <p:grpSpPr bwMode="auto">
            <a:xfrm>
              <a:off x="31" y="12"/>
              <a:ext cx="45" cy="45"/>
              <a:chOff x="31" y="12"/>
              <a:chExt cx="45" cy="45"/>
            </a:xfrm>
          </p:grpSpPr>
          <p:sp>
            <p:nvSpPr>
              <p:cNvPr id="209" name="Oval 406"/>
              <p:cNvSpPr>
                <a:spLocks noChangeArrowheads="1"/>
              </p:cNvSpPr>
              <p:nvPr/>
            </p:nvSpPr>
            <p:spPr bwMode="auto">
              <a:xfrm>
                <a:off x="31" y="12"/>
                <a:ext cx="45" cy="26"/>
              </a:xfrm>
              <a:prstGeom prst="ellipse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5400000" scaled="1"/>
              </a:gradFill>
              <a:ln w="25400" algn="ctr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s-ES"/>
              </a:p>
            </p:txBody>
          </p:sp>
          <p:sp>
            <p:nvSpPr>
              <p:cNvPr id="210" name="AutoShape 405"/>
              <p:cNvSpPr>
                <a:spLocks noChangeArrowheads="1"/>
              </p:cNvSpPr>
              <p:nvPr/>
            </p:nvSpPr>
            <p:spPr bwMode="auto">
              <a:xfrm>
                <a:off x="31" y="24"/>
                <a:ext cx="45" cy="33"/>
              </a:xfrm>
              <a:prstGeom prst="flowChartOffpageConnector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540000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altLang="es-ES"/>
              </a:p>
            </p:txBody>
          </p:sp>
        </p:grpSp>
        <p:sp>
          <p:nvSpPr>
            <p:cNvPr id="192" name="Rectangle 408"/>
            <p:cNvSpPr>
              <a:spLocks noChangeArrowheads="1"/>
            </p:cNvSpPr>
            <p:nvPr/>
          </p:nvSpPr>
          <p:spPr bwMode="auto">
            <a:xfrm>
              <a:off x="48" y="1"/>
              <a:ext cx="11" cy="11"/>
            </a:xfrm>
            <a:prstGeom prst="rect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25400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s-ES"/>
            </a:p>
          </p:txBody>
        </p:sp>
        <p:sp>
          <p:nvSpPr>
            <p:cNvPr id="193" name="Line 409"/>
            <p:cNvSpPr>
              <a:spLocks noChangeShapeType="1"/>
            </p:cNvSpPr>
            <p:nvPr/>
          </p:nvSpPr>
          <p:spPr bwMode="auto">
            <a:xfrm>
              <a:off x="43" y="0"/>
              <a:ext cx="2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grpSp>
          <p:nvGrpSpPr>
            <p:cNvPr id="194" name="Group 419"/>
            <p:cNvGrpSpPr>
              <a:grpSpLocks/>
            </p:cNvGrpSpPr>
            <p:nvPr/>
          </p:nvGrpSpPr>
          <p:grpSpPr bwMode="auto">
            <a:xfrm>
              <a:off x="45" y="37"/>
              <a:ext cx="17" cy="17"/>
              <a:chOff x="45" y="37"/>
              <a:chExt cx="17" cy="17"/>
            </a:xfrm>
          </p:grpSpPr>
          <p:sp>
            <p:nvSpPr>
              <p:cNvPr id="207" name="Oval 418"/>
              <p:cNvSpPr>
                <a:spLocks noChangeArrowheads="1"/>
              </p:cNvSpPr>
              <p:nvPr/>
            </p:nvSpPr>
            <p:spPr bwMode="auto">
              <a:xfrm>
                <a:off x="45" y="37"/>
                <a:ext cx="17" cy="17"/>
              </a:xfrm>
              <a:prstGeom prst="ellipse">
                <a:avLst/>
              </a:prstGeom>
              <a:solidFill>
                <a:srgbClr val="CCCC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s-ES"/>
              </a:p>
            </p:txBody>
          </p:sp>
          <p:sp>
            <p:nvSpPr>
              <p:cNvPr id="208" name="Oval 417"/>
              <p:cNvSpPr>
                <a:spLocks noChangeArrowheads="1"/>
              </p:cNvSpPr>
              <p:nvPr/>
            </p:nvSpPr>
            <p:spPr bwMode="auto">
              <a:xfrm>
                <a:off x="48" y="40"/>
                <a:ext cx="11" cy="11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s-ES"/>
              </a:p>
            </p:txBody>
          </p:sp>
        </p:grpSp>
        <p:grpSp>
          <p:nvGrpSpPr>
            <p:cNvPr id="195" name="Group 420"/>
            <p:cNvGrpSpPr>
              <a:grpSpLocks/>
            </p:cNvGrpSpPr>
            <p:nvPr/>
          </p:nvGrpSpPr>
          <p:grpSpPr bwMode="auto">
            <a:xfrm>
              <a:off x="83" y="55"/>
              <a:ext cx="27" cy="23"/>
              <a:chOff x="83" y="55"/>
              <a:chExt cx="17" cy="17"/>
            </a:xfrm>
          </p:grpSpPr>
          <p:sp>
            <p:nvSpPr>
              <p:cNvPr id="205" name="Oval 421"/>
              <p:cNvSpPr>
                <a:spLocks noChangeArrowheads="1"/>
              </p:cNvSpPr>
              <p:nvPr/>
            </p:nvSpPr>
            <p:spPr bwMode="auto">
              <a:xfrm>
                <a:off x="83" y="55"/>
                <a:ext cx="17" cy="17"/>
              </a:xfrm>
              <a:prstGeom prst="ellipse">
                <a:avLst/>
              </a:prstGeom>
              <a:solidFill>
                <a:srgbClr val="CCCC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s-ES"/>
              </a:p>
            </p:txBody>
          </p:sp>
          <p:sp>
            <p:nvSpPr>
              <p:cNvPr id="206" name="Oval 422"/>
              <p:cNvSpPr>
                <a:spLocks noChangeArrowheads="1"/>
              </p:cNvSpPr>
              <p:nvPr/>
            </p:nvSpPr>
            <p:spPr bwMode="auto">
              <a:xfrm>
                <a:off x="86" y="58"/>
                <a:ext cx="11" cy="11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s-ES"/>
              </a:p>
            </p:txBody>
          </p:sp>
        </p:grpSp>
        <p:grpSp>
          <p:nvGrpSpPr>
            <p:cNvPr id="196" name="Group 423"/>
            <p:cNvGrpSpPr>
              <a:grpSpLocks/>
            </p:cNvGrpSpPr>
            <p:nvPr/>
          </p:nvGrpSpPr>
          <p:grpSpPr bwMode="auto">
            <a:xfrm>
              <a:off x="213" y="51"/>
              <a:ext cx="17" cy="17"/>
              <a:chOff x="213" y="51"/>
              <a:chExt cx="17" cy="17"/>
            </a:xfrm>
          </p:grpSpPr>
          <p:sp>
            <p:nvSpPr>
              <p:cNvPr id="203" name="Oval 424"/>
              <p:cNvSpPr>
                <a:spLocks noChangeArrowheads="1"/>
              </p:cNvSpPr>
              <p:nvPr/>
            </p:nvSpPr>
            <p:spPr bwMode="auto">
              <a:xfrm>
                <a:off x="213" y="51"/>
                <a:ext cx="17" cy="17"/>
              </a:xfrm>
              <a:prstGeom prst="ellipse">
                <a:avLst/>
              </a:prstGeom>
              <a:solidFill>
                <a:srgbClr val="CCCC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s-ES"/>
              </a:p>
            </p:txBody>
          </p:sp>
          <p:sp>
            <p:nvSpPr>
              <p:cNvPr id="204" name="Oval 425"/>
              <p:cNvSpPr>
                <a:spLocks noChangeArrowheads="1"/>
              </p:cNvSpPr>
              <p:nvPr/>
            </p:nvSpPr>
            <p:spPr bwMode="auto">
              <a:xfrm>
                <a:off x="216" y="54"/>
                <a:ext cx="11" cy="11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s-ES"/>
              </a:p>
            </p:txBody>
          </p:sp>
        </p:grpSp>
        <p:sp>
          <p:nvSpPr>
            <p:cNvPr id="197" name="Rectangle 427"/>
            <p:cNvSpPr>
              <a:spLocks noChangeArrowheads="1"/>
            </p:cNvSpPr>
            <p:nvPr/>
          </p:nvSpPr>
          <p:spPr bwMode="auto">
            <a:xfrm>
              <a:off x="254" y="32"/>
              <a:ext cx="11" cy="11"/>
            </a:xfrm>
            <a:prstGeom prst="rect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25400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s-ES"/>
            </a:p>
          </p:txBody>
        </p:sp>
        <p:sp>
          <p:nvSpPr>
            <p:cNvPr id="198" name="Line 428"/>
            <p:cNvSpPr>
              <a:spLocks noChangeShapeType="1"/>
            </p:cNvSpPr>
            <p:nvPr/>
          </p:nvSpPr>
          <p:spPr bwMode="auto">
            <a:xfrm>
              <a:off x="249" y="31"/>
              <a:ext cx="22" cy="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99" name="Oval 429"/>
            <p:cNvSpPr>
              <a:spLocks noChangeArrowheads="1"/>
            </p:cNvSpPr>
            <p:nvPr/>
          </p:nvSpPr>
          <p:spPr bwMode="auto">
            <a:xfrm>
              <a:off x="242" y="73"/>
              <a:ext cx="34" cy="33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25400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altLang="es-ES"/>
            </a:p>
          </p:txBody>
        </p:sp>
        <p:sp>
          <p:nvSpPr>
            <p:cNvPr id="200" name="Rectangle 430"/>
            <p:cNvSpPr>
              <a:spLocks noChangeArrowheads="1"/>
            </p:cNvSpPr>
            <p:nvPr/>
          </p:nvSpPr>
          <p:spPr bwMode="auto">
            <a:xfrm>
              <a:off x="242" y="93"/>
              <a:ext cx="34" cy="18"/>
            </a:xfrm>
            <a:prstGeom prst="rect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25400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s-ES"/>
            </a:p>
          </p:txBody>
        </p:sp>
        <p:sp>
          <p:nvSpPr>
            <p:cNvPr id="201" name="Line 431"/>
            <p:cNvSpPr>
              <a:spLocks noChangeShapeType="1"/>
            </p:cNvSpPr>
            <p:nvPr/>
          </p:nvSpPr>
          <p:spPr bwMode="auto">
            <a:xfrm>
              <a:off x="237" y="111"/>
              <a:ext cx="44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02" name="AutoShape 432"/>
            <p:cNvSpPr>
              <a:spLocks noChangeArrowheads="1"/>
            </p:cNvSpPr>
            <p:nvPr/>
          </p:nvSpPr>
          <p:spPr bwMode="auto">
            <a:xfrm rot="-5400000" flipH="1" flipV="1">
              <a:off x="313" y="68"/>
              <a:ext cx="8" cy="9"/>
            </a:xfrm>
            <a:prstGeom prst="rtTriangl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s-ES"/>
            </a:p>
          </p:txBody>
        </p:sp>
      </p:grpSp>
      <p:grpSp>
        <p:nvGrpSpPr>
          <p:cNvPr id="217" name="Group 604"/>
          <p:cNvGrpSpPr>
            <a:grpSpLocks/>
          </p:cNvGrpSpPr>
          <p:nvPr/>
        </p:nvGrpSpPr>
        <p:grpSpPr bwMode="auto">
          <a:xfrm>
            <a:off x="4432300" y="4973638"/>
            <a:ext cx="284163" cy="1311275"/>
            <a:chOff x="0" y="0"/>
            <a:chExt cx="76" cy="415"/>
          </a:xfrm>
        </p:grpSpPr>
        <p:sp>
          <p:nvSpPr>
            <p:cNvPr id="218" name="Oval 575"/>
            <p:cNvSpPr>
              <a:spLocks noChangeArrowheads="1"/>
            </p:cNvSpPr>
            <p:nvPr/>
          </p:nvSpPr>
          <p:spPr bwMode="auto">
            <a:xfrm>
              <a:off x="0" y="0"/>
              <a:ext cx="76" cy="66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25400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altLang="es-ES"/>
            </a:p>
          </p:txBody>
        </p:sp>
        <p:sp>
          <p:nvSpPr>
            <p:cNvPr id="219" name="Oval 574"/>
            <p:cNvSpPr>
              <a:spLocks noChangeArrowheads="1"/>
            </p:cNvSpPr>
            <p:nvPr/>
          </p:nvSpPr>
          <p:spPr bwMode="auto">
            <a:xfrm>
              <a:off x="0" y="349"/>
              <a:ext cx="76" cy="66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25400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altLang="es-ES"/>
            </a:p>
          </p:txBody>
        </p:sp>
        <p:sp>
          <p:nvSpPr>
            <p:cNvPr id="220" name="Rectangle 573"/>
            <p:cNvSpPr>
              <a:spLocks noChangeArrowheads="1"/>
            </p:cNvSpPr>
            <p:nvPr/>
          </p:nvSpPr>
          <p:spPr bwMode="auto">
            <a:xfrm>
              <a:off x="0" y="32"/>
              <a:ext cx="76" cy="350"/>
            </a:xfrm>
            <a:prstGeom prst="rect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25400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s-ES"/>
            </a:p>
          </p:txBody>
        </p:sp>
        <p:sp>
          <p:nvSpPr>
            <p:cNvPr id="221" name="WordArt 581"/>
            <p:cNvSpPr>
              <a:spLocks noChangeArrowheads="1" noChangeShapeType="1" noTextEdit="1"/>
            </p:cNvSpPr>
            <p:nvPr/>
          </p:nvSpPr>
          <p:spPr bwMode="auto">
            <a:xfrm>
              <a:off x="9" y="169"/>
              <a:ext cx="58" cy="1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s-ES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Arial"/>
                  <a:cs typeface="Arial"/>
                </a:rPr>
                <a:t>3020-VG</a:t>
              </a:r>
            </a:p>
          </p:txBody>
        </p:sp>
      </p:grpSp>
      <p:pic>
        <p:nvPicPr>
          <p:cNvPr id="222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0475" y="5189538"/>
            <a:ext cx="779463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23" name="Group 1146"/>
          <p:cNvGrpSpPr>
            <a:grpSpLocks/>
          </p:cNvGrpSpPr>
          <p:nvPr/>
        </p:nvGrpSpPr>
        <p:grpSpPr bwMode="auto">
          <a:xfrm>
            <a:off x="6275388" y="4543425"/>
            <a:ext cx="284162" cy="1311275"/>
            <a:chOff x="0" y="0"/>
            <a:chExt cx="76" cy="517"/>
          </a:xfrm>
        </p:grpSpPr>
        <p:sp>
          <p:nvSpPr>
            <p:cNvPr id="224" name="Oval 1073"/>
            <p:cNvSpPr>
              <a:spLocks noChangeArrowheads="1"/>
            </p:cNvSpPr>
            <p:nvPr/>
          </p:nvSpPr>
          <p:spPr bwMode="auto">
            <a:xfrm>
              <a:off x="0" y="0"/>
              <a:ext cx="76" cy="82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25400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altLang="es-ES"/>
            </a:p>
          </p:txBody>
        </p:sp>
        <p:sp>
          <p:nvSpPr>
            <p:cNvPr id="225" name="Oval 1074"/>
            <p:cNvSpPr>
              <a:spLocks noChangeArrowheads="1"/>
            </p:cNvSpPr>
            <p:nvPr/>
          </p:nvSpPr>
          <p:spPr bwMode="auto">
            <a:xfrm>
              <a:off x="0" y="435"/>
              <a:ext cx="76" cy="82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25400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altLang="es-ES"/>
            </a:p>
          </p:txBody>
        </p:sp>
        <p:sp>
          <p:nvSpPr>
            <p:cNvPr id="226" name="Rectangle 1075"/>
            <p:cNvSpPr>
              <a:spLocks noChangeArrowheads="1"/>
            </p:cNvSpPr>
            <p:nvPr/>
          </p:nvSpPr>
          <p:spPr bwMode="auto">
            <a:xfrm>
              <a:off x="0" y="40"/>
              <a:ext cx="76" cy="436"/>
            </a:xfrm>
            <a:prstGeom prst="rect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25400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s-ES"/>
            </a:p>
          </p:txBody>
        </p:sp>
        <p:sp>
          <p:nvSpPr>
            <p:cNvPr id="227" name="WordArt 1076"/>
            <p:cNvSpPr>
              <a:spLocks noChangeArrowheads="1" noChangeShapeType="1" noTextEdit="1"/>
            </p:cNvSpPr>
            <p:nvPr/>
          </p:nvSpPr>
          <p:spPr bwMode="auto">
            <a:xfrm>
              <a:off x="9" y="211"/>
              <a:ext cx="58" cy="1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s-ES" sz="1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Arial"/>
                  <a:cs typeface="Arial"/>
                </a:rPr>
                <a:t>3040-VG</a:t>
              </a:r>
            </a:p>
          </p:txBody>
        </p:sp>
      </p:grpSp>
      <p:grpSp>
        <p:nvGrpSpPr>
          <p:cNvPr id="228" name="Group 1308"/>
          <p:cNvGrpSpPr>
            <a:grpSpLocks/>
          </p:cNvGrpSpPr>
          <p:nvPr/>
        </p:nvGrpSpPr>
        <p:grpSpPr bwMode="auto">
          <a:xfrm>
            <a:off x="7407275" y="4902200"/>
            <a:ext cx="1135063" cy="506413"/>
            <a:chOff x="0" y="0"/>
            <a:chExt cx="362" cy="190"/>
          </a:xfrm>
        </p:grpSpPr>
        <p:sp>
          <p:nvSpPr>
            <p:cNvPr id="229" name="AutoShape 1285"/>
            <p:cNvSpPr>
              <a:spLocks noChangeArrowheads="1"/>
            </p:cNvSpPr>
            <p:nvPr/>
          </p:nvSpPr>
          <p:spPr bwMode="auto">
            <a:xfrm rot="10800000">
              <a:off x="22" y="75"/>
              <a:ext cx="108" cy="8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00 w 21600"/>
                <a:gd name="T13" fmla="*/ 0 h 21600"/>
                <a:gd name="T14" fmla="*/ 21200 w 21600"/>
                <a:gd name="T15" fmla="*/ 1234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643" y="10799"/>
                  </a:moveTo>
                  <a:cubicBezTo>
                    <a:pt x="5643" y="7951"/>
                    <a:pt x="7952" y="5642"/>
                    <a:pt x="10800" y="5643"/>
                  </a:cubicBezTo>
                  <a:cubicBezTo>
                    <a:pt x="13647" y="5643"/>
                    <a:pt x="15956" y="7951"/>
                    <a:pt x="15956" y="10799"/>
                  </a:cubicBezTo>
                  <a:lnTo>
                    <a:pt x="21599" y="10797"/>
                  </a:lnTo>
                  <a:cubicBezTo>
                    <a:pt x="21598" y="4834"/>
                    <a:pt x="16763" y="-1"/>
                    <a:pt x="10799" y="0"/>
                  </a:cubicBezTo>
                  <a:cubicBezTo>
                    <a:pt x="4836" y="0"/>
                    <a:pt x="1" y="4834"/>
                    <a:pt x="0" y="10797"/>
                  </a:cubicBezTo>
                  <a:lnTo>
                    <a:pt x="5643" y="10799"/>
                  </a:lnTo>
                  <a:close/>
                </a:path>
              </a:pathLst>
            </a:custGeom>
            <a:solidFill>
              <a:srgbClr val="0066CC"/>
            </a:solidFill>
            <a:ln w="25400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30" name="AutoShape 1286"/>
            <p:cNvSpPr>
              <a:spLocks noChangeArrowheads="1"/>
            </p:cNvSpPr>
            <p:nvPr/>
          </p:nvSpPr>
          <p:spPr bwMode="auto">
            <a:xfrm>
              <a:off x="1" y="18"/>
              <a:ext cx="153" cy="14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768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399"/>
                    <a:pt x="16199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lnTo>
                    <a:pt x="5400" y="10800"/>
                  </a:lnTo>
                  <a:close/>
                </a:path>
              </a:pathLst>
            </a:custGeom>
            <a:solidFill>
              <a:srgbClr val="FFFFFF"/>
            </a:solidFill>
            <a:ln w="25400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31" name="Oval 1288"/>
            <p:cNvSpPr>
              <a:spLocks noChangeArrowheads="1"/>
            </p:cNvSpPr>
            <p:nvPr/>
          </p:nvSpPr>
          <p:spPr bwMode="auto">
            <a:xfrm>
              <a:off x="38" y="55"/>
              <a:ext cx="78" cy="82"/>
            </a:xfrm>
            <a:prstGeom prst="ellipse">
              <a:avLst/>
            </a:prstGeom>
            <a:solidFill>
              <a:srgbClr val="0066CC"/>
            </a:solidFill>
            <a:ln w="25400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altLang="es-ES"/>
            </a:p>
          </p:txBody>
        </p:sp>
        <p:sp>
          <p:nvSpPr>
            <p:cNvPr id="232" name="Rectangle 1289"/>
            <p:cNvSpPr>
              <a:spLocks noChangeArrowheads="1"/>
            </p:cNvSpPr>
            <p:nvPr/>
          </p:nvSpPr>
          <p:spPr bwMode="auto">
            <a:xfrm>
              <a:off x="0" y="93"/>
              <a:ext cx="361" cy="34"/>
            </a:xfrm>
            <a:prstGeom prst="rect">
              <a:avLst/>
            </a:prstGeom>
            <a:solidFill>
              <a:srgbClr val="0066CC"/>
            </a:solidFill>
            <a:ln w="25400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s-ES"/>
            </a:p>
          </p:txBody>
        </p:sp>
        <p:sp>
          <p:nvSpPr>
            <p:cNvPr id="233" name="AutoShape 1290"/>
            <p:cNvSpPr>
              <a:spLocks noChangeArrowheads="1"/>
            </p:cNvSpPr>
            <p:nvPr/>
          </p:nvSpPr>
          <p:spPr bwMode="auto">
            <a:xfrm rot="5400000">
              <a:off x="68" y="129"/>
              <a:ext cx="17" cy="27"/>
            </a:xfrm>
            <a:prstGeom prst="flowChartDelay">
              <a:avLst/>
            </a:prstGeom>
            <a:solidFill>
              <a:srgbClr val="C0C0C0"/>
            </a:solidFill>
            <a:ln w="25400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s-ES"/>
            </a:p>
          </p:txBody>
        </p:sp>
        <p:sp>
          <p:nvSpPr>
            <p:cNvPr id="234" name="Line 1291"/>
            <p:cNvSpPr>
              <a:spLocks noChangeShapeType="1"/>
            </p:cNvSpPr>
            <p:nvPr/>
          </p:nvSpPr>
          <p:spPr bwMode="auto">
            <a:xfrm>
              <a:off x="67" y="150"/>
              <a:ext cx="2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35" name="Oval 1293"/>
            <p:cNvSpPr>
              <a:spLocks noChangeArrowheads="1"/>
            </p:cNvSpPr>
            <p:nvPr/>
          </p:nvSpPr>
          <p:spPr bwMode="auto">
            <a:xfrm>
              <a:off x="71" y="27"/>
              <a:ext cx="12" cy="11"/>
            </a:xfrm>
            <a:prstGeom prst="ellipse">
              <a:avLst/>
            </a:prstGeom>
            <a:solidFill>
              <a:srgbClr val="FFFFFF"/>
            </a:solidFill>
            <a:ln w="25400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altLang="es-ES"/>
            </a:p>
          </p:txBody>
        </p:sp>
        <p:sp>
          <p:nvSpPr>
            <p:cNvPr id="236" name="Rectangle 1294"/>
            <p:cNvSpPr>
              <a:spLocks noChangeArrowheads="1"/>
            </p:cNvSpPr>
            <p:nvPr/>
          </p:nvSpPr>
          <p:spPr bwMode="auto">
            <a:xfrm>
              <a:off x="0" y="92"/>
              <a:ext cx="15" cy="45"/>
            </a:xfrm>
            <a:prstGeom prst="rect">
              <a:avLst/>
            </a:prstGeom>
            <a:solidFill>
              <a:srgbClr val="0066CC"/>
            </a:solidFill>
            <a:ln w="25400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s-ES"/>
            </a:p>
          </p:txBody>
        </p:sp>
        <p:grpSp>
          <p:nvGrpSpPr>
            <p:cNvPr id="237" name="Group 1300"/>
            <p:cNvGrpSpPr>
              <a:grpSpLocks/>
            </p:cNvGrpSpPr>
            <p:nvPr/>
          </p:nvGrpSpPr>
          <p:grpSpPr bwMode="auto">
            <a:xfrm>
              <a:off x="130" y="0"/>
              <a:ext cx="205" cy="190"/>
              <a:chOff x="130" y="0"/>
              <a:chExt cx="153" cy="149"/>
            </a:xfrm>
          </p:grpSpPr>
          <p:sp>
            <p:nvSpPr>
              <p:cNvPr id="246" name="AutoShape 1295"/>
              <p:cNvSpPr>
                <a:spLocks noChangeArrowheads="1"/>
              </p:cNvSpPr>
              <p:nvPr/>
            </p:nvSpPr>
            <p:spPr bwMode="auto">
              <a:xfrm rot="10800000">
                <a:off x="151" y="57"/>
                <a:ext cx="108" cy="8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00 w 21600"/>
                  <a:gd name="T13" fmla="*/ 0 h 21600"/>
                  <a:gd name="T14" fmla="*/ 21200 w 21600"/>
                  <a:gd name="T15" fmla="*/ 1234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5643" y="10799"/>
                    </a:moveTo>
                    <a:cubicBezTo>
                      <a:pt x="5643" y="7951"/>
                      <a:pt x="7952" y="5642"/>
                      <a:pt x="10800" y="5643"/>
                    </a:cubicBezTo>
                    <a:cubicBezTo>
                      <a:pt x="13647" y="5643"/>
                      <a:pt x="15956" y="7951"/>
                      <a:pt x="15956" y="10799"/>
                    </a:cubicBezTo>
                    <a:lnTo>
                      <a:pt x="21599" y="10797"/>
                    </a:lnTo>
                    <a:cubicBezTo>
                      <a:pt x="21598" y="4834"/>
                      <a:pt x="16763" y="-1"/>
                      <a:pt x="10799" y="0"/>
                    </a:cubicBezTo>
                    <a:cubicBezTo>
                      <a:pt x="4836" y="0"/>
                      <a:pt x="1" y="4834"/>
                      <a:pt x="0" y="10797"/>
                    </a:cubicBezTo>
                    <a:lnTo>
                      <a:pt x="5643" y="10799"/>
                    </a:lnTo>
                    <a:close/>
                  </a:path>
                </a:pathLst>
              </a:custGeom>
              <a:solidFill>
                <a:srgbClr val="0066CC"/>
              </a:soli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47" name="AutoShape 1296"/>
              <p:cNvSpPr>
                <a:spLocks noChangeArrowheads="1"/>
              </p:cNvSpPr>
              <p:nvPr/>
            </p:nvSpPr>
            <p:spPr bwMode="auto">
              <a:xfrm>
                <a:off x="130" y="0"/>
                <a:ext cx="153" cy="14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768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lnTo>
                      <a:pt x="5400" y="10800"/>
                    </a:lnTo>
                    <a:close/>
                  </a:path>
                </a:pathLst>
              </a:custGeom>
              <a:solidFill>
                <a:srgbClr val="FFFFFF"/>
              </a:soli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48" name="Oval 1297"/>
              <p:cNvSpPr>
                <a:spLocks noChangeArrowheads="1"/>
              </p:cNvSpPr>
              <p:nvPr/>
            </p:nvSpPr>
            <p:spPr bwMode="auto">
              <a:xfrm>
                <a:off x="167" y="37"/>
                <a:ext cx="78" cy="82"/>
              </a:xfrm>
              <a:prstGeom prst="ellipse">
                <a:avLst/>
              </a:prstGeom>
              <a:solidFill>
                <a:srgbClr val="0066CC"/>
              </a:solidFill>
              <a:ln w="25400" algn="ctr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s-ES"/>
              </a:p>
            </p:txBody>
          </p:sp>
          <p:sp>
            <p:nvSpPr>
              <p:cNvPr id="249" name="AutoShape 1299"/>
              <p:cNvSpPr>
                <a:spLocks noChangeArrowheads="1"/>
              </p:cNvSpPr>
              <p:nvPr/>
            </p:nvSpPr>
            <p:spPr bwMode="auto">
              <a:xfrm rot="5400000">
                <a:off x="197" y="111"/>
                <a:ext cx="17" cy="27"/>
              </a:xfrm>
              <a:prstGeom prst="flowChartDelay">
                <a:avLst/>
              </a:prstGeom>
              <a:solidFill>
                <a:srgbClr val="C0C0C0"/>
              </a:soli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altLang="es-ES"/>
              </a:p>
            </p:txBody>
          </p:sp>
        </p:grpSp>
        <p:sp>
          <p:nvSpPr>
            <p:cNvPr id="238" name="Rectangle 1287"/>
            <p:cNvSpPr>
              <a:spLocks noChangeArrowheads="1"/>
            </p:cNvSpPr>
            <p:nvPr/>
          </p:nvSpPr>
          <p:spPr bwMode="auto">
            <a:xfrm>
              <a:off x="324" y="93"/>
              <a:ext cx="38" cy="39"/>
            </a:xfrm>
            <a:prstGeom prst="rect">
              <a:avLst/>
            </a:prstGeom>
            <a:solidFill>
              <a:srgbClr val="0066CC"/>
            </a:solidFill>
            <a:ln w="25400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s-ES"/>
            </a:p>
          </p:txBody>
        </p:sp>
        <p:sp>
          <p:nvSpPr>
            <p:cNvPr id="239" name="Oval 1301"/>
            <p:cNvSpPr>
              <a:spLocks noChangeArrowheads="1"/>
            </p:cNvSpPr>
            <p:nvPr/>
          </p:nvSpPr>
          <p:spPr bwMode="auto">
            <a:xfrm>
              <a:off x="162" y="73"/>
              <a:ext cx="12" cy="11"/>
            </a:xfrm>
            <a:prstGeom prst="ellipse">
              <a:avLst/>
            </a:prstGeom>
            <a:solidFill>
              <a:srgbClr val="FFFFFF"/>
            </a:solidFill>
            <a:ln w="25400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altLang="es-ES"/>
            </a:p>
          </p:txBody>
        </p:sp>
        <p:sp>
          <p:nvSpPr>
            <p:cNvPr id="240" name="Oval 1302"/>
            <p:cNvSpPr>
              <a:spLocks noChangeArrowheads="1"/>
            </p:cNvSpPr>
            <p:nvPr/>
          </p:nvSpPr>
          <p:spPr bwMode="auto">
            <a:xfrm>
              <a:off x="171" y="53"/>
              <a:ext cx="12" cy="11"/>
            </a:xfrm>
            <a:prstGeom prst="ellipse">
              <a:avLst/>
            </a:prstGeom>
            <a:solidFill>
              <a:srgbClr val="FFFFFF"/>
            </a:solidFill>
            <a:ln w="25400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altLang="es-ES"/>
            </a:p>
          </p:txBody>
        </p:sp>
        <p:sp>
          <p:nvSpPr>
            <p:cNvPr id="241" name="Oval 1303"/>
            <p:cNvSpPr>
              <a:spLocks noChangeArrowheads="1"/>
            </p:cNvSpPr>
            <p:nvPr/>
          </p:nvSpPr>
          <p:spPr bwMode="auto">
            <a:xfrm>
              <a:off x="184" y="37"/>
              <a:ext cx="12" cy="11"/>
            </a:xfrm>
            <a:prstGeom prst="ellipse">
              <a:avLst/>
            </a:prstGeom>
            <a:solidFill>
              <a:srgbClr val="FFFFFF"/>
            </a:solidFill>
            <a:ln w="25400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altLang="es-ES"/>
            </a:p>
          </p:txBody>
        </p:sp>
        <p:sp>
          <p:nvSpPr>
            <p:cNvPr id="242" name="Oval 1304"/>
            <p:cNvSpPr>
              <a:spLocks noChangeArrowheads="1"/>
            </p:cNvSpPr>
            <p:nvPr/>
          </p:nvSpPr>
          <p:spPr bwMode="auto">
            <a:xfrm>
              <a:off x="205" y="28"/>
              <a:ext cx="12" cy="11"/>
            </a:xfrm>
            <a:prstGeom prst="ellipse">
              <a:avLst/>
            </a:prstGeom>
            <a:solidFill>
              <a:srgbClr val="FFFFFF"/>
            </a:solidFill>
            <a:ln w="25400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altLang="es-ES"/>
            </a:p>
          </p:txBody>
        </p:sp>
        <p:sp>
          <p:nvSpPr>
            <p:cNvPr id="243" name="Oval 1305"/>
            <p:cNvSpPr>
              <a:spLocks noChangeArrowheads="1"/>
            </p:cNvSpPr>
            <p:nvPr/>
          </p:nvSpPr>
          <p:spPr bwMode="auto">
            <a:xfrm>
              <a:off x="226" y="6"/>
              <a:ext cx="12" cy="11"/>
            </a:xfrm>
            <a:prstGeom prst="ellipse">
              <a:avLst/>
            </a:prstGeom>
            <a:solidFill>
              <a:srgbClr val="FFFFFF"/>
            </a:solidFill>
            <a:ln w="25400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altLang="es-ES"/>
            </a:p>
          </p:txBody>
        </p:sp>
        <p:sp>
          <p:nvSpPr>
            <p:cNvPr id="244" name="Oval 1306"/>
            <p:cNvSpPr>
              <a:spLocks noChangeArrowheads="1"/>
            </p:cNvSpPr>
            <p:nvPr/>
          </p:nvSpPr>
          <p:spPr bwMode="auto">
            <a:xfrm>
              <a:off x="287" y="80"/>
              <a:ext cx="8" cy="9"/>
            </a:xfrm>
            <a:prstGeom prst="ellipse">
              <a:avLst/>
            </a:prstGeom>
            <a:solidFill>
              <a:srgbClr val="FFFFFF"/>
            </a:solidFill>
            <a:ln w="25400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altLang="es-ES"/>
            </a:p>
          </p:txBody>
        </p:sp>
        <p:sp>
          <p:nvSpPr>
            <p:cNvPr id="245" name="Oval 1307"/>
            <p:cNvSpPr>
              <a:spLocks noChangeArrowheads="1"/>
            </p:cNvSpPr>
            <p:nvPr/>
          </p:nvSpPr>
          <p:spPr bwMode="auto">
            <a:xfrm>
              <a:off x="317" y="79"/>
              <a:ext cx="10" cy="9"/>
            </a:xfrm>
            <a:prstGeom prst="ellipse">
              <a:avLst/>
            </a:prstGeom>
            <a:solidFill>
              <a:srgbClr val="FFFFFF"/>
            </a:solidFill>
            <a:ln w="25400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altLang="es-ES"/>
            </a:p>
          </p:txBody>
        </p:sp>
      </p:grpSp>
      <p:cxnSp>
        <p:nvCxnSpPr>
          <p:cNvPr id="250" name="233 Conector recto de flecha"/>
          <p:cNvCxnSpPr>
            <a:cxnSpLocks noChangeShapeType="1"/>
          </p:cNvCxnSpPr>
          <p:nvPr/>
        </p:nvCxnSpPr>
        <p:spPr bwMode="auto">
          <a:xfrm>
            <a:off x="2165350" y="5476875"/>
            <a:ext cx="282575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251" name="236 Forma"/>
          <p:cNvCxnSpPr>
            <a:cxnSpLocks noChangeShapeType="1"/>
          </p:cNvCxnSpPr>
          <p:nvPr/>
        </p:nvCxnSpPr>
        <p:spPr bwMode="auto">
          <a:xfrm>
            <a:off x="3457575" y="5784850"/>
            <a:ext cx="1116013" cy="500063"/>
          </a:xfrm>
          <a:prstGeom prst="bentConnector4">
            <a:avLst>
              <a:gd name="adj1" fmla="val 55560"/>
              <a:gd name="adj2" fmla="val 122824"/>
            </a:avLst>
          </a:prstGeom>
          <a:noFill/>
          <a:ln w="25400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252" name="242 Forma"/>
          <p:cNvCxnSpPr>
            <a:cxnSpLocks noChangeShapeType="1"/>
          </p:cNvCxnSpPr>
          <p:nvPr/>
        </p:nvCxnSpPr>
        <p:spPr bwMode="auto">
          <a:xfrm rot="16200000" flipH="1">
            <a:off x="4569619" y="4977607"/>
            <a:ext cx="504825" cy="496887"/>
          </a:xfrm>
          <a:prstGeom prst="bentConnector4">
            <a:avLst>
              <a:gd name="adj1" fmla="val -45153"/>
              <a:gd name="adj2" fmla="val 64329"/>
            </a:avLst>
          </a:prstGeom>
          <a:noFill/>
          <a:ln w="25400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253" name="246 Conector angular"/>
          <p:cNvCxnSpPr>
            <a:cxnSpLocks noChangeShapeType="1"/>
          </p:cNvCxnSpPr>
          <p:nvPr/>
        </p:nvCxnSpPr>
        <p:spPr bwMode="auto">
          <a:xfrm>
            <a:off x="5849938" y="5478463"/>
            <a:ext cx="566737" cy="376237"/>
          </a:xfrm>
          <a:prstGeom prst="bentConnector4">
            <a:avLst>
              <a:gd name="adj1" fmla="val 37468"/>
              <a:gd name="adj2" fmla="val 160690"/>
            </a:avLst>
          </a:prstGeom>
          <a:noFill/>
          <a:ln w="25400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254" name="253 Forma"/>
          <p:cNvCxnSpPr>
            <a:cxnSpLocks noChangeShapeType="1"/>
          </p:cNvCxnSpPr>
          <p:nvPr/>
        </p:nvCxnSpPr>
        <p:spPr bwMode="auto">
          <a:xfrm rot="16200000" flipH="1">
            <a:off x="6580187" y="4379913"/>
            <a:ext cx="663575" cy="990600"/>
          </a:xfrm>
          <a:prstGeom prst="bentConnector4">
            <a:avLst>
              <a:gd name="adj1" fmla="val -34361"/>
              <a:gd name="adj2" fmla="val 57171"/>
            </a:avLst>
          </a:prstGeom>
          <a:noFill/>
          <a:ln w="25400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255" name="257 Conector recto de flecha"/>
          <p:cNvCxnSpPr>
            <a:cxnSpLocks noChangeShapeType="1"/>
          </p:cNvCxnSpPr>
          <p:nvPr/>
        </p:nvCxnSpPr>
        <p:spPr bwMode="auto">
          <a:xfrm flipH="1" flipV="1">
            <a:off x="8116888" y="4471988"/>
            <a:ext cx="4762" cy="450850"/>
          </a:xfrm>
          <a:prstGeom prst="straightConnector1">
            <a:avLst/>
          </a:prstGeom>
          <a:noFill/>
          <a:ln w="25400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256" name="Text Box 105"/>
          <p:cNvSpPr txBox="1">
            <a:spLocks noChangeArrowheads="1"/>
          </p:cNvSpPr>
          <p:nvPr/>
        </p:nvSpPr>
        <p:spPr bwMode="auto">
          <a:xfrm>
            <a:off x="7550150" y="3968750"/>
            <a:ext cx="1133475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9" tIns="45245" rIns="90489" bIns="45245"/>
          <a:lstStyle/>
          <a:p>
            <a:pPr algn="ctr" defTabSz="3867150"/>
            <a:r>
              <a:rPr lang="en-US" altLang="es-ES" sz="1400" b="1">
                <a:latin typeface="Calibri" pitchFamily="34" charset="0"/>
              </a:rPr>
              <a:t>Dissolving pulp</a:t>
            </a:r>
            <a:endParaRPr lang="en-US" altLang="es-ES" sz="1400" b="1" i="1" baseline="-25000">
              <a:latin typeface="Calibri" pitchFamily="34" charset="0"/>
            </a:endParaRPr>
          </a:p>
        </p:txBody>
      </p:sp>
      <p:sp>
        <p:nvSpPr>
          <p:cNvPr id="257" name="Text Box 202"/>
          <p:cNvSpPr txBox="1">
            <a:spLocks noChangeArrowheads="1"/>
          </p:cNvSpPr>
          <p:nvPr/>
        </p:nvSpPr>
        <p:spPr bwMode="auto">
          <a:xfrm>
            <a:off x="7531100" y="5391150"/>
            <a:ext cx="922338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9" tIns="45245" rIns="90489" bIns="4524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400" b="1" cap="all" dirty="0">
                <a:solidFill>
                  <a:srgbClr val="336600"/>
                </a:solidFill>
                <a:latin typeface="Calibri" pitchFamily="34" charset="0"/>
                <a:cs typeface="Calibri" pitchFamily="34" charset="0"/>
              </a:rPr>
              <a:t>DRYING</a:t>
            </a:r>
          </a:p>
        </p:txBody>
      </p:sp>
      <p:sp>
        <p:nvSpPr>
          <p:cNvPr id="259" name="Oval 226"/>
          <p:cNvSpPr>
            <a:spLocks noChangeArrowheads="1"/>
          </p:cNvSpPr>
          <p:nvPr/>
        </p:nvSpPr>
        <p:spPr bwMode="auto">
          <a:xfrm>
            <a:off x="7550150" y="3948113"/>
            <a:ext cx="1133475" cy="638175"/>
          </a:xfrm>
          <a:prstGeom prst="ellipse">
            <a:avLst/>
          </a:prstGeom>
          <a:noFill/>
          <a:ln w="25400">
            <a:solidFill>
              <a:srgbClr val="336600"/>
            </a:solidFill>
            <a:round/>
            <a:headEnd/>
            <a:tailEnd/>
          </a:ln>
        </p:spPr>
        <p:txBody>
          <a:bodyPr wrap="none" lIns="90489" tIns="45245" rIns="90489" bIns="45245" anchor="ctr"/>
          <a:lstStyle/>
          <a:p>
            <a:pPr>
              <a:defRPr/>
            </a:pPr>
            <a:endParaRPr lang="en-US" sz="2800">
              <a:ln>
                <a:solidFill>
                  <a:schemeClr val="tx1"/>
                </a:solidFill>
              </a:ln>
              <a:latin typeface="Calibri" pitchFamily="34" charset="0"/>
            </a:endParaRPr>
          </a:p>
        </p:txBody>
      </p:sp>
      <p:grpSp>
        <p:nvGrpSpPr>
          <p:cNvPr id="260" name="Group 136"/>
          <p:cNvGrpSpPr>
            <a:grpSpLocks/>
          </p:cNvGrpSpPr>
          <p:nvPr/>
        </p:nvGrpSpPr>
        <p:grpSpPr bwMode="auto">
          <a:xfrm>
            <a:off x="5495925" y="2209800"/>
            <a:ext cx="1865313" cy="1700213"/>
            <a:chOff x="580" y="237"/>
            <a:chExt cx="202" cy="220"/>
          </a:xfrm>
        </p:grpSpPr>
        <p:grpSp>
          <p:nvGrpSpPr>
            <p:cNvPr id="261" name="Group 137"/>
            <p:cNvGrpSpPr>
              <a:grpSpLocks/>
            </p:cNvGrpSpPr>
            <p:nvPr/>
          </p:nvGrpSpPr>
          <p:grpSpPr bwMode="auto">
            <a:xfrm>
              <a:off x="580" y="353"/>
              <a:ext cx="53" cy="42"/>
              <a:chOff x="637" y="337"/>
              <a:chExt cx="90" cy="70"/>
            </a:xfrm>
          </p:grpSpPr>
          <p:sp>
            <p:nvSpPr>
              <p:cNvPr id="324" name="Rectangle 138"/>
              <p:cNvSpPr>
                <a:spLocks noChangeArrowheads="1"/>
              </p:cNvSpPr>
              <p:nvPr/>
            </p:nvSpPr>
            <p:spPr bwMode="auto">
              <a:xfrm>
                <a:off x="637" y="397"/>
                <a:ext cx="90" cy="10"/>
              </a:xfrm>
              <a:prstGeom prst="rect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altLang="es-ES" sz="2800">
                  <a:latin typeface="Calibri" pitchFamily="34" charset="0"/>
                </a:endParaRPr>
              </a:p>
            </p:txBody>
          </p:sp>
          <p:sp>
            <p:nvSpPr>
              <p:cNvPr id="325" name="Rectangle 139"/>
              <p:cNvSpPr>
                <a:spLocks noChangeArrowheads="1"/>
              </p:cNvSpPr>
              <p:nvPr/>
            </p:nvSpPr>
            <p:spPr bwMode="auto">
              <a:xfrm>
                <a:off x="643" y="337"/>
                <a:ext cx="78" cy="60"/>
              </a:xfrm>
              <a:prstGeom prst="rect">
                <a:avLst/>
              </a:prstGeom>
              <a:gradFill rotWithShape="1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>
                      <a:alpha val="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2800">
                  <a:latin typeface="Calibri" pitchFamily="34" charset="0"/>
                  <a:cs typeface="Calibri" pitchFamily="34" charset="0"/>
                </a:endParaRPr>
              </a:p>
            </p:txBody>
          </p:sp>
        </p:grpSp>
        <p:grpSp>
          <p:nvGrpSpPr>
            <p:cNvPr id="262" name="Group 140"/>
            <p:cNvGrpSpPr>
              <a:grpSpLocks/>
            </p:cNvGrpSpPr>
            <p:nvPr/>
          </p:nvGrpSpPr>
          <p:grpSpPr bwMode="auto">
            <a:xfrm>
              <a:off x="657" y="237"/>
              <a:ext cx="125" cy="220"/>
              <a:chOff x="692" y="301"/>
              <a:chExt cx="125" cy="220"/>
            </a:xfrm>
          </p:grpSpPr>
          <p:grpSp>
            <p:nvGrpSpPr>
              <p:cNvPr id="264" name="Group 141"/>
              <p:cNvGrpSpPr>
                <a:grpSpLocks/>
              </p:cNvGrpSpPr>
              <p:nvPr/>
            </p:nvGrpSpPr>
            <p:grpSpPr bwMode="auto">
              <a:xfrm>
                <a:off x="692" y="301"/>
                <a:ext cx="93" cy="206"/>
                <a:chOff x="692" y="301"/>
                <a:chExt cx="93" cy="206"/>
              </a:xfrm>
            </p:grpSpPr>
            <p:sp>
              <p:nvSpPr>
                <p:cNvPr id="305" name="Line 142"/>
                <p:cNvSpPr>
                  <a:spLocks noChangeShapeType="1"/>
                </p:cNvSpPr>
                <p:nvPr/>
              </p:nvSpPr>
              <p:spPr bwMode="auto">
                <a:xfrm flipH="1">
                  <a:off x="769" y="421"/>
                  <a:ext cx="0" cy="0"/>
                </a:xfrm>
                <a:prstGeom prst="line">
                  <a:avLst/>
                </a:prstGeom>
                <a:noFill/>
                <a:ln w="508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grpSp>
              <p:nvGrpSpPr>
                <p:cNvPr id="306" name="Group 143"/>
                <p:cNvGrpSpPr>
                  <a:grpSpLocks/>
                </p:cNvGrpSpPr>
                <p:nvPr/>
              </p:nvGrpSpPr>
              <p:grpSpPr bwMode="auto">
                <a:xfrm>
                  <a:off x="692" y="373"/>
                  <a:ext cx="39" cy="97"/>
                  <a:chOff x="692" y="373"/>
                  <a:chExt cx="39" cy="97"/>
                </a:xfrm>
              </p:grpSpPr>
              <p:sp>
                <p:nvSpPr>
                  <p:cNvPr id="321" name="Oval 144"/>
                  <p:cNvSpPr>
                    <a:spLocks noChangeArrowheads="1"/>
                  </p:cNvSpPr>
                  <p:nvPr/>
                </p:nvSpPr>
                <p:spPr bwMode="auto">
                  <a:xfrm>
                    <a:off x="692" y="373"/>
                    <a:ext cx="39" cy="15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767676"/>
                      </a:gs>
                      <a:gs pos="50000">
                        <a:srgbClr val="FFFFFF"/>
                      </a:gs>
                      <a:gs pos="100000">
                        <a:srgbClr val="767676"/>
                      </a:gs>
                    </a:gsLst>
                    <a:lin ang="0" scaled="1"/>
                  </a:gradFill>
                  <a:ln w="25400" algn="ctr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altLang="es-ES" sz="2800">
                      <a:latin typeface="Calibri" pitchFamily="34" charset="0"/>
                    </a:endParaRPr>
                  </a:p>
                </p:txBody>
              </p:sp>
              <p:sp>
                <p:nvSpPr>
                  <p:cNvPr id="322" name="Oval 145"/>
                  <p:cNvSpPr>
                    <a:spLocks noChangeArrowheads="1"/>
                  </p:cNvSpPr>
                  <p:nvPr/>
                </p:nvSpPr>
                <p:spPr bwMode="auto">
                  <a:xfrm>
                    <a:off x="692" y="455"/>
                    <a:ext cx="39" cy="15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767676"/>
                      </a:gs>
                      <a:gs pos="50000">
                        <a:srgbClr val="FFFFFF"/>
                      </a:gs>
                      <a:gs pos="100000">
                        <a:srgbClr val="767676"/>
                      </a:gs>
                    </a:gsLst>
                    <a:lin ang="0" scaled="1"/>
                  </a:gradFill>
                  <a:ln w="25400" algn="ctr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altLang="es-ES" sz="2800">
                      <a:latin typeface="Calibri" pitchFamily="34" charset="0"/>
                    </a:endParaRPr>
                  </a:p>
                </p:txBody>
              </p:sp>
              <p:sp>
                <p:nvSpPr>
                  <p:cNvPr id="323" name="Rectangle 146"/>
                  <p:cNvSpPr>
                    <a:spLocks noChangeArrowheads="1"/>
                  </p:cNvSpPr>
                  <p:nvPr/>
                </p:nvSpPr>
                <p:spPr bwMode="auto">
                  <a:xfrm>
                    <a:off x="692" y="381"/>
                    <a:ext cx="39" cy="81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67676"/>
                      </a:gs>
                      <a:gs pos="50000">
                        <a:srgbClr val="FFFFFF"/>
                      </a:gs>
                      <a:gs pos="100000">
                        <a:srgbClr val="767676"/>
                      </a:gs>
                    </a:gsLst>
                    <a:lin ang="0" scaled="1"/>
                  </a:gradFill>
                  <a:ln w="25400" algn="ctr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altLang="es-ES" sz="2800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307" name="Group 147"/>
                <p:cNvGrpSpPr>
                  <a:grpSpLocks/>
                </p:cNvGrpSpPr>
                <p:nvPr/>
              </p:nvGrpSpPr>
              <p:grpSpPr bwMode="auto">
                <a:xfrm>
                  <a:off x="752" y="334"/>
                  <a:ext cx="33" cy="91"/>
                  <a:chOff x="776" y="512"/>
                  <a:chExt cx="33" cy="91"/>
                </a:xfrm>
              </p:grpSpPr>
              <p:sp>
                <p:nvSpPr>
                  <p:cNvPr id="318" name="Oval 148"/>
                  <p:cNvSpPr>
                    <a:spLocks noChangeArrowheads="1"/>
                  </p:cNvSpPr>
                  <p:nvPr/>
                </p:nvSpPr>
                <p:spPr bwMode="auto">
                  <a:xfrm>
                    <a:off x="776" y="512"/>
                    <a:ext cx="33" cy="12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767676"/>
                      </a:gs>
                      <a:gs pos="50000">
                        <a:srgbClr val="FFFFFF"/>
                      </a:gs>
                      <a:gs pos="100000">
                        <a:srgbClr val="767676"/>
                      </a:gs>
                    </a:gsLst>
                    <a:lin ang="0" scaled="1"/>
                  </a:gradFill>
                  <a:ln w="25400" algn="ctr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altLang="es-ES" sz="2800">
                      <a:latin typeface="Calibri" pitchFamily="34" charset="0"/>
                    </a:endParaRPr>
                  </a:p>
                </p:txBody>
              </p:sp>
              <p:sp>
                <p:nvSpPr>
                  <p:cNvPr id="319" name="AutoShape 149"/>
                  <p:cNvSpPr>
                    <a:spLocks noChangeArrowheads="1"/>
                  </p:cNvSpPr>
                  <p:nvPr/>
                </p:nvSpPr>
                <p:spPr bwMode="auto">
                  <a:xfrm rot="10800000">
                    <a:off x="777" y="576"/>
                    <a:ext cx="31" cy="27"/>
                  </a:xfrm>
                  <a:prstGeom prst="triangle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767676"/>
                      </a:gs>
                      <a:gs pos="50000">
                        <a:srgbClr val="FFFFFF"/>
                      </a:gs>
                      <a:gs pos="100000">
                        <a:srgbClr val="767676"/>
                      </a:gs>
                    </a:gsLst>
                    <a:lin ang="0" scaled="1"/>
                  </a:gradFill>
                  <a:ln w="25400" algn="ctr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altLang="es-ES" sz="2800">
                      <a:latin typeface="Calibri" pitchFamily="34" charset="0"/>
                    </a:endParaRPr>
                  </a:p>
                </p:txBody>
              </p:sp>
              <p:sp>
                <p:nvSpPr>
                  <p:cNvPr id="320" name="Rectangle 150"/>
                  <p:cNvSpPr>
                    <a:spLocks noChangeArrowheads="1"/>
                  </p:cNvSpPr>
                  <p:nvPr/>
                </p:nvSpPr>
                <p:spPr bwMode="auto">
                  <a:xfrm>
                    <a:off x="776" y="519"/>
                    <a:ext cx="33" cy="56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67676"/>
                      </a:gs>
                      <a:gs pos="50000">
                        <a:srgbClr val="FFFFFF"/>
                      </a:gs>
                      <a:gs pos="100000">
                        <a:srgbClr val="767676"/>
                      </a:gs>
                    </a:gsLst>
                    <a:lin ang="0" scaled="1"/>
                  </a:gradFill>
                  <a:ln w="25400" algn="ctr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altLang="es-ES" sz="2800">
                      <a:latin typeface="Calibri" pitchFamily="34" charset="0"/>
                    </a:endParaRPr>
                  </a:p>
                </p:txBody>
              </p:sp>
            </p:grpSp>
            <p:sp>
              <p:nvSpPr>
                <p:cNvPr id="308" name="Line 151"/>
                <p:cNvSpPr>
                  <a:spLocks noChangeShapeType="1"/>
                </p:cNvSpPr>
                <p:nvPr/>
              </p:nvSpPr>
              <p:spPr bwMode="auto">
                <a:xfrm>
                  <a:off x="712" y="301"/>
                  <a:ext cx="0" cy="71"/>
                </a:xfrm>
                <a:prstGeom prst="line">
                  <a:avLst/>
                </a:prstGeom>
                <a:noFill/>
                <a:ln w="508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309" name="Line 152"/>
                <p:cNvSpPr>
                  <a:spLocks noChangeShapeType="1"/>
                </p:cNvSpPr>
                <p:nvPr/>
              </p:nvSpPr>
              <p:spPr bwMode="auto">
                <a:xfrm rot="-5400000">
                  <a:off x="741" y="469"/>
                  <a:ext cx="0" cy="60"/>
                </a:xfrm>
                <a:prstGeom prst="line">
                  <a:avLst/>
                </a:prstGeom>
                <a:noFill/>
                <a:ln w="508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grpSp>
              <p:nvGrpSpPr>
                <p:cNvPr id="310" name="Group 153"/>
                <p:cNvGrpSpPr>
                  <a:grpSpLocks/>
                </p:cNvGrpSpPr>
                <p:nvPr/>
              </p:nvGrpSpPr>
              <p:grpSpPr bwMode="auto">
                <a:xfrm rot="10800000">
                  <a:off x="731" y="491"/>
                  <a:ext cx="23" cy="16"/>
                  <a:chOff x="508" y="602"/>
                  <a:chExt cx="29" cy="27"/>
                </a:xfrm>
              </p:grpSpPr>
              <p:sp>
                <p:nvSpPr>
                  <p:cNvPr id="315" name="Oval 154"/>
                  <p:cNvSpPr>
                    <a:spLocks noChangeArrowheads="1"/>
                  </p:cNvSpPr>
                  <p:nvPr/>
                </p:nvSpPr>
                <p:spPr bwMode="auto">
                  <a:xfrm>
                    <a:off x="508" y="602"/>
                    <a:ext cx="29" cy="27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595959"/>
                      </a:gs>
                      <a:gs pos="100000">
                        <a:srgbClr val="C0C0C0"/>
                      </a:gs>
                    </a:gsLst>
                    <a:lin ang="5400000" scaled="1"/>
                  </a:gra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altLang="es-ES" sz="2800">
                      <a:latin typeface="Calibri" pitchFamily="34" charset="0"/>
                    </a:endParaRPr>
                  </a:p>
                </p:txBody>
              </p:sp>
              <p:sp>
                <p:nvSpPr>
                  <p:cNvPr id="316" name="Line 155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522" y="605"/>
                    <a:ext cx="11" cy="1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317" name="Line 15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22" y="616"/>
                    <a:ext cx="11" cy="1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</p:grpSp>
            <p:sp>
              <p:nvSpPr>
                <p:cNvPr id="311" name="Line 157"/>
                <p:cNvSpPr>
                  <a:spLocks noChangeShapeType="1"/>
                </p:cNvSpPr>
                <p:nvPr/>
              </p:nvSpPr>
              <p:spPr bwMode="auto">
                <a:xfrm>
                  <a:off x="711" y="471"/>
                  <a:ext cx="0" cy="31"/>
                </a:xfrm>
                <a:prstGeom prst="line">
                  <a:avLst/>
                </a:prstGeom>
                <a:noFill/>
                <a:ln w="50800">
                  <a:solidFill>
                    <a:srgbClr val="000000"/>
                  </a:solidFill>
                  <a:round/>
                  <a:headEnd type="triangle" w="med" len="med"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312" name="Line 158"/>
                <p:cNvSpPr>
                  <a:spLocks noChangeShapeType="1"/>
                </p:cNvSpPr>
                <p:nvPr/>
              </p:nvSpPr>
              <p:spPr bwMode="auto">
                <a:xfrm>
                  <a:off x="769" y="421"/>
                  <a:ext cx="0" cy="79"/>
                </a:xfrm>
                <a:prstGeom prst="line">
                  <a:avLst/>
                </a:prstGeom>
                <a:noFill/>
                <a:ln w="508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313" name="Line 159"/>
                <p:cNvSpPr>
                  <a:spLocks noChangeShapeType="1"/>
                </p:cNvSpPr>
                <p:nvPr/>
              </p:nvSpPr>
              <p:spPr bwMode="auto">
                <a:xfrm rot="-5400000">
                  <a:off x="740" y="272"/>
                  <a:ext cx="0" cy="60"/>
                </a:xfrm>
                <a:prstGeom prst="line">
                  <a:avLst/>
                </a:prstGeom>
                <a:noFill/>
                <a:ln w="508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314" name="Line 160"/>
                <p:cNvSpPr>
                  <a:spLocks noChangeShapeType="1"/>
                </p:cNvSpPr>
                <p:nvPr/>
              </p:nvSpPr>
              <p:spPr bwMode="auto">
                <a:xfrm flipV="1">
                  <a:off x="768" y="301"/>
                  <a:ext cx="0" cy="31"/>
                </a:xfrm>
                <a:prstGeom prst="line">
                  <a:avLst/>
                </a:prstGeom>
                <a:noFill/>
                <a:ln w="50800">
                  <a:solidFill>
                    <a:srgbClr val="000000"/>
                  </a:solidFill>
                  <a:round/>
                  <a:headEnd type="triangle" w="med" len="med"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</p:grpSp>
          <p:grpSp>
            <p:nvGrpSpPr>
              <p:cNvPr id="265" name="Group 161"/>
              <p:cNvGrpSpPr>
                <a:grpSpLocks/>
              </p:cNvGrpSpPr>
              <p:nvPr/>
            </p:nvGrpSpPr>
            <p:grpSpPr bwMode="auto">
              <a:xfrm>
                <a:off x="707" y="308"/>
                <a:ext cx="93" cy="206"/>
                <a:chOff x="692" y="301"/>
                <a:chExt cx="93" cy="206"/>
              </a:xfrm>
            </p:grpSpPr>
            <p:sp>
              <p:nvSpPr>
                <p:cNvPr id="286" name="Line 162"/>
                <p:cNvSpPr>
                  <a:spLocks noChangeShapeType="1"/>
                </p:cNvSpPr>
                <p:nvPr/>
              </p:nvSpPr>
              <p:spPr bwMode="auto">
                <a:xfrm flipH="1">
                  <a:off x="769" y="421"/>
                  <a:ext cx="0" cy="0"/>
                </a:xfrm>
                <a:prstGeom prst="line">
                  <a:avLst/>
                </a:prstGeom>
                <a:noFill/>
                <a:ln w="508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grpSp>
              <p:nvGrpSpPr>
                <p:cNvPr id="287" name="Group 163"/>
                <p:cNvGrpSpPr>
                  <a:grpSpLocks/>
                </p:cNvGrpSpPr>
                <p:nvPr/>
              </p:nvGrpSpPr>
              <p:grpSpPr bwMode="auto">
                <a:xfrm>
                  <a:off x="692" y="373"/>
                  <a:ext cx="39" cy="97"/>
                  <a:chOff x="692" y="373"/>
                  <a:chExt cx="39" cy="97"/>
                </a:xfrm>
              </p:grpSpPr>
              <p:sp>
                <p:nvSpPr>
                  <p:cNvPr id="302" name="Oval 164"/>
                  <p:cNvSpPr>
                    <a:spLocks noChangeArrowheads="1"/>
                  </p:cNvSpPr>
                  <p:nvPr/>
                </p:nvSpPr>
                <p:spPr bwMode="auto">
                  <a:xfrm>
                    <a:off x="692" y="373"/>
                    <a:ext cx="39" cy="15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767676"/>
                      </a:gs>
                      <a:gs pos="50000">
                        <a:srgbClr val="FFFFFF"/>
                      </a:gs>
                      <a:gs pos="100000">
                        <a:srgbClr val="767676"/>
                      </a:gs>
                    </a:gsLst>
                    <a:lin ang="0" scaled="1"/>
                  </a:gradFill>
                  <a:ln w="25400" algn="ctr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altLang="es-ES" sz="2800">
                      <a:latin typeface="Calibri" pitchFamily="34" charset="0"/>
                    </a:endParaRPr>
                  </a:p>
                </p:txBody>
              </p:sp>
              <p:sp>
                <p:nvSpPr>
                  <p:cNvPr id="303" name="Oval 165"/>
                  <p:cNvSpPr>
                    <a:spLocks noChangeArrowheads="1"/>
                  </p:cNvSpPr>
                  <p:nvPr/>
                </p:nvSpPr>
                <p:spPr bwMode="auto">
                  <a:xfrm>
                    <a:off x="692" y="455"/>
                    <a:ext cx="39" cy="15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767676"/>
                      </a:gs>
                      <a:gs pos="50000">
                        <a:srgbClr val="FFFFFF"/>
                      </a:gs>
                      <a:gs pos="100000">
                        <a:srgbClr val="767676"/>
                      </a:gs>
                    </a:gsLst>
                    <a:lin ang="0" scaled="1"/>
                  </a:gradFill>
                  <a:ln w="25400" algn="ctr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altLang="es-ES" sz="2800">
                      <a:latin typeface="Calibri" pitchFamily="34" charset="0"/>
                    </a:endParaRPr>
                  </a:p>
                </p:txBody>
              </p:sp>
              <p:sp>
                <p:nvSpPr>
                  <p:cNvPr id="304" name="Rectangle 166"/>
                  <p:cNvSpPr>
                    <a:spLocks noChangeArrowheads="1"/>
                  </p:cNvSpPr>
                  <p:nvPr/>
                </p:nvSpPr>
                <p:spPr bwMode="auto">
                  <a:xfrm>
                    <a:off x="692" y="381"/>
                    <a:ext cx="39" cy="81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67676"/>
                      </a:gs>
                      <a:gs pos="50000">
                        <a:srgbClr val="FFFFFF"/>
                      </a:gs>
                      <a:gs pos="100000">
                        <a:srgbClr val="767676"/>
                      </a:gs>
                    </a:gsLst>
                    <a:lin ang="0" scaled="1"/>
                  </a:gradFill>
                  <a:ln w="25400" algn="ctr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altLang="es-ES" sz="2800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288" name="Group 167"/>
                <p:cNvGrpSpPr>
                  <a:grpSpLocks/>
                </p:cNvGrpSpPr>
                <p:nvPr/>
              </p:nvGrpSpPr>
              <p:grpSpPr bwMode="auto">
                <a:xfrm>
                  <a:off x="752" y="334"/>
                  <a:ext cx="33" cy="91"/>
                  <a:chOff x="776" y="512"/>
                  <a:chExt cx="33" cy="91"/>
                </a:xfrm>
              </p:grpSpPr>
              <p:sp>
                <p:nvSpPr>
                  <p:cNvPr id="299" name="Oval 168"/>
                  <p:cNvSpPr>
                    <a:spLocks noChangeArrowheads="1"/>
                  </p:cNvSpPr>
                  <p:nvPr/>
                </p:nvSpPr>
                <p:spPr bwMode="auto">
                  <a:xfrm>
                    <a:off x="776" y="512"/>
                    <a:ext cx="33" cy="12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767676"/>
                      </a:gs>
                      <a:gs pos="50000">
                        <a:srgbClr val="FFFFFF"/>
                      </a:gs>
                      <a:gs pos="100000">
                        <a:srgbClr val="767676"/>
                      </a:gs>
                    </a:gsLst>
                    <a:lin ang="0" scaled="1"/>
                  </a:gradFill>
                  <a:ln w="25400" algn="ctr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altLang="es-ES" sz="2800">
                      <a:latin typeface="Calibri" pitchFamily="34" charset="0"/>
                    </a:endParaRPr>
                  </a:p>
                </p:txBody>
              </p:sp>
              <p:sp>
                <p:nvSpPr>
                  <p:cNvPr id="300" name="AutoShape 169"/>
                  <p:cNvSpPr>
                    <a:spLocks noChangeArrowheads="1"/>
                  </p:cNvSpPr>
                  <p:nvPr/>
                </p:nvSpPr>
                <p:spPr bwMode="auto">
                  <a:xfrm rot="10800000">
                    <a:off x="777" y="576"/>
                    <a:ext cx="31" cy="27"/>
                  </a:xfrm>
                  <a:prstGeom prst="triangle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767676"/>
                      </a:gs>
                      <a:gs pos="50000">
                        <a:srgbClr val="FFFFFF"/>
                      </a:gs>
                      <a:gs pos="100000">
                        <a:srgbClr val="767676"/>
                      </a:gs>
                    </a:gsLst>
                    <a:lin ang="0" scaled="1"/>
                  </a:gradFill>
                  <a:ln w="25400" algn="ctr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altLang="es-ES" sz="2800">
                      <a:latin typeface="Calibri" pitchFamily="34" charset="0"/>
                    </a:endParaRPr>
                  </a:p>
                </p:txBody>
              </p:sp>
              <p:sp>
                <p:nvSpPr>
                  <p:cNvPr id="301" name="Rectangle 170"/>
                  <p:cNvSpPr>
                    <a:spLocks noChangeArrowheads="1"/>
                  </p:cNvSpPr>
                  <p:nvPr/>
                </p:nvSpPr>
                <p:spPr bwMode="auto">
                  <a:xfrm>
                    <a:off x="776" y="519"/>
                    <a:ext cx="33" cy="56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67676"/>
                      </a:gs>
                      <a:gs pos="50000">
                        <a:srgbClr val="FFFFFF"/>
                      </a:gs>
                      <a:gs pos="100000">
                        <a:srgbClr val="767676"/>
                      </a:gs>
                    </a:gsLst>
                    <a:lin ang="0" scaled="1"/>
                  </a:gradFill>
                  <a:ln w="25400" algn="ctr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altLang="es-ES" sz="2800">
                      <a:latin typeface="Calibri" pitchFamily="34" charset="0"/>
                    </a:endParaRPr>
                  </a:p>
                </p:txBody>
              </p:sp>
            </p:grpSp>
            <p:sp>
              <p:nvSpPr>
                <p:cNvPr id="289" name="Line 171"/>
                <p:cNvSpPr>
                  <a:spLocks noChangeShapeType="1"/>
                </p:cNvSpPr>
                <p:nvPr/>
              </p:nvSpPr>
              <p:spPr bwMode="auto">
                <a:xfrm>
                  <a:off x="712" y="301"/>
                  <a:ext cx="0" cy="71"/>
                </a:xfrm>
                <a:prstGeom prst="line">
                  <a:avLst/>
                </a:prstGeom>
                <a:noFill/>
                <a:ln w="508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290" name="Line 172"/>
                <p:cNvSpPr>
                  <a:spLocks noChangeShapeType="1"/>
                </p:cNvSpPr>
                <p:nvPr/>
              </p:nvSpPr>
              <p:spPr bwMode="auto">
                <a:xfrm rot="-5400000">
                  <a:off x="741" y="469"/>
                  <a:ext cx="0" cy="60"/>
                </a:xfrm>
                <a:prstGeom prst="line">
                  <a:avLst/>
                </a:prstGeom>
                <a:noFill/>
                <a:ln w="508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grpSp>
              <p:nvGrpSpPr>
                <p:cNvPr id="291" name="Group 173"/>
                <p:cNvGrpSpPr>
                  <a:grpSpLocks/>
                </p:cNvGrpSpPr>
                <p:nvPr/>
              </p:nvGrpSpPr>
              <p:grpSpPr bwMode="auto">
                <a:xfrm rot="10800000">
                  <a:off x="731" y="491"/>
                  <a:ext cx="23" cy="16"/>
                  <a:chOff x="508" y="602"/>
                  <a:chExt cx="29" cy="27"/>
                </a:xfrm>
              </p:grpSpPr>
              <p:sp>
                <p:nvSpPr>
                  <p:cNvPr id="296" name="Oval 174"/>
                  <p:cNvSpPr>
                    <a:spLocks noChangeArrowheads="1"/>
                  </p:cNvSpPr>
                  <p:nvPr/>
                </p:nvSpPr>
                <p:spPr bwMode="auto">
                  <a:xfrm>
                    <a:off x="508" y="602"/>
                    <a:ext cx="29" cy="27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595959"/>
                      </a:gs>
                      <a:gs pos="100000">
                        <a:srgbClr val="C0C0C0"/>
                      </a:gs>
                    </a:gsLst>
                    <a:lin ang="5400000" scaled="1"/>
                  </a:gra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altLang="es-ES" sz="2800">
                      <a:latin typeface="Calibri" pitchFamily="34" charset="0"/>
                    </a:endParaRPr>
                  </a:p>
                </p:txBody>
              </p:sp>
              <p:sp>
                <p:nvSpPr>
                  <p:cNvPr id="297" name="Line 175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522" y="605"/>
                    <a:ext cx="11" cy="1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98" name="Line 17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22" y="616"/>
                    <a:ext cx="11" cy="1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</p:grpSp>
            <p:sp>
              <p:nvSpPr>
                <p:cNvPr id="292" name="Line 177"/>
                <p:cNvSpPr>
                  <a:spLocks noChangeShapeType="1"/>
                </p:cNvSpPr>
                <p:nvPr/>
              </p:nvSpPr>
              <p:spPr bwMode="auto">
                <a:xfrm>
                  <a:off x="711" y="471"/>
                  <a:ext cx="0" cy="31"/>
                </a:xfrm>
                <a:prstGeom prst="line">
                  <a:avLst/>
                </a:prstGeom>
                <a:noFill/>
                <a:ln w="50800">
                  <a:solidFill>
                    <a:srgbClr val="000000"/>
                  </a:solidFill>
                  <a:round/>
                  <a:headEnd type="triangle" w="med" len="med"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293" name="Line 178"/>
                <p:cNvSpPr>
                  <a:spLocks noChangeShapeType="1"/>
                </p:cNvSpPr>
                <p:nvPr/>
              </p:nvSpPr>
              <p:spPr bwMode="auto">
                <a:xfrm>
                  <a:off x="769" y="421"/>
                  <a:ext cx="0" cy="79"/>
                </a:xfrm>
                <a:prstGeom prst="line">
                  <a:avLst/>
                </a:prstGeom>
                <a:noFill/>
                <a:ln w="508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294" name="Line 179"/>
                <p:cNvSpPr>
                  <a:spLocks noChangeShapeType="1"/>
                </p:cNvSpPr>
                <p:nvPr/>
              </p:nvSpPr>
              <p:spPr bwMode="auto">
                <a:xfrm rot="-5400000">
                  <a:off x="740" y="272"/>
                  <a:ext cx="0" cy="60"/>
                </a:xfrm>
                <a:prstGeom prst="line">
                  <a:avLst/>
                </a:prstGeom>
                <a:noFill/>
                <a:ln w="508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295" name="Line 180"/>
                <p:cNvSpPr>
                  <a:spLocks noChangeShapeType="1"/>
                </p:cNvSpPr>
                <p:nvPr/>
              </p:nvSpPr>
              <p:spPr bwMode="auto">
                <a:xfrm flipV="1">
                  <a:off x="768" y="301"/>
                  <a:ext cx="0" cy="31"/>
                </a:xfrm>
                <a:prstGeom prst="line">
                  <a:avLst/>
                </a:prstGeom>
                <a:noFill/>
                <a:ln w="50800">
                  <a:solidFill>
                    <a:srgbClr val="000000"/>
                  </a:solidFill>
                  <a:round/>
                  <a:headEnd type="triangle" w="med" len="med"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</p:grpSp>
          <p:grpSp>
            <p:nvGrpSpPr>
              <p:cNvPr id="266" name="Group 181"/>
              <p:cNvGrpSpPr>
                <a:grpSpLocks/>
              </p:cNvGrpSpPr>
              <p:nvPr/>
            </p:nvGrpSpPr>
            <p:grpSpPr bwMode="auto">
              <a:xfrm>
                <a:off x="724" y="315"/>
                <a:ext cx="93" cy="206"/>
                <a:chOff x="692" y="301"/>
                <a:chExt cx="93" cy="206"/>
              </a:xfrm>
            </p:grpSpPr>
            <p:sp>
              <p:nvSpPr>
                <p:cNvPr id="267" name="Line 182"/>
                <p:cNvSpPr>
                  <a:spLocks noChangeShapeType="1"/>
                </p:cNvSpPr>
                <p:nvPr/>
              </p:nvSpPr>
              <p:spPr bwMode="auto">
                <a:xfrm flipH="1">
                  <a:off x="769" y="421"/>
                  <a:ext cx="0" cy="0"/>
                </a:xfrm>
                <a:prstGeom prst="line">
                  <a:avLst/>
                </a:prstGeom>
                <a:noFill/>
                <a:ln w="508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grpSp>
              <p:nvGrpSpPr>
                <p:cNvPr id="268" name="Group 183"/>
                <p:cNvGrpSpPr>
                  <a:grpSpLocks/>
                </p:cNvGrpSpPr>
                <p:nvPr/>
              </p:nvGrpSpPr>
              <p:grpSpPr bwMode="auto">
                <a:xfrm>
                  <a:off x="692" y="373"/>
                  <a:ext cx="39" cy="97"/>
                  <a:chOff x="692" y="373"/>
                  <a:chExt cx="39" cy="97"/>
                </a:xfrm>
              </p:grpSpPr>
              <p:sp>
                <p:nvSpPr>
                  <p:cNvPr id="283" name="Oval 184"/>
                  <p:cNvSpPr>
                    <a:spLocks noChangeArrowheads="1"/>
                  </p:cNvSpPr>
                  <p:nvPr/>
                </p:nvSpPr>
                <p:spPr bwMode="auto">
                  <a:xfrm>
                    <a:off x="692" y="373"/>
                    <a:ext cx="39" cy="15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767676"/>
                      </a:gs>
                      <a:gs pos="50000">
                        <a:srgbClr val="FFFFFF"/>
                      </a:gs>
                      <a:gs pos="100000">
                        <a:srgbClr val="767676"/>
                      </a:gs>
                    </a:gsLst>
                    <a:lin ang="0" scaled="1"/>
                  </a:gradFill>
                  <a:ln w="25400" algn="ctr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altLang="es-ES" sz="2800">
                      <a:latin typeface="Calibri" pitchFamily="34" charset="0"/>
                    </a:endParaRPr>
                  </a:p>
                </p:txBody>
              </p:sp>
              <p:sp>
                <p:nvSpPr>
                  <p:cNvPr id="284" name="Oval 185"/>
                  <p:cNvSpPr>
                    <a:spLocks noChangeArrowheads="1"/>
                  </p:cNvSpPr>
                  <p:nvPr/>
                </p:nvSpPr>
                <p:spPr bwMode="auto">
                  <a:xfrm>
                    <a:off x="692" y="455"/>
                    <a:ext cx="39" cy="15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767676"/>
                      </a:gs>
                      <a:gs pos="50000">
                        <a:srgbClr val="FFFFFF"/>
                      </a:gs>
                      <a:gs pos="100000">
                        <a:srgbClr val="767676"/>
                      </a:gs>
                    </a:gsLst>
                    <a:lin ang="0" scaled="1"/>
                  </a:gradFill>
                  <a:ln w="25400" algn="ctr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altLang="es-ES" sz="2800">
                      <a:latin typeface="Calibri" pitchFamily="34" charset="0"/>
                    </a:endParaRPr>
                  </a:p>
                </p:txBody>
              </p:sp>
              <p:sp>
                <p:nvSpPr>
                  <p:cNvPr id="285" name="Rectangle 186"/>
                  <p:cNvSpPr>
                    <a:spLocks noChangeArrowheads="1"/>
                  </p:cNvSpPr>
                  <p:nvPr/>
                </p:nvSpPr>
                <p:spPr bwMode="auto">
                  <a:xfrm>
                    <a:off x="692" y="381"/>
                    <a:ext cx="39" cy="81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67676"/>
                      </a:gs>
                      <a:gs pos="50000">
                        <a:srgbClr val="FFFFFF"/>
                      </a:gs>
                      <a:gs pos="100000">
                        <a:srgbClr val="767676"/>
                      </a:gs>
                    </a:gsLst>
                    <a:lin ang="0" scaled="1"/>
                  </a:gradFill>
                  <a:ln w="25400" algn="ctr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altLang="es-ES" sz="2800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269" name="Group 187"/>
                <p:cNvGrpSpPr>
                  <a:grpSpLocks/>
                </p:cNvGrpSpPr>
                <p:nvPr/>
              </p:nvGrpSpPr>
              <p:grpSpPr bwMode="auto">
                <a:xfrm>
                  <a:off x="752" y="334"/>
                  <a:ext cx="33" cy="91"/>
                  <a:chOff x="776" y="512"/>
                  <a:chExt cx="33" cy="91"/>
                </a:xfrm>
              </p:grpSpPr>
              <p:sp>
                <p:nvSpPr>
                  <p:cNvPr id="280" name="Oval 188"/>
                  <p:cNvSpPr>
                    <a:spLocks noChangeArrowheads="1"/>
                  </p:cNvSpPr>
                  <p:nvPr/>
                </p:nvSpPr>
                <p:spPr bwMode="auto">
                  <a:xfrm>
                    <a:off x="776" y="512"/>
                    <a:ext cx="33" cy="12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767676"/>
                      </a:gs>
                      <a:gs pos="50000">
                        <a:srgbClr val="FFFFFF"/>
                      </a:gs>
                      <a:gs pos="100000">
                        <a:srgbClr val="767676"/>
                      </a:gs>
                    </a:gsLst>
                    <a:lin ang="0" scaled="1"/>
                  </a:gradFill>
                  <a:ln w="25400" algn="ctr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altLang="es-ES" sz="2800">
                      <a:latin typeface="Calibri" pitchFamily="34" charset="0"/>
                    </a:endParaRPr>
                  </a:p>
                </p:txBody>
              </p:sp>
              <p:sp>
                <p:nvSpPr>
                  <p:cNvPr id="281" name="AutoShape 189"/>
                  <p:cNvSpPr>
                    <a:spLocks noChangeArrowheads="1"/>
                  </p:cNvSpPr>
                  <p:nvPr/>
                </p:nvSpPr>
                <p:spPr bwMode="auto">
                  <a:xfrm rot="10800000">
                    <a:off x="777" y="576"/>
                    <a:ext cx="31" cy="27"/>
                  </a:xfrm>
                  <a:prstGeom prst="triangle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767676"/>
                      </a:gs>
                      <a:gs pos="50000">
                        <a:srgbClr val="FFFFFF"/>
                      </a:gs>
                      <a:gs pos="100000">
                        <a:srgbClr val="767676"/>
                      </a:gs>
                    </a:gsLst>
                    <a:lin ang="0" scaled="1"/>
                  </a:gradFill>
                  <a:ln w="25400" algn="ctr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altLang="es-ES" sz="2800">
                      <a:latin typeface="Calibri" pitchFamily="34" charset="0"/>
                    </a:endParaRPr>
                  </a:p>
                </p:txBody>
              </p:sp>
              <p:sp>
                <p:nvSpPr>
                  <p:cNvPr id="282" name="Rectangle 190"/>
                  <p:cNvSpPr>
                    <a:spLocks noChangeArrowheads="1"/>
                  </p:cNvSpPr>
                  <p:nvPr/>
                </p:nvSpPr>
                <p:spPr bwMode="auto">
                  <a:xfrm>
                    <a:off x="776" y="519"/>
                    <a:ext cx="33" cy="56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67676"/>
                      </a:gs>
                      <a:gs pos="50000">
                        <a:srgbClr val="FFFFFF"/>
                      </a:gs>
                      <a:gs pos="100000">
                        <a:srgbClr val="767676"/>
                      </a:gs>
                    </a:gsLst>
                    <a:lin ang="0" scaled="1"/>
                  </a:gradFill>
                  <a:ln w="25400" algn="ctr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altLang="es-ES" sz="2800">
                      <a:latin typeface="Calibri" pitchFamily="34" charset="0"/>
                    </a:endParaRPr>
                  </a:p>
                </p:txBody>
              </p:sp>
            </p:grpSp>
            <p:sp>
              <p:nvSpPr>
                <p:cNvPr id="270" name="Line 191"/>
                <p:cNvSpPr>
                  <a:spLocks noChangeShapeType="1"/>
                </p:cNvSpPr>
                <p:nvPr/>
              </p:nvSpPr>
              <p:spPr bwMode="auto">
                <a:xfrm>
                  <a:off x="712" y="301"/>
                  <a:ext cx="0" cy="71"/>
                </a:xfrm>
                <a:prstGeom prst="line">
                  <a:avLst/>
                </a:prstGeom>
                <a:noFill/>
                <a:ln w="508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271" name="Line 192"/>
                <p:cNvSpPr>
                  <a:spLocks noChangeShapeType="1"/>
                </p:cNvSpPr>
                <p:nvPr/>
              </p:nvSpPr>
              <p:spPr bwMode="auto">
                <a:xfrm rot="-5400000">
                  <a:off x="741" y="469"/>
                  <a:ext cx="0" cy="60"/>
                </a:xfrm>
                <a:prstGeom prst="line">
                  <a:avLst/>
                </a:prstGeom>
                <a:noFill/>
                <a:ln w="508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grpSp>
              <p:nvGrpSpPr>
                <p:cNvPr id="272" name="Group 193"/>
                <p:cNvGrpSpPr>
                  <a:grpSpLocks/>
                </p:cNvGrpSpPr>
                <p:nvPr/>
              </p:nvGrpSpPr>
              <p:grpSpPr bwMode="auto">
                <a:xfrm rot="10800000">
                  <a:off x="731" y="491"/>
                  <a:ext cx="23" cy="16"/>
                  <a:chOff x="508" y="602"/>
                  <a:chExt cx="29" cy="27"/>
                </a:xfrm>
              </p:grpSpPr>
              <p:sp>
                <p:nvSpPr>
                  <p:cNvPr id="277" name="Oval 194"/>
                  <p:cNvSpPr>
                    <a:spLocks noChangeArrowheads="1"/>
                  </p:cNvSpPr>
                  <p:nvPr/>
                </p:nvSpPr>
                <p:spPr bwMode="auto">
                  <a:xfrm>
                    <a:off x="508" y="602"/>
                    <a:ext cx="29" cy="27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595959"/>
                      </a:gs>
                      <a:gs pos="100000">
                        <a:srgbClr val="C0C0C0"/>
                      </a:gs>
                    </a:gsLst>
                    <a:lin ang="5400000" scaled="1"/>
                  </a:gra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altLang="es-ES" sz="2800">
                      <a:latin typeface="Calibri" pitchFamily="34" charset="0"/>
                    </a:endParaRPr>
                  </a:p>
                </p:txBody>
              </p:sp>
              <p:sp>
                <p:nvSpPr>
                  <p:cNvPr id="278" name="Line 195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522" y="605"/>
                    <a:ext cx="11" cy="1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  <p:sp>
                <p:nvSpPr>
                  <p:cNvPr id="279" name="Line 19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22" y="616"/>
                    <a:ext cx="11" cy="1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s-ES"/>
                  </a:p>
                </p:txBody>
              </p:sp>
            </p:grpSp>
            <p:sp>
              <p:nvSpPr>
                <p:cNvPr id="273" name="Line 197"/>
                <p:cNvSpPr>
                  <a:spLocks noChangeShapeType="1"/>
                </p:cNvSpPr>
                <p:nvPr/>
              </p:nvSpPr>
              <p:spPr bwMode="auto">
                <a:xfrm>
                  <a:off x="711" y="471"/>
                  <a:ext cx="0" cy="31"/>
                </a:xfrm>
                <a:prstGeom prst="line">
                  <a:avLst/>
                </a:prstGeom>
                <a:noFill/>
                <a:ln w="50800">
                  <a:solidFill>
                    <a:srgbClr val="000000"/>
                  </a:solidFill>
                  <a:round/>
                  <a:headEnd type="triangle" w="med" len="med"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274" name="Line 198"/>
                <p:cNvSpPr>
                  <a:spLocks noChangeShapeType="1"/>
                </p:cNvSpPr>
                <p:nvPr/>
              </p:nvSpPr>
              <p:spPr bwMode="auto">
                <a:xfrm>
                  <a:off x="769" y="421"/>
                  <a:ext cx="0" cy="79"/>
                </a:xfrm>
                <a:prstGeom prst="line">
                  <a:avLst/>
                </a:prstGeom>
                <a:noFill/>
                <a:ln w="508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275" name="Line 199"/>
                <p:cNvSpPr>
                  <a:spLocks noChangeShapeType="1"/>
                </p:cNvSpPr>
                <p:nvPr/>
              </p:nvSpPr>
              <p:spPr bwMode="auto">
                <a:xfrm rot="-5400000">
                  <a:off x="740" y="272"/>
                  <a:ext cx="0" cy="60"/>
                </a:xfrm>
                <a:prstGeom prst="line">
                  <a:avLst/>
                </a:prstGeom>
                <a:noFill/>
                <a:ln w="508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276" name="Line 200"/>
                <p:cNvSpPr>
                  <a:spLocks noChangeShapeType="1"/>
                </p:cNvSpPr>
                <p:nvPr/>
              </p:nvSpPr>
              <p:spPr bwMode="auto">
                <a:xfrm flipV="1">
                  <a:off x="768" y="301"/>
                  <a:ext cx="0" cy="31"/>
                </a:xfrm>
                <a:prstGeom prst="line">
                  <a:avLst/>
                </a:prstGeom>
                <a:noFill/>
                <a:ln w="50800">
                  <a:solidFill>
                    <a:srgbClr val="000000"/>
                  </a:solidFill>
                  <a:round/>
                  <a:headEnd type="triangle" w="med" len="med"/>
                  <a:tailEnd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</p:grpSp>
        </p:grpSp>
        <p:sp>
          <p:nvSpPr>
            <p:cNvPr id="263" name="Line 201"/>
            <p:cNvSpPr>
              <a:spLocks noChangeShapeType="1"/>
            </p:cNvSpPr>
            <p:nvPr/>
          </p:nvSpPr>
          <p:spPr bwMode="auto">
            <a:xfrm>
              <a:off x="635" y="373"/>
              <a:ext cx="33" cy="0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s-ES"/>
            </a:p>
          </p:txBody>
        </p:sp>
      </p:grpSp>
      <p:cxnSp>
        <p:nvCxnSpPr>
          <p:cNvPr id="326" name="AutoShape 208"/>
          <p:cNvCxnSpPr>
            <a:cxnSpLocks noChangeShapeType="1"/>
          </p:cNvCxnSpPr>
          <p:nvPr/>
        </p:nvCxnSpPr>
        <p:spPr bwMode="auto">
          <a:xfrm flipV="1">
            <a:off x="2701925" y="4276725"/>
            <a:ext cx="628650" cy="600075"/>
          </a:xfrm>
          <a:prstGeom prst="bentConnector3">
            <a:avLst>
              <a:gd name="adj1" fmla="val 100000"/>
            </a:avLst>
          </a:prstGeom>
          <a:noFill/>
          <a:ln w="25400">
            <a:solidFill>
              <a:schemeClr val="tx1"/>
            </a:solidFill>
            <a:miter lim="800000"/>
            <a:headEnd/>
            <a:tailEnd type="triangle" w="med" len="med"/>
          </a:ln>
        </p:spPr>
      </p:cxnSp>
      <p:grpSp>
        <p:nvGrpSpPr>
          <p:cNvPr id="327" name="Group 212"/>
          <p:cNvGrpSpPr>
            <a:grpSpLocks/>
          </p:cNvGrpSpPr>
          <p:nvPr/>
        </p:nvGrpSpPr>
        <p:grpSpPr bwMode="auto">
          <a:xfrm>
            <a:off x="2940050" y="3756025"/>
            <a:ext cx="731838" cy="617538"/>
            <a:chOff x="404" y="386"/>
            <a:chExt cx="74" cy="65"/>
          </a:xfrm>
        </p:grpSpPr>
        <p:grpSp>
          <p:nvGrpSpPr>
            <p:cNvPr id="328" name="Group 213"/>
            <p:cNvGrpSpPr>
              <a:grpSpLocks/>
            </p:cNvGrpSpPr>
            <p:nvPr/>
          </p:nvGrpSpPr>
          <p:grpSpPr bwMode="auto">
            <a:xfrm>
              <a:off x="404" y="377"/>
              <a:ext cx="61" cy="54"/>
              <a:chOff x="629" y="425"/>
              <a:chExt cx="109" cy="90"/>
            </a:xfrm>
          </p:grpSpPr>
          <p:sp>
            <p:nvSpPr>
              <p:cNvPr id="333" name="Rectangle 214"/>
              <p:cNvSpPr>
                <a:spLocks noChangeArrowheads="1"/>
              </p:cNvSpPr>
              <p:nvPr/>
            </p:nvSpPr>
            <p:spPr bwMode="auto">
              <a:xfrm>
                <a:off x="629" y="505"/>
                <a:ext cx="109" cy="10"/>
              </a:xfrm>
              <a:prstGeom prst="rect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altLang="es-ES" sz="2800">
                  <a:latin typeface="Calibri" pitchFamily="34" charset="0"/>
                </a:endParaRPr>
              </a:p>
            </p:txBody>
          </p:sp>
          <p:sp>
            <p:nvSpPr>
              <p:cNvPr id="334" name="Rectangle 215"/>
              <p:cNvSpPr>
                <a:spLocks noChangeArrowheads="1"/>
              </p:cNvSpPr>
              <p:nvPr/>
            </p:nvSpPr>
            <p:spPr bwMode="auto">
              <a:xfrm>
                <a:off x="634" y="430"/>
                <a:ext cx="96" cy="75"/>
              </a:xfrm>
              <a:prstGeom prst="rect">
                <a:avLst/>
              </a:prstGeom>
              <a:gradFill rotWithShape="1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>
                      <a:alpha val="0"/>
                    </a:srgbClr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2800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335" name="AutoShape 216"/>
              <p:cNvSpPr>
                <a:spLocks noChangeArrowheads="1"/>
              </p:cNvSpPr>
              <p:nvPr/>
            </p:nvSpPr>
            <p:spPr bwMode="auto">
              <a:xfrm>
                <a:off x="634" y="425"/>
                <a:ext cx="97" cy="5"/>
              </a:xfrm>
              <a:prstGeom prst="triangle">
                <a:avLst>
                  <a:gd name="adj" fmla="val 50000"/>
                </a:avLst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altLang="es-ES" sz="2800">
                  <a:latin typeface="Calibri" pitchFamily="34" charset="0"/>
                </a:endParaRPr>
              </a:p>
            </p:txBody>
          </p:sp>
        </p:grpSp>
        <p:grpSp>
          <p:nvGrpSpPr>
            <p:cNvPr id="329" name="Group 217"/>
            <p:cNvGrpSpPr>
              <a:grpSpLocks/>
            </p:cNvGrpSpPr>
            <p:nvPr/>
          </p:nvGrpSpPr>
          <p:grpSpPr bwMode="auto">
            <a:xfrm>
              <a:off x="417" y="386"/>
              <a:ext cx="61" cy="54"/>
              <a:chOff x="629" y="425"/>
              <a:chExt cx="109" cy="90"/>
            </a:xfrm>
          </p:grpSpPr>
          <p:sp>
            <p:nvSpPr>
              <p:cNvPr id="330" name="Rectangle 218"/>
              <p:cNvSpPr>
                <a:spLocks noChangeArrowheads="1"/>
              </p:cNvSpPr>
              <p:nvPr/>
            </p:nvSpPr>
            <p:spPr bwMode="auto">
              <a:xfrm>
                <a:off x="629" y="505"/>
                <a:ext cx="109" cy="10"/>
              </a:xfrm>
              <a:prstGeom prst="rect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altLang="es-ES" sz="2800">
                  <a:latin typeface="Calibri" pitchFamily="34" charset="0"/>
                </a:endParaRPr>
              </a:p>
            </p:txBody>
          </p:sp>
          <p:sp>
            <p:nvSpPr>
              <p:cNvPr id="331" name="Rectangle 219"/>
              <p:cNvSpPr>
                <a:spLocks noChangeArrowheads="1"/>
              </p:cNvSpPr>
              <p:nvPr/>
            </p:nvSpPr>
            <p:spPr bwMode="auto">
              <a:xfrm>
                <a:off x="634" y="430"/>
                <a:ext cx="96" cy="75"/>
              </a:xfrm>
              <a:prstGeom prst="rect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altLang="es-ES" sz="2800">
                  <a:latin typeface="Calibri" pitchFamily="34" charset="0"/>
                </a:endParaRPr>
              </a:p>
            </p:txBody>
          </p:sp>
          <p:sp>
            <p:nvSpPr>
              <p:cNvPr id="332" name="AutoShape 220"/>
              <p:cNvSpPr>
                <a:spLocks noChangeArrowheads="1"/>
              </p:cNvSpPr>
              <p:nvPr/>
            </p:nvSpPr>
            <p:spPr bwMode="auto">
              <a:xfrm>
                <a:off x="634" y="425"/>
                <a:ext cx="97" cy="5"/>
              </a:xfrm>
              <a:prstGeom prst="triangle">
                <a:avLst>
                  <a:gd name="adj" fmla="val 50000"/>
                </a:avLst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altLang="es-ES" sz="2800">
                  <a:latin typeface="Calibri" pitchFamily="34" charset="0"/>
                </a:endParaRPr>
              </a:p>
            </p:txBody>
          </p:sp>
        </p:grpSp>
      </p:grpSp>
      <p:cxnSp>
        <p:nvCxnSpPr>
          <p:cNvPr id="336" name="AutoShape 222"/>
          <p:cNvCxnSpPr>
            <a:cxnSpLocks noChangeShapeType="1"/>
          </p:cNvCxnSpPr>
          <p:nvPr/>
        </p:nvCxnSpPr>
        <p:spPr bwMode="auto">
          <a:xfrm>
            <a:off x="3452813" y="2838450"/>
            <a:ext cx="2074862" cy="407988"/>
          </a:xfrm>
          <a:prstGeom prst="bentConnector3">
            <a:avLst>
              <a:gd name="adj1" fmla="val 50000"/>
            </a:avLst>
          </a:prstGeom>
          <a:noFill/>
          <a:ln w="25400">
            <a:solidFill>
              <a:srgbClr val="0070C0"/>
            </a:solidFill>
            <a:miter lim="800000"/>
            <a:headEnd/>
            <a:tailEnd type="triangle" w="med" len="med"/>
          </a:ln>
        </p:spPr>
      </p:cxnSp>
      <p:sp>
        <p:nvSpPr>
          <p:cNvPr id="337" name="Text Box 105"/>
          <p:cNvSpPr txBox="1">
            <a:spLocks noChangeArrowheads="1"/>
          </p:cNvSpPr>
          <p:nvPr/>
        </p:nvSpPr>
        <p:spPr bwMode="auto">
          <a:xfrm>
            <a:off x="1077913" y="5691188"/>
            <a:ext cx="112553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9" tIns="45245" rIns="90489" bIns="45245"/>
          <a:lstStyle/>
          <a:p>
            <a:pPr algn="ctr" defTabSz="3867777">
              <a:defRPr/>
            </a:pPr>
            <a:r>
              <a:rPr lang="en-US" sz="1400" b="1" cap="all" dirty="0">
                <a:solidFill>
                  <a:srgbClr val="336600"/>
                </a:solidFill>
                <a:latin typeface="Calibri" pitchFamily="34" charset="0"/>
              </a:rPr>
              <a:t>WASHING</a:t>
            </a:r>
          </a:p>
        </p:txBody>
      </p:sp>
      <p:sp>
        <p:nvSpPr>
          <p:cNvPr id="338" name="Text Box 105"/>
          <p:cNvSpPr txBox="1">
            <a:spLocks noChangeArrowheads="1"/>
          </p:cNvSpPr>
          <p:nvPr/>
        </p:nvSpPr>
        <p:spPr bwMode="auto">
          <a:xfrm>
            <a:off x="3246438" y="4251325"/>
            <a:ext cx="102393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9" tIns="45245" rIns="90489" bIns="45245"/>
          <a:lstStyle/>
          <a:p>
            <a:pPr algn="ctr" defTabSz="3867777">
              <a:defRPr/>
            </a:pPr>
            <a:r>
              <a:rPr lang="en-US" sz="1400" b="1" cap="all" dirty="0">
                <a:solidFill>
                  <a:srgbClr val="336600"/>
                </a:solidFill>
                <a:latin typeface="Calibri" pitchFamily="34" charset="0"/>
              </a:rPr>
              <a:t>STORAGE </a:t>
            </a:r>
            <a:r>
              <a:rPr lang="en-US" sz="1400" b="1" cap="all" dirty="0" err="1">
                <a:solidFill>
                  <a:srgbClr val="336600"/>
                </a:solidFill>
                <a:latin typeface="Calibri" pitchFamily="34" charset="0"/>
              </a:rPr>
              <a:t>TanKs</a:t>
            </a:r>
            <a:endParaRPr lang="en-US" sz="1400" b="1" cap="all" dirty="0">
              <a:solidFill>
                <a:srgbClr val="336600"/>
              </a:solidFill>
              <a:latin typeface="Calibri" pitchFamily="34" charset="0"/>
            </a:endParaRPr>
          </a:p>
        </p:txBody>
      </p:sp>
      <p:sp>
        <p:nvSpPr>
          <p:cNvPr id="339" name="Text Box 105"/>
          <p:cNvSpPr txBox="1">
            <a:spLocks noChangeArrowheads="1"/>
          </p:cNvSpPr>
          <p:nvPr/>
        </p:nvSpPr>
        <p:spPr bwMode="auto">
          <a:xfrm>
            <a:off x="7573963" y="3135313"/>
            <a:ext cx="1484134" cy="3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9" tIns="45245" rIns="90489" bIns="45245"/>
          <a:lstStyle/>
          <a:p>
            <a:pPr algn="ctr" defTabSz="3867150"/>
            <a:r>
              <a:rPr lang="en-US" altLang="es-ES" sz="1400" b="1" dirty="0" smtClean="0">
                <a:latin typeface="Calibri" pitchFamily="34" charset="0"/>
              </a:rPr>
              <a:t>Lignosulphonates</a:t>
            </a:r>
            <a:endParaRPr lang="en-US" altLang="es-ES" sz="1400" b="1" dirty="0">
              <a:latin typeface="Calibri" pitchFamily="34" charset="0"/>
            </a:endParaRPr>
          </a:p>
        </p:txBody>
      </p:sp>
      <p:sp>
        <p:nvSpPr>
          <p:cNvPr id="340" name="Text Box 105"/>
          <p:cNvSpPr txBox="1">
            <a:spLocks noChangeArrowheads="1"/>
          </p:cNvSpPr>
          <p:nvPr/>
        </p:nvSpPr>
        <p:spPr bwMode="auto">
          <a:xfrm>
            <a:off x="5199063" y="3756025"/>
            <a:ext cx="1727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9" tIns="45245" rIns="90489" bIns="45245"/>
          <a:lstStyle/>
          <a:p>
            <a:pPr algn="ctr" defTabSz="3867777">
              <a:defRPr/>
            </a:pPr>
            <a:r>
              <a:rPr lang="en-US" sz="1600" b="1" cap="all" dirty="0" err="1">
                <a:solidFill>
                  <a:srgbClr val="336600"/>
                </a:solidFill>
                <a:latin typeface="Calibri" pitchFamily="34" charset="0"/>
              </a:rPr>
              <a:t>EvaporaTORS</a:t>
            </a:r>
            <a:endParaRPr lang="en-US" sz="1600" b="1" cap="all" dirty="0">
              <a:solidFill>
                <a:srgbClr val="336600"/>
              </a:solidFill>
              <a:latin typeface="Calibri" pitchFamily="34" charset="0"/>
            </a:endParaRPr>
          </a:p>
        </p:txBody>
      </p:sp>
      <p:sp>
        <p:nvSpPr>
          <p:cNvPr id="341" name="Text Box 105"/>
          <p:cNvSpPr txBox="1">
            <a:spLocks noChangeArrowheads="1"/>
          </p:cNvSpPr>
          <p:nvPr/>
        </p:nvSpPr>
        <p:spPr bwMode="auto">
          <a:xfrm>
            <a:off x="4576763" y="2924175"/>
            <a:ext cx="71913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9" tIns="45245" rIns="90489" bIns="45245"/>
          <a:lstStyle/>
          <a:p>
            <a:pPr algn="ctr" defTabSz="3867150"/>
            <a:r>
              <a:rPr lang="en-US" altLang="es-ES" sz="1400" b="1">
                <a:latin typeface="Calibri" pitchFamily="34" charset="0"/>
              </a:rPr>
              <a:t>Others</a:t>
            </a:r>
          </a:p>
        </p:txBody>
      </p:sp>
      <p:sp>
        <p:nvSpPr>
          <p:cNvPr id="342" name="Text Box 105"/>
          <p:cNvSpPr txBox="1">
            <a:spLocks noChangeArrowheads="1"/>
          </p:cNvSpPr>
          <p:nvPr/>
        </p:nvSpPr>
        <p:spPr bwMode="auto">
          <a:xfrm>
            <a:off x="4864100" y="5713413"/>
            <a:ext cx="1058863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9" tIns="45245" rIns="90489" bIns="45245"/>
          <a:lstStyle/>
          <a:p>
            <a:pPr algn="ctr" defTabSz="3867777">
              <a:defRPr/>
            </a:pPr>
            <a:r>
              <a:rPr lang="en-US" sz="1400" b="1" cap="all" dirty="0">
                <a:solidFill>
                  <a:srgbClr val="336600"/>
                </a:solidFill>
                <a:latin typeface="Calibri" pitchFamily="34" charset="0"/>
              </a:rPr>
              <a:t>WASHING</a:t>
            </a:r>
          </a:p>
        </p:txBody>
      </p:sp>
      <p:sp>
        <p:nvSpPr>
          <p:cNvPr id="343" name="Text Box 105"/>
          <p:cNvSpPr txBox="1">
            <a:spLocks noChangeArrowheads="1"/>
          </p:cNvSpPr>
          <p:nvPr/>
        </p:nvSpPr>
        <p:spPr bwMode="auto">
          <a:xfrm>
            <a:off x="2438430" y="5813489"/>
            <a:ext cx="1233458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9" tIns="45245" rIns="90489" bIns="45245"/>
          <a:lstStyle/>
          <a:p>
            <a:pPr algn="ctr" defTabSz="3867150"/>
            <a:r>
              <a:rPr lang="en-US" altLang="es-ES" sz="1400" b="1" dirty="0" smtClean="0">
                <a:solidFill>
                  <a:srgbClr val="336600"/>
                </a:solidFill>
                <a:latin typeface="Calibri" pitchFamily="34" charset="0"/>
              </a:rPr>
              <a:t>BLEACHING</a:t>
            </a:r>
            <a:endParaRPr lang="en-US" altLang="es-ES" sz="1400" b="1" baseline="-25000" dirty="0">
              <a:solidFill>
                <a:srgbClr val="336600"/>
              </a:solidFill>
              <a:latin typeface="Calibri" pitchFamily="34" charset="0"/>
            </a:endParaRPr>
          </a:p>
        </p:txBody>
      </p:sp>
      <p:sp>
        <p:nvSpPr>
          <p:cNvPr id="344" name="Oval 226"/>
          <p:cNvSpPr>
            <a:spLocks noChangeArrowheads="1"/>
          </p:cNvSpPr>
          <p:nvPr/>
        </p:nvSpPr>
        <p:spPr bwMode="auto">
          <a:xfrm>
            <a:off x="7618413" y="2959100"/>
            <a:ext cx="1322387" cy="698500"/>
          </a:xfrm>
          <a:prstGeom prst="ellipse">
            <a:avLst/>
          </a:prstGeom>
          <a:noFill/>
          <a:ln w="25400">
            <a:solidFill>
              <a:srgbClr val="FF9900"/>
            </a:solidFill>
            <a:round/>
            <a:headEnd/>
            <a:tailEnd/>
          </a:ln>
        </p:spPr>
        <p:txBody>
          <a:bodyPr wrap="none" lIns="90489" tIns="45245" rIns="90489" bIns="45245" anchor="ctr"/>
          <a:lstStyle/>
          <a:p>
            <a:pPr>
              <a:defRPr/>
            </a:pPr>
            <a:endParaRPr lang="en-US" sz="2800">
              <a:ln>
                <a:solidFill>
                  <a:schemeClr val="tx1"/>
                </a:solidFill>
              </a:ln>
              <a:latin typeface="Calibri" pitchFamily="34" charset="0"/>
            </a:endParaRPr>
          </a:p>
        </p:txBody>
      </p:sp>
      <p:sp>
        <p:nvSpPr>
          <p:cNvPr id="345" name="Text Box 105"/>
          <p:cNvSpPr txBox="1">
            <a:spLocks noChangeArrowheads="1"/>
          </p:cNvSpPr>
          <p:nvPr/>
        </p:nvSpPr>
        <p:spPr bwMode="auto">
          <a:xfrm>
            <a:off x="68263" y="3792538"/>
            <a:ext cx="1227137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9" tIns="45245" rIns="90489" bIns="45245"/>
          <a:lstStyle/>
          <a:p>
            <a:pPr algn="ctr" defTabSz="3867777">
              <a:defRPr/>
            </a:pPr>
            <a:r>
              <a:rPr lang="en-US" sz="1400" b="1" cap="all" dirty="0" err="1">
                <a:solidFill>
                  <a:srgbClr val="336600"/>
                </a:solidFill>
                <a:latin typeface="Calibri" pitchFamily="34" charset="0"/>
              </a:rPr>
              <a:t>DigesteRs</a:t>
            </a:r>
            <a:endParaRPr lang="en-US" sz="1400" b="1" cap="all" dirty="0">
              <a:solidFill>
                <a:srgbClr val="336600"/>
              </a:solidFill>
              <a:latin typeface="Calibri" pitchFamily="34" charset="0"/>
            </a:endParaRPr>
          </a:p>
        </p:txBody>
      </p:sp>
      <p:sp>
        <p:nvSpPr>
          <p:cNvPr id="346" name="Text Box 105"/>
          <p:cNvSpPr txBox="1">
            <a:spLocks noChangeArrowheads="1"/>
          </p:cNvSpPr>
          <p:nvPr/>
        </p:nvSpPr>
        <p:spPr bwMode="auto">
          <a:xfrm>
            <a:off x="1871452" y="2216407"/>
            <a:ext cx="1444957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9" tIns="45245" rIns="90489" bIns="45245"/>
          <a:lstStyle/>
          <a:p>
            <a:pPr algn="ctr" defTabSz="3867777">
              <a:defRPr/>
            </a:pPr>
            <a:r>
              <a:rPr lang="en-US" altLang="es-ES" sz="1400" b="1" cap="all" dirty="0" smtClean="0">
                <a:solidFill>
                  <a:srgbClr val="336600"/>
                </a:solidFill>
                <a:latin typeface="Calibri" pitchFamily="34" charset="0"/>
              </a:rPr>
              <a:t>Detoxification/purification</a:t>
            </a:r>
            <a:endParaRPr lang="en-US" altLang="es-ES" sz="1400" b="1" cap="all" dirty="0">
              <a:solidFill>
                <a:srgbClr val="336600"/>
              </a:solidFill>
              <a:latin typeface="Calibri" pitchFamily="34" charset="0"/>
            </a:endParaRPr>
          </a:p>
        </p:txBody>
      </p:sp>
      <p:grpSp>
        <p:nvGrpSpPr>
          <p:cNvPr id="347" name="Group 137"/>
          <p:cNvGrpSpPr>
            <a:grpSpLocks/>
          </p:cNvGrpSpPr>
          <p:nvPr/>
        </p:nvGrpSpPr>
        <p:grpSpPr bwMode="auto">
          <a:xfrm>
            <a:off x="2995613" y="2698750"/>
            <a:ext cx="490537" cy="325438"/>
            <a:chOff x="637" y="337"/>
            <a:chExt cx="90" cy="70"/>
          </a:xfrm>
        </p:grpSpPr>
        <p:sp>
          <p:nvSpPr>
            <p:cNvPr id="348" name="Rectangle 138"/>
            <p:cNvSpPr>
              <a:spLocks noChangeArrowheads="1"/>
            </p:cNvSpPr>
            <p:nvPr/>
          </p:nvSpPr>
          <p:spPr bwMode="auto">
            <a:xfrm>
              <a:off x="637" y="397"/>
              <a:ext cx="90" cy="10"/>
            </a:xfrm>
            <a:prstGeom prst="rect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25400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s-ES" sz="2800">
                <a:latin typeface="Calibri" pitchFamily="34" charset="0"/>
              </a:endParaRPr>
            </a:p>
          </p:txBody>
        </p:sp>
        <p:sp>
          <p:nvSpPr>
            <p:cNvPr id="349" name="Rectangle 139"/>
            <p:cNvSpPr>
              <a:spLocks noChangeArrowheads="1"/>
            </p:cNvSpPr>
            <p:nvPr/>
          </p:nvSpPr>
          <p:spPr bwMode="auto">
            <a:xfrm>
              <a:off x="643" y="337"/>
              <a:ext cx="78" cy="60"/>
            </a:xfrm>
            <a:prstGeom prst="rect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>
                    <a:alpha val="0"/>
                  </a:srgbClr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25400" algn="ctr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sz="2800">
                <a:latin typeface="Calibri" pitchFamily="34" charset="0"/>
                <a:cs typeface="Calibri" pitchFamily="34" charset="0"/>
              </a:endParaRPr>
            </a:p>
          </p:txBody>
        </p:sp>
      </p:grpSp>
      <p:cxnSp>
        <p:nvCxnSpPr>
          <p:cNvPr id="350" name="226 Conector recto de flecha"/>
          <p:cNvCxnSpPr>
            <a:cxnSpLocks noChangeShapeType="1"/>
            <a:stCxn id="335" idx="0"/>
          </p:cNvCxnSpPr>
          <p:nvPr/>
        </p:nvCxnSpPr>
        <p:spPr bwMode="auto">
          <a:xfrm flipV="1">
            <a:off x="3236913" y="2978150"/>
            <a:ext cx="3175" cy="692150"/>
          </a:xfrm>
          <a:prstGeom prst="straightConnector1">
            <a:avLst/>
          </a:prstGeom>
          <a:noFill/>
          <a:ln w="28575" algn="ctr">
            <a:solidFill>
              <a:srgbClr val="0070C0"/>
            </a:solidFill>
            <a:round/>
            <a:headEnd/>
            <a:tailEnd type="arrow" w="med" len="med"/>
          </a:ln>
        </p:spPr>
      </p:cxnSp>
      <p:grpSp>
        <p:nvGrpSpPr>
          <p:cNvPr id="351" name="87 Grupo"/>
          <p:cNvGrpSpPr>
            <a:grpSpLocks/>
          </p:cNvGrpSpPr>
          <p:nvPr/>
        </p:nvGrpSpPr>
        <p:grpSpPr bwMode="auto">
          <a:xfrm>
            <a:off x="4533900" y="1355725"/>
            <a:ext cx="487363" cy="769938"/>
            <a:chOff x="5489875" y="4434659"/>
            <a:chExt cx="628917" cy="1194591"/>
          </a:xfrm>
        </p:grpSpPr>
        <p:grpSp>
          <p:nvGrpSpPr>
            <p:cNvPr id="352" name="Group 120"/>
            <p:cNvGrpSpPr>
              <a:grpSpLocks/>
            </p:cNvGrpSpPr>
            <p:nvPr/>
          </p:nvGrpSpPr>
          <p:grpSpPr bwMode="auto">
            <a:xfrm>
              <a:off x="5489875" y="4434659"/>
              <a:ext cx="523364" cy="1159307"/>
              <a:chOff x="138" y="217"/>
              <a:chExt cx="119" cy="230"/>
            </a:xfrm>
          </p:grpSpPr>
          <p:sp>
            <p:nvSpPr>
              <p:cNvPr id="359" name="Rectangle 121"/>
              <p:cNvSpPr>
                <a:spLocks noChangeArrowheads="1"/>
              </p:cNvSpPr>
              <p:nvPr/>
            </p:nvSpPr>
            <p:spPr bwMode="auto">
              <a:xfrm>
                <a:off x="138" y="241"/>
                <a:ext cx="119" cy="159"/>
              </a:xfrm>
              <a:prstGeom prst="rect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altLang="es-ES" sz="2800">
                  <a:latin typeface="Calibri" pitchFamily="34" charset="0"/>
                </a:endParaRPr>
              </a:p>
            </p:txBody>
          </p:sp>
          <p:sp>
            <p:nvSpPr>
              <p:cNvPr id="360" name="AutoShape 122"/>
              <p:cNvSpPr>
                <a:spLocks noChangeArrowheads="1"/>
              </p:cNvSpPr>
              <p:nvPr/>
            </p:nvSpPr>
            <p:spPr bwMode="auto">
              <a:xfrm>
                <a:off x="143" y="225"/>
                <a:ext cx="108" cy="15"/>
              </a:xfrm>
              <a:prstGeom prst="triangle">
                <a:avLst>
                  <a:gd name="adj" fmla="val 50000"/>
                </a:avLst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altLang="es-ES" sz="2800">
                  <a:latin typeface="Calibri" pitchFamily="34" charset="0"/>
                </a:endParaRPr>
              </a:p>
            </p:txBody>
          </p:sp>
          <p:sp>
            <p:nvSpPr>
              <p:cNvPr id="361" name="Rectangle 123"/>
              <p:cNvSpPr>
                <a:spLocks noChangeArrowheads="1"/>
              </p:cNvSpPr>
              <p:nvPr/>
            </p:nvSpPr>
            <p:spPr bwMode="auto">
              <a:xfrm>
                <a:off x="194" y="218"/>
                <a:ext cx="7" cy="9"/>
              </a:xfrm>
              <a:prstGeom prst="rect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altLang="es-ES" sz="2800">
                  <a:latin typeface="Calibri" pitchFamily="34" charset="0"/>
                </a:endParaRPr>
              </a:p>
            </p:txBody>
          </p:sp>
          <p:sp>
            <p:nvSpPr>
              <p:cNvPr id="362" name="Line 124"/>
              <p:cNvSpPr>
                <a:spLocks noChangeShapeType="1"/>
              </p:cNvSpPr>
              <p:nvPr/>
            </p:nvSpPr>
            <p:spPr bwMode="auto">
              <a:xfrm>
                <a:off x="191" y="217"/>
                <a:ext cx="14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363" name="AutoShape 125"/>
              <p:cNvSpPr>
                <a:spLocks noChangeArrowheads="1"/>
              </p:cNvSpPr>
              <p:nvPr/>
            </p:nvSpPr>
            <p:spPr bwMode="auto">
              <a:xfrm>
                <a:off x="139" y="401"/>
                <a:ext cx="116" cy="4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959 w 21600"/>
                  <a:gd name="T13" fmla="*/ 6104 h 21600"/>
                  <a:gd name="T14" fmla="*/ 15641 w 21600"/>
                  <a:gd name="T15" fmla="*/ 1549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168" y="21600"/>
                    </a:lnTo>
                    <a:lnTo>
                      <a:pt x="13432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</p:grpSp>
        <p:grpSp>
          <p:nvGrpSpPr>
            <p:cNvPr id="353" name="Group 126"/>
            <p:cNvGrpSpPr>
              <a:grpSpLocks/>
            </p:cNvGrpSpPr>
            <p:nvPr/>
          </p:nvGrpSpPr>
          <p:grpSpPr bwMode="auto">
            <a:xfrm>
              <a:off x="5595428" y="4469943"/>
              <a:ext cx="523364" cy="1159307"/>
              <a:chOff x="138" y="217"/>
              <a:chExt cx="119" cy="230"/>
            </a:xfrm>
          </p:grpSpPr>
          <p:sp>
            <p:nvSpPr>
              <p:cNvPr id="354" name="Rectangle 127"/>
              <p:cNvSpPr>
                <a:spLocks noChangeArrowheads="1"/>
              </p:cNvSpPr>
              <p:nvPr/>
            </p:nvSpPr>
            <p:spPr bwMode="auto">
              <a:xfrm>
                <a:off x="138" y="241"/>
                <a:ext cx="119" cy="159"/>
              </a:xfrm>
              <a:prstGeom prst="rect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altLang="es-ES" sz="2800">
                  <a:latin typeface="Calibri" pitchFamily="34" charset="0"/>
                </a:endParaRPr>
              </a:p>
            </p:txBody>
          </p:sp>
          <p:sp>
            <p:nvSpPr>
              <p:cNvPr id="355" name="AutoShape 128"/>
              <p:cNvSpPr>
                <a:spLocks noChangeArrowheads="1"/>
              </p:cNvSpPr>
              <p:nvPr/>
            </p:nvSpPr>
            <p:spPr bwMode="auto">
              <a:xfrm>
                <a:off x="143" y="225"/>
                <a:ext cx="108" cy="15"/>
              </a:xfrm>
              <a:prstGeom prst="triangle">
                <a:avLst>
                  <a:gd name="adj" fmla="val 50000"/>
                </a:avLst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altLang="es-ES" sz="2800">
                  <a:latin typeface="Calibri" pitchFamily="34" charset="0"/>
                </a:endParaRPr>
              </a:p>
            </p:txBody>
          </p:sp>
          <p:sp>
            <p:nvSpPr>
              <p:cNvPr id="356" name="Rectangle 129"/>
              <p:cNvSpPr>
                <a:spLocks noChangeArrowheads="1"/>
              </p:cNvSpPr>
              <p:nvPr/>
            </p:nvSpPr>
            <p:spPr bwMode="auto">
              <a:xfrm>
                <a:off x="194" y="218"/>
                <a:ext cx="7" cy="9"/>
              </a:xfrm>
              <a:prstGeom prst="rect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altLang="es-ES" sz="2800">
                  <a:latin typeface="Calibri" pitchFamily="34" charset="0"/>
                </a:endParaRPr>
              </a:p>
            </p:txBody>
          </p:sp>
          <p:sp>
            <p:nvSpPr>
              <p:cNvPr id="357" name="Line 130"/>
              <p:cNvSpPr>
                <a:spLocks noChangeShapeType="1"/>
              </p:cNvSpPr>
              <p:nvPr/>
            </p:nvSpPr>
            <p:spPr bwMode="auto">
              <a:xfrm>
                <a:off x="191" y="217"/>
                <a:ext cx="14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358" name="AutoShape 131"/>
              <p:cNvSpPr>
                <a:spLocks noChangeArrowheads="1"/>
              </p:cNvSpPr>
              <p:nvPr/>
            </p:nvSpPr>
            <p:spPr bwMode="auto">
              <a:xfrm>
                <a:off x="139" y="401"/>
                <a:ext cx="116" cy="4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959 w 21600"/>
                  <a:gd name="T13" fmla="*/ 6104 h 21600"/>
                  <a:gd name="T14" fmla="*/ 15641 w 21600"/>
                  <a:gd name="T15" fmla="*/ 1549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168" y="21600"/>
                    </a:lnTo>
                    <a:lnTo>
                      <a:pt x="13432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</p:grpSp>
      </p:grpSp>
      <p:cxnSp>
        <p:nvCxnSpPr>
          <p:cNvPr id="364" name="101 Conector angular"/>
          <p:cNvCxnSpPr>
            <a:cxnSpLocks noChangeShapeType="1"/>
            <a:endCxn id="359" idx="1"/>
          </p:cNvCxnSpPr>
          <p:nvPr/>
        </p:nvCxnSpPr>
        <p:spPr bwMode="auto">
          <a:xfrm rot="5400000" flipH="1" flipV="1">
            <a:off x="3383756" y="1548607"/>
            <a:ext cx="1006475" cy="1293812"/>
          </a:xfrm>
          <a:prstGeom prst="bentConnector2">
            <a:avLst/>
          </a:prstGeom>
          <a:noFill/>
          <a:ln w="28575" algn="ctr">
            <a:solidFill>
              <a:srgbClr val="0070C0"/>
            </a:solidFill>
            <a:round/>
            <a:headEnd/>
            <a:tailEnd type="arrow" w="med" len="med"/>
          </a:ln>
        </p:spPr>
      </p:cxnSp>
      <p:sp>
        <p:nvSpPr>
          <p:cNvPr id="365" name="Text Box 105"/>
          <p:cNvSpPr txBox="1">
            <a:spLocks noChangeArrowheads="1"/>
          </p:cNvSpPr>
          <p:nvPr/>
        </p:nvSpPr>
        <p:spPr bwMode="auto">
          <a:xfrm>
            <a:off x="4179888" y="2095809"/>
            <a:ext cx="1189037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9" tIns="45245" rIns="90489" bIns="45245"/>
          <a:lstStyle/>
          <a:p>
            <a:pPr algn="ctr" defTabSz="3867150">
              <a:defRPr/>
            </a:pPr>
            <a:r>
              <a:rPr lang="en-US" altLang="es-ES" sz="1400" b="1" cap="all" dirty="0">
                <a:solidFill>
                  <a:srgbClr val="336600"/>
                </a:solidFill>
                <a:latin typeface="Calibri" pitchFamily="34" charset="0"/>
              </a:rPr>
              <a:t>CONVERSION</a:t>
            </a:r>
          </a:p>
        </p:txBody>
      </p:sp>
      <p:cxnSp>
        <p:nvCxnSpPr>
          <p:cNvPr id="366" name="201 Conector recto de flecha"/>
          <p:cNvCxnSpPr>
            <a:cxnSpLocks noChangeShapeType="1"/>
          </p:cNvCxnSpPr>
          <p:nvPr/>
        </p:nvCxnSpPr>
        <p:spPr bwMode="auto">
          <a:xfrm>
            <a:off x="6229350" y="1792288"/>
            <a:ext cx="503238" cy="0"/>
          </a:xfrm>
          <a:prstGeom prst="straightConnector1">
            <a:avLst/>
          </a:prstGeom>
          <a:noFill/>
          <a:ln w="25400">
            <a:solidFill>
              <a:srgbClr val="0070C0"/>
            </a:solidFill>
            <a:miter lim="800000"/>
            <a:headEnd/>
            <a:tailEnd type="triangle" w="med" len="med"/>
          </a:ln>
        </p:spPr>
      </p:cxnSp>
      <p:sp>
        <p:nvSpPr>
          <p:cNvPr id="367" name="Text Box 105"/>
          <p:cNvSpPr txBox="1">
            <a:spLocks noChangeArrowheads="1"/>
          </p:cNvSpPr>
          <p:nvPr/>
        </p:nvSpPr>
        <p:spPr bwMode="auto">
          <a:xfrm>
            <a:off x="6769053" y="1224699"/>
            <a:ext cx="827088" cy="890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9" tIns="45245" rIns="90489" bIns="45245"/>
          <a:lstStyle/>
          <a:p>
            <a:pPr algn="ctr" defTabSz="3867150"/>
            <a:r>
              <a:rPr lang="en-US" altLang="es-ES" sz="1400" b="1" dirty="0" smtClean="0">
                <a:latin typeface="Calibri" pitchFamily="34" charset="0"/>
              </a:rPr>
              <a:t>Ethanol</a:t>
            </a:r>
          </a:p>
          <a:p>
            <a:pPr algn="ctr" defTabSz="3867150"/>
            <a:r>
              <a:rPr lang="en-US" altLang="es-ES" sz="1400" b="1" dirty="0" smtClean="0">
                <a:latin typeface="Calibri" pitchFamily="34" charset="0"/>
              </a:rPr>
              <a:t>PHBs</a:t>
            </a:r>
          </a:p>
          <a:p>
            <a:pPr algn="ctr" defTabSz="3867150"/>
            <a:r>
              <a:rPr lang="en-US" altLang="es-ES" sz="1400" b="1" dirty="0">
                <a:latin typeface="Calibri" pitchFamily="34" charset="0"/>
              </a:rPr>
              <a:t>Furfural</a:t>
            </a:r>
          </a:p>
          <a:p>
            <a:pPr algn="ctr" defTabSz="3867150"/>
            <a:r>
              <a:rPr lang="en-US" altLang="es-ES" sz="1400" b="1" dirty="0">
                <a:latin typeface="Calibri" pitchFamily="34" charset="0"/>
              </a:rPr>
              <a:t>Xylitol</a:t>
            </a:r>
          </a:p>
          <a:p>
            <a:pPr algn="ctr" defTabSz="3867150"/>
            <a:endParaRPr lang="en-US" altLang="es-ES" sz="1400" b="1" dirty="0">
              <a:latin typeface="Calibri" pitchFamily="34" charset="0"/>
            </a:endParaRPr>
          </a:p>
        </p:txBody>
      </p:sp>
      <p:sp>
        <p:nvSpPr>
          <p:cNvPr id="368" name="Line 142"/>
          <p:cNvSpPr>
            <a:spLocks noChangeShapeType="1"/>
          </p:cNvSpPr>
          <p:nvPr/>
        </p:nvSpPr>
        <p:spPr bwMode="auto">
          <a:xfrm flipH="1">
            <a:off x="6356350" y="1830388"/>
            <a:ext cx="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grpSp>
        <p:nvGrpSpPr>
          <p:cNvPr id="369" name="Group 143"/>
          <p:cNvGrpSpPr>
            <a:grpSpLocks/>
          </p:cNvGrpSpPr>
          <p:nvPr/>
        </p:nvGrpSpPr>
        <p:grpSpPr bwMode="auto">
          <a:xfrm>
            <a:off x="5849938" y="1417638"/>
            <a:ext cx="360362" cy="749300"/>
            <a:chOff x="692" y="373"/>
            <a:chExt cx="39" cy="97"/>
          </a:xfrm>
        </p:grpSpPr>
        <p:sp>
          <p:nvSpPr>
            <p:cNvPr id="370" name="Oval 144"/>
            <p:cNvSpPr>
              <a:spLocks noChangeArrowheads="1"/>
            </p:cNvSpPr>
            <p:nvPr/>
          </p:nvSpPr>
          <p:spPr bwMode="auto">
            <a:xfrm>
              <a:off x="692" y="373"/>
              <a:ext cx="39" cy="15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25400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altLang="es-ES" sz="2800">
                <a:latin typeface="Calibri" pitchFamily="34" charset="0"/>
              </a:endParaRPr>
            </a:p>
          </p:txBody>
        </p:sp>
        <p:sp>
          <p:nvSpPr>
            <p:cNvPr id="371" name="Oval 145"/>
            <p:cNvSpPr>
              <a:spLocks noChangeArrowheads="1"/>
            </p:cNvSpPr>
            <p:nvPr/>
          </p:nvSpPr>
          <p:spPr bwMode="auto">
            <a:xfrm>
              <a:off x="692" y="455"/>
              <a:ext cx="39" cy="15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25400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altLang="es-ES" sz="2800">
                <a:latin typeface="Calibri" pitchFamily="34" charset="0"/>
              </a:endParaRPr>
            </a:p>
          </p:txBody>
        </p:sp>
        <p:sp>
          <p:nvSpPr>
            <p:cNvPr id="372" name="Rectangle 146"/>
            <p:cNvSpPr>
              <a:spLocks noChangeArrowheads="1"/>
            </p:cNvSpPr>
            <p:nvPr/>
          </p:nvSpPr>
          <p:spPr bwMode="auto">
            <a:xfrm>
              <a:off x="692" y="381"/>
              <a:ext cx="39" cy="81"/>
            </a:xfrm>
            <a:prstGeom prst="rect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25400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altLang="es-ES" sz="2800">
                <a:latin typeface="Calibri" pitchFamily="34" charset="0"/>
              </a:endParaRPr>
            </a:p>
          </p:txBody>
        </p:sp>
      </p:grpSp>
      <p:cxnSp>
        <p:nvCxnSpPr>
          <p:cNvPr id="373" name="110 Conector angular"/>
          <p:cNvCxnSpPr>
            <a:cxnSpLocks noChangeShapeType="1"/>
            <a:stCxn id="354" idx="3"/>
            <a:endCxn id="372" idx="1"/>
          </p:cNvCxnSpPr>
          <p:nvPr/>
        </p:nvCxnSpPr>
        <p:spPr bwMode="auto">
          <a:xfrm>
            <a:off x="5021263" y="1714500"/>
            <a:ext cx="828675" cy="77788"/>
          </a:xfrm>
          <a:prstGeom prst="bentConnector3">
            <a:avLst>
              <a:gd name="adj1" fmla="val 50000"/>
            </a:avLst>
          </a:prstGeom>
          <a:noFill/>
          <a:ln w="28575" algn="ctr">
            <a:solidFill>
              <a:srgbClr val="0070C0"/>
            </a:solidFill>
            <a:round/>
            <a:headEnd/>
            <a:tailEnd type="arrow" w="med" len="med"/>
          </a:ln>
        </p:spPr>
      </p:cxnSp>
      <p:sp>
        <p:nvSpPr>
          <p:cNvPr id="374" name="Text Box 105"/>
          <p:cNvSpPr txBox="1">
            <a:spLocks noChangeArrowheads="1"/>
          </p:cNvSpPr>
          <p:nvPr/>
        </p:nvSpPr>
        <p:spPr bwMode="auto">
          <a:xfrm>
            <a:off x="5465763" y="1128713"/>
            <a:ext cx="1116012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9" tIns="45245" rIns="90489" bIns="45245"/>
          <a:lstStyle/>
          <a:p>
            <a:pPr algn="ctr" defTabSz="3867150">
              <a:defRPr/>
            </a:pPr>
            <a:r>
              <a:rPr lang="en-US" altLang="es-ES" sz="1400" b="1" cap="all" dirty="0">
                <a:solidFill>
                  <a:srgbClr val="336600"/>
                </a:solidFill>
                <a:latin typeface="Calibri" pitchFamily="34" charset="0"/>
              </a:rPr>
              <a:t>SEPARATION</a:t>
            </a:r>
          </a:p>
        </p:txBody>
      </p:sp>
      <p:cxnSp>
        <p:nvCxnSpPr>
          <p:cNvPr id="375" name="201 Conector recto de flecha"/>
          <p:cNvCxnSpPr>
            <a:cxnSpLocks noChangeShapeType="1"/>
          </p:cNvCxnSpPr>
          <p:nvPr/>
        </p:nvCxnSpPr>
        <p:spPr bwMode="auto">
          <a:xfrm>
            <a:off x="7391400" y="3319463"/>
            <a:ext cx="284163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376" name="Text Box 105"/>
          <p:cNvSpPr txBox="1">
            <a:spLocks noChangeArrowheads="1"/>
          </p:cNvSpPr>
          <p:nvPr/>
        </p:nvSpPr>
        <p:spPr bwMode="auto">
          <a:xfrm>
            <a:off x="3554413" y="1411288"/>
            <a:ext cx="7207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9" tIns="45245" rIns="90489" bIns="45245"/>
          <a:lstStyle/>
          <a:p>
            <a:pPr algn="ctr" defTabSz="3867150"/>
            <a:r>
              <a:rPr lang="en-US" altLang="es-ES" sz="1400" b="1">
                <a:solidFill>
                  <a:srgbClr val="0070C0"/>
                </a:solidFill>
                <a:latin typeface="Calibri" pitchFamily="34" charset="0"/>
              </a:rPr>
              <a:t>Sugar</a:t>
            </a:r>
          </a:p>
        </p:txBody>
      </p:sp>
      <p:cxnSp>
        <p:nvCxnSpPr>
          <p:cNvPr id="377" name="253 Conector recto"/>
          <p:cNvCxnSpPr>
            <a:cxnSpLocks noChangeShapeType="1"/>
          </p:cNvCxnSpPr>
          <p:nvPr/>
        </p:nvCxnSpPr>
        <p:spPr bwMode="auto">
          <a:xfrm>
            <a:off x="504825" y="1178105"/>
            <a:ext cx="463550" cy="0"/>
          </a:xfrm>
          <a:prstGeom prst="line">
            <a:avLst/>
          </a:prstGeom>
          <a:noFill/>
          <a:ln w="28575" algn="ctr">
            <a:solidFill>
              <a:srgbClr val="0070C0"/>
            </a:solidFill>
            <a:round/>
            <a:headEnd/>
            <a:tailEnd/>
          </a:ln>
        </p:spPr>
      </p:cxnSp>
      <p:cxnSp>
        <p:nvCxnSpPr>
          <p:cNvPr id="378" name="254 Conector recto"/>
          <p:cNvCxnSpPr>
            <a:cxnSpLocks noChangeShapeType="1"/>
          </p:cNvCxnSpPr>
          <p:nvPr/>
        </p:nvCxnSpPr>
        <p:spPr bwMode="auto">
          <a:xfrm>
            <a:off x="508000" y="1521005"/>
            <a:ext cx="463550" cy="0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379" name="255 CuadroTexto"/>
          <p:cNvSpPr txBox="1">
            <a:spLocks noChangeArrowheads="1"/>
          </p:cNvSpPr>
          <p:nvPr/>
        </p:nvSpPr>
        <p:spPr bwMode="auto">
          <a:xfrm>
            <a:off x="1023938" y="1341618"/>
            <a:ext cx="16764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Calibri" pitchFamily="34" charset="0"/>
              </a:rPr>
              <a:t>Existing process</a:t>
            </a:r>
          </a:p>
        </p:txBody>
      </p:sp>
      <p:sp>
        <p:nvSpPr>
          <p:cNvPr id="380" name="256 CuadroTexto"/>
          <p:cNvSpPr txBox="1">
            <a:spLocks noChangeArrowheads="1"/>
          </p:cNvSpPr>
          <p:nvPr/>
        </p:nvSpPr>
        <p:spPr bwMode="auto">
          <a:xfrm>
            <a:off x="1025525" y="989193"/>
            <a:ext cx="19637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Calibri" pitchFamily="34" charset="0"/>
              </a:rPr>
              <a:t>New implementation</a:t>
            </a:r>
          </a:p>
        </p:txBody>
      </p:sp>
      <p:sp>
        <p:nvSpPr>
          <p:cNvPr id="381" name="257 Elipse"/>
          <p:cNvSpPr>
            <a:spLocks noChangeArrowheads="1"/>
          </p:cNvSpPr>
          <p:nvPr/>
        </p:nvSpPr>
        <p:spPr bwMode="auto">
          <a:xfrm>
            <a:off x="6700793" y="1192602"/>
            <a:ext cx="1009650" cy="991041"/>
          </a:xfrm>
          <a:prstGeom prst="ellipse">
            <a:avLst/>
          </a:prstGeom>
          <a:noFill/>
          <a:ln w="28575" algn="ctr">
            <a:solidFill>
              <a:srgbClr val="0070C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s-ES" sz="2400">
              <a:ea typeface="ＭＳ Ｐゴシック" pitchFamily="34" charset="-128"/>
            </a:endParaRPr>
          </a:p>
        </p:txBody>
      </p:sp>
      <p:sp>
        <p:nvSpPr>
          <p:cNvPr id="384" name="Text Box 105"/>
          <p:cNvSpPr txBox="1">
            <a:spLocks noChangeArrowheads="1"/>
          </p:cNvSpPr>
          <p:nvPr/>
        </p:nvSpPr>
        <p:spPr bwMode="auto">
          <a:xfrm>
            <a:off x="4528561" y="6244243"/>
            <a:ext cx="1233458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9" tIns="45245" rIns="90489" bIns="45245"/>
          <a:lstStyle/>
          <a:p>
            <a:pPr algn="ctr" defTabSz="3867150"/>
            <a:r>
              <a:rPr lang="en-US" altLang="es-ES" sz="1400" b="1" dirty="0" smtClean="0">
                <a:solidFill>
                  <a:srgbClr val="336600"/>
                </a:solidFill>
                <a:latin typeface="Calibri" pitchFamily="34" charset="0"/>
              </a:rPr>
              <a:t>BLEACHING</a:t>
            </a:r>
            <a:endParaRPr lang="en-US" altLang="es-ES" sz="1400" b="1" baseline="-25000" dirty="0">
              <a:solidFill>
                <a:srgbClr val="336600"/>
              </a:solidFill>
              <a:latin typeface="Calibri" pitchFamily="34" charset="0"/>
            </a:endParaRPr>
          </a:p>
        </p:txBody>
      </p:sp>
      <p:sp>
        <p:nvSpPr>
          <p:cNvPr id="385" name="Text Box 105"/>
          <p:cNvSpPr txBox="1">
            <a:spLocks noChangeArrowheads="1"/>
          </p:cNvSpPr>
          <p:nvPr/>
        </p:nvSpPr>
        <p:spPr bwMode="auto">
          <a:xfrm>
            <a:off x="5236286" y="4285901"/>
            <a:ext cx="1233458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9" tIns="45245" rIns="90489" bIns="45245"/>
          <a:lstStyle/>
          <a:p>
            <a:pPr algn="ctr" defTabSz="3867150"/>
            <a:r>
              <a:rPr lang="en-US" altLang="es-ES" sz="1400" b="1" dirty="0" smtClean="0">
                <a:solidFill>
                  <a:srgbClr val="336600"/>
                </a:solidFill>
                <a:latin typeface="Calibri" pitchFamily="34" charset="0"/>
              </a:rPr>
              <a:t>BLEACHING</a:t>
            </a:r>
            <a:endParaRPr lang="en-US" altLang="es-ES" sz="1400" b="1" baseline="-25000" dirty="0">
              <a:solidFill>
                <a:srgbClr val="336600"/>
              </a:solidFill>
              <a:latin typeface="Calibri" pitchFamily="34" charset="0"/>
            </a:endParaRPr>
          </a:p>
        </p:txBody>
      </p:sp>
      <p:sp>
        <p:nvSpPr>
          <p:cNvPr id="386" name="14 Rectángulo"/>
          <p:cNvSpPr>
            <a:spLocks noChangeArrowheads="1"/>
          </p:cNvSpPr>
          <p:nvPr/>
        </p:nvSpPr>
        <p:spPr bwMode="auto">
          <a:xfrm>
            <a:off x="35496" y="6505599"/>
            <a:ext cx="619283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 smtClean="0">
                <a:latin typeface="Calibri" pitchFamily="34" charset="0"/>
              </a:rPr>
              <a:t>World </a:t>
            </a:r>
            <a:r>
              <a:rPr lang="en-US" sz="1400" dirty="0">
                <a:latin typeface="Calibri" pitchFamily="34" charset="0"/>
              </a:rPr>
              <a:t>Bioenergy Congress and Expo</a:t>
            </a:r>
            <a:r>
              <a:rPr lang="en-GB" sz="1400" dirty="0">
                <a:latin typeface="Calibri" pitchFamily="34" charset="0"/>
              </a:rPr>
              <a:t>, Rome</a:t>
            </a:r>
            <a:r>
              <a:rPr lang="en-GB" sz="1400" dirty="0" smtClean="0">
                <a:latin typeface="Calibri" pitchFamily="34" charset="0"/>
              </a:rPr>
              <a:t>,</a:t>
            </a:r>
            <a:r>
              <a:rPr lang="es-ES" sz="1400" dirty="0" smtClean="0">
                <a:latin typeface="Calibri" pitchFamily="34" charset="0"/>
              </a:rPr>
              <a:t> </a:t>
            </a:r>
            <a:r>
              <a:rPr lang="es-ES" sz="1400" dirty="0">
                <a:latin typeface="Calibri" pitchFamily="34" charset="0"/>
              </a:rPr>
              <a:t>June 13-14, 2016</a:t>
            </a:r>
            <a:endParaRPr lang="en-GB" sz="1400" dirty="0">
              <a:latin typeface="Calibri" pitchFamily="34" charset="0"/>
            </a:endParaRPr>
          </a:p>
        </p:txBody>
      </p:sp>
      <p:sp>
        <p:nvSpPr>
          <p:cNvPr id="387" name="Rectángulo 386"/>
          <p:cNvSpPr/>
          <p:nvPr/>
        </p:nvSpPr>
        <p:spPr>
          <a:xfrm>
            <a:off x="6732240" y="6247625"/>
            <a:ext cx="23762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200" dirty="0">
              <a:solidFill>
                <a:srgbClr val="000000"/>
              </a:solidFill>
              <a:latin typeface="BELDM K+ Impact"/>
            </a:endParaRPr>
          </a:p>
          <a:p>
            <a:r>
              <a:rPr lang="es-ES" sz="1200" dirty="0">
                <a:solidFill>
                  <a:srgbClr val="000000"/>
                </a:solidFill>
                <a:latin typeface="BELDM K+ Impact"/>
              </a:rPr>
              <a:t> </a:t>
            </a:r>
            <a:r>
              <a:rPr lang="es-ES" dirty="0">
                <a:solidFill>
                  <a:srgbClr val="F26421"/>
                </a:solidFill>
                <a:latin typeface="BELDM K+ Impact"/>
              </a:rPr>
              <a:t>conference</a:t>
            </a:r>
            <a:r>
              <a:rPr lang="es-ES" dirty="0">
                <a:solidFill>
                  <a:srgbClr val="0071BC"/>
                </a:solidFill>
                <a:latin typeface="BELDM K+ Impact"/>
              </a:rPr>
              <a:t>series</a:t>
            </a:r>
            <a:r>
              <a:rPr lang="es-ES" sz="1200" dirty="0">
                <a:solidFill>
                  <a:srgbClr val="0071BC"/>
                </a:solidFill>
                <a:latin typeface="BELDM K+ Impact"/>
              </a:rPr>
              <a:t>.com </a:t>
            </a:r>
          </a:p>
        </p:txBody>
      </p:sp>
      <p:pic>
        <p:nvPicPr>
          <p:cNvPr id="258" name="Imagen 25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762"/>
            <a:ext cx="817324" cy="61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376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3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000"/>
                            </p:stCondLst>
                            <p:childTnLst>
                              <p:par>
                                <p:cTn id="14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8" dur="75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6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5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8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500"/>
                            </p:stCondLst>
                            <p:childTnLst>
                              <p:par>
                                <p:cTn id="17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5" dur="75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0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3"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6"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9"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2"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5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8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1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4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7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0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3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6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9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2"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5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8"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1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4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9" dur="75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" grpId="0" animBg="1"/>
      <p:bldP spid="176" grpId="0"/>
      <p:bldP spid="177" grpId="0"/>
      <p:bldP spid="180" grpId="0"/>
      <p:bldP spid="181" grpId="0"/>
      <p:bldP spid="256" grpId="0"/>
      <p:bldP spid="257" grpId="0"/>
      <p:bldP spid="259" grpId="0" animBg="1"/>
      <p:bldP spid="337" grpId="0"/>
      <p:bldP spid="338" grpId="0"/>
      <p:bldP spid="339" grpId="0"/>
      <p:bldP spid="340" grpId="0"/>
      <p:bldP spid="341" grpId="0"/>
      <p:bldP spid="342" grpId="0"/>
      <p:bldP spid="343" grpId="0"/>
      <p:bldP spid="344" grpId="0" animBg="1"/>
      <p:bldP spid="345" grpId="0"/>
      <p:bldP spid="346" grpId="0"/>
      <p:bldP spid="365" grpId="0"/>
      <p:bldP spid="367" grpId="0"/>
      <p:bldP spid="374" grpId="0"/>
      <p:bldP spid="376" grpId="0"/>
      <p:bldP spid="379" grpId="0"/>
      <p:bldP spid="380" grpId="0"/>
      <p:bldP spid="381" grpId="0" animBg="1"/>
      <p:bldP spid="384" grpId="0"/>
      <p:bldP spid="38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4"/>
          <p:cNvSpPr>
            <a:spLocks noChangeArrowheads="1"/>
          </p:cNvSpPr>
          <p:nvPr/>
        </p:nvSpPr>
        <p:spPr bwMode="auto">
          <a:xfrm>
            <a:off x="0" y="1219895"/>
            <a:ext cx="9144000" cy="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endParaRPr lang="es-ES">
              <a:latin typeface="Calibri" pitchFamily="34" charset="0"/>
            </a:endParaRPr>
          </a:p>
        </p:txBody>
      </p:sp>
      <p:cxnSp>
        <p:nvCxnSpPr>
          <p:cNvPr id="8" name="7 Conector recto"/>
          <p:cNvCxnSpPr/>
          <p:nvPr/>
        </p:nvCxnSpPr>
        <p:spPr bwMode="auto">
          <a:xfrm>
            <a:off x="-31750" y="639763"/>
            <a:ext cx="9163050" cy="9524"/>
          </a:xfrm>
          <a:prstGeom prst="line">
            <a:avLst/>
          </a:prstGeom>
          <a:solidFill>
            <a:schemeClr val="accent1"/>
          </a:solidFill>
          <a:ln w="28575" cap="flat" cmpd="sng" algn="ctr">
            <a:gradFill flip="none" rotWithShape="1">
              <a:gsLst>
                <a:gs pos="0">
                  <a:srgbClr val="C00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  <a:tileRect r="-100000" b="-100000"/>
            </a:gradFill>
            <a:prstDash val="solid"/>
            <a:round/>
            <a:headEnd type="none" w="med" len="med"/>
            <a:tailEnd type="none" w="med" len="med"/>
          </a:ln>
          <a:effectLst>
            <a:innerShdw blurRad="571500" dist="152400" dir="3600000">
              <a:srgbClr val="3B9573">
                <a:alpha val="25000"/>
              </a:srgbClr>
            </a:innerShdw>
          </a:effectLst>
        </p:spPr>
      </p:cxnSp>
      <p:sp>
        <p:nvSpPr>
          <p:cNvPr id="16387" name="9 CuadroTexto"/>
          <p:cNvSpPr txBox="1">
            <a:spLocks noChangeArrowheads="1"/>
          </p:cNvSpPr>
          <p:nvPr/>
        </p:nvSpPr>
        <p:spPr bwMode="auto">
          <a:xfrm>
            <a:off x="684213" y="1341438"/>
            <a:ext cx="7991475" cy="424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</p:txBody>
      </p:sp>
      <p:pic>
        <p:nvPicPr>
          <p:cNvPr id="16388" name="Picture 13" descr="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19125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4" name="Picture 12" descr="Logo_G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0288" y="0"/>
            <a:ext cx="1763712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" name="Rectángulo 63"/>
          <p:cNvSpPr/>
          <p:nvPr/>
        </p:nvSpPr>
        <p:spPr>
          <a:xfrm>
            <a:off x="952368" y="1844824"/>
            <a:ext cx="7295093" cy="93767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272" tIns="96272" rIns="96272" bIns="96272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</a:pPr>
            <a:endParaRPr lang="es-ES" sz="1400" b="1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5" name="331 Forma libre"/>
          <p:cNvSpPr/>
          <p:nvPr/>
        </p:nvSpPr>
        <p:spPr>
          <a:xfrm>
            <a:off x="-228284" y="1951840"/>
            <a:ext cx="1289770" cy="648574"/>
          </a:xfrm>
          <a:custGeom>
            <a:avLst/>
            <a:gdLst>
              <a:gd name="connsiteX0" fmla="*/ 0 w 1575812"/>
              <a:gd name="connsiteY0" fmla="*/ 94549 h 945487"/>
              <a:gd name="connsiteX1" fmla="*/ 94549 w 1575812"/>
              <a:gd name="connsiteY1" fmla="*/ 0 h 945487"/>
              <a:gd name="connsiteX2" fmla="*/ 1481263 w 1575812"/>
              <a:gd name="connsiteY2" fmla="*/ 0 h 945487"/>
              <a:gd name="connsiteX3" fmla="*/ 1575812 w 1575812"/>
              <a:gd name="connsiteY3" fmla="*/ 94549 h 945487"/>
              <a:gd name="connsiteX4" fmla="*/ 1575812 w 1575812"/>
              <a:gd name="connsiteY4" fmla="*/ 850938 h 945487"/>
              <a:gd name="connsiteX5" fmla="*/ 1481263 w 1575812"/>
              <a:gd name="connsiteY5" fmla="*/ 945487 h 945487"/>
              <a:gd name="connsiteX6" fmla="*/ 94549 w 1575812"/>
              <a:gd name="connsiteY6" fmla="*/ 945487 h 945487"/>
              <a:gd name="connsiteX7" fmla="*/ 0 w 1575812"/>
              <a:gd name="connsiteY7" fmla="*/ 850938 h 945487"/>
              <a:gd name="connsiteX8" fmla="*/ 0 w 1575812"/>
              <a:gd name="connsiteY8" fmla="*/ 94549 h 94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5812" h="945487">
                <a:moveTo>
                  <a:pt x="0" y="94549"/>
                </a:moveTo>
                <a:cubicBezTo>
                  <a:pt x="0" y="42331"/>
                  <a:pt x="42331" y="0"/>
                  <a:pt x="94549" y="0"/>
                </a:cubicBezTo>
                <a:lnTo>
                  <a:pt x="1481263" y="0"/>
                </a:lnTo>
                <a:cubicBezTo>
                  <a:pt x="1533481" y="0"/>
                  <a:pt x="1575812" y="42331"/>
                  <a:pt x="1575812" y="94549"/>
                </a:cubicBezTo>
                <a:lnTo>
                  <a:pt x="1575812" y="850938"/>
                </a:lnTo>
                <a:cubicBezTo>
                  <a:pt x="1575812" y="903156"/>
                  <a:pt x="1533481" y="945487"/>
                  <a:pt x="1481263" y="945487"/>
                </a:cubicBezTo>
                <a:lnTo>
                  <a:pt x="94549" y="945487"/>
                </a:lnTo>
                <a:cubicBezTo>
                  <a:pt x="42331" y="945487"/>
                  <a:pt x="0" y="903156"/>
                  <a:pt x="0" y="850938"/>
                </a:cubicBezTo>
                <a:lnTo>
                  <a:pt x="0" y="94549"/>
                </a:lnTo>
                <a:close/>
              </a:path>
            </a:pathLst>
          </a:custGeom>
          <a:noFill/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272" tIns="96272" rIns="96272" bIns="96272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Woody</a:t>
            </a:r>
          </a:p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biomass</a:t>
            </a:r>
          </a:p>
        </p:txBody>
      </p:sp>
      <p:sp>
        <p:nvSpPr>
          <p:cNvPr id="66" name="332 Forma libre"/>
          <p:cNvSpPr/>
          <p:nvPr/>
        </p:nvSpPr>
        <p:spPr>
          <a:xfrm>
            <a:off x="866437" y="2142089"/>
            <a:ext cx="273431" cy="268077"/>
          </a:xfrm>
          <a:custGeom>
            <a:avLst/>
            <a:gdLst>
              <a:gd name="connsiteX0" fmla="*/ 0 w 334072"/>
              <a:gd name="connsiteY0" fmla="*/ 78160 h 390801"/>
              <a:gd name="connsiteX1" fmla="*/ 167036 w 334072"/>
              <a:gd name="connsiteY1" fmla="*/ 78160 h 390801"/>
              <a:gd name="connsiteX2" fmla="*/ 167036 w 334072"/>
              <a:gd name="connsiteY2" fmla="*/ 0 h 390801"/>
              <a:gd name="connsiteX3" fmla="*/ 334072 w 334072"/>
              <a:gd name="connsiteY3" fmla="*/ 195401 h 390801"/>
              <a:gd name="connsiteX4" fmla="*/ 167036 w 334072"/>
              <a:gd name="connsiteY4" fmla="*/ 390801 h 390801"/>
              <a:gd name="connsiteX5" fmla="*/ 167036 w 334072"/>
              <a:gd name="connsiteY5" fmla="*/ 312641 h 390801"/>
              <a:gd name="connsiteX6" fmla="*/ 0 w 334072"/>
              <a:gd name="connsiteY6" fmla="*/ 312641 h 390801"/>
              <a:gd name="connsiteX7" fmla="*/ 0 w 334072"/>
              <a:gd name="connsiteY7" fmla="*/ 78160 h 390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4072" h="390801">
                <a:moveTo>
                  <a:pt x="0" y="78160"/>
                </a:moveTo>
                <a:lnTo>
                  <a:pt x="167036" y="78160"/>
                </a:lnTo>
                <a:lnTo>
                  <a:pt x="167036" y="0"/>
                </a:lnTo>
                <a:lnTo>
                  <a:pt x="334072" y="195401"/>
                </a:lnTo>
                <a:lnTo>
                  <a:pt x="167036" y="390801"/>
                </a:lnTo>
                <a:lnTo>
                  <a:pt x="167036" y="312641"/>
                </a:lnTo>
                <a:lnTo>
                  <a:pt x="0" y="312641"/>
                </a:lnTo>
                <a:lnTo>
                  <a:pt x="0" y="78160"/>
                </a:lnTo>
                <a:close/>
              </a:path>
            </a:pathLst>
          </a:custGeom>
          <a:solidFill>
            <a:srgbClr val="336600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z="-70000"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0" tIns="78160" rIns="100222" bIns="7816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  <a:defRPr/>
            </a:pPr>
            <a:endParaRPr lang="en-US" sz="120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7" name="333 Forma libre"/>
          <p:cNvSpPr/>
          <p:nvPr/>
        </p:nvSpPr>
        <p:spPr>
          <a:xfrm>
            <a:off x="1218250" y="1951840"/>
            <a:ext cx="1289770" cy="648574"/>
          </a:xfrm>
          <a:custGeom>
            <a:avLst/>
            <a:gdLst>
              <a:gd name="connsiteX0" fmla="*/ 0 w 1575812"/>
              <a:gd name="connsiteY0" fmla="*/ 94549 h 945487"/>
              <a:gd name="connsiteX1" fmla="*/ 94549 w 1575812"/>
              <a:gd name="connsiteY1" fmla="*/ 0 h 945487"/>
              <a:gd name="connsiteX2" fmla="*/ 1481263 w 1575812"/>
              <a:gd name="connsiteY2" fmla="*/ 0 h 945487"/>
              <a:gd name="connsiteX3" fmla="*/ 1575812 w 1575812"/>
              <a:gd name="connsiteY3" fmla="*/ 94549 h 945487"/>
              <a:gd name="connsiteX4" fmla="*/ 1575812 w 1575812"/>
              <a:gd name="connsiteY4" fmla="*/ 850938 h 945487"/>
              <a:gd name="connsiteX5" fmla="*/ 1481263 w 1575812"/>
              <a:gd name="connsiteY5" fmla="*/ 945487 h 945487"/>
              <a:gd name="connsiteX6" fmla="*/ 94549 w 1575812"/>
              <a:gd name="connsiteY6" fmla="*/ 945487 h 945487"/>
              <a:gd name="connsiteX7" fmla="*/ 0 w 1575812"/>
              <a:gd name="connsiteY7" fmla="*/ 850938 h 945487"/>
              <a:gd name="connsiteX8" fmla="*/ 0 w 1575812"/>
              <a:gd name="connsiteY8" fmla="*/ 94549 h 94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5812" h="945487">
                <a:moveTo>
                  <a:pt x="0" y="94549"/>
                </a:moveTo>
                <a:cubicBezTo>
                  <a:pt x="0" y="42331"/>
                  <a:pt x="42331" y="0"/>
                  <a:pt x="94549" y="0"/>
                </a:cubicBezTo>
                <a:lnTo>
                  <a:pt x="1481263" y="0"/>
                </a:lnTo>
                <a:cubicBezTo>
                  <a:pt x="1533481" y="0"/>
                  <a:pt x="1575812" y="42331"/>
                  <a:pt x="1575812" y="94549"/>
                </a:cubicBezTo>
                <a:lnTo>
                  <a:pt x="1575812" y="850938"/>
                </a:lnTo>
                <a:cubicBezTo>
                  <a:pt x="1575812" y="903156"/>
                  <a:pt x="1533481" y="945487"/>
                  <a:pt x="1481263" y="945487"/>
                </a:cubicBezTo>
                <a:lnTo>
                  <a:pt x="94549" y="945487"/>
                </a:lnTo>
                <a:cubicBezTo>
                  <a:pt x="42331" y="945487"/>
                  <a:pt x="0" y="903156"/>
                  <a:pt x="0" y="850938"/>
                </a:cubicBezTo>
                <a:lnTo>
                  <a:pt x="0" y="94549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272" tIns="96272" rIns="96272" bIns="96272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 smtClean="0">
                <a:solidFill>
                  <a:schemeClr val="accent1"/>
                </a:solidFill>
              </a:rPr>
              <a:t>Pulping process</a:t>
            </a:r>
            <a:endParaRPr lang="en-US" sz="1400" b="1" dirty="0">
              <a:solidFill>
                <a:schemeClr val="accent1"/>
              </a:solidFill>
            </a:endParaRPr>
          </a:p>
        </p:txBody>
      </p:sp>
      <p:sp>
        <p:nvSpPr>
          <p:cNvPr id="68" name="334 Forma libre"/>
          <p:cNvSpPr/>
          <p:nvPr/>
        </p:nvSpPr>
        <p:spPr>
          <a:xfrm>
            <a:off x="2666637" y="2142089"/>
            <a:ext cx="273431" cy="268077"/>
          </a:xfrm>
          <a:custGeom>
            <a:avLst/>
            <a:gdLst>
              <a:gd name="connsiteX0" fmla="*/ 0 w 334072"/>
              <a:gd name="connsiteY0" fmla="*/ 78160 h 390801"/>
              <a:gd name="connsiteX1" fmla="*/ 167036 w 334072"/>
              <a:gd name="connsiteY1" fmla="*/ 78160 h 390801"/>
              <a:gd name="connsiteX2" fmla="*/ 167036 w 334072"/>
              <a:gd name="connsiteY2" fmla="*/ 0 h 390801"/>
              <a:gd name="connsiteX3" fmla="*/ 334072 w 334072"/>
              <a:gd name="connsiteY3" fmla="*/ 195401 h 390801"/>
              <a:gd name="connsiteX4" fmla="*/ 167036 w 334072"/>
              <a:gd name="connsiteY4" fmla="*/ 390801 h 390801"/>
              <a:gd name="connsiteX5" fmla="*/ 167036 w 334072"/>
              <a:gd name="connsiteY5" fmla="*/ 312641 h 390801"/>
              <a:gd name="connsiteX6" fmla="*/ 0 w 334072"/>
              <a:gd name="connsiteY6" fmla="*/ 312641 h 390801"/>
              <a:gd name="connsiteX7" fmla="*/ 0 w 334072"/>
              <a:gd name="connsiteY7" fmla="*/ 78160 h 390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4072" h="390801">
                <a:moveTo>
                  <a:pt x="0" y="78160"/>
                </a:moveTo>
                <a:lnTo>
                  <a:pt x="167036" y="78160"/>
                </a:lnTo>
                <a:lnTo>
                  <a:pt x="167036" y="0"/>
                </a:lnTo>
                <a:lnTo>
                  <a:pt x="334072" y="195401"/>
                </a:lnTo>
                <a:lnTo>
                  <a:pt x="167036" y="390801"/>
                </a:lnTo>
                <a:lnTo>
                  <a:pt x="167036" y="312641"/>
                </a:lnTo>
                <a:lnTo>
                  <a:pt x="0" y="312641"/>
                </a:lnTo>
                <a:lnTo>
                  <a:pt x="0" y="78160"/>
                </a:lnTo>
                <a:close/>
              </a:path>
            </a:pathLst>
          </a:custGeom>
          <a:solidFill>
            <a:srgbClr val="336600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z="-70000"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0" tIns="78160" rIns="100222" bIns="7816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  <a:defRPr/>
            </a:pPr>
            <a:endParaRPr lang="en-US" sz="120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9" name="335 Forma libre"/>
          <p:cNvSpPr/>
          <p:nvPr/>
        </p:nvSpPr>
        <p:spPr>
          <a:xfrm>
            <a:off x="4861892" y="1951840"/>
            <a:ext cx="1272035" cy="648574"/>
          </a:xfrm>
          <a:custGeom>
            <a:avLst/>
            <a:gdLst>
              <a:gd name="connsiteX0" fmla="*/ 0 w 1575812"/>
              <a:gd name="connsiteY0" fmla="*/ 94549 h 945487"/>
              <a:gd name="connsiteX1" fmla="*/ 94549 w 1575812"/>
              <a:gd name="connsiteY1" fmla="*/ 0 h 945487"/>
              <a:gd name="connsiteX2" fmla="*/ 1481263 w 1575812"/>
              <a:gd name="connsiteY2" fmla="*/ 0 h 945487"/>
              <a:gd name="connsiteX3" fmla="*/ 1575812 w 1575812"/>
              <a:gd name="connsiteY3" fmla="*/ 94549 h 945487"/>
              <a:gd name="connsiteX4" fmla="*/ 1575812 w 1575812"/>
              <a:gd name="connsiteY4" fmla="*/ 850938 h 945487"/>
              <a:gd name="connsiteX5" fmla="*/ 1481263 w 1575812"/>
              <a:gd name="connsiteY5" fmla="*/ 945487 h 945487"/>
              <a:gd name="connsiteX6" fmla="*/ 94549 w 1575812"/>
              <a:gd name="connsiteY6" fmla="*/ 945487 h 945487"/>
              <a:gd name="connsiteX7" fmla="*/ 0 w 1575812"/>
              <a:gd name="connsiteY7" fmla="*/ 850938 h 945487"/>
              <a:gd name="connsiteX8" fmla="*/ 0 w 1575812"/>
              <a:gd name="connsiteY8" fmla="*/ 94549 h 94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5812" h="945487">
                <a:moveTo>
                  <a:pt x="0" y="94549"/>
                </a:moveTo>
                <a:cubicBezTo>
                  <a:pt x="0" y="42331"/>
                  <a:pt x="42331" y="0"/>
                  <a:pt x="94549" y="0"/>
                </a:cubicBezTo>
                <a:lnTo>
                  <a:pt x="1481263" y="0"/>
                </a:lnTo>
                <a:cubicBezTo>
                  <a:pt x="1533481" y="0"/>
                  <a:pt x="1575812" y="42331"/>
                  <a:pt x="1575812" y="94549"/>
                </a:cubicBezTo>
                <a:lnTo>
                  <a:pt x="1575812" y="850938"/>
                </a:lnTo>
                <a:cubicBezTo>
                  <a:pt x="1575812" y="903156"/>
                  <a:pt x="1533481" y="945487"/>
                  <a:pt x="1481263" y="945487"/>
                </a:cubicBezTo>
                <a:lnTo>
                  <a:pt x="94549" y="945487"/>
                </a:lnTo>
                <a:cubicBezTo>
                  <a:pt x="42331" y="945487"/>
                  <a:pt x="0" y="903156"/>
                  <a:pt x="0" y="850938"/>
                </a:cubicBezTo>
                <a:lnTo>
                  <a:pt x="0" y="94549"/>
                </a:lnTo>
                <a:close/>
              </a:path>
            </a:pathLst>
          </a:custGeom>
          <a:solidFill>
            <a:srgbClr val="0070C0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272" tIns="96272" rIns="96272" bIns="96272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>
                <a:solidFill>
                  <a:schemeClr val="bg1"/>
                </a:solidFill>
              </a:rPr>
              <a:t>Fermentation</a:t>
            </a:r>
          </a:p>
        </p:txBody>
      </p:sp>
      <p:grpSp>
        <p:nvGrpSpPr>
          <p:cNvPr id="70" name="336 Grupo"/>
          <p:cNvGrpSpPr/>
          <p:nvPr/>
        </p:nvGrpSpPr>
        <p:grpSpPr>
          <a:xfrm>
            <a:off x="6324448" y="2138044"/>
            <a:ext cx="278322" cy="276166"/>
            <a:chOff x="3944804" y="1804143"/>
            <a:chExt cx="334072" cy="390801"/>
          </a:xfrm>
          <a:solidFill>
            <a:srgbClr val="336600"/>
          </a:solidFill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71" name="337 Flecha derecha"/>
            <p:cNvSpPr/>
            <p:nvPr/>
          </p:nvSpPr>
          <p:spPr>
            <a:xfrm>
              <a:off x="3944804" y="1804143"/>
              <a:ext cx="334072" cy="390801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72" name="Flecha derecha 4"/>
            <p:cNvSpPr/>
            <p:nvPr/>
          </p:nvSpPr>
          <p:spPr>
            <a:xfrm>
              <a:off x="3944804" y="1882303"/>
              <a:ext cx="233850" cy="234481"/>
            </a:xfrm>
            <a:prstGeom prst="rect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400"/>
            </a:p>
          </p:txBody>
        </p:sp>
      </p:grpSp>
      <p:grpSp>
        <p:nvGrpSpPr>
          <p:cNvPr id="73" name="339 Grupo"/>
          <p:cNvGrpSpPr/>
          <p:nvPr/>
        </p:nvGrpSpPr>
        <p:grpSpPr>
          <a:xfrm>
            <a:off x="6684482" y="1951840"/>
            <a:ext cx="1224136" cy="648574"/>
            <a:chOff x="4417547" y="1526800"/>
            <a:chExt cx="1621928" cy="945487"/>
          </a:xfrm>
          <a:solidFill>
            <a:srgbClr val="0070C0"/>
          </a:solidFill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74" name="340 Rectángulo redondeado"/>
            <p:cNvSpPr/>
            <p:nvPr/>
          </p:nvSpPr>
          <p:spPr>
            <a:xfrm>
              <a:off x="4417547" y="1526800"/>
              <a:ext cx="1575812" cy="945487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5" name="341 Rectángulo"/>
            <p:cNvSpPr/>
            <p:nvPr/>
          </p:nvSpPr>
          <p:spPr>
            <a:xfrm>
              <a:off x="4425329" y="1554492"/>
              <a:ext cx="1614146" cy="890103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400" b="1" dirty="0" smtClean="0">
                  <a:solidFill>
                    <a:schemeClr val="bg1"/>
                  </a:solidFill>
                </a:rPr>
                <a:t>Purification</a:t>
              </a:r>
              <a:endParaRPr lang="en-US" sz="1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6" name="342 Grupo"/>
          <p:cNvGrpSpPr/>
          <p:nvPr/>
        </p:nvGrpSpPr>
        <p:grpSpPr>
          <a:xfrm>
            <a:off x="8052636" y="2138044"/>
            <a:ext cx="278322" cy="276166"/>
            <a:chOff x="3944804" y="1804143"/>
            <a:chExt cx="334072" cy="390801"/>
          </a:xfrm>
          <a:solidFill>
            <a:srgbClr val="336600"/>
          </a:solidFill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77" name="343 Flecha derecha"/>
            <p:cNvSpPr/>
            <p:nvPr/>
          </p:nvSpPr>
          <p:spPr>
            <a:xfrm>
              <a:off x="3944804" y="1804143"/>
              <a:ext cx="334072" cy="390801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78" name="Flecha derecha 4"/>
            <p:cNvSpPr/>
            <p:nvPr/>
          </p:nvSpPr>
          <p:spPr>
            <a:xfrm>
              <a:off x="3944804" y="1882303"/>
              <a:ext cx="233850" cy="234481"/>
            </a:xfrm>
            <a:prstGeom prst="rect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400"/>
            </a:p>
          </p:txBody>
        </p:sp>
      </p:grpSp>
      <p:sp>
        <p:nvSpPr>
          <p:cNvPr id="79" name="335 Forma libre"/>
          <p:cNvSpPr/>
          <p:nvPr/>
        </p:nvSpPr>
        <p:spPr>
          <a:xfrm>
            <a:off x="3071398" y="1951840"/>
            <a:ext cx="1289770" cy="648574"/>
          </a:xfrm>
          <a:custGeom>
            <a:avLst/>
            <a:gdLst>
              <a:gd name="connsiteX0" fmla="*/ 0 w 1575812"/>
              <a:gd name="connsiteY0" fmla="*/ 94549 h 945487"/>
              <a:gd name="connsiteX1" fmla="*/ 94549 w 1575812"/>
              <a:gd name="connsiteY1" fmla="*/ 0 h 945487"/>
              <a:gd name="connsiteX2" fmla="*/ 1481263 w 1575812"/>
              <a:gd name="connsiteY2" fmla="*/ 0 h 945487"/>
              <a:gd name="connsiteX3" fmla="*/ 1575812 w 1575812"/>
              <a:gd name="connsiteY3" fmla="*/ 94549 h 945487"/>
              <a:gd name="connsiteX4" fmla="*/ 1575812 w 1575812"/>
              <a:gd name="connsiteY4" fmla="*/ 850938 h 945487"/>
              <a:gd name="connsiteX5" fmla="*/ 1481263 w 1575812"/>
              <a:gd name="connsiteY5" fmla="*/ 945487 h 945487"/>
              <a:gd name="connsiteX6" fmla="*/ 94549 w 1575812"/>
              <a:gd name="connsiteY6" fmla="*/ 945487 h 945487"/>
              <a:gd name="connsiteX7" fmla="*/ 0 w 1575812"/>
              <a:gd name="connsiteY7" fmla="*/ 850938 h 945487"/>
              <a:gd name="connsiteX8" fmla="*/ 0 w 1575812"/>
              <a:gd name="connsiteY8" fmla="*/ 94549 h 94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5812" h="945487">
                <a:moveTo>
                  <a:pt x="0" y="94549"/>
                </a:moveTo>
                <a:cubicBezTo>
                  <a:pt x="0" y="42331"/>
                  <a:pt x="42331" y="0"/>
                  <a:pt x="94549" y="0"/>
                </a:cubicBezTo>
                <a:lnTo>
                  <a:pt x="1481263" y="0"/>
                </a:lnTo>
                <a:cubicBezTo>
                  <a:pt x="1533481" y="0"/>
                  <a:pt x="1575812" y="42331"/>
                  <a:pt x="1575812" y="94549"/>
                </a:cubicBezTo>
                <a:lnTo>
                  <a:pt x="1575812" y="850938"/>
                </a:lnTo>
                <a:cubicBezTo>
                  <a:pt x="1575812" y="903156"/>
                  <a:pt x="1533481" y="945487"/>
                  <a:pt x="1481263" y="945487"/>
                </a:cubicBezTo>
                <a:lnTo>
                  <a:pt x="94549" y="945487"/>
                </a:lnTo>
                <a:cubicBezTo>
                  <a:pt x="42331" y="945487"/>
                  <a:pt x="0" y="903156"/>
                  <a:pt x="0" y="850938"/>
                </a:cubicBezTo>
                <a:lnTo>
                  <a:pt x="0" y="94549"/>
                </a:lnTo>
                <a:close/>
              </a:path>
            </a:pathLst>
          </a:custGeom>
          <a:solidFill>
            <a:srgbClr val="0070C0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272" tIns="96272" rIns="96272" bIns="96272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</a:pPr>
            <a:r>
              <a:rPr lang="en-US" sz="1400" b="1" dirty="0">
                <a:solidFill>
                  <a:schemeClr val="bg1"/>
                </a:solidFill>
              </a:rPr>
              <a:t>Detoxification</a:t>
            </a:r>
          </a:p>
        </p:txBody>
      </p:sp>
      <p:grpSp>
        <p:nvGrpSpPr>
          <p:cNvPr id="80" name="336 Grupo"/>
          <p:cNvGrpSpPr/>
          <p:nvPr/>
        </p:nvGrpSpPr>
        <p:grpSpPr>
          <a:xfrm>
            <a:off x="4452236" y="2138044"/>
            <a:ext cx="278322" cy="276166"/>
            <a:chOff x="3944804" y="1804143"/>
            <a:chExt cx="334072" cy="390801"/>
          </a:xfrm>
          <a:solidFill>
            <a:srgbClr val="336600"/>
          </a:solidFill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81" name="337 Flecha derecha"/>
            <p:cNvSpPr/>
            <p:nvPr/>
          </p:nvSpPr>
          <p:spPr>
            <a:xfrm>
              <a:off x="3944804" y="1804143"/>
              <a:ext cx="334072" cy="390801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82" name="Flecha derecha 4"/>
            <p:cNvSpPr/>
            <p:nvPr/>
          </p:nvSpPr>
          <p:spPr>
            <a:xfrm>
              <a:off x="3944804" y="1882303"/>
              <a:ext cx="233850" cy="234481"/>
            </a:xfrm>
            <a:prstGeom prst="rect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400"/>
            </a:p>
          </p:txBody>
        </p:sp>
      </p:grpSp>
      <p:sp>
        <p:nvSpPr>
          <p:cNvPr id="83" name="331 Forma libre"/>
          <p:cNvSpPr/>
          <p:nvPr/>
        </p:nvSpPr>
        <p:spPr>
          <a:xfrm>
            <a:off x="8052636" y="1951840"/>
            <a:ext cx="1289770" cy="648574"/>
          </a:xfrm>
          <a:custGeom>
            <a:avLst/>
            <a:gdLst>
              <a:gd name="connsiteX0" fmla="*/ 0 w 1575812"/>
              <a:gd name="connsiteY0" fmla="*/ 94549 h 945487"/>
              <a:gd name="connsiteX1" fmla="*/ 94549 w 1575812"/>
              <a:gd name="connsiteY1" fmla="*/ 0 h 945487"/>
              <a:gd name="connsiteX2" fmla="*/ 1481263 w 1575812"/>
              <a:gd name="connsiteY2" fmla="*/ 0 h 945487"/>
              <a:gd name="connsiteX3" fmla="*/ 1575812 w 1575812"/>
              <a:gd name="connsiteY3" fmla="*/ 94549 h 945487"/>
              <a:gd name="connsiteX4" fmla="*/ 1575812 w 1575812"/>
              <a:gd name="connsiteY4" fmla="*/ 850938 h 945487"/>
              <a:gd name="connsiteX5" fmla="*/ 1481263 w 1575812"/>
              <a:gd name="connsiteY5" fmla="*/ 945487 h 945487"/>
              <a:gd name="connsiteX6" fmla="*/ 94549 w 1575812"/>
              <a:gd name="connsiteY6" fmla="*/ 945487 h 945487"/>
              <a:gd name="connsiteX7" fmla="*/ 0 w 1575812"/>
              <a:gd name="connsiteY7" fmla="*/ 850938 h 945487"/>
              <a:gd name="connsiteX8" fmla="*/ 0 w 1575812"/>
              <a:gd name="connsiteY8" fmla="*/ 94549 h 94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5812" h="945487">
                <a:moveTo>
                  <a:pt x="0" y="94549"/>
                </a:moveTo>
                <a:cubicBezTo>
                  <a:pt x="0" y="42331"/>
                  <a:pt x="42331" y="0"/>
                  <a:pt x="94549" y="0"/>
                </a:cubicBezTo>
                <a:lnTo>
                  <a:pt x="1481263" y="0"/>
                </a:lnTo>
                <a:cubicBezTo>
                  <a:pt x="1533481" y="0"/>
                  <a:pt x="1575812" y="42331"/>
                  <a:pt x="1575812" y="94549"/>
                </a:cubicBezTo>
                <a:lnTo>
                  <a:pt x="1575812" y="850938"/>
                </a:lnTo>
                <a:cubicBezTo>
                  <a:pt x="1575812" y="903156"/>
                  <a:pt x="1533481" y="945487"/>
                  <a:pt x="1481263" y="945487"/>
                </a:cubicBezTo>
                <a:lnTo>
                  <a:pt x="94549" y="945487"/>
                </a:lnTo>
                <a:cubicBezTo>
                  <a:pt x="42331" y="945487"/>
                  <a:pt x="0" y="903156"/>
                  <a:pt x="0" y="850938"/>
                </a:cubicBezTo>
                <a:lnTo>
                  <a:pt x="0" y="94549"/>
                </a:lnTo>
                <a:close/>
              </a:path>
            </a:pathLst>
          </a:custGeom>
          <a:noFill/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272" tIns="96272" rIns="96272" bIns="96272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Ethanol</a:t>
            </a:r>
          </a:p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Xylitol</a:t>
            </a:r>
          </a:p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Furfural</a:t>
            </a:r>
          </a:p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PHBs</a:t>
            </a:r>
            <a:endParaRPr lang="en-US" sz="1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1" name="14 Rectángulo"/>
          <p:cNvSpPr>
            <a:spLocks noChangeArrowheads="1"/>
          </p:cNvSpPr>
          <p:nvPr/>
        </p:nvSpPr>
        <p:spPr bwMode="auto">
          <a:xfrm>
            <a:off x="35496" y="6505599"/>
            <a:ext cx="619283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 smtClean="0">
                <a:latin typeface="Calibri" pitchFamily="34" charset="0"/>
              </a:rPr>
              <a:t>World </a:t>
            </a:r>
            <a:r>
              <a:rPr lang="en-US" sz="1400" dirty="0">
                <a:latin typeface="Calibri" pitchFamily="34" charset="0"/>
              </a:rPr>
              <a:t>Bioenergy Congress and Expo</a:t>
            </a:r>
            <a:r>
              <a:rPr lang="en-GB" sz="1400" dirty="0">
                <a:latin typeface="Calibri" pitchFamily="34" charset="0"/>
              </a:rPr>
              <a:t>, Rome</a:t>
            </a:r>
            <a:r>
              <a:rPr lang="en-GB" sz="1400" dirty="0" smtClean="0">
                <a:latin typeface="Calibri" pitchFamily="34" charset="0"/>
              </a:rPr>
              <a:t>,</a:t>
            </a:r>
            <a:r>
              <a:rPr lang="es-ES" sz="1400" dirty="0" smtClean="0">
                <a:latin typeface="Calibri" pitchFamily="34" charset="0"/>
              </a:rPr>
              <a:t> </a:t>
            </a:r>
            <a:r>
              <a:rPr lang="es-ES" sz="1400" dirty="0">
                <a:latin typeface="Calibri" pitchFamily="34" charset="0"/>
              </a:rPr>
              <a:t>June 13-14, 2016</a:t>
            </a:r>
            <a:endParaRPr lang="en-GB" sz="1400" dirty="0">
              <a:latin typeface="Calibri" pitchFamily="34" charset="0"/>
            </a:endParaRPr>
          </a:p>
        </p:txBody>
      </p:sp>
      <p:sp>
        <p:nvSpPr>
          <p:cNvPr id="32" name="Rectángulo 31"/>
          <p:cNvSpPr/>
          <p:nvPr/>
        </p:nvSpPr>
        <p:spPr>
          <a:xfrm>
            <a:off x="6732240" y="6247625"/>
            <a:ext cx="23762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200" dirty="0">
              <a:solidFill>
                <a:srgbClr val="000000"/>
              </a:solidFill>
              <a:latin typeface="BELDM K+ Impact"/>
            </a:endParaRPr>
          </a:p>
          <a:p>
            <a:r>
              <a:rPr lang="es-ES" sz="1200" dirty="0">
                <a:solidFill>
                  <a:srgbClr val="000000"/>
                </a:solidFill>
                <a:latin typeface="BELDM K+ Impact"/>
              </a:rPr>
              <a:t> </a:t>
            </a:r>
            <a:r>
              <a:rPr lang="es-ES" dirty="0">
                <a:solidFill>
                  <a:srgbClr val="F26421"/>
                </a:solidFill>
                <a:latin typeface="BELDM K+ Impact"/>
              </a:rPr>
              <a:t>conference</a:t>
            </a:r>
            <a:r>
              <a:rPr lang="es-ES" dirty="0">
                <a:solidFill>
                  <a:srgbClr val="0071BC"/>
                </a:solidFill>
                <a:latin typeface="BELDM K+ Impact"/>
              </a:rPr>
              <a:t>series</a:t>
            </a:r>
            <a:r>
              <a:rPr lang="es-ES" sz="1200" dirty="0">
                <a:solidFill>
                  <a:srgbClr val="0071BC"/>
                </a:solidFill>
                <a:latin typeface="BELDM K+ Impact"/>
              </a:rPr>
              <a:t>.com </a:t>
            </a:r>
          </a:p>
        </p:txBody>
      </p:sp>
      <p:sp>
        <p:nvSpPr>
          <p:cNvPr id="33" name="13 Título"/>
          <p:cNvSpPr>
            <a:spLocks/>
          </p:cNvSpPr>
          <p:nvPr/>
        </p:nvSpPr>
        <p:spPr bwMode="auto">
          <a:xfrm>
            <a:off x="609600" y="638175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GB" sz="4400" dirty="0" smtClean="0">
                <a:latin typeface="Calibri" pitchFamily="34" charset="0"/>
              </a:rPr>
              <a:t>Results: biorefinery alternatives</a:t>
            </a:r>
            <a:endParaRPr lang="en-GB" sz="4400" dirty="0">
              <a:latin typeface="Calibri" pitchFamily="34" charset="0"/>
            </a:endParaRPr>
          </a:p>
        </p:txBody>
      </p:sp>
      <p:pic>
        <p:nvPicPr>
          <p:cNvPr id="35" name="Imagen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762"/>
            <a:ext cx="817324" cy="613952"/>
          </a:xfrm>
          <a:prstGeom prst="rect">
            <a:avLst/>
          </a:prstGeom>
        </p:spPr>
      </p:pic>
      <p:sp>
        <p:nvSpPr>
          <p:cNvPr id="36" name="Rectangle 45"/>
          <p:cNvSpPr>
            <a:spLocks noChangeArrowheads="1"/>
          </p:cNvSpPr>
          <p:nvPr/>
        </p:nvSpPr>
        <p:spPr bwMode="auto">
          <a:xfrm>
            <a:off x="395536" y="3679864"/>
            <a:ext cx="8236744" cy="147732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bg2"/>
              </a:buClr>
              <a:buSzPct val="75000"/>
            </a:pPr>
            <a:r>
              <a:rPr lang="en-GB" altLang="fi-FI" dirty="0" err="1" smtClean="0">
                <a:solidFill>
                  <a:srgbClr val="0070C0"/>
                </a:solidFill>
              </a:rPr>
              <a:t>Physico</a:t>
            </a:r>
            <a:r>
              <a:rPr lang="en-GB" altLang="fi-FI" dirty="0">
                <a:solidFill>
                  <a:srgbClr val="0070C0"/>
                </a:solidFill>
              </a:rPr>
              <a:t>-chemical: </a:t>
            </a:r>
            <a:r>
              <a:rPr lang="en-GB" altLang="fi-FI" dirty="0"/>
              <a:t>Liquid-liquid extraction</a:t>
            </a:r>
          </a:p>
          <a:p>
            <a:pPr eaLnBrk="0" hangingPunct="0">
              <a:buClr>
                <a:schemeClr val="bg2"/>
              </a:buClr>
              <a:buSzPct val="75000"/>
            </a:pPr>
            <a:r>
              <a:rPr lang="en-GB" altLang="fi-FI" dirty="0" smtClean="0"/>
              <a:t>		 Adsorption </a:t>
            </a:r>
            <a:r>
              <a:rPr lang="en-GB" altLang="fi-FI" dirty="0"/>
              <a:t>(activated </a:t>
            </a:r>
            <a:r>
              <a:rPr lang="en-GB" altLang="fi-FI" dirty="0" smtClean="0"/>
              <a:t>carbon, ion exchange resin)</a:t>
            </a:r>
            <a:endParaRPr lang="en-GB" altLang="fi-FI" dirty="0"/>
          </a:p>
          <a:p>
            <a:pPr eaLnBrk="0" hangingPunct="0">
              <a:buClr>
                <a:schemeClr val="bg2"/>
              </a:buClr>
              <a:buSzPct val="75000"/>
            </a:pPr>
            <a:r>
              <a:rPr lang="en-GB" altLang="fi-FI" dirty="0" smtClean="0"/>
              <a:t>		 Membrane operations.</a:t>
            </a:r>
            <a:endParaRPr lang="en-GB" altLang="fi-FI" dirty="0"/>
          </a:p>
          <a:p>
            <a:pPr eaLnBrk="0" hangingPunct="0">
              <a:buClr>
                <a:schemeClr val="bg2"/>
              </a:buClr>
              <a:buSzPct val="75000"/>
            </a:pPr>
            <a:r>
              <a:rPr lang="en-GB" altLang="fi-FI" dirty="0">
                <a:solidFill>
                  <a:srgbClr val="0070C0"/>
                </a:solidFill>
              </a:rPr>
              <a:t>Thermal</a:t>
            </a:r>
            <a:r>
              <a:rPr lang="en-GB" altLang="fi-FI" dirty="0" smtClean="0">
                <a:solidFill>
                  <a:srgbClr val="0070C0"/>
                </a:solidFill>
              </a:rPr>
              <a:t>: 	 </a:t>
            </a:r>
            <a:r>
              <a:rPr lang="en-GB" altLang="fi-FI" dirty="0" smtClean="0"/>
              <a:t>Evaporation</a:t>
            </a:r>
            <a:endParaRPr lang="en-GB" altLang="fi-FI" dirty="0"/>
          </a:p>
          <a:p>
            <a:pPr eaLnBrk="0" hangingPunct="0">
              <a:buClr>
                <a:schemeClr val="bg2"/>
              </a:buClr>
              <a:buSzPct val="75000"/>
            </a:pPr>
            <a:r>
              <a:rPr lang="en-GB" altLang="fi-FI" dirty="0" smtClean="0">
                <a:solidFill>
                  <a:srgbClr val="0070C0"/>
                </a:solidFill>
              </a:rPr>
              <a:t>Biological:</a:t>
            </a:r>
            <a:r>
              <a:rPr lang="en-GB" altLang="fi-FI" dirty="0" smtClean="0"/>
              <a:t> 	 Enzymatic processes</a:t>
            </a:r>
            <a:endParaRPr lang="en-GB" altLang="fi-FI" dirty="0"/>
          </a:p>
        </p:txBody>
      </p:sp>
      <p:sp>
        <p:nvSpPr>
          <p:cNvPr id="37" name="Rectángulo 36"/>
          <p:cNvSpPr/>
          <p:nvPr/>
        </p:nvSpPr>
        <p:spPr>
          <a:xfrm>
            <a:off x="2583215" y="3087758"/>
            <a:ext cx="3933001" cy="461665"/>
          </a:xfrm>
          <a:prstGeom prst="rect">
            <a:avLst/>
          </a:prstGeom>
          <a:solidFill>
            <a:srgbClr val="CCCC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dirty="0" smtClean="0"/>
              <a:t>Detoxification</a:t>
            </a:r>
            <a:endParaRPr lang="es-ES" sz="2400" dirty="0"/>
          </a:p>
        </p:txBody>
      </p:sp>
      <p:sp>
        <p:nvSpPr>
          <p:cNvPr id="38" name="Rectángulo redondeado 37"/>
          <p:cNvSpPr/>
          <p:nvPr/>
        </p:nvSpPr>
        <p:spPr>
          <a:xfrm>
            <a:off x="395535" y="5313982"/>
            <a:ext cx="8236744" cy="923330"/>
          </a:xfrm>
          <a:prstGeom prst="roundRect">
            <a:avLst/>
          </a:prstGeom>
          <a:solidFill>
            <a:srgbClr val="CC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9" name="CuadroTexto 38"/>
          <p:cNvSpPr txBox="1"/>
          <p:nvPr/>
        </p:nvSpPr>
        <p:spPr>
          <a:xfrm>
            <a:off x="466849" y="5313982"/>
            <a:ext cx="81654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GB" dirty="0" smtClean="0"/>
              <a:t>Anionic resins with or without </a:t>
            </a:r>
            <a:r>
              <a:rPr lang="en-GB" dirty="0" err="1" smtClean="0"/>
              <a:t>overliming</a:t>
            </a:r>
            <a:r>
              <a:rPr lang="en-GB" dirty="0" smtClean="0"/>
              <a:t> in the case of ethanol, xylitol</a:t>
            </a:r>
            <a:r>
              <a:rPr lang="en-GB" dirty="0"/>
              <a:t> </a:t>
            </a:r>
            <a:r>
              <a:rPr lang="en-GB" dirty="0" smtClean="0"/>
              <a:t>and furfural</a:t>
            </a:r>
          </a:p>
          <a:p>
            <a:pPr marL="285750" indent="-285750">
              <a:buFontTx/>
              <a:buChar char="-"/>
            </a:pPr>
            <a:r>
              <a:rPr lang="en-GB" dirty="0" smtClean="0"/>
              <a:t>With no detoxification step in the case of PHBs</a:t>
            </a:r>
          </a:p>
        </p:txBody>
      </p:sp>
    </p:spTree>
    <p:extLst>
      <p:ext uri="{BB962C8B-B14F-4D97-AF65-F5344CB8AC3E}">
        <p14:creationId xmlns:p14="http://schemas.microsoft.com/office/powerpoint/2010/main" val="3590126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65" grpId="0"/>
      <p:bldP spid="66" grpId="0" animBg="1"/>
      <p:bldP spid="67" grpId="0" animBg="1"/>
      <p:bldP spid="68" grpId="0" animBg="1"/>
      <p:bldP spid="69" grpId="0" animBg="1"/>
      <p:bldP spid="79" grpId="0" animBg="1"/>
      <p:bldP spid="83" grpId="0"/>
      <p:bldP spid="36" grpId="0" animBg="1"/>
      <p:bldP spid="37" grpId="0" animBg="1"/>
      <p:bldP spid="38" grpId="0" animBg="1"/>
      <p:bldP spid="3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4"/>
          <p:cNvSpPr>
            <a:spLocks noChangeArrowheads="1"/>
          </p:cNvSpPr>
          <p:nvPr/>
        </p:nvSpPr>
        <p:spPr bwMode="auto">
          <a:xfrm>
            <a:off x="0" y="1219895"/>
            <a:ext cx="9144000" cy="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endParaRPr lang="es-ES">
              <a:latin typeface="Calibri" pitchFamily="34" charset="0"/>
            </a:endParaRPr>
          </a:p>
        </p:txBody>
      </p:sp>
      <p:cxnSp>
        <p:nvCxnSpPr>
          <p:cNvPr id="8" name="7 Conector recto"/>
          <p:cNvCxnSpPr/>
          <p:nvPr/>
        </p:nvCxnSpPr>
        <p:spPr bwMode="auto">
          <a:xfrm>
            <a:off x="-31750" y="639763"/>
            <a:ext cx="9163050" cy="9524"/>
          </a:xfrm>
          <a:prstGeom prst="line">
            <a:avLst/>
          </a:prstGeom>
          <a:solidFill>
            <a:schemeClr val="accent1"/>
          </a:solidFill>
          <a:ln w="28575" cap="flat" cmpd="sng" algn="ctr">
            <a:gradFill flip="none" rotWithShape="1">
              <a:gsLst>
                <a:gs pos="0">
                  <a:srgbClr val="C00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  <a:tileRect r="-100000" b="-100000"/>
            </a:gradFill>
            <a:prstDash val="solid"/>
            <a:round/>
            <a:headEnd type="none" w="med" len="med"/>
            <a:tailEnd type="none" w="med" len="med"/>
          </a:ln>
          <a:effectLst>
            <a:innerShdw blurRad="571500" dist="152400" dir="3600000">
              <a:srgbClr val="3B9573">
                <a:alpha val="25000"/>
              </a:srgbClr>
            </a:innerShdw>
          </a:effectLst>
        </p:spPr>
      </p:cxnSp>
      <p:sp>
        <p:nvSpPr>
          <p:cNvPr id="16387" name="9 CuadroTexto"/>
          <p:cNvSpPr txBox="1">
            <a:spLocks noChangeArrowheads="1"/>
          </p:cNvSpPr>
          <p:nvPr/>
        </p:nvSpPr>
        <p:spPr bwMode="auto">
          <a:xfrm>
            <a:off x="684213" y="1341438"/>
            <a:ext cx="7991475" cy="424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</p:txBody>
      </p:sp>
      <p:pic>
        <p:nvPicPr>
          <p:cNvPr id="16388" name="Picture 13" descr="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19125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4" name="Picture 12" descr="Logo_G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0288" y="0"/>
            <a:ext cx="1763712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ángulo 12"/>
          <p:cNvSpPr/>
          <p:nvPr/>
        </p:nvSpPr>
        <p:spPr>
          <a:xfrm>
            <a:off x="2583215" y="3087758"/>
            <a:ext cx="3933001" cy="461665"/>
          </a:xfrm>
          <a:prstGeom prst="rect">
            <a:avLst/>
          </a:prstGeom>
          <a:solidFill>
            <a:srgbClr val="CCCC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dirty="0" smtClean="0"/>
              <a:t>Aspen tech®: bioethanol</a:t>
            </a:r>
            <a:endParaRPr lang="es-ES" sz="2400" dirty="0"/>
          </a:p>
        </p:txBody>
      </p:sp>
      <p:sp>
        <p:nvSpPr>
          <p:cNvPr id="64" name="Rectángulo 63"/>
          <p:cNvSpPr/>
          <p:nvPr/>
        </p:nvSpPr>
        <p:spPr>
          <a:xfrm>
            <a:off x="952368" y="1844824"/>
            <a:ext cx="7295093" cy="93767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272" tIns="96272" rIns="96272" bIns="96272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</a:pPr>
            <a:endParaRPr lang="es-ES" sz="1400" b="1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5" name="331 Forma libre"/>
          <p:cNvSpPr/>
          <p:nvPr/>
        </p:nvSpPr>
        <p:spPr>
          <a:xfrm>
            <a:off x="-228284" y="1951840"/>
            <a:ext cx="1289770" cy="648574"/>
          </a:xfrm>
          <a:custGeom>
            <a:avLst/>
            <a:gdLst>
              <a:gd name="connsiteX0" fmla="*/ 0 w 1575812"/>
              <a:gd name="connsiteY0" fmla="*/ 94549 h 945487"/>
              <a:gd name="connsiteX1" fmla="*/ 94549 w 1575812"/>
              <a:gd name="connsiteY1" fmla="*/ 0 h 945487"/>
              <a:gd name="connsiteX2" fmla="*/ 1481263 w 1575812"/>
              <a:gd name="connsiteY2" fmla="*/ 0 h 945487"/>
              <a:gd name="connsiteX3" fmla="*/ 1575812 w 1575812"/>
              <a:gd name="connsiteY3" fmla="*/ 94549 h 945487"/>
              <a:gd name="connsiteX4" fmla="*/ 1575812 w 1575812"/>
              <a:gd name="connsiteY4" fmla="*/ 850938 h 945487"/>
              <a:gd name="connsiteX5" fmla="*/ 1481263 w 1575812"/>
              <a:gd name="connsiteY5" fmla="*/ 945487 h 945487"/>
              <a:gd name="connsiteX6" fmla="*/ 94549 w 1575812"/>
              <a:gd name="connsiteY6" fmla="*/ 945487 h 945487"/>
              <a:gd name="connsiteX7" fmla="*/ 0 w 1575812"/>
              <a:gd name="connsiteY7" fmla="*/ 850938 h 945487"/>
              <a:gd name="connsiteX8" fmla="*/ 0 w 1575812"/>
              <a:gd name="connsiteY8" fmla="*/ 94549 h 94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5812" h="945487">
                <a:moveTo>
                  <a:pt x="0" y="94549"/>
                </a:moveTo>
                <a:cubicBezTo>
                  <a:pt x="0" y="42331"/>
                  <a:pt x="42331" y="0"/>
                  <a:pt x="94549" y="0"/>
                </a:cubicBezTo>
                <a:lnTo>
                  <a:pt x="1481263" y="0"/>
                </a:lnTo>
                <a:cubicBezTo>
                  <a:pt x="1533481" y="0"/>
                  <a:pt x="1575812" y="42331"/>
                  <a:pt x="1575812" y="94549"/>
                </a:cubicBezTo>
                <a:lnTo>
                  <a:pt x="1575812" y="850938"/>
                </a:lnTo>
                <a:cubicBezTo>
                  <a:pt x="1575812" y="903156"/>
                  <a:pt x="1533481" y="945487"/>
                  <a:pt x="1481263" y="945487"/>
                </a:cubicBezTo>
                <a:lnTo>
                  <a:pt x="94549" y="945487"/>
                </a:lnTo>
                <a:cubicBezTo>
                  <a:pt x="42331" y="945487"/>
                  <a:pt x="0" y="903156"/>
                  <a:pt x="0" y="850938"/>
                </a:cubicBezTo>
                <a:lnTo>
                  <a:pt x="0" y="94549"/>
                </a:lnTo>
                <a:close/>
              </a:path>
            </a:pathLst>
          </a:custGeom>
          <a:noFill/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272" tIns="96272" rIns="96272" bIns="96272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Woody</a:t>
            </a:r>
          </a:p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biomass</a:t>
            </a:r>
          </a:p>
        </p:txBody>
      </p:sp>
      <p:sp>
        <p:nvSpPr>
          <p:cNvPr id="66" name="332 Forma libre"/>
          <p:cNvSpPr/>
          <p:nvPr/>
        </p:nvSpPr>
        <p:spPr>
          <a:xfrm>
            <a:off x="866437" y="2142089"/>
            <a:ext cx="273431" cy="268077"/>
          </a:xfrm>
          <a:custGeom>
            <a:avLst/>
            <a:gdLst>
              <a:gd name="connsiteX0" fmla="*/ 0 w 334072"/>
              <a:gd name="connsiteY0" fmla="*/ 78160 h 390801"/>
              <a:gd name="connsiteX1" fmla="*/ 167036 w 334072"/>
              <a:gd name="connsiteY1" fmla="*/ 78160 h 390801"/>
              <a:gd name="connsiteX2" fmla="*/ 167036 w 334072"/>
              <a:gd name="connsiteY2" fmla="*/ 0 h 390801"/>
              <a:gd name="connsiteX3" fmla="*/ 334072 w 334072"/>
              <a:gd name="connsiteY3" fmla="*/ 195401 h 390801"/>
              <a:gd name="connsiteX4" fmla="*/ 167036 w 334072"/>
              <a:gd name="connsiteY4" fmla="*/ 390801 h 390801"/>
              <a:gd name="connsiteX5" fmla="*/ 167036 w 334072"/>
              <a:gd name="connsiteY5" fmla="*/ 312641 h 390801"/>
              <a:gd name="connsiteX6" fmla="*/ 0 w 334072"/>
              <a:gd name="connsiteY6" fmla="*/ 312641 h 390801"/>
              <a:gd name="connsiteX7" fmla="*/ 0 w 334072"/>
              <a:gd name="connsiteY7" fmla="*/ 78160 h 390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4072" h="390801">
                <a:moveTo>
                  <a:pt x="0" y="78160"/>
                </a:moveTo>
                <a:lnTo>
                  <a:pt x="167036" y="78160"/>
                </a:lnTo>
                <a:lnTo>
                  <a:pt x="167036" y="0"/>
                </a:lnTo>
                <a:lnTo>
                  <a:pt x="334072" y="195401"/>
                </a:lnTo>
                <a:lnTo>
                  <a:pt x="167036" y="390801"/>
                </a:lnTo>
                <a:lnTo>
                  <a:pt x="167036" y="312641"/>
                </a:lnTo>
                <a:lnTo>
                  <a:pt x="0" y="312641"/>
                </a:lnTo>
                <a:lnTo>
                  <a:pt x="0" y="78160"/>
                </a:lnTo>
                <a:close/>
              </a:path>
            </a:pathLst>
          </a:custGeom>
          <a:solidFill>
            <a:srgbClr val="336600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z="-70000"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0" tIns="78160" rIns="100222" bIns="7816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  <a:defRPr/>
            </a:pPr>
            <a:endParaRPr lang="en-US" sz="120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7" name="333 Forma libre"/>
          <p:cNvSpPr/>
          <p:nvPr/>
        </p:nvSpPr>
        <p:spPr>
          <a:xfrm>
            <a:off x="1218250" y="1951840"/>
            <a:ext cx="1289770" cy="648574"/>
          </a:xfrm>
          <a:custGeom>
            <a:avLst/>
            <a:gdLst>
              <a:gd name="connsiteX0" fmla="*/ 0 w 1575812"/>
              <a:gd name="connsiteY0" fmla="*/ 94549 h 945487"/>
              <a:gd name="connsiteX1" fmla="*/ 94549 w 1575812"/>
              <a:gd name="connsiteY1" fmla="*/ 0 h 945487"/>
              <a:gd name="connsiteX2" fmla="*/ 1481263 w 1575812"/>
              <a:gd name="connsiteY2" fmla="*/ 0 h 945487"/>
              <a:gd name="connsiteX3" fmla="*/ 1575812 w 1575812"/>
              <a:gd name="connsiteY3" fmla="*/ 94549 h 945487"/>
              <a:gd name="connsiteX4" fmla="*/ 1575812 w 1575812"/>
              <a:gd name="connsiteY4" fmla="*/ 850938 h 945487"/>
              <a:gd name="connsiteX5" fmla="*/ 1481263 w 1575812"/>
              <a:gd name="connsiteY5" fmla="*/ 945487 h 945487"/>
              <a:gd name="connsiteX6" fmla="*/ 94549 w 1575812"/>
              <a:gd name="connsiteY6" fmla="*/ 945487 h 945487"/>
              <a:gd name="connsiteX7" fmla="*/ 0 w 1575812"/>
              <a:gd name="connsiteY7" fmla="*/ 850938 h 945487"/>
              <a:gd name="connsiteX8" fmla="*/ 0 w 1575812"/>
              <a:gd name="connsiteY8" fmla="*/ 94549 h 94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5812" h="945487">
                <a:moveTo>
                  <a:pt x="0" y="94549"/>
                </a:moveTo>
                <a:cubicBezTo>
                  <a:pt x="0" y="42331"/>
                  <a:pt x="42331" y="0"/>
                  <a:pt x="94549" y="0"/>
                </a:cubicBezTo>
                <a:lnTo>
                  <a:pt x="1481263" y="0"/>
                </a:lnTo>
                <a:cubicBezTo>
                  <a:pt x="1533481" y="0"/>
                  <a:pt x="1575812" y="42331"/>
                  <a:pt x="1575812" y="94549"/>
                </a:cubicBezTo>
                <a:lnTo>
                  <a:pt x="1575812" y="850938"/>
                </a:lnTo>
                <a:cubicBezTo>
                  <a:pt x="1575812" y="903156"/>
                  <a:pt x="1533481" y="945487"/>
                  <a:pt x="1481263" y="945487"/>
                </a:cubicBezTo>
                <a:lnTo>
                  <a:pt x="94549" y="945487"/>
                </a:lnTo>
                <a:cubicBezTo>
                  <a:pt x="42331" y="945487"/>
                  <a:pt x="0" y="903156"/>
                  <a:pt x="0" y="850938"/>
                </a:cubicBezTo>
                <a:lnTo>
                  <a:pt x="0" y="94549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272" tIns="96272" rIns="96272" bIns="96272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 smtClean="0">
                <a:solidFill>
                  <a:schemeClr val="accent1"/>
                </a:solidFill>
              </a:rPr>
              <a:t>Pulping process</a:t>
            </a:r>
            <a:endParaRPr lang="en-US" sz="1400" b="1" dirty="0">
              <a:solidFill>
                <a:schemeClr val="accent1"/>
              </a:solidFill>
            </a:endParaRPr>
          </a:p>
        </p:txBody>
      </p:sp>
      <p:sp>
        <p:nvSpPr>
          <p:cNvPr id="68" name="334 Forma libre"/>
          <p:cNvSpPr/>
          <p:nvPr/>
        </p:nvSpPr>
        <p:spPr>
          <a:xfrm>
            <a:off x="2666637" y="2142089"/>
            <a:ext cx="273431" cy="268077"/>
          </a:xfrm>
          <a:custGeom>
            <a:avLst/>
            <a:gdLst>
              <a:gd name="connsiteX0" fmla="*/ 0 w 334072"/>
              <a:gd name="connsiteY0" fmla="*/ 78160 h 390801"/>
              <a:gd name="connsiteX1" fmla="*/ 167036 w 334072"/>
              <a:gd name="connsiteY1" fmla="*/ 78160 h 390801"/>
              <a:gd name="connsiteX2" fmla="*/ 167036 w 334072"/>
              <a:gd name="connsiteY2" fmla="*/ 0 h 390801"/>
              <a:gd name="connsiteX3" fmla="*/ 334072 w 334072"/>
              <a:gd name="connsiteY3" fmla="*/ 195401 h 390801"/>
              <a:gd name="connsiteX4" fmla="*/ 167036 w 334072"/>
              <a:gd name="connsiteY4" fmla="*/ 390801 h 390801"/>
              <a:gd name="connsiteX5" fmla="*/ 167036 w 334072"/>
              <a:gd name="connsiteY5" fmla="*/ 312641 h 390801"/>
              <a:gd name="connsiteX6" fmla="*/ 0 w 334072"/>
              <a:gd name="connsiteY6" fmla="*/ 312641 h 390801"/>
              <a:gd name="connsiteX7" fmla="*/ 0 w 334072"/>
              <a:gd name="connsiteY7" fmla="*/ 78160 h 390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4072" h="390801">
                <a:moveTo>
                  <a:pt x="0" y="78160"/>
                </a:moveTo>
                <a:lnTo>
                  <a:pt x="167036" y="78160"/>
                </a:lnTo>
                <a:lnTo>
                  <a:pt x="167036" y="0"/>
                </a:lnTo>
                <a:lnTo>
                  <a:pt x="334072" y="195401"/>
                </a:lnTo>
                <a:lnTo>
                  <a:pt x="167036" y="390801"/>
                </a:lnTo>
                <a:lnTo>
                  <a:pt x="167036" y="312641"/>
                </a:lnTo>
                <a:lnTo>
                  <a:pt x="0" y="312641"/>
                </a:lnTo>
                <a:lnTo>
                  <a:pt x="0" y="78160"/>
                </a:lnTo>
                <a:close/>
              </a:path>
            </a:pathLst>
          </a:custGeom>
          <a:solidFill>
            <a:srgbClr val="336600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z="-70000"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0" tIns="78160" rIns="100222" bIns="7816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  <a:defRPr/>
            </a:pPr>
            <a:endParaRPr lang="en-US" sz="120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9" name="335 Forma libre"/>
          <p:cNvSpPr/>
          <p:nvPr/>
        </p:nvSpPr>
        <p:spPr>
          <a:xfrm>
            <a:off x="4861892" y="1951840"/>
            <a:ext cx="1272035" cy="648574"/>
          </a:xfrm>
          <a:custGeom>
            <a:avLst/>
            <a:gdLst>
              <a:gd name="connsiteX0" fmla="*/ 0 w 1575812"/>
              <a:gd name="connsiteY0" fmla="*/ 94549 h 945487"/>
              <a:gd name="connsiteX1" fmla="*/ 94549 w 1575812"/>
              <a:gd name="connsiteY1" fmla="*/ 0 h 945487"/>
              <a:gd name="connsiteX2" fmla="*/ 1481263 w 1575812"/>
              <a:gd name="connsiteY2" fmla="*/ 0 h 945487"/>
              <a:gd name="connsiteX3" fmla="*/ 1575812 w 1575812"/>
              <a:gd name="connsiteY3" fmla="*/ 94549 h 945487"/>
              <a:gd name="connsiteX4" fmla="*/ 1575812 w 1575812"/>
              <a:gd name="connsiteY4" fmla="*/ 850938 h 945487"/>
              <a:gd name="connsiteX5" fmla="*/ 1481263 w 1575812"/>
              <a:gd name="connsiteY5" fmla="*/ 945487 h 945487"/>
              <a:gd name="connsiteX6" fmla="*/ 94549 w 1575812"/>
              <a:gd name="connsiteY6" fmla="*/ 945487 h 945487"/>
              <a:gd name="connsiteX7" fmla="*/ 0 w 1575812"/>
              <a:gd name="connsiteY7" fmla="*/ 850938 h 945487"/>
              <a:gd name="connsiteX8" fmla="*/ 0 w 1575812"/>
              <a:gd name="connsiteY8" fmla="*/ 94549 h 94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5812" h="945487">
                <a:moveTo>
                  <a:pt x="0" y="94549"/>
                </a:moveTo>
                <a:cubicBezTo>
                  <a:pt x="0" y="42331"/>
                  <a:pt x="42331" y="0"/>
                  <a:pt x="94549" y="0"/>
                </a:cubicBezTo>
                <a:lnTo>
                  <a:pt x="1481263" y="0"/>
                </a:lnTo>
                <a:cubicBezTo>
                  <a:pt x="1533481" y="0"/>
                  <a:pt x="1575812" y="42331"/>
                  <a:pt x="1575812" y="94549"/>
                </a:cubicBezTo>
                <a:lnTo>
                  <a:pt x="1575812" y="850938"/>
                </a:lnTo>
                <a:cubicBezTo>
                  <a:pt x="1575812" y="903156"/>
                  <a:pt x="1533481" y="945487"/>
                  <a:pt x="1481263" y="945487"/>
                </a:cubicBezTo>
                <a:lnTo>
                  <a:pt x="94549" y="945487"/>
                </a:lnTo>
                <a:cubicBezTo>
                  <a:pt x="42331" y="945487"/>
                  <a:pt x="0" y="903156"/>
                  <a:pt x="0" y="850938"/>
                </a:cubicBezTo>
                <a:lnTo>
                  <a:pt x="0" y="94549"/>
                </a:lnTo>
                <a:close/>
              </a:path>
            </a:pathLst>
          </a:custGeom>
          <a:solidFill>
            <a:srgbClr val="0070C0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272" tIns="96272" rIns="96272" bIns="96272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>
                <a:solidFill>
                  <a:schemeClr val="bg1"/>
                </a:solidFill>
              </a:rPr>
              <a:t>Fermentation</a:t>
            </a:r>
          </a:p>
        </p:txBody>
      </p:sp>
      <p:grpSp>
        <p:nvGrpSpPr>
          <p:cNvPr id="70" name="336 Grupo"/>
          <p:cNvGrpSpPr/>
          <p:nvPr/>
        </p:nvGrpSpPr>
        <p:grpSpPr>
          <a:xfrm>
            <a:off x="6324448" y="2138044"/>
            <a:ext cx="278322" cy="276166"/>
            <a:chOff x="3944804" y="1804143"/>
            <a:chExt cx="334072" cy="390801"/>
          </a:xfrm>
          <a:solidFill>
            <a:srgbClr val="336600"/>
          </a:solidFill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71" name="337 Flecha derecha"/>
            <p:cNvSpPr/>
            <p:nvPr/>
          </p:nvSpPr>
          <p:spPr>
            <a:xfrm>
              <a:off x="3944804" y="1804143"/>
              <a:ext cx="334072" cy="390801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72" name="Flecha derecha 4"/>
            <p:cNvSpPr/>
            <p:nvPr/>
          </p:nvSpPr>
          <p:spPr>
            <a:xfrm>
              <a:off x="3944804" y="1882303"/>
              <a:ext cx="233850" cy="234481"/>
            </a:xfrm>
            <a:prstGeom prst="rect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400"/>
            </a:p>
          </p:txBody>
        </p:sp>
      </p:grpSp>
      <p:grpSp>
        <p:nvGrpSpPr>
          <p:cNvPr id="73" name="339 Grupo"/>
          <p:cNvGrpSpPr/>
          <p:nvPr/>
        </p:nvGrpSpPr>
        <p:grpSpPr>
          <a:xfrm>
            <a:off x="6684482" y="1951840"/>
            <a:ext cx="1224136" cy="648574"/>
            <a:chOff x="4417547" y="1526800"/>
            <a:chExt cx="1621928" cy="945487"/>
          </a:xfrm>
          <a:solidFill>
            <a:srgbClr val="0070C0"/>
          </a:solidFill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74" name="340 Rectángulo redondeado"/>
            <p:cNvSpPr/>
            <p:nvPr/>
          </p:nvSpPr>
          <p:spPr>
            <a:xfrm>
              <a:off x="4417547" y="1526800"/>
              <a:ext cx="1575812" cy="945487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5" name="341 Rectángulo"/>
            <p:cNvSpPr/>
            <p:nvPr/>
          </p:nvSpPr>
          <p:spPr>
            <a:xfrm>
              <a:off x="4425329" y="1554492"/>
              <a:ext cx="1614146" cy="890103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400" b="1" dirty="0" smtClean="0">
                  <a:solidFill>
                    <a:schemeClr val="bg1"/>
                  </a:solidFill>
                </a:rPr>
                <a:t>Purification</a:t>
              </a:r>
              <a:endParaRPr lang="en-US" sz="1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6" name="342 Grupo"/>
          <p:cNvGrpSpPr/>
          <p:nvPr/>
        </p:nvGrpSpPr>
        <p:grpSpPr>
          <a:xfrm>
            <a:off x="8052636" y="2138044"/>
            <a:ext cx="278322" cy="276166"/>
            <a:chOff x="3944804" y="1804143"/>
            <a:chExt cx="334072" cy="390801"/>
          </a:xfrm>
          <a:solidFill>
            <a:srgbClr val="336600"/>
          </a:solidFill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77" name="343 Flecha derecha"/>
            <p:cNvSpPr/>
            <p:nvPr/>
          </p:nvSpPr>
          <p:spPr>
            <a:xfrm>
              <a:off x="3944804" y="1804143"/>
              <a:ext cx="334072" cy="390801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78" name="Flecha derecha 4"/>
            <p:cNvSpPr/>
            <p:nvPr/>
          </p:nvSpPr>
          <p:spPr>
            <a:xfrm>
              <a:off x="3944804" y="1882303"/>
              <a:ext cx="233850" cy="234481"/>
            </a:xfrm>
            <a:prstGeom prst="rect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400"/>
            </a:p>
          </p:txBody>
        </p:sp>
      </p:grpSp>
      <p:sp>
        <p:nvSpPr>
          <p:cNvPr id="79" name="335 Forma libre"/>
          <p:cNvSpPr/>
          <p:nvPr/>
        </p:nvSpPr>
        <p:spPr>
          <a:xfrm>
            <a:off x="3071398" y="1951840"/>
            <a:ext cx="1289770" cy="648574"/>
          </a:xfrm>
          <a:custGeom>
            <a:avLst/>
            <a:gdLst>
              <a:gd name="connsiteX0" fmla="*/ 0 w 1575812"/>
              <a:gd name="connsiteY0" fmla="*/ 94549 h 945487"/>
              <a:gd name="connsiteX1" fmla="*/ 94549 w 1575812"/>
              <a:gd name="connsiteY1" fmla="*/ 0 h 945487"/>
              <a:gd name="connsiteX2" fmla="*/ 1481263 w 1575812"/>
              <a:gd name="connsiteY2" fmla="*/ 0 h 945487"/>
              <a:gd name="connsiteX3" fmla="*/ 1575812 w 1575812"/>
              <a:gd name="connsiteY3" fmla="*/ 94549 h 945487"/>
              <a:gd name="connsiteX4" fmla="*/ 1575812 w 1575812"/>
              <a:gd name="connsiteY4" fmla="*/ 850938 h 945487"/>
              <a:gd name="connsiteX5" fmla="*/ 1481263 w 1575812"/>
              <a:gd name="connsiteY5" fmla="*/ 945487 h 945487"/>
              <a:gd name="connsiteX6" fmla="*/ 94549 w 1575812"/>
              <a:gd name="connsiteY6" fmla="*/ 945487 h 945487"/>
              <a:gd name="connsiteX7" fmla="*/ 0 w 1575812"/>
              <a:gd name="connsiteY7" fmla="*/ 850938 h 945487"/>
              <a:gd name="connsiteX8" fmla="*/ 0 w 1575812"/>
              <a:gd name="connsiteY8" fmla="*/ 94549 h 94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5812" h="945487">
                <a:moveTo>
                  <a:pt x="0" y="94549"/>
                </a:moveTo>
                <a:cubicBezTo>
                  <a:pt x="0" y="42331"/>
                  <a:pt x="42331" y="0"/>
                  <a:pt x="94549" y="0"/>
                </a:cubicBezTo>
                <a:lnTo>
                  <a:pt x="1481263" y="0"/>
                </a:lnTo>
                <a:cubicBezTo>
                  <a:pt x="1533481" y="0"/>
                  <a:pt x="1575812" y="42331"/>
                  <a:pt x="1575812" y="94549"/>
                </a:cubicBezTo>
                <a:lnTo>
                  <a:pt x="1575812" y="850938"/>
                </a:lnTo>
                <a:cubicBezTo>
                  <a:pt x="1575812" y="903156"/>
                  <a:pt x="1533481" y="945487"/>
                  <a:pt x="1481263" y="945487"/>
                </a:cubicBezTo>
                <a:lnTo>
                  <a:pt x="94549" y="945487"/>
                </a:lnTo>
                <a:cubicBezTo>
                  <a:pt x="42331" y="945487"/>
                  <a:pt x="0" y="903156"/>
                  <a:pt x="0" y="850938"/>
                </a:cubicBezTo>
                <a:lnTo>
                  <a:pt x="0" y="94549"/>
                </a:lnTo>
                <a:close/>
              </a:path>
            </a:pathLst>
          </a:custGeom>
          <a:solidFill>
            <a:srgbClr val="0070C0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272" tIns="96272" rIns="96272" bIns="96272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</a:pPr>
            <a:r>
              <a:rPr lang="en-US" sz="1400" b="1" dirty="0">
                <a:solidFill>
                  <a:schemeClr val="bg1"/>
                </a:solidFill>
              </a:rPr>
              <a:t>Detoxification</a:t>
            </a:r>
          </a:p>
        </p:txBody>
      </p:sp>
      <p:grpSp>
        <p:nvGrpSpPr>
          <p:cNvPr id="80" name="336 Grupo"/>
          <p:cNvGrpSpPr/>
          <p:nvPr/>
        </p:nvGrpSpPr>
        <p:grpSpPr>
          <a:xfrm>
            <a:off x="4452236" y="2138044"/>
            <a:ext cx="278322" cy="276166"/>
            <a:chOff x="3944804" y="1804143"/>
            <a:chExt cx="334072" cy="390801"/>
          </a:xfrm>
          <a:solidFill>
            <a:srgbClr val="336600"/>
          </a:solidFill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81" name="337 Flecha derecha"/>
            <p:cNvSpPr/>
            <p:nvPr/>
          </p:nvSpPr>
          <p:spPr>
            <a:xfrm>
              <a:off x="3944804" y="1804143"/>
              <a:ext cx="334072" cy="390801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82" name="Flecha derecha 4"/>
            <p:cNvSpPr/>
            <p:nvPr/>
          </p:nvSpPr>
          <p:spPr>
            <a:xfrm>
              <a:off x="3944804" y="1882303"/>
              <a:ext cx="233850" cy="234481"/>
            </a:xfrm>
            <a:prstGeom prst="rect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400"/>
            </a:p>
          </p:txBody>
        </p:sp>
      </p:grpSp>
      <p:sp>
        <p:nvSpPr>
          <p:cNvPr id="83" name="331 Forma libre"/>
          <p:cNvSpPr/>
          <p:nvPr/>
        </p:nvSpPr>
        <p:spPr>
          <a:xfrm>
            <a:off x="8052636" y="1951840"/>
            <a:ext cx="1289770" cy="648574"/>
          </a:xfrm>
          <a:custGeom>
            <a:avLst/>
            <a:gdLst>
              <a:gd name="connsiteX0" fmla="*/ 0 w 1575812"/>
              <a:gd name="connsiteY0" fmla="*/ 94549 h 945487"/>
              <a:gd name="connsiteX1" fmla="*/ 94549 w 1575812"/>
              <a:gd name="connsiteY1" fmla="*/ 0 h 945487"/>
              <a:gd name="connsiteX2" fmla="*/ 1481263 w 1575812"/>
              <a:gd name="connsiteY2" fmla="*/ 0 h 945487"/>
              <a:gd name="connsiteX3" fmla="*/ 1575812 w 1575812"/>
              <a:gd name="connsiteY3" fmla="*/ 94549 h 945487"/>
              <a:gd name="connsiteX4" fmla="*/ 1575812 w 1575812"/>
              <a:gd name="connsiteY4" fmla="*/ 850938 h 945487"/>
              <a:gd name="connsiteX5" fmla="*/ 1481263 w 1575812"/>
              <a:gd name="connsiteY5" fmla="*/ 945487 h 945487"/>
              <a:gd name="connsiteX6" fmla="*/ 94549 w 1575812"/>
              <a:gd name="connsiteY6" fmla="*/ 945487 h 945487"/>
              <a:gd name="connsiteX7" fmla="*/ 0 w 1575812"/>
              <a:gd name="connsiteY7" fmla="*/ 850938 h 945487"/>
              <a:gd name="connsiteX8" fmla="*/ 0 w 1575812"/>
              <a:gd name="connsiteY8" fmla="*/ 94549 h 94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5812" h="945487">
                <a:moveTo>
                  <a:pt x="0" y="94549"/>
                </a:moveTo>
                <a:cubicBezTo>
                  <a:pt x="0" y="42331"/>
                  <a:pt x="42331" y="0"/>
                  <a:pt x="94549" y="0"/>
                </a:cubicBezTo>
                <a:lnTo>
                  <a:pt x="1481263" y="0"/>
                </a:lnTo>
                <a:cubicBezTo>
                  <a:pt x="1533481" y="0"/>
                  <a:pt x="1575812" y="42331"/>
                  <a:pt x="1575812" y="94549"/>
                </a:cubicBezTo>
                <a:lnTo>
                  <a:pt x="1575812" y="850938"/>
                </a:lnTo>
                <a:cubicBezTo>
                  <a:pt x="1575812" y="903156"/>
                  <a:pt x="1533481" y="945487"/>
                  <a:pt x="1481263" y="945487"/>
                </a:cubicBezTo>
                <a:lnTo>
                  <a:pt x="94549" y="945487"/>
                </a:lnTo>
                <a:cubicBezTo>
                  <a:pt x="42331" y="945487"/>
                  <a:pt x="0" y="903156"/>
                  <a:pt x="0" y="850938"/>
                </a:cubicBezTo>
                <a:lnTo>
                  <a:pt x="0" y="94549"/>
                </a:lnTo>
                <a:close/>
              </a:path>
            </a:pathLst>
          </a:custGeom>
          <a:noFill/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272" tIns="96272" rIns="96272" bIns="96272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Ethanol</a:t>
            </a:r>
          </a:p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Xylitol</a:t>
            </a:r>
          </a:p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Furfural</a:t>
            </a:r>
          </a:p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PHBs</a:t>
            </a:r>
            <a:endParaRPr lang="en-US" sz="1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1" name="14 Rectángulo"/>
          <p:cNvSpPr>
            <a:spLocks noChangeArrowheads="1"/>
          </p:cNvSpPr>
          <p:nvPr/>
        </p:nvSpPr>
        <p:spPr bwMode="auto">
          <a:xfrm>
            <a:off x="35496" y="6505599"/>
            <a:ext cx="619283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 smtClean="0">
                <a:latin typeface="Calibri" pitchFamily="34" charset="0"/>
              </a:rPr>
              <a:t>World </a:t>
            </a:r>
            <a:r>
              <a:rPr lang="en-US" sz="1400" dirty="0">
                <a:latin typeface="Calibri" pitchFamily="34" charset="0"/>
              </a:rPr>
              <a:t>Bioenergy Congress and Expo</a:t>
            </a:r>
            <a:r>
              <a:rPr lang="en-GB" sz="1400" dirty="0">
                <a:latin typeface="Calibri" pitchFamily="34" charset="0"/>
              </a:rPr>
              <a:t>, Rome</a:t>
            </a:r>
            <a:r>
              <a:rPr lang="en-GB" sz="1400" dirty="0" smtClean="0">
                <a:latin typeface="Calibri" pitchFamily="34" charset="0"/>
              </a:rPr>
              <a:t>,</a:t>
            </a:r>
            <a:r>
              <a:rPr lang="es-ES" sz="1400" dirty="0" smtClean="0">
                <a:latin typeface="Calibri" pitchFamily="34" charset="0"/>
              </a:rPr>
              <a:t> </a:t>
            </a:r>
            <a:r>
              <a:rPr lang="es-ES" sz="1400" dirty="0">
                <a:latin typeface="Calibri" pitchFamily="34" charset="0"/>
              </a:rPr>
              <a:t>June 13-14, 2016</a:t>
            </a:r>
            <a:endParaRPr lang="en-GB" sz="1400" dirty="0">
              <a:latin typeface="Calibri" pitchFamily="34" charset="0"/>
            </a:endParaRPr>
          </a:p>
        </p:txBody>
      </p:sp>
      <p:sp>
        <p:nvSpPr>
          <p:cNvPr id="32" name="Rectángulo 31"/>
          <p:cNvSpPr/>
          <p:nvPr/>
        </p:nvSpPr>
        <p:spPr>
          <a:xfrm>
            <a:off x="6732240" y="6247625"/>
            <a:ext cx="23762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200" dirty="0">
              <a:solidFill>
                <a:srgbClr val="000000"/>
              </a:solidFill>
              <a:latin typeface="BELDM K+ Impact"/>
            </a:endParaRPr>
          </a:p>
          <a:p>
            <a:r>
              <a:rPr lang="es-ES" sz="1200" dirty="0">
                <a:solidFill>
                  <a:srgbClr val="000000"/>
                </a:solidFill>
                <a:latin typeface="BELDM K+ Impact"/>
              </a:rPr>
              <a:t> </a:t>
            </a:r>
            <a:r>
              <a:rPr lang="es-ES" dirty="0">
                <a:solidFill>
                  <a:srgbClr val="F26421"/>
                </a:solidFill>
                <a:latin typeface="BELDM K+ Impact"/>
              </a:rPr>
              <a:t>conference</a:t>
            </a:r>
            <a:r>
              <a:rPr lang="es-ES" dirty="0">
                <a:solidFill>
                  <a:srgbClr val="0071BC"/>
                </a:solidFill>
                <a:latin typeface="BELDM K+ Impact"/>
              </a:rPr>
              <a:t>series</a:t>
            </a:r>
            <a:r>
              <a:rPr lang="es-ES" sz="1200" dirty="0">
                <a:solidFill>
                  <a:srgbClr val="0071BC"/>
                </a:solidFill>
                <a:latin typeface="BELDM K+ Impact"/>
              </a:rPr>
              <a:t>.com </a:t>
            </a:r>
          </a:p>
        </p:txBody>
      </p:sp>
      <p:sp>
        <p:nvSpPr>
          <p:cNvPr id="33" name="13 Título"/>
          <p:cNvSpPr>
            <a:spLocks/>
          </p:cNvSpPr>
          <p:nvPr/>
        </p:nvSpPr>
        <p:spPr bwMode="auto">
          <a:xfrm>
            <a:off x="609600" y="638175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GB" sz="4400" dirty="0" smtClean="0">
                <a:latin typeface="Calibri" pitchFamily="34" charset="0"/>
              </a:rPr>
              <a:t>Results: biorefinery alternatives</a:t>
            </a:r>
            <a:endParaRPr lang="en-GB" sz="4400" dirty="0">
              <a:latin typeface="Calibri" pitchFamily="34" charset="0"/>
            </a:endParaRPr>
          </a:p>
        </p:txBody>
      </p:sp>
      <p:pic>
        <p:nvPicPr>
          <p:cNvPr id="34" name="Imagen 33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801492"/>
            <a:ext cx="8784976" cy="3795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Imagen 3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762"/>
            <a:ext cx="817324" cy="61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114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64" grpId="0" animBg="1"/>
      <p:bldP spid="65" grpId="0"/>
      <p:bldP spid="66" grpId="0" animBg="1"/>
      <p:bldP spid="67" grpId="0" animBg="1"/>
      <p:bldP spid="68" grpId="0" animBg="1"/>
      <p:bldP spid="69" grpId="0" animBg="1"/>
      <p:bldP spid="79" grpId="0" animBg="1"/>
      <p:bldP spid="8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agen 3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1" y="2968701"/>
            <a:ext cx="9175751" cy="3718980"/>
          </a:xfrm>
          <a:prstGeom prst="rect">
            <a:avLst/>
          </a:prstGeom>
          <a:noFill/>
          <a:ln>
            <a:noFill/>
          </a:ln>
        </p:spPr>
      </p:pic>
      <p:sp>
        <p:nvSpPr>
          <p:cNvPr id="16385" name="Rectangle 4"/>
          <p:cNvSpPr>
            <a:spLocks noChangeArrowheads="1"/>
          </p:cNvSpPr>
          <p:nvPr/>
        </p:nvSpPr>
        <p:spPr bwMode="auto">
          <a:xfrm>
            <a:off x="0" y="1219895"/>
            <a:ext cx="9144000" cy="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endParaRPr lang="es-ES">
              <a:latin typeface="Calibri" pitchFamily="34" charset="0"/>
            </a:endParaRPr>
          </a:p>
        </p:txBody>
      </p:sp>
      <p:cxnSp>
        <p:nvCxnSpPr>
          <p:cNvPr id="8" name="7 Conector recto"/>
          <p:cNvCxnSpPr/>
          <p:nvPr/>
        </p:nvCxnSpPr>
        <p:spPr bwMode="auto">
          <a:xfrm>
            <a:off x="-31750" y="639763"/>
            <a:ext cx="9163050" cy="9524"/>
          </a:xfrm>
          <a:prstGeom prst="line">
            <a:avLst/>
          </a:prstGeom>
          <a:solidFill>
            <a:schemeClr val="accent1"/>
          </a:solidFill>
          <a:ln w="28575" cap="flat" cmpd="sng" algn="ctr">
            <a:gradFill flip="none" rotWithShape="1">
              <a:gsLst>
                <a:gs pos="0">
                  <a:srgbClr val="C00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  <a:tileRect r="-100000" b="-100000"/>
            </a:gradFill>
            <a:prstDash val="solid"/>
            <a:round/>
            <a:headEnd type="none" w="med" len="med"/>
            <a:tailEnd type="none" w="med" len="med"/>
          </a:ln>
          <a:effectLst>
            <a:innerShdw blurRad="571500" dist="152400" dir="3600000">
              <a:srgbClr val="3B9573">
                <a:alpha val="25000"/>
              </a:srgbClr>
            </a:innerShdw>
          </a:effectLst>
        </p:spPr>
      </p:cxnSp>
      <p:sp>
        <p:nvSpPr>
          <p:cNvPr id="16387" name="9 CuadroTexto"/>
          <p:cNvSpPr txBox="1">
            <a:spLocks noChangeArrowheads="1"/>
          </p:cNvSpPr>
          <p:nvPr/>
        </p:nvSpPr>
        <p:spPr bwMode="auto">
          <a:xfrm>
            <a:off x="684213" y="1341438"/>
            <a:ext cx="7991475" cy="424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</p:txBody>
      </p:sp>
      <p:pic>
        <p:nvPicPr>
          <p:cNvPr id="16388" name="Picture 13" descr="imag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619125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4" name="Picture 12" descr="Logo_G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80288" y="0"/>
            <a:ext cx="1763712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ángulo 12"/>
          <p:cNvSpPr/>
          <p:nvPr/>
        </p:nvSpPr>
        <p:spPr>
          <a:xfrm>
            <a:off x="2583215" y="3087758"/>
            <a:ext cx="3933001" cy="461665"/>
          </a:xfrm>
          <a:prstGeom prst="rect">
            <a:avLst/>
          </a:prstGeom>
          <a:solidFill>
            <a:srgbClr val="CCCC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dirty="0" smtClean="0"/>
              <a:t>Aspen tech®: PHBs</a:t>
            </a:r>
            <a:endParaRPr lang="es-ES" sz="2400" dirty="0"/>
          </a:p>
        </p:txBody>
      </p:sp>
      <p:sp>
        <p:nvSpPr>
          <p:cNvPr id="64" name="Rectángulo 63"/>
          <p:cNvSpPr/>
          <p:nvPr/>
        </p:nvSpPr>
        <p:spPr>
          <a:xfrm>
            <a:off x="952368" y="1844824"/>
            <a:ext cx="7295093" cy="93767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272" tIns="96272" rIns="96272" bIns="96272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</a:pPr>
            <a:endParaRPr lang="es-ES" sz="1400" b="1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5" name="331 Forma libre"/>
          <p:cNvSpPr/>
          <p:nvPr/>
        </p:nvSpPr>
        <p:spPr>
          <a:xfrm>
            <a:off x="-228284" y="1951840"/>
            <a:ext cx="1289770" cy="648574"/>
          </a:xfrm>
          <a:custGeom>
            <a:avLst/>
            <a:gdLst>
              <a:gd name="connsiteX0" fmla="*/ 0 w 1575812"/>
              <a:gd name="connsiteY0" fmla="*/ 94549 h 945487"/>
              <a:gd name="connsiteX1" fmla="*/ 94549 w 1575812"/>
              <a:gd name="connsiteY1" fmla="*/ 0 h 945487"/>
              <a:gd name="connsiteX2" fmla="*/ 1481263 w 1575812"/>
              <a:gd name="connsiteY2" fmla="*/ 0 h 945487"/>
              <a:gd name="connsiteX3" fmla="*/ 1575812 w 1575812"/>
              <a:gd name="connsiteY3" fmla="*/ 94549 h 945487"/>
              <a:gd name="connsiteX4" fmla="*/ 1575812 w 1575812"/>
              <a:gd name="connsiteY4" fmla="*/ 850938 h 945487"/>
              <a:gd name="connsiteX5" fmla="*/ 1481263 w 1575812"/>
              <a:gd name="connsiteY5" fmla="*/ 945487 h 945487"/>
              <a:gd name="connsiteX6" fmla="*/ 94549 w 1575812"/>
              <a:gd name="connsiteY6" fmla="*/ 945487 h 945487"/>
              <a:gd name="connsiteX7" fmla="*/ 0 w 1575812"/>
              <a:gd name="connsiteY7" fmla="*/ 850938 h 945487"/>
              <a:gd name="connsiteX8" fmla="*/ 0 w 1575812"/>
              <a:gd name="connsiteY8" fmla="*/ 94549 h 94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5812" h="945487">
                <a:moveTo>
                  <a:pt x="0" y="94549"/>
                </a:moveTo>
                <a:cubicBezTo>
                  <a:pt x="0" y="42331"/>
                  <a:pt x="42331" y="0"/>
                  <a:pt x="94549" y="0"/>
                </a:cubicBezTo>
                <a:lnTo>
                  <a:pt x="1481263" y="0"/>
                </a:lnTo>
                <a:cubicBezTo>
                  <a:pt x="1533481" y="0"/>
                  <a:pt x="1575812" y="42331"/>
                  <a:pt x="1575812" y="94549"/>
                </a:cubicBezTo>
                <a:lnTo>
                  <a:pt x="1575812" y="850938"/>
                </a:lnTo>
                <a:cubicBezTo>
                  <a:pt x="1575812" y="903156"/>
                  <a:pt x="1533481" y="945487"/>
                  <a:pt x="1481263" y="945487"/>
                </a:cubicBezTo>
                <a:lnTo>
                  <a:pt x="94549" y="945487"/>
                </a:lnTo>
                <a:cubicBezTo>
                  <a:pt x="42331" y="945487"/>
                  <a:pt x="0" y="903156"/>
                  <a:pt x="0" y="850938"/>
                </a:cubicBezTo>
                <a:lnTo>
                  <a:pt x="0" y="94549"/>
                </a:lnTo>
                <a:close/>
              </a:path>
            </a:pathLst>
          </a:custGeom>
          <a:noFill/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272" tIns="96272" rIns="96272" bIns="96272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Woody</a:t>
            </a:r>
          </a:p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biomass</a:t>
            </a:r>
          </a:p>
        </p:txBody>
      </p:sp>
      <p:sp>
        <p:nvSpPr>
          <p:cNvPr id="66" name="332 Forma libre"/>
          <p:cNvSpPr/>
          <p:nvPr/>
        </p:nvSpPr>
        <p:spPr>
          <a:xfrm>
            <a:off x="866437" y="2142089"/>
            <a:ext cx="273431" cy="268077"/>
          </a:xfrm>
          <a:custGeom>
            <a:avLst/>
            <a:gdLst>
              <a:gd name="connsiteX0" fmla="*/ 0 w 334072"/>
              <a:gd name="connsiteY0" fmla="*/ 78160 h 390801"/>
              <a:gd name="connsiteX1" fmla="*/ 167036 w 334072"/>
              <a:gd name="connsiteY1" fmla="*/ 78160 h 390801"/>
              <a:gd name="connsiteX2" fmla="*/ 167036 w 334072"/>
              <a:gd name="connsiteY2" fmla="*/ 0 h 390801"/>
              <a:gd name="connsiteX3" fmla="*/ 334072 w 334072"/>
              <a:gd name="connsiteY3" fmla="*/ 195401 h 390801"/>
              <a:gd name="connsiteX4" fmla="*/ 167036 w 334072"/>
              <a:gd name="connsiteY4" fmla="*/ 390801 h 390801"/>
              <a:gd name="connsiteX5" fmla="*/ 167036 w 334072"/>
              <a:gd name="connsiteY5" fmla="*/ 312641 h 390801"/>
              <a:gd name="connsiteX6" fmla="*/ 0 w 334072"/>
              <a:gd name="connsiteY6" fmla="*/ 312641 h 390801"/>
              <a:gd name="connsiteX7" fmla="*/ 0 w 334072"/>
              <a:gd name="connsiteY7" fmla="*/ 78160 h 390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4072" h="390801">
                <a:moveTo>
                  <a:pt x="0" y="78160"/>
                </a:moveTo>
                <a:lnTo>
                  <a:pt x="167036" y="78160"/>
                </a:lnTo>
                <a:lnTo>
                  <a:pt x="167036" y="0"/>
                </a:lnTo>
                <a:lnTo>
                  <a:pt x="334072" y="195401"/>
                </a:lnTo>
                <a:lnTo>
                  <a:pt x="167036" y="390801"/>
                </a:lnTo>
                <a:lnTo>
                  <a:pt x="167036" y="312641"/>
                </a:lnTo>
                <a:lnTo>
                  <a:pt x="0" y="312641"/>
                </a:lnTo>
                <a:lnTo>
                  <a:pt x="0" y="78160"/>
                </a:lnTo>
                <a:close/>
              </a:path>
            </a:pathLst>
          </a:custGeom>
          <a:solidFill>
            <a:srgbClr val="336600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z="-70000"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0" tIns="78160" rIns="100222" bIns="7816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  <a:defRPr/>
            </a:pPr>
            <a:endParaRPr lang="en-US" sz="120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7" name="333 Forma libre"/>
          <p:cNvSpPr/>
          <p:nvPr/>
        </p:nvSpPr>
        <p:spPr>
          <a:xfrm>
            <a:off x="1218250" y="1951840"/>
            <a:ext cx="1289770" cy="648574"/>
          </a:xfrm>
          <a:custGeom>
            <a:avLst/>
            <a:gdLst>
              <a:gd name="connsiteX0" fmla="*/ 0 w 1575812"/>
              <a:gd name="connsiteY0" fmla="*/ 94549 h 945487"/>
              <a:gd name="connsiteX1" fmla="*/ 94549 w 1575812"/>
              <a:gd name="connsiteY1" fmla="*/ 0 h 945487"/>
              <a:gd name="connsiteX2" fmla="*/ 1481263 w 1575812"/>
              <a:gd name="connsiteY2" fmla="*/ 0 h 945487"/>
              <a:gd name="connsiteX3" fmla="*/ 1575812 w 1575812"/>
              <a:gd name="connsiteY3" fmla="*/ 94549 h 945487"/>
              <a:gd name="connsiteX4" fmla="*/ 1575812 w 1575812"/>
              <a:gd name="connsiteY4" fmla="*/ 850938 h 945487"/>
              <a:gd name="connsiteX5" fmla="*/ 1481263 w 1575812"/>
              <a:gd name="connsiteY5" fmla="*/ 945487 h 945487"/>
              <a:gd name="connsiteX6" fmla="*/ 94549 w 1575812"/>
              <a:gd name="connsiteY6" fmla="*/ 945487 h 945487"/>
              <a:gd name="connsiteX7" fmla="*/ 0 w 1575812"/>
              <a:gd name="connsiteY7" fmla="*/ 850938 h 945487"/>
              <a:gd name="connsiteX8" fmla="*/ 0 w 1575812"/>
              <a:gd name="connsiteY8" fmla="*/ 94549 h 94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5812" h="945487">
                <a:moveTo>
                  <a:pt x="0" y="94549"/>
                </a:moveTo>
                <a:cubicBezTo>
                  <a:pt x="0" y="42331"/>
                  <a:pt x="42331" y="0"/>
                  <a:pt x="94549" y="0"/>
                </a:cubicBezTo>
                <a:lnTo>
                  <a:pt x="1481263" y="0"/>
                </a:lnTo>
                <a:cubicBezTo>
                  <a:pt x="1533481" y="0"/>
                  <a:pt x="1575812" y="42331"/>
                  <a:pt x="1575812" y="94549"/>
                </a:cubicBezTo>
                <a:lnTo>
                  <a:pt x="1575812" y="850938"/>
                </a:lnTo>
                <a:cubicBezTo>
                  <a:pt x="1575812" y="903156"/>
                  <a:pt x="1533481" y="945487"/>
                  <a:pt x="1481263" y="945487"/>
                </a:cubicBezTo>
                <a:lnTo>
                  <a:pt x="94549" y="945487"/>
                </a:lnTo>
                <a:cubicBezTo>
                  <a:pt x="42331" y="945487"/>
                  <a:pt x="0" y="903156"/>
                  <a:pt x="0" y="850938"/>
                </a:cubicBezTo>
                <a:lnTo>
                  <a:pt x="0" y="94549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272" tIns="96272" rIns="96272" bIns="96272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 smtClean="0">
                <a:solidFill>
                  <a:schemeClr val="accent1"/>
                </a:solidFill>
              </a:rPr>
              <a:t>Pulping process</a:t>
            </a:r>
            <a:endParaRPr lang="en-US" sz="1400" b="1" dirty="0">
              <a:solidFill>
                <a:schemeClr val="accent1"/>
              </a:solidFill>
            </a:endParaRPr>
          </a:p>
        </p:txBody>
      </p:sp>
      <p:sp>
        <p:nvSpPr>
          <p:cNvPr id="68" name="334 Forma libre"/>
          <p:cNvSpPr/>
          <p:nvPr/>
        </p:nvSpPr>
        <p:spPr>
          <a:xfrm>
            <a:off x="2666637" y="2142089"/>
            <a:ext cx="273431" cy="268077"/>
          </a:xfrm>
          <a:custGeom>
            <a:avLst/>
            <a:gdLst>
              <a:gd name="connsiteX0" fmla="*/ 0 w 334072"/>
              <a:gd name="connsiteY0" fmla="*/ 78160 h 390801"/>
              <a:gd name="connsiteX1" fmla="*/ 167036 w 334072"/>
              <a:gd name="connsiteY1" fmla="*/ 78160 h 390801"/>
              <a:gd name="connsiteX2" fmla="*/ 167036 w 334072"/>
              <a:gd name="connsiteY2" fmla="*/ 0 h 390801"/>
              <a:gd name="connsiteX3" fmla="*/ 334072 w 334072"/>
              <a:gd name="connsiteY3" fmla="*/ 195401 h 390801"/>
              <a:gd name="connsiteX4" fmla="*/ 167036 w 334072"/>
              <a:gd name="connsiteY4" fmla="*/ 390801 h 390801"/>
              <a:gd name="connsiteX5" fmla="*/ 167036 w 334072"/>
              <a:gd name="connsiteY5" fmla="*/ 312641 h 390801"/>
              <a:gd name="connsiteX6" fmla="*/ 0 w 334072"/>
              <a:gd name="connsiteY6" fmla="*/ 312641 h 390801"/>
              <a:gd name="connsiteX7" fmla="*/ 0 w 334072"/>
              <a:gd name="connsiteY7" fmla="*/ 78160 h 390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4072" h="390801">
                <a:moveTo>
                  <a:pt x="0" y="78160"/>
                </a:moveTo>
                <a:lnTo>
                  <a:pt x="167036" y="78160"/>
                </a:lnTo>
                <a:lnTo>
                  <a:pt x="167036" y="0"/>
                </a:lnTo>
                <a:lnTo>
                  <a:pt x="334072" y="195401"/>
                </a:lnTo>
                <a:lnTo>
                  <a:pt x="167036" y="390801"/>
                </a:lnTo>
                <a:lnTo>
                  <a:pt x="167036" y="312641"/>
                </a:lnTo>
                <a:lnTo>
                  <a:pt x="0" y="312641"/>
                </a:lnTo>
                <a:lnTo>
                  <a:pt x="0" y="78160"/>
                </a:lnTo>
                <a:close/>
              </a:path>
            </a:pathLst>
          </a:custGeom>
          <a:solidFill>
            <a:srgbClr val="336600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z="-70000"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0" tIns="78160" rIns="100222" bIns="7816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  <a:defRPr/>
            </a:pPr>
            <a:endParaRPr lang="en-US" sz="120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9" name="335 Forma libre"/>
          <p:cNvSpPr/>
          <p:nvPr/>
        </p:nvSpPr>
        <p:spPr>
          <a:xfrm>
            <a:off x="4861892" y="1951840"/>
            <a:ext cx="1272035" cy="648574"/>
          </a:xfrm>
          <a:custGeom>
            <a:avLst/>
            <a:gdLst>
              <a:gd name="connsiteX0" fmla="*/ 0 w 1575812"/>
              <a:gd name="connsiteY0" fmla="*/ 94549 h 945487"/>
              <a:gd name="connsiteX1" fmla="*/ 94549 w 1575812"/>
              <a:gd name="connsiteY1" fmla="*/ 0 h 945487"/>
              <a:gd name="connsiteX2" fmla="*/ 1481263 w 1575812"/>
              <a:gd name="connsiteY2" fmla="*/ 0 h 945487"/>
              <a:gd name="connsiteX3" fmla="*/ 1575812 w 1575812"/>
              <a:gd name="connsiteY3" fmla="*/ 94549 h 945487"/>
              <a:gd name="connsiteX4" fmla="*/ 1575812 w 1575812"/>
              <a:gd name="connsiteY4" fmla="*/ 850938 h 945487"/>
              <a:gd name="connsiteX5" fmla="*/ 1481263 w 1575812"/>
              <a:gd name="connsiteY5" fmla="*/ 945487 h 945487"/>
              <a:gd name="connsiteX6" fmla="*/ 94549 w 1575812"/>
              <a:gd name="connsiteY6" fmla="*/ 945487 h 945487"/>
              <a:gd name="connsiteX7" fmla="*/ 0 w 1575812"/>
              <a:gd name="connsiteY7" fmla="*/ 850938 h 945487"/>
              <a:gd name="connsiteX8" fmla="*/ 0 w 1575812"/>
              <a:gd name="connsiteY8" fmla="*/ 94549 h 94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5812" h="945487">
                <a:moveTo>
                  <a:pt x="0" y="94549"/>
                </a:moveTo>
                <a:cubicBezTo>
                  <a:pt x="0" y="42331"/>
                  <a:pt x="42331" y="0"/>
                  <a:pt x="94549" y="0"/>
                </a:cubicBezTo>
                <a:lnTo>
                  <a:pt x="1481263" y="0"/>
                </a:lnTo>
                <a:cubicBezTo>
                  <a:pt x="1533481" y="0"/>
                  <a:pt x="1575812" y="42331"/>
                  <a:pt x="1575812" y="94549"/>
                </a:cubicBezTo>
                <a:lnTo>
                  <a:pt x="1575812" y="850938"/>
                </a:lnTo>
                <a:cubicBezTo>
                  <a:pt x="1575812" y="903156"/>
                  <a:pt x="1533481" y="945487"/>
                  <a:pt x="1481263" y="945487"/>
                </a:cubicBezTo>
                <a:lnTo>
                  <a:pt x="94549" y="945487"/>
                </a:lnTo>
                <a:cubicBezTo>
                  <a:pt x="42331" y="945487"/>
                  <a:pt x="0" y="903156"/>
                  <a:pt x="0" y="850938"/>
                </a:cubicBezTo>
                <a:lnTo>
                  <a:pt x="0" y="94549"/>
                </a:lnTo>
                <a:close/>
              </a:path>
            </a:pathLst>
          </a:custGeom>
          <a:solidFill>
            <a:srgbClr val="0070C0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272" tIns="96272" rIns="96272" bIns="96272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>
                <a:solidFill>
                  <a:schemeClr val="bg1"/>
                </a:solidFill>
              </a:rPr>
              <a:t>Fermentation</a:t>
            </a:r>
          </a:p>
        </p:txBody>
      </p:sp>
      <p:grpSp>
        <p:nvGrpSpPr>
          <p:cNvPr id="70" name="336 Grupo"/>
          <p:cNvGrpSpPr/>
          <p:nvPr/>
        </p:nvGrpSpPr>
        <p:grpSpPr>
          <a:xfrm>
            <a:off x="6324448" y="2138044"/>
            <a:ext cx="278322" cy="276166"/>
            <a:chOff x="3944804" y="1804143"/>
            <a:chExt cx="334072" cy="390801"/>
          </a:xfrm>
          <a:solidFill>
            <a:srgbClr val="336600"/>
          </a:solidFill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71" name="337 Flecha derecha"/>
            <p:cNvSpPr/>
            <p:nvPr/>
          </p:nvSpPr>
          <p:spPr>
            <a:xfrm>
              <a:off x="3944804" y="1804143"/>
              <a:ext cx="334072" cy="390801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72" name="Flecha derecha 4"/>
            <p:cNvSpPr/>
            <p:nvPr/>
          </p:nvSpPr>
          <p:spPr>
            <a:xfrm>
              <a:off x="3944804" y="1882303"/>
              <a:ext cx="233850" cy="234481"/>
            </a:xfrm>
            <a:prstGeom prst="rect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400"/>
            </a:p>
          </p:txBody>
        </p:sp>
      </p:grpSp>
      <p:grpSp>
        <p:nvGrpSpPr>
          <p:cNvPr id="73" name="339 Grupo"/>
          <p:cNvGrpSpPr/>
          <p:nvPr/>
        </p:nvGrpSpPr>
        <p:grpSpPr>
          <a:xfrm>
            <a:off x="6684482" y="1951840"/>
            <a:ext cx="1224136" cy="648574"/>
            <a:chOff x="4417547" y="1526800"/>
            <a:chExt cx="1621928" cy="945487"/>
          </a:xfrm>
          <a:solidFill>
            <a:srgbClr val="0070C0"/>
          </a:solidFill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74" name="340 Rectángulo redondeado"/>
            <p:cNvSpPr/>
            <p:nvPr/>
          </p:nvSpPr>
          <p:spPr>
            <a:xfrm>
              <a:off x="4417547" y="1526800"/>
              <a:ext cx="1575812" cy="945487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5" name="341 Rectángulo"/>
            <p:cNvSpPr/>
            <p:nvPr/>
          </p:nvSpPr>
          <p:spPr>
            <a:xfrm>
              <a:off x="4425329" y="1554492"/>
              <a:ext cx="1614146" cy="890103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400" b="1" dirty="0" smtClean="0">
                  <a:solidFill>
                    <a:schemeClr val="bg1"/>
                  </a:solidFill>
                </a:rPr>
                <a:t>Purification</a:t>
              </a:r>
              <a:endParaRPr lang="en-US" sz="1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6" name="342 Grupo"/>
          <p:cNvGrpSpPr/>
          <p:nvPr/>
        </p:nvGrpSpPr>
        <p:grpSpPr>
          <a:xfrm>
            <a:off x="8052636" y="2138044"/>
            <a:ext cx="278322" cy="276166"/>
            <a:chOff x="3944804" y="1804143"/>
            <a:chExt cx="334072" cy="390801"/>
          </a:xfrm>
          <a:solidFill>
            <a:srgbClr val="336600"/>
          </a:solidFill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77" name="343 Flecha derecha"/>
            <p:cNvSpPr/>
            <p:nvPr/>
          </p:nvSpPr>
          <p:spPr>
            <a:xfrm>
              <a:off x="3944804" y="1804143"/>
              <a:ext cx="334072" cy="390801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78" name="Flecha derecha 4"/>
            <p:cNvSpPr/>
            <p:nvPr/>
          </p:nvSpPr>
          <p:spPr>
            <a:xfrm>
              <a:off x="3944804" y="1882303"/>
              <a:ext cx="233850" cy="234481"/>
            </a:xfrm>
            <a:prstGeom prst="rect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400"/>
            </a:p>
          </p:txBody>
        </p:sp>
      </p:grpSp>
      <p:sp>
        <p:nvSpPr>
          <p:cNvPr id="79" name="335 Forma libre"/>
          <p:cNvSpPr/>
          <p:nvPr/>
        </p:nvSpPr>
        <p:spPr>
          <a:xfrm>
            <a:off x="3071398" y="1951840"/>
            <a:ext cx="1289770" cy="648574"/>
          </a:xfrm>
          <a:custGeom>
            <a:avLst/>
            <a:gdLst>
              <a:gd name="connsiteX0" fmla="*/ 0 w 1575812"/>
              <a:gd name="connsiteY0" fmla="*/ 94549 h 945487"/>
              <a:gd name="connsiteX1" fmla="*/ 94549 w 1575812"/>
              <a:gd name="connsiteY1" fmla="*/ 0 h 945487"/>
              <a:gd name="connsiteX2" fmla="*/ 1481263 w 1575812"/>
              <a:gd name="connsiteY2" fmla="*/ 0 h 945487"/>
              <a:gd name="connsiteX3" fmla="*/ 1575812 w 1575812"/>
              <a:gd name="connsiteY3" fmla="*/ 94549 h 945487"/>
              <a:gd name="connsiteX4" fmla="*/ 1575812 w 1575812"/>
              <a:gd name="connsiteY4" fmla="*/ 850938 h 945487"/>
              <a:gd name="connsiteX5" fmla="*/ 1481263 w 1575812"/>
              <a:gd name="connsiteY5" fmla="*/ 945487 h 945487"/>
              <a:gd name="connsiteX6" fmla="*/ 94549 w 1575812"/>
              <a:gd name="connsiteY6" fmla="*/ 945487 h 945487"/>
              <a:gd name="connsiteX7" fmla="*/ 0 w 1575812"/>
              <a:gd name="connsiteY7" fmla="*/ 850938 h 945487"/>
              <a:gd name="connsiteX8" fmla="*/ 0 w 1575812"/>
              <a:gd name="connsiteY8" fmla="*/ 94549 h 94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5812" h="945487">
                <a:moveTo>
                  <a:pt x="0" y="94549"/>
                </a:moveTo>
                <a:cubicBezTo>
                  <a:pt x="0" y="42331"/>
                  <a:pt x="42331" y="0"/>
                  <a:pt x="94549" y="0"/>
                </a:cubicBezTo>
                <a:lnTo>
                  <a:pt x="1481263" y="0"/>
                </a:lnTo>
                <a:cubicBezTo>
                  <a:pt x="1533481" y="0"/>
                  <a:pt x="1575812" y="42331"/>
                  <a:pt x="1575812" y="94549"/>
                </a:cubicBezTo>
                <a:lnTo>
                  <a:pt x="1575812" y="850938"/>
                </a:lnTo>
                <a:cubicBezTo>
                  <a:pt x="1575812" y="903156"/>
                  <a:pt x="1533481" y="945487"/>
                  <a:pt x="1481263" y="945487"/>
                </a:cubicBezTo>
                <a:lnTo>
                  <a:pt x="94549" y="945487"/>
                </a:lnTo>
                <a:cubicBezTo>
                  <a:pt x="42331" y="945487"/>
                  <a:pt x="0" y="903156"/>
                  <a:pt x="0" y="850938"/>
                </a:cubicBezTo>
                <a:lnTo>
                  <a:pt x="0" y="94549"/>
                </a:lnTo>
                <a:close/>
              </a:path>
            </a:pathLst>
          </a:custGeom>
          <a:solidFill>
            <a:srgbClr val="0070C0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272" tIns="96272" rIns="96272" bIns="96272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</a:pPr>
            <a:r>
              <a:rPr lang="en-US" sz="1400" b="1" dirty="0">
                <a:solidFill>
                  <a:schemeClr val="bg1"/>
                </a:solidFill>
              </a:rPr>
              <a:t>Detoxification</a:t>
            </a:r>
          </a:p>
        </p:txBody>
      </p:sp>
      <p:grpSp>
        <p:nvGrpSpPr>
          <p:cNvPr id="80" name="336 Grupo"/>
          <p:cNvGrpSpPr/>
          <p:nvPr/>
        </p:nvGrpSpPr>
        <p:grpSpPr>
          <a:xfrm>
            <a:off x="4452236" y="2138044"/>
            <a:ext cx="278322" cy="276166"/>
            <a:chOff x="3944804" y="1804143"/>
            <a:chExt cx="334072" cy="390801"/>
          </a:xfrm>
          <a:solidFill>
            <a:srgbClr val="336600"/>
          </a:solidFill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81" name="337 Flecha derecha"/>
            <p:cNvSpPr/>
            <p:nvPr/>
          </p:nvSpPr>
          <p:spPr>
            <a:xfrm>
              <a:off x="3944804" y="1804143"/>
              <a:ext cx="334072" cy="390801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82" name="Flecha derecha 4"/>
            <p:cNvSpPr/>
            <p:nvPr/>
          </p:nvSpPr>
          <p:spPr>
            <a:xfrm>
              <a:off x="3944804" y="1882303"/>
              <a:ext cx="233850" cy="234481"/>
            </a:xfrm>
            <a:prstGeom prst="rect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400"/>
            </a:p>
          </p:txBody>
        </p:sp>
      </p:grpSp>
      <p:sp>
        <p:nvSpPr>
          <p:cNvPr id="83" name="331 Forma libre"/>
          <p:cNvSpPr/>
          <p:nvPr/>
        </p:nvSpPr>
        <p:spPr>
          <a:xfrm>
            <a:off x="8052636" y="1951840"/>
            <a:ext cx="1289770" cy="648574"/>
          </a:xfrm>
          <a:custGeom>
            <a:avLst/>
            <a:gdLst>
              <a:gd name="connsiteX0" fmla="*/ 0 w 1575812"/>
              <a:gd name="connsiteY0" fmla="*/ 94549 h 945487"/>
              <a:gd name="connsiteX1" fmla="*/ 94549 w 1575812"/>
              <a:gd name="connsiteY1" fmla="*/ 0 h 945487"/>
              <a:gd name="connsiteX2" fmla="*/ 1481263 w 1575812"/>
              <a:gd name="connsiteY2" fmla="*/ 0 h 945487"/>
              <a:gd name="connsiteX3" fmla="*/ 1575812 w 1575812"/>
              <a:gd name="connsiteY3" fmla="*/ 94549 h 945487"/>
              <a:gd name="connsiteX4" fmla="*/ 1575812 w 1575812"/>
              <a:gd name="connsiteY4" fmla="*/ 850938 h 945487"/>
              <a:gd name="connsiteX5" fmla="*/ 1481263 w 1575812"/>
              <a:gd name="connsiteY5" fmla="*/ 945487 h 945487"/>
              <a:gd name="connsiteX6" fmla="*/ 94549 w 1575812"/>
              <a:gd name="connsiteY6" fmla="*/ 945487 h 945487"/>
              <a:gd name="connsiteX7" fmla="*/ 0 w 1575812"/>
              <a:gd name="connsiteY7" fmla="*/ 850938 h 945487"/>
              <a:gd name="connsiteX8" fmla="*/ 0 w 1575812"/>
              <a:gd name="connsiteY8" fmla="*/ 94549 h 94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5812" h="945487">
                <a:moveTo>
                  <a:pt x="0" y="94549"/>
                </a:moveTo>
                <a:cubicBezTo>
                  <a:pt x="0" y="42331"/>
                  <a:pt x="42331" y="0"/>
                  <a:pt x="94549" y="0"/>
                </a:cubicBezTo>
                <a:lnTo>
                  <a:pt x="1481263" y="0"/>
                </a:lnTo>
                <a:cubicBezTo>
                  <a:pt x="1533481" y="0"/>
                  <a:pt x="1575812" y="42331"/>
                  <a:pt x="1575812" y="94549"/>
                </a:cubicBezTo>
                <a:lnTo>
                  <a:pt x="1575812" y="850938"/>
                </a:lnTo>
                <a:cubicBezTo>
                  <a:pt x="1575812" y="903156"/>
                  <a:pt x="1533481" y="945487"/>
                  <a:pt x="1481263" y="945487"/>
                </a:cubicBezTo>
                <a:lnTo>
                  <a:pt x="94549" y="945487"/>
                </a:lnTo>
                <a:cubicBezTo>
                  <a:pt x="42331" y="945487"/>
                  <a:pt x="0" y="903156"/>
                  <a:pt x="0" y="850938"/>
                </a:cubicBezTo>
                <a:lnTo>
                  <a:pt x="0" y="94549"/>
                </a:lnTo>
                <a:close/>
              </a:path>
            </a:pathLst>
          </a:custGeom>
          <a:noFill/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272" tIns="96272" rIns="96272" bIns="96272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Ethanol</a:t>
            </a:r>
          </a:p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Xylitol</a:t>
            </a:r>
          </a:p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Furfural</a:t>
            </a:r>
          </a:p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PHBs</a:t>
            </a:r>
            <a:endParaRPr lang="en-US" sz="1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1" name="14 Rectángulo"/>
          <p:cNvSpPr>
            <a:spLocks noChangeArrowheads="1"/>
          </p:cNvSpPr>
          <p:nvPr/>
        </p:nvSpPr>
        <p:spPr bwMode="auto">
          <a:xfrm>
            <a:off x="35496" y="6505599"/>
            <a:ext cx="619283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 smtClean="0">
                <a:latin typeface="Calibri" pitchFamily="34" charset="0"/>
              </a:rPr>
              <a:t>World </a:t>
            </a:r>
            <a:r>
              <a:rPr lang="en-US" sz="1400" dirty="0">
                <a:latin typeface="Calibri" pitchFamily="34" charset="0"/>
              </a:rPr>
              <a:t>Bioenergy Congress and Expo</a:t>
            </a:r>
            <a:r>
              <a:rPr lang="en-GB" sz="1400" dirty="0">
                <a:latin typeface="Calibri" pitchFamily="34" charset="0"/>
              </a:rPr>
              <a:t>, Rome</a:t>
            </a:r>
            <a:r>
              <a:rPr lang="en-GB" sz="1400" dirty="0" smtClean="0">
                <a:latin typeface="Calibri" pitchFamily="34" charset="0"/>
              </a:rPr>
              <a:t>,</a:t>
            </a:r>
            <a:r>
              <a:rPr lang="es-ES" sz="1400" dirty="0" smtClean="0">
                <a:latin typeface="Calibri" pitchFamily="34" charset="0"/>
              </a:rPr>
              <a:t> </a:t>
            </a:r>
            <a:r>
              <a:rPr lang="es-ES" sz="1400" dirty="0">
                <a:latin typeface="Calibri" pitchFamily="34" charset="0"/>
              </a:rPr>
              <a:t>June 13-14, 2016</a:t>
            </a:r>
            <a:endParaRPr lang="en-GB" sz="1400" dirty="0">
              <a:latin typeface="Calibri" pitchFamily="34" charset="0"/>
            </a:endParaRPr>
          </a:p>
        </p:txBody>
      </p:sp>
      <p:sp>
        <p:nvSpPr>
          <p:cNvPr id="32" name="Rectángulo 31"/>
          <p:cNvSpPr/>
          <p:nvPr/>
        </p:nvSpPr>
        <p:spPr>
          <a:xfrm>
            <a:off x="6732240" y="6247625"/>
            <a:ext cx="23762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200" dirty="0">
              <a:solidFill>
                <a:srgbClr val="000000"/>
              </a:solidFill>
              <a:latin typeface="BELDM K+ Impact"/>
            </a:endParaRPr>
          </a:p>
          <a:p>
            <a:r>
              <a:rPr lang="es-ES" sz="1200" dirty="0">
                <a:solidFill>
                  <a:srgbClr val="000000"/>
                </a:solidFill>
                <a:latin typeface="BELDM K+ Impact"/>
              </a:rPr>
              <a:t> </a:t>
            </a:r>
            <a:r>
              <a:rPr lang="es-ES" dirty="0">
                <a:solidFill>
                  <a:srgbClr val="F26421"/>
                </a:solidFill>
                <a:latin typeface="BELDM K+ Impact"/>
              </a:rPr>
              <a:t>conference</a:t>
            </a:r>
            <a:r>
              <a:rPr lang="es-ES" dirty="0">
                <a:solidFill>
                  <a:srgbClr val="0071BC"/>
                </a:solidFill>
                <a:latin typeface="BELDM K+ Impact"/>
              </a:rPr>
              <a:t>series</a:t>
            </a:r>
            <a:r>
              <a:rPr lang="es-ES" sz="1200" dirty="0">
                <a:solidFill>
                  <a:srgbClr val="0071BC"/>
                </a:solidFill>
                <a:latin typeface="BELDM K+ Impact"/>
              </a:rPr>
              <a:t>.com </a:t>
            </a:r>
          </a:p>
        </p:txBody>
      </p:sp>
      <p:sp>
        <p:nvSpPr>
          <p:cNvPr id="33" name="13 Título"/>
          <p:cNvSpPr>
            <a:spLocks/>
          </p:cNvSpPr>
          <p:nvPr/>
        </p:nvSpPr>
        <p:spPr bwMode="auto">
          <a:xfrm>
            <a:off x="609600" y="638175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GB" sz="4400" dirty="0" smtClean="0">
                <a:latin typeface="Calibri" pitchFamily="34" charset="0"/>
              </a:rPr>
              <a:t>Results: biorefinery alternatives</a:t>
            </a:r>
            <a:endParaRPr lang="en-GB" sz="4400" dirty="0">
              <a:latin typeface="Calibri" pitchFamily="34" charset="0"/>
            </a:endParaRPr>
          </a:p>
        </p:txBody>
      </p:sp>
      <p:pic>
        <p:nvPicPr>
          <p:cNvPr id="34" name="Imagen 3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762"/>
            <a:ext cx="817324" cy="61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901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4"/>
          <p:cNvSpPr>
            <a:spLocks noChangeArrowheads="1"/>
          </p:cNvSpPr>
          <p:nvPr/>
        </p:nvSpPr>
        <p:spPr bwMode="auto">
          <a:xfrm>
            <a:off x="0" y="1219895"/>
            <a:ext cx="9144000" cy="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endParaRPr lang="es-ES">
              <a:latin typeface="Calibri" pitchFamily="34" charset="0"/>
            </a:endParaRPr>
          </a:p>
        </p:txBody>
      </p:sp>
      <p:cxnSp>
        <p:nvCxnSpPr>
          <p:cNvPr id="8" name="7 Conector recto"/>
          <p:cNvCxnSpPr/>
          <p:nvPr/>
        </p:nvCxnSpPr>
        <p:spPr bwMode="auto">
          <a:xfrm>
            <a:off x="-31750" y="639763"/>
            <a:ext cx="9163050" cy="9524"/>
          </a:xfrm>
          <a:prstGeom prst="line">
            <a:avLst/>
          </a:prstGeom>
          <a:solidFill>
            <a:schemeClr val="accent1"/>
          </a:solidFill>
          <a:ln w="28575" cap="flat" cmpd="sng" algn="ctr">
            <a:gradFill flip="none" rotWithShape="1">
              <a:gsLst>
                <a:gs pos="0">
                  <a:srgbClr val="C00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  <a:tileRect r="-100000" b="-100000"/>
            </a:gradFill>
            <a:prstDash val="solid"/>
            <a:round/>
            <a:headEnd type="none" w="med" len="med"/>
            <a:tailEnd type="none" w="med" len="med"/>
          </a:ln>
          <a:effectLst>
            <a:innerShdw blurRad="571500" dist="152400" dir="3600000">
              <a:srgbClr val="3B9573">
                <a:alpha val="25000"/>
              </a:srgbClr>
            </a:innerShdw>
          </a:effectLst>
        </p:spPr>
      </p:cxnSp>
      <p:sp>
        <p:nvSpPr>
          <p:cNvPr id="16387" name="9 CuadroTexto"/>
          <p:cNvSpPr txBox="1">
            <a:spLocks noChangeArrowheads="1"/>
          </p:cNvSpPr>
          <p:nvPr/>
        </p:nvSpPr>
        <p:spPr bwMode="auto">
          <a:xfrm>
            <a:off x="684213" y="1341438"/>
            <a:ext cx="7991475" cy="424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</p:txBody>
      </p:sp>
      <p:pic>
        <p:nvPicPr>
          <p:cNvPr id="16388" name="Picture 13" descr="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19125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4" name="Picture 12" descr="Logo_G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0288" y="0"/>
            <a:ext cx="1763712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ángulo 12"/>
          <p:cNvSpPr/>
          <p:nvPr/>
        </p:nvSpPr>
        <p:spPr>
          <a:xfrm>
            <a:off x="2583215" y="3087758"/>
            <a:ext cx="3933001" cy="461665"/>
          </a:xfrm>
          <a:prstGeom prst="rect">
            <a:avLst/>
          </a:prstGeom>
          <a:solidFill>
            <a:srgbClr val="CCCC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dirty="0" smtClean="0"/>
              <a:t>Aspen tech®: xylitol</a:t>
            </a:r>
            <a:endParaRPr lang="es-ES" sz="2400" dirty="0"/>
          </a:p>
        </p:txBody>
      </p:sp>
      <p:sp>
        <p:nvSpPr>
          <p:cNvPr id="64" name="Rectángulo 63"/>
          <p:cNvSpPr/>
          <p:nvPr/>
        </p:nvSpPr>
        <p:spPr>
          <a:xfrm>
            <a:off x="952368" y="1844824"/>
            <a:ext cx="7295093" cy="93767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272" tIns="96272" rIns="96272" bIns="96272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</a:pPr>
            <a:endParaRPr lang="es-ES" sz="1400" b="1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5" name="331 Forma libre"/>
          <p:cNvSpPr/>
          <p:nvPr/>
        </p:nvSpPr>
        <p:spPr>
          <a:xfrm>
            <a:off x="-228284" y="1951840"/>
            <a:ext cx="1289770" cy="648574"/>
          </a:xfrm>
          <a:custGeom>
            <a:avLst/>
            <a:gdLst>
              <a:gd name="connsiteX0" fmla="*/ 0 w 1575812"/>
              <a:gd name="connsiteY0" fmla="*/ 94549 h 945487"/>
              <a:gd name="connsiteX1" fmla="*/ 94549 w 1575812"/>
              <a:gd name="connsiteY1" fmla="*/ 0 h 945487"/>
              <a:gd name="connsiteX2" fmla="*/ 1481263 w 1575812"/>
              <a:gd name="connsiteY2" fmla="*/ 0 h 945487"/>
              <a:gd name="connsiteX3" fmla="*/ 1575812 w 1575812"/>
              <a:gd name="connsiteY3" fmla="*/ 94549 h 945487"/>
              <a:gd name="connsiteX4" fmla="*/ 1575812 w 1575812"/>
              <a:gd name="connsiteY4" fmla="*/ 850938 h 945487"/>
              <a:gd name="connsiteX5" fmla="*/ 1481263 w 1575812"/>
              <a:gd name="connsiteY5" fmla="*/ 945487 h 945487"/>
              <a:gd name="connsiteX6" fmla="*/ 94549 w 1575812"/>
              <a:gd name="connsiteY6" fmla="*/ 945487 h 945487"/>
              <a:gd name="connsiteX7" fmla="*/ 0 w 1575812"/>
              <a:gd name="connsiteY7" fmla="*/ 850938 h 945487"/>
              <a:gd name="connsiteX8" fmla="*/ 0 w 1575812"/>
              <a:gd name="connsiteY8" fmla="*/ 94549 h 94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5812" h="945487">
                <a:moveTo>
                  <a:pt x="0" y="94549"/>
                </a:moveTo>
                <a:cubicBezTo>
                  <a:pt x="0" y="42331"/>
                  <a:pt x="42331" y="0"/>
                  <a:pt x="94549" y="0"/>
                </a:cubicBezTo>
                <a:lnTo>
                  <a:pt x="1481263" y="0"/>
                </a:lnTo>
                <a:cubicBezTo>
                  <a:pt x="1533481" y="0"/>
                  <a:pt x="1575812" y="42331"/>
                  <a:pt x="1575812" y="94549"/>
                </a:cubicBezTo>
                <a:lnTo>
                  <a:pt x="1575812" y="850938"/>
                </a:lnTo>
                <a:cubicBezTo>
                  <a:pt x="1575812" y="903156"/>
                  <a:pt x="1533481" y="945487"/>
                  <a:pt x="1481263" y="945487"/>
                </a:cubicBezTo>
                <a:lnTo>
                  <a:pt x="94549" y="945487"/>
                </a:lnTo>
                <a:cubicBezTo>
                  <a:pt x="42331" y="945487"/>
                  <a:pt x="0" y="903156"/>
                  <a:pt x="0" y="850938"/>
                </a:cubicBezTo>
                <a:lnTo>
                  <a:pt x="0" y="94549"/>
                </a:lnTo>
                <a:close/>
              </a:path>
            </a:pathLst>
          </a:custGeom>
          <a:noFill/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272" tIns="96272" rIns="96272" bIns="96272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Woody</a:t>
            </a:r>
          </a:p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biomass</a:t>
            </a:r>
          </a:p>
        </p:txBody>
      </p:sp>
      <p:sp>
        <p:nvSpPr>
          <p:cNvPr id="66" name="332 Forma libre"/>
          <p:cNvSpPr/>
          <p:nvPr/>
        </p:nvSpPr>
        <p:spPr>
          <a:xfrm>
            <a:off x="866437" y="2142089"/>
            <a:ext cx="273431" cy="268077"/>
          </a:xfrm>
          <a:custGeom>
            <a:avLst/>
            <a:gdLst>
              <a:gd name="connsiteX0" fmla="*/ 0 w 334072"/>
              <a:gd name="connsiteY0" fmla="*/ 78160 h 390801"/>
              <a:gd name="connsiteX1" fmla="*/ 167036 w 334072"/>
              <a:gd name="connsiteY1" fmla="*/ 78160 h 390801"/>
              <a:gd name="connsiteX2" fmla="*/ 167036 w 334072"/>
              <a:gd name="connsiteY2" fmla="*/ 0 h 390801"/>
              <a:gd name="connsiteX3" fmla="*/ 334072 w 334072"/>
              <a:gd name="connsiteY3" fmla="*/ 195401 h 390801"/>
              <a:gd name="connsiteX4" fmla="*/ 167036 w 334072"/>
              <a:gd name="connsiteY4" fmla="*/ 390801 h 390801"/>
              <a:gd name="connsiteX5" fmla="*/ 167036 w 334072"/>
              <a:gd name="connsiteY5" fmla="*/ 312641 h 390801"/>
              <a:gd name="connsiteX6" fmla="*/ 0 w 334072"/>
              <a:gd name="connsiteY6" fmla="*/ 312641 h 390801"/>
              <a:gd name="connsiteX7" fmla="*/ 0 w 334072"/>
              <a:gd name="connsiteY7" fmla="*/ 78160 h 390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4072" h="390801">
                <a:moveTo>
                  <a:pt x="0" y="78160"/>
                </a:moveTo>
                <a:lnTo>
                  <a:pt x="167036" y="78160"/>
                </a:lnTo>
                <a:lnTo>
                  <a:pt x="167036" y="0"/>
                </a:lnTo>
                <a:lnTo>
                  <a:pt x="334072" y="195401"/>
                </a:lnTo>
                <a:lnTo>
                  <a:pt x="167036" y="390801"/>
                </a:lnTo>
                <a:lnTo>
                  <a:pt x="167036" y="312641"/>
                </a:lnTo>
                <a:lnTo>
                  <a:pt x="0" y="312641"/>
                </a:lnTo>
                <a:lnTo>
                  <a:pt x="0" y="78160"/>
                </a:lnTo>
                <a:close/>
              </a:path>
            </a:pathLst>
          </a:custGeom>
          <a:solidFill>
            <a:srgbClr val="336600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z="-70000"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0" tIns="78160" rIns="100222" bIns="7816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  <a:defRPr/>
            </a:pPr>
            <a:endParaRPr lang="en-US" sz="120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7" name="333 Forma libre"/>
          <p:cNvSpPr/>
          <p:nvPr/>
        </p:nvSpPr>
        <p:spPr>
          <a:xfrm>
            <a:off x="1218250" y="1951840"/>
            <a:ext cx="1289770" cy="648574"/>
          </a:xfrm>
          <a:custGeom>
            <a:avLst/>
            <a:gdLst>
              <a:gd name="connsiteX0" fmla="*/ 0 w 1575812"/>
              <a:gd name="connsiteY0" fmla="*/ 94549 h 945487"/>
              <a:gd name="connsiteX1" fmla="*/ 94549 w 1575812"/>
              <a:gd name="connsiteY1" fmla="*/ 0 h 945487"/>
              <a:gd name="connsiteX2" fmla="*/ 1481263 w 1575812"/>
              <a:gd name="connsiteY2" fmla="*/ 0 h 945487"/>
              <a:gd name="connsiteX3" fmla="*/ 1575812 w 1575812"/>
              <a:gd name="connsiteY3" fmla="*/ 94549 h 945487"/>
              <a:gd name="connsiteX4" fmla="*/ 1575812 w 1575812"/>
              <a:gd name="connsiteY4" fmla="*/ 850938 h 945487"/>
              <a:gd name="connsiteX5" fmla="*/ 1481263 w 1575812"/>
              <a:gd name="connsiteY5" fmla="*/ 945487 h 945487"/>
              <a:gd name="connsiteX6" fmla="*/ 94549 w 1575812"/>
              <a:gd name="connsiteY6" fmla="*/ 945487 h 945487"/>
              <a:gd name="connsiteX7" fmla="*/ 0 w 1575812"/>
              <a:gd name="connsiteY7" fmla="*/ 850938 h 945487"/>
              <a:gd name="connsiteX8" fmla="*/ 0 w 1575812"/>
              <a:gd name="connsiteY8" fmla="*/ 94549 h 94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5812" h="945487">
                <a:moveTo>
                  <a:pt x="0" y="94549"/>
                </a:moveTo>
                <a:cubicBezTo>
                  <a:pt x="0" y="42331"/>
                  <a:pt x="42331" y="0"/>
                  <a:pt x="94549" y="0"/>
                </a:cubicBezTo>
                <a:lnTo>
                  <a:pt x="1481263" y="0"/>
                </a:lnTo>
                <a:cubicBezTo>
                  <a:pt x="1533481" y="0"/>
                  <a:pt x="1575812" y="42331"/>
                  <a:pt x="1575812" y="94549"/>
                </a:cubicBezTo>
                <a:lnTo>
                  <a:pt x="1575812" y="850938"/>
                </a:lnTo>
                <a:cubicBezTo>
                  <a:pt x="1575812" y="903156"/>
                  <a:pt x="1533481" y="945487"/>
                  <a:pt x="1481263" y="945487"/>
                </a:cubicBezTo>
                <a:lnTo>
                  <a:pt x="94549" y="945487"/>
                </a:lnTo>
                <a:cubicBezTo>
                  <a:pt x="42331" y="945487"/>
                  <a:pt x="0" y="903156"/>
                  <a:pt x="0" y="850938"/>
                </a:cubicBezTo>
                <a:lnTo>
                  <a:pt x="0" y="94549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272" tIns="96272" rIns="96272" bIns="96272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 smtClean="0">
                <a:solidFill>
                  <a:schemeClr val="accent1"/>
                </a:solidFill>
              </a:rPr>
              <a:t>Pulping process</a:t>
            </a:r>
            <a:endParaRPr lang="en-US" sz="1400" b="1" dirty="0">
              <a:solidFill>
                <a:schemeClr val="accent1"/>
              </a:solidFill>
            </a:endParaRPr>
          </a:p>
        </p:txBody>
      </p:sp>
      <p:sp>
        <p:nvSpPr>
          <p:cNvPr id="68" name="334 Forma libre"/>
          <p:cNvSpPr/>
          <p:nvPr/>
        </p:nvSpPr>
        <p:spPr>
          <a:xfrm>
            <a:off x="2666637" y="2142089"/>
            <a:ext cx="273431" cy="268077"/>
          </a:xfrm>
          <a:custGeom>
            <a:avLst/>
            <a:gdLst>
              <a:gd name="connsiteX0" fmla="*/ 0 w 334072"/>
              <a:gd name="connsiteY0" fmla="*/ 78160 h 390801"/>
              <a:gd name="connsiteX1" fmla="*/ 167036 w 334072"/>
              <a:gd name="connsiteY1" fmla="*/ 78160 h 390801"/>
              <a:gd name="connsiteX2" fmla="*/ 167036 w 334072"/>
              <a:gd name="connsiteY2" fmla="*/ 0 h 390801"/>
              <a:gd name="connsiteX3" fmla="*/ 334072 w 334072"/>
              <a:gd name="connsiteY3" fmla="*/ 195401 h 390801"/>
              <a:gd name="connsiteX4" fmla="*/ 167036 w 334072"/>
              <a:gd name="connsiteY4" fmla="*/ 390801 h 390801"/>
              <a:gd name="connsiteX5" fmla="*/ 167036 w 334072"/>
              <a:gd name="connsiteY5" fmla="*/ 312641 h 390801"/>
              <a:gd name="connsiteX6" fmla="*/ 0 w 334072"/>
              <a:gd name="connsiteY6" fmla="*/ 312641 h 390801"/>
              <a:gd name="connsiteX7" fmla="*/ 0 w 334072"/>
              <a:gd name="connsiteY7" fmla="*/ 78160 h 390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4072" h="390801">
                <a:moveTo>
                  <a:pt x="0" y="78160"/>
                </a:moveTo>
                <a:lnTo>
                  <a:pt x="167036" y="78160"/>
                </a:lnTo>
                <a:lnTo>
                  <a:pt x="167036" y="0"/>
                </a:lnTo>
                <a:lnTo>
                  <a:pt x="334072" y="195401"/>
                </a:lnTo>
                <a:lnTo>
                  <a:pt x="167036" y="390801"/>
                </a:lnTo>
                <a:lnTo>
                  <a:pt x="167036" y="312641"/>
                </a:lnTo>
                <a:lnTo>
                  <a:pt x="0" y="312641"/>
                </a:lnTo>
                <a:lnTo>
                  <a:pt x="0" y="78160"/>
                </a:lnTo>
                <a:close/>
              </a:path>
            </a:pathLst>
          </a:custGeom>
          <a:solidFill>
            <a:srgbClr val="336600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z="-70000"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0" tIns="78160" rIns="100222" bIns="7816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  <a:defRPr/>
            </a:pPr>
            <a:endParaRPr lang="en-US" sz="120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9" name="335 Forma libre"/>
          <p:cNvSpPr/>
          <p:nvPr/>
        </p:nvSpPr>
        <p:spPr>
          <a:xfrm>
            <a:off x="4861892" y="1951840"/>
            <a:ext cx="1272035" cy="648574"/>
          </a:xfrm>
          <a:custGeom>
            <a:avLst/>
            <a:gdLst>
              <a:gd name="connsiteX0" fmla="*/ 0 w 1575812"/>
              <a:gd name="connsiteY0" fmla="*/ 94549 h 945487"/>
              <a:gd name="connsiteX1" fmla="*/ 94549 w 1575812"/>
              <a:gd name="connsiteY1" fmla="*/ 0 h 945487"/>
              <a:gd name="connsiteX2" fmla="*/ 1481263 w 1575812"/>
              <a:gd name="connsiteY2" fmla="*/ 0 h 945487"/>
              <a:gd name="connsiteX3" fmla="*/ 1575812 w 1575812"/>
              <a:gd name="connsiteY3" fmla="*/ 94549 h 945487"/>
              <a:gd name="connsiteX4" fmla="*/ 1575812 w 1575812"/>
              <a:gd name="connsiteY4" fmla="*/ 850938 h 945487"/>
              <a:gd name="connsiteX5" fmla="*/ 1481263 w 1575812"/>
              <a:gd name="connsiteY5" fmla="*/ 945487 h 945487"/>
              <a:gd name="connsiteX6" fmla="*/ 94549 w 1575812"/>
              <a:gd name="connsiteY6" fmla="*/ 945487 h 945487"/>
              <a:gd name="connsiteX7" fmla="*/ 0 w 1575812"/>
              <a:gd name="connsiteY7" fmla="*/ 850938 h 945487"/>
              <a:gd name="connsiteX8" fmla="*/ 0 w 1575812"/>
              <a:gd name="connsiteY8" fmla="*/ 94549 h 94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5812" h="945487">
                <a:moveTo>
                  <a:pt x="0" y="94549"/>
                </a:moveTo>
                <a:cubicBezTo>
                  <a:pt x="0" y="42331"/>
                  <a:pt x="42331" y="0"/>
                  <a:pt x="94549" y="0"/>
                </a:cubicBezTo>
                <a:lnTo>
                  <a:pt x="1481263" y="0"/>
                </a:lnTo>
                <a:cubicBezTo>
                  <a:pt x="1533481" y="0"/>
                  <a:pt x="1575812" y="42331"/>
                  <a:pt x="1575812" y="94549"/>
                </a:cubicBezTo>
                <a:lnTo>
                  <a:pt x="1575812" y="850938"/>
                </a:lnTo>
                <a:cubicBezTo>
                  <a:pt x="1575812" y="903156"/>
                  <a:pt x="1533481" y="945487"/>
                  <a:pt x="1481263" y="945487"/>
                </a:cubicBezTo>
                <a:lnTo>
                  <a:pt x="94549" y="945487"/>
                </a:lnTo>
                <a:cubicBezTo>
                  <a:pt x="42331" y="945487"/>
                  <a:pt x="0" y="903156"/>
                  <a:pt x="0" y="850938"/>
                </a:cubicBezTo>
                <a:lnTo>
                  <a:pt x="0" y="94549"/>
                </a:lnTo>
                <a:close/>
              </a:path>
            </a:pathLst>
          </a:custGeom>
          <a:solidFill>
            <a:srgbClr val="0070C0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272" tIns="96272" rIns="96272" bIns="96272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>
                <a:solidFill>
                  <a:schemeClr val="bg1"/>
                </a:solidFill>
              </a:rPr>
              <a:t>Fermentation</a:t>
            </a:r>
          </a:p>
        </p:txBody>
      </p:sp>
      <p:grpSp>
        <p:nvGrpSpPr>
          <p:cNvPr id="70" name="336 Grupo"/>
          <p:cNvGrpSpPr/>
          <p:nvPr/>
        </p:nvGrpSpPr>
        <p:grpSpPr>
          <a:xfrm>
            <a:off x="6324448" y="2138044"/>
            <a:ext cx="278322" cy="276166"/>
            <a:chOff x="3944804" y="1804143"/>
            <a:chExt cx="334072" cy="390801"/>
          </a:xfrm>
          <a:solidFill>
            <a:srgbClr val="336600"/>
          </a:solidFill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71" name="337 Flecha derecha"/>
            <p:cNvSpPr/>
            <p:nvPr/>
          </p:nvSpPr>
          <p:spPr>
            <a:xfrm>
              <a:off x="3944804" y="1804143"/>
              <a:ext cx="334072" cy="390801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72" name="Flecha derecha 4"/>
            <p:cNvSpPr/>
            <p:nvPr/>
          </p:nvSpPr>
          <p:spPr>
            <a:xfrm>
              <a:off x="3944804" y="1882303"/>
              <a:ext cx="233850" cy="234481"/>
            </a:xfrm>
            <a:prstGeom prst="rect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400"/>
            </a:p>
          </p:txBody>
        </p:sp>
      </p:grpSp>
      <p:grpSp>
        <p:nvGrpSpPr>
          <p:cNvPr id="73" name="339 Grupo"/>
          <p:cNvGrpSpPr/>
          <p:nvPr/>
        </p:nvGrpSpPr>
        <p:grpSpPr>
          <a:xfrm>
            <a:off x="6684482" y="1951840"/>
            <a:ext cx="1224136" cy="648574"/>
            <a:chOff x="4417547" y="1526800"/>
            <a:chExt cx="1621928" cy="945487"/>
          </a:xfrm>
          <a:solidFill>
            <a:srgbClr val="0070C0"/>
          </a:solidFill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74" name="340 Rectángulo redondeado"/>
            <p:cNvSpPr/>
            <p:nvPr/>
          </p:nvSpPr>
          <p:spPr>
            <a:xfrm>
              <a:off x="4417547" y="1526800"/>
              <a:ext cx="1575812" cy="945487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5" name="341 Rectángulo"/>
            <p:cNvSpPr/>
            <p:nvPr/>
          </p:nvSpPr>
          <p:spPr>
            <a:xfrm>
              <a:off x="4425329" y="1554492"/>
              <a:ext cx="1614146" cy="890103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400" b="1" dirty="0" smtClean="0">
                  <a:solidFill>
                    <a:schemeClr val="bg1"/>
                  </a:solidFill>
                </a:rPr>
                <a:t>Purification</a:t>
              </a:r>
              <a:endParaRPr lang="en-US" sz="1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6" name="342 Grupo"/>
          <p:cNvGrpSpPr/>
          <p:nvPr/>
        </p:nvGrpSpPr>
        <p:grpSpPr>
          <a:xfrm>
            <a:off x="8052636" y="2138044"/>
            <a:ext cx="278322" cy="276166"/>
            <a:chOff x="3944804" y="1804143"/>
            <a:chExt cx="334072" cy="390801"/>
          </a:xfrm>
          <a:solidFill>
            <a:srgbClr val="336600"/>
          </a:solidFill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77" name="343 Flecha derecha"/>
            <p:cNvSpPr/>
            <p:nvPr/>
          </p:nvSpPr>
          <p:spPr>
            <a:xfrm>
              <a:off x="3944804" y="1804143"/>
              <a:ext cx="334072" cy="390801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78" name="Flecha derecha 4"/>
            <p:cNvSpPr/>
            <p:nvPr/>
          </p:nvSpPr>
          <p:spPr>
            <a:xfrm>
              <a:off x="3944804" y="1882303"/>
              <a:ext cx="233850" cy="234481"/>
            </a:xfrm>
            <a:prstGeom prst="rect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400"/>
            </a:p>
          </p:txBody>
        </p:sp>
      </p:grpSp>
      <p:sp>
        <p:nvSpPr>
          <p:cNvPr id="79" name="335 Forma libre"/>
          <p:cNvSpPr/>
          <p:nvPr/>
        </p:nvSpPr>
        <p:spPr>
          <a:xfrm>
            <a:off x="3071398" y="1951840"/>
            <a:ext cx="1289770" cy="648574"/>
          </a:xfrm>
          <a:custGeom>
            <a:avLst/>
            <a:gdLst>
              <a:gd name="connsiteX0" fmla="*/ 0 w 1575812"/>
              <a:gd name="connsiteY0" fmla="*/ 94549 h 945487"/>
              <a:gd name="connsiteX1" fmla="*/ 94549 w 1575812"/>
              <a:gd name="connsiteY1" fmla="*/ 0 h 945487"/>
              <a:gd name="connsiteX2" fmla="*/ 1481263 w 1575812"/>
              <a:gd name="connsiteY2" fmla="*/ 0 h 945487"/>
              <a:gd name="connsiteX3" fmla="*/ 1575812 w 1575812"/>
              <a:gd name="connsiteY3" fmla="*/ 94549 h 945487"/>
              <a:gd name="connsiteX4" fmla="*/ 1575812 w 1575812"/>
              <a:gd name="connsiteY4" fmla="*/ 850938 h 945487"/>
              <a:gd name="connsiteX5" fmla="*/ 1481263 w 1575812"/>
              <a:gd name="connsiteY5" fmla="*/ 945487 h 945487"/>
              <a:gd name="connsiteX6" fmla="*/ 94549 w 1575812"/>
              <a:gd name="connsiteY6" fmla="*/ 945487 h 945487"/>
              <a:gd name="connsiteX7" fmla="*/ 0 w 1575812"/>
              <a:gd name="connsiteY7" fmla="*/ 850938 h 945487"/>
              <a:gd name="connsiteX8" fmla="*/ 0 w 1575812"/>
              <a:gd name="connsiteY8" fmla="*/ 94549 h 94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5812" h="945487">
                <a:moveTo>
                  <a:pt x="0" y="94549"/>
                </a:moveTo>
                <a:cubicBezTo>
                  <a:pt x="0" y="42331"/>
                  <a:pt x="42331" y="0"/>
                  <a:pt x="94549" y="0"/>
                </a:cubicBezTo>
                <a:lnTo>
                  <a:pt x="1481263" y="0"/>
                </a:lnTo>
                <a:cubicBezTo>
                  <a:pt x="1533481" y="0"/>
                  <a:pt x="1575812" y="42331"/>
                  <a:pt x="1575812" y="94549"/>
                </a:cubicBezTo>
                <a:lnTo>
                  <a:pt x="1575812" y="850938"/>
                </a:lnTo>
                <a:cubicBezTo>
                  <a:pt x="1575812" y="903156"/>
                  <a:pt x="1533481" y="945487"/>
                  <a:pt x="1481263" y="945487"/>
                </a:cubicBezTo>
                <a:lnTo>
                  <a:pt x="94549" y="945487"/>
                </a:lnTo>
                <a:cubicBezTo>
                  <a:pt x="42331" y="945487"/>
                  <a:pt x="0" y="903156"/>
                  <a:pt x="0" y="850938"/>
                </a:cubicBezTo>
                <a:lnTo>
                  <a:pt x="0" y="94549"/>
                </a:lnTo>
                <a:close/>
              </a:path>
            </a:pathLst>
          </a:custGeom>
          <a:solidFill>
            <a:srgbClr val="0070C0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272" tIns="96272" rIns="96272" bIns="96272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</a:pPr>
            <a:r>
              <a:rPr lang="en-US" sz="1400" b="1" dirty="0">
                <a:solidFill>
                  <a:schemeClr val="bg1"/>
                </a:solidFill>
              </a:rPr>
              <a:t>Detoxification</a:t>
            </a:r>
          </a:p>
        </p:txBody>
      </p:sp>
      <p:grpSp>
        <p:nvGrpSpPr>
          <p:cNvPr id="80" name="336 Grupo"/>
          <p:cNvGrpSpPr/>
          <p:nvPr/>
        </p:nvGrpSpPr>
        <p:grpSpPr>
          <a:xfrm>
            <a:off x="4452236" y="2138044"/>
            <a:ext cx="278322" cy="276166"/>
            <a:chOff x="3944804" y="1804143"/>
            <a:chExt cx="334072" cy="390801"/>
          </a:xfrm>
          <a:solidFill>
            <a:srgbClr val="336600"/>
          </a:solidFill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81" name="337 Flecha derecha"/>
            <p:cNvSpPr/>
            <p:nvPr/>
          </p:nvSpPr>
          <p:spPr>
            <a:xfrm>
              <a:off x="3944804" y="1804143"/>
              <a:ext cx="334072" cy="390801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82" name="Flecha derecha 4"/>
            <p:cNvSpPr/>
            <p:nvPr/>
          </p:nvSpPr>
          <p:spPr>
            <a:xfrm>
              <a:off x="3944804" y="1882303"/>
              <a:ext cx="233850" cy="234481"/>
            </a:xfrm>
            <a:prstGeom prst="rect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400"/>
            </a:p>
          </p:txBody>
        </p:sp>
      </p:grpSp>
      <p:sp>
        <p:nvSpPr>
          <p:cNvPr id="83" name="331 Forma libre"/>
          <p:cNvSpPr/>
          <p:nvPr/>
        </p:nvSpPr>
        <p:spPr>
          <a:xfrm>
            <a:off x="8052636" y="1951840"/>
            <a:ext cx="1289770" cy="648574"/>
          </a:xfrm>
          <a:custGeom>
            <a:avLst/>
            <a:gdLst>
              <a:gd name="connsiteX0" fmla="*/ 0 w 1575812"/>
              <a:gd name="connsiteY0" fmla="*/ 94549 h 945487"/>
              <a:gd name="connsiteX1" fmla="*/ 94549 w 1575812"/>
              <a:gd name="connsiteY1" fmla="*/ 0 h 945487"/>
              <a:gd name="connsiteX2" fmla="*/ 1481263 w 1575812"/>
              <a:gd name="connsiteY2" fmla="*/ 0 h 945487"/>
              <a:gd name="connsiteX3" fmla="*/ 1575812 w 1575812"/>
              <a:gd name="connsiteY3" fmla="*/ 94549 h 945487"/>
              <a:gd name="connsiteX4" fmla="*/ 1575812 w 1575812"/>
              <a:gd name="connsiteY4" fmla="*/ 850938 h 945487"/>
              <a:gd name="connsiteX5" fmla="*/ 1481263 w 1575812"/>
              <a:gd name="connsiteY5" fmla="*/ 945487 h 945487"/>
              <a:gd name="connsiteX6" fmla="*/ 94549 w 1575812"/>
              <a:gd name="connsiteY6" fmla="*/ 945487 h 945487"/>
              <a:gd name="connsiteX7" fmla="*/ 0 w 1575812"/>
              <a:gd name="connsiteY7" fmla="*/ 850938 h 945487"/>
              <a:gd name="connsiteX8" fmla="*/ 0 w 1575812"/>
              <a:gd name="connsiteY8" fmla="*/ 94549 h 94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5812" h="945487">
                <a:moveTo>
                  <a:pt x="0" y="94549"/>
                </a:moveTo>
                <a:cubicBezTo>
                  <a:pt x="0" y="42331"/>
                  <a:pt x="42331" y="0"/>
                  <a:pt x="94549" y="0"/>
                </a:cubicBezTo>
                <a:lnTo>
                  <a:pt x="1481263" y="0"/>
                </a:lnTo>
                <a:cubicBezTo>
                  <a:pt x="1533481" y="0"/>
                  <a:pt x="1575812" y="42331"/>
                  <a:pt x="1575812" y="94549"/>
                </a:cubicBezTo>
                <a:lnTo>
                  <a:pt x="1575812" y="850938"/>
                </a:lnTo>
                <a:cubicBezTo>
                  <a:pt x="1575812" y="903156"/>
                  <a:pt x="1533481" y="945487"/>
                  <a:pt x="1481263" y="945487"/>
                </a:cubicBezTo>
                <a:lnTo>
                  <a:pt x="94549" y="945487"/>
                </a:lnTo>
                <a:cubicBezTo>
                  <a:pt x="42331" y="945487"/>
                  <a:pt x="0" y="903156"/>
                  <a:pt x="0" y="850938"/>
                </a:cubicBezTo>
                <a:lnTo>
                  <a:pt x="0" y="94549"/>
                </a:lnTo>
                <a:close/>
              </a:path>
            </a:pathLst>
          </a:custGeom>
          <a:noFill/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272" tIns="96272" rIns="96272" bIns="96272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Ethanol</a:t>
            </a:r>
          </a:p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Xylitol</a:t>
            </a:r>
          </a:p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Furfural</a:t>
            </a:r>
          </a:p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PHBs</a:t>
            </a:r>
            <a:endParaRPr lang="en-US" sz="1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1" name="14 Rectángulo"/>
          <p:cNvSpPr>
            <a:spLocks noChangeArrowheads="1"/>
          </p:cNvSpPr>
          <p:nvPr/>
        </p:nvSpPr>
        <p:spPr bwMode="auto">
          <a:xfrm>
            <a:off x="35496" y="6505599"/>
            <a:ext cx="619283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 smtClean="0">
                <a:latin typeface="Calibri" pitchFamily="34" charset="0"/>
              </a:rPr>
              <a:t>World </a:t>
            </a:r>
            <a:r>
              <a:rPr lang="en-US" sz="1400" dirty="0">
                <a:latin typeface="Calibri" pitchFamily="34" charset="0"/>
              </a:rPr>
              <a:t>Bioenergy Congress and Expo</a:t>
            </a:r>
            <a:r>
              <a:rPr lang="en-GB" sz="1400" dirty="0">
                <a:latin typeface="Calibri" pitchFamily="34" charset="0"/>
              </a:rPr>
              <a:t>, Rome</a:t>
            </a:r>
            <a:r>
              <a:rPr lang="en-GB" sz="1400" dirty="0" smtClean="0">
                <a:latin typeface="Calibri" pitchFamily="34" charset="0"/>
              </a:rPr>
              <a:t>,</a:t>
            </a:r>
            <a:r>
              <a:rPr lang="es-ES" sz="1400" dirty="0" smtClean="0">
                <a:latin typeface="Calibri" pitchFamily="34" charset="0"/>
              </a:rPr>
              <a:t> </a:t>
            </a:r>
            <a:r>
              <a:rPr lang="es-ES" sz="1400" dirty="0">
                <a:latin typeface="Calibri" pitchFamily="34" charset="0"/>
              </a:rPr>
              <a:t>June 13-14, 2016</a:t>
            </a:r>
            <a:endParaRPr lang="en-GB" sz="1400" dirty="0">
              <a:latin typeface="Calibri" pitchFamily="34" charset="0"/>
            </a:endParaRPr>
          </a:p>
        </p:txBody>
      </p:sp>
      <p:sp>
        <p:nvSpPr>
          <p:cNvPr id="32" name="Rectángulo 31"/>
          <p:cNvSpPr/>
          <p:nvPr/>
        </p:nvSpPr>
        <p:spPr>
          <a:xfrm>
            <a:off x="6732240" y="6247625"/>
            <a:ext cx="23762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200" dirty="0">
              <a:solidFill>
                <a:srgbClr val="000000"/>
              </a:solidFill>
              <a:latin typeface="BELDM K+ Impact"/>
            </a:endParaRPr>
          </a:p>
          <a:p>
            <a:r>
              <a:rPr lang="es-ES" sz="1200" dirty="0">
                <a:solidFill>
                  <a:srgbClr val="000000"/>
                </a:solidFill>
                <a:latin typeface="BELDM K+ Impact"/>
              </a:rPr>
              <a:t> </a:t>
            </a:r>
            <a:r>
              <a:rPr lang="es-ES" dirty="0">
                <a:solidFill>
                  <a:srgbClr val="F26421"/>
                </a:solidFill>
                <a:latin typeface="BELDM K+ Impact"/>
              </a:rPr>
              <a:t>conference</a:t>
            </a:r>
            <a:r>
              <a:rPr lang="es-ES" dirty="0">
                <a:solidFill>
                  <a:srgbClr val="0071BC"/>
                </a:solidFill>
                <a:latin typeface="BELDM K+ Impact"/>
              </a:rPr>
              <a:t>series</a:t>
            </a:r>
            <a:r>
              <a:rPr lang="es-ES" sz="1200" dirty="0">
                <a:solidFill>
                  <a:srgbClr val="0071BC"/>
                </a:solidFill>
                <a:latin typeface="BELDM K+ Impact"/>
              </a:rPr>
              <a:t>.com </a:t>
            </a:r>
          </a:p>
        </p:txBody>
      </p:sp>
      <p:sp>
        <p:nvSpPr>
          <p:cNvPr id="33" name="13 Título"/>
          <p:cNvSpPr>
            <a:spLocks/>
          </p:cNvSpPr>
          <p:nvPr/>
        </p:nvSpPr>
        <p:spPr bwMode="auto">
          <a:xfrm>
            <a:off x="609600" y="638175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GB" sz="4400" dirty="0" smtClean="0">
                <a:latin typeface="Calibri" pitchFamily="34" charset="0"/>
              </a:rPr>
              <a:t>Results: biorefinery alternatives</a:t>
            </a:r>
            <a:endParaRPr lang="en-GB" sz="4400" dirty="0">
              <a:latin typeface="Calibri" pitchFamily="34" charset="0"/>
            </a:endParaRPr>
          </a:p>
        </p:txBody>
      </p:sp>
      <p:pic>
        <p:nvPicPr>
          <p:cNvPr id="34" name="Imagen 33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3241043"/>
            <a:ext cx="9095804" cy="32970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Imagen 3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762"/>
            <a:ext cx="817324" cy="61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993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agen 3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767623"/>
            <a:ext cx="7673330" cy="3901738"/>
          </a:xfrm>
          <a:prstGeom prst="rect">
            <a:avLst/>
          </a:prstGeom>
          <a:noFill/>
          <a:ln>
            <a:noFill/>
          </a:ln>
        </p:spPr>
      </p:pic>
      <p:sp>
        <p:nvSpPr>
          <p:cNvPr id="16385" name="Rectangle 4"/>
          <p:cNvSpPr>
            <a:spLocks noChangeArrowheads="1"/>
          </p:cNvSpPr>
          <p:nvPr/>
        </p:nvSpPr>
        <p:spPr bwMode="auto">
          <a:xfrm>
            <a:off x="0" y="1219895"/>
            <a:ext cx="9144000" cy="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endParaRPr lang="es-ES">
              <a:latin typeface="Calibri" pitchFamily="34" charset="0"/>
            </a:endParaRPr>
          </a:p>
        </p:txBody>
      </p:sp>
      <p:cxnSp>
        <p:nvCxnSpPr>
          <p:cNvPr id="8" name="7 Conector recto"/>
          <p:cNvCxnSpPr/>
          <p:nvPr/>
        </p:nvCxnSpPr>
        <p:spPr bwMode="auto">
          <a:xfrm>
            <a:off x="-31750" y="639763"/>
            <a:ext cx="9163050" cy="9524"/>
          </a:xfrm>
          <a:prstGeom prst="line">
            <a:avLst/>
          </a:prstGeom>
          <a:solidFill>
            <a:schemeClr val="accent1"/>
          </a:solidFill>
          <a:ln w="28575" cap="flat" cmpd="sng" algn="ctr">
            <a:gradFill flip="none" rotWithShape="1">
              <a:gsLst>
                <a:gs pos="0">
                  <a:srgbClr val="C00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  <a:tileRect r="-100000" b="-100000"/>
            </a:gradFill>
            <a:prstDash val="solid"/>
            <a:round/>
            <a:headEnd type="none" w="med" len="med"/>
            <a:tailEnd type="none" w="med" len="med"/>
          </a:ln>
          <a:effectLst>
            <a:innerShdw blurRad="571500" dist="152400" dir="3600000">
              <a:srgbClr val="3B9573">
                <a:alpha val="25000"/>
              </a:srgbClr>
            </a:innerShdw>
          </a:effectLst>
        </p:spPr>
      </p:cxnSp>
      <p:pic>
        <p:nvPicPr>
          <p:cNvPr id="16388" name="Picture 13" descr="imag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619125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4" name="Picture 12" descr="Logo_G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80288" y="0"/>
            <a:ext cx="1763712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ángulo 12"/>
          <p:cNvSpPr/>
          <p:nvPr/>
        </p:nvSpPr>
        <p:spPr>
          <a:xfrm>
            <a:off x="1654103" y="3178910"/>
            <a:ext cx="2413841" cy="830997"/>
          </a:xfrm>
          <a:prstGeom prst="rect">
            <a:avLst/>
          </a:prstGeom>
          <a:solidFill>
            <a:srgbClr val="CCCC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dirty="0" smtClean="0"/>
              <a:t>Aspen tech®: furfural</a:t>
            </a:r>
            <a:endParaRPr lang="es-ES" sz="2400" dirty="0"/>
          </a:p>
        </p:txBody>
      </p:sp>
      <p:sp>
        <p:nvSpPr>
          <p:cNvPr id="64" name="Rectángulo 63"/>
          <p:cNvSpPr/>
          <p:nvPr/>
        </p:nvSpPr>
        <p:spPr>
          <a:xfrm>
            <a:off x="952368" y="1844824"/>
            <a:ext cx="7295093" cy="937672"/>
          </a:xfrm>
          <a:prstGeom prst="rect">
            <a:avLst/>
          </a:prstGeom>
          <a:solidFill>
            <a:srgbClr val="CCCCFF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272" tIns="96272" rIns="96272" bIns="96272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</a:pPr>
            <a:endParaRPr lang="es-ES" sz="1400" b="1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5" name="331 Forma libre"/>
          <p:cNvSpPr/>
          <p:nvPr/>
        </p:nvSpPr>
        <p:spPr>
          <a:xfrm>
            <a:off x="-228284" y="1951840"/>
            <a:ext cx="1289770" cy="648574"/>
          </a:xfrm>
          <a:custGeom>
            <a:avLst/>
            <a:gdLst>
              <a:gd name="connsiteX0" fmla="*/ 0 w 1575812"/>
              <a:gd name="connsiteY0" fmla="*/ 94549 h 945487"/>
              <a:gd name="connsiteX1" fmla="*/ 94549 w 1575812"/>
              <a:gd name="connsiteY1" fmla="*/ 0 h 945487"/>
              <a:gd name="connsiteX2" fmla="*/ 1481263 w 1575812"/>
              <a:gd name="connsiteY2" fmla="*/ 0 h 945487"/>
              <a:gd name="connsiteX3" fmla="*/ 1575812 w 1575812"/>
              <a:gd name="connsiteY3" fmla="*/ 94549 h 945487"/>
              <a:gd name="connsiteX4" fmla="*/ 1575812 w 1575812"/>
              <a:gd name="connsiteY4" fmla="*/ 850938 h 945487"/>
              <a:gd name="connsiteX5" fmla="*/ 1481263 w 1575812"/>
              <a:gd name="connsiteY5" fmla="*/ 945487 h 945487"/>
              <a:gd name="connsiteX6" fmla="*/ 94549 w 1575812"/>
              <a:gd name="connsiteY6" fmla="*/ 945487 h 945487"/>
              <a:gd name="connsiteX7" fmla="*/ 0 w 1575812"/>
              <a:gd name="connsiteY7" fmla="*/ 850938 h 945487"/>
              <a:gd name="connsiteX8" fmla="*/ 0 w 1575812"/>
              <a:gd name="connsiteY8" fmla="*/ 94549 h 94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5812" h="945487">
                <a:moveTo>
                  <a:pt x="0" y="94549"/>
                </a:moveTo>
                <a:cubicBezTo>
                  <a:pt x="0" y="42331"/>
                  <a:pt x="42331" y="0"/>
                  <a:pt x="94549" y="0"/>
                </a:cubicBezTo>
                <a:lnTo>
                  <a:pt x="1481263" y="0"/>
                </a:lnTo>
                <a:cubicBezTo>
                  <a:pt x="1533481" y="0"/>
                  <a:pt x="1575812" y="42331"/>
                  <a:pt x="1575812" y="94549"/>
                </a:cubicBezTo>
                <a:lnTo>
                  <a:pt x="1575812" y="850938"/>
                </a:lnTo>
                <a:cubicBezTo>
                  <a:pt x="1575812" y="903156"/>
                  <a:pt x="1533481" y="945487"/>
                  <a:pt x="1481263" y="945487"/>
                </a:cubicBezTo>
                <a:lnTo>
                  <a:pt x="94549" y="945487"/>
                </a:lnTo>
                <a:cubicBezTo>
                  <a:pt x="42331" y="945487"/>
                  <a:pt x="0" y="903156"/>
                  <a:pt x="0" y="850938"/>
                </a:cubicBezTo>
                <a:lnTo>
                  <a:pt x="0" y="94549"/>
                </a:lnTo>
                <a:close/>
              </a:path>
            </a:pathLst>
          </a:custGeom>
          <a:noFill/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272" tIns="96272" rIns="96272" bIns="96272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Woody</a:t>
            </a:r>
          </a:p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biomass</a:t>
            </a:r>
          </a:p>
        </p:txBody>
      </p:sp>
      <p:sp>
        <p:nvSpPr>
          <p:cNvPr id="66" name="332 Forma libre"/>
          <p:cNvSpPr/>
          <p:nvPr/>
        </p:nvSpPr>
        <p:spPr>
          <a:xfrm>
            <a:off x="866437" y="2142089"/>
            <a:ext cx="273431" cy="268077"/>
          </a:xfrm>
          <a:custGeom>
            <a:avLst/>
            <a:gdLst>
              <a:gd name="connsiteX0" fmla="*/ 0 w 334072"/>
              <a:gd name="connsiteY0" fmla="*/ 78160 h 390801"/>
              <a:gd name="connsiteX1" fmla="*/ 167036 w 334072"/>
              <a:gd name="connsiteY1" fmla="*/ 78160 h 390801"/>
              <a:gd name="connsiteX2" fmla="*/ 167036 w 334072"/>
              <a:gd name="connsiteY2" fmla="*/ 0 h 390801"/>
              <a:gd name="connsiteX3" fmla="*/ 334072 w 334072"/>
              <a:gd name="connsiteY3" fmla="*/ 195401 h 390801"/>
              <a:gd name="connsiteX4" fmla="*/ 167036 w 334072"/>
              <a:gd name="connsiteY4" fmla="*/ 390801 h 390801"/>
              <a:gd name="connsiteX5" fmla="*/ 167036 w 334072"/>
              <a:gd name="connsiteY5" fmla="*/ 312641 h 390801"/>
              <a:gd name="connsiteX6" fmla="*/ 0 w 334072"/>
              <a:gd name="connsiteY6" fmla="*/ 312641 h 390801"/>
              <a:gd name="connsiteX7" fmla="*/ 0 w 334072"/>
              <a:gd name="connsiteY7" fmla="*/ 78160 h 390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4072" h="390801">
                <a:moveTo>
                  <a:pt x="0" y="78160"/>
                </a:moveTo>
                <a:lnTo>
                  <a:pt x="167036" y="78160"/>
                </a:lnTo>
                <a:lnTo>
                  <a:pt x="167036" y="0"/>
                </a:lnTo>
                <a:lnTo>
                  <a:pt x="334072" y="195401"/>
                </a:lnTo>
                <a:lnTo>
                  <a:pt x="167036" y="390801"/>
                </a:lnTo>
                <a:lnTo>
                  <a:pt x="167036" y="312641"/>
                </a:lnTo>
                <a:lnTo>
                  <a:pt x="0" y="312641"/>
                </a:lnTo>
                <a:lnTo>
                  <a:pt x="0" y="78160"/>
                </a:lnTo>
                <a:close/>
              </a:path>
            </a:pathLst>
          </a:custGeom>
          <a:solidFill>
            <a:srgbClr val="336600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z="-70000"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0" tIns="78160" rIns="100222" bIns="7816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  <a:defRPr/>
            </a:pPr>
            <a:endParaRPr lang="en-US" sz="120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7" name="333 Forma libre"/>
          <p:cNvSpPr/>
          <p:nvPr/>
        </p:nvSpPr>
        <p:spPr>
          <a:xfrm>
            <a:off x="1218250" y="1951840"/>
            <a:ext cx="1289770" cy="648574"/>
          </a:xfrm>
          <a:custGeom>
            <a:avLst/>
            <a:gdLst>
              <a:gd name="connsiteX0" fmla="*/ 0 w 1575812"/>
              <a:gd name="connsiteY0" fmla="*/ 94549 h 945487"/>
              <a:gd name="connsiteX1" fmla="*/ 94549 w 1575812"/>
              <a:gd name="connsiteY1" fmla="*/ 0 h 945487"/>
              <a:gd name="connsiteX2" fmla="*/ 1481263 w 1575812"/>
              <a:gd name="connsiteY2" fmla="*/ 0 h 945487"/>
              <a:gd name="connsiteX3" fmla="*/ 1575812 w 1575812"/>
              <a:gd name="connsiteY3" fmla="*/ 94549 h 945487"/>
              <a:gd name="connsiteX4" fmla="*/ 1575812 w 1575812"/>
              <a:gd name="connsiteY4" fmla="*/ 850938 h 945487"/>
              <a:gd name="connsiteX5" fmla="*/ 1481263 w 1575812"/>
              <a:gd name="connsiteY5" fmla="*/ 945487 h 945487"/>
              <a:gd name="connsiteX6" fmla="*/ 94549 w 1575812"/>
              <a:gd name="connsiteY6" fmla="*/ 945487 h 945487"/>
              <a:gd name="connsiteX7" fmla="*/ 0 w 1575812"/>
              <a:gd name="connsiteY7" fmla="*/ 850938 h 945487"/>
              <a:gd name="connsiteX8" fmla="*/ 0 w 1575812"/>
              <a:gd name="connsiteY8" fmla="*/ 94549 h 94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5812" h="945487">
                <a:moveTo>
                  <a:pt x="0" y="94549"/>
                </a:moveTo>
                <a:cubicBezTo>
                  <a:pt x="0" y="42331"/>
                  <a:pt x="42331" y="0"/>
                  <a:pt x="94549" y="0"/>
                </a:cubicBezTo>
                <a:lnTo>
                  <a:pt x="1481263" y="0"/>
                </a:lnTo>
                <a:cubicBezTo>
                  <a:pt x="1533481" y="0"/>
                  <a:pt x="1575812" y="42331"/>
                  <a:pt x="1575812" y="94549"/>
                </a:cubicBezTo>
                <a:lnTo>
                  <a:pt x="1575812" y="850938"/>
                </a:lnTo>
                <a:cubicBezTo>
                  <a:pt x="1575812" y="903156"/>
                  <a:pt x="1533481" y="945487"/>
                  <a:pt x="1481263" y="945487"/>
                </a:cubicBezTo>
                <a:lnTo>
                  <a:pt x="94549" y="945487"/>
                </a:lnTo>
                <a:cubicBezTo>
                  <a:pt x="42331" y="945487"/>
                  <a:pt x="0" y="903156"/>
                  <a:pt x="0" y="850938"/>
                </a:cubicBezTo>
                <a:lnTo>
                  <a:pt x="0" y="94549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272" tIns="96272" rIns="96272" bIns="96272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 smtClean="0">
                <a:solidFill>
                  <a:schemeClr val="accent1"/>
                </a:solidFill>
              </a:rPr>
              <a:t>Pulping process</a:t>
            </a:r>
            <a:endParaRPr lang="en-US" sz="1400" b="1" dirty="0">
              <a:solidFill>
                <a:schemeClr val="accent1"/>
              </a:solidFill>
            </a:endParaRPr>
          </a:p>
        </p:txBody>
      </p:sp>
      <p:sp>
        <p:nvSpPr>
          <p:cNvPr id="68" name="334 Forma libre"/>
          <p:cNvSpPr/>
          <p:nvPr/>
        </p:nvSpPr>
        <p:spPr>
          <a:xfrm>
            <a:off x="2666637" y="2142089"/>
            <a:ext cx="273431" cy="268077"/>
          </a:xfrm>
          <a:custGeom>
            <a:avLst/>
            <a:gdLst>
              <a:gd name="connsiteX0" fmla="*/ 0 w 334072"/>
              <a:gd name="connsiteY0" fmla="*/ 78160 h 390801"/>
              <a:gd name="connsiteX1" fmla="*/ 167036 w 334072"/>
              <a:gd name="connsiteY1" fmla="*/ 78160 h 390801"/>
              <a:gd name="connsiteX2" fmla="*/ 167036 w 334072"/>
              <a:gd name="connsiteY2" fmla="*/ 0 h 390801"/>
              <a:gd name="connsiteX3" fmla="*/ 334072 w 334072"/>
              <a:gd name="connsiteY3" fmla="*/ 195401 h 390801"/>
              <a:gd name="connsiteX4" fmla="*/ 167036 w 334072"/>
              <a:gd name="connsiteY4" fmla="*/ 390801 h 390801"/>
              <a:gd name="connsiteX5" fmla="*/ 167036 w 334072"/>
              <a:gd name="connsiteY5" fmla="*/ 312641 h 390801"/>
              <a:gd name="connsiteX6" fmla="*/ 0 w 334072"/>
              <a:gd name="connsiteY6" fmla="*/ 312641 h 390801"/>
              <a:gd name="connsiteX7" fmla="*/ 0 w 334072"/>
              <a:gd name="connsiteY7" fmla="*/ 78160 h 390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4072" h="390801">
                <a:moveTo>
                  <a:pt x="0" y="78160"/>
                </a:moveTo>
                <a:lnTo>
                  <a:pt x="167036" y="78160"/>
                </a:lnTo>
                <a:lnTo>
                  <a:pt x="167036" y="0"/>
                </a:lnTo>
                <a:lnTo>
                  <a:pt x="334072" y="195401"/>
                </a:lnTo>
                <a:lnTo>
                  <a:pt x="167036" y="390801"/>
                </a:lnTo>
                <a:lnTo>
                  <a:pt x="167036" y="312641"/>
                </a:lnTo>
                <a:lnTo>
                  <a:pt x="0" y="312641"/>
                </a:lnTo>
                <a:lnTo>
                  <a:pt x="0" y="78160"/>
                </a:lnTo>
                <a:close/>
              </a:path>
            </a:pathLst>
          </a:custGeom>
          <a:solidFill>
            <a:srgbClr val="336600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z="-70000"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0" tIns="78160" rIns="100222" bIns="7816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  <a:defRPr/>
            </a:pPr>
            <a:endParaRPr lang="en-US" sz="120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9" name="335 Forma libre"/>
          <p:cNvSpPr/>
          <p:nvPr/>
        </p:nvSpPr>
        <p:spPr>
          <a:xfrm>
            <a:off x="4861892" y="1951840"/>
            <a:ext cx="1272035" cy="648574"/>
          </a:xfrm>
          <a:custGeom>
            <a:avLst/>
            <a:gdLst>
              <a:gd name="connsiteX0" fmla="*/ 0 w 1575812"/>
              <a:gd name="connsiteY0" fmla="*/ 94549 h 945487"/>
              <a:gd name="connsiteX1" fmla="*/ 94549 w 1575812"/>
              <a:gd name="connsiteY1" fmla="*/ 0 h 945487"/>
              <a:gd name="connsiteX2" fmla="*/ 1481263 w 1575812"/>
              <a:gd name="connsiteY2" fmla="*/ 0 h 945487"/>
              <a:gd name="connsiteX3" fmla="*/ 1575812 w 1575812"/>
              <a:gd name="connsiteY3" fmla="*/ 94549 h 945487"/>
              <a:gd name="connsiteX4" fmla="*/ 1575812 w 1575812"/>
              <a:gd name="connsiteY4" fmla="*/ 850938 h 945487"/>
              <a:gd name="connsiteX5" fmla="*/ 1481263 w 1575812"/>
              <a:gd name="connsiteY5" fmla="*/ 945487 h 945487"/>
              <a:gd name="connsiteX6" fmla="*/ 94549 w 1575812"/>
              <a:gd name="connsiteY6" fmla="*/ 945487 h 945487"/>
              <a:gd name="connsiteX7" fmla="*/ 0 w 1575812"/>
              <a:gd name="connsiteY7" fmla="*/ 850938 h 945487"/>
              <a:gd name="connsiteX8" fmla="*/ 0 w 1575812"/>
              <a:gd name="connsiteY8" fmla="*/ 94549 h 94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5812" h="945487">
                <a:moveTo>
                  <a:pt x="0" y="94549"/>
                </a:moveTo>
                <a:cubicBezTo>
                  <a:pt x="0" y="42331"/>
                  <a:pt x="42331" y="0"/>
                  <a:pt x="94549" y="0"/>
                </a:cubicBezTo>
                <a:lnTo>
                  <a:pt x="1481263" y="0"/>
                </a:lnTo>
                <a:cubicBezTo>
                  <a:pt x="1533481" y="0"/>
                  <a:pt x="1575812" y="42331"/>
                  <a:pt x="1575812" y="94549"/>
                </a:cubicBezTo>
                <a:lnTo>
                  <a:pt x="1575812" y="850938"/>
                </a:lnTo>
                <a:cubicBezTo>
                  <a:pt x="1575812" y="903156"/>
                  <a:pt x="1533481" y="945487"/>
                  <a:pt x="1481263" y="945487"/>
                </a:cubicBezTo>
                <a:lnTo>
                  <a:pt x="94549" y="945487"/>
                </a:lnTo>
                <a:cubicBezTo>
                  <a:pt x="42331" y="945487"/>
                  <a:pt x="0" y="903156"/>
                  <a:pt x="0" y="850938"/>
                </a:cubicBezTo>
                <a:lnTo>
                  <a:pt x="0" y="94549"/>
                </a:lnTo>
                <a:close/>
              </a:path>
            </a:pathLst>
          </a:custGeom>
          <a:solidFill>
            <a:srgbClr val="0070C0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272" tIns="96272" rIns="96272" bIns="96272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 smtClean="0">
                <a:solidFill>
                  <a:schemeClr val="bg1"/>
                </a:solidFill>
              </a:rPr>
              <a:t>Conversion</a:t>
            </a:r>
            <a:endParaRPr lang="en-US" sz="1400" b="1" dirty="0">
              <a:solidFill>
                <a:schemeClr val="bg1"/>
              </a:solidFill>
            </a:endParaRPr>
          </a:p>
        </p:txBody>
      </p:sp>
      <p:grpSp>
        <p:nvGrpSpPr>
          <p:cNvPr id="70" name="336 Grupo"/>
          <p:cNvGrpSpPr/>
          <p:nvPr/>
        </p:nvGrpSpPr>
        <p:grpSpPr>
          <a:xfrm>
            <a:off x="6324448" y="2138044"/>
            <a:ext cx="278322" cy="276166"/>
            <a:chOff x="3944804" y="1804143"/>
            <a:chExt cx="334072" cy="390801"/>
          </a:xfrm>
          <a:solidFill>
            <a:srgbClr val="336600"/>
          </a:solidFill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71" name="337 Flecha derecha"/>
            <p:cNvSpPr/>
            <p:nvPr/>
          </p:nvSpPr>
          <p:spPr>
            <a:xfrm>
              <a:off x="3944804" y="1804143"/>
              <a:ext cx="334072" cy="390801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72" name="Flecha derecha 4"/>
            <p:cNvSpPr/>
            <p:nvPr/>
          </p:nvSpPr>
          <p:spPr>
            <a:xfrm>
              <a:off x="3944804" y="1882303"/>
              <a:ext cx="233850" cy="234481"/>
            </a:xfrm>
            <a:prstGeom prst="rect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400"/>
            </a:p>
          </p:txBody>
        </p:sp>
      </p:grpSp>
      <p:grpSp>
        <p:nvGrpSpPr>
          <p:cNvPr id="73" name="339 Grupo"/>
          <p:cNvGrpSpPr/>
          <p:nvPr/>
        </p:nvGrpSpPr>
        <p:grpSpPr>
          <a:xfrm>
            <a:off x="6684482" y="1951840"/>
            <a:ext cx="1224136" cy="648574"/>
            <a:chOff x="4417547" y="1526800"/>
            <a:chExt cx="1621928" cy="945487"/>
          </a:xfrm>
          <a:solidFill>
            <a:srgbClr val="0070C0"/>
          </a:solidFill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74" name="340 Rectángulo redondeado"/>
            <p:cNvSpPr/>
            <p:nvPr/>
          </p:nvSpPr>
          <p:spPr>
            <a:xfrm>
              <a:off x="4417547" y="1526800"/>
              <a:ext cx="1575812" cy="945487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5" name="341 Rectángulo"/>
            <p:cNvSpPr/>
            <p:nvPr/>
          </p:nvSpPr>
          <p:spPr>
            <a:xfrm>
              <a:off x="4425329" y="1554492"/>
              <a:ext cx="1614146" cy="890103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68580" tIns="68580" rIns="68580" bIns="6858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400" b="1" dirty="0" smtClean="0">
                  <a:solidFill>
                    <a:schemeClr val="bg1"/>
                  </a:solidFill>
                </a:rPr>
                <a:t>Purification</a:t>
              </a:r>
              <a:endParaRPr lang="en-US" sz="1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6" name="342 Grupo"/>
          <p:cNvGrpSpPr/>
          <p:nvPr/>
        </p:nvGrpSpPr>
        <p:grpSpPr>
          <a:xfrm>
            <a:off x="8052636" y="2138044"/>
            <a:ext cx="278322" cy="276166"/>
            <a:chOff x="3944804" y="1804143"/>
            <a:chExt cx="334072" cy="390801"/>
          </a:xfrm>
          <a:solidFill>
            <a:srgbClr val="336600"/>
          </a:solidFill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77" name="343 Flecha derecha"/>
            <p:cNvSpPr/>
            <p:nvPr/>
          </p:nvSpPr>
          <p:spPr>
            <a:xfrm>
              <a:off x="3944804" y="1804143"/>
              <a:ext cx="334072" cy="390801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78" name="Flecha derecha 4"/>
            <p:cNvSpPr/>
            <p:nvPr/>
          </p:nvSpPr>
          <p:spPr>
            <a:xfrm>
              <a:off x="3944804" y="1882303"/>
              <a:ext cx="233850" cy="234481"/>
            </a:xfrm>
            <a:prstGeom prst="rect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400"/>
            </a:p>
          </p:txBody>
        </p:sp>
      </p:grpSp>
      <p:sp>
        <p:nvSpPr>
          <p:cNvPr id="79" name="335 Forma libre"/>
          <p:cNvSpPr/>
          <p:nvPr/>
        </p:nvSpPr>
        <p:spPr>
          <a:xfrm>
            <a:off x="3071398" y="1951840"/>
            <a:ext cx="1289770" cy="648574"/>
          </a:xfrm>
          <a:custGeom>
            <a:avLst/>
            <a:gdLst>
              <a:gd name="connsiteX0" fmla="*/ 0 w 1575812"/>
              <a:gd name="connsiteY0" fmla="*/ 94549 h 945487"/>
              <a:gd name="connsiteX1" fmla="*/ 94549 w 1575812"/>
              <a:gd name="connsiteY1" fmla="*/ 0 h 945487"/>
              <a:gd name="connsiteX2" fmla="*/ 1481263 w 1575812"/>
              <a:gd name="connsiteY2" fmla="*/ 0 h 945487"/>
              <a:gd name="connsiteX3" fmla="*/ 1575812 w 1575812"/>
              <a:gd name="connsiteY3" fmla="*/ 94549 h 945487"/>
              <a:gd name="connsiteX4" fmla="*/ 1575812 w 1575812"/>
              <a:gd name="connsiteY4" fmla="*/ 850938 h 945487"/>
              <a:gd name="connsiteX5" fmla="*/ 1481263 w 1575812"/>
              <a:gd name="connsiteY5" fmla="*/ 945487 h 945487"/>
              <a:gd name="connsiteX6" fmla="*/ 94549 w 1575812"/>
              <a:gd name="connsiteY6" fmla="*/ 945487 h 945487"/>
              <a:gd name="connsiteX7" fmla="*/ 0 w 1575812"/>
              <a:gd name="connsiteY7" fmla="*/ 850938 h 945487"/>
              <a:gd name="connsiteX8" fmla="*/ 0 w 1575812"/>
              <a:gd name="connsiteY8" fmla="*/ 94549 h 94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5812" h="945487">
                <a:moveTo>
                  <a:pt x="0" y="94549"/>
                </a:moveTo>
                <a:cubicBezTo>
                  <a:pt x="0" y="42331"/>
                  <a:pt x="42331" y="0"/>
                  <a:pt x="94549" y="0"/>
                </a:cubicBezTo>
                <a:lnTo>
                  <a:pt x="1481263" y="0"/>
                </a:lnTo>
                <a:cubicBezTo>
                  <a:pt x="1533481" y="0"/>
                  <a:pt x="1575812" y="42331"/>
                  <a:pt x="1575812" y="94549"/>
                </a:cubicBezTo>
                <a:lnTo>
                  <a:pt x="1575812" y="850938"/>
                </a:lnTo>
                <a:cubicBezTo>
                  <a:pt x="1575812" y="903156"/>
                  <a:pt x="1533481" y="945487"/>
                  <a:pt x="1481263" y="945487"/>
                </a:cubicBezTo>
                <a:lnTo>
                  <a:pt x="94549" y="945487"/>
                </a:lnTo>
                <a:cubicBezTo>
                  <a:pt x="42331" y="945487"/>
                  <a:pt x="0" y="903156"/>
                  <a:pt x="0" y="850938"/>
                </a:cubicBezTo>
                <a:lnTo>
                  <a:pt x="0" y="94549"/>
                </a:lnTo>
                <a:close/>
              </a:path>
            </a:pathLst>
          </a:custGeom>
          <a:solidFill>
            <a:srgbClr val="0070C0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272" tIns="96272" rIns="96272" bIns="96272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</a:pPr>
            <a:r>
              <a:rPr lang="en-US" sz="1400" b="1" dirty="0">
                <a:solidFill>
                  <a:schemeClr val="bg1"/>
                </a:solidFill>
              </a:rPr>
              <a:t>Detoxification</a:t>
            </a:r>
          </a:p>
        </p:txBody>
      </p:sp>
      <p:grpSp>
        <p:nvGrpSpPr>
          <p:cNvPr id="80" name="336 Grupo"/>
          <p:cNvGrpSpPr/>
          <p:nvPr/>
        </p:nvGrpSpPr>
        <p:grpSpPr>
          <a:xfrm>
            <a:off x="4452236" y="2138044"/>
            <a:ext cx="278322" cy="276166"/>
            <a:chOff x="3944804" y="1804143"/>
            <a:chExt cx="334072" cy="390801"/>
          </a:xfrm>
          <a:solidFill>
            <a:srgbClr val="336600"/>
          </a:solidFill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81" name="337 Flecha derecha"/>
            <p:cNvSpPr/>
            <p:nvPr/>
          </p:nvSpPr>
          <p:spPr>
            <a:xfrm>
              <a:off x="3944804" y="1804143"/>
              <a:ext cx="334072" cy="390801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82" name="Flecha derecha 4"/>
            <p:cNvSpPr/>
            <p:nvPr/>
          </p:nvSpPr>
          <p:spPr>
            <a:xfrm>
              <a:off x="3944804" y="1882303"/>
              <a:ext cx="233850" cy="234481"/>
            </a:xfrm>
            <a:prstGeom prst="rect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z="-70000"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400"/>
            </a:p>
          </p:txBody>
        </p:sp>
      </p:grpSp>
      <p:sp>
        <p:nvSpPr>
          <p:cNvPr id="83" name="331 Forma libre"/>
          <p:cNvSpPr/>
          <p:nvPr/>
        </p:nvSpPr>
        <p:spPr>
          <a:xfrm>
            <a:off x="8052636" y="1951840"/>
            <a:ext cx="1289770" cy="648574"/>
          </a:xfrm>
          <a:custGeom>
            <a:avLst/>
            <a:gdLst>
              <a:gd name="connsiteX0" fmla="*/ 0 w 1575812"/>
              <a:gd name="connsiteY0" fmla="*/ 94549 h 945487"/>
              <a:gd name="connsiteX1" fmla="*/ 94549 w 1575812"/>
              <a:gd name="connsiteY1" fmla="*/ 0 h 945487"/>
              <a:gd name="connsiteX2" fmla="*/ 1481263 w 1575812"/>
              <a:gd name="connsiteY2" fmla="*/ 0 h 945487"/>
              <a:gd name="connsiteX3" fmla="*/ 1575812 w 1575812"/>
              <a:gd name="connsiteY3" fmla="*/ 94549 h 945487"/>
              <a:gd name="connsiteX4" fmla="*/ 1575812 w 1575812"/>
              <a:gd name="connsiteY4" fmla="*/ 850938 h 945487"/>
              <a:gd name="connsiteX5" fmla="*/ 1481263 w 1575812"/>
              <a:gd name="connsiteY5" fmla="*/ 945487 h 945487"/>
              <a:gd name="connsiteX6" fmla="*/ 94549 w 1575812"/>
              <a:gd name="connsiteY6" fmla="*/ 945487 h 945487"/>
              <a:gd name="connsiteX7" fmla="*/ 0 w 1575812"/>
              <a:gd name="connsiteY7" fmla="*/ 850938 h 945487"/>
              <a:gd name="connsiteX8" fmla="*/ 0 w 1575812"/>
              <a:gd name="connsiteY8" fmla="*/ 94549 h 94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5812" h="945487">
                <a:moveTo>
                  <a:pt x="0" y="94549"/>
                </a:moveTo>
                <a:cubicBezTo>
                  <a:pt x="0" y="42331"/>
                  <a:pt x="42331" y="0"/>
                  <a:pt x="94549" y="0"/>
                </a:cubicBezTo>
                <a:lnTo>
                  <a:pt x="1481263" y="0"/>
                </a:lnTo>
                <a:cubicBezTo>
                  <a:pt x="1533481" y="0"/>
                  <a:pt x="1575812" y="42331"/>
                  <a:pt x="1575812" y="94549"/>
                </a:cubicBezTo>
                <a:lnTo>
                  <a:pt x="1575812" y="850938"/>
                </a:lnTo>
                <a:cubicBezTo>
                  <a:pt x="1575812" y="903156"/>
                  <a:pt x="1533481" y="945487"/>
                  <a:pt x="1481263" y="945487"/>
                </a:cubicBezTo>
                <a:lnTo>
                  <a:pt x="94549" y="945487"/>
                </a:lnTo>
                <a:cubicBezTo>
                  <a:pt x="42331" y="945487"/>
                  <a:pt x="0" y="903156"/>
                  <a:pt x="0" y="850938"/>
                </a:cubicBezTo>
                <a:lnTo>
                  <a:pt x="0" y="94549"/>
                </a:lnTo>
                <a:close/>
              </a:path>
            </a:pathLst>
          </a:custGeom>
          <a:noFill/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272" tIns="96272" rIns="96272" bIns="96272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Ethanol</a:t>
            </a:r>
          </a:p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Xylitol</a:t>
            </a:r>
          </a:p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Furfural</a:t>
            </a:r>
          </a:p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PHBs</a:t>
            </a:r>
            <a:endParaRPr lang="en-US" sz="1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1" name="14 Rectángulo"/>
          <p:cNvSpPr>
            <a:spLocks noChangeArrowheads="1"/>
          </p:cNvSpPr>
          <p:nvPr/>
        </p:nvSpPr>
        <p:spPr bwMode="auto">
          <a:xfrm>
            <a:off x="35496" y="6505599"/>
            <a:ext cx="619283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 smtClean="0">
                <a:latin typeface="Calibri" pitchFamily="34" charset="0"/>
              </a:rPr>
              <a:t>World </a:t>
            </a:r>
            <a:r>
              <a:rPr lang="en-US" sz="1400" dirty="0">
                <a:latin typeface="Calibri" pitchFamily="34" charset="0"/>
              </a:rPr>
              <a:t>Bioenergy Congress and Expo</a:t>
            </a:r>
            <a:r>
              <a:rPr lang="en-GB" sz="1400" dirty="0">
                <a:latin typeface="Calibri" pitchFamily="34" charset="0"/>
              </a:rPr>
              <a:t>, Rome</a:t>
            </a:r>
            <a:r>
              <a:rPr lang="en-GB" sz="1400" dirty="0" smtClean="0">
                <a:latin typeface="Calibri" pitchFamily="34" charset="0"/>
              </a:rPr>
              <a:t>,</a:t>
            </a:r>
            <a:r>
              <a:rPr lang="es-ES" sz="1400" dirty="0" smtClean="0">
                <a:latin typeface="Calibri" pitchFamily="34" charset="0"/>
              </a:rPr>
              <a:t> </a:t>
            </a:r>
            <a:r>
              <a:rPr lang="es-ES" sz="1400" dirty="0">
                <a:latin typeface="Calibri" pitchFamily="34" charset="0"/>
              </a:rPr>
              <a:t>June 13-14, 2016</a:t>
            </a:r>
            <a:endParaRPr lang="en-GB" sz="1400" dirty="0">
              <a:latin typeface="Calibri" pitchFamily="34" charset="0"/>
            </a:endParaRPr>
          </a:p>
        </p:txBody>
      </p:sp>
      <p:sp>
        <p:nvSpPr>
          <p:cNvPr id="32" name="Rectángulo 31"/>
          <p:cNvSpPr/>
          <p:nvPr/>
        </p:nvSpPr>
        <p:spPr>
          <a:xfrm>
            <a:off x="6732240" y="6247625"/>
            <a:ext cx="23762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200" dirty="0">
              <a:solidFill>
                <a:srgbClr val="000000"/>
              </a:solidFill>
              <a:latin typeface="BELDM K+ Impact"/>
            </a:endParaRPr>
          </a:p>
          <a:p>
            <a:r>
              <a:rPr lang="es-ES" sz="1200" dirty="0">
                <a:solidFill>
                  <a:srgbClr val="000000"/>
                </a:solidFill>
                <a:latin typeface="BELDM K+ Impact"/>
              </a:rPr>
              <a:t> </a:t>
            </a:r>
            <a:r>
              <a:rPr lang="es-ES" dirty="0">
                <a:solidFill>
                  <a:srgbClr val="F26421"/>
                </a:solidFill>
                <a:latin typeface="BELDM K+ Impact"/>
              </a:rPr>
              <a:t>conference</a:t>
            </a:r>
            <a:r>
              <a:rPr lang="es-ES" dirty="0">
                <a:solidFill>
                  <a:srgbClr val="0071BC"/>
                </a:solidFill>
                <a:latin typeface="BELDM K+ Impact"/>
              </a:rPr>
              <a:t>series</a:t>
            </a:r>
            <a:r>
              <a:rPr lang="es-ES" sz="1200" dirty="0">
                <a:solidFill>
                  <a:srgbClr val="0071BC"/>
                </a:solidFill>
                <a:latin typeface="BELDM K+ Impact"/>
              </a:rPr>
              <a:t>.com </a:t>
            </a:r>
          </a:p>
        </p:txBody>
      </p:sp>
      <p:sp>
        <p:nvSpPr>
          <p:cNvPr id="33" name="13 Título"/>
          <p:cNvSpPr>
            <a:spLocks/>
          </p:cNvSpPr>
          <p:nvPr/>
        </p:nvSpPr>
        <p:spPr bwMode="auto">
          <a:xfrm>
            <a:off x="609600" y="638175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GB" sz="4400" dirty="0" smtClean="0">
                <a:latin typeface="Calibri" pitchFamily="34" charset="0"/>
              </a:rPr>
              <a:t>Results: biorefinery alternatives</a:t>
            </a:r>
            <a:endParaRPr lang="en-GB" sz="4400" dirty="0">
              <a:latin typeface="Calibri" pitchFamily="34" charset="0"/>
            </a:endParaRPr>
          </a:p>
        </p:txBody>
      </p:sp>
      <p:pic>
        <p:nvPicPr>
          <p:cNvPr id="34" name="Imagen 3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762"/>
            <a:ext cx="817324" cy="61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233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4"/>
          <p:cNvSpPr>
            <a:spLocks noChangeArrowheads="1"/>
          </p:cNvSpPr>
          <p:nvPr/>
        </p:nvSpPr>
        <p:spPr bwMode="auto">
          <a:xfrm>
            <a:off x="0" y="1219895"/>
            <a:ext cx="9144000" cy="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endParaRPr lang="es-ES">
              <a:latin typeface="Calibri" pitchFamily="34" charset="0"/>
            </a:endParaRPr>
          </a:p>
        </p:txBody>
      </p:sp>
      <p:cxnSp>
        <p:nvCxnSpPr>
          <p:cNvPr id="8" name="7 Conector recto"/>
          <p:cNvCxnSpPr/>
          <p:nvPr/>
        </p:nvCxnSpPr>
        <p:spPr bwMode="auto">
          <a:xfrm>
            <a:off x="-31750" y="639763"/>
            <a:ext cx="9163050" cy="9524"/>
          </a:xfrm>
          <a:prstGeom prst="line">
            <a:avLst/>
          </a:prstGeom>
          <a:solidFill>
            <a:schemeClr val="accent1"/>
          </a:solidFill>
          <a:ln w="28575" cap="flat" cmpd="sng" algn="ctr">
            <a:gradFill flip="none" rotWithShape="1">
              <a:gsLst>
                <a:gs pos="0">
                  <a:srgbClr val="C00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  <a:tileRect r="-100000" b="-100000"/>
            </a:gradFill>
            <a:prstDash val="solid"/>
            <a:round/>
            <a:headEnd type="none" w="med" len="med"/>
            <a:tailEnd type="none" w="med" len="med"/>
          </a:ln>
          <a:effectLst>
            <a:innerShdw blurRad="571500" dist="152400" dir="3600000">
              <a:srgbClr val="3B9573">
                <a:alpha val="25000"/>
              </a:srgbClr>
            </a:innerShdw>
          </a:effectLst>
        </p:spPr>
      </p:cxnSp>
      <p:pic>
        <p:nvPicPr>
          <p:cNvPr id="16388" name="Picture 13" descr="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19125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4" name="Picture 12" descr="Logo_G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0288" y="0"/>
            <a:ext cx="1763712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14 Rectángulo"/>
          <p:cNvSpPr>
            <a:spLocks noChangeArrowheads="1"/>
          </p:cNvSpPr>
          <p:nvPr/>
        </p:nvSpPr>
        <p:spPr bwMode="auto">
          <a:xfrm>
            <a:off x="35496" y="6505599"/>
            <a:ext cx="619283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 smtClean="0">
                <a:latin typeface="Calibri" pitchFamily="34" charset="0"/>
              </a:rPr>
              <a:t>World </a:t>
            </a:r>
            <a:r>
              <a:rPr lang="en-US" sz="1400" dirty="0">
                <a:latin typeface="Calibri" pitchFamily="34" charset="0"/>
              </a:rPr>
              <a:t>Bioenergy Congress and Expo</a:t>
            </a:r>
            <a:r>
              <a:rPr lang="en-GB" sz="1400" dirty="0">
                <a:latin typeface="Calibri" pitchFamily="34" charset="0"/>
              </a:rPr>
              <a:t>, Rome</a:t>
            </a:r>
            <a:r>
              <a:rPr lang="en-GB" sz="1400" dirty="0" smtClean="0">
                <a:latin typeface="Calibri" pitchFamily="34" charset="0"/>
              </a:rPr>
              <a:t>,</a:t>
            </a:r>
            <a:r>
              <a:rPr lang="es-ES" sz="1400" dirty="0" smtClean="0">
                <a:latin typeface="Calibri" pitchFamily="34" charset="0"/>
              </a:rPr>
              <a:t> </a:t>
            </a:r>
            <a:r>
              <a:rPr lang="es-ES" sz="1400" dirty="0">
                <a:latin typeface="Calibri" pitchFamily="34" charset="0"/>
              </a:rPr>
              <a:t>June 13-14, 2016</a:t>
            </a:r>
            <a:endParaRPr lang="en-GB" sz="1400" dirty="0">
              <a:latin typeface="Calibri" pitchFamily="34" charset="0"/>
            </a:endParaRPr>
          </a:p>
        </p:txBody>
      </p:sp>
      <p:sp>
        <p:nvSpPr>
          <p:cNvPr id="32" name="Rectángulo 31"/>
          <p:cNvSpPr/>
          <p:nvPr/>
        </p:nvSpPr>
        <p:spPr>
          <a:xfrm>
            <a:off x="6732240" y="6247625"/>
            <a:ext cx="23762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200" dirty="0">
              <a:solidFill>
                <a:srgbClr val="000000"/>
              </a:solidFill>
              <a:latin typeface="BELDM K+ Impact"/>
            </a:endParaRPr>
          </a:p>
          <a:p>
            <a:r>
              <a:rPr lang="es-ES" sz="1200" dirty="0">
                <a:solidFill>
                  <a:srgbClr val="000000"/>
                </a:solidFill>
                <a:latin typeface="BELDM K+ Impact"/>
              </a:rPr>
              <a:t> </a:t>
            </a:r>
            <a:r>
              <a:rPr lang="es-ES" dirty="0">
                <a:solidFill>
                  <a:srgbClr val="F26421"/>
                </a:solidFill>
                <a:latin typeface="BELDM K+ Impact"/>
              </a:rPr>
              <a:t>conference</a:t>
            </a:r>
            <a:r>
              <a:rPr lang="es-ES" dirty="0">
                <a:solidFill>
                  <a:srgbClr val="0071BC"/>
                </a:solidFill>
                <a:latin typeface="BELDM K+ Impact"/>
              </a:rPr>
              <a:t>series</a:t>
            </a:r>
            <a:r>
              <a:rPr lang="es-ES" sz="1200" dirty="0">
                <a:solidFill>
                  <a:srgbClr val="0071BC"/>
                </a:solidFill>
                <a:latin typeface="BELDM K+ Impact"/>
              </a:rPr>
              <a:t>.com </a:t>
            </a:r>
          </a:p>
        </p:txBody>
      </p:sp>
      <p:sp>
        <p:nvSpPr>
          <p:cNvPr id="33" name="13 Título"/>
          <p:cNvSpPr>
            <a:spLocks/>
          </p:cNvSpPr>
          <p:nvPr/>
        </p:nvSpPr>
        <p:spPr bwMode="auto">
          <a:xfrm>
            <a:off x="609600" y="638175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GB" sz="4400" dirty="0" smtClean="0">
                <a:latin typeface="Calibri" pitchFamily="34" charset="0"/>
              </a:rPr>
              <a:t>Results: biorefinery alternatives</a:t>
            </a:r>
            <a:endParaRPr lang="en-GB" sz="4400" dirty="0">
              <a:latin typeface="Calibri" pitchFamily="34" charset="0"/>
            </a:endParaRPr>
          </a:p>
        </p:txBody>
      </p:sp>
      <p:sp>
        <p:nvSpPr>
          <p:cNvPr id="34" name="Rectangle 4"/>
          <p:cNvSpPr>
            <a:spLocks noChangeArrowheads="1"/>
          </p:cNvSpPr>
          <p:nvPr/>
        </p:nvSpPr>
        <p:spPr bwMode="auto">
          <a:xfrm>
            <a:off x="0" y="2062436"/>
            <a:ext cx="9144000" cy="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endParaRPr lang="es-ES">
              <a:latin typeface="Calibri" pitchFamily="34" charset="0"/>
            </a:endParaRPr>
          </a:p>
        </p:txBody>
      </p:sp>
      <p:sp>
        <p:nvSpPr>
          <p:cNvPr id="42" name="70 CuadroTexto"/>
          <p:cNvSpPr txBox="1"/>
          <p:nvPr/>
        </p:nvSpPr>
        <p:spPr>
          <a:xfrm>
            <a:off x="309562" y="1879279"/>
            <a:ext cx="8078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With detoxification techniques 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/>
              <a:t> Anionic Resins and Overliming</a:t>
            </a:r>
          </a:p>
        </p:txBody>
      </p:sp>
      <p:graphicFrame>
        <p:nvGraphicFramePr>
          <p:cNvPr id="44" name="Gráfico 4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4775320"/>
              </p:ext>
            </p:extLst>
          </p:nvPr>
        </p:nvGraphicFramePr>
        <p:xfrm>
          <a:off x="1674018" y="2622162"/>
          <a:ext cx="5795963" cy="37385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2" name="Imagen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762"/>
            <a:ext cx="817324" cy="61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338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Graphic spid="44" grpId="0">
        <p:bldAsOne/>
      </p:bldGraphic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4"/>
          <p:cNvSpPr>
            <a:spLocks noChangeArrowheads="1"/>
          </p:cNvSpPr>
          <p:nvPr/>
        </p:nvSpPr>
        <p:spPr bwMode="auto">
          <a:xfrm>
            <a:off x="0" y="1219895"/>
            <a:ext cx="9144000" cy="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endParaRPr lang="es-ES">
              <a:latin typeface="Calibri" pitchFamily="34" charset="0"/>
            </a:endParaRPr>
          </a:p>
        </p:txBody>
      </p:sp>
      <p:cxnSp>
        <p:nvCxnSpPr>
          <p:cNvPr id="8" name="7 Conector recto"/>
          <p:cNvCxnSpPr/>
          <p:nvPr/>
        </p:nvCxnSpPr>
        <p:spPr bwMode="auto">
          <a:xfrm>
            <a:off x="-31750" y="639763"/>
            <a:ext cx="9163050" cy="9524"/>
          </a:xfrm>
          <a:prstGeom prst="line">
            <a:avLst/>
          </a:prstGeom>
          <a:solidFill>
            <a:schemeClr val="accent1"/>
          </a:solidFill>
          <a:ln w="28575" cap="flat" cmpd="sng" algn="ctr">
            <a:gradFill flip="none" rotWithShape="1">
              <a:gsLst>
                <a:gs pos="0">
                  <a:srgbClr val="C00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  <a:tileRect r="-100000" b="-100000"/>
            </a:gradFill>
            <a:prstDash val="solid"/>
            <a:round/>
            <a:headEnd type="none" w="med" len="med"/>
            <a:tailEnd type="none" w="med" len="med"/>
          </a:ln>
          <a:effectLst>
            <a:innerShdw blurRad="571500" dist="152400" dir="3600000">
              <a:srgbClr val="3B9573">
                <a:alpha val="25000"/>
              </a:srgbClr>
            </a:innerShdw>
          </a:effectLst>
        </p:spPr>
      </p:cxnSp>
      <p:pic>
        <p:nvPicPr>
          <p:cNvPr id="16388" name="Picture 13" descr="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19125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4" name="Picture 12" descr="Logo_G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0288" y="0"/>
            <a:ext cx="1763712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14 Rectángulo"/>
          <p:cNvSpPr>
            <a:spLocks noChangeArrowheads="1"/>
          </p:cNvSpPr>
          <p:nvPr/>
        </p:nvSpPr>
        <p:spPr bwMode="auto">
          <a:xfrm>
            <a:off x="35496" y="6505599"/>
            <a:ext cx="619283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 smtClean="0">
                <a:latin typeface="Calibri" pitchFamily="34" charset="0"/>
              </a:rPr>
              <a:t>World </a:t>
            </a:r>
            <a:r>
              <a:rPr lang="en-US" sz="1400" dirty="0">
                <a:latin typeface="Calibri" pitchFamily="34" charset="0"/>
              </a:rPr>
              <a:t>Bioenergy Congress and Expo</a:t>
            </a:r>
            <a:r>
              <a:rPr lang="en-GB" sz="1400" dirty="0">
                <a:latin typeface="Calibri" pitchFamily="34" charset="0"/>
              </a:rPr>
              <a:t>, Rome</a:t>
            </a:r>
            <a:r>
              <a:rPr lang="en-GB" sz="1400" dirty="0" smtClean="0">
                <a:latin typeface="Calibri" pitchFamily="34" charset="0"/>
              </a:rPr>
              <a:t>,</a:t>
            </a:r>
            <a:r>
              <a:rPr lang="es-ES" sz="1400" dirty="0" smtClean="0">
                <a:latin typeface="Calibri" pitchFamily="34" charset="0"/>
              </a:rPr>
              <a:t> </a:t>
            </a:r>
            <a:r>
              <a:rPr lang="es-ES" sz="1400" dirty="0">
                <a:latin typeface="Calibri" pitchFamily="34" charset="0"/>
              </a:rPr>
              <a:t>June 13-14, 2016</a:t>
            </a:r>
            <a:endParaRPr lang="en-GB" sz="1400" dirty="0">
              <a:latin typeface="Calibri" pitchFamily="34" charset="0"/>
            </a:endParaRPr>
          </a:p>
        </p:txBody>
      </p:sp>
      <p:sp>
        <p:nvSpPr>
          <p:cNvPr id="32" name="Rectángulo 31"/>
          <p:cNvSpPr/>
          <p:nvPr/>
        </p:nvSpPr>
        <p:spPr>
          <a:xfrm>
            <a:off x="6732240" y="6247625"/>
            <a:ext cx="23762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200" dirty="0">
              <a:solidFill>
                <a:srgbClr val="000000"/>
              </a:solidFill>
              <a:latin typeface="BELDM K+ Impact"/>
            </a:endParaRPr>
          </a:p>
          <a:p>
            <a:r>
              <a:rPr lang="es-ES" sz="1200" dirty="0">
                <a:solidFill>
                  <a:srgbClr val="000000"/>
                </a:solidFill>
                <a:latin typeface="BELDM K+ Impact"/>
              </a:rPr>
              <a:t> </a:t>
            </a:r>
            <a:r>
              <a:rPr lang="es-ES" dirty="0">
                <a:solidFill>
                  <a:srgbClr val="F26421"/>
                </a:solidFill>
                <a:latin typeface="BELDM K+ Impact"/>
              </a:rPr>
              <a:t>conference</a:t>
            </a:r>
            <a:r>
              <a:rPr lang="es-ES" dirty="0">
                <a:solidFill>
                  <a:srgbClr val="0071BC"/>
                </a:solidFill>
                <a:latin typeface="BELDM K+ Impact"/>
              </a:rPr>
              <a:t>series</a:t>
            </a:r>
            <a:r>
              <a:rPr lang="es-ES" sz="1200" dirty="0">
                <a:solidFill>
                  <a:srgbClr val="0071BC"/>
                </a:solidFill>
                <a:latin typeface="BELDM K+ Impact"/>
              </a:rPr>
              <a:t>.com </a:t>
            </a:r>
          </a:p>
        </p:txBody>
      </p:sp>
      <p:sp>
        <p:nvSpPr>
          <p:cNvPr id="33" name="13 Título"/>
          <p:cNvSpPr>
            <a:spLocks/>
          </p:cNvSpPr>
          <p:nvPr/>
        </p:nvSpPr>
        <p:spPr bwMode="auto">
          <a:xfrm>
            <a:off x="609600" y="638175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GB" sz="4400" dirty="0" smtClean="0">
                <a:latin typeface="Calibri" pitchFamily="34" charset="0"/>
              </a:rPr>
              <a:t>Results: biorefinery alternatives</a:t>
            </a:r>
            <a:endParaRPr lang="en-GB" sz="4400" dirty="0">
              <a:latin typeface="Calibri" pitchFamily="34" charset="0"/>
            </a:endParaRPr>
          </a:p>
        </p:txBody>
      </p:sp>
      <p:sp>
        <p:nvSpPr>
          <p:cNvPr id="34" name="Rectangle 4"/>
          <p:cNvSpPr>
            <a:spLocks noChangeArrowheads="1"/>
          </p:cNvSpPr>
          <p:nvPr/>
        </p:nvSpPr>
        <p:spPr bwMode="auto">
          <a:xfrm>
            <a:off x="0" y="2062436"/>
            <a:ext cx="9144000" cy="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endParaRPr lang="es-ES">
              <a:latin typeface="Calibri" pitchFamily="34" charset="0"/>
            </a:endParaRPr>
          </a:p>
        </p:txBody>
      </p:sp>
      <p:sp>
        <p:nvSpPr>
          <p:cNvPr id="42" name="70 CuadroTexto"/>
          <p:cNvSpPr txBox="1"/>
          <p:nvPr/>
        </p:nvSpPr>
        <p:spPr>
          <a:xfrm>
            <a:off x="309562" y="1879279"/>
            <a:ext cx="47673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Without detoxification techniques</a:t>
            </a:r>
            <a:endParaRPr lang="en-US" dirty="0"/>
          </a:p>
        </p:txBody>
      </p:sp>
      <p:graphicFrame>
        <p:nvGraphicFramePr>
          <p:cNvPr id="13" name="Gráfico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177306"/>
              </p:ext>
            </p:extLst>
          </p:nvPr>
        </p:nvGraphicFramePr>
        <p:xfrm>
          <a:off x="1674018" y="2553552"/>
          <a:ext cx="5795963" cy="37385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2" name="Imagen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762"/>
            <a:ext cx="817324" cy="61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391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4"/>
          <p:cNvSpPr>
            <a:spLocks noChangeArrowheads="1"/>
          </p:cNvSpPr>
          <p:nvPr/>
        </p:nvSpPr>
        <p:spPr bwMode="auto">
          <a:xfrm>
            <a:off x="0" y="1789113"/>
            <a:ext cx="9144000" cy="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endParaRPr lang="es-ES">
              <a:latin typeface="Calibri" pitchFamily="34" charset="0"/>
            </a:endParaRPr>
          </a:p>
        </p:txBody>
      </p:sp>
      <p:cxnSp>
        <p:nvCxnSpPr>
          <p:cNvPr id="8" name="7 Conector recto"/>
          <p:cNvCxnSpPr/>
          <p:nvPr/>
        </p:nvCxnSpPr>
        <p:spPr bwMode="auto">
          <a:xfrm>
            <a:off x="-31750" y="639763"/>
            <a:ext cx="9163050" cy="9524"/>
          </a:xfrm>
          <a:prstGeom prst="line">
            <a:avLst/>
          </a:prstGeom>
          <a:solidFill>
            <a:schemeClr val="accent1"/>
          </a:solidFill>
          <a:ln w="28575" cap="flat" cmpd="sng" algn="ctr">
            <a:gradFill flip="none" rotWithShape="1">
              <a:gsLst>
                <a:gs pos="0">
                  <a:srgbClr val="C00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  <a:tileRect r="-100000" b="-100000"/>
            </a:gradFill>
            <a:prstDash val="solid"/>
            <a:round/>
            <a:headEnd type="none" w="med" len="med"/>
            <a:tailEnd type="none" w="med" len="med"/>
          </a:ln>
          <a:effectLst>
            <a:innerShdw blurRad="571500" dist="152400" dir="3600000">
              <a:srgbClr val="3B9573">
                <a:alpha val="25000"/>
              </a:srgbClr>
            </a:innerShdw>
          </a:effectLst>
        </p:spPr>
      </p:cxnSp>
      <p:sp>
        <p:nvSpPr>
          <p:cNvPr id="16387" name="9 CuadroTexto"/>
          <p:cNvSpPr txBox="1">
            <a:spLocks noChangeArrowheads="1"/>
          </p:cNvSpPr>
          <p:nvPr/>
        </p:nvSpPr>
        <p:spPr bwMode="auto">
          <a:xfrm>
            <a:off x="684213" y="1341438"/>
            <a:ext cx="7991475" cy="424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</p:txBody>
      </p:sp>
      <p:pic>
        <p:nvPicPr>
          <p:cNvPr id="16388" name="Picture 13" descr="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19125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9" name="13 Título"/>
          <p:cNvSpPr>
            <a:spLocks/>
          </p:cNvSpPr>
          <p:nvPr/>
        </p:nvSpPr>
        <p:spPr bwMode="auto">
          <a:xfrm>
            <a:off x="457200" y="485775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GB" sz="4400">
                <a:latin typeface="Calibri" pitchFamily="34" charset="0"/>
              </a:rPr>
              <a:t>Contents:</a:t>
            </a:r>
          </a:p>
        </p:txBody>
      </p:sp>
      <p:sp>
        <p:nvSpPr>
          <p:cNvPr id="16390" name="14 Marcador de contenido"/>
          <p:cNvSpPr>
            <a:spLocks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GB" sz="32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alibri" pitchFamily="34" charset="0"/>
              </a:rPr>
              <a:t>Introduction</a:t>
            </a:r>
            <a:endParaRPr lang="en-GB" sz="3200" dirty="0">
              <a:solidFill>
                <a:schemeClr val="accent1">
                  <a:lumMod val="20000"/>
                  <a:lumOff val="80000"/>
                </a:schemeClr>
              </a:solidFill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GB" sz="32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alibri" pitchFamily="34" charset="0"/>
              </a:rPr>
              <a:t>Objective</a:t>
            </a:r>
            <a:endParaRPr lang="en-GB" sz="3200" dirty="0">
              <a:solidFill>
                <a:schemeClr val="accent1">
                  <a:lumMod val="20000"/>
                  <a:lumOff val="80000"/>
                </a:schemeClr>
              </a:solidFill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GB" sz="32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alibri" pitchFamily="34" charset="0"/>
              </a:rPr>
              <a:t>Methods</a:t>
            </a:r>
            <a:endParaRPr lang="en-GB" sz="3200" dirty="0">
              <a:solidFill>
                <a:schemeClr val="accent1">
                  <a:lumMod val="20000"/>
                  <a:lumOff val="80000"/>
                </a:schemeClr>
              </a:solidFill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GB" sz="32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alibri" pitchFamily="34" charset="0"/>
              </a:rPr>
              <a:t>Results</a:t>
            </a:r>
            <a:endParaRPr lang="en-GB" sz="3200" dirty="0">
              <a:solidFill>
                <a:schemeClr val="accent1">
                  <a:lumMod val="20000"/>
                  <a:lumOff val="80000"/>
                </a:schemeClr>
              </a:solidFill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GB" sz="3200" dirty="0" smtClean="0">
                <a:solidFill>
                  <a:srgbClr val="002060"/>
                </a:solidFill>
                <a:latin typeface="Calibri" pitchFamily="34" charset="0"/>
              </a:rPr>
              <a:t>Conclusions</a:t>
            </a:r>
            <a:endParaRPr lang="en-GB" sz="3200" dirty="0">
              <a:solidFill>
                <a:srgbClr val="002060"/>
              </a:solidFill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en-GB" sz="3200" dirty="0">
              <a:solidFill>
                <a:srgbClr val="002060"/>
              </a:solidFill>
              <a:latin typeface="Calibri" pitchFamily="34" charset="0"/>
            </a:endParaRPr>
          </a:p>
        </p:txBody>
      </p:sp>
      <p:pic>
        <p:nvPicPr>
          <p:cNvPr id="16394" name="Picture 12" descr="Logo_G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0288" y="0"/>
            <a:ext cx="1763712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14 Rectángulo"/>
          <p:cNvSpPr>
            <a:spLocks noChangeArrowheads="1"/>
          </p:cNvSpPr>
          <p:nvPr/>
        </p:nvSpPr>
        <p:spPr bwMode="auto">
          <a:xfrm>
            <a:off x="35496" y="6505599"/>
            <a:ext cx="619283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 smtClean="0">
                <a:latin typeface="Calibri" pitchFamily="34" charset="0"/>
              </a:rPr>
              <a:t>World </a:t>
            </a:r>
            <a:r>
              <a:rPr lang="en-US" sz="1400" dirty="0">
                <a:latin typeface="Calibri" pitchFamily="34" charset="0"/>
              </a:rPr>
              <a:t>Bioenergy Congress and Expo</a:t>
            </a:r>
            <a:r>
              <a:rPr lang="en-GB" sz="1400" dirty="0">
                <a:latin typeface="Calibri" pitchFamily="34" charset="0"/>
              </a:rPr>
              <a:t>, Rome</a:t>
            </a:r>
            <a:r>
              <a:rPr lang="en-GB" sz="1400" dirty="0" smtClean="0">
                <a:latin typeface="Calibri" pitchFamily="34" charset="0"/>
              </a:rPr>
              <a:t>,</a:t>
            </a:r>
            <a:r>
              <a:rPr lang="es-ES" sz="1400" dirty="0" smtClean="0">
                <a:latin typeface="Calibri" pitchFamily="34" charset="0"/>
              </a:rPr>
              <a:t> </a:t>
            </a:r>
            <a:r>
              <a:rPr lang="es-ES" sz="1400" dirty="0">
                <a:latin typeface="Calibri" pitchFamily="34" charset="0"/>
              </a:rPr>
              <a:t>June 13-14, 2016</a:t>
            </a:r>
            <a:endParaRPr lang="en-GB" sz="1400" dirty="0">
              <a:latin typeface="Calibri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6732240" y="6247625"/>
            <a:ext cx="23762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200" dirty="0">
              <a:solidFill>
                <a:srgbClr val="000000"/>
              </a:solidFill>
              <a:latin typeface="BELDM K+ Impact"/>
            </a:endParaRPr>
          </a:p>
          <a:p>
            <a:r>
              <a:rPr lang="es-ES" sz="1200" dirty="0">
                <a:solidFill>
                  <a:srgbClr val="000000"/>
                </a:solidFill>
                <a:latin typeface="BELDM K+ Impact"/>
              </a:rPr>
              <a:t> </a:t>
            </a:r>
            <a:r>
              <a:rPr lang="es-ES" dirty="0">
                <a:solidFill>
                  <a:srgbClr val="F26421"/>
                </a:solidFill>
                <a:latin typeface="BELDM K+ Impact"/>
              </a:rPr>
              <a:t>conference</a:t>
            </a:r>
            <a:r>
              <a:rPr lang="es-ES" dirty="0">
                <a:solidFill>
                  <a:srgbClr val="0071BC"/>
                </a:solidFill>
                <a:latin typeface="BELDM K+ Impact"/>
              </a:rPr>
              <a:t>series</a:t>
            </a:r>
            <a:r>
              <a:rPr lang="es-ES" sz="1200" dirty="0">
                <a:solidFill>
                  <a:srgbClr val="0071BC"/>
                </a:solidFill>
                <a:latin typeface="BELDM K+ Impact"/>
              </a:rPr>
              <a:t>.com </a:t>
            </a: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762"/>
            <a:ext cx="817324" cy="61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7 Conector recto"/>
          <p:cNvCxnSpPr/>
          <p:nvPr/>
        </p:nvCxnSpPr>
        <p:spPr bwMode="auto">
          <a:xfrm>
            <a:off x="-31750" y="639763"/>
            <a:ext cx="9163050" cy="9524"/>
          </a:xfrm>
          <a:prstGeom prst="line">
            <a:avLst/>
          </a:prstGeom>
          <a:solidFill>
            <a:schemeClr val="accent1"/>
          </a:solidFill>
          <a:ln w="28575" cap="flat" cmpd="sng" algn="ctr">
            <a:gradFill flip="none" rotWithShape="1">
              <a:gsLst>
                <a:gs pos="0">
                  <a:srgbClr val="C00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  <a:tileRect r="-100000" b="-100000"/>
            </a:gradFill>
            <a:prstDash val="solid"/>
            <a:round/>
            <a:headEnd type="none" w="med" len="med"/>
            <a:tailEnd type="none" w="med" len="med"/>
          </a:ln>
          <a:effectLst>
            <a:innerShdw blurRad="571500" dist="152400" dir="3600000">
              <a:srgbClr val="3B9573">
                <a:alpha val="25000"/>
              </a:srgbClr>
            </a:innerShdw>
          </a:effectLst>
        </p:spPr>
      </p:cxnSp>
      <p:pic>
        <p:nvPicPr>
          <p:cNvPr id="16388" name="Picture 13" descr="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19125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4" name="Picture 12" descr="Logo_G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0288" y="0"/>
            <a:ext cx="1763712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14 Rectángulo"/>
          <p:cNvSpPr>
            <a:spLocks noChangeArrowheads="1"/>
          </p:cNvSpPr>
          <p:nvPr/>
        </p:nvSpPr>
        <p:spPr bwMode="auto">
          <a:xfrm>
            <a:off x="35496" y="6505599"/>
            <a:ext cx="619283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 smtClean="0">
                <a:latin typeface="Calibri" pitchFamily="34" charset="0"/>
              </a:rPr>
              <a:t>World </a:t>
            </a:r>
            <a:r>
              <a:rPr lang="en-US" sz="1400" dirty="0">
                <a:latin typeface="Calibri" pitchFamily="34" charset="0"/>
              </a:rPr>
              <a:t>Bioenergy Congress and Expo</a:t>
            </a:r>
            <a:r>
              <a:rPr lang="en-GB" sz="1400" dirty="0">
                <a:latin typeface="Calibri" pitchFamily="34" charset="0"/>
              </a:rPr>
              <a:t>, Rome</a:t>
            </a:r>
            <a:r>
              <a:rPr lang="en-GB" sz="1400" dirty="0" smtClean="0">
                <a:latin typeface="Calibri" pitchFamily="34" charset="0"/>
              </a:rPr>
              <a:t>,</a:t>
            </a:r>
            <a:r>
              <a:rPr lang="es-ES" sz="1400" dirty="0" smtClean="0">
                <a:latin typeface="Calibri" pitchFamily="34" charset="0"/>
              </a:rPr>
              <a:t> </a:t>
            </a:r>
            <a:r>
              <a:rPr lang="es-ES" sz="1400" dirty="0">
                <a:latin typeface="Calibri" pitchFamily="34" charset="0"/>
              </a:rPr>
              <a:t>June 13-14, 2016</a:t>
            </a:r>
            <a:endParaRPr lang="en-GB" sz="1400" dirty="0">
              <a:latin typeface="Calibri" pitchFamily="34" charset="0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6732240" y="6247625"/>
            <a:ext cx="23762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200" dirty="0">
              <a:solidFill>
                <a:srgbClr val="000000"/>
              </a:solidFill>
              <a:latin typeface="BELDM K+ Impact"/>
            </a:endParaRPr>
          </a:p>
          <a:p>
            <a:r>
              <a:rPr lang="es-ES" sz="1200" dirty="0">
                <a:solidFill>
                  <a:srgbClr val="000000"/>
                </a:solidFill>
                <a:latin typeface="BELDM K+ Impact"/>
              </a:rPr>
              <a:t> </a:t>
            </a:r>
            <a:r>
              <a:rPr lang="es-ES" dirty="0">
                <a:solidFill>
                  <a:srgbClr val="F26421"/>
                </a:solidFill>
                <a:latin typeface="BELDM K+ Impact"/>
              </a:rPr>
              <a:t>conference</a:t>
            </a:r>
            <a:r>
              <a:rPr lang="es-ES" dirty="0">
                <a:solidFill>
                  <a:srgbClr val="0071BC"/>
                </a:solidFill>
                <a:latin typeface="BELDM K+ Impact"/>
              </a:rPr>
              <a:t>series</a:t>
            </a:r>
            <a:r>
              <a:rPr lang="es-ES" sz="1200" dirty="0">
                <a:solidFill>
                  <a:srgbClr val="0071BC"/>
                </a:solidFill>
                <a:latin typeface="BELDM K+ Impact"/>
              </a:rPr>
              <a:t>.com 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762"/>
            <a:ext cx="817324" cy="613952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755576" y="3174067"/>
            <a:ext cx="770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smtClean="0"/>
              <a:t>Different detoxification methods were assessed in order to recover the maximum quantity of sugars for further </a:t>
            </a:r>
            <a:r>
              <a:rPr lang="en-US" dirty="0" err="1" smtClean="0"/>
              <a:t>biorefinery</a:t>
            </a:r>
            <a:r>
              <a:rPr lang="en-US" dirty="0" smtClean="0"/>
              <a:t> processes</a:t>
            </a:r>
            <a:endParaRPr lang="en-US" dirty="0"/>
          </a:p>
        </p:txBody>
      </p:sp>
      <p:sp>
        <p:nvSpPr>
          <p:cNvPr id="10" name="23 Elipse"/>
          <p:cNvSpPr/>
          <p:nvPr/>
        </p:nvSpPr>
        <p:spPr>
          <a:xfrm>
            <a:off x="567688" y="3302347"/>
            <a:ext cx="144000" cy="144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CuadroTexto 2"/>
          <p:cNvSpPr txBox="1"/>
          <p:nvPr/>
        </p:nvSpPr>
        <p:spPr>
          <a:xfrm>
            <a:off x="1043608" y="3822139"/>
            <a:ext cx="73448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 smtClean="0"/>
              <a:t>- The best results were obtained using </a:t>
            </a:r>
            <a:r>
              <a:rPr lang="en-US" sz="1600" dirty="0" err="1" smtClean="0"/>
              <a:t>overliming</a:t>
            </a:r>
            <a:r>
              <a:rPr lang="en-US" sz="1600" dirty="0" smtClean="0"/>
              <a:t> and anionic resins since the highest quantity of sugars as well as the minor inhibitors are recovered. However, </a:t>
            </a:r>
            <a:r>
              <a:rPr lang="en-US" sz="1600" dirty="0" err="1" smtClean="0"/>
              <a:t>overliming</a:t>
            </a:r>
            <a:r>
              <a:rPr lang="en-US" sz="1600" dirty="0" smtClean="0"/>
              <a:t> does not remove </a:t>
            </a:r>
            <a:r>
              <a:rPr lang="en-US" sz="1600" dirty="0" err="1" smtClean="0"/>
              <a:t>lignosulphonates</a:t>
            </a:r>
            <a:r>
              <a:rPr lang="en-US" sz="1600" dirty="0" smtClean="0"/>
              <a:t> properly.</a:t>
            </a:r>
            <a:endParaRPr lang="en-US" sz="1600" dirty="0"/>
          </a:p>
        </p:txBody>
      </p:sp>
      <p:sp>
        <p:nvSpPr>
          <p:cNvPr id="12" name="CuadroTexto 2"/>
          <p:cNvSpPr txBox="1"/>
          <p:nvPr/>
        </p:nvSpPr>
        <p:spPr>
          <a:xfrm>
            <a:off x="755576" y="4857547"/>
            <a:ext cx="770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smtClean="0"/>
              <a:t>Three different processes have been evaluated in order to transform the sugars into value added products: furfural, </a:t>
            </a:r>
            <a:r>
              <a:rPr lang="en-US" dirty="0" err="1" smtClean="0"/>
              <a:t>xylitol</a:t>
            </a:r>
            <a:r>
              <a:rPr lang="en-US" dirty="0" smtClean="0"/>
              <a:t> and ethanol.</a:t>
            </a:r>
            <a:endParaRPr lang="en-US" dirty="0"/>
          </a:p>
        </p:txBody>
      </p:sp>
      <p:sp>
        <p:nvSpPr>
          <p:cNvPr id="13" name="27 Elipse"/>
          <p:cNvSpPr/>
          <p:nvPr/>
        </p:nvSpPr>
        <p:spPr>
          <a:xfrm>
            <a:off x="567688" y="4985827"/>
            <a:ext cx="144000" cy="144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CuadroTexto 2"/>
          <p:cNvSpPr txBox="1"/>
          <p:nvPr/>
        </p:nvSpPr>
        <p:spPr>
          <a:xfrm>
            <a:off x="1043608" y="5466710"/>
            <a:ext cx="73448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 smtClean="0"/>
              <a:t>- PHBs and Xylitol are recommended as future alternatives of </a:t>
            </a:r>
            <a:r>
              <a:rPr lang="en-US" sz="1600" dirty="0" err="1" smtClean="0"/>
              <a:t>biorefinery</a:t>
            </a:r>
            <a:endParaRPr lang="en-US" sz="1600" dirty="0"/>
          </a:p>
        </p:txBody>
      </p:sp>
      <p:sp>
        <p:nvSpPr>
          <p:cNvPr id="17" name="CuadroTexto 2"/>
          <p:cNvSpPr txBox="1"/>
          <p:nvPr/>
        </p:nvSpPr>
        <p:spPr>
          <a:xfrm>
            <a:off x="755576" y="1844824"/>
            <a:ext cx="770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err="1" smtClean="0"/>
              <a:t>Characterisation</a:t>
            </a:r>
            <a:r>
              <a:rPr lang="en-US" dirty="0" smtClean="0"/>
              <a:t> and </a:t>
            </a:r>
            <a:r>
              <a:rPr lang="en-US" dirty="0" err="1" smtClean="0"/>
              <a:t>valorisation</a:t>
            </a:r>
            <a:r>
              <a:rPr lang="en-US" dirty="0" smtClean="0"/>
              <a:t> options of a waste material from </a:t>
            </a:r>
            <a:r>
              <a:rPr lang="en-US" dirty="0" err="1" smtClean="0"/>
              <a:t>sulphite</a:t>
            </a:r>
            <a:r>
              <a:rPr lang="en-US" dirty="0" smtClean="0"/>
              <a:t> pulping was carried out.</a:t>
            </a:r>
            <a:endParaRPr lang="en-US" dirty="0"/>
          </a:p>
        </p:txBody>
      </p:sp>
      <p:sp>
        <p:nvSpPr>
          <p:cNvPr id="18" name="27 Elipse"/>
          <p:cNvSpPr/>
          <p:nvPr/>
        </p:nvSpPr>
        <p:spPr>
          <a:xfrm>
            <a:off x="567688" y="1973104"/>
            <a:ext cx="144000" cy="144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CuadroTexto 2"/>
          <p:cNvSpPr txBox="1"/>
          <p:nvPr/>
        </p:nvSpPr>
        <p:spPr>
          <a:xfrm>
            <a:off x="1043608" y="2453987"/>
            <a:ext cx="7344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 smtClean="0"/>
              <a:t>- Due to the composition, </a:t>
            </a:r>
            <a:r>
              <a:rPr lang="en-US" sz="1600" dirty="0" err="1" smtClean="0"/>
              <a:t>lignosulphonates</a:t>
            </a:r>
            <a:r>
              <a:rPr lang="en-US" sz="1600" dirty="0" smtClean="0"/>
              <a:t> (about 52%) and xylitol, ethanol, furfural and PHBs from sugars (about 30%) were selected.</a:t>
            </a:r>
            <a:endParaRPr lang="en-US" sz="1600" dirty="0"/>
          </a:p>
        </p:txBody>
      </p:sp>
      <p:sp>
        <p:nvSpPr>
          <p:cNvPr id="22" name="13 Título"/>
          <p:cNvSpPr>
            <a:spLocks/>
          </p:cNvSpPr>
          <p:nvPr/>
        </p:nvSpPr>
        <p:spPr bwMode="auto">
          <a:xfrm>
            <a:off x="457200" y="485775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GB" sz="4400" dirty="0" smtClean="0">
                <a:latin typeface="Calibri" pitchFamily="34" charset="0"/>
              </a:rPr>
              <a:t>Conclusions</a:t>
            </a:r>
            <a:endParaRPr lang="en-GB" sz="44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526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7 Conector recto"/>
          <p:cNvCxnSpPr/>
          <p:nvPr/>
        </p:nvCxnSpPr>
        <p:spPr bwMode="auto">
          <a:xfrm>
            <a:off x="-31750" y="639763"/>
            <a:ext cx="9163050" cy="9524"/>
          </a:xfrm>
          <a:prstGeom prst="line">
            <a:avLst/>
          </a:prstGeom>
          <a:solidFill>
            <a:schemeClr val="accent1"/>
          </a:solidFill>
          <a:ln w="28575" cap="flat" cmpd="sng" algn="ctr">
            <a:gradFill flip="none" rotWithShape="1">
              <a:gsLst>
                <a:gs pos="0">
                  <a:srgbClr val="C000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  <a:tileRect r="-100000" b="-100000"/>
            </a:gradFill>
            <a:prstDash val="solid"/>
            <a:round/>
            <a:headEnd type="none" w="med" len="med"/>
            <a:tailEnd type="none" w="med" len="med"/>
          </a:ln>
          <a:effectLst>
            <a:innerShdw blurRad="571500" dist="152400" dir="3600000">
              <a:srgbClr val="3B9573">
                <a:alpha val="25000"/>
              </a:srgbClr>
            </a:innerShdw>
          </a:effectLst>
        </p:spPr>
      </p:cxnSp>
      <p:sp>
        <p:nvSpPr>
          <p:cNvPr id="94211" name="9 CuadroTexto"/>
          <p:cNvSpPr txBox="1">
            <a:spLocks noChangeArrowheads="1"/>
          </p:cNvSpPr>
          <p:nvPr/>
        </p:nvSpPr>
        <p:spPr bwMode="auto">
          <a:xfrm>
            <a:off x="684213" y="1341438"/>
            <a:ext cx="7991475" cy="424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  <a:p>
            <a:pPr algn="ctr"/>
            <a:endParaRPr lang="es-ES">
              <a:latin typeface="Calibri" pitchFamily="34" charset="0"/>
            </a:endParaRPr>
          </a:p>
        </p:txBody>
      </p:sp>
      <p:pic>
        <p:nvPicPr>
          <p:cNvPr id="94212" name="Picture 5" descr="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19125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4216" name="11 Título"/>
          <p:cNvSpPr>
            <a:spLocks/>
          </p:cNvSpPr>
          <p:nvPr/>
        </p:nvSpPr>
        <p:spPr bwMode="auto">
          <a:xfrm>
            <a:off x="468313" y="8366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GB" sz="4400" b="1">
                <a:latin typeface="Calibri" pitchFamily="34" charset="0"/>
              </a:rPr>
              <a:t>Thank you for your attention</a:t>
            </a:r>
          </a:p>
        </p:txBody>
      </p:sp>
      <p:pic>
        <p:nvPicPr>
          <p:cNvPr id="94219" name="Picture 12" descr="Logo_G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0288" y="0"/>
            <a:ext cx="1763712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1789113"/>
            <a:ext cx="9144000" cy="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endParaRPr lang="es-ES">
              <a:latin typeface="Calibri" pitchFamily="34" charset="0"/>
            </a:endParaRP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323528" y="4452342"/>
            <a:ext cx="648017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s-ES" sz="2400" dirty="0">
                <a:solidFill>
                  <a:srgbClr val="002060"/>
                </a:solidFill>
                <a:latin typeface="Calibri" pitchFamily="34" charset="0"/>
              </a:rPr>
              <a:t>Alberto </a:t>
            </a:r>
            <a:r>
              <a:rPr lang="es-ES" sz="2400" dirty="0" smtClean="0">
                <a:solidFill>
                  <a:srgbClr val="002060"/>
                </a:solidFill>
                <a:latin typeface="Calibri" pitchFamily="34" charset="0"/>
              </a:rPr>
              <a:t>Coz</a:t>
            </a:r>
            <a:endParaRPr lang="es-ES" sz="2400" dirty="0">
              <a:solidFill>
                <a:srgbClr val="002060"/>
              </a:solidFill>
              <a:latin typeface="Calibri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s-ES" sz="2400" dirty="0" err="1">
                <a:solidFill>
                  <a:srgbClr val="002060"/>
                </a:solidFill>
                <a:latin typeface="Calibri" pitchFamily="34" charset="0"/>
              </a:rPr>
              <a:t>University</a:t>
            </a:r>
            <a:r>
              <a:rPr lang="es-ES" sz="2400" dirty="0">
                <a:solidFill>
                  <a:srgbClr val="002060"/>
                </a:solidFill>
                <a:latin typeface="Calibri" pitchFamily="34" charset="0"/>
              </a:rPr>
              <a:t> of Cantabria</a:t>
            </a:r>
          </a:p>
          <a:p>
            <a:pPr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r>
              <a:rPr lang="es-ES" sz="2400" dirty="0" smtClean="0">
                <a:solidFill>
                  <a:srgbClr val="002060"/>
                </a:solidFill>
                <a:latin typeface="Calibri" pitchFamily="34" charset="0"/>
                <a:hlinkClick r:id="rId5"/>
              </a:rPr>
              <a:t>coza@unican.es</a:t>
            </a:r>
            <a:endParaRPr lang="es-ES" sz="2400" dirty="0">
              <a:solidFill>
                <a:srgbClr val="002060"/>
              </a:solidFill>
              <a:latin typeface="Calibri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endParaRPr lang="es-ES" sz="2400" dirty="0">
              <a:solidFill>
                <a:srgbClr val="002060"/>
              </a:solidFill>
              <a:latin typeface="Calibri" pitchFamily="34" charset="0"/>
            </a:endParaRPr>
          </a:p>
        </p:txBody>
      </p:sp>
      <p:pic>
        <p:nvPicPr>
          <p:cNvPr id="15" name="Picture 14" descr="imagen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49613" y="2205038"/>
            <a:ext cx="5499100" cy="1622425"/>
          </a:xfrm>
          <a:prstGeom prst="rect">
            <a:avLst/>
          </a:prstGeom>
          <a:noFill/>
        </p:spPr>
      </p:pic>
      <p:pic>
        <p:nvPicPr>
          <p:cNvPr id="11" name="Picture 1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06508" y="4302098"/>
            <a:ext cx="1801796" cy="558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085"/>
          <p:cNvPicPr>
            <a:picLocks noChangeAspect="1" noChangeArrowheads="1"/>
          </p:cNvPicPr>
          <p:nvPr/>
        </p:nvPicPr>
        <p:blipFill>
          <a:blip r:embed="rId8" cstate="print"/>
          <a:srcRect l="864" t="17244" r="84190" b="65160"/>
          <a:stretch>
            <a:fillRect/>
          </a:stretch>
        </p:blipFill>
        <p:spPr bwMode="auto">
          <a:xfrm>
            <a:off x="7596336" y="4149080"/>
            <a:ext cx="964850" cy="84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870" y="4292601"/>
            <a:ext cx="1061770" cy="704850"/>
          </a:xfrm>
          <a:prstGeom prst="rect">
            <a:avLst/>
          </a:prstGeom>
        </p:spPr>
      </p:pic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4166128" y="5087607"/>
            <a:ext cx="46720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0" hangingPunct="0"/>
            <a:r>
              <a:rPr lang="en-US" dirty="0">
                <a:latin typeface="Calibri" pitchFamily="34" charset="0"/>
              </a:rPr>
              <a:t>Financial support for this research by </a:t>
            </a:r>
            <a:r>
              <a:rPr lang="en-US" dirty="0" smtClean="0">
                <a:latin typeface="Calibri" pitchFamily="34" charset="0"/>
              </a:rPr>
              <a:t>KBBE-2012-6-311935 </a:t>
            </a:r>
            <a:r>
              <a:rPr lang="en-US" dirty="0">
                <a:latin typeface="Calibri" pitchFamily="34" charset="0"/>
              </a:rPr>
              <a:t>research </a:t>
            </a:r>
            <a:r>
              <a:rPr lang="en-US" dirty="0" smtClean="0">
                <a:latin typeface="Calibri" pitchFamily="34" charset="0"/>
              </a:rPr>
              <a:t>project.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20" name="Rectangle 26"/>
          <p:cNvSpPr>
            <a:spLocks noChangeArrowheads="1"/>
          </p:cNvSpPr>
          <p:nvPr/>
        </p:nvSpPr>
        <p:spPr bwMode="auto">
          <a:xfrm>
            <a:off x="5345105" y="5733256"/>
            <a:ext cx="22955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es-ES" b="1" u="sng" dirty="0">
                <a:latin typeface="Calibri" pitchFamily="34" charset="0"/>
                <a:hlinkClick r:id="rId10"/>
              </a:rPr>
              <a:t>www.brigit-project.eu</a:t>
            </a:r>
            <a:endParaRPr lang="es-ES" b="1" u="sng" dirty="0">
              <a:latin typeface="Calibri" pitchFamily="34" charset="0"/>
            </a:endParaRPr>
          </a:p>
        </p:txBody>
      </p:sp>
      <p:sp>
        <p:nvSpPr>
          <p:cNvPr id="21" name="14 Rectángulo"/>
          <p:cNvSpPr>
            <a:spLocks noChangeArrowheads="1"/>
          </p:cNvSpPr>
          <p:nvPr/>
        </p:nvSpPr>
        <p:spPr bwMode="auto">
          <a:xfrm>
            <a:off x="35496" y="6505599"/>
            <a:ext cx="619283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 smtClean="0">
                <a:latin typeface="Calibri" pitchFamily="34" charset="0"/>
              </a:rPr>
              <a:t>World </a:t>
            </a:r>
            <a:r>
              <a:rPr lang="en-US" sz="1400" dirty="0">
                <a:latin typeface="Calibri" pitchFamily="34" charset="0"/>
              </a:rPr>
              <a:t>Bioenergy Congress and Expo</a:t>
            </a:r>
            <a:r>
              <a:rPr lang="en-GB" sz="1400" dirty="0">
                <a:latin typeface="Calibri" pitchFamily="34" charset="0"/>
              </a:rPr>
              <a:t>, Rome</a:t>
            </a:r>
            <a:r>
              <a:rPr lang="en-GB" sz="1400" dirty="0" smtClean="0">
                <a:latin typeface="Calibri" pitchFamily="34" charset="0"/>
              </a:rPr>
              <a:t>,</a:t>
            </a:r>
            <a:r>
              <a:rPr lang="es-ES" sz="1400" dirty="0" smtClean="0">
                <a:latin typeface="Calibri" pitchFamily="34" charset="0"/>
              </a:rPr>
              <a:t> </a:t>
            </a:r>
            <a:r>
              <a:rPr lang="es-ES" sz="1400" dirty="0">
                <a:latin typeface="Calibri" pitchFamily="34" charset="0"/>
              </a:rPr>
              <a:t>June 13-14, 2016</a:t>
            </a:r>
            <a:endParaRPr lang="en-GB" sz="1400" dirty="0">
              <a:latin typeface="Calibri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6732240" y="6247625"/>
            <a:ext cx="23762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200" dirty="0">
              <a:solidFill>
                <a:srgbClr val="000000"/>
              </a:solidFill>
              <a:latin typeface="BELDM K+ Impact"/>
            </a:endParaRPr>
          </a:p>
          <a:p>
            <a:r>
              <a:rPr lang="es-ES" sz="1200" dirty="0">
                <a:solidFill>
                  <a:srgbClr val="000000"/>
                </a:solidFill>
                <a:latin typeface="BELDM K+ Impact"/>
              </a:rPr>
              <a:t> </a:t>
            </a:r>
            <a:r>
              <a:rPr lang="es-ES" dirty="0">
                <a:solidFill>
                  <a:srgbClr val="F26421"/>
                </a:solidFill>
                <a:latin typeface="BELDM K+ Impact"/>
              </a:rPr>
              <a:t>conference</a:t>
            </a:r>
            <a:r>
              <a:rPr lang="es-ES" dirty="0">
                <a:solidFill>
                  <a:srgbClr val="0071BC"/>
                </a:solidFill>
                <a:latin typeface="BELDM K+ Impact"/>
              </a:rPr>
              <a:t>series</a:t>
            </a:r>
            <a:r>
              <a:rPr lang="es-ES" sz="1200" dirty="0">
                <a:solidFill>
                  <a:srgbClr val="0071BC"/>
                </a:solidFill>
                <a:latin typeface="BELDM K+ Impact"/>
              </a:rPr>
              <a:t>.com </a:t>
            </a: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762"/>
            <a:ext cx="817324" cy="6139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Characterisation of spent sulfite liquor and its valorisation using Aspen Plus® simulation software&amp;quot;&quot;/&gt;&lt;property id=&quot;20307&quot; value=&quot;256&quot;/&gt;&lt;/object&gt;&lt;object type=&quot;3&quot; unique_id=&quot;10005&quot;&gt;&lt;property id=&quot;20148&quot; value=&quot;5&quot;/&gt;&lt;property id=&quot;20300&quot; value=&quot;Slide 2&quot;/&gt;&lt;property id=&quot;20307&quot; value=&quot;257&quot;/&gt;&lt;/object&gt;&lt;object type=&quot;3&quot; unique_id=&quot;10006&quot;&gt;&lt;property id=&quot;20148&quot; value=&quot;5&quot;/&gt;&lt;property id=&quot;20300&quot; value=&quot;Slide 3&quot;/&gt;&lt;property id=&quot;20307&quot; value=&quot;345&quot;/&gt;&lt;/object&gt;&lt;object type=&quot;3&quot; unique_id=&quot;10007&quot;&gt;&lt;property id=&quot;20148&quot; value=&quot;5&quot;/&gt;&lt;property id=&quot;20300&quot; value=&quot;Slide 4&quot;/&gt;&lt;property id=&quot;20307&quot; value=&quot;419&quot;/&gt;&lt;/object&gt;&lt;object type=&quot;3&quot; unique_id=&quot;10008&quot;&gt;&lt;property id=&quot;20148&quot; value=&quot;5&quot;/&gt;&lt;property id=&quot;20300&quot; value=&quot;Slide 5&quot;/&gt;&lt;property id=&quot;20307&quot; value=&quot;431&quot;/&gt;&lt;/object&gt;&lt;object type=&quot;3&quot; unique_id=&quot;10009&quot;&gt;&lt;property id=&quot;20148&quot; value=&quot;5&quot;/&gt;&lt;property id=&quot;20300&quot; value=&quot;Slide 6&quot;/&gt;&lt;property id=&quot;20307&quot; value=&quot;432&quot;/&gt;&lt;/object&gt;&lt;object type=&quot;3&quot; unique_id=&quot;10010&quot;&gt;&lt;property id=&quot;20148&quot; value=&quot;5&quot;/&gt;&lt;property id=&quot;20300&quot; value=&quot;Slide 7&quot;/&gt;&lt;property id=&quot;20307&quot; value=&quot;433&quot;/&gt;&lt;/object&gt;&lt;object type=&quot;3&quot; unique_id=&quot;10011&quot;&gt;&lt;property id=&quot;20148&quot; value=&quot;5&quot;/&gt;&lt;property id=&quot;20300&quot; value=&quot;Slide 8&quot;/&gt;&lt;property id=&quot;20307&quot; value=&quot;435&quot;/&gt;&lt;/object&gt;&lt;object type=&quot;3&quot; unique_id=&quot;10012&quot;&gt;&lt;property id=&quot;20148&quot; value=&quot;5&quot;/&gt;&lt;property id=&quot;20300&quot; value=&quot;Slide 9&quot;/&gt;&lt;property id=&quot;20307&quot; value=&quot;434&quot;/&gt;&lt;/object&gt;&lt;object type=&quot;3&quot; unique_id=&quot;10013&quot;&gt;&lt;property id=&quot;20148&quot; value=&quot;5&quot;/&gt;&lt;property id=&quot;20300&quot; value=&quot;Slide 10&quot;/&gt;&lt;property id=&quot;20307&quot; value=&quot;409&quot;/&gt;&lt;/object&gt;&lt;object type=&quot;3&quot; unique_id=&quot;10014&quot;&gt;&lt;property id=&quot;20148&quot; value=&quot;5&quot;/&gt;&lt;property id=&quot;20300&quot; value=&quot;Slide 11&quot;/&gt;&lt;property id=&quot;20307&quot; value=&quot;439&quot;/&gt;&lt;/object&gt;&lt;object type=&quot;3&quot; unique_id=&quot;10015&quot;&gt;&lt;property id=&quot;20148&quot; value=&quot;5&quot;/&gt;&lt;property id=&quot;20300&quot; value=&quot;Slide 12&quot;/&gt;&lt;property id=&quot;20307&quot; value=&quot;436&quot;/&gt;&lt;/object&gt;&lt;object type=&quot;3&quot; unique_id=&quot;10016&quot;&gt;&lt;property id=&quot;20148&quot; value=&quot;5&quot;/&gt;&lt;property id=&quot;20300&quot; value=&quot;Slide 13&quot;/&gt;&lt;property id=&quot;20307&quot; value=&quot;440&quot;/&gt;&lt;/object&gt;&lt;object type=&quot;3&quot; unique_id=&quot;10017&quot;&gt;&lt;property id=&quot;20148&quot; value=&quot;5&quot;/&gt;&lt;property id=&quot;20300&quot; value=&quot;Slide 14&quot;/&gt;&lt;property id=&quot;20307&quot; value=&quot;441&quot;/&gt;&lt;/object&gt;&lt;object type=&quot;3&quot; unique_id=&quot;10018&quot;&gt;&lt;property id=&quot;20148&quot; value=&quot;5&quot;/&gt;&lt;property id=&quot;20300&quot; value=&quot;Slide 15&quot;/&gt;&lt;property id=&quot;20307&quot; value=&quot;444&quot;/&gt;&lt;/object&gt;&lt;object type=&quot;3&quot; unique_id=&quot;10019&quot;&gt;&lt;property id=&quot;20148&quot; value=&quot;5&quot;/&gt;&lt;property id=&quot;20300&quot; value=&quot;Slide 16&quot;/&gt;&lt;property id=&quot;20307&quot; value=&quot;437&quot;/&gt;&lt;/object&gt;&lt;object type=&quot;3&quot; unique_id=&quot;10020&quot;&gt;&lt;property id=&quot;20148&quot; value=&quot;5&quot;/&gt;&lt;property id=&quot;20300&quot; value=&quot;Slide 17&quot;/&gt;&lt;property id=&quot;20307&quot; value=&quot;420&quot;/&gt;&lt;/object&gt;&lt;object type=&quot;3&quot; unique_id=&quot;10021&quot;&gt;&lt;property id=&quot;20148&quot; value=&quot;5&quot;/&gt;&lt;property id=&quot;20300&quot; value=&quot;Slide 18&quot;/&gt;&lt;property id=&quot;20307&quot; value=&quot;426&quot;/&gt;&lt;/object&gt;&lt;object type=&quot;3&quot; unique_id=&quot;10022&quot;&gt;&lt;property id=&quot;20148&quot; value=&quot;5&quot;/&gt;&lt;property id=&quot;20300&quot; value=&quot;Slide 19&quot;/&gt;&lt;property id=&quot;20307&quot; value=&quot;446&quot;/&gt;&lt;/object&gt;&lt;object type=&quot;3&quot; unique_id=&quot;10023&quot;&gt;&lt;property id=&quot;20148&quot; value=&quot;5&quot;/&gt;&lt;property id=&quot;20300&quot; value=&quot;Slide 20&quot;/&gt;&lt;property id=&quot;20307&quot; value=&quot;445&quot;/&gt;&lt;/object&gt;&lt;object type=&quot;3&quot; unique_id=&quot;10024&quot;&gt;&lt;property id=&quot;20148&quot; value=&quot;5&quot;/&gt;&lt;property id=&quot;20300&quot; value=&quot;Slide 21&quot;/&gt;&lt;property id=&quot;20307&quot; value=&quot;427&quot;/&gt;&lt;/object&gt;&lt;object type=&quot;3&quot; unique_id=&quot;10025&quot;&gt;&lt;property id=&quot;20148&quot; value=&quot;5&quot;/&gt;&lt;property id=&quot;20300&quot; value=&quot;Slide 22&quot;/&gt;&lt;property id=&quot;20307&quot; value=&quot;428&quot;/&gt;&lt;/object&gt;&lt;object type=&quot;3&quot; unique_id=&quot;10026&quot;&gt;&lt;property id=&quot;20148&quot; value=&quot;5&quot;/&gt;&lt;property id=&quot;20300&quot; value=&quot;Slide 23&quot;/&gt;&lt;property id=&quot;20307&quot; value=&quot;452&quot;/&gt;&lt;/object&gt;&lt;object type=&quot;3&quot; unique_id=&quot;10027&quot;&gt;&lt;property id=&quot;20148&quot; value=&quot;5&quot;/&gt;&lt;property id=&quot;20300&quot; value=&quot;Slide 24&quot;/&gt;&lt;property id=&quot;20307&quot; value=&quot;430&quot;/&gt;&lt;/object&gt;&lt;object type=&quot;3&quot; unique_id=&quot;10028&quot;&gt;&lt;property id=&quot;20148&quot; value=&quot;5&quot;/&gt;&lt;property id=&quot;20300&quot; value=&quot;Slide 25&quot;/&gt;&lt;property id=&quot;20307&quot; value=&quot;447&quot;/&gt;&lt;/object&gt;&lt;object type=&quot;3&quot; unique_id=&quot;10029&quot;&gt;&lt;property id=&quot;20148&quot; value=&quot;5&quot;/&gt;&lt;property id=&quot;20300&quot; value=&quot;Slide 26&quot;/&gt;&lt;property id=&quot;20307&quot; value=&quot;448&quot;/&gt;&lt;/object&gt;&lt;object type=&quot;3&quot; unique_id=&quot;10030&quot;&gt;&lt;property id=&quot;20148&quot; value=&quot;5&quot;/&gt;&lt;property id=&quot;20300&quot; value=&quot;Slide 27&quot;/&gt;&lt;property id=&quot;20307&quot; value=&quot;449&quot;/&gt;&lt;/object&gt;&lt;object type=&quot;3&quot; unique_id=&quot;10031&quot;&gt;&lt;property id=&quot;20148&quot; value=&quot;5&quot;/&gt;&lt;property id=&quot;20300&quot; value=&quot;Slide 28&quot;/&gt;&lt;property id=&quot;20307&quot; value=&quot;450&quot;/&gt;&lt;/object&gt;&lt;object type=&quot;3&quot; unique_id=&quot;10032&quot;&gt;&lt;property id=&quot;20148&quot; value=&quot;5&quot;/&gt;&lt;property id=&quot;20300&quot; value=&quot;Slide 29&quot;/&gt;&lt;property id=&quot;20307&quot; value=&quot;451&quot;/&gt;&lt;/object&gt;&lt;object type=&quot;3&quot; unique_id=&quot;10033&quot;&gt;&lt;property id=&quot;20148&quot; value=&quot;5&quot;/&gt;&lt;property id=&quot;20300&quot; value=&quot;Slide 30&quot;/&gt;&lt;property id=&quot;20307&quot; value=&quot;438&quot;/&gt;&lt;/object&gt;&lt;object type=&quot;3&quot; unique_id=&quot;10034&quot;&gt;&lt;property id=&quot;20148&quot; value=&quot;5&quot;/&gt;&lt;property id=&quot;20300&quot; value=&quot;Slide 31&quot;/&gt;&lt;property id=&quot;20307&quot; value=&quot;429&quot;/&gt;&lt;/object&gt;&lt;object type=&quot;3&quot; unique_id=&quot;10035&quot;&gt;&lt;property id=&quot;20148&quot; value=&quot;5&quot;/&gt;&lt;property id=&quot;20300&quot; value=&quot;Slide 32&quot;/&gt;&lt;property id=&quot;20307&quot; value=&quot;346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3491</TotalTime>
  <Words>2273</Words>
  <Application>Microsoft Office PowerPoint</Application>
  <PresentationFormat>Presentación en pantalla (4:3)</PresentationFormat>
  <Paragraphs>1028</Paragraphs>
  <Slides>32</Slides>
  <Notes>31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43" baseType="lpstr">
      <vt:lpstr>Meiryo</vt:lpstr>
      <vt:lpstr>ＭＳ Ｐゴシック</vt:lpstr>
      <vt:lpstr>ＭＳ Ｐゴシック</vt:lpstr>
      <vt:lpstr>Arial</vt:lpstr>
      <vt:lpstr>Arial Narrow</vt:lpstr>
      <vt:lpstr>BELDM K+ Impact</vt:lpstr>
      <vt:lpstr>Calibri</vt:lpstr>
      <vt:lpstr>Lato</vt:lpstr>
      <vt:lpstr>Times New Roman</vt:lpstr>
      <vt:lpstr>Wingdings</vt:lpstr>
      <vt:lpstr>Tema de Office</vt:lpstr>
      <vt:lpstr>Characterisation of spent sulfite liquor and its valorisation using Aspen Plus® simulation software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Integrated biopolymers production  from lignocellulosic sugars waste in sulphite pulping process  for highly demanding flame retardancy applications (BRIGIT)</dc:title>
  <dc:creator>cabad</dc:creator>
  <cp:lastModifiedBy>Alberto</cp:lastModifiedBy>
  <cp:revision>397</cp:revision>
  <dcterms:created xsi:type="dcterms:W3CDTF">2012-09-03T08:43:40Z</dcterms:created>
  <dcterms:modified xsi:type="dcterms:W3CDTF">2016-06-08T12:39:59Z</dcterms:modified>
</cp:coreProperties>
</file>