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0" r:id="rId3"/>
    <p:sldId id="263" r:id="rId4"/>
    <p:sldId id="262" r:id="rId5"/>
    <p:sldId id="264" r:id="rId6"/>
    <p:sldId id="265" r:id="rId7"/>
    <p:sldId id="261" r:id="rId8"/>
    <p:sldId id="258" r:id="rId9"/>
    <p:sldId id="266" r:id="rId10"/>
    <p:sldId id="267" r:id="rId11"/>
    <p:sldId id="268" r:id="rId12"/>
    <p:sldId id="275" r:id="rId13"/>
    <p:sldId id="269" r:id="rId14"/>
    <p:sldId id="270" r:id="rId15"/>
    <p:sldId id="271" r:id="rId16"/>
    <p:sldId id="272" r:id="rId17"/>
    <p:sldId id="282" r:id="rId18"/>
    <p:sldId id="273" r:id="rId19"/>
    <p:sldId id="274" r:id="rId20"/>
    <p:sldId id="283" r:id="rId21"/>
    <p:sldId id="276" r:id="rId22"/>
    <p:sldId id="284" r:id="rId23"/>
    <p:sldId id="277" r:id="rId24"/>
    <p:sldId id="278" r:id="rId25"/>
    <p:sldId id="259" r:id="rId26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E3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/>
    <p:restoredTop sz="94649"/>
  </p:normalViewPr>
  <p:slideViewPr>
    <p:cSldViewPr snapToGrid="0" snapToObjects="1">
      <p:cViewPr varScale="1">
        <p:scale>
          <a:sx n="81" d="100"/>
          <a:sy n="81" d="100"/>
        </p:scale>
        <p:origin x="-8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Soporte\Downloads\datos%20(2)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Soporte\Desktop\Personal\Presentaci&#243;n%20Alemania\datos%20K.%20pneumoniae%20PROVENR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'[datos (2).xls]Datos'!$C$17</c:f>
              <c:strCache>
                <c:ptCount val="1"/>
                <c:pt idx="0">
                  <c:v>R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'[datos (2).xls]Datos'!$A$18:$A$28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'[datos (2).xls]Datos'!$C$18:$C$28</c:f>
              <c:numCache>
                <c:formatCode>0.00%</c:formatCode>
                <c:ptCount val="11"/>
                <c:pt idx="0">
                  <c:v>0.17829999999999999</c:v>
                </c:pt>
                <c:pt idx="1">
                  <c:v>0.36559999999999998</c:v>
                </c:pt>
                <c:pt idx="2">
                  <c:v>0.35759999999999997</c:v>
                </c:pt>
                <c:pt idx="3">
                  <c:v>0.43790000000000001</c:v>
                </c:pt>
                <c:pt idx="4">
                  <c:v>0.45929999999999999</c:v>
                </c:pt>
                <c:pt idx="5">
                  <c:v>0.55159999999999998</c:v>
                </c:pt>
                <c:pt idx="6">
                  <c:v>0.59150000000000003</c:v>
                </c:pt>
                <c:pt idx="7">
                  <c:v>0.53400000000000003</c:v>
                </c:pt>
                <c:pt idx="8">
                  <c:v>0.5242</c:v>
                </c:pt>
                <c:pt idx="9">
                  <c:v>0.41620000000000001</c:v>
                </c:pt>
                <c:pt idx="10">
                  <c:v>0.21940000000000001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12-4B6D-A7F6-005C825656EC}"/>
            </c:ext>
          </c:extLst>
        </c:ser>
        <c:ser>
          <c:idx val="1"/>
          <c:order val="1"/>
          <c:tx>
            <c:strRef>
              <c:f>'[datos (2).xls]Datos'!$D$17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'[datos (2).xls]Datos'!$A$18:$A$28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'[datos (2).xls]Datos'!$D$18:$D$28</c:f>
              <c:numCache>
                <c:formatCode>0.00%</c:formatCode>
                <c:ptCount val="11"/>
                <c:pt idx="0">
                  <c:v>0.82169999999999999</c:v>
                </c:pt>
                <c:pt idx="1">
                  <c:v>0.63439999999999996</c:v>
                </c:pt>
                <c:pt idx="2">
                  <c:v>0.64239999999999997</c:v>
                </c:pt>
                <c:pt idx="3">
                  <c:v>0.56210000000000004</c:v>
                </c:pt>
                <c:pt idx="4">
                  <c:v>0.54069999999999996</c:v>
                </c:pt>
                <c:pt idx="5">
                  <c:v>0.44840000000000002</c:v>
                </c:pt>
                <c:pt idx="6">
                  <c:v>0.40849999999999997</c:v>
                </c:pt>
                <c:pt idx="7">
                  <c:v>0.46600000000000003</c:v>
                </c:pt>
                <c:pt idx="8">
                  <c:v>0.4758</c:v>
                </c:pt>
                <c:pt idx="9">
                  <c:v>0.58379999999999999</c:v>
                </c:pt>
                <c:pt idx="10">
                  <c:v>0.78059999999999996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C12-4B6D-A7F6-005C825656EC}"/>
            </c:ext>
          </c:extLst>
        </c:ser>
        <c:ser>
          <c:idx val="2"/>
          <c:order val="2"/>
          <c:tx>
            <c:strRef>
              <c:f>'[datos (2).xls]Datos'!$E$17</c:f>
              <c:strCache>
                <c:ptCount val="1"/>
                <c:pt idx="0">
                  <c:v>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'[datos (2).xls]Datos'!$A$18:$A$28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'[datos (2).xls]Datos'!$E$18:$E$28</c:f>
              <c:numCache>
                <c:formatCode>0.00%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C12-4B6D-A7F6-005C82565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1756160"/>
        <c:axId val="36625152"/>
      </c:barChart>
      <c:catAx>
        <c:axId val="8175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5152"/>
        <c:crosses val="autoZero"/>
        <c:auto val="1"/>
        <c:lblAlgn val="ctr"/>
        <c:lblOffset val="100"/>
        <c:noMultiLvlLbl val="0"/>
      </c:catAx>
      <c:valAx>
        <c:axId val="3662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75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/>
              <a:t>2010-</a:t>
            </a:r>
            <a:r>
              <a:rPr lang="es-VE" baseline="0"/>
              <a:t> 2013</a:t>
            </a:r>
            <a:endParaRPr lang="es-VE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Datos!$C$49</c:f>
              <c:strCache>
                <c:ptCount val="1"/>
                <c:pt idx="0">
                  <c:v>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64E3D1"/>
              </a:solidFill>
            </a:ln>
            <a:effectLst/>
          </c:spPr>
          <c:invertIfNegative val="0"/>
          <c:cat>
            <c:strRef>
              <c:f>Datos!$A$50:$A$52</c:f>
              <c:strCache>
                <c:ptCount val="3"/>
                <c:pt idx="0">
                  <c:v>Ertapenem</c:v>
                </c:pt>
                <c:pt idx="1">
                  <c:v>Meropenem</c:v>
                </c:pt>
                <c:pt idx="2">
                  <c:v>Imipenem</c:v>
                </c:pt>
              </c:strCache>
            </c:strRef>
          </c:cat>
          <c:val>
            <c:numRef>
              <c:f>Datos!$C$50:$C$52</c:f>
              <c:numCache>
                <c:formatCode>0.00%</c:formatCode>
                <c:ptCount val="3"/>
                <c:pt idx="0">
                  <c:v>0.80510000000000004</c:v>
                </c:pt>
                <c:pt idx="1">
                  <c:v>0.86180000000000001</c:v>
                </c:pt>
                <c:pt idx="2">
                  <c:v>0.86980000000000002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08-4094-B92D-7375E7270C69}"/>
            </c:ext>
          </c:extLst>
        </c:ser>
        <c:ser>
          <c:idx val="1"/>
          <c:order val="1"/>
          <c:tx>
            <c:strRef>
              <c:f>Datos!$D$49</c:f>
              <c:strCache>
                <c:ptCount val="1"/>
                <c:pt idx="0">
                  <c:v>I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Datos!$A$50:$A$52</c:f>
              <c:strCache>
                <c:ptCount val="3"/>
                <c:pt idx="0">
                  <c:v>Ertapenem</c:v>
                </c:pt>
                <c:pt idx="1">
                  <c:v>Meropenem</c:v>
                </c:pt>
                <c:pt idx="2">
                  <c:v>Imipenem</c:v>
                </c:pt>
              </c:strCache>
            </c:strRef>
          </c:cat>
          <c:val>
            <c:numRef>
              <c:f>Datos!$D$50:$D$52</c:f>
              <c:numCache>
                <c:formatCode>0.00%</c:formatCode>
                <c:ptCount val="3"/>
                <c:pt idx="0">
                  <c:v>1.78E-2</c:v>
                </c:pt>
                <c:pt idx="1">
                  <c:v>1.2800000000000001E-2</c:v>
                </c:pt>
                <c:pt idx="2">
                  <c:v>1.4500000000000001E-2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008-4094-B92D-7375E7270C69}"/>
            </c:ext>
          </c:extLst>
        </c:ser>
        <c:ser>
          <c:idx val="2"/>
          <c:order val="2"/>
          <c:tx>
            <c:strRef>
              <c:f>Datos!$E$49</c:f>
              <c:strCache>
                <c:ptCount val="1"/>
                <c:pt idx="0">
                  <c:v>R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Datos!$A$50:$A$52</c:f>
              <c:strCache>
                <c:ptCount val="3"/>
                <c:pt idx="0">
                  <c:v>Ertapenem</c:v>
                </c:pt>
                <c:pt idx="1">
                  <c:v>Meropenem</c:v>
                </c:pt>
                <c:pt idx="2">
                  <c:v>Imipenem</c:v>
                </c:pt>
              </c:strCache>
            </c:strRef>
          </c:cat>
          <c:val>
            <c:numRef>
              <c:f>Datos!$E$50:$E$52</c:f>
              <c:numCache>
                <c:formatCode>0.00%</c:formatCode>
                <c:ptCount val="3"/>
                <c:pt idx="0">
                  <c:v>0.17710000000000001</c:v>
                </c:pt>
                <c:pt idx="1">
                  <c:v>0.12540000000000001</c:v>
                </c:pt>
                <c:pt idx="2">
                  <c:v>0.1157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008-4094-B92D-7375E7270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1757696"/>
        <c:axId val="78488128"/>
      </c:barChart>
      <c:catAx>
        <c:axId val="8175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488128"/>
        <c:crosses val="autoZero"/>
        <c:auto val="1"/>
        <c:lblAlgn val="ctr"/>
        <c:lblOffset val="100"/>
        <c:noMultiLvlLbl val="0"/>
      </c:catAx>
      <c:valAx>
        <c:axId val="7848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75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Inic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/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182" y="164387"/>
            <a:ext cx="897990" cy="887990"/>
          </a:xfrm>
          <a:prstGeom prst="rect">
            <a:avLst/>
          </a:prstGeom>
        </p:spPr>
      </p:pic>
      <p:sp>
        <p:nvSpPr>
          <p:cNvPr id="17" name="Triángulo rectángulo 16"/>
          <p:cNvSpPr/>
          <p:nvPr userDrawn="1"/>
        </p:nvSpPr>
        <p:spPr>
          <a:xfrm rot="10800000" flipH="1">
            <a:off x="6616" y="-1"/>
            <a:ext cx="928332" cy="4345969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Triángulo rectángulo 14"/>
          <p:cNvSpPr/>
          <p:nvPr userDrawn="1"/>
        </p:nvSpPr>
        <p:spPr>
          <a:xfrm rot="21165883">
            <a:off x="213816" y="3617024"/>
            <a:ext cx="285323" cy="334933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/>
          <p:cNvSpPr txBox="1"/>
          <p:nvPr userDrawn="1"/>
        </p:nvSpPr>
        <p:spPr>
          <a:xfrm>
            <a:off x="7006612" y="6434826"/>
            <a:ext cx="19826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300" b="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Alan R. Criollo R</a:t>
            </a:r>
            <a:r>
              <a:rPr lang="es-ES" sz="1300" b="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ódiz</a:t>
            </a:r>
            <a:endParaRPr lang="es-ES_tradnl" sz="1300" b="0" i="1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riángulo rectángulo 13"/>
          <p:cNvSpPr/>
          <p:nvPr userDrawn="1"/>
        </p:nvSpPr>
        <p:spPr>
          <a:xfrm>
            <a:off x="0" y="3609844"/>
            <a:ext cx="441063" cy="3248156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6" name="Triángulo rectángulo 15"/>
          <p:cNvSpPr/>
          <p:nvPr userDrawn="1"/>
        </p:nvSpPr>
        <p:spPr>
          <a:xfrm rot="10800000" flipH="1">
            <a:off x="0" y="-1"/>
            <a:ext cx="708917" cy="4345969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19" name="Conector recto 18"/>
          <p:cNvCxnSpPr/>
          <p:nvPr userDrawn="1"/>
        </p:nvCxnSpPr>
        <p:spPr>
          <a:xfrm flipH="1">
            <a:off x="7171362" y="6349429"/>
            <a:ext cx="21370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texto 2"/>
          <p:cNvSpPr>
            <a:spLocks noGrp="1"/>
          </p:cNvSpPr>
          <p:nvPr>
            <p:ph type="body" sz="quarter" idx="10" hasCustomPrompt="1"/>
          </p:nvPr>
        </p:nvSpPr>
        <p:spPr>
          <a:xfrm>
            <a:off x="822325" y="2424113"/>
            <a:ext cx="7827963" cy="24257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_tradnl" dirty="0"/>
              <a:t>T</a:t>
            </a:r>
            <a:r>
              <a:rPr lang="es-ES" dirty="0" err="1"/>
              <a:t>ítulo</a:t>
            </a:r>
            <a:r>
              <a:rPr lang="es-ES" dirty="0"/>
              <a:t> de la Conferencia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1825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5"/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182" y="164387"/>
            <a:ext cx="897990" cy="887990"/>
          </a:xfrm>
          <a:prstGeom prst="rect">
            <a:avLst/>
          </a:prstGeom>
        </p:spPr>
      </p:pic>
      <p:sp>
        <p:nvSpPr>
          <p:cNvPr id="17" name="Triángulo rectángulo 16"/>
          <p:cNvSpPr/>
          <p:nvPr userDrawn="1"/>
        </p:nvSpPr>
        <p:spPr>
          <a:xfrm rot="10800000" flipH="1">
            <a:off x="6616" y="-1"/>
            <a:ext cx="928332" cy="4345969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5" name="Triángulo rectángulo 14"/>
          <p:cNvSpPr/>
          <p:nvPr userDrawn="1"/>
        </p:nvSpPr>
        <p:spPr>
          <a:xfrm rot="21165883">
            <a:off x="213816" y="3617024"/>
            <a:ext cx="285323" cy="334933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/>
          <p:cNvSpPr txBox="1"/>
          <p:nvPr userDrawn="1"/>
        </p:nvSpPr>
        <p:spPr>
          <a:xfrm>
            <a:off x="7006612" y="6434826"/>
            <a:ext cx="19826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300" b="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Alan R. Criollo R</a:t>
            </a:r>
            <a:r>
              <a:rPr lang="es-ES" sz="1300" b="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ódiz</a:t>
            </a:r>
            <a:endParaRPr lang="es-ES_tradnl" sz="1300" b="0" i="1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riángulo rectángulo 13"/>
          <p:cNvSpPr/>
          <p:nvPr userDrawn="1"/>
        </p:nvSpPr>
        <p:spPr>
          <a:xfrm>
            <a:off x="0" y="3609844"/>
            <a:ext cx="441063" cy="3248156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6" name="Triángulo rectángulo 15"/>
          <p:cNvSpPr/>
          <p:nvPr userDrawn="1"/>
        </p:nvSpPr>
        <p:spPr>
          <a:xfrm rot="10800000" flipH="1">
            <a:off x="0" y="-1"/>
            <a:ext cx="708917" cy="4345969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19" name="Conector recto 18"/>
          <p:cNvCxnSpPr/>
          <p:nvPr userDrawn="1"/>
        </p:nvCxnSpPr>
        <p:spPr>
          <a:xfrm flipH="1">
            <a:off x="7171362" y="6349429"/>
            <a:ext cx="21370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Marcador de contenido 22"/>
          <p:cNvSpPr>
            <a:spLocks noGrp="1"/>
          </p:cNvSpPr>
          <p:nvPr>
            <p:ph sz="quarter" idx="10" hasCustomPrompt="1"/>
          </p:nvPr>
        </p:nvSpPr>
        <p:spPr>
          <a:xfrm>
            <a:off x="1038225" y="328613"/>
            <a:ext cx="6133137" cy="43167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_tradnl" dirty="0"/>
              <a:t>T</a:t>
            </a:r>
            <a:r>
              <a:rPr lang="es-ES" dirty="0" err="1"/>
              <a:t>ítulo</a:t>
            </a:r>
            <a:r>
              <a:rPr lang="es-ES" dirty="0"/>
              <a:t> Principal</a:t>
            </a:r>
            <a:endParaRPr lang="es-ES_tradnl" dirty="0"/>
          </a:p>
        </p:txBody>
      </p:sp>
      <p:sp>
        <p:nvSpPr>
          <p:cNvPr id="25" name="Marcador de texto 24"/>
          <p:cNvSpPr>
            <a:spLocks noGrp="1"/>
          </p:cNvSpPr>
          <p:nvPr>
            <p:ph type="body" sz="quarter" idx="11" hasCustomPrompt="1"/>
          </p:nvPr>
        </p:nvSpPr>
        <p:spPr>
          <a:xfrm>
            <a:off x="1038225" y="1232898"/>
            <a:ext cx="7735888" cy="5002801"/>
          </a:xfrm>
        </p:spPr>
        <p:txBody>
          <a:bodyPr>
            <a:normAutofit/>
          </a:bodyPr>
          <a:lstStyle>
            <a:lvl1pPr>
              <a:defRPr sz="1800"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_tradnl" dirty="0"/>
              <a:t>Coloca el texto </a:t>
            </a:r>
            <a:r>
              <a:rPr lang="es-ES_tradnl" dirty="0" err="1"/>
              <a:t>aqu</a:t>
            </a:r>
            <a:r>
              <a:rPr lang="es-ES" dirty="0"/>
              <a:t>í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9739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riángulo rectángulo 16"/>
          <p:cNvSpPr/>
          <p:nvPr userDrawn="1"/>
        </p:nvSpPr>
        <p:spPr>
          <a:xfrm rot="10800000" flipH="1">
            <a:off x="6616" y="-4"/>
            <a:ext cx="4493465" cy="4345969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6" name="Imagen 25"/>
          <p:cNvPicPr>
            <a:picLocks noChangeAspect="1"/>
          </p:cNvPicPr>
          <p:nvPr userDrawn="1"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0880" y="5291691"/>
            <a:ext cx="897990" cy="887990"/>
          </a:xfrm>
          <a:prstGeom prst="rect">
            <a:avLst/>
          </a:prstGeom>
        </p:spPr>
      </p:pic>
      <p:sp>
        <p:nvSpPr>
          <p:cNvPr id="15" name="Triángulo rectángulo 14"/>
          <p:cNvSpPr/>
          <p:nvPr userDrawn="1"/>
        </p:nvSpPr>
        <p:spPr>
          <a:xfrm rot="21165883">
            <a:off x="213816" y="3617024"/>
            <a:ext cx="285323" cy="334933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7" name="CuadroTexto 6"/>
          <p:cNvSpPr txBox="1"/>
          <p:nvPr userDrawn="1"/>
        </p:nvSpPr>
        <p:spPr>
          <a:xfrm>
            <a:off x="7006612" y="6434826"/>
            <a:ext cx="198262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1300" b="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Alan R. Criollo R</a:t>
            </a:r>
            <a:r>
              <a:rPr lang="es-ES" sz="1300" b="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ódiz</a:t>
            </a:r>
            <a:endParaRPr lang="es-ES_tradnl" sz="1300" b="0" i="1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riángulo rectángulo 13"/>
          <p:cNvSpPr/>
          <p:nvPr userDrawn="1"/>
        </p:nvSpPr>
        <p:spPr>
          <a:xfrm>
            <a:off x="0" y="3609844"/>
            <a:ext cx="441063" cy="3248156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6" name="Triángulo rectángulo 15"/>
          <p:cNvSpPr/>
          <p:nvPr userDrawn="1"/>
        </p:nvSpPr>
        <p:spPr>
          <a:xfrm rot="10800000" flipH="1">
            <a:off x="0" y="-2"/>
            <a:ext cx="2907587" cy="4345969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19" name="Conector recto 18"/>
          <p:cNvCxnSpPr/>
          <p:nvPr userDrawn="1"/>
        </p:nvCxnSpPr>
        <p:spPr>
          <a:xfrm flipH="1">
            <a:off x="7171362" y="6349429"/>
            <a:ext cx="21370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texto 2"/>
          <p:cNvSpPr>
            <a:spLocks noGrp="1"/>
          </p:cNvSpPr>
          <p:nvPr>
            <p:ph type="body" sz="quarter" idx="10" hasCustomPrompt="1"/>
          </p:nvPr>
        </p:nvSpPr>
        <p:spPr>
          <a:xfrm>
            <a:off x="3143892" y="1500187"/>
            <a:ext cx="5701658" cy="3513601"/>
          </a:xfrm>
        </p:spPr>
        <p:txBody>
          <a:bodyPr/>
          <a:lstStyle>
            <a:lvl1pPr algn="r">
              <a:defRPr baseline="0"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_tradnl"/>
              <a:t>Texto final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71689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8D151-14E7-2643-B8F3-D6438D7D2B03}" type="datetimeFigureOut">
              <a:rPr lang="es-ES_tradnl" smtClean="0"/>
              <a:t>12/09/2016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D9F6D-2E5F-FE46-812F-D32F7E5BD019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78822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dirty="0" err="1"/>
              <a:t>Prevention</a:t>
            </a:r>
            <a:r>
              <a:rPr lang="es-ES_tradnl" dirty="0"/>
              <a:t>: </a:t>
            </a:r>
            <a:r>
              <a:rPr lang="es-ES_tradnl" dirty="0" err="1"/>
              <a:t>The</a:t>
            </a:r>
            <a:r>
              <a:rPr lang="es-ES_tradnl" dirty="0"/>
              <a:t> </a:t>
            </a:r>
            <a:r>
              <a:rPr lang="es-ES_tradnl" dirty="0" err="1"/>
              <a:t>Answer</a:t>
            </a:r>
            <a:r>
              <a:rPr lang="es-ES_tradnl" dirty="0"/>
              <a:t> </a:t>
            </a:r>
            <a:r>
              <a:rPr lang="es-ES_tradnl" dirty="0" err="1"/>
              <a:t>for</a:t>
            </a:r>
            <a:r>
              <a:rPr lang="es-ES_tradnl" dirty="0"/>
              <a:t> </a:t>
            </a:r>
            <a:r>
              <a:rPr lang="es-ES_tradnl" dirty="0" err="1"/>
              <a:t>Bacterial</a:t>
            </a:r>
            <a:r>
              <a:rPr lang="es-ES_tradnl" dirty="0"/>
              <a:t> </a:t>
            </a:r>
            <a:r>
              <a:rPr lang="es-ES_tradnl" dirty="0" err="1"/>
              <a:t>Resistance</a:t>
            </a:r>
            <a:endParaRPr lang="es-ES_tradnl" dirty="0"/>
          </a:p>
          <a:p>
            <a:pPr marL="0" indent="0">
              <a:buNone/>
            </a:pPr>
            <a:r>
              <a:rPr lang="es-ES_tradnl" i="1" dirty="0" err="1"/>
              <a:t>Bioscience</a:t>
            </a:r>
            <a:r>
              <a:rPr lang="es-ES_tradnl" i="1" dirty="0"/>
              <a:t>, 2016. </a:t>
            </a:r>
            <a:r>
              <a:rPr lang="es-ES_tradnl" i="1" dirty="0" err="1"/>
              <a:t>Germany</a:t>
            </a:r>
            <a:r>
              <a:rPr lang="es-ES_tradnl" i="1" dirty="0"/>
              <a:t>.</a:t>
            </a:r>
          </a:p>
          <a:p>
            <a:pPr marL="0" indent="0">
              <a:buNone/>
            </a:pPr>
            <a:r>
              <a:rPr lang="es-ES_tradnl" sz="2000" i="1" dirty="0"/>
              <a:t>Email: </a:t>
            </a:r>
            <a:r>
              <a:rPr lang="es-ES_tradnl" sz="2000" i="1" dirty="0" smtClean="0"/>
              <a:t>alancriollo@gmail.com</a:t>
            </a:r>
            <a:endParaRPr lang="es-ES_tradnl" sz="2000" i="1" dirty="0"/>
          </a:p>
        </p:txBody>
      </p:sp>
    </p:spTree>
    <p:extLst>
      <p:ext uri="{BB962C8B-B14F-4D97-AF65-F5344CB8AC3E}">
        <p14:creationId xmlns:p14="http://schemas.microsoft.com/office/powerpoint/2010/main" val="181631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438" y="489361"/>
            <a:ext cx="4489561" cy="577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60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VE" dirty="0"/>
              <a:t>A </a:t>
            </a:r>
            <a:r>
              <a:rPr lang="es-VE" dirty="0" err="1"/>
              <a:t>Growing</a:t>
            </a:r>
            <a:r>
              <a:rPr lang="es-VE" dirty="0"/>
              <a:t> Crisis </a:t>
            </a:r>
            <a:r>
              <a:rPr lang="es-VE" dirty="0" err="1"/>
              <a:t>Worldwide</a:t>
            </a:r>
            <a:endParaRPr lang="es-VE" dirty="0"/>
          </a:p>
          <a:p>
            <a:endParaRPr lang="es-V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>
          <a:xfrm>
            <a:off x="1038225" y="1232899"/>
            <a:ext cx="3808095" cy="4456514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In the European Union, antibiotic resistance causes 25,000 death per year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the United States antibiotic resistance causes more than 23,000 death per year...</a:t>
            </a:r>
            <a:endParaRPr lang="es-V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590" y="1338349"/>
            <a:ext cx="2694450" cy="19484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590" y="3734298"/>
            <a:ext cx="2875463" cy="195511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038225" y="6136923"/>
            <a:ext cx="5535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200" dirty="0" err="1"/>
              <a:t>Antimicrobial</a:t>
            </a:r>
            <a:r>
              <a:rPr lang="es-VE" sz="1200" dirty="0"/>
              <a:t> </a:t>
            </a:r>
            <a:r>
              <a:rPr lang="es-VE" sz="1200" dirty="0" err="1"/>
              <a:t>Resistance</a:t>
            </a:r>
            <a:r>
              <a:rPr lang="es-VE" sz="1200" dirty="0"/>
              <a:t> Global </a:t>
            </a:r>
            <a:r>
              <a:rPr lang="es-VE" sz="1200" dirty="0" err="1"/>
              <a:t>Report</a:t>
            </a:r>
            <a:r>
              <a:rPr lang="es-VE" sz="1200" dirty="0"/>
              <a:t> WHO 2014</a:t>
            </a:r>
          </a:p>
        </p:txBody>
      </p:sp>
    </p:spTree>
    <p:extLst>
      <p:ext uri="{BB962C8B-B14F-4D97-AF65-F5344CB8AC3E}">
        <p14:creationId xmlns:p14="http://schemas.microsoft.com/office/powerpoint/2010/main" val="3452966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VE" dirty="0"/>
              <a:t>E.S.K.A.P.E.</a:t>
            </a:r>
          </a:p>
        </p:txBody>
      </p:sp>
      <p:pic>
        <p:nvPicPr>
          <p:cNvPr id="4" name="Picture 2" descr="C:\Documents and Settings\Administrador\Mis documentos\Tesis\Manuscrito II (Copias Laptop)\Presentación Tesis\Bad bug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3446" y="1227556"/>
            <a:ext cx="5857916" cy="4790351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</p:pic>
      <p:sp>
        <p:nvSpPr>
          <p:cNvPr id="5" name="4 CuadroTexto"/>
          <p:cNvSpPr txBox="1"/>
          <p:nvPr/>
        </p:nvSpPr>
        <p:spPr>
          <a:xfrm>
            <a:off x="1163761" y="2053070"/>
            <a:ext cx="67866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CO" dirty="0"/>
              <a:t> </a:t>
            </a:r>
            <a:r>
              <a:rPr lang="es-CO" b="1" i="1" dirty="0" err="1">
                <a:solidFill>
                  <a:schemeClr val="accent1"/>
                </a:solidFill>
              </a:rPr>
              <a:t>E</a:t>
            </a:r>
            <a:r>
              <a:rPr lang="es-CO" i="1" dirty="0" err="1"/>
              <a:t>nterococcus</a:t>
            </a:r>
            <a:r>
              <a:rPr lang="es-CO" i="1" dirty="0"/>
              <a:t> </a:t>
            </a:r>
            <a:r>
              <a:rPr lang="es-CO" i="1" dirty="0" err="1"/>
              <a:t>faecium</a:t>
            </a:r>
            <a:r>
              <a:rPr lang="es-CO" dirty="0"/>
              <a:t>.</a:t>
            </a:r>
          </a:p>
          <a:p>
            <a:pPr algn="just"/>
            <a:endParaRPr lang="es-CO" dirty="0"/>
          </a:p>
          <a:p>
            <a:pPr algn="just">
              <a:buFont typeface="Arial" pitchFamily="34" charset="0"/>
              <a:buChar char="•"/>
            </a:pPr>
            <a:r>
              <a:rPr lang="es-CO" dirty="0"/>
              <a:t> </a:t>
            </a:r>
            <a:r>
              <a:rPr lang="es-CO" b="1" i="1" dirty="0" err="1">
                <a:solidFill>
                  <a:schemeClr val="accent1"/>
                </a:solidFill>
              </a:rPr>
              <a:t>S</a:t>
            </a:r>
            <a:r>
              <a:rPr lang="es-CO" i="1" dirty="0" err="1"/>
              <a:t>taphylococcus</a:t>
            </a:r>
            <a:r>
              <a:rPr lang="es-CO" i="1" dirty="0"/>
              <a:t> </a:t>
            </a:r>
            <a:r>
              <a:rPr lang="es-CO" i="1" dirty="0" err="1"/>
              <a:t>aureus</a:t>
            </a:r>
            <a:r>
              <a:rPr lang="es-CO" dirty="0"/>
              <a:t>.</a:t>
            </a:r>
          </a:p>
          <a:p>
            <a:pPr algn="just"/>
            <a:endParaRPr lang="es-CO" dirty="0"/>
          </a:p>
          <a:p>
            <a:pPr algn="just">
              <a:buFont typeface="Arial" pitchFamily="34" charset="0"/>
              <a:buChar char="•"/>
            </a:pPr>
            <a:r>
              <a:rPr lang="es-CO" dirty="0"/>
              <a:t> </a:t>
            </a:r>
            <a:r>
              <a:rPr lang="es-CO" b="1" i="1" dirty="0">
                <a:solidFill>
                  <a:schemeClr val="accent1"/>
                </a:solidFill>
              </a:rPr>
              <a:t>K</a:t>
            </a:r>
            <a:r>
              <a:rPr lang="es-CO" i="1" dirty="0"/>
              <a:t>lebsiella </a:t>
            </a:r>
            <a:r>
              <a:rPr lang="es-CO" i="1" dirty="0" err="1"/>
              <a:t>pneumoniae</a:t>
            </a:r>
            <a:r>
              <a:rPr lang="es-CO" i="1" dirty="0"/>
              <a:t> </a:t>
            </a:r>
            <a:r>
              <a:rPr lang="es-CO" dirty="0"/>
              <a:t>.</a:t>
            </a:r>
          </a:p>
          <a:p>
            <a:pPr algn="just"/>
            <a:endParaRPr lang="es-CO" dirty="0"/>
          </a:p>
          <a:p>
            <a:pPr algn="just">
              <a:buFont typeface="Arial" pitchFamily="34" charset="0"/>
              <a:buChar char="•"/>
            </a:pPr>
            <a:r>
              <a:rPr lang="es-CO" dirty="0"/>
              <a:t> </a:t>
            </a:r>
            <a:r>
              <a:rPr lang="es-CO" b="1" i="1" dirty="0" err="1">
                <a:solidFill>
                  <a:schemeClr val="accent1"/>
                </a:solidFill>
              </a:rPr>
              <a:t>A</a:t>
            </a:r>
            <a:r>
              <a:rPr lang="es-CO" i="1" dirty="0" err="1"/>
              <a:t>cinetobacter</a:t>
            </a:r>
            <a:r>
              <a:rPr lang="es-CO" i="1" dirty="0"/>
              <a:t> </a:t>
            </a:r>
            <a:r>
              <a:rPr lang="es-CO" i="1" dirty="0" err="1"/>
              <a:t>baumannii</a:t>
            </a:r>
            <a:r>
              <a:rPr lang="es-CO" dirty="0"/>
              <a:t>.</a:t>
            </a:r>
          </a:p>
          <a:p>
            <a:pPr algn="just"/>
            <a:endParaRPr lang="es-CO" dirty="0"/>
          </a:p>
          <a:p>
            <a:pPr algn="just">
              <a:buFont typeface="Arial" pitchFamily="34" charset="0"/>
              <a:buChar char="•"/>
            </a:pPr>
            <a:r>
              <a:rPr lang="es-CO" dirty="0"/>
              <a:t> </a:t>
            </a:r>
            <a:r>
              <a:rPr lang="es-CO" b="1" i="1" dirty="0" err="1">
                <a:solidFill>
                  <a:schemeClr val="accent1"/>
                </a:solidFill>
              </a:rPr>
              <a:t>P</a:t>
            </a:r>
            <a:r>
              <a:rPr lang="es-CO" i="1" dirty="0" err="1"/>
              <a:t>seudomona</a:t>
            </a:r>
            <a:r>
              <a:rPr lang="es-CO" i="1" dirty="0"/>
              <a:t> </a:t>
            </a:r>
            <a:r>
              <a:rPr lang="es-CO" i="1" dirty="0" err="1"/>
              <a:t>aeruginosa</a:t>
            </a:r>
            <a:r>
              <a:rPr lang="es-CO" dirty="0"/>
              <a:t>.</a:t>
            </a:r>
          </a:p>
          <a:p>
            <a:pPr algn="just"/>
            <a:endParaRPr lang="es-CO" i="1" dirty="0"/>
          </a:p>
          <a:p>
            <a:pPr algn="just">
              <a:buFont typeface="Arial" pitchFamily="34" charset="0"/>
              <a:buChar char="•"/>
            </a:pPr>
            <a:r>
              <a:rPr lang="es-CO" i="1" dirty="0"/>
              <a:t> </a:t>
            </a:r>
            <a:r>
              <a:rPr lang="es-CO" b="1" i="1" dirty="0" err="1">
                <a:solidFill>
                  <a:schemeClr val="accent1"/>
                </a:solidFill>
              </a:rPr>
              <a:t>E</a:t>
            </a:r>
            <a:r>
              <a:rPr lang="es-CO" i="1" dirty="0" err="1"/>
              <a:t>nterobacter</a:t>
            </a:r>
            <a:r>
              <a:rPr lang="es-CO" i="1" dirty="0"/>
              <a:t> </a:t>
            </a:r>
            <a:r>
              <a:rPr lang="es-CO" i="1" dirty="0" err="1"/>
              <a:t>spp</a:t>
            </a:r>
            <a:r>
              <a:rPr lang="es-CO" dirty="0"/>
              <a:t>.</a:t>
            </a:r>
            <a:r>
              <a:rPr lang="es-CO" i="1" dirty="0"/>
              <a:t> </a:t>
            </a:r>
            <a:endParaRPr lang="es-CO" dirty="0"/>
          </a:p>
        </p:txBody>
      </p:sp>
      <p:sp>
        <p:nvSpPr>
          <p:cNvPr id="6" name="Rectángulo 5"/>
          <p:cNvSpPr/>
          <p:nvPr/>
        </p:nvSpPr>
        <p:spPr>
          <a:xfrm>
            <a:off x="2434368" y="2446310"/>
            <a:ext cx="334085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CO" b="1" i="1" dirty="0" err="1">
                <a:solidFill>
                  <a:schemeClr val="accent1"/>
                </a:solidFill>
              </a:rPr>
              <a:t>S</a:t>
            </a:r>
            <a:r>
              <a:rPr lang="es-CO" i="1" dirty="0" err="1"/>
              <a:t>taphylococcus</a:t>
            </a:r>
            <a:r>
              <a:rPr lang="es-CO" i="1" dirty="0"/>
              <a:t> </a:t>
            </a:r>
            <a:r>
              <a:rPr lang="es-CO" i="1" dirty="0" err="1"/>
              <a:t>aureus</a:t>
            </a:r>
            <a:r>
              <a:rPr lang="es-CO" dirty="0"/>
              <a:t> (MRSA).</a:t>
            </a:r>
          </a:p>
          <a:p>
            <a:pPr algn="just">
              <a:buFont typeface="Arial" pitchFamily="34" charset="0"/>
              <a:buChar char="•"/>
            </a:pPr>
            <a:endParaRPr lang="es-CO" dirty="0"/>
          </a:p>
          <a:p>
            <a:pPr algn="just">
              <a:buFont typeface="Arial" pitchFamily="34" charset="0"/>
              <a:buChar char="•"/>
            </a:pPr>
            <a:r>
              <a:rPr lang="es-CO" b="1" i="1" dirty="0" err="1">
                <a:solidFill>
                  <a:schemeClr val="accent1"/>
                </a:solidFill>
              </a:rPr>
              <a:t>K</a:t>
            </a:r>
            <a:r>
              <a:rPr lang="es-CO" i="1" dirty="0" err="1"/>
              <a:t>lebsiella</a:t>
            </a:r>
            <a:r>
              <a:rPr lang="es-CO" i="1" dirty="0"/>
              <a:t> </a:t>
            </a:r>
            <a:r>
              <a:rPr lang="es-CO" i="1" dirty="0" err="1"/>
              <a:t>pneumoniae</a:t>
            </a:r>
            <a:r>
              <a:rPr lang="es-CO" i="1" dirty="0"/>
              <a:t> (KPC).</a:t>
            </a:r>
            <a:endParaRPr lang="es-CO" dirty="0"/>
          </a:p>
          <a:p>
            <a:pPr algn="just">
              <a:buFont typeface="Arial" pitchFamily="34" charset="0"/>
              <a:buChar char="•"/>
            </a:pPr>
            <a:endParaRPr lang="es-CO" dirty="0"/>
          </a:p>
          <a:p>
            <a:pPr algn="just">
              <a:buFont typeface="Arial" pitchFamily="34" charset="0"/>
              <a:buChar char="•"/>
            </a:pPr>
            <a:r>
              <a:rPr lang="es-CO" b="1" i="1" dirty="0" err="1">
                <a:solidFill>
                  <a:schemeClr val="accent1"/>
                </a:solidFill>
              </a:rPr>
              <a:t>A</a:t>
            </a:r>
            <a:r>
              <a:rPr lang="es-CO" i="1" dirty="0" err="1"/>
              <a:t>cinetobacter</a:t>
            </a:r>
            <a:r>
              <a:rPr lang="es-CO" i="1" dirty="0"/>
              <a:t> </a:t>
            </a:r>
            <a:r>
              <a:rPr lang="es-CO" i="1" dirty="0" err="1"/>
              <a:t>baumannii</a:t>
            </a:r>
            <a:r>
              <a:rPr lang="es-CO" i="1" dirty="0"/>
              <a:t> (MDR).</a:t>
            </a:r>
            <a:endParaRPr lang="es-CO" dirty="0"/>
          </a:p>
          <a:p>
            <a:pPr algn="just">
              <a:buFont typeface="Arial" pitchFamily="34" charset="0"/>
              <a:buChar char="•"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1556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5" grpId="1" uiExpand="1" build="allAtOnce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VE" dirty="0"/>
              <a:t>Discovery </a:t>
            </a:r>
            <a:r>
              <a:rPr lang="es-VE" dirty="0" err="1"/>
              <a:t>Void</a:t>
            </a:r>
            <a:endParaRPr lang="es-VE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r="4116"/>
          <a:stretch/>
        </p:blipFill>
        <p:spPr>
          <a:xfrm>
            <a:off x="704398" y="1318306"/>
            <a:ext cx="8119084" cy="474727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1038225" y="6065576"/>
            <a:ext cx="5535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200" dirty="0" err="1"/>
              <a:t>Antimicrobial</a:t>
            </a:r>
            <a:r>
              <a:rPr lang="es-VE" sz="1200" dirty="0"/>
              <a:t> </a:t>
            </a:r>
            <a:r>
              <a:rPr lang="es-VE" sz="1200" dirty="0" err="1"/>
              <a:t>Resistance</a:t>
            </a:r>
            <a:r>
              <a:rPr lang="es-VE" sz="1200" dirty="0"/>
              <a:t> Global </a:t>
            </a:r>
            <a:r>
              <a:rPr lang="es-VE" sz="1200" dirty="0" err="1"/>
              <a:t>Report</a:t>
            </a:r>
            <a:r>
              <a:rPr lang="es-VE" sz="1200" dirty="0"/>
              <a:t> WHO 2014</a:t>
            </a:r>
          </a:p>
        </p:txBody>
      </p:sp>
    </p:spTree>
    <p:extLst>
      <p:ext uri="{BB962C8B-B14F-4D97-AF65-F5344CB8AC3E}">
        <p14:creationId xmlns:p14="http://schemas.microsoft.com/office/powerpoint/2010/main" val="241809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s-VE" dirty="0" err="1"/>
              <a:t>Development</a:t>
            </a:r>
            <a:r>
              <a:rPr lang="es-VE" dirty="0"/>
              <a:t> of New </a:t>
            </a:r>
            <a:r>
              <a:rPr lang="es-VE" dirty="0" err="1"/>
              <a:t>Drugs</a:t>
            </a:r>
            <a:endParaRPr lang="es-V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>
          <a:xfrm>
            <a:off x="1183368" y="5737395"/>
            <a:ext cx="7174122" cy="56180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Boucher, H. W., Talbot, G. H., Bradley, J. S., Edwards, J. E., Gilbert, D., Rice, L. B., ... &amp; Bartlett, J.  (2009). Bad bugs, no drugs: no ESKAPE! An update from the Infectious Diseases Society of America. Clinical Infectious Diseases, 48(1), 1-12.</a:t>
            </a:r>
            <a:endParaRPr lang="es-VE" dirty="0"/>
          </a:p>
          <a:p>
            <a:endParaRPr lang="es-VE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057" y="1277256"/>
            <a:ext cx="7142743" cy="43440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92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104" y="1544220"/>
            <a:ext cx="6041481" cy="4548606"/>
          </a:xfrm>
          <a:prstGeom prst="rect">
            <a:avLst/>
          </a:prstGeom>
        </p:spPr>
      </p:pic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VE" dirty="0"/>
              <a:t>Venezuela Panorama </a:t>
            </a:r>
          </a:p>
        </p:txBody>
      </p:sp>
      <p:pic>
        <p:nvPicPr>
          <p:cNvPr id="5" name="Picture 4" descr="C:\Documents and Settings\Administrador\Mis documentos\Tesis\Manuscrito II (Copias Laptop)\Presentación Tesis\Klebsiella pneumonia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31267" y="2485497"/>
            <a:ext cx="1310120" cy="1100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t="13331" r="40216" b="27505"/>
          <a:stretch/>
        </p:blipFill>
        <p:spPr>
          <a:xfrm>
            <a:off x="4992915" y="2385128"/>
            <a:ext cx="1213450" cy="12008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542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>
          <a:xfrm>
            <a:off x="1038225" y="328614"/>
            <a:ext cx="6523718" cy="5567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dirty="0" err="1"/>
              <a:t>Methicillin-Resistant</a:t>
            </a:r>
            <a:r>
              <a:rPr lang="es-ES_tradnl" dirty="0"/>
              <a:t> </a:t>
            </a:r>
            <a:r>
              <a:rPr lang="es-ES_tradnl" i="1" dirty="0"/>
              <a:t>S. </a:t>
            </a:r>
            <a:r>
              <a:rPr lang="es-ES_tradnl" i="1" dirty="0" err="1"/>
              <a:t>aureus</a:t>
            </a:r>
            <a:endParaRPr lang="es-ES_tradnl" i="1" dirty="0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012281"/>
              </p:ext>
            </p:extLst>
          </p:nvPr>
        </p:nvGraphicFramePr>
        <p:xfrm>
          <a:off x="1125735" y="1259114"/>
          <a:ext cx="7249007" cy="4227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1402080" y="5583936"/>
            <a:ext cx="5718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000" dirty="0"/>
              <a:t>http://provenra.cloudapp.net/graficos-reportes. </a:t>
            </a:r>
            <a:r>
              <a:rPr lang="es-VE" sz="1000" dirty="0" err="1"/>
              <a:t>July</a:t>
            </a:r>
            <a:r>
              <a:rPr lang="es-VE" sz="1000" dirty="0"/>
              <a:t> 216</a:t>
            </a:r>
          </a:p>
        </p:txBody>
      </p:sp>
    </p:spTree>
    <p:extLst>
      <p:ext uri="{BB962C8B-B14F-4D97-AF65-F5344CB8AC3E}">
        <p14:creationId xmlns:p14="http://schemas.microsoft.com/office/powerpoint/2010/main" val="31279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>
          <a:xfrm>
            <a:off x="1038225" y="328613"/>
            <a:ext cx="6465661" cy="6293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_tradnl" dirty="0"/>
              <a:t>MRSA </a:t>
            </a:r>
            <a:r>
              <a:rPr lang="es-ES_tradnl" dirty="0" err="1"/>
              <a:t>community</a:t>
            </a:r>
            <a:r>
              <a:rPr lang="es-ES_tradnl" dirty="0"/>
              <a:t> </a:t>
            </a:r>
            <a:r>
              <a:rPr lang="es-ES_tradnl" dirty="0" err="1"/>
              <a:t>acquired</a:t>
            </a:r>
            <a:endParaRPr lang="es-V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8571" t="21698" r="30159" b="8285"/>
          <a:stretch/>
        </p:blipFill>
        <p:spPr>
          <a:xfrm>
            <a:off x="1872343" y="957943"/>
            <a:ext cx="5631543" cy="537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49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_tradnl" dirty="0"/>
              <a:t>MRSA </a:t>
            </a:r>
            <a:r>
              <a:rPr lang="es-ES_tradnl" dirty="0" err="1"/>
              <a:t>Community</a:t>
            </a:r>
            <a:r>
              <a:rPr lang="es-ES_tradnl" dirty="0"/>
              <a:t> </a:t>
            </a:r>
            <a:r>
              <a:rPr lang="es-ES_tradnl" dirty="0" err="1"/>
              <a:t>Acquired</a:t>
            </a:r>
            <a:endParaRPr lang="es-VE" dirty="0"/>
          </a:p>
          <a:p>
            <a:pPr marL="0" indent="0">
              <a:buNone/>
            </a:pPr>
            <a:endParaRPr lang="es-VE" dirty="0"/>
          </a:p>
        </p:txBody>
      </p:sp>
      <p:pic>
        <p:nvPicPr>
          <p:cNvPr id="4" name="Picture 2" descr="F:\Geles MRSA Nuevos\LPV 15-03-11 Corregido 5 positivos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6" t="2963" b="5926"/>
          <a:stretch/>
        </p:blipFill>
        <p:spPr bwMode="auto">
          <a:xfrm>
            <a:off x="2642553" y="1484784"/>
            <a:ext cx="3729648" cy="4443447"/>
          </a:xfrm>
          <a:prstGeom prst="rect">
            <a:avLst/>
          </a:prstGeom>
          <a:noFill/>
          <a:extLst/>
        </p:spPr>
      </p:pic>
      <p:grpSp>
        <p:nvGrpSpPr>
          <p:cNvPr id="5" name="6 Grupo"/>
          <p:cNvGrpSpPr>
            <a:grpSpLocks/>
          </p:cNvGrpSpPr>
          <p:nvPr/>
        </p:nvGrpSpPr>
        <p:grpSpPr bwMode="auto">
          <a:xfrm>
            <a:off x="1835234" y="4233902"/>
            <a:ext cx="5761355" cy="923290"/>
            <a:chOff x="4834" y="5712"/>
            <a:chExt cx="9073" cy="1454"/>
          </a:xfrm>
        </p:grpSpPr>
        <p:sp>
          <p:nvSpPr>
            <p:cNvPr id="6" name="Text Box 14"/>
            <p:cNvSpPr txBox="1">
              <a:spLocks noChangeArrowheads="1"/>
            </p:cNvSpPr>
            <p:nvPr/>
          </p:nvSpPr>
          <p:spPr bwMode="auto">
            <a:xfrm>
              <a:off x="4834" y="6406"/>
              <a:ext cx="1120" cy="7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" sz="1200">
                  <a:effectLst/>
                  <a:latin typeface="Arial"/>
                  <a:ea typeface="Times New Roman"/>
                </a:rPr>
                <a:t>500 pb</a:t>
              </a:r>
              <a:endParaRPr lang="es-VE" sz="120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es-ES" sz="1200">
                  <a:effectLst/>
                  <a:latin typeface="Arial"/>
                  <a:ea typeface="Times New Roman"/>
                </a:rPr>
                <a:t>400 pb</a:t>
              </a:r>
              <a:endParaRPr lang="es-VE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7" name="AutoShape 16"/>
            <p:cNvCxnSpPr>
              <a:cxnSpLocks noChangeShapeType="1"/>
            </p:cNvCxnSpPr>
            <p:nvPr/>
          </p:nvCxnSpPr>
          <p:spPr bwMode="auto">
            <a:xfrm>
              <a:off x="5766" y="6620"/>
              <a:ext cx="680" cy="6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AutoShape 17"/>
            <p:cNvCxnSpPr>
              <a:cxnSpLocks noChangeShapeType="1"/>
            </p:cNvCxnSpPr>
            <p:nvPr/>
          </p:nvCxnSpPr>
          <p:spPr bwMode="auto">
            <a:xfrm>
              <a:off x="5784" y="6932"/>
              <a:ext cx="662" cy="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Text Box 18"/>
            <p:cNvSpPr txBox="1">
              <a:spLocks noChangeArrowheads="1"/>
            </p:cNvSpPr>
            <p:nvPr/>
          </p:nvSpPr>
          <p:spPr bwMode="auto">
            <a:xfrm>
              <a:off x="12007" y="5712"/>
              <a:ext cx="1900" cy="66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s-ES" sz="1200" i="1" dirty="0" err="1">
                  <a:effectLst/>
                  <a:latin typeface="Arial"/>
                  <a:ea typeface="Times New Roman"/>
                </a:rPr>
                <a:t>LuKS-LuKF</a:t>
              </a:r>
              <a:endParaRPr lang="es-VE" sz="120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es-ES" sz="1200" dirty="0">
                  <a:effectLst/>
                  <a:latin typeface="Arial"/>
                  <a:ea typeface="Times New Roman"/>
                </a:rPr>
                <a:t>433 </a:t>
              </a:r>
              <a:r>
                <a:rPr lang="es-ES" sz="1200" dirty="0" err="1">
                  <a:effectLst/>
                  <a:latin typeface="Arial"/>
                  <a:ea typeface="Times New Roman"/>
                </a:rPr>
                <a:t>pb</a:t>
              </a:r>
              <a:endParaRPr lang="es-VE" sz="1200" dirty="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0" name="AutoShape 19"/>
            <p:cNvCxnSpPr>
              <a:cxnSpLocks noChangeShapeType="1"/>
              <a:stCxn id="9" idx="1"/>
            </p:cNvCxnSpPr>
            <p:nvPr/>
          </p:nvCxnSpPr>
          <p:spPr bwMode="auto">
            <a:xfrm flipH="1">
              <a:off x="11102" y="6042"/>
              <a:ext cx="905" cy="47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" name="Cuadro de texto 2"/>
          <p:cNvSpPr txBox="1">
            <a:spLocks noChangeArrowheads="1"/>
          </p:cNvSpPr>
          <p:nvPr/>
        </p:nvSpPr>
        <p:spPr bwMode="auto">
          <a:xfrm>
            <a:off x="2699792" y="1124744"/>
            <a:ext cx="3715385" cy="3467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s-VE" sz="1200" dirty="0">
                <a:effectLst/>
                <a:latin typeface="Times New Roman"/>
                <a:ea typeface="Times New Roman"/>
              </a:rPr>
              <a:t>1         2         3         4          5        6         7       8          9 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038224" y="5937726"/>
            <a:ext cx="75246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Alan R. </a:t>
            </a:r>
            <a:r>
              <a:rPr lang="en-US" sz="1000" dirty="0" err="1"/>
              <a:t>Criollo</a:t>
            </a:r>
            <a:r>
              <a:rPr lang="en-US" sz="1000" dirty="0"/>
              <a:t> </a:t>
            </a:r>
            <a:r>
              <a:rPr lang="en-US" sz="1000" dirty="0" err="1"/>
              <a:t>Ródiz</a:t>
            </a:r>
            <a:r>
              <a:rPr lang="en-US" sz="1000" dirty="0"/>
              <a:t>; Luis C. Torres. Determination of the virulence factor Panton Valentine </a:t>
            </a:r>
            <a:r>
              <a:rPr lang="en-US" sz="1000" dirty="0" err="1"/>
              <a:t>leukocidin</a:t>
            </a:r>
            <a:r>
              <a:rPr lang="en-US" sz="1000" dirty="0"/>
              <a:t> in methicillin-resistant Staphylococcus aureus (MRSA) from community-acquired infections. Universidad Central de Venezuela. 2011.</a:t>
            </a:r>
            <a:endParaRPr lang="es-VE" sz="1000" dirty="0"/>
          </a:p>
        </p:txBody>
      </p:sp>
    </p:spTree>
    <p:extLst>
      <p:ext uri="{BB962C8B-B14F-4D97-AF65-F5344CB8AC3E}">
        <p14:creationId xmlns:p14="http://schemas.microsoft.com/office/powerpoint/2010/main" val="393245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>
          <a:xfrm>
            <a:off x="1038225" y="328613"/>
            <a:ext cx="6240399" cy="549211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marL="0" indent="0">
              <a:buNone/>
            </a:pPr>
            <a:r>
              <a:rPr lang="es-VE" dirty="0"/>
              <a:t>K. </a:t>
            </a:r>
            <a:r>
              <a:rPr lang="es-VE" dirty="0" err="1"/>
              <a:t>pneumoniae</a:t>
            </a:r>
            <a:r>
              <a:rPr lang="es-VE" dirty="0"/>
              <a:t> </a:t>
            </a:r>
            <a:r>
              <a:rPr lang="es-VE" dirty="0" err="1"/>
              <a:t>carbapenem</a:t>
            </a:r>
            <a:r>
              <a:rPr lang="es-VE" dirty="0"/>
              <a:t> </a:t>
            </a:r>
            <a:r>
              <a:rPr lang="es-VE" dirty="0" err="1"/>
              <a:t>resistant</a:t>
            </a:r>
            <a:r>
              <a:rPr lang="es-VE" dirty="0"/>
              <a:t> Venezuela </a:t>
            </a:r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524997"/>
              </p:ext>
            </p:extLst>
          </p:nvPr>
        </p:nvGraphicFramePr>
        <p:xfrm>
          <a:off x="1038225" y="1219200"/>
          <a:ext cx="6606159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1038225" y="5583936"/>
            <a:ext cx="5718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1000" dirty="0"/>
              <a:t>http://provenra.cloudapp.net/graficos-reportes. </a:t>
            </a:r>
            <a:r>
              <a:rPr lang="es-VE" sz="1000" dirty="0" err="1"/>
              <a:t>July</a:t>
            </a:r>
            <a:r>
              <a:rPr lang="es-VE" sz="1000" dirty="0"/>
              <a:t> 2016</a:t>
            </a:r>
          </a:p>
        </p:txBody>
      </p:sp>
    </p:spTree>
    <p:extLst>
      <p:ext uri="{BB962C8B-B14F-4D97-AF65-F5344CB8AC3E}">
        <p14:creationId xmlns:p14="http://schemas.microsoft.com/office/powerpoint/2010/main" val="69767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>
          <a:xfrm>
            <a:off x="1038225" y="328613"/>
            <a:ext cx="6325743" cy="54921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s-VE" dirty="0"/>
              <a:t>K. </a:t>
            </a:r>
            <a:r>
              <a:rPr lang="es-VE" dirty="0" err="1"/>
              <a:t>pneumoniae</a:t>
            </a:r>
            <a:r>
              <a:rPr lang="es-VE" dirty="0"/>
              <a:t> </a:t>
            </a:r>
            <a:r>
              <a:rPr lang="es-VE" dirty="0" err="1"/>
              <a:t>carbapenem</a:t>
            </a:r>
            <a:r>
              <a:rPr lang="es-VE" dirty="0"/>
              <a:t> </a:t>
            </a:r>
            <a:r>
              <a:rPr lang="es-VE" dirty="0" err="1"/>
              <a:t>resistant</a:t>
            </a:r>
            <a:r>
              <a:rPr lang="es-VE" dirty="0"/>
              <a:t>. HCC</a:t>
            </a:r>
          </a:p>
          <a:p>
            <a:pPr marL="0" indent="0">
              <a:buNone/>
            </a:pPr>
            <a:endParaRPr lang="es-V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>
          <a:xfrm>
            <a:off x="1038225" y="2551142"/>
            <a:ext cx="3485007" cy="461789"/>
          </a:xfrm>
        </p:spPr>
        <p:txBody>
          <a:bodyPr/>
          <a:lstStyle/>
          <a:p>
            <a:r>
              <a:rPr lang="es-VE" dirty="0"/>
              <a:t>ICU: 34% BLEE+ / 4% KPC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825" y="4425949"/>
            <a:ext cx="2533650" cy="180975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038225" y="4779265"/>
            <a:ext cx="3730752" cy="536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baseline="0"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s-VE" dirty="0"/>
              <a:t>PICU: 16% BLEE+ / 3% KPC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987" y="2246168"/>
            <a:ext cx="2981325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8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VE" dirty="0" err="1"/>
              <a:t>Alarming</a:t>
            </a:r>
            <a:r>
              <a:rPr lang="es-VE" dirty="0"/>
              <a:t> </a:t>
            </a:r>
            <a:r>
              <a:rPr lang="es-VE" dirty="0" err="1"/>
              <a:t>Situation</a:t>
            </a:r>
            <a:endParaRPr lang="es-V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3466" t="19585" r="46267" b="24921"/>
          <a:stretch/>
        </p:blipFill>
        <p:spPr>
          <a:xfrm>
            <a:off x="1223570" y="1146048"/>
            <a:ext cx="5681472" cy="44022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038225" y="5687787"/>
            <a:ext cx="5718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>
              <a:defRPr sz="1000"/>
            </a:lvl1pPr>
          </a:lstStyle>
          <a:p>
            <a:r>
              <a:rPr lang="en-US" dirty="0"/>
              <a:t>2016, American Society for Microbiology. 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714868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VE" dirty="0" err="1"/>
              <a:t>Length</a:t>
            </a:r>
            <a:r>
              <a:rPr lang="es-VE" dirty="0"/>
              <a:t> of </a:t>
            </a:r>
            <a:r>
              <a:rPr lang="es-VE" dirty="0" err="1"/>
              <a:t>Stay</a:t>
            </a:r>
            <a:r>
              <a:rPr lang="es-VE" dirty="0"/>
              <a:t> (LOS) and </a:t>
            </a:r>
            <a:r>
              <a:rPr lang="es-VE" dirty="0" err="1"/>
              <a:t>Risk</a:t>
            </a:r>
            <a:r>
              <a:rPr lang="es-VE" dirty="0"/>
              <a:t> of </a:t>
            </a:r>
            <a:r>
              <a:rPr lang="es-VE" dirty="0" err="1"/>
              <a:t>Death</a:t>
            </a:r>
            <a:endParaRPr lang="es-V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225" y="1912620"/>
            <a:ext cx="7676579" cy="314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06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VE" dirty="0" err="1"/>
              <a:t>Length</a:t>
            </a:r>
            <a:r>
              <a:rPr lang="es-VE" dirty="0"/>
              <a:t> of </a:t>
            </a:r>
            <a:r>
              <a:rPr lang="es-VE" dirty="0" err="1"/>
              <a:t>Stay</a:t>
            </a:r>
            <a:r>
              <a:rPr lang="es-VE" dirty="0"/>
              <a:t> (LOS) and </a:t>
            </a:r>
            <a:r>
              <a:rPr lang="es-VE" dirty="0" err="1"/>
              <a:t>Risk</a:t>
            </a:r>
            <a:r>
              <a:rPr lang="es-VE" dirty="0"/>
              <a:t> of </a:t>
            </a:r>
            <a:r>
              <a:rPr lang="es-VE" dirty="0" err="1"/>
              <a:t>Death</a:t>
            </a:r>
            <a:endParaRPr lang="es-VE" dirty="0"/>
          </a:p>
          <a:p>
            <a:pPr marL="0" indent="0">
              <a:buNone/>
            </a:pPr>
            <a:endParaRPr lang="es-V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2407348"/>
            <a:ext cx="7824874" cy="118929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253" y="3795140"/>
            <a:ext cx="7374255" cy="127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89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s-VE" dirty="0" err="1"/>
              <a:t>Mortality</a:t>
            </a:r>
            <a:r>
              <a:rPr lang="es-VE" dirty="0"/>
              <a:t> </a:t>
            </a:r>
            <a:r>
              <a:rPr lang="es-VE" dirty="0" err="1"/>
              <a:t>Risk</a:t>
            </a:r>
            <a:r>
              <a:rPr lang="es-VE" dirty="0"/>
              <a:t> </a:t>
            </a:r>
            <a:r>
              <a:rPr lang="es-VE" dirty="0" err="1"/>
              <a:t>with</a:t>
            </a:r>
            <a:r>
              <a:rPr lang="es-VE" dirty="0"/>
              <a:t> MRSA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712" y="1569910"/>
            <a:ext cx="6886575" cy="418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5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1076769" y="1753553"/>
            <a:ext cx="6785483" cy="1172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dirty="0" err="1"/>
              <a:t>Prevention</a:t>
            </a:r>
            <a:r>
              <a:rPr lang="es-ES_tradnl" dirty="0"/>
              <a:t> Method1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118" y="2926080"/>
            <a:ext cx="4764786" cy="268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23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s-VE" dirty="0" err="1"/>
              <a:t>Prevention</a:t>
            </a:r>
            <a:r>
              <a:rPr lang="es-VE" dirty="0"/>
              <a:t> </a:t>
            </a:r>
            <a:r>
              <a:rPr lang="es-VE" dirty="0" err="1"/>
              <a:t>Methods</a:t>
            </a:r>
            <a:r>
              <a:rPr lang="es-VE" dirty="0"/>
              <a:t>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56" y="1724024"/>
            <a:ext cx="6174695" cy="468706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901" y="2576511"/>
            <a:ext cx="61531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6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VE" dirty="0" err="1"/>
              <a:t>Prevention</a:t>
            </a:r>
            <a:r>
              <a:rPr lang="es-VE" dirty="0"/>
              <a:t> </a:t>
            </a:r>
            <a:r>
              <a:rPr lang="es-VE" dirty="0" err="1"/>
              <a:t>Methods</a:t>
            </a:r>
            <a:r>
              <a:rPr lang="es-VE" dirty="0"/>
              <a:t> </a:t>
            </a:r>
          </a:p>
          <a:p>
            <a:endParaRPr lang="es-VE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VE" dirty="0" err="1"/>
              <a:t>Girou</a:t>
            </a:r>
            <a:r>
              <a:rPr lang="es-VE" dirty="0"/>
              <a:t> at col. 2012.</a:t>
            </a:r>
          </a:p>
          <a:p>
            <a:endParaRPr lang="es-VE" dirty="0"/>
          </a:p>
          <a:p>
            <a:pPr lvl="1"/>
            <a:r>
              <a:rPr lang="en-US" dirty="0"/>
              <a:t>Reduction of the contamination level: 75%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Handwashing spent: 23-60 sec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Handrrubing</a:t>
            </a:r>
            <a:r>
              <a:rPr lang="en-US" dirty="0"/>
              <a:t>: 30 sec</a:t>
            </a:r>
            <a:endParaRPr lang="es-V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169" y="3998785"/>
            <a:ext cx="283845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0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871093" y="1265873"/>
            <a:ext cx="6785483" cy="1270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dirty="0" err="1"/>
              <a:t>Prevention</a:t>
            </a:r>
            <a:r>
              <a:rPr lang="es-ES_tradnl" dirty="0"/>
              <a:t> </a:t>
            </a:r>
            <a:r>
              <a:rPr lang="es-ES_tradnl" dirty="0" err="1"/>
              <a:t>Method</a:t>
            </a:r>
            <a:endParaRPr lang="es-ES_tradnl" dirty="0"/>
          </a:p>
        </p:txBody>
      </p:sp>
      <p:pic>
        <p:nvPicPr>
          <p:cNvPr id="2050" name="Picture 2" descr="http://www.jobjungle.info/images/Medical-prescription-Home-Based-Wo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969" y="2535936"/>
            <a:ext cx="2911730" cy="335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56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VE" dirty="0"/>
              <a:t>New York:</a:t>
            </a:r>
          </a:p>
          <a:p>
            <a:endParaRPr lang="es-VE" dirty="0"/>
          </a:p>
          <a:p>
            <a:pPr lvl="1"/>
            <a:r>
              <a:rPr lang="es-VE" dirty="0" err="1"/>
              <a:t>Multidisciplinary</a:t>
            </a:r>
            <a:r>
              <a:rPr lang="es-VE" dirty="0"/>
              <a:t> </a:t>
            </a:r>
            <a:r>
              <a:rPr lang="es-VE" dirty="0" err="1"/>
              <a:t>Team</a:t>
            </a:r>
            <a:endParaRPr lang="es-VE" dirty="0"/>
          </a:p>
          <a:p>
            <a:pPr lvl="2"/>
            <a:r>
              <a:rPr lang="es-VE" dirty="0" err="1"/>
              <a:t>Result</a:t>
            </a:r>
            <a:r>
              <a:rPr lang="es-VE" dirty="0"/>
              <a:t>: 60,000$ </a:t>
            </a:r>
            <a:r>
              <a:rPr lang="es-VE" dirty="0" err="1"/>
              <a:t>approx</a:t>
            </a:r>
            <a:r>
              <a:rPr lang="es-VE" dirty="0"/>
              <a:t>. </a:t>
            </a:r>
            <a:r>
              <a:rPr lang="es-VE" dirty="0" err="1"/>
              <a:t>One</a:t>
            </a:r>
            <a:r>
              <a:rPr lang="es-VE" dirty="0"/>
              <a:t> </a:t>
            </a:r>
            <a:r>
              <a:rPr lang="es-VE" dirty="0" err="1"/>
              <a:t>year</a:t>
            </a:r>
            <a:r>
              <a:rPr lang="es-VE" dirty="0"/>
              <a:t>.</a:t>
            </a:r>
          </a:p>
          <a:p>
            <a:pPr lvl="2"/>
            <a:endParaRPr lang="es-VE" dirty="0"/>
          </a:p>
          <a:p>
            <a:r>
              <a:rPr lang="es-VE" dirty="0" err="1"/>
              <a:t>Philadelphia</a:t>
            </a:r>
            <a:r>
              <a:rPr lang="es-VE" dirty="0"/>
              <a:t>:</a:t>
            </a:r>
          </a:p>
          <a:p>
            <a:endParaRPr lang="es-VE" dirty="0"/>
          </a:p>
          <a:p>
            <a:pPr lvl="1"/>
            <a:r>
              <a:rPr lang="es-VE" dirty="0" err="1"/>
              <a:t>Patients</a:t>
            </a:r>
            <a:r>
              <a:rPr lang="es-VE" dirty="0"/>
              <a:t> </a:t>
            </a:r>
            <a:r>
              <a:rPr lang="es-VE" dirty="0" err="1"/>
              <a:t>Cards</a:t>
            </a:r>
            <a:r>
              <a:rPr lang="es-VE" dirty="0"/>
              <a:t>.</a:t>
            </a:r>
          </a:p>
          <a:p>
            <a:pPr lvl="2"/>
            <a:r>
              <a:rPr lang="es-VE" dirty="0" err="1"/>
              <a:t>Results</a:t>
            </a:r>
            <a:r>
              <a:rPr lang="es-VE" dirty="0"/>
              <a:t>: 290,000$ </a:t>
            </a:r>
            <a:r>
              <a:rPr lang="es-VE" dirty="0" err="1"/>
              <a:t>approx</a:t>
            </a:r>
            <a:r>
              <a:rPr lang="es-VE" dirty="0"/>
              <a:t>. </a:t>
            </a:r>
            <a:r>
              <a:rPr lang="es-VE" dirty="0" err="1"/>
              <a:t>Saved</a:t>
            </a:r>
            <a:r>
              <a:rPr lang="es-VE" dirty="0"/>
              <a:t>.</a:t>
            </a:r>
          </a:p>
          <a:p>
            <a:pPr marL="914400" lvl="2" indent="0">
              <a:buNone/>
            </a:pPr>
            <a:endParaRPr lang="es-VE" dirty="0"/>
          </a:p>
          <a:p>
            <a:r>
              <a:rPr lang="es-VE" dirty="0"/>
              <a:t>West Los </a:t>
            </a:r>
            <a:r>
              <a:rPr lang="es-VE" dirty="0" err="1"/>
              <a:t>Angeles</a:t>
            </a:r>
            <a:r>
              <a:rPr lang="es-VE" dirty="0"/>
              <a:t> </a:t>
            </a:r>
            <a:r>
              <a:rPr lang="es-VE" dirty="0" err="1"/>
              <a:t>Veterans</a:t>
            </a:r>
            <a:r>
              <a:rPr lang="es-VE" dirty="0"/>
              <a:t> </a:t>
            </a:r>
            <a:r>
              <a:rPr lang="es-VE" dirty="0" err="1"/>
              <a:t>Affairs</a:t>
            </a:r>
            <a:r>
              <a:rPr lang="es-VE" dirty="0"/>
              <a:t> Medical Center:</a:t>
            </a:r>
          </a:p>
          <a:p>
            <a:endParaRPr lang="es-VE" dirty="0"/>
          </a:p>
          <a:p>
            <a:pPr lvl="1"/>
            <a:r>
              <a:rPr lang="es-VE" dirty="0" err="1"/>
              <a:t>Antimicrobial</a:t>
            </a:r>
            <a:r>
              <a:rPr lang="es-VE" dirty="0"/>
              <a:t> </a:t>
            </a:r>
            <a:r>
              <a:rPr lang="es-VE" dirty="0" err="1"/>
              <a:t>Usage</a:t>
            </a:r>
            <a:r>
              <a:rPr lang="es-VE" dirty="0"/>
              <a:t> </a:t>
            </a:r>
            <a:r>
              <a:rPr lang="es-VE" dirty="0" err="1"/>
              <a:t>Suceptibility</a:t>
            </a:r>
            <a:r>
              <a:rPr lang="es-VE" dirty="0"/>
              <a:t> Data, </a:t>
            </a:r>
            <a:r>
              <a:rPr lang="es-VE" dirty="0" err="1"/>
              <a:t>Cost</a:t>
            </a:r>
            <a:r>
              <a:rPr lang="es-VE" dirty="0"/>
              <a:t>.</a:t>
            </a:r>
          </a:p>
          <a:p>
            <a:pPr lvl="2"/>
            <a:r>
              <a:rPr lang="es-VE" dirty="0" err="1"/>
              <a:t>Results</a:t>
            </a:r>
            <a:r>
              <a:rPr lang="es-VE" dirty="0"/>
              <a:t>: 50% </a:t>
            </a:r>
            <a:r>
              <a:rPr lang="es-VE" dirty="0" err="1"/>
              <a:t>cost</a:t>
            </a:r>
            <a:r>
              <a:rPr lang="es-VE" dirty="0"/>
              <a:t> of ATB </a:t>
            </a:r>
            <a:r>
              <a:rPr lang="es-VE" dirty="0" err="1"/>
              <a:t>Decreasing</a:t>
            </a:r>
            <a:r>
              <a:rPr lang="es-VE" dirty="0"/>
              <a:t>.</a:t>
            </a:r>
          </a:p>
          <a:p>
            <a:pPr marL="457200" lvl="1" indent="0">
              <a:buNone/>
            </a:pPr>
            <a:endParaRPr lang="es-VE" dirty="0"/>
          </a:p>
        </p:txBody>
      </p:sp>
      <p:sp>
        <p:nvSpPr>
          <p:cNvPr id="4" name="Marcador de contenido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VE" dirty="0" err="1"/>
              <a:t>Prevention</a:t>
            </a:r>
            <a:r>
              <a:rPr lang="es-VE" dirty="0"/>
              <a:t> </a:t>
            </a:r>
            <a:r>
              <a:rPr lang="es-VE" dirty="0" err="1"/>
              <a:t>Methods</a:t>
            </a:r>
            <a:r>
              <a:rPr lang="es-VE" dirty="0"/>
              <a:t> 2</a:t>
            </a:r>
          </a:p>
          <a:p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34175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1078357" y="1473137"/>
            <a:ext cx="6785483" cy="1270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_tradnl" dirty="0" err="1"/>
              <a:t>Prevention</a:t>
            </a:r>
            <a:r>
              <a:rPr lang="es-ES_tradnl" dirty="0"/>
              <a:t> </a:t>
            </a:r>
            <a:r>
              <a:rPr lang="es-ES_tradnl" dirty="0" err="1"/>
              <a:t>Method</a:t>
            </a:r>
            <a:r>
              <a:rPr lang="es-ES_tradnl" dirty="0"/>
              <a:t> 3</a:t>
            </a:r>
          </a:p>
        </p:txBody>
      </p:sp>
      <p:pic>
        <p:nvPicPr>
          <p:cNvPr id="3074" name="Picture 2" descr="Image result for systematic redu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180" y="3091244"/>
            <a:ext cx="4705307" cy="250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359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VE" dirty="0" err="1"/>
              <a:t>Daytona</a:t>
            </a:r>
            <a:r>
              <a:rPr lang="es-VE" dirty="0"/>
              <a:t>, Ohio.</a:t>
            </a:r>
          </a:p>
          <a:p>
            <a:pPr lvl="1"/>
            <a:endParaRPr lang="es-VE" dirty="0"/>
          </a:p>
          <a:p>
            <a:pPr lvl="1"/>
            <a:r>
              <a:rPr lang="en-US" dirty="0" err="1"/>
              <a:t>Scher</a:t>
            </a:r>
            <a:r>
              <a:rPr lang="en-US" dirty="0"/>
              <a:t> and colleagues restriction: limiting use of </a:t>
            </a:r>
            <a:r>
              <a:rPr lang="en-US" dirty="0" err="1"/>
              <a:t>cephalosporins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Results: Saving $15.36 per case in the 2,094 cases studied.</a:t>
            </a:r>
          </a:p>
          <a:p>
            <a:pPr marL="914400" lvl="2" indent="0">
              <a:buNone/>
            </a:pPr>
            <a:endParaRPr lang="es-VE" dirty="0"/>
          </a:p>
          <a:p>
            <a:r>
              <a:rPr lang="es-VE" dirty="0"/>
              <a:t>Brooklyn, New York.</a:t>
            </a:r>
          </a:p>
          <a:p>
            <a:endParaRPr lang="es-VE" dirty="0"/>
          </a:p>
          <a:p>
            <a:pPr lvl="1"/>
            <a:r>
              <a:rPr lang="es-VE" dirty="0" err="1"/>
              <a:t>McGowan</a:t>
            </a:r>
            <a:r>
              <a:rPr lang="es-VE" dirty="0"/>
              <a:t> and </a:t>
            </a:r>
            <a:r>
              <a:rPr lang="es-VE" dirty="0" err="1"/>
              <a:t>Filand</a:t>
            </a:r>
            <a:endParaRPr lang="es-VE" dirty="0"/>
          </a:p>
          <a:p>
            <a:pPr lvl="2"/>
            <a:r>
              <a:rPr lang="es-VE" dirty="0" err="1"/>
              <a:t>Results</a:t>
            </a:r>
            <a:r>
              <a:rPr lang="es-VE" dirty="0"/>
              <a:t>: </a:t>
            </a:r>
            <a:r>
              <a:rPr lang="es-VE" dirty="0" err="1"/>
              <a:t>Chloramphenicol</a:t>
            </a:r>
            <a:r>
              <a:rPr lang="es-VE" dirty="0"/>
              <a:t> </a:t>
            </a:r>
            <a:r>
              <a:rPr lang="es-VE" dirty="0" err="1"/>
              <a:t>used</a:t>
            </a:r>
            <a:r>
              <a:rPr lang="es-VE" dirty="0"/>
              <a:t> </a:t>
            </a:r>
            <a:r>
              <a:rPr lang="es-VE" dirty="0" err="1"/>
              <a:t>decrement</a:t>
            </a:r>
            <a:r>
              <a:rPr lang="es-VE" dirty="0"/>
              <a:t>.</a:t>
            </a:r>
          </a:p>
          <a:p>
            <a:pPr marL="914400" lvl="2" indent="0">
              <a:buNone/>
            </a:pPr>
            <a:r>
              <a:rPr lang="es-VE" dirty="0"/>
              <a:t>	    </a:t>
            </a:r>
            <a:r>
              <a:rPr lang="es-VE" dirty="0" err="1"/>
              <a:t>From</a:t>
            </a:r>
            <a:r>
              <a:rPr lang="es-VE" dirty="0"/>
              <a:t> 20,000 g to 3,000g anual.</a:t>
            </a:r>
          </a:p>
        </p:txBody>
      </p:sp>
      <p:sp>
        <p:nvSpPr>
          <p:cNvPr id="4" name="Marcador de contenido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VE" dirty="0" err="1"/>
              <a:t>Prevention</a:t>
            </a:r>
            <a:r>
              <a:rPr lang="es-VE" dirty="0"/>
              <a:t> </a:t>
            </a:r>
            <a:r>
              <a:rPr lang="es-VE" dirty="0" err="1"/>
              <a:t>Methods</a:t>
            </a:r>
            <a:r>
              <a:rPr lang="es-VE" dirty="0"/>
              <a:t> 3</a:t>
            </a:r>
          </a:p>
          <a:p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424122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s-VE" dirty="0" err="1"/>
              <a:t>Summary</a:t>
            </a:r>
            <a:endParaRPr lang="es-VE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487" y="1306225"/>
            <a:ext cx="3995786" cy="514290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8675" t="45363" r="5111" b="-43023"/>
          <a:stretch/>
        </p:blipFill>
        <p:spPr>
          <a:xfrm>
            <a:off x="2653945" y="1306225"/>
            <a:ext cx="3978503" cy="889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2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3143892" y="1500187"/>
            <a:ext cx="5024748" cy="3498533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s-ES_tradnl" sz="4600" i="1" dirty="0" err="1">
                <a:solidFill>
                  <a:schemeClr val="accent1"/>
                </a:solidFill>
              </a:rPr>
              <a:t>Thank</a:t>
            </a:r>
            <a:r>
              <a:rPr lang="es-ES_tradnl" sz="4600" i="1" dirty="0">
                <a:solidFill>
                  <a:schemeClr val="accent1"/>
                </a:solidFill>
              </a:rPr>
              <a:t> </a:t>
            </a:r>
            <a:r>
              <a:rPr lang="es-ES_tradnl" sz="4600" i="1" dirty="0" err="1">
                <a:solidFill>
                  <a:schemeClr val="accent1"/>
                </a:solidFill>
              </a:rPr>
              <a:t>you</a:t>
            </a:r>
            <a:r>
              <a:rPr lang="es-ES_tradnl" sz="4600" i="1" dirty="0">
                <a:solidFill>
                  <a:schemeClr val="accent1"/>
                </a:solidFill>
              </a:rPr>
              <a:t>.</a:t>
            </a:r>
          </a:p>
          <a:p>
            <a:pPr marL="0" lvl="1" indent="0" algn="ctr">
              <a:lnSpc>
                <a:spcPct val="110000"/>
              </a:lnSpc>
              <a:spcBef>
                <a:spcPts val="1000"/>
              </a:spcBef>
              <a:buNone/>
            </a:pPr>
            <a:endParaRPr lang="es-ES_tradnl" sz="4600" i="1" dirty="0">
              <a:solidFill>
                <a:schemeClr val="accent1"/>
              </a:solidFill>
              <a:latin typeface="Arial" charset="0"/>
              <a:ea typeface="Arial" charset="0"/>
              <a:cs typeface="Arial" charset="0"/>
            </a:endParaRPr>
          </a:p>
          <a:p>
            <a:pPr marL="0" lvl="3" indent="0" algn="ctr">
              <a:lnSpc>
                <a:spcPct val="110000"/>
              </a:lnSpc>
              <a:spcBef>
                <a:spcPts val="1000"/>
              </a:spcBef>
              <a:buNone/>
            </a:pPr>
            <a:r>
              <a:rPr lang="es-ES_tradnl" sz="4600" i="1" dirty="0" err="1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Danke</a:t>
            </a:r>
            <a:r>
              <a:rPr lang="es-ES_tradnl" sz="4600" i="1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. </a:t>
            </a:r>
          </a:p>
          <a:p>
            <a:pPr marL="0" lvl="2" indent="0" algn="ctr">
              <a:lnSpc>
                <a:spcPct val="110000"/>
              </a:lnSpc>
              <a:spcBef>
                <a:spcPts val="1000"/>
              </a:spcBef>
              <a:buNone/>
            </a:pPr>
            <a:endParaRPr lang="es-ES_tradnl" sz="4600" i="1" dirty="0">
              <a:solidFill>
                <a:schemeClr val="accent1"/>
              </a:solidFill>
              <a:latin typeface="Arial" charset="0"/>
              <a:ea typeface="Arial" charset="0"/>
              <a:cs typeface="Arial" charset="0"/>
            </a:endParaRPr>
          </a:p>
          <a:p>
            <a:pPr marL="0" lvl="6" indent="0" algn="r">
              <a:lnSpc>
                <a:spcPct val="110000"/>
              </a:lnSpc>
              <a:spcBef>
                <a:spcPts val="1000"/>
              </a:spcBef>
              <a:buNone/>
            </a:pPr>
            <a:r>
              <a:rPr lang="es-ES_tradnl" sz="4600" i="1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Gracias.</a:t>
            </a:r>
          </a:p>
          <a:p>
            <a:endParaRPr lang="es-ES_tradnl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71564"/>
            <a:ext cx="14859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 descr="C:\Documents and Settings\Administrador\Mis documentos\Mis Descargas\Techo Aula Mag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1355" y="3576531"/>
            <a:ext cx="2417962" cy="25508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413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024 2.59259E-6 L 2.77778E-7 2.59259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ción1" id="{F91D00FA-CD40-FA4B-B216-27CA14040580}" vid="{CAC254EF-E008-DE4F-962C-095B6B94C6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Plantilla-PowerPoint-Alan-Criollo</Template>
  <TotalTime>415</TotalTime>
  <Words>460</Words>
  <Application>Microsoft Office PowerPoint</Application>
  <PresentationFormat>On-screen Show (4:3)</PresentationFormat>
  <Paragraphs>100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Soporte</dc:creator>
  <cp:lastModifiedBy>omics</cp:lastModifiedBy>
  <cp:revision>39</cp:revision>
  <dcterms:created xsi:type="dcterms:W3CDTF">2016-09-09T21:52:59Z</dcterms:created>
  <dcterms:modified xsi:type="dcterms:W3CDTF">2016-09-12T12:35:12Z</dcterms:modified>
</cp:coreProperties>
</file>