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5" r:id="rId2"/>
  </p:sldMasterIdLst>
  <p:notesMasterIdLst>
    <p:notesMasterId r:id="rId33"/>
  </p:notesMasterIdLst>
  <p:handoutMasterIdLst>
    <p:handoutMasterId r:id="rId34"/>
  </p:handoutMasterIdLst>
  <p:sldIdLst>
    <p:sldId id="1041" r:id="rId3"/>
    <p:sldId id="1037" r:id="rId4"/>
    <p:sldId id="1043" r:id="rId5"/>
    <p:sldId id="1019" r:id="rId6"/>
    <p:sldId id="1003" r:id="rId7"/>
    <p:sldId id="1013" r:id="rId8"/>
    <p:sldId id="1036" r:id="rId9"/>
    <p:sldId id="1065" r:id="rId10"/>
    <p:sldId id="1053" r:id="rId11"/>
    <p:sldId id="1057" r:id="rId12"/>
    <p:sldId id="1016" r:id="rId13"/>
    <p:sldId id="1018" r:id="rId14"/>
    <p:sldId id="1046" r:id="rId15"/>
    <p:sldId id="1047" r:id="rId16"/>
    <p:sldId id="1055" r:id="rId17"/>
    <p:sldId id="1042" r:id="rId18"/>
    <p:sldId id="1017" r:id="rId19"/>
    <p:sldId id="1025" r:id="rId20"/>
    <p:sldId id="1056" r:id="rId21"/>
    <p:sldId id="1026" r:id="rId22"/>
    <p:sldId id="1030" r:id="rId23"/>
    <p:sldId id="1058" r:id="rId24"/>
    <p:sldId id="1059" r:id="rId25"/>
    <p:sldId id="1064" r:id="rId26"/>
    <p:sldId id="1060" r:id="rId27"/>
    <p:sldId id="1061" r:id="rId28"/>
    <p:sldId id="1066" r:id="rId29"/>
    <p:sldId id="1034" r:id="rId30"/>
    <p:sldId id="1054" r:id="rId31"/>
    <p:sldId id="105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christo" initials="c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94655" autoAdjust="0"/>
  </p:normalViewPr>
  <p:slideViewPr>
    <p:cSldViewPr>
      <p:cViewPr varScale="1">
        <p:scale>
          <a:sx n="65" d="100"/>
          <a:sy n="65" d="100"/>
        </p:scale>
        <p:origin x="148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8154"/>
    </p:cViewPr>
  </p:sorterViewPr>
  <p:notesViewPr>
    <p:cSldViewPr>
      <p:cViewPr varScale="1">
        <p:scale>
          <a:sx n="66" d="100"/>
          <a:sy n="66" d="100"/>
        </p:scale>
        <p:origin x="-223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dirty="0" smtClean="0"/>
              <a:t>Global disease </a:t>
            </a:r>
            <a:r>
              <a:rPr lang="en-GB" dirty="0"/>
              <a:t>burden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Disease burden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Non-CNS</c:v>
                </c:pt>
                <c:pt idx="1">
                  <c:v>CNS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dirty="0" smtClean="0"/>
              <a:t>Proportion of drugs</a:t>
            </a:r>
            <a:r>
              <a:rPr lang="en-GB" baseline="0" dirty="0" smtClean="0"/>
              <a:t> and </a:t>
            </a:r>
            <a:r>
              <a:rPr lang="en-GB" dirty="0" smtClean="0"/>
              <a:t>drug </a:t>
            </a:r>
            <a:r>
              <a:rPr lang="en-GB" dirty="0"/>
              <a:t>candidates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Drugs/drug candidates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Non-CNS</c:v>
                </c:pt>
                <c:pt idx="1">
                  <c:v>CNS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88.5</c:v>
                </c:pt>
                <c:pt idx="1">
                  <c:v>11.5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834852880232077E-2"/>
          <c:y val="0"/>
          <c:w val="0.92062128747064509"/>
          <c:h val="0.7157647261611002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Low</c:v>
                </c:pt>
                <c:pt idx="1">
                  <c:v>High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</c:v>
                </c:pt>
                <c:pt idx="1">
                  <c:v>90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Closed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Low</c:v>
                </c:pt>
                <c:pt idx="1">
                  <c:v>High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78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405712"/>
        <c:axId val="164406888"/>
      </c:barChart>
      <c:catAx>
        <c:axId val="16440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406888"/>
        <c:crosses val="autoZero"/>
        <c:auto val="1"/>
        <c:lblAlgn val="ctr"/>
        <c:lblOffset val="100"/>
        <c:noMultiLvlLbl val="0"/>
      </c:catAx>
      <c:valAx>
        <c:axId val="1644068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dirty="0" smtClean="0"/>
                  <a:t>Percentage of projects</a:t>
                </a:r>
                <a:endParaRPr lang="en-GB" sz="24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6440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C68BBC-6D45-4ABB-96EB-3B4B007CA44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4670E01-E8D4-45CD-9A24-A7E06F9C5891}">
      <dgm:prSet phldrT="[Text]"/>
      <dgm:spPr/>
      <dgm:t>
        <a:bodyPr/>
        <a:lstStyle/>
        <a:p>
          <a:r>
            <a:rPr lang="en-GB" dirty="0" smtClean="0"/>
            <a:t>Blood</a:t>
          </a:r>
          <a:endParaRPr lang="en-GB" dirty="0"/>
        </a:p>
      </dgm:t>
    </dgm:pt>
    <dgm:pt modelId="{3E9F304D-2219-415E-A6A1-B48402410191}" type="parTrans" cxnId="{17075CD6-4DE0-4D99-9E27-F606EA96B66A}">
      <dgm:prSet/>
      <dgm:spPr/>
      <dgm:t>
        <a:bodyPr/>
        <a:lstStyle/>
        <a:p>
          <a:endParaRPr lang="en-GB"/>
        </a:p>
      </dgm:t>
    </dgm:pt>
    <dgm:pt modelId="{407CCE1D-6529-4E1D-9260-3A12963400EB}" type="sibTrans" cxnId="{17075CD6-4DE0-4D99-9E27-F606EA96B66A}">
      <dgm:prSet/>
      <dgm:spPr/>
      <dgm:t>
        <a:bodyPr/>
        <a:lstStyle/>
        <a:p>
          <a:endParaRPr lang="en-GB"/>
        </a:p>
      </dgm:t>
    </dgm:pt>
    <dgm:pt modelId="{E226DC86-0590-461F-9971-F60595570E77}">
      <dgm:prSet phldrT="[Text]"/>
      <dgm:spPr/>
      <dgm:t>
        <a:bodyPr/>
        <a:lstStyle/>
        <a:p>
          <a:r>
            <a:rPr lang="en-GB" dirty="0" smtClean="0"/>
            <a:t>Brain</a:t>
          </a:r>
        </a:p>
        <a:p>
          <a:r>
            <a:rPr lang="en-GB" dirty="0" smtClean="0"/>
            <a:t>ISF</a:t>
          </a:r>
          <a:endParaRPr lang="en-GB" dirty="0"/>
        </a:p>
      </dgm:t>
    </dgm:pt>
    <dgm:pt modelId="{6D0F3079-CBD7-4B8F-9767-AB0A4FFAFF1A}" type="parTrans" cxnId="{212B782C-0C18-4E80-B3B7-3820F2C83FB1}">
      <dgm:prSet/>
      <dgm:spPr/>
      <dgm:t>
        <a:bodyPr/>
        <a:lstStyle/>
        <a:p>
          <a:endParaRPr lang="en-GB"/>
        </a:p>
      </dgm:t>
    </dgm:pt>
    <dgm:pt modelId="{DD9F6D93-629F-4440-875D-CCDAE7741CDF}" type="sibTrans" cxnId="{212B782C-0C18-4E80-B3B7-3820F2C83FB1}">
      <dgm:prSet/>
      <dgm:spPr/>
      <dgm:t>
        <a:bodyPr/>
        <a:lstStyle/>
        <a:p>
          <a:endParaRPr lang="en-GB"/>
        </a:p>
      </dgm:t>
    </dgm:pt>
    <dgm:pt modelId="{26586470-2268-47AB-8E99-98923713303D}">
      <dgm:prSet phldrT="[Text]"/>
      <dgm:spPr/>
      <dgm:t>
        <a:bodyPr/>
        <a:lstStyle/>
        <a:p>
          <a:r>
            <a:rPr lang="en-GB" dirty="0" smtClean="0"/>
            <a:t>PD effect</a:t>
          </a:r>
          <a:endParaRPr lang="en-GB" dirty="0"/>
        </a:p>
      </dgm:t>
    </dgm:pt>
    <dgm:pt modelId="{8DE7EE7C-BDCA-4735-840B-6AEF2697088A}" type="parTrans" cxnId="{CACD1328-D374-4D92-815E-9F4FB241C916}">
      <dgm:prSet/>
      <dgm:spPr/>
      <dgm:t>
        <a:bodyPr/>
        <a:lstStyle/>
        <a:p>
          <a:endParaRPr lang="en-GB"/>
        </a:p>
      </dgm:t>
    </dgm:pt>
    <dgm:pt modelId="{E57695F3-2113-454B-A5BA-32B6FBEF011F}" type="sibTrans" cxnId="{CACD1328-D374-4D92-815E-9F4FB241C916}">
      <dgm:prSet/>
      <dgm:spPr/>
      <dgm:t>
        <a:bodyPr/>
        <a:lstStyle/>
        <a:p>
          <a:endParaRPr lang="en-GB"/>
        </a:p>
      </dgm:t>
    </dgm:pt>
    <dgm:pt modelId="{9051FCE5-7446-43D3-820F-0ABAB8D2069C}" type="pres">
      <dgm:prSet presAssocID="{76C68BBC-6D45-4ABB-96EB-3B4B007CA44B}" presName="CompostProcess" presStyleCnt="0">
        <dgm:presLayoutVars>
          <dgm:dir/>
          <dgm:resizeHandles val="exact"/>
        </dgm:presLayoutVars>
      </dgm:prSet>
      <dgm:spPr/>
    </dgm:pt>
    <dgm:pt modelId="{3A8B7340-605F-4569-AF95-D23DF58A7480}" type="pres">
      <dgm:prSet presAssocID="{76C68BBC-6D45-4ABB-96EB-3B4B007CA44B}" presName="arrow" presStyleLbl="bgShp" presStyleIdx="0" presStyleCnt="1"/>
      <dgm:spPr/>
    </dgm:pt>
    <dgm:pt modelId="{3624D003-4A2C-426D-B820-DDF9C49BB194}" type="pres">
      <dgm:prSet presAssocID="{76C68BBC-6D45-4ABB-96EB-3B4B007CA44B}" presName="linearProcess" presStyleCnt="0"/>
      <dgm:spPr/>
    </dgm:pt>
    <dgm:pt modelId="{3F3EE3F9-C267-48F2-BAC3-4CC79E1D39CD}" type="pres">
      <dgm:prSet presAssocID="{04670E01-E8D4-45CD-9A24-A7E06F9C5891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78CD66-B4D0-4F2B-A7E1-4FBF10B46589}" type="pres">
      <dgm:prSet presAssocID="{407CCE1D-6529-4E1D-9260-3A12963400EB}" presName="sibTrans" presStyleCnt="0"/>
      <dgm:spPr/>
    </dgm:pt>
    <dgm:pt modelId="{789BEE2C-6D8B-4BEF-AA91-2FE1648F01C4}" type="pres">
      <dgm:prSet presAssocID="{E226DC86-0590-461F-9971-F60595570E7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643A96-93C9-4FFF-9977-50538DCDB4B5}" type="pres">
      <dgm:prSet presAssocID="{DD9F6D93-629F-4440-875D-CCDAE7741CDF}" presName="sibTrans" presStyleCnt="0"/>
      <dgm:spPr/>
    </dgm:pt>
    <dgm:pt modelId="{C2F40A52-55F3-4251-A189-3A85286BFB48}" type="pres">
      <dgm:prSet presAssocID="{26586470-2268-47AB-8E99-98923713303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A75ADC9-76D6-400D-B790-10E6C4531910}" type="presOf" srcId="{26586470-2268-47AB-8E99-98923713303D}" destId="{C2F40A52-55F3-4251-A189-3A85286BFB48}" srcOrd="0" destOrd="0" presId="urn:microsoft.com/office/officeart/2005/8/layout/hProcess9"/>
    <dgm:cxn modelId="{8BAA6CB7-E931-4F69-89D4-CE505663979A}" type="presOf" srcId="{76C68BBC-6D45-4ABB-96EB-3B4B007CA44B}" destId="{9051FCE5-7446-43D3-820F-0ABAB8D2069C}" srcOrd="0" destOrd="0" presId="urn:microsoft.com/office/officeart/2005/8/layout/hProcess9"/>
    <dgm:cxn modelId="{CACD1328-D374-4D92-815E-9F4FB241C916}" srcId="{76C68BBC-6D45-4ABB-96EB-3B4B007CA44B}" destId="{26586470-2268-47AB-8E99-98923713303D}" srcOrd="2" destOrd="0" parTransId="{8DE7EE7C-BDCA-4735-840B-6AEF2697088A}" sibTransId="{E57695F3-2113-454B-A5BA-32B6FBEF011F}"/>
    <dgm:cxn modelId="{18325682-CCFB-4E22-8C46-9FDE86715B62}" type="presOf" srcId="{04670E01-E8D4-45CD-9A24-A7E06F9C5891}" destId="{3F3EE3F9-C267-48F2-BAC3-4CC79E1D39CD}" srcOrd="0" destOrd="0" presId="urn:microsoft.com/office/officeart/2005/8/layout/hProcess9"/>
    <dgm:cxn modelId="{17075CD6-4DE0-4D99-9E27-F606EA96B66A}" srcId="{76C68BBC-6D45-4ABB-96EB-3B4B007CA44B}" destId="{04670E01-E8D4-45CD-9A24-A7E06F9C5891}" srcOrd="0" destOrd="0" parTransId="{3E9F304D-2219-415E-A6A1-B48402410191}" sibTransId="{407CCE1D-6529-4E1D-9260-3A12963400EB}"/>
    <dgm:cxn modelId="{BC6FB069-6FB3-468C-BC0E-DA1AD1B16E0B}" type="presOf" srcId="{E226DC86-0590-461F-9971-F60595570E77}" destId="{789BEE2C-6D8B-4BEF-AA91-2FE1648F01C4}" srcOrd="0" destOrd="0" presId="urn:microsoft.com/office/officeart/2005/8/layout/hProcess9"/>
    <dgm:cxn modelId="{212B782C-0C18-4E80-B3B7-3820F2C83FB1}" srcId="{76C68BBC-6D45-4ABB-96EB-3B4B007CA44B}" destId="{E226DC86-0590-461F-9971-F60595570E77}" srcOrd="1" destOrd="0" parTransId="{6D0F3079-CBD7-4B8F-9767-AB0A4FFAFF1A}" sibTransId="{DD9F6D93-629F-4440-875D-CCDAE7741CDF}"/>
    <dgm:cxn modelId="{E347BEAB-B07D-4651-A18F-C254E85B1DDA}" type="presParOf" srcId="{9051FCE5-7446-43D3-820F-0ABAB8D2069C}" destId="{3A8B7340-605F-4569-AF95-D23DF58A7480}" srcOrd="0" destOrd="0" presId="urn:microsoft.com/office/officeart/2005/8/layout/hProcess9"/>
    <dgm:cxn modelId="{FF6F2EBA-481A-4E25-9F88-FC82E1DF1E4C}" type="presParOf" srcId="{9051FCE5-7446-43D3-820F-0ABAB8D2069C}" destId="{3624D003-4A2C-426D-B820-DDF9C49BB194}" srcOrd="1" destOrd="0" presId="urn:microsoft.com/office/officeart/2005/8/layout/hProcess9"/>
    <dgm:cxn modelId="{9A0C2D08-9B4F-4EAB-988A-74B5E0C6939D}" type="presParOf" srcId="{3624D003-4A2C-426D-B820-DDF9C49BB194}" destId="{3F3EE3F9-C267-48F2-BAC3-4CC79E1D39CD}" srcOrd="0" destOrd="0" presId="urn:microsoft.com/office/officeart/2005/8/layout/hProcess9"/>
    <dgm:cxn modelId="{A00C32AA-8007-425A-84A2-15B725633A30}" type="presParOf" srcId="{3624D003-4A2C-426D-B820-DDF9C49BB194}" destId="{DF78CD66-B4D0-4F2B-A7E1-4FBF10B46589}" srcOrd="1" destOrd="0" presId="urn:microsoft.com/office/officeart/2005/8/layout/hProcess9"/>
    <dgm:cxn modelId="{8AEF0C2A-A18A-4434-A82E-484C873F4FB6}" type="presParOf" srcId="{3624D003-4A2C-426D-B820-DDF9C49BB194}" destId="{789BEE2C-6D8B-4BEF-AA91-2FE1648F01C4}" srcOrd="2" destOrd="0" presId="urn:microsoft.com/office/officeart/2005/8/layout/hProcess9"/>
    <dgm:cxn modelId="{12CC6458-413D-45CB-89BC-3D799368830C}" type="presParOf" srcId="{3624D003-4A2C-426D-B820-DDF9C49BB194}" destId="{6E643A96-93C9-4FFF-9977-50538DCDB4B5}" srcOrd="3" destOrd="0" presId="urn:microsoft.com/office/officeart/2005/8/layout/hProcess9"/>
    <dgm:cxn modelId="{FC5C98F7-AE92-4C82-818F-EA6293A73ACF}" type="presParOf" srcId="{3624D003-4A2C-426D-B820-DDF9C49BB194}" destId="{C2F40A52-55F3-4251-A189-3A85286BFB4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038069-F9A2-40F2-BA14-97CFB07154C8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E9B49B1-40C4-4C76-9C20-162A755D7A1D}">
      <dgm:prSet phldrT="[Text]" custT="1"/>
      <dgm:spPr/>
      <dgm:t>
        <a:bodyPr/>
        <a:lstStyle/>
        <a:p>
          <a:r>
            <a:rPr lang="en-GB" sz="2800" dirty="0" smtClean="0"/>
            <a:t>Mild</a:t>
          </a:r>
          <a:endParaRPr lang="en-GB" sz="2800" dirty="0"/>
        </a:p>
      </dgm:t>
    </dgm:pt>
    <dgm:pt modelId="{36A98AFA-949D-4EE1-990B-A03D1DCCB1B8}" type="parTrans" cxnId="{8D96F5B0-F5A8-402E-80DB-5A44A24FB5CF}">
      <dgm:prSet/>
      <dgm:spPr/>
      <dgm:t>
        <a:bodyPr/>
        <a:lstStyle/>
        <a:p>
          <a:endParaRPr lang="en-GB"/>
        </a:p>
      </dgm:t>
    </dgm:pt>
    <dgm:pt modelId="{9CA353A0-31F1-47BE-A372-DE860683DC33}" type="sibTrans" cxnId="{8D96F5B0-F5A8-402E-80DB-5A44A24FB5CF}">
      <dgm:prSet/>
      <dgm:spPr/>
      <dgm:t>
        <a:bodyPr/>
        <a:lstStyle/>
        <a:p>
          <a:endParaRPr lang="en-GB"/>
        </a:p>
      </dgm:t>
    </dgm:pt>
    <dgm:pt modelId="{39C93BC9-D940-4372-8621-0388022EE376}">
      <dgm:prSet phldrT="[Text]" custT="1"/>
      <dgm:spPr/>
      <dgm:t>
        <a:bodyPr/>
        <a:lstStyle/>
        <a:p>
          <a:r>
            <a:rPr lang="en-GB" sz="2800" dirty="0" smtClean="0"/>
            <a:t>Moderate</a:t>
          </a:r>
          <a:endParaRPr lang="en-GB" sz="2800" dirty="0"/>
        </a:p>
      </dgm:t>
    </dgm:pt>
    <dgm:pt modelId="{229A7A1A-2E31-412F-AD77-B75B1739E76A}" type="parTrans" cxnId="{D5F7573D-392E-4C1B-9671-5102903BB8E0}">
      <dgm:prSet/>
      <dgm:spPr/>
      <dgm:t>
        <a:bodyPr/>
        <a:lstStyle/>
        <a:p>
          <a:endParaRPr lang="en-GB"/>
        </a:p>
      </dgm:t>
    </dgm:pt>
    <dgm:pt modelId="{037BA16A-163C-4E82-BA54-072F4123B3C3}" type="sibTrans" cxnId="{D5F7573D-392E-4C1B-9671-5102903BB8E0}">
      <dgm:prSet/>
      <dgm:spPr/>
      <dgm:t>
        <a:bodyPr/>
        <a:lstStyle/>
        <a:p>
          <a:endParaRPr lang="en-GB"/>
        </a:p>
      </dgm:t>
    </dgm:pt>
    <dgm:pt modelId="{A444D363-0AD1-4D56-A646-F420B99B64CE}">
      <dgm:prSet phldrT="[Text]"/>
      <dgm:spPr/>
      <dgm:t>
        <a:bodyPr/>
        <a:lstStyle/>
        <a:p>
          <a:r>
            <a:rPr lang="en-GB" dirty="0" smtClean="0"/>
            <a:t>MMSE:       10-19</a:t>
          </a:r>
          <a:endParaRPr lang="en-GB" dirty="0"/>
        </a:p>
      </dgm:t>
    </dgm:pt>
    <dgm:pt modelId="{AEEA5F6D-0498-4382-A13F-D03BC054D760}" type="parTrans" cxnId="{7A84BB67-3170-4426-AC5E-078756AE9BBC}">
      <dgm:prSet/>
      <dgm:spPr/>
      <dgm:t>
        <a:bodyPr/>
        <a:lstStyle/>
        <a:p>
          <a:endParaRPr lang="en-GB"/>
        </a:p>
      </dgm:t>
    </dgm:pt>
    <dgm:pt modelId="{06E7C3A5-549C-4424-8848-D60B0543C653}" type="sibTrans" cxnId="{7A84BB67-3170-4426-AC5E-078756AE9BBC}">
      <dgm:prSet/>
      <dgm:spPr/>
      <dgm:t>
        <a:bodyPr/>
        <a:lstStyle/>
        <a:p>
          <a:endParaRPr lang="en-GB"/>
        </a:p>
      </dgm:t>
    </dgm:pt>
    <dgm:pt modelId="{300A17BB-5F52-4400-B8C6-72A238E35702}">
      <dgm:prSet phldrT="[Text]" custT="1"/>
      <dgm:spPr/>
      <dgm:t>
        <a:bodyPr/>
        <a:lstStyle/>
        <a:p>
          <a:r>
            <a:rPr lang="en-GB" sz="2800" dirty="0" smtClean="0"/>
            <a:t>Severe</a:t>
          </a:r>
          <a:endParaRPr lang="en-GB" sz="2800" dirty="0"/>
        </a:p>
      </dgm:t>
    </dgm:pt>
    <dgm:pt modelId="{E442280E-6E09-469E-B5A3-D0021EB236CC}" type="parTrans" cxnId="{5623795E-AC3F-4FC9-AECE-8F2E61297FB9}">
      <dgm:prSet/>
      <dgm:spPr/>
      <dgm:t>
        <a:bodyPr/>
        <a:lstStyle/>
        <a:p>
          <a:endParaRPr lang="en-GB"/>
        </a:p>
      </dgm:t>
    </dgm:pt>
    <dgm:pt modelId="{CCDDA320-1601-473C-85A3-382CE9E4630A}" type="sibTrans" cxnId="{5623795E-AC3F-4FC9-AECE-8F2E61297FB9}">
      <dgm:prSet/>
      <dgm:spPr/>
      <dgm:t>
        <a:bodyPr/>
        <a:lstStyle/>
        <a:p>
          <a:endParaRPr lang="en-GB"/>
        </a:p>
      </dgm:t>
    </dgm:pt>
    <dgm:pt modelId="{9E6469ED-5777-4FA6-921B-DB6C837641EA}">
      <dgm:prSet phldrT="[Text]"/>
      <dgm:spPr/>
      <dgm:t>
        <a:bodyPr/>
        <a:lstStyle/>
        <a:p>
          <a:r>
            <a:rPr lang="en-GB" dirty="0" smtClean="0"/>
            <a:t>0-9</a:t>
          </a:r>
          <a:endParaRPr lang="en-GB" dirty="0"/>
        </a:p>
      </dgm:t>
    </dgm:pt>
    <dgm:pt modelId="{54DB1C66-DF86-4A85-8EAB-37588D095B05}" type="parTrans" cxnId="{1DC88313-05F1-4D26-A3F4-813BE3121D13}">
      <dgm:prSet/>
      <dgm:spPr/>
      <dgm:t>
        <a:bodyPr/>
        <a:lstStyle/>
        <a:p>
          <a:endParaRPr lang="en-GB"/>
        </a:p>
      </dgm:t>
    </dgm:pt>
    <dgm:pt modelId="{298634E8-971A-4437-95AC-CE1CA9410EA6}" type="sibTrans" cxnId="{1DC88313-05F1-4D26-A3F4-813BE3121D13}">
      <dgm:prSet/>
      <dgm:spPr/>
      <dgm:t>
        <a:bodyPr/>
        <a:lstStyle/>
        <a:p>
          <a:endParaRPr lang="en-GB"/>
        </a:p>
      </dgm:t>
    </dgm:pt>
    <dgm:pt modelId="{F6B8C505-4DDD-42AB-87B6-1AC0BEDF051F}">
      <dgm:prSet phldrT="[Text]"/>
      <dgm:spPr/>
      <dgm:t>
        <a:bodyPr/>
        <a:lstStyle/>
        <a:p>
          <a:r>
            <a:rPr lang="en-GB" dirty="0" smtClean="0"/>
            <a:t>Episodic memory</a:t>
          </a:r>
          <a:endParaRPr lang="en-GB" dirty="0"/>
        </a:p>
      </dgm:t>
    </dgm:pt>
    <dgm:pt modelId="{82E7D135-04AE-437B-9793-D12ABEE39736}" type="parTrans" cxnId="{0BEA20CF-D114-4ABF-8954-21044E6FCAB2}">
      <dgm:prSet/>
      <dgm:spPr/>
      <dgm:t>
        <a:bodyPr/>
        <a:lstStyle/>
        <a:p>
          <a:endParaRPr lang="en-GB"/>
        </a:p>
      </dgm:t>
    </dgm:pt>
    <dgm:pt modelId="{2C744673-A8B2-4AC1-9FB5-9BBFC1655909}" type="sibTrans" cxnId="{0BEA20CF-D114-4ABF-8954-21044E6FCAB2}">
      <dgm:prSet/>
      <dgm:spPr/>
      <dgm:t>
        <a:bodyPr/>
        <a:lstStyle/>
        <a:p>
          <a:endParaRPr lang="en-GB"/>
        </a:p>
      </dgm:t>
    </dgm:pt>
    <dgm:pt modelId="{6043E32A-B12B-44D8-9A47-9CC3683688B8}">
      <dgm:prSet phldrT="[Text]"/>
      <dgm:spPr/>
      <dgm:t>
        <a:bodyPr/>
        <a:lstStyle/>
        <a:p>
          <a:r>
            <a:rPr lang="en-GB" dirty="0" smtClean="0"/>
            <a:t>MMSE:      20-25</a:t>
          </a:r>
          <a:endParaRPr lang="en-GB" dirty="0"/>
        </a:p>
      </dgm:t>
    </dgm:pt>
    <dgm:pt modelId="{02E0AD35-D8D9-4A8B-9B90-361A7AF269F0}" type="parTrans" cxnId="{D9262E73-A180-4391-B835-8A5C73C736C5}">
      <dgm:prSet/>
      <dgm:spPr/>
      <dgm:t>
        <a:bodyPr/>
        <a:lstStyle/>
        <a:p>
          <a:endParaRPr lang="en-GB"/>
        </a:p>
      </dgm:t>
    </dgm:pt>
    <dgm:pt modelId="{9991802E-BA5E-4FE0-B76F-245BA0A7A833}" type="sibTrans" cxnId="{D9262E73-A180-4391-B835-8A5C73C736C5}">
      <dgm:prSet/>
      <dgm:spPr/>
      <dgm:t>
        <a:bodyPr/>
        <a:lstStyle/>
        <a:p>
          <a:endParaRPr lang="en-GB"/>
        </a:p>
      </dgm:t>
    </dgm:pt>
    <dgm:pt modelId="{4CC5DC3C-C0A9-414E-BAD0-6026FEE0196E}">
      <dgm:prSet phldrT="[Text]"/>
      <dgm:spPr/>
      <dgm:t>
        <a:bodyPr/>
        <a:lstStyle/>
        <a:p>
          <a:r>
            <a:rPr lang="en-GB" dirty="0" err="1" smtClean="0"/>
            <a:t>Entorhinal</a:t>
          </a:r>
          <a:r>
            <a:rPr lang="en-GB" dirty="0" smtClean="0"/>
            <a:t> cortex (ECX)</a:t>
          </a:r>
          <a:endParaRPr lang="en-GB" dirty="0"/>
        </a:p>
      </dgm:t>
    </dgm:pt>
    <dgm:pt modelId="{B94A1FFE-2574-4998-A714-4560589A2CEC}" type="parTrans" cxnId="{DFDCBA7D-972A-4DE0-9435-A678AEC778B2}">
      <dgm:prSet/>
      <dgm:spPr/>
      <dgm:t>
        <a:bodyPr/>
        <a:lstStyle/>
        <a:p>
          <a:endParaRPr lang="en-GB"/>
        </a:p>
      </dgm:t>
    </dgm:pt>
    <dgm:pt modelId="{9443CA28-67CB-4285-B4E0-F35407BDEF30}" type="sibTrans" cxnId="{DFDCBA7D-972A-4DE0-9435-A678AEC778B2}">
      <dgm:prSet/>
      <dgm:spPr/>
      <dgm:t>
        <a:bodyPr/>
        <a:lstStyle/>
        <a:p>
          <a:endParaRPr lang="en-GB"/>
        </a:p>
      </dgm:t>
    </dgm:pt>
    <dgm:pt modelId="{C0A6D9EC-E778-4566-AA92-2EE860A6B304}">
      <dgm:prSet phldrT="[Text]"/>
      <dgm:spPr/>
      <dgm:t>
        <a:bodyPr/>
        <a:lstStyle/>
        <a:p>
          <a:r>
            <a:rPr lang="en-GB" dirty="0" smtClean="0"/>
            <a:t>ECX + cortex + LC, RN, </a:t>
          </a:r>
          <a:r>
            <a:rPr lang="en-GB" dirty="0" err="1" smtClean="0"/>
            <a:t>nbM</a:t>
          </a:r>
          <a:endParaRPr lang="en-GB" dirty="0"/>
        </a:p>
      </dgm:t>
    </dgm:pt>
    <dgm:pt modelId="{4AEB091D-B903-435F-AA54-B9F9759C59C8}" type="parTrans" cxnId="{AFC32F6D-7FB3-48F7-BA6E-8728B1B04720}">
      <dgm:prSet/>
      <dgm:spPr/>
      <dgm:t>
        <a:bodyPr/>
        <a:lstStyle/>
        <a:p>
          <a:endParaRPr lang="en-GB"/>
        </a:p>
      </dgm:t>
    </dgm:pt>
    <dgm:pt modelId="{A8582379-6326-4B3D-957B-48D97640E2CE}" type="sibTrans" cxnId="{AFC32F6D-7FB3-48F7-BA6E-8728B1B04720}">
      <dgm:prSet/>
      <dgm:spPr/>
      <dgm:t>
        <a:bodyPr/>
        <a:lstStyle/>
        <a:p>
          <a:endParaRPr lang="en-GB"/>
        </a:p>
      </dgm:t>
    </dgm:pt>
    <dgm:pt modelId="{7EE5432D-7C16-4BF6-A191-72C1D8498FD8}">
      <dgm:prSet phldrT="[Text]"/>
      <dgm:spPr/>
      <dgm:t>
        <a:bodyPr/>
        <a:lstStyle/>
        <a:p>
          <a:r>
            <a:rPr lang="en-GB" dirty="0" smtClean="0"/>
            <a:t>Executive function + working memory</a:t>
          </a:r>
          <a:endParaRPr lang="en-GB" dirty="0"/>
        </a:p>
      </dgm:t>
    </dgm:pt>
    <dgm:pt modelId="{6E1BE122-4F1C-4D07-A241-92766B8826D5}" type="parTrans" cxnId="{998BE18F-F735-4C26-B26F-5C887951AD49}">
      <dgm:prSet/>
      <dgm:spPr/>
      <dgm:t>
        <a:bodyPr/>
        <a:lstStyle/>
        <a:p>
          <a:endParaRPr lang="en-GB"/>
        </a:p>
      </dgm:t>
    </dgm:pt>
    <dgm:pt modelId="{BC9F029E-37B8-421E-BE3D-76F05720C121}" type="sibTrans" cxnId="{998BE18F-F735-4C26-B26F-5C887951AD49}">
      <dgm:prSet/>
      <dgm:spPr/>
      <dgm:t>
        <a:bodyPr/>
        <a:lstStyle/>
        <a:p>
          <a:endParaRPr lang="en-GB"/>
        </a:p>
      </dgm:t>
    </dgm:pt>
    <dgm:pt modelId="{DAFD7481-9B21-4D35-92A7-1D02B4AB4D0C}">
      <dgm:prSet phldrT="[Text]"/>
      <dgm:spPr/>
      <dgm:t>
        <a:bodyPr/>
        <a:lstStyle/>
        <a:p>
          <a:pPr rtl="0"/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Cortical association areas + amygdala +  thalamus,+ striatum</a:t>
          </a:r>
          <a:endParaRPr lang="en-GB" dirty="0"/>
        </a:p>
      </dgm:t>
    </dgm:pt>
    <dgm:pt modelId="{478A46C8-4F78-4062-8759-A4D8C6388CB3}" type="parTrans" cxnId="{5B23AF30-A1B8-43AD-8598-9186C0F484E3}">
      <dgm:prSet/>
      <dgm:spPr/>
      <dgm:t>
        <a:bodyPr/>
        <a:lstStyle/>
        <a:p>
          <a:endParaRPr lang="en-GB"/>
        </a:p>
      </dgm:t>
    </dgm:pt>
    <dgm:pt modelId="{289C21B6-13AC-44DC-998E-A194BFA794FF}" type="sibTrans" cxnId="{5B23AF30-A1B8-43AD-8598-9186C0F484E3}">
      <dgm:prSet/>
      <dgm:spPr/>
      <dgm:t>
        <a:bodyPr/>
        <a:lstStyle/>
        <a:p>
          <a:endParaRPr lang="en-GB"/>
        </a:p>
      </dgm:t>
    </dgm:pt>
    <dgm:pt modelId="{C35DB0CB-0664-40E1-89B6-8BEEC5595010}">
      <dgm:prSet phldrT="[Text]"/>
      <dgm:spPr/>
      <dgm:t>
        <a:bodyPr/>
        <a:lstStyle/>
        <a:p>
          <a:pPr rtl="0"/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Extensive deficits not restricted to cognition</a:t>
          </a:r>
          <a:endParaRPr lang="en-GB" dirty="0"/>
        </a:p>
      </dgm:t>
    </dgm:pt>
    <dgm:pt modelId="{F040F2F0-30B5-4762-84AC-46BE0D5EE83F}" type="parTrans" cxnId="{827C543C-7B6C-4858-B8FE-FFFC7A6A12D2}">
      <dgm:prSet/>
      <dgm:spPr/>
      <dgm:t>
        <a:bodyPr/>
        <a:lstStyle/>
        <a:p>
          <a:endParaRPr lang="en-GB"/>
        </a:p>
      </dgm:t>
    </dgm:pt>
    <dgm:pt modelId="{B8F4D012-FF1C-41B8-A905-77BCE13313EE}" type="sibTrans" cxnId="{827C543C-7B6C-4858-B8FE-FFFC7A6A12D2}">
      <dgm:prSet/>
      <dgm:spPr/>
      <dgm:t>
        <a:bodyPr/>
        <a:lstStyle/>
        <a:p>
          <a:endParaRPr lang="en-GB"/>
        </a:p>
      </dgm:t>
    </dgm:pt>
    <dgm:pt modelId="{EA495900-927B-4533-8823-2938741F4A36}" type="pres">
      <dgm:prSet presAssocID="{BC038069-F9A2-40F2-BA14-97CFB07154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A29C11A-D86E-4905-B11D-E6B8E3284E89}" type="pres">
      <dgm:prSet presAssocID="{2E9B49B1-40C4-4C76-9C20-162A755D7A1D}" presName="composite" presStyleCnt="0"/>
      <dgm:spPr/>
    </dgm:pt>
    <dgm:pt modelId="{F32B6C92-AE2C-444D-B687-7330D8DD249E}" type="pres">
      <dgm:prSet presAssocID="{2E9B49B1-40C4-4C76-9C20-162A755D7A1D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86FE950-4626-44A0-9EC0-CA68BD212D24}" type="pres">
      <dgm:prSet presAssocID="{2E9B49B1-40C4-4C76-9C20-162A755D7A1D}" presName="parSh" presStyleLbl="node1" presStyleIdx="0" presStyleCnt="3"/>
      <dgm:spPr/>
      <dgm:t>
        <a:bodyPr/>
        <a:lstStyle/>
        <a:p>
          <a:endParaRPr lang="en-GB"/>
        </a:p>
      </dgm:t>
    </dgm:pt>
    <dgm:pt modelId="{1F1E8D85-DDE0-49A3-8C36-F87425C8C64A}" type="pres">
      <dgm:prSet presAssocID="{2E9B49B1-40C4-4C76-9C20-162A755D7A1D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DC3591-EF0C-4FCD-833F-57B21E2D49AD}" type="pres">
      <dgm:prSet presAssocID="{9CA353A0-31F1-47BE-A372-DE860683DC33}" presName="sibTrans" presStyleLbl="sibTrans2D1" presStyleIdx="0" presStyleCnt="2"/>
      <dgm:spPr/>
      <dgm:t>
        <a:bodyPr/>
        <a:lstStyle/>
        <a:p>
          <a:endParaRPr lang="en-GB"/>
        </a:p>
      </dgm:t>
    </dgm:pt>
    <dgm:pt modelId="{CD3026D7-55A1-4B07-9087-46794C622BC8}" type="pres">
      <dgm:prSet presAssocID="{9CA353A0-31F1-47BE-A372-DE860683DC33}" presName="connTx" presStyleLbl="sibTrans2D1" presStyleIdx="0" presStyleCnt="2"/>
      <dgm:spPr/>
      <dgm:t>
        <a:bodyPr/>
        <a:lstStyle/>
        <a:p>
          <a:endParaRPr lang="en-GB"/>
        </a:p>
      </dgm:t>
    </dgm:pt>
    <dgm:pt modelId="{265A114C-D5B0-44B3-B8AD-067AE744C4E1}" type="pres">
      <dgm:prSet presAssocID="{39C93BC9-D940-4372-8621-0388022EE376}" presName="composite" presStyleCnt="0"/>
      <dgm:spPr/>
    </dgm:pt>
    <dgm:pt modelId="{17DC41D4-1494-4273-9954-A1D41F2513AE}" type="pres">
      <dgm:prSet presAssocID="{39C93BC9-D940-4372-8621-0388022EE376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982730-BDD9-407E-B968-6D9351DB8B33}" type="pres">
      <dgm:prSet presAssocID="{39C93BC9-D940-4372-8621-0388022EE376}" presName="parSh" presStyleLbl="node1" presStyleIdx="1" presStyleCnt="3"/>
      <dgm:spPr/>
      <dgm:t>
        <a:bodyPr/>
        <a:lstStyle/>
        <a:p>
          <a:endParaRPr lang="en-GB"/>
        </a:p>
      </dgm:t>
    </dgm:pt>
    <dgm:pt modelId="{CE0C7E7C-63E5-48BB-BD3E-202E08EF0A5A}" type="pres">
      <dgm:prSet presAssocID="{39C93BC9-D940-4372-8621-0388022EE376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4306F7-CF37-4E01-A2A7-0AE70C4FAA6D}" type="pres">
      <dgm:prSet presAssocID="{037BA16A-163C-4E82-BA54-072F4123B3C3}" presName="sibTrans" presStyleLbl="sibTrans2D1" presStyleIdx="1" presStyleCnt="2"/>
      <dgm:spPr/>
      <dgm:t>
        <a:bodyPr/>
        <a:lstStyle/>
        <a:p>
          <a:endParaRPr lang="en-GB"/>
        </a:p>
      </dgm:t>
    </dgm:pt>
    <dgm:pt modelId="{6837AE10-2153-434B-A71A-52C514B6E03C}" type="pres">
      <dgm:prSet presAssocID="{037BA16A-163C-4E82-BA54-072F4123B3C3}" presName="connTx" presStyleLbl="sibTrans2D1" presStyleIdx="1" presStyleCnt="2"/>
      <dgm:spPr/>
      <dgm:t>
        <a:bodyPr/>
        <a:lstStyle/>
        <a:p>
          <a:endParaRPr lang="en-GB"/>
        </a:p>
      </dgm:t>
    </dgm:pt>
    <dgm:pt modelId="{EC704BF9-DAD0-4997-963A-313D52B82985}" type="pres">
      <dgm:prSet presAssocID="{300A17BB-5F52-4400-B8C6-72A238E35702}" presName="composite" presStyleCnt="0"/>
      <dgm:spPr/>
    </dgm:pt>
    <dgm:pt modelId="{49569EA8-E6D5-4D9B-8717-95A1064A8AFF}" type="pres">
      <dgm:prSet presAssocID="{300A17BB-5F52-4400-B8C6-72A238E35702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7FC24A-E394-4E8A-A16C-00A54D418D23}" type="pres">
      <dgm:prSet presAssocID="{300A17BB-5F52-4400-B8C6-72A238E35702}" presName="parSh" presStyleLbl="node1" presStyleIdx="2" presStyleCnt="3"/>
      <dgm:spPr/>
      <dgm:t>
        <a:bodyPr/>
        <a:lstStyle/>
        <a:p>
          <a:endParaRPr lang="en-GB"/>
        </a:p>
      </dgm:t>
    </dgm:pt>
    <dgm:pt modelId="{50864E06-B5EC-4CC1-92B2-F4FDBCA9D740}" type="pres">
      <dgm:prSet presAssocID="{300A17BB-5F52-4400-B8C6-72A238E35702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7BBA93A-2935-4901-9752-64BFF2C3AF9E}" type="presOf" srcId="{A444D363-0AD1-4D56-A646-F420B99B64CE}" destId="{CE0C7E7C-63E5-48BB-BD3E-202E08EF0A5A}" srcOrd="0" destOrd="2" presId="urn:microsoft.com/office/officeart/2005/8/layout/process3"/>
    <dgm:cxn modelId="{DE07E037-7FF8-40CB-9D3F-DEE7311B72DD}" type="presOf" srcId="{C0A6D9EC-E778-4566-AA92-2EE860A6B304}" destId="{CE0C7E7C-63E5-48BB-BD3E-202E08EF0A5A}" srcOrd="0" destOrd="0" presId="urn:microsoft.com/office/officeart/2005/8/layout/process3"/>
    <dgm:cxn modelId="{318625D5-3B52-48EF-B0DF-FB500736E33C}" type="presOf" srcId="{F6B8C505-4DDD-42AB-87B6-1AC0BEDF051F}" destId="{1F1E8D85-DDE0-49A3-8C36-F87425C8C64A}" srcOrd="0" destOrd="1" presId="urn:microsoft.com/office/officeart/2005/8/layout/process3"/>
    <dgm:cxn modelId="{998BE18F-F735-4C26-B26F-5C887951AD49}" srcId="{39C93BC9-D940-4372-8621-0388022EE376}" destId="{7EE5432D-7C16-4BF6-A191-72C1D8498FD8}" srcOrd="1" destOrd="0" parTransId="{6E1BE122-4F1C-4D07-A241-92766B8826D5}" sibTransId="{BC9F029E-37B8-421E-BE3D-76F05720C121}"/>
    <dgm:cxn modelId="{827C543C-7B6C-4858-B8FE-FFFC7A6A12D2}" srcId="{300A17BB-5F52-4400-B8C6-72A238E35702}" destId="{C35DB0CB-0664-40E1-89B6-8BEEC5595010}" srcOrd="1" destOrd="0" parTransId="{F040F2F0-30B5-4762-84AC-46BE0D5EE83F}" sibTransId="{B8F4D012-FF1C-41B8-A905-77BCE13313EE}"/>
    <dgm:cxn modelId="{F8FCE12E-A476-4F41-8BFA-45EF0E770EAE}" type="presOf" srcId="{300A17BB-5F52-4400-B8C6-72A238E35702}" destId="{667FC24A-E394-4E8A-A16C-00A54D418D23}" srcOrd="1" destOrd="0" presId="urn:microsoft.com/office/officeart/2005/8/layout/process3"/>
    <dgm:cxn modelId="{0BEA20CF-D114-4ABF-8954-21044E6FCAB2}" srcId="{2E9B49B1-40C4-4C76-9C20-162A755D7A1D}" destId="{F6B8C505-4DDD-42AB-87B6-1AC0BEDF051F}" srcOrd="1" destOrd="0" parTransId="{82E7D135-04AE-437B-9793-D12ABEE39736}" sibTransId="{2C744673-A8B2-4AC1-9FB5-9BBFC1655909}"/>
    <dgm:cxn modelId="{B19D3612-F6FD-4742-B6BA-F842542B1F38}" type="presOf" srcId="{C35DB0CB-0664-40E1-89B6-8BEEC5595010}" destId="{50864E06-B5EC-4CC1-92B2-F4FDBCA9D740}" srcOrd="0" destOrd="1" presId="urn:microsoft.com/office/officeart/2005/8/layout/process3"/>
    <dgm:cxn modelId="{AFC32F6D-7FB3-48F7-BA6E-8728B1B04720}" srcId="{39C93BC9-D940-4372-8621-0388022EE376}" destId="{C0A6D9EC-E778-4566-AA92-2EE860A6B304}" srcOrd="0" destOrd="0" parTransId="{4AEB091D-B903-435F-AA54-B9F9759C59C8}" sibTransId="{A8582379-6326-4B3D-957B-48D97640E2CE}"/>
    <dgm:cxn modelId="{492A54D3-10CE-4AC1-BA17-DA3B2863E204}" type="presOf" srcId="{2E9B49B1-40C4-4C76-9C20-162A755D7A1D}" destId="{F32B6C92-AE2C-444D-B687-7330D8DD249E}" srcOrd="0" destOrd="0" presId="urn:microsoft.com/office/officeart/2005/8/layout/process3"/>
    <dgm:cxn modelId="{5623795E-AC3F-4FC9-AECE-8F2E61297FB9}" srcId="{BC038069-F9A2-40F2-BA14-97CFB07154C8}" destId="{300A17BB-5F52-4400-B8C6-72A238E35702}" srcOrd="2" destOrd="0" parTransId="{E442280E-6E09-469E-B5A3-D0021EB236CC}" sibTransId="{CCDDA320-1601-473C-85A3-382CE9E4630A}"/>
    <dgm:cxn modelId="{D9262E73-A180-4391-B835-8A5C73C736C5}" srcId="{2E9B49B1-40C4-4C76-9C20-162A755D7A1D}" destId="{6043E32A-B12B-44D8-9A47-9CC3683688B8}" srcOrd="2" destOrd="0" parTransId="{02E0AD35-D8D9-4A8B-9B90-361A7AF269F0}" sibTransId="{9991802E-BA5E-4FE0-B76F-245BA0A7A833}"/>
    <dgm:cxn modelId="{8D96F5B0-F5A8-402E-80DB-5A44A24FB5CF}" srcId="{BC038069-F9A2-40F2-BA14-97CFB07154C8}" destId="{2E9B49B1-40C4-4C76-9C20-162A755D7A1D}" srcOrd="0" destOrd="0" parTransId="{36A98AFA-949D-4EE1-990B-A03D1DCCB1B8}" sibTransId="{9CA353A0-31F1-47BE-A372-DE860683DC33}"/>
    <dgm:cxn modelId="{63D948C6-724C-4621-9483-A06611F0D2BE}" type="presOf" srcId="{300A17BB-5F52-4400-B8C6-72A238E35702}" destId="{49569EA8-E6D5-4D9B-8717-95A1064A8AFF}" srcOrd="0" destOrd="0" presId="urn:microsoft.com/office/officeart/2005/8/layout/process3"/>
    <dgm:cxn modelId="{CD2F3042-B533-4DDC-9746-3F486CAD13F5}" type="presOf" srcId="{037BA16A-163C-4E82-BA54-072F4123B3C3}" destId="{5B4306F7-CF37-4E01-A2A7-0AE70C4FAA6D}" srcOrd="0" destOrd="0" presId="urn:microsoft.com/office/officeart/2005/8/layout/process3"/>
    <dgm:cxn modelId="{2D50DF13-30E0-4287-BEBD-18FD31424E50}" type="presOf" srcId="{7EE5432D-7C16-4BF6-A191-72C1D8498FD8}" destId="{CE0C7E7C-63E5-48BB-BD3E-202E08EF0A5A}" srcOrd="0" destOrd="1" presId="urn:microsoft.com/office/officeart/2005/8/layout/process3"/>
    <dgm:cxn modelId="{5B23AF30-A1B8-43AD-8598-9186C0F484E3}" srcId="{300A17BB-5F52-4400-B8C6-72A238E35702}" destId="{DAFD7481-9B21-4D35-92A7-1D02B4AB4D0C}" srcOrd="0" destOrd="0" parTransId="{478A46C8-4F78-4062-8759-A4D8C6388CB3}" sibTransId="{289C21B6-13AC-44DC-998E-A194BFA794FF}"/>
    <dgm:cxn modelId="{BDF7C2E1-537E-4330-B4EF-F3B2C4D8C482}" type="presOf" srcId="{9CA353A0-31F1-47BE-A372-DE860683DC33}" destId="{CD3026D7-55A1-4B07-9087-46794C622BC8}" srcOrd="1" destOrd="0" presId="urn:microsoft.com/office/officeart/2005/8/layout/process3"/>
    <dgm:cxn modelId="{32E28B42-C242-4936-B351-30C1B4A577E0}" type="presOf" srcId="{39C93BC9-D940-4372-8621-0388022EE376}" destId="{D5982730-BDD9-407E-B968-6D9351DB8B33}" srcOrd="1" destOrd="0" presId="urn:microsoft.com/office/officeart/2005/8/layout/process3"/>
    <dgm:cxn modelId="{BCEC3F3B-41F5-4754-AA04-08897FE9BDD7}" type="presOf" srcId="{2E9B49B1-40C4-4C76-9C20-162A755D7A1D}" destId="{386FE950-4626-44A0-9EC0-CA68BD212D24}" srcOrd="1" destOrd="0" presId="urn:microsoft.com/office/officeart/2005/8/layout/process3"/>
    <dgm:cxn modelId="{155D6134-BEC9-414B-8F1A-113066E0F5B9}" type="presOf" srcId="{9CA353A0-31F1-47BE-A372-DE860683DC33}" destId="{8DDC3591-EF0C-4FCD-833F-57B21E2D49AD}" srcOrd="0" destOrd="0" presId="urn:microsoft.com/office/officeart/2005/8/layout/process3"/>
    <dgm:cxn modelId="{9DF5DF00-76EC-4374-AE3F-6374F02D8D2C}" type="presOf" srcId="{4CC5DC3C-C0A9-414E-BAD0-6026FEE0196E}" destId="{1F1E8D85-DDE0-49A3-8C36-F87425C8C64A}" srcOrd="0" destOrd="0" presId="urn:microsoft.com/office/officeart/2005/8/layout/process3"/>
    <dgm:cxn modelId="{1DC88313-05F1-4D26-A3F4-813BE3121D13}" srcId="{300A17BB-5F52-4400-B8C6-72A238E35702}" destId="{9E6469ED-5777-4FA6-921B-DB6C837641EA}" srcOrd="2" destOrd="0" parTransId="{54DB1C66-DF86-4A85-8EAB-37588D095B05}" sibTransId="{298634E8-971A-4437-95AC-CE1CA9410EA6}"/>
    <dgm:cxn modelId="{6E122B0A-032F-4F29-BA39-D152B35918A7}" type="presOf" srcId="{9E6469ED-5777-4FA6-921B-DB6C837641EA}" destId="{50864E06-B5EC-4CC1-92B2-F4FDBCA9D740}" srcOrd="0" destOrd="2" presId="urn:microsoft.com/office/officeart/2005/8/layout/process3"/>
    <dgm:cxn modelId="{1112B6D1-24B0-4660-B22C-D13F25A4E612}" type="presOf" srcId="{6043E32A-B12B-44D8-9A47-9CC3683688B8}" destId="{1F1E8D85-DDE0-49A3-8C36-F87425C8C64A}" srcOrd="0" destOrd="2" presId="urn:microsoft.com/office/officeart/2005/8/layout/process3"/>
    <dgm:cxn modelId="{EBF51C27-B09B-42ED-AA35-23830E18B871}" type="presOf" srcId="{037BA16A-163C-4E82-BA54-072F4123B3C3}" destId="{6837AE10-2153-434B-A71A-52C514B6E03C}" srcOrd="1" destOrd="0" presId="urn:microsoft.com/office/officeart/2005/8/layout/process3"/>
    <dgm:cxn modelId="{DFDCBA7D-972A-4DE0-9435-A678AEC778B2}" srcId="{2E9B49B1-40C4-4C76-9C20-162A755D7A1D}" destId="{4CC5DC3C-C0A9-414E-BAD0-6026FEE0196E}" srcOrd="0" destOrd="0" parTransId="{B94A1FFE-2574-4998-A714-4560589A2CEC}" sibTransId="{9443CA28-67CB-4285-B4E0-F35407BDEF30}"/>
    <dgm:cxn modelId="{7462A815-9525-400B-BC95-5CF5AA5001B3}" type="presOf" srcId="{39C93BC9-D940-4372-8621-0388022EE376}" destId="{17DC41D4-1494-4273-9954-A1D41F2513AE}" srcOrd="0" destOrd="0" presId="urn:microsoft.com/office/officeart/2005/8/layout/process3"/>
    <dgm:cxn modelId="{7A84BB67-3170-4426-AC5E-078756AE9BBC}" srcId="{39C93BC9-D940-4372-8621-0388022EE376}" destId="{A444D363-0AD1-4D56-A646-F420B99B64CE}" srcOrd="2" destOrd="0" parTransId="{AEEA5F6D-0498-4382-A13F-D03BC054D760}" sibTransId="{06E7C3A5-549C-4424-8848-D60B0543C653}"/>
    <dgm:cxn modelId="{58DF318C-9A77-4093-BB8F-16C043A42E21}" type="presOf" srcId="{DAFD7481-9B21-4D35-92A7-1D02B4AB4D0C}" destId="{50864E06-B5EC-4CC1-92B2-F4FDBCA9D740}" srcOrd="0" destOrd="0" presId="urn:microsoft.com/office/officeart/2005/8/layout/process3"/>
    <dgm:cxn modelId="{974C1195-7F9A-497C-A720-0F902C4D663B}" type="presOf" srcId="{BC038069-F9A2-40F2-BA14-97CFB07154C8}" destId="{EA495900-927B-4533-8823-2938741F4A36}" srcOrd="0" destOrd="0" presId="urn:microsoft.com/office/officeart/2005/8/layout/process3"/>
    <dgm:cxn modelId="{D5F7573D-392E-4C1B-9671-5102903BB8E0}" srcId="{BC038069-F9A2-40F2-BA14-97CFB07154C8}" destId="{39C93BC9-D940-4372-8621-0388022EE376}" srcOrd="1" destOrd="0" parTransId="{229A7A1A-2E31-412F-AD77-B75B1739E76A}" sibTransId="{037BA16A-163C-4E82-BA54-072F4123B3C3}"/>
    <dgm:cxn modelId="{DFA299C7-C43B-4607-AEE3-1C80F09216AF}" type="presParOf" srcId="{EA495900-927B-4533-8823-2938741F4A36}" destId="{4A29C11A-D86E-4905-B11D-E6B8E3284E89}" srcOrd="0" destOrd="0" presId="urn:microsoft.com/office/officeart/2005/8/layout/process3"/>
    <dgm:cxn modelId="{4918D650-D172-41A7-B80D-D1C0ED789439}" type="presParOf" srcId="{4A29C11A-D86E-4905-B11D-E6B8E3284E89}" destId="{F32B6C92-AE2C-444D-B687-7330D8DD249E}" srcOrd="0" destOrd="0" presId="urn:microsoft.com/office/officeart/2005/8/layout/process3"/>
    <dgm:cxn modelId="{439D96F8-06C8-4F11-9C93-E13AB7B4BF6B}" type="presParOf" srcId="{4A29C11A-D86E-4905-B11D-E6B8E3284E89}" destId="{386FE950-4626-44A0-9EC0-CA68BD212D24}" srcOrd="1" destOrd="0" presId="urn:microsoft.com/office/officeart/2005/8/layout/process3"/>
    <dgm:cxn modelId="{71D40967-0ED4-46B3-9E88-1D39A896BB9C}" type="presParOf" srcId="{4A29C11A-D86E-4905-B11D-E6B8E3284E89}" destId="{1F1E8D85-DDE0-49A3-8C36-F87425C8C64A}" srcOrd="2" destOrd="0" presId="urn:microsoft.com/office/officeart/2005/8/layout/process3"/>
    <dgm:cxn modelId="{DE2F1AF4-92CB-42BC-B916-D4EE58C1955B}" type="presParOf" srcId="{EA495900-927B-4533-8823-2938741F4A36}" destId="{8DDC3591-EF0C-4FCD-833F-57B21E2D49AD}" srcOrd="1" destOrd="0" presId="urn:microsoft.com/office/officeart/2005/8/layout/process3"/>
    <dgm:cxn modelId="{8E9D778B-F7E4-4D7D-9614-78A68BE80C06}" type="presParOf" srcId="{8DDC3591-EF0C-4FCD-833F-57B21E2D49AD}" destId="{CD3026D7-55A1-4B07-9087-46794C622BC8}" srcOrd="0" destOrd="0" presId="urn:microsoft.com/office/officeart/2005/8/layout/process3"/>
    <dgm:cxn modelId="{50E35964-B04F-4250-B7AB-729AD0BB3367}" type="presParOf" srcId="{EA495900-927B-4533-8823-2938741F4A36}" destId="{265A114C-D5B0-44B3-B8AD-067AE744C4E1}" srcOrd="2" destOrd="0" presId="urn:microsoft.com/office/officeart/2005/8/layout/process3"/>
    <dgm:cxn modelId="{5C2D3D97-424B-488C-884E-94CF40FD7417}" type="presParOf" srcId="{265A114C-D5B0-44B3-B8AD-067AE744C4E1}" destId="{17DC41D4-1494-4273-9954-A1D41F2513AE}" srcOrd="0" destOrd="0" presId="urn:microsoft.com/office/officeart/2005/8/layout/process3"/>
    <dgm:cxn modelId="{CBB9A3CE-945C-4B61-83F8-E7F313E02EA5}" type="presParOf" srcId="{265A114C-D5B0-44B3-B8AD-067AE744C4E1}" destId="{D5982730-BDD9-407E-B968-6D9351DB8B33}" srcOrd="1" destOrd="0" presId="urn:microsoft.com/office/officeart/2005/8/layout/process3"/>
    <dgm:cxn modelId="{95412904-B809-4AD2-8E2A-4740E3FCD95A}" type="presParOf" srcId="{265A114C-D5B0-44B3-B8AD-067AE744C4E1}" destId="{CE0C7E7C-63E5-48BB-BD3E-202E08EF0A5A}" srcOrd="2" destOrd="0" presId="urn:microsoft.com/office/officeart/2005/8/layout/process3"/>
    <dgm:cxn modelId="{5B83D552-1A6B-477A-B13E-E70D2844C48C}" type="presParOf" srcId="{EA495900-927B-4533-8823-2938741F4A36}" destId="{5B4306F7-CF37-4E01-A2A7-0AE70C4FAA6D}" srcOrd="3" destOrd="0" presId="urn:microsoft.com/office/officeart/2005/8/layout/process3"/>
    <dgm:cxn modelId="{ED449B36-5838-4674-A936-D884BED13821}" type="presParOf" srcId="{5B4306F7-CF37-4E01-A2A7-0AE70C4FAA6D}" destId="{6837AE10-2153-434B-A71A-52C514B6E03C}" srcOrd="0" destOrd="0" presId="urn:microsoft.com/office/officeart/2005/8/layout/process3"/>
    <dgm:cxn modelId="{545BA366-989C-4D04-BB36-AB3E350BBF62}" type="presParOf" srcId="{EA495900-927B-4533-8823-2938741F4A36}" destId="{EC704BF9-DAD0-4997-963A-313D52B82985}" srcOrd="4" destOrd="0" presId="urn:microsoft.com/office/officeart/2005/8/layout/process3"/>
    <dgm:cxn modelId="{4369DAF8-2CBC-49BE-8FC4-700F805E9A38}" type="presParOf" srcId="{EC704BF9-DAD0-4997-963A-313D52B82985}" destId="{49569EA8-E6D5-4D9B-8717-95A1064A8AFF}" srcOrd="0" destOrd="0" presId="urn:microsoft.com/office/officeart/2005/8/layout/process3"/>
    <dgm:cxn modelId="{5096B04A-3926-41E3-AB87-D91238C0B9BB}" type="presParOf" srcId="{EC704BF9-DAD0-4997-963A-313D52B82985}" destId="{667FC24A-E394-4E8A-A16C-00A54D418D23}" srcOrd="1" destOrd="0" presId="urn:microsoft.com/office/officeart/2005/8/layout/process3"/>
    <dgm:cxn modelId="{937906AB-3E57-4C9E-AE10-9493F258D763}" type="presParOf" srcId="{EC704BF9-DAD0-4997-963A-313D52B82985}" destId="{50864E06-B5EC-4CC1-92B2-F4FDBCA9D740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B7340-605F-4569-AF95-D23DF58A7480}">
      <dsp:nvSpPr>
        <dsp:cNvPr id="0" name=""/>
        <dsp:cNvSpPr/>
      </dsp:nvSpPr>
      <dsp:spPr>
        <a:xfrm>
          <a:off x="383442" y="0"/>
          <a:ext cx="4345682" cy="338437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EE3F9-C267-48F2-BAC3-4CC79E1D39CD}">
      <dsp:nvSpPr>
        <dsp:cNvPr id="0" name=""/>
        <dsp:cNvSpPr/>
      </dsp:nvSpPr>
      <dsp:spPr>
        <a:xfrm>
          <a:off x="101352" y="1015312"/>
          <a:ext cx="1533770" cy="1353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Blood</a:t>
          </a:r>
          <a:endParaRPr lang="en-GB" sz="2900" kern="1200" dirty="0"/>
        </a:p>
      </dsp:txBody>
      <dsp:txXfrm>
        <a:off x="167437" y="1081397"/>
        <a:ext cx="1401600" cy="1221580"/>
      </dsp:txXfrm>
    </dsp:sp>
    <dsp:sp modelId="{789BEE2C-6D8B-4BEF-AA91-2FE1648F01C4}">
      <dsp:nvSpPr>
        <dsp:cNvPr id="0" name=""/>
        <dsp:cNvSpPr/>
      </dsp:nvSpPr>
      <dsp:spPr>
        <a:xfrm>
          <a:off x="1789398" y="1015312"/>
          <a:ext cx="1533770" cy="1353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Brain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ISF</a:t>
          </a:r>
          <a:endParaRPr lang="en-GB" sz="2900" kern="1200" dirty="0"/>
        </a:p>
      </dsp:txBody>
      <dsp:txXfrm>
        <a:off x="1855483" y="1081397"/>
        <a:ext cx="1401600" cy="1221580"/>
      </dsp:txXfrm>
    </dsp:sp>
    <dsp:sp modelId="{C2F40A52-55F3-4251-A189-3A85286BFB48}">
      <dsp:nvSpPr>
        <dsp:cNvPr id="0" name=""/>
        <dsp:cNvSpPr/>
      </dsp:nvSpPr>
      <dsp:spPr>
        <a:xfrm>
          <a:off x="3477444" y="1015312"/>
          <a:ext cx="1533770" cy="13537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PD effect</a:t>
          </a:r>
          <a:endParaRPr lang="en-GB" sz="2900" kern="1200" dirty="0"/>
        </a:p>
      </dsp:txBody>
      <dsp:txXfrm>
        <a:off x="3543529" y="1081397"/>
        <a:ext cx="1401600" cy="1221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FE950-4626-44A0-9EC0-CA68BD212D24}">
      <dsp:nvSpPr>
        <dsp:cNvPr id="0" name=""/>
        <dsp:cNvSpPr/>
      </dsp:nvSpPr>
      <dsp:spPr>
        <a:xfrm>
          <a:off x="4093" y="93524"/>
          <a:ext cx="1861062" cy="1051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Mild</a:t>
          </a:r>
          <a:endParaRPr lang="en-GB" sz="2800" kern="1200" dirty="0"/>
        </a:p>
      </dsp:txBody>
      <dsp:txXfrm>
        <a:off x="4093" y="93524"/>
        <a:ext cx="1861062" cy="701282"/>
      </dsp:txXfrm>
    </dsp:sp>
    <dsp:sp modelId="{1F1E8D85-DDE0-49A3-8C36-F87425C8C64A}">
      <dsp:nvSpPr>
        <dsp:cNvPr id="0" name=""/>
        <dsp:cNvSpPr/>
      </dsp:nvSpPr>
      <dsp:spPr>
        <a:xfrm>
          <a:off x="385274" y="794807"/>
          <a:ext cx="1861062" cy="3316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dirty="0" err="1" smtClean="0"/>
            <a:t>Entorhinal</a:t>
          </a:r>
          <a:r>
            <a:rPr lang="en-GB" sz="1900" kern="1200" dirty="0" smtClean="0"/>
            <a:t> cortex (ECX)</a:t>
          </a: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dirty="0" smtClean="0"/>
            <a:t>Episodic memory</a:t>
          </a: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dirty="0" smtClean="0"/>
            <a:t>MMSE:      20-25</a:t>
          </a:r>
          <a:endParaRPr lang="en-GB" sz="1900" kern="1200" dirty="0"/>
        </a:p>
      </dsp:txBody>
      <dsp:txXfrm>
        <a:off x="439783" y="849316"/>
        <a:ext cx="1752044" cy="3207714"/>
      </dsp:txXfrm>
    </dsp:sp>
    <dsp:sp modelId="{8DDC3591-EF0C-4FCD-833F-57B21E2D49AD}">
      <dsp:nvSpPr>
        <dsp:cNvPr id="0" name=""/>
        <dsp:cNvSpPr/>
      </dsp:nvSpPr>
      <dsp:spPr>
        <a:xfrm>
          <a:off x="2147286" y="212490"/>
          <a:ext cx="598116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>
        <a:off x="2147286" y="305160"/>
        <a:ext cx="459111" cy="278010"/>
      </dsp:txXfrm>
    </dsp:sp>
    <dsp:sp modelId="{D5982730-BDD9-407E-B968-6D9351DB8B33}">
      <dsp:nvSpPr>
        <dsp:cNvPr id="0" name=""/>
        <dsp:cNvSpPr/>
      </dsp:nvSpPr>
      <dsp:spPr>
        <a:xfrm>
          <a:off x="2993677" y="93524"/>
          <a:ext cx="1861062" cy="1051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Moderate</a:t>
          </a:r>
          <a:endParaRPr lang="en-GB" sz="2800" kern="1200" dirty="0"/>
        </a:p>
      </dsp:txBody>
      <dsp:txXfrm>
        <a:off x="2993677" y="93524"/>
        <a:ext cx="1861062" cy="701282"/>
      </dsp:txXfrm>
    </dsp:sp>
    <dsp:sp modelId="{CE0C7E7C-63E5-48BB-BD3E-202E08EF0A5A}">
      <dsp:nvSpPr>
        <dsp:cNvPr id="0" name=""/>
        <dsp:cNvSpPr/>
      </dsp:nvSpPr>
      <dsp:spPr>
        <a:xfrm>
          <a:off x="3374859" y="794807"/>
          <a:ext cx="1861062" cy="3316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dirty="0" smtClean="0"/>
            <a:t>ECX + cortex + LC, RN, </a:t>
          </a:r>
          <a:r>
            <a:rPr lang="en-GB" sz="1900" kern="1200" dirty="0" err="1" smtClean="0"/>
            <a:t>nbM</a:t>
          </a: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dirty="0" smtClean="0"/>
            <a:t>Executive function + working memory</a:t>
          </a: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dirty="0" smtClean="0"/>
            <a:t>MMSE:       10-19</a:t>
          </a:r>
          <a:endParaRPr lang="en-GB" sz="1900" kern="1200" dirty="0"/>
        </a:p>
      </dsp:txBody>
      <dsp:txXfrm>
        <a:off x="3429368" y="849316"/>
        <a:ext cx="1752044" cy="3207714"/>
      </dsp:txXfrm>
    </dsp:sp>
    <dsp:sp modelId="{5B4306F7-CF37-4E01-A2A7-0AE70C4FAA6D}">
      <dsp:nvSpPr>
        <dsp:cNvPr id="0" name=""/>
        <dsp:cNvSpPr/>
      </dsp:nvSpPr>
      <dsp:spPr>
        <a:xfrm>
          <a:off x="5136871" y="212490"/>
          <a:ext cx="598116" cy="463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>
        <a:off x="5136871" y="305160"/>
        <a:ext cx="459111" cy="278010"/>
      </dsp:txXfrm>
    </dsp:sp>
    <dsp:sp modelId="{667FC24A-E394-4E8A-A16C-00A54D418D23}">
      <dsp:nvSpPr>
        <dsp:cNvPr id="0" name=""/>
        <dsp:cNvSpPr/>
      </dsp:nvSpPr>
      <dsp:spPr>
        <a:xfrm>
          <a:off x="5983262" y="93524"/>
          <a:ext cx="1861062" cy="10519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Severe</a:t>
          </a:r>
          <a:endParaRPr lang="en-GB" sz="2800" kern="1200" dirty="0"/>
        </a:p>
      </dsp:txBody>
      <dsp:txXfrm>
        <a:off x="5983262" y="93524"/>
        <a:ext cx="1861062" cy="701282"/>
      </dsp:txXfrm>
    </dsp:sp>
    <dsp:sp modelId="{50864E06-B5EC-4CC1-92B2-F4FDBCA9D740}">
      <dsp:nvSpPr>
        <dsp:cNvPr id="0" name=""/>
        <dsp:cNvSpPr/>
      </dsp:nvSpPr>
      <dsp:spPr>
        <a:xfrm>
          <a:off x="6364443" y="794807"/>
          <a:ext cx="1861062" cy="3316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GB" sz="1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Cortical association areas + amygdala +  thalamus,+ striatum</a:t>
          </a:r>
          <a:endParaRPr lang="en-GB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n-GB" sz="1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Extensive deficits not restricted to cognition</a:t>
          </a: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dirty="0" smtClean="0"/>
            <a:t>0-9</a:t>
          </a:r>
          <a:endParaRPr lang="en-GB" sz="1900" kern="1200" dirty="0"/>
        </a:p>
      </dsp:txBody>
      <dsp:txXfrm>
        <a:off x="6418952" y="849316"/>
        <a:ext cx="1752044" cy="3207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B406C-EAE9-49B3-9FC5-574C737271EC}" type="datetimeFigureOut">
              <a:rPr lang="en-US" smtClean="0"/>
              <a:pPr/>
              <a:t>9/22/2014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C391C-2A58-4CB4-AF15-9865A3DE509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077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1B940-4DB3-463D-A171-0AE5C483CECD}" type="datetimeFigureOut">
              <a:rPr lang="en-US" smtClean="0"/>
              <a:pPr/>
              <a:t>9/22/2014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BD1A3-858B-4F00-A79F-ACB879A8191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64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33E5404-ADBC-47EB-A079-AB75B0F09392}" type="slidenum">
              <a:t>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108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0975E-BC44-4036-A663-438E6EE776C3}" type="slidenum">
              <a:rPr lang="en-US"/>
              <a:pPr/>
              <a:t>3</a:t>
            </a:fld>
            <a:endParaRPr lang="en-US"/>
          </a:p>
        </p:txBody>
      </p:sp>
      <p:sp>
        <p:nvSpPr>
          <p:cNvPr id="93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99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1238B8-DF4E-40D1-92F8-AF284AA0F786}" type="slidenum">
              <a:rPr lang="en-US"/>
              <a:pPr/>
              <a:t>13</a:t>
            </a:fld>
            <a:endParaRPr lang="en-US"/>
          </a:p>
        </p:txBody>
      </p:sp>
      <p:sp>
        <p:nvSpPr>
          <p:cNvPr id="1030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0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58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BCE83A-058A-4991-960F-AD023805CF28}" type="slidenum">
              <a:rPr lang="en-US"/>
              <a:pPr/>
              <a:t>15</a:t>
            </a:fld>
            <a:endParaRPr lang="en-US"/>
          </a:p>
        </p:txBody>
      </p:sp>
      <p:sp>
        <p:nvSpPr>
          <p:cNvPr id="94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68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imaging striatal dopamine D2 receptors in patients with schizophrenia using [</a:t>
            </a:r>
            <a:r>
              <a:rPr lang="en-GB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C]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raclopride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PET, ascending doses of up to 80% receptor occupancy were progressively more effective in relieving delusions and hallucinations, whereas  doses above an 80% occupancy were not associated with therapeutic benefit, only an increase in extrapyramidal side effects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BD1A3-858B-4F00-A79F-ACB879A81913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218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370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>
                  <a:lumMod val="75000"/>
                </a:schemeClr>
              </a:buClr>
              <a:defRPr/>
            </a:lvl1pPr>
            <a:lvl3pPr>
              <a:buClr>
                <a:schemeClr val="tx2">
                  <a:lumMod val="75000"/>
                </a:schemeClr>
              </a:buClr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848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6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68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63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53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77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19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498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064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187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804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769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782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29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477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505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7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843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932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21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4053-CC18-43BE-A899-367751A7C821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F19AC-8D99-45E1-BF38-42C536266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67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E81D8-FE72-4D03-9FAE-5CC0230FF7EE}" type="datetimeFigureOut">
              <a:rPr lang="en-GB" smtClean="0"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7D816-5E2F-4D0D-8FE2-913C6B5B58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76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hangingPunct="1"/>
            <a:r>
              <a:rPr lang="en-US" dirty="0">
                <a:solidFill>
                  <a:srgbClr val="E3810A"/>
                </a:solidFill>
                <a:latin typeface="Palatino Linotype" pitchFamily="18"/>
                <a:ea typeface="ＭＳ Ｐゴシック" pitchFamily="34"/>
              </a:rPr>
              <a:t/>
            </a:r>
            <a:br>
              <a:rPr lang="en-US" dirty="0">
                <a:solidFill>
                  <a:srgbClr val="E3810A"/>
                </a:solidFill>
                <a:latin typeface="Palatino Linotype" pitchFamily="18"/>
                <a:ea typeface="ＭＳ Ｐゴシック" pitchFamily="34"/>
              </a:rPr>
            </a:br>
            <a:endParaRPr lang="en-GB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403648" y="1751361"/>
            <a:ext cx="6648402" cy="1440160"/>
          </a:xfrm>
        </p:spPr>
        <p:txBody>
          <a:bodyPr>
            <a:normAutofit fontScale="70000" lnSpcReduction="20000"/>
          </a:bodyPr>
          <a:lstStyle/>
          <a:p>
            <a:r>
              <a:rPr lang="en-GB" sz="6500" b="1" dirty="0">
                <a:solidFill>
                  <a:schemeClr val="tx1"/>
                </a:solidFill>
              </a:rPr>
              <a:t>The utility of biomarkers in </a:t>
            </a:r>
            <a:r>
              <a:rPr lang="en-GB" sz="6500" b="1" dirty="0" smtClean="0">
                <a:solidFill>
                  <a:schemeClr val="tx1"/>
                </a:solidFill>
              </a:rPr>
              <a:t>CNS drug </a:t>
            </a:r>
            <a:r>
              <a:rPr lang="en-GB" sz="6500" b="1" dirty="0">
                <a:solidFill>
                  <a:schemeClr val="tx1"/>
                </a:solidFill>
              </a:rPr>
              <a:t>development</a:t>
            </a:r>
            <a:endParaRPr lang="en-GB" sz="6500" dirty="0"/>
          </a:p>
        </p:txBody>
      </p:sp>
      <p:sp>
        <p:nvSpPr>
          <p:cNvPr id="7" name="Date Placeholder 6"/>
          <p:cNvSpPr txBox="1"/>
          <p:nvPr/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Nov 2009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63788" y="521649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alan.palmer@Cerebroscience.com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5696" y="3765581"/>
            <a:ext cx="5472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Professor Alan M. Palmer</a:t>
            </a:r>
            <a:endParaRPr lang="en-GB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152" y="4458721"/>
            <a:ext cx="4011695" cy="6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2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G</a:t>
            </a:r>
            <a:r>
              <a:rPr lang="en-GB" dirty="0" smtClean="0"/>
              <a:t>lobal burden of CNS disorders and CNS medicines research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046A0-F01B-4723-805B-E4A9C01C21D2}" type="datetime1">
              <a:rPr lang="en-GB" smtClean="0"/>
              <a:pPr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</a:t>
            </a:r>
          </a:p>
          <a:p>
            <a:endParaRPr lang="en-GB" dirty="0"/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5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644008" y="16288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814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©</a:t>
            </a:r>
            <a:r>
              <a:rPr lang="en-GB"/>
              <a:t>Pharmidex</a:t>
            </a:r>
          </a:p>
        </p:txBody>
      </p:sp>
      <p:sp>
        <p:nvSpPr>
          <p:cNvPr id="930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Cumulative success rates to market by therapeutic area </a:t>
            </a:r>
          </a:p>
        </p:txBody>
      </p:sp>
      <p:pic>
        <p:nvPicPr>
          <p:cNvPr id="930819" name="Picture 3" descr="Florida char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3063" y="1957388"/>
            <a:ext cx="8442325" cy="4221162"/>
          </a:xfrm>
          <a:noFill/>
          <a:ln/>
        </p:spPr>
      </p:pic>
      <p:sp>
        <p:nvSpPr>
          <p:cNvPr id="930820" name="Text Box 4"/>
          <p:cNvSpPr txBox="1">
            <a:spLocks noChangeArrowheads="1"/>
          </p:cNvSpPr>
          <p:nvPr/>
        </p:nvSpPr>
        <p:spPr bwMode="auto">
          <a:xfrm>
            <a:off x="2641600" y="6342063"/>
            <a:ext cx="2801938" cy="396875"/>
          </a:xfrm>
          <a:prstGeom prst="rect">
            <a:avLst/>
          </a:prstGeom>
          <a:noFill/>
          <a:ln w="635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B</a:t>
            </a:r>
            <a:r>
              <a:rPr lang="en-GB" dirty="0" smtClean="0"/>
              <a:t>iomarkers in drug development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412976"/>
          </a:xfrm>
        </p:spPr>
        <p:txBody>
          <a:bodyPr/>
          <a:lstStyle/>
          <a:p>
            <a:pPr>
              <a:buClr>
                <a:srgbClr val="8B677F"/>
              </a:buClr>
            </a:pPr>
            <a:r>
              <a:rPr lang="en-GB" dirty="0" smtClean="0"/>
              <a:t>A biological variable with a statistically significant relationship with parameters of </a:t>
            </a:r>
          </a:p>
          <a:p>
            <a:pPr lvl="1">
              <a:buClr>
                <a:srgbClr val="8B677F"/>
              </a:buClr>
            </a:pPr>
            <a:r>
              <a:rPr lang="en-GB" dirty="0" smtClean="0"/>
              <a:t>disease states </a:t>
            </a:r>
          </a:p>
          <a:p>
            <a:pPr lvl="1">
              <a:buClr>
                <a:srgbClr val="8B677F"/>
              </a:buClr>
            </a:pPr>
            <a:r>
              <a:rPr lang="en-GB" dirty="0" smtClean="0"/>
              <a:t>drug activity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6290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7170" name="Picture 2" descr="http://www.genengnews.com/media/images/AnalysisAndInsight/Oct19_2011_20712441_GuyDrawingMolecule_FDAbiomarkerGuidance13911178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800"/>
            <a:ext cx="4337830" cy="2880320"/>
          </a:xfrm>
          <a:prstGeom prst="rect">
            <a:avLst/>
          </a:prstGeom>
          <a:solidFill>
            <a:schemeClr val="tx2"/>
          </a:solidFill>
          <a:extLst/>
        </p:spPr>
      </p:pic>
      <p:sp>
        <p:nvSpPr>
          <p:cNvPr id="5" name="TextBox 4"/>
          <p:cNvSpPr txBox="1"/>
          <p:nvPr/>
        </p:nvSpPr>
        <p:spPr>
          <a:xfrm>
            <a:off x="2553301" y="5451852"/>
            <a:ext cx="2310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Biomarker candidate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374470" y="572625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364088" y="568767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Biomarker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7615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The utility of biomarkers in </a:t>
            </a:r>
            <a:r>
              <a:rPr lang="en-GB" dirty="0" smtClean="0"/>
              <a:t>CNS drug development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772816"/>
            <a:ext cx="8267700" cy="427355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Patient selection and stratification</a:t>
            </a:r>
          </a:p>
          <a:p>
            <a:pPr lvl="1"/>
            <a:r>
              <a:rPr lang="en-GB" sz="2700" dirty="0" smtClean="0"/>
              <a:t>Improves </a:t>
            </a:r>
            <a:r>
              <a:rPr lang="en-GB" sz="2700" dirty="0"/>
              <a:t>the  likelihood of patient to respond (or not) to the compound </a:t>
            </a:r>
            <a:endParaRPr lang="en-GB" sz="2700" dirty="0" smtClean="0"/>
          </a:p>
          <a:p>
            <a:r>
              <a:rPr lang="en-GB" dirty="0" smtClean="0"/>
              <a:t>Target engagement</a:t>
            </a:r>
          </a:p>
          <a:p>
            <a:pPr lvl="1"/>
            <a:r>
              <a:rPr lang="en-GB" dirty="0" smtClean="0"/>
              <a:t>Indirect measure of CNS penetration</a:t>
            </a:r>
          </a:p>
          <a:p>
            <a:r>
              <a:rPr lang="en-GB" dirty="0" smtClean="0"/>
              <a:t>Pharmacodynamics</a:t>
            </a:r>
          </a:p>
          <a:p>
            <a:pPr lvl="1"/>
            <a:r>
              <a:rPr lang="en-GB" sz="2700" dirty="0" smtClean="0"/>
              <a:t>Define the consequences of a compound's interaction with its target </a:t>
            </a:r>
          </a:p>
          <a:p>
            <a:r>
              <a:rPr lang="en-GB" dirty="0" smtClean="0"/>
              <a:t>Disease and disease modification</a:t>
            </a:r>
          </a:p>
          <a:p>
            <a:pPr lvl="1"/>
            <a:r>
              <a:rPr lang="en-GB" sz="2700" dirty="0" smtClean="0"/>
              <a:t>Biomarkers that correlate with disease progression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073386"/>
            <a:ext cx="9144000" cy="12926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           Palmer A.M. </a:t>
            </a:r>
            <a:r>
              <a:rPr lang="en-GB" sz="2000" dirty="0">
                <a:solidFill>
                  <a:schemeClr val="bg1"/>
                </a:solidFill>
              </a:rPr>
              <a:t>(2013) The utility of biomarkers in CNS drug development. </a:t>
            </a:r>
            <a:r>
              <a:rPr lang="en-GB" sz="2000" i="1" dirty="0" smtClean="0">
                <a:solidFill>
                  <a:schemeClr val="bg1"/>
                </a:solidFill>
              </a:rPr>
              <a:t>Drug</a:t>
            </a:r>
          </a:p>
          <a:p>
            <a:r>
              <a:rPr lang="en-GB" sz="2000" i="1" dirty="0">
                <a:solidFill>
                  <a:schemeClr val="bg1"/>
                </a:solidFill>
              </a:rPr>
              <a:t> </a:t>
            </a:r>
            <a:r>
              <a:rPr lang="en-GB" sz="2000" i="1" dirty="0" smtClean="0">
                <a:solidFill>
                  <a:schemeClr val="bg1"/>
                </a:solidFill>
              </a:rPr>
              <a:t>          Discovery  </a:t>
            </a:r>
            <a:r>
              <a:rPr lang="en-GB" sz="2000" i="1" dirty="0">
                <a:solidFill>
                  <a:schemeClr val="bg1"/>
                </a:solidFill>
              </a:rPr>
              <a:t>Today</a:t>
            </a:r>
            <a:r>
              <a:rPr lang="en-GB" sz="2000" dirty="0">
                <a:solidFill>
                  <a:schemeClr val="bg1"/>
                </a:solidFill>
              </a:rPr>
              <a:t>, 19: 201-203</a:t>
            </a:r>
          </a:p>
          <a:p>
            <a:pPr lvl="0"/>
            <a:endParaRPr lang="en-GB" sz="20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1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MRI diffusion-perfusion mismatch to select stroke patients with a penumbra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l</a:t>
            </a:r>
          </a:p>
          <a:p>
            <a:endParaRPr lang="en-GB" dirty="0"/>
          </a:p>
        </p:txBody>
      </p:sp>
      <p:sp>
        <p:nvSpPr>
          <p:cNvPr id="6" name="AutoShape 2" descr="data:image/jpeg;base64,/9j/4AAQSkZJRgABAQAAAQABAAD/2wCEAAkGBhQSERQSExQWExUWGRsZGBgYGB0dGxwbHhwcGBwcGhocGyYeGhojHRwZIC8gJScpLCwsGB4xNTAqNSYrLCkBCQoKDgwOGQ8PGjQkHSQtKyosKiwsKSksKiwuLi8sLC0pLywsNCwsLCwsLCkvNSwqLiwsKSwsKSwpLCksLDUpLP/AABEIAL8BCAMBIgACEQEDEQH/xAAcAAACAgMBAQAAAAAAAAAAAAAFBgMEAAIHAQj/xAA/EAACAQIEAwQGCAYDAAIDAAABAhEAAwQSITEFQVEGEyJhMnGBobHRFBUzQlJTcpEHI2KSosHh8PFDgiQlNP/EABoBAQACAwEAAAAAAAAAAAAAAAACBAEDBQb/xAAxEQACAgECBAMHAgcAAAAAAAAAAQIRAwQhEjFRYQUTQXGBobHB0fAUIgYVMkKRwuH/2gAMAwEAAhEDEQA/AOOY/H3O9ufzH9JvvHqfOoPrC5+Y/wDcfnWY/wC1ufrb4moFUkwNSawgTjH3PzH/ALj86vWcHimgg3Nf6j86ucM4YcPct3LyZkaR6j1p5toGMiIIBBHrrNAQeK8MxOHAZrjEHo5+dX8P2fu93ne64JAKgMee3OinbC27BkVSwCcvXJqxwfHWzhrJLS4WD++lKAofV+KzZQzz+o/OqmKuX7Zyuzqf1H510i8cpzkRloXxnhiXUuPc0IEqeg+ZNKAi/WFz8x/7j86z6wufmP8A3H51FcsldwR0rSlAsfWFz8x/7j86z6wufmP/AHH51XrKUCx9YXPzH/uPzqxhsW+7PcM6ABmljBAg67GPXXnC+D3L8lELBSAdQNTMCSRvB9gJpu7M4fvbhsWDbtrZDPfxcKXyLys5/RAAhY1Jkk0oC99Fxam4pt3syIGcNmlFMEOZ9EGRr51Hw8OxfPduKqA52GZgvISAZ1aF9bTyojxVcP3sG/ibwKqrN8JLnUDTSP2r3BcNsu/cZ71u0zEzmDTERKADp1pQKF6y6aG+7uFYutvO2QiMoYyFidCRMedeWuI22hS921AMvnZpPLQEQB7Z6imfifGSjNbwqDDWiPEoMu8nXvLhEkH8OgAG1UsXxgXxaF61bZUgEKIdl2Iz7gx8BSgA8TadDcX6TnKwVKsxW4OeUkjUSNI69NR/1hc/Mf8AuPzpm4jwoWbTXcNmfD3EAuJdCG4ni3U8wCB41A3g76g+LcLW3BtlnUjNJAAyt6B0J3Gh6MCKUCr9YXPzH/uPzrPrC5+Y/wDcfnVespQLH1hc/Mf+4/OsGPufmP8A3H51Xo5guCm2vf3wUtwG3EsG2VddGYTqRoBPSlAjwq3rnht9/dcAs4UscqgSZAHKCZmK0vnEC0jkXFQglXOYZxMHWdYMCnLD2M2FGKu3RgbNxmFmzhhBKqDmL5TnbcAFjrqT5qyYbDspE4hio8AOVQdeWhIFAe2sK7W1PftbJlvGXA7vY3M3MZvCFAJJqB8RkIYveuIWaCCyKyiIKsTO8giNNKZOC4ax4795XvsB3Ysu/hGxBLiCVERlgT1rVO098OjsysqkhEIAtqDoQqAQAf8A2lABI63VYpfa04DMLbs0EDZVaTLx1ifKqWKvOoQredsw18RBVuakT+x5imOzbw2IuML6MhcrlfDhRkJmZQ6ONtoOlUsXwh89vDXolUbuXQKS4zZspMiWjMACZBIG1KAB+sLn5j/3H51n1hc/Mf8AuPzrXFWcrECcu6kiJXkahpQLuFx9zOn8x/SH3j19dZUGE+0T9Q+NZUJGTbH/AGtz9bfE0Y7KcNDP3jGAug9fWg+P+1ufrb4mjOA4fcyI1oEjnrzqaMDXjra3EyE8wQfMVasnIoy7D/dUeE2nAPeAbaayascSxvdWmeJyigLvEFc2XS2JuuAAQNIPuqr2fwRXCJKhSuZTtrDa0H4R26j0vCeU1r9dthbHdls2cs6nn4v9UAfR88g6g7zzqG5hPusNNNPVSnwXtC7X8rbNy6HenHvMwJOxFAKPaDGreiyiiQZzR00ildlgx0p9xXDUTY5TMHTWkzitgJdZQcwnegKlZWV6KALcPxBs2HZQ2e9NpTl8IWBnKnm5Bybei7dauYfwhUtF4KjOGjVj6W33emvLzq9g+I2xawmVMzYfM5YoVlmIgBhJZVbMdQB4YnWh7OobWRqNDII9VAbYWwTcQKc2bYHkRyn9q3v4zJfLn7rakbeExEc5o7wvAJcdXzqh223noetC+0/Z+7aJZgwX0lYjQ0BRHEWF4uBOv/QR05Ud+p++7sWVAz6mDqjESATzXpQfhHeYvEF4LO5E7QTAE6CPYK6r9U/V6i1cTLcZCVuAAgwdUg+sRQC93ACdyyl1UFDrEjZtRqOdL/F+FLYBWzlYKjumjTdtXPC4JP8A8lrTQaR4uRpl4rh2usHAybGZk+7npQjihg2rsn+U6uzgkMigw40jcEaDeKA5vWUY7UcJ7i+2UN3bQ6Fss5X8QnISoO+gOnkZAD0B6BR+9cUvawzi4LNmS8KA5cgZi2YwDIVB0VBpNDOCsov2mecqupMCSYMgAc5MD20yY3Hq3flbcC/c73wqVgDMqjIPCN2YwT6UcqApF2cDMxgGA34Z6eR6VLgUYW7raEL4SecnQRXnD7q5iJB23mP260x4Xs8XtOtpw7GGCAeLXkZ6CgFWxxDJbuIJGYaD9J38p29tWuC38x7q4sI2skjwkCZHXpFUcZ3uFdwZU3Ea26kawdIkg6bHSmvsB2Tu4s+ESFhyW305DTegPOG8GYXGvwAts6Bdm/DHlV/G8Jt4mFuAK4Oa2zE5c+hKsF1hgIzDUcqYr+MURaW3kjMjW/D4WHhPi/CY0FLowhRi7NlB3AO3r8qASO0oOVSAMju7jQg27hMXLJB/CQCPIg8zQCn+7w3vTfsnMrXkFy2FIhrlqczNmIABGsjxHkDJFIToQYIIPnQEmE+0T9Q+NZWYT7RP1D41lQkDbH/a3P1t8TTfwzCPaS3kYZSAxBHXU0o4xZvOOrkf5GnrB4cW8oljAA8qmgEDiATIq0cCt1WQjRlIqmMSiEAkSdB66I4e5liesUByfHYQ2rj2zupIqF7xaATMCB5Cr/aK/nxV5urn5UNoBh7D2lbE+Lkpj107XEypHSkLslicmLt/1HL+9dg4D2fGKbITEb+r/wBoBYRB6eUTuaU+1fCFAN9Tqzar5GutcW7Hd1nUHaI86GXuxIawzHxOZUJHXSaA4hUmGs53VB94gfuYry9aKsVO4JB9mlW+BXgmJsOxyhbqMTEwAwJMc6AaeM8PGGuXcMjzltWTLMBALd5AUTr4hpJgzr0HYfIWXVtBMHX1RzifjRn+IV/v+IYl7Ztsqi2oa2CF0jKNDBMbnypfOIIXQBSAZInX96AIXMS4TaYGh0hTPTl0rqv8Pe044jYGExAzXbf3jbDB7fQ8kjadOUVyC1fLq0GJgnzHn7eVNfZ7CXMLZuYi291dRAtXVtscsswlkYMNvDAmRQHR+y/CrOHtwq27LXe8k+JbmbvcqsgYHLbya6845GuV4zG3L+KUteuXbY8FtmfN4FGXP08cZjpzjlXW+zfaRriI2J1+lX7q21IjIoOUW7maCGzaZYnaknt1w9beKa53RQZSSp2LAgFpj0SIPnQFdbZawLdhld1OkiCNYPPfrQi6pVXsXGYM6lGK5YUtprJ22n20e4fwh7ly2Uaza70gWwdC0GCQNpkHQ6kCmlf4WqlwYhr4JDZjnXwRmBMjbrvQHJ8XgxiLOH+kObX0dvot3WFsgZmR8kahxpM6sjT6QpHrrX8WcIDxMCzb776ZhlyhQdXBIVlyxOXKDrOkzpXJ3QgkHQjQ0Aw9iOCDEXnYsVFpDckR90ZtydDAJBg6gaVsb0pYJJgWwBlbUEMxk9NTt50Y/hZxZLC48s9tWOH8IuLKsQdY28UEgAHn5Uu2LLKLbFQQVBIM66mPad46UAQwhUeJJJLbnoPPaeVXeHdpL2Fvpet+Fl1MwcwJ1BPQjSaDHGEEDYHNCzz/AH2q5aw5ulRMjL4fLl+0mgOz8TwuH4lhbWJ7rOty5aBQ2iGEuBchxqYEnNsIqHtfjhYwQ7i6tp7blEWw+VWZjcRVaRJKqM513QjpS3g+I4nBhcNbe5muW1tqTdBs23LJqbYtzb9IDMWI8ZnXSui47FWsRbxFo2jcNk5HWAGgiCyDU5SRPKYmgOK8DSZe7cIKvOZjmzHqZMyTuaM8Zw112zpl7oas0dOZB51UwuFyXO6KAu5ZRmA9LNkA12EkeL1U0cA7HPiBct99bCrCuEEsrTMEHUbHyIoBKxXEWR7OJTOThWLEEA+BoVmU8mXTWNJB5UvdqOD27RuMLpZ86lJOY3bdxWfvgeQ9HQyZYztXfOAdhLWDNy01xXGIQ2wGAzyZnLM6QdtutfPGOw7Nhwe6MYd2ttdg6ySUQyYzDxbQYPlQA3CfaJ+ofGsrMJ9on6h8ayoSBYdoxJIGY94dOvi2pvwWMu3Xcd2FCmNTBmlB7uXElulwn/Kn3iOCU3MysUYiZB39Y51NAnODV9x4l9A+cT8a9xeL7pDcfkJPrj51XwXeKYuEMOvP9qF9s7p7gDkWA9gk0AmXbmYljuSSfbrW1rCswJVSQN68w+HLsFUSTTnZ4W1tbSIMwzQ59YoBLs3SrBhupBHsr6P/AIYEX7DYgH0xAjqPSH71wLtBwg2bmnotqPlTx/Cjt7dw1t8KAGWTcUkbEiGHwNAdW4h2nsq5R7fomJO+nOo+H8Ww9ydQrs0CeXnXPu1HHnZGvBQWOjeQ6il/hHaPMTnIX3GgFPtNhRaxmItq2cLdcBuup1rXs9//AE2iRmAdSRmC6Zhux0AmNap4q5mdm6sT76zCo5dRbDFyRlCgkk8oA1JmgGTCYW39LvKLmRA8FiZ0kgsIHiBOu20VDxJPDEOqidxExp0qx2qw9y3inF1Tbd7dtgCgSNNZXMY1nnrvzqC1ecJlEMCebHwjcgcgCT+9AV+CYkSUVQSwG/I/OuqcM7H37uDsYjDX+5e6HTXL4bbSCTOpJYICBMKdJMUjdn+zuS4jOAQSTAMzAzCY2kCNetPXD+22GxmIwVqxZKLYGYs6goGa2EymdBlYK+YnU29NYoAt2yVcNgcPw0uys+RExDrobiwc2efBlITxbxG8Gg1ri7XrWKsY8RjbUTbRSRcQL6XhmcoBJIgejXnajtgl7E+G4zraAAAA8ZBBLKSIEjSNtaqWL/0jiOHu2cNesNcusWv2nZmdCssGDEqCGM5CIyiJ50B0PsX2Us28Nh7oTLdKA5jqYLM4B1j7x9U013bedSrAQdCDqI8659Z4/isMiIiZ7Ytg2ybZDQdswzeGPw67Vd4H29dyUuJmcakKpBy+ETr4SddgeVAAv4k4LPiuGHxWM3f2jOmVYGgdZALCQN9G1FcDuiGI21Ndt7d8b+mY/A2LeHBuLdfJnaA2nhByzAJgmRpHrrimJsMjsjCGUlWHQgwdvOgDXBranCYrOD6KFTnAmGIgKQS2pBJ5BT1q7w7DqLAbMWIKlUGpMyCT0jp5ioOw+CvXLl0WbbODacNCZlBiVLagLqPS3GpgwaH4ZtFAOWB1g5geR8tKA94kAGlgdzodPdFMPZYm9csWwsSwQHzJ0zf0jWh1/DvfPdwvKPFueZk02dk8Xh+GnvsSmdQ+SVEwcjMCOR6e2gHnhvYK8mNQnEs2FsO10WwFm4zLDaA6DMXUg8gOZNBe1HHsS+MvYjBZRdw1vu8RYuKAWtnVjEzcynmNs2kirvZntjbFvF44r3IuvnCMBnaUyhA0Alcwa5IEeI85pewvaVSLudTiTeUrlJ7sE5s4VmWGEwo0PIzEzQBpLOHxuIwD2c9xXKkmCAhWHa2TtoIkSdZrpvC+DW8MMllQifhHL2kzHl665V2JwtybxtW7+GVcShs2SC9pXyEsJMlNQ3jkghxI6HbvbrFooJtqCZJOQx7PF5e2aAfcYniR8hchgAREqDoW1Ow5ivnPtvw8KMf4j4MeYSSPTDNnZSNdIUH412q326Bsm73ZYQSsSASDB9KCOuvqriPagNibfEMVbsqtsYtO8OaWXR1UDkQzEkwdNNIoBMwn2ifqHxrKzCfaJ+ofGsqEgbY/7W5+tviaduC4kXMOhGrKIPUEf8RSTj/tbn62+Jq3wLi5sOYiG0M8td6mgPdgsSCdB0r3G4FLym2w03FVMXig1oZWksQunQtr7qnuYsLmPTYddY+FAVRhLOEymPC0jNvB319dEruMC2VuJqmZTpzkxVTjLDuSpEgn9uhobiMJ3aSrnuwVYp5ggmgDfE+GW7i5WGhnfcVV4PwBcOSVMk8z0qNOMpceA2o1P+gKuNchTrqKAmuXxrry99BMddtgO923BUaQND01q8LwbWJ8qXO1HGJAsIdB6frnQeygFs1Lg/TXxZNQM0xHKZ5VDWUA68Txt7GYC3exCXLj2LpRbmXwNaIUFCw2KsARyOc1TwjrtOWNIy/vM7cqqcF4suGIeO8S6j27tsvlOoK6kAkJqG8yPKoODXgXIYiFBIJ1kj40A78I4kLTLbzkCCdADDRzPMbeqq/aTip7u29rwqWh1VVVC66ZlCjYrzMnQ9aG4AELduGBCnKNiZOuX41JhLRu2HsgyQe8U8tBAHtoCFcWWIJVQzcx0iJ3+FG+z/GGsAgsyd5KQvLQgNB6SdRrrpStabRCDDAH/cgipLd1jcQbssMJ26igOp8D4ul5YKkhSyypyxrm010B1EcpobxAXRmazdD9bZOuXppqG+VDezNru1Zm1VjqOW/n03mh/GsecIHuK2rSFBG53EjbbWgBHFOP2VxaubdwZLbCEuZGF1gQGzCdASDpvFKLHWrvD7He307xgAzZnY9N2J99UrrySYAkkwNh5DyoApwDi9/DMbuHuG3cBAAB3DAjQcyPdNG+0+FCY25cNm5aFwC7ldYyM2rjTQrnmD0ilPDBc655CyJI3A6ii+M4xOGXDMAzWbhZLgcxkYBWQKBBBIDFpmgC+AysR49tTpEdfXTLgu0CG3/N8YzQysiGRtKBvDmHuiknBXJtSILsTIAkiOnT/iiWMUratKGEmSY5NtB84oDfifEboxFxCc40Az/hiBtEHLG0aVGl0n0VGh0/3tzrfjKFjaxA0DEKZ3lRAPkD/qqNtmB8JgTt6hr7KAdsJ2oyIqMzMLJEA6z6OWDuCsQJ21jemTEXle0SJtsTo2bw6y0x5zHsrlXDlNwHkHI3mZB0+NO121/I7okhgNDodOYPURr7aAr8RxTWRN49/YA0ZTqOZnYHqK51iOK22w/dhbguNda457zwERCDJ1Hi8XnRTtTxZsowoaQD4viBJ5c/2oHasqMO7mMxdUUHeNWZhr5KP/tQFfCfaJ+ofGsrMJ9on6h8ayoSBtj/ALW5+tviagNW8fhm7254W9NuR6mqhqaAc4Dx5bcW7iyv4huKNcUuAWe8BGUMrKR5mCKSK6hxPsjhu7vKMKbK2sEmIXFBrkG6VU92wYlDmJIAGvSqmo1cNO4qSe/Suy69/S2SUbKJxIIIHiEa1Vxjg22UmDB/bejWM7O4SzbxXeoC5u4ayClrRFu2lcm2pvaP6RLGdQNIJiLjfYWziMUww4NpExdvBlUtnQFWZrh8bExAGYxPMCqkfFsLe6aVXdbck/8AYk8bBvcoSlyBounmDt7a9fFiC3mR/wB9teWewVsWO+F1rlxLnjSEyqoviyC6lw7Kwk5lkcvOrh/hzbu3rgN1ka5iMVatC3aHdJ3Ekm5LyimNAJgc62PxPTq7fK/R+nP4b+wxwMDcQ7QrbQqn2h/x/wCaU7lwsSxMk6k05YvsLaXCNdF64bq4WziipRcmW42QqGzSSDrtSXVvDqIZ03B8nXQi4tczKysrK3mC1w6+quM65lOh8ujDqVMGOcQdDXmPwptXGTMrRBDIZUgiQQfURpy2qtV3g2HW5iLSMJVnAI8p8qjKXCnJ+hOEHOSivXYu8K4uSQjt5Ak6D10x4HEZDpIgQCuxO8eYmhN/g9i44RCqMq3GuBGLDKpGUAvsx58hVS/wS0i3HN1iilAMqgk5lJ5sBoRuJFaI6qD6r3d6Lc9Bljyprrfa/Xp8w4MJevXrShVJcjRBtJymfiaKXcB3N65ZdJa2TbUxEiYn1RqKWuKcFQvcFoFe5FoQF1bPuScxmBz06edQXOzigXodma2XhQANF+8ZIkdcsxWI6rG0n+fm5mfh+aMmlvX0tfNMauM4lLaxmhEGpE7nSOvt9dJF5nxNwgGRJygmIGusToIGp2HM0Uu9m1a4QWIm4tpQiaAlA0sC2g1+NVh2eXuy3eNn7p7kBRlhGykTM6+qsrVY+vT4mJeH5k3tyv1XoUOJJZQItlnZgD3rGApadrYGpQDmdTOwqhWVlWSiZRLB21u2mTwpcQFwSYzqBJSToGGpHWSOgobWUBLYxDIZUwaY+G48XBJIlTJBOpPIgc+lVez3DLV21f7yFIKKjkkBWbNBOsQSADPWruP4PZEm0Bl+jB5ILEnvAmYa+Enf/VWo6WUocdopT1sI5Hjad3Xbkn9QquKYoqLzOoeMqzsfIzWcF4LeuJiL2XSyoeQPSM5YHKYk+yg13sqgOlximS42cBSDkAJAGaQdTo0RpWmI7MpB7t7jEGyYKgSt2MoHi9IewUekyr0+K9oWuwut/g+tfMa+HWkgEqFCyxPLNO0f93oH2g4sEBhz3jCVA1ABMTMxsDUFrsxaV1zM7KyXtNJDWx1UweenURVOzwS2psFi7m6VYDIMmXvAsOZ0MbxsSBR6TIuf5y+4WuxPlf8Aj2/ZlPBYBXPe4h2FqfGywzmdcqAkBn1118I1PIEfiHBY5JCScoJkgTpJ5mI1ov2g4Ulsd5bJym7cQqQBBUj0YJkQY16UErTkxvHLhZYxZY5Y8USbCfaJ+ofGsrMJ9on6h8aytEjaMmL7aOHYd2mjk7sNid4Oo8qX7uLVmLG2JJJ9I89a1x/2tz9bfE1XqQLHfp+X/kaZ+HYK9irQ7xnNoeirXXI000UmBFUuzPAFu+O56PIf7o9wdWtXGw5k2wfD5Tt7Kw4p7tAlt9nFfN3ly6Zyt9o26r4SZ3IGgPKh3C7p+lPaF28guDMSt5wzsNRmM6nzpsCzbIG5GX/VLFzhTYfG4fKwe4w9E8oGhNReODVNGbLtzhDNb7sXb/dg5gjXmy5pzTl2BnWeutRJwt1s3SL11c8m4ouvDnmXE+InzouucyXKgxoB8Khvr4oOqEcuo11p5UOiFsQ8Xjbls5HDiUCQbjwUGoWJ9EchtVHv0/L/AMjTlx7hLYlwBACiM3U0l4zCG07W23UwYqSilyMG3fp+X/kazv0/L/yNV6ypAsd+n5f+Rqzw9M7qLds5iQFys2YsTACx94nah1NGMVMOloWC3eXlBVmIDIh0zDKPCX1O5hI5msUD36qt2O8N64Ld9VYolpjcbOOVx0aLfPmTQ/G4u0+XKbtxmCl85MB9QR6RLAaQY5nSmRuOWsPhLVjDIoJVjeuOufNdIA8OmgyyB09etDbGNvm083TlEHw+E6GYWNtaxwq7JcUqqzzA4Br1y4uGF264VMzBmUakBizHa2ORaNNeUVcXs47nurWItXSylrii7cCBtZXMRlc852qXDcWYYRkzQMxVgNC4IJVXO7KNdDIobbwhKh011gwYIJ2np5GnBHoZ8yXUqXu8sFzcRwGOUut1ipIjQsJDacp51Xxp7sW9AQ1uQVukjKSZX+kyCCp5jzpl4Hi7tt3thsqNIuWyAyNoV8QIIJ896qrw02r627KMy3soUQHy3QZU6jUTOn4WbeKhcOLh9Sx5OZ4fO/t5fna/iK3fp+X/AJGs79Py/wDI1Jj8DkCODKvMeRUwQfiOoIqnW0qFjv0/L/yNZ36fl/5Gq9EeAYFb19bbZvFooWNW5SToFG5PQGgLnC+FveR8lsBBBuFruRFEwpdmIGpmBuYMVavJhUNkG/ccEMt0orwoEFRbLMBcE8tNRW2FvWHxC23LHB23BYAw10ifGYESdthCwPOrvaDtPcvXCLYSyoYlQLYzBdk8UfhjboaWzFIDWsctxybj3cgUjMWcsQdMo1I1PUxANEsBwFrqW7rE4ewyrmvXbjBSQSALa+lcygbLMRuJArXFY26DbZ7hJAEAHSAea7Hc/uau9oeId46BmlQAVA9FFIBAVRoo6xWeJ9TChFckVcRwbEC39JV1uBSYIvuHHmA0HUdDyqhYdzcGHIe05bxLcvMilpzAydFJOxPMgzVq9gXXMMsiJmZBB0BHXXbSi6TisKEvubgVv5ZPppCgaNE5dvDtpWyCnOXCnu+5FwglyEq7jAZBUkSTBdtzuYnc1F36fl/5Gj13CO9nJcBTu3S21wqIM5u6OaJ5tPVYP3YpdxNgo7I26kg+sGK1yTTpk1VbFnC3kzp/L+8PvHrWVBhPtE/UPjWVrkSNsf8Aa3P1t8TUdhJYDfWpMf8Aa3P1t8TUvCGAurOx09XnU0YHLh3FbYUIggDQaUUsIdzG3u5UJwfAbRllYkeRo1aWAANhp/7QG9pgranfbyNVeMYW2l7D4h3Od7qrpyG3spY7YPcS6jAkKy6eudagwPaEMQt8SBqD0I2oB349iktncADfWtbNxHTQzpI865pj+ItdMk6chTf2TtP3CTsxaPVQFvjTuqAWxq3PoKTeJYLKmZjLk610G+dDGpGw/wDaCcdwjCxdbIvs3FAItZXpFeUBd4Lw44jEWrIMG44WTGk7nUgaDzo19HvI13Escpa5csnwjkAGiJUCDl8J9VCuA4hkvB0IQgHxFQ2UQfunTy9tFsRIygtuit6JiXGc5uhk6kAa0BrhsNmGgmNwdiPnUqYcLhp0DFvcOUdZ+FecLY5pOULPn0/7pTp2fwljGt9FYpYZoKEbsY2jqdT7KA55aYtbujOAECmCTmY5gDl01gGdeQon2clWDiXUgrBMA+vrRLtL/DLFWrqrbAuAsLZNsyZOviAPtprsdkLOBsH6ZeFu8650hXaFUS/ojTcbczWJXWxsxKLmlN0r39gAtYAIsDQ+vUCo3KsrK2oO88uhEcwda2TF5iBr06fvXl1gunOuVbu/U98oQ4OCv21VdhW7RYMle+jI4YW7qRALhZ7xeRDqMxHWTsRS/XRbFhWe7hjcCpiLBuMTyuW8wWRlLEARCJqSBykVz26kHnHKRGldVO1Z4DJFwk4v0ZpRnhPD7hw2JvpsgS2RCzFxtYkzyA8IJ8XIE0Gpj4Dcc2xazKqM5bKUmSqZsxYeKAyKIBGprJA3xOFuWB9GYyEJaIgZiBmO08o16Vl7BmFgSCwgncdR5Cobt0kTOYn8QPPWQeYmjXC7+UeNUc7ZSN9Nz0jrQA3jqqreEwqgaDfz9hJqnide6Y3FJdZ8BOhzFcraQGgAwPxCul2+xtviOG+kWbltWTR7ZIhYB9I8piaWeA/wwxlzFG0Vyqm7z4AG10PXnQGvD8MTZ7t5hWkNm1B3AA5Dyq4AFGggdKs8atW8O62UcMQWXTNqyxm9IDaQKo55ru6WGOELju/V/Q0fue7IuIMAucp3igEXF5m2R4o/qXRweRHrpK4tgO5usmbOBBDQRIIDCQdQYI0p4IVvC3onQ8tDodeWlC+0NjvcFh7rt/Nts1gKADKIoyEZVGVQAdWJZiSRoKpa6D4+NcvqbINLYVcJ9on6h8ayswn2ifqHxrK5kiZtj/tbn62+Jq/2YdRe8QkZTymqGP8Atbn62+Jo92Nw/wBo/SBPvqaAw4G0FE24AbeiOGUgyedVbJOx16VtgcSxzd4MpU+EdRzNAR9tMGrYMsd0II9piuamugdtcXGFK/idY9mprnxoDBXTey5z4S15SK5kKff4fYqbTpzRpHqP/IoA3dwzZ82UwK3XBF7gt7Buu0xOtdKwuBQ2lUoskAnTn66h+qUV84QAjnXFzeLY48UYJ3uk9qstw00nTZ8+9seDvYxDFlyhySPn6jvQGuw/xqwA+j2bsQwuZRpyKk/6rj1dDSZ/Pwqb5mjLDgk0PnYDhmbA8SvLlzW7RAkgEEqxBGk7ZxoRJgbUGtX2Yp3YIfIgOpM+Aa68oAqbgnGGscOxds21dL7IgJBlHAY5hpBgftmHWq6YRSEKfhA1BB0GpOvOrRrLNu94RJkiSQNDroTP+/Oo7t027isjklYIYHUEa7+VD7l6HgDNpBj3Ux8MwYNxc4EOFJ8xrPq/4oDr/CuP2sVaw7vfTvrFy21090y+K4rW1UMdDJYgsJBjlVH+IHDry4FECItpGXMEdzlAEBRmGozSxJj0V3I0XuFPaxWOwttbxdGOc4ZndgBaYEE65bTZQrDLoYYGJ1aOJcQ7z6Xw+/dHfrN20Qyw6MdEAOUBgQAV3Ghk1GauLSN2nmoZYylyTRy/CsQNBOs61vdyxm+9WNhytwW2BPIgb6cvXRbh2GAUlkAPT/3bWa5lHt/MQENm5lGItxnw7C4s841Kn+kgUC7V4qQoW2VtXGN+076uVdVTJm5qhQqPVXQHt7gKAGBk+4aVzXiOEVcNbYsxuG465cvgVF/q5szT/aetXNO3TR53xfHFSjkXN8/cB66T2lwP0fC8LIAZHt3GbI2rTbWJyidFJ1MnflXNwKc+0HGO9fB2rtoK1iwqkqD45QFcwIBGUQCPKrJxAdh3fKI0tyNTsOf/ADVrOrEnPEy2YaCekc+lUmwoQEg+EHz1rThDF3CxoSR5RvHr3oBn/h5x1sNiwe8yWmBFyULgqNfQGrGdorseFFq9ce5Ya1cNw2sQgIdMqhGtLc01Ykg7gc/KuSdmjatjNcJU+gHDFcmbRmzKQwAXMZGsinDsTYd8PjcTZvi7cVhbW+5M5bbl2TO4MqQRFwiYMQIFAA/4jYG6mNNy6oGYAW4Yt4VgayNHYyxiZzDWQaW+8py7ecTt43DYfGWXLKfTQkE22OhBEyCWEbRp50qcC4UcTcyDSASTEwP35kiuhjzxxYHObpK7MqHFJRjzZXa50qd7FxUNoq2TGKRaKnUXlnLHk4LIRzDnpTWnYVed0/2j51fx/AbbYVcORKj0Sdw2sMPMEz7q4ms8fwOKjid299mtvf3ouw0E3bmqpbe04rjcabuLNwoLZa4CUUQF1AiKyt+KYdExjJbZnRbgAZhlLaiWy8gTJA6EV7ViRRKOP+1ufrb4mivAeFm7ZulWIIK+EcxqaFY/7W5+tviaO9iMcFuPbP3109Y1+FTQDuAxFlVyglGgAhiZ99GCQ0N0BHlG9DmsK+jqJFWLKeGBtQCd2v4gXu92Nk+J1NBcNhzccIu5NFON8LufSXhSQxkHlHro72f7Pm1429JtvIUAucT4P3a5lOYAkN5GrHY3iItYu1mMI7Kr/pJAn2b02ngiBbqzmDMZ8jE0i8R4S9p8uUkcjG9AfT+KaE8J/ahTcRIIEj9655wjF3Rh7YZjmCiQT0/4oLxng7vcN22w11jXfyNef/ku/wDX8P8Apd/V9hx/i1xUHh+RhLPcUA9Ikn5e2uJUy9pcfeezbS5MBjEknYedLVdXR6f9Pi4LsrZZ8crGLhN4tgsTaRoIy3GDPAgTmypsZISeeg5CrFnii92lr7OSCXC5m1ABnUHL5Dmal7A8Ow1/v7V6/wB1cuIUtqyLkYllCguZZSWI9EAgA6xIoVh7bByjr4kJRiTsV0j3VbNZ5xfDuhXXyjmKe/4WcEe7iLTspa2hm5OxAGnrAY+2IpZ4fgbZcZxIYz6Wx8zyHnTX3WJs2f8A8LEW7Z/mBzmy/wAtgACJ9JljSBOs0B0ns8mGL4nEpb7i4XuozkozyrReCADwqGA36jlXPMXwZsamIux9IxFp0bCvYEtBgDvEjKVhc2ad55ECo7Xah7eEuYa1cF27mOe8dC06mAxzeI6kk6gDQUJTiLlcjM6IwhhbbKdNiP6th060AaxXFfpTWsTdKpeGa1etBCpR0EAksfFI3I2NSd8Oo/ep/oSrgWtDEG+XuPiDKKNWgAnM2ZGJ9IKNYmI1pWu24AMxHUfKqmWP7j0GgzN4q6DEx2Ounv8AXSP2gJGDyG2UjF3vFtm8KnVZPogiOknrRlsccujE7TH/AH3UvcS7r6AhZbv0hsRcKsQe7NqFB1OjNn5jbWeVSwrdmjxOXEo+8XrcSJmOcU1cVxJZsLeY50ayFAzlmlVhixOoJY7eXSKU6duI8MsfV1m/hr/etZJF1GRUdVdiswJlc2niJIBHIwLJxivdxP0hmIOUiDkVYUAAgkEHqB+5oLaVxejeCdufqq3hbErBXKDpqYo9wXhlpgdlcRBZtNCNhEkxz5UA+dmOFph+GYi5irTPbuFFEFQwtllXQtoPGwOv+qOdrguH4eLeGa3hnJKi3ClDcM94GIEFhLbaSJiNKQOK4jFK0Pi1XBqzXEtg5iwlT3bKNQoI0DEAQSK37Rdq7uIe2UC90o0BIPSWMR42kkmOdAS4vB/QXXFWrB+j4iyq4xshewveGMyHRpEZso2LDXaiXZLhS2XvxcFwSqqw0lYkEg6g8iDzBpasWziz3V3EXEJGUEmUKhlbKwnQkjRtIKiaY+0fFGF83bdwuG8OYqgzBfCCwBMtIY5jBg1rzaXJq8UsGN0317bmzFnjgmpyVjODUGM9A89qSm7R3p9MD1KKixnafEhDlYM0aAoDJ8oiTXFn/C2shHiuL7W/sdFeLYZbNNCh2zP/AO0vaZYugRMxGUR6h05V7UXanufrG59HFxbfeDS5IbPpn0OoGadDqKyu1VJI5YGx/wBrc/W3xNe8Nxps3VuDXKduo2PurzH/AGtz9bfE1XrYjB0q1luqjBtGAMTr7altXxqg3CyfKTA9tJXZvi5tOFIBDHSTtTUFYM7NpnK7cgNBrQBNHGkiaD/WdyxeKP4rUzm5hT8qlw2Nm44P3QFj1azWrAi6xMMGHP3igLmA4grXbzK0p4IHImNalFwE6gGgT5xdK2YEoDB8tKtcLxjNbDMI/wBnmTQBW5dAECqd5DcAGq/hI/etLt4kgjprVLjfFO5TRgHPor5daAAdqMaXu5CwcIIkdTv7aC16TXlAW8HiFGQNmAVwxZPSA0nKDpOgM0z9pVm4MWrtcTFSQzIB41IVwxXw54gkrI160p4PFG24caxuOoOhB8iJHtqxihcFtZkWiSbYLEgbzlExvoee1AMeCx5CliB0BAAA845wKK4Xjly0tjxQZkERIU6FdtZBj1eylTA49HVLbQuUb8zr1o1iT3hTKAoCgftqD7YoCpjsKExNxNYzGOvUGKkw9xTBYwc0x58/3ohxHBh1t3Qyl1Ui4WMEg9esGhdjCF5ggHXWefLXpQBNuOO1siTGaB5KZJAPIHpXt3FwoO45TXnB+DHwZ1ktqT5Cs4q9tM2UkIPxctYEHnP71pyQb3R0tHqIQXBLbuD+I4sIuYGCeQNL97FXrlpQzM1q2cqgt4VzEtCjzMnSsxuK719ASNlA38v9aVrdxY7lLQGoZnY85ICgeoBZ/wDsaljjwo0arP5sqXJFSmfsrjbZu3Ud3s/SE7rwgMhmJLhtTqJGUEg7UsVcwmIYr3QEksChmCrbaa89B7BWwqBdg9i61lh47RKMGXXMCQdD5CaL2ca4ZEXwtIM6HX5AcvOlK5iGS/nuAs6kFgxJJI3DE6z16Gj/AAjHWy/eQpOvg2A36f8AdKAM4viLX7WJtFtAM+UbFl0Lesil3DkBCdd4JHTr+9FuFoVuAkwswf6lOuvl8qrcQwAtlspXIzFlAOsHcfvQElvGi1mdG8Wm2kEayD7KvX+KM7Q20KfaRJPr6mhQ4WzZcvNtR5HaKLDhQFtmPggwPMzz+db9PNQyKTIzVxohOIqtiMeUGZSVK6gjcEagjzBqvevEb70Fx2Kz6a5QRmI2/wC711MuqqNlby96RG7XDeVrpZnYqxLGScxBknqd6yvb+M73E94FChnBCjYCQAP2ryuDItkOP+1ufrb4moBTRa7F3bxdwQs3HAGnIz186q8T7H3bKlpDZWCEaCCVzdddKkABRvhHaI2x3dyWt6+seqh/1Xc/D7x86z6rufh94+dLQGLCcRz3rjW/RIUSfLnV1r37j40p2sDeUyoI9RHzqyr4gCI94+dLQDA4ooxAVoEqQT57rVq7fOgHMjbpuaUn4ddJkiSfMfOpPot/TfTbxD50tALY7juRjGp5Dl7aX8VimuMWcyTUp4Zc/D7x86z6rufh94+dLQKlZVv6rufh94+dZ9V3Pw+8fOloFSrmHxwFp7brnB1QzBR5Go6gjQrz0PKvPqu5+H3j51n1Xc/D7x86WgQd02XPByzGaNJ3idpjWi/D+KRb8Y55c4bxAHXVZkjzqnbwd5dACBrpIjUQdJjbSozwy5+H3j50tAaPp1plUuwZVkQTET157038B7FB+F3L6HO91kZIKyqrJbnz5jQ6AVy04a+UyGSoMgZhE9RrUwuYvuu5z3O6/Bn8PX0ZiloDvxPGjCWe8chy/gUDX0dyOkSN6SeL8ZN4ZVEWxB1AmfM+smqh4ZdP3fePnU1rC3FRk7tTm3YwWiQYBnTbffU9aWgXDjhgyDYdTfjW4hzC2CIKqxEF+rjbZTuaBE1a+q7n4fePnWfVdz8PvHzpaBUrKt/Vdz8PvHzrPqu5+H3j50tA9x+NF0IcmVwIdgfTM6MRyaND1id5qIZ7T6gowiQQQeuoqT6rufh94+dSPhLxEEE6zqRvAG89ABS0A1h+LqGAb+URBEEMpnWcw+FXEs2791bWYd5dfRsw5+swBPqpWHDboMhY9o+dTXLGIZ+8MlwQc2YTI2MzvpvS0DrfaXsj9HuWTbMIttELEgBmA1OhkEzudKT+P9oksP8AR4Lta0JERmjn1gxtpvvSvjjirxzXXe4YiXedPaaq/Vdz8PvHzpaBZw5OIvTddbYKyWbwqFAiQAJc9FGpNeY/jJa39HtylgNmCaSzRGdyNzHLZZgdT5isLdfL/LVQogBYHOdTMk686g+q7n4fePnSwRYT7RP1D41lWsLwy5nTw/eHMdfXXlRkw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data:image/jpeg;base64,/9j/4AAQSkZJRgABAQAAAQABAAD/2wCEAAkGBhQSERQSExQWExUWGRsZGBgYGB0dGxwbHhwcGBwcGhocGyYeGhojHRwZIC8gJScpLCwsGB4xNTAqNSYrLCkBCQoKDgwOGQ8PGjQkHSQtKyosKiwsKSksKiwuLi8sLC0pLywsNCwsLCwsLCkvNSwqLiwsKSwsKSwpLCksLDUpLP/AABEIAL8BCAMBIgACEQEDEQH/xAAcAAACAgMBAQAAAAAAAAAAAAAFBgMEAAIHAQj/xAA/EAACAQIEAwQGCAYDAAIDAAABAhEAAwQSITEFQVEGEyJhMnGBobHRFBUzQlJTcpEHI2KSosHh8PFDgiQlNP/EABoBAQACAwEAAAAAAAAAAAAAAAACBAEDBQb/xAAxEQACAgECBAMHAgcAAAAAAAAAAQIRAwQhEjFRYQUTQXGBobHB0fAUIgYVMkKRwuH/2gAMAwEAAhEDEQA/AOOY/H3O9ufzH9JvvHqfOoPrC5+Y/wDcfnWY/wC1ufrb4moFUkwNSawgTjH3PzH/ALj86vWcHimgg3Nf6j86ucM4YcPct3LyZkaR6j1p5toGMiIIBBHrrNAQeK8MxOHAZrjEHo5+dX8P2fu93ne64JAKgMee3OinbC27BkVSwCcvXJqxwfHWzhrJLS4WD++lKAofV+KzZQzz+o/OqmKuX7Zyuzqf1H510i8cpzkRloXxnhiXUuPc0IEqeg+ZNKAi/WFz8x/7j86z6wufmP8A3H51FcsldwR0rSlAsfWFz8x/7j86z6wufmP/AHH51XrKUCx9YXPzH/uPzqxhsW+7PcM6ABmljBAg67GPXXnC+D3L8lELBSAdQNTMCSRvB9gJpu7M4fvbhsWDbtrZDPfxcKXyLys5/RAAhY1Jkk0oC99Fxam4pt3syIGcNmlFMEOZ9EGRr51Hw8OxfPduKqA52GZgvISAZ1aF9bTyojxVcP3sG/ibwKqrN8JLnUDTSP2r3BcNsu/cZ71u0zEzmDTERKADp1pQKF6y6aG+7uFYutvO2QiMoYyFidCRMedeWuI22hS921AMvnZpPLQEQB7Z6imfifGSjNbwqDDWiPEoMu8nXvLhEkH8OgAG1UsXxgXxaF61bZUgEKIdl2Iz7gx8BSgA8TadDcX6TnKwVKsxW4OeUkjUSNI69NR/1hc/Mf8AuPzpm4jwoWbTXcNmfD3EAuJdCG4ni3U8wCB41A3g76g+LcLW3BtlnUjNJAAyt6B0J3Gh6MCKUCr9YXPzH/uPzrPrC5+Y/wDcfnVespQLH1hc/Mf+4/OsGPufmP8A3H51Xo5guCm2vf3wUtwG3EsG2VddGYTqRoBPSlAjwq3rnht9/dcAs4UscqgSZAHKCZmK0vnEC0jkXFQglXOYZxMHWdYMCnLD2M2FGKu3RgbNxmFmzhhBKqDmL5TnbcAFjrqT5qyYbDspE4hio8AOVQdeWhIFAe2sK7W1PftbJlvGXA7vY3M3MZvCFAJJqB8RkIYveuIWaCCyKyiIKsTO8giNNKZOC4ax4795XvsB3Ysu/hGxBLiCVERlgT1rVO098OjsysqkhEIAtqDoQqAQAf8A2lABI63VYpfa04DMLbs0EDZVaTLx1ifKqWKvOoQredsw18RBVuakT+x5imOzbw2IuML6MhcrlfDhRkJmZQ6ONtoOlUsXwh89vDXolUbuXQKS4zZspMiWjMACZBIG1KAB+sLn5j/3H51n1hc/Mf8AuPzrXFWcrECcu6kiJXkahpQLuFx9zOn8x/SH3j19dZUGE+0T9Q+NZUJGTbH/AGtz9bfE0Y7KcNDP3jGAug9fWg+P+1ufrb4mjOA4fcyI1oEjnrzqaMDXjra3EyE8wQfMVasnIoy7D/dUeE2nAPeAbaayascSxvdWmeJyigLvEFc2XS2JuuAAQNIPuqr2fwRXCJKhSuZTtrDa0H4R26j0vCeU1r9dthbHdls2cs6nn4v9UAfR88g6g7zzqG5hPusNNNPVSnwXtC7X8rbNy6HenHvMwJOxFAKPaDGreiyiiQZzR00ildlgx0p9xXDUTY5TMHTWkzitgJdZQcwnegKlZWV6KALcPxBs2HZQ2e9NpTl8IWBnKnm5Bybei7dauYfwhUtF4KjOGjVj6W33emvLzq9g+I2xawmVMzYfM5YoVlmIgBhJZVbMdQB4YnWh7OobWRqNDII9VAbYWwTcQKc2bYHkRyn9q3v4zJfLn7rakbeExEc5o7wvAJcdXzqh223noetC+0/Z+7aJZgwX0lYjQ0BRHEWF4uBOv/QR05Ud+p++7sWVAz6mDqjESATzXpQfhHeYvEF4LO5E7QTAE6CPYK6r9U/V6i1cTLcZCVuAAgwdUg+sRQC93ACdyyl1UFDrEjZtRqOdL/F+FLYBWzlYKjumjTdtXPC4JP8A8lrTQaR4uRpl4rh2usHAybGZk+7npQjihg2rsn+U6uzgkMigw40jcEaDeKA5vWUY7UcJ7i+2UN3bQ6Fss5X8QnISoO+gOnkZAD0B6BR+9cUvawzi4LNmS8KA5cgZi2YwDIVB0VBpNDOCsov2mecqupMCSYMgAc5MD20yY3Hq3flbcC/c73wqVgDMqjIPCN2YwT6UcqApF2cDMxgGA34Z6eR6VLgUYW7raEL4SecnQRXnD7q5iJB23mP260x4Xs8XtOtpw7GGCAeLXkZ6CgFWxxDJbuIJGYaD9J38p29tWuC38x7q4sI2skjwkCZHXpFUcZ3uFdwZU3Ea26kawdIkg6bHSmvsB2Tu4s+ESFhyW305DTegPOG8GYXGvwAts6Bdm/DHlV/G8Jt4mFuAK4Oa2zE5c+hKsF1hgIzDUcqYr+MURaW3kjMjW/D4WHhPi/CY0FLowhRi7NlB3AO3r8qASO0oOVSAMju7jQg27hMXLJB/CQCPIg8zQCn+7w3vTfsnMrXkFy2FIhrlqczNmIABGsjxHkDJFIToQYIIPnQEmE+0T9Q+NZWYT7RP1D41lQkDbH/a3P1t8TTfwzCPaS3kYZSAxBHXU0o4xZvOOrkf5GnrB4cW8oljAA8qmgEDiATIq0cCt1WQjRlIqmMSiEAkSdB66I4e5liesUByfHYQ2rj2zupIqF7xaATMCB5Cr/aK/nxV5urn5UNoBh7D2lbE+Lkpj107XEypHSkLslicmLt/1HL+9dg4D2fGKbITEb+r/wBoBYRB6eUTuaU+1fCFAN9Tqzar5GutcW7Hd1nUHaI86GXuxIawzHxOZUJHXSaA4hUmGs53VB94gfuYry9aKsVO4JB9mlW+BXgmJsOxyhbqMTEwAwJMc6AaeM8PGGuXcMjzltWTLMBALd5AUTr4hpJgzr0HYfIWXVtBMHX1RzifjRn+IV/v+IYl7Ztsqi2oa2CF0jKNDBMbnypfOIIXQBSAZInX96AIXMS4TaYGh0hTPTl0rqv8Pe044jYGExAzXbf3jbDB7fQ8kjadOUVyC1fLq0GJgnzHn7eVNfZ7CXMLZuYi291dRAtXVtscsswlkYMNvDAmRQHR+y/CrOHtwq27LXe8k+JbmbvcqsgYHLbya6845GuV4zG3L+KUteuXbY8FtmfN4FGXP08cZjpzjlXW+zfaRriI2J1+lX7q21IjIoOUW7maCGzaZYnaknt1w9beKa53RQZSSp2LAgFpj0SIPnQFdbZawLdhld1OkiCNYPPfrQi6pVXsXGYM6lGK5YUtprJ22n20e4fwh7ly2Uaza70gWwdC0GCQNpkHQ6kCmlf4WqlwYhr4JDZjnXwRmBMjbrvQHJ8XgxiLOH+kObX0dvot3WFsgZmR8kahxpM6sjT6QpHrrX8WcIDxMCzb776ZhlyhQdXBIVlyxOXKDrOkzpXJ3QgkHQjQ0Aw9iOCDEXnYsVFpDckR90ZtydDAJBg6gaVsb0pYJJgWwBlbUEMxk9NTt50Y/hZxZLC48s9tWOH8IuLKsQdY28UEgAHn5Uu2LLKLbFQQVBIM66mPad46UAQwhUeJJJLbnoPPaeVXeHdpL2Fvpet+Fl1MwcwJ1BPQjSaDHGEEDYHNCzz/AH2q5aw5ulRMjL4fLl+0mgOz8TwuH4lhbWJ7rOty5aBQ2iGEuBchxqYEnNsIqHtfjhYwQ7i6tp7blEWw+VWZjcRVaRJKqM513QjpS3g+I4nBhcNbe5muW1tqTdBs23LJqbYtzb9IDMWI8ZnXSui47FWsRbxFo2jcNk5HWAGgiCyDU5SRPKYmgOK8DSZe7cIKvOZjmzHqZMyTuaM8Zw112zpl7oas0dOZB51UwuFyXO6KAu5ZRmA9LNkA12EkeL1U0cA7HPiBct99bCrCuEEsrTMEHUbHyIoBKxXEWR7OJTOThWLEEA+BoVmU8mXTWNJB5UvdqOD27RuMLpZ86lJOY3bdxWfvgeQ9HQyZYztXfOAdhLWDNy01xXGIQ2wGAzyZnLM6QdtutfPGOw7Nhwe6MYd2ttdg6ySUQyYzDxbQYPlQA3CfaJ+ofGsrMJ9on6h8ayoSBYdoxJIGY94dOvi2pvwWMu3Xcd2FCmNTBmlB7uXElulwn/Kn3iOCU3MysUYiZB39Y51NAnODV9x4l9A+cT8a9xeL7pDcfkJPrj51XwXeKYuEMOvP9qF9s7p7gDkWA9gk0AmXbmYljuSSfbrW1rCswJVSQN68w+HLsFUSTTnZ4W1tbSIMwzQ59YoBLs3SrBhupBHsr6P/AIYEX7DYgH0xAjqPSH71wLtBwg2bmnotqPlTx/Cjt7dw1t8KAGWTcUkbEiGHwNAdW4h2nsq5R7fomJO+nOo+H8Ww9ydQrs0CeXnXPu1HHnZGvBQWOjeQ6il/hHaPMTnIX3GgFPtNhRaxmItq2cLdcBuup1rXs9//AE2iRmAdSRmC6Zhux0AmNap4q5mdm6sT76zCo5dRbDFyRlCgkk8oA1JmgGTCYW39LvKLmRA8FiZ0kgsIHiBOu20VDxJPDEOqidxExp0qx2qw9y3inF1Tbd7dtgCgSNNZXMY1nnrvzqC1ecJlEMCebHwjcgcgCT+9AV+CYkSUVQSwG/I/OuqcM7H37uDsYjDX+5e6HTXL4bbSCTOpJYICBMKdJMUjdn+zuS4jOAQSTAMzAzCY2kCNetPXD+22GxmIwVqxZKLYGYs6goGa2EymdBlYK+YnU29NYoAt2yVcNgcPw0uys+RExDrobiwc2efBlITxbxG8Gg1ri7XrWKsY8RjbUTbRSRcQL6XhmcoBJIgejXnajtgl7E+G4zraAAAA8ZBBLKSIEjSNtaqWL/0jiOHu2cNesNcusWv2nZmdCssGDEqCGM5CIyiJ50B0PsX2Us28Nh7oTLdKA5jqYLM4B1j7x9U013bedSrAQdCDqI8659Z4/isMiIiZ7Ytg2ybZDQdswzeGPw67Vd4H29dyUuJmcakKpBy+ETr4SddgeVAAv4k4LPiuGHxWM3f2jOmVYGgdZALCQN9G1FcDuiGI21Ndt7d8b+mY/A2LeHBuLdfJnaA2nhByzAJgmRpHrrimJsMjsjCGUlWHQgwdvOgDXBranCYrOD6KFTnAmGIgKQS2pBJ5BT1q7w7DqLAbMWIKlUGpMyCT0jp5ioOw+CvXLl0WbbODacNCZlBiVLagLqPS3GpgwaH4ZtFAOWB1g5geR8tKA94kAGlgdzodPdFMPZYm9csWwsSwQHzJ0zf0jWh1/DvfPdwvKPFueZk02dk8Xh+GnvsSmdQ+SVEwcjMCOR6e2gHnhvYK8mNQnEs2FsO10WwFm4zLDaA6DMXUg8gOZNBe1HHsS+MvYjBZRdw1vu8RYuKAWtnVjEzcynmNs2kirvZntjbFvF44r3IuvnCMBnaUyhA0Alcwa5IEeI85pewvaVSLudTiTeUrlJ7sE5s4VmWGEwo0PIzEzQBpLOHxuIwD2c9xXKkmCAhWHa2TtoIkSdZrpvC+DW8MMllQifhHL2kzHl665V2JwtybxtW7+GVcShs2SC9pXyEsJMlNQ3jkghxI6HbvbrFooJtqCZJOQx7PF5e2aAfcYniR8hchgAREqDoW1Ow5ivnPtvw8KMf4j4MeYSSPTDNnZSNdIUH412q326Bsm73ZYQSsSASDB9KCOuvqriPagNibfEMVbsqtsYtO8OaWXR1UDkQzEkwdNNIoBMwn2ifqHxrKzCfaJ+ofGsqEgbY/7W5+tviaduC4kXMOhGrKIPUEf8RSTj/tbn62+Jq3wLi5sOYiG0M8td6mgPdgsSCdB0r3G4FLym2w03FVMXig1oZWksQunQtr7qnuYsLmPTYddY+FAVRhLOEymPC0jNvB319dEruMC2VuJqmZTpzkxVTjLDuSpEgn9uhobiMJ3aSrnuwVYp5ggmgDfE+GW7i5WGhnfcVV4PwBcOSVMk8z0qNOMpceA2o1P+gKuNchTrqKAmuXxrry99BMddtgO923BUaQND01q8LwbWJ8qXO1HGJAsIdB6frnQeygFs1Lg/TXxZNQM0xHKZ5VDWUA68Txt7GYC3exCXLj2LpRbmXwNaIUFCw2KsARyOc1TwjrtOWNIy/vM7cqqcF4suGIeO8S6j27tsvlOoK6kAkJqG8yPKoODXgXIYiFBIJ1kj40A78I4kLTLbzkCCdADDRzPMbeqq/aTip7u29rwqWh1VVVC66ZlCjYrzMnQ9aG4AELduGBCnKNiZOuX41JhLRu2HsgyQe8U8tBAHtoCFcWWIJVQzcx0iJ3+FG+z/GGsAgsyd5KQvLQgNB6SdRrrpStabRCDDAH/cgipLd1jcQbssMJ26igOp8D4ul5YKkhSyypyxrm010B1EcpobxAXRmazdD9bZOuXppqG+VDezNru1Zm1VjqOW/n03mh/GsecIHuK2rSFBG53EjbbWgBHFOP2VxaubdwZLbCEuZGF1gQGzCdASDpvFKLHWrvD7He307xgAzZnY9N2J99UrrySYAkkwNh5DyoApwDi9/DMbuHuG3cBAAB3DAjQcyPdNG+0+FCY25cNm5aFwC7ldYyM2rjTQrnmD0ilPDBc655CyJI3A6ii+M4xOGXDMAzWbhZLgcxkYBWQKBBBIDFpmgC+AysR49tTpEdfXTLgu0CG3/N8YzQysiGRtKBvDmHuiknBXJtSILsTIAkiOnT/iiWMUratKGEmSY5NtB84oDfifEboxFxCc40Az/hiBtEHLG0aVGl0n0VGh0/3tzrfjKFjaxA0DEKZ3lRAPkD/qqNtmB8JgTt6hr7KAdsJ2oyIqMzMLJEA6z6OWDuCsQJ21jemTEXle0SJtsTo2bw6y0x5zHsrlXDlNwHkHI3mZB0+NO121/I7okhgNDodOYPURr7aAr8RxTWRN49/YA0ZTqOZnYHqK51iOK22w/dhbguNda457zwERCDJ1Hi8XnRTtTxZsowoaQD4viBJ5c/2oHasqMO7mMxdUUHeNWZhr5KP/tQFfCfaJ+ofGsrMJ9on6h8ayoSBtj/ALW5+tviagNW8fhm7254W9NuR6mqhqaAc4Dx5bcW7iyv4huKNcUuAWe8BGUMrKR5mCKSK6hxPsjhu7vKMKbK2sEmIXFBrkG6VU92wYlDmJIAGvSqmo1cNO4qSe/Suy69/S2SUbKJxIIIHiEa1Vxjg22UmDB/bejWM7O4SzbxXeoC5u4ayClrRFu2lcm2pvaP6RLGdQNIJiLjfYWziMUww4NpExdvBlUtnQFWZrh8bExAGYxPMCqkfFsLe6aVXdbck/8AYk8bBvcoSlyBounmDt7a9fFiC3mR/wB9teWewVsWO+F1rlxLnjSEyqoviyC6lw7Kwk5lkcvOrh/hzbu3rgN1ka5iMVatC3aHdJ3Ekm5LyimNAJgc62PxPTq7fK/R+nP4b+wxwMDcQ7QrbQqn2h/x/wCaU7lwsSxMk6k05YvsLaXCNdF64bq4WziipRcmW42QqGzSSDrtSXVvDqIZ03B8nXQi4tczKysrK3mC1w6+quM65lOh8ujDqVMGOcQdDXmPwptXGTMrRBDIZUgiQQfURpy2qtV3g2HW5iLSMJVnAI8p8qjKXCnJ+hOEHOSivXYu8K4uSQjt5Ak6D10x4HEZDpIgQCuxO8eYmhN/g9i44RCqMq3GuBGLDKpGUAvsx58hVS/wS0i3HN1iilAMqgk5lJ5sBoRuJFaI6qD6r3d6Lc9Bljyprrfa/Xp8w4MJevXrShVJcjRBtJymfiaKXcB3N65ZdJa2TbUxEiYn1RqKWuKcFQvcFoFe5FoQF1bPuScxmBz06edQXOzigXodma2XhQANF+8ZIkdcsxWI6rG0n+fm5mfh+aMmlvX0tfNMauM4lLaxmhEGpE7nSOvt9dJF5nxNwgGRJygmIGusToIGp2HM0Uu9m1a4QWIm4tpQiaAlA0sC2g1+NVh2eXuy3eNn7p7kBRlhGykTM6+qsrVY+vT4mJeH5k3tyv1XoUOJJZQItlnZgD3rGApadrYGpQDmdTOwqhWVlWSiZRLB21u2mTwpcQFwSYzqBJSToGGpHWSOgobWUBLYxDIZUwaY+G48XBJIlTJBOpPIgc+lVez3DLV21f7yFIKKjkkBWbNBOsQSADPWruP4PZEm0Bl+jB5ILEnvAmYa+Enf/VWo6WUocdopT1sI5Hjad3Xbkn9QquKYoqLzOoeMqzsfIzWcF4LeuJiL2XSyoeQPSM5YHKYk+yg13sqgOlximS42cBSDkAJAGaQdTo0RpWmI7MpB7t7jEGyYKgSt2MoHi9IewUekyr0+K9oWuwut/g+tfMa+HWkgEqFCyxPLNO0f93oH2g4sEBhz3jCVA1ABMTMxsDUFrsxaV1zM7KyXtNJDWx1UweenURVOzwS2psFi7m6VYDIMmXvAsOZ0MbxsSBR6TIuf5y+4WuxPlf8Aj2/ZlPBYBXPe4h2FqfGywzmdcqAkBn1118I1PIEfiHBY5JCScoJkgTpJ5mI1ov2g4Ulsd5bJym7cQqQBBUj0YJkQY16UErTkxvHLhZYxZY5Y8USbCfaJ+ofGsrMJ9on6h8aytEjaMmL7aOHYd2mjk7sNid4Oo8qX7uLVmLG2JJJ9I89a1x/2tz9bfE1XqQLHfp+X/kaZ+HYK9irQ7xnNoeirXXI000UmBFUuzPAFu+O56PIf7o9wdWtXGw5k2wfD5Tt7Kw4p7tAlt9nFfN3ly6Zyt9o26r4SZ3IGgPKh3C7p+lPaF28guDMSt5wzsNRmM6nzpsCzbIG5GX/VLFzhTYfG4fKwe4w9E8oGhNReODVNGbLtzhDNb7sXb/dg5gjXmy5pzTl2BnWeutRJwt1s3SL11c8m4ouvDnmXE+InzouucyXKgxoB8Khvr4oOqEcuo11p5UOiFsQ8Xjbls5HDiUCQbjwUGoWJ9EchtVHv0/L/AMjTlx7hLYlwBACiM3U0l4zCG07W23UwYqSilyMG3fp+X/kazv0/L/yNV6ypAsd+n5f+Rqzw9M7qLds5iQFys2YsTACx94nah1NGMVMOloWC3eXlBVmIDIh0zDKPCX1O5hI5msUD36qt2O8N64Ld9VYolpjcbOOVx0aLfPmTQ/G4u0+XKbtxmCl85MB9QR6RLAaQY5nSmRuOWsPhLVjDIoJVjeuOufNdIA8OmgyyB09etDbGNvm083TlEHw+E6GYWNtaxwq7JcUqqzzA4Br1y4uGF264VMzBmUakBizHa2ORaNNeUVcXs47nurWItXSylrii7cCBtZXMRlc852qXDcWYYRkzQMxVgNC4IJVXO7KNdDIobbwhKh011gwYIJ2np5GnBHoZ8yXUqXu8sFzcRwGOUut1ipIjQsJDacp51Xxp7sW9AQ1uQVukjKSZX+kyCCp5jzpl4Hi7tt3thsqNIuWyAyNoV8QIIJ896qrw02r627KMy3soUQHy3QZU6jUTOn4WbeKhcOLh9Sx5OZ4fO/t5fna/iK3fp+X/AJGs79Py/wDI1Jj8DkCODKvMeRUwQfiOoIqnW0qFjv0/L/yNZ36fl/5Gq9EeAYFb19bbZvFooWNW5SToFG5PQGgLnC+FveR8lsBBBuFruRFEwpdmIGpmBuYMVavJhUNkG/ccEMt0orwoEFRbLMBcE8tNRW2FvWHxC23LHB23BYAw10ifGYESdthCwPOrvaDtPcvXCLYSyoYlQLYzBdk8UfhjboaWzFIDWsctxybj3cgUjMWcsQdMo1I1PUxANEsBwFrqW7rE4ewyrmvXbjBSQSALa+lcygbLMRuJArXFY26DbZ7hJAEAHSAea7Hc/uau9oeId46BmlQAVA9FFIBAVRoo6xWeJ9TChFckVcRwbEC39JV1uBSYIvuHHmA0HUdDyqhYdzcGHIe05bxLcvMilpzAydFJOxPMgzVq9gXXMMsiJmZBB0BHXXbSi6TisKEvubgVv5ZPppCgaNE5dvDtpWyCnOXCnu+5FwglyEq7jAZBUkSTBdtzuYnc1F36fl/5Gj13CO9nJcBTu3S21wqIM5u6OaJ5tPVYP3YpdxNgo7I26kg+sGK1yTTpk1VbFnC3kzp/L+8PvHrWVBhPtE/UPjWVrkSNsf8Aa3P1t8TUdhJYDfWpMf8Aa3P1t8TUvCGAurOx09XnU0YHLh3FbYUIggDQaUUsIdzG3u5UJwfAbRllYkeRo1aWAANhp/7QG9pgranfbyNVeMYW2l7D4h3Od7qrpyG3spY7YPcS6jAkKy6eudagwPaEMQt8SBqD0I2oB349iktncADfWtbNxHTQzpI865pj+ItdMk6chTf2TtP3CTsxaPVQFvjTuqAWxq3PoKTeJYLKmZjLk610G+dDGpGw/wDaCcdwjCxdbIvs3FAItZXpFeUBd4Lw44jEWrIMG44WTGk7nUgaDzo19HvI13Escpa5csnwjkAGiJUCDl8J9VCuA4hkvB0IQgHxFQ2UQfunTy9tFsRIygtuit6JiXGc5uhk6kAa0BrhsNmGgmNwdiPnUqYcLhp0DFvcOUdZ+FecLY5pOULPn0/7pTp2fwljGt9FYpYZoKEbsY2jqdT7KA55aYtbujOAECmCTmY5gDl01gGdeQon2clWDiXUgrBMA+vrRLtL/DLFWrqrbAuAsLZNsyZOviAPtprsdkLOBsH6ZeFu8650hXaFUS/ojTcbczWJXWxsxKLmlN0r39gAtYAIsDQ+vUCo3KsrK2oO88uhEcwda2TF5iBr06fvXl1gunOuVbu/U98oQ4OCv21VdhW7RYMle+jI4YW7qRALhZ7xeRDqMxHWTsRS/XRbFhWe7hjcCpiLBuMTyuW8wWRlLEARCJqSBykVz26kHnHKRGldVO1Z4DJFwk4v0ZpRnhPD7hw2JvpsgS2RCzFxtYkzyA8IJ8XIE0Gpj4Dcc2xazKqM5bKUmSqZsxYeKAyKIBGprJA3xOFuWB9GYyEJaIgZiBmO08o16Vl7BmFgSCwgncdR5Cobt0kTOYn8QPPWQeYmjXC7+UeNUc7ZSN9Nz0jrQA3jqqreEwqgaDfz9hJqnide6Y3FJdZ8BOhzFcraQGgAwPxCul2+xtviOG+kWbltWTR7ZIhYB9I8piaWeA/wwxlzFG0Vyqm7z4AG10PXnQGvD8MTZ7t5hWkNm1B3AA5Dyq4AFGggdKs8atW8O62UcMQWXTNqyxm9IDaQKo55ru6WGOELju/V/Q0fue7IuIMAucp3igEXF5m2R4o/qXRweRHrpK4tgO5usmbOBBDQRIIDCQdQYI0p4IVvC3onQ8tDodeWlC+0NjvcFh7rt/Nts1gKADKIoyEZVGVQAdWJZiSRoKpa6D4+NcvqbINLYVcJ9on6h8ayswn2ifqHxrK5kiZtj/tbn62+Jq/2YdRe8QkZTymqGP8Atbn62+Jo92Nw/wBo/SBPvqaAw4G0FE24AbeiOGUgyedVbJOx16VtgcSxzd4MpU+EdRzNAR9tMGrYMsd0II9piuamugdtcXGFK/idY9mprnxoDBXTey5z4S15SK5kKff4fYqbTpzRpHqP/IoA3dwzZ82UwK3XBF7gt7Buu0xOtdKwuBQ2lUoskAnTn66h+qUV84QAjnXFzeLY48UYJ3uk9qstw00nTZ8+9seDvYxDFlyhySPn6jvQGuw/xqwA+j2bsQwuZRpyKk/6rj1dDSZ/Pwqb5mjLDgk0PnYDhmbA8SvLlzW7RAkgEEqxBGk7ZxoRJgbUGtX2Yp3YIfIgOpM+Aa68oAqbgnGGscOxds21dL7IgJBlHAY5hpBgftmHWq6YRSEKfhA1BB0GpOvOrRrLNu94RJkiSQNDroTP+/Oo7t027isjklYIYHUEa7+VD7l6HgDNpBj3Ux8MwYNxc4EOFJ8xrPq/4oDr/CuP2sVaw7vfTvrFy21090y+K4rW1UMdDJYgsJBjlVH+IHDry4FECItpGXMEdzlAEBRmGozSxJj0V3I0XuFPaxWOwttbxdGOc4ZndgBaYEE65bTZQrDLoYYGJ1aOJcQ7z6Xw+/dHfrN20Qyw6MdEAOUBgQAV3Ghk1GauLSN2nmoZYylyTRy/CsQNBOs61vdyxm+9WNhytwW2BPIgb6cvXRbh2GAUlkAPT/3bWa5lHt/MQENm5lGItxnw7C4s841Kn+kgUC7V4qQoW2VtXGN+076uVdVTJm5qhQqPVXQHt7gKAGBk+4aVzXiOEVcNbYsxuG465cvgVF/q5szT/aetXNO3TR53xfHFSjkXN8/cB66T2lwP0fC8LIAZHt3GbI2rTbWJyidFJ1MnflXNwKc+0HGO9fB2rtoK1iwqkqD45QFcwIBGUQCPKrJxAdh3fKI0tyNTsOf/ADVrOrEnPEy2YaCekc+lUmwoQEg+EHz1rThDF3CxoSR5RvHr3oBn/h5x1sNiwe8yWmBFyULgqNfQGrGdorseFFq9ce5Ya1cNw2sQgIdMqhGtLc01Ykg7gc/KuSdmjatjNcJU+gHDFcmbRmzKQwAXMZGsinDsTYd8PjcTZvi7cVhbW+5M5bbl2TO4MqQRFwiYMQIFAA/4jYG6mNNy6oGYAW4Yt4VgayNHYyxiZzDWQaW+8py7ecTt43DYfGWXLKfTQkE22OhBEyCWEbRp50qcC4UcTcyDSASTEwP35kiuhjzxxYHObpK7MqHFJRjzZXa50qd7FxUNoq2TGKRaKnUXlnLHk4LIRzDnpTWnYVed0/2j51fx/AbbYVcORKj0Sdw2sMPMEz7q4ms8fwOKjid299mtvf3ouw0E3bmqpbe04rjcabuLNwoLZa4CUUQF1AiKyt+KYdExjJbZnRbgAZhlLaiWy8gTJA6EV7ViRRKOP+1ufrb4mivAeFm7ZulWIIK+EcxqaFY/7W5+tviaO9iMcFuPbP3109Y1+FTQDuAxFlVyglGgAhiZ99GCQ0N0BHlG9DmsK+jqJFWLKeGBtQCd2v4gXu92Nk+J1NBcNhzccIu5NFON8LufSXhSQxkHlHro72f7Pm1429JtvIUAucT4P3a5lOYAkN5GrHY3iItYu1mMI7Kr/pJAn2b02ngiBbqzmDMZ8jE0i8R4S9p8uUkcjG9AfT+KaE8J/ahTcRIIEj9655wjF3Rh7YZjmCiQT0/4oLxng7vcN22w11jXfyNef/ku/wDX8P8Apd/V9hx/i1xUHh+RhLPcUA9Ikn5e2uJUy9pcfeezbS5MBjEknYedLVdXR6f9Pi4LsrZZ8crGLhN4tgsTaRoIy3GDPAgTmypsZISeeg5CrFnii92lr7OSCXC5m1ABnUHL5Dmal7A8Ow1/v7V6/wB1cuIUtqyLkYllCguZZSWI9EAgA6xIoVh7bByjr4kJRiTsV0j3VbNZ5xfDuhXXyjmKe/4WcEe7iLTspa2hm5OxAGnrAY+2IpZ4fgbZcZxIYz6Wx8zyHnTX3WJs2f8A8LEW7Z/mBzmy/wAtgACJ9JljSBOs0B0ns8mGL4nEpb7i4XuozkozyrReCADwqGA36jlXPMXwZsamIux9IxFp0bCvYEtBgDvEjKVhc2ad55ECo7Xah7eEuYa1cF27mOe8dC06mAxzeI6kk6gDQUJTiLlcjM6IwhhbbKdNiP6th060AaxXFfpTWsTdKpeGa1etBCpR0EAksfFI3I2NSd8Oo/ep/oSrgWtDEG+XuPiDKKNWgAnM2ZGJ9IKNYmI1pWu24AMxHUfKqmWP7j0GgzN4q6DEx2Ounv8AXSP2gJGDyG2UjF3vFtm8KnVZPogiOknrRlsccujE7TH/AH3UvcS7r6AhZbv0hsRcKsQe7NqFB1OjNn5jbWeVSwrdmjxOXEo+8XrcSJmOcU1cVxJZsLeY50ayFAzlmlVhixOoJY7eXSKU6duI8MsfV1m/hr/etZJF1GRUdVdiswJlc2niJIBHIwLJxivdxP0hmIOUiDkVYUAAgkEHqB+5oLaVxejeCdufqq3hbErBXKDpqYo9wXhlpgdlcRBZtNCNhEkxz5UA+dmOFph+GYi5irTPbuFFEFQwtllXQtoPGwOv+qOdrguH4eLeGa3hnJKi3ClDcM94GIEFhLbaSJiNKQOK4jFK0Pi1XBqzXEtg5iwlT3bKNQoI0DEAQSK37Rdq7uIe2UC90o0BIPSWMR42kkmOdAS4vB/QXXFWrB+j4iyq4xshewveGMyHRpEZso2LDXaiXZLhS2XvxcFwSqqw0lYkEg6g8iDzBpasWziz3V3EXEJGUEmUKhlbKwnQkjRtIKiaY+0fFGF83bdwuG8OYqgzBfCCwBMtIY5jBg1rzaXJq8UsGN0317bmzFnjgmpyVjODUGM9A89qSm7R3p9MD1KKixnafEhDlYM0aAoDJ8oiTXFn/C2shHiuL7W/sdFeLYZbNNCh2zP/AO0vaZYugRMxGUR6h05V7UXanufrG59HFxbfeDS5IbPpn0OoGadDqKyu1VJI5YGx/wBrc/W3xNe8Nxps3VuDXKduo2PurzH/AGtz9bfE1XrYjB0q1luqjBtGAMTr7altXxqg3CyfKTA9tJXZvi5tOFIBDHSTtTUFYM7NpnK7cgNBrQBNHGkiaD/WdyxeKP4rUzm5hT8qlw2Nm44P3QFj1azWrAi6xMMGHP3igLmA4grXbzK0p4IHImNalFwE6gGgT5xdK2YEoDB8tKtcLxjNbDMI/wBnmTQBW5dAECqd5DcAGq/hI/etLt4kgjprVLjfFO5TRgHPor5daAAdqMaXu5CwcIIkdTv7aC16TXlAW8HiFGQNmAVwxZPSA0nKDpOgM0z9pVm4MWrtcTFSQzIB41IVwxXw54gkrI160p4PFG24caxuOoOhB8iJHtqxihcFtZkWiSbYLEgbzlExvoee1AMeCx5CliB0BAAA845wKK4Xjly0tjxQZkERIU6FdtZBj1eylTA49HVLbQuUb8zr1o1iT3hTKAoCgftqD7YoCpjsKExNxNYzGOvUGKkw9xTBYwc0x58/3ohxHBh1t3Qyl1Ui4WMEg9esGhdjCF5ggHXWefLXpQBNuOO1siTGaB5KZJAPIHpXt3FwoO45TXnB+DHwZ1ktqT5Cs4q9tM2UkIPxctYEHnP71pyQb3R0tHqIQXBLbuD+I4sIuYGCeQNL97FXrlpQzM1q2cqgt4VzEtCjzMnSsxuK719ASNlA38v9aVrdxY7lLQGoZnY85ICgeoBZ/wDsaljjwo0arP5sqXJFSmfsrjbZu3Ud3s/SE7rwgMhmJLhtTqJGUEg7UsVcwmIYr3QEksChmCrbaa89B7BWwqBdg9i61lh47RKMGXXMCQdD5CaL2ca4ZEXwtIM6HX5AcvOlK5iGS/nuAs6kFgxJJI3DE6z16Gj/AAjHWy/eQpOvg2A36f8AdKAM4viLX7WJtFtAM+UbFl0Lesil3DkBCdd4JHTr+9FuFoVuAkwswf6lOuvl8qrcQwAtlspXIzFlAOsHcfvQElvGi1mdG8Wm2kEayD7KvX+KM7Q20KfaRJPr6mhQ4WzZcvNtR5HaKLDhQFtmPggwPMzz+db9PNQyKTIzVxohOIqtiMeUGZSVK6gjcEagjzBqvevEb70Fx2Kz6a5QRmI2/wC711MuqqNlby96RG7XDeVrpZnYqxLGScxBknqd6yvb+M73E94FChnBCjYCQAP2ryuDItkOP+1ufrb4moBTRa7F3bxdwQs3HAGnIz186q8T7H3bKlpDZWCEaCCVzdddKkABRvhHaI2x3dyWt6+seqh/1Xc/D7x86z6rufh94+dLQGLCcRz3rjW/RIUSfLnV1r37j40p2sDeUyoI9RHzqyr4gCI94+dLQDA4ooxAVoEqQT57rVq7fOgHMjbpuaUn4ddJkiSfMfOpPot/TfTbxD50tALY7juRjGp5Dl7aX8VimuMWcyTUp4Zc/D7x86z6rufh94+dLQKlZVv6rufh94+dZ9V3Pw+8fOloFSrmHxwFp7brnB1QzBR5Go6gjQrz0PKvPqu5+H3j51n1Xc/D7x86WgQd02XPByzGaNJ3idpjWi/D+KRb8Y55c4bxAHXVZkjzqnbwd5dACBrpIjUQdJjbSozwy5+H3j50tAaPp1plUuwZVkQTET157038B7FB+F3L6HO91kZIKyqrJbnz5jQ6AVy04a+UyGSoMgZhE9RrUwuYvuu5z3O6/Bn8PX0ZiloDvxPGjCWe8chy/gUDX0dyOkSN6SeL8ZN4ZVEWxB1AmfM+smqh4ZdP3fePnU1rC3FRk7tTm3YwWiQYBnTbffU9aWgXDjhgyDYdTfjW4hzC2CIKqxEF+rjbZTuaBE1a+q7n4fePnWfVdz8PvHzpaBUrKt/Vdz8PvHzrPqu5+H3j50tA9x+NF0IcmVwIdgfTM6MRyaND1id5qIZ7T6gowiQQQeuoqT6rufh94+dSPhLxEEE6zqRvAG89ABS0A1h+LqGAb+URBEEMpnWcw+FXEs2791bWYd5dfRsw5+swBPqpWHDboMhY9o+dTXLGIZ+8MlwQc2YTI2MzvpvS0DrfaXsj9HuWTbMIttELEgBmA1OhkEzudKT+P9oksP8AR4Lta0JERmjn1gxtpvvSvjjirxzXXe4YiXedPaaq/Vdz8PvHzpaBZw5OIvTddbYKyWbwqFAiQAJc9FGpNeY/jJa39HtylgNmCaSzRGdyNzHLZZgdT5isLdfL/LVQogBYHOdTMk686g+q7n4fePnSwRYT7RP1D41lWsLwy5nTw/eHMdfXXlRkw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6" descr="data:image/jpeg;base64,/9j/4AAQSkZJRgABAQAAAQABAAD/2wCEAAkGBhQRERUUExMVFRUWGBgYGBgYGBobHRsXHBgaHxwbHxkYHCYfGhsjIBwcHy8gIycqLCwsGh4xNTAqNSYrLCoBCQoKDgwOGg8PGiwlHyMuNS0yLDUrLTEuLCsrNDAvLCwuKSssLDY1KzA2Lyw0NCo0LDUsNSozNS4pLDIvLzI0Lf/AABEIANIA8AMBIgACEQEDEQH/xAAcAAACAgMBAQAAAAAAAAAAAAAABwUGAwQIAgH/xABAEAACAgAEBAQEBAMHAwMFAAABAgMRAAQSIQUGMUETIlFhBzJxgRQjQpFSocEWJDNisdHwF4LhFVPxQ3Jzg5L/xAAaAQEAAgMBAAAAAAAAAAAAAAAABAUBAgMG/8QAMxEAAQMDAgUCBQQDAAMBAAAAAQACEQMEITFBBRJRYXGBkRMiobHwMsHR4RRC8TM0YiP/2gAMAwEAAhEDEQA/AEbgwYMERi0nNf3qGDw4jG65dSvhR354o9R1hdeq2Ju+uKtiRfmCYrp1KPKEsRxhtIUKBrC6ugrr0xkKLcUXVCIA0Ou0xkYOQpuCCKJHZgXIyylTpi2BzBQ7MhBaq8xs0T7VrcxZRGnbQNIWbwAoCigP/tUX9TZ9ScQzcTkK6dXl0COqHyB9YHT+Le+uM0fHplZ2D7yNrY0vzb+YbeVtzutHc4zKjttarXl4InO/jt5/CpP+z8VTBWd5EeVQoZAQEvSdDUZLo3o6enril4dEo8SUuVJRFEegEHwkYkiqPzCgOu9n10v/AF+emGv5i5+VbBf59Jq0DWbCkDfHnL8cmjJKvROnqqndRSkAilYDowo++EhZFG4zLh7/ALxj2/lSj8vxRlY5GkMjvLGCunSGRyoJBFkH0sYjuCcNWZm1h9KrflKLuSAAXkIVRv7k9K9NccSk8nm/wySuwNEmyem+/reDI8SkhJ0EeYUwKqyke6uCD+2MYXQUq4Y4c0k/yfbEKak4Hl0LFjKV1woulkP+JFr3aiDXSx1xl4ZweGLMxJJrd2mKilXRSS6fMG3bUVN+gI69MQc/GJX+Z78yt0FlkXSpJreht74ywcxToSVkoly/RTTE2xFjy33AoEbGxjMhcXW9wWRzajr28dc9184Rko3ErSlwsaB/JVn8xFrcbXq69vfpiTg5ehOqQuwjqPSGeONrdSd2caTWk9Bvd7ViK4XxUwCXT8zoFB2ofmIxsEEMCFKkHY3vgj45MHZ9dlqDalVgQOnlYFdu223asYwulSnXc53IY6Z8dvOfopfJ8Gy6SR62aXXmDEugroIUx7nrYOuiB6HfHjM8LSbMQdQJ5XQgBF0qrhRQRQt11264iDxaUlWLklZDKCaJ8RipLEkb3pXr6YyZTj88XyPXmLjyqSGNXRIsA0LA2PQ3jMhaG3r/AKg75ojXz28bbLfi4NGYEkRmdvIXIaMhbcAhoz5wBY824P32zScEiM/hs0muWWREKhAq1IUBZQN9xZC1Q6YiTxybQE17AAfKuqgbCl61FQapSa2Hpj6vH5xqqT52Zjsthm+YqatCe+mrwkLJo3GfmG+/tt9NNluZjhUKpQMnieCk1+XTuqkrVX3O9+m2PvA+FLNGAzEAzBTQW68KRrsi/wBPS6/kcRb8Qcmy36BH0HyAAAdPQdeuPWU4pJEKRqGrV0B82kre49GI++MYXR1Gt8MtDs9fwKVHCsuyIw8YeIkhUEp5WjDE3t5gaHSq3649x8uo0BbzrII1fzPFR1Mm3hAmQCmsMavY7WBiFXiDgKA2yBwuw2D/ADdt7vvjYHME2nRqBXSEI0rZUVQLAajVCrO1bVjMhaOo3A/S7fcnST+0KZy3BIfFCoZNUeZihYsEIOouCwUqR1T5Wsb98aB4VCI0FyeI8LSg+XSNOs0RVmwnW9r74z5/mwsqiMMrCRZbYq1OoNVSDV1Ns+pjS77bwx4g/l83yoYxsNkIYEdP8zb9d8DC50aVwcuMeucA9tJ2Urm+DwqkwBk8WFI2JtdBLNGDVCwBr233rt0xE/gW8PxPLpuvnTV//GrV96xK5rmMNlvBVWtlRWLFSKQgiiFDH5RWpjpFgdcQWMGFIthW5Tz6z5xA9sz4RgwYMYUxGDBgwRGDBgwRGLNluGRO5D2WYwqmtnUNqiW1WRVYB7IoNtVYrONmHiUqXpkdbq6ZhdChdHehtjIUevSe8fKY/ApDgCKJJg6aqhmoE9CEPcDr1F+943ZsvHIz+Vg8ceXbXq6kmJCK6AU9jvt74rsM7IdSsVPqCQd+u4x9GZbfzNuADudwKoH2FD9hhK5Pt3Oqc4PTr1yrLPwiNmlUAtKXzFeIzqWCE0UfSUeqOrUQTv064jeEMvhPaW3iQ011W7du/T/lY0BxGWmXxHpiSw1NTE9SRe997xiizDKCFZgGqwCRdGxddd8JWG27+Qtc6dNzsfzCtE/DocxmZRpKacw6k6idY0ytVaTRJjoaQfm6EjeI41k4kWNoyDq13pEmnykUQZUUnqQRvRHa6xHfiWsnU1ltRNndhfm+u539zj1mc28ht3Zz0tmJNfU4Ss07d7Hg8xgDT0/PClocwJ0nJXRpjBqMsNWrMRbFSaPU0PWvQY35OBQltSLqjUy2A7ByUjLiNkdLV9jZWx1qtsVZZCAQCQCKNHqLBo+u4B+2M8vEpWKlpZCVNqS7HSdtxZ2Ow6emErV9s+fkdAz13AH5lTeVMa5eZ/AYKyRHSXNFvEYagavTt0vqDvjah5ehE2kr5XmWNdTtdaUZgqohJYax5mIHT3OKxNnpHvVI7XQNsTYHS7O9YyR8WmW9M0gs2adhZqrO++wAxmVo61q5LXRPc9BGe0eqnMrwKDQoYnU4lNgSlvIzAaVSMoQNNmz3/TsTgmycCLvExKwRTE+IRqZigIIrZfPe2+3UXtDrn5ArKJHCsSWGo0SepIujfvjG2YY9WJ2C9T8oqh9BQ29hjErdttU5pc8xPU9fTbCtK8Fja1GsIXifQHO95RpdIsfMT5QavfFez6KQjrE0YYEbklSQd9JO+2wO53xhObf+Nuqn5j1UUp+oGw9BgzObeQ27s5qrZiTX1OErejQqMdLnT79P3Vok5dheeWII8QjmRAxYnUGJFUR1NeWv2ONWfhmXtGG61PqVDKAfDjLCnljHmB2NX22F4ieKcXeeRmZmoszKmokLqN0L6Ywz5+RzbyOxoi2Yk0bsWT0Nnb3xmQuNO2rQC5500neI9c57bKWm4ZG0JlVCpMAkChiQGGZ8MnfetNnfpeMo4XFGlyRMW15dKLFa8SHU3brfT098QcWdkUgq7qVBCkMRQJJIFHYWSfuceXzbnq7HcHcnqBQP1A2vGJXT4FXI5sT1M7Y+n1VkgyESzaUje0lmhNNbOBGw6VQckHoK3G22+GPIQ+CZzER5GIj1miVmiQODV6SHIr1Rt/SB/FPZOtrJJJs9T1P1Prj1NnpHJLSOxYAElibANgGzuLANe2ErX/GqSPm6Tk7TI9Z9FOtwiLwZCUCusIlrWzMNTLpvy6ApVhQJ1dPoPGY403ghncMztqjjAGiFVYixW6k0RoFbbm7GIf8A9Sl0aPFk0VWnW1V6VdVjA0hIAJJAFDfoLJoem5J++ErZtqT/AOQzmf6z3/hZM1mTIxZupr17AAbnfoMYcGDGFNAAEBGDBgwWUYMGDBEYMGDBEYMGDBEYMGDBFs5Dhsk7aYkZ29AP+bnsO/bGWXhwSMl2KvY0qVYaltgxBK15WWjv1sDphvcqcjQplSkgcNNl6YlBpDSDUWDkfpAWr2FX1ONjieWy+UyQidFuOo4jII5GZGayA+nYHc3tWN6FKrXq/Da3/YD06gbjInpklVdbidKm4NaeYkfXpJ3S84ByOmbg8QPNEb0jVGpEj0zUnnUtQAv67X0xqcZ5Cmy+omWB0W7ZZB6gAFTRskjpYHcjDQizUD/hFitVEraFd/JtGbGruASPKOt13xpcucUgzD5mOJY0Xagukpd+YqXGwb0rEm2snVK1em4kckRpidf5gT568briFSlb0rhrcEEkR0cWjP8AST2eyLwyGORdLL1Fg9RYIIJBBBBBBo418Nrj/wANEaNhl0fWCxj86trNA6CGrSdqG9D3vComhKMVYEMpIIPUEGiMcKrGseWNcDH0nr0U+0uhc0xUAInqInuO3r2XjBgxOcm8v/jc2kJJCndiBew6/wArxHqPbTaXu0GVNY0ucGhRceSc15T5r07E3XoADjNlsojTBNTspIA8NNTknoAhIs3tV/vh9cP+GuWimgmWw0AIoVTkk0WJFnY9B69dsTKcAy0RLpBDHoFBkjVWHUHzKLO374rG8Yt3Pa1oJnGm/SNz4UW5qOph/KJgTM+x3we+eqUfEfgtmV0+C4kJVWIZdFWd11Wykr3Fj2vFQ4hytmYC4kjoxqGcBlbSrNQJ0k1Z/kQe4x0jmOKxox8R0jUaaZzpssTVMaB6dun0xrcx8qw51QJFUkFWDDYmh0LLuUPcd/bHC3v6geG1yIO8aZ/NsLi67LRJbj6kETI28ZyFzDgxdviPyG2Rk8SMM+XavOQvkck+Qla9qNDYgdsUnF0x7ajeZpkKWx4eJCMGDFi5N5dGbkbWaRBZruT0xut1XxGT2OLryz8Nzmsu00kphFMyeXUCFBskWDRIqx79cT0nJ0RPynYDvtsf64ms3nPyZQKpYyAK6KF2oYIqZzV8MhlYVeKczPSl4/DoixvTBjqr6DviiMpHUVh3rxIyeGWBGpdwf+dPfEHmOTIXJGkdK2vYnqcESrwY3eL8LbLymNgR3F91PQ40sERgxsZHIvNIscYtmNAWAPcknZVA3JOwAJOwxN5zlVE4jFk1m8RJDlQJQhFidIm1BCb28TYGjtvWCKuYMTn9jp7N+EFCFy5mj0AK6IwL6q1BnUFevmHYg41eLcvS5YDxAnUqwV0Yo4FlHVSSjD0I9R1BAIo3BgwYIjG9wPhn4nMRxaggdgC56KvVmPsACftjRwwfhDNAsswmUFnVUQtVG23XfazQPvprHOq/kYXfkrBBIwCfGTA1geExU40qgJAzPFpjjL6XbQPKgZtSBW27WxJrtigfETKuRLOTpQS+HEgPRdwTsKokdBtucNFZFSnLsDL5fLqKq4QmhdV0PUb4WPxA4ypyZgSRXCzr0NHZWJBU71ddNtsSeEtNBleoHkkgAy3lIkScaTpnWJhUdxcipWoso0OQSfm5ufmExPNAxg9j0VcXnGsmsISpEtVP6VUqQzje/Ea9+w0gjc4zfD7hLyTq/mEeoKxBrer3PYDqT2GKs0JChtqN1uCdvUA2Pvhs/DpFbJx6Upw0hLgDsSNLV1set4mWHMaxcD80HPeIB+y7cSrttbbAkTHgEkn6z6lWeHmqMokjQTJW7N4LuhruHVhY67kb+2EpzeFOclePTokYyLQIoMSaIPQg2D2vptjoHx0ZImYONRvSrUSFugFHmZaPygVQF7YVPxh4Ysc0bRxaFIPmFUxYk9B3B1X9a7Y8tRrVmXJpViSdMuBAImRgmM9YJGYVtbMs6lH4ltT5NSMRLZAGSAXHI0kDIJS7wz/gtwm5Hnu7DRBQd1HlLSHY9jpHvqwsMdJcq8JijyUXhBV1LE1uuuqC2CG6G76dCbw4xXdTocjNXY9N13o/DBLqmg+500+28QrJCoCgADSBtvew2Hc3hK8583S5TjWos0kcPyxs5IAljGuuynewpsDSOuHRmcwsaFnYIg3LMQB9yenbHO3xEzBzHFZwp1ecRrZA+VQvW6qwTfvip4PSa8u+KNj/AH91CaSax5J5Y+uIX3n7nduJSqFUrDFYiU9TdeZgNgxAGw2HTD65ay0kWTgWWvESJA1noVUDqfTpeOdOUIlHEMukiqy+MisGplNtX0OOk8040lCWXWCLXqPfbcYkcXa2jQbTpjA+xWwBfXZSjXMxJEdPqq/8TsgcxwycKFJUeLueyG2Za6mr2O2OccdL5+VW0wk+I7LRjpT4iVXnDfKO4YffHOnGcgYMxLEdjHI6db+ViOvfG/Aa/MxzD1keD5U6vaG3AzM/mmPdaeGlyBk1hyhkPzSEk96UdOnTCyykOt1X+JgP3OHxEqxRkADQibFR1ob7eu2PRqMtSPzKGJNMTQqq7V/5xUZuJsDMjsaII27Ueg+oxcM3MNII6CNXH7XeFnmM6dTE7k2f3OCKd4dn3mn1WQo7e3++GDkeXJm0ERPTLYbTY/1Fdu+F7ya2ouPUA/scdAcpTl8nCT1CkfsSMEXPvxZ4aY2iLAhgChsEH1HXt1wvcdQfGTgUWa4ZMzbSZdfGQjciuoIH6SCfp17Y5fwRbvCuMS5Zi0RALKUNojgq1WCrqRRr0/1xJ5zm9pc9Dm2jW4fw3lUKobwFQfoUVqKX02BAGyjFfwYIpmDmIrlWy+gUyuuq/wCOXLv0rt4AH/d7Yz8f5tOaiSNkPlINvIZNIAICRlxrSLe9BZui77Yr+DBEYMGDBEYaHwkykIhnlmW/MIxroodQ9xSmwBfo2wwr8X/4Z5LKypN+JcjR5gCH0VW5JX032sfyOIt2QKcu0kfm/wBlu0TIkjByNcZI1GoxqOpMJgpBmFmbXKskUcTyRpGApclCAh6nSoJok77e9LznDmfREkEShJmJkncKAwB+RNXUeU2enUD1wwOLZ5MhkWaExM0lugiB06dPz0zHbuKobjbCGnnZ2LMSWY2Se5OJNCiKVnyahzhmdeTHRuJ0xqNYhVbazry6NcgANECGhpzJMgOdnJnOuwXowOVMlErqClu2ogkC/UgE/bDA5G4n/cJFATVDLrJFhgjKaJoeYa9utj6VjdyfLIPAdLLod5BJqYVT3Sg3vWnuOl4oPLufEGYXX/hsfDlH+QkX9xsw91GJdq80KzargYDo9on7rncct5RewZI/b+YTf4JPLMcrKYqZA4vzuRG1A7387b9RtviD+M0FxQyBZF/MK6WsKPKSKWgATvv3+2LdFxNGyrg/keFaFlJAAUVZYiq+m++Kp8Y85I2UyuojSzlho3Q0ux1Hcncn7424lTp/FDzTDDzHEmZyQcSDOddBOZ1qeF3NZ9wGNdgCIiQGzMSciCdjrG2Qpk6ja/b19sdScCmDwowbUpWwa/YWNjQ29dt8ctodx/THSvA+PhxGjAJLImpELozFBtqqwQPKTQuseT403mNM+f27H7eV65wcaDo6idO+Mlv302Ujx3MosEjSNoRULs2xOkDfa/oPe9vTHM/G+LnMSs+lUUnyqqgADt0HX1OGX8aOKMipEI2Txjqdjp84j2VbXqLayD0IXFF5B4D+Mz8MTLqS9cnpoXc37HZf+4Y14VQFCi64eZ1jsBr7lbudyt5BgamI6dRMx5UVksw2XnRyvmjdW0uNrUggEemHnzHz2YZMu6aXjkQuCCaKtoo0epHnA6dT0xRvjByh+HlTMx/4cvlb2kANfuo/dWxXuWc8zsiM4Ph7J4jUoUknTfYWSevfG9enTv6TLnYAyPP8FWXDG0f8nkfkGYP52TLyXMeZp5JGaNnGm3IRBvsw19qvaj064T/HxWam8/ifmN57vVv1vvhsrJllVRJIA+jUqyW3WQEkKRqXuD60Om9qTjmZ8TMSvQGp2NDtv7414S0fEeQ2PRWHG2tbTbyiIMaRoFt8nRBs9AD/ABg/tvhrZ5pdgiqytYYH0OFHyzmfDzcLWRTjp6HbDgTOKxoY9CvLrW45IIspZPnZRGLO/T+gwvJMpfTr/TFj5xzTGVU7IvT698fOWuDu4eT2Ci+m5F/y/wBcEXzkJEGZVC1awV3/AIuoH7ivvjoPgeUEeXRRtsTt7k45n43w9spmDpJFEFSP3H/PUYc/LPEZOJwRXKYgEoqg2YqaPffpe+CKM+Iksiw5sLIraonsqb2J6H69Mc8Ye/OMYggzAJaljZem/mHf98IjBEYMGDBEYMGDBEYMGDBEYtHw85lGSzgZywjkHhuQSNIJHn99NfteKvgxgiRC0qMFRpa7Qro/iXCopvBjYiRHVvOQ2qq1KQyArpP+ar7E9MK3P8j/AITOoxR3h8UaRXzAEbE+n2xqcnfEmXIr4Tr4sNjbVpZRvYDUbG90e4G43wwuG/FrIympA0fm8pYX8wAsmzprfoT0xmhxB1qS24Y+q2SdsE5xERnERECfFT/gXLf/AF+QCIiSJzE53jcZ27q3yaCuhlAX5QrCwB0sA/X5uh2F4TbclBs5KYkaVY3+UAaTvtZ7D2+vTFv5d5nhlz2lFaW1KLIW6xhtROmrrUD7+uJ7iXEoMlrmMka2o/KTQGcobIUMRdixjjw++o2hrNqA1DILQcA5xAy6SJmTk65S6sri1NJrG8vO3MZIP+3NED5doiB2AWlDyy7q0WZlRgy6ipHlb1qmBBHT9sLH4mQOk8S6GWFYlWIgkxMB1MZO1bgHe7BvFj51+Ko0iLJNvRDylRVED5L6EEkE122wxvhhl8vnOA5eLNIkq3Kml1vzCSQjTteoJuCvm2Ppixr3b7gS+J8REYxjfXdceF2NSk74tTGMDzuQMSNPuuZcPf4R81rmMssDH86AaRe5MfYg9QP017DCg5rXJjMuMiZjB28WrvvVb6fTVv640OH8Rky8iyROyOvRl6/+R7Yqrq3FxTLN9vKu6lMPEFdDc28pQ8TiZWJVkalk7ggHbS1Ai2o182xvYY1fh1yVHkFmp/ElZgrNpCkAKCFqzXzbi+o9sQHLvxxjYBc3GUNG3TzAkdBpq19O/ucXJueMrNE3gzqXpTsVsau2+xoA31rHka7by1b8N4PKc4yJnqBjx65UinTNcfBaOjZ7euo746QF95z4NDm8q0ErLZoobAYOLoi9t6I9wSMLbgXIscKSNMSwC6mVV/NrcBQb0rZo97GLhwzmyP8ADyLmJY1kfVTKVI0tuLPqAe/YisRfAuS8xxCV2TXHl9Q8OdrUMgOxCk3JdA9K98dbNt04OogkCZ0x6FensrOhZBxrYI0cdx29MblRHMvBMrlo3l8WTxI0/KQkB1LEk2BYNWN9txhWO5JJJJJ3JPc4tHxBzTJm5sqHLpDIV1FQGd12Yse9HUB2r9zVcelsrd9FkVHSSqbiN224fDNBvpJxJ+izZTMmN1deqsGH1BvDj4TxCPMxLNEApb5gOxvcYS2JDg/HJMs2qNtj8y9iPf8A3xOVam3xXgqZitR0sNrHcehxuQwCKJUj20sgPvbCz98Vfh/xAglKBvyv4tXS67H/AHxu5rmqBUBMyHzrYuzpD9aGCKT4zwhMww1eVgTviV4DL+CKBBapvR7/AF9DeNKTOKY9ZK6StgjuK6/XEHnOeYYIlLHxJSu6r11D19BgizfF/mdXjAGpZJdmF7aNuorr2wnsb3GOLyZqUySGyeg7AdgPbGjgiMGDBgi+1j5i/T8fSCLLK8uZZfwq3lhp8B9QetVv3JskJYqwQaI2Y+Tct/dQY5Ssj5MeIFkCyeMY/EVpCfDPVwvhgFdJDajZBEuMGL7kimZyccKZZUDyZ5gsbTEtJDkkaKw0hDtqYbV7ADUwbZ4dyRE0YVoSJTEhYv42lWeMlfPHqEDXZJmXw6U7gq1ES5wYvuW5djdgfAkzLFcgjJre445crGzS7Gxv5VJuNOhBtQDiHLWVC5iKNSxhypzCzh2PiEZhY1Om9ARka+5uiCBsSKhYMXzkPg6lstIuWafU7mSUMwEBTdRQ8vTznWDrDBU0sCTv8F5ayyHJsYmk1Pk2DlJGjkaWSMOjPq8IqupwFUWGi0tq81ES2ViDYNH2x8LX1xepsn+JVMy0T5mZoNYg8SZr1ZvMoWHnMrKgVRpVurBjfmv1xXhiR5GQLBqYKhtnaVokGbzqHS6EJpGlASBoLG6sjBFQsb2V43PGYikrjwW1RjUaRruwOgN/vjRwYIrhzvk0nSPiWXQJFmDpmRekWbAt1rqFcDxF+p9KxT8bEefkWNohIwjchmQMdLMt0SvQkWca+CIwYMGCL0shGwJH3w+eX/ik3CcvlMvxFmnkkGt6rXloSq+EHHV2I81EhgpHXa0KDXTGbOZ2SZzJK7SO3zMxLMdq3J3O2CzJW7zRnFmzuZkRtSPPKytvurSMQd99wR1xF4MGCwjBgwYIjBgwYIsnjtWnUa9LNftjHgwYIjBgwYIjBgwYIvpOPus7bnbcexx5wYIvQciqJ23H1weKd9zv13698ecGCL0JD6npX29Ppiai5ZdrAlj1BFYqSw2ZVZRZUBidQAAJs9OxMHjby00zkRxtIxPlCqWNj+EAdvbBFk4jkGy+keIp1qGpT26i/Q+x3HoMaWs7bnbcexxdP7ATLHLJOsjSqY6Ug6XQrZIkJFsACKF0Vrexie5V5cWbLvFPkDHot1fR+Y0YJOljs2okVYFmzQqhjk6pDXFonlydBj1j8wMrmKrCWSYDjAP9CTr276JWrIR0Jwaz6n0+3phrL8OsjmUjdJTB4rSMqAFvLYAW2J+Qq3azqA2rFb4t8LMzBC0nzFDugqynZhpY328ux32vfGGVuYNlpE6SDnbB0+qzUqU2PcwvEtMHO/j0OdMKl4MfWUg0RRGPmOy3RidynKEskKTeJEsblVBZj87FxpoKTqGmyPR0PQ7QWN7KcRntUjlkFFdIDMKI1aao7VravTU3rgMosnEOC+FGr+NC4Y1SMSe++6gVt2O1i8RuJ7PcFkTLo0kjNpd0MXm/LPWxY0kNsbU72Ou9TeW4ND+GuXKFH0qb1Ops6qYgk0pFE7ftYxxq1m0mhx7fXzCk2ts+5fyU9c/T891RsGLLmOXoXYmOQxihSuNXmNdWFeXrvV7dDiLz/BjEuoOriyDpvaq3IIHlN7H2xs2qx2AVtWsq9GS9pgb7e/76KOwYMGOiiIxZMjyJPMAY2Q+UOfmGlSkTbkrWwlTpZJNCyRdbxn/FyGvO52oeY9BVD6bD9hgi957IGLRbA60V9r2DCwDYG/02xq42TFI9WSaAUWSduwF9B7YaHL3IWXGV/vabsha1+dWPyAH26kHbfBEpsGGhz18MsvBqbKNJ5aJDsG2715QR67k4WkuXZeowRYsGDBgiMGDBgiMGDBgiMGDBgiMMb4W8sJMks0qSMLCqEIBK/wD1OpBI3UEj1I74XSrZodcPrltjk+HrDCCZo6LDQ7hpWGpoz4ZAUgnTudtO+Il5cNoUpcJnG/rkER5lZbSr1XBtuYdrOMd8g7kbadNVYc9xNI97RUioshNFe6igKG4BH0GK/wAF5ojllfUpFguCSdWijZPsBvj1xjIS5vwVkHhkqZJqO4J8oSh+nYkb+uF9yrxVcpn8yk2yKJqBO9xhiEBJNalBWu9jF1aU7RnDg8Mh1RkYOgzGRrJ9YOV5F9uTc1Kb3l7qbp9ZAJE+PER1VjyXMYgyeVRavWzHyk0vit5tX6b3Fe14vkfE/EBaNkbzAdR7GtuhPXHP+Z4jNxHNKKA1MoRF2RFAAFAnoAOpw0+EcSiyMUUckTSyyhtSKNTabIU0dqI7ddj641cbSjYNqPZ8zDGgPMXfM7p0+07qdf8AD619dkW5+d5Li2dBsSe0n1wNlVfjJy74WYXNKoCzWHr/AN0dSfdhv76Se+F1hvc8cfyuayD5eIMjofFUOtVo6rZY02kt9arvhQ4qraqKlMET0yI8Yk7dyrunb17dvw64gjvMjzA+yMXblHhqpGJSxDG6Knpse4AZdiNu+/rimQxFmCgWWIAHuemGfwdfy0gWGo1ItlB1u6nszbLvewr3vEfiFQspQN/tuvRcCoCpcF7hIaPv/Uq1cMi8ZRK7hNCilIAU1t5hdha6fv2xs5rhOpgqgIssgPmIJNURWo2wNbjr0xlTIArpJYlgCpJ1EX0BuwfpVb+2FRwjniZI5EnJlCMXUSWxDWBVt06V/wBxOPJ29vUueZ1M/pjHnT2V1VumsrBswDPgACfXPXOqvHEo4zmliCBNd62kHlAs7qfSwfpvjLxDluFQXBEcbGrCkg9iCepDdRXUAit8Lzg/GM1ns+hMj3vsvRUAPbpX17kYby8OkAQiXwj8wZEDI29nWB0a9r9AAMdrpj7NzGl+YzkpQvm12cwOAYzmcTOh+xMbapFcz8HOWzDJsV6qRdEeosWPp2xE4ZHxTypOp3a28S1AU1pIomydrOny1264W+PVWNc16DXnVeV4hQFGuWjQwfdGLtyHywkyPK9mjSj+uKUos1h1cDywyuTjUA6tILCv1HteJigrSi5biVrIqiDjd4hm7hejXQdfcVjYmj8ou7Kk79iRe/0xSU4iacNv5g33BwRXaTiFyC6NrRHavpiIflqNnbbZhXToPbETwaZ5ZdZO3f79sNLKcozMiMEADLfzC/qb9cEXP3M3AjlZtP6W3U+ovERhqfGPgTxJEzoy0xUGtiCCdmG3bphV4IjBgwYIjBgwYIjBgwYIpblRoxnIWlDFFfUdPXygkfawL9rx0P4sLRK8TKqrcupRsVolmIFdaPvfuMIz4bcMjnzqiU+VaIH8TF0UDp3s/wBN6w3+OZOQpWVMcayPpfygUrGmkB2GroNIFn3PSquKjhctLA4loOgmCQdcEEdtem887qhRrUW0qrw3mOS4wC0FuNZDtYMEbHUEZ3zyiQMkqMZQCASATGFsUT12N7+uOdc5mC8juerMzH6kkn/XDv49xOPJPNKy1+HQLCG/XIy6U0n23JrsCcJufMy5yQDQHlYuxKqNTk+Y3XWgDi8uKuKYj/RpJxqRMY2Aj3VNwe1ZTNWoCYJgT0H/AEbbKc+Gmn8WxYE1E1KADe6ivbrd+2GdIyIqziQJLAaRpFpSJNvDe6JAtjt03xQ/h3ncuZyojAkeMrpN2xXceHIT5XPdSKOkUb2Nk4QGmaXLyM1yAEmlOkWd6f8AUR5bG4x3+B/ncMqsa35mGYx7j0nzpldHPFpxZld74ZA5sSC0yCCI064n6KrcU4XqnlSJjmVFsXVSbBFsTXQAk7/zxR5FokehIw/uW8oMtAqMBC7tYDOryayKDMFpduy9PfrhFcXiKZiVSbKyOCelkMd67YqaVvVoQHjUa+O430n2XoK3GKPEXOFP/QxO7gR+qIiJmM+QFIcoZXxM0qhtLb6TV2xoV7dTv2rDT4jkn1QoUEccZCFLfqf1E3ZX3F9e+FryPli01qoZwVCgnrZ3Ffb7YcTSuCI2uNmRlAOopGFosbZRZArTpPVvbHn+MVHCsB0H/T/a9Pwg/CoBwjJM9cYn0zt/eGfijQZWWcKQVVgBe9gHb3UbEHbrhA6zvud+vvvf+uG5zpx+TKrKtqyMAiJIqE3pALUtjsQRfTYjCldtRvTXrX+vtiTwWjyMc+P1R/z0VdxiOduRMT6HRML4QMR+K0ltRWP5RZA1MSfp7f7YaE7SNAixbg9rKH1uv1AdKwo/h/JFrkVSAWA66tVdx5diB1sb9sMPiHMzxp5IXAA0goCZAF0eYAmq1GrNWdsU/FaL6l2S0dDnwArCyo8luwiDk+Pz81WXmXhozGTmSSw5Q0WOwZVsHUe1jHPuHhxPN5yaCVUXyFSGtCHAA6MASqnr09/TCPxbcCa5jHtJGox0Vdxinylh6z+38qa5OyQlzsKnpqs/bfDtml8p1kbEAV0qxvWFV8LIA2bY/wAMTH+ajDGzhckKE8nWx2o30x6FUaw8dm0rIemm6/bC1lm2P2/mcMHnCUJF180h/cV/8YXk8W23TqftgisfKI1al9wcPzlWfXlIib2Wj9jhF/DmMPPoJrUp6+3b64bycQTJL+HcP5wSGG4sjb7/AHwReviHwaLO8NnSRTqWN5UH6ldASDXWjVH2OOTsdJce4lJIkzK1F4pFv/sIo+n/AJxzbgi2+F8LfMSeHHV0WJYhVVVFszMdlUAXf9aGPnEeHtC+lijWAysjBlZT0II+4o0QQQQCKxvcs8Y/DvJbaBLGY/EChzGdaOrhT3DIu43Wyy+YDEinMcKZ/LzlTKItPiyaQrSuC35oS61La0SQWMYZqLNRFDPwGcKh8NrkLhVAOq0Ck+WrqmB+mNP8O38Ld+x7df27+mL1FzLlxHFG+ammKJMutxMqeeSFwjCORZGSkcgWPzKJ8u+MnE+YY5os3mQT8wXLlrDNJNl1jzGxZjYVdV6m3q2JIOCKgzZZkrUrLqGpbBFj1F9R74x4uHNnMsWZgADu8hkVxtIgA0FX8SNpGj17KAYgooNfUKtPwRTnKClsx4YLAyDSKIWzqU7k9AKJ+oGHlwzhsGUsiJkABDHzEeUXqZidJB7GrvahhA8A4u2VzEcy9UayPVTsw39QSPvjoMomdywlDK8MgDjcIa7k9tQO1GhY3OK+4pU/iB9apyNMDSXHOwjXoZnXC43d5XFNttTplwJJPzco0/2yBy6yDg4yN0t8ROZ5M5mmskRqRoT0BA3I9axs/Cjh5fPrIBfgqz1tZbSQFF9zjb595L8KVWVwbsMzKQKvY2LvF5+FfCoIsuGQkuWILkUC3te59MXvELX/ABqNS4aP/wAg35TGMiGjPT9u4VWy6Y6gxtISXGCM9fmz3z90q+Zsm+Q4gzRHTpk8SJgKoaiRt7EVXt74bfJvEcu4EoARswhZQaOkqxDorH/MNl9CMV34uctKTHJHShia3Jtj1v0Jr+WPnIXDczGiosQZY2LMZBQBatlJBNUL+pOO9KzNei6qwltN7dZAgjQHaQ7EeRuoVzX5rdjnQXNOR1G/ocFX/wDAlWLFRHGbbVq0MpHdiGIYV0H7jHO3MWZWTNzuhYq0rkFjbEFjRJ7nHQfM2cEeXeWYaYkQsw8rBzR0Riz3av071vtjm12sk+uPNWr6laoalWC6AJG/mCRPiMahXtk2myhy05if05hvYcwBzqdR0MyrT8P5aldQrO50lVVQzGm81E9DRP3rDMzeYE+mNXzEYbYLKWIDEHqxGsCtRK7gkDcYU/JHGI8rnI5JluPdW9RfRh9DRw7OMZ1YpF1SSurqvy6WsXq1aRViv1drHtin4xTLawfGunkfghew4Rd80UAMtk+/TBmN9I21ST514mJcyyINMcRKIt3uD5mJPdmBPtsO2MvJ/ADmGJoldSx9L+az/QC/fExzpyk0maDZdQfE06gDf5jb3dAG7F13Bxd+XOBx5DKjxCHUHUdBHndkrzb2AN/QA11xJrX7KVo0Uv1Eab91rb2dUXZq1hOcT/sTpHX8lJ868lmiO8bEH3H9LH7YbWSmlzSxzKgKMqjyyUbU2utD833BvEDzpy+eJSrLlIyCiqj6gFDWdtyfmF0SeuLRy3yu/D4l8WZFIFOPVidqI3qqHTtf0h31zTrUWPx8TSN/opNlz2dR9F4gatnOu2Nzj2HVeOZfCjLeK8ml7JrUKNbeQUgF9wbu9sI2Tqa6WcOrn3OA5eSZni00QsQbUXdrCuT1IHWvY4SeJ3A2n4RcfHsoPGKoLadPcDPadsePHRXD4YZsJm2BIGqNh/MH+mGccwGPlPphL8r8UXL5lJJF1J0Yex7/AG64dGXjUBWSirUR9CLG+L5UCpfOObZ8wQTsoAGPfLPCGdHcjZtKAH0LDVic41ywJ21KaPfEvBlhDCiINwyCvW2H+2CKhDVksyNF2jWP6f8APfDuWds/HC0aKqmMMCx6dqse4rC95g5f8dw8baT0a++LLyzxD8II13KqKIB7HrWCLHx/LHLmQOy7ISSNxRX0xzfjoT4s8xwrlTKjFZnHh6SB5lIO9+oxz3giMGDBgiMGDBgiMGDBgiMWTlHniXIFlH5kT9Y23UGx5gOl9vcH6YreDGrmhwgrBAP6gD2IkexT9yvxByOZjsyKFaQIUlUBlDbk0LJHl6jYWPpjbzM+Wyo8s6xwOAF07+Y/rA60KNnHO+NiHPyIrKrkKwoj2/piPUpVi17Gv+RzeUtOm3zD/wCtc91wt7G0pOY4tILHc0g66wDI0GPQdyujuLcKWdUkUhxaurE+Sib1EfTB/aSKPLmeYpEhD7MNN+ZtOlf1EgbV164RGc58z0sQifMOUAACgKuwFDdVBOIXMZt5CC7sxAoaiTQ9N+2MFtxWYxldwhkxE5mNfboojOF0GMcGzJcD4AnAPec+E6vh7zwOJ8SOXkhQZZ8vIghIDBmBVtTavZSBXT73iH+MXw6yHDwJMvOIpHojKm3JF0WU7lFG582xqge2F5y7zHNkZvGy7BZNLKGIBrUKJAO1+l3i0ZOduM5RoJGMmfyweSF2JZ54bLSQljuzrZdLJ21AAdcTCVPpUmUm8jBAVDxfuQfiL+GDQZos8LLpVtyYx3XbzFD6A7dQMUHBjhXoMrsNOoMFdWuLXBzcELo7IczZabSsWYjAZVKW1hQoog6q0de9HbEFzXxGLLMDCwfV5ZaIsgaaIINC/QAdMI8NXTG0nFJAK1be4BP7kXiibwJrH8zX46H+fzKvbXirKR5ng6bRBPUzn66p/ZFZjCrx+Gkb/mKNRDaepDMQbJG2/t0xAcd4s6OshlCxlGcu6qWUA1pBOzsQNl/zYV+Y5vzLxLEZSEXYBQB++IqfNO9a2ZqFCyTQ9BfQY1ocFc13NUcPbb13Xd/GabZNNsnqQP7nZTHM/M5zRVFGmGO9C0ATfVmI6k+l0O2ILBgx6GnTbTbysEBeeq1X1XF7zJKMWnlXnmTK1G9vFfTqV+l9vbFWwY6Lmnnw7mSDMEeHIDtZ7faj3xlzHE1VI2JAuRO/Sjf9MIhWINg0fbGeTiEjAAuxA6AknBE/pH2JutrvEbneaoIYlllYDUvQbm/QDChk5qzTKFMzaRt2G32GI2WdmNsST6nBFP8AO3GJ8xMGmjeJdIaJGUr+WwtW362N7xXMdPciZXK8Q4DlVzcazKiMmlltgYy6+UJ5g2hdtPmIxztzO2VOZf8ABCUZf9PikFvc7dF9AbPrgiisGDBgisEXKwaNZ/F/u3hlnkKi1lUUYNOreQsV077q4c6QG0nDOSp5pIVIVFleJCxeMlBKRpZ016kBBtdQGrYDcjEZFxHTl5IdPzyRSar6eGsy1Vb34t3e2n32tH/UuTRApWVjC+XYqcw/g6YCukJAAAhOgWSX7kAXsRU6eAo7KSCVJFqwYbejKSCPcEjElHytmGkaMRjUsjwkF0AEiKWYWWqgFJu6264w8VaA6DAHWwxdXYNpPiPpAYKt/l6LNbm+nQT2a54jYlkyxRneaWUmbUGlmidG0jQNCAvqCksexY7EEUUnKOZL6QqdFIbxotDaywULLr0MzFWAUMTaMK8prJxPk+aJ5gKZYnlWyyK7rE7KziIvrKjSbIBAo77HGXK80R+AkE2XMkaIo8spQmRJMw6teg+WswylepoEMMSec+JkkkU0dTJ4jT6VTMusQSeR3ZXiC/mkGRqa1vYMGArBFWuIcCmglWGRVEjV5Q6MQSdgdDEKfY0aIONvNcnZmJwjImrU6GpYmCvGCXDsrlYyoBJ1EbAnGQc0s2aeSlRJpQ7gqjkDVvTFNQ2vdaxOcQ5/jiz00uUjdY5J5ZJHEzB5A3iqrRtoVoPLIzAUxBO9gacEVc/snmPOSIwqaLczQhPzAxTS5fS96G+Un5TjZ4/ye+XzDQxnxQrSqH/LGowrqloLI4AA33N9qBBA9cf5xbNK6sJSGaEq0szSuFiWcUXYDVZmJ2CgV03JxtHndGaV3yxLtJm5IyJaCDMrpYMvhnxNPUG136gjYEUVmuU8xG4RkXWW0lRLESjUSRIFc+EQASdemtLXVGtjhfBc3BOssWhHiKSLL40Ph3qIWpC/hvZVl0gm9LCtjiU/6lODl2VJNUJNs87Oyq0bRskMhUSQIVY7F3oqhB8pvBxDnhcwzCeKeaEhKEmaZpQ6eJpJmaMjT+a4Kqi7V0IJJFrZrl95s7nUMqaoTmHZjojDlJCDSlgFs70Caxq5nlOdfEIUUhkFPJErsIxbkR+IWYLRspqGxF7HHteZFObzM7xErmfHtA9FfFJIp9JvSa/TvR6XtJ/9QLTMqYWPjtI2gzEwgyCtTQshDOuxV1KEELd1gihs5yrmImKMqagJSwWWJ9PhIXkDaHOllUE6TR2IAJx5y/LM7iwihdKNqeSNFp70DU7BdTaWpbs6TtscT2a+IYkMeuB5ABIHMk5kk0yQvE6RzMmuOOnJCt4lFVJJo39yXxF8FmEUc0UJSFKhzLRyfkiQJcojIIIkYsujc0RpqsEVcyXL88rSKEC+D/iGRkiCHVppmlZQG1bUTd36YDy/PYGjcmVR5l6wrqk79hv79rxIcE5taDMyzsJblLFvCneN/M2ojW2vUCeokV7HvvjZi50SnL5YF9eZaMpJoRPxEehgY9B1aeq0V97HQijJeVMyuj8sMZGiVVR43bVKuqMFUYlC43AYDHzMctTKqMELaiE2KHztJMihdLEsCYXo0Nwe1Ft7K86PHLK6ptJFGmnUfK8SIscoIA8yldQ9L698HC+c2y4jCxg6IDFuf1id545RtsUdl23sKR+rYi0puVMyisxQHTdhZI2ag+jUEVizJq2DgFTYo498U5Vky+XEshUEytFpV433Vba2jdtLCwCpo7jEtlfiNLHlY4V8UNEECfnuIQEkDhjlwKZ7FWW0n+G98RfF+OwyQCGDLGEeIZWJmMlsV06RaDSg7Aknc2zbURREOWZzSKzHrSgk19BiXi5Gz7GlyOaP/wCiT+q4kc98V+KTfNnpR/8Aj0x+v/tKvriIz3NucnFS5vMSD0aVyP2JrucEUz/0m4mPmypQeryRIPpbuBftj2vw0YLqfiHDI/Y5tSf2jVv5Yp14+YImFleHQwpDfH4lED64kjinkCPd6gNI8x9SPa6xAc/8Ry2Yzry5QHQyqXOnQHlKjxHWPcxqW/SSd73o4rmDBEYMGDBEYMGDBEYMGDBEYMGDBEYMGDBEYMGDBEYMGDBEYMGDBEYMGDBEYMGDBEYMGDBEYMGDBEYMGDBEYMGDBEYMGDB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8" descr="data:image/jpeg;base64,/9j/4AAQSkZJRgABAQAAAQABAAD/2wCEAAkGBhQRERUUExMVFRUWGBgYGBgYGBobHRsXHBgaHxwbHxkYHCYfGhsjIBwcHy8gIycqLCwsGh4xNTAqNSYrLCoBCQoKDgwOGg8PGiwlHyMuNS0yLDUrLTEuLCsrNDAvLCwuKSssLDY1KzA2Lyw0NCo0LDUsNSozNS4pLDIvLzI0Lf/AABEIANIA8AMBIgACEQEDEQH/xAAcAAACAgMBAQAAAAAAAAAAAAAABwUGAwQIAgH/xABAEAACAgAEBAQEBAMHAwMFAAABAgMRAAQSIQUGMUETIlFhBzJxgRQjQpFSocEWJDNisdHwF4LhFVPxQ3Jzg5L/xAAaAQEAAgMBAAAAAAAAAAAAAAAABAUBAgMG/8QAMxEAAQMDAgUCBQQDAAMBAAAAAQACEQMEITFBBRJRYXGBkRMiobHwMsHR4RRC8TM0YiP/2gAMAwEAAhEDEQA/AEbgwYMERi0nNf3qGDw4jG65dSvhR354o9R1hdeq2Ju+uKtiRfmCYrp1KPKEsRxhtIUKBrC6ugrr0xkKLcUXVCIA0Ou0xkYOQpuCCKJHZgXIyylTpi2BzBQ7MhBaq8xs0T7VrcxZRGnbQNIWbwAoCigP/tUX9TZ9ScQzcTkK6dXl0COqHyB9YHT+Le+uM0fHplZ2D7yNrY0vzb+YbeVtzutHc4zKjttarXl4InO/jt5/CpP+z8VTBWd5EeVQoZAQEvSdDUZLo3o6enril4dEo8SUuVJRFEegEHwkYkiqPzCgOu9n10v/AF+emGv5i5+VbBf59Jq0DWbCkDfHnL8cmjJKvROnqqndRSkAilYDowo++EhZFG4zLh7/ALxj2/lSj8vxRlY5GkMjvLGCunSGRyoJBFkH0sYjuCcNWZm1h9KrflKLuSAAXkIVRv7k9K9NccSk8nm/wySuwNEmyem+/reDI8SkhJ0EeYUwKqyke6uCD+2MYXQUq4Y4c0k/yfbEKak4Hl0LFjKV1woulkP+JFr3aiDXSx1xl4ZweGLMxJJrd2mKilXRSS6fMG3bUVN+gI69MQc/GJX+Z78yt0FlkXSpJreht74ywcxToSVkoly/RTTE2xFjy33AoEbGxjMhcXW9wWRzajr28dc9184Rko3ErSlwsaB/JVn8xFrcbXq69vfpiTg5ehOqQuwjqPSGeONrdSd2caTWk9Bvd7ViK4XxUwCXT8zoFB2ofmIxsEEMCFKkHY3vgj45MHZ9dlqDalVgQOnlYFdu223asYwulSnXc53IY6Z8dvOfopfJ8Gy6SR62aXXmDEugroIUx7nrYOuiB6HfHjM8LSbMQdQJ5XQgBF0qrhRQRQt11264iDxaUlWLklZDKCaJ8RipLEkb3pXr6YyZTj88XyPXmLjyqSGNXRIsA0LA2PQ3jMhaG3r/AKg75ojXz28bbLfi4NGYEkRmdvIXIaMhbcAhoz5wBY824P32zScEiM/hs0muWWREKhAq1IUBZQN9xZC1Q6YiTxybQE17AAfKuqgbCl61FQapSa2Hpj6vH5xqqT52Zjsthm+YqatCe+mrwkLJo3GfmG+/tt9NNluZjhUKpQMnieCk1+XTuqkrVX3O9+m2PvA+FLNGAzEAzBTQW68KRrsi/wBPS6/kcRb8Qcmy36BH0HyAAAdPQdeuPWU4pJEKRqGrV0B82kre49GI++MYXR1Gt8MtDs9fwKVHCsuyIw8YeIkhUEp5WjDE3t5gaHSq3649x8uo0BbzrII1fzPFR1Mm3hAmQCmsMavY7WBiFXiDgKA2yBwuw2D/ADdt7vvjYHME2nRqBXSEI0rZUVQLAajVCrO1bVjMhaOo3A/S7fcnST+0KZy3BIfFCoZNUeZihYsEIOouCwUqR1T5Wsb98aB4VCI0FyeI8LSg+XSNOs0RVmwnW9r74z5/mwsqiMMrCRZbYq1OoNVSDV1Ns+pjS77bwx4g/l83yoYxsNkIYEdP8zb9d8DC50aVwcuMeucA9tJ2Urm+DwqkwBk8WFI2JtdBLNGDVCwBr233rt0xE/gW8PxPLpuvnTV//GrV96xK5rmMNlvBVWtlRWLFSKQgiiFDH5RWpjpFgdcQWMGFIthW5Tz6z5xA9sz4RgwYMYUxGDBgwRGDBgwRGLNluGRO5D2WYwqmtnUNqiW1WRVYB7IoNtVYrONmHiUqXpkdbq6ZhdChdHehtjIUevSe8fKY/ApDgCKJJg6aqhmoE9CEPcDr1F+943ZsvHIz+Vg8ceXbXq6kmJCK6AU9jvt74rsM7IdSsVPqCQd+u4x9GZbfzNuADudwKoH2FD9hhK5Pt3Oqc4PTr1yrLPwiNmlUAtKXzFeIzqWCE0UfSUeqOrUQTv064jeEMvhPaW3iQ011W7du/T/lY0BxGWmXxHpiSw1NTE9SRe997xiizDKCFZgGqwCRdGxddd8JWG27+Qtc6dNzsfzCtE/DocxmZRpKacw6k6idY0ytVaTRJjoaQfm6EjeI41k4kWNoyDq13pEmnykUQZUUnqQRvRHa6xHfiWsnU1ltRNndhfm+u539zj1mc28ht3Zz0tmJNfU4Ss07d7Hg8xgDT0/PClocwJ0nJXRpjBqMsNWrMRbFSaPU0PWvQY35OBQltSLqjUy2A7ByUjLiNkdLV9jZWx1qtsVZZCAQCQCKNHqLBo+u4B+2M8vEpWKlpZCVNqS7HSdtxZ2Ow6emErV9s+fkdAz13AH5lTeVMa5eZ/AYKyRHSXNFvEYagavTt0vqDvjah5ehE2kr5XmWNdTtdaUZgqohJYax5mIHT3OKxNnpHvVI7XQNsTYHS7O9YyR8WmW9M0gs2adhZqrO++wAxmVo61q5LXRPc9BGe0eqnMrwKDQoYnU4lNgSlvIzAaVSMoQNNmz3/TsTgmycCLvExKwRTE+IRqZigIIrZfPe2+3UXtDrn5ArKJHCsSWGo0SepIujfvjG2YY9WJ2C9T8oqh9BQ29hjErdttU5pc8xPU9fTbCtK8Fja1GsIXifQHO95RpdIsfMT5QavfFez6KQjrE0YYEbklSQd9JO+2wO53xhObf+Nuqn5j1UUp+oGw9BgzObeQ27s5qrZiTX1OErejQqMdLnT79P3Vok5dheeWII8QjmRAxYnUGJFUR1NeWv2ONWfhmXtGG61PqVDKAfDjLCnljHmB2NX22F4ieKcXeeRmZmoszKmokLqN0L6Ywz5+RzbyOxoi2Yk0bsWT0Nnb3xmQuNO2rQC5500neI9c57bKWm4ZG0JlVCpMAkChiQGGZ8MnfetNnfpeMo4XFGlyRMW15dKLFa8SHU3brfT098QcWdkUgq7qVBCkMRQJJIFHYWSfuceXzbnq7HcHcnqBQP1A2vGJXT4FXI5sT1M7Y+n1VkgyESzaUje0lmhNNbOBGw6VQckHoK3G22+GPIQ+CZzER5GIj1miVmiQODV6SHIr1Rt/SB/FPZOtrJJJs9T1P1Prj1NnpHJLSOxYAElibANgGzuLANe2ErX/GqSPm6Tk7TI9Z9FOtwiLwZCUCusIlrWzMNTLpvy6ApVhQJ1dPoPGY403ghncMztqjjAGiFVYixW6k0RoFbbm7GIf8A9Sl0aPFk0VWnW1V6VdVjA0hIAJJAFDfoLJoem5J++ErZtqT/AOQzmf6z3/hZM1mTIxZupr17AAbnfoMYcGDGFNAAEBGDBgwWUYMGDBEYMGDBEYMGDBEYMGDBFs5Dhsk7aYkZ29AP+bnsO/bGWXhwSMl2KvY0qVYaltgxBK15WWjv1sDphvcqcjQplSkgcNNl6YlBpDSDUWDkfpAWr2FX1ONjieWy+UyQidFuOo4jII5GZGayA+nYHc3tWN6FKrXq/Da3/YD06gbjInpklVdbidKm4NaeYkfXpJ3S84ByOmbg8QPNEb0jVGpEj0zUnnUtQAv67X0xqcZ5Cmy+omWB0W7ZZB6gAFTRskjpYHcjDQizUD/hFitVEraFd/JtGbGruASPKOt13xpcucUgzD5mOJY0Xagukpd+YqXGwb0rEm2snVK1em4kckRpidf5gT568briFSlb0rhrcEEkR0cWjP8AST2eyLwyGORdLL1Fg9RYIIJBBBBBBo418Nrj/wANEaNhl0fWCxj86trNA6CGrSdqG9D3vComhKMVYEMpIIPUEGiMcKrGseWNcDH0nr0U+0uhc0xUAInqInuO3r2XjBgxOcm8v/jc2kJJCndiBew6/wArxHqPbTaXu0GVNY0ucGhRceSc15T5r07E3XoADjNlsojTBNTspIA8NNTknoAhIs3tV/vh9cP+GuWimgmWw0AIoVTkk0WJFnY9B69dsTKcAy0RLpBDHoFBkjVWHUHzKLO374rG8Yt3Pa1oJnGm/SNz4UW5qOph/KJgTM+x3we+eqUfEfgtmV0+C4kJVWIZdFWd11Wykr3Fj2vFQ4hytmYC4kjoxqGcBlbSrNQJ0k1Z/kQe4x0jmOKxox8R0jUaaZzpssTVMaB6dun0xrcx8qw51QJFUkFWDDYmh0LLuUPcd/bHC3v6geG1yIO8aZ/NsLi67LRJbj6kETI28ZyFzDgxdviPyG2Rk8SMM+XavOQvkck+Qla9qNDYgdsUnF0x7ajeZpkKWx4eJCMGDFi5N5dGbkbWaRBZruT0xut1XxGT2OLryz8Nzmsu00kphFMyeXUCFBskWDRIqx79cT0nJ0RPynYDvtsf64ms3nPyZQKpYyAK6KF2oYIqZzV8MhlYVeKczPSl4/DoixvTBjqr6DviiMpHUVh3rxIyeGWBGpdwf+dPfEHmOTIXJGkdK2vYnqcESrwY3eL8LbLymNgR3F91PQ40sERgxsZHIvNIscYtmNAWAPcknZVA3JOwAJOwxN5zlVE4jFk1m8RJDlQJQhFidIm1BCb28TYGjtvWCKuYMTn9jp7N+EFCFy5mj0AK6IwL6q1BnUFevmHYg41eLcvS5YDxAnUqwV0Yo4FlHVSSjD0I9R1BAIo3BgwYIjG9wPhn4nMRxaggdgC56KvVmPsACftjRwwfhDNAsswmUFnVUQtVG23XfazQPvprHOq/kYXfkrBBIwCfGTA1geExU40qgJAzPFpjjL6XbQPKgZtSBW27WxJrtigfETKuRLOTpQS+HEgPRdwTsKokdBtucNFZFSnLsDL5fLqKq4QmhdV0PUb4WPxA4ypyZgSRXCzr0NHZWJBU71ddNtsSeEtNBleoHkkgAy3lIkScaTpnWJhUdxcipWoso0OQSfm5ufmExPNAxg9j0VcXnGsmsISpEtVP6VUqQzje/Ea9+w0gjc4zfD7hLyTq/mEeoKxBrer3PYDqT2GKs0JChtqN1uCdvUA2Pvhs/DpFbJx6Upw0hLgDsSNLV1set4mWHMaxcD80HPeIB+y7cSrttbbAkTHgEkn6z6lWeHmqMokjQTJW7N4LuhruHVhY67kb+2EpzeFOclePTokYyLQIoMSaIPQg2D2vptjoHx0ZImYONRvSrUSFugFHmZaPygVQF7YVPxh4Ysc0bRxaFIPmFUxYk9B3B1X9a7Y8tRrVmXJpViSdMuBAImRgmM9YJGYVtbMs6lH4ltT5NSMRLZAGSAXHI0kDIJS7wz/gtwm5Hnu7DRBQd1HlLSHY9jpHvqwsMdJcq8JijyUXhBV1LE1uuuqC2CG6G76dCbw4xXdTocjNXY9N13o/DBLqmg+500+28QrJCoCgADSBtvew2Hc3hK8583S5TjWos0kcPyxs5IAljGuuynewpsDSOuHRmcwsaFnYIg3LMQB9yenbHO3xEzBzHFZwp1ecRrZA+VQvW6qwTfvip4PSa8u+KNj/AH91CaSax5J5Y+uIX3n7nduJSqFUrDFYiU9TdeZgNgxAGw2HTD65ay0kWTgWWvESJA1noVUDqfTpeOdOUIlHEMukiqy+MisGplNtX0OOk8040lCWXWCLXqPfbcYkcXa2jQbTpjA+xWwBfXZSjXMxJEdPqq/8TsgcxwycKFJUeLueyG2Za6mr2O2OccdL5+VW0wk+I7LRjpT4iVXnDfKO4YffHOnGcgYMxLEdjHI6db+ViOvfG/Aa/MxzD1keD5U6vaG3AzM/mmPdaeGlyBk1hyhkPzSEk96UdOnTCyykOt1X+JgP3OHxEqxRkADQibFR1ob7eu2PRqMtSPzKGJNMTQqq7V/5xUZuJsDMjsaII27Ueg+oxcM3MNII6CNXH7XeFnmM6dTE7k2f3OCKd4dn3mn1WQo7e3++GDkeXJm0ERPTLYbTY/1Fdu+F7ya2ouPUA/scdAcpTl8nCT1CkfsSMEXPvxZ4aY2iLAhgChsEH1HXt1wvcdQfGTgUWa4ZMzbSZdfGQjciuoIH6SCfp17Y5fwRbvCuMS5Zi0RALKUNojgq1WCrqRRr0/1xJ5zm9pc9Dm2jW4fw3lUKobwFQfoUVqKX02BAGyjFfwYIpmDmIrlWy+gUyuuq/wCOXLv0rt4AH/d7Yz8f5tOaiSNkPlINvIZNIAICRlxrSLe9BZui77Yr+DBEYMGDBEYaHwkykIhnlmW/MIxroodQ9xSmwBfo2wwr8X/4Z5LKypN+JcjR5gCH0VW5JX032sfyOIt2QKcu0kfm/wBlu0TIkjByNcZI1GoxqOpMJgpBmFmbXKskUcTyRpGApclCAh6nSoJok77e9LznDmfREkEShJmJkncKAwB+RNXUeU2enUD1wwOLZ5MhkWaExM0lugiB06dPz0zHbuKobjbCGnnZ2LMSWY2Se5OJNCiKVnyahzhmdeTHRuJ0xqNYhVbazry6NcgANECGhpzJMgOdnJnOuwXowOVMlErqClu2ogkC/UgE/bDA5G4n/cJFATVDLrJFhgjKaJoeYa9utj6VjdyfLIPAdLLod5BJqYVT3Sg3vWnuOl4oPLufEGYXX/hsfDlH+QkX9xsw91GJdq80KzargYDo9on7rncct5RewZI/b+YTf4JPLMcrKYqZA4vzuRG1A7387b9RtviD+M0FxQyBZF/MK6WsKPKSKWgATvv3+2LdFxNGyrg/keFaFlJAAUVZYiq+m++Kp8Y85I2UyuojSzlho3Q0ux1Hcncn7424lTp/FDzTDDzHEmZyQcSDOddBOZ1qeF3NZ9wGNdgCIiQGzMSciCdjrG2Qpk6ja/b19sdScCmDwowbUpWwa/YWNjQ29dt8ctodx/THSvA+PhxGjAJLImpELozFBtqqwQPKTQuseT403mNM+f27H7eV65wcaDo6idO+Mlv302Ujx3MosEjSNoRULs2xOkDfa/oPe9vTHM/G+LnMSs+lUUnyqqgADt0HX1OGX8aOKMipEI2Txjqdjp84j2VbXqLayD0IXFF5B4D+Mz8MTLqS9cnpoXc37HZf+4Y14VQFCi64eZ1jsBr7lbudyt5BgamI6dRMx5UVksw2XnRyvmjdW0uNrUggEemHnzHz2YZMu6aXjkQuCCaKtoo0epHnA6dT0xRvjByh+HlTMx/4cvlb2kANfuo/dWxXuWc8zsiM4Ph7J4jUoUknTfYWSevfG9enTv6TLnYAyPP8FWXDG0f8nkfkGYP52TLyXMeZp5JGaNnGm3IRBvsw19qvaj064T/HxWam8/ifmN57vVv1vvhsrJllVRJIA+jUqyW3WQEkKRqXuD60Om9qTjmZ8TMSvQGp2NDtv7414S0fEeQ2PRWHG2tbTbyiIMaRoFt8nRBs9AD/ABg/tvhrZ5pdgiqytYYH0OFHyzmfDzcLWRTjp6HbDgTOKxoY9CvLrW45IIspZPnZRGLO/T+gwvJMpfTr/TFj5xzTGVU7IvT698fOWuDu4eT2Ci+m5F/y/wBcEXzkJEGZVC1awV3/AIuoH7ivvjoPgeUEeXRRtsTt7k45n43w9spmDpJFEFSP3H/PUYc/LPEZOJwRXKYgEoqg2YqaPffpe+CKM+Iksiw5sLIraonsqb2J6H69Mc8Ye/OMYggzAJaljZem/mHf98IjBEYMGDBEYMGDBEYMGDBEYtHw85lGSzgZywjkHhuQSNIJHn99NfteKvgxgiRC0qMFRpa7Qro/iXCopvBjYiRHVvOQ2qq1KQyArpP+ar7E9MK3P8j/AITOoxR3h8UaRXzAEbE+n2xqcnfEmXIr4Tr4sNjbVpZRvYDUbG90e4G43wwuG/FrIympA0fm8pYX8wAsmzprfoT0xmhxB1qS24Y+q2SdsE5xERnERECfFT/gXLf/AF+QCIiSJzE53jcZ27q3yaCuhlAX5QrCwB0sA/X5uh2F4TbclBs5KYkaVY3+UAaTvtZ7D2+vTFv5d5nhlz2lFaW1KLIW6xhtROmrrUD7+uJ7iXEoMlrmMka2o/KTQGcobIUMRdixjjw++o2hrNqA1DILQcA5xAy6SJmTk65S6sri1NJrG8vO3MZIP+3NED5doiB2AWlDyy7q0WZlRgy6ipHlb1qmBBHT9sLH4mQOk8S6GWFYlWIgkxMB1MZO1bgHe7BvFj51+Ko0iLJNvRDylRVED5L6EEkE122wxvhhl8vnOA5eLNIkq3Kml1vzCSQjTteoJuCvm2Ppixr3b7gS+J8REYxjfXdceF2NSk74tTGMDzuQMSNPuuZcPf4R81rmMssDH86AaRe5MfYg9QP017DCg5rXJjMuMiZjB28WrvvVb6fTVv640OH8Rky8iyROyOvRl6/+R7Yqrq3FxTLN9vKu6lMPEFdDc28pQ8TiZWJVkalk7ggHbS1Ai2o182xvYY1fh1yVHkFmp/ElZgrNpCkAKCFqzXzbi+o9sQHLvxxjYBc3GUNG3TzAkdBpq19O/ucXJueMrNE3gzqXpTsVsau2+xoA31rHka7by1b8N4PKc4yJnqBjx65UinTNcfBaOjZ7euo746QF95z4NDm8q0ErLZoobAYOLoi9t6I9wSMLbgXIscKSNMSwC6mVV/NrcBQb0rZo97GLhwzmyP8ADyLmJY1kfVTKVI0tuLPqAe/YisRfAuS8xxCV2TXHl9Q8OdrUMgOxCk3JdA9K98dbNt04OogkCZ0x6FensrOhZBxrYI0cdx29MblRHMvBMrlo3l8WTxI0/KQkB1LEk2BYNWN9txhWO5JJJJJ3JPc4tHxBzTJm5sqHLpDIV1FQGd12Yse9HUB2r9zVcelsrd9FkVHSSqbiN224fDNBvpJxJ+izZTMmN1deqsGH1BvDj4TxCPMxLNEApb5gOxvcYS2JDg/HJMs2qNtj8y9iPf8A3xOVam3xXgqZitR0sNrHcehxuQwCKJUj20sgPvbCz98Vfh/xAglKBvyv4tXS67H/AHxu5rmqBUBMyHzrYuzpD9aGCKT4zwhMww1eVgTviV4DL+CKBBapvR7/AF9DeNKTOKY9ZK6StgjuK6/XEHnOeYYIlLHxJSu6r11D19BgizfF/mdXjAGpZJdmF7aNuorr2wnsb3GOLyZqUySGyeg7AdgPbGjgiMGDBgi+1j5i/T8fSCLLK8uZZfwq3lhp8B9QetVv3JskJYqwQaI2Y+Tct/dQY5Ssj5MeIFkCyeMY/EVpCfDPVwvhgFdJDajZBEuMGL7kimZyccKZZUDyZ5gsbTEtJDkkaKw0hDtqYbV7ADUwbZ4dyRE0YVoSJTEhYv42lWeMlfPHqEDXZJmXw6U7gq1ES5wYvuW5djdgfAkzLFcgjJre445crGzS7Gxv5VJuNOhBtQDiHLWVC5iKNSxhypzCzh2PiEZhY1Om9ARka+5uiCBsSKhYMXzkPg6lstIuWafU7mSUMwEBTdRQ8vTznWDrDBU0sCTv8F5ayyHJsYmk1Pk2DlJGjkaWSMOjPq8IqupwFUWGi0tq81ES2ViDYNH2x8LX1xepsn+JVMy0T5mZoNYg8SZr1ZvMoWHnMrKgVRpVurBjfmv1xXhiR5GQLBqYKhtnaVokGbzqHS6EJpGlASBoLG6sjBFQsb2V43PGYikrjwW1RjUaRruwOgN/vjRwYIrhzvk0nSPiWXQJFmDpmRekWbAt1rqFcDxF+p9KxT8bEefkWNohIwjchmQMdLMt0SvQkWca+CIwYMGCL0shGwJH3w+eX/ik3CcvlMvxFmnkkGt6rXloSq+EHHV2I81EhgpHXa0KDXTGbOZ2SZzJK7SO3zMxLMdq3J3O2CzJW7zRnFmzuZkRtSPPKytvurSMQd99wR1xF4MGCwjBgwYIjBgwYIsnjtWnUa9LNftjHgwYIjBgwYIjBgwYIvpOPus7bnbcexx5wYIvQciqJ23H1weKd9zv13698ecGCL0JD6npX29Ppiai5ZdrAlj1BFYqSw2ZVZRZUBidQAAJs9OxMHjby00zkRxtIxPlCqWNj+EAdvbBFk4jkGy+keIp1qGpT26i/Q+x3HoMaWs7bnbcexxdP7ATLHLJOsjSqY6Ug6XQrZIkJFsACKF0Vrexie5V5cWbLvFPkDHot1fR+Y0YJOljs2okVYFmzQqhjk6pDXFonlydBj1j8wMrmKrCWSYDjAP9CTr276JWrIR0Jwaz6n0+3phrL8OsjmUjdJTB4rSMqAFvLYAW2J+Qq3azqA2rFb4t8LMzBC0nzFDugqynZhpY328ux32vfGGVuYNlpE6SDnbB0+qzUqU2PcwvEtMHO/j0OdMKl4MfWUg0RRGPmOy3RidynKEskKTeJEsblVBZj87FxpoKTqGmyPR0PQ7QWN7KcRntUjlkFFdIDMKI1aao7VravTU3rgMosnEOC+FGr+NC4Y1SMSe++6gVt2O1i8RuJ7PcFkTLo0kjNpd0MXm/LPWxY0kNsbU72Ou9TeW4ND+GuXKFH0qb1Ops6qYgk0pFE7ftYxxq1m0mhx7fXzCk2ts+5fyU9c/T891RsGLLmOXoXYmOQxihSuNXmNdWFeXrvV7dDiLz/BjEuoOriyDpvaq3IIHlN7H2xs2qx2AVtWsq9GS9pgb7e/76KOwYMGOiiIxZMjyJPMAY2Q+UOfmGlSkTbkrWwlTpZJNCyRdbxn/FyGvO52oeY9BVD6bD9hgi957IGLRbA60V9r2DCwDYG/02xq42TFI9WSaAUWSduwF9B7YaHL3IWXGV/vabsha1+dWPyAH26kHbfBEpsGGhz18MsvBqbKNJ5aJDsG2715QR67k4WkuXZeowRYsGDBgiMGDBgiMGDBgiMGDBgiMMb4W8sJMks0qSMLCqEIBK/wD1OpBI3UEj1I74XSrZodcPrltjk+HrDCCZo6LDQ7hpWGpoz4ZAUgnTudtO+Il5cNoUpcJnG/rkER5lZbSr1XBtuYdrOMd8g7kbadNVYc9xNI97RUioshNFe6igKG4BH0GK/wAF5ojllfUpFguCSdWijZPsBvj1xjIS5vwVkHhkqZJqO4J8oSh+nYkb+uF9yrxVcpn8yk2yKJqBO9xhiEBJNalBWu9jF1aU7RnDg8Mh1RkYOgzGRrJ9YOV5F9uTc1Kb3l7qbp9ZAJE+PER1VjyXMYgyeVRavWzHyk0vit5tX6b3Fe14vkfE/EBaNkbzAdR7GtuhPXHP+Z4jNxHNKKA1MoRF2RFAAFAnoAOpw0+EcSiyMUUckTSyyhtSKNTabIU0dqI7ddj641cbSjYNqPZ8zDGgPMXfM7p0+07qdf8AD619dkW5+d5Li2dBsSe0n1wNlVfjJy74WYXNKoCzWHr/AN0dSfdhv76Se+F1hvc8cfyuayD5eIMjofFUOtVo6rZY02kt9arvhQ4qraqKlMET0yI8Yk7dyrunb17dvw64gjvMjzA+yMXblHhqpGJSxDG6Knpse4AZdiNu+/rimQxFmCgWWIAHuemGfwdfy0gWGo1ItlB1u6nszbLvewr3vEfiFQspQN/tuvRcCoCpcF7hIaPv/Uq1cMi8ZRK7hNCilIAU1t5hdha6fv2xs5rhOpgqgIssgPmIJNURWo2wNbjr0xlTIArpJYlgCpJ1EX0BuwfpVb+2FRwjniZI5EnJlCMXUSWxDWBVt06V/wBxOPJ29vUueZ1M/pjHnT2V1VumsrBswDPgACfXPXOqvHEo4zmliCBNd62kHlAs7qfSwfpvjLxDluFQXBEcbGrCkg9iCepDdRXUAit8Lzg/GM1ns+hMj3vsvRUAPbpX17kYby8OkAQiXwj8wZEDI29nWB0a9r9AAMdrpj7NzGl+YzkpQvm12cwOAYzmcTOh+xMbapFcz8HOWzDJsV6qRdEeosWPp2xE4ZHxTypOp3a28S1AU1pIomydrOny1264W+PVWNc16DXnVeV4hQFGuWjQwfdGLtyHywkyPK9mjSj+uKUos1h1cDywyuTjUA6tILCv1HteJigrSi5biVrIqiDjd4hm7hejXQdfcVjYmj8ou7Kk79iRe/0xSU4iacNv5g33BwRXaTiFyC6NrRHavpiIflqNnbbZhXToPbETwaZ5ZdZO3f79sNLKcozMiMEADLfzC/qb9cEXP3M3AjlZtP6W3U+ovERhqfGPgTxJEzoy0xUGtiCCdmG3bphV4IjBgwYIjBgwYIjBgwYIpblRoxnIWlDFFfUdPXygkfawL9rx0P4sLRK8TKqrcupRsVolmIFdaPvfuMIz4bcMjnzqiU+VaIH8TF0UDp3s/wBN6w3+OZOQpWVMcayPpfygUrGmkB2GroNIFn3PSquKjhctLA4loOgmCQdcEEdtem887qhRrUW0qrw3mOS4wC0FuNZDtYMEbHUEZ3zyiQMkqMZQCASATGFsUT12N7+uOdc5mC8juerMzH6kkn/XDv49xOPJPNKy1+HQLCG/XIy6U0n23JrsCcJufMy5yQDQHlYuxKqNTk+Y3XWgDi8uKuKYj/RpJxqRMY2Aj3VNwe1ZTNWoCYJgT0H/AEbbKc+Gmn8WxYE1E1KADe6ivbrd+2GdIyIqziQJLAaRpFpSJNvDe6JAtjt03xQ/h3ncuZyojAkeMrpN2xXceHIT5XPdSKOkUb2Nk4QGmaXLyM1yAEmlOkWd6f8AUR5bG4x3+B/ncMqsa35mGYx7j0nzpldHPFpxZld74ZA5sSC0yCCI064n6KrcU4XqnlSJjmVFsXVSbBFsTXQAk7/zxR5FokehIw/uW8oMtAqMBC7tYDOryayKDMFpduy9PfrhFcXiKZiVSbKyOCelkMd67YqaVvVoQHjUa+O430n2XoK3GKPEXOFP/QxO7gR+qIiJmM+QFIcoZXxM0qhtLb6TV2xoV7dTv2rDT4jkn1QoUEccZCFLfqf1E3ZX3F9e+FryPli01qoZwVCgnrZ3Ffb7YcTSuCI2uNmRlAOopGFosbZRZArTpPVvbHn+MVHCsB0H/T/a9Pwg/CoBwjJM9cYn0zt/eGfijQZWWcKQVVgBe9gHb3UbEHbrhA6zvud+vvvf+uG5zpx+TKrKtqyMAiJIqE3pALUtjsQRfTYjCldtRvTXrX+vtiTwWjyMc+P1R/z0VdxiOduRMT6HRML4QMR+K0ltRWP5RZA1MSfp7f7YaE7SNAixbg9rKH1uv1AdKwo/h/JFrkVSAWA66tVdx5diB1sb9sMPiHMzxp5IXAA0goCZAF0eYAmq1GrNWdsU/FaL6l2S0dDnwArCyo8luwiDk+Pz81WXmXhozGTmSSw5Q0WOwZVsHUe1jHPuHhxPN5yaCVUXyFSGtCHAA6MASqnr09/TCPxbcCa5jHtJGox0Vdxinylh6z+38qa5OyQlzsKnpqs/bfDtml8p1kbEAV0qxvWFV8LIA2bY/wAMTH+ajDGzhckKE8nWx2o30x6FUaw8dm0rIemm6/bC1lm2P2/mcMHnCUJF180h/cV/8YXk8W23TqftgisfKI1al9wcPzlWfXlIib2Wj9jhF/DmMPPoJrUp6+3b64bycQTJL+HcP5wSGG4sjb7/AHwReviHwaLO8NnSRTqWN5UH6ldASDXWjVH2OOTsdJce4lJIkzK1F4pFv/sIo+n/AJxzbgi2+F8LfMSeHHV0WJYhVVVFszMdlUAXf9aGPnEeHtC+lijWAysjBlZT0II+4o0QQQQCKxvcs8Y/DvJbaBLGY/EChzGdaOrhT3DIu43Wyy+YDEinMcKZ/LzlTKItPiyaQrSuC35oS61La0SQWMYZqLNRFDPwGcKh8NrkLhVAOq0Ck+WrqmB+mNP8O38Ld+x7df27+mL1FzLlxHFG+ammKJMutxMqeeSFwjCORZGSkcgWPzKJ8u+MnE+YY5os3mQT8wXLlrDNJNl1jzGxZjYVdV6m3q2JIOCKgzZZkrUrLqGpbBFj1F9R74x4uHNnMsWZgADu8hkVxtIgA0FX8SNpGj17KAYgooNfUKtPwRTnKClsx4YLAyDSKIWzqU7k9AKJ+oGHlwzhsGUsiJkABDHzEeUXqZidJB7GrvahhA8A4u2VzEcy9UayPVTsw39QSPvjoMomdywlDK8MgDjcIa7k9tQO1GhY3OK+4pU/iB9apyNMDSXHOwjXoZnXC43d5XFNttTplwJJPzco0/2yBy6yDg4yN0t8ROZ5M5mmskRqRoT0BA3I9axs/Cjh5fPrIBfgqz1tZbSQFF9zjb595L8KVWVwbsMzKQKvY2LvF5+FfCoIsuGQkuWILkUC3te59MXvELX/ABqNS4aP/wAg35TGMiGjPT9u4VWy6Y6gxtISXGCM9fmz3z90q+Zsm+Q4gzRHTpk8SJgKoaiRt7EVXt74bfJvEcu4EoARswhZQaOkqxDorH/MNl9CMV34uctKTHJHShia3Jtj1v0Jr+WPnIXDczGiosQZY2LMZBQBatlJBNUL+pOO9KzNei6qwltN7dZAgjQHaQ7EeRuoVzX5rdjnQXNOR1G/ocFX/wDAlWLFRHGbbVq0MpHdiGIYV0H7jHO3MWZWTNzuhYq0rkFjbEFjRJ7nHQfM2cEeXeWYaYkQsw8rBzR0Riz3av071vtjm12sk+uPNWr6laoalWC6AJG/mCRPiMahXtk2myhy05if05hvYcwBzqdR0MyrT8P5aldQrO50lVVQzGm81E9DRP3rDMzeYE+mNXzEYbYLKWIDEHqxGsCtRK7gkDcYU/JHGI8rnI5JluPdW9RfRh9DRw7OMZ1YpF1SSurqvy6WsXq1aRViv1drHtin4xTLawfGunkfghew4Rd80UAMtk+/TBmN9I21ST514mJcyyINMcRKIt3uD5mJPdmBPtsO2MvJ/ADmGJoldSx9L+az/QC/fExzpyk0maDZdQfE06gDf5jb3dAG7F13Bxd+XOBx5DKjxCHUHUdBHndkrzb2AN/QA11xJrX7KVo0Uv1Eab91rb2dUXZq1hOcT/sTpHX8lJ868lmiO8bEH3H9LH7YbWSmlzSxzKgKMqjyyUbU2utD833BvEDzpy+eJSrLlIyCiqj6gFDWdtyfmF0SeuLRy3yu/D4l8WZFIFOPVidqI3qqHTtf0h31zTrUWPx8TSN/opNlz2dR9F4gatnOu2Nzj2HVeOZfCjLeK8ml7JrUKNbeQUgF9wbu9sI2Tqa6WcOrn3OA5eSZni00QsQbUXdrCuT1IHWvY4SeJ3A2n4RcfHsoPGKoLadPcDPadsePHRXD4YZsJm2BIGqNh/MH+mGccwGPlPphL8r8UXL5lJJF1J0Yex7/AG64dGXjUBWSirUR9CLG+L5UCpfOObZ8wQTsoAGPfLPCGdHcjZtKAH0LDVic41ywJ21KaPfEvBlhDCiINwyCvW2H+2CKhDVksyNF2jWP6f8APfDuWds/HC0aKqmMMCx6dqse4rC95g5f8dw8baT0a++LLyzxD8II13KqKIB7HrWCLHx/LHLmQOy7ISSNxRX0xzfjoT4s8xwrlTKjFZnHh6SB5lIO9+oxz3giMGDBgiMGDBgiMGDBgiMWTlHniXIFlH5kT9Y23UGx5gOl9vcH6YreDGrmhwgrBAP6gD2IkexT9yvxByOZjsyKFaQIUlUBlDbk0LJHl6jYWPpjbzM+Wyo8s6xwOAF07+Y/rA60KNnHO+NiHPyIrKrkKwoj2/piPUpVi17Gv+RzeUtOm3zD/wCtc91wt7G0pOY4tILHc0g66wDI0GPQdyujuLcKWdUkUhxaurE+Sib1EfTB/aSKPLmeYpEhD7MNN+ZtOlf1EgbV164RGc58z0sQifMOUAACgKuwFDdVBOIXMZt5CC7sxAoaiTQ9N+2MFtxWYxldwhkxE5mNfboojOF0GMcGzJcD4AnAPec+E6vh7zwOJ8SOXkhQZZ8vIghIDBmBVtTavZSBXT73iH+MXw6yHDwJMvOIpHojKm3JF0WU7lFG582xqge2F5y7zHNkZvGy7BZNLKGIBrUKJAO1+l3i0ZOduM5RoJGMmfyweSF2JZ54bLSQljuzrZdLJ21AAdcTCVPpUmUm8jBAVDxfuQfiL+GDQZos8LLpVtyYx3XbzFD6A7dQMUHBjhXoMrsNOoMFdWuLXBzcELo7IczZabSsWYjAZVKW1hQoog6q0de9HbEFzXxGLLMDCwfV5ZaIsgaaIINC/QAdMI8NXTG0nFJAK1be4BP7kXiibwJrH8zX46H+fzKvbXirKR5ng6bRBPUzn66p/ZFZjCrx+Gkb/mKNRDaepDMQbJG2/t0xAcd4s6OshlCxlGcu6qWUA1pBOzsQNl/zYV+Y5vzLxLEZSEXYBQB++IqfNO9a2ZqFCyTQ9BfQY1ocFc13NUcPbb13Xd/GabZNNsnqQP7nZTHM/M5zRVFGmGO9C0ATfVmI6k+l0O2ILBgx6GnTbTbysEBeeq1X1XF7zJKMWnlXnmTK1G9vFfTqV+l9vbFWwY6Lmnnw7mSDMEeHIDtZ7faj3xlzHE1VI2JAuRO/Sjf9MIhWINg0fbGeTiEjAAuxA6AknBE/pH2JutrvEbneaoIYlllYDUvQbm/QDChk5qzTKFMzaRt2G32GI2WdmNsST6nBFP8AO3GJ8xMGmjeJdIaJGUr+WwtW362N7xXMdPciZXK8Q4DlVzcazKiMmlltgYy6+UJ5g2hdtPmIxztzO2VOZf8ABCUZf9PikFvc7dF9AbPrgiisGDBgisEXKwaNZ/F/u3hlnkKi1lUUYNOreQsV077q4c6QG0nDOSp5pIVIVFleJCxeMlBKRpZ016kBBtdQGrYDcjEZFxHTl5IdPzyRSar6eGsy1Vb34t3e2n32tH/UuTRApWVjC+XYqcw/g6YCukJAAAhOgWSX7kAXsRU6eAo7KSCVJFqwYbejKSCPcEjElHytmGkaMRjUsjwkF0AEiKWYWWqgFJu6264w8VaA6DAHWwxdXYNpPiPpAYKt/l6LNbm+nQT2a54jYlkyxRneaWUmbUGlmidG0jQNCAvqCksexY7EEUUnKOZL6QqdFIbxotDaywULLr0MzFWAUMTaMK8prJxPk+aJ5gKZYnlWyyK7rE7KziIvrKjSbIBAo77HGXK80R+AkE2XMkaIo8spQmRJMw6teg+WswylepoEMMSec+JkkkU0dTJ4jT6VTMusQSeR3ZXiC/mkGRqa1vYMGArBFWuIcCmglWGRVEjV5Q6MQSdgdDEKfY0aIONvNcnZmJwjImrU6GpYmCvGCXDsrlYyoBJ1EbAnGQc0s2aeSlRJpQ7gqjkDVvTFNQ2vdaxOcQ5/jiz00uUjdY5J5ZJHEzB5A3iqrRtoVoPLIzAUxBO9gacEVc/snmPOSIwqaLczQhPzAxTS5fS96G+Un5TjZ4/ye+XzDQxnxQrSqH/LGowrqloLI4AA33N9qBBA9cf5xbNK6sJSGaEq0szSuFiWcUXYDVZmJ2CgV03JxtHndGaV3yxLtJm5IyJaCDMrpYMvhnxNPUG136gjYEUVmuU8xG4RkXWW0lRLESjUSRIFc+EQASdemtLXVGtjhfBc3BOssWhHiKSLL40Ph3qIWpC/hvZVl0gm9LCtjiU/6lODl2VJNUJNs87Oyq0bRskMhUSQIVY7F3oqhB8pvBxDnhcwzCeKeaEhKEmaZpQ6eJpJmaMjT+a4Kqi7V0IJJFrZrl95s7nUMqaoTmHZjojDlJCDSlgFs70Caxq5nlOdfEIUUhkFPJErsIxbkR+IWYLRspqGxF7HHteZFObzM7xErmfHtA9FfFJIp9JvSa/TvR6XtJ/9QLTMqYWPjtI2gzEwgyCtTQshDOuxV1KEELd1gihs5yrmImKMqagJSwWWJ9PhIXkDaHOllUE6TR2IAJx5y/LM7iwihdKNqeSNFp70DU7BdTaWpbs6TtscT2a+IYkMeuB5ABIHMk5kk0yQvE6RzMmuOOnJCt4lFVJJo39yXxF8FmEUc0UJSFKhzLRyfkiQJcojIIIkYsujc0RpqsEVcyXL88rSKEC+D/iGRkiCHVppmlZQG1bUTd36YDy/PYGjcmVR5l6wrqk79hv79rxIcE5taDMyzsJblLFvCneN/M2ojW2vUCeokV7HvvjZi50SnL5YF9eZaMpJoRPxEehgY9B1aeq0V97HQijJeVMyuj8sMZGiVVR43bVKuqMFUYlC43AYDHzMctTKqMELaiE2KHztJMihdLEsCYXo0Nwe1Ft7K86PHLK6ptJFGmnUfK8SIscoIA8yldQ9L698HC+c2y4jCxg6IDFuf1id545RtsUdl23sKR+rYi0puVMyisxQHTdhZI2ag+jUEVizJq2DgFTYo498U5Vky+XEshUEytFpV433Vba2jdtLCwCpo7jEtlfiNLHlY4V8UNEECfnuIQEkDhjlwKZ7FWW0n+G98RfF+OwyQCGDLGEeIZWJmMlsV06RaDSg7Aknc2zbURREOWZzSKzHrSgk19BiXi5Gz7GlyOaP/wCiT+q4kc98V+KTfNnpR/8Aj0x+v/tKvriIz3NucnFS5vMSD0aVyP2JrucEUz/0m4mPmypQeryRIPpbuBftj2vw0YLqfiHDI/Y5tSf2jVv5Yp14+YImFleHQwpDfH4lED64kjinkCPd6gNI8x9SPa6xAc/8Ry2Yzry5QHQyqXOnQHlKjxHWPcxqW/SSd73o4rmDBEYMGDBEYMGDBEYMGDBEYMGDBEYMGDBEYMGDBEYMGDBEYMGDBEYMGDBEYMGDBEYMGDBEYMGDBEYMGDBEYMGDBEYMGDB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10" descr="data:image/jpeg;base64,/9j/4AAQSkZJRgABAQAAAQABAAD/2wCEAAkGBhQSERQSExQWExUWGRsZGBgYGB0dGxwbHhwcGBwcGhocGyYeGhojHRwZIC8gJScpLCwsGB4xNTAqNSYrLCkBCQoKDgwOGQ8PGjQkHSQtKyosKiwsKSksKiwuLi8sLC0pLywsNCwsLCwsLCkvNSwqLiwsKSwsKSwpLCksLDUpLP/AABEIAL8BCAMBIgACEQEDEQH/xAAcAAACAgMBAQAAAAAAAAAAAAAFBgMEAAIHAQj/xAA/EAACAQIEAwQGCAYDAAIDAAABAhEAAwQSITEFQVEGEyJhMnGBobHRFBUzQlJTcpEHI2KSosHh8PFDgiQlNP/EABoBAQACAwEAAAAAAAAAAAAAAAACBAEDBQb/xAAxEQACAgECBAMHAgcAAAAAAAAAAQIRAwQhEjFRYQUTQXGBobHB0fAUIgYVMkKRwuH/2gAMAwEAAhEDEQA/AOOY/H3O9ufzH9JvvHqfOoPrC5+Y/wDcfnWY/wC1ufrb4moFUkwNSawgTjH3PzH/ALj86vWcHimgg3Nf6j86ucM4YcPct3LyZkaR6j1p5toGMiIIBBHrrNAQeK8MxOHAZrjEHo5+dX8P2fu93ne64JAKgMee3OinbC27BkVSwCcvXJqxwfHWzhrJLS4WD++lKAofV+KzZQzz+o/OqmKuX7Zyuzqf1H510i8cpzkRloXxnhiXUuPc0IEqeg+ZNKAi/WFz8x/7j86z6wufmP8A3H51FcsldwR0rSlAsfWFz8x/7j86z6wufmP/AHH51XrKUCx9YXPzH/uPzqxhsW+7PcM6ABmljBAg67GPXXnC+D3L8lELBSAdQNTMCSRvB9gJpu7M4fvbhsWDbtrZDPfxcKXyLys5/RAAhY1Jkk0oC99Fxam4pt3syIGcNmlFMEOZ9EGRr51Hw8OxfPduKqA52GZgvISAZ1aF9bTyojxVcP3sG/ibwKqrN8JLnUDTSP2r3BcNsu/cZ71u0zEzmDTERKADp1pQKF6y6aG+7uFYutvO2QiMoYyFidCRMedeWuI22hS921AMvnZpPLQEQB7Z6imfifGSjNbwqDDWiPEoMu8nXvLhEkH8OgAG1UsXxgXxaF61bZUgEKIdl2Iz7gx8BSgA8TadDcX6TnKwVKsxW4OeUkjUSNI69NR/1hc/Mf8AuPzpm4jwoWbTXcNmfD3EAuJdCG4ni3U8wCB41A3g76g+LcLW3BtlnUjNJAAyt6B0J3Gh6MCKUCr9YXPzH/uPzrPrC5+Y/wDcfnVespQLH1hc/Mf+4/OsGPufmP8A3H51Xo5guCm2vf3wUtwG3EsG2VddGYTqRoBPSlAjwq3rnht9/dcAs4UscqgSZAHKCZmK0vnEC0jkXFQglXOYZxMHWdYMCnLD2M2FGKu3RgbNxmFmzhhBKqDmL5TnbcAFjrqT5qyYbDspE4hio8AOVQdeWhIFAe2sK7W1PftbJlvGXA7vY3M3MZvCFAJJqB8RkIYveuIWaCCyKyiIKsTO8giNNKZOC4ax4795XvsB3Ysu/hGxBLiCVERlgT1rVO098OjsysqkhEIAtqDoQqAQAf8A2lABI63VYpfa04DMLbs0EDZVaTLx1ifKqWKvOoQredsw18RBVuakT+x5imOzbw2IuML6MhcrlfDhRkJmZQ6ONtoOlUsXwh89vDXolUbuXQKS4zZspMiWjMACZBIG1KAB+sLn5j/3H51n1hc/Mf8AuPzrXFWcrECcu6kiJXkahpQLuFx9zOn8x/SH3j19dZUGE+0T9Q+NZUJGTbH/AGtz9bfE0Y7KcNDP3jGAug9fWg+P+1ufrb4mjOA4fcyI1oEjnrzqaMDXjra3EyE8wQfMVasnIoy7D/dUeE2nAPeAbaayascSxvdWmeJyigLvEFc2XS2JuuAAQNIPuqr2fwRXCJKhSuZTtrDa0H4R26j0vCeU1r9dthbHdls2cs6nn4v9UAfR88g6g7zzqG5hPusNNNPVSnwXtC7X8rbNy6HenHvMwJOxFAKPaDGreiyiiQZzR00ildlgx0p9xXDUTY5TMHTWkzitgJdZQcwnegKlZWV6KALcPxBs2HZQ2e9NpTl8IWBnKnm5Bybei7dauYfwhUtF4KjOGjVj6W33emvLzq9g+I2xawmVMzYfM5YoVlmIgBhJZVbMdQB4YnWh7OobWRqNDII9VAbYWwTcQKc2bYHkRyn9q3v4zJfLn7rakbeExEc5o7wvAJcdXzqh223noetC+0/Z+7aJZgwX0lYjQ0BRHEWF4uBOv/QR05Ud+p++7sWVAz6mDqjESATzXpQfhHeYvEF4LO5E7QTAE6CPYK6r9U/V6i1cTLcZCVuAAgwdUg+sRQC93ACdyyl1UFDrEjZtRqOdL/F+FLYBWzlYKjumjTdtXPC4JP8A8lrTQaR4uRpl4rh2usHAybGZk+7npQjihg2rsn+U6uzgkMigw40jcEaDeKA5vWUY7UcJ7i+2UN3bQ6Fss5X8QnISoO+gOnkZAD0B6BR+9cUvawzi4LNmS8KA5cgZi2YwDIVB0VBpNDOCsov2mecqupMCSYMgAc5MD20yY3Hq3flbcC/c73wqVgDMqjIPCN2YwT6UcqApF2cDMxgGA34Z6eR6VLgUYW7raEL4SecnQRXnD7q5iJB23mP260x4Xs8XtOtpw7GGCAeLXkZ6CgFWxxDJbuIJGYaD9J38p29tWuC38x7q4sI2skjwkCZHXpFUcZ3uFdwZU3Ea26kawdIkg6bHSmvsB2Tu4s+ESFhyW305DTegPOG8GYXGvwAts6Bdm/DHlV/G8Jt4mFuAK4Oa2zE5c+hKsF1hgIzDUcqYr+MURaW3kjMjW/D4WHhPi/CY0FLowhRi7NlB3AO3r8qASO0oOVSAMju7jQg27hMXLJB/CQCPIg8zQCn+7w3vTfsnMrXkFy2FIhrlqczNmIABGsjxHkDJFIToQYIIPnQEmE+0T9Q+NZWYT7RP1D41lQkDbH/a3P1t8TTfwzCPaS3kYZSAxBHXU0o4xZvOOrkf5GnrB4cW8oljAA8qmgEDiATIq0cCt1WQjRlIqmMSiEAkSdB66I4e5liesUByfHYQ2rj2zupIqF7xaATMCB5Cr/aK/nxV5urn5UNoBh7D2lbE+Lkpj107XEypHSkLslicmLt/1HL+9dg4D2fGKbITEb+r/wBoBYRB6eUTuaU+1fCFAN9Tqzar5GutcW7Hd1nUHaI86GXuxIawzHxOZUJHXSaA4hUmGs53VB94gfuYry9aKsVO4JB9mlW+BXgmJsOxyhbqMTEwAwJMc6AaeM8PGGuXcMjzltWTLMBALd5AUTr4hpJgzr0HYfIWXVtBMHX1RzifjRn+IV/v+IYl7Ztsqi2oa2CF0jKNDBMbnypfOIIXQBSAZInX96AIXMS4TaYGh0hTPTl0rqv8Pe044jYGExAzXbf3jbDB7fQ8kjadOUVyC1fLq0GJgnzHn7eVNfZ7CXMLZuYi291dRAtXVtscsswlkYMNvDAmRQHR+y/CrOHtwq27LXe8k+JbmbvcqsgYHLbya6845GuV4zG3L+KUteuXbY8FtmfN4FGXP08cZjpzjlXW+zfaRriI2J1+lX7q21IjIoOUW7maCGzaZYnaknt1w9beKa53RQZSSp2LAgFpj0SIPnQFdbZawLdhld1OkiCNYPPfrQi6pVXsXGYM6lGK5YUtprJ22n20e4fwh7ly2Uaza70gWwdC0GCQNpkHQ6kCmlf4WqlwYhr4JDZjnXwRmBMjbrvQHJ8XgxiLOH+kObX0dvot3WFsgZmR8kahxpM6sjT6QpHrrX8WcIDxMCzb776ZhlyhQdXBIVlyxOXKDrOkzpXJ3QgkHQjQ0Aw9iOCDEXnYsVFpDckR90ZtydDAJBg6gaVsb0pYJJgWwBlbUEMxk9NTt50Y/hZxZLC48s9tWOH8IuLKsQdY28UEgAHn5Uu2LLKLbFQQVBIM66mPad46UAQwhUeJJJLbnoPPaeVXeHdpL2Fvpet+Fl1MwcwJ1BPQjSaDHGEEDYHNCzz/AH2q5aw5ulRMjL4fLl+0mgOz8TwuH4lhbWJ7rOty5aBQ2iGEuBchxqYEnNsIqHtfjhYwQ7i6tp7blEWw+VWZjcRVaRJKqM513QjpS3g+I4nBhcNbe5muW1tqTdBs23LJqbYtzb9IDMWI8ZnXSui47FWsRbxFo2jcNk5HWAGgiCyDU5SRPKYmgOK8DSZe7cIKvOZjmzHqZMyTuaM8Zw112zpl7oas0dOZB51UwuFyXO6KAu5ZRmA9LNkA12EkeL1U0cA7HPiBct99bCrCuEEsrTMEHUbHyIoBKxXEWR7OJTOThWLEEA+BoVmU8mXTWNJB5UvdqOD27RuMLpZ86lJOY3bdxWfvgeQ9HQyZYztXfOAdhLWDNy01xXGIQ2wGAzyZnLM6QdtutfPGOw7Nhwe6MYd2ttdg6ySUQyYzDxbQYPlQA3CfaJ+ofGsrMJ9on6h8ayoSBYdoxJIGY94dOvi2pvwWMu3Xcd2FCmNTBmlB7uXElulwn/Kn3iOCU3MysUYiZB39Y51NAnODV9x4l9A+cT8a9xeL7pDcfkJPrj51XwXeKYuEMOvP9qF9s7p7gDkWA9gk0AmXbmYljuSSfbrW1rCswJVSQN68w+HLsFUSTTnZ4W1tbSIMwzQ59YoBLs3SrBhupBHsr6P/AIYEX7DYgH0xAjqPSH71wLtBwg2bmnotqPlTx/Cjt7dw1t8KAGWTcUkbEiGHwNAdW4h2nsq5R7fomJO+nOo+H8Ww9ydQrs0CeXnXPu1HHnZGvBQWOjeQ6il/hHaPMTnIX3GgFPtNhRaxmItq2cLdcBuup1rXs9//AE2iRmAdSRmC6Zhux0AmNap4q5mdm6sT76zCo5dRbDFyRlCgkk8oA1JmgGTCYW39LvKLmRA8FiZ0kgsIHiBOu20VDxJPDEOqidxExp0qx2qw9y3inF1Tbd7dtgCgSNNZXMY1nnrvzqC1ecJlEMCebHwjcgcgCT+9AV+CYkSUVQSwG/I/OuqcM7H37uDsYjDX+5e6HTXL4bbSCTOpJYICBMKdJMUjdn+zuS4jOAQSTAMzAzCY2kCNetPXD+22GxmIwVqxZKLYGYs6goGa2EymdBlYK+YnU29NYoAt2yVcNgcPw0uys+RExDrobiwc2efBlITxbxG8Gg1ri7XrWKsY8RjbUTbRSRcQL6XhmcoBJIgejXnajtgl7E+G4zraAAAA8ZBBLKSIEjSNtaqWL/0jiOHu2cNesNcusWv2nZmdCssGDEqCGM5CIyiJ50B0PsX2Us28Nh7oTLdKA5jqYLM4B1j7x9U013bedSrAQdCDqI8659Z4/isMiIiZ7Ytg2ybZDQdswzeGPw67Vd4H29dyUuJmcakKpBy+ETr4SddgeVAAv4k4LPiuGHxWM3f2jOmVYGgdZALCQN9G1FcDuiGI21Ndt7d8b+mY/A2LeHBuLdfJnaA2nhByzAJgmRpHrrimJsMjsjCGUlWHQgwdvOgDXBranCYrOD6KFTnAmGIgKQS2pBJ5BT1q7w7DqLAbMWIKlUGpMyCT0jp5ioOw+CvXLl0WbbODacNCZlBiVLagLqPS3GpgwaH4ZtFAOWB1g5geR8tKA94kAGlgdzodPdFMPZYm9csWwsSwQHzJ0zf0jWh1/DvfPdwvKPFueZk02dk8Xh+GnvsSmdQ+SVEwcjMCOR6e2gHnhvYK8mNQnEs2FsO10WwFm4zLDaA6DMXUg8gOZNBe1HHsS+MvYjBZRdw1vu8RYuKAWtnVjEzcynmNs2kirvZntjbFvF44r3IuvnCMBnaUyhA0Alcwa5IEeI85pewvaVSLudTiTeUrlJ7sE5s4VmWGEwo0PIzEzQBpLOHxuIwD2c9xXKkmCAhWHa2TtoIkSdZrpvC+DW8MMllQifhHL2kzHl665V2JwtybxtW7+GVcShs2SC9pXyEsJMlNQ3jkghxI6HbvbrFooJtqCZJOQx7PF5e2aAfcYniR8hchgAREqDoW1Ow5ivnPtvw8KMf4j4MeYSSPTDNnZSNdIUH412q326Bsm73ZYQSsSASDB9KCOuvqriPagNibfEMVbsqtsYtO8OaWXR1UDkQzEkwdNNIoBMwn2ifqHxrKzCfaJ+ofGsqEgbY/7W5+tviaduC4kXMOhGrKIPUEf8RSTj/tbn62+Jq3wLi5sOYiG0M8td6mgPdgsSCdB0r3G4FLym2w03FVMXig1oZWksQunQtr7qnuYsLmPTYddY+FAVRhLOEymPC0jNvB319dEruMC2VuJqmZTpzkxVTjLDuSpEgn9uhobiMJ3aSrnuwVYp5ggmgDfE+GW7i5WGhnfcVV4PwBcOSVMk8z0qNOMpceA2o1P+gKuNchTrqKAmuXxrry99BMddtgO923BUaQND01q8LwbWJ8qXO1HGJAsIdB6frnQeygFs1Lg/TXxZNQM0xHKZ5VDWUA68Txt7GYC3exCXLj2LpRbmXwNaIUFCw2KsARyOc1TwjrtOWNIy/vM7cqqcF4suGIeO8S6j27tsvlOoK6kAkJqG8yPKoODXgXIYiFBIJ1kj40A78I4kLTLbzkCCdADDRzPMbeqq/aTip7u29rwqWh1VVVC66ZlCjYrzMnQ9aG4AELduGBCnKNiZOuX41JhLRu2HsgyQe8U8tBAHtoCFcWWIJVQzcx0iJ3+FG+z/GGsAgsyd5KQvLQgNB6SdRrrpStabRCDDAH/cgipLd1jcQbssMJ26igOp8D4ul5YKkhSyypyxrm010B1EcpobxAXRmazdD9bZOuXppqG+VDezNru1Zm1VjqOW/n03mh/GsecIHuK2rSFBG53EjbbWgBHFOP2VxaubdwZLbCEuZGF1gQGzCdASDpvFKLHWrvD7He307xgAzZnY9N2J99UrrySYAkkwNh5DyoApwDi9/DMbuHuG3cBAAB3DAjQcyPdNG+0+FCY25cNm5aFwC7ldYyM2rjTQrnmD0ilPDBc655CyJI3A6ii+M4xOGXDMAzWbhZLgcxkYBWQKBBBIDFpmgC+AysR49tTpEdfXTLgu0CG3/N8YzQysiGRtKBvDmHuiknBXJtSILsTIAkiOnT/iiWMUratKGEmSY5NtB84oDfifEboxFxCc40Az/hiBtEHLG0aVGl0n0VGh0/3tzrfjKFjaxA0DEKZ3lRAPkD/qqNtmB8JgTt6hr7KAdsJ2oyIqMzMLJEA6z6OWDuCsQJ21jemTEXle0SJtsTo2bw6y0x5zHsrlXDlNwHkHI3mZB0+NO121/I7okhgNDodOYPURr7aAr8RxTWRN49/YA0ZTqOZnYHqK51iOK22w/dhbguNda457zwERCDJ1Hi8XnRTtTxZsowoaQD4viBJ5c/2oHasqMO7mMxdUUHeNWZhr5KP/tQFfCfaJ+ofGsrMJ9on6h8ayoSBtj/ALW5+tviagNW8fhm7254W9NuR6mqhqaAc4Dx5bcW7iyv4huKNcUuAWe8BGUMrKR5mCKSK6hxPsjhu7vKMKbK2sEmIXFBrkG6VU92wYlDmJIAGvSqmo1cNO4qSe/Suy69/S2SUbKJxIIIHiEa1Vxjg22UmDB/bejWM7O4SzbxXeoC5u4ayClrRFu2lcm2pvaP6RLGdQNIJiLjfYWziMUww4NpExdvBlUtnQFWZrh8bExAGYxPMCqkfFsLe6aVXdbck/8AYk8bBvcoSlyBounmDt7a9fFiC3mR/wB9teWewVsWO+F1rlxLnjSEyqoviyC6lw7Kwk5lkcvOrh/hzbu3rgN1ka5iMVatC3aHdJ3Ekm5LyimNAJgc62PxPTq7fK/R+nP4b+wxwMDcQ7QrbQqn2h/x/wCaU7lwsSxMk6k05YvsLaXCNdF64bq4WziipRcmW42QqGzSSDrtSXVvDqIZ03B8nXQi4tczKysrK3mC1w6+quM65lOh8ujDqVMGOcQdDXmPwptXGTMrRBDIZUgiQQfURpy2qtV3g2HW5iLSMJVnAI8p8qjKXCnJ+hOEHOSivXYu8K4uSQjt5Ak6D10x4HEZDpIgQCuxO8eYmhN/g9i44RCqMq3GuBGLDKpGUAvsx58hVS/wS0i3HN1iilAMqgk5lJ5sBoRuJFaI6qD6r3d6Lc9Bljyprrfa/Xp8w4MJevXrShVJcjRBtJymfiaKXcB3N65ZdJa2TbUxEiYn1RqKWuKcFQvcFoFe5FoQF1bPuScxmBz06edQXOzigXodma2XhQANF+8ZIkdcsxWI6rG0n+fm5mfh+aMmlvX0tfNMauM4lLaxmhEGpE7nSOvt9dJF5nxNwgGRJygmIGusToIGp2HM0Uu9m1a4QWIm4tpQiaAlA0sC2g1+NVh2eXuy3eNn7p7kBRlhGykTM6+qsrVY+vT4mJeH5k3tyv1XoUOJJZQItlnZgD3rGApadrYGpQDmdTOwqhWVlWSiZRLB21u2mTwpcQFwSYzqBJSToGGpHWSOgobWUBLYxDIZUwaY+G48XBJIlTJBOpPIgc+lVez3DLV21f7yFIKKjkkBWbNBOsQSADPWruP4PZEm0Bl+jB5ILEnvAmYa+Enf/VWo6WUocdopT1sI5Hjad3Xbkn9QquKYoqLzOoeMqzsfIzWcF4LeuJiL2XSyoeQPSM5YHKYk+yg13sqgOlximS42cBSDkAJAGaQdTo0RpWmI7MpB7t7jEGyYKgSt2MoHi9IewUekyr0+K9oWuwut/g+tfMa+HWkgEqFCyxPLNO0f93oH2g4sEBhz3jCVA1ABMTMxsDUFrsxaV1zM7KyXtNJDWx1UweenURVOzwS2psFi7m6VYDIMmXvAsOZ0MbxsSBR6TIuf5y+4WuxPlf8Aj2/ZlPBYBXPe4h2FqfGywzmdcqAkBn1118I1PIEfiHBY5JCScoJkgTpJ5mI1ov2g4Ulsd5bJym7cQqQBBUj0YJkQY16UErTkxvHLhZYxZY5Y8USbCfaJ+ofGsrMJ9on6h8aytEjaMmL7aOHYd2mjk7sNid4Oo8qX7uLVmLG2JJJ9I89a1x/2tz9bfE1XqQLHfp+X/kaZ+HYK9irQ7xnNoeirXXI000UmBFUuzPAFu+O56PIf7o9wdWtXGw5k2wfD5Tt7Kw4p7tAlt9nFfN3ly6Zyt9o26r4SZ3IGgPKh3C7p+lPaF28guDMSt5wzsNRmM6nzpsCzbIG5GX/VLFzhTYfG4fKwe4w9E8oGhNReODVNGbLtzhDNb7sXb/dg5gjXmy5pzTl2BnWeutRJwt1s3SL11c8m4ouvDnmXE+InzouucyXKgxoB8Khvr4oOqEcuo11p5UOiFsQ8Xjbls5HDiUCQbjwUGoWJ9EchtVHv0/L/AMjTlx7hLYlwBACiM3U0l4zCG07W23UwYqSilyMG3fp+X/kazv0/L/yNV6ypAsd+n5f+Rqzw9M7qLds5iQFys2YsTACx94nah1NGMVMOloWC3eXlBVmIDIh0zDKPCX1O5hI5msUD36qt2O8N64Ld9VYolpjcbOOVx0aLfPmTQ/G4u0+XKbtxmCl85MB9QR6RLAaQY5nSmRuOWsPhLVjDIoJVjeuOufNdIA8OmgyyB09etDbGNvm083TlEHw+E6GYWNtaxwq7JcUqqzzA4Br1y4uGF264VMzBmUakBizHa2ORaNNeUVcXs47nurWItXSylrii7cCBtZXMRlc852qXDcWYYRkzQMxVgNC4IJVXO7KNdDIobbwhKh011gwYIJ2np5GnBHoZ8yXUqXu8sFzcRwGOUut1ipIjQsJDacp51Xxp7sW9AQ1uQVukjKSZX+kyCCp5jzpl4Hi7tt3thsqNIuWyAyNoV8QIIJ896qrw02r627KMy3soUQHy3QZU6jUTOn4WbeKhcOLh9Sx5OZ4fO/t5fna/iK3fp+X/AJGs79Py/wDI1Jj8DkCODKvMeRUwQfiOoIqnW0qFjv0/L/yNZ36fl/5Gq9EeAYFb19bbZvFooWNW5SToFG5PQGgLnC+FveR8lsBBBuFruRFEwpdmIGpmBuYMVavJhUNkG/ccEMt0orwoEFRbLMBcE8tNRW2FvWHxC23LHB23BYAw10ifGYESdthCwPOrvaDtPcvXCLYSyoYlQLYzBdk8UfhjboaWzFIDWsctxybj3cgUjMWcsQdMo1I1PUxANEsBwFrqW7rE4ewyrmvXbjBSQSALa+lcygbLMRuJArXFY26DbZ7hJAEAHSAea7Hc/uau9oeId46BmlQAVA9FFIBAVRoo6xWeJ9TChFckVcRwbEC39JV1uBSYIvuHHmA0HUdDyqhYdzcGHIe05bxLcvMilpzAydFJOxPMgzVq9gXXMMsiJmZBB0BHXXbSi6TisKEvubgVv5ZPppCgaNE5dvDtpWyCnOXCnu+5FwglyEq7jAZBUkSTBdtzuYnc1F36fl/5Gj13CO9nJcBTu3S21wqIM5u6OaJ5tPVYP3YpdxNgo7I26kg+sGK1yTTpk1VbFnC3kzp/L+8PvHrWVBhPtE/UPjWVrkSNsf8Aa3P1t8TUdhJYDfWpMf8Aa3P1t8TUvCGAurOx09XnU0YHLh3FbYUIggDQaUUsIdzG3u5UJwfAbRllYkeRo1aWAANhp/7QG9pgranfbyNVeMYW2l7D4h3Od7qrpyG3spY7YPcS6jAkKy6eudagwPaEMQt8SBqD0I2oB349iktncADfWtbNxHTQzpI865pj+ItdMk6chTf2TtP3CTsxaPVQFvjTuqAWxq3PoKTeJYLKmZjLk610G+dDGpGw/wDaCcdwjCxdbIvs3FAItZXpFeUBd4Lw44jEWrIMG44WTGk7nUgaDzo19HvI13Escpa5csnwjkAGiJUCDl8J9VCuA4hkvB0IQgHxFQ2UQfunTy9tFsRIygtuit6JiXGc5uhk6kAa0BrhsNmGgmNwdiPnUqYcLhp0DFvcOUdZ+FecLY5pOULPn0/7pTp2fwljGt9FYpYZoKEbsY2jqdT7KA55aYtbujOAECmCTmY5gDl01gGdeQon2clWDiXUgrBMA+vrRLtL/DLFWrqrbAuAsLZNsyZOviAPtprsdkLOBsH6ZeFu8650hXaFUS/ojTcbczWJXWxsxKLmlN0r39gAtYAIsDQ+vUCo3KsrK2oO88uhEcwda2TF5iBr06fvXl1gunOuVbu/U98oQ4OCv21VdhW7RYMle+jI4YW7qRALhZ7xeRDqMxHWTsRS/XRbFhWe7hjcCpiLBuMTyuW8wWRlLEARCJqSBykVz26kHnHKRGldVO1Z4DJFwk4v0ZpRnhPD7hw2JvpsgS2RCzFxtYkzyA8IJ8XIE0Gpj4Dcc2xazKqM5bKUmSqZsxYeKAyKIBGprJA3xOFuWB9GYyEJaIgZiBmO08o16Vl7BmFgSCwgncdR5Cobt0kTOYn8QPPWQeYmjXC7+UeNUc7ZSN9Nz0jrQA3jqqreEwqgaDfz9hJqnide6Y3FJdZ8BOhzFcraQGgAwPxCul2+xtviOG+kWbltWTR7ZIhYB9I8piaWeA/wwxlzFG0Vyqm7z4AG10PXnQGvD8MTZ7t5hWkNm1B3AA5Dyq4AFGggdKs8atW8O62UcMQWXTNqyxm9IDaQKo55ru6WGOELju/V/Q0fue7IuIMAucp3igEXF5m2R4o/qXRweRHrpK4tgO5usmbOBBDQRIIDCQdQYI0p4IVvC3onQ8tDodeWlC+0NjvcFh7rt/Nts1gKADKIoyEZVGVQAdWJZiSRoKpa6D4+NcvqbINLYVcJ9on6h8ayswn2ifqHxrK5kiZtj/tbn62+Jq/2YdRe8QkZTymqGP8Atbn62+Jo92Nw/wBo/SBPvqaAw4G0FE24AbeiOGUgyedVbJOx16VtgcSxzd4MpU+EdRzNAR9tMGrYMsd0II9piuamugdtcXGFK/idY9mprnxoDBXTey5z4S15SK5kKff4fYqbTpzRpHqP/IoA3dwzZ82UwK3XBF7gt7Buu0xOtdKwuBQ2lUoskAnTn66h+qUV84QAjnXFzeLY48UYJ3uk9qstw00nTZ8+9seDvYxDFlyhySPn6jvQGuw/xqwA+j2bsQwuZRpyKk/6rj1dDSZ/Pwqb5mjLDgk0PnYDhmbA8SvLlzW7RAkgEEqxBGk7ZxoRJgbUGtX2Yp3YIfIgOpM+Aa68oAqbgnGGscOxds21dL7IgJBlHAY5hpBgftmHWq6YRSEKfhA1BB0GpOvOrRrLNu94RJkiSQNDroTP+/Oo7t027isjklYIYHUEa7+VD7l6HgDNpBj3Ux8MwYNxc4EOFJ8xrPq/4oDr/CuP2sVaw7vfTvrFy21090y+K4rW1UMdDJYgsJBjlVH+IHDry4FECItpGXMEdzlAEBRmGozSxJj0V3I0XuFPaxWOwttbxdGOc4ZndgBaYEE65bTZQrDLoYYGJ1aOJcQ7z6Xw+/dHfrN20Qyw6MdEAOUBgQAV3Ghk1GauLSN2nmoZYylyTRy/CsQNBOs61vdyxm+9WNhytwW2BPIgb6cvXRbh2GAUlkAPT/3bWa5lHt/MQENm5lGItxnw7C4s841Kn+kgUC7V4qQoW2VtXGN+076uVdVTJm5qhQqPVXQHt7gKAGBk+4aVzXiOEVcNbYsxuG465cvgVF/q5szT/aetXNO3TR53xfHFSjkXN8/cB66T2lwP0fC8LIAZHt3GbI2rTbWJyidFJ1MnflXNwKc+0HGO9fB2rtoK1iwqkqD45QFcwIBGUQCPKrJxAdh3fKI0tyNTsOf/ADVrOrEnPEy2YaCekc+lUmwoQEg+EHz1rThDF3CxoSR5RvHr3oBn/h5x1sNiwe8yWmBFyULgqNfQGrGdorseFFq9ce5Ya1cNw2sQgIdMqhGtLc01Ykg7gc/KuSdmjatjNcJU+gHDFcmbRmzKQwAXMZGsinDsTYd8PjcTZvi7cVhbW+5M5bbl2TO4MqQRFwiYMQIFAA/4jYG6mNNy6oGYAW4Yt4VgayNHYyxiZzDWQaW+8py7ecTt43DYfGWXLKfTQkE22OhBEyCWEbRp50qcC4UcTcyDSASTEwP35kiuhjzxxYHObpK7MqHFJRjzZXa50qd7FxUNoq2TGKRaKnUXlnLHk4LIRzDnpTWnYVed0/2j51fx/AbbYVcORKj0Sdw2sMPMEz7q4ms8fwOKjid299mtvf3ouw0E3bmqpbe04rjcabuLNwoLZa4CUUQF1AiKyt+KYdExjJbZnRbgAZhlLaiWy8gTJA6EV7ViRRKOP+1ufrb4mivAeFm7ZulWIIK+EcxqaFY/7W5+tviaO9iMcFuPbP3109Y1+FTQDuAxFlVyglGgAhiZ99GCQ0N0BHlG9DmsK+jqJFWLKeGBtQCd2v4gXu92Nk+J1NBcNhzccIu5NFON8LufSXhSQxkHlHro72f7Pm1429JtvIUAucT4P3a5lOYAkN5GrHY3iItYu1mMI7Kr/pJAn2b02ngiBbqzmDMZ8jE0i8R4S9p8uUkcjG9AfT+KaE8J/ahTcRIIEj9655wjF3Rh7YZjmCiQT0/4oLxng7vcN22w11jXfyNef/ku/wDX8P8Apd/V9hx/i1xUHh+RhLPcUA9Ikn5e2uJUy9pcfeezbS5MBjEknYedLVdXR6f9Pi4LsrZZ8crGLhN4tgsTaRoIy3GDPAgTmypsZISeeg5CrFnii92lr7OSCXC5m1ABnUHL5Dmal7A8Ow1/v7V6/wB1cuIUtqyLkYllCguZZSWI9EAgA6xIoVh7bByjr4kJRiTsV0j3VbNZ5xfDuhXXyjmKe/4WcEe7iLTspa2hm5OxAGnrAY+2IpZ4fgbZcZxIYz6Wx8zyHnTX3WJs2f8A8LEW7Z/mBzmy/wAtgACJ9JljSBOs0B0ns8mGL4nEpb7i4XuozkozyrReCADwqGA36jlXPMXwZsamIux9IxFp0bCvYEtBgDvEjKVhc2ad55ECo7Xah7eEuYa1cF27mOe8dC06mAxzeI6kk6gDQUJTiLlcjM6IwhhbbKdNiP6th060AaxXFfpTWsTdKpeGa1etBCpR0EAksfFI3I2NSd8Oo/ep/oSrgWtDEG+XuPiDKKNWgAnM2ZGJ9IKNYmI1pWu24AMxHUfKqmWP7j0GgzN4q6DEx2Ounv8AXSP2gJGDyG2UjF3vFtm8KnVZPogiOknrRlsccujE7TH/AH3UvcS7r6AhZbv0hsRcKsQe7NqFB1OjNn5jbWeVSwrdmjxOXEo+8XrcSJmOcU1cVxJZsLeY50ayFAzlmlVhixOoJY7eXSKU6duI8MsfV1m/hr/etZJF1GRUdVdiswJlc2niJIBHIwLJxivdxP0hmIOUiDkVYUAAgkEHqB+5oLaVxejeCdufqq3hbErBXKDpqYo9wXhlpgdlcRBZtNCNhEkxz5UA+dmOFph+GYi5irTPbuFFEFQwtllXQtoPGwOv+qOdrguH4eLeGa3hnJKi3ClDcM94GIEFhLbaSJiNKQOK4jFK0Pi1XBqzXEtg5iwlT3bKNQoI0DEAQSK37Rdq7uIe2UC90o0BIPSWMR42kkmOdAS4vB/QXXFWrB+j4iyq4xshewveGMyHRpEZso2LDXaiXZLhS2XvxcFwSqqw0lYkEg6g8iDzBpasWziz3V3EXEJGUEmUKhlbKwnQkjRtIKiaY+0fFGF83bdwuG8OYqgzBfCCwBMtIY5jBg1rzaXJq8UsGN0317bmzFnjgmpyVjODUGM9A89qSm7R3p9MD1KKixnafEhDlYM0aAoDJ8oiTXFn/C2shHiuL7W/sdFeLYZbNNCh2zP/AO0vaZYugRMxGUR6h05V7UXanufrG59HFxbfeDS5IbPpn0OoGadDqKyu1VJI5YGx/wBrc/W3xNe8Nxps3VuDXKduo2PurzH/AGtz9bfE1XrYjB0q1luqjBtGAMTr7altXxqg3CyfKTA9tJXZvi5tOFIBDHSTtTUFYM7NpnK7cgNBrQBNHGkiaD/WdyxeKP4rUzm5hT8qlw2Nm44P3QFj1azWrAi6xMMGHP3igLmA4grXbzK0p4IHImNalFwE6gGgT5xdK2YEoDB8tKtcLxjNbDMI/wBnmTQBW5dAECqd5DcAGq/hI/etLt4kgjprVLjfFO5TRgHPor5daAAdqMaXu5CwcIIkdTv7aC16TXlAW8HiFGQNmAVwxZPSA0nKDpOgM0z9pVm4MWrtcTFSQzIB41IVwxXw54gkrI160p4PFG24caxuOoOhB8iJHtqxihcFtZkWiSbYLEgbzlExvoee1AMeCx5CliB0BAAA845wKK4Xjly0tjxQZkERIU6FdtZBj1eylTA49HVLbQuUb8zr1o1iT3hTKAoCgftqD7YoCpjsKExNxNYzGOvUGKkw9xTBYwc0x58/3ohxHBh1t3Qyl1Ui4WMEg9esGhdjCF5ggHXWefLXpQBNuOO1siTGaB5KZJAPIHpXt3FwoO45TXnB+DHwZ1ktqT5Cs4q9tM2UkIPxctYEHnP71pyQb3R0tHqIQXBLbuD+I4sIuYGCeQNL97FXrlpQzM1q2cqgt4VzEtCjzMnSsxuK719ASNlA38v9aVrdxY7lLQGoZnY85ICgeoBZ/wDsaljjwo0arP5sqXJFSmfsrjbZu3Ud3s/SE7rwgMhmJLhtTqJGUEg7UsVcwmIYr3QEksChmCrbaa89B7BWwqBdg9i61lh47RKMGXXMCQdD5CaL2ca4ZEXwtIM6HX5AcvOlK5iGS/nuAs6kFgxJJI3DE6z16Gj/AAjHWy/eQpOvg2A36f8AdKAM4viLX7WJtFtAM+UbFl0Lesil3DkBCdd4JHTr+9FuFoVuAkwswf6lOuvl8qrcQwAtlspXIzFlAOsHcfvQElvGi1mdG8Wm2kEayD7KvX+KM7Q20KfaRJPr6mhQ4WzZcvNtR5HaKLDhQFtmPggwPMzz+db9PNQyKTIzVxohOIqtiMeUGZSVK6gjcEagjzBqvevEb70Fx2Kz6a5QRmI2/wC711MuqqNlby96RG7XDeVrpZnYqxLGScxBknqd6yvb+M73E94FChnBCjYCQAP2ryuDItkOP+1ufrb4moBTRa7F3bxdwQs3HAGnIz186q8T7H3bKlpDZWCEaCCVzdddKkABRvhHaI2x3dyWt6+seqh/1Xc/D7x86z6rufh94+dLQGLCcRz3rjW/RIUSfLnV1r37j40p2sDeUyoI9RHzqyr4gCI94+dLQDA4ooxAVoEqQT57rVq7fOgHMjbpuaUn4ddJkiSfMfOpPot/TfTbxD50tALY7juRjGp5Dl7aX8VimuMWcyTUp4Zc/D7x86z6rufh94+dLQKlZVv6rufh94+dZ9V3Pw+8fOloFSrmHxwFp7brnB1QzBR5Go6gjQrz0PKvPqu5+H3j51n1Xc/D7x86WgQd02XPByzGaNJ3idpjWi/D+KRb8Y55c4bxAHXVZkjzqnbwd5dACBrpIjUQdJjbSozwy5+H3j50tAaPp1plUuwZVkQTET157038B7FB+F3L6HO91kZIKyqrJbnz5jQ6AVy04a+UyGSoMgZhE9RrUwuYvuu5z3O6/Bn8PX0ZiloDvxPGjCWe8chy/gUDX0dyOkSN6SeL8ZN4ZVEWxB1AmfM+smqh4ZdP3fePnU1rC3FRk7tTm3YwWiQYBnTbffU9aWgXDjhgyDYdTfjW4hzC2CIKqxEF+rjbZTuaBE1a+q7n4fePnWfVdz8PvHzpaBUrKt/Vdz8PvHzrPqu5+H3j50tA9x+NF0IcmVwIdgfTM6MRyaND1id5qIZ7T6gowiQQQeuoqT6rufh94+dSPhLxEEE6zqRvAG89ABS0A1h+LqGAb+URBEEMpnWcw+FXEs2791bWYd5dfRsw5+swBPqpWHDboMhY9o+dTXLGIZ+8MlwQc2YTI2MzvpvS0DrfaXsj9HuWTbMIttELEgBmA1OhkEzudKT+P9oksP8AR4Lta0JERmjn1gxtpvvSvjjirxzXXe4YiXedPaaq/Vdz8PvHzpaBZw5OIvTddbYKyWbwqFAiQAJc9FGpNeY/jJa39HtylgNmCaSzRGdyNzHLZZgdT5isLdfL/LVQogBYHOdTMk686g+q7n4fePnSwRYT7RP1D41lWsLwy5nTw/eHMdfXXlRkwf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 descr="http://rad.desk.nl/images/thmb_48415c0d0a308_MR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5340"/>
            <a:ext cx="6164103" cy="44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510028" y="2348880"/>
            <a:ext cx="1633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Diffusion </a:t>
            </a:r>
          </a:p>
          <a:p>
            <a:r>
              <a:rPr lang="en-GB" dirty="0" smtClean="0"/>
              <a:t>abnormality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6611726" y="4198472"/>
            <a:ext cx="1149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Penumbra</a:t>
            </a:r>
            <a:endParaRPr lang="en-GB" dirty="0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978195"/>
            <a:ext cx="13716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761656" y="3797888"/>
            <a:ext cx="1653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Perfusion </a:t>
            </a:r>
          </a:p>
          <a:p>
            <a:r>
              <a:rPr lang="en-GB" dirty="0" smtClean="0"/>
              <a:t>abnormality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0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Neuroimaging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rgbClr val="8B677F"/>
              </a:buClr>
            </a:pPr>
            <a:r>
              <a:rPr lang="en-GB" dirty="0" smtClean="0"/>
              <a:t>Structure</a:t>
            </a:r>
          </a:p>
          <a:p>
            <a:pPr lvl="1"/>
            <a:r>
              <a:rPr lang="en-GB" dirty="0" smtClean="0"/>
              <a:t>MRI</a:t>
            </a:r>
          </a:p>
          <a:p>
            <a:r>
              <a:rPr lang="en-GB" dirty="0" smtClean="0"/>
              <a:t>Molecular probes of structure</a:t>
            </a:r>
          </a:p>
          <a:p>
            <a:pPr lvl="1"/>
            <a:r>
              <a:rPr lang="en-GB" dirty="0" smtClean="0"/>
              <a:t>SPECT</a:t>
            </a:r>
          </a:p>
          <a:p>
            <a:pPr lvl="1"/>
            <a:r>
              <a:rPr lang="en-GB" dirty="0" smtClean="0"/>
              <a:t>PET</a:t>
            </a:r>
          </a:p>
          <a:p>
            <a:r>
              <a:rPr lang="en-GB" dirty="0" smtClean="0"/>
              <a:t>Functional measures</a:t>
            </a:r>
          </a:p>
          <a:p>
            <a:pPr lvl="1"/>
            <a:r>
              <a:rPr lang="en-GB" dirty="0" smtClean="0"/>
              <a:t>[</a:t>
            </a:r>
            <a:r>
              <a:rPr lang="en-GB" baseline="30000" dirty="0" smtClean="0"/>
              <a:t>18</a:t>
            </a:r>
            <a:r>
              <a:rPr lang="en-GB" dirty="0" smtClean="0"/>
              <a:t>F]</a:t>
            </a:r>
            <a:r>
              <a:rPr lang="en-GB" dirty="0" err="1" smtClean="0"/>
              <a:t>Fludeoxyglucose</a:t>
            </a:r>
            <a:endParaRPr lang="en-GB" dirty="0" smtClean="0"/>
          </a:p>
          <a:p>
            <a:pPr lvl="1"/>
            <a:r>
              <a:rPr lang="en-GB" dirty="0" smtClean="0"/>
              <a:t>EEG</a:t>
            </a:r>
          </a:p>
          <a:p>
            <a:pPr lvl="1"/>
            <a:r>
              <a:rPr lang="en-GB" dirty="0" smtClean="0"/>
              <a:t>MEG</a:t>
            </a:r>
          </a:p>
          <a:p>
            <a:pPr lvl="1"/>
            <a:r>
              <a:rPr lang="en-GB" dirty="0" smtClean="0"/>
              <a:t>fMRI</a:t>
            </a:r>
          </a:p>
          <a:p>
            <a:pPr lvl="2"/>
            <a:r>
              <a:rPr lang="en-GB" dirty="0"/>
              <a:t>B</a:t>
            </a:r>
            <a:r>
              <a:rPr lang="en-GB" dirty="0" smtClean="0"/>
              <a:t>lood </a:t>
            </a:r>
            <a:r>
              <a:rPr lang="en-GB" dirty="0"/>
              <a:t>oxygen level-dependent </a:t>
            </a:r>
            <a:r>
              <a:rPr lang="en-GB" dirty="0" smtClean="0"/>
              <a:t>contrast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AutoShape 2" descr="https://lh6.googleusercontent.com/-oIbJGcwT8m4/TWqAfEjXupI/AAAAAAAAB-c/Wyu0p-s79C4/neuroscien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https://lh6.googleusercontent.com/-oIbJGcwT8m4/TWqAfEjXupI/AAAAAAAAB-c/Wyu0p-s79C4/neuroscienc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8" descr="https://lh6.googleusercontent.com/-oIbJGcwT8m4/TWqAfEjXupI/AAAAAAAAB-c/Wyu0p-s79C4/neuroscience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696" y="1674795"/>
            <a:ext cx="2123536" cy="27626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729" y="1674795"/>
            <a:ext cx="2188123" cy="276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5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Visualising amyloid plaques in the intact brain</a:t>
            </a:r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[</a:t>
            </a:r>
            <a:r>
              <a:rPr lang="en-GB" baseline="30000" dirty="0"/>
              <a:t>18</a:t>
            </a:r>
            <a:r>
              <a:rPr lang="en-GB" dirty="0"/>
              <a:t>F] </a:t>
            </a:r>
            <a:r>
              <a:rPr lang="en-GB" dirty="0" err="1"/>
              <a:t>Florbetapir</a:t>
            </a:r>
            <a:r>
              <a:rPr lang="en-GB" dirty="0"/>
              <a:t> </a:t>
            </a:r>
            <a:endParaRPr lang="en-GB" dirty="0" smtClean="0"/>
          </a:p>
          <a:p>
            <a:pPr lvl="1"/>
            <a:r>
              <a:rPr lang="en-GB" dirty="0" smtClean="0"/>
              <a:t>FDA approval in 2012</a:t>
            </a:r>
          </a:p>
          <a:p>
            <a:pPr lvl="1"/>
            <a:r>
              <a:rPr lang="en-GB" dirty="0"/>
              <a:t>Strictly limited to “ruling out AD</a:t>
            </a:r>
            <a:r>
              <a:rPr lang="en-GB" dirty="0" smtClean="0"/>
              <a:t>”</a:t>
            </a:r>
          </a:p>
          <a:p>
            <a:pPr lvl="1"/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6545A-596B-4D98-BE4C-97E27B5A7670}" type="datetime1">
              <a:rPr lang="en-GB" smtClean="0"/>
              <a:pPr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24" y="1556792"/>
            <a:ext cx="3855463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54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n-GB" dirty="0" smtClean="0"/>
              <a:t>Defining prodromal disease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Clinically isolated syndrome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486373"/>
          </a:xfrm>
        </p:spPr>
        <p:txBody>
          <a:bodyPr>
            <a:normAutofit/>
          </a:bodyPr>
          <a:lstStyle/>
          <a:p>
            <a:r>
              <a:rPr lang="en-GB" dirty="0" smtClean="0"/>
              <a:t>A transient </a:t>
            </a:r>
            <a:r>
              <a:rPr lang="en-GB" dirty="0"/>
              <a:t>impairment in motor or </a:t>
            </a:r>
            <a:r>
              <a:rPr lang="en-GB" dirty="0" smtClean="0"/>
              <a:t>sensory function</a:t>
            </a:r>
          </a:p>
          <a:p>
            <a:r>
              <a:rPr lang="en-GB" dirty="0" smtClean="0"/>
              <a:t>White </a:t>
            </a:r>
            <a:r>
              <a:rPr lang="en-GB" dirty="0"/>
              <a:t>matter abnormalities</a:t>
            </a:r>
          </a:p>
          <a:p>
            <a:pPr marL="400050" lvl="1" indent="0">
              <a:buNone/>
            </a:pPr>
            <a:r>
              <a:rPr lang="en-GB" sz="2400" dirty="0"/>
              <a:t>shown </a:t>
            </a:r>
            <a:r>
              <a:rPr lang="en-GB" sz="2400" dirty="0" smtClean="0"/>
              <a:t>by MRI</a:t>
            </a:r>
          </a:p>
          <a:p>
            <a:r>
              <a:rPr lang="en-GB" dirty="0"/>
              <a:t>IFN</a:t>
            </a:r>
            <a:r>
              <a:rPr lang="el-GR" dirty="0"/>
              <a:t>β </a:t>
            </a:r>
            <a:r>
              <a:rPr lang="en-GB" dirty="0"/>
              <a:t>drugs </a:t>
            </a:r>
            <a:r>
              <a:rPr lang="en-GB" dirty="0" smtClean="0"/>
              <a:t>and glatiramer delay the conversion of  CIS to RRMS</a:t>
            </a:r>
          </a:p>
          <a:p>
            <a:pPr marL="0" indent="0">
              <a:buNone/>
            </a:pPr>
            <a:endParaRPr lang="en-GB" sz="6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Mild cognitive impairment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Mild memory loss (MMSE: 26-30)</a:t>
            </a:r>
          </a:p>
          <a:p>
            <a:r>
              <a:rPr lang="en-GB" dirty="0" smtClean="0"/>
              <a:t>Some indication of AD pathology</a:t>
            </a:r>
          </a:p>
          <a:p>
            <a:pPr lvl="1"/>
            <a:r>
              <a:rPr lang="en-GB" dirty="0" smtClean="0"/>
              <a:t>Increased CSF  [A</a:t>
            </a:r>
            <a:r>
              <a:rPr lang="en-GB" dirty="0" smtClean="0">
                <a:latin typeface="Symbol" panose="05050102010706020507" pitchFamily="18" charset="2"/>
              </a:rPr>
              <a:t>b</a:t>
            </a:r>
            <a:r>
              <a:rPr lang="en-GB" baseline="-25000" dirty="0" smtClean="0"/>
              <a:t>42</a:t>
            </a:r>
            <a:r>
              <a:rPr lang="en-GB" dirty="0" smtClean="0"/>
              <a:t>]</a:t>
            </a:r>
          </a:p>
          <a:p>
            <a:pPr lvl="1"/>
            <a:r>
              <a:rPr lang="en-GB" dirty="0" smtClean="0"/>
              <a:t>PET amyloid imaging</a:t>
            </a:r>
          </a:p>
          <a:p>
            <a:pPr lvl="1"/>
            <a:r>
              <a:rPr lang="en-GB" dirty="0" smtClean="0"/>
              <a:t>Cortical/hippocampal atrophy (MRI)</a:t>
            </a:r>
          </a:p>
          <a:p>
            <a:pPr lvl="1"/>
            <a:r>
              <a:rPr lang="en-GB" dirty="0" smtClean="0"/>
              <a:t>Pyramidal cell loss (FDG-PET)</a:t>
            </a:r>
          </a:p>
          <a:p>
            <a:pPr lvl="1"/>
            <a:r>
              <a:rPr lang="en-GB" dirty="0" smtClean="0"/>
              <a:t>Increased CSF [Tau]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27584" y="5977844"/>
            <a:ext cx="2911053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Palmer AM (2013)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Br </a:t>
            </a:r>
            <a:r>
              <a:rPr lang="en-GB" dirty="0">
                <a:solidFill>
                  <a:schemeClr val="bg1"/>
                </a:solidFill>
              </a:rPr>
              <a:t>J </a:t>
            </a:r>
            <a:r>
              <a:rPr lang="en-GB" dirty="0" err="1">
                <a:solidFill>
                  <a:schemeClr val="bg1"/>
                </a:solidFill>
              </a:rPr>
              <a:t>Clin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Pharmacol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smtClean="0">
                <a:solidFill>
                  <a:schemeClr val="bg1"/>
                </a:solidFill>
              </a:rPr>
              <a:t>78: 33-43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2833" y="5953473"/>
            <a:ext cx="2586157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Sperling et al (2013)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Nat Rev Neurol. 9: 54–58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11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4900" dirty="0" smtClean="0"/>
              <a:t>Clinical </a:t>
            </a:r>
            <a:r>
              <a:rPr lang="en-GB" sz="4900" dirty="0"/>
              <a:t>trials of premanifest </a:t>
            </a:r>
            <a:r>
              <a:rPr lang="en-GB" sz="4900" dirty="0" smtClean="0"/>
              <a:t>AD</a:t>
            </a:r>
            <a:br>
              <a:rPr lang="en-GB" sz="4900" dirty="0" smtClean="0"/>
            </a:br>
            <a:r>
              <a:rPr lang="en-GB" sz="4900" dirty="0" smtClean="0"/>
              <a:t>(</a:t>
            </a:r>
            <a:r>
              <a:rPr lang="en-GB" dirty="0" smtClean="0"/>
              <a:t>autosomal dominant AD)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527157"/>
              </p:ext>
            </p:extLst>
          </p:nvPr>
        </p:nvGraphicFramePr>
        <p:xfrm>
          <a:off x="457200" y="1600200"/>
          <a:ext cx="8229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Sponsor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Drug candidate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Selection 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Outcome measures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Alzheimer’s Prevention Initiative 	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Crenezumab 	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PS1-positive subjects within 10 years before apparent cognitive decline 	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PET- Aβ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PET-FDG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Structural MRI 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Cognitive tests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Dominantly Inherited Alzheimer Network 	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Solanezumab and gantenerumab 	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Confirmed family pedigree for autosomal dominant AD </a:t>
                      </a:r>
                      <a:r>
                        <a:rPr lang="en-GB" sz="1600" dirty="0" smtClean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(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mutations in APP, PS1 and PS2) 	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PET- Aβ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PET-FDG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Structural MRI 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Cognitive tests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OTNEJMQuadraat"/>
                        </a:rPr>
                        <a:t>	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58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Conﬁdence </a:t>
            </a:r>
            <a:r>
              <a:rPr lang="en-GB" dirty="0"/>
              <a:t>in patient selection</a:t>
            </a:r>
            <a:br>
              <a:rPr lang="en-GB" dirty="0"/>
            </a:br>
            <a:r>
              <a:rPr lang="en-GB" dirty="0"/>
              <a:t>in Phase </a:t>
            </a:r>
            <a:r>
              <a:rPr lang="en-GB" dirty="0" smtClean="0"/>
              <a:t>2b studies</a:t>
            </a:r>
            <a:br>
              <a:rPr lang="en-GB" dirty="0" smtClean="0"/>
            </a:br>
            <a:r>
              <a:rPr lang="en-GB" sz="2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Cook D et al </a:t>
            </a:r>
            <a:r>
              <a:rPr lang="en-GB" sz="2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(2014)</a:t>
            </a:r>
            <a:endParaRPr lang="en-GB"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5873212"/>
              </p:ext>
            </p:extLst>
          </p:nvPr>
        </p:nvGraphicFramePr>
        <p:xfrm>
          <a:off x="446028" y="1988840"/>
          <a:ext cx="8686800" cy="5035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482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The utility of biomarkers in </a:t>
            </a:r>
            <a:r>
              <a:rPr lang="en-GB" dirty="0" smtClean="0"/>
              <a:t>CNS drug </a:t>
            </a:r>
            <a:r>
              <a:rPr lang="en-GB" dirty="0" smtClean="0"/>
              <a:t>development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772816"/>
            <a:ext cx="8267700" cy="4273550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Patient selection and stratification</a:t>
            </a:r>
          </a:p>
          <a:p>
            <a:pPr lvl="1"/>
            <a:r>
              <a:rPr lang="en-GB" sz="2700" dirty="0" smtClean="0">
                <a:solidFill>
                  <a:schemeClr val="bg1">
                    <a:lumMod val="65000"/>
                  </a:schemeClr>
                </a:solidFill>
              </a:rPr>
              <a:t>Improves </a:t>
            </a:r>
            <a:r>
              <a:rPr lang="en-GB" sz="2700" dirty="0">
                <a:solidFill>
                  <a:schemeClr val="bg1">
                    <a:lumMod val="65000"/>
                  </a:schemeClr>
                </a:solidFill>
              </a:rPr>
              <a:t>the  likelihood of patient to respond (or not) to the compound </a:t>
            </a:r>
            <a:endParaRPr lang="en-GB" sz="27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dirty="0" smtClean="0"/>
              <a:t>Target engagement</a:t>
            </a:r>
          </a:p>
          <a:p>
            <a:pPr lvl="1"/>
            <a:r>
              <a:rPr lang="en-GB" dirty="0" smtClean="0"/>
              <a:t>Indirect measure of CNS penetration</a:t>
            </a:r>
          </a:p>
          <a:p>
            <a:r>
              <a:rPr lang="en-GB" dirty="0" smtClean="0"/>
              <a:t>Pharmacodynamics</a:t>
            </a:r>
          </a:p>
          <a:p>
            <a:pPr lvl="1"/>
            <a:r>
              <a:rPr lang="en-GB" sz="2700" dirty="0" smtClean="0"/>
              <a:t>Define the consequences of a compound's interaction with its target </a:t>
            </a: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Disease an d disease modification</a:t>
            </a:r>
          </a:p>
          <a:p>
            <a:pPr lvl="1"/>
            <a:r>
              <a:rPr lang="en-GB" sz="2700" dirty="0" smtClean="0">
                <a:solidFill>
                  <a:schemeClr val="bg1">
                    <a:lumMod val="65000"/>
                  </a:schemeClr>
                </a:solidFill>
              </a:rPr>
              <a:t>Biomarkers that correlate with disease progression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073386"/>
            <a:ext cx="9144000" cy="12926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           Palmer A.M. </a:t>
            </a:r>
            <a:r>
              <a:rPr lang="en-GB" sz="2000" dirty="0">
                <a:solidFill>
                  <a:schemeClr val="bg1"/>
                </a:solidFill>
              </a:rPr>
              <a:t>(2013) The utility of biomarkers in CNS drug development. </a:t>
            </a:r>
            <a:r>
              <a:rPr lang="en-GB" sz="2000" i="1" dirty="0" smtClean="0">
                <a:solidFill>
                  <a:schemeClr val="bg1"/>
                </a:solidFill>
              </a:rPr>
              <a:t>Drug</a:t>
            </a:r>
          </a:p>
          <a:p>
            <a:r>
              <a:rPr lang="en-GB" sz="2000" i="1" dirty="0">
                <a:solidFill>
                  <a:schemeClr val="bg1"/>
                </a:solidFill>
              </a:rPr>
              <a:t> </a:t>
            </a:r>
            <a:r>
              <a:rPr lang="en-GB" sz="2000" i="1" dirty="0" smtClean="0">
                <a:solidFill>
                  <a:schemeClr val="bg1"/>
                </a:solidFill>
              </a:rPr>
              <a:t>          Discovery  </a:t>
            </a:r>
            <a:r>
              <a:rPr lang="en-GB" sz="2000" i="1" dirty="0">
                <a:solidFill>
                  <a:schemeClr val="bg1"/>
                </a:solidFill>
              </a:rPr>
              <a:t>Today</a:t>
            </a:r>
            <a:r>
              <a:rPr lang="en-GB" sz="2000" dirty="0">
                <a:solidFill>
                  <a:schemeClr val="bg1"/>
                </a:solidFill>
              </a:rPr>
              <a:t>, 19: 201-203</a:t>
            </a:r>
          </a:p>
          <a:p>
            <a:pPr lvl="0"/>
            <a:endParaRPr lang="en-GB" sz="20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491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The blood-brain barrier</a:t>
            </a:r>
            <a:br>
              <a:rPr lang="en-GB" dirty="0" smtClean="0"/>
            </a:br>
            <a:r>
              <a:rPr lang="en-GB" sz="3600" dirty="0" smtClean="0"/>
              <a:t>Paul Ehrlich </a:t>
            </a:r>
            <a:r>
              <a:rPr lang="en-US" sz="3600" dirty="0"/>
              <a:t>(1884-1915)</a:t>
            </a:r>
            <a:br>
              <a:rPr lang="en-US" sz="3600" dirty="0"/>
            </a:br>
            <a:endParaRPr lang="en-GB" sz="3600" dirty="0"/>
          </a:p>
        </p:txBody>
      </p:sp>
      <p:sp>
        <p:nvSpPr>
          <p:cNvPr id="1029123" name="Text Box 3"/>
          <p:cNvSpPr txBox="1">
            <a:spLocks noChangeArrowheads="1"/>
          </p:cNvSpPr>
          <p:nvPr/>
        </p:nvSpPr>
        <p:spPr bwMode="auto">
          <a:xfrm>
            <a:off x="1181100" y="4737100"/>
            <a:ext cx="2247900" cy="396875"/>
          </a:xfrm>
          <a:prstGeom prst="rect">
            <a:avLst/>
          </a:prstGeom>
          <a:noFill/>
          <a:ln w="635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029124" name="Rectangle 4"/>
          <p:cNvSpPr>
            <a:spLocks noChangeArrowheads="1"/>
          </p:cNvSpPr>
          <p:nvPr/>
        </p:nvSpPr>
        <p:spPr bwMode="auto">
          <a:xfrm>
            <a:off x="558800" y="3606800"/>
            <a:ext cx="1117600" cy="1333500"/>
          </a:xfrm>
          <a:prstGeom prst="rect">
            <a:avLst/>
          </a:prstGeom>
          <a:solidFill>
            <a:srgbClr val="00CCFF"/>
          </a:solidFill>
          <a:ln w="63500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/>
              <a:t>Blood</a:t>
            </a:r>
          </a:p>
        </p:txBody>
      </p:sp>
      <p:sp>
        <p:nvSpPr>
          <p:cNvPr id="1029125" name="Rectangle 5"/>
          <p:cNvSpPr>
            <a:spLocks noChangeArrowheads="1"/>
          </p:cNvSpPr>
          <p:nvPr/>
        </p:nvSpPr>
        <p:spPr bwMode="auto">
          <a:xfrm>
            <a:off x="1676400" y="3606800"/>
            <a:ext cx="2260600" cy="660400"/>
          </a:xfrm>
          <a:prstGeom prst="rect">
            <a:avLst/>
          </a:prstGeom>
          <a:noFill/>
          <a:ln w="63500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/>
              <a:t>CSF</a:t>
            </a:r>
          </a:p>
        </p:txBody>
      </p:sp>
      <p:sp>
        <p:nvSpPr>
          <p:cNvPr id="1029126" name="Rectangle 6"/>
          <p:cNvSpPr>
            <a:spLocks noChangeArrowheads="1"/>
          </p:cNvSpPr>
          <p:nvPr/>
        </p:nvSpPr>
        <p:spPr bwMode="auto">
          <a:xfrm>
            <a:off x="1676400" y="4216400"/>
            <a:ext cx="2260600" cy="723900"/>
          </a:xfrm>
          <a:prstGeom prst="rect">
            <a:avLst/>
          </a:prstGeom>
          <a:noFill/>
          <a:ln w="63500" algn="ctr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GB" sz="2400"/>
              <a:t>Brain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5300" y="2006600"/>
            <a:ext cx="1333500" cy="1473200"/>
            <a:chOff x="312" y="1264"/>
            <a:chExt cx="840" cy="928"/>
          </a:xfrm>
        </p:grpSpPr>
        <p:sp>
          <p:nvSpPr>
            <p:cNvPr id="1029128" name="Text Box 8"/>
            <p:cNvSpPr txBox="1">
              <a:spLocks noChangeArrowheads="1"/>
            </p:cNvSpPr>
            <p:nvPr/>
          </p:nvSpPr>
          <p:spPr bwMode="auto">
            <a:xfrm>
              <a:off x="312" y="1264"/>
              <a:ext cx="840" cy="446"/>
            </a:xfrm>
            <a:prstGeom prst="rect">
              <a:avLst/>
            </a:prstGeom>
            <a:solidFill>
              <a:srgbClr val="00CCFF"/>
            </a:solidFill>
            <a:ln w="63500" algn="ctr">
              <a:solidFill>
                <a:srgbClr val="00CC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 b="1" dirty="0" err="1"/>
                <a:t>Tryptan</a:t>
              </a:r>
              <a:r>
                <a:rPr lang="en-GB" sz="2000" b="1" dirty="0"/>
                <a:t> blue</a:t>
              </a:r>
            </a:p>
          </p:txBody>
        </p:sp>
        <p:sp>
          <p:nvSpPr>
            <p:cNvPr id="1029129" name="AutoShape 9"/>
            <p:cNvSpPr>
              <a:spLocks noChangeArrowheads="1"/>
            </p:cNvSpPr>
            <p:nvPr/>
          </p:nvSpPr>
          <p:spPr bwMode="auto">
            <a:xfrm>
              <a:off x="592" y="1840"/>
              <a:ext cx="304" cy="352"/>
            </a:xfrm>
            <a:prstGeom prst="downArrow">
              <a:avLst>
                <a:gd name="adj1" fmla="val 50000"/>
                <a:gd name="adj2" fmla="val 28947"/>
              </a:avLst>
            </a:prstGeom>
            <a:solidFill>
              <a:srgbClr val="800080"/>
            </a:solidFill>
            <a:ln w="63500" algn="ctr">
              <a:solidFill>
                <a:srgbClr val="800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786314" y="2000240"/>
            <a:ext cx="3378200" cy="2908300"/>
            <a:chOff x="3136" y="1280"/>
            <a:chExt cx="2128" cy="1832"/>
          </a:xfrm>
        </p:grpSpPr>
        <p:sp>
          <p:nvSpPr>
            <p:cNvPr id="1029131" name="Rectangle 11"/>
            <p:cNvSpPr>
              <a:spLocks noChangeArrowheads="1"/>
            </p:cNvSpPr>
            <p:nvPr/>
          </p:nvSpPr>
          <p:spPr bwMode="auto">
            <a:xfrm>
              <a:off x="3136" y="2272"/>
              <a:ext cx="704" cy="840"/>
            </a:xfrm>
            <a:prstGeom prst="rect">
              <a:avLst/>
            </a:prstGeom>
            <a:noFill/>
            <a:ln w="63500" algn="ctr">
              <a:solidFill>
                <a:srgbClr val="800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GB" sz="2400"/>
                <a:t>Blood</a:t>
              </a:r>
            </a:p>
          </p:txBody>
        </p:sp>
        <p:sp>
          <p:nvSpPr>
            <p:cNvPr id="1029132" name="Rectangle 12"/>
            <p:cNvSpPr>
              <a:spLocks noChangeArrowheads="1"/>
            </p:cNvSpPr>
            <p:nvPr/>
          </p:nvSpPr>
          <p:spPr bwMode="auto">
            <a:xfrm>
              <a:off x="3840" y="2272"/>
              <a:ext cx="1424" cy="456"/>
            </a:xfrm>
            <a:prstGeom prst="rect">
              <a:avLst/>
            </a:prstGeom>
            <a:solidFill>
              <a:srgbClr val="00CCFF"/>
            </a:solidFill>
            <a:ln w="63500" algn="ctr">
              <a:solidFill>
                <a:srgbClr val="800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GB" sz="2400"/>
                <a:t>CSF</a:t>
              </a:r>
            </a:p>
          </p:txBody>
        </p:sp>
        <p:sp>
          <p:nvSpPr>
            <p:cNvPr id="1029133" name="Rectangle 13"/>
            <p:cNvSpPr>
              <a:spLocks noChangeArrowheads="1"/>
            </p:cNvSpPr>
            <p:nvPr/>
          </p:nvSpPr>
          <p:spPr bwMode="auto">
            <a:xfrm>
              <a:off x="3840" y="2656"/>
              <a:ext cx="1424" cy="456"/>
            </a:xfrm>
            <a:prstGeom prst="rect">
              <a:avLst/>
            </a:prstGeom>
            <a:solidFill>
              <a:srgbClr val="00CCFF"/>
            </a:solidFill>
            <a:ln w="63500" algn="ctr">
              <a:solidFill>
                <a:srgbClr val="800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GB" sz="2400"/>
                <a:t>Brain</a:t>
              </a:r>
            </a:p>
          </p:txBody>
        </p: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4104" y="1280"/>
              <a:ext cx="840" cy="928"/>
              <a:chOff x="312" y="1264"/>
              <a:chExt cx="840" cy="928"/>
            </a:xfrm>
          </p:grpSpPr>
          <p:sp>
            <p:nvSpPr>
              <p:cNvPr id="1029135" name="Text Box 15"/>
              <p:cNvSpPr txBox="1">
                <a:spLocks noChangeArrowheads="1"/>
              </p:cNvSpPr>
              <p:nvPr/>
            </p:nvSpPr>
            <p:spPr bwMode="auto">
              <a:xfrm>
                <a:off x="312" y="1264"/>
                <a:ext cx="840" cy="446"/>
              </a:xfrm>
              <a:prstGeom prst="rect">
                <a:avLst/>
              </a:prstGeom>
              <a:solidFill>
                <a:srgbClr val="00CCFF"/>
              </a:solidFill>
              <a:ln w="63500" algn="ctr">
                <a:solidFill>
                  <a:srgbClr val="00CCFF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b="1" dirty="0" err="1"/>
                  <a:t>Tryptan</a:t>
                </a:r>
                <a:r>
                  <a:rPr lang="en-GB" sz="2000" b="1" dirty="0"/>
                  <a:t> blue</a:t>
                </a:r>
              </a:p>
            </p:txBody>
          </p:sp>
          <p:sp>
            <p:nvSpPr>
              <p:cNvPr id="1029136" name="AutoShape 16"/>
              <p:cNvSpPr>
                <a:spLocks noChangeArrowheads="1"/>
              </p:cNvSpPr>
              <p:nvPr/>
            </p:nvSpPr>
            <p:spPr bwMode="auto">
              <a:xfrm>
                <a:off x="592" y="1840"/>
                <a:ext cx="304" cy="352"/>
              </a:xfrm>
              <a:prstGeom prst="downArrow">
                <a:avLst>
                  <a:gd name="adj1" fmla="val 50000"/>
                  <a:gd name="adj2" fmla="val 28947"/>
                </a:avLst>
              </a:prstGeom>
              <a:solidFill>
                <a:srgbClr val="800080"/>
              </a:solidFill>
              <a:ln w="63500" algn="ctr">
                <a:solidFill>
                  <a:srgbClr val="80008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029137" name="Text Box 17"/>
          <p:cNvSpPr txBox="1">
            <a:spLocks noChangeArrowheads="1"/>
          </p:cNvSpPr>
          <p:nvPr/>
        </p:nvSpPr>
        <p:spPr bwMode="auto">
          <a:xfrm>
            <a:off x="0" y="6037686"/>
            <a:ext cx="9144000" cy="830997"/>
          </a:xfrm>
          <a:prstGeom prst="rect">
            <a:avLst/>
          </a:prstGeom>
          <a:solidFill>
            <a:schemeClr val="accent1"/>
          </a:solidFill>
          <a:ln w="635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b="1" dirty="0"/>
              <a:t> </a:t>
            </a:r>
            <a:endParaRPr lang="en-GB" sz="2400" dirty="0">
              <a:solidFill>
                <a:schemeClr val="bg1"/>
              </a:solidFill>
            </a:endParaRPr>
          </a:p>
          <a:p>
            <a:pPr lvl="0"/>
            <a:r>
              <a:rPr lang="en-GB" sz="2400" dirty="0">
                <a:solidFill>
                  <a:schemeClr val="bg1"/>
                </a:solidFill>
              </a:rPr>
              <a:t>Palmer AM (2010) The blood-brain barrier. </a:t>
            </a:r>
            <a:r>
              <a:rPr lang="en-GB" sz="2400" i="1" dirty="0" err="1">
                <a:solidFill>
                  <a:schemeClr val="bg1"/>
                </a:solidFill>
              </a:rPr>
              <a:t>Neurobiol</a:t>
            </a:r>
            <a:r>
              <a:rPr lang="en-GB" sz="2400" i="1" dirty="0">
                <a:solidFill>
                  <a:schemeClr val="bg1"/>
                </a:solidFill>
              </a:rPr>
              <a:t>. Disease,</a:t>
            </a:r>
            <a:r>
              <a:rPr lang="en-GB" sz="2400" dirty="0">
                <a:solidFill>
                  <a:schemeClr val="bg1"/>
                </a:solidFill>
              </a:rPr>
              <a:t> 37: 1-2</a:t>
            </a:r>
          </a:p>
        </p:txBody>
      </p:sp>
    </p:spTree>
    <p:extLst>
      <p:ext uri="{BB962C8B-B14F-4D97-AF65-F5344CB8AC3E}">
        <p14:creationId xmlns:p14="http://schemas.microsoft.com/office/powerpoint/2010/main" val="224257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blood-brain barrier (BBB)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269391" cy="4525963"/>
          </a:xfrm>
        </p:spPr>
        <p:txBody>
          <a:bodyPr/>
          <a:lstStyle/>
          <a:p>
            <a:r>
              <a:rPr lang="en-GB" dirty="0" smtClean="0"/>
              <a:t>Separates the blood and brain compartments</a:t>
            </a:r>
          </a:p>
          <a:p>
            <a:r>
              <a:rPr lang="en-GB" dirty="0" smtClean="0"/>
              <a:t>It severely </a:t>
            </a:r>
            <a:r>
              <a:rPr lang="en-GB" dirty="0"/>
              <a:t>constrains potential CNS </a:t>
            </a:r>
            <a:r>
              <a:rPr lang="en-GB" dirty="0" smtClean="0"/>
              <a:t>therapeutics</a:t>
            </a:r>
          </a:p>
          <a:p>
            <a:r>
              <a:rPr lang="en-GB" dirty="0" smtClean="0"/>
              <a:t>Generally, blood biomarkers do not reflect drug activity in the brain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26591" y="1600201"/>
            <a:ext cx="3297792" cy="3845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68" y="6204335"/>
            <a:ext cx="914400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Palmer AM and Alavijeh MS (2013) Overview </a:t>
            </a:r>
            <a:r>
              <a:rPr lang="en-GB" dirty="0">
                <a:solidFill>
                  <a:schemeClr val="bg1"/>
                </a:solidFill>
              </a:rPr>
              <a:t>of Experimental Models of the Blood-Brain Barrier in CNS Drug Discovery. Current Protocols in </a:t>
            </a:r>
            <a:r>
              <a:rPr lang="en-GB" dirty="0" smtClean="0">
                <a:solidFill>
                  <a:schemeClr val="bg1"/>
                </a:solidFill>
              </a:rPr>
              <a:t>Pharmacology </a:t>
            </a:r>
            <a:r>
              <a:rPr lang="en-GB" dirty="0">
                <a:solidFill>
                  <a:schemeClr val="bg1"/>
                </a:solidFill>
              </a:rPr>
              <a:t>62:7.15.1–7.15.30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32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307975"/>
            <a:ext cx="8072467" cy="1143000"/>
          </a:xfrm>
        </p:spPr>
        <p:txBody>
          <a:bodyPr>
            <a:noAutofit/>
          </a:bodyPr>
          <a:lstStyle/>
          <a:p>
            <a:r>
              <a:rPr lang="en-GB" dirty="0"/>
              <a:t>Interstitial fluid is the key compartment for CNS drugs</a:t>
            </a:r>
          </a:p>
        </p:txBody>
      </p:sp>
      <p:sp>
        <p:nvSpPr>
          <p:cNvPr id="943108" name="Rectangle 4"/>
          <p:cNvSpPr>
            <a:spLocks noChangeArrowheads="1"/>
          </p:cNvSpPr>
          <p:nvPr/>
        </p:nvSpPr>
        <p:spPr bwMode="auto">
          <a:xfrm>
            <a:off x="1714500" y="3581400"/>
            <a:ext cx="990600" cy="914400"/>
          </a:xfrm>
          <a:prstGeom prst="rect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tint val="53333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GB" sz="1800" b="1">
                <a:solidFill>
                  <a:srgbClr val="F8F8F8"/>
                </a:solidFill>
                <a:latin typeface="Tahoma" pitchFamily="34" charset="0"/>
                <a:cs typeface="Arial" charset="0"/>
              </a:rPr>
              <a:t>Blood</a:t>
            </a:r>
            <a:endParaRPr lang="en-GB" sz="1800">
              <a:solidFill>
                <a:srgbClr val="F8F8F8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943109" name="Line 5"/>
          <p:cNvSpPr>
            <a:spLocks noChangeShapeType="1"/>
          </p:cNvSpPr>
          <p:nvPr/>
        </p:nvSpPr>
        <p:spPr bwMode="auto">
          <a:xfrm>
            <a:off x="3086100" y="3276600"/>
            <a:ext cx="0" cy="1905000"/>
          </a:xfrm>
          <a:prstGeom prst="line">
            <a:avLst/>
          </a:prstGeom>
          <a:noFill/>
          <a:ln w="57150">
            <a:solidFill>
              <a:srgbClr val="003399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43110" name="Line 6"/>
          <p:cNvSpPr>
            <a:spLocks noChangeShapeType="1"/>
          </p:cNvSpPr>
          <p:nvPr/>
        </p:nvSpPr>
        <p:spPr bwMode="auto">
          <a:xfrm>
            <a:off x="3467100" y="3276600"/>
            <a:ext cx="0" cy="1905000"/>
          </a:xfrm>
          <a:prstGeom prst="line">
            <a:avLst/>
          </a:prstGeom>
          <a:noFill/>
          <a:ln w="57150">
            <a:solidFill>
              <a:srgbClr val="003399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43111" name="Rectangle 7"/>
          <p:cNvSpPr>
            <a:spLocks noChangeArrowheads="1"/>
          </p:cNvSpPr>
          <p:nvPr/>
        </p:nvSpPr>
        <p:spPr bwMode="auto">
          <a:xfrm>
            <a:off x="3848100" y="1752600"/>
            <a:ext cx="990600" cy="914400"/>
          </a:xfrm>
          <a:prstGeom prst="rect">
            <a:avLst/>
          </a:prstGeom>
          <a:gradFill rotWithShape="0">
            <a:gsLst>
              <a:gs pos="0">
                <a:srgbClr val="33CC33"/>
              </a:gs>
              <a:gs pos="100000">
                <a:srgbClr val="33CC33">
                  <a:gamma/>
                  <a:tint val="58824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GB" sz="1800" b="1">
                <a:latin typeface="Tahoma" pitchFamily="34" charset="0"/>
                <a:cs typeface="Arial" charset="0"/>
              </a:rPr>
              <a:t>CSF</a:t>
            </a:r>
            <a:endParaRPr lang="en-GB" sz="1800">
              <a:latin typeface="Tahoma" pitchFamily="34" charset="0"/>
              <a:cs typeface="Arial" charset="0"/>
            </a:endParaRPr>
          </a:p>
        </p:txBody>
      </p:sp>
      <p:sp>
        <p:nvSpPr>
          <p:cNvPr id="943112" name="Rectangle 8"/>
          <p:cNvSpPr>
            <a:spLocks noChangeArrowheads="1"/>
          </p:cNvSpPr>
          <p:nvPr/>
        </p:nvSpPr>
        <p:spPr bwMode="auto">
          <a:xfrm>
            <a:off x="3619500" y="5257800"/>
            <a:ext cx="1733550" cy="1314472"/>
          </a:xfrm>
          <a:prstGeom prst="rect">
            <a:avLst/>
          </a:prstGeom>
          <a:gradFill rotWithShape="0">
            <a:gsLst>
              <a:gs pos="0">
                <a:srgbClr val="C0C0C0"/>
              </a:gs>
              <a:gs pos="100000">
                <a:schemeClr val="bg2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GB" sz="1800" b="1" dirty="0">
                <a:latin typeface="Tahoma" pitchFamily="34" charset="0"/>
                <a:cs typeface="Arial" charset="0"/>
              </a:rPr>
              <a:t>Brain tissue</a:t>
            </a:r>
            <a:endParaRPr lang="en-GB" sz="1800" dirty="0">
              <a:latin typeface="Tahoma" pitchFamily="34" charset="0"/>
              <a:cs typeface="Arial" charset="0"/>
            </a:endParaRPr>
          </a:p>
        </p:txBody>
      </p:sp>
      <p:sp>
        <p:nvSpPr>
          <p:cNvPr id="943113" name="Rectangle 9"/>
          <p:cNvSpPr>
            <a:spLocks noChangeArrowheads="1"/>
          </p:cNvSpPr>
          <p:nvPr/>
        </p:nvSpPr>
        <p:spPr bwMode="auto">
          <a:xfrm>
            <a:off x="3746500" y="3398838"/>
            <a:ext cx="1397004" cy="1117600"/>
          </a:xfrm>
          <a:prstGeom prst="rect">
            <a:avLst/>
          </a:prstGeom>
          <a:gradFill rotWithShape="0">
            <a:gsLst>
              <a:gs pos="0">
                <a:srgbClr val="FFFF00">
                  <a:gamma/>
                  <a:tint val="47843"/>
                  <a:invGamma/>
                </a:srgbClr>
              </a:gs>
              <a:gs pos="100000">
                <a:srgbClr val="FFFF00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GB" sz="1800" b="1" dirty="0">
                <a:latin typeface="Tahoma" pitchFamily="34" charset="0"/>
                <a:cs typeface="Arial" charset="0"/>
              </a:rPr>
              <a:t>Interstitial </a:t>
            </a:r>
          </a:p>
          <a:p>
            <a:pPr eaLnBrk="0" hangingPunct="0">
              <a:spcBef>
                <a:spcPct val="0"/>
              </a:spcBef>
            </a:pPr>
            <a:r>
              <a:rPr lang="en-GB" sz="1800" b="1" dirty="0">
                <a:latin typeface="Tahoma" pitchFamily="34" charset="0"/>
                <a:cs typeface="Arial" charset="0"/>
              </a:rPr>
              <a:t>fluid</a:t>
            </a:r>
            <a:endParaRPr lang="en-GB" sz="1800" dirty="0">
              <a:solidFill>
                <a:srgbClr val="F8F8F8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943114" name="Rectangle 10"/>
          <p:cNvSpPr>
            <a:spLocks noChangeArrowheads="1"/>
          </p:cNvSpPr>
          <p:nvPr/>
        </p:nvSpPr>
        <p:spPr bwMode="auto">
          <a:xfrm>
            <a:off x="5978524" y="3543300"/>
            <a:ext cx="1308119" cy="1008063"/>
          </a:xfrm>
          <a:prstGeom prst="rect">
            <a:avLst/>
          </a:prstGeom>
          <a:gradFill rotWithShape="0">
            <a:gsLst>
              <a:gs pos="0">
                <a:srgbClr val="FF00FF"/>
              </a:gs>
              <a:gs pos="100000">
                <a:srgbClr val="FF00FF">
                  <a:gamma/>
                  <a:tint val="56078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r>
              <a:rPr lang="en-GB" sz="1800" b="1">
                <a:latin typeface="Tahoma" pitchFamily="34" charset="0"/>
                <a:cs typeface="Arial" charset="0"/>
              </a:rPr>
              <a:t>Receptor</a:t>
            </a:r>
            <a:endParaRPr lang="en-GB" sz="1800">
              <a:latin typeface="Tahoma" pitchFamily="34" charset="0"/>
              <a:cs typeface="Arial" charset="0"/>
            </a:endParaRPr>
          </a:p>
        </p:txBody>
      </p:sp>
      <p:sp>
        <p:nvSpPr>
          <p:cNvPr id="943115" name="Line 11"/>
          <p:cNvSpPr>
            <a:spLocks noChangeShapeType="1"/>
          </p:cNvSpPr>
          <p:nvPr/>
        </p:nvSpPr>
        <p:spPr bwMode="auto">
          <a:xfrm>
            <a:off x="2781300" y="39624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43116" name="Line 12"/>
          <p:cNvSpPr>
            <a:spLocks noChangeShapeType="1"/>
          </p:cNvSpPr>
          <p:nvPr/>
        </p:nvSpPr>
        <p:spPr bwMode="auto">
          <a:xfrm>
            <a:off x="2781300" y="41910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43117" name="Line 13"/>
          <p:cNvSpPr>
            <a:spLocks noChangeShapeType="1"/>
          </p:cNvSpPr>
          <p:nvPr/>
        </p:nvSpPr>
        <p:spPr bwMode="auto">
          <a:xfrm flipH="1">
            <a:off x="5186363" y="41910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 rot="5400000" flipH="1">
            <a:off x="4000500" y="2971800"/>
            <a:ext cx="609600" cy="152400"/>
            <a:chOff x="3744" y="2016"/>
            <a:chExt cx="384" cy="96"/>
          </a:xfrm>
        </p:grpSpPr>
        <p:sp>
          <p:nvSpPr>
            <p:cNvPr id="943119" name="Line 15"/>
            <p:cNvSpPr>
              <a:spLocks noChangeShapeType="1"/>
            </p:cNvSpPr>
            <p:nvPr/>
          </p:nvSpPr>
          <p:spPr bwMode="auto">
            <a:xfrm>
              <a:off x="3744" y="2016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43120" name="Line 16"/>
            <p:cNvSpPr>
              <a:spLocks noChangeShapeType="1"/>
            </p:cNvSpPr>
            <p:nvPr/>
          </p:nvSpPr>
          <p:spPr bwMode="auto">
            <a:xfrm flipH="1">
              <a:off x="3744" y="2112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 rot="16200000" flipH="1">
            <a:off x="4000500" y="4800600"/>
            <a:ext cx="609600" cy="152400"/>
            <a:chOff x="2640" y="2544"/>
            <a:chExt cx="384" cy="96"/>
          </a:xfrm>
        </p:grpSpPr>
        <p:sp>
          <p:nvSpPr>
            <p:cNvPr id="943122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43123" name="Line 19"/>
            <p:cNvSpPr>
              <a:spLocks noChangeShapeType="1"/>
            </p:cNvSpPr>
            <p:nvPr/>
          </p:nvSpPr>
          <p:spPr bwMode="auto">
            <a:xfrm flipH="1">
              <a:off x="2640" y="2640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943125" name="Line 21"/>
          <p:cNvSpPr>
            <a:spLocks noChangeShapeType="1"/>
          </p:cNvSpPr>
          <p:nvPr/>
        </p:nvSpPr>
        <p:spPr bwMode="auto">
          <a:xfrm>
            <a:off x="5237163" y="39624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56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dirty="0" smtClean="0"/>
              <a:t>three pillars of success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Morgan P  et al (2012)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 pillars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1902197"/>
          </a:xfrm>
        </p:spPr>
        <p:txBody>
          <a:bodyPr/>
          <a:lstStyle/>
          <a:p>
            <a:r>
              <a:rPr lang="en-GB" dirty="0" smtClean="0"/>
              <a:t>Tissue exposure</a:t>
            </a:r>
          </a:p>
          <a:p>
            <a:r>
              <a:rPr lang="en-GB" dirty="0" smtClean="0"/>
              <a:t>Target engagement</a:t>
            </a:r>
          </a:p>
          <a:p>
            <a:r>
              <a:rPr lang="en-GB" dirty="0" smtClean="0"/>
              <a:t>Pharmacodynamic action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Brain ISF concentration is key</a:t>
            </a:r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/>
          </p:nvPr>
        </p:nvGraphicFramePr>
        <p:xfrm>
          <a:off x="4645025" y="2174875"/>
          <a:ext cx="4041774" cy="11125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47258"/>
                <a:gridCol w="1347258"/>
                <a:gridCol w="1347258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Blood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Brain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Animal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ym typeface="Wingdings" panose="05000000000000000000" pitchFamily="2" charset="2"/>
                        </a:rPr>
                        <a:t>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ym typeface="Wingdings" panose="05000000000000000000" pitchFamily="2" charset="2"/>
                        </a:rPr>
                        <a:t>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Human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ym typeface="Wingdings" panose="05000000000000000000" pitchFamily="2" charset="2"/>
                        </a:rPr>
                        <a:t>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?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AutoShape 2" descr="data:image/jpeg;base64,/9j/4AAQSkZJRgABAQAAAQABAAD/2wCEAAkGBwgHBhUIBwgWFgkXFxwaGBgYGRwcHhwgHhkcHSQkKR0ZHSogICIxHiUgLT0lJSkyLjo6HiQ0RDM4NyswMC4BCgoKDg0OGhAQGzQkICYsLDI3OCwsLCwsLTQ0LCwsLDQyLCwsLCwvLCwsLCwsLCwsLCwsLSwsNywvLywsNDQsLP/AABEIAMIBAwMBEQACEQEDEQH/xAAcAAEAAwADAQEAAAAAAAAAAAAABQYHAwQIAgH/xAA7EAEAAQEFBAYIBQIHAAAAAAAAAQIDBAUGESExQVEHEhVhcYETFCQyQmKRoSIjsdHwUoIWJTNDU3Ky/8QAGgEBAAMBAQEAAAAAAAAAAAAAAAMEBQEGAv/EACkRAQACAQQBBAEDBQAAAAAAAAABAgMEERIxEyEiQbFhBVHhcYGRofD/2gAMAwEAAhEDEQA/ANxAAAAAAAAAAAAAAAAAAAAAAAAAAAAAAAAAAAAAAAAAAAAAAAAAAAAAAAAAAAAAAAAAAAAAAAAAAAAAAAAAAAAAAAAAAAAAAAAAAAAAAAAAAAAAAAAAAAAAAAAAAAAAAAAAAAAAAAAAAAAAAAAAAAAAAAAAAAAAAAAAAAAAAAAAAAAAAAAAAAAAAAAAAAAB8W1rZ2NnNpbVxTRG+ZnSCZ2cmdu31TVFVPWiNnfs+0jr9AAAAAAAAAAAAAAAAAAAAAAAAAAAAABDZlzLh+XLr6W+2mtrPuWdPvVT4cI752foiy5q443lDmz0xRvZ08BueI4paU4xmKOrXvsbvHu2UcKqo+K004zu5ROyPnHW1vdf/H7fy+MVb39+T+0ft/Kyp1kAAAAAAAAAAAAAAAAAAAAAAAAAAAABUM754u2XqJut00tMSmPd4Ud9Wn/nf4K2fUxj9I7U9Tq64vSPWUPkPLF5xC9f4mzLVNd5q/FZU1/aqY4fLG6N/LSLT4ZtPkydodLp7Wny5fWfj/vpo680gAAAAAAAAAAAAAAAAAAAAAAAAAAAAFCz/nqnCYnDMIricQ3VVb4s/wB6u7h9lPU6nh7a9/Shq9Z4/bTv6Vro5ylVjl67ZxemarnFUzEVbfS1a7ZnXfTE7+c7OavpcHOeduvtV0em8k+S/X22JqNkAAAAAAAAAAAAAAAAAAAAAAAAAAAABQOkPPEYXE4XhFp7dPv1x/txyj5v08VLU6nh7a9s/Wavx+ynf0oOSstW+Z8W6tpMxdKZ61rXx28In+qf3nxpYMM5bevTP02Cc1/Xr5bzdrCyut3pu93s4psaYiKYjdEQ2YiIjaG/EREbQ5HXQAAAAAAAAAAAAAAAAAAAAAAAAAAAFH6RM5xgljOHYdXriVUbZ/44nj/2nhHny1qanUeOONe/pR1mr8Uca9/TI8MuF7xnEqbndaetebSrj9ZmZ5b5mWXSlslto7Y1KWyW4x3L0Dl3BbtgGFU3C6RsjbVVxqqnfM/zdpDbx44x14w9FhxVxVisJNIlAAAAAAAAAAAAAAAAAAAAAAAAAAAAVjPWa7LLWH6WWlWIVxPo6eXzT3R9589K+ozxir+VXVamMNfzLCrzb2t5t6rxeLSarWqZmqqd8zLHmZtO8sC1ptO8tn6NMrdi4d6/fLP2+1jdO+ijfFPjO+fKODV0uDhXee5bei0/jrynuV1W14AAAAAAAAAAAAAAAAAAAAAAAAAAABF5kxy65fwqq/Xud2ymnjVVwiP5u1lHlyRjrylFmy1xV5S8/wCL4nesYxCq/X601tqp8ojhERwiGJe83tyl53JktktystfRhlntfE+0b3RrcrGY0ifir2TEeEb58ucrOkw87cp6hc0On525z1H22lrNsAAAAAAAAAAAAAAAAAAAAAAAAAAABxXm8WV1u9V4vFpFNjTEzVM7oiHJmIjeXJmIjeWB50zLbZlxWbadYulOsWVPKOc988fKODFz5pyW/Dz2p1E5r7/Hwi8Jw+3xXEqLhdKdbaurSO7nPhEaz5I6Um9orCLHjnJaKx8vQ+C4Xd8GwujD7pH5dEaa8ZnjM98ztblKRSsVh6THjjHWKw7z7fYAAAAAAAAAAAAAAAAAAAAAACJu2PXWrE5wq9z6PEI2xRVOyuOFVE/FHdvjSdmxHGSOXGfSUUZa8uE+k/f9EskSgAAMj6VM1euXicDuFp7PRP5sx8VUT7vhE/fwZmsz7zwhj6/U8p8devlnagzWu9EuXfU7hONXqj8+1jSz14Uc/wC6ftEc2ro8PGvOfls/p+DjXnPc/TQ11ogAAAAAAAAAAAAAAAAAAAAAAAK7nbLNnmPDOpRpTfqNtlXynlM8p+2yeCDPh8lfyr6nBGWv5+FCy70hYlgtv2dmKyqtLOmerMz/AKlGmzbr7/nt7+Cni1dqTxyfyz8Otvjnhl9ftqeF4pccXukXrDrzTXYzxjh3TG+J7paNL1vG9ZatMlbxvWd3cfT7VLpEzRGX8K9Dda/8wtYmKPljjV+3f4SranN46+ncqmr1HiptHcsMmZmdZnax2Am8nYFXmHHaLlpPoI/FaTypjf5zsjzS4MXkvEJ9Nh8uSK/Hy9B2dnRZWcWdnTEURGkRG6IhuPRxGz6AAAAAAAAAAAAAAAAAAAAAAAAABnvSflH1+wnGsOsva6I/Mpj46Y499UR9Y8IUtXg5Rzr2ztdpecc69/bLsJxa/YPe4vWG3maLTjpunumN0x4s6mS1J3rLJx5b453rLU8vdJ2H3q7TTjVHorzTTM60xM016Rrs4xPdP1aOLWVmPd6S18P6hS0e/wBJZjmHGLxj2LV4hed9U/hp/ppjdH846zxZ+XJOS3KWVmyzlvNpRqJE2/oxwDsjAYvVvRpe7bSqrXfFPwx9Nvn3NjS4uFN57lvaLD48e89yuK0uAAAAAAAAAAAAAAAAAAAAAAAAAAAMa6TMo9kXrtXD7P2CufxRG6zqn9KZ4cp2cmVq8HCeVemLrtNwnnXqf9KIpM8BYciYF29mGiwtaNbrR+O08I4ec6R4a8ljTYvJf8LOkw+XJET1Df8AdubT0IAAAAAAAAAAAAAAAAAAAAAAAAAAADhvl1sL7darrerOKrGqJiqJ4xLkxExtLlqxaNpYFnHLdvlrFZu9UzN2q1mzr5xyn5o4+U8WLnwzitt8PPanTzhvt8fCCQK7cOi/A+ycuxebajS82+lc84p+GPpt/ulsaTFwpv8AMt7RYfHj3nuVwWlwAAAAAAAAAAAAAAAAAAAAAAAAAAAABE5nwK7Zhwmq43nZVvoq401cJ/eOWqPLjjJXjKLNhjLSayxrAcq3q8ZxpwW/2WnUq61ry6lO3XXlVsiJ+aGVjwTOXhZiYtNac3jt8dt6iIpjSI2Nl6B+gAAAAAAAAAAAAAAAAAAAAAAAAAAAAAA4Yu1hF69aiyj1iaerNWm3qxOumvLVzaN93OMb7/LmddAAAAAAAAAAAAAAAAAAAAAAAAAAAAAAAAAAAAAAAAAAAAAAAAAAAAAAAAAAAAAAAAAAAAAAAAAAAAAAAAAAAAAAAAAAAAAAAAAAAAAAAAAAAAAAAAAAAAAAAAAAAAAAAAAAAAAAAAAAAAAAAAAAA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4" descr="data:image/jpeg;base64,/9j/4AAQSkZJRgABAQAAAQABAAD/2wCEAAkGBwgHBhUIBwgWFgkXFxwaGBgYGRwcHhwgHhkcHSQkKR0ZHSogICIxHiUgLT0lJSkyLjo6HiQ0RDM4NyswMC4BCgoKDg0OGhAQGzQkICYsLDI3OCwsLCwsLTQ0LCwsLDQyLCwsLCwvLCwsLCwsLCwsLCwsLSwsNywvLywsNDQsLP/AABEIAMIBAwMBEQACEQEDEQH/xAAcAAEAAwADAQEAAAAAAAAAAAAABQYHAwQIAgH/xAA7EAEAAQEFBAYIBQIHAAAAAAAAAQIDBAUGESExQVEHEhVhcYETFCQyQmKRoSIjsdHwUoIWJTNDU3Ky/8QAGgEBAAMBAQEAAAAAAAAAAAAAAAMEBQEGAv/EACkRAQACAQQBBAEDBQAAAAAAAAABAgMEERIxEyEiQbFhBVHhcYGRofD/2gAMAwEAAhEDEQA/ANxAAAAAAAAAAAAAAAAAAAAAAAAAAAAAAAAAAAAAAAAAAAAAAAAAAAAAAAAAAAAAAAAAAAAAAAAAAAAAAAAAAAAAAAAAAAAAAAAAAAAAAAAAAAAAAAAAAAAAAAAAAAAAAAAAAAAAAAAAAAAAAAAAAAAAAAAAAAAAAAAAAAAAAAAAAAAAAAAAAAAAAAAAAAAB8W1rZ2NnNpbVxTRG+ZnSCZ2cmdu31TVFVPWiNnfs+0jr9AAAAAAAAAAAAAAAAAAAAAAAAAAAAABDZlzLh+XLr6W+2mtrPuWdPvVT4cI752foiy5q443lDmz0xRvZ08BueI4paU4xmKOrXvsbvHu2UcKqo+K004zu5ROyPnHW1vdf/H7fy+MVb39+T+0ft/Kyp1kAAAAAAAAAAAAAAAAAAAAAAAAAAAABUM754u2XqJut00tMSmPd4Ud9Wn/nf4K2fUxj9I7U9Tq64vSPWUPkPLF5xC9f4mzLVNd5q/FZU1/aqY4fLG6N/LSLT4ZtPkydodLp7Wny5fWfj/vpo680gAAAAAAAAAAAAAAAAAAAAAAAAAAAAFCz/nqnCYnDMIricQ3VVb4s/wB6u7h9lPU6nh7a9/Shq9Z4/bTv6Vro5ylVjl67ZxemarnFUzEVbfS1a7ZnXfTE7+c7OavpcHOeduvtV0em8k+S/X22JqNkAAAAAAAAAAAAAAAAAAAAAAAAAAAABQOkPPEYXE4XhFp7dPv1x/txyj5v08VLU6nh7a9s/Wavx+ynf0oOSstW+Z8W6tpMxdKZ61rXx28In+qf3nxpYMM5bevTP02Cc1/Xr5bzdrCyut3pu93s4psaYiKYjdEQ2YiIjaG/EREbQ5HXQAAAAAAAAAAAAAAAAAAAAAAAAAAAFH6RM5xgljOHYdXriVUbZ/44nj/2nhHny1qanUeOONe/pR1mr8Uca9/TI8MuF7xnEqbndaetebSrj9ZmZ5b5mWXSlslto7Y1KWyW4x3L0Dl3BbtgGFU3C6RsjbVVxqqnfM/zdpDbx44x14w9FhxVxVisJNIlAAAAAAAAAAAAAAAAAAAAAAAAAAAAVjPWa7LLWH6WWlWIVxPo6eXzT3R9589K+ozxir+VXVamMNfzLCrzb2t5t6rxeLSarWqZmqqd8zLHmZtO8sC1ptO8tn6NMrdi4d6/fLP2+1jdO+ijfFPjO+fKODV0uDhXee5bei0/jrynuV1W14AAAAAAAAAAAAAAAAAAAAAAAAAAABF5kxy65fwqq/Xud2ymnjVVwiP5u1lHlyRjrylFmy1xV5S8/wCL4nesYxCq/X601tqp8ojhERwiGJe83tyl53JktktystfRhlntfE+0b3RrcrGY0ifir2TEeEb58ucrOkw87cp6hc0On525z1H22lrNsAAAAAAAAAAAAAAAAAAAAAAAAAAABxXm8WV1u9V4vFpFNjTEzVM7oiHJmIjeXJmIjeWB50zLbZlxWbadYulOsWVPKOc988fKODFz5pyW/Dz2p1E5r7/Hwi8Jw+3xXEqLhdKdbaurSO7nPhEaz5I6Um9orCLHjnJaKx8vQ+C4Xd8GwujD7pH5dEaa8ZnjM98ztblKRSsVh6THjjHWKw7z7fYAAAAAAAAAAAAAAAAAAAAAACJu2PXWrE5wq9z6PEI2xRVOyuOFVE/FHdvjSdmxHGSOXGfSUUZa8uE+k/f9EskSgAAMj6VM1euXicDuFp7PRP5sx8VUT7vhE/fwZmsz7zwhj6/U8p8devlnagzWu9EuXfU7hONXqj8+1jSz14Uc/wC6ftEc2ro8PGvOfls/p+DjXnPc/TQ11ogAAAAAAAAAAAAAAAAAAAAAAAK7nbLNnmPDOpRpTfqNtlXynlM8p+2yeCDPh8lfyr6nBGWv5+FCy70hYlgtv2dmKyqtLOmerMz/AKlGmzbr7/nt7+Cni1dqTxyfyz8Otvjnhl9ftqeF4pccXukXrDrzTXYzxjh3TG+J7paNL1vG9ZatMlbxvWd3cfT7VLpEzRGX8K9Dda/8wtYmKPljjV+3f4SranN46+ncqmr1HiptHcsMmZmdZnax2Am8nYFXmHHaLlpPoI/FaTypjf5zsjzS4MXkvEJ9Nh8uSK/Hy9B2dnRZWcWdnTEURGkRG6IhuPRxGz6AAAAAAAAAAAAAAAAAAAAAAAAABnvSflH1+wnGsOsva6I/Mpj46Y499UR9Y8IUtXg5Rzr2ztdpecc69/bLsJxa/YPe4vWG3maLTjpunumN0x4s6mS1J3rLJx5b453rLU8vdJ2H3q7TTjVHorzTTM60xM016Rrs4xPdP1aOLWVmPd6S18P6hS0e/wBJZjmHGLxj2LV4hed9U/hp/ppjdH846zxZ+XJOS3KWVmyzlvNpRqJE2/oxwDsjAYvVvRpe7bSqrXfFPwx9Nvn3NjS4uFN57lvaLD48e89yuK0uAAAAAAAAAAAAAAAAAAAAAAAAAAAMa6TMo9kXrtXD7P2CufxRG6zqn9KZ4cp2cmVq8HCeVemLrtNwnnXqf9KIpM8BYciYF29mGiwtaNbrR+O08I4ec6R4a8ljTYvJf8LOkw+XJET1Df8AdubT0IAAAAAAAAAAAAAAAAAAAAAAAAAAADhvl1sL7darrerOKrGqJiqJ4xLkxExtLlqxaNpYFnHLdvlrFZu9UzN2q1mzr5xyn5o4+U8WLnwzitt8PPanTzhvt8fCCQK7cOi/A+ycuxebajS82+lc84p+GPpt/ulsaTFwpv8AMt7RYfHj3nuVwWlwAAAAAAAAAAAAAAAAAAAAAAAAAAAABE5nwK7Zhwmq43nZVvoq401cJ/eOWqPLjjJXjKLNhjLSayxrAcq3q8ZxpwW/2WnUq61ry6lO3XXlVsiJ+aGVjwTOXhZiYtNac3jt8dt6iIpjSI2Nl6B+gAAAAAAAAAAAAAAAAAAAAAAAAAAAAAA4Yu1hF69aiyj1iaerNWm3qxOumvLVzaN93OMb7/LmddAAAAAAAAAAAAAAAAAAAAAAAAAAAAAAAAAAAAAAAAAAAAAAAAAAAAAAAAAAAAAAAAAAAAAAAAAAAAAAAAAAAAAAAAAAAAAAAAAAAAAAAAAAAAAAAAAAAAAAAAAAAAAAAAAAAAAAAAAAAAAAAAAAAA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6" descr="http://www.clipartbest.com/cliparts/KTj/8n5/KTj8n5GTq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14" name="Diagram 13"/>
          <p:cNvGraphicFramePr/>
          <p:nvPr>
            <p:extLst/>
          </p:nvPr>
        </p:nvGraphicFramePr>
        <p:xfrm>
          <a:off x="1941104" y="3502674"/>
          <a:ext cx="5112568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561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07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4900" dirty="0" smtClean="0"/>
              <a:t>Target engagement</a:t>
            </a:r>
            <a:r>
              <a:rPr lang="en-GB" dirty="0"/>
              <a:t/>
            </a:r>
            <a:br>
              <a:rPr lang="en-GB" dirty="0"/>
            </a:br>
            <a:r>
              <a:rPr lang="en-GB" sz="3600" dirty="0"/>
              <a:t>de </a:t>
            </a:r>
            <a:r>
              <a:rPr lang="en-GB" sz="3600" dirty="0" err="1"/>
              <a:t>Greef</a:t>
            </a:r>
            <a:r>
              <a:rPr lang="en-GB" sz="3600" dirty="0"/>
              <a:t> R. et al (</a:t>
            </a:r>
            <a:r>
              <a:rPr lang="en-GB" sz="3600" dirty="0" smtClean="0"/>
              <a:t>2011)</a:t>
            </a:r>
            <a:endParaRPr lang="en-GB" sz="3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6545A-596B-4D98-BE4C-97E27B5A7670}" type="datetime1">
              <a:rPr lang="en-GB" smtClean="0"/>
              <a:pPr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04" y="1837333"/>
            <a:ext cx="7848192" cy="502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4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Pharmacodynamic</a:t>
            </a:r>
            <a:r>
              <a:rPr lang="en-GB" dirty="0" smtClean="0"/>
              <a:t> biomarkers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Biochemical</a:t>
            </a:r>
          </a:p>
          <a:p>
            <a:r>
              <a:rPr lang="en-GB" dirty="0" smtClean="0"/>
              <a:t>Physiological</a:t>
            </a:r>
          </a:p>
          <a:p>
            <a:r>
              <a:rPr lang="en-GB" dirty="0" smtClean="0"/>
              <a:t>Behavioural</a:t>
            </a:r>
          </a:p>
          <a:p>
            <a:r>
              <a:rPr lang="en-GB" dirty="0" smtClean="0"/>
              <a:t>Imaging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7" y="1600200"/>
            <a:ext cx="4948863" cy="42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</a:t>
            </a:r>
            <a:r>
              <a:rPr lang="en-GB" dirty="0"/>
              <a:t>PK-PD relationship </a:t>
            </a:r>
            <a:r>
              <a:rPr lang="en-GB" dirty="0" smtClean="0"/>
              <a:t>is essential for successful CNS </a:t>
            </a:r>
            <a:r>
              <a:rPr lang="en-GB" dirty="0"/>
              <a:t>medicines research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045" y="2132856"/>
            <a:ext cx="825553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9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The utility of biomarkers in </a:t>
            </a:r>
            <a:r>
              <a:rPr lang="en-GB" dirty="0" smtClean="0"/>
              <a:t>CNS drug </a:t>
            </a:r>
            <a:r>
              <a:rPr lang="en-GB" dirty="0" smtClean="0"/>
              <a:t>development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772816"/>
            <a:ext cx="8267700" cy="4273550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 selection and stratification</a:t>
            </a:r>
          </a:p>
          <a:p>
            <a:pPr lvl="1"/>
            <a:r>
              <a:rPr lang="en-GB" sz="2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Improves </a:t>
            </a:r>
            <a:r>
              <a:rPr lang="en-GB" sz="2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 likelihood of patient to respond (or not) to the compound </a:t>
            </a:r>
            <a:endParaRPr lang="en-GB" sz="27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Target engagement</a:t>
            </a:r>
          </a:p>
          <a:p>
            <a:pPr lvl="1"/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Indirect measure of CNS penetration</a:t>
            </a:r>
          </a:p>
          <a:p>
            <a:r>
              <a:rPr lang="en-GB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Pharmacodynamics</a:t>
            </a:r>
          </a:p>
          <a:p>
            <a:pPr lvl="1"/>
            <a:r>
              <a:rPr lang="en-GB" sz="2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Define the consequences of a compound's interaction with its target </a:t>
            </a:r>
          </a:p>
          <a:p>
            <a:r>
              <a:rPr lang="en-GB" dirty="0" smtClean="0"/>
              <a:t>Disease and disease modification</a:t>
            </a:r>
          </a:p>
          <a:p>
            <a:pPr lvl="1"/>
            <a:r>
              <a:rPr lang="en-GB" sz="2700" dirty="0" smtClean="0"/>
              <a:t>Biomarkers that correlate with disease progression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073386"/>
            <a:ext cx="9144000" cy="12926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           Palmer A.M. </a:t>
            </a:r>
            <a:r>
              <a:rPr lang="en-GB" sz="2000" dirty="0">
                <a:solidFill>
                  <a:schemeClr val="bg1"/>
                </a:solidFill>
              </a:rPr>
              <a:t>(2013) The utility of biomarkers in CNS drug development. </a:t>
            </a:r>
            <a:r>
              <a:rPr lang="en-GB" sz="2000" i="1" dirty="0" smtClean="0">
                <a:solidFill>
                  <a:schemeClr val="bg1"/>
                </a:solidFill>
              </a:rPr>
              <a:t>Drug</a:t>
            </a:r>
          </a:p>
          <a:p>
            <a:r>
              <a:rPr lang="en-GB" sz="2000" i="1" dirty="0">
                <a:solidFill>
                  <a:schemeClr val="bg1"/>
                </a:solidFill>
              </a:rPr>
              <a:t> </a:t>
            </a:r>
            <a:r>
              <a:rPr lang="en-GB" sz="2000" i="1" dirty="0" smtClean="0">
                <a:solidFill>
                  <a:schemeClr val="bg1"/>
                </a:solidFill>
              </a:rPr>
              <a:t>          Discovery  </a:t>
            </a:r>
            <a:r>
              <a:rPr lang="en-GB" sz="2000" i="1" dirty="0">
                <a:solidFill>
                  <a:schemeClr val="bg1"/>
                </a:solidFill>
              </a:rPr>
              <a:t>Today</a:t>
            </a:r>
            <a:r>
              <a:rPr lang="en-GB" sz="2000" dirty="0">
                <a:solidFill>
                  <a:schemeClr val="bg1"/>
                </a:solidFill>
              </a:rPr>
              <a:t>, 19: 201-203</a:t>
            </a:r>
          </a:p>
          <a:p>
            <a:pPr lvl="0"/>
            <a:endParaRPr lang="en-GB" sz="20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37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/>
              <a:t>MRI has revolutionised the diagnosis and management of MS</a:t>
            </a:r>
            <a:endParaRPr lang="en-GB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Diagnosis</a:t>
            </a:r>
          </a:p>
          <a:p>
            <a:pPr lvl="1"/>
            <a:r>
              <a:rPr lang="en-GB" dirty="0" smtClean="0"/>
              <a:t>Greater accuracy and precision</a:t>
            </a:r>
          </a:p>
          <a:p>
            <a:pPr lvl="1"/>
            <a:r>
              <a:rPr lang="en-GB" dirty="0" smtClean="0"/>
              <a:t>The MacDonald criteria:  more weight to MRI data</a:t>
            </a:r>
          </a:p>
          <a:p>
            <a:r>
              <a:rPr lang="en-GB" dirty="0" smtClean="0"/>
              <a:t>Can measure:</a:t>
            </a:r>
          </a:p>
          <a:p>
            <a:pPr lvl="2"/>
            <a:r>
              <a:rPr lang="en-GB" dirty="0" smtClean="0"/>
              <a:t>White matter damage</a:t>
            </a:r>
          </a:p>
          <a:p>
            <a:pPr lvl="2"/>
            <a:r>
              <a:rPr lang="en-GB" dirty="0" smtClean="0"/>
              <a:t>Grey matter damage</a:t>
            </a:r>
          </a:p>
          <a:p>
            <a:pPr lvl="2"/>
            <a:r>
              <a:rPr lang="en-GB" dirty="0" smtClean="0"/>
              <a:t>BBB breakdown </a:t>
            </a:r>
            <a:endParaRPr lang="en-GB" dirty="0"/>
          </a:p>
          <a:p>
            <a:pPr lvl="2"/>
            <a:r>
              <a:rPr lang="en-GB" dirty="0" smtClean="0"/>
              <a:t>New lesion formation</a:t>
            </a:r>
          </a:p>
          <a:p>
            <a:r>
              <a:rPr lang="en-GB" dirty="0" smtClean="0"/>
              <a:t>Used as: </a:t>
            </a:r>
          </a:p>
          <a:p>
            <a:pPr lvl="1"/>
            <a:r>
              <a:rPr lang="en-GB" dirty="0" smtClean="0"/>
              <a:t>Primary endpoint in POC clinical trials</a:t>
            </a:r>
          </a:p>
          <a:p>
            <a:pPr lvl="1"/>
            <a:r>
              <a:rPr lang="en-GB" dirty="0" smtClean="0"/>
              <a:t>Surrogate endpoint in Phase III trials</a:t>
            </a:r>
          </a:p>
          <a:p>
            <a:pPr lvl="2"/>
            <a:endParaRPr lang="en-GB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7361" y="2857496"/>
            <a:ext cx="128588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500958" y="4286256"/>
            <a:ext cx="1124247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-4068" y="6021288"/>
            <a:ext cx="9148068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dirty="0">
                <a:solidFill>
                  <a:schemeClr val="bg1"/>
                </a:solidFill>
              </a:rPr>
              <a:t>Palmer A.M.  (2012) </a:t>
            </a:r>
            <a:r>
              <a:rPr lang="en-GB" dirty="0" err="1">
                <a:solidFill>
                  <a:schemeClr val="bg1"/>
                </a:solidFill>
              </a:rPr>
              <a:t>Pharmacotherapeuetic</a:t>
            </a:r>
            <a:r>
              <a:rPr lang="en-GB" dirty="0">
                <a:solidFill>
                  <a:schemeClr val="bg1"/>
                </a:solidFill>
              </a:rPr>
              <a:t> options for the treatment of multiple sclerosis. </a:t>
            </a:r>
            <a:r>
              <a:rPr lang="en-GB" i="1" dirty="0" err="1">
                <a:solidFill>
                  <a:schemeClr val="bg1"/>
                </a:solidFill>
              </a:rPr>
              <a:t>Clin</a:t>
            </a:r>
            <a:r>
              <a:rPr lang="en-GB" i="1" dirty="0">
                <a:solidFill>
                  <a:schemeClr val="bg1"/>
                </a:solidFill>
              </a:rPr>
              <a:t>.  Med. </a:t>
            </a:r>
            <a:r>
              <a:rPr lang="en-GB" i="1" dirty="0" err="1">
                <a:solidFill>
                  <a:schemeClr val="bg1"/>
                </a:solidFill>
              </a:rPr>
              <a:t>Insights:Therapeutics</a:t>
            </a:r>
            <a:r>
              <a:rPr lang="en-GB" dirty="0">
                <a:solidFill>
                  <a:schemeClr val="bg1"/>
                </a:solidFill>
              </a:rPr>
              <a:t>, 4</a:t>
            </a:r>
            <a:r>
              <a:rPr lang="en-GB" dirty="0" smtClean="0">
                <a:solidFill>
                  <a:schemeClr val="bg1"/>
                </a:solidFill>
              </a:rPr>
              <a:t>: 1 </a:t>
            </a:r>
            <a:r>
              <a:rPr lang="en-GB" dirty="0">
                <a:solidFill>
                  <a:schemeClr val="bg1"/>
                </a:solidFill>
              </a:rPr>
              <a:t>-</a:t>
            </a:r>
            <a:r>
              <a:rPr lang="en-GB" dirty="0" smtClean="0">
                <a:solidFill>
                  <a:schemeClr val="bg1"/>
                </a:solidFill>
              </a:rPr>
              <a:t>24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05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900" dirty="0" smtClean="0"/>
              <a:t>Receptor occupancy studies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>Measurement of disease activity</a:t>
            </a:r>
            <a:endParaRPr lang="en-GB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9838" y="1628801"/>
            <a:ext cx="4038600" cy="2160240"/>
          </a:xfrm>
        </p:spPr>
        <p:txBody>
          <a:bodyPr>
            <a:normAutofit/>
          </a:bodyPr>
          <a:lstStyle/>
          <a:p>
            <a:pPr>
              <a:buClr>
                <a:schemeClr val="tx2"/>
              </a:buClr>
            </a:pPr>
            <a:r>
              <a:rPr lang="en-GB" dirty="0"/>
              <a:t>L</a:t>
            </a:r>
            <a:r>
              <a:rPr lang="en-GB" dirty="0" smtClean="0"/>
              <a:t>oss of dopaminergic neurons from the striatum of the intact brain of a PD patient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046A0-F01B-4723-805B-E4A9C01C21D2}" type="datetime1">
              <a:rPr lang="en-GB" smtClean="0"/>
              <a:pPr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l</a:t>
            </a:r>
          </a:p>
          <a:p>
            <a:endParaRPr lang="en-GB" dirty="0"/>
          </a:p>
        </p:txBody>
      </p:sp>
      <p:sp>
        <p:nvSpPr>
          <p:cNvPr id="6" name="AutoShape 2" descr="https://encrypted-tbn2.gstatic.com/images?q=tbn:ANd9GcRnkKEoBR3X67ysjC0PxBHBL4Vmrf6hHzZZFRQPgaVy0EXZwbO52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10495"/>
            <a:ext cx="3816424" cy="231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7975" y="2348050"/>
            <a:ext cx="3168352" cy="10081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31640" y="5766718"/>
            <a:ext cx="720080" cy="5896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cxnSp>
        <p:nvCxnSpPr>
          <p:cNvPr id="13" name="Straight Arrow Connector 12"/>
          <p:cNvCxnSpPr>
            <a:stCxn id="9" idx="0"/>
          </p:cNvCxnSpPr>
          <p:nvPr/>
        </p:nvCxnSpPr>
        <p:spPr>
          <a:xfrm flipV="1">
            <a:off x="1691680" y="3368769"/>
            <a:ext cx="0" cy="2397949"/>
          </a:xfrm>
          <a:prstGeom prst="straightConnector1">
            <a:avLst/>
          </a:prstGeom>
          <a:ln w="793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44509" y="2528940"/>
            <a:ext cx="2214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Striatum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40338" y="5556077"/>
            <a:ext cx="1837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Substantia</a:t>
            </a:r>
          </a:p>
          <a:p>
            <a:r>
              <a:rPr lang="en-GB" sz="2800" dirty="0" err="1" smtClean="0"/>
              <a:t>nigra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0095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The progression of Alzheimer’s disease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3100464"/>
              </p:ext>
            </p:extLst>
          </p:nvPr>
        </p:nvGraphicFramePr>
        <p:xfrm>
          <a:off x="457200" y="1600201"/>
          <a:ext cx="8229600" cy="4205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534025"/>
            <a:ext cx="65055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21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The three cardinal pathologies of Alzheimer’s disease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Plaques and tangles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Pyramidal cell loss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70% of all neurons</a:t>
            </a:r>
          </a:p>
          <a:p>
            <a:pPr lvl="1"/>
            <a:r>
              <a:rPr lang="en-GB" dirty="0" err="1" smtClean="0"/>
              <a:t>Corticocortical</a:t>
            </a:r>
            <a:r>
              <a:rPr lang="en-GB" dirty="0" smtClean="0"/>
              <a:t> pathways</a:t>
            </a:r>
          </a:p>
          <a:p>
            <a:pPr lvl="1"/>
            <a:r>
              <a:rPr lang="en-GB" dirty="0" err="1" smtClean="0"/>
              <a:t>Corticofugal</a:t>
            </a:r>
            <a:r>
              <a:rPr lang="en-GB" dirty="0" smtClean="0"/>
              <a:t> </a:t>
            </a:r>
            <a:r>
              <a:rPr lang="en-GB" dirty="0" smtClean="0"/>
              <a:t>pathways</a:t>
            </a:r>
            <a:endParaRPr lang="en-GB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1394"/>
            <a:ext cx="2868080" cy="410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 descr="http://neuart.weebly.com/uploads/7/7/9/5/7795875/2005384_orig.png?3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3724476"/>
            <a:ext cx="5132359" cy="258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900" dirty="0" smtClean="0"/>
              <a:t>The loss of pyramidal cells is progressive </a:t>
            </a:r>
            <a:r>
              <a:rPr lang="en-GB" sz="3600" dirty="0" smtClean="0"/>
              <a:t>(Mann D et al 1988)</a:t>
            </a:r>
            <a:endParaRPr lang="en-GB" sz="3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6545A-596B-4D98-BE4C-97E27B5A7670}" type="datetime1">
              <a:rPr lang="en-GB" smtClean="0"/>
              <a:pPr/>
              <a:t>22/09/2014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48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768260"/>
            <a:ext cx="8229600" cy="4275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654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/>
              <a:t>Correlations between neuropathology and clinical measures</a:t>
            </a:r>
            <a:endParaRPr lang="en-GB" sz="4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979467"/>
              </p:ext>
            </p:extLst>
          </p:nvPr>
        </p:nvGraphicFramePr>
        <p:xfrm>
          <a:off x="500063" y="1643063"/>
          <a:ext cx="8229600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5753"/>
                <a:gridCol w="1224136"/>
                <a:gridCol w="1297871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Clinical measure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Plaques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Tangles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Pyramidal cells</a:t>
                      </a:r>
                    </a:p>
                    <a:p>
                      <a:pPr algn="ctr"/>
                      <a:r>
                        <a:rPr lang="en-GB" sz="2000" dirty="0" smtClean="0"/>
                        <a:t>In</a:t>
                      </a:r>
                      <a:r>
                        <a:rPr lang="en-GB" sz="2000" baseline="0" dirty="0" smtClean="0"/>
                        <a:t> layer III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Pyramidal cells in</a:t>
                      </a:r>
                      <a:r>
                        <a:rPr lang="en-GB" sz="2000" baseline="0" dirty="0" smtClean="0"/>
                        <a:t> layer V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Clinical rating*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x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x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WAIS verbal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WAIS performance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x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x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Token</a:t>
                      </a:r>
                      <a:r>
                        <a:rPr lang="en-GB" sz="2000" baseline="0" dirty="0" smtClean="0"/>
                        <a:t> test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x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</a:tr>
              <a:tr h="382577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Visual reaction</a:t>
                      </a:r>
                      <a:r>
                        <a:rPr lang="en-GB" sz="2000" baseline="0" dirty="0" smtClean="0"/>
                        <a:t> time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x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x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sym typeface="Wingdings"/>
                        </a:rPr>
                        <a:t></a:t>
                      </a:r>
                      <a:endParaRPr lang="en-GB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046A0-F01B-4723-805B-E4A9C01C21D2}" type="datetime1">
              <a:rPr lang="en-GB" smtClean="0"/>
              <a:pPr/>
              <a:t>22/09/2014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l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180383"/>
            <a:ext cx="91440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solidFill>
                  <a:schemeClr val="bg1"/>
                </a:solidFill>
              </a:rPr>
              <a:t>Neary</a:t>
            </a:r>
            <a:r>
              <a:rPr lang="en-GB" dirty="0" smtClean="0">
                <a:solidFill>
                  <a:schemeClr val="bg1"/>
                </a:solidFill>
              </a:rPr>
              <a:t>, D</a:t>
            </a:r>
            <a:r>
              <a:rPr lang="en-GB" dirty="0">
                <a:solidFill>
                  <a:schemeClr val="bg1"/>
                </a:solidFill>
              </a:rPr>
              <a:t>. et al. (1986) </a:t>
            </a:r>
            <a:r>
              <a:rPr lang="en-GB" dirty="0" smtClean="0">
                <a:solidFill>
                  <a:schemeClr val="bg1"/>
                </a:solidFill>
              </a:rPr>
              <a:t>Alzheimer’s disease: a correlative study. </a:t>
            </a:r>
          </a:p>
          <a:p>
            <a:pPr algn="ctr"/>
            <a:r>
              <a:rPr lang="en-GB" i="1" dirty="0" smtClean="0">
                <a:solidFill>
                  <a:schemeClr val="bg1"/>
                </a:solidFill>
              </a:rPr>
              <a:t>J</a:t>
            </a:r>
            <a:r>
              <a:rPr lang="en-GB" i="1" dirty="0">
                <a:solidFill>
                  <a:schemeClr val="bg1"/>
                </a:solidFill>
              </a:rPr>
              <a:t>. Neurol. </a:t>
            </a:r>
            <a:r>
              <a:rPr lang="en-GB" i="1" dirty="0" err="1">
                <a:solidFill>
                  <a:schemeClr val="bg1"/>
                </a:solidFill>
              </a:rPr>
              <a:t>Neurosurg.Psychiatry</a:t>
            </a:r>
            <a:r>
              <a:rPr lang="en-GB" i="1" dirty="0">
                <a:solidFill>
                  <a:schemeClr val="bg1"/>
                </a:solidFill>
              </a:rPr>
              <a:t> </a:t>
            </a:r>
            <a:r>
              <a:rPr lang="en-GB" dirty="0">
                <a:solidFill>
                  <a:schemeClr val="bg1"/>
                </a:solidFill>
              </a:rPr>
              <a:t>49, 229–237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725144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</a:t>
            </a:r>
            <a:r>
              <a:rPr lang="en-GB" dirty="0"/>
              <a:t>A rating of magnitude of dementia </a:t>
            </a:r>
            <a:r>
              <a:rPr lang="en-GB" dirty="0" smtClean="0"/>
              <a:t>(0-9)</a:t>
            </a:r>
          </a:p>
          <a:p>
            <a:r>
              <a:rPr lang="en-GB" dirty="0" smtClean="0"/>
              <a:t>     - Language (0-3)</a:t>
            </a:r>
            <a:endParaRPr lang="en-GB" dirty="0"/>
          </a:p>
          <a:p>
            <a:r>
              <a:rPr lang="en-GB" dirty="0" smtClean="0"/>
              <a:t>     - </a:t>
            </a:r>
            <a:r>
              <a:rPr lang="en-GB" dirty="0" err="1" smtClean="0"/>
              <a:t>Perceptuo</a:t>
            </a:r>
            <a:r>
              <a:rPr lang="en-GB" dirty="0" smtClean="0"/>
              <a:t>-spatial functions (0-3)</a:t>
            </a:r>
            <a:endParaRPr lang="en-GB" dirty="0"/>
          </a:p>
          <a:p>
            <a:r>
              <a:rPr lang="en-GB" dirty="0" smtClean="0"/>
              <a:t>     - Memory (0-3)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72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PET markers of pyramidal cells and tangles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[</a:t>
            </a:r>
            <a:r>
              <a:rPr lang="en-GB" baseline="30000" dirty="0"/>
              <a:t>18</a:t>
            </a:r>
            <a:r>
              <a:rPr lang="en-GB" dirty="0"/>
              <a:t>F]MPPF hippocampal </a:t>
            </a:r>
            <a:r>
              <a:rPr lang="en-GB" dirty="0" smtClean="0"/>
              <a:t>binding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Tau ligands</a:t>
            </a:r>
          </a:p>
          <a:p>
            <a:pPr lvl="1"/>
            <a:r>
              <a:rPr lang="en-GB" dirty="0" smtClean="0"/>
              <a:t>[</a:t>
            </a:r>
            <a:r>
              <a:rPr lang="en-GB" baseline="30000" dirty="0" smtClean="0"/>
              <a:t>18</a:t>
            </a:r>
            <a:r>
              <a:rPr lang="en-GB" dirty="0" smtClean="0"/>
              <a:t>F</a:t>
            </a:r>
            <a:r>
              <a:rPr lang="en-GB" dirty="0"/>
              <a:t>]-T808 </a:t>
            </a:r>
          </a:p>
          <a:p>
            <a:pPr lvl="1" fontAlgn="base"/>
            <a:r>
              <a:rPr lang="en-GB" dirty="0"/>
              <a:t>[</a:t>
            </a:r>
            <a:r>
              <a:rPr lang="en-GB" baseline="30000" dirty="0"/>
              <a:t>18</a:t>
            </a:r>
            <a:r>
              <a:rPr lang="en-GB" dirty="0"/>
              <a:t>F]-THK523</a:t>
            </a:r>
          </a:p>
          <a:p>
            <a:pPr lvl="1" fontAlgn="base"/>
            <a:r>
              <a:rPr lang="en-GB" dirty="0"/>
              <a:t>[</a:t>
            </a:r>
            <a:r>
              <a:rPr lang="en-GB" baseline="30000" dirty="0"/>
              <a:t>11</a:t>
            </a:r>
            <a:r>
              <a:rPr lang="en-GB" dirty="0"/>
              <a:t>C]PBB3</a:t>
            </a:r>
          </a:p>
          <a:p>
            <a:endParaRPr lang="en-GB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8" y="2636912"/>
            <a:ext cx="4036731" cy="38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48200" y="5301208"/>
            <a:ext cx="3888432" cy="14773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Kepe et al (2006)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en-GB" dirty="0">
                <a:solidFill>
                  <a:schemeClr val="bg1"/>
                </a:solidFill>
              </a:rPr>
              <a:t>Serotonin 1A receptors in the living brain of Alzheimer’s disease patients Proc. Natl. Acad. Sci</a:t>
            </a:r>
            <a:r>
              <a:rPr lang="en-GB" b="1" dirty="0">
                <a:solidFill>
                  <a:schemeClr val="bg1"/>
                </a:solidFill>
              </a:rPr>
              <a:t>. </a:t>
            </a:r>
            <a:r>
              <a:rPr lang="nl-NL" dirty="0">
                <a:solidFill>
                  <a:schemeClr val="bg1"/>
                </a:solidFill>
              </a:rPr>
              <a:t>103: 702-707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618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The utility of biomarkers </a:t>
            </a:r>
            <a:r>
              <a:rPr lang="en-GB" dirty="0" smtClean="0"/>
              <a:t>in CNS  </a:t>
            </a:r>
            <a:r>
              <a:rPr lang="en-GB" dirty="0" smtClean="0"/>
              <a:t>drug development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1772816"/>
            <a:ext cx="8267700" cy="427355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Patient selection and stratification</a:t>
            </a:r>
          </a:p>
          <a:p>
            <a:pPr lvl="1"/>
            <a:r>
              <a:rPr lang="en-GB" sz="2700" dirty="0" smtClean="0"/>
              <a:t>Improves homogeneity of patient population</a:t>
            </a:r>
          </a:p>
          <a:p>
            <a:r>
              <a:rPr lang="en-GB" dirty="0" smtClean="0"/>
              <a:t>Target engagement</a:t>
            </a:r>
          </a:p>
          <a:p>
            <a:pPr lvl="1"/>
            <a:r>
              <a:rPr lang="en-GB" dirty="0" smtClean="0"/>
              <a:t>Indirect measure of brain penetration</a:t>
            </a:r>
          </a:p>
          <a:p>
            <a:r>
              <a:rPr lang="en-GB" dirty="0" smtClean="0"/>
              <a:t>Pharmacodynamics</a:t>
            </a:r>
          </a:p>
          <a:p>
            <a:pPr lvl="1"/>
            <a:r>
              <a:rPr lang="en-GB" sz="2700" dirty="0" smtClean="0"/>
              <a:t>PK-PD relationship</a:t>
            </a:r>
          </a:p>
          <a:p>
            <a:r>
              <a:rPr lang="en-GB" dirty="0" smtClean="0"/>
              <a:t>Disease and disease modification</a:t>
            </a:r>
          </a:p>
          <a:p>
            <a:pPr lvl="1"/>
            <a:r>
              <a:rPr lang="en-GB" sz="2700" dirty="0" smtClean="0"/>
              <a:t>Surrogate markers of disease progression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073386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           </a:t>
            </a:r>
            <a:endParaRPr lang="en-GB" sz="20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81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utility of biomarker in AD clinical trials</a:t>
            </a:r>
            <a:endParaRPr lang="en-GB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591122"/>
              </p:ext>
            </p:extLst>
          </p:nvPr>
        </p:nvGraphicFramePr>
        <p:xfrm>
          <a:off x="457200" y="1600200"/>
          <a:ext cx="82296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2520280"/>
                <a:gridCol w="3898776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Method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Biomarker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Utility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MRI (manual)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Hippocampal volume (and rate of atrophy)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Diagnosis, patient stratification, disease modification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MRI (automated)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Whole brain volume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Diagnosis, patient stratification, disease modification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fMRI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Blood oxygen-dependent</a:t>
                      </a:r>
                    </a:p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level 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Diagnosis, patient stratification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FDG-PET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Glucose uptake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Diagnosis, patient stratification, disease modification</a:t>
                      </a:r>
                      <a:endParaRPr lang="en-GB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Amyloid PET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Amyloid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Diagnosis, patient stratification, disease modification, target engagement</a:t>
                      </a:r>
                      <a:endParaRPr lang="en-GB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</a:t>
                      </a:r>
                      <a:r>
                        <a:rPr lang="en-GB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GB" baseline="0" dirty="0" smtClean="0"/>
                        <a:t> in CSF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Amyloid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Diagnosis, patient stratification, disease modification, target engagement</a:t>
                      </a:r>
                      <a:endParaRPr lang="en-GB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Tau in CSF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Tau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Diagnosis, patient stratification, disease modification, target engagement</a:t>
                      </a:r>
                      <a:endParaRPr lang="en-GB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014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and future prospects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Biomarkers </a:t>
            </a:r>
            <a:r>
              <a:rPr lang="en-GB" dirty="0" smtClean="0"/>
              <a:t>have the potential to:</a:t>
            </a:r>
          </a:p>
          <a:p>
            <a:pPr lvl="1"/>
            <a:r>
              <a:rPr lang="en-GB" dirty="0" smtClean="0"/>
              <a:t>Reduce clinical trial time </a:t>
            </a:r>
          </a:p>
          <a:p>
            <a:pPr lvl="1"/>
            <a:r>
              <a:rPr lang="en-GB" dirty="0"/>
              <a:t>Increase the power of clinical </a:t>
            </a:r>
            <a:r>
              <a:rPr lang="en-GB" dirty="0" smtClean="0"/>
              <a:t>trials</a:t>
            </a:r>
          </a:p>
          <a:p>
            <a:pPr lvl="1"/>
            <a:r>
              <a:rPr lang="en-GB" dirty="0" smtClean="0"/>
              <a:t>Improve diagnosis, including for prodromal </a:t>
            </a:r>
            <a:r>
              <a:rPr lang="en-GB" dirty="0" smtClean="0"/>
              <a:t>(and premanifest) disease </a:t>
            </a:r>
            <a:endParaRPr lang="en-GB" dirty="0" smtClean="0"/>
          </a:p>
          <a:p>
            <a:pPr lvl="1"/>
            <a:r>
              <a:rPr lang="en-GB" dirty="0" smtClean="0"/>
              <a:t>Establish the optimal dosing regimen</a:t>
            </a:r>
          </a:p>
          <a:p>
            <a:r>
              <a:rPr lang="en-GB" dirty="0" smtClean="0"/>
              <a:t>Genomics</a:t>
            </a:r>
            <a:r>
              <a:rPr lang="en-GB" dirty="0"/>
              <a:t>, proteomics, </a:t>
            </a:r>
            <a:r>
              <a:rPr lang="en-GB" dirty="0" err="1" smtClean="0"/>
              <a:t>metabonomics</a:t>
            </a:r>
            <a:r>
              <a:rPr lang="en-GB" dirty="0" smtClean="0"/>
              <a:t> are providing many biomarker candidates</a:t>
            </a:r>
          </a:p>
          <a:p>
            <a:r>
              <a:rPr lang="en-GB" dirty="0"/>
              <a:t>The clinical </a:t>
            </a:r>
            <a:r>
              <a:rPr lang="en-GB" dirty="0" smtClean="0"/>
              <a:t>need for effective biomarkers </a:t>
            </a:r>
            <a:r>
              <a:rPr lang="en-GB" dirty="0" smtClean="0"/>
              <a:t>is </a:t>
            </a:r>
            <a:r>
              <a:rPr lang="en-GB" dirty="0" smtClean="0"/>
              <a:t>huge</a:t>
            </a:r>
            <a:endParaRPr lang="en-GB" dirty="0"/>
          </a:p>
          <a:p>
            <a:pPr lvl="1"/>
            <a:r>
              <a:rPr lang="en-GB" dirty="0" smtClean="0"/>
              <a:t> Particularly  for biomarkers of disease progression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47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28256</TotalTime>
  <Words>1254</Words>
  <Application>Microsoft Office PowerPoint</Application>
  <PresentationFormat>On-screen Show (4:3)</PresentationFormat>
  <Paragraphs>304</Paragraphs>
  <Slides>30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ＭＳ Ｐゴシック</vt:lpstr>
      <vt:lpstr>Arial</vt:lpstr>
      <vt:lpstr>Calibri</vt:lpstr>
      <vt:lpstr>OTNEJMQuadraat</vt:lpstr>
      <vt:lpstr>Palatino Linotype</vt:lpstr>
      <vt:lpstr>Symbol</vt:lpstr>
      <vt:lpstr>Tahoma</vt:lpstr>
      <vt:lpstr>Times New Roman</vt:lpstr>
      <vt:lpstr>Wingdings</vt:lpstr>
      <vt:lpstr>Custom Design</vt:lpstr>
      <vt:lpstr>1_Custom Design</vt:lpstr>
      <vt:lpstr> </vt:lpstr>
      <vt:lpstr>Global burden of CNS disorders and CNS medicines research</vt:lpstr>
      <vt:lpstr>Cumulative success rates to market by therapeutic area </vt:lpstr>
      <vt:lpstr>Biomarkers in drug development</vt:lpstr>
      <vt:lpstr>The utility of biomarkers in CNS drug development</vt:lpstr>
      <vt:lpstr>MRI diffusion-perfusion mismatch to select stroke patients with a penumbra</vt:lpstr>
      <vt:lpstr>Neuroimaging</vt:lpstr>
      <vt:lpstr>Visualising amyloid plaques in the intact brain</vt:lpstr>
      <vt:lpstr>Defining prodromal disease</vt:lpstr>
      <vt:lpstr> Clinical trials of premanifest AD (autosomal dominant AD) </vt:lpstr>
      <vt:lpstr> Conﬁdence in patient selection in Phase 2b studies Cook D et al (2014)</vt:lpstr>
      <vt:lpstr>The utility of biomarkers in CNS drug development</vt:lpstr>
      <vt:lpstr> The blood-brain barrier Paul Ehrlich (1884-1915) </vt:lpstr>
      <vt:lpstr>The blood-brain barrier (BBB)</vt:lpstr>
      <vt:lpstr>Interstitial fluid is the key compartment for CNS drugs</vt:lpstr>
      <vt:lpstr>The three pillars of success Morgan P  et al (2012)</vt:lpstr>
      <vt:lpstr> Target engagement de Greef R. et al (2011)</vt:lpstr>
      <vt:lpstr>Pharmacodynamic biomarkers</vt:lpstr>
      <vt:lpstr>A PK-PD relationship is essential for successful CNS medicines research </vt:lpstr>
      <vt:lpstr>The utility of biomarkers in CNS drug development</vt:lpstr>
      <vt:lpstr>MRI has revolutionised the diagnosis and management of MS</vt:lpstr>
      <vt:lpstr>Receptor occupancy studies Measurement of disease activity</vt:lpstr>
      <vt:lpstr>The progression of Alzheimer’s disease</vt:lpstr>
      <vt:lpstr>The three cardinal pathologies of Alzheimer’s disease</vt:lpstr>
      <vt:lpstr>The loss of pyramidal cells is progressive (Mann D et al 1988)</vt:lpstr>
      <vt:lpstr>Correlations between neuropathology and clinical measures</vt:lpstr>
      <vt:lpstr>PET markers of pyramidal cells and tangles</vt:lpstr>
      <vt:lpstr>The utility of biomarkers in CNS  drug development</vt:lpstr>
      <vt:lpstr>The utility of biomarker in AD clinical trials</vt:lpstr>
      <vt:lpstr>Summary and future prospects</vt:lpstr>
    </vt:vector>
  </TitlesOfParts>
  <Company>Pharmidex Pharmaceutical Services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Alan Palmer</dc:creator>
  <cp:lastModifiedBy>Alan Palmer</cp:lastModifiedBy>
  <cp:revision>606</cp:revision>
  <dcterms:created xsi:type="dcterms:W3CDTF">2008-04-01T16:12:50Z</dcterms:created>
  <dcterms:modified xsi:type="dcterms:W3CDTF">2014-09-22T17:03:37Z</dcterms:modified>
</cp:coreProperties>
</file>