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handoutMasterIdLst>
    <p:handoutMasterId r:id="rId91"/>
  </p:handoutMasterIdLst>
  <p:sldIdLst>
    <p:sldId id="442" r:id="rId2"/>
    <p:sldId id="443" r:id="rId3"/>
    <p:sldId id="271" r:id="rId4"/>
    <p:sldId id="445" r:id="rId5"/>
    <p:sldId id="447" r:id="rId6"/>
    <p:sldId id="448" r:id="rId7"/>
    <p:sldId id="449" r:id="rId8"/>
    <p:sldId id="450" r:id="rId9"/>
    <p:sldId id="451" r:id="rId10"/>
    <p:sldId id="452" r:id="rId11"/>
    <p:sldId id="453" r:id="rId12"/>
    <p:sldId id="454" r:id="rId13"/>
    <p:sldId id="455" r:id="rId14"/>
    <p:sldId id="456" r:id="rId15"/>
    <p:sldId id="458" r:id="rId16"/>
    <p:sldId id="459" r:id="rId17"/>
    <p:sldId id="460" r:id="rId18"/>
    <p:sldId id="461" r:id="rId19"/>
    <p:sldId id="462" r:id="rId20"/>
    <p:sldId id="463" r:id="rId21"/>
    <p:sldId id="464" r:id="rId22"/>
    <p:sldId id="465" r:id="rId23"/>
    <p:sldId id="466" r:id="rId24"/>
    <p:sldId id="514" r:id="rId25"/>
    <p:sldId id="469" r:id="rId26"/>
    <p:sldId id="580" r:id="rId27"/>
    <p:sldId id="581" r:id="rId28"/>
    <p:sldId id="470" r:id="rId29"/>
    <p:sldId id="471" r:id="rId30"/>
    <p:sldId id="472" r:id="rId31"/>
    <p:sldId id="473" r:id="rId32"/>
    <p:sldId id="474" r:id="rId33"/>
    <p:sldId id="475" r:id="rId34"/>
    <p:sldId id="476" r:id="rId35"/>
    <p:sldId id="576" r:id="rId36"/>
    <p:sldId id="477" r:id="rId37"/>
    <p:sldId id="468" r:id="rId38"/>
    <p:sldId id="479" r:id="rId39"/>
    <p:sldId id="480" r:id="rId40"/>
    <p:sldId id="482" r:id="rId41"/>
    <p:sldId id="481" r:id="rId42"/>
    <p:sldId id="483" r:id="rId43"/>
    <p:sldId id="553" r:id="rId44"/>
    <p:sldId id="537" r:id="rId45"/>
    <p:sldId id="538" r:id="rId46"/>
    <p:sldId id="539" r:id="rId47"/>
    <p:sldId id="540" r:id="rId48"/>
    <p:sldId id="541" r:id="rId49"/>
    <p:sldId id="542" r:id="rId50"/>
    <p:sldId id="543" r:id="rId51"/>
    <p:sldId id="544" r:id="rId52"/>
    <p:sldId id="545" r:id="rId53"/>
    <p:sldId id="554" r:id="rId54"/>
    <p:sldId id="546" r:id="rId55"/>
    <p:sldId id="547" r:id="rId56"/>
    <p:sldId id="548" r:id="rId57"/>
    <p:sldId id="549" r:id="rId58"/>
    <p:sldId id="555" r:id="rId59"/>
    <p:sldId id="556" r:id="rId60"/>
    <p:sldId id="557" r:id="rId61"/>
    <p:sldId id="558" r:id="rId62"/>
    <p:sldId id="559" r:id="rId63"/>
    <p:sldId id="560" r:id="rId64"/>
    <p:sldId id="561" r:id="rId65"/>
    <p:sldId id="573" r:id="rId66"/>
    <p:sldId id="575" r:id="rId67"/>
    <p:sldId id="562" r:id="rId68"/>
    <p:sldId id="566" r:id="rId69"/>
    <p:sldId id="484" r:id="rId70"/>
    <p:sldId id="485" r:id="rId71"/>
    <p:sldId id="486" r:id="rId72"/>
    <p:sldId id="467" r:id="rId73"/>
    <p:sldId id="583" r:id="rId74"/>
    <p:sldId id="584" r:id="rId75"/>
    <p:sldId id="577" r:id="rId76"/>
    <p:sldId id="578" r:id="rId77"/>
    <p:sldId id="579" r:id="rId78"/>
    <p:sldId id="504" r:id="rId79"/>
    <p:sldId id="505" r:id="rId80"/>
    <p:sldId id="506" r:id="rId81"/>
    <p:sldId id="507" r:id="rId82"/>
    <p:sldId id="508" r:id="rId83"/>
    <p:sldId id="509" r:id="rId84"/>
    <p:sldId id="510" r:id="rId85"/>
    <p:sldId id="512" r:id="rId86"/>
    <p:sldId id="513" r:id="rId87"/>
    <p:sldId id="532" r:id="rId88"/>
    <p:sldId id="444"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9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4F4E"/>
    <a:srgbClr val="304269"/>
    <a:srgbClr val="CD5D30"/>
    <a:srgbClr val="595959"/>
    <a:srgbClr val="0E2D57"/>
    <a:srgbClr val="FFA046"/>
    <a:srgbClr val="F27C13"/>
    <a:srgbClr val="216296"/>
    <a:srgbClr val="F27C01"/>
    <a:srgbClr val="91BE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10" autoAdjust="0"/>
    <p:restoredTop sz="93900" autoAdjust="0"/>
  </p:normalViewPr>
  <p:slideViewPr>
    <p:cSldViewPr snapToGrid="0" showGuides="1">
      <p:cViewPr varScale="1">
        <p:scale>
          <a:sx n="80" d="100"/>
          <a:sy n="80" d="100"/>
        </p:scale>
        <p:origin x="197" y="62"/>
      </p:cViewPr>
      <p:guideLst>
        <p:guide orient="horz" pos="2115"/>
        <p:guide pos="3912"/>
      </p:guideLst>
    </p:cSldViewPr>
  </p:slideViewPr>
  <p:notesTextViewPr>
    <p:cViewPr>
      <p:scale>
        <a:sx n="1" d="1"/>
        <a:sy n="1" d="1"/>
      </p:scale>
      <p:origin x="0" y="0"/>
    </p:cViewPr>
  </p:notesTextViewPr>
  <p:sorterViewPr>
    <p:cViewPr>
      <p:scale>
        <a:sx n="66" d="100"/>
        <a:sy n="66" d="100"/>
      </p:scale>
      <p:origin x="0" y="6828"/>
    </p:cViewPr>
  </p:sorterViewPr>
  <p:notesViewPr>
    <p:cSldViewPr snapToGrid="0" showGuides="1">
      <p:cViewPr varScale="1">
        <p:scale>
          <a:sx n="55" d="100"/>
          <a:sy n="55" d="100"/>
        </p:scale>
        <p:origin x="2880"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0E9396-04A3-44C8-A6EC-E9EF62E06150}" type="doc">
      <dgm:prSet loTypeId="urn:microsoft.com/office/officeart/2005/8/layout/pyramid3" loCatId="pyramid" qsTypeId="urn:microsoft.com/office/officeart/2005/8/quickstyle/simple1" qsCatId="simple" csTypeId="urn:microsoft.com/office/officeart/2005/8/colors/accent6_5" csCatId="accent6" phldr="1"/>
      <dgm:spPr/>
    </dgm:pt>
    <dgm:pt modelId="{0251A9A5-D9CA-414F-BB12-5318ADA4CC38}">
      <dgm:prSet phldrT="[Text]" custT="1"/>
      <dgm:spPr/>
      <dgm:t>
        <a:bodyPr/>
        <a:lstStyle/>
        <a:p>
          <a:pPr algn="ctr"/>
          <a:r>
            <a:rPr lang="en-US" sz="2400" b="1" cap="small" baseline="0" dirty="0" smtClean="0">
              <a:solidFill>
                <a:schemeClr val="bg1"/>
              </a:solidFill>
              <a:latin typeface="Bell MT" panose="02020503060305020303" pitchFamily="18" charset="0"/>
            </a:rPr>
            <a:t>Research and Discovery</a:t>
          </a:r>
          <a:endParaRPr lang="en-US" sz="2400" b="1" cap="small" baseline="0" dirty="0">
            <a:solidFill>
              <a:schemeClr val="bg1"/>
            </a:solidFill>
            <a:latin typeface="Bell MT" panose="02020503060305020303" pitchFamily="18" charset="0"/>
          </a:endParaRPr>
        </a:p>
      </dgm:t>
    </dgm:pt>
    <dgm:pt modelId="{6BA50CD6-CB14-441A-901E-8302C07299AD}" type="parTrans" cxnId="{DDC101E1-0AD3-4449-97F4-930C43E42344}">
      <dgm:prSet/>
      <dgm:spPr/>
      <dgm:t>
        <a:bodyPr/>
        <a:lstStyle/>
        <a:p>
          <a:endParaRPr lang="en-US"/>
        </a:p>
      </dgm:t>
    </dgm:pt>
    <dgm:pt modelId="{4B578B3A-A735-4E4F-8DB7-EC46B5192CF3}" type="sibTrans" cxnId="{DDC101E1-0AD3-4449-97F4-930C43E42344}">
      <dgm:prSet/>
      <dgm:spPr/>
      <dgm:t>
        <a:bodyPr/>
        <a:lstStyle/>
        <a:p>
          <a:endParaRPr lang="en-US"/>
        </a:p>
      </dgm:t>
    </dgm:pt>
    <dgm:pt modelId="{9326D3C7-BCD6-4170-A0E4-26A4A50E1690}">
      <dgm:prSet phldrT="[Text]" custT="1"/>
      <dgm:spPr/>
      <dgm:t>
        <a:bodyPr/>
        <a:lstStyle/>
        <a:p>
          <a:pPr algn="ctr"/>
          <a:r>
            <a:rPr lang="en-US" sz="2400" b="1" cap="small" baseline="0" dirty="0" smtClean="0">
              <a:solidFill>
                <a:schemeClr val="bg1"/>
              </a:solidFill>
              <a:latin typeface="Bell MT" panose="02020503060305020303" pitchFamily="18" charset="0"/>
            </a:rPr>
            <a:t>Preclinical</a:t>
          </a:r>
          <a:endParaRPr lang="en-US" sz="2400" b="1" cap="small" baseline="0" dirty="0">
            <a:solidFill>
              <a:schemeClr val="bg1"/>
            </a:solidFill>
            <a:latin typeface="Bell MT" panose="02020503060305020303" pitchFamily="18" charset="0"/>
          </a:endParaRPr>
        </a:p>
      </dgm:t>
    </dgm:pt>
    <dgm:pt modelId="{7DD1823F-FB01-4D08-B18D-1AD906BD0190}" type="parTrans" cxnId="{394A9211-32BF-4AC8-A2E7-3FBE5D145B1A}">
      <dgm:prSet/>
      <dgm:spPr/>
      <dgm:t>
        <a:bodyPr/>
        <a:lstStyle/>
        <a:p>
          <a:endParaRPr lang="en-US"/>
        </a:p>
      </dgm:t>
    </dgm:pt>
    <dgm:pt modelId="{31C6BC12-F5A9-4B3D-A59A-2B8FD2FC5CE8}" type="sibTrans" cxnId="{394A9211-32BF-4AC8-A2E7-3FBE5D145B1A}">
      <dgm:prSet/>
      <dgm:spPr/>
      <dgm:t>
        <a:bodyPr/>
        <a:lstStyle/>
        <a:p>
          <a:endParaRPr lang="en-US"/>
        </a:p>
      </dgm:t>
    </dgm:pt>
    <dgm:pt modelId="{18610588-A0E0-4CFD-A5FF-C5812673E858}">
      <dgm:prSet phldrT="[Text]" custT="1"/>
      <dgm:spPr/>
      <dgm:t>
        <a:bodyPr/>
        <a:lstStyle/>
        <a:p>
          <a:pPr algn="ctr"/>
          <a:r>
            <a:rPr lang="en-US" sz="2400" b="1" cap="small" baseline="0" dirty="0" smtClean="0">
              <a:solidFill>
                <a:schemeClr val="bg1"/>
              </a:solidFill>
              <a:latin typeface="Bell MT" panose="02020503060305020303" pitchFamily="18" charset="0"/>
            </a:rPr>
            <a:t>Phase I</a:t>
          </a:r>
          <a:endParaRPr lang="en-US" sz="2400" b="1" cap="small" baseline="0" dirty="0">
            <a:solidFill>
              <a:schemeClr val="bg1"/>
            </a:solidFill>
            <a:latin typeface="Bell MT" panose="02020503060305020303" pitchFamily="18" charset="0"/>
          </a:endParaRPr>
        </a:p>
      </dgm:t>
    </dgm:pt>
    <dgm:pt modelId="{090339E0-CB02-4271-A3AB-DC8A9EFE5A35}" type="parTrans" cxnId="{60550F52-0E33-4C5F-8682-4EBA53B4543A}">
      <dgm:prSet/>
      <dgm:spPr/>
      <dgm:t>
        <a:bodyPr/>
        <a:lstStyle/>
        <a:p>
          <a:endParaRPr lang="en-US"/>
        </a:p>
      </dgm:t>
    </dgm:pt>
    <dgm:pt modelId="{4A265CE1-1122-422B-BC6E-12391C7621BA}" type="sibTrans" cxnId="{60550F52-0E33-4C5F-8682-4EBA53B4543A}">
      <dgm:prSet/>
      <dgm:spPr/>
      <dgm:t>
        <a:bodyPr/>
        <a:lstStyle/>
        <a:p>
          <a:endParaRPr lang="en-US"/>
        </a:p>
      </dgm:t>
    </dgm:pt>
    <dgm:pt modelId="{26FE75D4-B255-4AB6-8152-52E4160BEE01}">
      <dgm:prSet phldrT="[Text]" custT="1"/>
      <dgm:spPr/>
      <dgm:t>
        <a:bodyPr/>
        <a:lstStyle/>
        <a:p>
          <a:pPr algn="ctr"/>
          <a:r>
            <a:rPr lang="en-US" sz="2400" b="1" cap="small" baseline="0" dirty="0" smtClean="0">
              <a:solidFill>
                <a:schemeClr val="bg1"/>
              </a:solidFill>
              <a:latin typeface="Bell MT" panose="02020503060305020303" pitchFamily="18" charset="0"/>
            </a:rPr>
            <a:t>Phase II</a:t>
          </a:r>
          <a:endParaRPr lang="en-US" sz="2400" b="1" cap="small" baseline="0" dirty="0">
            <a:solidFill>
              <a:schemeClr val="bg1"/>
            </a:solidFill>
            <a:latin typeface="Bell MT" panose="02020503060305020303" pitchFamily="18" charset="0"/>
          </a:endParaRPr>
        </a:p>
      </dgm:t>
    </dgm:pt>
    <dgm:pt modelId="{9F0C3CC8-B694-4C9D-A216-EBE75CB231DB}" type="parTrans" cxnId="{4A2CF41C-138A-40F0-B491-3A75C278BB16}">
      <dgm:prSet/>
      <dgm:spPr/>
      <dgm:t>
        <a:bodyPr/>
        <a:lstStyle/>
        <a:p>
          <a:endParaRPr lang="en-US"/>
        </a:p>
      </dgm:t>
    </dgm:pt>
    <dgm:pt modelId="{7E7F0923-7901-4F12-9345-2F910CC11BB8}" type="sibTrans" cxnId="{4A2CF41C-138A-40F0-B491-3A75C278BB16}">
      <dgm:prSet/>
      <dgm:spPr/>
      <dgm:t>
        <a:bodyPr/>
        <a:lstStyle/>
        <a:p>
          <a:endParaRPr lang="en-US"/>
        </a:p>
      </dgm:t>
    </dgm:pt>
    <dgm:pt modelId="{68B672BB-54D0-4490-91DD-C8413C69987D}">
      <dgm:prSet phldrT="[Text]" custT="1"/>
      <dgm:spPr/>
      <dgm:t>
        <a:bodyPr/>
        <a:lstStyle/>
        <a:p>
          <a:pPr algn="ctr"/>
          <a:r>
            <a:rPr lang="en-US" sz="1800" b="1" cap="small" baseline="0" dirty="0" smtClean="0">
              <a:solidFill>
                <a:schemeClr val="bg1"/>
              </a:solidFill>
              <a:latin typeface="Bell MT" panose="02020503060305020303" pitchFamily="18" charset="0"/>
            </a:rPr>
            <a:t>Phase </a:t>
          </a:r>
        </a:p>
        <a:p>
          <a:pPr algn="ctr"/>
          <a:r>
            <a:rPr lang="en-US" sz="1800" b="1" cap="small" baseline="0" dirty="0" smtClean="0">
              <a:solidFill>
                <a:schemeClr val="bg1"/>
              </a:solidFill>
              <a:latin typeface="Bell MT" panose="02020503060305020303" pitchFamily="18" charset="0"/>
            </a:rPr>
            <a:t>III</a:t>
          </a:r>
          <a:endParaRPr lang="en-US" sz="1800" b="1" cap="small" baseline="0" dirty="0">
            <a:solidFill>
              <a:schemeClr val="bg1"/>
            </a:solidFill>
            <a:latin typeface="Bell MT" panose="02020503060305020303" pitchFamily="18" charset="0"/>
          </a:endParaRPr>
        </a:p>
      </dgm:t>
    </dgm:pt>
    <dgm:pt modelId="{A0824BFA-4D3B-42D9-94D3-F6DD28E23A38}" type="parTrans" cxnId="{943F5620-0C6C-43F8-89DA-53F17FC0B3F5}">
      <dgm:prSet/>
      <dgm:spPr/>
      <dgm:t>
        <a:bodyPr/>
        <a:lstStyle/>
        <a:p>
          <a:endParaRPr lang="en-US"/>
        </a:p>
      </dgm:t>
    </dgm:pt>
    <dgm:pt modelId="{3FE3336B-B4A3-4952-80C8-49C766CA3CC2}" type="sibTrans" cxnId="{943F5620-0C6C-43F8-89DA-53F17FC0B3F5}">
      <dgm:prSet/>
      <dgm:spPr/>
      <dgm:t>
        <a:bodyPr/>
        <a:lstStyle/>
        <a:p>
          <a:endParaRPr lang="en-US"/>
        </a:p>
      </dgm:t>
    </dgm:pt>
    <dgm:pt modelId="{E173DBDA-99AB-4881-B906-54521B43252D}" type="pres">
      <dgm:prSet presAssocID="{580E9396-04A3-44C8-A6EC-E9EF62E06150}" presName="Name0" presStyleCnt="0">
        <dgm:presLayoutVars>
          <dgm:dir/>
          <dgm:animLvl val="lvl"/>
          <dgm:resizeHandles val="exact"/>
        </dgm:presLayoutVars>
      </dgm:prSet>
      <dgm:spPr/>
    </dgm:pt>
    <dgm:pt modelId="{F7F0D720-2992-4025-B751-6F128ECF178E}" type="pres">
      <dgm:prSet presAssocID="{0251A9A5-D9CA-414F-BB12-5318ADA4CC38}" presName="Name8" presStyleCnt="0"/>
      <dgm:spPr/>
    </dgm:pt>
    <dgm:pt modelId="{54D76025-3FA0-45F2-9F11-0DF3A90B3D33}" type="pres">
      <dgm:prSet presAssocID="{0251A9A5-D9CA-414F-BB12-5318ADA4CC38}" presName="level" presStyleLbl="node1" presStyleIdx="0" presStyleCnt="5">
        <dgm:presLayoutVars>
          <dgm:chMax val="1"/>
          <dgm:bulletEnabled val="1"/>
        </dgm:presLayoutVars>
      </dgm:prSet>
      <dgm:spPr/>
      <dgm:t>
        <a:bodyPr/>
        <a:lstStyle/>
        <a:p>
          <a:endParaRPr lang="en-US"/>
        </a:p>
      </dgm:t>
    </dgm:pt>
    <dgm:pt modelId="{82372497-A385-4E24-A04B-8B44CC54A6ED}" type="pres">
      <dgm:prSet presAssocID="{0251A9A5-D9CA-414F-BB12-5318ADA4CC38}" presName="levelTx" presStyleLbl="revTx" presStyleIdx="0" presStyleCnt="0">
        <dgm:presLayoutVars>
          <dgm:chMax val="1"/>
          <dgm:bulletEnabled val="1"/>
        </dgm:presLayoutVars>
      </dgm:prSet>
      <dgm:spPr/>
      <dgm:t>
        <a:bodyPr/>
        <a:lstStyle/>
        <a:p>
          <a:endParaRPr lang="en-US"/>
        </a:p>
      </dgm:t>
    </dgm:pt>
    <dgm:pt modelId="{9C08F60F-7D37-481F-8AAC-6C37529C0B34}" type="pres">
      <dgm:prSet presAssocID="{9326D3C7-BCD6-4170-A0E4-26A4A50E1690}" presName="Name8" presStyleCnt="0"/>
      <dgm:spPr/>
    </dgm:pt>
    <dgm:pt modelId="{FB7E06E0-31BF-434E-8137-EE0C0072B9FF}" type="pres">
      <dgm:prSet presAssocID="{9326D3C7-BCD6-4170-A0E4-26A4A50E1690}" presName="level" presStyleLbl="node1" presStyleIdx="1" presStyleCnt="5">
        <dgm:presLayoutVars>
          <dgm:chMax val="1"/>
          <dgm:bulletEnabled val="1"/>
        </dgm:presLayoutVars>
      </dgm:prSet>
      <dgm:spPr/>
      <dgm:t>
        <a:bodyPr/>
        <a:lstStyle/>
        <a:p>
          <a:endParaRPr lang="en-US"/>
        </a:p>
      </dgm:t>
    </dgm:pt>
    <dgm:pt modelId="{CA108B3C-1D36-4F49-AF11-3FE6A5FA3758}" type="pres">
      <dgm:prSet presAssocID="{9326D3C7-BCD6-4170-A0E4-26A4A50E1690}" presName="levelTx" presStyleLbl="revTx" presStyleIdx="0" presStyleCnt="0">
        <dgm:presLayoutVars>
          <dgm:chMax val="1"/>
          <dgm:bulletEnabled val="1"/>
        </dgm:presLayoutVars>
      </dgm:prSet>
      <dgm:spPr/>
      <dgm:t>
        <a:bodyPr/>
        <a:lstStyle/>
        <a:p>
          <a:endParaRPr lang="en-US"/>
        </a:p>
      </dgm:t>
    </dgm:pt>
    <dgm:pt modelId="{9738D3E5-36D0-4F5D-944A-D187DE5A954A}" type="pres">
      <dgm:prSet presAssocID="{18610588-A0E0-4CFD-A5FF-C5812673E858}" presName="Name8" presStyleCnt="0"/>
      <dgm:spPr/>
    </dgm:pt>
    <dgm:pt modelId="{C45D2119-8ABE-40AE-B724-6758AB98493F}" type="pres">
      <dgm:prSet presAssocID="{18610588-A0E0-4CFD-A5FF-C5812673E858}" presName="level" presStyleLbl="node1" presStyleIdx="2" presStyleCnt="5">
        <dgm:presLayoutVars>
          <dgm:chMax val="1"/>
          <dgm:bulletEnabled val="1"/>
        </dgm:presLayoutVars>
      </dgm:prSet>
      <dgm:spPr/>
      <dgm:t>
        <a:bodyPr/>
        <a:lstStyle/>
        <a:p>
          <a:endParaRPr lang="en-US"/>
        </a:p>
      </dgm:t>
    </dgm:pt>
    <dgm:pt modelId="{2B1A613C-4B29-4FF2-842E-A44E17F9ABC2}" type="pres">
      <dgm:prSet presAssocID="{18610588-A0E0-4CFD-A5FF-C5812673E858}" presName="levelTx" presStyleLbl="revTx" presStyleIdx="0" presStyleCnt="0">
        <dgm:presLayoutVars>
          <dgm:chMax val="1"/>
          <dgm:bulletEnabled val="1"/>
        </dgm:presLayoutVars>
      </dgm:prSet>
      <dgm:spPr/>
      <dgm:t>
        <a:bodyPr/>
        <a:lstStyle/>
        <a:p>
          <a:endParaRPr lang="en-US"/>
        </a:p>
      </dgm:t>
    </dgm:pt>
    <dgm:pt modelId="{E997B5EE-F853-4CAA-956C-F7CDB383124B}" type="pres">
      <dgm:prSet presAssocID="{26FE75D4-B255-4AB6-8152-52E4160BEE01}" presName="Name8" presStyleCnt="0"/>
      <dgm:spPr/>
    </dgm:pt>
    <dgm:pt modelId="{2008D705-9491-478F-A9D7-7F3C91A776CA}" type="pres">
      <dgm:prSet presAssocID="{26FE75D4-B255-4AB6-8152-52E4160BEE01}" presName="level" presStyleLbl="node1" presStyleIdx="3" presStyleCnt="5">
        <dgm:presLayoutVars>
          <dgm:chMax val="1"/>
          <dgm:bulletEnabled val="1"/>
        </dgm:presLayoutVars>
      </dgm:prSet>
      <dgm:spPr/>
      <dgm:t>
        <a:bodyPr/>
        <a:lstStyle/>
        <a:p>
          <a:endParaRPr lang="en-US"/>
        </a:p>
      </dgm:t>
    </dgm:pt>
    <dgm:pt modelId="{DA4ADF7C-95F3-4F02-865A-A8AE6E620D20}" type="pres">
      <dgm:prSet presAssocID="{26FE75D4-B255-4AB6-8152-52E4160BEE01}" presName="levelTx" presStyleLbl="revTx" presStyleIdx="0" presStyleCnt="0">
        <dgm:presLayoutVars>
          <dgm:chMax val="1"/>
          <dgm:bulletEnabled val="1"/>
        </dgm:presLayoutVars>
      </dgm:prSet>
      <dgm:spPr/>
      <dgm:t>
        <a:bodyPr/>
        <a:lstStyle/>
        <a:p>
          <a:endParaRPr lang="en-US"/>
        </a:p>
      </dgm:t>
    </dgm:pt>
    <dgm:pt modelId="{5ABE5D09-B342-46FD-801F-028621D11FB2}" type="pres">
      <dgm:prSet presAssocID="{68B672BB-54D0-4490-91DD-C8413C69987D}" presName="Name8" presStyleCnt="0"/>
      <dgm:spPr/>
    </dgm:pt>
    <dgm:pt modelId="{50E753FA-542B-49ED-86D4-96434A422C83}" type="pres">
      <dgm:prSet presAssocID="{68B672BB-54D0-4490-91DD-C8413C69987D}" presName="level" presStyleLbl="node1" presStyleIdx="4" presStyleCnt="5">
        <dgm:presLayoutVars>
          <dgm:chMax val="1"/>
          <dgm:bulletEnabled val="1"/>
        </dgm:presLayoutVars>
      </dgm:prSet>
      <dgm:spPr/>
      <dgm:t>
        <a:bodyPr/>
        <a:lstStyle/>
        <a:p>
          <a:endParaRPr lang="en-US"/>
        </a:p>
      </dgm:t>
    </dgm:pt>
    <dgm:pt modelId="{CC8E1218-1D6E-4B24-AF2D-1FF5DF2FFAF9}" type="pres">
      <dgm:prSet presAssocID="{68B672BB-54D0-4490-91DD-C8413C69987D}" presName="levelTx" presStyleLbl="revTx" presStyleIdx="0" presStyleCnt="0">
        <dgm:presLayoutVars>
          <dgm:chMax val="1"/>
          <dgm:bulletEnabled val="1"/>
        </dgm:presLayoutVars>
      </dgm:prSet>
      <dgm:spPr/>
      <dgm:t>
        <a:bodyPr/>
        <a:lstStyle/>
        <a:p>
          <a:endParaRPr lang="en-US"/>
        </a:p>
      </dgm:t>
    </dgm:pt>
  </dgm:ptLst>
  <dgm:cxnLst>
    <dgm:cxn modelId="{0F8DD8F7-C926-4897-AE49-5D9FBF6ED999}" type="presOf" srcId="{580E9396-04A3-44C8-A6EC-E9EF62E06150}" destId="{E173DBDA-99AB-4881-B906-54521B43252D}" srcOrd="0" destOrd="0" presId="urn:microsoft.com/office/officeart/2005/8/layout/pyramid3"/>
    <dgm:cxn modelId="{DDC101E1-0AD3-4449-97F4-930C43E42344}" srcId="{580E9396-04A3-44C8-A6EC-E9EF62E06150}" destId="{0251A9A5-D9CA-414F-BB12-5318ADA4CC38}" srcOrd="0" destOrd="0" parTransId="{6BA50CD6-CB14-441A-901E-8302C07299AD}" sibTransId="{4B578B3A-A735-4E4F-8DB7-EC46B5192CF3}"/>
    <dgm:cxn modelId="{8FFE6723-D459-47FB-8A46-15BB83F31443}" type="presOf" srcId="{68B672BB-54D0-4490-91DD-C8413C69987D}" destId="{CC8E1218-1D6E-4B24-AF2D-1FF5DF2FFAF9}" srcOrd="1" destOrd="0" presId="urn:microsoft.com/office/officeart/2005/8/layout/pyramid3"/>
    <dgm:cxn modelId="{943F5620-0C6C-43F8-89DA-53F17FC0B3F5}" srcId="{580E9396-04A3-44C8-A6EC-E9EF62E06150}" destId="{68B672BB-54D0-4490-91DD-C8413C69987D}" srcOrd="4" destOrd="0" parTransId="{A0824BFA-4D3B-42D9-94D3-F6DD28E23A38}" sibTransId="{3FE3336B-B4A3-4952-80C8-49C766CA3CC2}"/>
    <dgm:cxn modelId="{E64CDB03-A8BF-4444-BFFF-E5300EF284CC}" type="presOf" srcId="{0251A9A5-D9CA-414F-BB12-5318ADA4CC38}" destId="{82372497-A385-4E24-A04B-8B44CC54A6ED}" srcOrd="1" destOrd="0" presId="urn:microsoft.com/office/officeart/2005/8/layout/pyramid3"/>
    <dgm:cxn modelId="{60550F52-0E33-4C5F-8682-4EBA53B4543A}" srcId="{580E9396-04A3-44C8-A6EC-E9EF62E06150}" destId="{18610588-A0E0-4CFD-A5FF-C5812673E858}" srcOrd="2" destOrd="0" parTransId="{090339E0-CB02-4271-A3AB-DC8A9EFE5A35}" sibTransId="{4A265CE1-1122-422B-BC6E-12391C7621BA}"/>
    <dgm:cxn modelId="{A884B26E-528D-4A16-AEFF-31E1711AC284}" type="presOf" srcId="{26FE75D4-B255-4AB6-8152-52E4160BEE01}" destId="{2008D705-9491-478F-A9D7-7F3C91A776CA}" srcOrd="0" destOrd="0" presId="urn:microsoft.com/office/officeart/2005/8/layout/pyramid3"/>
    <dgm:cxn modelId="{E7B37A43-087A-4DF7-AC7E-7D80EDF69DD8}" type="presOf" srcId="{9326D3C7-BCD6-4170-A0E4-26A4A50E1690}" destId="{CA108B3C-1D36-4F49-AF11-3FE6A5FA3758}" srcOrd="1" destOrd="0" presId="urn:microsoft.com/office/officeart/2005/8/layout/pyramid3"/>
    <dgm:cxn modelId="{B5594CED-F76F-49F8-80F7-BB26ECA44679}" type="presOf" srcId="{26FE75D4-B255-4AB6-8152-52E4160BEE01}" destId="{DA4ADF7C-95F3-4F02-865A-A8AE6E620D20}" srcOrd="1" destOrd="0" presId="urn:microsoft.com/office/officeart/2005/8/layout/pyramid3"/>
    <dgm:cxn modelId="{4A2CF41C-138A-40F0-B491-3A75C278BB16}" srcId="{580E9396-04A3-44C8-A6EC-E9EF62E06150}" destId="{26FE75D4-B255-4AB6-8152-52E4160BEE01}" srcOrd="3" destOrd="0" parTransId="{9F0C3CC8-B694-4C9D-A216-EBE75CB231DB}" sibTransId="{7E7F0923-7901-4F12-9345-2F910CC11BB8}"/>
    <dgm:cxn modelId="{A0DB190A-4617-4F1B-B94C-369E4C46CEAC}" type="presOf" srcId="{68B672BB-54D0-4490-91DD-C8413C69987D}" destId="{50E753FA-542B-49ED-86D4-96434A422C83}" srcOrd="0" destOrd="0" presId="urn:microsoft.com/office/officeart/2005/8/layout/pyramid3"/>
    <dgm:cxn modelId="{839F3ADA-649B-456B-AFC7-9AD0A37F7F8F}" type="presOf" srcId="{9326D3C7-BCD6-4170-A0E4-26A4A50E1690}" destId="{FB7E06E0-31BF-434E-8137-EE0C0072B9FF}" srcOrd="0" destOrd="0" presId="urn:microsoft.com/office/officeart/2005/8/layout/pyramid3"/>
    <dgm:cxn modelId="{EFD33430-3CDE-4834-97F0-6CFBE1291E96}" type="presOf" srcId="{18610588-A0E0-4CFD-A5FF-C5812673E858}" destId="{C45D2119-8ABE-40AE-B724-6758AB98493F}" srcOrd="0" destOrd="0" presId="urn:microsoft.com/office/officeart/2005/8/layout/pyramid3"/>
    <dgm:cxn modelId="{394A9211-32BF-4AC8-A2E7-3FBE5D145B1A}" srcId="{580E9396-04A3-44C8-A6EC-E9EF62E06150}" destId="{9326D3C7-BCD6-4170-A0E4-26A4A50E1690}" srcOrd="1" destOrd="0" parTransId="{7DD1823F-FB01-4D08-B18D-1AD906BD0190}" sibTransId="{31C6BC12-F5A9-4B3D-A59A-2B8FD2FC5CE8}"/>
    <dgm:cxn modelId="{AB5DF596-1B5F-4461-A5B9-A77EDC21FE72}" type="presOf" srcId="{0251A9A5-D9CA-414F-BB12-5318ADA4CC38}" destId="{54D76025-3FA0-45F2-9F11-0DF3A90B3D33}" srcOrd="0" destOrd="0" presId="urn:microsoft.com/office/officeart/2005/8/layout/pyramid3"/>
    <dgm:cxn modelId="{E5A65EED-2A0E-402A-9BB9-9AED3C8ED488}" type="presOf" srcId="{18610588-A0E0-4CFD-A5FF-C5812673E858}" destId="{2B1A613C-4B29-4FF2-842E-A44E17F9ABC2}" srcOrd="1" destOrd="0" presId="urn:microsoft.com/office/officeart/2005/8/layout/pyramid3"/>
    <dgm:cxn modelId="{0F64B483-283A-4224-8653-90C089419855}" type="presParOf" srcId="{E173DBDA-99AB-4881-B906-54521B43252D}" destId="{F7F0D720-2992-4025-B751-6F128ECF178E}" srcOrd="0" destOrd="0" presId="urn:microsoft.com/office/officeart/2005/8/layout/pyramid3"/>
    <dgm:cxn modelId="{39A2BCA6-8F47-4866-B14B-FDD1757E8A8C}" type="presParOf" srcId="{F7F0D720-2992-4025-B751-6F128ECF178E}" destId="{54D76025-3FA0-45F2-9F11-0DF3A90B3D33}" srcOrd="0" destOrd="0" presId="urn:microsoft.com/office/officeart/2005/8/layout/pyramid3"/>
    <dgm:cxn modelId="{90A30C7E-08D6-444E-B3F8-C3341818B213}" type="presParOf" srcId="{F7F0D720-2992-4025-B751-6F128ECF178E}" destId="{82372497-A385-4E24-A04B-8B44CC54A6ED}" srcOrd="1" destOrd="0" presId="urn:microsoft.com/office/officeart/2005/8/layout/pyramid3"/>
    <dgm:cxn modelId="{17993E4B-17FA-4A83-B146-60D8898987FC}" type="presParOf" srcId="{E173DBDA-99AB-4881-B906-54521B43252D}" destId="{9C08F60F-7D37-481F-8AAC-6C37529C0B34}" srcOrd="1" destOrd="0" presId="urn:microsoft.com/office/officeart/2005/8/layout/pyramid3"/>
    <dgm:cxn modelId="{6A054F79-ACB8-4367-90AD-E5D45ADF2907}" type="presParOf" srcId="{9C08F60F-7D37-481F-8AAC-6C37529C0B34}" destId="{FB7E06E0-31BF-434E-8137-EE0C0072B9FF}" srcOrd="0" destOrd="0" presId="urn:microsoft.com/office/officeart/2005/8/layout/pyramid3"/>
    <dgm:cxn modelId="{FB861E34-1471-4769-855C-34002BCC7CB2}" type="presParOf" srcId="{9C08F60F-7D37-481F-8AAC-6C37529C0B34}" destId="{CA108B3C-1D36-4F49-AF11-3FE6A5FA3758}" srcOrd="1" destOrd="0" presId="urn:microsoft.com/office/officeart/2005/8/layout/pyramid3"/>
    <dgm:cxn modelId="{D55A40B0-C5EE-40C1-849B-C718FAA5B7CE}" type="presParOf" srcId="{E173DBDA-99AB-4881-B906-54521B43252D}" destId="{9738D3E5-36D0-4F5D-944A-D187DE5A954A}" srcOrd="2" destOrd="0" presId="urn:microsoft.com/office/officeart/2005/8/layout/pyramid3"/>
    <dgm:cxn modelId="{D60197D6-EAF6-4BA2-AA26-A5A3E8269A06}" type="presParOf" srcId="{9738D3E5-36D0-4F5D-944A-D187DE5A954A}" destId="{C45D2119-8ABE-40AE-B724-6758AB98493F}" srcOrd="0" destOrd="0" presId="urn:microsoft.com/office/officeart/2005/8/layout/pyramid3"/>
    <dgm:cxn modelId="{3DB00A06-C025-417A-B46D-A9FCE62063EC}" type="presParOf" srcId="{9738D3E5-36D0-4F5D-944A-D187DE5A954A}" destId="{2B1A613C-4B29-4FF2-842E-A44E17F9ABC2}" srcOrd="1" destOrd="0" presId="urn:microsoft.com/office/officeart/2005/8/layout/pyramid3"/>
    <dgm:cxn modelId="{2D2F2A83-B93C-4164-B05F-C1A253483C6B}" type="presParOf" srcId="{E173DBDA-99AB-4881-B906-54521B43252D}" destId="{E997B5EE-F853-4CAA-956C-F7CDB383124B}" srcOrd="3" destOrd="0" presId="urn:microsoft.com/office/officeart/2005/8/layout/pyramid3"/>
    <dgm:cxn modelId="{2F573B90-CA78-4EFA-81E2-EE2B13C3F784}" type="presParOf" srcId="{E997B5EE-F853-4CAA-956C-F7CDB383124B}" destId="{2008D705-9491-478F-A9D7-7F3C91A776CA}" srcOrd="0" destOrd="0" presId="urn:microsoft.com/office/officeart/2005/8/layout/pyramid3"/>
    <dgm:cxn modelId="{607692FD-060A-4EC4-9148-893D5F6BDEB1}" type="presParOf" srcId="{E997B5EE-F853-4CAA-956C-F7CDB383124B}" destId="{DA4ADF7C-95F3-4F02-865A-A8AE6E620D20}" srcOrd="1" destOrd="0" presId="urn:microsoft.com/office/officeart/2005/8/layout/pyramid3"/>
    <dgm:cxn modelId="{1F762354-582C-4BD5-9BC4-208CC73C1A76}" type="presParOf" srcId="{E173DBDA-99AB-4881-B906-54521B43252D}" destId="{5ABE5D09-B342-46FD-801F-028621D11FB2}" srcOrd="4" destOrd="0" presId="urn:microsoft.com/office/officeart/2005/8/layout/pyramid3"/>
    <dgm:cxn modelId="{31B50728-3D65-4C67-A292-52692B7DA548}" type="presParOf" srcId="{5ABE5D09-B342-46FD-801F-028621D11FB2}" destId="{50E753FA-542B-49ED-86D4-96434A422C83}" srcOrd="0" destOrd="0" presId="urn:microsoft.com/office/officeart/2005/8/layout/pyramid3"/>
    <dgm:cxn modelId="{270F557D-ADA2-43EF-A1B3-DE9B13D51847}" type="presParOf" srcId="{5ABE5D09-B342-46FD-801F-028621D11FB2}" destId="{CC8E1218-1D6E-4B24-AF2D-1FF5DF2FFAF9}"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D76025-3FA0-45F2-9F11-0DF3A90B3D33}">
      <dsp:nvSpPr>
        <dsp:cNvPr id="0" name=""/>
        <dsp:cNvSpPr/>
      </dsp:nvSpPr>
      <dsp:spPr>
        <a:xfrm rot="10800000">
          <a:off x="0" y="0"/>
          <a:ext cx="7854949" cy="872155"/>
        </a:xfrm>
        <a:prstGeom prst="trapezoid">
          <a:avLst>
            <a:gd name="adj" fmla="val 90064"/>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cap="small" baseline="0" dirty="0" smtClean="0">
              <a:solidFill>
                <a:schemeClr val="bg1"/>
              </a:solidFill>
              <a:latin typeface="Bell MT" panose="02020503060305020303" pitchFamily="18" charset="0"/>
            </a:rPr>
            <a:t>Research and Discovery</a:t>
          </a:r>
          <a:endParaRPr lang="en-US" sz="2400" b="1" kern="1200" cap="small" baseline="0" dirty="0">
            <a:solidFill>
              <a:schemeClr val="bg1"/>
            </a:solidFill>
            <a:latin typeface="Bell MT" panose="02020503060305020303" pitchFamily="18" charset="0"/>
          </a:endParaRPr>
        </a:p>
      </dsp:txBody>
      <dsp:txXfrm rot="-10800000">
        <a:off x="1374616" y="0"/>
        <a:ext cx="5105716" cy="872155"/>
      </dsp:txXfrm>
    </dsp:sp>
    <dsp:sp modelId="{FB7E06E0-31BF-434E-8137-EE0C0072B9FF}">
      <dsp:nvSpPr>
        <dsp:cNvPr id="0" name=""/>
        <dsp:cNvSpPr/>
      </dsp:nvSpPr>
      <dsp:spPr>
        <a:xfrm rot="10800000">
          <a:off x="785494" y="872155"/>
          <a:ext cx="6283959" cy="872155"/>
        </a:xfrm>
        <a:prstGeom prst="trapezoid">
          <a:avLst>
            <a:gd name="adj" fmla="val 90064"/>
          </a:avLst>
        </a:prstGeom>
        <a:solidFill>
          <a:schemeClr val="accent6">
            <a:alpha val="90000"/>
            <a:hueOff val="0"/>
            <a:satOff val="0"/>
            <a:lumOff val="0"/>
            <a:alphaOff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cap="small" baseline="0" dirty="0" smtClean="0">
              <a:solidFill>
                <a:schemeClr val="bg1"/>
              </a:solidFill>
              <a:latin typeface="Bell MT" panose="02020503060305020303" pitchFamily="18" charset="0"/>
            </a:rPr>
            <a:t>Preclinical</a:t>
          </a:r>
          <a:endParaRPr lang="en-US" sz="2400" b="1" kern="1200" cap="small" baseline="0" dirty="0">
            <a:solidFill>
              <a:schemeClr val="bg1"/>
            </a:solidFill>
            <a:latin typeface="Bell MT" panose="02020503060305020303" pitchFamily="18" charset="0"/>
          </a:endParaRPr>
        </a:p>
      </dsp:txBody>
      <dsp:txXfrm rot="-10800000">
        <a:off x="1885187" y="872155"/>
        <a:ext cx="4084573" cy="872155"/>
      </dsp:txXfrm>
    </dsp:sp>
    <dsp:sp modelId="{C45D2119-8ABE-40AE-B724-6758AB98493F}">
      <dsp:nvSpPr>
        <dsp:cNvPr id="0" name=""/>
        <dsp:cNvSpPr/>
      </dsp:nvSpPr>
      <dsp:spPr>
        <a:xfrm rot="10800000">
          <a:off x="1570989" y="1744311"/>
          <a:ext cx="4712969" cy="872155"/>
        </a:xfrm>
        <a:prstGeom prst="trapezoid">
          <a:avLst>
            <a:gd name="adj" fmla="val 90064"/>
          </a:avLst>
        </a:prstGeom>
        <a:solidFill>
          <a:schemeClr val="accent6">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cap="small" baseline="0" dirty="0" smtClean="0">
              <a:solidFill>
                <a:schemeClr val="bg1"/>
              </a:solidFill>
              <a:latin typeface="Bell MT" panose="02020503060305020303" pitchFamily="18" charset="0"/>
            </a:rPr>
            <a:t>Phase I</a:t>
          </a:r>
          <a:endParaRPr lang="en-US" sz="2400" b="1" kern="1200" cap="small" baseline="0" dirty="0">
            <a:solidFill>
              <a:schemeClr val="bg1"/>
            </a:solidFill>
            <a:latin typeface="Bell MT" panose="02020503060305020303" pitchFamily="18" charset="0"/>
          </a:endParaRPr>
        </a:p>
      </dsp:txBody>
      <dsp:txXfrm rot="-10800000">
        <a:off x="2395759" y="1744311"/>
        <a:ext cx="3063430" cy="872155"/>
      </dsp:txXfrm>
    </dsp:sp>
    <dsp:sp modelId="{2008D705-9491-478F-A9D7-7F3C91A776CA}">
      <dsp:nvSpPr>
        <dsp:cNvPr id="0" name=""/>
        <dsp:cNvSpPr/>
      </dsp:nvSpPr>
      <dsp:spPr>
        <a:xfrm rot="10800000">
          <a:off x="2356484" y="2616467"/>
          <a:ext cx="3141979" cy="872155"/>
        </a:xfrm>
        <a:prstGeom prst="trapezoid">
          <a:avLst>
            <a:gd name="adj" fmla="val 90064"/>
          </a:avLst>
        </a:prstGeom>
        <a:solidFill>
          <a:schemeClr val="accent6">
            <a:alpha val="90000"/>
            <a:hueOff val="0"/>
            <a:satOff val="0"/>
            <a:lumOff val="0"/>
            <a:alphaOff val="-3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cap="small" baseline="0" dirty="0" smtClean="0">
              <a:solidFill>
                <a:schemeClr val="bg1"/>
              </a:solidFill>
              <a:latin typeface="Bell MT" panose="02020503060305020303" pitchFamily="18" charset="0"/>
            </a:rPr>
            <a:t>Phase II</a:t>
          </a:r>
          <a:endParaRPr lang="en-US" sz="2400" b="1" kern="1200" cap="small" baseline="0" dirty="0">
            <a:solidFill>
              <a:schemeClr val="bg1"/>
            </a:solidFill>
            <a:latin typeface="Bell MT" panose="02020503060305020303" pitchFamily="18" charset="0"/>
          </a:endParaRPr>
        </a:p>
      </dsp:txBody>
      <dsp:txXfrm rot="-10800000">
        <a:off x="2906331" y="2616467"/>
        <a:ext cx="2042286" cy="872155"/>
      </dsp:txXfrm>
    </dsp:sp>
    <dsp:sp modelId="{50E753FA-542B-49ED-86D4-96434A422C83}">
      <dsp:nvSpPr>
        <dsp:cNvPr id="0" name=""/>
        <dsp:cNvSpPr/>
      </dsp:nvSpPr>
      <dsp:spPr>
        <a:xfrm rot="10800000">
          <a:off x="3141979" y="3488623"/>
          <a:ext cx="1570989" cy="872155"/>
        </a:xfrm>
        <a:prstGeom prst="trapezoid">
          <a:avLst>
            <a:gd name="adj" fmla="val 90064"/>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cap="small" baseline="0" dirty="0" smtClean="0">
              <a:solidFill>
                <a:schemeClr val="bg1"/>
              </a:solidFill>
              <a:latin typeface="Bell MT" panose="02020503060305020303" pitchFamily="18" charset="0"/>
            </a:rPr>
            <a:t>Phase </a:t>
          </a:r>
        </a:p>
        <a:p>
          <a:pPr lvl="0" algn="ctr" defTabSz="800100">
            <a:lnSpc>
              <a:spcPct val="90000"/>
            </a:lnSpc>
            <a:spcBef>
              <a:spcPct val="0"/>
            </a:spcBef>
            <a:spcAft>
              <a:spcPct val="35000"/>
            </a:spcAft>
          </a:pPr>
          <a:r>
            <a:rPr lang="en-US" sz="1800" b="1" kern="1200" cap="small" baseline="0" dirty="0" smtClean="0">
              <a:solidFill>
                <a:schemeClr val="bg1"/>
              </a:solidFill>
              <a:latin typeface="Bell MT" panose="02020503060305020303" pitchFamily="18" charset="0"/>
            </a:rPr>
            <a:t>III</a:t>
          </a:r>
          <a:endParaRPr lang="en-US" sz="1800" b="1" kern="1200" cap="small" baseline="0" dirty="0">
            <a:solidFill>
              <a:schemeClr val="bg1"/>
            </a:solidFill>
            <a:latin typeface="Bell MT" panose="02020503060305020303" pitchFamily="18" charset="0"/>
          </a:endParaRPr>
        </a:p>
      </dsp:txBody>
      <dsp:txXfrm rot="-10800000">
        <a:off x="3141979" y="3488623"/>
        <a:ext cx="1570989" cy="872155"/>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2CA420E-97C5-4FCB-BEFC-618280A1E8D9}" type="datetimeFigureOut">
              <a:rPr lang="en-GB" smtClean="0"/>
              <a:pPr/>
              <a:t>04/09/2016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A8FE9F0-8F42-41FD-8636-F4DD8B2D7069}" type="slidenum">
              <a:rPr lang="en-GB" smtClean="0"/>
              <a:pPr/>
              <a:t>‹#›</a:t>
            </a:fld>
            <a:endParaRPr lang="en-GB"/>
          </a:p>
        </p:txBody>
      </p:sp>
    </p:spTree>
    <p:extLst>
      <p:ext uri="{BB962C8B-B14F-4D97-AF65-F5344CB8AC3E}">
        <p14:creationId xmlns:p14="http://schemas.microsoft.com/office/powerpoint/2010/main" val="18651520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679C04-DB0D-42CE-AD4B-344E6C26262D}" type="datetimeFigureOut">
              <a:rPr lang="en-GB" smtClean="0"/>
              <a:pPr/>
              <a:t>04/09/2016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D7175-C833-454A-89D6-0A4303B12A23}" type="slidenum">
              <a:rPr lang="en-GB" smtClean="0"/>
              <a:pPr/>
              <a:t>‹#›</a:t>
            </a:fld>
            <a:endParaRPr lang="en-GB"/>
          </a:p>
        </p:txBody>
      </p:sp>
    </p:spTree>
    <p:extLst>
      <p:ext uri="{BB962C8B-B14F-4D97-AF65-F5344CB8AC3E}">
        <p14:creationId xmlns:p14="http://schemas.microsoft.com/office/powerpoint/2010/main" val="3796919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r>
            <a:br>
              <a:rPr lang="en-US" dirty="0" smtClean="0"/>
            </a:br>
            <a:r>
              <a:rPr lang="en-US" sz="1200" b="0" i="0" kern="1200" dirty="0" smtClean="0">
                <a:solidFill>
                  <a:schemeClr val="tx1"/>
                </a:solidFill>
                <a:effectLst/>
                <a:latin typeface="+mn-lt"/>
                <a:ea typeface="+mn-ea"/>
                <a:cs typeface="+mn-cs"/>
              </a:rPr>
              <a:t>At Charles River, we are passionate about our role in improving the quality of people’s lives. Our mission, our excellent science and our strong sense of purpose guide us in all that we do, and we approach each day with the knowledge that our work helps to improve the health and well-being of our families, friends and colleagues across the globe. Our collective efforts as One Charles River are the key to our success, and we know that every job and every person is important. Every day, each of us strives to make a difference in whatever way we can.</a:t>
            </a:r>
            <a:endParaRPr lang="en-US" dirty="0"/>
          </a:p>
        </p:txBody>
      </p:sp>
      <p:sp>
        <p:nvSpPr>
          <p:cNvPr id="4" name="Slide Number Placeholder 3"/>
          <p:cNvSpPr>
            <a:spLocks noGrp="1"/>
          </p:cNvSpPr>
          <p:nvPr>
            <p:ph type="sldNum" sz="quarter" idx="10"/>
          </p:nvPr>
        </p:nvSpPr>
        <p:spPr/>
        <p:txBody>
          <a:bodyPr/>
          <a:lstStyle/>
          <a:p>
            <a:fld id="{114D7175-C833-454A-89D6-0A4303B12A23}" type="slidenum">
              <a:rPr lang="en-GB" smtClean="0"/>
              <a:pPr/>
              <a:t>2</a:t>
            </a:fld>
            <a:endParaRPr lang="en-GB"/>
          </a:p>
        </p:txBody>
      </p:sp>
    </p:spTree>
    <p:extLst>
      <p:ext uri="{BB962C8B-B14F-4D97-AF65-F5344CB8AC3E}">
        <p14:creationId xmlns:p14="http://schemas.microsoft.com/office/powerpoint/2010/main" val="599683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51AACC2F-8995-48A3-BA46-B42389242816}" type="slidenum">
              <a:rPr lang="en-US" smtClean="0"/>
              <a:pPr/>
              <a:t>25</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xfrm>
            <a:off x="685800" y="4344025"/>
            <a:ext cx="5486400" cy="4114488"/>
          </a:xfrm>
          <a:noFill/>
          <a:ln w="9525"/>
        </p:spPr>
        <p:txBody>
          <a:bodyPr/>
          <a:lstStyle/>
          <a:p>
            <a:pPr eaLnBrk="1" hangingPunct="1"/>
            <a:endParaRPr lang="en-US" smtClean="0"/>
          </a:p>
        </p:txBody>
      </p:sp>
    </p:spTree>
    <p:extLst>
      <p:ext uri="{BB962C8B-B14F-4D97-AF65-F5344CB8AC3E}">
        <p14:creationId xmlns:p14="http://schemas.microsoft.com/office/powerpoint/2010/main" val="1800205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4075B43D-F1DE-44BB-B800-E22EA35B0771}" type="slidenum">
              <a:rPr lang="en-US" smtClean="0"/>
              <a:pPr/>
              <a:t>31</a:t>
            </a:fld>
            <a:endParaRPr lang="en-US" smtClean="0"/>
          </a:p>
        </p:txBody>
      </p:sp>
      <p:sp>
        <p:nvSpPr>
          <p:cNvPr id="31747"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F274C9C1-15D1-4757-A47F-F8EEA7A7EA58}" type="slidenum">
              <a:rPr lang="en-US" sz="1200">
                <a:effectLst/>
              </a:rPr>
              <a:pPr algn="r"/>
              <a:t>31</a:t>
            </a:fld>
            <a:endParaRPr lang="en-US" sz="1200">
              <a:effectLst/>
            </a:endParaRPr>
          </a:p>
        </p:txBody>
      </p:sp>
      <p:sp>
        <p:nvSpPr>
          <p:cNvPr id="31748" name="Rectangle 2"/>
          <p:cNvSpPr>
            <a:spLocks noGrp="1" noRot="1" noChangeAspect="1" noChangeArrowheads="1" noTextEdit="1"/>
          </p:cNvSpPr>
          <p:nvPr>
            <p:ph type="sldImg"/>
          </p:nvPr>
        </p:nvSpPr>
        <p:spPr>
          <a:xfrm>
            <a:off x="382588" y="685800"/>
            <a:ext cx="6096000" cy="3429000"/>
          </a:xfrm>
          <a:ln/>
        </p:spPr>
      </p:sp>
      <p:sp>
        <p:nvSpPr>
          <p:cNvPr id="31749" name="Rectangle 3"/>
          <p:cNvSpPr>
            <a:spLocks noGrp="1" noChangeArrowheads="1"/>
          </p:cNvSpPr>
          <p:nvPr>
            <p:ph type="body" idx="1"/>
          </p:nvPr>
        </p:nvSpPr>
        <p:spPr>
          <a:noFill/>
          <a:ln w="9525"/>
        </p:spPr>
        <p:txBody>
          <a:bodyPr/>
          <a:lstStyle/>
          <a:p>
            <a:pPr eaLnBrk="1" hangingPunct="1"/>
            <a:r>
              <a:rPr lang="en-GB" sz="600" b="1" smtClean="0"/>
              <a:t>The next few slides show the study designs and the dosing period as laid down in the ICH guidelines</a:t>
            </a:r>
            <a:r>
              <a:rPr lang="en-GB" sz="600" smtClean="0"/>
              <a:t> S5A.</a:t>
            </a:r>
          </a:p>
          <a:p>
            <a:pPr eaLnBrk="1" hangingPunct="1"/>
            <a:r>
              <a:rPr lang="en-GB" sz="600" smtClean="0"/>
              <a:t>There are 2 choices for examining fertility and embrofetal development in the rat.</a:t>
            </a:r>
          </a:p>
          <a:p>
            <a:pPr eaLnBrk="1" hangingPunct="1"/>
            <a:r>
              <a:rPr lang="en-GB" sz="600" smtClean="0"/>
              <a:t>1. Examines fertility and early establishment of pregnancy and the 2</a:t>
            </a:r>
            <a:r>
              <a:rPr lang="en-GB" sz="600" baseline="30000" smtClean="0"/>
              <a:t>nd</a:t>
            </a:r>
            <a:r>
              <a:rPr lang="en-GB" sz="600" smtClean="0"/>
              <a:t> looks additionally at the period of organogenesis.</a:t>
            </a:r>
          </a:p>
          <a:p>
            <a:pPr eaLnBrk="1" hangingPunct="1"/>
            <a:endParaRPr lang="en-GB" sz="600" smtClean="0"/>
          </a:p>
          <a:p>
            <a:pPr eaLnBrk="1" hangingPunct="1"/>
            <a:r>
              <a:rPr lang="en-GB" sz="600" smtClean="0"/>
              <a:t>In both designs, Males are dosed for 4 weeks prior to pairing, females for 15 days. </a:t>
            </a:r>
          </a:p>
          <a:p>
            <a:pPr eaLnBrk="1" hangingPunct="1"/>
            <a:r>
              <a:rPr lang="en-GB" sz="600" smtClean="0"/>
              <a:t>M &amp; F dosed during the mating period (max 3 weeks). Females dosed to either Day 6 of pregnancy (implantation) or Day 17 of pregnancy (closure of hard palate), males dosed until termination.</a:t>
            </a:r>
          </a:p>
          <a:p>
            <a:pPr eaLnBrk="1" hangingPunct="1"/>
            <a:r>
              <a:rPr lang="en-GB" sz="600" smtClean="0"/>
              <a:t>Extending treatment to Day 17 adds nothing to time taken to run study, only to evaluation phase </a:t>
            </a:r>
          </a:p>
          <a:p>
            <a:pPr eaLnBrk="1" hangingPunct="1"/>
            <a:r>
              <a:rPr lang="en-GB" sz="600" smtClean="0"/>
              <a:t>Females killed Day 21 - </a:t>
            </a:r>
            <a:r>
              <a:rPr lang="en-GB" sz="600" b="1" smtClean="0"/>
              <a:t>caesar and detailed fetal exams</a:t>
            </a:r>
            <a:r>
              <a:rPr lang="en-GB" sz="600" smtClean="0"/>
              <a:t> are also conducted. </a:t>
            </a:r>
          </a:p>
          <a:p>
            <a:pPr eaLnBrk="1" hangingPunct="1"/>
            <a:r>
              <a:rPr lang="en-GB" sz="600" smtClean="0"/>
              <a:t>Males killed after females. </a:t>
            </a:r>
          </a:p>
          <a:p>
            <a:pPr eaLnBrk="1" hangingPunct="1"/>
            <a:r>
              <a:rPr lang="en-GB" sz="600" smtClean="0"/>
              <a:t>If problems with females, males can be re-mated with untreated females to see if M or F problem.</a:t>
            </a:r>
          </a:p>
          <a:p>
            <a:pPr eaLnBrk="1" hangingPunct="1"/>
            <a:endParaRPr lang="en-GB" sz="600" smtClean="0"/>
          </a:p>
          <a:p>
            <a:pPr eaLnBrk="1" hangingPunct="1"/>
            <a:endParaRPr lang="en-GB" smtClean="0"/>
          </a:p>
        </p:txBody>
      </p:sp>
    </p:spTree>
    <p:extLst>
      <p:ext uri="{BB962C8B-B14F-4D97-AF65-F5344CB8AC3E}">
        <p14:creationId xmlns:p14="http://schemas.microsoft.com/office/powerpoint/2010/main" val="3022306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A9020995-556E-44A7-A561-5DDF789B7376}" type="slidenum">
              <a:rPr lang="en-US" smtClean="0"/>
              <a:pPr/>
              <a:t>33</a:t>
            </a:fld>
            <a:endParaRPr lang="en-US" smtClean="0"/>
          </a:p>
        </p:txBody>
      </p:sp>
      <p:sp>
        <p:nvSpPr>
          <p:cNvPr id="32771"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3981FB18-A5C8-4FB0-B54F-C763CD976F6E}" type="slidenum">
              <a:rPr lang="en-US" sz="1200">
                <a:effectLst/>
              </a:rPr>
              <a:pPr algn="r"/>
              <a:t>33</a:t>
            </a:fld>
            <a:endParaRPr lang="en-US" sz="1200">
              <a:effectLst/>
            </a:endParaRPr>
          </a:p>
        </p:txBody>
      </p:sp>
      <p:sp>
        <p:nvSpPr>
          <p:cNvPr id="32772" name="Rectangle 2"/>
          <p:cNvSpPr>
            <a:spLocks noGrp="1" noRot="1" noChangeAspect="1" noChangeArrowheads="1" noTextEdit="1"/>
          </p:cNvSpPr>
          <p:nvPr>
            <p:ph type="sldImg"/>
          </p:nvPr>
        </p:nvSpPr>
        <p:spPr>
          <a:xfrm>
            <a:off x="382588" y="685800"/>
            <a:ext cx="6096000" cy="3429000"/>
          </a:xfrm>
          <a:ln/>
        </p:spPr>
      </p:sp>
      <p:sp>
        <p:nvSpPr>
          <p:cNvPr id="32773" name="Rectangle 3"/>
          <p:cNvSpPr>
            <a:spLocks noGrp="1" noChangeArrowheads="1"/>
          </p:cNvSpPr>
          <p:nvPr>
            <p:ph type="body" idx="1"/>
          </p:nvPr>
        </p:nvSpPr>
        <p:spPr>
          <a:noFill/>
          <a:ln w="9525"/>
        </p:spPr>
        <p:txBody>
          <a:bodyPr/>
          <a:lstStyle/>
          <a:p>
            <a:pPr eaLnBrk="1" hangingPunct="1"/>
            <a:r>
              <a:rPr lang="en-GB" sz="600" smtClean="0"/>
              <a:t>Embryofetal development studies are used to assess the effect of compound on the development of offspring during the period of organogenesis.</a:t>
            </a:r>
          </a:p>
          <a:p>
            <a:pPr eaLnBrk="1" hangingPunct="1"/>
            <a:endParaRPr lang="en-GB" sz="600" smtClean="0"/>
          </a:p>
          <a:p>
            <a:pPr eaLnBrk="1" hangingPunct="1"/>
            <a:endParaRPr lang="en-GB" sz="600" smtClean="0"/>
          </a:p>
          <a:p>
            <a:pPr eaLnBrk="1" hangingPunct="1"/>
            <a:r>
              <a:rPr lang="en-GB" sz="600" smtClean="0"/>
              <a:t>In the EFD study, animals are dosed from the day of implantation to closure of the hard palate.</a:t>
            </a:r>
          </a:p>
          <a:p>
            <a:pPr eaLnBrk="1" hangingPunct="1"/>
            <a:r>
              <a:rPr lang="en-GB" sz="600" smtClean="0"/>
              <a:t>Mouse Day 6 to Day 15 Killed Day 18</a:t>
            </a:r>
          </a:p>
          <a:p>
            <a:pPr eaLnBrk="1" hangingPunct="1"/>
            <a:r>
              <a:rPr lang="en-GB" sz="600" smtClean="0"/>
              <a:t>Days of implantation and palate closure vary between species and strains</a:t>
            </a:r>
          </a:p>
          <a:p>
            <a:pPr eaLnBrk="1" hangingPunct="1"/>
            <a:r>
              <a:rPr lang="en-GB" sz="600" smtClean="0"/>
              <a:t>Rabbit /rat EFD: Mate rabbits (do preg test); pregnant rabbits dosed from Day 8 (implantation) to Day 20 (closure of hard palate) of pregnancy. Killed at term on Day 30. Caesar..</a:t>
            </a:r>
          </a:p>
          <a:p>
            <a:pPr eaLnBrk="1" hangingPunct="1"/>
            <a:endParaRPr lang="en-GB" smtClean="0"/>
          </a:p>
        </p:txBody>
      </p:sp>
    </p:spTree>
    <p:extLst>
      <p:ext uri="{BB962C8B-B14F-4D97-AF65-F5344CB8AC3E}">
        <p14:creationId xmlns:p14="http://schemas.microsoft.com/office/powerpoint/2010/main" val="3573571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24BD2CEF-F1EB-4447-BEC1-ABB67C8F0EA4}" type="slidenum">
              <a:rPr lang="en-US" smtClean="0"/>
              <a:pPr/>
              <a:t>38</a:t>
            </a:fld>
            <a:endParaRPr lang="en-US" smtClean="0"/>
          </a:p>
        </p:txBody>
      </p:sp>
      <p:sp>
        <p:nvSpPr>
          <p:cNvPr id="33795" name="Rectangle 7"/>
          <p:cNvSpPr txBox="1">
            <a:spLocks noGrp="1" noChangeArrowheads="1"/>
          </p:cNvSpPr>
          <p:nvPr/>
        </p:nvSpPr>
        <p:spPr bwMode="auto">
          <a:xfrm>
            <a:off x="3884613" y="8684926"/>
            <a:ext cx="2971800" cy="457513"/>
          </a:xfrm>
          <a:prstGeom prst="rect">
            <a:avLst/>
          </a:prstGeom>
          <a:noFill/>
          <a:ln w="9525">
            <a:noFill/>
            <a:miter lim="800000"/>
            <a:headEnd/>
            <a:tailEnd/>
          </a:ln>
        </p:spPr>
        <p:txBody>
          <a:bodyPr anchor="b"/>
          <a:lstStyle/>
          <a:p>
            <a:pPr algn="r"/>
            <a:fld id="{A902DA7E-72F3-4320-9424-7FCDF7249429}" type="slidenum">
              <a:rPr lang="en-US" sz="1200">
                <a:effectLst/>
              </a:rPr>
              <a:pPr algn="r"/>
              <a:t>38</a:t>
            </a:fld>
            <a:endParaRPr lang="en-US" sz="1200">
              <a:effectLst/>
            </a:endParaRPr>
          </a:p>
        </p:txBody>
      </p:sp>
      <p:sp>
        <p:nvSpPr>
          <p:cNvPr id="33796" name="Rectangle 2"/>
          <p:cNvSpPr>
            <a:spLocks noGrp="1" noRot="1" noChangeAspect="1" noChangeArrowheads="1" noTextEdit="1"/>
          </p:cNvSpPr>
          <p:nvPr>
            <p:ph type="sldImg"/>
          </p:nvPr>
        </p:nvSpPr>
        <p:spPr>
          <a:xfrm>
            <a:off x="382588" y="685800"/>
            <a:ext cx="6096000" cy="3429000"/>
          </a:xfrm>
          <a:ln/>
        </p:spPr>
      </p:sp>
      <p:sp>
        <p:nvSpPr>
          <p:cNvPr id="33797" name="Rectangle 3"/>
          <p:cNvSpPr>
            <a:spLocks noGrp="1" noChangeArrowheads="1"/>
          </p:cNvSpPr>
          <p:nvPr>
            <p:ph type="body" idx="1"/>
          </p:nvPr>
        </p:nvSpPr>
        <p:spPr>
          <a:noFill/>
          <a:ln w="9525"/>
        </p:spPr>
        <p:txBody>
          <a:bodyPr/>
          <a:lstStyle/>
          <a:p>
            <a:pPr eaLnBrk="1" hangingPunct="1">
              <a:spcBef>
                <a:spcPct val="50000"/>
              </a:spcBef>
              <a:spcAft>
                <a:spcPct val="50000"/>
              </a:spcAft>
            </a:pPr>
            <a:r>
              <a:rPr lang="en-GB" sz="600" smtClean="0"/>
              <a:t>Pre &amp; post natal studies determines the effect of the test material on late fetal development through parturition to weaning</a:t>
            </a:r>
          </a:p>
          <a:p>
            <a:pPr eaLnBrk="1" hangingPunct="1"/>
            <a:r>
              <a:rPr lang="en-GB" sz="600" smtClean="0"/>
              <a:t>These studies includes repeat dosing during organogenesis, because certain effects on this stage may not be evident until examination of live offspring</a:t>
            </a:r>
          </a:p>
          <a:p>
            <a:pPr eaLnBrk="1" hangingPunct="1"/>
            <a:r>
              <a:rPr lang="en-GB" sz="600" smtClean="0"/>
              <a:t>Also provides information on reversibility of any effects that may have been seen in the embryofetal study</a:t>
            </a:r>
          </a:p>
          <a:p>
            <a:pPr eaLnBrk="1" hangingPunct="1">
              <a:spcBef>
                <a:spcPct val="50000"/>
              </a:spcBef>
              <a:spcAft>
                <a:spcPct val="50000"/>
              </a:spcAft>
            </a:pPr>
            <a:endParaRPr lang="en-GB" sz="600" smtClean="0"/>
          </a:p>
          <a:p>
            <a:pPr eaLnBrk="1" hangingPunct="1">
              <a:spcBef>
                <a:spcPct val="50000"/>
              </a:spcBef>
              <a:spcAft>
                <a:spcPct val="50000"/>
              </a:spcAft>
            </a:pPr>
            <a:r>
              <a:rPr lang="en-GB" sz="600" smtClean="0"/>
              <a:t>It can also extend to assessing the mating performance of the F1 generation (the offspring born to the dams that were dosed with the compound</a:t>
            </a:r>
            <a:endParaRPr lang="en-GB" sz="800" smtClean="0"/>
          </a:p>
          <a:p>
            <a:pPr eaLnBrk="1" hangingPunct="1"/>
            <a:r>
              <a:rPr lang="en-GB" sz="600" smtClean="0"/>
              <a:t>Rat pre&amp;post natal</a:t>
            </a:r>
          </a:p>
          <a:p>
            <a:pPr eaLnBrk="1" hangingPunct="1"/>
            <a:r>
              <a:rPr lang="en-GB" sz="600" smtClean="0"/>
              <a:t>Females dosed from Day 7 (implantation) of pregnancy to Day 22, allowed to litter. Dose females until litter day 22.  Assess development of pups.</a:t>
            </a:r>
          </a:p>
        </p:txBody>
      </p:sp>
    </p:spTree>
    <p:extLst>
      <p:ext uri="{BB962C8B-B14F-4D97-AF65-F5344CB8AC3E}">
        <p14:creationId xmlns:p14="http://schemas.microsoft.com/office/powerpoint/2010/main" val="1905308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5C25B109-D2B9-404F-963C-B74CFDED7AFD}" type="slidenum">
              <a:rPr lang="en-US" smtClean="0"/>
              <a:pPr/>
              <a:t>48</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w="9525"/>
        </p:spPr>
        <p:txBody>
          <a:bodyPr/>
          <a:lstStyle/>
          <a:p>
            <a:endParaRPr lang="en-US" smtClean="0"/>
          </a:p>
        </p:txBody>
      </p:sp>
    </p:spTree>
    <p:extLst>
      <p:ext uri="{BB962C8B-B14F-4D97-AF65-F5344CB8AC3E}">
        <p14:creationId xmlns:p14="http://schemas.microsoft.com/office/powerpoint/2010/main" val="746159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F0961167-41BA-4489-AA2A-4AF42D43CCAD}" type="slidenum">
              <a:rPr lang="en-US" smtClean="0"/>
              <a:pPr/>
              <a:t>49</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w="9525"/>
        </p:spPr>
        <p:txBody>
          <a:bodyPr/>
          <a:lstStyle/>
          <a:p>
            <a:endParaRPr lang="en-US" smtClean="0"/>
          </a:p>
        </p:txBody>
      </p:sp>
    </p:spTree>
    <p:extLst>
      <p:ext uri="{BB962C8B-B14F-4D97-AF65-F5344CB8AC3E}">
        <p14:creationId xmlns:p14="http://schemas.microsoft.com/office/powerpoint/2010/main" val="4081963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8C700266-0285-422F-B6F2-5DFCB01B636D}" type="slidenum">
              <a:rPr lang="en-US" smtClean="0"/>
              <a:pPr/>
              <a:t>51</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w="9525"/>
        </p:spPr>
        <p:txBody>
          <a:bodyPr/>
          <a:lstStyle/>
          <a:p>
            <a:pPr eaLnBrk="1" hangingPunct="1"/>
            <a:r>
              <a:rPr lang="en-US" smtClean="0"/>
              <a:t>Target 10-12 live births</a:t>
            </a:r>
          </a:p>
        </p:txBody>
      </p:sp>
    </p:spTree>
    <p:extLst>
      <p:ext uri="{BB962C8B-B14F-4D97-AF65-F5344CB8AC3E}">
        <p14:creationId xmlns:p14="http://schemas.microsoft.com/office/powerpoint/2010/main" val="2537953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12888" y="601663"/>
            <a:ext cx="3806825" cy="2141537"/>
          </a:xfrm>
        </p:spPr>
      </p:sp>
      <p:sp>
        <p:nvSpPr>
          <p:cNvPr id="3" name="Notes Placeholder 2"/>
          <p:cNvSpPr>
            <a:spLocks noGrp="1"/>
          </p:cNvSpPr>
          <p:nvPr>
            <p:ph type="body" idx="1"/>
          </p:nvPr>
        </p:nvSpPr>
        <p:spPr/>
        <p:txBody>
          <a:bodyPr>
            <a:normAutofit/>
          </a:bodyPr>
          <a:lstStyle/>
          <a:p>
            <a:pPr defTabSz="897195">
              <a:defRPr/>
            </a:pPr>
            <a:r>
              <a:rPr lang="en-US" dirty="0" smtClean="0"/>
              <a:t>The Charles River Executive Committee established the 3Rs Working Group in 2011 to increase the focus on the </a:t>
            </a:r>
            <a:r>
              <a:rPr lang="en-US" b="1" dirty="0" smtClean="0"/>
              <a:t>3Rs</a:t>
            </a:r>
            <a:r>
              <a:rPr lang="en-US" dirty="0" smtClean="0"/>
              <a:t>: </a:t>
            </a:r>
            <a:r>
              <a:rPr lang="en-US" b="1" dirty="0" smtClean="0"/>
              <a:t>Replacement</a:t>
            </a:r>
            <a:r>
              <a:rPr lang="en-US" dirty="0" smtClean="0"/>
              <a:t>, </a:t>
            </a:r>
            <a:r>
              <a:rPr lang="en-US" b="1" dirty="0" smtClean="0"/>
              <a:t>Reduction</a:t>
            </a:r>
            <a:r>
              <a:rPr lang="en-US" dirty="0" smtClean="0"/>
              <a:t> and </a:t>
            </a:r>
            <a:r>
              <a:rPr lang="en-US" b="1" dirty="0" smtClean="0"/>
              <a:t>Refinement</a:t>
            </a:r>
            <a:r>
              <a:rPr lang="en-US" dirty="0" smtClean="0"/>
              <a:t>; throughout Charles River businesses.</a:t>
            </a:r>
            <a:r>
              <a:rPr lang="en-US" baseline="0" dirty="0" smtClean="0"/>
              <a:t> </a:t>
            </a:r>
            <a:endParaRPr lang="en-US" dirty="0" smtClean="0"/>
          </a:p>
          <a:p>
            <a:endParaRPr lang="en-US" dirty="0" smtClean="0"/>
          </a:p>
          <a:p>
            <a:r>
              <a:rPr lang="en-US" dirty="0" smtClean="0"/>
              <a:t>Intranet 3Rs page provides information on 3Rs activities within Charles River as well as providing links on the 3Rs external to Charles River. </a:t>
            </a:r>
          </a:p>
          <a:p>
            <a:endParaRPr lang="en-US" dirty="0" smtClean="0"/>
          </a:p>
          <a:p>
            <a:r>
              <a:rPr lang="en-US" dirty="0" smtClean="0"/>
              <a:t>Intranet CR 3Rs team site is for Scientific staff interested in the 3Rs at Charles River, current offerings and those in development,</a:t>
            </a:r>
            <a:r>
              <a:rPr lang="en-US" baseline="0" dirty="0" smtClean="0"/>
              <a:t> They </a:t>
            </a:r>
            <a:r>
              <a:rPr lang="en-US" dirty="0" smtClean="0"/>
              <a:t>can find detailed information on this Team Site.</a:t>
            </a:r>
          </a:p>
          <a:p>
            <a:endParaRPr lang="en-US" dirty="0" smtClean="0"/>
          </a:p>
          <a:p>
            <a:r>
              <a:rPr lang="en-US" dirty="0" smtClean="0"/>
              <a:t>Articles in Newsletter highlight how the 3Rs</a:t>
            </a:r>
            <a:r>
              <a:rPr lang="en-US" baseline="0" dirty="0" smtClean="0"/>
              <a:t> are being implemented at CR – audience is the general CR employee</a:t>
            </a:r>
          </a:p>
          <a:p>
            <a:endParaRPr lang="en-US" dirty="0" smtClean="0"/>
          </a:p>
          <a:p>
            <a:endParaRPr lang="en-US" dirty="0" smtClean="0"/>
          </a:p>
          <a:p>
            <a:endParaRPr lang="en-US" dirty="0" smtClean="0"/>
          </a:p>
          <a:p>
            <a:endParaRPr lang="en-US" dirty="0" smtClean="0"/>
          </a:p>
          <a:p>
            <a:r>
              <a:rPr lang="en-US" dirty="0" smtClean="0"/>
              <a:t>(3Rs Mark</a:t>
            </a:r>
            <a:r>
              <a:rPr lang="en-US" baseline="0" dirty="0" smtClean="0"/>
              <a:t> owned by CR)</a:t>
            </a:r>
            <a:endParaRPr lang="en-US" dirty="0"/>
          </a:p>
        </p:txBody>
      </p:sp>
      <p:sp>
        <p:nvSpPr>
          <p:cNvPr id="4" name="Header Placeholder 3"/>
          <p:cNvSpPr>
            <a:spLocks noGrp="1"/>
          </p:cNvSpPr>
          <p:nvPr>
            <p:ph type="hdr" sz="quarter" idx="10"/>
          </p:nvPr>
        </p:nvSpPr>
        <p:spPr/>
        <p:txBody>
          <a:bodyPr/>
          <a:lstStyle/>
          <a:p>
            <a:r>
              <a:rPr lang="en-US" dirty="0" smtClean="0"/>
              <a:t>Marilyn Brown</a:t>
            </a:r>
            <a:endParaRPr lang="en-US" dirty="0"/>
          </a:p>
        </p:txBody>
      </p:sp>
      <p:sp>
        <p:nvSpPr>
          <p:cNvPr id="5" name="Footer Placeholder 4"/>
          <p:cNvSpPr>
            <a:spLocks noGrp="1"/>
          </p:cNvSpPr>
          <p:nvPr>
            <p:ph type="ftr" sz="quarter" idx="11"/>
          </p:nvPr>
        </p:nvSpPr>
        <p:spPr/>
        <p:txBody>
          <a:bodyPr/>
          <a:lstStyle/>
          <a:p>
            <a:r>
              <a:rPr lang="en-US" dirty="0" smtClean="0"/>
              <a:t>AW from a global perspective</a:t>
            </a:r>
            <a:endParaRPr lang="en-US" dirty="0"/>
          </a:p>
        </p:txBody>
      </p:sp>
      <p:sp>
        <p:nvSpPr>
          <p:cNvPr id="6" name="Slide Number Placeholder 5"/>
          <p:cNvSpPr>
            <a:spLocks noGrp="1"/>
          </p:cNvSpPr>
          <p:nvPr>
            <p:ph type="sldNum" sz="quarter" idx="12"/>
          </p:nvPr>
        </p:nvSpPr>
        <p:spPr/>
        <p:txBody>
          <a:bodyPr/>
          <a:lstStyle/>
          <a:p>
            <a:fld id="{95D638FC-E722-48AD-A73B-3AC2F6FDF51D}" type="slidenum">
              <a:rPr lang="en-US" smtClean="0"/>
              <a:pPr/>
              <a:t>75</a:t>
            </a:fld>
            <a:endParaRPr lang="en-US" dirty="0"/>
          </a:p>
        </p:txBody>
      </p:sp>
    </p:spTree>
    <p:extLst>
      <p:ext uri="{BB962C8B-B14F-4D97-AF65-F5344CB8AC3E}">
        <p14:creationId xmlns:p14="http://schemas.microsoft.com/office/powerpoint/2010/main" val="2668336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The photosafety decision tree allows for multiple approaches, as outlined in the ICH S10 guidance for the Photosafety Evaluation of Pharmaceuticals.  If the test material fulfills one or more of these criteria; absorbs between 290 and 700 nm, distributes sufficiently to sun exposed tissues (skin or eye) and generates a reactive molecular species following absorption of UV or visible light, then photosafety evaluation is recommended.  The first step is the </a:t>
            </a:r>
            <a:r>
              <a:rPr lang="en-US" i="1" smtClean="0"/>
              <a:t>in vitro</a:t>
            </a:r>
            <a:r>
              <a:rPr lang="en-US" smtClean="0"/>
              <a:t> 3T3 neutral red phototoxicity test.  If this is negative, in general no further testing is necessary.  If positive, development can be stopped, the drug labeled as having phototoxic potential, or preclinical in vivo testing performed.  If this is negative, no further testing is required.  If positive, development can be stopped, the drug labeled as having phototoxic potential, or clinical testing performed.  If negative, then there is no photosafety liability.  If positive, then development can be stopped or the drug labeled as having phototoxic potential.  Early consultation with CRL experts at the Horsham PA site is the best approach when addressing photosafety issues.  </a:t>
            </a:r>
          </a:p>
        </p:txBody>
      </p:sp>
      <p:sp>
        <p:nvSpPr>
          <p:cNvPr id="4" name="Slide Number Placeholder 3"/>
          <p:cNvSpPr>
            <a:spLocks noGrp="1"/>
          </p:cNvSpPr>
          <p:nvPr>
            <p:ph type="sldNum" sz="quarter" idx="5"/>
          </p:nvPr>
        </p:nvSpPr>
        <p:spPr/>
        <p:txBody>
          <a:bodyPr/>
          <a:lstStyle/>
          <a:p>
            <a:pPr>
              <a:defRPr/>
            </a:pPr>
            <a:fld id="{8A79C4A9-0F50-4594-9ED0-DFAEEE556532}" type="slidenum">
              <a:rPr lang="en-US" smtClean="0"/>
              <a:pPr>
                <a:defRPr/>
              </a:pPr>
              <a:t>79</a:t>
            </a:fld>
            <a:endParaRPr lang="en-US"/>
          </a:p>
        </p:txBody>
      </p:sp>
    </p:spTree>
    <p:extLst>
      <p:ext uri="{BB962C8B-B14F-4D97-AF65-F5344CB8AC3E}">
        <p14:creationId xmlns:p14="http://schemas.microsoft.com/office/powerpoint/2010/main" val="4159839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12888" y="601663"/>
            <a:ext cx="3806825" cy="2141537"/>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Marilyn Brown</a:t>
            </a:r>
            <a:endParaRPr lang="en-US" dirty="0"/>
          </a:p>
        </p:txBody>
      </p:sp>
      <p:sp>
        <p:nvSpPr>
          <p:cNvPr id="5" name="Footer Placeholder 4"/>
          <p:cNvSpPr>
            <a:spLocks noGrp="1"/>
          </p:cNvSpPr>
          <p:nvPr>
            <p:ph type="ftr" sz="quarter" idx="11"/>
          </p:nvPr>
        </p:nvSpPr>
        <p:spPr/>
        <p:txBody>
          <a:bodyPr/>
          <a:lstStyle/>
          <a:p>
            <a:r>
              <a:rPr lang="en-US" dirty="0" smtClean="0"/>
              <a:t>AW from a global perspective</a:t>
            </a:r>
            <a:endParaRPr lang="en-US" dirty="0"/>
          </a:p>
        </p:txBody>
      </p:sp>
      <p:sp>
        <p:nvSpPr>
          <p:cNvPr id="6" name="Slide Number Placeholder 5"/>
          <p:cNvSpPr>
            <a:spLocks noGrp="1"/>
          </p:cNvSpPr>
          <p:nvPr>
            <p:ph type="sldNum" sz="quarter" idx="12"/>
          </p:nvPr>
        </p:nvSpPr>
        <p:spPr/>
        <p:txBody>
          <a:bodyPr/>
          <a:lstStyle/>
          <a:p>
            <a:fld id="{95D638FC-E722-48AD-A73B-3AC2F6FDF51D}" type="slidenum">
              <a:rPr lang="en-US" smtClean="0"/>
              <a:pPr/>
              <a:t>85</a:t>
            </a:fld>
            <a:endParaRPr lang="en-US" dirty="0"/>
          </a:p>
        </p:txBody>
      </p:sp>
    </p:spTree>
    <p:extLst>
      <p:ext uri="{BB962C8B-B14F-4D97-AF65-F5344CB8AC3E}">
        <p14:creationId xmlns:p14="http://schemas.microsoft.com/office/powerpoint/2010/main" val="2103330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6"/>
          <p:cNvSpPr>
            <a:spLocks noGrp="1" noChangeArrowheads="1"/>
          </p:cNvSpPr>
          <p:nvPr>
            <p:ph type="ftr" sz="quarter" idx="4"/>
          </p:nvPr>
        </p:nvSpPr>
        <p:spPr>
          <a:noFill/>
        </p:spPr>
        <p:txBody>
          <a:bodyPr/>
          <a:lstStyle/>
          <a:p>
            <a:r>
              <a:rPr lang="en-US" smtClean="0"/>
              <a:t>AW from a global perspective</a:t>
            </a:r>
            <a:endParaRPr lang="en-US" dirty="0"/>
          </a:p>
        </p:txBody>
      </p:sp>
      <p:sp>
        <p:nvSpPr>
          <p:cNvPr id="108547" name="Rectangle 7"/>
          <p:cNvSpPr>
            <a:spLocks noGrp="1" noChangeArrowheads="1"/>
          </p:cNvSpPr>
          <p:nvPr>
            <p:ph type="sldNum" sz="quarter" idx="5"/>
          </p:nvPr>
        </p:nvSpPr>
        <p:spPr>
          <a:noFill/>
        </p:spPr>
        <p:txBody>
          <a:bodyPr/>
          <a:lstStyle/>
          <a:p>
            <a:fld id="{368B1020-1DFC-491D-91CD-169D89AE37BA}" type="slidenum">
              <a:rPr lang="en-US"/>
              <a:pPr/>
              <a:t>86</a:t>
            </a:fld>
            <a:endParaRPr lang="en-US" dirty="0"/>
          </a:p>
        </p:txBody>
      </p:sp>
      <p:sp>
        <p:nvSpPr>
          <p:cNvPr id="108548" name="Rectangle 2"/>
          <p:cNvSpPr>
            <a:spLocks noGrp="1" noRot="1" noChangeAspect="1" noChangeArrowheads="1" noTextEdit="1"/>
          </p:cNvSpPr>
          <p:nvPr>
            <p:ph type="sldImg"/>
          </p:nvPr>
        </p:nvSpPr>
        <p:spPr>
          <a:xfrm>
            <a:off x="1512888" y="601663"/>
            <a:ext cx="3806825" cy="2141537"/>
          </a:xfrm>
          <a:ln/>
        </p:spPr>
      </p:sp>
      <p:sp>
        <p:nvSpPr>
          <p:cNvPr id="108549" name="Rectangle 3"/>
          <p:cNvSpPr>
            <a:spLocks noGrp="1" noChangeArrowheads="1"/>
          </p:cNvSpPr>
          <p:nvPr>
            <p:ph type="body" idx="1"/>
          </p:nvPr>
        </p:nvSpPr>
        <p:spPr>
          <a:noFill/>
          <a:ln/>
        </p:spPr>
        <p:txBody>
          <a:bodyPr/>
          <a:lstStyle/>
          <a:p>
            <a:pPr eaLnBrk="1" hangingPunct="1"/>
            <a:endParaRPr lang="en-US" dirty="0" smtClean="0"/>
          </a:p>
        </p:txBody>
      </p:sp>
      <p:sp>
        <p:nvSpPr>
          <p:cNvPr id="6" name="Header Placeholder 5"/>
          <p:cNvSpPr>
            <a:spLocks noGrp="1"/>
          </p:cNvSpPr>
          <p:nvPr>
            <p:ph type="hdr" sz="quarter" idx="10"/>
          </p:nvPr>
        </p:nvSpPr>
        <p:spPr/>
        <p:txBody>
          <a:bodyPr/>
          <a:lstStyle/>
          <a:p>
            <a:r>
              <a:rPr lang="en-US" smtClean="0"/>
              <a:t>Marilyn Brown</a:t>
            </a:r>
            <a:endParaRPr lang="en-US" dirty="0"/>
          </a:p>
        </p:txBody>
      </p:sp>
    </p:spTree>
    <p:extLst>
      <p:ext uri="{BB962C8B-B14F-4D97-AF65-F5344CB8AC3E}">
        <p14:creationId xmlns:p14="http://schemas.microsoft.com/office/powerpoint/2010/main" val="20359870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le cover">
    <p:spTree>
      <p:nvGrpSpPr>
        <p:cNvPr id="1" name=""/>
        <p:cNvGrpSpPr/>
        <p:nvPr/>
      </p:nvGrpSpPr>
      <p:grpSpPr>
        <a:xfrm>
          <a:off x="0" y="0"/>
          <a:ext cx="0" cy="0"/>
          <a:chOff x="0" y="0"/>
          <a:chExt cx="0" cy="0"/>
        </a:xfrm>
      </p:grpSpPr>
      <p:sp>
        <p:nvSpPr>
          <p:cNvPr id="23" name="Rectangle 22"/>
          <p:cNvSpPr/>
          <p:nvPr userDrawn="1"/>
        </p:nvSpPr>
        <p:spPr>
          <a:xfrm>
            <a:off x="3583604" y="3577985"/>
            <a:ext cx="8608395" cy="106120"/>
          </a:xfrm>
          <a:prstGeom prst="rect">
            <a:avLst/>
          </a:prstGeom>
          <a:solidFill>
            <a:srgbClr val="304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p:cNvSpPr>
            <a:spLocks noGrp="1"/>
          </p:cNvSpPr>
          <p:nvPr>
            <p:ph type="ctrTitle" hasCustomPrompt="1"/>
          </p:nvPr>
        </p:nvSpPr>
        <p:spPr>
          <a:xfrm>
            <a:off x="3583605" y="1139688"/>
            <a:ext cx="6116986" cy="2447728"/>
          </a:xfrm>
          <a:prstGeom prst="rect">
            <a:avLst/>
          </a:prstGeom>
        </p:spPr>
        <p:txBody>
          <a:bodyPr anchor="b"/>
          <a:lstStyle>
            <a:lvl1pPr algn="l">
              <a:defRPr sz="5000" b="1" i="0" cap="all" baseline="0">
                <a:solidFill>
                  <a:schemeClr val="tx1">
                    <a:lumMod val="65000"/>
                    <a:lumOff val="35000"/>
                  </a:schemeClr>
                </a:solidFill>
                <a:latin typeface="Arial Narrow" charset="0"/>
                <a:ea typeface="Arial Narrow" charset="0"/>
                <a:cs typeface="Arial Narrow" charset="0"/>
              </a:defRPr>
            </a:lvl1pPr>
          </a:lstStyle>
          <a:p>
            <a:r>
              <a:rPr lang="en-US" dirty="0" smtClean="0"/>
              <a:t>CLICK TO EDIT MASTER TITLE STYLE</a:t>
            </a:r>
            <a:endParaRPr lang="en-GB" dirty="0"/>
          </a:p>
        </p:txBody>
      </p:sp>
      <p:sp>
        <p:nvSpPr>
          <p:cNvPr id="20" name="Subtitle 2"/>
          <p:cNvSpPr>
            <a:spLocks noGrp="1"/>
          </p:cNvSpPr>
          <p:nvPr>
            <p:ph type="subTitle" idx="1"/>
          </p:nvPr>
        </p:nvSpPr>
        <p:spPr>
          <a:xfrm>
            <a:off x="3583605" y="3776870"/>
            <a:ext cx="6116986" cy="305617"/>
          </a:xfrm>
          <a:prstGeom prst="rect">
            <a:avLst/>
          </a:prstGeom>
        </p:spPr>
        <p:txBody>
          <a:bodyPr anchor="t"/>
          <a:lstStyle>
            <a:lvl1pPr marL="0" indent="0" algn="l">
              <a:buNone/>
              <a:defRPr sz="1800">
                <a:solidFill>
                  <a:schemeClr val="accent3">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11"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a:p>
        </p:txBody>
      </p:sp>
      <p:cxnSp>
        <p:nvCxnSpPr>
          <p:cNvPr id="12" name="Straight Connector 11"/>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latin typeface="Arial Narrow" charset="0"/>
                <a:ea typeface="Arial Narrow" charset="0"/>
                <a:cs typeface="Arial Narrow" charset="0"/>
              </a:defRPr>
            </a:lvl1pPr>
          </a:lstStyle>
          <a:p>
            <a:r>
              <a:rPr lang="en-IN" smtClean="0"/>
              <a:t>EVERY STEP OF THE WAY</a:t>
            </a:r>
            <a:endParaRPr lang="en-GB"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spTree>
    <p:extLst>
      <p:ext uri="{BB962C8B-B14F-4D97-AF65-F5344CB8AC3E}">
        <p14:creationId xmlns:p14="http://schemas.microsoft.com/office/powerpoint/2010/main" val="423153030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Welcome Message">
    <p:spTree>
      <p:nvGrpSpPr>
        <p:cNvPr id="1" name=""/>
        <p:cNvGrpSpPr/>
        <p:nvPr/>
      </p:nvGrpSpPr>
      <p:grpSpPr>
        <a:xfrm>
          <a:off x="0" y="0"/>
          <a:ext cx="0" cy="0"/>
          <a:chOff x="0" y="0"/>
          <a:chExt cx="0" cy="0"/>
        </a:xfrm>
      </p:grpSpPr>
      <p:sp>
        <p:nvSpPr>
          <p:cNvPr id="13" name="Picture Placeholder 3"/>
          <p:cNvSpPr>
            <a:spLocks noGrp="1"/>
          </p:cNvSpPr>
          <p:nvPr>
            <p:ph type="pic" sz="quarter" idx="10"/>
          </p:nvPr>
        </p:nvSpPr>
        <p:spPr>
          <a:xfrm>
            <a:off x="3573358" y="2324100"/>
            <a:ext cx="2198792" cy="2074396"/>
          </a:xfrm>
          <a:prstGeom prst="rect">
            <a:avLst/>
          </a:prstGeom>
          <a:solidFill>
            <a:schemeClr val="bg1"/>
          </a:solidFill>
        </p:spPr>
      </p:sp>
      <p:sp>
        <p:nvSpPr>
          <p:cNvPr id="14" name="Text Placeholder 13"/>
          <p:cNvSpPr>
            <a:spLocks noGrp="1"/>
          </p:cNvSpPr>
          <p:nvPr>
            <p:ph type="body" sz="quarter" idx="13"/>
          </p:nvPr>
        </p:nvSpPr>
        <p:spPr>
          <a:xfrm>
            <a:off x="6248019" y="2674865"/>
            <a:ext cx="5771261" cy="1450635"/>
          </a:xfrm>
          <a:prstGeom prst="rect">
            <a:avLst/>
          </a:prstGeom>
        </p:spPr>
        <p:txBody>
          <a:bodyPr>
            <a:noAutofit/>
          </a:bodyPr>
          <a:lstStyle>
            <a:lvl1pPr marL="0" indent="0">
              <a:lnSpc>
                <a:spcPct val="120000"/>
              </a:lnSpc>
              <a:spcBef>
                <a:spcPts val="0"/>
              </a:spcBef>
              <a:buNone/>
              <a:defRPr sz="1800">
                <a:solidFill>
                  <a:schemeClr val="bg2">
                    <a:lumMod val="50000"/>
                  </a:schemeClr>
                </a:solidFill>
                <a:latin typeface="+mn-lt"/>
              </a:defRPr>
            </a:lvl1pPr>
            <a:lvl2pPr marL="12700" indent="0">
              <a:lnSpc>
                <a:spcPct val="110000"/>
              </a:lnSpc>
              <a:spcBef>
                <a:spcPts val="0"/>
              </a:spcBef>
              <a:buNone/>
              <a:tabLst/>
              <a:defRPr sz="1100">
                <a:latin typeface="+mn-lt"/>
              </a:defRPr>
            </a:lvl2pPr>
            <a:lvl3pPr marL="914400" indent="0">
              <a:lnSpc>
                <a:spcPct val="110000"/>
              </a:lnSpc>
              <a:spcBef>
                <a:spcPts val="0"/>
              </a:spcBef>
              <a:buNone/>
              <a:defRPr sz="1400">
                <a:latin typeface="+mn-lt"/>
              </a:defRPr>
            </a:lvl3pPr>
            <a:lvl4pPr marL="1371600" indent="0">
              <a:lnSpc>
                <a:spcPct val="110000"/>
              </a:lnSpc>
              <a:spcBef>
                <a:spcPts val="0"/>
              </a:spcBef>
              <a:buNone/>
              <a:defRPr sz="1400">
                <a:latin typeface="+mn-lt"/>
              </a:defRPr>
            </a:lvl4pPr>
            <a:lvl5pPr marL="1828800" indent="0">
              <a:lnSpc>
                <a:spcPct val="110000"/>
              </a:lnSpc>
              <a:spcBef>
                <a:spcPts val="0"/>
              </a:spcBef>
              <a:buNone/>
              <a:defRPr sz="1400">
                <a:latin typeface="+mn-lt"/>
              </a:defRPr>
            </a:lvl5pPr>
          </a:lstStyle>
          <a:p>
            <a:pPr lvl="0"/>
            <a:r>
              <a:rPr lang="en-US" dirty="0" smtClean="0"/>
              <a:t>Click to edit Master text styles</a:t>
            </a:r>
          </a:p>
        </p:txBody>
      </p:sp>
      <p:sp>
        <p:nvSpPr>
          <p:cNvPr id="4"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a:p>
        </p:txBody>
      </p:sp>
      <p:cxnSp>
        <p:nvCxnSpPr>
          <p:cNvPr id="5" name="Straight Connector 4"/>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latin typeface="Arial Narrow" charset="0"/>
                <a:ea typeface="Arial Narrow" charset="0"/>
                <a:cs typeface="Arial Narrow" charset="0"/>
              </a:defRPr>
            </a:lvl1pPr>
          </a:lstStyle>
          <a:p>
            <a:r>
              <a:rPr lang="en-IN" smtClean="0"/>
              <a:t>EVERY STEP OF THE WAY</a:t>
            </a:r>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spTree>
    <p:extLst>
      <p:ext uri="{BB962C8B-B14F-4D97-AF65-F5344CB8AC3E}">
        <p14:creationId xmlns:p14="http://schemas.microsoft.com/office/powerpoint/2010/main" val="11528918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30313" y="186895"/>
            <a:ext cx="9627098" cy="665593"/>
          </a:xfrm>
          <a:prstGeom prst="rect">
            <a:avLst/>
          </a:prstGeom>
        </p:spPr>
        <p:txBody>
          <a:bodyPr anchor="b"/>
          <a:lstStyle>
            <a:lvl1pPr algn="ctr">
              <a:defRPr sz="3000" b="1" i="0" cap="all" baseline="0">
                <a:solidFill>
                  <a:srgbClr val="0E2D57"/>
                </a:solidFill>
                <a:latin typeface="Arial Narrow" charset="0"/>
                <a:ea typeface="Arial Narrow" charset="0"/>
                <a:cs typeface="Arial Narrow" charset="0"/>
              </a:defRPr>
            </a:lvl1pPr>
          </a:lstStyle>
          <a:p>
            <a:r>
              <a:rPr lang="en-US" dirty="0" smtClean="0"/>
              <a:t>CLICK TO EDIT MASTER TITLE STYLE</a:t>
            </a:r>
            <a:endParaRPr lang="en-GB" dirty="0"/>
          </a:p>
        </p:txBody>
      </p:sp>
      <p:sp>
        <p:nvSpPr>
          <p:cNvPr id="6"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a:p>
        </p:txBody>
      </p:sp>
      <p:cxnSp>
        <p:nvCxnSpPr>
          <p:cNvPr id="10" name="Straight Connector 9"/>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latin typeface="Arial Narrow" charset="0"/>
                <a:ea typeface="Arial Narrow" charset="0"/>
                <a:cs typeface="Arial Narrow" charset="0"/>
              </a:defRPr>
            </a:lvl1pPr>
          </a:lstStyle>
          <a:p>
            <a:r>
              <a:rPr lang="en-IN" smtClean="0"/>
              <a:t>EVERY STEP OF THE WAY</a:t>
            </a:r>
            <a:endParaRPr lang="en-GB" dirty="0"/>
          </a:p>
        </p:txBody>
      </p:sp>
      <p:sp>
        <p:nvSpPr>
          <p:cNvPr id="8" name="Content Placeholder 2"/>
          <p:cNvSpPr>
            <a:spLocks noGrp="1"/>
          </p:cNvSpPr>
          <p:nvPr>
            <p:ph idx="13"/>
          </p:nvPr>
        </p:nvSpPr>
        <p:spPr>
          <a:xfrm>
            <a:off x="762000" y="1600200"/>
            <a:ext cx="10591800" cy="4191000"/>
          </a:xfrm>
          <a:prstGeom prst="rect">
            <a:avLst/>
          </a:prstGeom>
        </p:spPr>
        <p:txBody>
          <a:bodyPr>
            <a:normAutofit/>
          </a:bodyPr>
          <a:lstStyle>
            <a:lvl1pPr marL="0" indent="0">
              <a:buNone/>
              <a:defRPr sz="1800">
                <a:solidFill>
                  <a:srgbClr val="4C4F4E"/>
                </a:solidFill>
              </a:defRPr>
            </a:lvl1pPr>
            <a:lvl2pPr>
              <a:defRPr sz="1800">
                <a:solidFill>
                  <a:srgbClr val="4C4F4E"/>
                </a:solidFill>
              </a:defRPr>
            </a:lvl2pPr>
            <a:lvl3pPr>
              <a:defRPr sz="1800">
                <a:solidFill>
                  <a:srgbClr val="4C4F4E"/>
                </a:solidFill>
              </a:defRPr>
            </a:lvl3pPr>
            <a:lvl4pPr>
              <a:defRPr sz="1800">
                <a:solidFill>
                  <a:srgbClr val="4C4F4E"/>
                </a:solidFill>
              </a:defRPr>
            </a:lvl4pPr>
            <a:lvl5pPr>
              <a:defRPr sz="1800">
                <a:solidFill>
                  <a:srgbClr val="4C4F4E"/>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sp>
        <p:nvSpPr>
          <p:cNvPr id="12" name="Subtitle 2"/>
          <p:cNvSpPr>
            <a:spLocks noGrp="1"/>
          </p:cNvSpPr>
          <p:nvPr>
            <p:ph type="subTitle" idx="1"/>
          </p:nvPr>
        </p:nvSpPr>
        <p:spPr>
          <a:xfrm>
            <a:off x="1230313" y="852488"/>
            <a:ext cx="9627098" cy="499699"/>
          </a:xfrm>
          <a:prstGeom prst="rect">
            <a:avLst/>
          </a:prstGeom>
        </p:spPr>
        <p:txBody>
          <a:bodyPr/>
          <a:lstStyle>
            <a:lvl1pPr marL="0" indent="0" algn="ctr">
              <a:buNone/>
              <a:defRPr sz="18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GB" dirty="0"/>
          </a:p>
        </p:txBody>
      </p:sp>
    </p:spTree>
    <p:extLst>
      <p:ext uri="{BB962C8B-B14F-4D97-AF65-F5344CB8AC3E}">
        <p14:creationId xmlns:p14="http://schemas.microsoft.com/office/powerpoint/2010/main" val="48084999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30313" y="186895"/>
            <a:ext cx="9627098" cy="665593"/>
          </a:xfrm>
          <a:prstGeom prst="rect">
            <a:avLst/>
          </a:prstGeom>
        </p:spPr>
        <p:txBody>
          <a:bodyPr anchor="b"/>
          <a:lstStyle>
            <a:lvl1pPr algn="ctr">
              <a:defRPr sz="3000" b="1" i="0" cap="all" baseline="0">
                <a:solidFill>
                  <a:srgbClr val="0E2D57"/>
                </a:solidFill>
                <a:latin typeface="Arial Narrow" charset="0"/>
                <a:ea typeface="Arial Narrow" charset="0"/>
                <a:cs typeface="Arial Narrow" charset="0"/>
              </a:defRPr>
            </a:lvl1pPr>
          </a:lstStyle>
          <a:p>
            <a:r>
              <a:rPr lang="en-US" dirty="0" smtClean="0"/>
              <a:t>CLICK TO EDIT MASTER TITLE STYLE</a:t>
            </a:r>
            <a:endParaRPr lang="en-GB" dirty="0"/>
          </a:p>
        </p:txBody>
      </p:sp>
      <p:sp>
        <p:nvSpPr>
          <p:cNvPr id="6"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dirty="0"/>
          </a:p>
        </p:txBody>
      </p:sp>
      <p:cxnSp>
        <p:nvCxnSpPr>
          <p:cNvPr id="10" name="Straight Connector 9"/>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latin typeface="Arial Narrow" charset="0"/>
                <a:ea typeface="Arial Narrow" charset="0"/>
                <a:cs typeface="Arial Narrow" charset="0"/>
              </a:defRPr>
            </a:lvl1pPr>
          </a:lstStyle>
          <a:p>
            <a:r>
              <a:rPr lang="en-IN" dirty="0" smtClean="0"/>
              <a:t>EVERY STEP OF THE WAY</a:t>
            </a: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sp>
        <p:nvSpPr>
          <p:cNvPr id="11" name="Subtitle 2"/>
          <p:cNvSpPr>
            <a:spLocks noGrp="1"/>
          </p:cNvSpPr>
          <p:nvPr>
            <p:ph type="subTitle" idx="1"/>
          </p:nvPr>
        </p:nvSpPr>
        <p:spPr>
          <a:xfrm>
            <a:off x="1230313" y="852488"/>
            <a:ext cx="9627098" cy="499699"/>
          </a:xfrm>
          <a:prstGeom prst="rect">
            <a:avLst/>
          </a:prstGeom>
        </p:spPr>
        <p:txBody>
          <a:bodyPr/>
          <a:lstStyle>
            <a:lvl1pPr marL="0" indent="0" algn="ctr">
              <a:buNone/>
              <a:defRPr sz="18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9" name="Content Placeholder 2"/>
          <p:cNvSpPr>
            <a:spLocks noGrp="1"/>
          </p:cNvSpPr>
          <p:nvPr>
            <p:ph idx="13"/>
          </p:nvPr>
        </p:nvSpPr>
        <p:spPr>
          <a:xfrm>
            <a:off x="762000" y="1600200"/>
            <a:ext cx="10591800" cy="4191000"/>
          </a:xfrm>
          <a:prstGeom prst="rect">
            <a:avLst/>
          </a:prstGeom>
        </p:spPr>
        <p:txBody>
          <a:bodyPr>
            <a:normAutofit/>
          </a:bodyPr>
          <a:lstStyle>
            <a:lvl1pPr marL="0" indent="0">
              <a:buNone/>
              <a:defRPr sz="1800">
                <a:solidFill>
                  <a:srgbClr val="4C4F4E"/>
                </a:solidFill>
              </a:defRPr>
            </a:lvl1pPr>
            <a:lvl2pPr>
              <a:defRPr sz="1200">
                <a:solidFill>
                  <a:srgbClr val="4C4F4E"/>
                </a:solidFill>
              </a:defRPr>
            </a:lvl2pPr>
            <a:lvl3pPr>
              <a:defRPr sz="1200">
                <a:solidFill>
                  <a:srgbClr val="4C4F4E"/>
                </a:solidFill>
              </a:defRPr>
            </a:lvl3pPr>
            <a:lvl4pPr>
              <a:defRPr sz="1200">
                <a:solidFill>
                  <a:srgbClr val="4C4F4E"/>
                </a:solidFill>
              </a:defRPr>
            </a:lvl4pPr>
            <a:lvl5pPr>
              <a:defRPr sz="1200">
                <a:solidFill>
                  <a:srgbClr val="4C4F4E"/>
                </a:solidFill>
              </a:defRPr>
            </a:lvl5pPr>
          </a:lstStyle>
          <a:p>
            <a:pPr lvl="0"/>
            <a:r>
              <a:rPr lang="en-US" dirty="0" smtClean="0"/>
              <a:t>Click to edit Master text styles</a:t>
            </a:r>
          </a:p>
        </p:txBody>
      </p:sp>
    </p:spTree>
    <p:extLst>
      <p:ext uri="{BB962C8B-B14F-4D97-AF65-F5344CB8AC3E}">
        <p14:creationId xmlns:p14="http://schemas.microsoft.com/office/powerpoint/2010/main" val="91279720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30313" y="186895"/>
            <a:ext cx="9627098" cy="665593"/>
          </a:xfrm>
          <a:prstGeom prst="rect">
            <a:avLst/>
          </a:prstGeom>
        </p:spPr>
        <p:txBody>
          <a:bodyPr anchor="b"/>
          <a:lstStyle>
            <a:lvl1pPr algn="ctr">
              <a:defRPr sz="3000" b="1" i="0" cap="all" baseline="0">
                <a:solidFill>
                  <a:srgbClr val="0E2D57"/>
                </a:solidFill>
                <a:latin typeface="Arial Narrow" charset="0"/>
                <a:ea typeface="Arial Narrow" charset="0"/>
                <a:cs typeface="Arial Narrow"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230313" y="852488"/>
            <a:ext cx="9627098" cy="499699"/>
          </a:xfrm>
          <a:prstGeom prst="rect">
            <a:avLst/>
          </a:prstGeom>
        </p:spPr>
        <p:txBody>
          <a:bodyPr/>
          <a:lstStyle>
            <a:lvl1pPr marL="0" indent="0" algn="ctr">
              <a:buNone/>
              <a:defRPr sz="18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6"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a:p>
        </p:txBody>
      </p:sp>
      <p:sp>
        <p:nvSpPr>
          <p:cNvPr id="7"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latin typeface="Arial Narrow" charset="0"/>
                <a:ea typeface="Arial Narrow" charset="0"/>
                <a:cs typeface="Arial Narrow" charset="0"/>
              </a:defRPr>
            </a:lvl1pPr>
          </a:lstStyle>
          <a:p>
            <a:r>
              <a:rPr lang="en-IN" dirty="0" smtClean="0"/>
              <a:t>EVERY STEP OF THE WAY</a:t>
            </a:r>
            <a:endParaRPr lang="en-GB" dirty="0"/>
          </a:p>
        </p:txBody>
      </p:sp>
      <p:sp>
        <p:nvSpPr>
          <p:cNvPr id="14" name="Content Placeholder 2"/>
          <p:cNvSpPr>
            <a:spLocks noGrp="1"/>
          </p:cNvSpPr>
          <p:nvPr>
            <p:ph sz="half" idx="13"/>
          </p:nvPr>
        </p:nvSpPr>
        <p:spPr>
          <a:xfrm>
            <a:off x="762000" y="1600201"/>
            <a:ext cx="5257800" cy="4188042"/>
          </a:xfrm>
          <a:prstGeom prst="rect">
            <a:avLst/>
          </a:prstGeom>
        </p:spPr>
        <p:txBody>
          <a:bodyPr>
            <a:normAutofit/>
          </a:bodyPr>
          <a:lstStyle>
            <a:lvl1pPr marL="0" indent="0">
              <a:buNone/>
              <a:defRPr sz="1800">
                <a:solidFill>
                  <a:srgbClr val="4C4F4E"/>
                </a:solidFill>
              </a:defRPr>
            </a:lvl1pPr>
            <a:lvl2pPr>
              <a:defRPr sz="1600">
                <a:solidFill>
                  <a:srgbClr val="4C4F4E"/>
                </a:solidFill>
              </a:defRPr>
            </a:lvl2pPr>
            <a:lvl3pPr>
              <a:defRPr sz="1400">
                <a:solidFill>
                  <a:srgbClr val="4C4F4E"/>
                </a:solidFill>
              </a:defRPr>
            </a:lvl3pPr>
            <a:lvl4pPr>
              <a:defRPr sz="1200">
                <a:solidFill>
                  <a:srgbClr val="4C4F4E"/>
                </a:solidFill>
              </a:defRPr>
            </a:lvl4pPr>
            <a:lvl5pPr>
              <a:defRPr sz="1200">
                <a:solidFill>
                  <a:srgbClr val="4C4F4E"/>
                </a:solidFill>
              </a:defRPr>
            </a:lvl5pPr>
          </a:lstStyle>
          <a:p>
            <a:pPr lvl="0"/>
            <a:r>
              <a:rPr lang="en-US" dirty="0" smtClean="0"/>
              <a:t>Click to edit Master text styles</a:t>
            </a:r>
          </a:p>
        </p:txBody>
      </p:sp>
      <p:sp>
        <p:nvSpPr>
          <p:cNvPr id="15" name="Content Placeholder 3"/>
          <p:cNvSpPr>
            <a:spLocks noGrp="1"/>
          </p:cNvSpPr>
          <p:nvPr>
            <p:ph sz="half" idx="2"/>
          </p:nvPr>
        </p:nvSpPr>
        <p:spPr>
          <a:xfrm>
            <a:off x="6172200" y="1600201"/>
            <a:ext cx="5181600" cy="4188042"/>
          </a:xfrm>
          <a:prstGeom prst="rect">
            <a:avLst/>
          </a:prstGeom>
        </p:spPr>
        <p:txBody>
          <a:bodyPr>
            <a:normAutofit/>
          </a:bodyPr>
          <a:lstStyle>
            <a:lvl1pPr marL="0" indent="0">
              <a:buNone/>
              <a:defRPr sz="1800">
                <a:solidFill>
                  <a:srgbClr val="4C4F4E"/>
                </a:solidFill>
              </a:defRPr>
            </a:lvl1pPr>
            <a:lvl2pPr>
              <a:defRPr sz="1800">
                <a:solidFill>
                  <a:srgbClr val="4C4F4E"/>
                </a:solidFill>
              </a:defRPr>
            </a:lvl2pPr>
            <a:lvl3pPr>
              <a:defRPr sz="1600">
                <a:solidFill>
                  <a:srgbClr val="4C4F4E"/>
                </a:solidFill>
              </a:defRPr>
            </a:lvl3pPr>
            <a:lvl4pPr>
              <a:defRPr sz="1400">
                <a:solidFill>
                  <a:srgbClr val="4C4F4E"/>
                </a:solidFill>
              </a:defRPr>
            </a:lvl4pPr>
            <a:lvl5pPr>
              <a:defRPr sz="1400">
                <a:solidFill>
                  <a:srgbClr val="4C4F4E"/>
                </a:solidFill>
              </a:defRPr>
            </a:lvl5pPr>
          </a:lstStyle>
          <a:p>
            <a:pPr lvl="0"/>
            <a:r>
              <a:rPr lang="en-US" dirty="0" smtClean="0"/>
              <a:t>Click to edit Master text styles</a:t>
            </a:r>
          </a:p>
        </p:txBody>
      </p:sp>
      <p:sp>
        <p:nvSpPr>
          <p:cNvPr id="16" name="Text Placeholder 11"/>
          <p:cNvSpPr>
            <a:spLocks noGrp="1"/>
          </p:cNvSpPr>
          <p:nvPr>
            <p:ph type="body" sz="quarter" idx="14" hasCustomPrompt="1"/>
          </p:nvPr>
        </p:nvSpPr>
        <p:spPr>
          <a:xfrm>
            <a:off x="762000" y="5816600"/>
            <a:ext cx="10622241" cy="481681"/>
          </a:xfrm>
          <a:prstGeom prst="rect">
            <a:avLst/>
          </a:prstGeom>
        </p:spPr>
        <p:txBody>
          <a:bodyPr anchor="ctr" anchorCtr="0">
            <a:noAutofit/>
          </a:bodyPr>
          <a:lstStyle>
            <a:lvl1pPr marL="0" indent="0">
              <a:buNone/>
              <a:defRPr sz="900" i="1">
                <a:latin typeface="+mn-lt"/>
              </a:defRPr>
            </a:lvl1pPr>
            <a:lvl2pPr marL="457200" indent="0">
              <a:buNone/>
              <a:defRPr sz="1000" i="1">
                <a:latin typeface="+mn-lt"/>
              </a:defRPr>
            </a:lvl2pPr>
            <a:lvl3pPr marL="914400" indent="0">
              <a:buNone/>
              <a:defRPr sz="1000" i="1">
                <a:latin typeface="+mn-lt"/>
              </a:defRPr>
            </a:lvl3pPr>
            <a:lvl4pPr marL="1371600" indent="0">
              <a:buNone/>
              <a:defRPr sz="1000" i="1">
                <a:latin typeface="+mn-lt"/>
              </a:defRPr>
            </a:lvl4pPr>
            <a:lvl5pPr marL="1828800" indent="0">
              <a:buNone/>
              <a:defRPr sz="1000" i="1">
                <a:latin typeface="+mn-lt"/>
              </a:defRPr>
            </a:lvl5pPr>
          </a:lstStyle>
          <a:p>
            <a:pPr lvl="0"/>
            <a:r>
              <a:rPr lang="en-US" dirty="0" smtClean="0"/>
              <a:t>Click to edit Master text styles - Source line here</a:t>
            </a: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cxnSp>
        <p:nvCxnSpPr>
          <p:cNvPr id="12" name="Straight Connector 11"/>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0731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 w/ Header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30313" y="186895"/>
            <a:ext cx="9627098" cy="665593"/>
          </a:xfrm>
          <a:prstGeom prst="rect">
            <a:avLst/>
          </a:prstGeom>
        </p:spPr>
        <p:txBody>
          <a:bodyPr anchor="b"/>
          <a:lstStyle>
            <a:lvl1pPr algn="ctr">
              <a:defRPr sz="3000" b="1" i="0" cap="all" baseline="0">
                <a:solidFill>
                  <a:srgbClr val="0E2D57"/>
                </a:solidFill>
                <a:latin typeface="Arial Narrow" charset="0"/>
                <a:ea typeface="Arial Narrow" charset="0"/>
                <a:cs typeface="Arial Narrow"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230313" y="852488"/>
            <a:ext cx="9627098" cy="499699"/>
          </a:xfrm>
          <a:prstGeom prst="rect">
            <a:avLst/>
          </a:prstGeom>
        </p:spPr>
        <p:txBody>
          <a:bodyPr/>
          <a:lstStyle>
            <a:lvl1pPr marL="0" indent="0" algn="ctr">
              <a:buNone/>
              <a:defRPr sz="18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6"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a:p>
        </p:txBody>
      </p:sp>
      <p:cxnSp>
        <p:nvCxnSpPr>
          <p:cNvPr id="10" name="Straight Connector 9"/>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latin typeface="Arial Narrow" charset="0"/>
                <a:ea typeface="Arial Narrow" charset="0"/>
                <a:cs typeface="Arial Narrow" charset="0"/>
              </a:defRPr>
            </a:lvl1pPr>
          </a:lstStyle>
          <a:p>
            <a:r>
              <a:rPr lang="en-IN" smtClean="0"/>
              <a:t>EVERY STEP OF THE WAY</a:t>
            </a:r>
            <a:endParaRPr lang="en-GB" dirty="0"/>
          </a:p>
        </p:txBody>
      </p:sp>
      <p:sp>
        <p:nvSpPr>
          <p:cNvPr id="11" name="Content Placeholder 2"/>
          <p:cNvSpPr>
            <a:spLocks noGrp="1"/>
          </p:cNvSpPr>
          <p:nvPr>
            <p:ph sz="half" idx="13"/>
          </p:nvPr>
        </p:nvSpPr>
        <p:spPr>
          <a:xfrm>
            <a:off x="762000" y="2116279"/>
            <a:ext cx="5257800" cy="3674922"/>
          </a:xfrm>
          <a:prstGeom prst="rect">
            <a:avLst/>
          </a:prstGeom>
        </p:spPr>
        <p:txBody>
          <a:bodyPr tIns="91440" bIns="91440">
            <a:normAutofit/>
          </a:bodyPr>
          <a:lstStyle>
            <a:lvl1pPr marL="0" indent="0">
              <a:buNone/>
              <a:defRPr sz="1800">
                <a:solidFill>
                  <a:srgbClr val="4C4F4E"/>
                </a:solidFill>
              </a:defRPr>
            </a:lvl1pPr>
            <a:lvl2pPr>
              <a:defRPr sz="1600">
                <a:solidFill>
                  <a:srgbClr val="4C4F4E"/>
                </a:solidFill>
              </a:defRPr>
            </a:lvl2pPr>
            <a:lvl3pPr>
              <a:defRPr sz="1400">
                <a:solidFill>
                  <a:srgbClr val="4C4F4E"/>
                </a:solidFill>
              </a:defRPr>
            </a:lvl3pPr>
            <a:lvl4pPr>
              <a:defRPr sz="1200">
                <a:solidFill>
                  <a:srgbClr val="4C4F4E"/>
                </a:solidFill>
              </a:defRPr>
            </a:lvl4pPr>
            <a:lvl5pPr>
              <a:defRPr sz="1200">
                <a:solidFill>
                  <a:srgbClr val="4C4F4E"/>
                </a:solidFill>
              </a:defRPr>
            </a:lvl5pPr>
          </a:lstStyle>
          <a:p>
            <a:pPr lvl="0"/>
            <a:r>
              <a:rPr lang="en-US" dirty="0" smtClean="0"/>
              <a:t>Click to edit Master text styles</a:t>
            </a:r>
          </a:p>
        </p:txBody>
      </p:sp>
      <p:sp>
        <p:nvSpPr>
          <p:cNvPr id="12" name="Content Placeholder 3"/>
          <p:cNvSpPr>
            <a:spLocks noGrp="1"/>
          </p:cNvSpPr>
          <p:nvPr>
            <p:ph sz="half" idx="2"/>
          </p:nvPr>
        </p:nvSpPr>
        <p:spPr>
          <a:xfrm>
            <a:off x="6172200" y="2116279"/>
            <a:ext cx="5181600" cy="3674922"/>
          </a:xfrm>
          <a:prstGeom prst="rect">
            <a:avLst/>
          </a:prstGeom>
        </p:spPr>
        <p:txBody>
          <a:bodyPr>
            <a:normAutofit/>
          </a:bodyPr>
          <a:lstStyle>
            <a:lvl1pPr marL="0" indent="0">
              <a:buNone/>
              <a:defRPr sz="1800">
                <a:solidFill>
                  <a:srgbClr val="4C4F4E"/>
                </a:solidFill>
              </a:defRPr>
            </a:lvl1pPr>
            <a:lvl2pPr>
              <a:defRPr sz="1600">
                <a:solidFill>
                  <a:srgbClr val="4C4F4E"/>
                </a:solidFill>
              </a:defRPr>
            </a:lvl2pPr>
            <a:lvl3pPr>
              <a:defRPr sz="1400">
                <a:solidFill>
                  <a:srgbClr val="4C4F4E"/>
                </a:solidFill>
              </a:defRPr>
            </a:lvl3pPr>
            <a:lvl4pPr>
              <a:defRPr sz="1200">
                <a:solidFill>
                  <a:srgbClr val="4C4F4E"/>
                </a:solidFill>
              </a:defRPr>
            </a:lvl4pPr>
            <a:lvl5pPr>
              <a:defRPr sz="1200">
                <a:solidFill>
                  <a:srgbClr val="4C4F4E"/>
                </a:solidFill>
              </a:defRPr>
            </a:lvl5pPr>
          </a:lstStyle>
          <a:p>
            <a:pPr lvl="0"/>
            <a:r>
              <a:rPr lang="en-US" dirty="0" smtClean="0"/>
              <a:t>Click to edit Master text styles</a:t>
            </a:r>
          </a:p>
        </p:txBody>
      </p:sp>
      <p:sp>
        <p:nvSpPr>
          <p:cNvPr id="13" name="Text Placeholder 2"/>
          <p:cNvSpPr>
            <a:spLocks noGrp="1"/>
          </p:cNvSpPr>
          <p:nvPr>
            <p:ph type="body" idx="14"/>
          </p:nvPr>
        </p:nvSpPr>
        <p:spPr>
          <a:xfrm>
            <a:off x="762001" y="1519826"/>
            <a:ext cx="5257800" cy="562585"/>
          </a:xfrm>
          <a:prstGeom prst="rect">
            <a:avLst/>
          </a:prstGeom>
        </p:spPr>
        <p:txBody>
          <a:bodyPr tIns="91440" bIns="91440" anchor="ctr" anchorCtr="0"/>
          <a:lstStyle>
            <a:lvl1pPr marL="0" indent="0">
              <a:buNone/>
              <a:defRPr sz="1800" b="1">
                <a:solidFill>
                  <a:srgbClr val="4C4F4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7" name="Text Placeholder 4"/>
          <p:cNvSpPr>
            <a:spLocks noGrp="1"/>
          </p:cNvSpPr>
          <p:nvPr>
            <p:ph type="body" sz="quarter" idx="3"/>
          </p:nvPr>
        </p:nvSpPr>
        <p:spPr>
          <a:xfrm>
            <a:off x="6172200" y="1519826"/>
            <a:ext cx="5183188" cy="562585"/>
          </a:xfrm>
          <a:prstGeom prst="rect">
            <a:avLst/>
          </a:prstGeom>
        </p:spPr>
        <p:txBody>
          <a:bodyPr tIns="91440" bIns="91440" anchor="ctr" anchorCtr="0"/>
          <a:lstStyle>
            <a:lvl1pPr marL="0" indent="0">
              <a:buNone/>
              <a:defRPr sz="1800" b="1">
                <a:solidFill>
                  <a:srgbClr val="4C4F4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8" name="Text Placeholder 11"/>
          <p:cNvSpPr>
            <a:spLocks noGrp="1"/>
          </p:cNvSpPr>
          <p:nvPr>
            <p:ph type="body" sz="quarter" idx="15" hasCustomPrompt="1"/>
          </p:nvPr>
        </p:nvSpPr>
        <p:spPr>
          <a:xfrm>
            <a:off x="762000" y="5816600"/>
            <a:ext cx="10622241" cy="481681"/>
          </a:xfrm>
          <a:prstGeom prst="rect">
            <a:avLst/>
          </a:prstGeom>
        </p:spPr>
        <p:txBody>
          <a:bodyPr anchor="ctr" anchorCtr="0">
            <a:noAutofit/>
          </a:bodyPr>
          <a:lstStyle>
            <a:lvl1pPr marL="0" indent="0">
              <a:buNone/>
              <a:defRPr sz="900" i="1">
                <a:latin typeface="+mn-lt"/>
              </a:defRPr>
            </a:lvl1pPr>
            <a:lvl2pPr marL="457200" indent="0">
              <a:buNone/>
              <a:defRPr sz="1000" i="1">
                <a:latin typeface="+mn-lt"/>
              </a:defRPr>
            </a:lvl2pPr>
            <a:lvl3pPr marL="914400" indent="0">
              <a:buNone/>
              <a:defRPr sz="1000" i="1">
                <a:latin typeface="+mn-lt"/>
              </a:defRPr>
            </a:lvl3pPr>
            <a:lvl4pPr marL="1371600" indent="0">
              <a:buNone/>
              <a:defRPr sz="1000" i="1">
                <a:latin typeface="+mn-lt"/>
              </a:defRPr>
            </a:lvl4pPr>
            <a:lvl5pPr marL="1828800" indent="0">
              <a:buNone/>
              <a:defRPr sz="1000" i="1">
                <a:latin typeface="+mn-lt"/>
              </a:defRPr>
            </a:lvl5pPr>
          </a:lstStyle>
          <a:p>
            <a:pPr lvl="0"/>
            <a:r>
              <a:rPr lang="en-US" dirty="0" smtClean="0"/>
              <a:t>Click to edit Master text styles - Source line here</a:t>
            </a: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spTree>
    <p:extLst>
      <p:ext uri="{BB962C8B-B14F-4D97-AF65-F5344CB8AC3E}">
        <p14:creationId xmlns:p14="http://schemas.microsoft.com/office/powerpoint/2010/main" val="59029412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8" name="Straight Connector 7"/>
          <p:cNvCxnSpPr/>
          <p:nvPr userDrawn="1"/>
        </p:nvCxnSpPr>
        <p:spPr>
          <a:xfrm>
            <a:off x="0" y="1210000"/>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5750963"/>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ctrTitle" hasCustomPrompt="1"/>
          </p:nvPr>
        </p:nvSpPr>
        <p:spPr>
          <a:xfrm>
            <a:off x="1230313" y="186895"/>
            <a:ext cx="9627098" cy="665593"/>
          </a:xfrm>
          <a:prstGeom prst="rect">
            <a:avLst/>
          </a:prstGeom>
        </p:spPr>
        <p:txBody>
          <a:bodyPr anchor="b"/>
          <a:lstStyle>
            <a:lvl1pPr algn="ctr">
              <a:defRPr sz="3000" b="1" i="0" cap="all" baseline="0">
                <a:solidFill>
                  <a:srgbClr val="0E2D57"/>
                </a:solidFill>
                <a:latin typeface="Arial Narrow" charset="0"/>
                <a:ea typeface="Arial Narrow" charset="0"/>
                <a:cs typeface="Arial Narrow" charset="0"/>
              </a:defRPr>
            </a:lvl1pPr>
          </a:lstStyle>
          <a:p>
            <a:r>
              <a:rPr lang="en-US" dirty="0" smtClean="0"/>
              <a:t>CLICK TO EDIT MASTER TITLE STYLE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sp>
        <p:nvSpPr>
          <p:cNvPr id="12" name="Subtitle 2"/>
          <p:cNvSpPr>
            <a:spLocks noGrp="1"/>
          </p:cNvSpPr>
          <p:nvPr>
            <p:ph type="subTitle" idx="1"/>
          </p:nvPr>
        </p:nvSpPr>
        <p:spPr>
          <a:xfrm>
            <a:off x="1230313" y="852488"/>
            <a:ext cx="9627098" cy="499699"/>
          </a:xfrm>
          <a:prstGeom prst="rect">
            <a:avLst/>
          </a:prstGeom>
        </p:spPr>
        <p:txBody>
          <a:bodyPr/>
          <a:lstStyle>
            <a:lvl1pPr marL="0" indent="0" algn="ctr">
              <a:buNone/>
              <a:defRPr sz="18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16"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a:p>
        </p:txBody>
      </p:sp>
      <p:cxnSp>
        <p:nvCxnSpPr>
          <p:cNvPr id="17" name="Straight Connector 16"/>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latin typeface="Arial Narrow" charset="0"/>
                <a:ea typeface="Arial Narrow" charset="0"/>
                <a:cs typeface="Arial Narrow" charset="0"/>
              </a:defRPr>
            </a:lvl1pPr>
          </a:lstStyle>
          <a:p>
            <a:r>
              <a:rPr lang="en-IN" smtClean="0"/>
              <a:t>EVERY STEP OF THE WAY</a:t>
            </a:r>
            <a:endParaRPr lang="en-GB" dirty="0"/>
          </a:p>
        </p:txBody>
      </p:sp>
      <p:sp>
        <p:nvSpPr>
          <p:cNvPr id="19" name="Content Placeholder 2"/>
          <p:cNvSpPr>
            <a:spLocks noGrp="1"/>
          </p:cNvSpPr>
          <p:nvPr>
            <p:ph idx="13"/>
          </p:nvPr>
        </p:nvSpPr>
        <p:spPr>
          <a:xfrm>
            <a:off x="762000" y="1600200"/>
            <a:ext cx="10591800" cy="4191000"/>
          </a:xfrm>
          <a:prstGeom prst="rect">
            <a:avLst/>
          </a:prstGeom>
        </p:spPr>
        <p:txBody>
          <a:bodyPr>
            <a:normAutofit/>
          </a:bodyPr>
          <a:lstStyle>
            <a:lvl1pPr marL="0" indent="0">
              <a:buNone/>
              <a:defRPr sz="1800">
                <a:solidFill>
                  <a:srgbClr val="4C4F4E"/>
                </a:solidFill>
              </a:defRPr>
            </a:lvl1pPr>
            <a:lvl2pPr>
              <a:defRPr sz="1200">
                <a:solidFill>
                  <a:srgbClr val="4C4F4E"/>
                </a:solidFill>
              </a:defRPr>
            </a:lvl2pPr>
            <a:lvl3pPr>
              <a:defRPr sz="1200">
                <a:solidFill>
                  <a:srgbClr val="4C4F4E"/>
                </a:solidFill>
              </a:defRPr>
            </a:lvl3pPr>
            <a:lvl4pPr>
              <a:defRPr sz="1200">
                <a:solidFill>
                  <a:srgbClr val="4C4F4E"/>
                </a:solidFill>
              </a:defRPr>
            </a:lvl4pPr>
            <a:lvl5pPr>
              <a:defRPr sz="1200">
                <a:solidFill>
                  <a:srgbClr val="4C4F4E"/>
                </a:solidFill>
              </a:defRPr>
            </a:lvl5pPr>
          </a:lstStyle>
          <a:p>
            <a:pPr lvl="0"/>
            <a:r>
              <a:rPr lang="en-US" dirty="0" smtClean="0"/>
              <a:t>Click to edit Master text styles</a:t>
            </a:r>
          </a:p>
        </p:txBody>
      </p:sp>
    </p:spTree>
    <p:extLst>
      <p:ext uri="{BB962C8B-B14F-4D97-AF65-F5344CB8AC3E}">
        <p14:creationId xmlns:p14="http://schemas.microsoft.com/office/powerpoint/2010/main" val="382644161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LFT image with heade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a:p>
        </p:txBody>
      </p:sp>
      <p:cxnSp>
        <p:nvCxnSpPr>
          <p:cNvPr id="10" name="Straight Connector 9"/>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Picture Placeholder 6"/>
          <p:cNvSpPr>
            <a:spLocks noGrp="1"/>
          </p:cNvSpPr>
          <p:nvPr>
            <p:ph type="pic" sz="quarter" idx="13"/>
          </p:nvPr>
        </p:nvSpPr>
        <p:spPr>
          <a:xfrm>
            <a:off x="1230313" y="1492233"/>
            <a:ext cx="4981801" cy="3615099"/>
          </a:xfrm>
          <a:prstGeom prst="rect">
            <a:avLst/>
          </a:prstGeom>
          <a:solidFill>
            <a:schemeClr val="bg1">
              <a:lumMod val="95000"/>
            </a:schemeClr>
          </a:solidFill>
        </p:spPr>
        <p:txBody>
          <a:bodyPr/>
          <a:lstStyle>
            <a:lvl1pPr marL="0" indent="0">
              <a:buFontTx/>
              <a:buNone/>
              <a:defRPr sz="1800"/>
            </a:lvl1pPr>
          </a:lstStyle>
          <a:p>
            <a:endParaRPr lang="en-GB"/>
          </a:p>
        </p:txBody>
      </p:sp>
      <p:cxnSp>
        <p:nvCxnSpPr>
          <p:cNvPr id="7" name="Straight Connector 6"/>
          <p:cNvCxnSpPr/>
          <p:nvPr userDrawn="1"/>
        </p:nvCxnSpPr>
        <p:spPr>
          <a:xfrm>
            <a:off x="6415314" y="1492233"/>
            <a:ext cx="0" cy="3615099"/>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2"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latin typeface="Arial Narrow" charset="0"/>
                <a:ea typeface="Arial Narrow" charset="0"/>
                <a:cs typeface="Arial Narrow" charset="0"/>
              </a:defRPr>
            </a:lvl1pPr>
          </a:lstStyle>
          <a:p>
            <a:r>
              <a:rPr lang="en-IN" smtClean="0"/>
              <a:t>EVERY STEP OF THE WAY</a:t>
            </a:r>
            <a:endParaRPr lang="en-GB" dirty="0"/>
          </a:p>
        </p:txBody>
      </p:sp>
      <p:sp>
        <p:nvSpPr>
          <p:cNvPr id="13" name="Title 1"/>
          <p:cNvSpPr>
            <a:spLocks noGrp="1"/>
          </p:cNvSpPr>
          <p:nvPr>
            <p:ph type="ctrTitle" hasCustomPrompt="1"/>
          </p:nvPr>
        </p:nvSpPr>
        <p:spPr>
          <a:xfrm>
            <a:off x="1230313" y="186895"/>
            <a:ext cx="9627098" cy="665593"/>
          </a:xfrm>
          <a:prstGeom prst="rect">
            <a:avLst/>
          </a:prstGeom>
        </p:spPr>
        <p:txBody>
          <a:bodyPr anchor="b"/>
          <a:lstStyle>
            <a:lvl1pPr algn="ctr">
              <a:defRPr sz="3000" b="1" i="0" cap="all" baseline="0">
                <a:solidFill>
                  <a:srgbClr val="0E2D57"/>
                </a:solidFill>
                <a:latin typeface="Arial Narrow" charset="0"/>
                <a:ea typeface="Arial Narrow" charset="0"/>
                <a:cs typeface="Arial Narrow" charset="0"/>
              </a:defRPr>
            </a:lvl1pPr>
          </a:lstStyle>
          <a:p>
            <a:r>
              <a:rPr lang="en-US" dirty="0" smtClean="0"/>
              <a:t>CLICK TO EDIT MASTER TITLE STYLE</a:t>
            </a:r>
            <a:endParaRPr lang="en-GB" dirty="0"/>
          </a:p>
        </p:txBody>
      </p:sp>
      <p:sp>
        <p:nvSpPr>
          <p:cNvPr id="15" name="Content Placeholder 2"/>
          <p:cNvSpPr>
            <a:spLocks noGrp="1"/>
          </p:cNvSpPr>
          <p:nvPr>
            <p:ph idx="14"/>
          </p:nvPr>
        </p:nvSpPr>
        <p:spPr>
          <a:xfrm>
            <a:off x="6765470" y="2060018"/>
            <a:ext cx="4343401" cy="3093421"/>
          </a:xfrm>
          <a:prstGeom prst="rect">
            <a:avLst/>
          </a:prstGeom>
        </p:spPr>
        <p:txBody>
          <a:bodyPr>
            <a:normAutofit/>
          </a:bodyPr>
          <a:lstStyle>
            <a:lvl1pPr marL="0" indent="0">
              <a:lnSpc>
                <a:spcPct val="100000"/>
              </a:lnSpc>
              <a:spcBef>
                <a:spcPts val="400"/>
              </a:spcBef>
              <a:spcAft>
                <a:spcPts val="400"/>
              </a:spcAft>
              <a:buFont typeface="Arial" charset="0"/>
              <a:buNone/>
              <a:defRPr sz="1800">
                <a:solidFill>
                  <a:srgbClr val="4C4F4E"/>
                </a:solidFill>
              </a:defRPr>
            </a:lvl1pPr>
            <a:lvl2pPr marL="690563" indent="-233363">
              <a:lnSpc>
                <a:spcPct val="100000"/>
              </a:lnSpc>
              <a:spcBef>
                <a:spcPts val="400"/>
              </a:spcBef>
              <a:spcAft>
                <a:spcPts val="400"/>
              </a:spcAft>
              <a:buFont typeface=".AppleSystemUIFont" charset="-120"/>
              <a:buChar char="-"/>
              <a:defRPr sz="1600">
                <a:solidFill>
                  <a:srgbClr val="4C4F4E"/>
                </a:solidFill>
              </a:defRPr>
            </a:lvl2pPr>
            <a:lvl3pPr marL="1147763" indent="-233363">
              <a:lnSpc>
                <a:spcPct val="100000"/>
              </a:lnSpc>
              <a:spcBef>
                <a:spcPts val="400"/>
              </a:spcBef>
              <a:spcAft>
                <a:spcPts val="400"/>
              </a:spcAft>
              <a:buFont typeface="Arial" charset="0"/>
              <a:buChar char="•"/>
              <a:defRPr sz="1400">
                <a:solidFill>
                  <a:srgbClr val="4C4F4E"/>
                </a:solidFill>
              </a:defRPr>
            </a:lvl3pPr>
            <a:lvl4pPr marL="1604963" indent="-233363">
              <a:lnSpc>
                <a:spcPct val="100000"/>
              </a:lnSpc>
              <a:spcBef>
                <a:spcPts val="400"/>
              </a:spcBef>
              <a:spcAft>
                <a:spcPts val="400"/>
              </a:spcAft>
              <a:buFont typeface=".AppleSystemUIFont" charset="-120"/>
              <a:buChar char="-"/>
              <a:defRPr sz="1400">
                <a:solidFill>
                  <a:srgbClr val="4C4F4E"/>
                </a:solidFill>
              </a:defRPr>
            </a:lvl4pPr>
            <a:lvl5pPr marL="2062163" indent="-233363">
              <a:lnSpc>
                <a:spcPct val="100000"/>
              </a:lnSpc>
              <a:spcBef>
                <a:spcPts val="400"/>
              </a:spcBef>
              <a:spcAft>
                <a:spcPts val="400"/>
              </a:spcAft>
              <a:buFont typeface="Arial" charset="0"/>
              <a:buChar char="•"/>
              <a:defRPr sz="1200">
                <a:solidFill>
                  <a:srgbClr val="4C4F4E"/>
                </a:solidFill>
              </a:defRPr>
            </a:lvl5pPr>
            <a:lvl6pPr>
              <a:defRPr sz="2000"/>
            </a:lvl6pPr>
            <a:lvl7pPr>
              <a:defRPr sz="2000"/>
            </a:lvl7pPr>
            <a:lvl8pPr>
              <a:defRPr sz="2000"/>
            </a:lvl8pPr>
            <a:lvl9pPr>
              <a:defRPr sz="2000"/>
            </a:lvl9pPr>
          </a:lstStyle>
          <a:p>
            <a:pPr lvl="0"/>
            <a:r>
              <a:rPr lang="en-US" dirty="0" smtClean="0"/>
              <a:t>Click to edit Master text styles</a:t>
            </a:r>
          </a:p>
        </p:txBody>
      </p:sp>
      <p:sp>
        <p:nvSpPr>
          <p:cNvPr id="16" name="Text Placeholder 11"/>
          <p:cNvSpPr>
            <a:spLocks noGrp="1"/>
          </p:cNvSpPr>
          <p:nvPr>
            <p:ph type="body" sz="quarter" idx="15"/>
          </p:nvPr>
        </p:nvSpPr>
        <p:spPr>
          <a:xfrm>
            <a:off x="6765470" y="1409118"/>
            <a:ext cx="4343400" cy="696912"/>
          </a:xfrm>
          <a:prstGeom prst="rect">
            <a:avLst/>
          </a:prstGeom>
        </p:spPr>
        <p:txBody>
          <a:bodyPr anchor="b" anchorCtr="0"/>
          <a:lstStyle>
            <a:lvl1pPr marL="0" indent="0">
              <a:buNone/>
              <a:defRPr sz="1800" b="1">
                <a:solidFill>
                  <a:srgbClr val="4C4F4E"/>
                </a:solidFill>
                <a:latin typeface="+mj-lt"/>
              </a:defRPr>
            </a:lvl1pPr>
            <a:lvl2pPr marL="457200" indent="0">
              <a:buNone/>
              <a:defRPr b="1">
                <a:solidFill>
                  <a:schemeClr val="accent1"/>
                </a:solidFill>
                <a:latin typeface="+mj-lt"/>
              </a:defRPr>
            </a:lvl2pPr>
            <a:lvl3pPr marL="914400" indent="0">
              <a:buNone/>
              <a:defRPr b="1">
                <a:solidFill>
                  <a:schemeClr val="accent1"/>
                </a:solidFill>
                <a:latin typeface="+mj-lt"/>
              </a:defRPr>
            </a:lvl3pPr>
            <a:lvl4pPr marL="1371600" indent="0">
              <a:buNone/>
              <a:defRPr b="1">
                <a:solidFill>
                  <a:schemeClr val="accent1"/>
                </a:solidFill>
                <a:latin typeface="+mj-lt"/>
              </a:defRPr>
            </a:lvl4pPr>
            <a:lvl5pPr marL="1828800" indent="0">
              <a:buNone/>
              <a:defRPr b="1">
                <a:solidFill>
                  <a:schemeClr val="accent1"/>
                </a:solidFill>
                <a:latin typeface="+mj-lt"/>
              </a:defRPr>
            </a:lvl5pPr>
          </a:lstStyle>
          <a:p>
            <a:pPr lvl="0"/>
            <a:r>
              <a:rPr lang="en-US" dirty="0" smtClean="0"/>
              <a:t>Click to edit Master text styles</a:t>
            </a: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cxnSp>
        <p:nvCxnSpPr>
          <p:cNvPr id="18" name="Straight Connector 17"/>
          <p:cNvCxnSpPr/>
          <p:nvPr userDrawn="1"/>
        </p:nvCxnSpPr>
        <p:spPr>
          <a:xfrm>
            <a:off x="0" y="1210000"/>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5366651"/>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Subtitle 2"/>
          <p:cNvSpPr>
            <a:spLocks noGrp="1"/>
          </p:cNvSpPr>
          <p:nvPr>
            <p:ph type="subTitle" idx="1"/>
          </p:nvPr>
        </p:nvSpPr>
        <p:spPr>
          <a:xfrm>
            <a:off x="1230313" y="852488"/>
            <a:ext cx="9627098" cy="499699"/>
          </a:xfrm>
          <a:prstGeom prst="rect">
            <a:avLst/>
          </a:prstGeom>
        </p:spPr>
        <p:txBody>
          <a:bodyPr/>
          <a:lstStyle>
            <a:lvl1pPr marL="0" indent="0" algn="ctr">
              <a:buNone/>
              <a:defRPr sz="18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216664174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FT Title Imag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defRPr>
            </a:lvl1pPr>
          </a:lstStyle>
          <a:p>
            <a:r>
              <a:rPr lang="en-IN" smtClean="0"/>
              <a:t>EVERY STEP OF THE WAY</a:t>
            </a:r>
            <a:endParaRPr lang="en-GB" dirty="0"/>
          </a:p>
        </p:txBody>
      </p:sp>
      <p:sp>
        <p:nvSpPr>
          <p:cNvPr id="6"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a:p>
        </p:txBody>
      </p:sp>
      <p:cxnSp>
        <p:nvCxnSpPr>
          <p:cNvPr id="10" name="Straight Connector 9"/>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ctrTitle" hasCustomPrompt="1"/>
          </p:nvPr>
        </p:nvSpPr>
        <p:spPr>
          <a:xfrm>
            <a:off x="1230313" y="186895"/>
            <a:ext cx="9627098" cy="665593"/>
          </a:xfrm>
          <a:prstGeom prst="rect">
            <a:avLst/>
          </a:prstGeom>
        </p:spPr>
        <p:txBody>
          <a:bodyPr anchor="b"/>
          <a:lstStyle>
            <a:lvl1pPr algn="ctr">
              <a:defRPr sz="3000" b="1" i="0" cap="all" baseline="0">
                <a:solidFill>
                  <a:srgbClr val="0E2D57"/>
                </a:solidFill>
                <a:latin typeface="Arial Narrow" charset="0"/>
                <a:ea typeface="Arial Narrow" charset="0"/>
                <a:cs typeface="Arial Narrow" charset="0"/>
              </a:defRPr>
            </a:lvl1pPr>
          </a:lstStyle>
          <a:p>
            <a:r>
              <a:rPr lang="en-US" dirty="0" smtClean="0"/>
              <a:t>CLICK TO EDIT MASTER TITLE STYLE</a:t>
            </a:r>
            <a:endParaRPr lang="en-GB" dirty="0"/>
          </a:p>
        </p:txBody>
      </p:sp>
      <p:sp>
        <p:nvSpPr>
          <p:cNvPr id="9" name="Subtitle 2"/>
          <p:cNvSpPr>
            <a:spLocks noGrp="1"/>
          </p:cNvSpPr>
          <p:nvPr>
            <p:ph type="subTitle" idx="1"/>
          </p:nvPr>
        </p:nvSpPr>
        <p:spPr>
          <a:xfrm>
            <a:off x="1230313" y="852488"/>
            <a:ext cx="9627098" cy="387977"/>
          </a:xfrm>
          <a:prstGeom prst="rect">
            <a:avLst/>
          </a:prstGeom>
        </p:spPr>
        <p:txBody>
          <a:bodyPr/>
          <a:lstStyle>
            <a:lvl1pPr marL="0" indent="0" algn="ctr">
              <a:buNone/>
              <a:defRPr sz="18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TextBox 3"/>
          <p:cNvSpPr txBox="1"/>
          <p:nvPr userDrawn="1"/>
        </p:nvSpPr>
        <p:spPr>
          <a:xfrm>
            <a:off x="1268413" y="1339705"/>
            <a:ext cx="958899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smtClean="0">
                <a:solidFill>
                  <a:srgbClr val="4C4F4E"/>
                </a:solidFill>
              </a:rPr>
              <a:t>Click to edit Master text styles</a:t>
            </a:r>
          </a:p>
        </p:txBody>
      </p:sp>
      <p:sp>
        <p:nvSpPr>
          <p:cNvPr id="14" name="Picture Placeholder 6"/>
          <p:cNvSpPr>
            <a:spLocks noGrp="1"/>
          </p:cNvSpPr>
          <p:nvPr>
            <p:ph type="pic" sz="quarter" idx="13"/>
          </p:nvPr>
        </p:nvSpPr>
        <p:spPr>
          <a:xfrm>
            <a:off x="1230314" y="2163563"/>
            <a:ext cx="3703194" cy="3665734"/>
          </a:xfrm>
          <a:prstGeom prst="rect">
            <a:avLst/>
          </a:prstGeom>
          <a:solidFill>
            <a:schemeClr val="bg1">
              <a:lumMod val="95000"/>
            </a:schemeClr>
          </a:solidFill>
        </p:spPr>
        <p:txBody>
          <a:bodyPr/>
          <a:lstStyle>
            <a:lvl1pPr marL="0" indent="0">
              <a:buFontTx/>
              <a:buNone/>
              <a:defRPr sz="1800"/>
            </a:lvl1pPr>
          </a:lstStyle>
          <a:p>
            <a:endParaRPr lang="en-GB" dirty="0"/>
          </a:p>
        </p:txBody>
      </p:sp>
      <p:sp>
        <p:nvSpPr>
          <p:cNvPr id="15" name="Content Placeholder 2"/>
          <p:cNvSpPr>
            <a:spLocks noGrp="1"/>
          </p:cNvSpPr>
          <p:nvPr>
            <p:ph idx="14"/>
          </p:nvPr>
        </p:nvSpPr>
        <p:spPr>
          <a:xfrm>
            <a:off x="5323368" y="2133600"/>
            <a:ext cx="5785504" cy="3695697"/>
          </a:xfrm>
          <a:prstGeom prst="rect">
            <a:avLst/>
          </a:prstGeom>
        </p:spPr>
        <p:txBody>
          <a:bodyPr>
            <a:normAutofit/>
          </a:bodyPr>
          <a:lstStyle>
            <a:lvl1pPr marL="0" indent="0">
              <a:lnSpc>
                <a:spcPct val="100000"/>
              </a:lnSpc>
              <a:spcBef>
                <a:spcPts val="400"/>
              </a:spcBef>
              <a:spcAft>
                <a:spcPts val="400"/>
              </a:spcAft>
              <a:buFont typeface="Arial" charset="0"/>
              <a:buNone/>
              <a:defRPr sz="1800">
                <a:solidFill>
                  <a:srgbClr val="4C4F4E"/>
                </a:solidFill>
              </a:defRPr>
            </a:lvl1pPr>
            <a:lvl2pPr marL="690563" indent="-233363">
              <a:lnSpc>
                <a:spcPct val="100000"/>
              </a:lnSpc>
              <a:spcBef>
                <a:spcPts val="400"/>
              </a:spcBef>
              <a:spcAft>
                <a:spcPts val="400"/>
              </a:spcAft>
              <a:buFont typeface=".AppleSystemUIFont" charset="-120"/>
              <a:buChar char="-"/>
              <a:defRPr sz="1600">
                <a:solidFill>
                  <a:srgbClr val="4C4F4E"/>
                </a:solidFill>
              </a:defRPr>
            </a:lvl2pPr>
            <a:lvl3pPr marL="1147763" indent="-233363">
              <a:lnSpc>
                <a:spcPct val="100000"/>
              </a:lnSpc>
              <a:spcBef>
                <a:spcPts val="400"/>
              </a:spcBef>
              <a:spcAft>
                <a:spcPts val="400"/>
              </a:spcAft>
              <a:buFont typeface="Arial" charset="0"/>
              <a:buChar char="•"/>
              <a:defRPr sz="1400">
                <a:solidFill>
                  <a:srgbClr val="4C4F4E"/>
                </a:solidFill>
              </a:defRPr>
            </a:lvl3pPr>
            <a:lvl4pPr marL="1604963" indent="-233363">
              <a:lnSpc>
                <a:spcPct val="100000"/>
              </a:lnSpc>
              <a:spcBef>
                <a:spcPts val="400"/>
              </a:spcBef>
              <a:spcAft>
                <a:spcPts val="400"/>
              </a:spcAft>
              <a:buFont typeface=".AppleSystemUIFont" charset="-120"/>
              <a:buChar char="-"/>
              <a:defRPr sz="1400">
                <a:solidFill>
                  <a:srgbClr val="4C4F4E"/>
                </a:solidFill>
              </a:defRPr>
            </a:lvl4pPr>
            <a:lvl5pPr marL="2062163" indent="-233363">
              <a:lnSpc>
                <a:spcPct val="100000"/>
              </a:lnSpc>
              <a:spcBef>
                <a:spcPts val="400"/>
              </a:spcBef>
              <a:spcAft>
                <a:spcPts val="400"/>
              </a:spcAft>
              <a:buFont typeface="Arial" charset="0"/>
              <a:buChar char="•"/>
              <a:defRPr sz="1200">
                <a:solidFill>
                  <a:srgbClr val="4C4F4E"/>
                </a:solidFill>
              </a:defRPr>
            </a:lvl5pPr>
            <a:lvl6pPr>
              <a:defRPr sz="2000"/>
            </a:lvl6pPr>
            <a:lvl7pPr>
              <a:defRPr sz="2000"/>
            </a:lvl7pPr>
            <a:lvl8pPr>
              <a:defRPr sz="2000"/>
            </a:lvl8pPr>
            <a:lvl9pPr>
              <a:defRPr sz="2000"/>
            </a:lvl9pPr>
          </a:lstStyle>
          <a:p>
            <a:pPr lvl="0"/>
            <a:r>
              <a:rPr lang="en-US" dirty="0" smtClean="0"/>
              <a:t>Click to edit Master text styles</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spTree>
    <p:extLst>
      <p:ext uri="{BB962C8B-B14F-4D97-AF65-F5344CB8AC3E}">
        <p14:creationId xmlns:p14="http://schemas.microsoft.com/office/powerpoint/2010/main" val="138523067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T Image ">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defRPr>
            </a:lvl1pPr>
          </a:lstStyle>
          <a:p>
            <a:r>
              <a:rPr lang="en-IN" smtClean="0"/>
              <a:t>EVERY STEP OF THE WAY</a:t>
            </a:r>
            <a:endParaRPr lang="en-GB" dirty="0"/>
          </a:p>
        </p:txBody>
      </p:sp>
      <p:sp>
        <p:nvSpPr>
          <p:cNvPr id="6"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dirty="0"/>
          </a:p>
        </p:txBody>
      </p:sp>
      <p:cxnSp>
        <p:nvCxnSpPr>
          <p:cNvPr id="9" name="Straight Connector 8"/>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Subtitle 2"/>
          <p:cNvSpPr>
            <a:spLocks noGrp="1"/>
          </p:cNvSpPr>
          <p:nvPr>
            <p:ph type="subTitle" idx="1"/>
          </p:nvPr>
        </p:nvSpPr>
        <p:spPr>
          <a:xfrm>
            <a:off x="1230313" y="852488"/>
            <a:ext cx="9627098" cy="499699"/>
          </a:xfrm>
          <a:prstGeom prst="rect">
            <a:avLst/>
          </a:prstGeom>
        </p:spPr>
        <p:txBody>
          <a:bodyPr/>
          <a:lstStyle>
            <a:lvl1pPr marL="0" indent="0" algn="ctr">
              <a:buNone/>
              <a:defRPr sz="18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3" name="Picture Placeholder 2"/>
          <p:cNvSpPr>
            <a:spLocks noGrp="1"/>
          </p:cNvSpPr>
          <p:nvPr>
            <p:ph type="pic" sz="quarter" idx="13"/>
          </p:nvPr>
        </p:nvSpPr>
        <p:spPr>
          <a:xfrm>
            <a:off x="5834743" y="2859314"/>
            <a:ext cx="5922282" cy="3135086"/>
          </a:xfrm>
          <a:prstGeom prst="rect">
            <a:avLst/>
          </a:prstGeom>
          <a:solidFill>
            <a:schemeClr val="bg1">
              <a:lumMod val="95000"/>
            </a:schemeClr>
          </a:solidFill>
        </p:spPr>
        <p:txBody>
          <a:bodyPr/>
          <a:lstStyle>
            <a:lvl1pPr marL="0" indent="0">
              <a:buNone/>
              <a:defRPr sz="1800"/>
            </a:lvl1pPr>
          </a:lstStyle>
          <a:p>
            <a:endParaRPr lang="en-GB"/>
          </a:p>
        </p:txBody>
      </p:sp>
      <p:sp>
        <p:nvSpPr>
          <p:cNvPr id="10" name="Title 1"/>
          <p:cNvSpPr>
            <a:spLocks noGrp="1"/>
          </p:cNvSpPr>
          <p:nvPr>
            <p:ph type="ctrTitle" hasCustomPrompt="1"/>
          </p:nvPr>
        </p:nvSpPr>
        <p:spPr>
          <a:xfrm>
            <a:off x="1230313" y="186895"/>
            <a:ext cx="9627098" cy="665593"/>
          </a:xfrm>
          <a:prstGeom prst="rect">
            <a:avLst/>
          </a:prstGeom>
        </p:spPr>
        <p:txBody>
          <a:bodyPr anchor="b"/>
          <a:lstStyle>
            <a:lvl1pPr algn="ctr">
              <a:defRPr sz="3000" b="1" i="0" cap="all" baseline="0">
                <a:solidFill>
                  <a:srgbClr val="0E2D57"/>
                </a:solidFill>
                <a:latin typeface="Arial Narrow" charset="0"/>
                <a:ea typeface="Arial Narrow" charset="0"/>
                <a:cs typeface="Arial Narrow" charset="0"/>
              </a:defRPr>
            </a:lvl1pPr>
          </a:lstStyle>
          <a:p>
            <a:r>
              <a:rPr lang="en-US" dirty="0" smtClean="0"/>
              <a:t>CLICK TO EDIT MASTER TITLE STYLE</a:t>
            </a:r>
            <a:endParaRPr lang="en-GB" dirty="0"/>
          </a:p>
        </p:txBody>
      </p:sp>
      <p:sp>
        <p:nvSpPr>
          <p:cNvPr id="11" name="Content Placeholder 2"/>
          <p:cNvSpPr>
            <a:spLocks noGrp="1"/>
          </p:cNvSpPr>
          <p:nvPr>
            <p:ph idx="14"/>
          </p:nvPr>
        </p:nvSpPr>
        <p:spPr>
          <a:xfrm>
            <a:off x="474920" y="1800447"/>
            <a:ext cx="5225523" cy="4193953"/>
          </a:xfrm>
          <a:prstGeom prst="rect">
            <a:avLst/>
          </a:prstGeom>
        </p:spPr>
        <p:txBody>
          <a:bodyPr>
            <a:normAutofit/>
          </a:bodyPr>
          <a:lstStyle>
            <a:lvl1pPr marL="0" indent="0">
              <a:lnSpc>
                <a:spcPct val="100000"/>
              </a:lnSpc>
              <a:spcBef>
                <a:spcPts val="400"/>
              </a:spcBef>
              <a:spcAft>
                <a:spcPts val="400"/>
              </a:spcAft>
              <a:buFont typeface="Arial" charset="0"/>
              <a:buNone/>
              <a:defRPr sz="1800">
                <a:solidFill>
                  <a:srgbClr val="4C4F4E"/>
                </a:solidFill>
              </a:defRPr>
            </a:lvl1pPr>
            <a:lvl2pPr marL="690563" indent="-233363">
              <a:lnSpc>
                <a:spcPct val="100000"/>
              </a:lnSpc>
              <a:spcBef>
                <a:spcPts val="400"/>
              </a:spcBef>
              <a:spcAft>
                <a:spcPts val="400"/>
              </a:spcAft>
              <a:buFont typeface=".AppleSystemUIFont" charset="-120"/>
              <a:buChar char="-"/>
              <a:defRPr sz="1600">
                <a:solidFill>
                  <a:srgbClr val="4C4F4E"/>
                </a:solidFill>
              </a:defRPr>
            </a:lvl2pPr>
            <a:lvl3pPr marL="1147763" indent="-233363">
              <a:lnSpc>
                <a:spcPct val="100000"/>
              </a:lnSpc>
              <a:spcBef>
                <a:spcPts val="400"/>
              </a:spcBef>
              <a:spcAft>
                <a:spcPts val="400"/>
              </a:spcAft>
              <a:buFont typeface="Arial" charset="0"/>
              <a:buChar char="•"/>
              <a:defRPr sz="1400">
                <a:solidFill>
                  <a:srgbClr val="4C4F4E"/>
                </a:solidFill>
              </a:defRPr>
            </a:lvl3pPr>
            <a:lvl4pPr marL="1604963" indent="-233363">
              <a:lnSpc>
                <a:spcPct val="100000"/>
              </a:lnSpc>
              <a:spcBef>
                <a:spcPts val="400"/>
              </a:spcBef>
              <a:spcAft>
                <a:spcPts val="400"/>
              </a:spcAft>
              <a:buFont typeface=".AppleSystemUIFont" charset="-120"/>
              <a:buChar char="-"/>
              <a:defRPr sz="1400">
                <a:solidFill>
                  <a:srgbClr val="4C4F4E"/>
                </a:solidFill>
              </a:defRPr>
            </a:lvl4pPr>
            <a:lvl5pPr marL="2062163" indent="-233363">
              <a:lnSpc>
                <a:spcPct val="100000"/>
              </a:lnSpc>
              <a:spcBef>
                <a:spcPts val="400"/>
              </a:spcBef>
              <a:spcAft>
                <a:spcPts val="400"/>
              </a:spcAft>
              <a:buFont typeface="Arial" charset="0"/>
              <a:buChar char="•"/>
              <a:defRPr sz="1200">
                <a:solidFill>
                  <a:srgbClr val="4C4F4E"/>
                </a:solidFill>
              </a:defRPr>
            </a:lvl5pPr>
            <a:lvl6pPr>
              <a:defRPr sz="2000"/>
            </a:lvl6pPr>
            <a:lvl7pPr>
              <a:defRPr sz="2000"/>
            </a:lvl7pPr>
            <a:lvl8pPr>
              <a:defRPr sz="2000"/>
            </a:lvl8pPr>
            <a:lvl9pPr>
              <a:defRPr sz="2000"/>
            </a:lvl9pPr>
          </a:lstStyle>
          <a:p>
            <a:pPr lvl="0"/>
            <a:r>
              <a:rPr lang="en-US" dirty="0" smtClean="0"/>
              <a:t>Click to edit Master text styles</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spTree>
    <p:extLst>
      <p:ext uri="{BB962C8B-B14F-4D97-AF65-F5344CB8AC3E}">
        <p14:creationId xmlns:p14="http://schemas.microsoft.com/office/powerpoint/2010/main" val="373312571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FT Full Slide">
    <p:spTree>
      <p:nvGrpSpPr>
        <p:cNvPr id="1" name=""/>
        <p:cNvGrpSpPr/>
        <p:nvPr/>
      </p:nvGrpSpPr>
      <p:grpSpPr>
        <a:xfrm>
          <a:off x="0" y="0"/>
          <a:ext cx="0" cy="0"/>
          <a:chOff x="0" y="0"/>
          <a:chExt cx="0" cy="0"/>
        </a:xfrm>
      </p:grpSpPr>
      <p:sp>
        <p:nvSpPr>
          <p:cNvPr id="3" name="Picture Placeholder 2"/>
          <p:cNvSpPr>
            <a:spLocks noGrp="1"/>
          </p:cNvSpPr>
          <p:nvPr>
            <p:ph type="pic" sz="quarter" idx="14"/>
          </p:nvPr>
        </p:nvSpPr>
        <p:spPr>
          <a:xfrm>
            <a:off x="0" y="0"/>
            <a:ext cx="4935538" cy="6858000"/>
          </a:xfrm>
          <a:prstGeom prst="rect">
            <a:avLst/>
          </a:prstGeom>
          <a:noFill/>
        </p:spPr>
        <p:txBody>
          <a:bodyPr/>
          <a:lstStyle>
            <a:lvl1pPr marL="0" indent="0">
              <a:buFontTx/>
              <a:buNone/>
              <a:defRPr sz="1800"/>
            </a:lvl1pPr>
          </a:lstStyle>
          <a:p>
            <a:endParaRPr lang="en-GB"/>
          </a:p>
        </p:txBody>
      </p:sp>
      <p:sp>
        <p:nvSpPr>
          <p:cNvPr id="7" name="Title 1"/>
          <p:cNvSpPr>
            <a:spLocks noGrp="1"/>
          </p:cNvSpPr>
          <p:nvPr>
            <p:ph type="ctrTitle" hasCustomPrompt="1"/>
          </p:nvPr>
        </p:nvSpPr>
        <p:spPr>
          <a:xfrm>
            <a:off x="5312228" y="1339703"/>
            <a:ext cx="4882806" cy="830997"/>
          </a:xfrm>
          <a:prstGeom prst="rect">
            <a:avLst/>
          </a:prstGeom>
        </p:spPr>
        <p:txBody>
          <a:bodyPr wrap="square" anchor="b">
            <a:spAutoFit/>
          </a:bodyPr>
          <a:lstStyle>
            <a:lvl1pPr algn="l">
              <a:lnSpc>
                <a:spcPct val="80000"/>
              </a:lnSpc>
              <a:defRPr sz="3000" b="1" i="0">
                <a:solidFill>
                  <a:srgbClr val="0E2D57"/>
                </a:solidFill>
                <a:latin typeface="Arial Narrow Bold" charset="0"/>
              </a:defRPr>
            </a:lvl1pPr>
          </a:lstStyle>
          <a:p>
            <a:r>
              <a:rPr lang="en-US" dirty="0" smtClean="0"/>
              <a:t>CLICK TO EDIT MASTER TITLE STYLE</a:t>
            </a:r>
            <a:endParaRPr lang="en-GB" dirty="0"/>
          </a:p>
        </p:txBody>
      </p:sp>
      <p:sp>
        <p:nvSpPr>
          <p:cNvPr id="8" name="Subtitle 2"/>
          <p:cNvSpPr>
            <a:spLocks noGrp="1"/>
          </p:cNvSpPr>
          <p:nvPr>
            <p:ph type="subTitle" idx="1"/>
          </p:nvPr>
        </p:nvSpPr>
        <p:spPr>
          <a:xfrm>
            <a:off x="5312229" y="2194121"/>
            <a:ext cx="3264212" cy="499699"/>
          </a:xfrm>
          <a:prstGeom prst="rect">
            <a:avLst/>
          </a:prstGeom>
        </p:spPr>
        <p:txBody>
          <a:bodyPr/>
          <a:lstStyle>
            <a:lvl1pPr marL="0" indent="0" algn="l">
              <a:buNone/>
              <a:defRPr sz="18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sp>
        <p:nvSpPr>
          <p:cNvPr id="6" name="Content Placeholder 2"/>
          <p:cNvSpPr>
            <a:spLocks noGrp="1"/>
          </p:cNvSpPr>
          <p:nvPr>
            <p:ph idx="15"/>
          </p:nvPr>
        </p:nvSpPr>
        <p:spPr>
          <a:xfrm>
            <a:off x="5323368" y="2995448"/>
            <a:ext cx="5785504" cy="2833849"/>
          </a:xfrm>
          <a:prstGeom prst="rect">
            <a:avLst/>
          </a:prstGeom>
        </p:spPr>
        <p:txBody>
          <a:bodyPr>
            <a:normAutofit/>
          </a:bodyPr>
          <a:lstStyle>
            <a:lvl1pPr marL="0" indent="0">
              <a:lnSpc>
                <a:spcPct val="100000"/>
              </a:lnSpc>
              <a:spcBef>
                <a:spcPts val="400"/>
              </a:spcBef>
              <a:spcAft>
                <a:spcPts val="400"/>
              </a:spcAft>
              <a:buFont typeface="Arial" charset="0"/>
              <a:buNone/>
              <a:defRPr sz="1800">
                <a:solidFill>
                  <a:srgbClr val="4C4F4E"/>
                </a:solidFill>
              </a:defRPr>
            </a:lvl1pPr>
            <a:lvl2pPr marL="690563" indent="-233363">
              <a:lnSpc>
                <a:spcPct val="100000"/>
              </a:lnSpc>
              <a:spcBef>
                <a:spcPts val="400"/>
              </a:spcBef>
              <a:spcAft>
                <a:spcPts val="400"/>
              </a:spcAft>
              <a:buFont typeface=".AppleSystemUIFont" charset="-120"/>
              <a:buChar char="-"/>
              <a:defRPr sz="1600">
                <a:solidFill>
                  <a:srgbClr val="4C4F4E"/>
                </a:solidFill>
              </a:defRPr>
            </a:lvl2pPr>
            <a:lvl3pPr marL="1147763" indent="-233363">
              <a:lnSpc>
                <a:spcPct val="100000"/>
              </a:lnSpc>
              <a:spcBef>
                <a:spcPts val="400"/>
              </a:spcBef>
              <a:spcAft>
                <a:spcPts val="400"/>
              </a:spcAft>
              <a:buFont typeface="Arial" charset="0"/>
              <a:buChar char="•"/>
              <a:defRPr sz="1400">
                <a:solidFill>
                  <a:srgbClr val="4C4F4E"/>
                </a:solidFill>
              </a:defRPr>
            </a:lvl3pPr>
            <a:lvl4pPr marL="1604963" indent="-233363">
              <a:lnSpc>
                <a:spcPct val="100000"/>
              </a:lnSpc>
              <a:spcBef>
                <a:spcPts val="400"/>
              </a:spcBef>
              <a:spcAft>
                <a:spcPts val="400"/>
              </a:spcAft>
              <a:buFont typeface=".AppleSystemUIFont" charset="-120"/>
              <a:buChar char="-"/>
              <a:defRPr sz="1400">
                <a:solidFill>
                  <a:srgbClr val="4C4F4E"/>
                </a:solidFill>
              </a:defRPr>
            </a:lvl4pPr>
            <a:lvl5pPr marL="2062163" indent="-233363">
              <a:lnSpc>
                <a:spcPct val="100000"/>
              </a:lnSpc>
              <a:spcBef>
                <a:spcPts val="400"/>
              </a:spcBef>
              <a:spcAft>
                <a:spcPts val="400"/>
              </a:spcAft>
              <a:buFont typeface="Arial" charset="0"/>
              <a:buChar char="•"/>
              <a:defRPr sz="1200">
                <a:solidFill>
                  <a:srgbClr val="4C4F4E"/>
                </a:solidFill>
              </a:defRPr>
            </a:lvl5pPr>
            <a:lvl6pPr>
              <a:defRPr sz="2000"/>
            </a:lvl6pPr>
            <a:lvl7pPr>
              <a:defRPr sz="2000"/>
            </a:lvl7pPr>
            <a:lvl8pPr>
              <a:defRPr sz="2000"/>
            </a:lvl8pPr>
            <a:lvl9pPr>
              <a:defRPr sz="2000"/>
            </a:lvl9pPr>
          </a:lstStyle>
          <a:p>
            <a:pPr lvl="0"/>
            <a:r>
              <a:rPr lang="en-US" dirty="0" smtClean="0"/>
              <a:t>Click to edit Master text styles</a:t>
            </a:r>
          </a:p>
        </p:txBody>
      </p:sp>
    </p:spTree>
    <p:extLst>
      <p:ext uri="{BB962C8B-B14F-4D97-AF65-F5344CB8AC3E}">
        <p14:creationId xmlns:p14="http://schemas.microsoft.com/office/powerpoint/2010/main" val="343824401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with 4 imag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defRPr>
            </a:lvl1pPr>
          </a:lstStyle>
          <a:p>
            <a:r>
              <a:rPr lang="en-IN" dirty="0" smtClean="0"/>
              <a:t>EVERY STEP OF THE WAY</a:t>
            </a:r>
            <a:endParaRPr lang="en-GB" dirty="0"/>
          </a:p>
        </p:txBody>
      </p:sp>
      <p:sp>
        <p:nvSpPr>
          <p:cNvPr id="6"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dirty="0"/>
          </a:p>
        </p:txBody>
      </p:sp>
      <p:cxnSp>
        <p:nvCxnSpPr>
          <p:cNvPr id="10" name="Straight Connector 9"/>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Picture Placeholder 6"/>
          <p:cNvSpPr>
            <a:spLocks noGrp="1"/>
          </p:cNvSpPr>
          <p:nvPr>
            <p:ph type="pic" sz="quarter" idx="13"/>
          </p:nvPr>
        </p:nvSpPr>
        <p:spPr>
          <a:xfrm>
            <a:off x="1224871" y="3192944"/>
            <a:ext cx="2073266" cy="1709228"/>
          </a:xfrm>
          <a:prstGeom prst="rect">
            <a:avLst/>
          </a:prstGeom>
          <a:solidFill>
            <a:schemeClr val="bg1">
              <a:lumMod val="95000"/>
            </a:schemeClr>
          </a:solidFill>
        </p:spPr>
        <p:txBody>
          <a:bodyPr/>
          <a:lstStyle>
            <a:lvl1pPr marL="0" indent="0">
              <a:buFontTx/>
              <a:buNone/>
              <a:defRPr sz="1200"/>
            </a:lvl1pPr>
          </a:lstStyle>
          <a:p>
            <a:endParaRPr lang="en-GB"/>
          </a:p>
        </p:txBody>
      </p:sp>
      <p:sp>
        <p:nvSpPr>
          <p:cNvPr id="11" name="Picture Placeholder 6"/>
          <p:cNvSpPr>
            <a:spLocks noGrp="1"/>
          </p:cNvSpPr>
          <p:nvPr>
            <p:ph type="pic" sz="quarter" idx="14"/>
          </p:nvPr>
        </p:nvSpPr>
        <p:spPr>
          <a:xfrm>
            <a:off x="3815671" y="3192944"/>
            <a:ext cx="2073266" cy="1709228"/>
          </a:xfrm>
          <a:prstGeom prst="rect">
            <a:avLst/>
          </a:prstGeom>
          <a:solidFill>
            <a:schemeClr val="bg1">
              <a:lumMod val="95000"/>
            </a:schemeClr>
          </a:solidFill>
        </p:spPr>
        <p:txBody>
          <a:bodyPr/>
          <a:lstStyle>
            <a:lvl1pPr marL="0" indent="0">
              <a:buFontTx/>
              <a:buNone/>
              <a:defRPr sz="1200"/>
            </a:lvl1pPr>
          </a:lstStyle>
          <a:p>
            <a:endParaRPr lang="en-GB"/>
          </a:p>
        </p:txBody>
      </p:sp>
      <p:sp>
        <p:nvSpPr>
          <p:cNvPr id="12" name="Picture Placeholder 6"/>
          <p:cNvSpPr>
            <a:spLocks noGrp="1"/>
          </p:cNvSpPr>
          <p:nvPr>
            <p:ph type="pic" sz="quarter" idx="15"/>
          </p:nvPr>
        </p:nvSpPr>
        <p:spPr>
          <a:xfrm>
            <a:off x="6406471" y="3192944"/>
            <a:ext cx="2073266" cy="1709228"/>
          </a:xfrm>
          <a:prstGeom prst="rect">
            <a:avLst/>
          </a:prstGeom>
          <a:solidFill>
            <a:schemeClr val="bg1">
              <a:lumMod val="95000"/>
            </a:schemeClr>
          </a:solidFill>
        </p:spPr>
        <p:txBody>
          <a:bodyPr/>
          <a:lstStyle>
            <a:lvl1pPr marL="0" indent="0">
              <a:buFontTx/>
              <a:buNone/>
              <a:defRPr sz="1200"/>
            </a:lvl1pPr>
          </a:lstStyle>
          <a:p>
            <a:endParaRPr lang="en-GB"/>
          </a:p>
        </p:txBody>
      </p:sp>
      <p:sp>
        <p:nvSpPr>
          <p:cNvPr id="13" name="Picture Placeholder 6"/>
          <p:cNvSpPr>
            <a:spLocks noGrp="1"/>
          </p:cNvSpPr>
          <p:nvPr>
            <p:ph type="pic" sz="quarter" idx="16"/>
          </p:nvPr>
        </p:nvSpPr>
        <p:spPr>
          <a:xfrm>
            <a:off x="8997271" y="3192944"/>
            <a:ext cx="2073266" cy="1709228"/>
          </a:xfrm>
          <a:prstGeom prst="rect">
            <a:avLst/>
          </a:prstGeom>
          <a:solidFill>
            <a:schemeClr val="bg1">
              <a:lumMod val="95000"/>
            </a:schemeClr>
          </a:solidFill>
        </p:spPr>
        <p:txBody>
          <a:bodyPr/>
          <a:lstStyle>
            <a:lvl1pPr marL="0" indent="0">
              <a:buFontTx/>
              <a:buNone/>
              <a:defRPr sz="1200"/>
            </a:lvl1pPr>
          </a:lstStyle>
          <a:p>
            <a:endParaRPr lang="en-GB"/>
          </a:p>
        </p:txBody>
      </p:sp>
      <p:sp>
        <p:nvSpPr>
          <p:cNvPr id="15" name="Title 1"/>
          <p:cNvSpPr>
            <a:spLocks noGrp="1"/>
          </p:cNvSpPr>
          <p:nvPr>
            <p:ph type="ctrTitle" hasCustomPrompt="1"/>
          </p:nvPr>
        </p:nvSpPr>
        <p:spPr>
          <a:xfrm>
            <a:off x="1230313" y="186895"/>
            <a:ext cx="9627098" cy="665593"/>
          </a:xfrm>
          <a:prstGeom prst="rect">
            <a:avLst/>
          </a:prstGeom>
        </p:spPr>
        <p:txBody>
          <a:bodyPr anchor="b"/>
          <a:lstStyle>
            <a:lvl1pPr algn="ctr">
              <a:defRPr sz="3000" b="1" i="0" cap="all" baseline="0">
                <a:solidFill>
                  <a:srgbClr val="0E2D57"/>
                </a:solidFill>
                <a:latin typeface="Arial Narrow" charset="0"/>
                <a:ea typeface="Arial Narrow" charset="0"/>
                <a:cs typeface="Arial Narrow" charset="0"/>
              </a:defRPr>
            </a:lvl1pPr>
          </a:lstStyle>
          <a:p>
            <a:r>
              <a:rPr lang="en-US" dirty="0" smtClean="0"/>
              <a:t>CLICK TO EDIT MASTER TITLE STYLE</a:t>
            </a:r>
            <a:endParaRPr lang="en-GB" dirty="0"/>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sp>
        <p:nvSpPr>
          <p:cNvPr id="17" name="Subtitle 2"/>
          <p:cNvSpPr>
            <a:spLocks noGrp="1"/>
          </p:cNvSpPr>
          <p:nvPr>
            <p:ph type="subTitle" idx="1"/>
          </p:nvPr>
        </p:nvSpPr>
        <p:spPr>
          <a:xfrm>
            <a:off x="1230313" y="852488"/>
            <a:ext cx="9627098" cy="499699"/>
          </a:xfrm>
          <a:prstGeom prst="rect">
            <a:avLst/>
          </a:prstGeom>
        </p:spPr>
        <p:txBody>
          <a:bodyPr/>
          <a:lstStyle>
            <a:lvl1pPr marL="0" indent="0" algn="ctr">
              <a:buNone/>
              <a:defRPr sz="18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42124359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RT2">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7353300" y="1352187"/>
            <a:ext cx="4267200" cy="5505813"/>
          </a:xfrm>
          <a:prstGeom prst="rect">
            <a:avLst/>
          </a:prstGeom>
          <a:noFill/>
        </p:spPr>
        <p:txBody>
          <a:bodyPr/>
          <a:lstStyle>
            <a:lvl1pPr marL="0" indent="0">
              <a:buFontTx/>
              <a:buNone/>
              <a:defRPr sz="1600"/>
            </a:lvl1pPr>
          </a:lstStyle>
          <a:p>
            <a:endParaRPr lang="en-GB"/>
          </a:p>
        </p:txBody>
      </p:sp>
      <p:sp>
        <p:nvSpPr>
          <p:cNvPr id="10" name="Title 1"/>
          <p:cNvSpPr>
            <a:spLocks noGrp="1"/>
          </p:cNvSpPr>
          <p:nvPr>
            <p:ph type="ctrTitle" hasCustomPrompt="1"/>
          </p:nvPr>
        </p:nvSpPr>
        <p:spPr>
          <a:xfrm>
            <a:off x="1230313" y="186895"/>
            <a:ext cx="9627098" cy="665593"/>
          </a:xfrm>
          <a:prstGeom prst="rect">
            <a:avLst/>
          </a:prstGeom>
        </p:spPr>
        <p:txBody>
          <a:bodyPr anchor="b"/>
          <a:lstStyle>
            <a:lvl1pPr algn="ctr">
              <a:defRPr sz="3000" b="1" i="0" cap="all" baseline="0">
                <a:solidFill>
                  <a:srgbClr val="0E2D57"/>
                </a:solidFill>
                <a:latin typeface="Arial Narrow" charset="0"/>
                <a:ea typeface="Arial Narrow" charset="0"/>
                <a:cs typeface="Arial Narrow" charset="0"/>
              </a:defRPr>
            </a:lvl1pPr>
          </a:lstStyle>
          <a:p>
            <a:r>
              <a:rPr lang="en-US" dirty="0" smtClean="0"/>
              <a:t>CLICK TO EDIT MASTER TITLE STYLE</a:t>
            </a:r>
            <a:endParaRPr lang="en-GB" dirty="0"/>
          </a:p>
        </p:txBody>
      </p:sp>
      <p:sp>
        <p:nvSpPr>
          <p:cNvPr id="11" name="Subtitle 2"/>
          <p:cNvSpPr>
            <a:spLocks noGrp="1"/>
          </p:cNvSpPr>
          <p:nvPr>
            <p:ph type="subTitle" idx="1"/>
          </p:nvPr>
        </p:nvSpPr>
        <p:spPr>
          <a:xfrm>
            <a:off x="1230313" y="852488"/>
            <a:ext cx="9627098" cy="499699"/>
          </a:xfrm>
          <a:prstGeom prst="rect">
            <a:avLst/>
          </a:prstGeom>
        </p:spPr>
        <p:txBody>
          <a:bodyPr/>
          <a:lstStyle>
            <a:lvl1pPr marL="0" indent="0" algn="ctr">
              <a:buNone/>
              <a:defRPr sz="18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12"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chemeClr val="bg1">
                    <a:lumMod val="65000"/>
                  </a:schemeClr>
                </a:solidFill>
              </a:defRPr>
            </a:lvl1pPr>
          </a:lstStyle>
          <a:p>
            <a:fld id="{3BC203EE-C538-43DB-87DD-CBA0AB4CCDD0}" type="slidenum">
              <a:rPr lang="en-GB" smtClean="0"/>
              <a:pPr/>
              <a:t>‹#›</a:t>
            </a:fld>
            <a:endParaRPr lang="en-GB" dirty="0"/>
          </a:p>
        </p:txBody>
      </p:sp>
      <p:cxnSp>
        <p:nvCxnSpPr>
          <p:cNvPr id="13" name="Straight Connector 12"/>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latin typeface="Arial Narrow" charset="0"/>
                <a:ea typeface="Arial Narrow" charset="0"/>
                <a:cs typeface="Arial Narrow" charset="0"/>
              </a:defRPr>
            </a:lvl1pPr>
          </a:lstStyle>
          <a:p>
            <a:r>
              <a:rPr lang="en-IN" dirty="0" smtClean="0"/>
              <a:t>EVERY STEP OF THE WAY</a:t>
            </a:r>
            <a:endParaRPr lang="en-GB" dirty="0"/>
          </a:p>
        </p:txBody>
      </p:sp>
      <p:sp>
        <p:nvSpPr>
          <p:cNvPr id="8" name="Content Placeholder 2"/>
          <p:cNvSpPr>
            <a:spLocks noGrp="1"/>
          </p:cNvSpPr>
          <p:nvPr>
            <p:ph idx="14"/>
          </p:nvPr>
        </p:nvSpPr>
        <p:spPr>
          <a:xfrm>
            <a:off x="1230313" y="2383158"/>
            <a:ext cx="5731204" cy="3093421"/>
          </a:xfrm>
          <a:prstGeom prst="rect">
            <a:avLst/>
          </a:prstGeom>
        </p:spPr>
        <p:txBody>
          <a:bodyPr>
            <a:normAutofit/>
          </a:bodyPr>
          <a:lstStyle>
            <a:lvl1pPr marL="0" indent="0">
              <a:lnSpc>
                <a:spcPct val="100000"/>
              </a:lnSpc>
              <a:spcBef>
                <a:spcPts val="400"/>
              </a:spcBef>
              <a:spcAft>
                <a:spcPts val="400"/>
              </a:spcAft>
              <a:buFont typeface="Arial" charset="0"/>
              <a:buNone/>
              <a:defRPr sz="1800">
                <a:solidFill>
                  <a:srgbClr val="4C4F4E"/>
                </a:solidFill>
              </a:defRPr>
            </a:lvl1pPr>
            <a:lvl2pPr marL="690563" indent="-233363">
              <a:lnSpc>
                <a:spcPct val="100000"/>
              </a:lnSpc>
              <a:spcBef>
                <a:spcPts val="400"/>
              </a:spcBef>
              <a:spcAft>
                <a:spcPts val="400"/>
              </a:spcAft>
              <a:buFont typeface=".AppleSystemUIFont" charset="-120"/>
              <a:buChar char="-"/>
              <a:defRPr sz="1600">
                <a:solidFill>
                  <a:srgbClr val="4C4F4E"/>
                </a:solidFill>
              </a:defRPr>
            </a:lvl2pPr>
            <a:lvl3pPr marL="1147763" indent="-233363">
              <a:lnSpc>
                <a:spcPct val="100000"/>
              </a:lnSpc>
              <a:spcBef>
                <a:spcPts val="400"/>
              </a:spcBef>
              <a:spcAft>
                <a:spcPts val="400"/>
              </a:spcAft>
              <a:buFont typeface="Arial" charset="0"/>
              <a:buChar char="•"/>
              <a:defRPr sz="1400">
                <a:solidFill>
                  <a:srgbClr val="4C4F4E"/>
                </a:solidFill>
              </a:defRPr>
            </a:lvl3pPr>
            <a:lvl4pPr marL="1604963" indent="-233363">
              <a:lnSpc>
                <a:spcPct val="100000"/>
              </a:lnSpc>
              <a:spcBef>
                <a:spcPts val="400"/>
              </a:spcBef>
              <a:spcAft>
                <a:spcPts val="400"/>
              </a:spcAft>
              <a:buFont typeface=".AppleSystemUIFont" charset="-120"/>
              <a:buChar char="-"/>
              <a:defRPr sz="1400">
                <a:solidFill>
                  <a:srgbClr val="4C4F4E"/>
                </a:solidFill>
              </a:defRPr>
            </a:lvl4pPr>
            <a:lvl5pPr marL="2062163" indent="-233363">
              <a:lnSpc>
                <a:spcPct val="100000"/>
              </a:lnSpc>
              <a:spcBef>
                <a:spcPts val="400"/>
              </a:spcBef>
              <a:spcAft>
                <a:spcPts val="400"/>
              </a:spcAft>
              <a:buFont typeface="Arial" charset="0"/>
              <a:buChar char="•"/>
              <a:defRPr sz="1200">
                <a:solidFill>
                  <a:srgbClr val="4C4F4E"/>
                </a:solidFill>
              </a:defRPr>
            </a:lvl5pPr>
            <a:lvl6pPr>
              <a:defRPr sz="2000"/>
            </a:lvl6pPr>
            <a:lvl7pPr>
              <a:defRPr sz="2000"/>
            </a:lvl7pPr>
            <a:lvl8pPr>
              <a:defRPr sz="2000"/>
            </a:lvl8pPr>
            <a:lvl9pPr>
              <a:defRPr sz="2000"/>
            </a:lvl9pPr>
          </a:lstStyle>
          <a:p>
            <a:pPr lvl="0"/>
            <a:r>
              <a:rPr lang="en-US" dirty="0" smtClean="0"/>
              <a:t>Click to edit Master text styles</a:t>
            </a:r>
          </a:p>
        </p:txBody>
      </p:sp>
      <p:sp>
        <p:nvSpPr>
          <p:cNvPr id="9" name="Text Placeholder 11"/>
          <p:cNvSpPr>
            <a:spLocks noGrp="1"/>
          </p:cNvSpPr>
          <p:nvPr>
            <p:ph type="body" sz="quarter" idx="15"/>
          </p:nvPr>
        </p:nvSpPr>
        <p:spPr>
          <a:xfrm>
            <a:off x="1230312" y="1732258"/>
            <a:ext cx="5731203" cy="696912"/>
          </a:xfrm>
          <a:prstGeom prst="rect">
            <a:avLst/>
          </a:prstGeom>
        </p:spPr>
        <p:txBody>
          <a:bodyPr anchor="b" anchorCtr="0"/>
          <a:lstStyle>
            <a:lvl1pPr marL="0" indent="0">
              <a:buNone/>
              <a:defRPr sz="1800" b="1">
                <a:solidFill>
                  <a:srgbClr val="4C4F4E"/>
                </a:solidFill>
                <a:latin typeface="+mj-lt"/>
              </a:defRPr>
            </a:lvl1pPr>
            <a:lvl2pPr marL="457200" indent="0">
              <a:buNone/>
              <a:defRPr b="1">
                <a:solidFill>
                  <a:schemeClr val="accent1"/>
                </a:solidFill>
                <a:latin typeface="+mj-lt"/>
              </a:defRPr>
            </a:lvl2pPr>
            <a:lvl3pPr marL="914400" indent="0">
              <a:buNone/>
              <a:defRPr b="1">
                <a:solidFill>
                  <a:schemeClr val="accent1"/>
                </a:solidFill>
                <a:latin typeface="+mj-lt"/>
              </a:defRPr>
            </a:lvl3pPr>
            <a:lvl4pPr marL="1371600" indent="0">
              <a:buNone/>
              <a:defRPr b="1">
                <a:solidFill>
                  <a:schemeClr val="accent1"/>
                </a:solidFill>
                <a:latin typeface="+mj-lt"/>
              </a:defRPr>
            </a:lvl4pPr>
            <a:lvl5pPr marL="1828800" indent="0">
              <a:buNone/>
              <a:defRPr b="1">
                <a:solidFill>
                  <a:schemeClr val="accent1"/>
                </a:solidFill>
                <a:latin typeface="+mj-lt"/>
              </a:defRPr>
            </a:lvl5pPr>
          </a:lstStyle>
          <a:p>
            <a:pPr lvl="0"/>
            <a:r>
              <a:rPr lang="en-US" dirty="0" smtClean="0"/>
              <a:t>Click to edit Master text styles</a:t>
            </a:r>
          </a:p>
        </p:txBody>
      </p:sp>
    </p:spTree>
    <p:extLst>
      <p:ext uri="{BB962C8B-B14F-4D97-AF65-F5344CB8AC3E}">
        <p14:creationId xmlns:p14="http://schemas.microsoft.com/office/powerpoint/2010/main" val="177291193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sp>
        <p:nvSpPr>
          <p:cNvPr id="3"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a:p>
        </p:txBody>
      </p:sp>
      <p:cxnSp>
        <p:nvCxnSpPr>
          <p:cNvPr id="4" name="Straight Connector 3"/>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latin typeface="Arial Narrow" charset="0"/>
                <a:ea typeface="Arial Narrow" charset="0"/>
                <a:cs typeface="Arial Narrow" charset="0"/>
              </a:defRPr>
            </a:lvl1pPr>
          </a:lstStyle>
          <a:p>
            <a:r>
              <a:rPr lang="en-IN" smtClean="0"/>
              <a:t>EVERY STEP OF THE WAY</a:t>
            </a:r>
            <a:endParaRPr lang="en-GB" dirty="0"/>
          </a:p>
        </p:txBody>
      </p:sp>
    </p:spTree>
    <p:extLst>
      <p:ext uri="{BB962C8B-B14F-4D97-AF65-F5344CB8AC3E}">
        <p14:creationId xmlns:p14="http://schemas.microsoft.com/office/powerpoint/2010/main" val="289986185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Image LF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defRPr>
            </a:lvl1pPr>
          </a:lstStyle>
          <a:p>
            <a:r>
              <a:rPr lang="en-IN" dirty="0" smtClean="0"/>
              <a:t>EVERY STEP OF THE WAY</a:t>
            </a:r>
            <a:endParaRPr lang="en-GB" dirty="0"/>
          </a:p>
        </p:txBody>
      </p:sp>
      <p:sp>
        <p:nvSpPr>
          <p:cNvPr id="6"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dirty="0"/>
          </a:p>
        </p:txBody>
      </p:sp>
      <p:cxnSp>
        <p:nvCxnSpPr>
          <p:cNvPr id="9" name="Straight Connector 8"/>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3"/>
          </p:nvPr>
        </p:nvSpPr>
        <p:spPr>
          <a:xfrm>
            <a:off x="605473" y="1916156"/>
            <a:ext cx="3172777" cy="2014493"/>
          </a:xfrm>
          <a:prstGeom prst="rect">
            <a:avLst/>
          </a:prstGeom>
          <a:solidFill>
            <a:schemeClr val="bg1">
              <a:lumMod val="95000"/>
            </a:schemeClr>
          </a:solidFill>
        </p:spPr>
        <p:txBody>
          <a:bodyPr/>
          <a:lstStyle>
            <a:lvl1pPr marL="0" indent="0">
              <a:buNone/>
              <a:defRPr sz="1800"/>
            </a:lvl1pPr>
          </a:lstStyle>
          <a:p>
            <a:endParaRPr lang="en-GB" dirty="0"/>
          </a:p>
        </p:txBody>
      </p:sp>
      <p:sp>
        <p:nvSpPr>
          <p:cNvPr id="10" name="Picture Placeholder 2"/>
          <p:cNvSpPr>
            <a:spLocks noGrp="1"/>
          </p:cNvSpPr>
          <p:nvPr>
            <p:ph type="pic" sz="quarter" idx="14"/>
          </p:nvPr>
        </p:nvSpPr>
        <p:spPr>
          <a:xfrm>
            <a:off x="3822701" y="1916157"/>
            <a:ext cx="3131026" cy="2014492"/>
          </a:xfrm>
          <a:prstGeom prst="rect">
            <a:avLst/>
          </a:prstGeom>
          <a:solidFill>
            <a:schemeClr val="bg1">
              <a:lumMod val="95000"/>
            </a:schemeClr>
          </a:solidFill>
        </p:spPr>
        <p:txBody>
          <a:bodyPr/>
          <a:lstStyle>
            <a:lvl1pPr marL="0" indent="0">
              <a:buNone/>
              <a:defRPr sz="1800"/>
            </a:lvl1pPr>
          </a:lstStyle>
          <a:p>
            <a:endParaRPr lang="en-GB" dirty="0"/>
          </a:p>
        </p:txBody>
      </p:sp>
      <p:sp>
        <p:nvSpPr>
          <p:cNvPr id="11" name="Picture Placeholder 2"/>
          <p:cNvSpPr>
            <a:spLocks noGrp="1"/>
          </p:cNvSpPr>
          <p:nvPr>
            <p:ph type="pic" sz="quarter" idx="15"/>
          </p:nvPr>
        </p:nvSpPr>
        <p:spPr>
          <a:xfrm>
            <a:off x="605473" y="3987800"/>
            <a:ext cx="3172777" cy="2086564"/>
          </a:xfrm>
          <a:prstGeom prst="rect">
            <a:avLst/>
          </a:prstGeom>
          <a:solidFill>
            <a:schemeClr val="bg1">
              <a:lumMod val="95000"/>
            </a:schemeClr>
          </a:solidFill>
        </p:spPr>
        <p:txBody>
          <a:bodyPr/>
          <a:lstStyle>
            <a:lvl1pPr marL="0" indent="0">
              <a:buNone/>
              <a:defRPr sz="1800"/>
            </a:lvl1pPr>
          </a:lstStyle>
          <a:p>
            <a:endParaRPr lang="en-GB" dirty="0"/>
          </a:p>
        </p:txBody>
      </p:sp>
      <p:sp>
        <p:nvSpPr>
          <p:cNvPr id="12" name="Picture Placeholder 2"/>
          <p:cNvSpPr>
            <a:spLocks noGrp="1"/>
          </p:cNvSpPr>
          <p:nvPr>
            <p:ph type="pic" sz="quarter" idx="16"/>
          </p:nvPr>
        </p:nvSpPr>
        <p:spPr>
          <a:xfrm>
            <a:off x="3822701" y="3998951"/>
            <a:ext cx="3131025" cy="2086564"/>
          </a:xfrm>
          <a:prstGeom prst="rect">
            <a:avLst/>
          </a:prstGeom>
          <a:solidFill>
            <a:schemeClr val="bg1">
              <a:lumMod val="95000"/>
            </a:schemeClr>
          </a:solidFill>
        </p:spPr>
        <p:txBody>
          <a:bodyPr/>
          <a:lstStyle>
            <a:lvl1pPr marL="0" indent="0">
              <a:buNone/>
              <a:defRPr sz="1800"/>
            </a:lvl1pPr>
          </a:lstStyle>
          <a:p>
            <a:endParaRPr lang="en-GB" dirty="0"/>
          </a:p>
        </p:txBody>
      </p:sp>
      <p:sp>
        <p:nvSpPr>
          <p:cNvPr id="13" name="Title 1"/>
          <p:cNvSpPr>
            <a:spLocks noGrp="1"/>
          </p:cNvSpPr>
          <p:nvPr>
            <p:ph type="ctrTitle" hasCustomPrompt="1"/>
          </p:nvPr>
        </p:nvSpPr>
        <p:spPr>
          <a:xfrm>
            <a:off x="1230313" y="186895"/>
            <a:ext cx="9627098" cy="665593"/>
          </a:xfrm>
          <a:prstGeom prst="rect">
            <a:avLst/>
          </a:prstGeom>
        </p:spPr>
        <p:txBody>
          <a:bodyPr anchor="b"/>
          <a:lstStyle>
            <a:lvl1pPr algn="ctr">
              <a:defRPr sz="3000" b="1" i="0" cap="all" baseline="0">
                <a:solidFill>
                  <a:srgbClr val="0E2D57"/>
                </a:solidFill>
                <a:latin typeface="Arial Narrow" charset="0"/>
                <a:ea typeface="Arial Narrow" charset="0"/>
                <a:cs typeface="Arial Narrow" charset="0"/>
              </a:defRPr>
            </a:lvl1pPr>
          </a:lstStyle>
          <a:p>
            <a:r>
              <a:rPr lang="en-US" dirty="0" smtClean="0"/>
              <a:t>CLICK TO EDIT MASTER TITLE STYLE</a:t>
            </a:r>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sp>
        <p:nvSpPr>
          <p:cNvPr id="16" name="Subtitle 2"/>
          <p:cNvSpPr>
            <a:spLocks noGrp="1"/>
          </p:cNvSpPr>
          <p:nvPr>
            <p:ph type="subTitle" idx="1" hasCustomPrompt="1"/>
          </p:nvPr>
        </p:nvSpPr>
        <p:spPr>
          <a:xfrm>
            <a:off x="1230313" y="852488"/>
            <a:ext cx="9627098" cy="499699"/>
          </a:xfrm>
          <a:prstGeom prst="rect">
            <a:avLst/>
          </a:prstGeom>
        </p:spPr>
        <p:txBody>
          <a:bodyPr/>
          <a:lstStyle>
            <a:lvl1pPr marL="0" indent="0" algn="ctr">
              <a:buNone/>
              <a:defRPr sz="11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dirty="0" smtClean="0"/>
              <a:t>Subtitle (Calibri, size 18)</a:t>
            </a:r>
            <a:endParaRPr lang="en-GB" sz="1800" dirty="0"/>
          </a:p>
        </p:txBody>
      </p:sp>
      <p:sp>
        <p:nvSpPr>
          <p:cNvPr id="14" name="Content Placeholder 2"/>
          <p:cNvSpPr>
            <a:spLocks noGrp="1"/>
          </p:cNvSpPr>
          <p:nvPr>
            <p:ph idx="17"/>
          </p:nvPr>
        </p:nvSpPr>
        <p:spPr>
          <a:xfrm>
            <a:off x="7300306" y="2668680"/>
            <a:ext cx="4343401" cy="3093421"/>
          </a:xfrm>
          <a:prstGeom prst="rect">
            <a:avLst/>
          </a:prstGeom>
        </p:spPr>
        <p:txBody>
          <a:bodyPr>
            <a:normAutofit/>
          </a:bodyPr>
          <a:lstStyle>
            <a:lvl1pPr marL="0" indent="0">
              <a:lnSpc>
                <a:spcPct val="100000"/>
              </a:lnSpc>
              <a:spcBef>
                <a:spcPts val="400"/>
              </a:spcBef>
              <a:spcAft>
                <a:spcPts val="400"/>
              </a:spcAft>
              <a:buFont typeface="Arial" charset="0"/>
              <a:buNone/>
              <a:defRPr sz="1800">
                <a:solidFill>
                  <a:srgbClr val="4C4F4E"/>
                </a:solidFill>
              </a:defRPr>
            </a:lvl1pPr>
            <a:lvl2pPr marL="690563" indent="-233363">
              <a:lnSpc>
                <a:spcPct val="100000"/>
              </a:lnSpc>
              <a:spcBef>
                <a:spcPts val="400"/>
              </a:spcBef>
              <a:spcAft>
                <a:spcPts val="400"/>
              </a:spcAft>
              <a:buFont typeface=".AppleSystemUIFont" charset="-120"/>
              <a:buChar char="-"/>
              <a:defRPr sz="1600">
                <a:solidFill>
                  <a:srgbClr val="4C4F4E"/>
                </a:solidFill>
              </a:defRPr>
            </a:lvl2pPr>
            <a:lvl3pPr marL="1147763" indent="-233363">
              <a:lnSpc>
                <a:spcPct val="100000"/>
              </a:lnSpc>
              <a:spcBef>
                <a:spcPts val="400"/>
              </a:spcBef>
              <a:spcAft>
                <a:spcPts val="400"/>
              </a:spcAft>
              <a:buFont typeface="Arial" charset="0"/>
              <a:buChar char="•"/>
              <a:defRPr sz="1400">
                <a:solidFill>
                  <a:srgbClr val="4C4F4E"/>
                </a:solidFill>
              </a:defRPr>
            </a:lvl3pPr>
            <a:lvl4pPr marL="1604963" indent="-233363">
              <a:lnSpc>
                <a:spcPct val="100000"/>
              </a:lnSpc>
              <a:spcBef>
                <a:spcPts val="400"/>
              </a:spcBef>
              <a:spcAft>
                <a:spcPts val="400"/>
              </a:spcAft>
              <a:buFont typeface=".AppleSystemUIFont" charset="-120"/>
              <a:buChar char="-"/>
              <a:defRPr sz="1400">
                <a:solidFill>
                  <a:srgbClr val="4C4F4E"/>
                </a:solidFill>
              </a:defRPr>
            </a:lvl4pPr>
            <a:lvl5pPr marL="2062163" indent="-233363">
              <a:lnSpc>
                <a:spcPct val="100000"/>
              </a:lnSpc>
              <a:spcBef>
                <a:spcPts val="400"/>
              </a:spcBef>
              <a:spcAft>
                <a:spcPts val="400"/>
              </a:spcAft>
              <a:buFont typeface="Arial" charset="0"/>
              <a:buChar char="•"/>
              <a:defRPr sz="1200">
                <a:solidFill>
                  <a:srgbClr val="4C4F4E"/>
                </a:solidFill>
              </a:defRPr>
            </a:lvl5pPr>
            <a:lvl6pPr>
              <a:defRPr sz="2000"/>
            </a:lvl6pPr>
            <a:lvl7pPr>
              <a:defRPr sz="2000"/>
            </a:lvl7pPr>
            <a:lvl8pPr>
              <a:defRPr sz="2000"/>
            </a:lvl8pPr>
            <a:lvl9pPr>
              <a:defRPr sz="2000"/>
            </a:lvl9pPr>
          </a:lstStyle>
          <a:p>
            <a:pPr lvl="0"/>
            <a:r>
              <a:rPr lang="en-US" dirty="0" smtClean="0"/>
              <a:t>Click to edit Master text styles</a:t>
            </a:r>
          </a:p>
        </p:txBody>
      </p:sp>
      <p:sp>
        <p:nvSpPr>
          <p:cNvPr id="17" name="Text Placeholder 11"/>
          <p:cNvSpPr>
            <a:spLocks noGrp="1"/>
          </p:cNvSpPr>
          <p:nvPr>
            <p:ph type="body" sz="quarter" idx="18"/>
          </p:nvPr>
        </p:nvSpPr>
        <p:spPr>
          <a:xfrm>
            <a:off x="7300306" y="2017780"/>
            <a:ext cx="4343400" cy="696912"/>
          </a:xfrm>
          <a:prstGeom prst="rect">
            <a:avLst/>
          </a:prstGeom>
        </p:spPr>
        <p:txBody>
          <a:bodyPr anchor="b" anchorCtr="0"/>
          <a:lstStyle>
            <a:lvl1pPr marL="0" indent="0">
              <a:buNone/>
              <a:defRPr sz="2000" b="1">
                <a:solidFill>
                  <a:srgbClr val="4C4F4E"/>
                </a:solidFill>
                <a:latin typeface="+mj-lt"/>
              </a:defRPr>
            </a:lvl1pPr>
            <a:lvl2pPr marL="457200" indent="0">
              <a:buNone/>
              <a:defRPr b="1">
                <a:solidFill>
                  <a:schemeClr val="accent1"/>
                </a:solidFill>
                <a:latin typeface="+mj-lt"/>
              </a:defRPr>
            </a:lvl2pPr>
            <a:lvl3pPr marL="914400" indent="0">
              <a:buNone/>
              <a:defRPr b="1">
                <a:solidFill>
                  <a:schemeClr val="accent1"/>
                </a:solidFill>
                <a:latin typeface="+mj-lt"/>
              </a:defRPr>
            </a:lvl3pPr>
            <a:lvl4pPr marL="1371600" indent="0">
              <a:buNone/>
              <a:defRPr b="1">
                <a:solidFill>
                  <a:schemeClr val="accent1"/>
                </a:solidFill>
                <a:latin typeface="+mj-lt"/>
              </a:defRPr>
            </a:lvl4pPr>
            <a:lvl5pPr marL="1828800" indent="0">
              <a:buNone/>
              <a:defRPr b="1">
                <a:solidFill>
                  <a:schemeClr val="accent1"/>
                </a:solidFill>
                <a:latin typeface="+mj-lt"/>
              </a:defRPr>
            </a:lvl5pPr>
          </a:lstStyle>
          <a:p>
            <a:pPr lvl="0"/>
            <a:r>
              <a:rPr lang="en-US" dirty="0" smtClean="0"/>
              <a:t>Click to edit Master text styles</a:t>
            </a:r>
          </a:p>
        </p:txBody>
      </p:sp>
    </p:spTree>
    <p:extLst>
      <p:ext uri="{BB962C8B-B14F-4D97-AF65-F5344CB8AC3E}">
        <p14:creationId xmlns:p14="http://schemas.microsoft.com/office/powerpoint/2010/main" val="67949776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image LF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defRPr>
            </a:lvl1pPr>
          </a:lstStyle>
          <a:p>
            <a:r>
              <a:rPr lang="en-IN" dirty="0" smtClean="0"/>
              <a:t>EVERY STEP OF THE WAY</a:t>
            </a:r>
            <a:endParaRPr lang="en-GB" dirty="0"/>
          </a:p>
        </p:txBody>
      </p:sp>
      <p:sp>
        <p:nvSpPr>
          <p:cNvPr id="6"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dirty="0"/>
          </a:p>
        </p:txBody>
      </p:sp>
      <p:cxnSp>
        <p:nvCxnSpPr>
          <p:cNvPr id="9" name="Straight Connector 8"/>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3"/>
          </p:nvPr>
        </p:nvSpPr>
        <p:spPr>
          <a:xfrm>
            <a:off x="605473" y="1619250"/>
            <a:ext cx="2747327" cy="4487250"/>
          </a:xfrm>
          <a:prstGeom prst="rect">
            <a:avLst/>
          </a:prstGeom>
          <a:solidFill>
            <a:schemeClr val="bg1">
              <a:lumMod val="95000"/>
            </a:schemeClr>
          </a:solidFill>
        </p:spPr>
        <p:txBody>
          <a:bodyPr/>
          <a:lstStyle>
            <a:lvl1pPr marL="0" indent="0">
              <a:buNone/>
              <a:defRPr sz="1800"/>
            </a:lvl1pPr>
          </a:lstStyle>
          <a:p>
            <a:endParaRPr lang="en-GB" dirty="0"/>
          </a:p>
        </p:txBody>
      </p:sp>
      <p:sp>
        <p:nvSpPr>
          <p:cNvPr id="13" name="Picture Placeholder 2"/>
          <p:cNvSpPr>
            <a:spLocks noGrp="1"/>
          </p:cNvSpPr>
          <p:nvPr>
            <p:ph type="pic" sz="quarter" idx="14"/>
          </p:nvPr>
        </p:nvSpPr>
        <p:spPr>
          <a:xfrm>
            <a:off x="3501073" y="1619250"/>
            <a:ext cx="2747327" cy="4487250"/>
          </a:xfrm>
          <a:prstGeom prst="rect">
            <a:avLst/>
          </a:prstGeom>
          <a:solidFill>
            <a:schemeClr val="bg1">
              <a:lumMod val="95000"/>
            </a:schemeClr>
          </a:solidFill>
        </p:spPr>
        <p:txBody>
          <a:bodyPr/>
          <a:lstStyle>
            <a:lvl1pPr marL="0" indent="0">
              <a:buNone/>
              <a:defRPr sz="1800"/>
            </a:lvl1pPr>
          </a:lstStyle>
          <a:p>
            <a:endParaRPr lang="en-GB" dirty="0"/>
          </a:p>
        </p:txBody>
      </p:sp>
      <p:sp>
        <p:nvSpPr>
          <p:cNvPr id="10" name="Title 1"/>
          <p:cNvSpPr>
            <a:spLocks noGrp="1"/>
          </p:cNvSpPr>
          <p:nvPr>
            <p:ph type="ctrTitle" hasCustomPrompt="1"/>
          </p:nvPr>
        </p:nvSpPr>
        <p:spPr>
          <a:xfrm>
            <a:off x="1230313" y="186895"/>
            <a:ext cx="9627098" cy="665593"/>
          </a:xfrm>
          <a:prstGeom prst="rect">
            <a:avLst/>
          </a:prstGeom>
        </p:spPr>
        <p:txBody>
          <a:bodyPr anchor="b"/>
          <a:lstStyle>
            <a:lvl1pPr algn="ctr">
              <a:defRPr sz="3000" b="1" i="0" cap="all" baseline="0">
                <a:solidFill>
                  <a:srgbClr val="0E2D57"/>
                </a:solidFill>
                <a:latin typeface="Arial Narrow" charset="0"/>
                <a:ea typeface="Arial Narrow" charset="0"/>
                <a:cs typeface="Arial Narrow" charset="0"/>
              </a:defRPr>
            </a:lvl1pPr>
          </a:lstStyle>
          <a:p>
            <a:r>
              <a:rPr lang="en-US" dirty="0" smtClean="0"/>
              <a:t>CLICK TO EDIT MASTER TITLE STYLE</a:t>
            </a:r>
            <a:endParaRPr lang="en-GB" dirty="0"/>
          </a:p>
        </p:txBody>
      </p:sp>
      <p:sp>
        <p:nvSpPr>
          <p:cNvPr id="11" name="Subtitle 2"/>
          <p:cNvSpPr>
            <a:spLocks noGrp="1"/>
          </p:cNvSpPr>
          <p:nvPr>
            <p:ph type="subTitle" idx="1"/>
          </p:nvPr>
        </p:nvSpPr>
        <p:spPr>
          <a:xfrm>
            <a:off x="1230313" y="852488"/>
            <a:ext cx="9627098" cy="499699"/>
          </a:xfrm>
          <a:prstGeom prst="rect">
            <a:avLst/>
          </a:prstGeom>
        </p:spPr>
        <p:txBody>
          <a:bodyPr/>
          <a:lstStyle>
            <a:lvl1pPr marL="0" indent="0" algn="ctr">
              <a:buNone/>
              <a:defRPr sz="18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73123"/>
            <a:ext cx="1063603" cy="227702"/>
          </a:xfrm>
          <a:prstGeom prst="rect">
            <a:avLst/>
          </a:prstGeom>
        </p:spPr>
      </p:pic>
      <p:sp>
        <p:nvSpPr>
          <p:cNvPr id="14" name="Content Placeholder 2"/>
          <p:cNvSpPr>
            <a:spLocks noGrp="1"/>
          </p:cNvSpPr>
          <p:nvPr>
            <p:ph idx="15"/>
          </p:nvPr>
        </p:nvSpPr>
        <p:spPr>
          <a:xfrm>
            <a:off x="6396673" y="2285301"/>
            <a:ext cx="5566968" cy="3137934"/>
          </a:xfrm>
          <a:prstGeom prst="rect">
            <a:avLst/>
          </a:prstGeom>
        </p:spPr>
        <p:txBody>
          <a:bodyPr>
            <a:normAutofit/>
          </a:bodyPr>
          <a:lstStyle>
            <a:lvl1pPr marL="0" indent="0">
              <a:lnSpc>
                <a:spcPct val="100000"/>
              </a:lnSpc>
              <a:spcBef>
                <a:spcPts val="400"/>
              </a:spcBef>
              <a:spcAft>
                <a:spcPts val="400"/>
              </a:spcAft>
              <a:buFont typeface="Arial" charset="0"/>
              <a:buNone/>
              <a:defRPr sz="1800">
                <a:solidFill>
                  <a:srgbClr val="4C4F4E"/>
                </a:solidFill>
              </a:defRPr>
            </a:lvl1pPr>
            <a:lvl2pPr marL="690563" indent="-233363">
              <a:lnSpc>
                <a:spcPct val="100000"/>
              </a:lnSpc>
              <a:spcBef>
                <a:spcPts val="400"/>
              </a:spcBef>
              <a:spcAft>
                <a:spcPts val="400"/>
              </a:spcAft>
              <a:buFont typeface=".AppleSystemUIFont" charset="-120"/>
              <a:buChar char="-"/>
              <a:defRPr sz="1600">
                <a:solidFill>
                  <a:srgbClr val="4C4F4E"/>
                </a:solidFill>
              </a:defRPr>
            </a:lvl2pPr>
            <a:lvl3pPr marL="1147763" indent="-233363">
              <a:lnSpc>
                <a:spcPct val="100000"/>
              </a:lnSpc>
              <a:spcBef>
                <a:spcPts val="400"/>
              </a:spcBef>
              <a:spcAft>
                <a:spcPts val="400"/>
              </a:spcAft>
              <a:buFont typeface="Arial" charset="0"/>
              <a:buChar char="•"/>
              <a:defRPr sz="1400">
                <a:solidFill>
                  <a:srgbClr val="4C4F4E"/>
                </a:solidFill>
              </a:defRPr>
            </a:lvl3pPr>
            <a:lvl4pPr marL="1604963" indent="-233363">
              <a:lnSpc>
                <a:spcPct val="100000"/>
              </a:lnSpc>
              <a:spcBef>
                <a:spcPts val="400"/>
              </a:spcBef>
              <a:spcAft>
                <a:spcPts val="400"/>
              </a:spcAft>
              <a:buFont typeface=".AppleSystemUIFont" charset="-120"/>
              <a:buChar char="-"/>
              <a:defRPr sz="1400">
                <a:solidFill>
                  <a:srgbClr val="4C4F4E"/>
                </a:solidFill>
              </a:defRPr>
            </a:lvl4pPr>
            <a:lvl5pPr marL="2062163" indent="-233363">
              <a:lnSpc>
                <a:spcPct val="100000"/>
              </a:lnSpc>
              <a:spcBef>
                <a:spcPts val="400"/>
              </a:spcBef>
              <a:spcAft>
                <a:spcPts val="400"/>
              </a:spcAft>
              <a:buFont typeface="Arial" charset="0"/>
              <a:buChar char="•"/>
              <a:defRPr sz="1200">
                <a:solidFill>
                  <a:srgbClr val="4C4F4E"/>
                </a:solidFill>
              </a:defRPr>
            </a:lvl5pPr>
            <a:lvl6pPr>
              <a:defRPr sz="2000"/>
            </a:lvl6pPr>
            <a:lvl7pPr>
              <a:defRPr sz="2000"/>
            </a:lvl7pPr>
            <a:lvl8pPr>
              <a:defRPr sz="2000"/>
            </a:lvl8pPr>
            <a:lvl9pPr>
              <a:defRPr sz="2000"/>
            </a:lvl9pPr>
          </a:lstStyle>
          <a:p>
            <a:pPr lvl="0"/>
            <a:r>
              <a:rPr lang="en-US" dirty="0" smtClean="0"/>
              <a:t>Click to edit Master text styles</a:t>
            </a:r>
          </a:p>
        </p:txBody>
      </p:sp>
    </p:spTree>
    <p:extLst>
      <p:ext uri="{BB962C8B-B14F-4D97-AF65-F5344CB8AC3E}">
        <p14:creationId xmlns:p14="http://schemas.microsoft.com/office/powerpoint/2010/main" val="75110514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 image across">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defRPr>
            </a:lvl1pPr>
          </a:lstStyle>
          <a:p>
            <a:r>
              <a:rPr lang="en-IN" dirty="0" smtClean="0"/>
              <a:t>EVERY STEP OF THE WAY</a:t>
            </a:r>
            <a:endParaRPr lang="en-GB" dirty="0"/>
          </a:p>
        </p:txBody>
      </p:sp>
      <p:sp>
        <p:nvSpPr>
          <p:cNvPr id="6"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dirty="0"/>
          </a:p>
        </p:txBody>
      </p:sp>
      <p:cxnSp>
        <p:nvCxnSpPr>
          <p:cNvPr id="9" name="Straight Connector 8"/>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3"/>
          </p:nvPr>
        </p:nvSpPr>
        <p:spPr>
          <a:xfrm>
            <a:off x="1" y="1893693"/>
            <a:ext cx="3055619" cy="2670969"/>
          </a:xfrm>
          <a:prstGeom prst="rect">
            <a:avLst/>
          </a:prstGeom>
          <a:solidFill>
            <a:schemeClr val="bg1">
              <a:lumMod val="95000"/>
            </a:schemeClr>
          </a:solidFill>
          <a:ln w="76200">
            <a:noFill/>
          </a:ln>
        </p:spPr>
        <p:txBody>
          <a:bodyPr/>
          <a:lstStyle>
            <a:lvl1pPr marL="0" indent="0">
              <a:buNone/>
              <a:defRPr sz="1800"/>
            </a:lvl1pPr>
          </a:lstStyle>
          <a:p>
            <a:endParaRPr lang="en-GB" dirty="0"/>
          </a:p>
        </p:txBody>
      </p:sp>
      <p:sp>
        <p:nvSpPr>
          <p:cNvPr id="24" name="Picture Placeholder 2"/>
          <p:cNvSpPr>
            <a:spLocks noGrp="1"/>
          </p:cNvSpPr>
          <p:nvPr>
            <p:ph type="pic" sz="quarter" idx="14"/>
          </p:nvPr>
        </p:nvSpPr>
        <p:spPr>
          <a:xfrm>
            <a:off x="3055620" y="1893693"/>
            <a:ext cx="3055619" cy="2670969"/>
          </a:xfrm>
          <a:prstGeom prst="rect">
            <a:avLst/>
          </a:prstGeom>
          <a:solidFill>
            <a:schemeClr val="bg1">
              <a:lumMod val="95000"/>
            </a:schemeClr>
          </a:solidFill>
          <a:ln w="76200">
            <a:noFill/>
          </a:ln>
        </p:spPr>
        <p:txBody>
          <a:bodyPr/>
          <a:lstStyle>
            <a:lvl1pPr marL="0" indent="0">
              <a:buNone/>
              <a:defRPr sz="1800"/>
            </a:lvl1pPr>
          </a:lstStyle>
          <a:p>
            <a:endParaRPr lang="en-GB" dirty="0"/>
          </a:p>
        </p:txBody>
      </p:sp>
      <p:sp>
        <p:nvSpPr>
          <p:cNvPr id="25" name="Picture Placeholder 2"/>
          <p:cNvSpPr>
            <a:spLocks noGrp="1"/>
          </p:cNvSpPr>
          <p:nvPr>
            <p:ph type="pic" sz="quarter" idx="15"/>
          </p:nvPr>
        </p:nvSpPr>
        <p:spPr>
          <a:xfrm>
            <a:off x="6111239" y="1893693"/>
            <a:ext cx="3055619" cy="2670969"/>
          </a:xfrm>
          <a:prstGeom prst="rect">
            <a:avLst/>
          </a:prstGeom>
          <a:solidFill>
            <a:schemeClr val="bg1">
              <a:lumMod val="95000"/>
            </a:schemeClr>
          </a:solidFill>
          <a:ln w="76200">
            <a:noFill/>
          </a:ln>
        </p:spPr>
        <p:txBody>
          <a:bodyPr/>
          <a:lstStyle>
            <a:lvl1pPr marL="0" indent="0">
              <a:buNone/>
              <a:defRPr sz="1800"/>
            </a:lvl1pPr>
          </a:lstStyle>
          <a:p>
            <a:endParaRPr lang="en-GB" dirty="0"/>
          </a:p>
        </p:txBody>
      </p:sp>
      <p:sp>
        <p:nvSpPr>
          <p:cNvPr id="26" name="Picture Placeholder 2"/>
          <p:cNvSpPr>
            <a:spLocks noGrp="1"/>
          </p:cNvSpPr>
          <p:nvPr>
            <p:ph type="pic" sz="quarter" idx="16"/>
          </p:nvPr>
        </p:nvSpPr>
        <p:spPr>
          <a:xfrm>
            <a:off x="9166859" y="1893693"/>
            <a:ext cx="3025142" cy="2670969"/>
          </a:xfrm>
          <a:prstGeom prst="rect">
            <a:avLst/>
          </a:prstGeom>
          <a:solidFill>
            <a:schemeClr val="bg1">
              <a:lumMod val="95000"/>
            </a:schemeClr>
          </a:solidFill>
          <a:ln w="76200">
            <a:noFill/>
          </a:ln>
        </p:spPr>
        <p:txBody>
          <a:bodyPr/>
          <a:lstStyle>
            <a:lvl1pPr marL="0" indent="0">
              <a:buNone/>
              <a:defRPr sz="1800"/>
            </a:lvl1pPr>
          </a:lstStyle>
          <a:p>
            <a:endParaRPr lang="en-GB" dirty="0"/>
          </a:p>
        </p:txBody>
      </p:sp>
      <p:sp>
        <p:nvSpPr>
          <p:cNvPr id="11" name="Title 1"/>
          <p:cNvSpPr>
            <a:spLocks noGrp="1"/>
          </p:cNvSpPr>
          <p:nvPr>
            <p:ph type="ctrTitle" hasCustomPrompt="1"/>
          </p:nvPr>
        </p:nvSpPr>
        <p:spPr>
          <a:xfrm>
            <a:off x="1230313" y="186895"/>
            <a:ext cx="9627098" cy="665593"/>
          </a:xfrm>
          <a:prstGeom prst="rect">
            <a:avLst/>
          </a:prstGeom>
        </p:spPr>
        <p:txBody>
          <a:bodyPr anchor="b"/>
          <a:lstStyle>
            <a:lvl1pPr algn="ctr">
              <a:defRPr sz="3000" b="1" i="0" cap="all" baseline="0">
                <a:solidFill>
                  <a:srgbClr val="0E2D57"/>
                </a:solidFill>
                <a:latin typeface="Arial Narrow" charset="0"/>
                <a:ea typeface="Arial Narrow" charset="0"/>
                <a:cs typeface="Arial Narrow" charset="0"/>
              </a:defRPr>
            </a:lvl1pPr>
          </a:lstStyle>
          <a:p>
            <a:r>
              <a:rPr lang="en-US" dirty="0" smtClean="0"/>
              <a:t>CLICK TO EDIT MASTER TITLE STYLE</a:t>
            </a:r>
            <a:endParaRPr lang="en-GB" dirty="0"/>
          </a:p>
        </p:txBody>
      </p:sp>
      <p:sp>
        <p:nvSpPr>
          <p:cNvPr id="12" name="Subtitle 2"/>
          <p:cNvSpPr>
            <a:spLocks noGrp="1"/>
          </p:cNvSpPr>
          <p:nvPr>
            <p:ph type="subTitle" idx="1"/>
          </p:nvPr>
        </p:nvSpPr>
        <p:spPr>
          <a:xfrm>
            <a:off x="1230313" y="852488"/>
            <a:ext cx="9627098" cy="499699"/>
          </a:xfrm>
          <a:prstGeom prst="rect">
            <a:avLst/>
          </a:prstGeom>
        </p:spPr>
        <p:txBody>
          <a:bodyPr/>
          <a:lstStyle>
            <a:lvl1pPr marL="0" indent="0" algn="ctr">
              <a:buNone/>
              <a:defRPr sz="18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33304" y="6361972"/>
            <a:ext cx="1063603" cy="227702"/>
          </a:xfrm>
          <a:prstGeom prst="rect">
            <a:avLst/>
          </a:prstGeom>
        </p:spPr>
      </p:pic>
      <p:sp>
        <p:nvSpPr>
          <p:cNvPr id="20" name="TextBox 19"/>
          <p:cNvSpPr txBox="1"/>
          <p:nvPr userDrawn="1"/>
        </p:nvSpPr>
        <p:spPr>
          <a:xfrm>
            <a:off x="9166858" y="4571474"/>
            <a:ext cx="3024993" cy="276999"/>
          </a:xfrm>
          <a:prstGeom prst="rect">
            <a:avLst/>
          </a:prstGeom>
          <a:noFill/>
        </p:spPr>
        <p:txBody>
          <a:bodyPr wrap="square" rtlCol="0" anchor="ctr">
            <a:spAutoFit/>
          </a:bodyPr>
          <a:lstStyle/>
          <a:p>
            <a:endParaRPr lang="en-US" sz="1200"/>
          </a:p>
        </p:txBody>
      </p:sp>
      <p:sp>
        <p:nvSpPr>
          <p:cNvPr id="23" name="Subtitle 2"/>
          <p:cNvSpPr txBox="1">
            <a:spLocks/>
          </p:cNvSpPr>
          <p:nvPr userDrawn="1"/>
        </p:nvSpPr>
        <p:spPr>
          <a:xfrm>
            <a:off x="6111238" y="4571474"/>
            <a:ext cx="3055619" cy="668219"/>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100" kern="1200">
                <a:solidFill>
                  <a:srgbClr val="0E2D57"/>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sz="1400" dirty="0">
              <a:solidFill>
                <a:schemeClr val="tx1">
                  <a:lumMod val="65000"/>
                  <a:lumOff val="35000"/>
                </a:schemeClr>
              </a:solidFill>
            </a:endParaRPr>
          </a:p>
        </p:txBody>
      </p:sp>
      <p:sp>
        <p:nvSpPr>
          <p:cNvPr id="28" name="Text Placeholder 27"/>
          <p:cNvSpPr>
            <a:spLocks noGrp="1"/>
          </p:cNvSpPr>
          <p:nvPr>
            <p:ph type="body" sz="quarter" idx="17"/>
          </p:nvPr>
        </p:nvSpPr>
        <p:spPr>
          <a:xfrm>
            <a:off x="-2" y="4571474"/>
            <a:ext cx="3055619" cy="1191151"/>
          </a:xfrm>
          <a:prstGeom prst="rect">
            <a:avLst/>
          </a:prstGeom>
        </p:spPr>
        <p:txBody>
          <a:bodyPr anchor="ctr"/>
          <a:lstStyle>
            <a:lvl1pPr marL="0" indent="0" algn="ctr">
              <a:buNone/>
              <a:defRPr sz="1400">
                <a:solidFill>
                  <a:schemeClr val="tx1">
                    <a:lumMod val="65000"/>
                    <a:lumOff val="35000"/>
                  </a:schemeClr>
                </a:solidFill>
              </a:defRPr>
            </a:lvl1pPr>
            <a:lvl2pPr>
              <a:defRPr sz="1400">
                <a:solidFill>
                  <a:schemeClr val="tx1">
                    <a:lumMod val="65000"/>
                    <a:lumOff val="35000"/>
                  </a:schemeClr>
                </a:solidFill>
              </a:defRPr>
            </a:lvl2pPr>
            <a:lvl3pPr>
              <a:defRPr sz="1400">
                <a:solidFill>
                  <a:schemeClr val="tx1">
                    <a:lumMod val="65000"/>
                    <a:lumOff val="35000"/>
                  </a:schemeClr>
                </a:solidFill>
              </a:defRPr>
            </a:lvl3pPr>
            <a:lvl4pPr>
              <a:defRPr sz="1400">
                <a:solidFill>
                  <a:schemeClr val="tx1">
                    <a:lumMod val="65000"/>
                    <a:lumOff val="35000"/>
                  </a:schemeClr>
                </a:solidFill>
              </a:defRPr>
            </a:lvl4pPr>
            <a:lvl5pPr>
              <a:defRPr sz="1400">
                <a:solidFill>
                  <a:schemeClr val="tx1">
                    <a:lumMod val="65000"/>
                    <a:lumOff val="35000"/>
                  </a:schemeClr>
                </a:solidFill>
              </a:defRPr>
            </a:lvl5pPr>
          </a:lstStyle>
          <a:p>
            <a:pPr lvl="0"/>
            <a:r>
              <a:rPr lang="en-US" dirty="0" smtClean="0"/>
              <a:t>Click to edit Master text styles</a:t>
            </a:r>
          </a:p>
        </p:txBody>
      </p:sp>
      <p:sp>
        <p:nvSpPr>
          <p:cNvPr id="29" name="Text Placeholder 27"/>
          <p:cNvSpPr>
            <a:spLocks noGrp="1"/>
          </p:cNvSpPr>
          <p:nvPr>
            <p:ph type="body" sz="quarter" idx="18"/>
          </p:nvPr>
        </p:nvSpPr>
        <p:spPr>
          <a:xfrm>
            <a:off x="3055618" y="4571474"/>
            <a:ext cx="3055619" cy="1191151"/>
          </a:xfrm>
          <a:prstGeom prst="rect">
            <a:avLst/>
          </a:prstGeom>
        </p:spPr>
        <p:txBody>
          <a:bodyPr anchor="ctr"/>
          <a:lstStyle>
            <a:lvl1pPr marL="0" indent="0" algn="ctr">
              <a:buNone/>
              <a:defRPr sz="1800">
                <a:solidFill>
                  <a:schemeClr val="tx1">
                    <a:lumMod val="65000"/>
                    <a:lumOff val="35000"/>
                  </a:schemeClr>
                </a:solidFill>
              </a:defRPr>
            </a:lvl1pPr>
            <a:lvl2pPr>
              <a:defRPr sz="1400">
                <a:solidFill>
                  <a:schemeClr val="tx1">
                    <a:lumMod val="65000"/>
                    <a:lumOff val="35000"/>
                  </a:schemeClr>
                </a:solidFill>
              </a:defRPr>
            </a:lvl2pPr>
            <a:lvl3pPr>
              <a:defRPr sz="1400">
                <a:solidFill>
                  <a:schemeClr val="tx1">
                    <a:lumMod val="65000"/>
                    <a:lumOff val="35000"/>
                  </a:schemeClr>
                </a:solidFill>
              </a:defRPr>
            </a:lvl3pPr>
            <a:lvl4pPr>
              <a:defRPr sz="1400">
                <a:solidFill>
                  <a:schemeClr val="tx1">
                    <a:lumMod val="65000"/>
                    <a:lumOff val="35000"/>
                  </a:schemeClr>
                </a:solidFill>
              </a:defRPr>
            </a:lvl4pPr>
            <a:lvl5pPr>
              <a:defRPr sz="1400">
                <a:solidFill>
                  <a:schemeClr val="tx1">
                    <a:lumMod val="65000"/>
                    <a:lumOff val="35000"/>
                  </a:schemeClr>
                </a:solidFill>
              </a:defRPr>
            </a:lvl5pPr>
          </a:lstStyle>
          <a:p>
            <a:pPr lvl="0"/>
            <a:r>
              <a:rPr lang="en-US" dirty="0" smtClean="0"/>
              <a:t>Click to edit Master text styles</a:t>
            </a:r>
          </a:p>
        </p:txBody>
      </p:sp>
      <p:sp>
        <p:nvSpPr>
          <p:cNvPr id="30" name="Text Placeholder 27"/>
          <p:cNvSpPr>
            <a:spLocks noGrp="1"/>
          </p:cNvSpPr>
          <p:nvPr>
            <p:ph type="body" sz="quarter" idx="19"/>
          </p:nvPr>
        </p:nvSpPr>
        <p:spPr>
          <a:xfrm>
            <a:off x="6111238" y="4571473"/>
            <a:ext cx="3055619" cy="1191151"/>
          </a:xfrm>
          <a:prstGeom prst="rect">
            <a:avLst/>
          </a:prstGeom>
        </p:spPr>
        <p:txBody>
          <a:bodyPr anchor="ctr"/>
          <a:lstStyle>
            <a:lvl1pPr marL="0" indent="0" algn="ctr">
              <a:buNone/>
              <a:defRPr sz="1400">
                <a:solidFill>
                  <a:schemeClr val="tx1">
                    <a:lumMod val="65000"/>
                    <a:lumOff val="35000"/>
                  </a:schemeClr>
                </a:solidFill>
              </a:defRPr>
            </a:lvl1pPr>
            <a:lvl2pPr>
              <a:defRPr sz="1400">
                <a:solidFill>
                  <a:schemeClr val="tx1">
                    <a:lumMod val="65000"/>
                    <a:lumOff val="35000"/>
                  </a:schemeClr>
                </a:solidFill>
              </a:defRPr>
            </a:lvl2pPr>
            <a:lvl3pPr>
              <a:defRPr sz="1400">
                <a:solidFill>
                  <a:schemeClr val="tx1">
                    <a:lumMod val="65000"/>
                    <a:lumOff val="35000"/>
                  </a:schemeClr>
                </a:solidFill>
              </a:defRPr>
            </a:lvl3pPr>
            <a:lvl4pPr>
              <a:defRPr sz="1400">
                <a:solidFill>
                  <a:schemeClr val="tx1">
                    <a:lumMod val="65000"/>
                    <a:lumOff val="35000"/>
                  </a:schemeClr>
                </a:solidFill>
              </a:defRPr>
            </a:lvl4pPr>
            <a:lvl5pPr>
              <a:defRPr sz="1400">
                <a:solidFill>
                  <a:schemeClr val="tx1">
                    <a:lumMod val="65000"/>
                    <a:lumOff val="35000"/>
                  </a:schemeClr>
                </a:solidFill>
              </a:defRPr>
            </a:lvl5pPr>
          </a:lstStyle>
          <a:p>
            <a:pPr lvl="0"/>
            <a:r>
              <a:rPr lang="en-US" dirty="0" smtClean="0"/>
              <a:t>Click to edit Master text styles</a:t>
            </a:r>
          </a:p>
        </p:txBody>
      </p:sp>
      <p:sp>
        <p:nvSpPr>
          <p:cNvPr id="31" name="Text Placeholder 27"/>
          <p:cNvSpPr>
            <a:spLocks noGrp="1"/>
          </p:cNvSpPr>
          <p:nvPr>
            <p:ph type="body" sz="quarter" idx="20"/>
          </p:nvPr>
        </p:nvSpPr>
        <p:spPr>
          <a:xfrm>
            <a:off x="9166859" y="4564662"/>
            <a:ext cx="3025141" cy="1191151"/>
          </a:xfrm>
          <a:prstGeom prst="rect">
            <a:avLst/>
          </a:prstGeom>
        </p:spPr>
        <p:txBody>
          <a:bodyPr anchor="ctr"/>
          <a:lstStyle>
            <a:lvl1pPr marL="0" indent="0" algn="ctr">
              <a:buNone/>
              <a:defRPr sz="1800">
                <a:solidFill>
                  <a:schemeClr val="tx1">
                    <a:lumMod val="65000"/>
                    <a:lumOff val="35000"/>
                  </a:schemeClr>
                </a:solidFill>
              </a:defRPr>
            </a:lvl1pPr>
            <a:lvl2pPr>
              <a:defRPr sz="1400">
                <a:solidFill>
                  <a:schemeClr val="tx1">
                    <a:lumMod val="65000"/>
                    <a:lumOff val="35000"/>
                  </a:schemeClr>
                </a:solidFill>
              </a:defRPr>
            </a:lvl2pPr>
            <a:lvl3pPr>
              <a:defRPr sz="1400">
                <a:solidFill>
                  <a:schemeClr val="tx1">
                    <a:lumMod val="65000"/>
                    <a:lumOff val="35000"/>
                  </a:schemeClr>
                </a:solidFill>
              </a:defRPr>
            </a:lvl3pPr>
            <a:lvl4pPr>
              <a:defRPr sz="1400">
                <a:solidFill>
                  <a:schemeClr val="tx1">
                    <a:lumMod val="65000"/>
                    <a:lumOff val="35000"/>
                  </a:schemeClr>
                </a:solidFill>
              </a:defRPr>
            </a:lvl4pPr>
            <a:lvl5pPr>
              <a:defRPr sz="1400">
                <a:solidFill>
                  <a:schemeClr val="tx1">
                    <a:lumMod val="65000"/>
                    <a:lumOff val="35000"/>
                  </a:schemeClr>
                </a:solidFill>
              </a:defRPr>
            </a:lvl5pPr>
          </a:lstStyle>
          <a:p>
            <a:pPr lvl="0"/>
            <a:r>
              <a:rPr lang="en-US" dirty="0" smtClean="0"/>
              <a:t>Click to edit Master text styles</a:t>
            </a:r>
          </a:p>
        </p:txBody>
      </p:sp>
    </p:spTree>
    <p:extLst>
      <p:ext uri="{BB962C8B-B14F-4D97-AF65-F5344CB8AC3E}">
        <p14:creationId xmlns:p14="http://schemas.microsoft.com/office/powerpoint/2010/main" val="98356337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image R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303338" y="6356350"/>
            <a:ext cx="4114800" cy="244475"/>
          </a:xfrm>
          <a:prstGeom prst="rect">
            <a:avLst/>
          </a:prstGeom>
        </p:spPr>
        <p:txBody>
          <a:bodyPr/>
          <a:lstStyle>
            <a:lvl1pPr>
              <a:defRPr sz="1000">
                <a:solidFill>
                  <a:srgbClr val="0E2D57"/>
                </a:solidFill>
              </a:defRPr>
            </a:lvl1pPr>
          </a:lstStyle>
          <a:p>
            <a:r>
              <a:rPr lang="en-IN" dirty="0" smtClean="0"/>
              <a:t>EVERY STEP OF THE WAY</a:t>
            </a:r>
            <a:endParaRPr lang="en-GB" dirty="0"/>
          </a:p>
        </p:txBody>
      </p:sp>
      <p:sp>
        <p:nvSpPr>
          <p:cNvPr id="6" name="Slide Number Placeholder 5"/>
          <p:cNvSpPr>
            <a:spLocks noGrp="1"/>
          </p:cNvSpPr>
          <p:nvPr>
            <p:ph type="sldNum" sz="quarter" idx="12"/>
          </p:nvPr>
        </p:nvSpPr>
        <p:spPr>
          <a:xfrm>
            <a:off x="605473" y="6356349"/>
            <a:ext cx="624840" cy="244475"/>
          </a:xfrm>
          <a:prstGeom prst="rect">
            <a:avLst/>
          </a:prstGeom>
        </p:spPr>
        <p:txBody>
          <a:bodyPr/>
          <a:lstStyle>
            <a:lvl1pPr algn="r">
              <a:defRPr sz="1000">
                <a:solidFill>
                  <a:srgbClr val="0E2D57"/>
                </a:solidFill>
              </a:defRPr>
            </a:lvl1pPr>
          </a:lstStyle>
          <a:p>
            <a:fld id="{3BC203EE-C538-43DB-87DD-CBA0AB4CCDD0}" type="slidenum">
              <a:rPr lang="en-GB" smtClean="0"/>
              <a:pPr/>
              <a:t>‹#›</a:t>
            </a:fld>
            <a:endParaRPr lang="en-GB" dirty="0"/>
          </a:p>
        </p:txBody>
      </p:sp>
      <p:cxnSp>
        <p:nvCxnSpPr>
          <p:cNvPr id="9" name="Straight Connector 8"/>
          <p:cNvCxnSpPr/>
          <p:nvPr userDrawn="1"/>
        </p:nvCxnSpPr>
        <p:spPr>
          <a:xfrm>
            <a:off x="1268413" y="6400800"/>
            <a:ext cx="0" cy="1643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itle 1"/>
          <p:cNvSpPr>
            <a:spLocks noGrp="1"/>
          </p:cNvSpPr>
          <p:nvPr>
            <p:ph type="ctrTitle" hasCustomPrompt="1"/>
          </p:nvPr>
        </p:nvSpPr>
        <p:spPr>
          <a:xfrm>
            <a:off x="605473" y="1326254"/>
            <a:ext cx="4187825" cy="830997"/>
          </a:xfrm>
          <a:prstGeom prst="rect">
            <a:avLst/>
          </a:prstGeom>
        </p:spPr>
        <p:txBody>
          <a:bodyPr anchor="b">
            <a:spAutoFit/>
          </a:bodyPr>
          <a:lstStyle>
            <a:lvl1pPr algn="l">
              <a:lnSpc>
                <a:spcPct val="80000"/>
              </a:lnSpc>
              <a:defRPr sz="3000" b="1" i="0">
                <a:solidFill>
                  <a:srgbClr val="0E2D57"/>
                </a:solidFill>
                <a:latin typeface="Arial Narrow Bold" charset="0"/>
              </a:defRPr>
            </a:lvl1pPr>
          </a:lstStyle>
          <a:p>
            <a:r>
              <a:rPr lang="en-US" dirty="0" smtClean="0"/>
              <a:t>CLICK TO EDIT MASTER TITLE STYLE</a:t>
            </a:r>
            <a:endParaRPr lang="en-GB" dirty="0"/>
          </a:p>
        </p:txBody>
      </p:sp>
      <p:sp>
        <p:nvSpPr>
          <p:cNvPr id="8" name="Subtitle 2"/>
          <p:cNvSpPr>
            <a:spLocks noGrp="1"/>
          </p:cNvSpPr>
          <p:nvPr>
            <p:ph type="subTitle" idx="1"/>
          </p:nvPr>
        </p:nvSpPr>
        <p:spPr>
          <a:xfrm>
            <a:off x="605472" y="2188300"/>
            <a:ext cx="4187825" cy="499699"/>
          </a:xfrm>
          <a:prstGeom prst="rect">
            <a:avLst/>
          </a:prstGeom>
        </p:spPr>
        <p:txBody>
          <a:bodyPr/>
          <a:lstStyle>
            <a:lvl1pPr marL="0" indent="0" algn="l">
              <a:buNone/>
              <a:defRPr sz="1800">
                <a:solidFill>
                  <a:srgbClr val="CD5D3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3" name="Picture Placeholder 2"/>
          <p:cNvSpPr>
            <a:spLocks noGrp="1"/>
          </p:cNvSpPr>
          <p:nvPr>
            <p:ph type="pic" sz="quarter" idx="13"/>
          </p:nvPr>
        </p:nvSpPr>
        <p:spPr>
          <a:xfrm>
            <a:off x="6484883" y="0"/>
            <a:ext cx="5707118" cy="6858000"/>
          </a:xfrm>
          <a:prstGeom prst="rect">
            <a:avLst/>
          </a:prstGeom>
          <a:solidFill>
            <a:schemeClr val="bg1">
              <a:lumMod val="95000"/>
            </a:schemeClr>
          </a:solidFill>
          <a:ln w="76200">
            <a:noFill/>
          </a:ln>
        </p:spPr>
        <p:txBody>
          <a:bodyPr/>
          <a:lstStyle>
            <a:lvl1pPr marL="0" indent="0">
              <a:buNone/>
              <a:defRPr sz="1800"/>
            </a:lvl1pPr>
          </a:lstStyle>
          <a:p>
            <a:endParaRPr lang="en-GB" dirty="0"/>
          </a:p>
        </p:txBody>
      </p:sp>
      <p:sp>
        <p:nvSpPr>
          <p:cNvPr id="10" name="Content Placeholder 2"/>
          <p:cNvSpPr>
            <a:spLocks noGrp="1"/>
          </p:cNvSpPr>
          <p:nvPr>
            <p:ph idx="15"/>
          </p:nvPr>
        </p:nvSpPr>
        <p:spPr>
          <a:xfrm>
            <a:off x="605472" y="2991752"/>
            <a:ext cx="4187825" cy="2833849"/>
          </a:xfrm>
          <a:prstGeom prst="rect">
            <a:avLst/>
          </a:prstGeom>
        </p:spPr>
        <p:txBody>
          <a:bodyPr>
            <a:normAutofit/>
          </a:bodyPr>
          <a:lstStyle>
            <a:lvl1pPr marL="0" indent="0">
              <a:lnSpc>
                <a:spcPct val="100000"/>
              </a:lnSpc>
              <a:spcBef>
                <a:spcPts val="400"/>
              </a:spcBef>
              <a:spcAft>
                <a:spcPts val="400"/>
              </a:spcAft>
              <a:buFont typeface="Arial" charset="0"/>
              <a:buNone/>
              <a:defRPr sz="1800">
                <a:solidFill>
                  <a:srgbClr val="4C4F4E"/>
                </a:solidFill>
              </a:defRPr>
            </a:lvl1pPr>
            <a:lvl2pPr marL="690563" indent="-233363">
              <a:lnSpc>
                <a:spcPct val="100000"/>
              </a:lnSpc>
              <a:spcBef>
                <a:spcPts val="400"/>
              </a:spcBef>
              <a:spcAft>
                <a:spcPts val="400"/>
              </a:spcAft>
              <a:buFont typeface=".AppleSystemUIFont" charset="-120"/>
              <a:buChar char="-"/>
              <a:defRPr sz="1600">
                <a:solidFill>
                  <a:srgbClr val="4C4F4E"/>
                </a:solidFill>
              </a:defRPr>
            </a:lvl2pPr>
            <a:lvl3pPr marL="1147763" indent="-233363">
              <a:lnSpc>
                <a:spcPct val="100000"/>
              </a:lnSpc>
              <a:spcBef>
                <a:spcPts val="400"/>
              </a:spcBef>
              <a:spcAft>
                <a:spcPts val="400"/>
              </a:spcAft>
              <a:buFont typeface="Arial" charset="0"/>
              <a:buChar char="•"/>
              <a:defRPr sz="1400">
                <a:solidFill>
                  <a:srgbClr val="4C4F4E"/>
                </a:solidFill>
              </a:defRPr>
            </a:lvl3pPr>
            <a:lvl4pPr marL="1604963" indent="-233363">
              <a:lnSpc>
                <a:spcPct val="100000"/>
              </a:lnSpc>
              <a:spcBef>
                <a:spcPts val="400"/>
              </a:spcBef>
              <a:spcAft>
                <a:spcPts val="400"/>
              </a:spcAft>
              <a:buFont typeface=".AppleSystemUIFont" charset="-120"/>
              <a:buChar char="-"/>
              <a:defRPr sz="1400">
                <a:solidFill>
                  <a:srgbClr val="4C4F4E"/>
                </a:solidFill>
              </a:defRPr>
            </a:lvl4pPr>
            <a:lvl5pPr marL="2062163" indent="-233363">
              <a:lnSpc>
                <a:spcPct val="100000"/>
              </a:lnSpc>
              <a:spcBef>
                <a:spcPts val="400"/>
              </a:spcBef>
              <a:spcAft>
                <a:spcPts val="400"/>
              </a:spcAft>
              <a:buFont typeface="Arial" charset="0"/>
              <a:buChar char="•"/>
              <a:defRPr sz="1200">
                <a:solidFill>
                  <a:srgbClr val="4C4F4E"/>
                </a:solidFill>
              </a:defRPr>
            </a:lvl5pPr>
            <a:lvl6pPr>
              <a:defRPr sz="2000"/>
            </a:lvl6pPr>
            <a:lvl7pPr>
              <a:defRPr sz="2000"/>
            </a:lvl7pPr>
            <a:lvl8pPr>
              <a:defRPr sz="2000"/>
            </a:lvl8pPr>
            <a:lvl9pPr>
              <a:defRPr sz="2000"/>
            </a:lvl9pPr>
          </a:lstStyle>
          <a:p>
            <a:pPr lvl="0"/>
            <a:r>
              <a:rPr lang="en-US" dirty="0" smtClean="0"/>
              <a:t>Click to edit Master text styles</a:t>
            </a:r>
          </a:p>
        </p:txBody>
      </p:sp>
    </p:spTree>
    <p:extLst>
      <p:ext uri="{BB962C8B-B14F-4D97-AF65-F5344CB8AC3E}">
        <p14:creationId xmlns:p14="http://schemas.microsoft.com/office/powerpoint/2010/main" val="194315731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14" name="Rectangle 13"/>
          <p:cNvSpPr/>
          <p:nvPr userDrawn="1"/>
        </p:nvSpPr>
        <p:spPr>
          <a:xfrm>
            <a:off x="0" y="0"/>
            <a:ext cx="12192000" cy="6858000"/>
          </a:xfrm>
          <a:prstGeom prst="rect">
            <a:avLst/>
          </a:prstGeom>
          <a:solidFill>
            <a:srgbClr val="CD5D3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fontAlgn="auto">
              <a:spcBef>
                <a:spcPts val="0"/>
              </a:spcBef>
              <a:spcAft>
                <a:spcPts val="0"/>
              </a:spcAft>
              <a:defRPr/>
            </a:pPr>
            <a:endParaRPr lang="en-US" sz="900" dirty="0">
              <a:latin typeface="Calibri Light" charset="0"/>
            </a:endParaRPr>
          </a:p>
        </p:txBody>
      </p:sp>
      <p:sp>
        <p:nvSpPr>
          <p:cNvPr id="15" name="Line 5"/>
          <p:cNvSpPr>
            <a:spLocks noChangeShapeType="1"/>
          </p:cNvSpPr>
          <p:nvPr userDrawn="1"/>
        </p:nvSpPr>
        <p:spPr bwMode="auto">
          <a:xfrm>
            <a:off x="7511625" y="4054113"/>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6" name="Line 6"/>
          <p:cNvSpPr>
            <a:spLocks noChangeShapeType="1"/>
          </p:cNvSpPr>
          <p:nvPr userDrawn="1"/>
        </p:nvSpPr>
        <p:spPr bwMode="auto">
          <a:xfrm>
            <a:off x="7511625" y="1906587"/>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7" name="Text Placeholder 2"/>
          <p:cNvSpPr>
            <a:spLocks noGrp="1"/>
          </p:cNvSpPr>
          <p:nvPr>
            <p:ph type="body" sz="quarter" idx="10" hasCustomPrompt="1"/>
          </p:nvPr>
        </p:nvSpPr>
        <p:spPr>
          <a:xfrm>
            <a:off x="1594547" y="2211800"/>
            <a:ext cx="9822532" cy="1879385"/>
          </a:xfrm>
          <a:prstGeom prst="rect">
            <a:avLst/>
          </a:prstGeom>
        </p:spPr>
        <p:txBody>
          <a:bodyPr/>
          <a:lstStyle>
            <a:lvl1pPr marL="0" indent="0" algn="r">
              <a:lnSpc>
                <a:spcPct val="75000"/>
              </a:lnSpc>
              <a:spcBef>
                <a:spcPts val="0"/>
              </a:spcBef>
              <a:spcAft>
                <a:spcPts val="0"/>
              </a:spcAft>
              <a:buNone/>
              <a:defRPr sz="7200" b="1">
                <a:solidFill>
                  <a:schemeClr val="bg1"/>
                </a:solidFill>
                <a:latin typeface="+mj-lt"/>
              </a:defRPr>
            </a:lvl1pPr>
            <a:lvl2pPr marL="457200" indent="0" algn="r">
              <a:buNone/>
              <a:defRPr sz="7200">
                <a:solidFill>
                  <a:schemeClr val="bg1"/>
                </a:solidFill>
                <a:latin typeface="+mj-lt"/>
              </a:defRPr>
            </a:lvl2pPr>
            <a:lvl3pPr marL="914400" indent="0" algn="r">
              <a:buNone/>
              <a:defRPr sz="7200">
                <a:solidFill>
                  <a:schemeClr val="bg1"/>
                </a:solidFill>
                <a:latin typeface="+mj-lt"/>
              </a:defRPr>
            </a:lvl3pPr>
            <a:lvl4pPr marL="1371600" indent="0" algn="r">
              <a:buNone/>
              <a:defRPr sz="7200">
                <a:solidFill>
                  <a:schemeClr val="bg1"/>
                </a:solidFill>
                <a:latin typeface="+mj-lt"/>
              </a:defRPr>
            </a:lvl4pPr>
            <a:lvl5pPr marL="1828800" indent="0" algn="r">
              <a:buNone/>
              <a:defRPr sz="7200">
                <a:solidFill>
                  <a:schemeClr val="bg1"/>
                </a:solidFill>
                <a:latin typeface="+mj-lt"/>
              </a:defRPr>
            </a:lvl5pPr>
          </a:lstStyle>
          <a:p>
            <a:pPr lvl="0"/>
            <a:r>
              <a:rPr lang="en-US" dirty="0" smtClean="0"/>
              <a:t>CLICK TO EDIT MASTER TEXT STYLES</a:t>
            </a:r>
          </a:p>
        </p:txBody>
      </p:sp>
      <p:sp>
        <p:nvSpPr>
          <p:cNvPr id="18" name="Text Placeholder 4"/>
          <p:cNvSpPr>
            <a:spLocks noGrp="1"/>
          </p:cNvSpPr>
          <p:nvPr>
            <p:ph type="body" sz="quarter" idx="11"/>
          </p:nvPr>
        </p:nvSpPr>
        <p:spPr>
          <a:xfrm>
            <a:off x="6096001" y="4054113"/>
            <a:ext cx="5259278" cy="1345791"/>
          </a:xfrm>
          <a:prstGeom prst="rect">
            <a:avLst/>
          </a:prstGeom>
        </p:spPr>
        <p:txBody>
          <a:bodyPr>
            <a:normAutofit/>
          </a:bodyPr>
          <a:lstStyle>
            <a:lvl1pPr marL="0" indent="0" algn="r">
              <a:buNone/>
              <a:defRPr sz="1800">
                <a:solidFill>
                  <a:schemeClr val="bg1"/>
                </a:solidFill>
              </a:defRPr>
            </a:lvl1pPr>
            <a:lvl2pPr marL="457200" indent="0" algn="r">
              <a:buNone/>
              <a:defRPr sz="1800">
                <a:solidFill>
                  <a:schemeClr val="bg1"/>
                </a:solidFill>
              </a:defRPr>
            </a:lvl2pPr>
            <a:lvl3pPr marL="914400" indent="0" algn="r">
              <a:buNone/>
              <a:defRPr sz="1400">
                <a:solidFill>
                  <a:schemeClr val="bg1"/>
                </a:solidFill>
              </a:defRPr>
            </a:lvl3pPr>
            <a:lvl4pPr marL="1371600" indent="0" algn="r">
              <a:buNone/>
              <a:defRPr sz="1400">
                <a:solidFill>
                  <a:schemeClr val="bg1"/>
                </a:solidFill>
              </a:defRPr>
            </a:lvl4pPr>
            <a:lvl5pPr marL="1828800" indent="0" algn="r">
              <a:buNone/>
              <a:defRPr sz="1400">
                <a:solidFill>
                  <a:schemeClr val="bg1"/>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7174227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14" name="Rectangle 13"/>
          <p:cNvSpPr/>
          <p:nvPr userDrawn="1"/>
        </p:nvSpPr>
        <p:spPr>
          <a:xfrm>
            <a:off x="0" y="0"/>
            <a:ext cx="12192000" cy="6858000"/>
          </a:xfrm>
          <a:prstGeom prst="rect">
            <a:avLst/>
          </a:prstGeom>
          <a:solidFill>
            <a:srgbClr val="0E2D57"/>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fontAlgn="auto">
              <a:spcBef>
                <a:spcPts val="0"/>
              </a:spcBef>
              <a:spcAft>
                <a:spcPts val="0"/>
              </a:spcAft>
              <a:defRPr/>
            </a:pPr>
            <a:endParaRPr lang="en-US" sz="900" dirty="0">
              <a:latin typeface="Calibri Light" charset="0"/>
            </a:endParaRPr>
          </a:p>
        </p:txBody>
      </p:sp>
      <p:sp>
        <p:nvSpPr>
          <p:cNvPr id="15" name="Line 5"/>
          <p:cNvSpPr>
            <a:spLocks noChangeShapeType="1"/>
          </p:cNvSpPr>
          <p:nvPr userDrawn="1"/>
        </p:nvSpPr>
        <p:spPr bwMode="auto">
          <a:xfrm>
            <a:off x="7511625" y="3955256"/>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6" name="Line 6"/>
          <p:cNvSpPr>
            <a:spLocks noChangeShapeType="1"/>
          </p:cNvSpPr>
          <p:nvPr userDrawn="1"/>
        </p:nvSpPr>
        <p:spPr bwMode="auto">
          <a:xfrm>
            <a:off x="7511625" y="1906587"/>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7" name="Text Placeholder 2"/>
          <p:cNvSpPr>
            <a:spLocks noGrp="1"/>
          </p:cNvSpPr>
          <p:nvPr>
            <p:ph type="body" sz="quarter" idx="10" hasCustomPrompt="1"/>
          </p:nvPr>
        </p:nvSpPr>
        <p:spPr>
          <a:xfrm>
            <a:off x="1594547" y="2211800"/>
            <a:ext cx="9822532" cy="1879385"/>
          </a:xfrm>
          <a:prstGeom prst="rect">
            <a:avLst/>
          </a:prstGeom>
        </p:spPr>
        <p:txBody>
          <a:bodyPr/>
          <a:lstStyle>
            <a:lvl1pPr marL="0" indent="0" algn="r">
              <a:lnSpc>
                <a:spcPct val="75000"/>
              </a:lnSpc>
              <a:spcBef>
                <a:spcPts val="0"/>
              </a:spcBef>
              <a:spcAft>
                <a:spcPts val="0"/>
              </a:spcAft>
              <a:buNone/>
              <a:defRPr sz="7200" b="1">
                <a:solidFill>
                  <a:schemeClr val="bg1"/>
                </a:solidFill>
                <a:latin typeface="+mj-lt"/>
              </a:defRPr>
            </a:lvl1pPr>
            <a:lvl2pPr marL="457200" indent="0" algn="r">
              <a:buNone/>
              <a:defRPr sz="7200">
                <a:solidFill>
                  <a:schemeClr val="bg1"/>
                </a:solidFill>
                <a:latin typeface="+mj-lt"/>
              </a:defRPr>
            </a:lvl2pPr>
            <a:lvl3pPr marL="914400" indent="0" algn="r">
              <a:buNone/>
              <a:defRPr sz="7200">
                <a:solidFill>
                  <a:schemeClr val="bg1"/>
                </a:solidFill>
                <a:latin typeface="+mj-lt"/>
              </a:defRPr>
            </a:lvl3pPr>
            <a:lvl4pPr marL="1371600" indent="0" algn="r">
              <a:buNone/>
              <a:defRPr sz="7200">
                <a:solidFill>
                  <a:schemeClr val="bg1"/>
                </a:solidFill>
                <a:latin typeface="+mj-lt"/>
              </a:defRPr>
            </a:lvl4pPr>
            <a:lvl5pPr marL="1828800" indent="0" algn="r">
              <a:buNone/>
              <a:defRPr sz="7200">
                <a:solidFill>
                  <a:schemeClr val="bg1"/>
                </a:solidFill>
                <a:latin typeface="+mj-lt"/>
              </a:defRPr>
            </a:lvl5pPr>
          </a:lstStyle>
          <a:p>
            <a:pPr lvl="0"/>
            <a:r>
              <a:rPr lang="en-US" dirty="0" smtClean="0"/>
              <a:t>CLICK TO EDIT MASTER TEXT STYLES</a:t>
            </a:r>
          </a:p>
        </p:txBody>
      </p:sp>
      <p:sp>
        <p:nvSpPr>
          <p:cNvPr id="18" name="Text Placeholder 4"/>
          <p:cNvSpPr>
            <a:spLocks noGrp="1"/>
          </p:cNvSpPr>
          <p:nvPr>
            <p:ph type="body" sz="quarter" idx="11"/>
          </p:nvPr>
        </p:nvSpPr>
        <p:spPr>
          <a:xfrm>
            <a:off x="6096001" y="4054113"/>
            <a:ext cx="5259278" cy="1345791"/>
          </a:xfrm>
          <a:prstGeom prst="rect">
            <a:avLst/>
          </a:prstGeom>
        </p:spPr>
        <p:txBody>
          <a:bodyPr>
            <a:normAutofit/>
          </a:bodyPr>
          <a:lstStyle>
            <a:lvl1pPr marL="0" indent="0" algn="r">
              <a:buNone/>
              <a:defRPr sz="1800">
                <a:solidFill>
                  <a:schemeClr val="bg1"/>
                </a:solidFill>
              </a:defRPr>
            </a:lvl1pPr>
            <a:lvl2pPr marL="457200" indent="0" algn="r">
              <a:buNone/>
              <a:defRPr sz="1800">
                <a:solidFill>
                  <a:schemeClr val="bg1"/>
                </a:solidFill>
              </a:defRPr>
            </a:lvl2pPr>
            <a:lvl3pPr marL="914400" indent="0" algn="r">
              <a:buNone/>
              <a:defRPr sz="1400">
                <a:solidFill>
                  <a:schemeClr val="bg1"/>
                </a:solidFill>
              </a:defRPr>
            </a:lvl3pPr>
            <a:lvl4pPr marL="1371600" indent="0" algn="r">
              <a:buNone/>
              <a:defRPr sz="1400">
                <a:solidFill>
                  <a:schemeClr val="bg1"/>
                </a:solidFill>
              </a:defRPr>
            </a:lvl4pPr>
            <a:lvl5pPr marL="1828800" indent="0" algn="r">
              <a:buNone/>
              <a:defRPr sz="1400">
                <a:solidFill>
                  <a:schemeClr val="bg1"/>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05554038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14" name="Rectangle 13"/>
          <p:cNvSpPr/>
          <p:nvPr userDrawn="1"/>
        </p:nvSpPr>
        <p:spPr>
          <a:xfrm>
            <a:off x="0" y="0"/>
            <a:ext cx="12192000" cy="6858000"/>
          </a:xfrm>
          <a:prstGeom prst="rect">
            <a:avLst/>
          </a:prstGeom>
          <a:solidFill>
            <a:srgbClr val="F27C1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fontAlgn="auto">
              <a:spcBef>
                <a:spcPts val="0"/>
              </a:spcBef>
              <a:spcAft>
                <a:spcPts val="0"/>
              </a:spcAft>
              <a:defRPr/>
            </a:pPr>
            <a:endParaRPr lang="en-US" sz="900" dirty="0">
              <a:latin typeface="Calibri Light" charset="0"/>
            </a:endParaRPr>
          </a:p>
        </p:txBody>
      </p:sp>
      <p:sp>
        <p:nvSpPr>
          <p:cNvPr id="15" name="Line 5"/>
          <p:cNvSpPr>
            <a:spLocks noChangeShapeType="1"/>
          </p:cNvSpPr>
          <p:nvPr userDrawn="1"/>
        </p:nvSpPr>
        <p:spPr bwMode="auto">
          <a:xfrm>
            <a:off x="7511625" y="3955256"/>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6" name="Line 6"/>
          <p:cNvSpPr>
            <a:spLocks noChangeShapeType="1"/>
          </p:cNvSpPr>
          <p:nvPr userDrawn="1"/>
        </p:nvSpPr>
        <p:spPr bwMode="auto">
          <a:xfrm>
            <a:off x="7511625" y="1906587"/>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7" name="Text Placeholder 2"/>
          <p:cNvSpPr>
            <a:spLocks noGrp="1"/>
          </p:cNvSpPr>
          <p:nvPr>
            <p:ph type="body" sz="quarter" idx="10" hasCustomPrompt="1"/>
          </p:nvPr>
        </p:nvSpPr>
        <p:spPr>
          <a:xfrm>
            <a:off x="1594547" y="2211800"/>
            <a:ext cx="9822532" cy="1879385"/>
          </a:xfrm>
          <a:prstGeom prst="rect">
            <a:avLst/>
          </a:prstGeom>
        </p:spPr>
        <p:txBody>
          <a:bodyPr/>
          <a:lstStyle>
            <a:lvl1pPr marL="0" indent="0" algn="r">
              <a:lnSpc>
                <a:spcPct val="75000"/>
              </a:lnSpc>
              <a:spcBef>
                <a:spcPts val="0"/>
              </a:spcBef>
              <a:spcAft>
                <a:spcPts val="0"/>
              </a:spcAft>
              <a:buNone/>
              <a:defRPr sz="7200" b="1">
                <a:solidFill>
                  <a:schemeClr val="bg1"/>
                </a:solidFill>
                <a:latin typeface="+mj-lt"/>
              </a:defRPr>
            </a:lvl1pPr>
            <a:lvl2pPr marL="457200" indent="0" algn="r">
              <a:buNone/>
              <a:defRPr sz="7200">
                <a:solidFill>
                  <a:schemeClr val="bg1"/>
                </a:solidFill>
                <a:latin typeface="+mj-lt"/>
              </a:defRPr>
            </a:lvl2pPr>
            <a:lvl3pPr marL="914400" indent="0" algn="r">
              <a:buNone/>
              <a:defRPr sz="7200">
                <a:solidFill>
                  <a:schemeClr val="bg1"/>
                </a:solidFill>
                <a:latin typeface="+mj-lt"/>
              </a:defRPr>
            </a:lvl3pPr>
            <a:lvl4pPr marL="1371600" indent="0" algn="r">
              <a:buNone/>
              <a:defRPr sz="7200">
                <a:solidFill>
                  <a:schemeClr val="bg1"/>
                </a:solidFill>
                <a:latin typeface="+mj-lt"/>
              </a:defRPr>
            </a:lvl4pPr>
            <a:lvl5pPr marL="1828800" indent="0" algn="r">
              <a:buNone/>
              <a:defRPr sz="7200">
                <a:solidFill>
                  <a:schemeClr val="bg1"/>
                </a:solidFill>
                <a:latin typeface="+mj-lt"/>
              </a:defRPr>
            </a:lvl5pPr>
          </a:lstStyle>
          <a:p>
            <a:pPr lvl="0"/>
            <a:r>
              <a:rPr lang="en-US" dirty="0" smtClean="0"/>
              <a:t>CLICK TO EDIT MASTER TEXT STYLES</a:t>
            </a:r>
          </a:p>
        </p:txBody>
      </p:sp>
      <p:sp>
        <p:nvSpPr>
          <p:cNvPr id="18" name="Text Placeholder 4"/>
          <p:cNvSpPr>
            <a:spLocks noGrp="1"/>
          </p:cNvSpPr>
          <p:nvPr>
            <p:ph type="body" sz="quarter" idx="11"/>
          </p:nvPr>
        </p:nvSpPr>
        <p:spPr>
          <a:xfrm>
            <a:off x="6096001" y="4054113"/>
            <a:ext cx="5259278" cy="1345791"/>
          </a:xfrm>
          <a:prstGeom prst="rect">
            <a:avLst/>
          </a:prstGeom>
        </p:spPr>
        <p:txBody>
          <a:bodyPr>
            <a:normAutofit/>
          </a:bodyPr>
          <a:lstStyle>
            <a:lvl1pPr marL="0" indent="0" algn="r">
              <a:buNone/>
              <a:defRPr sz="1800">
                <a:solidFill>
                  <a:schemeClr val="bg1"/>
                </a:solidFill>
              </a:defRPr>
            </a:lvl1pPr>
            <a:lvl2pPr marL="457200" indent="0" algn="r">
              <a:buNone/>
              <a:defRPr sz="1800">
                <a:solidFill>
                  <a:schemeClr val="bg1"/>
                </a:solidFill>
              </a:defRPr>
            </a:lvl2pPr>
            <a:lvl3pPr marL="914400" indent="0" algn="r">
              <a:buNone/>
              <a:defRPr sz="1400">
                <a:solidFill>
                  <a:schemeClr val="bg1"/>
                </a:solidFill>
              </a:defRPr>
            </a:lvl3pPr>
            <a:lvl4pPr marL="1371600" indent="0" algn="r">
              <a:buNone/>
              <a:defRPr sz="1400">
                <a:solidFill>
                  <a:schemeClr val="bg1"/>
                </a:solidFill>
              </a:defRPr>
            </a:lvl4pPr>
            <a:lvl5pPr marL="1828800" indent="0" algn="r">
              <a:buNone/>
              <a:defRPr sz="1400">
                <a:solidFill>
                  <a:schemeClr val="bg1"/>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89931632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14" name="Rectangle 13"/>
          <p:cNvSpPr/>
          <p:nvPr userDrawn="1"/>
        </p:nvSpPr>
        <p:spPr>
          <a:xfrm>
            <a:off x="0" y="0"/>
            <a:ext cx="12192000" cy="6858000"/>
          </a:xfrm>
          <a:prstGeom prst="rect">
            <a:avLst/>
          </a:prstGeom>
          <a:solidFill>
            <a:srgbClr val="21629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fontAlgn="auto">
              <a:spcBef>
                <a:spcPts val="0"/>
              </a:spcBef>
              <a:spcAft>
                <a:spcPts val="0"/>
              </a:spcAft>
              <a:defRPr/>
            </a:pPr>
            <a:endParaRPr lang="en-US" sz="900" dirty="0">
              <a:latin typeface="Calibri Light" charset="0"/>
            </a:endParaRPr>
          </a:p>
        </p:txBody>
      </p:sp>
      <p:sp>
        <p:nvSpPr>
          <p:cNvPr id="15" name="Line 5"/>
          <p:cNvSpPr>
            <a:spLocks noChangeShapeType="1"/>
          </p:cNvSpPr>
          <p:nvPr userDrawn="1"/>
        </p:nvSpPr>
        <p:spPr bwMode="auto">
          <a:xfrm>
            <a:off x="7511625" y="3955256"/>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6" name="Line 6"/>
          <p:cNvSpPr>
            <a:spLocks noChangeShapeType="1"/>
          </p:cNvSpPr>
          <p:nvPr userDrawn="1"/>
        </p:nvSpPr>
        <p:spPr bwMode="auto">
          <a:xfrm>
            <a:off x="7511625" y="1906587"/>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7" name="Text Placeholder 2"/>
          <p:cNvSpPr>
            <a:spLocks noGrp="1"/>
          </p:cNvSpPr>
          <p:nvPr>
            <p:ph type="body" sz="quarter" idx="10" hasCustomPrompt="1"/>
          </p:nvPr>
        </p:nvSpPr>
        <p:spPr>
          <a:xfrm>
            <a:off x="1594547" y="2211800"/>
            <a:ext cx="9822532" cy="1879385"/>
          </a:xfrm>
          <a:prstGeom prst="rect">
            <a:avLst/>
          </a:prstGeom>
        </p:spPr>
        <p:txBody>
          <a:bodyPr/>
          <a:lstStyle>
            <a:lvl1pPr marL="0" indent="0" algn="r">
              <a:lnSpc>
                <a:spcPct val="75000"/>
              </a:lnSpc>
              <a:spcBef>
                <a:spcPts val="0"/>
              </a:spcBef>
              <a:spcAft>
                <a:spcPts val="0"/>
              </a:spcAft>
              <a:buNone/>
              <a:defRPr sz="7200" b="1">
                <a:solidFill>
                  <a:schemeClr val="bg1"/>
                </a:solidFill>
                <a:latin typeface="+mj-lt"/>
              </a:defRPr>
            </a:lvl1pPr>
            <a:lvl2pPr marL="457200" indent="0" algn="r">
              <a:buNone/>
              <a:defRPr sz="7200">
                <a:solidFill>
                  <a:schemeClr val="bg1"/>
                </a:solidFill>
                <a:latin typeface="+mj-lt"/>
              </a:defRPr>
            </a:lvl2pPr>
            <a:lvl3pPr marL="914400" indent="0" algn="r">
              <a:buNone/>
              <a:defRPr sz="7200">
                <a:solidFill>
                  <a:schemeClr val="bg1"/>
                </a:solidFill>
                <a:latin typeface="+mj-lt"/>
              </a:defRPr>
            </a:lvl3pPr>
            <a:lvl4pPr marL="1371600" indent="0" algn="r">
              <a:buNone/>
              <a:defRPr sz="7200">
                <a:solidFill>
                  <a:schemeClr val="bg1"/>
                </a:solidFill>
                <a:latin typeface="+mj-lt"/>
              </a:defRPr>
            </a:lvl4pPr>
            <a:lvl5pPr marL="1828800" indent="0" algn="r">
              <a:buNone/>
              <a:defRPr sz="7200">
                <a:solidFill>
                  <a:schemeClr val="bg1"/>
                </a:solidFill>
                <a:latin typeface="+mj-lt"/>
              </a:defRPr>
            </a:lvl5pPr>
          </a:lstStyle>
          <a:p>
            <a:pPr lvl="0"/>
            <a:r>
              <a:rPr lang="en-US" dirty="0" smtClean="0"/>
              <a:t>CLICK TO EDIT MASTER TEXT STYLES</a:t>
            </a:r>
          </a:p>
        </p:txBody>
      </p:sp>
      <p:sp>
        <p:nvSpPr>
          <p:cNvPr id="18" name="Text Placeholder 4"/>
          <p:cNvSpPr>
            <a:spLocks noGrp="1"/>
          </p:cNvSpPr>
          <p:nvPr>
            <p:ph type="body" sz="quarter" idx="11"/>
          </p:nvPr>
        </p:nvSpPr>
        <p:spPr>
          <a:xfrm>
            <a:off x="6096001" y="4054113"/>
            <a:ext cx="5259278" cy="1345791"/>
          </a:xfrm>
          <a:prstGeom prst="rect">
            <a:avLst/>
          </a:prstGeom>
        </p:spPr>
        <p:txBody>
          <a:bodyPr>
            <a:normAutofit/>
          </a:bodyPr>
          <a:lstStyle>
            <a:lvl1pPr marL="0" indent="0" algn="r">
              <a:buNone/>
              <a:defRPr sz="1800">
                <a:solidFill>
                  <a:schemeClr val="bg1"/>
                </a:solidFill>
              </a:defRPr>
            </a:lvl1pPr>
            <a:lvl2pPr marL="457200" indent="0" algn="r">
              <a:buNone/>
              <a:defRPr sz="1800">
                <a:solidFill>
                  <a:schemeClr val="bg1"/>
                </a:solidFill>
              </a:defRPr>
            </a:lvl2pPr>
            <a:lvl3pPr marL="914400" indent="0" algn="r">
              <a:buNone/>
              <a:defRPr sz="1400">
                <a:solidFill>
                  <a:schemeClr val="bg1"/>
                </a:solidFill>
              </a:defRPr>
            </a:lvl3pPr>
            <a:lvl4pPr marL="1371600" indent="0" algn="r">
              <a:buNone/>
              <a:defRPr sz="1400">
                <a:solidFill>
                  <a:schemeClr val="bg1"/>
                </a:solidFill>
              </a:defRPr>
            </a:lvl4pPr>
            <a:lvl5pPr marL="1828800" indent="0" algn="r">
              <a:buNone/>
              <a:defRPr sz="1400">
                <a:solidFill>
                  <a:schemeClr val="bg1"/>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79728806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Header 5">
    <p:spTree>
      <p:nvGrpSpPr>
        <p:cNvPr id="1" name=""/>
        <p:cNvGrpSpPr/>
        <p:nvPr/>
      </p:nvGrpSpPr>
      <p:grpSpPr>
        <a:xfrm>
          <a:off x="0" y="0"/>
          <a:ext cx="0" cy="0"/>
          <a:chOff x="0" y="0"/>
          <a:chExt cx="0" cy="0"/>
        </a:xfrm>
      </p:grpSpPr>
      <p:sp>
        <p:nvSpPr>
          <p:cNvPr id="14" name="Rectangle 13"/>
          <p:cNvSpPr/>
          <p:nvPr userDrawn="1"/>
        </p:nvSpPr>
        <p:spPr>
          <a:xfrm>
            <a:off x="0" y="0"/>
            <a:ext cx="12192000" cy="6858000"/>
          </a:xfrm>
          <a:prstGeom prst="rect">
            <a:avLst/>
          </a:prstGeom>
          <a:solidFill>
            <a:srgbClr val="FFA04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fontAlgn="auto">
              <a:spcBef>
                <a:spcPts val="0"/>
              </a:spcBef>
              <a:spcAft>
                <a:spcPts val="0"/>
              </a:spcAft>
              <a:defRPr/>
            </a:pPr>
            <a:endParaRPr lang="en-US" sz="900" dirty="0">
              <a:latin typeface="Calibri Light" charset="0"/>
            </a:endParaRPr>
          </a:p>
        </p:txBody>
      </p:sp>
      <p:sp>
        <p:nvSpPr>
          <p:cNvPr id="15" name="Line 5"/>
          <p:cNvSpPr>
            <a:spLocks noChangeShapeType="1"/>
          </p:cNvSpPr>
          <p:nvPr userDrawn="1"/>
        </p:nvSpPr>
        <p:spPr bwMode="auto">
          <a:xfrm>
            <a:off x="7511625" y="3955256"/>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6" name="Line 6"/>
          <p:cNvSpPr>
            <a:spLocks noChangeShapeType="1"/>
          </p:cNvSpPr>
          <p:nvPr userDrawn="1"/>
        </p:nvSpPr>
        <p:spPr bwMode="auto">
          <a:xfrm>
            <a:off x="7511625" y="1906587"/>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7" name="Text Placeholder 2"/>
          <p:cNvSpPr>
            <a:spLocks noGrp="1"/>
          </p:cNvSpPr>
          <p:nvPr>
            <p:ph type="body" sz="quarter" idx="10" hasCustomPrompt="1"/>
          </p:nvPr>
        </p:nvSpPr>
        <p:spPr>
          <a:xfrm>
            <a:off x="1594547" y="2211800"/>
            <a:ext cx="9822532" cy="1879385"/>
          </a:xfrm>
          <a:prstGeom prst="rect">
            <a:avLst/>
          </a:prstGeom>
        </p:spPr>
        <p:txBody>
          <a:bodyPr/>
          <a:lstStyle>
            <a:lvl1pPr marL="0" indent="0" algn="r">
              <a:lnSpc>
                <a:spcPct val="75000"/>
              </a:lnSpc>
              <a:spcBef>
                <a:spcPts val="0"/>
              </a:spcBef>
              <a:spcAft>
                <a:spcPts val="0"/>
              </a:spcAft>
              <a:buNone/>
              <a:defRPr sz="7200" b="1">
                <a:solidFill>
                  <a:schemeClr val="bg1"/>
                </a:solidFill>
                <a:latin typeface="+mj-lt"/>
              </a:defRPr>
            </a:lvl1pPr>
            <a:lvl2pPr marL="457200" indent="0" algn="r">
              <a:buNone/>
              <a:defRPr sz="7200">
                <a:solidFill>
                  <a:schemeClr val="bg1"/>
                </a:solidFill>
                <a:latin typeface="+mj-lt"/>
              </a:defRPr>
            </a:lvl2pPr>
            <a:lvl3pPr marL="914400" indent="0" algn="r">
              <a:buNone/>
              <a:defRPr sz="7200">
                <a:solidFill>
                  <a:schemeClr val="bg1"/>
                </a:solidFill>
                <a:latin typeface="+mj-lt"/>
              </a:defRPr>
            </a:lvl3pPr>
            <a:lvl4pPr marL="1371600" indent="0" algn="r">
              <a:buNone/>
              <a:defRPr sz="7200">
                <a:solidFill>
                  <a:schemeClr val="bg1"/>
                </a:solidFill>
                <a:latin typeface="+mj-lt"/>
              </a:defRPr>
            </a:lvl4pPr>
            <a:lvl5pPr marL="1828800" indent="0" algn="r">
              <a:buNone/>
              <a:defRPr sz="7200">
                <a:solidFill>
                  <a:schemeClr val="bg1"/>
                </a:solidFill>
                <a:latin typeface="+mj-lt"/>
              </a:defRPr>
            </a:lvl5pPr>
          </a:lstStyle>
          <a:p>
            <a:pPr lvl="0"/>
            <a:r>
              <a:rPr lang="en-US" dirty="0" smtClean="0"/>
              <a:t>CLICK TO EDIT MASTER TEXT STYLES</a:t>
            </a:r>
          </a:p>
        </p:txBody>
      </p:sp>
      <p:sp>
        <p:nvSpPr>
          <p:cNvPr id="18" name="Text Placeholder 4"/>
          <p:cNvSpPr>
            <a:spLocks noGrp="1"/>
          </p:cNvSpPr>
          <p:nvPr>
            <p:ph type="body" sz="quarter" idx="11"/>
          </p:nvPr>
        </p:nvSpPr>
        <p:spPr>
          <a:xfrm>
            <a:off x="6096001" y="4054113"/>
            <a:ext cx="5259278" cy="1345791"/>
          </a:xfrm>
          <a:prstGeom prst="rect">
            <a:avLst/>
          </a:prstGeom>
        </p:spPr>
        <p:txBody>
          <a:bodyPr>
            <a:normAutofit/>
          </a:bodyPr>
          <a:lstStyle>
            <a:lvl1pPr marL="0" indent="0" algn="r">
              <a:buNone/>
              <a:defRPr sz="1800">
                <a:solidFill>
                  <a:schemeClr val="bg1"/>
                </a:solidFill>
              </a:defRPr>
            </a:lvl1pPr>
            <a:lvl2pPr marL="457200" indent="0" algn="r">
              <a:buNone/>
              <a:defRPr sz="1800">
                <a:solidFill>
                  <a:schemeClr val="bg1"/>
                </a:solidFill>
              </a:defRPr>
            </a:lvl2pPr>
            <a:lvl3pPr marL="914400" indent="0" algn="r">
              <a:buNone/>
              <a:defRPr sz="1400">
                <a:solidFill>
                  <a:schemeClr val="bg1"/>
                </a:solidFill>
              </a:defRPr>
            </a:lvl3pPr>
            <a:lvl4pPr marL="1371600" indent="0" algn="r">
              <a:buNone/>
              <a:defRPr sz="1400">
                <a:solidFill>
                  <a:schemeClr val="bg1"/>
                </a:solidFill>
              </a:defRPr>
            </a:lvl4pPr>
            <a:lvl5pPr marL="1828800" indent="0" algn="r">
              <a:buNone/>
              <a:defRPr sz="1400">
                <a:solidFill>
                  <a:schemeClr val="bg1"/>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559526673"/>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6">
    <p:spTree>
      <p:nvGrpSpPr>
        <p:cNvPr id="1" name=""/>
        <p:cNvGrpSpPr/>
        <p:nvPr/>
      </p:nvGrpSpPr>
      <p:grpSpPr>
        <a:xfrm>
          <a:off x="0" y="0"/>
          <a:ext cx="0" cy="0"/>
          <a:chOff x="0" y="0"/>
          <a:chExt cx="0" cy="0"/>
        </a:xfrm>
      </p:grpSpPr>
      <p:sp>
        <p:nvSpPr>
          <p:cNvPr id="14" name="Rectangle 13"/>
          <p:cNvSpPr/>
          <p:nvPr userDrawn="1"/>
        </p:nvSpPr>
        <p:spPr>
          <a:xfrm>
            <a:off x="0" y="0"/>
            <a:ext cx="12192000" cy="6858000"/>
          </a:xfrm>
          <a:prstGeom prst="rect">
            <a:avLst/>
          </a:prstGeom>
          <a:solidFill>
            <a:srgbClr val="2C82C9"/>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fontAlgn="auto">
              <a:spcBef>
                <a:spcPts val="0"/>
              </a:spcBef>
              <a:spcAft>
                <a:spcPts val="0"/>
              </a:spcAft>
              <a:defRPr/>
            </a:pPr>
            <a:endParaRPr lang="en-US" sz="900" dirty="0">
              <a:latin typeface="Calibri Light" charset="0"/>
            </a:endParaRPr>
          </a:p>
        </p:txBody>
      </p:sp>
      <p:sp>
        <p:nvSpPr>
          <p:cNvPr id="15" name="Line 5"/>
          <p:cNvSpPr>
            <a:spLocks noChangeShapeType="1"/>
          </p:cNvSpPr>
          <p:nvPr userDrawn="1"/>
        </p:nvSpPr>
        <p:spPr bwMode="auto">
          <a:xfrm>
            <a:off x="7511625" y="3955256"/>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6" name="Line 6"/>
          <p:cNvSpPr>
            <a:spLocks noChangeShapeType="1"/>
          </p:cNvSpPr>
          <p:nvPr userDrawn="1"/>
        </p:nvSpPr>
        <p:spPr bwMode="auto">
          <a:xfrm>
            <a:off x="7511625" y="1906587"/>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7" name="Text Placeholder 2"/>
          <p:cNvSpPr>
            <a:spLocks noGrp="1"/>
          </p:cNvSpPr>
          <p:nvPr>
            <p:ph type="body" sz="quarter" idx="10" hasCustomPrompt="1"/>
          </p:nvPr>
        </p:nvSpPr>
        <p:spPr>
          <a:xfrm>
            <a:off x="1594547" y="2211800"/>
            <a:ext cx="9822532" cy="1879385"/>
          </a:xfrm>
          <a:prstGeom prst="rect">
            <a:avLst/>
          </a:prstGeom>
        </p:spPr>
        <p:txBody>
          <a:bodyPr/>
          <a:lstStyle>
            <a:lvl1pPr marL="0" indent="0" algn="r">
              <a:lnSpc>
                <a:spcPct val="75000"/>
              </a:lnSpc>
              <a:spcBef>
                <a:spcPts val="0"/>
              </a:spcBef>
              <a:spcAft>
                <a:spcPts val="0"/>
              </a:spcAft>
              <a:buNone/>
              <a:defRPr sz="7200" b="1">
                <a:solidFill>
                  <a:schemeClr val="bg1"/>
                </a:solidFill>
                <a:latin typeface="+mj-lt"/>
              </a:defRPr>
            </a:lvl1pPr>
            <a:lvl2pPr marL="457200" indent="0" algn="r">
              <a:buNone/>
              <a:defRPr sz="7200">
                <a:solidFill>
                  <a:schemeClr val="bg1"/>
                </a:solidFill>
                <a:latin typeface="+mj-lt"/>
              </a:defRPr>
            </a:lvl2pPr>
            <a:lvl3pPr marL="914400" indent="0" algn="r">
              <a:buNone/>
              <a:defRPr sz="7200">
                <a:solidFill>
                  <a:schemeClr val="bg1"/>
                </a:solidFill>
                <a:latin typeface="+mj-lt"/>
              </a:defRPr>
            </a:lvl3pPr>
            <a:lvl4pPr marL="1371600" indent="0" algn="r">
              <a:buNone/>
              <a:defRPr sz="7200">
                <a:solidFill>
                  <a:schemeClr val="bg1"/>
                </a:solidFill>
                <a:latin typeface="+mj-lt"/>
              </a:defRPr>
            </a:lvl4pPr>
            <a:lvl5pPr marL="1828800" indent="0" algn="r">
              <a:buNone/>
              <a:defRPr sz="7200">
                <a:solidFill>
                  <a:schemeClr val="bg1"/>
                </a:solidFill>
                <a:latin typeface="+mj-lt"/>
              </a:defRPr>
            </a:lvl5pPr>
          </a:lstStyle>
          <a:p>
            <a:pPr lvl="0"/>
            <a:r>
              <a:rPr lang="en-US" dirty="0" smtClean="0"/>
              <a:t>CLICK TO EDIT MASTER TEXT STYLES</a:t>
            </a:r>
          </a:p>
        </p:txBody>
      </p:sp>
      <p:sp>
        <p:nvSpPr>
          <p:cNvPr id="18" name="Text Placeholder 4"/>
          <p:cNvSpPr>
            <a:spLocks noGrp="1"/>
          </p:cNvSpPr>
          <p:nvPr>
            <p:ph type="body" sz="quarter" idx="11"/>
          </p:nvPr>
        </p:nvSpPr>
        <p:spPr>
          <a:xfrm>
            <a:off x="6096001" y="4054113"/>
            <a:ext cx="5259278" cy="1345791"/>
          </a:xfrm>
          <a:prstGeom prst="rect">
            <a:avLst/>
          </a:prstGeom>
        </p:spPr>
        <p:txBody>
          <a:bodyPr>
            <a:normAutofit/>
          </a:bodyPr>
          <a:lstStyle>
            <a:lvl1pPr marL="0" indent="0" algn="r">
              <a:buNone/>
              <a:defRPr sz="1800">
                <a:solidFill>
                  <a:schemeClr val="bg1"/>
                </a:solidFill>
              </a:defRPr>
            </a:lvl1pPr>
            <a:lvl2pPr marL="457200" indent="0" algn="r">
              <a:buNone/>
              <a:defRPr sz="1800">
                <a:solidFill>
                  <a:schemeClr val="bg1"/>
                </a:solidFill>
              </a:defRPr>
            </a:lvl2pPr>
            <a:lvl3pPr marL="914400" indent="0" algn="r">
              <a:buNone/>
              <a:defRPr sz="1400">
                <a:solidFill>
                  <a:schemeClr val="bg1"/>
                </a:solidFill>
              </a:defRPr>
            </a:lvl3pPr>
            <a:lvl4pPr marL="1371600" indent="0" algn="r">
              <a:buNone/>
              <a:defRPr sz="1400">
                <a:solidFill>
                  <a:schemeClr val="bg1"/>
                </a:solidFill>
              </a:defRPr>
            </a:lvl4pPr>
            <a:lvl5pPr marL="1828800" indent="0" algn="r">
              <a:buNone/>
              <a:defRPr sz="1400">
                <a:solidFill>
                  <a:schemeClr val="bg1"/>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5059179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Header 7">
    <p:spTree>
      <p:nvGrpSpPr>
        <p:cNvPr id="1" name=""/>
        <p:cNvGrpSpPr/>
        <p:nvPr/>
      </p:nvGrpSpPr>
      <p:grpSpPr>
        <a:xfrm>
          <a:off x="0" y="0"/>
          <a:ext cx="0" cy="0"/>
          <a:chOff x="0" y="0"/>
          <a:chExt cx="0" cy="0"/>
        </a:xfrm>
      </p:grpSpPr>
      <p:sp>
        <p:nvSpPr>
          <p:cNvPr id="14" name="Rectangle 13"/>
          <p:cNvSpPr/>
          <p:nvPr userDrawn="1"/>
        </p:nvSpPr>
        <p:spPr>
          <a:xfrm>
            <a:off x="0" y="0"/>
            <a:ext cx="12192000" cy="6858000"/>
          </a:xfrm>
          <a:prstGeom prst="rect">
            <a:avLst/>
          </a:prstGeom>
          <a:solidFill>
            <a:srgbClr val="FFC87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fontAlgn="auto">
              <a:spcBef>
                <a:spcPts val="0"/>
              </a:spcBef>
              <a:spcAft>
                <a:spcPts val="0"/>
              </a:spcAft>
              <a:defRPr/>
            </a:pPr>
            <a:endParaRPr lang="en-US" sz="900" dirty="0">
              <a:latin typeface="Calibri Light" charset="0"/>
            </a:endParaRPr>
          </a:p>
        </p:txBody>
      </p:sp>
      <p:sp>
        <p:nvSpPr>
          <p:cNvPr id="15" name="Line 5"/>
          <p:cNvSpPr>
            <a:spLocks noChangeShapeType="1"/>
          </p:cNvSpPr>
          <p:nvPr userDrawn="1"/>
        </p:nvSpPr>
        <p:spPr bwMode="auto">
          <a:xfrm>
            <a:off x="7511625" y="3955256"/>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6" name="Line 6"/>
          <p:cNvSpPr>
            <a:spLocks noChangeShapeType="1"/>
          </p:cNvSpPr>
          <p:nvPr userDrawn="1"/>
        </p:nvSpPr>
        <p:spPr bwMode="auto">
          <a:xfrm>
            <a:off x="7511625" y="1906587"/>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7" name="Text Placeholder 2"/>
          <p:cNvSpPr>
            <a:spLocks noGrp="1"/>
          </p:cNvSpPr>
          <p:nvPr>
            <p:ph type="body" sz="quarter" idx="10" hasCustomPrompt="1"/>
          </p:nvPr>
        </p:nvSpPr>
        <p:spPr>
          <a:xfrm>
            <a:off x="1594547" y="2211800"/>
            <a:ext cx="9822532" cy="1879385"/>
          </a:xfrm>
          <a:prstGeom prst="rect">
            <a:avLst/>
          </a:prstGeom>
        </p:spPr>
        <p:txBody>
          <a:bodyPr/>
          <a:lstStyle>
            <a:lvl1pPr marL="0" indent="0" algn="r">
              <a:lnSpc>
                <a:spcPct val="75000"/>
              </a:lnSpc>
              <a:spcBef>
                <a:spcPts val="0"/>
              </a:spcBef>
              <a:spcAft>
                <a:spcPts val="0"/>
              </a:spcAft>
              <a:buNone/>
              <a:defRPr sz="7200" b="1">
                <a:solidFill>
                  <a:schemeClr val="bg1"/>
                </a:solidFill>
                <a:latin typeface="+mj-lt"/>
              </a:defRPr>
            </a:lvl1pPr>
            <a:lvl2pPr marL="457200" indent="0" algn="r">
              <a:buNone/>
              <a:defRPr sz="7200">
                <a:solidFill>
                  <a:schemeClr val="bg1"/>
                </a:solidFill>
                <a:latin typeface="+mj-lt"/>
              </a:defRPr>
            </a:lvl2pPr>
            <a:lvl3pPr marL="914400" indent="0" algn="r">
              <a:buNone/>
              <a:defRPr sz="7200">
                <a:solidFill>
                  <a:schemeClr val="bg1"/>
                </a:solidFill>
                <a:latin typeface="+mj-lt"/>
              </a:defRPr>
            </a:lvl3pPr>
            <a:lvl4pPr marL="1371600" indent="0" algn="r">
              <a:buNone/>
              <a:defRPr sz="7200">
                <a:solidFill>
                  <a:schemeClr val="bg1"/>
                </a:solidFill>
                <a:latin typeface="+mj-lt"/>
              </a:defRPr>
            </a:lvl4pPr>
            <a:lvl5pPr marL="1828800" indent="0" algn="r">
              <a:buNone/>
              <a:defRPr sz="7200">
                <a:solidFill>
                  <a:schemeClr val="bg1"/>
                </a:solidFill>
                <a:latin typeface="+mj-lt"/>
              </a:defRPr>
            </a:lvl5pPr>
          </a:lstStyle>
          <a:p>
            <a:pPr lvl="0"/>
            <a:r>
              <a:rPr lang="en-US" dirty="0" smtClean="0"/>
              <a:t>CLICK TO EDIT MASTER TEXT STYLES</a:t>
            </a:r>
          </a:p>
        </p:txBody>
      </p:sp>
      <p:sp>
        <p:nvSpPr>
          <p:cNvPr id="18" name="Text Placeholder 4"/>
          <p:cNvSpPr>
            <a:spLocks noGrp="1"/>
          </p:cNvSpPr>
          <p:nvPr>
            <p:ph type="body" sz="quarter" idx="11"/>
          </p:nvPr>
        </p:nvSpPr>
        <p:spPr>
          <a:xfrm>
            <a:off x="6096001" y="4054113"/>
            <a:ext cx="5259278" cy="1345791"/>
          </a:xfrm>
          <a:prstGeom prst="rect">
            <a:avLst/>
          </a:prstGeom>
        </p:spPr>
        <p:txBody>
          <a:bodyPr>
            <a:normAutofit/>
          </a:bodyPr>
          <a:lstStyle>
            <a:lvl1pPr marL="0" indent="0" algn="r">
              <a:buNone/>
              <a:defRPr sz="1800">
                <a:solidFill>
                  <a:schemeClr val="bg1"/>
                </a:solidFill>
              </a:defRPr>
            </a:lvl1pPr>
            <a:lvl2pPr marL="457200" indent="0" algn="r">
              <a:buNone/>
              <a:defRPr sz="1800">
                <a:solidFill>
                  <a:schemeClr val="bg1"/>
                </a:solidFill>
              </a:defRPr>
            </a:lvl2pPr>
            <a:lvl3pPr marL="914400" indent="0" algn="r">
              <a:buNone/>
              <a:defRPr sz="1400">
                <a:solidFill>
                  <a:schemeClr val="bg1"/>
                </a:solidFill>
              </a:defRPr>
            </a:lvl3pPr>
            <a:lvl4pPr marL="1371600" indent="0" algn="r">
              <a:buNone/>
              <a:defRPr sz="1400">
                <a:solidFill>
                  <a:schemeClr val="bg1"/>
                </a:solidFill>
              </a:defRPr>
            </a:lvl4pPr>
            <a:lvl5pPr marL="1828800" indent="0" algn="r">
              <a:buNone/>
              <a:defRPr sz="1400">
                <a:solidFill>
                  <a:schemeClr val="bg1"/>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66483507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8">
    <p:spTree>
      <p:nvGrpSpPr>
        <p:cNvPr id="1" name=""/>
        <p:cNvGrpSpPr/>
        <p:nvPr/>
      </p:nvGrpSpPr>
      <p:grpSpPr>
        <a:xfrm>
          <a:off x="0" y="0"/>
          <a:ext cx="0" cy="0"/>
          <a:chOff x="0" y="0"/>
          <a:chExt cx="0" cy="0"/>
        </a:xfrm>
      </p:grpSpPr>
      <p:sp>
        <p:nvSpPr>
          <p:cNvPr id="14" name="Rectangle 13"/>
          <p:cNvSpPr/>
          <p:nvPr userDrawn="1"/>
        </p:nvSpPr>
        <p:spPr>
          <a:xfrm>
            <a:off x="0" y="0"/>
            <a:ext cx="12192000" cy="6858000"/>
          </a:xfrm>
          <a:prstGeom prst="rect">
            <a:avLst/>
          </a:prstGeom>
          <a:solidFill>
            <a:srgbClr val="91BED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217" fontAlgn="auto">
              <a:spcBef>
                <a:spcPts val="0"/>
              </a:spcBef>
              <a:spcAft>
                <a:spcPts val="0"/>
              </a:spcAft>
              <a:defRPr/>
            </a:pPr>
            <a:endParaRPr lang="en-US" sz="900" dirty="0">
              <a:latin typeface="Calibri Light" charset="0"/>
            </a:endParaRPr>
          </a:p>
        </p:txBody>
      </p:sp>
      <p:sp>
        <p:nvSpPr>
          <p:cNvPr id="15" name="Line 5"/>
          <p:cNvSpPr>
            <a:spLocks noChangeShapeType="1"/>
          </p:cNvSpPr>
          <p:nvPr userDrawn="1"/>
        </p:nvSpPr>
        <p:spPr bwMode="auto">
          <a:xfrm>
            <a:off x="7511625" y="3955256"/>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6" name="Line 6"/>
          <p:cNvSpPr>
            <a:spLocks noChangeShapeType="1"/>
          </p:cNvSpPr>
          <p:nvPr userDrawn="1"/>
        </p:nvSpPr>
        <p:spPr bwMode="auto">
          <a:xfrm>
            <a:off x="7511625" y="1906587"/>
            <a:ext cx="3818932" cy="0"/>
          </a:xfrm>
          <a:prstGeom prst="line">
            <a:avLst/>
          </a:prstGeom>
          <a:noFill/>
          <a:ln w="25400" cap="flat" cmpd="sng">
            <a:solidFill>
              <a:schemeClr val="bg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914217" fontAlgn="auto">
              <a:spcBef>
                <a:spcPts val="0"/>
              </a:spcBef>
              <a:spcAft>
                <a:spcPts val="0"/>
              </a:spcAft>
              <a:defRPr/>
            </a:pPr>
            <a:endParaRPr lang="es-ES" sz="3000" dirty="0">
              <a:effectLst>
                <a:outerShdw blurRad="38100" dist="38100" dir="2700000" algn="tl">
                  <a:srgbClr val="DDDDDD"/>
                </a:outerShdw>
              </a:effectLst>
              <a:latin typeface="Gill Sans" charset="0"/>
              <a:ea typeface="+mn-ea"/>
              <a:cs typeface="Gill Sans" charset="0"/>
              <a:sym typeface="Gill Sans" charset="0"/>
            </a:endParaRPr>
          </a:p>
        </p:txBody>
      </p:sp>
      <p:sp>
        <p:nvSpPr>
          <p:cNvPr id="17" name="Text Placeholder 2"/>
          <p:cNvSpPr>
            <a:spLocks noGrp="1"/>
          </p:cNvSpPr>
          <p:nvPr>
            <p:ph type="body" sz="quarter" idx="10" hasCustomPrompt="1"/>
          </p:nvPr>
        </p:nvSpPr>
        <p:spPr>
          <a:xfrm>
            <a:off x="1594547" y="2211800"/>
            <a:ext cx="9822532" cy="1879385"/>
          </a:xfrm>
          <a:prstGeom prst="rect">
            <a:avLst/>
          </a:prstGeom>
        </p:spPr>
        <p:txBody>
          <a:bodyPr/>
          <a:lstStyle>
            <a:lvl1pPr marL="0" indent="0" algn="r">
              <a:lnSpc>
                <a:spcPct val="75000"/>
              </a:lnSpc>
              <a:spcBef>
                <a:spcPts val="0"/>
              </a:spcBef>
              <a:spcAft>
                <a:spcPts val="0"/>
              </a:spcAft>
              <a:buNone/>
              <a:defRPr sz="7200" b="1">
                <a:solidFill>
                  <a:schemeClr val="bg1"/>
                </a:solidFill>
                <a:latin typeface="+mj-lt"/>
              </a:defRPr>
            </a:lvl1pPr>
            <a:lvl2pPr marL="457200" indent="0" algn="r">
              <a:buNone/>
              <a:defRPr sz="7200">
                <a:solidFill>
                  <a:schemeClr val="bg1"/>
                </a:solidFill>
                <a:latin typeface="+mj-lt"/>
              </a:defRPr>
            </a:lvl2pPr>
            <a:lvl3pPr marL="914400" indent="0" algn="r">
              <a:buNone/>
              <a:defRPr sz="7200">
                <a:solidFill>
                  <a:schemeClr val="bg1"/>
                </a:solidFill>
                <a:latin typeface="+mj-lt"/>
              </a:defRPr>
            </a:lvl3pPr>
            <a:lvl4pPr marL="1371600" indent="0" algn="r">
              <a:buNone/>
              <a:defRPr sz="7200">
                <a:solidFill>
                  <a:schemeClr val="bg1"/>
                </a:solidFill>
                <a:latin typeface="+mj-lt"/>
              </a:defRPr>
            </a:lvl4pPr>
            <a:lvl5pPr marL="1828800" indent="0" algn="r">
              <a:buNone/>
              <a:defRPr sz="7200">
                <a:solidFill>
                  <a:schemeClr val="bg1"/>
                </a:solidFill>
                <a:latin typeface="+mj-lt"/>
              </a:defRPr>
            </a:lvl5pPr>
          </a:lstStyle>
          <a:p>
            <a:pPr lvl="0"/>
            <a:r>
              <a:rPr lang="en-US" dirty="0" smtClean="0"/>
              <a:t>CLICK TO EDIT MASTER TEXT STYLES</a:t>
            </a:r>
          </a:p>
        </p:txBody>
      </p:sp>
      <p:sp>
        <p:nvSpPr>
          <p:cNvPr id="18" name="Text Placeholder 4"/>
          <p:cNvSpPr>
            <a:spLocks noGrp="1"/>
          </p:cNvSpPr>
          <p:nvPr>
            <p:ph type="body" sz="quarter" idx="11"/>
          </p:nvPr>
        </p:nvSpPr>
        <p:spPr>
          <a:xfrm>
            <a:off x="6096001" y="4054113"/>
            <a:ext cx="5259278" cy="1345791"/>
          </a:xfrm>
          <a:prstGeom prst="rect">
            <a:avLst/>
          </a:prstGeom>
        </p:spPr>
        <p:txBody>
          <a:bodyPr>
            <a:normAutofit/>
          </a:bodyPr>
          <a:lstStyle>
            <a:lvl1pPr marL="0" indent="0" algn="r">
              <a:buNone/>
              <a:defRPr sz="1800">
                <a:solidFill>
                  <a:schemeClr val="bg1"/>
                </a:solidFill>
              </a:defRPr>
            </a:lvl1pPr>
            <a:lvl2pPr marL="457200" indent="0" algn="r">
              <a:buNone/>
              <a:defRPr sz="1800">
                <a:solidFill>
                  <a:schemeClr val="bg1"/>
                </a:solidFill>
              </a:defRPr>
            </a:lvl2pPr>
            <a:lvl3pPr marL="914400" indent="0" algn="r">
              <a:buNone/>
              <a:defRPr sz="1400">
                <a:solidFill>
                  <a:schemeClr val="bg1"/>
                </a:solidFill>
              </a:defRPr>
            </a:lvl3pPr>
            <a:lvl4pPr marL="1371600" indent="0" algn="r">
              <a:buNone/>
              <a:defRPr sz="1400">
                <a:solidFill>
                  <a:schemeClr val="bg1"/>
                </a:solidFill>
              </a:defRPr>
            </a:lvl4pPr>
            <a:lvl5pPr marL="1828800" indent="0" algn="r">
              <a:buNone/>
              <a:defRPr sz="1400">
                <a:solidFill>
                  <a:schemeClr val="bg1"/>
                </a:solidFill>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80967397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6485" y="184150"/>
            <a:ext cx="11245849"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226485" y="1449388"/>
            <a:ext cx="11245849" cy="47879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8"/>
          <p:cNvSpPr>
            <a:spLocks noGrp="1" noChangeArrowheads="1"/>
          </p:cNvSpPr>
          <p:nvPr>
            <p:ph type="dt" sz="half" idx="10"/>
          </p:nvPr>
        </p:nvSpPr>
        <p:spPr>
          <a:xfrm>
            <a:off x="3556000" y="6245225"/>
            <a:ext cx="2844800" cy="476250"/>
          </a:xfrm>
          <a:prstGeom prst="rect">
            <a:avLst/>
          </a:prstGeom>
          <a:ln/>
        </p:spPr>
        <p:txBody>
          <a:bodyPr/>
          <a:lstStyle>
            <a:lvl1pPr>
              <a:defRPr/>
            </a:lvl1pPr>
          </a:lstStyle>
          <a:p>
            <a:pPr>
              <a:defRPr/>
            </a:pPr>
            <a:endParaRPr lang="en-US"/>
          </a:p>
        </p:txBody>
      </p:sp>
      <p:sp>
        <p:nvSpPr>
          <p:cNvPr id="5" name="Rectangle 19"/>
          <p:cNvSpPr>
            <a:spLocks noGrp="1" noChangeArrowheads="1"/>
          </p:cNvSpPr>
          <p:nvPr>
            <p:ph type="ftr" sz="quarter" idx="11"/>
          </p:nvPr>
        </p:nvSpPr>
        <p:spPr>
          <a:xfrm>
            <a:off x="6604000" y="6245225"/>
            <a:ext cx="3860800" cy="476250"/>
          </a:xfrm>
          <a:prstGeom prst="rect">
            <a:avLst/>
          </a:prstGeom>
          <a:ln/>
        </p:spPr>
        <p:txBody>
          <a:bodyPr/>
          <a:lstStyle>
            <a:lvl1pPr>
              <a:defRPr/>
            </a:lvl1pPr>
          </a:lstStyle>
          <a:p>
            <a:pPr>
              <a:defRPr/>
            </a:pPr>
            <a:endParaRPr lang="en-US"/>
          </a:p>
        </p:txBody>
      </p:sp>
      <p:sp>
        <p:nvSpPr>
          <p:cNvPr id="6" name="Rectangle 20"/>
          <p:cNvSpPr>
            <a:spLocks noGrp="1" noChangeArrowheads="1"/>
          </p:cNvSpPr>
          <p:nvPr>
            <p:ph type="sldNum" sz="quarter" idx="12"/>
          </p:nvPr>
        </p:nvSpPr>
        <p:spPr>
          <a:xfrm>
            <a:off x="10668000" y="6245225"/>
            <a:ext cx="812800" cy="476250"/>
          </a:xfrm>
          <a:prstGeom prst="rect">
            <a:avLst/>
          </a:prstGeom>
          <a:ln/>
        </p:spPr>
        <p:txBody>
          <a:bodyPr/>
          <a:lstStyle>
            <a:lvl1pPr>
              <a:defRPr/>
            </a:lvl1pPr>
          </a:lstStyle>
          <a:p>
            <a:pPr>
              <a:defRPr/>
            </a:pPr>
            <a:fld id="{8F702CBE-8F77-4DA2-8F8F-5D824485EF64}" type="slidenum">
              <a:rPr lang="en-US"/>
              <a:pPr>
                <a:defRPr/>
              </a:pPr>
              <a:t>‹#›</a:t>
            </a:fld>
            <a:endParaRPr lang="en-US"/>
          </a:p>
        </p:txBody>
      </p:sp>
    </p:spTree>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26485" y="184150"/>
            <a:ext cx="11245849" cy="1143000"/>
          </a:xfrm>
          <a:prstGeom prst="rect">
            <a:avLst/>
          </a:prstGeom>
        </p:spPr>
        <p:txBody>
          <a:bodyPr/>
          <a:lstStyle/>
          <a:p>
            <a:r>
              <a:rPr lang="en-US" smtClean="0"/>
              <a:t>Click to edit Master title style</a:t>
            </a:r>
            <a:endParaRPr lang="en-US"/>
          </a:p>
        </p:txBody>
      </p:sp>
      <p:sp>
        <p:nvSpPr>
          <p:cNvPr id="3" name="Rectangle 18"/>
          <p:cNvSpPr>
            <a:spLocks noGrp="1" noChangeArrowheads="1"/>
          </p:cNvSpPr>
          <p:nvPr>
            <p:ph type="dt" sz="half" idx="10"/>
          </p:nvPr>
        </p:nvSpPr>
        <p:spPr>
          <a:xfrm>
            <a:off x="3556000" y="6245225"/>
            <a:ext cx="2844800" cy="476250"/>
          </a:xfrm>
          <a:prstGeom prst="rect">
            <a:avLst/>
          </a:prstGeom>
          <a:ln/>
        </p:spPr>
        <p:txBody>
          <a:bodyPr/>
          <a:lstStyle>
            <a:lvl1pPr>
              <a:defRPr/>
            </a:lvl1pPr>
          </a:lstStyle>
          <a:p>
            <a:pPr>
              <a:defRPr/>
            </a:pPr>
            <a:endParaRPr lang="en-US"/>
          </a:p>
        </p:txBody>
      </p:sp>
      <p:sp>
        <p:nvSpPr>
          <p:cNvPr id="4" name="Rectangle 19"/>
          <p:cNvSpPr>
            <a:spLocks noGrp="1" noChangeArrowheads="1"/>
          </p:cNvSpPr>
          <p:nvPr>
            <p:ph type="ftr" sz="quarter" idx="11"/>
          </p:nvPr>
        </p:nvSpPr>
        <p:spPr>
          <a:xfrm>
            <a:off x="6604000" y="6245225"/>
            <a:ext cx="3860800" cy="476250"/>
          </a:xfrm>
          <a:prstGeom prst="rect">
            <a:avLst/>
          </a:prstGeom>
          <a:ln/>
        </p:spPr>
        <p:txBody>
          <a:bodyPr/>
          <a:lstStyle>
            <a:lvl1pPr>
              <a:defRPr/>
            </a:lvl1pPr>
          </a:lstStyle>
          <a:p>
            <a:pPr>
              <a:defRPr/>
            </a:pPr>
            <a:endParaRPr lang="en-US"/>
          </a:p>
        </p:txBody>
      </p:sp>
      <p:sp>
        <p:nvSpPr>
          <p:cNvPr id="5" name="Rectangle 20"/>
          <p:cNvSpPr>
            <a:spLocks noGrp="1" noChangeArrowheads="1"/>
          </p:cNvSpPr>
          <p:nvPr>
            <p:ph type="sldNum" sz="quarter" idx="12"/>
          </p:nvPr>
        </p:nvSpPr>
        <p:spPr>
          <a:xfrm>
            <a:off x="10668000" y="6245225"/>
            <a:ext cx="812800" cy="476250"/>
          </a:xfrm>
          <a:prstGeom prst="rect">
            <a:avLst/>
          </a:prstGeom>
          <a:ln/>
        </p:spPr>
        <p:txBody>
          <a:bodyPr/>
          <a:lstStyle>
            <a:lvl1pPr>
              <a:defRPr/>
            </a:lvl1pPr>
          </a:lstStyle>
          <a:p>
            <a:pPr>
              <a:defRPr/>
            </a:pPr>
            <a:fld id="{04A73E49-EB26-40E9-AD2F-F726F6131588}" type="slidenum">
              <a:rPr lang="en-US"/>
              <a:pPr>
                <a:defRPr/>
              </a:pPr>
              <a:t>‹#›</a:t>
            </a:fld>
            <a:endParaRPr lang="en-US"/>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11277600" y="6400801"/>
            <a:ext cx="668867" cy="282575"/>
          </a:xfrm>
          <a:prstGeom prst="rect">
            <a:avLst/>
          </a:prstGeom>
        </p:spPr>
        <p:txBody>
          <a:bodyPr/>
          <a:lstStyle>
            <a:lvl1pPr>
              <a:defRPr/>
            </a:lvl1pPr>
          </a:lstStyle>
          <a:p>
            <a:fld id="{23B8471C-0694-42B3-9B7D-6A30762E99AA}" type="slidenum">
              <a:rPr lang="en-US" smtClean="0"/>
              <a:pPr/>
              <a:t>‹#›</a:t>
            </a:fld>
            <a:endParaRPr lang="en-US" dirty="0"/>
          </a:p>
        </p:txBody>
      </p:sp>
      <p:sp>
        <p:nvSpPr>
          <p:cNvPr id="10" name="Content Placeholder 9"/>
          <p:cNvSpPr>
            <a:spLocks noGrp="1"/>
          </p:cNvSpPr>
          <p:nvPr>
            <p:ph sz="quarter" idx="11"/>
          </p:nvPr>
        </p:nvSpPr>
        <p:spPr>
          <a:xfrm>
            <a:off x="358923" y="1171576"/>
            <a:ext cx="11472672" cy="1897955"/>
          </a:xfrm>
          <a:prstGeom prst="rect">
            <a:avLst/>
          </a:prstGeom>
        </p:spPr>
        <p:txBody>
          <a:bodyPr/>
          <a:lstStyle>
            <a:lvl1pPr>
              <a:defRPr>
                <a:solidFill>
                  <a:schemeClr val="tx2">
                    <a:lumMod val="95000"/>
                    <a:lumOff val="5000"/>
                  </a:schemeClr>
                </a:solidFill>
              </a:defRPr>
            </a:lvl1pPr>
            <a:lvl2pPr marL="347663" indent="-234950">
              <a:defRPr>
                <a:solidFill>
                  <a:schemeClr val="tx2">
                    <a:lumMod val="95000"/>
                    <a:lumOff val="5000"/>
                  </a:schemeClr>
                </a:solidFill>
              </a:defRPr>
            </a:lvl2pPr>
            <a:lvl3pPr marL="573088" indent="-225425">
              <a:defRPr>
                <a:solidFill>
                  <a:schemeClr val="tx2">
                    <a:lumMod val="95000"/>
                    <a:lumOff val="5000"/>
                  </a:schemeClr>
                </a:solidFill>
              </a:defRPr>
            </a:lvl3pPr>
            <a:lvl4pPr>
              <a:buFont typeface="Wingdings" pitchFamily="2" charset="2"/>
              <a:buChar char="§"/>
              <a:defRPr>
                <a:solidFill>
                  <a:schemeClr val="tx2">
                    <a:lumMod val="95000"/>
                    <a:lumOff val="5000"/>
                  </a:schemeClr>
                </a:solidFill>
              </a:defRPr>
            </a:lvl4pPr>
            <a:lvl5pPr>
              <a:defRPr>
                <a:solidFill>
                  <a:schemeClr val="tx2">
                    <a:lumMod val="95000"/>
                    <a:lumOff val="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4"/>
          <p:cNvSpPr>
            <a:spLocks noGrp="1"/>
          </p:cNvSpPr>
          <p:nvPr>
            <p:ph type="title"/>
          </p:nvPr>
        </p:nvSpPr>
        <p:spPr>
          <a:xfrm>
            <a:off x="358924" y="180976"/>
            <a:ext cx="11472672" cy="885824"/>
          </a:xfrm>
          <a:prstGeom prst="rect">
            <a:avLst/>
          </a:prstGeom>
        </p:spPr>
        <p:txBody>
          <a:bodyPr/>
          <a:lstStyle/>
          <a:p>
            <a:r>
              <a:rPr lang="en-US" dirty="0" smtClean="0"/>
              <a:t>Click to edit Master title style</a:t>
            </a:r>
            <a:endParaRPr lang="en-US" dirty="0"/>
          </a:p>
        </p:txBody>
      </p:sp>
    </p:spTree>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11277600" y="6400801"/>
            <a:ext cx="668867" cy="282575"/>
          </a:xfrm>
          <a:prstGeom prst="rect">
            <a:avLst/>
          </a:prstGeom>
        </p:spPr>
        <p:txBody>
          <a:bodyPr/>
          <a:lstStyle>
            <a:lvl1pPr>
              <a:defRPr/>
            </a:lvl1pPr>
          </a:lstStyle>
          <a:p>
            <a:fld id="{23B8471C-0694-42B3-9B7D-6A30762E99AA}" type="slidenum">
              <a:rPr lang="en-US" smtClean="0"/>
              <a:pPr/>
              <a:t>‹#›</a:t>
            </a:fld>
            <a:endParaRPr lang="en-US" dirty="0"/>
          </a:p>
        </p:txBody>
      </p:sp>
      <p:sp>
        <p:nvSpPr>
          <p:cNvPr id="10" name="Content Placeholder 9"/>
          <p:cNvSpPr>
            <a:spLocks noGrp="1"/>
          </p:cNvSpPr>
          <p:nvPr>
            <p:ph sz="quarter" idx="11"/>
          </p:nvPr>
        </p:nvSpPr>
        <p:spPr>
          <a:xfrm>
            <a:off x="358923" y="1171576"/>
            <a:ext cx="11472672" cy="1897955"/>
          </a:xfrm>
          <a:prstGeom prst="rect">
            <a:avLst/>
          </a:prstGeom>
        </p:spPr>
        <p:txBody>
          <a:bodyPr/>
          <a:lstStyle>
            <a:lvl1pPr>
              <a:defRPr>
                <a:solidFill>
                  <a:schemeClr val="tx2">
                    <a:lumMod val="95000"/>
                    <a:lumOff val="5000"/>
                  </a:schemeClr>
                </a:solidFill>
              </a:defRPr>
            </a:lvl1pPr>
            <a:lvl2pPr marL="347663" indent="-234950">
              <a:defRPr>
                <a:solidFill>
                  <a:schemeClr val="tx2">
                    <a:lumMod val="95000"/>
                    <a:lumOff val="5000"/>
                  </a:schemeClr>
                </a:solidFill>
              </a:defRPr>
            </a:lvl2pPr>
            <a:lvl3pPr marL="573088" indent="-225425">
              <a:defRPr>
                <a:solidFill>
                  <a:schemeClr val="tx2">
                    <a:lumMod val="95000"/>
                    <a:lumOff val="5000"/>
                  </a:schemeClr>
                </a:solidFill>
              </a:defRPr>
            </a:lvl3pPr>
            <a:lvl4pPr>
              <a:buFont typeface="Wingdings" pitchFamily="2" charset="2"/>
              <a:buChar char="§"/>
              <a:defRPr>
                <a:solidFill>
                  <a:schemeClr val="tx2">
                    <a:lumMod val="95000"/>
                    <a:lumOff val="5000"/>
                  </a:schemeClr>
                </a:solidFill>
              </a:defRPr>
            </a:lvl4pPr>
            <a:lvl5pPr>
              <a:defRPr>
                <a:solidFill>
                  <a:schemeClr val="tx2">
                    <a:lumMod val="95000"/>
                    <a:lumOff val="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4"/>
          <p:cNvSpPr>
            <a:spLocks noGrp="1"/>
          </p:cNvSpPr>
          <p:nvPr>
            <p:ph type="title"/>
          </p:nvPr>
        </p:nvSpPr>
        <p:spPr>
          <a:xfrm>
            <a:off x="358924" y="180976"/>
            <a:ext cx="11472672" cy="885824"/>
          </a:xfrm>
          <a:prstGeom prst="rect">
            <a:avLst/>
          </a:prstGeom>
        </p:spPr>
        <p:txBody>
          <a:bodyPr/>
          <a:lstStyle/>
          <a:p>
            <a:r>
              <a:rPr lang="en-US" dirty="0" smtClean="0"/>
              <a:t>Click to edit Master title style</a:t>
            </a:r>
            <a:endParaRPr lang="en-US" dirty="0"/>
          </a:p>
        </p:txBody>
      </p:sp>
    </p:spTree>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8"/>
          <p:cNvSpPr>
            <a:spLocks noGrp="1" noChangeArrowheads="1"/>
          </p:cNvSpPr>
          <p:nvPr>
            <p:ph type="dt" sz="half" idx="10"/>
          </p:nvPr>
        </p:nvSpPr>
        <p:spPr>
          <a:xfrm>
            <a:off x="3556000" y="6245225"/>
            <a:ext cx="2844800" cy="476250"/>
          </a:xfrm>
          <a:prstGeom prst="rect">
            <a:avLst/>
          </a:prstGeom>
          <a:ln/>
        </p:spPr>
        <p:txBody>
          <a:bodyPr/>
          <a:lstStyle>
            <a:lvl1pPr>
              <a:defRPr/>
            </a:lvl1pPr>
          </a:lstStyle>
          <a:p>
            <a:pPr>
              <a:defRPr/>
            </a:pPr>
            <a:endParaRPr lang="en-US"/>
          </a:p>
        </p:txBody>
      </p:sp>
      <p:sp>
        <p:nvSpPr>
          <p:cNvPr id="5" name="Rectangle 19"/>
          <p:cNvSpPr>
            <a:spLocks noGrp="1" noChangeArrowheads="1"/>
          </p:cNvSpPr>
          <p:nvPr>
            <p:ph type="ftr" sz="quarter" idx="11"/>
          </p:nvPr>
        </p:nvSpPr>
        <p:spPr>
          <a:xfrm>
            <a:off x="6604000" y="6245225"/>
            <a:ext cx="3860800" cy="476250"/>
          </a:xfrm>
          <a:prstGeom prst="rect">
            <a:avLst/>
          </a:prstGeom>
          <a:ln/>
        </p:spPr>
        <p:txBody>
          <a:bodyPr/>
          <a:lstStyle>
            <a:lvl1pPr>
              <a:defRPr/>
            </a:lvl1pPr>
          </a:lstStyle>
          <a:p>
            <a:pPr>
              <a:defRPr/>
            </a:pPr>
            <a:endParaRPr lang="en-US"/>
          </a:p>
        </p:txBody>
      </p:sp>
      <p:sp>
        <p:nvSpPr>
          <p:cNvPr id="6" name="Rectangle 20"/>
          <p:cNvSpPr>
            <a:spLocks noGrp="1" noChangeArrowheads="1"/>
          </p:cNvSpPr>
          <p:nvPr>
            <p:ph type="sldNum" sz="quarter" idx="12"/>
          </p:nvPr>
        </p:nvSpPr>
        <p:spPr>
          <a:xfrm>
            <a:off x="10668000" y="6245225"/>
            <a:ext cx="812800" cy="476250"/>
          </a:xfrm>
          <a:prstGeom prst="rect">
            <a:avLst/>
          </a:prstGeom>
          <a:ln/>
        </p:spPr>
        <p:txBody>
          <a:bodyPr/>
          <a:lstStyle>
            <a:lvl1pPr>
              <a:defRPr/>
            </a:lvl1pPr>
          </a:lstStyle>
          <a:p>
            <a:pPr>
              <a:defRPr/>
            </a:pPr>
            <a:fld id="{F077A76B-E4A0-4F55-830C-C24FB142FCE4}"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11277600" y="6400801"/>
            <a:ext cx="668867" cy="282575"/>
          </a:xfrm>
          <a:prstGeom prst="rect">
            <a:avLst/>
          </a:prstGeom>
        </p:spPr>
        <p:txBody>
          <a:bodyPr/>
          <a:lstStyle>
            <a:lvl1pPr>
              <a:defRPr/>
            </a:lvl1pPr>
          </a:lstStyle>
          <a:p>
            <a:fld id="{23B8471C-0694-42B3-9B7D-6A30762E99AA}" type="slidenum">
              <a:rPr lang="en-US" smtClean="0"/>
              <a:pPr/>
              <a:t>‹#›</a:t>
            </a:fld>
            <a:endParaRPr lang="en-US" dirty="0"/>
          </a:p>
        </p:txBody>
      </p:sp>
      <p:sp>
        <p:nvSpPr>
          <p:cNvPr id="10" name="Content Placeholder 9"/>
          <p:cNvSpPr>
            <a:spLocks noGrp="1"/>
          </p:cNvSpPr>
          <p:nvPr>
            <p:ph sz="quarter" idx="11"/>
          </p:nvPr>
        </p:nvSpPr>
        <p:spPr>
          <a:xfrm>
            <a:off x="358923" y="1171576"/>
            <a:ext cx="11472672" cy="1897955"/>
          </a:xfrm>
          <a:prstGeom prst="rect">
            <a:avLst/>
          </a:prstGeom>
        </p:spPr>
        <p:txBody>
          <a:bodyPr/>
          <a:lstStyle>
            <a:lvl1pPr>
              <a:defRPr>
                <a:solidFill>
                  <a:schemeClr val="tx2">
                    <a:lumMod val="95000"/>
                    <a:lumOff val="5000"/>
                  </a:schemeClr>
                </a:solidFill>
              </a:defRPr>
            </a:lvl1pPr>
            <a:lvl2pPr marL="347663" indent="-234950">
              <a:defRPr>
                <a:solidFill>
                  <a:schemeClr val="tx2">
                    <a:lumMod val="95000"/>
                    <a:lumOff val="5000"/>
                  </a:schemeClr>
                </a:solidFill>
              </a:defRPr>
            </a:lvl2pPr>
            <a:lvl3pPr marL="573088" indent="-225425">
              <a:defRPr>
                <a:solidFill>
                  <a:schemeClr val="tx2">
                    <a:lumMod val="95000"/>
                    <a:lumOff val="5000"/>
                  </a:schemeClr>
                </a:solidFill>
              </a:defRPr>
            </a:lvl3pPr>
            <a:lvl4pPr>
              <a:buFont typeface="Wingdings" pitchFamily="2" charset="2"/>
              <a:buChar char="§"/>
              <a:defRPr>
                <a:solidFill>
                  <a:schemeClr val="tx2">
                    <a:lumMod val="95000"/>
                    <a:lumOff val="5000"/>
                  </a:schemeClr>
                </a:solidFill>
              </a:defRPr>
            </a:lvl4pPr>
            <a:lvl5pPr>
              <a:defRPr>
                <a:solidFill>
                  <a:schemeClr val="tx2">
                    <a:lumMod val="95000"/>
                    <a:lumOff val="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4"/>
          <p:cNvSpPr>
            <a:spLocks noGrp="1"/>
          </p:cNvSpPr>
          <p:nvPr>
            <p:ph type="title"/>
          </p:nvPr>
        </p:nvSpPr>
        <p:spPr>
          <a:xfrm>
            <a:off x="358924" y="180976"/>
            <a:ext cx="11472672" cy="885824"/>
          </a:xfrm>
          <a:prstGeom prst="rect">
            <a:avLst/>
          </a:prstGeom>
        </p:spPr>
        <p:txBody>
          <a:bodyPr/>
          <a:lstStyle/>
          <a:p>
            <a:r>
              <a:rPr lang="en-US" dirty="0" smtClean="0"/>
              <a:t>Click to edit Master title style</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7032452"/>
      </p:ext>
    </p:extLst>
  </p:cSld>
  <p:clrMap bg1="lt1" tx1="dk1" bg2="lt2" tx2="dk2" accent1="accent1" accent2="accent2" accent3="accent3" accent4="accent4" accent5="accent5" accent6="accent6" hlink="hlink" folHlink="folHlink"/>
  <p:sldLayoutIdLst>
    <p:sldLayoutId id="2147483657" r:id="rId1"/>
    <p:sldLayoutId id="2147483721" r:id="rId2"/>
    <p:sldLayoutId id="2147483718" r:id="rId3"/>
    <p:sldLayoutId id="2147483663" r:id="rId4"/>
    <p:sldLayoutId id="2147483717" r:id="rId5"/>
    <p:sldLayoutId id="2147483719" r:id="rId6"/>
    <p:sldLayoutId id="2147483661" r:id="rId7"/>
    <p:sldLayoutId id="2147483662" r:id="rId8"/>
    <p:sldLayoutId id="2147483660" r:id="rId9"/>
    <p:sldLayoutId id="2147483679" r:id="rId10"/>
    <p:sldLayoutId id="2147483674" r:id="rId11"/>
    <p:sldLayoutId id="2147483665" r:id="rId12"/>
    <p:sldLayoutId id="2147483672" r:id="rId13"/>
    <p:sldLayoutId id="2147483658" r:id="rId14"/>
    <p:sldLayoutId id="2147483680" r:id="rId15"/>
    <p:sldLayoutId id="2147483681" r:id="rId16"/>
    <p:sldLayoutId id="2147483683" r:id="rId17"/>
    <p:sldLayoutId id="2147483685" r:id="rId18"/>
    <p:sldLayoutId id="2147483706" r:id="rId19"/>
    <p:sldLayoutId id="2147483710" r:id="rId20"/>
    <p:sldLayoutId id="2147483711" r:id="rId21"/>
    <p:sldLayoutId id="2147483712" r:id="rId22"/>
    <p:sldLayoutId id="2147483713" r:id="rId23"/>
    <p:sldLayoutId id="2147483714" r:id="rId24"/>
    <p:sldLayoutId id="2147483715" r:id="rId25"/>
    <p:sldLayoutId id="2147483716" r:id="rId26"/>
    <p:sldLayoutId id="2147483722" r:id="rId27"/>
    <p:sldLayoutId id="2147483723" r:id="rId28"/>
    <p:sldLayoutId id="2147483725" r:id="rId29"/>
    <p:sldLayoutId id="2147483726" r:id="rId30"/>
    <p:sldLayoutId id="2147483727" r:id="rId31"/>
    <p:sldLayoutId id="2147483728" r:id="rId32"/>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7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3583604" y="1139688"/>
            <a:ext cx="7216917" cy="2447728"/>
          </a:xfrm>
        </p:spPr>
        <p:txBody>
          <a:bodyPr/>
          <a:lstStyle/>
          <a:p>
            <a:r>
              <a:rPr lang="it-IT" sz="2400" dirty="0" smtClean="0"/>
              <a:t>Title: Designing Reproductive/Juvenile Animal Studies to Reduce Animal Use, while maximizing human  translation</a:t>
            </a:r>
            <a:r>
              <a:rPr lang="en-US" dirty="0" smtClean="0"/>
              <a:t/>
            </a:r>
            <a:br>
              <a:rPr lang="en-US" dirty="0" smtClean="0"/>
            </a:br>
            <a:endParaRPr lang="en-US" dirty="0"/>
          </a:p>
        </p:txBody>
      </p:sp>
      <p:sp>
        <p:nvSpPr>
          <p:cNvPr id="8" name="Subtitle 7"/>
          <p:cNvSpPr>
            <a:spLocks noGrp="1"/>
          </p:cNvSpPr>
          <p:nvPr>
            <p:ph type="subTitle" idx="1"/>
          </p:nvPr>
        </p:nvSpPr>
        <p:spPr/>
        <p:txBody>
          <a:bodyPr/>
          <a:lstStyle/>
          <a:p>
            <a:r>
              <a:rPr lang="it-IT" b="1" dirty="0" smtClean="0"/>
              <a:t>Alan M. Hoberman, Ph.D., DABT, ATS</a:t>
            </a:r>
            <a:endParaRPr lang="en-US" dirty="0" smtClean="0"/>
          </a:p>
          <a:p>
            <a:r>
              <a:rPr lang="it-IT" b="1" dirty="0" smtClean="0"/>
              <a:t>Charles River Laboratories, Horsham, PA</a:t>
            </a:r>
            <a:r>
              <a:rPr lang="it-IT" dirty="0" smtClean="0"/>
              <a:t>, </a:t>
            </a:r>
            <a:r>
              <a:rPr lang="it-IT" b="1" dirty="0" smtClean="0"/>
              <a:t>USA</a:t>
            </a:r>
          </a:p>
          <a:p>
            <a:r>
              <a:rPr lang="en-US" dirty="0" err="1" smtClean="0"/>
              <a:t>BioScience</a:t>
            </a:r>
            <a:r>
              <a:rPr lang="en-US" dirty="0" smtClean="0"/>
              <a:t> 2016 – Berlin – September 12, 2016</a:t>
            </a:r>
          </a:p>
          <a:p>
            <a:r>
              <a:rPr lang="en-US" dirty="0" smtClean="0"/>
              <a:t>Discovering, Innovating and Engineering Biological Science</a:t>
            </a:r>
          </a:p>
          <a:p>
            <a:endParaRPr lang="en-US" dirty="0" smtClean="0"/>
          </a:p>
        </p:txBody>
      </p:sp>
      <p:sp>
        <p:nvSpPr>
          <p:cNvPr id="9" name="Footer Placeholder 4"/>
          <p:cNvSpPr txBox="1">
            <a:spLocks/>
          </p:cNvSpPr>
          <p:nvPr/>
        </p:nvSpPr>
        <p:spPr>
          <a:xfrm>
            <a:off x="4140198" y="5600697"/>
            <a:ext cx="4038601" cy="242887"/>
          </a:xfrm>
          <a:prstGeom prst="rect">
            <a:avLst/>
          </a:prstGeom>
          <a:ln>
            <a:noFill/>
          </a:ln>
        </p:spPr>
        <p:txBody>
          <a:bodyPr/>
          <a:lstStyle>
            <a:defPPr>
              <a:defRPr lang="en-US"/>
            </a:defPPr>
            <a:lvl1pPr marL="0" algn="ctr" defTabSz="914400" rtl="0" eaLnBrk="1" latinLnBrk="0" hangingPunct="1">
              <a:defRPr sz="1000" kern="1200">
                <a:solidFill>
                  <a:schemeClr val="bg1"/>
                </a:solidFill>
                <a:latin typeface="Arial Narrow" charset="0"/>
                <a:ea typeface="Arial Narrow" charset="0"/>
                <a:cs typeface="Arial Narrow"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mtClean="0"/>
              <a:t>EVERY STEP OF THE WAY</a:t>
            </a:r>
            <a:endParaRPr lang="en-GB" dirty="0"/>
          </a:p>
        </p:txBody>
      </p:sp>
      <p:sp>
        <p:nvSpPr>
          <p:cNvPr id="2" name="Footer Placeholder 1"/>
          <p:cNvSpPr>
            <a:spLocks noGrp="1"/>
          </p:cNvSpPr>
          <p:nvPr>
            <p:ph type="ftr" sz="quarter" idx="11"/>
          </p:nvPr>
        </p:nvSpPr>
        <p:spPr>
          <a:xfrm>
            <a:off x="1303338" y="6356350"/>
            <a:ext cx="4114800" cy="244475"/>
          </a:xfrm>
          <a:prstGeom prst="rect">
            <a:avLst/>
          </a:prstGeom>
        </p:spPr>
        <p:txBody>
          <a:bodyPr/>
          <a:lstStyle/>
          <a:p>
            <a:r>
              <a:rPr lang="en-IN" smtClean="0"/>
              <a:t>EVERY STEP OF THE WAY</a:t>
            </a:r>
            <a:endParaRPr lang="en-GB" dirty="0"/>
          </a:p>
        </p:txBody>
      </p:sp>
    </p:spTree>
    <p:extLst>
      <p:ext uri="{BB962C8B-B14F-4D97-AF65-F5344CB8AC3E}">
        <p14:creationId xmlns:p14="http://schemas.microsoft.com/office/powerpoint/2010/main" val="1687282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2955843" y="3887203"/>
            <a:ext cx="2216416" cy="1107282"/>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fontAlgn="auto">
              <a:spcBef>
                <a:spcPts val="0"/>
              </a:spcBef>
              <a:spcAft>
                <a:spcPts val="0"/>
              </a:spcAft>
              <a:defRPr/>
            </a:pPr>
            <a:endParaRPr lang="id-ID" sz="900" dirty="0">
              <a:latin typeface="Raleway Light"/>
            </a:endParaRPr>
          </a:p>
        </p:txBody>
      </p:sp>
      <p:sp>
        <p:nvSpPr>
          <p:cNvPr id="7" name="Freeform 6"/>
          <p:cNvSpPr/>
          <p:nvPr/>
        </p:nvSpPr>
        <p:spPr>
          <a:xfrm flipV="1">
            <a:off x="1015654" y="2779922"/>
            <a:ext cx="2223294" cy="110728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fontAlgn="auto">
              <a:spcBef>
                <a:spcPts val="0"/>
              </a:spcBef>
              <a:spcAft>
                <a:spcPts val="0"/>
              </a:spcAft>
              <a:defRPr/>
            </a:pPr>
            <a:endParaRPr lang="id-ID" sz="900" dirty="0">
              <a:latin typeface="Raleway Light"/>
            </a:endParaRPr>
          </a:p>
        </p:txBody>
      </p:sp>
      <p:sp>
        <p:nvSpPr>
          <p:cNvPr id="8" name="Freeform 7"/>
          <p:cNvSpPr/>
          <p:nvPr/>
        </p:nvSpPr>
        <p:spPr>
          <a:xfrm>
            <a:off x="6837281" y="3887203"/>
            <a:ext cx="2216944" cy="1107282"/>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fontAlgn="auto">
              <a:spcBef>
                <a:spcPts val="0"/>
              </a:spcBef>
              <a:spcAft>
                <a:spcPts val="0"/>
              </a:spcAft>
              <a:defRPr/>
            </a:pPr>
            <a:endParaRPr lang="id-ID" sz="900" dirty="0">
              <a:latin typeface="Raleway Light"/>
            </a:endParaRPr>
          </a:p>
        </p:txBody>
      </p:sp>
      <p:sp>
        <p:nvSpPr>
          <p:cNvPr id="9" name="Freeform 8"/>
          <p:cNvSpPr/>
          <p:nvPr/>
        </p:nvSpPr>
        <p:spPr>
          <a:xfrm flipV="1">
            <a:off x="4893917" y="2779922"/>
            <a:ext cx="2223294" cy="110728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fontAlgn="auto">
              <a:spcBef>
                <a:spcPts val="0"/>
              </a:spcBef>
              <a:spcAft>
                <a:spcPts val="0"/>
              </a:spcAft>
              <a:defRPr/>
            </a:pPr>
            <a:endParaRPr lang="id-ID" sz="900" dirty="0">
              <a:latin typeface="Raleway Light"/>
            </a:endParaRPr>
          </a:p>
        </p:txBody>
      </p:sp>
      <p:sp>
        <p:nvSpPr>
          <p:cNvPr id="10" name="Freeform 9"/>
          <p:cNvSpPr/>
          <p:nvPr/>
        </p:nvSpPr>
        <p:spPr>
          <a:xfrm flipV="1">
            <a:off x="8772179" y="2779922"/>
            <a:ext cx="2223294" cy="110728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fontAlgn="auto">
              <a:spcBef>
                <a:spcPts val="0"/>
              </a:spcBef>
              <a:spcAft>
                <a:spcPts val="0"/>
              </a:spcAft>
              <a:defRPr/>
            </a:pPr>
            <a:endParaRPr lang="id-ID" sz="900" dirty="0">
              <a:latin typeface="Raleway Light"/>
            </a:endParaRPr>
          </a:p>
        </p:txBody>
      </p:sp>
      <p:sp>
        <p:nvSpPr>
          <p:cNvPr id="89128" name="Text Placeholder 33"/>
          <p:cNvSpPr txBox="1">
            <a:spLocks/>
          </p:cNvSpPr>
          <p:nvPr/>
        </p:nvSpPr>
        <p:spPr bwMode="auto">
          <a:xfrm>
            <a:off x="1299818" y="4663490"/>
            <a:ext cx="1649411" cy="318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sz="3600">
                <a:solidFill>
                  <a:schemeClr val="tx1"/>
                </a:solidFill>
                <a:latin typeface="Lato Light" charset="0"/>
                <a:ea typeface="ＭＳ Ｐゴシック" charset="-128"/>
              </a:defRPr>
            </a:lvl1pPr>
            <a:lvl2pPr marL="742950" indent="-285750" defTabSz="685800">
              <a:defRPr sz="3600">
                <a:solidFill>
                  <a:schemeClr val="tx1"/>
                </a:solidFill>
                <a:latin typeface="Lato Light" charset="0"/>
                <a:ea typeface="ＭＳ Ｐゴシック" charset="-128"/>
              </a:defRPr>
            </a:lvl2pPr>
            <a:lvl3pPr marL="1143000" indent="-228600" defTabSz="685800">
              <a:defRPr sz="3600">
                <a:solidFill>
                  <a:schemeClr val="tx1"/>
                </a:solidFill>
                <a:latin typeface="Lato Light" charset="0"/>
                <a:ea typeface="ＭＳ Ｐゴシック" charset="-128"/>
              </a:defRPr>
            </a:lvl3pPr>
            <a:lvl4pPr marL="1600200" indent="-228600" defTabSz="685800">
              <a:defRPr sz="3600">
                <a:solidFill>
                  <a:schemeClr val="tx1"/>
                </a:solidFill>
                <a:latin typeface="Lato Light" charset="0"/>
                <a:ea typeface="ＭＳ Ｐゴシック" charset="-128"/>
              </a:defRPr>
            </a:lvl4pPr>
            <a:lvl5pPr marL="2057400" indent="-228600" defTabSz="685800">
              <a:defRPr sz="3600">
                <a:solidFill>
                  <a:schemeClr val="tx1"/>
                </a:solidFill>
                <a:latin typeface="Lato Light" charset="0"/>
                <a:ea typeface="ＭＳ Ｐゴシック" charset="-128"/>
              </a:defRPr>
            </a:lvl5pPr>
            <a:lvl6pPr marL="2514600" indent="-228600" defTabSz="685800" fontAlgn="base">
              <a:spcBef>
                <a:spcPct val="0"/>
              </a:spcBef>
              <a:spcAft>
                <a:spcPct val="0"/>
              </a:spcAft>
              <a:defRPr sz="3600">
                <a:solidFill>
                  <a:schemeClr val="tx1"/>
                </a:solidFill>
                <a:latin typeface="Lato Light" charset="0"/>
                <a:ea typeface="ＭＳ Ｐゴシック" charset="-128"/>
              </a:defRPr>
            </a:lvl6pPr>
            <a:lvl7pPr marL="2971800" indent="-228600" defTabSz="685800" fontAlgn="base">
              <a:spcBef>
                <a:spcPct val="0"/>
              </a:spcBef>
              <a:spcAft>
                <a:spcPct val="0"/>
              </a:spcAft>
              <a:defRPr sz="3600">
                <a:solidFill>
                  <a:schemeClr val="tx1"/>
                </a:solidFill>
                <a:latin typeface="Lato Light" charset="0"/>
                <a:ea typeface="ＭＳ Ｐゴシック" charset="-128"/>
              </a:defRPr>
            </a:lvl7pPr>
            <a:lvl8pPr marL="3429000" indent="-228600" defTabSz="685800" fontAlgn="base">
              <a:spcBef>
                <a:spcPct val="0"/>
              </a:spcBef>
              <a:spcAft>
                <a:spcPct val="0"/>
              </a:spcAft>
              <a:defRPr sz="3600">
                <a:solidFill>
                  <a:schemeClr val="tx1"/>
                </a:solidFill>
                <a:latin typeface="Lato Light" charset="0"/>
                <a:ea typeface="ＭＳ Ｐゴシック" charset="-128"/>
              </a:defRPr>
            </a:lvl8pPr>
            <a:lvl9pPr marL="3886200" indent="-228600" defTabSz="685800" fontAlgn="base">
              <a:spcBef>
                <a:spcPct val="0"/>
              </a:spcBef>
              <a:spcAft>
                <a:spcPct val="0"/>
              </a:spcAft>
              <a:defRPr sz="3600">
                <a:solidFill>
                  <a:schemeClr val="tx1"/>
                </a:solidFill>
                <a:latin typeface="Lato Light" charset="0"/>
                <a:ea typeface="ＭＳ Ｐゴシック" charset="-128"/>
              </a:defRPr>
            </a:lvl9pPr>
          </a:lstStyle>
          <a:p>
            <a:pPr algn="ctr">
              <a:lnSpc>
                <a:spcPct val="90000"/>
              </a:lnSpc>
              <a:spcBef>
                <a:spcPts val="375"/>
              </a:spcBef>
            </a:pPr>
            <a:r>
              <a:rPr lang="en-AU" altLang="en-US" sz="1600" b="1" dirty="0" smtClean="0">
                <a:solidFill>
                  <a:schemeClr val="tx2"/>
                </a:solidFill>
                <a:latin typeface="Arial Narrow" charset="0"/>
                <a:ea typeface="Arial Narrow" charset="0"/>
                <a:cs typeface="Arial Narrow" charset="0"/>
              </a:rPr>
              <a:t>BASIC RESEARCH</a:t>
            </a:r>
            <a:endParaRPr lang="en-AU" altLang="en-US" sz="1600" b="1" dirty="0">
              <a:solidFill>
                <a:schemeClr val="tx2"/>
              </a:solidFill>
              <a:latin typeface="Arial Narrow" charset="0"/>
              <a:ea typeface="Arial Narrow" charset="0"/>
              <a:cs typeface="Arial Narrow" charset="0"/>
            </a:endParaRPr>
          </a:p>
        </p:txBody>
      </p:sp>
      <p:sp>
        <p:nvSpPr>
          <p:cNvPr id="13" name="Oval 12"/>
          <p:cNvSpPr>
            <a:spLocks noChangeAspect="1"/>
          </p:cNvSpPr>
          <p:nvPr/>
        </p:nvSpPr>
        <p:spPr>
          <a:xfrm>
            <a:off x="1549848" y="3306178"/>
            <a:ext cx="1149350" cy="1149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fontAlgn="auto">
              <a:spcBef>
                <a:spcPts val="0"/>
              </a:spcBef>
              <a:spcAft>
                <a:spcPts val="0"/>
              </a:spcAft>
              <a:defRPr/>
            </a:pPr>
            <a:endParaRPr lang="en-US" sz="3200" dirty="0">
              <a:solidFill>
                <a:schemeClr val="bg1"/>
              </a:solidFill>
              <a:latin typeface="Raleway"/>
              <a:cs typeface="Raleway"/>
            </a:endParaRPr>
          </a:p>
        </p:txBody>
      </p:sp>
      <p:sp>
        <p:nvSpPr>
          <p:cNvPr id="14" name="Oval 13"/>
          <p:cNvSpPr>
            <a:spLocks noChangeAspect="1"/>
          </p:cNvSpPr>
          <p:nvPr/>
        </p:nvSpPr>
        <p:spPr>
          <a:xfrm>
            <a:off x="3491360" y="3306178"/>
            <a:ext cx="1148557" cy="11493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fontAlgn="auto">
              <a:spcBef>
                <a:spcPts val="0"/>
              </a:spcBef>
              <a:spcAft>
                <a:spcPts val="0"/>
              </a:spcAft>
              <a:defRPr/>
            </a:pPr>
            <a:endParaRPr lang="en-US" sz="3200" dirty="0">
              <a:solidFill>
                <a:schemeClr val="bg1"/>
              </a:solidFill>
              <a:latin typeface="Raleway"/>
              <a:cs typeface="Raleway"/>
            </a:endParaRPr>
          </a:p>
        </p:txBody>
      </p:sp>
      <p:sp>
        <p:nvSpPr>
          <p:cNvPr id="15" name="Oval 14"/>
          <p:cNvSpPr>
            <a:spLocks noChangeAspect="1"/>
          </p:cNvSpPr>
          <p:nvPr/>
        </p:nvSpPr>
        <p:spPr>
          <a:xfrm>
            <a:off x="5430492" y="3306178"/>
            <a:ext cx="1148556" cy="11493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fontAlgn="auto">
              <a:spcBef>
                <a:spcPts val="0"/>
              </a:spcBef>
              <a:spcAft>
                <a:spcPts val="0"/>
              </a:spcAft>
              <a:defRPr/>
            </a:pPr>
            <a:endParaRPr lang="en-US" sz="3200" dirty="0">
              <a:solidFill>
                <a:schemeClr val="bg1"/>
              </a:solidFill>
              <a:latin typeface="Raleway"/>
              <a:cs typeface="Raleway"/>
            </a:endParaRPr>
          </a:p>
        </p:txBody>
      </p:sp>
      <p:sp>
        <p:nvSpPr>
          <p:cNvPr id="16" name="Oval 15"/>
          <p:cNvSpPr>
            <a:spLocks noChangeAspect="1"/>
          </p:cNvSpPr>
          <p:nvPr/>
        </p:nvSpPr>
        <p:spPr>
          <a:xfrm>
            <a:off x="7369623" y="3306178"/>
            <a:ext cx="1148557" cy="1149350"/>
          </a:xfrm>
          <a:prstGeom prst="ellipse">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fontAlgn="auto">
              <a:spcBef>
                <a:spcPts val="0"/>
              </a:spcBef>
              <a:spcAft>
                <a:spcPts val="0"/>
              </a:spcAft>
              <a:defRPr/>
            </a:pPr>
            <a:endParaRPr lang="en-US" sz="3200" dirty="0">
              <a:solidFill>
                <a:schemeClr val="bg1"/>
              </a:solidFill>
              <a:latin typeface="Raleway"/>
              <a:cs typeface="Raleway"/>
            </a:endParaRPr>
          </a:p>
        </p:txBody>
      </p:sp>
      <p:sp>
        <p:nvSpPr>
          <p:cNvPr id="17" name="Oval 16"/>
          <p:cNvSpPr>
            <a:spLocks noChangeAspect="1"/>
          </p:cNvSpPr>
          <p:nvPr/>
        </p:nvSpPr>
        <p:spPr>
          <a:xfrm>
            <a:off x="9308754" y="3306178"/>
            <a:ext cx="1148556" cy="11493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fontAlgn="auto">
              <a:spcBef>
                <a:spcPts val="0"/>
              </a:spcBef>
              <a:spcAft>
                <a:spcPts val="0"/>
              </a:spcAft>
              <a:defRPr/>
            </a:pPr>
            <a:endParaRPr lang="en-US" sz="3200" dirty="0">
              <a:solidFill>
                <a:schemeClr val="bg1"/>
              </a:solidFill>
              <a:latin typeface="Raleway"/>
              <a:cs typeface="Raleway"/>
            </a:endParaRPr>
          </a:p>
        </p:txBody>
      </p:sp>
      <p:sp>
        <p:nvSpPr>
          <p:cNvPr id="89126" name="Text Placeholder 33"/>
          <p:cNvSpPr txBox="1">
            <a:spLocks/>
          </p:cNvSpPr>
          <p:nvPr/>
        </p:nvSpPr>
        <p:spPr bwMode="auto">
          <a:xfrm>
            <a:off x="3238913" y="2959939"/>
            <a:ext cx="1650205" cy="318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sz="3600">
                <a:solidFill>
                  <a:schemeClr val="tx1"/>
                </a:solidFill>
                <a:latin typeface="Lato Light" charset="0"/>
                <a:ea typeface="ＭＳ Ｐゴシック" charset="-128"/>
              </a:defRPr>
            </a:lvl1pPr>
            <a:lvl2pPr marL="742950" indent="-285750" defTabSz="685800">
              <a:defRPr sz="3600">
                <a:solidFill>
                  <a:schemeClr val="tx1"/>
                </a:solidFill>
                <a:latin typeface="Lato Light" charset="0"/>
                <a:ea typeface="ＭＳ Ｐゴシック" charset="-128"/>
              </a:defRPr>
            </a:lvl2pPr>
            <a:lvl3pPr marL="1143000" indent="-228600" defTabSz="685800">
              <a:defRPr sz="3600">
                <a:solidFill>
                  <a:schemeClr val="tx1"/>
                </a:solidFill>
                <a:latin typeface="Lato Light" charset="0"/>
                <a:ea typeface="ＭＳ Ｐゴシック" charset="-128"/>
              </a:defRPr>
            </a:lvl3pPr>
            <a:lvl4pPr marL="1600200" indent="-228600" defTabSz="685800">
              <a:defRPr sz="3600">
                <a:solidFill>
                  <a:schemeClr val="tx1"/>
                </a:solidFill>
                <a:latin typeface="Lato Light" charset="0"/>
                <a:ea typeface="ＭＳ Ｐゴシック" charset="-128"/>
              </a:defRPr>
            </a:lvl4pPr>
            <a:lvl5pPr marL="2057400" indent="-228600" defTabSz="685800">
              <a:defRPr sz="3600">
                <a:solidFill>
                  <a:schemeClr val="tx1"/>
                </a:solidFill>
                <a:latin typeface="Lato Light" charset="0"/>
                <a:ea typeface="ＭＳ Ｐゴシック" charset="-128"/>
              </a:defRPr>
            </a:lvl5pPr>
            <a:lvl6pPr marL="2514600" indent="-228600" defTabSz="685800" fontAlgn="base">
              <a:spcBef>
                <a:spcPct val="0"/>
              </a:spcBef>
              <a:spcAft>
                <a:spcPct val="0"/>
              </a:spcAft>
              <a:defRPr sz="3600">
                <a:solidFill>
                  <a:schemeClr val="tx1"/>
                </a:solidFill>
                <a:latin typeface="Lato Light" charset="0"/>
                <a:ea typeface="ＭＳ Ｐゴシック" charset="-128"/>
              </a:defRPr>
            </a:lvl6pPr>
            <a:lvl7pPr marL="2971800" indent="-228600" defTabSz="685800" fontAlgn="base">
              <a:spcBef>
                <a:spcPct val="0"/>
              </a:spcBef>
              <a:spcAft>
                <a:spcPct val="0"/>
              </a:spcAft>
              <a:defRPr sz="3600">
                <a:solidFill>
                  <a:schemeClr val="tx1"/>
                </a:solidFill>
                <a:latin typeface="Lato Light" charset="0"/>
                <a:ea typeface="ＭＳ Ｐゴシック" charset="-128"/>
              </a:defRPr>
            </a:lvl7pPr>
            <a:lvl8pPr marL="3429000" indent="-228600" defTabSz="685800" fontAlgn="base">
              <a:spcBef>
                <a:spcPct val="0"/>
              </a:spcBef>
              <a:spcAft>
                <a:spcPct val="0"/>
              </a:spcAft>
              <a:defRPr sz="3600">
                <a:solidFill>
                  <a:schemeClr val="tx1"/>
                </a:solidFill>
                <a:latin typeface="Lato Light" charset="0"/>
                <a:ea typeface="ＭＳ Ｐゴシック" charset="-128"/>
              </a:defRPr>
            </a:lvl8pPr>
            <a:lvl9pPr marL="3886200" indent="-228600" defTabSz="685800" fontAlgn="base">
              <a:spcBef>
                <a:spcPct val="0"/>
              </a:spcBef>
              <a:spcAft>
                <a:spcPct val="0"/>
              </a:spcAft>
              <a:defRPr sz="3600">
                <a:solidFill>
                  <a:schemeClr val="tx1"/>
                </a:solidFill>
                <a:latin typeface="Lato Light" charset="0"/>
                <a:ea typeface="ＭＳ Ｐゴシック" charset="-128"/>
              </a:defRPr>
            </a:lvl9pPr>
          </a:lstStyle>
          <a:p>
            <a:pPr algn="ctr">
              <a:lnSpc>
                <a:spcPct val="90000"/>
              </a:lnSpc>
              <a:spcBef>
                <a:spcPts val="375"/>
              </a:spcBef>
            </a:pPr>
            <a:r>
              <a:rPr lang="en-AU" altLang="en-US" sz="1600" b="1" dirty="0" smtClean="0">
                <a:solidFill>
                  <a:schemeClr val="tx2"/>
                </a:solidFill>
                <a:latin typeface="Arial Narrow" charset="0"/>
                <a:ea typeface="Arial Narrow" charset="0"/>
                <a:cs typeface="Arial Narrow" charset="0"/>
              </a:rPr>
              <a:t>DISCOVERY</a:t>
            </a:r>
            <a:endParaRPr lang="en-AU" altLang="en-US" sz="1600" b="1" dirty="0">
              <a:solidFill>
                <a:schemeClr val="tx2"/>
              </a:solidFill>
              <a:latin typeface="Arial Narrow" charset="0"/>
              <a:ea typeface="Arial Narrow" charset="0"/>
              <a:cs typeface="Arial Narrow" charset="0"/>
            </a:endParaRPr>
          </a:p>
        </p:txBody>
      </p:sp>
      <p:sp>
        <p:nvSpPr>
          <p:cNvPr id="89124" name="Text Placeholder 33"/>
          <p:cNvSpPr txBox="1">
            <a:spLocks/>
          </p:cNvSpPr>
          <p:nvPr/>
        </p:nvSpPr>
        <p:spPr bwMode="auto">
          <a:xfrm>
            <a:off x="7169697" y="2959418"/>
            <a:ext cx="1650205" cy="405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sz="3600">
                <a:solidFill>
                  <a:schemeClr val="tx1"/>
                </a:solidFill>
                <a:latin typeface="Lato Light" charset="0"/>
                <a:ea typeface="ＭＳ Ｐゴシック" charset="-128"/>
              </a:defRPr>
            </a:lvl1pPr>
            <a:lvl2pPr marL="742950" indent="-285750" defTabSz="685800">
              <a:defRPr sz="3600">
                <a:solidFill>
                  <a:schemeClr val="tx1"/>
                </a:solidFill>
                <a:latin typeface="Lato Light" charset="0"/>
                <a:ea typeface="ＭＳ Ｐゴシック" charset="-128"/>
              </a:defRPr>
            </a:lvl2pPr>
            <a:lvl3pPr marL="1143000" indent="-228600" defTabSz="685800">
              <a:defRPr sz="3600">
                <a:solidFill>
                  <a:schemeClr val="tx1"/>
                </a:solidFill>
                <a:latin typeface="Lato Light" charset="0"/>
                <a:ea typeface="ＭＳ Ｐゴシック" charset="-128"/>
              </a:defRPr>
            </a:lvl3pPr>
            <a:lvl4pPr marL="1600200" indent="-228600" defTabSz="685800">
              <a:defRPr sz="3600">
                <a:solidFill>
                  <a:schemeClr val="tx1"/>
                </a:solidFill>
                <a:latin typeface="Lato Light" charset="0"/>
                <a:ea typeface="ＭＳ Ｐゴシック" charset="-128"/>
              </a:defRPr>
            </a:lvl4pPr>
            <a:lvl5pPr marL="2057400" indent="-228600" defTabSz="685800">
              <a:defRPr sz="3600">
                <a:solidFill>
                  <a:schemeClr val="tx1"/>
                </a:solidFill>
                <a:latin typeface="Lato Light" charset="0"/>
                <a:ea typeface="ＭＳ Ｐゴシック" charset="-128"/>
              </a:defRPr>
            </a:lvl5pPr>
            <a:lvl6pPr marL="2514600" indent="-228600" defTabSz="685800" fontAlgn="base">
              <a:spcBef>
                <a:spcPct val="0"/>
              </a:spcBef>
              <a:spcAft>
                <a:spcPct val="0"/>
              </a:spcAft>
              <a:defRPr sz="3600">
                <a:solidFill>
                  <a:schemeClr val="tx1"/>
                </a:solidFill>
                <a:latin typeface="Lato Light" charset="0"/>
                <a:ea typeface="ＭＳ Ｐゴシック" charset="-128"/>
              </a:defRPr>
            </a:lvl6pPr>
            <a:lvl7pPr marL="2971800" indent="-228600" defTabSz="685800" fontAlgn="base">
              <a:spcBef>
                <a:spcPct val="0"/>
              </a:spcBef>
              <a:spcAft>
                <a:spcPct val="0"/>
              </a:spcAft>
              <a:defRPr sz="3600">
                <a:solidFill>
                  <a:schemeClr val="tx1"/>
                </a:solidFill>
                <a:latin typeface="Lato Light" charset="0"/>
                <a:ea typeface="ＭＳ Ｐゴシック" charset="-128"/>
              </a:defRPr>
            </a:lvl7pPr>
            <a:lvl8pPr marL="3429000" indent="-228600" defTabSz="685800" fontAlgn="base">
              <a:spcBef>
                <a:spcPct val="0"/>
              </a:spcBef>
              <a:spcAft>
                <a:spcPct val="0"/>
              </a:spcAft>
              <a:defRPr sz="3600">
                <a:solidFill>
                  <a:schemeClr val="tx1"/>
                </a:solidFill>
                <a:latin typeface="Lato Light" charset="0"/>
                <a:ea typeface="ＭＳ Ｐゴシック" charset="-128"/>
              </a:defRPr>
            </a:lvl8pPr>
            <a:lvl9pPr marL="3886200" indent="-228600" defTabSz="685800" fontAlgn="base">
              <a:spcBef>
                <a:spcPct val="0"/>
              </a:spcBef>
              <a:spcAft>
                <a:spcPct val="0"/>
              </a:spcAft>
              <a:defRPr sz="3600">
                <a:solidFill>
                  <a:schemeClr val="tx1"/>
                </a:solidFill>
                <a:latin typeface="Lato Light" charset="0"/>
                <a:ea typeface="ＭＳ Ｐゴシック" charset="-128"/>
              </a:defRPr>
            </a:lvl9pPr>
          </a:lstStyle>
          <a:p>
            <a:pPr algn="ctr">
              <a:lnSpc>
                <a:spcPct val="90000"/>
              </a:lnSpc>
              <a:spcBef>
                <a:spcPts val="375"/>
              </a:spcBef>
            </a:pPr>
            <a:r>
              <a:rPr lang="en-AU" altLang="en-US" sz="1600" b="1" dirty="0" smtClean="0">
                <a:solidFill>
                  <a:schemeClr val="tx2"/>
                </a:solidFill>
                <a:latin typeface="Arial Narrow" charset="0"/>
                <a:ea typeface="Arial Narrow" charset="0"/>
                <a:cs typeface="Arial Narrow" charset="0"/>
              </a:rPr>
              <a:t>CLINICAL SUPPORT</a:t>
            </a:r>
            <a:endParaRPr lang="en-AU" altLang="en-US" sz="1600" b="1" dirty="0">
              <a:solidFill>
                <a:schemeClr val="tx2"/>
              </a:solidFill>
              <a:latin typeface="Arial Narrow" charset="0"/>
              <a:ea typeface="Arial Narrow" charset="0"/>
              <a:cs typeface="Arial Narrow" charset="0"/>
            </a:endParaRPr>
          </a:p>
        </p:txBody>
      </p:sp>
      <p:sp>
        <p:nvSpPr>
          <p:cNvPr id="89122" name="Text Placeholder 33"/>
          <p:cNvSpPr txBox="1">
            <a:spLocks/>
          </p:cNvSpPr>
          <p:nvPr/>
        </p:nvSpPr>
        <p:spPr bwMode="auto">
          <a:xfrm>
            <a:off x="5181255" y="4663491"/>
            <a:ext cx="1649411" cy="318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sz="3600">
                <a:solidFill>
                  <a:schemeClr val="tx1"/>
                </a:solidFill>
                <a:latin typeface="Lato Light" charset="0"/>
                <a:ea typeface="ＭＳ Ｐゴシック" charset="-128"/>
              </a:defRPr>
            </a:lvl1pPr>
            <a:lvl2pPr marL="742950" indent="-285750" defTabSz="685800">
              <a:defRPr sz="3600">
                <a:solidFill>
                  <a:schemeClr val="tx1"/>
                </a:solidFill>
                <a:latin typeface="Lato Light" charset="0"/>
                <a:ea typeface="ＭＳ Ｐゴシック" charset="-128"/>
              </a:defRPr>
            </a:lvl2pPr>
            <a:lvl3pPr marL="1143000" indent="-228600" defTabSz="685800">
              <a:defRPr sz="3600">
                <a:solidFill>
                  <a:schemeClr val="tx1"/>
                </a:solidFill>
                <a:latin typeface="Lato Light" charset="0"/>
                <a:ea typeface="ＭＳ Ｐゴシック" charset="-128"/>
              </a:defRPr>
            </a:lvl3pPr>
            <a:lvl4pPr marL="1600200" indent="-228600" defTabSz="685800">
              <a:defRPr sz="3600">
                <a:solidFill>
                  <a:schemeClr val="tx1"/>
                </a:solidFill>
                <a:latin typeface="Lato Light" charset="0"/>
                <a:ea typeface="ＭＳ Ｐゴシック" charset="-128"/>
              </a:defRPr>
            </a:lvl4pPr>
            <a:lvl5pPr marL="2057400" indent="-228600" defTabSz="685800">
              <a:defRPr sz="3600">
                <a:solidFill>
                  <a:schemeClr val="tx1"/>
                </a:solidFill>
                <a:latin typeface="Lato Light" charset="0"/>
                <a:ea typeface="ＭＳ Ｐゴシック" charset="-128"/>
              </a:defRPr>
            </a:lvl5pPr>
            <a:lvl6pPr marL="2514600" indent="-228600" defTabSz="685800" fontAlgn="base">
              <a:spcBef>
                <a:spcPct val="0"/>
              </a:spcBef>
              <a:spcAft>
                <a:spcPct val="0"/>
              </a:spcAft>
              <a:defRPr sz="3600">
                <a:solidFill>
                  <a:schemeClr val="tx1"/>
                </a:solidFill>
                <a:latin typeface="Lato Light" charset="0"/>
                <a:ea typeface="ＭＳ Ｐゴシック" charset="-128"/>
              </a:defRPr>
            </a:lvl6pPr>
            <a:lvl7pPr marL="2971800" indent="-228600" defTabSz="685800" fontAlgn="base">
              <a:spcBef>
                <a:spcPct val="0"/>
              </a:spcBef>
              <a:spcAft>
                <a:spcPct val="0"/>
              </a:spcAft>
              <a:defRPr sz="3600">
                <a:solidFill>
                  <a:schemeClr val="tx1"/>
                </a:solidFill>
                <a:latin typeface="Lato Light" charset="0"/>
                <a:ea typeface="ＭＳ Ｐゴシック" charset="-128"/>
              </a:defRPr>
            </a:lvl7pPr>
            <a:lvl8pPr marL="3429000" indent="-228600" defTabSz="685800" fontAlgn="base">
              <a:spcBef>
                <a:spcPct val="0"/>
              </a:spcBef>
              <a:spcAft>
                <a:spcPct val="0"/>
              </a:spcAft>
              <a:defRPr sz="3600">
                <a:solidFill>
                  <a:schemeClr val="tx1"/>
                </a:solidFill>
                <a:latin typeface="Lato Light" charset="0"/>
                <a:ea typeface="ＭＳ Ｐゴシック" charset="-128"/>
              </a:defRPr>
            </a:lvl8pPr>
            <a:lvl9pPr marL="3886200" indent="-228600" defTabSz="685800" fontAlgn="base">
              <a:spcBef>
                <a:spcPct val="0"/>
              </a:spcBef>
              <a:spcAft>
                <a:spcPct val="0"/>
              </a:spcAft>
              <a:defRPr sz="3600">
                <a:solidFill>
                  <a:schemeClr val="tx1"/>
                </a:solidFill>
                <a:latin typeface="Lato Light" charset="0"/>
                <a:ea typeface="ＭＳ Ｐゴシック" charset="-128"/>
              </a:defRPr>
            </a:lvl9pPr>
          </a:lstStyle>
          <a:p>
            <a:pPr algn="ctr">
              <a:lnSpc>
                <a:spcPct val="90000"/>
              </a:lnSpc>
              <a:spcBef>
                <a:spcPts val="375"/>
              </a:spcBef>
            </a:pPr>
            <a:r>
              <a:rPr lang="en-AU" altLang="en-US" sz="1600" b="1" dirty="0" smtClean="0">
                <a:solidFill>
                  <a:schemeClr val="tx2"/>
                </a:solidFill>
                <a:latin typeface="Arial Narrow" charset="0"/>
                <a:ea typeface="Arial Narrow" charset="0"/>
                <a:cs typeface="Arial Narrow" charset="0"/>
              </a:rPr>
              <a:t>SAFETY ASSESMENT</a:t>
            </a:r>
            <a:endParaRPr lang="en-AU" altLang="en-US" sz="1600" b="1" dirty="0">
              <a:solidFill>
                <a:schemeClr val="tx2"/>
              </a:solidFill>
              <a:latin typeface="Arial Narrow" charset="0"/>
              <a:ea typeface="Arial Narrow" charset="0"/>
              <a:cs typeface="Arial Narrow" charset="0"/>
            </a:endParaRPr>
          </a:p>
        </p:txBody>
      </p:sp>
      <p:sp>
        <p:nvSpPr>
          <p:cNvPr id="89120" name="Text Placeholder 33"/>
          <p:cNvSpPr txBox="1">
            <a:spLocks/>
          </p:cNvSpPr>
          <p:nvPr/>
        </p:nvSpPr>
        <p:spPr bwMode="auto">
          <a:xfrm>
            <a:off x="9091268" y="4651589"/>
            <a:ext cx="1649411" cy="665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sz="3600">
                <a:solidFill>
                  <a:schemeClr val="tx1"/>
                </a:solidFill>
                <a:latin typeface="Lato Light" charset="0"/>
                <a:ea typeface="ＭＳ Ｐゴシック" charset="-128"/>
              </a:defRPr>
            </a:lvl1pPr>
            <a:lvl2pPr marL="742950" indent="-285750" defTabSz="685800">
              <a:defRPr sz="3600">
                <a:solidFill>
                  <a:schemeClr val="tx1"/>
                </a:solidFill>
                <a:latin typeface="Lato Light" charset="0"/>
                <a:ea typeface="ＭＳ Ｐゴシック" charset="-128"/>
              </a:defRPr>
            </a:lvl2pPr>
            <a:lvl3pPr marL="1143000" indent="-228600" defTabSz="685800">
              <a:defRPr sz="3600">
                <a:solidFill>
                  <a:schemeClr val="tx1"/>
                </a:solidFill>
                <a:latin typeface="Lato Light" charset="0"/>
                <a:ea typeface="ＭＳ Ｐゴシック" charset="-128"/>
              </a:defRPr>
            </a:lvl3pPr>
            <a:lvl4pPr marL="1600200" indent="-228600" defTabSz="685800">
              <a:defRPr sz="3600">
                <a:solidFill>
                  <a:schemeClr val="tx1"/>
                </a:solidFill>
                <a:latin typeface="Lato Light" charset="0"/>
                <a:ea typeface="ＭＳ Ｐゴシック" charset="-128"/>
              </a:defRPr>
            </a:lvl4pPr>
            <a:lvl5pPr marL="2057400" indent="-228600" defTabSz="685800">
              <a:defRPr sz="3600">
                <a:solidFill>
                  <a:schemeClr val="tx1"/>
                </a:solidFill>
                <a:latin typeface="Lato Light" charset="0"/>
                <a:ea typeface="ＭＳ Ｐゴシック" charset="-128"/>
              </a:defRPr>
            </a:lvl5pPr>
            <a:lvl6pPr marL="2514600" indent="-228600" defTabSz="685800" fontAlgn="base">
              <a:spcBef>
                <a:spcPct val="0"/>
              </a:spcBef>
              <a:spcAft>
                <a:spcPct val="0"/>
              </a:spcAft>
              <a:defRPr sz="3600">
                <a:solidFill>
                  <a:schemeClr val="tx1"/>
                </a:solidFill>
                <a:latin typeface="Lato Light" charset="0"/>
                <a:ea typeface="ＭＳ Ｐゴシック" charset="-128"/>
              </a:defRPr>
            </a:lvl6pPr>
            <a:lvl7pPr marL="2971800" indent="-228600" defTabSz="685800" fontAlgn="base">
              <a:spcBef>
                <a:spcPct val="0"/>
              </a:spcBef>
              <a:spcAft>
                <a:spcPct val="0"/>
              </a:spcAft>
              <a:defRPr sz="3600">
                <a:solidFill>
                  <a:schemeClr val="tx1"/>
                </a:solidFill>
                <a:latin typeface="Lato Light" charset="0"/>
                <a:ea typeface="ＭＳ Ｐゴシック" charset="-128"/>
              </a:defRPr>
            </a:lvl7pPr>
            <a:lvl8pPr marL="3429000" indent="-228600" defTabSz="685800" fontAlgn="base">
              <a:spcBef>
                <a:spcPct val="0"/>
              </a:spcBef>
              <a:spcAft>
                <a:spcPct val="0"/>
              </a:spcAft>
              <a:defRPr sz="3600">
                <a:solidFill>
                  <a:schemeClr val="tx1"/>
                </a:solidFill>
                <a:latin typeface="Lato Light" charset="0"/>
                <a:ea typeface="ＭＳ Ｐゴシック" charset="-128"/>
              </a:defRPr>
            </a:lvl8pPr>
            <a:lvl9pPr marL="3886200" indent="-228600" defTabSz="685800" fontAlgn="base">
              <a:spcBef>
                <a:spcPct val="0"/>
              </a:spcBef>
              <a:spcAft>
                <a:spcPct val="0"/>
              </a:spcAft>
              <a:defRPr sz="3600">
                <a:solidFill>
                  <a:schemeClr val="tx1"/>
                </a:solidFill>
                <a:latin typeface="Lato Light" charset="0"/>
                <a:ea typeface="ＭＳ Ｐゴシック" charset="-128"/>
              </a:defRPr>
            </a:lvl9pPr>
          </a:lstStyle>
          <a:p>
            <a:pPr algn="ctr">
              <a:lnSpc>
                <a:spcPct val="90000"/>
              </a:lnSpc>
              <a:spcBef>
                <a:spcPts val="375"/>
              </a:spcBef>
            </a:pPr>
            <a:r>
              <a:rPr lang="en-AU" altLang="en-US" sz="1600" b="1" dirty="0" smtClean="0">
                <a:solidFill>
                  <a:schemeClr val="tx2"/>
                </a:solidFill>
                <a:latin typeface="Arial Narrow" charset="0"/>
                <a:ea typeface="Arial Narrow" charset="0"/>
                <a:cs typeface="Arial Narrow" charset="0"/>
              </a:rPr>
              <a:t>MANUFACTURING</a:t>
            </a:r>
            <a:endParaRPr lang="en-AU" altLang="en-US" sz="1600" b="1" dirty="0">
              <a:solidFill>
                <a:schemeClr val="tx2"/>
              </a:solidFill>
              <a:latin typeface="Arial Narrow" charset="0"/>
              <a:ea typeface="Arial Narrow" charset="0"/>
              <a:cs typeface="Arial Narrow" charset="0"/>
            </a:endParaRPr>
          </a:p>
        </p:txBody>
      </p:sp>
      <p:grpSp>
        <p:nvGrpSpPr>
          <p:cNvPr id="38" name="Group 37"/>
          <p:cNvGrpSpPr/>
          <p:nvPr/>
        </p:nvGrpSpPr>
        <p:grpSpPr>
          <a:xfrm rot="18900000">
            <a:off x="7647217" y="3563621"/>
            <a:ext cx="636566" cy="634465"/>
            <a:chOff x="-15875" y="-1587"/>
            <a:chExt cx="4014788" cy="4000501"/>
          </a:xfrm>
          <a:solidFill>
            <a:schemeClr val="bg1"/>
          </a:solidFill>
        </p:grpSpPr>
        <p:sp>
          <p:nvSpPr>
            <p:cNvPr id="39" name="Freeform 5"/>
            <p:cNvSpPr>
              <a:spLocks noEditPoints="1"/>
            </p:cNvSpPr>
            <p:nvPr/>
          </p:nvSpPr>
          <p:spPr bwMode="auto">
            <a:xfrm>
              <a:off x="-15875" y="374651"/>
              <a:ext cx="3657600" cy="3624263"/>
            </a:xfrm>
            <a:custGeom>
              <a:avLst/>
              <a:gdLst>
                <a:gd name="T0" fmla="*/ 692 w 973"/>
                <a:gd name="T1" fmla="*/ 24 h 964"/>
                <a:gd name="T2" fmla="*/ 633 w 973"/>
                <a:gd name="T3" fmla="*/ 0 h 964"/>
                <a:gd name="T4" fmla="*/ 574 w 973"/>
                <a:gd name="T5" fmla="*/ 24 h 964"/>
                <a:gd name="T6" fmla="*/ 527 w 973"/>
                <a:gd name="T7" fmla="*/ 71 h 964"/>
                <a:gd name="T8" fmla="*/ 503 w 973"/>
                <a:gd name="T9" fmla="*/ 130 h 964"/>
                <a:gd name="T10" fmla="*/ 515 w 973"/>
                <a:gd name="T11" fmla="*/ 174 h 964"/>
                <a:gd name="T12" fmla="*/ 64 w 973"/>
                <a:gd name="T13" fmla="*/ 354 h 964"/>
                <a:gd name="T14" fmla="*/ 6 w 973"/>
                <a:gd name="T15" fmla="*/ 427 h 964"/>
                <a:gd name="T16" fmla="*/ 33 w 973"/>
                <a:gd name="T17" fmla="*/ 517 h 964"/>
                <a:gd name="T18" fmla="*/ 456 w 973"/>
                <a:gd name="T19" fmla="*/ 935 h 964"/>
                <a:gd name="T20" fmla="*/ 524 w 973"/>
                <a:gd name="T21" fmla="*/ 964 h 964"/>
                <a:gd name="T22" fmla="*/ 527 w 973"/>
                <a:gd name="T23" fmla="*/ 964 h 964"/>
                <a:gd name="T24" fmla="*/ 547 w 973"/>
                <a:gd name="T25" fmla="*/ 962 h 964"/>
                <a:gd name="T26" fmla="*/ 620 w 973"/>
                <a:gd name="T27" fmla="*/ 901 h 964"/>
                <a:gd name="T28" fmla="*/ 797 w 973"/>
                <a:gd name="T29" fmla="*/ 456 h 964"/>
                <a:gd name="T30" fmla="*/ 843 w 973"/>
                <a:gd name="T31" fmla="*/ 470 h 964"/>
                <a:gd name="T32" fmla="*/ 902 w 973"/>
                <a:gd name="T33" fmla="*/ 446 h 964"/>
                <a:gd name="T34" fmla="*/ 948 w 973"/>
                <a:gd name="T35" fmla="*/ 399 h 964"/>
                <a:gd name="T36" fmla="*/ 973 w 973"/>
                <a:gd name="T37" fmla="*/ 340 h 964"/>
                <a:gd name="T38" fmla="*/ 949 w 973"/>
                <a:gd name="T39" fmla="*/ 281 h 964"/>
                <a:gd name="T40" fmla="*/ 692 w 973"/>
                <a:gd name="T41" fmla="*/ 24 h 964"/>
                <a:gd name="T42" fmla="*/ 558 w 973"/>
                <a:gd name="T43" fmla="*/ 876 h 964"/>
                <a:gd name="T44" fmla="*/ 534 w 973"/>
                <a:gd name="T45" fmla="*/ 897 h 964"/>
                <a:gd name="T46" fmla="*/ 526 w 973"/>
                <a:gd name="T47" fmla="*/ 898 h 964"/>
                <a:gd name="T48" fmla="*/ 503 w 973"/>
                <a:gd name="T49" fmla="*/ 888 h 964"/>
                <a:gd name="T50" fmla="*/ 80 w 973"/>
                <a:gd name="T51" fmla="*/ 469 h 964"/>
                <a:gd name="T52" fmla="*/ 71 w 973"/>
                <a:gd name="T53" fmla="*/ 440 h 964"/>
                <a:gd name="T54" fmla="*/ 90 w 973"/>
                <a:gd name="T55" fmla="*/ 415 h 964"/>
                <a:gd name="T56" fmla="*/ 297 w 973"/>
                <a:gd name="T57" fmla="*/ 332 h 964"/>
                <a:gd name="T58" fmla="*/ 715 w 973"/>
                <a:gd name="T59" fmla="*/ 483 h 964"/>
                <a:gd name="T60" fmla="*/ 558 w 973"/>
                <a:gd name="T61" fmla="*/ 876 h 964"/>
                <a:gd name="T62" fmla="*/ 901 w 973"/>
                <a:gd name="T63" fmla="*/ 352 h 964"/>
                <a:gd name="T64" fmla="*/ 855 w 973"/>
                <a:gd name="T65" fmla="*/ 399 h 964"/>
                <a:gd name="T66" fmla="*/ 831 w 973"/>
                <a:gd name="T67" fmla="*/ 399 h 964"/>
                <a:gd name="T68" fmla="*/ 772 w 973"/>
                <a:gd name="T69" fmla="*/ 340 h 964"/>
                <a:gd name="T70" fmla="*/ 725 w 973"/>
                <a:gd name="T71" fmla="*/ 459 h 964"/>
                <a:gd name="T72" fmla="*/ 729 w 973"/>
                <a:gd name="T73" fmla="*/ 449 h 964"/>
                <a:gd name="T74" fmla="*/ 435 w 973"/>
                <a:gd name="T75" fmla="*/ 325 h 964"/>
                <a:gd name="T76" fmla="*/ 349 w 973"/>
                <a:gd name="T77" fmla="*/ 312 h 964"/>
                <a:gd name="T78" fmla="*/ 631 w 973"/>
                <a:gd name="T79" fmla="*/ 199 h 964"/>
                <a:gd name="T80" fmla="*/ 574 w 973"/>
                <a:gd name="T81" fmla="*/ 142 h 964"/>
                <a:gd name="T82" fmla="*/ 574 w 973"/>
                <a:gd name="T83" fmla="*/ 118 h 964"/>
                <a:gd name="T84" fmla="*/ 621 w 973"/>
                <a:gd name="T85" fmla="*/ 71 h 964"/>
                <a:gd name="T86" fmla="*/ 645 w 973"/>
                <a:gd name="T87" fmla="*/ 71 h 964"/>
                <a:gd name="T88" fmla="*/ 901 w 973"/>
                <a:gd name="T89" fmla="*/ 328 h 964"/>
                <a:gd name="T90" fmla="*/ 901 w 973"/>
                <a:gd name="T91" fmla="*/ 3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3" h="964">
                  <a:moveTo>
                    <a:pt x="692" y="24"/>
                  </a:moveTo>
                  <a:cubicBezTo>
                    <a:pt x="676" y="8"/>
                    <a:pt x="655" y="0"/>
                    <a:pt x="633" y="0"/>
                  </a:cubicBezTo>
                  <a:cubicBezTo>
                    <a:pt x="611" y="0"/>
                    <a:pt x="590" y="8"/>
                    <a:pt x="574" y="24"/>
                  </a:cubicBezTo>
                  <a:cubicBezTo>
                    <a:pt x="527" y="71"/>
                    <a:pt x="527" y="71"/>
                    <a:pt x="527" y="71"/>
                  </a:cubicBezTo>
                  <a:cubicBezTo>
                    <a:pt x="511" y="87"/>
                    <a:pt x="503" y="108"/>
                    <a:pt x="503" y="130"/>
                  </a:cubicBezTo>
                  <a:cubicBezTo>
                    <a:pt x="503" y="146"/>
                    <a:pt x="507" y="161"/>
                    <a:pt x="515" y="174"/>
                  </a:cubicBezTo>
                  <a:cubicBezTo>
                    <a:pt x="64" y="354"/>
                    <a:pt x="64" y="354"/>
                    <a:pt x="64" y="354"/>
                  </a:cubicBezTo>
                  <a:cubicBezTo>
                    <a:pt x="33" y="368"/>
                    <a:pt x="12" y="395"/>
                    <a:pt x="6" y="427"/>
                  </a:cubicBezTo>
                  <a:cubicBezTo>
                    <a:pt x="0" y="460"/>
                    <a:pt x="10" y="493"/>
                    <a:pt x="33" y="517"/>
                  </a:cubicBezTo>
                  <a:cubicBezTo>
                    <a:pt x="456" y="935"/>
                    <a:pt x="456" y="935"/>
                    <a:pt x="456" y="935"/>
                  </a:cubicBezTo>
                  <a:cubicBezTo>
                    <a:pt x="475" y="953"/>
                    <a:pt x="499" y="963"/>
                    <a:pt x="524" y="964"/>
                  </a:cubicBezTo>
                  <a:cubicBezTo>
                    <a:pt x="525" y="964"/>
                    <a:pt x="526" y="964"/>
                    <a:pt x="527" y="964"/>
                  </a:cubicBezTo>
                  <a:cubicBezTo>
                    <a:pt x="534" y="964"/>
                    <a:pt x="540" y="963"/>
                    <a:pt x="547" y="962"/>
                  </a:cubicBezTo>
                  <a:cubicBezTo>
                    <a:pt x="580" y="955"/>
                    <a:pt x="607" y="932"/>
                    <a:pt x="620" y="901"/>
                  </a:cubicBezTo>
                  <a:cubicBezTo>
                    <a:pt x="797" y="456"/>
                    <a:pt x="797" y="456"/>
                    <a:pt x="797" y="456"/>
                  </a:cubicBezTo>
                  <a:cubicBezTo>
                    <a:pt x="811" y="465"/>
                    <a:pt x="826" y="470"/>
                    <a:pt x="843" y="470"/>
                  </a:cubicBezTo>
                  <a:cubicBezTo>
                    <a:pt x="865" y="470"/>
                    <a:pt x="886" y="461"/>
                    <a:pt x="902" y="446"/>
                  </a:cubicBezTo>
                  <a:cubicBezTo>
                    <a:pt x="948" y="399"/>
                    <a:pt x="948" y="399"/>
                    <a:pt x="948" y="399"/>
                  </a:cubicBezTo>
                  <a:cubicBezTo>
                    <a:pt x="964" y="383"/>
                    <a:pt x="973" y="362"/>
                    <a:pt x="973" y="340"/>
                  </a:cubicBezTo>
                  <a:cubicBezTo>
                    <a:pt x="973" y="317"/>
                    <a:pt x="964" y="297"/>
                    <a:pt x="949" y="281"/>
                  </a:cubicBezTo>
                  <a:lnTo>
                    <a:pt x="692" y="24"/>
                  </a:lnTo>
                  <a:close/>
                  <a:moveTo>
                    <a:pt x="558" y="876"/>
                  </a:moveTo>
                  <a:cubicBezTo>
                    <a:pt x="554" y="887"/>
                    <a:pt x="545" y="895"/>
                    <a:pt x="534" y="897"/>
                  </a:cubicBezTo>
                  <a:cubicBezTo>
                    <a:pt x="531" y="897"/>
                    <a:pt x="529" y="898"/>
                    <a:pt x="526" y="898"/>
                  </a:cubicBezTo>
                  <a:cubicBezTo>
                    <a:pt x="518" y="897"/>
                    <a:pt x="510" y="894"/>
                    <a:pt x="503" y="888"/>
                  </a:cubicBezTo>
                  <a:cubicBezTo>
                    <a:pt x="80" y="469"/>
                    <a:pt x="80" y="469"/>
                    <a:pt x="80" y="469"/>
                  </a:cubicBezTo>
                  <a:cubicBezTo>
                    <a:pt x="72" y="461"/>
                    <a:pt x="69" y="450"/>
                    <a:pt x="71" y="440"/>
                  </a:cubicBezTo>
                  <a:cubicBezTo>
                    <a:pt x="73" y="429"/>
                    <a:pt x="80" y="420"/>
                    <a:pt x="90" y="415"/>
                  </a:cubicBezTo>
                  <a:cubicBezTo>
                    <a:pt x="297" y="332"/>
                    <a:pt x="297" y="332"/>
                    <a:pt x="297" y="332"/>
                  </a:cubicBezTo>
                  <a:cubicBezTo>
                    <a:pt x="436" y="379"/>
                    <a:pt x="576" y="334"/>
                    <a:pt x="715" y="483"/>
                  </a:cubicBezTo>
                  <a:lnTo>
                    <a:pt x="558" y="876"/>
                  </a:lnTo>
                  <a:close/>
                  <a:moveTo>
                    <a:pt x="901" y="352"/>
                  </a:moveTo>
                  <a:cubicBezTo>
                    <a:pt x="855" y="399"/>
                    <a:pt x="855" y="399"/>
                    <a:pt x="855" y="399"/>
                  </a:cubicBezTo>
                  <a:cubicBezTo>
                    <a:pt x="848" y="405"/>
                    <a:pt x="837" y="405"/>
                    <a:pt x="831" y="399"/>
                  </a:cubicBezTo>
                  <a:cubicBezTo>
                    <a:pt x="772" y="340"/>
                    <a:pt x="772" y="340"/>
                    <a:pt x="772" y="340"/>
                  </a:cubicBezTo>
                  <a:cubicBezTo>
                    <a:pt x="725" y="459"/>
                    <a:pt x="725" y="459"/>
                    <a:pt x="725" y="459"/>
                  </a:cubicBezTo>
                  <a:cubicBezTo>
                    <a:pt x="729" y="449"/>
                    <a:pt x="729" y="449"/>
                    <a:pt x="729" y="449"/>
                  </a:cubicBezTo>
                  <a:cubicBezTo>
                    <a:pt x="628" y="349"/>
                    <a:pt x="527" y="337"/>
                    <a:pt x="435" y="325"/>
                  </a:cubicBezTo>
                  <a:cubicBezTo>
                    <a:pt x="406" y="322"/>
                    <a:pt x="377" y="318"/>
                    <a:pt x="349" y="312"/>
                  </a:cubicBezTo>
                  <a:cubicBezTo>
                    <a:pt x="631" y="199"/>
                    <a:pt x="631" y="199"/>
                    <a:pt x="631" y="199"/>
                  </a:cubicBezTo>
                  <a:cubicBezTo>
                    <a:pt x="574" y="142"/>
                    <a:pt x="574" y="142"/>
                    <a:pt x="574" y="142"/>
                  </a:cubicBezTo>
                  <a:cubicBezTo>
                    <a:pt x="568" y="135"/>
                    <a:pt x="568" y="125"/>
                    <a:pt x="574" y="118"/>
                  </a:cubicBezTo>
                  <a:cubicBezTo>
                    <a:pt x="621" y="71"/>
                    <a:pt x="621" y="71"/>
                    <a:pt x="621" y="71"/>
                  </a:cubicBezTo>
                  <a:cubicBezTo>
                    <a:pt x="628" y="65"/>
                    <a:pt x="638" y="65"/>
                    <a:pt x="645" y="71"/>
                  </a:cubicBezTo>
                  <a:cubicBezTo>
                    <a:pt x="901" y="328"/>
                    <a:pt x="901" y="328"/>
                    <a:pt x="901" y="328"/>
                  </a:cubicBezTo>
                  <a:cubicBezTo>
                    <a:pt x="908" y="335"/>
                    <a:pt x="908" y="345"/>
                    <a:pt x="901" y="35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fontAlgn="auto">
                <a:spcBef>
                  <a:spcPts val="0"/>
                </a:spcBef>
                <a:spcAft>
                  <a:spcPts val="0"/>
                </a:spcAft>
                <a:defRPr/>
              </a:pPr>
              <a:endParaRPr lang="id-ID" sz="900" dirty="0">
                <a:latin typeface="Raleway Light"/>
                <a:ea typeface="+mn-ea"/>
              </a:endParaRPr>
            </a:p>
          </p:txBody>
        </p:sp>
        <p:sp>
          <p:nvSpPr>
            <p:cNvPr id="40" name="Freeform 6"/>
            <p:cNvSpPr>
              <a:spLocks noEditPoints="1"/>
            </p:cNvSpPr>
            <p:nvPr/>
          </p:nvSpPr>
          <p:spPr bwMode="auto">
            <a:xfrm>
              <a:off x="1751013" y="1998663"/>
              <a:ext cx="623888" cy="623888"/>
            </a:xfrm>
            <a:custGeom>
              <a:avLst/>
              <a:gdLst>
                <a:gd name="T0" fmla="*/ 83 w 166"/>
                <a:gd name="T1" fmla="*/ 166 h 166"/>
                <a:gd name="T2" fmla="*/ 166 w 166"/>
                <a:gd name="T3" fmla="*/ 83 h 166"/>
                <a:gd name="T4" fmla="*/ 83 w 166"/>
                <a:gd name="T5" fmla="*/ 0 h 166"/>
                <a:gd name="T6" fmla="*/ 0 w 166"/>
                <a:gd name="T7" fmla="*/ 83 h 166"/>
                <a:gd name="T8" fmla="*/ 83 w 166"/>
                <a:gd name="T9" fmla="*/ 166 h 166"/>
                <a:gd name="T10" fmla="*/ 83 w 166"/>
                <a:gd name="T11" fmla="*/ 33 h 166"/>
                <a:gd name="T12" fmla="*/ 133 w 166"/>
                <a:gd name="T13" fmla="*/ 83 h 166"/>
                <a:gd name="T14" fmla="*/ 83 w 166"/>
                <a:gd name="T15" fmla="*/ 133 h 166"/>
                <a:gd name="T16" fmla="*/ 33 w 166"/>
                <a:gd name="T17" fmla="*/ 83 h 166"/>
                <a:gd name="T18" fmla="*/ 83 w 166"/>
                <a:gd name="T19"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128" y="166"/>
                    <a:pt x="166" y="129"/>
                    <a:pt x="166" y="83"/>
                  </a:cubicBezTo>
                  <a:cubicBezTo>
                    <a:pt x="166" y="37"/>
                    <a:pt x="128" y="0"/>
                    <a:pt x="83" y="0"/>
                  </a:cubicBezTo>
                  <a:cubicBezTo>
                    <a:pt x="37" y="0"/>
                    <a:pt x="0" y="37"/>
                    <a:pt x="0" y="83"/>
                  </a:cubicBezTo>
                  <a:cubicBezTo>
                    <a:pt x="0" y="129"/>
                    <a:pt x="37" y="166"/>
                    <a:pt x="83" y="166"/>
                  </a:cubicBezTo>
                  <a:close/>
                  <a:moveTo>
                    <a:pt x="83" y="33"/>
                  </a:moveTo>
                  <a:cubicBezTo>
                    <a:pt x="110" y="33"/>
                    <a:pt x="133" y="56"/>
                    <a:pt x="133" y="83"/>
                  </a:cubicBezTo>
                  <a:cubicBezTo>
                    <a:pt x="133" y="111"/>
                    <a:pt x="110" y="133"/>
                    <a:pt x="83" y="133"/>
                  </a:cubicBezTo>
                  <a:cubicBezTo>
                    <a:pt x="55" y="133"/>
                    <a:pt x="33" y="111"/>
                    <a:pt x="33" y="83"/>
                  </a:cubicBezTo>
                  <a:cubicBezTo>
                    <a:pt x="33" y="56"/>
                    <a:pt x="55" y="33"/>
                    <a:pt x="83" y="3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fontAlgn="auto">
                <a:spcBef>
                  <a:spcPts val="0"/>
                </a:spcBef>
                <a:spcAft>
                  <a:spcPts val="0"/>
                </a:spcAft>
                <a:defRPr/>
              </a:pPr>
              <a:endParaRPr lang="id-ID" sz="900" dirty="0">
                <a:latin typeface="Raleway Light"/>
                <a:ea typeface="+mn-ea"/>
              </a:endParaRPr>
            </a:p>
          </p:txBody>
        </p:sp>
        <p:sp>
          <p:nvSpPr>
            <p:cNvPr id="41" name="Freeform 7"/>
            <p:cNvSpPr>
              <a:spLocks noEditPoints="1"/>
            </p:cNvSpPr>
            <p:nvPr/>
          </p:nvSpPr>
          <p:spPr bwMode="auto">
            <a:xfrm>
              <a:off x="3375025" y="-1587"/>
              <a:ext cx="623888" cy="623888"/>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33 h 166"/>
                <a:gd name="T12" fmla="*/ 33 w 166"/>
                <a:gd name="T13" fmla="*/ 83 h 166"/>
                <a:gd name="T14" fmla="*/ 83 w 166"/>
                <a:gd name="T15" fmla="*/ 33 h 166"/>
                <a:gd name="T16" fmla="*/ 133 w 166"/>
                <a:gd name="T17" fmla="*/ 83 h 166"/>
                <a:gd name="T18" fmla="*/ 83 w 166"/>
                <a:gd name="T19" fmla="*/ 1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9" y="166"/>
                    <a:pt x="166" y="129"/>
                    <a:pt x="166" y="83"/>
                  </a:cubicBezTo>
                  <a:cubicBezTo>
                    <a:pt x="166" y="37"/>
                    <a:pt x="129" y="0"/>
                    <a:pt x="83" y="0"/>
                  </a:cubicBezTo>
                  <a:close/>
                  <a:moveTo>
                    <a:pt x="83" y="133"/>
                  </a:moveTo>
                  <a:cubicBezTo>
                    <a:pt x="55" y="133"/>
                    <a:pt x="33" y="111"/>
                    <a:pt x="33" y="83"/>
                  </a:cubicBezTo>
                  <a:cubicBezTo>
                    <a:pt x="33" y="56"/>
                    <a:pt x="55" y="33"/>
                    <a:pt x="83" y="33"/>
                  </a:cubicBezTo>
                  <a:cubicBezTo>
                    <a:pt x="110" y="33"/>
                    <a:pt x="133" y="56"/>
                    <a:pt x="133" y="83"/>
                  </a:cubicBezTo>
                  <a:cubicBezTo>
                    <a:pt x="133" y="111"/>
                    <a:pt x="110" y="133"/>
                    <a:pt x="83" y="13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fontAlgn="auto">
                <a:spcBef>
                  <a:spcPts val="0"/>
                </a:spcBef>
                <a:spcAft>
                  <a:spcPts val="0"/>
                </a:spcAft>
                <a:defRPr/>
              </a:pPr>
              <a:endParaRPr lang="id-ID" sz="900" dirty="0">
                <a:latin typeface="Raleway Light"/>
                <a:ea typeface="+mn-ea"/>
              </a:endParaRPr>
            </a:p>
          </p:txBody>
        </p:sp>
        <p:sp>
          <p:nvSpPr>
            <p:cNvPr id="42" name="Freeform 8"/>
            <p:cNvSpPr>
              <a:spLocks noEditPoints="1"/>
            </p:cNvSpPr>
            <p:nvPr/>
          </p:nvSpPr>
          <p:spPr bwMode="auto">
            <a:xfrm>
              <a:off x="1000125" y="1874838"/>
              <a:ext cx="500063" cy="500063"/>
            </a:xfrm>
            <a:custGeom>
              <a:avLst/>
              <a:gdLst>
                <a:gd name="T0" fmla="*/ 0 w 133"/>
                <a:gd name="T1" fmla="*/ 66 h 133"/>
                <a:gd name="T2" fmla="*/ 67 w 133"/>
                <a:gd name="T3" fmla="*/ 133 h 133"/>
                <a:gd name="T4" fmla="*/ 133 w 133"/>
                <a:gd name="T5" fmla="*/ 66 h 133"/>
                <a:gd name="T6" fmla="*/ 67 w 133"/>
                <a:gd name="T7" fmla="*/ 0 h 133"/>
                <a:gd name="T8" fmla="*/ 0 w 133"/>
                <a:gd name="T9" fmla="*/ 66 h 133"/>
                <a:gd name="T10" fmla="*/ 67 w 133"/>
                <a:gd name="T11" fmla="*/ 33 h 133"/>
                <a:gd name="T12" fmla="*/ 100 w 133"/>
                <a:gd name="T13" fmla="*/ 66 h 133"/>
                <a:gd name="T14" fmla="*/ 67 w 133"/>
                <a:gd name="T15" fmla="*/ 100 h 133"/>
                <a:gd name="T16" fmla="*/ 33 w 133"/>
                <a:gd name="T17" fmla="*/ 66 h 133"/>
                <a:gd name="T18" fmla="*/ 67 w 133"/>
                <a:gd name="T1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0" y="66"/>
                  </a:moveTo>
                  <a:cubicBezTo>
                    <a:pt x="0" y="103"/>
                    <a:pt x="30" y="133"/>
                    <a:pt x="67" y="133"/>
                  </a:cubicBezTo>
                  <a:cubicBezTo>
                    <a:pt x="103" y="133"/>
                    <a:pt x="133" y="103"/>
                    <a:pt x="133" y="66"/>
                  </a:cubicBezTo>
                  <a:cubicBezTo>
                    <a:pt x="133" y="30"/>
                    <a:pt x="103" y="0"/>
                    <a:pt x="67" y="0"/>
                  </a:cubicBezTo>
                  <a:cubicBezTo>
                    <a:pt x="30" y="0"/>
                    <a:pt x="0" y="30"/>
                    <a:pt x="0" y="66"/>
                  </a:cubicBezTo>
                  <a:close/>
                  <a:moveTo>
                    <a:pt x="67" y="33"/>
                  </a:moveTo>
                  <a:cubicBezTo>
                    <a:pt x="85" y="33"/>
                    <a:pt x="100" y="48"/>
                    <a:pt x="100" y="66"/>
                  </a:cubicBezTo>
                  <a:cubicBezTo>
                    <a:pt x="100" y="85"/>
                    <a:pt x="85" y="100"/>
                    <a:pt x="67" y="100"/>
                  </a:cubicBezTo>
                  <a:cubicBezTo>
                    <a:pt x="48" y="100"/>
                    <a:pt x="33" y="85"/>
                    <a:pt x="33" y="66"/>
                  </a:cubicBezTo>
                  <a:cubicBezTo>
                    <a:pt x="33" y="48"/>
                    <a:pt x="48" y="33"/>
                    <a:pt x="67" y="3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fontAlgn="auto">
                <a:spcBef>
                  <a:spcPts val="0"/>
                </a:spcBef>
                <a:spcAft>
                  <a:spcPts val="0"/>
                </a:spcAft>
                <a:defRPr/>
              </a:pPr>
              <a:endParaRPr lang="id-ID" sz="900" dirty="0">
                <a:latin typeface="Raleway Light"/>
                <a:ea typeface="+mn-ea"/>
              </a:endParaRPr>
            </a:p>
          </p:txBody>
        </p:sp>
        <p:sp>
          <p:nvSpPr>
            <p:cNvPr id="43" name="Oval 9"/>
            <p:cNvSpPr>
              <a:spLocks noChangeArrowheads="1"/>
            </p:cNvSpPr>
            <p:nvPr/>
          </p:nvSpPr>
          <p:spPr bwMode="auto">
            <a:xfrm>
              <a:off x="1500188" y="2751138"/>
              <a:ext cx="250825" cy="247650"/>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fontAlgn="auto">
                <a:spcBef>
                  <a:spcPts val="0"/>
                </a:spcBef>
                <a:spcAft>
                  <a:spcPts val="0"/>
                </a:spcAft>
                <a:defRPr/>
              </a:pPr>
              <a:endParaRPr lang="id-ID" sz="900" dirty="0">
                <a:latin typeface="Raleway Light"/>
                <a:ea typeface="+mn-ea"/>
              </a:endParaRPr>
            </a:p>
          </p:txBody>
        </p:sp>
        <p:sp>
          <p:nvSpPr>
            <p:cNvPr id="44" name="Oval 10"/>
            <p:cNvSpPr>
              <a:spLocks noChangeArrowheads="1"/>
            </p:cNvSpPr>
            <p:nvPr/>
          </p:nvSpPr>
          <p:spPr bwMode="auto">
            <a:xfrm>
              <a:off x="3498850" y="874713"/>
              <a:ext cx="252413" cy="247650"/>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fontAlgn="auto">
                <a:spcBef>
                  <a:spcPts val="0"/>
                </a:spcBef>
                <a:spcAft>
                  <a:spcPts val="0"/>
                </a:spcAft>
                <a:defRPr/>
              </a:pPr>
              <a:endParaRPr lang="id-ID" sz="900" dirty="0">
                <a:latin typeface="Raleway Light"/>
                <a:ea typeface="+mn-ea"/>
              </a:endParaRPr>
            </a:p>
          </p:txBody>
        </p:sp>
      </p:grpSp>
      <p:grpSp>
        <p:nvGrpSpPr>
          <p:cNvPr id="84" name="Group 83"/>
          <p:cNvGrpSpPr/>
          <p:nvPr/>
        </p:nvGrpSpPr>
        <p:grpSpPr>
          <a:xfrm>
            <a:off x="3885614" y="3518651"/>
            <a:ext cx="362381" cy="674586"/>
            <a:chOff x="7678274" y="5763488"/>
            <a:chExt cx="374439" cy="697033"/>
          </a:xfrm>
        </p:grpSpPr>
        <p:sp>
          <p:nvSpPr>
            <p:cNvPr id="85" name="Freeform 84"/>
            <p:cNvSpPr>
              <a:spLocks noChangeArrowheads="1"/>
            </p:cNvSpPr>
            <p:nvPr/>
          </p:nvSpPr>
          <p:spPr bwMode="auto">
            <a:xfrm>
              <a:off x="7678274" y="5763488"/>
              <a:ext cx="374439" cy="697033"/>
            </a:xfrm>
            <a:custGeom>
              <a:avLst/>
              <a:gdLst>
                <a:gd name="T0" fmla="*/ 374 w 572"/>
                <a:gd name="T1" fmla="*/ 276 h 1065"/>
                <a:gd name="T2" fmla="*/ 374 w 572"/>
                <a:gd name="T3" fmla="*/ 276 h 1065"/>
                <a:gd name="T4" fmla="*/ 571 w 572"/>
                <a:gd name="T5" fmla="*/ 20 h 1065"/>
                <a:gd name="T6" fmla="*/ 532 w 572"/>
                <a:gd name="T7" fmla="*/ 0 h 1065"/>
                <a:gd name="T8" fmla="*/ 512 w 572"/>
                <a:gd name="T9" fmla="*/ 20 h 1065"/>
                <a:gd name="T10" fmla="*/ 295 w 572"/>
                <a:gd name="T11" fmla="*/ 237 h 1065"/>
                <a:gd name="T12" fmla="*/ 295 w 572"/>
                <a:gd name="T13" fmla="*/ 256 h 1065"/>
                <a:gd name="T14" fmla="*/ 276 w 572"/>
                <a:gd name="T15" fmla="*/ 237 h 1065"/>
                <a:gd name="T16" fmla="*/ 59 w 572"/>
                <a:gd name="T17" fmla="*/ 20 h 1065"/>
                <a:gd name="T18" fmla="*/ 40 w 572"/>
                <a:gd name="T19" fmla="*/ 0 h 1065"/>
                <a:gd name="T20" fmla="*/ 19 w 572"/>
                <a:gd name="T21" fmla="*/ 20 h 1065"/>
                <a:gd name="T22" fmla="*/ 217 w 572"/>
                <a:gd name="T23" fmla="*/ 276 h 1065"/>
                <a:gd name="T24" fmla="*/ 19 w 572"/>
                <a:gd name="T25" fmla="*/ 513 h 1065"/>
                <a:gd name="T26" fmla="*/ 19 w 572"/>
                <a:gd name="T27" fmla="*/ 532 h 1065"/>
                <a:gd name="T28" fmla="*/ 19 w 572"/>
                <a:gd name="T29" fmla="*/ 552 h 1065"/>
                <a:gd name="T30" fmla="*/ 217 w 572"/>
                <a:gd name="T31" fmla="*/ 788 h 1065"/>
                <a:gd name="T32" fmla="*/ 19 w 572"/>
                <a:gd name="T33" fmla="*/ 1044 h 1065"/>
                <a:gd name="T34" fmla="*/ 40 w 572"/>
                <a:gd name="T35" fmla="*/ 1064 h 1065"/>
                <a:gd name="T36" fmla="*/ 40 w 572"/>
                <a:gd name="T37" fmla="*/ 1064 h 1065"/>
                <a:gd name="T38" fmla="*/ 59 w 572"/>
                <a:gd name="T39" fmla="*/ 1044 h 1065"/>
                <a:gd name="T40" fmla="*/ 295 w 572"/>
                <a:gd name="T41" fmla="*/ 827 h 1065"/>
                <a:gd name="T42" fmla="*/ 512 w 572"/>
                <a:gd name="T43" fmla="*/ 1044 h 1065"/>
                <a:gd name="T44" fmla="*/ 532 w 572"/>
                <a:gd name="T45" fmla="*/ 1064 h 1065"/>
                <a:gd name="T46" fmla="*/ 532 w 572"/>
                <a:gd name="T47" fmla="*/ 1064 h 1065"/>
                <a:gd name="T48" fmla="*/ 571 w 572"/>
                <a:gd name="T49" fmla="*/ 1044 h 1065"/>
                <a:gd name="T50" fmla="*/ 374 w 572"/>
                <a:gd name="T51" fmla="*/ 788 h 1065"/>
                <a:gd name="T52" fmla="*/ 571 w 572"/>
                <a:gd name="T53" fmla="*/ 552 h 1065"/>
                <a:gd name="T54" fmla="*/ 571 w 572"/>
                <a:gd name="T55" fmla="*/ 532 h 1065"/>
                <a:gd name="T56" fmla="*/ 571 w 572"/>
                <a:gd name="T57" fmla="*/ 513 h 1065"/>
                <a:gd name="T58" fmla="*/ 374 w 572"/>
                <a:gd name="T59" fmla="*/ 276 h 1065"/>
                <a:gd name="T60" fmla="*/ 295 w 572"/>
                <a:gd name="T61" fmla="*/ 769 h 1065"/>
                <a:gd name="T62" fmla="*/ 295 w 572"/>
                <a:gd name="T63" fmla="*/ 769 h 1065"/>
                <a:gd name="T64" fmla="*/ 295 w 572"/>
                <a:gd name="T65" fmla="*/ 769 h 1065"/>
                <a:gd name="T66" fmla="*/ 276 w 572"/>
                <a:gd name="T67" fmla="*/ 769 h 1065"/>
                <a:gd name="T68" fmla="*/ 59 w 572"/>
                <a:gd name="T69" fmla="*/ 552 h 1065"/>
                <a:gd name="T70" fmla="*/ 59 w 572"/>
                <a:gd name="T71" fmla="*/ 532 h 1065"/>
                <a:gd name="T72" fmla="*/ 59 w 572"/>
                <a:gd name="T73" fmla="*/ 532 h 1065"/>
                <a:gd name="T74" fmla="*/ 295 w 572"/>
                <a:gd name="T75" fmla="*/ 315 h 1065"/>
                <a:gd name="T76" fmla="*/ 512 w 572"/>
                <a:gd name="T77" fmla="*/ 532 h 1065"/>
                <a:gd name="T78" fmla="*/ 512 w 572"/>
                <a:gd name="T79" fmla="*/ 532 h 1065"/>
                <a:gd name="T80" fmla="*/ 512 w 572"/>
                <a:gd name="T81" fmla="*/ 552 h 1065"/>
                <a:gd name="T82" fmla="*/ 295 w 572"/>
                <a:gd name="T83" fmla="*/ 769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2" h="1065">
                  <a:moveTo>
                    <a:pt x="374" y="276"/>
                  </a:moveTo>
                  <a:lnTo>
                    <a:pt x="374" y="276"/>
                  </a:lnTo>
                  <a:cubicBezTo>
                    <a:pt x="512" y="217"/>
                    <a:pt x="571" y="138"/>
                    <a:pt x="571" y="20"/>
                  </a:cubicBezTo>
                  <a:cubicBezTo>
                    <a:pt x="571" y="20"/>
                    <a:pt x="551" y="0"/>
                    <a:pt x="532" y="0"/>
                  </a:cubicBezTo>
                  <a:lnTo>
                    <a:pt x="512" y="20"/>
                  </a:lnTo>
                  <a:cubicBezTo>
                    <a:pt x="512" y="98"/>
                    <a:pt x="492" y="177"/>
                    <a:pt x="295" y="237"/>
                  </a:cubicBezTo>
                  <a:lnTo>
                    <a:pt x="295" y="256"/>
                  </a:lnTo>
                  <a:cubicBezTo>
                    <a:pt x="276" y="256"/>
                    <a:pt x="276" y="237"/>
                    <a:pt x="276" y="237"/>
                  </a:cubicBezTo>
                  <a:cubicBezTo>
                    <a:pt x="79" y="177"/>
                    <a:pt x="59" y="98"/>
                    <a:pt x="59" y="20"/>
                  </a:cubicBezTo>
                  <a:cubicBezTo>
                    <a:pt x="59" y="20"/>
                    <a:pt x="59" y="0"/>
                    <a:pt x="40" y="0"/>
                  </a:cubicBezTo>
                  <a:cubicBezTo>
                    <a:pt x="19" y="0"/>
                    <a:pt x="19" y="20"/>
                    <a:pt x="19" y="20"/>
                  </a:cubicBezTo>
                  <a:cubicBezTo>
                    <a:pt x="0" y="138"/>
                    <a:pt x="79" y="217"/>
                    <a:pt x="217" y="276"/>
                  </a:cubicBezTo>
                  <a:cubicBezTo>
                    <a:pt x="19" y="375"/>
                    <a:pt x="19" y="513"/>
                    <a:pt x="19" y="513"/>
                  </a:cubicBezTo>
                  <a:cubicBezTo>
                    <a:pt x="19" y="532"/>
                    <a:pt x="19" y="532"/>
                    <a:pt x="19" y="532"/>
                  </a:cubicBezTo>
                  <a:cubicBezTo>
                    <a:pt x="19" y="532"/>
                    <a:pt x="19" y="532"/>
                    <a:pt x="19" y="552"/>
                  </a:cubicBezTo>
                  <a:cubicBezTo>
                    <a:pt x="0" y="650"/>
                    <a:pt x="79" y="749"/>
                    <a:pt x="217" y="788"/>
                  </a:cubicBezTo>
                  <a:cubicBezTo>
                    <a:pt x="19" y="886"/>
                    <a:pt x="19" y="1024"/>
                    <a:pt x="19" y="1044"/>
                  </a:cubicBezTo>
                  <a:cubicBezTo>
                    <a:pt x="0" y="1064"/>
                    <a:pt x="19" y="1064"/>
                    <a:pt x="40" y="1064"/>
                  </a:cubicBezTo>
                  <a:lnTo>
                    <a:pt x="40" y="1064"/>
                  </a:lnTo>
                  <a:cubicBezTo>
                    <a:pt x="59" y="1064"/>
                    <a:pt x="59" y="1064"/>
                    <a:pt x="59" y="1044"/>
                  </a:cubicBezTo>
                  <a:cubicBezTo>
                    <a:pt x="59" y="1044"/>
                    <a:pt x="79" y="907"/>
                    <a:pt x="295" y="827"/>
                  </a:cubicBezTo>
                  <a:cubicBezTo>
                    <a:pt x="492" y="907"/>
                    <a:pt x="512" y="1044"/>
                    <a:pt x="512" y="1044"/>
                  </a:cubicBezTo>
                  <a:cubicBezTo>
                    <a:pt x="512" y="1064"/>
                    <a:pt x="532" y="1064"/>
                    <a:pt x="532" y="1064"/>
                  </a:cubicBezTo>
                  <a:lnTo>
                    <a:pt x="532" y="1064"/>
                  </a:lnTo>
                  <a:cubicBezTo>
                    <a:pt x="551" y="1064"/>
                    <a:pt x="571" y="1064"/>
                    <a:pt x="571" y="1044"/>
                  </a:cubicBezTo>
                  <a:cubicBezTo>
                    <a:pt x="571" y="1024"/>
                    <a:pt x="551" y="886"/>
                    <a:pt x="374" y="788"/>
                  </a:cubicBezTo>
                  <a:cubicBezTo>
                    <a:pt x="512" y="749"/>
                    <a:pt x="571" y="650"/>
                    <a:pt x="571" y="552"/>
                  </a:cubicBezTo>
                  <a:cubicBezTo>
                    <a:pt x="571" y="532"/>
                    <a:pt x="571" y="532"/>
                    <a:pt x="571" y="532"/>
                  </a:cubicBezTo>
                  <a:cubicBezTo>
                    <a:pt x="571" y="532"/>
                    <a:pt x="571" y="532"/>
                    <a:pt x="571" y="513"/>
                  </a:cubicBezTo>
                  <a:cubicBezTo>
                    <a:pt x="571" y="513"/>
                    <a:pt x="551" y="375"/>
                    <a:pt x="374" y="276"/>
                  </a:cubicBezTo>
                  <a:close/>
                  <a:moveTo>
                    <a:pt x="295" y="769"/>
                  </a:moveTo>
                  <a:lnTo>
                    <a:pt x="295" y="769"/>
                  </a:lnTo>
                  <a:lnTo>
                    <a:pt x="295" y="769"/>
                  </a:lnTo>
                  <a:cubicBezTo>
                    <a:pt x="276" y="769"/>
                    <a:pt x="276" y="769"/>
                    <a:pt x="276" y="769"/>
                  </a:cubicBezTo>
                  <a:cubicBezTo>
                    <a:pt x="79" y="709"/>
                    <a:pt x="59" y="611"/>
                    <a:pt x="59" y="552"/>
                  </a:cubicBezTo>
                  <a:cubicBezTo>
                    <a:pt x="59" y="532"/>
                    <a:pt x="59" y="532"/>
                    <a:pt x="59" y="532"/>
                  </a:cubicBezTo>
                  <a:lnTo>
                    <a:pt x="59" y="532"/>
                  </a:lnTo>
                  <a:cubicBezTo>
                    <a:pt x="59" y="532"/>
                    <a:pt x="79" y="394"/>
                    <a:pt x="295" y="315"/>
                  </a:cubicBezTo>
                  <a:cubicBezTo>
                    <a:pt x="492" y="394"/>
                    <a:pt x="512" y="513"/>
                    <a:pt x="512" y="532"/>
                  </a:cubicBezTo>
                  <a:lnTo>
                    <a:pt x="512" y="532"/>
                  </a:lnTo>
                  <a:cubicBezTo>
                    <a:pt x="512" y="532"/>
                    <a:pt x="512" y="532"/>
                    <a:pt x="512" y="552"/>
                  </a:cubicBezTo>
                  <a:cubicBezTo>
                    <a:pt x="512" y="611"/>
                    <a:pt x="492" y="709"/>
                    <a:pt x="295" y="769"/>
                  </a:cubicBezTo>
                  <a:close/>
                </a:path>
              </a:pathLst>
            </a:custGeom>
            <a:solidFill>
              <a:schemeClr val="bg1"/>
            </a:solidFill>
            <a:ln>
              <a:noFill/>
            </a:ln>
            <a:effectLst/>
          </p:spPr>
          <p:txBody>
            <a:bodyPr wrap="none" anchor="ctr"/>
            <a:lstStyle/>
            <a:p>
              <a:endParaRPr lang="en-US" sz="3266" dirty="0">
                <a:latin typeface="Calibri Light" charset="0"/>
              </a:endParaRPr>
            </a:p>
          </p:txBody>
        </p:sp>
        <p:sp>
          <p:nvSpPr>
            <p:cNvPr id="86" name="Freeform 85"/>
            <p:cNvSpPr>
              <a:spLocks noChangeArrowheads="1"/>
            </p:cNvSpPr>
            <p:nvPr/>
          </p:nvSpPr>
          <p:spPr bwMode="auto">
            <a:xfrm>
              <a:off x="7753161" y="5815333"/>
              <a:ext cx="218903" cy="40324"/>
            </a:xfrm>
            <a:custGeom>
              <a:avLst/>
              <a:gdLst>
                <a:gd name="T0" fmla="*/ 20 w 336"/>
                <a:gd name="T1" fmla="*/ 59 h 60"/>
                <a:gd name="T2" fmla="*/ 20 w 336"/>
                <a:gd name="T3" fmla="*/ 59 h 60"/>
                <a:gd name="T4" fmla="*/ 316 w 336"/>
                <a:gd name="T5" fmla="*/ 59 h 60"/>
                <a:gd name="T6" fmla="*/ 335 w 336"/>
                <a:gd name="T7" fmla="*/ 19 h 60"/>
                <a:gd name="T8" fmla="*/ 316 w 336"/>
                <a:gd name="T9" fmla="*/ 0 h 60"/>
                <a:gd name="T10" fmla="*/ 20 w 336"/>
                <a:gd name="T11" fmla="*/ 0 h 60"/>
                <a:gd name="T12" fmla="*/ 0 w 336"/>
                <a:gd name="T13" fmla="*/ 19 h 60"/>
                <a:gd name="T14" fmla="*/ 20 w 336"/>
                <a:gd name="T15" fmla="*/ 59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6" h="60">
                  <a:moveTo>
                    <a:pt x="20" y="59"/>
                  </a:moveTo>
                  <a:lnTo>
                    <a:pt x="20" y="59"/>
                  </a:lnTo>
                  <a:cubicBezTo>
                    <a:pt x="316" y="59"/>
                    <a:pt x="316" y="59"/>
                    <a:pt x="316" y="59"/>
                  </a:cubicBezTo>
                  <a:cubicBezTo>
                    <a:pt x="335" y="59"/>
                    <a:pt x="335" y="40"/>
                    <a:pt x="335" y="19"/>
                  </a:cubicBezTo>
                  <a:cubicBezTo>
                    <a:pt x="335" y="19"/>
                    <a:pt x="335" y="0"/>
                    <a:pt x="316" y="0"/>
                  </a:cubicBezTo>
                  <a:cubicBezTo>
                    <a:pt x="20" y="0"/>
                    <a:pt x="20" y="0"/>
                    <a:pt x="20" y="0"/>
                  </a:cubicBezTo>
                  <a:lnTo>
                    <a:pt x="0" y="19"/>
                  </a:lnTo>
                  <a:cubicBezTo>
                    <a:pt x="0" y="40"/>
                    <a:pt x="20" y="59"/>
                    <a:pt x="20" y="59"/>
                  </a:cubicBezTo>
                </a:path>
              </a:pathLst>
            </a:custGeom>
            <a:solidFill>
              <a:schemeClr val="bg1"/>
            </a:solidFill>
            <a:ln>
              <a:noFill/>
            </a:ln>
            <a:effectLst/>
          </p:spPr>
          <p:txBody>
            <a:bodyPr wrap="none" anchor="ctr"/>
            <a:lstStyle/>
            <a:p>
              <a:endParaRPr lang="en-US" sz="3266" dirty="0">
                <a:latin typeface="Calibri Light" charset="0"/>
              </a:endParaRPr>
            </a:p>
          </p:txBody>
        </p:sp>
        <p:sp>
          <p:nvSpPr>
            <p:cNvPr id="87" name="Freeform 86"/>
            <p:cNvSpPr>
              <a:spLocks noChangeArrowheads="1"/>
            </p:cNvSpPr>
            <p:nvPr/>
          </p:nvSpPr>
          <p:spPr bwMode="auto">
            <a:xfrm>
              <a:off x="7753161" y="6382752"/>
              <a:ext cx="218903" cy="40324"/>
            </a:xfrm>
            <a:custGeom>
              <a:avLst/>
              <a:gdLst>
                <a:gd name="T0" fmla="*/ 316 w 336"/>
                <a:gd name="T1" fmla="*/ 0 h 60"/>
                <a:gd name="T2" fmla="*/ 316 w 336"/>
                <a:gd name="T3" fmla="*/ 0 h 60"/>
                <a:gd name="T4" fmla="*/ 20 w 336"/>
                <a:gd name="T5" fmla="*/ 0 h 60"/>
                <a:gd name="T6" fmla="*/ 0 w 336"/>
                <a:gd name="T7" fmla="*/ 39 h 60"/>
                <a:gd name="T8" fmla="*/ 20 w 336"/>
                <a:gd name="T9" fmla="*/ 59 h 60"/>
                <a:gd name="T10" fmla="*/ 316 w 336"/>
                <a:gd name="T11" fmla="*/ 59 h 60"/>
                <a:gd name="T12" fmla="*/ 335 w 336"/>
                <a:gd name="T13" fmla="*/ 39 h 60"/>
                <a:gd name="T14" fmla="*/ 316 w 336"/>
                <a:gd name="T15" fmla="*/ 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6" h="60">
                  <a:moveTo>
                    <a:pt x="316" y="0"/>
                  </a:moveTo>
                  <a:lnTo>
                    <a:pt x="316" y="0"/>
                  </a:lnTo>
                  <a:cubicBezTo>
                    <a:pt x="20" y="0"/>
                    <a:pt x="20" y="0"/>
                    <a:pt x="20" y="0"/>
                  </a:cubicBezTo>
                  <a:cubicBezTo>
                    <a:pt x="20" y="0"/>
                    <a:pt x="0" y="19"/>
                    <a:pt x="0" y="39"/>
                  </a:cubicBezTo>
                  <a:lnTo>
                    <a:pt x="20" y="59"/>
                  </a:lnTo>
                  <a:cubicBezTo>
                    <a:pt x="316" y="59"/>
                    <a:pt x="316" y="59"/>
                    <a:pt x="316" y="59"/>
                  </a:cubicBezTo>
                  <a:cubicBezTo>
                    <a:pt x="335" y="59"/>
                    <a:pt x="335" y="39"/>
                    <a:pt x="335" y="39"/>
                  </a:cubicBezTo>
                  <a:cubicBezTo>
                    <a:pt x="335" y="19"/>
                    <a:pt x="335" y="0"/>
                    <a:pt x="316" y="0"/>
                  </a:cubicBezTo>
                </a:path>
              </a:pathLst>
            </a:custGeom>
            <a:solidFill>
              <a:schemeClr val="bg1"/>
            </a:solidFill>
            <a:ln>
              <a:noFill/>
            </a:ln>
            <a:effectLst/>
          </p:spPr>
          <p:txBody>
            <a:bodyPr wrap="none" anchor="ctr"/>
            <a:lstStyle/>
            <a:p>
              <a:endParaRPr lang="en-US" sz="3266" dirty="0">
                <a:latin typeface="Calibri Light" charset="0"/>
              </a:endParaRPr>
            </a:p>
          </p:txBody>
        </p:sp>
        <p:sp>
          <p:nvSpPr>
            <p:cNvPr id="88" name="Freeform 87"/>
            <p:cNvSpPr>
              <a:spLocks noChangeArrowheads="1"/>
            </p:cNvSpPr>
            <p:nvPr/>
          </p:nvSpPr>
          <p:spPr bwMode="auto">
            <a:xfrm>
              <a:off x="7753161" y="6048636"/>
              <a:ext cx="218903" cy="37445"/>
            </a:xfrm>
            <a:custGeom>
              <a:avLst/>
              <a:gdLst>
                <a:gd name="T0" fmla="*/ 316 w 336"/>
                <a:gd name="T1" fmla="*/ 0 h 59"/>
                <a:gd name="T2" fmla="*/ 316 w 336"/>
                <a:gd name="T3" fmla="*/ 0 h 59"/>
                <a:gd name="T4" fmla="*/ 20 w 336"/>
                <a:gd name="T5" fmla="*/ 0 h 59"/>
                <a:gd name="T6" fmla="*/ 0 w 336"/>
                <a:gd name="T7" fmla="*/ 19 h 59"/>
                <a:gd name="T8" fmla="*/ 20 w 336"/>
                <a:gd name="T9" fmla="*/ 58 h 59"/>
                <a:gd name="T10" fmla="*/ 316 w 336"/>
                <a:gd name="T11" fmla="*/ 58 h 59"/>
                <a:gd name="T12" fmla="*/ 335 w 336"/>
                <a:gd name="T13" fmla="*/ 19 h 59"/>
                <a:gd name="T14" fmla="*/ 316 w 336"/>
                <a:gd name="T15" fmla="*/ 0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6" h="59">
                  <a:moveTo>
                    <a:pt x="316" y="0"/>
                  </a:moveTo>
                  <a:lnTo>
                    <a:pt x="316" y="0"/>
                  </a:lnTo>
                  <a:cubicBezTo>
                    <a:pt x="20" y="0"/>
                    <a:pt x="20" y="0"/>
                    <a:pt x="20" y="0"/>
                  </a:cubicBezTo>
                  <a:cubicBezTo>
                    <a:pt x="20" y="0"/>
                    <a:pt x="0" y="0"/>
                    <a:pt x="0" y="19"/>
                  </a:cubicBezTo>
                  <a:cubicBezTo>
                    <a:pt x="0" y="39"/>
                    <a:pt x="20" y="58"/>
                    <a:pt x="20" y="58"/>
                  </a:cubicBezTo>
                  <a:cubicBezTo>
                    <a:pt x="316" y="58"/>
                    <a:pt x="316" y="58"/>
                    <a:pt x="316" y="58"/>
                  </a:cubicBezTo>
                  <a:cubicBezTo>
                    <a:pt x="335" y="58"/>
                    <a:pt x="335" y="39"/>
                    <a:pt x="335" y="19"/>
                  </a:cubicBezTo>
                  <a:cubicBezTo>
                    <a:pt x="335" y="0"/>
                    <a:pt x="335" y="0"/>
                    <a:pt x="316" y="0"/>
                  </a:cubicBezTo>
                </a:path>
              </a:pathLst>
            </a:custGeom>
            <a:solidFill>
              <a:schemeClr val="bg1"/>
            </a:solidFill>
            <a:ln>
              <a:noFill/>
            </a:ln>
            <a:effectLst/>
          </p:spPr>
          <p:txBody>
            <a:bodyPr wrap="none" anchor="ctr"/>
            <a:lstStyle/>
            <a:p>
              <a:endParaRPr lang="en-US" sz="3266" dirty="0">
                <a:latin typeface="Calibri Light" charset="0"/>
              </a:endParaRPr>
            </a:p>
          </p:txBody>
        </p:sp>
        <p:sp>
          <p:nvSpPr>
            <p:cNvPr id="89" name="Freeform 88"/>
            <p:cNvSpPr>
              <a:spLocks noChangeArrowheads="1"/>
            </p:cNvSpPr>
            <p:nvPr/>
          </p:nvSpPr>
          <p:spPr bwMode="auto">
            <a:xfrm>
              <a:off x="7753161" y="6152327"/>
              <a:ext cx="218903" cy="25924"/>
            </a:xfrm>
            <a:custGeom>
              <a:avLst/>
              <a:gdLst>
                <a:gd name="T0" fmla="*/ 316 w 336"/>
                <a:gd name="T1" fmla="*/ 0 h 40"/>
                <a:gd name="T2" fmla="*/ 316 w 336"/>
                <a:gd name="T3" fmla="*/ 0 h 40"/>
                <a:gd name="T4" fmla="*/ 20 w 336"/>
                <a:gd name="T5" fmla="*/ 0 h 40"/>
                <a:gd name="T6" fmla="*/ 0 w 336"/>
                <a:gd name="T7" fmla="*/ 20 h 40"/>
                <a:gd name="T8" fmla="*/ 20 w 336"/>
                <a:gd name="T9" fmla="*/ 39 h 40"/>
                <a:gd name="T10" fmla="*/ 316 w 336"/>
                <a:gd name="T11" fmla="*/ 39 h 40"/>
                <a:gd name="T12" fmla="*/ 335 w 336"/>
                <a:gd name="T13" fmla="*/ 20 h 40"/>
                <a:gd name="T14" fmla="*/ 316 w 336"/>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6" h="40">
                  <a:moveTo>
                    <a:pt x="316" y="0"/>
                  </a:moveTo>
                  <a:lnTo>
                    <a:pt x="316" y="0"/>
                  </a:lnTo>
                  <a:cubicBezTo>
                    <a:pt x="20" y="0"/>
                    <a:pt x="20" y="0"/>
                    <a:pt x="20" y="0"/>
                  </a:cubicBezTo>
                  <a:cubicBezTo>
                    <a:pt x="20" y="0"/>
                    <a:pt x="0" y="0"/>
                    <a:pt x="0" y="20"/>
                  </a:cubicBezTo>
                  <a:cubicBezTo>
                    <a:pt x="0" y="39"/>
                    <a:pt x="20" y="39"/>
                    <a:pt x="20" y="39"/>
                  </a:cubicBezTo>
                  <a:cubicBezTo>
                    <a:pt x="316" y="39"/>
                    <a:pt x="316" y="39"/>
                    <a:pt x="316" y="39"/>
                  </a:cubicBezTo>
                  <a:cubicBezTo>
                    <a:pt x="335" y="39"/>
                    <a:pt x="335" y="39"/>
                    <a:pt x="335" y="20"/>
                  </a:cubicBezTo>
                  <a:cubicBezTo>
                    <a:pt x="335" y="0"/>
                    <a:pt x="335" y="0"/>
                    <a:pt x="316" y="0"/>
                  </a:cubicBezTo>
                </a:path>
              </a:pathLst>
            </a:custGeom>
            <a:solidFill>
              <a:schemeClr val="bg1"/>
            </a:solidFill>
            <a:ln>
              <a:noFill/>
            </a:ln>
            <a:effectLst/>
          </p:spPr>
          <p:txBody>
            <a:bodyPr wrap="none" anchor="ctr"/>
            <a:lstStyle/>
            <a:p>
              <a:endParaRPr lang="en-US" sz="3266" dirty="0">
                <a:latin typeface="Calibri Light" charset="0"/>
              </a:endParaRPr>
            </a:p>
          </p:txBody>
        </p:sp>
      </p:grpSp>
      <p:grpSp>
        <p:nvGrpSpPr>
          <p:cNvPr id="90" name="Group 89"/>
          <p:cNvGrpSpPr/>
          <p:nvPr/>
        </p:nvGrpSpPr>
        <p:grpSpPr>
          <a:xfrm>
            <a:off x="1897059" y="3533733"/>
            <a:ext cx="507860" cy="661069"/>
            <a:chOff x="11062628" y="12569642"/>
            <a:chExt cx="515575" cy="671111"/>
          </a:xfrm>
        </p:grpSpPr>
        <p:sp>
          <p:nvSpPr>
            <p:cNvPr id="91" name="Freeform 90"/>
            <p:cNvSpPr>
              <a:spLocks noChangeArrowheads="1"/>
            </p:cNvSpPr>
            <p:nvPr/>
          </p:nvSpPr>
          <p:spPr bwMode="auto">
            <a:xfrm>
              <a:off x="11241207" y="12725178"/>
              <a:ext cx="336996" cy="515575"/>
            </a:xfrm>
            <a:custGeom>
              <a:avLst/>
              <a:gdLst>
                <a:gd name="T0" fmla="*/ 493 w 514"/>
                <a:gd name="T1" fmla="*/ 355 h 789"/>
                <a:gd name="T2" fmla="*/ 493 w 514"/>
                <a:gd name="T3" fmla="*/ 355 h 789"/>
                <a:gd name="T4" fmla="*/ 473 w 514"/>
                <a:gd name="T5" fmla="*/ 257 h 789"/>
                <a:gd name="T6" fmla="*/ 434 w 514"/>
                <a:gd name="T7" fmla="*/ 178 h 789"/>
                <a:gd name="T8" fmla="*/ 394 w 514"/>
                <a:gd name="T9" fmla="*/ 99 h 789"/>
                <a:gd name="T10" fmla="*/ 394 w 514"/>
                <a:gd name="T11" fmla="*/ 59 h 789"/>
                <a:gd name="T12" fmla="*/ 394 w 514"/>
                <a:gd name="T13" fmla="*/ 20 h 789"/>
                <a:gd name="T14" fmla="*/ 414 w 514"/>
                <a:gd name="T15" fmla="*/ 0 h 789"/>
                <a:gd name="T16" fmla="*/ 414 w 514"/>
                <a:gd name="T17" fmla="*/ 0 h 789"/>
                <a:gd name="T18" fmla="*/ 414 w 514"/>
                <a:gd name="T19" fmla="*/ 0 h 789"/>
                <a:gd name="T20" fmla="*/ 394 w 514"/>
                <a:gd name="T21" fmla="*/ 0 h 789"/>
                <a:gd name="T22" fmla="*/ 394 w 514"/>
                <a:gd name="T23" fmla="*/ 0 h 789"/>
                <a:gd name="T24" fmla="*/ 375 w 514"/>
                <a:gd name="T25" fmla="*/ 40 h 789"/>
                <a:gd name="T26" fmla="*/ 375 w 514"/>
                <a:gd name="T27" fmla="*/ 119 h 789"/>
                <a:gd name="T28" fmla="*/ 394 w 514"/>
                <a:gd name="T29" fmla="*/ 178 h 789"/>
                <a:gd name="T30" fmla="*/ 434 w 514"/>
                <a:gd name="T31" fmla="*/ 257 h 789"/>
                <a:gd name="T32" fmla="*/ 473 w 514"/>
                <a:gd name="T33" fmla="*/ 355 h 789"/>
                <a:gd name="T34" fmla="*/ 473 w 514"/>
                <a:gd name="T35" fmla="*/ 453 h 789"/>
                <a:gd name="T36" fmla="*/ 453 w 514"/>
                <a:gd name="T37" fmla="*/ 552 h 789"/>
                <a:gd name="T38" fmla="*/ 394 w 514"/>
                <a:gd name="T39" fmla="*/ 650 h 789"/>
                <a:gd name="T40" fmla="*/ 336 w 514"/>
                <a:gd name="T41" fmla="*/ 709 h 789"/>
                <a:gd name="T42" fmla="*/ 158 w 514"/>
                <a:gd name="T43" fmla="*/ 729 h 789"/>
                <a:gd name="T44" fmla="*/ 99 w 514"/>
                <a:gd name="T45" fmla="*/ 709 h 789"/>
                <a:gd name="T46" fmla="*/ 59 w 514"/>
                <a:gd name="T47" fmla="*/ 690 h 789"/>
                <a:gd name="T48" fmla="*/ 20 w 514"/>
                <a:gd name="T49" fmla="*/ 709 h 789"/>
                <a:gd name="T50" fmla="*/ 20 w 514"/>
                <a:gd name="T51" fmla="*/ 709 h 789"/>
                <a:gd name="T52" fmla="*/ 20 w 514"/>
                <a:gd name="T53" fmla="*/ 709 h 789"/>
                <a:gd name="T54" fmla="*/ 0 w 514"/>
                <a:gd name="T55" fmla="*/ 709 h 789"/>
                <a:gd name="T56" fmla="*/ 20 w 514"/>
                <a:gd name="T57" fmla="*/ 709 h 789"/>
                <a:gd name="T58" fmla="*/ 59 w 514"/>
                <a:gd name="T59" fmla="*/ 749 h 789"/>
                <a:gd name="T60" fmla="*/ 158 w 514"/>
                <a:gd name="T61" fmla="*/ 788 h 789"/>
                <a:gd name="T62" fmla="*/ 355 w 514"/>
                <a:gd name="T63" fmla="*/ 749 h 789"/>
                <a:gd name="T64" fmla="*/ 434 w 514"/>
                <a:gd name="T65" fmla="*/ 670 h 789"/>
                <a:gd name="T66" fmla="*/ 493 w 514"/>
                <a:gd name="T67" fmla="*/ 572 h 789"/>
                <a:gd name="T68" fmla="*/ 513 w 514"/>
                <a:gd name="T69" fmla="*/ 453 h 789"/>
                <a:gd name="T70" fmla="*/ 493 w 514"/>
                <a:gd name="T71" fmla="*/ 355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4" h="789">
                  <a:moveTo>
                    <a:pt x="493" y="355"/>
                  </a:moveTo>
                  <a:lnTo>
                    <a:pt x="493" y="355"/>
                  </a:lnTo>
                  <a:cubicBezTo>
                    <a:pt x="493" y="315"/>
                    <a:pt x="473" y="276"/>
                    <a:pt x="473" y="257"/>
                  </a:cubicBezTo>
                  <a:cubicBezTo>
                    <a:pt x="453" y="217"/>
                    <a:pt x="434" y="197"/>
                    <a:pt x="434" y="178"/>
                  </a:cubicBezTo>
                  <a:cubicBezTo>
                    <a:pt x="414" y="138"/>
                    <a:pt x="394" y="119"/>
                    <a:pt x="394" y="99"/>
                  </a:cubicBezTo>
                  <a:cubicBezTo>
                    <a:pt x="394" y="79"/>
                    <a:pt x="394" y="59"/>
                    <a:pt x="394" y="59"/>
                  </a:cubicBezTo>
                  <a:cubicBezTo>
                    <a:pt x="394" y="40"/>
                    <a:pt x="394" y="20"/>
                    <a:pt x="394" y="20"/>
                  </a:cubicBezTo>
                  <a:cubicBezTo>
                    <a:pt x="414" y="20"/>
                    <a:pt x="414" y="0"/>
                    <a:pt x="414" y="0"/>
                  </a:cubicBezTo>
                  <a:lnTo>
                    <a:pt x="414" y="0"/>
                  </a:lnTo>
                  <a:lnTo>
                    <a:pt x="414" y="0"/>
                  </a:lnTo>
                  <a:cubicBezTo>
                    <a:pt x="394" y="0"/>
                    <a:pt x="394" y="0"/>
                    <a:pt x="394" y="0"/>
                  </a:cubicBezTo>
                  <a:lnTo>
                    <a:pt x="394" y="0"/>
                  </a:lnTo>
                  <a:cubicBezTo>
                    <a:pt x="375" y="20"/>
                    <a:pt x="375" y="20"/>
                    <a:pt x="375" y="40"/>
                  </a:cubicBezTo>
                  <a:cubicBezTo>
                    <a:pt x="375" y="59"/>
                    <a:pt x="355" y="79"/>
                    <a:pt x="375" y="119"/>
                  </a:cubicBezTo>
                  <a:cubicBezTo>
                    <a:pt x="375" y="138"/>
                    <a:pt x="394" y="158"/>
                    <a:pt x="394" y="178"/>
                  </a:cubicBezTo>
                  <a:cubicBezTo>
                    <a:pt x="414" y="197"/>
                    <a:pt x="434" y="236"/>
                    <a:pt x="434" y="257"/>
                  </a:cubicBezTo>
                  <a:cubicBezTo>
                    <a:pt x="453" y="296"/>
                    <a:pt x="453" y="315"/>
                    <a:pt x="473" y="355"/>
                  </a:cubicBezTo>
                  <a:cubicBezTo>
                    <a:pt x="473" y="394"/>
                    <a:pt x="473" y="414"/>
                    <a:pt x="473" y="453"/>
                  </a:cubicBezTo>
                  <a:cubicBezTo>
                    <a:pt x="473" y="493"/>
                    <a:pt x="473" y="532"/>
                    <a:pt x="453" y="552"/>
                  </a:cubicBezTo>
                  <a:cubicBezTo>
                    <a:pt x="434" y="591"/>
                    <a:pt x="434" y="630"/>
                    <a:pt x="394" y="650"/>
                  </a:cubicBezTo>
                  <a:cubicBezTo>
                    <a:pt x="375" y="670"/>
                    <a:pt x="355" y="690"/>
                    <a:pt x="336" y="709"/>
                  </a:cubicBezTo>
                  <a:cubicBezTo>
                    <a:pt x="276" y="729"/>
                    <a:pt x="197" y="749"/>
                    <a:pt x="158" y="729"/>
                  </a:cubicBezTo>
                  <a:cubicBezTo>
                    <a:pt x="138" y="729"/>
                    <a:pt x="99" y="729"/>
                    <a:pt x="99" y="709"/>
                  </a:cubicBezTo>
                  <a:cubicBezTo>
                    <a:pt x="79" y="709"/>
                    <a:pt x="79" y="709"/>
                    <a:pt x="59" y="690"/>
                  </a:cubicBezTo>
                  <a:cubicBezTo>
                    <a:pt x="59" y="709"/>
                    <a:pt x="40" y="709"/>
                    <a:pt x="20" y="709"/>
                  </a:cubicBezTo>
                  <a:lnTo>
                    <a:pt x="20" y="709"/>
                  </a:lnTo>
                  <a:lnTo>
                    <a:pt x="20" y="709"/>
                  </a:lnTo>
                  <a:cubicBezTo>
                    <a:pt x="20" y="709"/>
                    <a:pt x="20" y="709"/>
                    <a:pt x="0" y="709"/>
                  </a:cubicBezTo>
                  <a:cubicBezTo>
                    <a:pt x="20" y="709"/>
                    <a:pt x="20" y="709"/>
                    <a:pt x="20" y="709"/>
                  </a:cubicBezTo>
                  <a:cubicBezTo>
                    <a:pt x="20" y="729"/>
                    <a:pt x="40" y="749"/>
                    <a:pt x="59" y="749"/>
                  </a:cubicBezTo>
                  <a:cubicBezTo>
                    <a:pt x="99" y="768"/>
                    <a:pt x="119" y="768"/>
                    <a:pt x="158" y="788"/>
                  </a:cubicBezTo>
                  <a:cubicBezTo>
                    <a:pt x="217" y="788"/>
                    <a:pt x="276" y="788"/>
                    <a:pt x="355" y="749"/>
                  </a:cubicBezTo>
                  <a:cubicBezTo>
                    <a:pt x="375" y="729"/>
                    <a:pt x="414" y="709"/>
                    <a:pt x="434" y="670"/>
                  </a:cubicBezTo>
                  <a:cubicBezTo>
                    <a:pt x="453" y="650"/>
                    <a:pt x="473" y="611"/>
                    <a:pt x="493" y="572"/>
                  </a:cubicBezTo>
                  <a:cubicBezTo>
                    <a:pt x="513" y="532"/>
                    <a:pt x="513" y="493"/>
                    <a:pt x="513" y="453"/>
                  </a:cubicBezTo>
                  <a:cubicBezTo>
                    <a:pt x="513" y="414"/>
                    <a:pt x="513" y="375"/>
                    <a:pt x="493" y="355"/>
                  </a:cubicBezTo>
                </a:path>
              </a:pathLst>
            </a:custGeom>
            <a:solidFill>
              <a:schemeClr val="bg1"/>
            </a:solidFill>
            <a:ln>
              <a:noFill/>
            </a:ln>
            <a:effectLst/>
          </p:spPr>
          <p:txBody>
            <a:bodyPr wrap="none" anchor="ctr"/>
            <a:lstStyle/>
            <a:p>
              <a:endParaRPr lang="en-US" sz="3266" dirty="0">
                <a:latin typeface="Calibri Light" charset="0"/>
              </a:endParaRPr>
            </a:p>
          </p:txBody>
        </p:sp>
        <p:sp>
          <p:nvSpPr>
            <p:cNvPr id="92" name="Freeform 91"/>
            <p:cNvSpPr>
              <a:spLocks noChangeArrowheads="1"/>
            </p:cNvSpPr>
            <p:nvPr/>
          </p:nvSpPr>
          <p:spPr bwMode="auto">
            <a:xfrm>
              <a:off x="11062628" y="12569642"/>
              <a:ext cx="385961" cy="593342"/>
            </a:xfrm>
            <a:custGeom>
              <a:avLst/>
              <a:gdLst>
                <a:gd name="T0" fmla="*/ 512 w 591"/>
                <a:gd name="T1" fmla="*/ 414 h 907"/>
                <a:gd name="T2" fmla="*/ 512 w 591"/>
                <a:gd name="T3" fmla="*/ 414 h 907"/>
                <a:gd name="T4" fmla="*/ 413 w 591"/>
                <a:gd name="T5" fmla="*/ 414 h 907"/>
                <a:gd name="T6" fmla="*/ 354 w 591"/>
                <a:gd name="T7" fmla="*/ 315 h 907"/>
                <a:gd name="T8" fmla="*/ 413 w 591"/>
                <a:gd name="T9" fmla="*/ 374 h 907"/>
                <a:gd name="T10" fmla="*/ 571 w 591"/>
                <a:gd name="T11" fmla="*/ 335 h 907"/>
                <a:gd name="T12" fmla="*/ 472 w 591"/>
                <a:gd name="T13" fmla="*/ 217 h 907"/>
                <a:gd name="T14" fmla="*/ 433 w 591"/>
                <a:gd name="T15" fmla="*/ 197 h 907"/>
                <a:gd name="T16" fmla="*/ 295 w 591"/>
                <a:gd name="T17" fmla="*/ 0 h 907"/>
                <a:gd name="T18" fmla="*/ 157 w 591"/>
                <a:gd name="T19" fmla="*/ 217 h 907"/>
                <a:gd name="T20" fmla="*/ 138 w 591"/>
                <a:gd name="T21" fmla="*/ 217 h 907"/>
                <a:gd name="T22" fmla="*/ 39 w 591"/>
                <a:gd name="T23" fmla="*/ 315 h 907"/>
                <a:gd name="T24" fmla="*/ 196 w 591"/>
                <a:gd name="T25" fmla="*/ 374 h 907"/>
                <a:gd name="T26" fmla="*/ 256 w 591"/>
                <a:gd name="T27" fmla="*/ 315 h 907"/>
                <a:gd name="T28" fmla="*/ 196 w 591"/>
                <a:gd name="T29" fmla="*/ 414 h 907"/>
                <a:gd name="T30" fmla="*/ 79 w 591"/>
                <a:gd name="T31" fmla="*/ 414 h 907"/>
                <a:gd name="T32" fmla="*/ 19 w 591"/>
                <a:gd name="T33" fmla="*/ 670 h 907"/>
                <a:gd name="T34" fmla="*/ 295 w 591"/>
                <a:gd name="T35" fmla="*/ 906 h 907"/>
                <a:gd name="T36" fmla="*/ 590 w 591"/>
                <a:gd name="T37" fmla="*/ 670 h 907"/>
                <a:gd name="T38" fmla="*/ 512 w 591"/>
                <a:gd name="T39" fmla="*/ 414 h 907"/>
                <a:gd name="T40" fmla="*/ 236 w 591"/>
                <a:gd name="T41" fmla="*/ 177 h 907"/>
                <a:gd name="T42" fmla="*/ 236 w 591"/>
                <a:gd name="T43" fmla="*/ 177 h 907"/>
                <a:gd name="T44" fmla="*/ 217 w 591"/>
                <a:gd name="T45" fmla="*/ 157 h 907"/>
                <a:gd name="T46" fmla="*/ 236 w 591"/>
                <a:gd name="T47" fmla="*/ 138 h 907"/>
                <a:gd name="T48" fmla="*/ 256 w 591"/>
                <a:gd name="T49" fmla="*/ 157 h 907"/>
                <a:gd name="T50" fmla="*/ 236 w 591"/>
                <a:gd name="T51" fmla="*/ 177 h 907"/>
                <a:gd name="T52" fmla="*/ 334 w 591"/>
                <a:gd name="T53" fmla="*/ 157 h 907"/>
                <a:gd name="T54" fmla="*/ 334 w 591"/>
                <a:gd name="T55" fmla="*/ 157 h 907"/>
                <a:gd name="T56" fmla="*/ 354 w 591"/>
                <a:gd name="T57" fmla="*/ 138 h 907"/>
                <a:gd name="T58" fmla="*/ 394 w 591"/>
                <a:gd name="T59" fmla="*/ 157 h 907"/>
                <a:gd name="T60" fmla="*/ 354 w 591"/>
                <a:gd name="T61" fmla="*/ 177 h 907"/>
                <a:gd name="T62" fmla="*/ 334 w 591"/>
                <a:gd name="T63" fmla="*/ 15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1" h="907">
                  <a:moveTo>
                    <a:pt x="512" y="414"/>
                  </a:moveTo>
                  <a:lnTo>
                    <a:pt x="512" y="414"/>
                  </a:lnTo>
                  <a:cubicBezTo>
                    <a:pt x="472" y="433"/>
                    <a:pt x="453" y="433"/>
                    <a:pt x="413" y="414"/>
                  </a:cubicBezTo>
                  <a:cubicBezTo>
                    <a:pt x="354" y="394"/>
                    <a:pt x="354" y="335"/>
                    <a:pt x="354" y="315"/>
                  </a:cubicBezTo>
                  <a:cubicBezTo>
                    <a:pt x="374" y="335"/>
                    <a:pt x="394" y="355"/>
                    <a:pt x="413" y="374"/>
                  </a:cubicBezTo>
                  <a:cubicBezTo>
                    <a:pt x="492" y="414"/>
                    <a:pt x="551" y="374"/>
                    <a:pt x="571" y="335"/>
                  </a:cubicBezTo>
                  <a:cubicBezTo>
                    <a:pt x="590" y="276"/>
                    <a:pt x="532" y="256"/>
                    <a:pt x="472" y="217"/>
                  </a:cubicBezTo>
                  <a:cubicBezTo>
                    <a:pt x="453" y="217"/>
                    <a:pt x="453" y="217"/>
                    <a:pt x="433" y="197"/>
                  </a:cubicBezTo>
                  <a:cubicBezTo>
                    <a:pt x="394" y="59"/>
                    <a:pt x="334" y="0"/>
                    <a:pt x="295" y="0"/>
                  </a:cubicBezTo>
                  <a:cubicBezTo>
                    <a:pt x="256" y="0"/>
                    <a:pt x="196" y="59"/>
                    <a:pt x="157" y="217"/>
                  </a:cubicBezTo>
                  <a:lnTo>
                    <a:pt x="138" y="217"/>
                  </a:lnTo>
                  <a:cubicBezTo>
                    <a:pt x="79" y="236"/>
                    <a:pt x="19" y="276"/>
                    <a:pt x="39" y="315"/>
                  </a:cubicBezTo>
                  <a:cubicBezTo>
                    <a:pt x="59" y="374"/>
                    <a:pt x="118" y="394"/>
                    <a:pt x="196" y="374"/>
                  </a:cubicBezTo>
                  <a:cubicBezTo>
                    <a:pt x="217" y="374"/>
                    <a:pt x="236" y="335"/>
                    <a:pt x="256" y="315"/>
                  </a:cubicBezTo>
                  <a:cubicBezTo>
                    <a:pt x="275" y="355"/>
                    <a:pt x="256" y="394"/>
                    <a:pt x="196" y="414"/>
                  </a:cubicBezTo>
                  <a:cubicBezTo>
                    <a:pt x="157" y="433"/>
                    <a:pt x="118" y="433"/>
                    <a:pt x="79" y="414"/>
                  </a:cubicBezTo>
                  <a:cubicBezTo>
                    <a:pt x="39" y="512"/>
                    <a:pt x="0" y="611"/>
                    <a:pt x="19" y="670"/>
                  </a:cubicBezTo>
                  <a:cubicBezTo>
                    <a:pt x="19" y="788"/>
                    <a:pt x="177" y="906"/>
                    <a:pt x="295" y="906"/>
                  </a:cubicBezTo>
                  <a:cubicBezTo>
                    <a:pt x="413" y="906"/>
                    <a:pt x="571" y="788"/>
                    <a:pt x="590" y="670"/>
                  </a:cubicBezTo>
                  <a:cubicBezTo>
                    <a:pt x="590" y="611"/>
                    <a:pt x="551" y="512"/>
                    <a:pt x="512" y="414"/>
                  </a:cubicBezTo>
                  <a:close/>
                  <a:moveTo>
                    <a:pt x="236" y="177"/>
                  </a:moveTo>
                  <a:lnTo>
                    <a:pt x="236" y="177"/>
                  </a:lnTo>
                  <a:cubicBezTo>
                    <a:pt x="217" y="177"/>
                    <a:pt x="217" y="177"/>
                    <a:pt x="217" y="157"/>
                  </a:cubicBezTo>
                  <a:cubicBezTo>
                    <a:pt x="217" y="157"/>
                    <a:pt x="217" y="138"/>
                    <a:pt x="236" y="138"/>
                  </a:cubicBezTo>
                  <a:lnTo>
                    <a:pt x="256" y="157"/>
                  </a:lnTo>
                  <a:cubicBezTo>
                    <a:pt x="256" y="177"/>
                    <a:pt x="236" y="177"/>
                    <a:pt x="236" y="177"/>
                  </a:cubicBezTo>
                  <a:close/>
                  <a:moveTo>
                    <a:pt x="334" y="157"/>
                  </a:moveTo>
                  <a:lnTo>
                    <a:pt x="334" y="157"/>
                  </a:lnTo>
                  <a:lnTo>
                    <a:pt x="354" y="138"/>
                  </a:lnTo>
                  <a:cubicBezTo>
                    <a:pt x="374" y="138"/>
                    <a:pt x="394" y="157"/>
                    <a:pt x="394" y="157"/>
                  </a:cubicBezTo>
                  <a:cubicBezTo>
                    <a:pt x="394" y="177"/>
                    <a:pt x="374" y="177"/>
                    <a:pt x="354" y="177"/>
                  </a:cubicBezTo>
                  <a:cubicBezTo>
                    <a:pt x="354" y="177"/>
                    <a:pt x="334" y="177"/>
                    <a:pt x="334" y="157"/>
                  </a:cubicBezTo>
                  <a:close/>
                </a:path>
              </a:pathLst>
            </a:custGeom>
            <a:solidFill>
              <a:schemeClr val="bg1"/>
            </a:solidFill>
            <a:ln>
              <a:noFill/>
            </a:ln>
            <a:effectLst/>
          </p:spPr>
          <p:txBody>
            <a:bodyPr wrap="none" anchor="ctr"/>
            <a:lstStyle/>
            <a:p>
              <a:endParaRPr lang="en-US" sz="3266" dirty="0">
                <a:latin typeface="Calibri Light" charset="0"/>
              </a:endParaRPr>
            </a:p>
          </p:txBody>
        </p:sp>
      </p:grpSp>
      <p:grpSp>
        <p:nvGrpSpPr>
          <p:cNvPr id="93" name="Group 92"/>
          <p:cNvGrpSpPr/>
          <p:nvPr/>
        </p:nvGrpSpPr>
        <p:grpSpPr>
          <a:xfrm>
            <a:off x="9586461" y="3577361"/>
            <a:ext cx="597853" cy="540611"/>
            <a:chOff x="17698844" y="5867179"/>
            <a:chExt cx="541497" cy="489651"/>
          </a:xfrm>
        </p:grpSpPr>
        <p:sp>
          <p:nvSpPr>
            <p:cNvPr id="94" name="Freeform 93"/>
            <p:cNvSpPr>
              <a:spLocks noChangeArrowheads="1"/>
            </p:cNvSpPr>
            <p:nvPr/>
          </p:nvSpPr>
          <p:spPr bwMode="auto">
            <a:xfrm>
              <a:off x="17698844" y="5867179"/>
              <a:ext cx="541497" cy="489651"/>
            </a:xfrm>
            <a:custGeom>
              <a:avLst/>
              <a:gdLst>
                <a:gd name="T0" fmla="*/ 827 w 828"/>
                <a:gd name="T1" fmla="*/ 315 h 750"/>
                <a:gd name="T2" fmla="*/ 827 w 828"/>
                <a:gd name="T3" fmla="*/ 315 h 750"/>
                <a:gd name="T4" fmla="*/ 827 w 828"/>
                <a:gd name="T5" fmla="*/ 315 h 750"/>
                <a:gd name="T6" fmla="*/ 827 w 828"/>
                <a:gd name="T7" fmla="*/ 315 h 750"/>
                <a:gd name="T8" fmla="*/ 827 w 828"/>
                <a:gd name="T9" fmla="*/ 315 h 750"/>
                <a:gd name="T10" fmla="*/ 827 w 828"/>
                <a:gd name="T11" fmla="*/ 315 h 750"/>
                <a:gd name="T12" fmla="*/ 414 w 828"/>
                <a:gd name="T13" fmla="*/ 0 h 750"/>
                <a:gd name="T14" fmla="*/ 0 w 828"/>
                <a:gd name="T15" fmla="*/ 315 h 750"/>
                <a:gd name="T16" fmla="*/ 0 w 828"/>
                <a:gd name="T17" fmla="*/ 315 h 750"/>
                <a:gd name="T18" fmla="*/ 0 w 828"/>
                <a:gd name="T19" fmla="*/ 433 h 750"/>
                <a:gd name="T20" fmla="*/ 0 w 828"/>
                <a:gd name="T21" fmla="*/ 433 h 750"/>
                <a:gd name="T22" fmla="*/ 0 w 828"/>
                <a:gd name="T23" fmla="*/ 453 h 750"/>
                <a:gd name="T24" fmla="*/ 0 w 828"/>
                <a:gd name="T25" fmla="*/ 453 h 750"/>
                <a:gd name="T26" fmla="*/ 0 w 828"/>
                <a:gd name="T27" fmla="*/ 453 h 750"/>
                <a:gd name="T28" fmla="*/ 414 w 828"/>
                <a:gd name="T29" fmla="*/ 749 h 750"/>
                <a:gd name="T30" fmla="*/ 827 w 828"/>
                <a:gd name="T31" fmla="*/ 453 h 750"/>
                <a:gd name="T32" fmla="*/ 827 w 828"/>
                <a:gd name="T33" fmla="*/ 453 h 750"/>
                <a:gd name="T34" fmla="*/ 827 w 828"/>
                <a:gd name="T35" fmla="*/ 453 h 750"/>
                <a:gd name="T36" fmla="*/ 827 w 828"/>
                <a:gd name="T37" fmla="*/ 433 h 750"/>
                <a:gd name="T38" fmla="*/ 827 w 828"/>
                <a:gd name="T39" fmla="*/ 433 h 750"/>
                <a:gd name="T40" fmla="*/ 827 w 828"/>
                <a:gd name="T41" fmla="*/ 315 h 750"/>
                <a:gd name="T42" fmla="*/ 414 w 828"/>
                <a:gd name="T43" fmla="*/ 709 h 750"/>
                <a:gd name="T44" fmla="*/ 414 w 828"/>
                <a:gd name="T45" fmla="*/ 709 h 750"/>
                <a:gd name="T46" fmla="*/ 39 w 828"/>
                <a:gd name="T47" fmla="*/ 453 h 750"/>
                <a:gd name="T48" fmla="*/ 39 w 828"/>
                <a:gd name="T49" fmla="*/ 453 h 750"/>
                <a:gd name="T50" fmla="*/ 414 w 828"/>
                <a:gd name="T51" fmla="*/ 630 h 750"/>
                <a:gd name="T52" fmla="*/ 788 w 828"/>
                <a:gd name="T53" fmla="*/ 453 h 750"/>
                <a:gd name="T54" fmla="*/ 414 w 828"/>
                <a:gd name="T55" fmla="*/ 709 h 750"/>
                <a:gd name="T56" fmla="*/ 788 w 828"/>
                <a:gd name="T57" fmla="*/ 315 h 750"/>
                <a:gd name="T58" fmla="*/ 788 w 828"/>
                <a:gd name="T59" fmla="*/ 315 h 750"/>
                <a:gd name="T60" fmla="*/ 414 w 828"/>
                <a:gd name="T61" fmla="*/ 591 h 750"/>
                <a:gd name="T62" fmla="*/ 39 w 828"/>
                <a:gd name="T63" fmla="*/ 315 h 750"/>
                <a:gd name="T64" fmla="*/ 39 w 828"/>
                <a:gd name="T65" fmla="*/ 295 h 750"/>
                <a:gd name="T66" fmla="*/ 39 w 828"/>
                <a:gd name="T67" fmla="*/ 295 h 750"/>
                <a:gd name="T68" fmla="*/ 414 w 828"/>
                <a:gd name="T69" fmla="*/ 39 h 750"/>
                <a:gd name="T70" fmla="*/ 788 w 828"/>
                <a:gd name="T71" fmla="*/ 315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8" h="750">
                  <a:moveTo>
                    <a:pt x="827" y="315"/>
                  </a:moveTo>
                  <a:lnTo>
                    <a:pt x="827" y="315"/>
                  </a:lnTo>
                  <a:lnTo>
                    <a:pt x="827" y="315"/>
                  </a:lnTo>
                  <a:lnTo>
                    <a:pt x="827" y="315"/>
                  </a:lnTo>
                  <a:lnTo>
                    <a:pt x="827" y="315"/>
                  </a:lnTo>
                  <a:lnTo>
                    <a:pt x="827" y="315"/>
                  </a:lnTo>
                  <a:cubicBezTo>
                    <a:pt x="827" y="138"/>
                    <a:pt x="650" y="0"/>
                    <a:pt x="414" y="0"/>
                  </a:cubicBezTo>
                  <a:cubicBezTo>
                    <a:pt x="197" y="0"/>
                    <a:pt x="0" y="138"/>
                    <a:pt x="0" y="315"/>
                  </a:cubicBezTo>
                  <a:lnTo>
                    <a:pt x="0" y="315"/>
                  </a:lnTo>
                  <a:cubicBezTo>
                    <a:pt x="0" y="433"/>
                    <a:pt x="0" y="433"/>
                    <a:pt x="0" y="433"/>
                  </a:cubicBezTo>
                  <a:lnTo>
                    <a:pt x="0" y="433"/>
                  </a:lnTo>
                  <a:cubicBezTo>
                    <a:pt x="0" y="453"/>
                    <a:pt x="0" y="453"/>
                    <a:pt x="0" y="453"/>
                  </a:cubicBezTo>
                  <a:lnTo>
                    <a:pt x="0" y="453"/>
                  </a:lnTo>
                  <a:lnTo>
                    <a:pt x="0" y="453"/>
                  </a:lnTo>
                  <a:cubicBezTo>
                    <a:pt x="20" y="630"/>
                    <a:pt x="197" y="749"/>
                    <a:pt x="414" y="749"/>
                  </a:cubicBezTo>
                  <a:cubicBezTo>
                    <a:pt x="631" y="749"/>
                    <a:pt x="827" y="630"/>
                    <a:pt x="827" y="453"/>
                  </a:cubicBezTo>
                  <a:lnTo>
                    <a:pt x="827" y="453"/>
                  </a:lnTo>
                  <a:lnTo>
                    <a:pt x="827" y="453"/>
                  </a:lnTo>
                  <a:cubicBezTo>
                    <a:pt x="827" y="433"/>
                    <a:pt x="827" y="433"/>
                    <a:pt x="827" y="433"/>
                  </a:cubicBezTo>
                  <a:lnTo>
                    <a:pt x="827" y="433"/>
                  </a:lnTo>
                  <a:lnTo>
                    <a:pt x="827" y="315"/>
                  </a:lnTo>
                  <a:close/>
                  <a:moveTo>
                    <a:pt x="414" y="709"/>
                  </a:moveTo>
                  <a:lnTo>
                    <a:pt x="414" y="709"/>
                  </a:lnTo>
                  <a:cubicBezTo>
                    <a:pt x="217" y="709"/>
                    <a:pt x="59" y="591"/>
                    <a:pt x="39" y="453"/>
                  </a:cubicBezTo>
                  <a:lnTo>
                    <a:pt x="39" y="453"/>
                  </a:lnTo>
                  <a:cubicBezTo>
                    <a:pt x="118" y="551"/>
                    <a:pt x="256" y="630"/>
                    <a:pt x="414" y="630"/>
                  </a:cubicBezTo>
                  <a:cubicBezTo>
                    <a:pt x="571" y="630"/>
                    <a:pt x="729" y="551"/>
                    <a:pt x="788" y="453"/>
                  </a:cubicBezTo>
                  <a:cubicBezTo>
                    <a:pt x="788" y="591"/>
                    <a:pt x="611" y="709"/>
                    <a:pt x="414" y="709"/>
                  </a:cubicBezTo>
                  <a:close/>
                  <a:moveTo>
                    <a:pt x="788" y="315"/>
                  </a:moveTo>
                  <a:lnTo>
                    <a:pt x="788" y="315"/>
                  </a:lnTo>
                  <a:cubicBezTo>
                    <a:pt x="788" y="453"/>
                    <a:pt x="631" y="591"/>
                    <a:pt x="414" y="591"/>
                  </a:cubicBezTo>
                  <a:cubicBezTo>
                    <a:pt x="217" y="591"/>
                    <a:pt x="59" y="472"/>
                    <a:pt x="39" y="315"/>
                  </a:cubicBezTo>
                  <a:cubicBezTo>
                    <a:pt x="39" y="295"/>
                    <a:pt x="39" y="295"/>
                    <a:pt x="39" y="295"/>
                  </a:cubicBezTo>
                  <a:lnTo>
                    <a:pt x="39" y="295"/>
                  </a:lnTo>
                  <a:cubicBezTo>
                    <a:pt x="59" y="157"/>
                    <a:pt x="217" y="39"/>
                    <a:pt x="414" y="39"/>
                  </a:cubicBezTo>
                  <a:cubicBezTo>
                    <a:pt x="631" y="39"/>
                    <a:pt x="788" y="157"/>
                    <a:pt x="788" y="315"/>
                  </a:cubicBezTo>
                  <a:close/>
                </a:path>
              </a:pathLst>
            </a:custGeom>
            <a:solidFill>
              <a:schemeClr val="bg1"/>
            </a:solidFill>
            <a:ln>
              <a:noFill/>
            </a:ln>
            <a:effectLst/>
          </p:spPr>
          <p:txBody>
            <a:bodyPr wrap="none" anchor="ctr"/>
            <a:lstStyle/>
            <a:p>
              <a:endParaRPr lang="en-US" sz="3266" dirty="0">
                <a:latin typeface="Calibri Light" charset="0"/>
              </a:endParaRPr>
            </a:p>
          </p:txBody>
        </p:sp>
        <p:sp>
          <p:nvSpPr>
            <p:cNvPr id="95" name="Freeform 94"/>
            <p:cNvSpPr>
              <a:spLocks noChangeArrowheads="1"/>
            </p:cNvSpPr>
            <p:nvPr/>
          </p:nvSpPr>
          <p:spPr bwMode="auto">
            <a:xfrm>
              <a:off x="17739168" y="5944945"/>
              <a:ext cx="463730" cy="115212"/>
            </a:xfrm>
            <a:custGeom>
              <a:avLst/>
              <a:gdLst>
                <a:gd name="T0" fmla="*/ 20 w 711"/>
                <a:gd name="T1" fmla="*/ 158 h 178"/>
                <a:gd name="T2" fmla="*/ 20 w 711"/>
                <a:gd name="T3" fmla="*/ 158 h 178"/>
                <a:gd name="T4" fmla="*/ 20 w 711"/>
                <a:gd name="T5" fmla="*/ 177 h 178"/>
                <a:gd name="T6" fmla="*/ 40 w 711"/>
                <a:gd name="T7" fmla="*/ 177 h 178"/>
                <a:gd name="T8" fmla="*/ 40 w 711"/>
                <a:gd name="T9" fmla="*/ 177 h 178"/>
                <a:gd name="T10" fmla="*/ 355 w 711"/>
                <a:gd name="T11" fmla="*/ 39 h 178"/>
                <a:gd name="T12" fmla="*/ 670 w 711"/>
                <a:gd name="T13" fmla="*/ 177 h 178"/>
                <a:gd name="T14" fmla="*/ 710 w 711"/>
                <a:gd name="T15" fmla="*/ 177 h 178"/>
                <a:gd name="T16" fmla="*/ 710 w 711"/>
                <a:gd name="T17" fmla="*/ 158 h 178"/>
                <a:gd name="T18" fmla="*/ 355 w 711"/>
                <a:gd name="T19" fmla="*/ 0 h 178"/>
                <a:gd name="T20" fmla="*/ 20 w 711"/>
                <a:gd name="T21" fmla="*/ 15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1" h="178">
                  <a:moveTo>
                    <a:pt x="20" y="158"/>
                  </a:moveTo>
                  <a:lnTo>
                    <a:pt x="20" y="158"/>
                  </a:lnTo>
                  <a:cubicBezTo>
                    <a:pt x="0" y="158"/>
                    <a:pt x="0" y="177"/>
                    <a:pt x="20" y="177"/>
                  </a:cubicBezTo>
                  <a:cubicBezTo>
                    <a:pt x="20" y="177"/>
                    <a:pt x="20" y="177"/>
                    <a:pt x="40" y="177"/>
                  </a:cubicBezTo>
                  <a:lnTo>
                    <a:pt x="40" y="177"/>
                  </a:lnTo>
                  <a:cubicBezTo>
                    <a:pt x="118" y="99"/>
                    <a:pt x="237" y="39"/>
                    <a:pt x="355" y="39"/>
                  </a:cubicBezTo>
                  <a:cubicBezTo>
                    <a:pt x="493" y="39"/>
                    <a:pt x="611" y="99"/>
                    <a:pt x="670" y="177"/>
                  </a:cubicBezTo>
                  <a:cubicBezTo>
                    <a:pt x="670" y="177"/>
                    <a:pt x="689" y="177"/>
                    <a:pt x="710" y="177"/>
                  </a:cubicBezTo>
                  <a:lnTo>
                    <a:pt x="710" y="158"/>
                  </a:lnTo>
                  <a:cubicBezTo>
                    <a:pt x="631" y="59"/>
                    <a:pt x="493" y="0"/>
                    <a:pt x="355" y="0"/>
                  </a:cubicBezTo>
                  <a:cubicBezTo>
                    <a:pt x="217" y="0"/>
                    <a:pt x="99" y="59"/>
                    <a:pt x="20" y="158"/>
                  </a:cubicBezTo>
                </a:path>
              </a:pathLst>
            </a:custGeom>
            <a:solidFill>
              <a:schemeClr val="bg1"/>
            </a:solidFill>
            <a:ln>
              <a:noFill/>
            </a:ln>
            <a:effectLst/>
          </p:spPr>
          <p:txBody>
            <a:bodyPr wrap="none" anchor="ctr"/>
            <a:lstStyle/>
            <a:p>
              <a:endParaRPr lang="en-US" sz="3266" dirty="0">
                <a:latin typeface="Calibri Light" charset="0"/>
              </a:endParaRPr>
            </a:p>
          </p:txBody>
        </p:sp>
        <p:sp>
          <p:nvSpPr>
            <p:cNvPr id="96" name="Freeform 95"/>
            <p:cNvSpPr>
              <a:spLocks noChangeArrowheads="1"/>
            </p:cNvSpPr>
            <p:nvPr/>
          </p:nvSpPr>
          <p:spPr bwMode="auto">
            <a:xfrm>
              <a:off x="17906226" y="6011194"/>
              <a:ext cx="233305" cy="141134"/>
            </a:xfrm>
            <a:custGeom>
              <a:avLst/>
              <a:gdLst>
                <a:gd name="T0" fmla="*/ 237 w 356"/>
                <a:gd name="T1" fmla="*/ 98 h 217"/>
                <a:gd name="T2" fmla="*/ 237 w 356"/>
                <a:gd name="T3" fmla="*/ 98 h 217"/>
                <a:gd name="T4" fmla="*/ 197 w 356"/>
                <a:gd name="T5" fmla="*/ 98 h 217"/>
                <a:gd name="T6" fmla="*/ 217 w 356"/>
                <a:gd name="T7" fmla="*/ 59 h 217"/>
                <a:gd name="T8" fmla="*/ 99 w 356"/>
                <a:gd name="T9" fmla="*/ 0 h 217"/>
                <a:gd name="T10" fmla="*/ 0 w 356"/>
                <a:gd name="T11" fmla="*/ 59 h 217"/>
                <a:gd name="T12" fmla="*/ 99 w 356"/>
                <a:gd name="T13" fmla="*/ 138 h 217"/>
                <a:gd name="T14" fmla="*/ 138 w 356"/>
                <a:gd name="T15" fmla="*/ 138 h 217"/>
                <a:gd name="T16" fmla="*/ 138 w 356"/>
                <a:gd name="T17" fmla="*/ 157 h 217"/>
                <a:gd name="T18" fmla="*/ 237 w 356"/>
                <a:gd name="T19" fmla="*/ 216 h 217"/>
                <a:gd name="T20" fmla="*/ 355 w 356"/>
                <a:gd name="T21" fmla="*/ 157 h 217"/>
                <a:gd name="T22" fmla="*/ 237 w 356"/>
                <a:gd name="T23" fmla="*/ 9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6" h="217">
                  <a:moveTo>
                    <a:pt x="237" y="98"/>
                  </a:moveTo>
                  <a:lnTo>
                    <a:pt x="237" y="98"/>
                  </a:lnTo>
                  <a:cubicBezTo>
                    <a:pt x="237" y="98"/>
                    <a:pt x="217" y="98"/>
                    <a:pt x="197" y="98"/>
                  </a:cubicBezTo>
                  <a:cubicBezTo>
                    <a:pt x="217" y="78"/>
                    <a:pt x="217" y="78"/>
                    <a:pt x="217" y="59"/>
                  </a:cubicBezTo>
                  <a:cubicBezTo>
                    <a:pt x="217" y="39"/>
                    <a:pt x="158" y="0"/>
                    <a:pt x="99" y="0"/>
                  </a:cubicBezTo>
                  <a:cubicBezTo>
                    <a:pt x="60" y="0"/>
                    <a:pt x="0" y="39"/>
                    <a:pt x="0" y="59"/>
                  </a:cubicBezTo>
                  <a:cubicBezTo>
                    <a:pt x="0" y="98"/>
                    <a:pt x="60" y="138"/>
                    <a:pt x="99" y="138"/>
                  </a:cubicBezTo>
                  <a:cubicBezTo>
                    <a:pt x="118" y="138"/>
                    <a:pt x="138" y="138"/>
                    <a:pt x="138" y="138"/>
                  </a:cubicBezTo>
                  <a:cubicBezTo>
                    <a:pt x="138" y="138"/>
                    <a:pt x="138" y="138"/>
                    <a:pt x="138" y="157"/>
                  </a:cubicBezTo>
                  <a:cubicBezTo>
                    <a:pt x="138" y="196"/>
                    <a:pt x="177" y="216"/>
                    <a:pt x="237" y="216"/>
                  </a:cubicBezTo>
                  <a:cubicBezTo>
                    <a:pt x="296" y="216"/>
                    <a:pt x="355" y="196"/>
                    <a:pt x="355" y="157"/>
                  </a:cubicBezTo>
                  <a:cubicBezTo>
                    <a:pt x="355" y="117"/>
                    <a:pt x="296" y="98"/>
                    <a:pt x="237" y="98"/>
                  </a:cubicBezTo>
                </a:path>
              </a:pathLst>
            </a:custGeom>
            <a:solidFill>
              <a:schemeClr val="bg1"/>
            </a:solidFill>
            <a:ln>
              <a:noFill/>
            </a:ln>
            <a:effectLst/>
          </p:spPr>
          <p:txBody>
            <a:bodyPr wrap="none" anchor="ctr"/>
            <a:lstStyle/>
            <a:p>
              <a:endParaRPr lang="en-US" sz="3266" dirty="0">
                <a:latin typeface="Calibri Light" charset="0"/>
              </a:endParaRPr>
            </a:p>
          </p:txBody>
        </p:sp>
        <p:sp>
          <p:nvSpPr>
            <p:cNvPr id="97" name="Freeform 96"/>
            <p:cNvSpPr>
              <a:spLocks noChangeArrowheads="1"/>
            </p:cNvSpPr>
            <p:nvPr/>
          </p:nvSpPr>
          <p:spPr bwMode="auto">
            <a:xfrm>
              <a:off x="17814057" y="6112003"/>
              <a:ext cx="115212" cy="63367"/>
            </a:xfrm>
            <a:custGeom>
              <a:avLst/>
              <a:gdLst>
                <a:gd name="T0" fmla="*/ 79 w 178"/>
                <a:gd name="T1" fmla="*/ 0 h 99"/>
                <a:gd name="T2" fmla="*/ 79 w 178"/>
                <a:gd name="T3" fmla="*/ 0 h 99"/>
                <a:gd name="T4" fmla="*/ 0 w 178"/>
                <a:gd name="T5" fmla="*/ 59 h 99"/>
                <a:gd name="T6" fmla="*/ 79 w 178"/>
                <a:gd name="T7" fmla="*/ 98 h 99"/>
                <a:gd name="T8" fmla="*/ 177 w 178"/>
                <a:gd name="T9" fmla="*/ 59 h 99"/>
                <a:gd name="T10" fmla="*/ 79 w 178"/>
                <a:gd name="T11" fmla="*/ 0 h 99"/>
              </a:gdLst>
              <a:ahLst/>
              <a:cxnLst>
                <a:cxn ang="0">
                  <a:pos x="T0" y="T1"/>
                </a:cxn>
                <a:cxn ang="0">
                  <a:pos x="T2" y="T3"/>
                </a:cxn>
                <a:cxn ang="0">
                  <a:pos x="T4" y="T5"/>
                </a:cxn>
                <a:cxn ang="0">
                  <a:pos x="T6" y="T7"/>
                </a:cxn>
                <a:cxn ang="0">
                  <a:pos x="T8" y="T9"/>
                </a:cxn>
                <a:cxn ang="0">
                  <a:pos x="T10" y="T11"/>
                </a:cxn>
              </a:cxnLst>
              <a:rect l="0" t="0" r="r" b="b"/>
              <a:pathLst>
                <a:path w="178" h="99">
                  <a:moveTo>
                    <a:pt x="79" y="0"/>
                  </a:moveTo>
                  <a:lnTo>
                    <a:pt x="79" y="0"/>
                  </a:lnTo>
                  <a:cubicBezTo>
                    <a:pt x="40" y="0"/>
                    <a:pt x="0" y="20"/>
                    <a:pt x="0" y="59"/>
                  </a:cubicBezTo>
                  <a:cubicBezTo>
                    <a:pt x="0" y="79"/>
                    <a:pt x="40" y="98"/>
                    <a:pt x="79" y="98"/>
                  </a:cubicBezTo>
                  <a:cubicBezTo>
                    <a:pt x="138" y="98"/>
                    <a:pt x="177" y="79"/>
                    <a:pt x="177" y="59"/>
                  </a:cubicBezTo>
                  <a:cubicBezTo>
                    <a:pt x="177" y="20"/>
                    <a:pt x="138" y="0"/>
                    <a:pt x="79" y="0"/>
                  </a:cubicBezTo>
                </a:path>
              </a:pathLst>
            </a:custGeom>
            <a:solidFill>
              <a:schemeClr val="bg1"/>
            </a:solidFill>
            <a:ln>
              <a:noFill/>
            </a:ln>
            <a:effectLst/>
          </p:spPr>
          <p:txBody>
            <a:bodyPr wrap="none" anchor="ctr"/>
            <a:lstStyle/>
            <a:p>
              <a:endParaRPr lang="en-US" sz="3266" dirty="0">
                <a:latin typeface="Calibri Light" charset="0"/>
              </a:endParaRPr>
            </a:p>
          </p:txBody>
        </p:sp>
      </p:grpSp>
      <p:sp>
        <p:nvSpPr>
          <p:cNvPr id="3" name="Title 2"/>
          <p:cNvSpPr>
            <a:spLocks noGrp="1"/>
          </p:cNvSpPr>
          <p:nvPr>
            <p:ph type="ctrTitle"/>
          </p:nvPr>
        </p:nvSpPr>
        <p:spPr>
          <a:xfrm>
            <a:off x="1230313" y="139011"/>
            <a:ext cx="9627098" cy="665593"/>
          </a:xfrm>
          <a:prstGeom prst="rect">
            <a:avLst/>
          </a:prstGeom>
        </p:spPr>
        <p:txBody>
          <a:bodyPr/>
          <a:lstStyle/>
          <a:p>
            <a:r>
              <a:rPr lang="en-US" dirty="0" smtClean="0"/>
              <a:t>EVERY STEP OF THE WAY</a:t>
            </a:r>
            <a:endParaRPr lang="en-US" dirty="0"/>
          </a:p>
        </p:txBody>
      </p:sp>
      <p:sp>
        <p:nvSpPr>
          <p:cNvPr id="11" name="Slide Number Placeholder 10"/>
          <p:cNvSpPr>
            <a:spLocks noGrp="1"/>
          </p:cNvSpPr>
          <p:nvPr>
            <p:ph type="sldNum" sz="quarter" idx="12"/>
          </p:nvPr>
        </p:nvSpPr>
        <p:spPr/>
        <p:txBody>
          <a:bodyPr/>
          <a:lstStyle/>
          <a:p>
            <a:fld id="{3BC203EE-C538-43DB-87DD-CBA0AB4CCDD0}" type="slidenum">
              <a:rPr lang="en-GB" smtClean="0"/>
              <a:pPr/>
              <a:t>2</a:t>
            </a:fld>
            <a:endParaRPr lang="en-GB"/>
          </a:p>
        </p:txBody>
      </p:sp>
      <p:sp>
        <p:nvSpPr>
          <p:cNvPr id="4" name="Footer Placeholder 3"/>
          <p:cNvSpPr>
            <a:spLocks noGrp="1"/>
          </p:cNvSpPr>
          <p:nvPr>
            <p:ph type="ftr" sz="quarter" idx="11"/>
          </p:nvPr>
        </p:nvSpPr>
        <p:spPr/>
        <p:txBody>
          <a:bodyPr/>
          <a:lstStyle/>
          <a:p>
            <a:r>
              <a:rPr lang="en-IN" smtClean="0"/>
              <a:t>EVERY STEP OF THE WAY</a:t>
            </a:r>
            <a:endParaRPr lang="en-GB" dirty="0"/>
          </a:p>
        </p:txBody>
      </p:sp>
      <p:grpSp>
        <p:nvGrpSpPr>
          <p:cNvPr id="62" name="Group 61"/>
          <p:cNvGrpSpPr/>
          <p:nvPr/>
        </p:nvGrpSpPr>
        <p:grpSpPr>
          <a:xfrm>
            <a:off x="5807558" y="3399920"/>
            <a:ext cx="523571" cy="825629"/>
            <a:chOff x="6068184" y="4104433"/>
            <a:chExt cx="449328" cy="708554"/>
          </a:xfrm>
        </p:grpSpPr>
        <p:sp>
          <p:nvSpPr>
            <p:cNvPr id="63" name="Freeform 62"/>
            <p:cNvSpPr>
              <a:spLocks noChangeArrowheads="1"/>
            </p:cNvSpPr>
            <p:nvPr/>
          </p:nvSpPr>
          <p:spPr bwMode="auto">
            <a:xfrm>
              <a:off x="6068184" y="4104433"/>
              <a:ext cx="348517" cy="527094"/>
            </a:xfrm>
            <a:custGeom>
              <a:avLst/>
              <a:gdLst>
                <a:gd name="T0" fmla="*/ 256 w 533"/>
                <a:gd name="T1" fmla="*/ 808 h 809"/>
                <a:gd name="T2" fmla="*/ 256 w 533"/>
                <a:gd name="T3" fmla="*/ 808 h 809"/>
                <a:gd name="T4" fmla="*/ 334 w 533"/>
                <a:gd name="T5" fmla="*/ 808 h 809"/>
                <a:gd name="T6" fmla="*/ 512 w 533"/>
                <a:gd name="T7" fmla="*/ 748 h 809"/>
                <a:gd name="T8" fmla="*/ 512 w 533"/>
                <a:gd name="T9" fmla="*/ 709 h 809"/>
                <a:gd name="T10" fmla="*/ 472 w 533"/>
                <a:gd name="T11" fmla="*/ 709 h 809"/>
                <a:gd name="T12" fmla="*/ 275 w 533"/>
                <a:gd name="T13" fmla="*/ 748 h 809"/>
                <a:gd name="T14" fmla="*/ 98 w 533"/>
                <a:gd name="T15" fmla="*/ 630 h 809"/>
                <a:gd name="T16" fmla="*/ 59 w 533"/>
                <a:gd name="T17" fmla="*/ 414 h 809"/>
                <a:gd name="T18" fmla="*/ 177 w 533"/>
                <a:gd name="T19" fmla="*/ 256 h 809"/>
                <a:gd name="T20" fmla="*/ 354 w 533"/>
                <a:gd name="T21" fmla="*/ 552 h 809"/>
                <a:gd name="T22" fmla="*/ 354 w 533"/>
                <a:gd name="T23" fmla="*/ 552 h 809"/>
                <a:gd name="T24" fmla="*/ 354 w 533"/>
                <a:gd name="T25" fmla="*/ 552 h 809"/>
                <a:gd name="T26" fmla="*/ 354 w 533"/>
                <a:gd name="T27" fmla="*/ 552 h 809"/>
                <a:gd name="T28" fmla="*/ 354 w 533"/>
                <a:gd name="T29" fmla="*/ 552 h 809"/>
                <a:gd name="T30" fmla="*/ 453 w 533"/>
                <a:gd name="T31" fmla="*/ 552 h 809"/>
                <a:gd name="T32" fmla="*/ 512 w 533"/>
                <a:gd name="T33" fmla="*/ 453 h 809"/>
                <a:gd name="T34" fmla="*/ 512 w 533"/>
                <a:gd name="T35" fmla="*/ 453 h 809"/>
                <a:gd name="T36" fmla="*/ 236 w 533"/>
                <a:gd name="T37" fmla="*/ 20 h 809"/>
                <a:gd name="T38" fmla="*/ 236 w 533"/>
                <a:gd name="T39" fmla="*/ 20 h 809"/>
                <a:gd name="T40" fmla="*/ 236 w 533"/>
                <a:gd name="T41" fmla="*/ 20 h 809"/>
                <a:gd name="T42" fmla="*/ 138 w 533"/>
                <a:gd name="T43" fmla="*/ 39 h 809"/>
                <a:gd name="T44" fmla="*/ 78 w 533"/>
                <a:gd name="T45" fmla="*/ 118 h 809"/>
                <a:gd name="T46" fmla="*/ 78 w 533"/>
                <a:gd name="T47" fmla="*/ 118 h 809"/>
                <a:gd name="T48" fmla="*/ 78 w 533"/>
                <a:gd name="T49" fmla="*/ 118 h 809"/>
                <a:gd name="T50" fmla="*/ 138 w 533"/>
                <a:gd name="T51" fmla="*/ 217 h 809"/>
                <a:gd name="T52" fmla="*/ 19 w 533"/>
                <a:gd name="T53" fmla="*/ 414 h 809"/>
                <a:gd name="T54" fmla="*/ 59 w 533"/>
                <a:gd name="T55" fmla="*/ 650 h 809"/>
                <a:gd name="T56" fmla="*/ 256 w 533"/>
                <a:gd name="T57" fmla="*/ 808 h 809"/>
                <a:gd name="T58" fmla="*/ 118 w 533"/>
                <a:gd name="T59" fmla="*/ 98 h 809"/>
                <a:gd name="T60" fmla="*/ 118 w 533"/>
                <a:gd name="T61" fmla="*/ 98 h 809"/>
                <a:gd name="T62" fmla="*/ 138 w 533"/>
                <a:gd name="T63" fmla="*/ 59 h 809"/>
                <a:gd name="T64" fmla="*/ 217 w 533"/>
                <a:gd name="T65" fmla="*/ 39 h 809"/>
                <a:gd name="T66" fmla="*/ 177 w 533"/>
                <a:gd name="T67" fmla="*/ 98 h 809"/>
                <a:gd name="T68" fmla="*/ 118 w 533"/>
                <a:gd name="T69" fmla="*/ 98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3" h="809">
                  <a:moveTo>
                    <a:pt x="256" y="808"/>
                  </a:moveTo>
                  <a:lnTo>
                    <a:pt x="256" y="808"/>
                  </a:lnTo>
                  <a:cubicBezTo>
                    <a:pt x="275" y="808"/>
                    <a:pt x="315" y="808"/>
                    <a:pt x="334" y="808"/>
                  </a:cubicBezTo>
                  <a:cubicBezTo>
                    <a:pt x="394" y="808"/>
                    <a:pt x="453" y="788"/>
                    <a:pt x="512" y="748"/>
                  </a:cubicBezTo>
                  <a:cubicBezTo>
                    <a:pt x="512" y="748"/>
                    <a:pt x="532" y="729"/>
                    <a:pt x="512" y="709"/>
                  </a:cubicBezTo>
                  <a:cubicBezTo>
                    <a:pt x="512" y="709"/>
                    <a:pt x="492" y="709"/>
                    <a:pt x="472" y="709"/>
                  </a:cubicBezTo>
                  <a:cubicBezTo>
                    <a:pt x="413" y="748"/>
                    <a:pt x="334" y="769"/>
                    <a:pt x="275" y="748"/>
                  </a:cubicBezTo>
                  <a:cubicBezTo>
                    <a:pt x="196" y="729"/>
                    <a:pt x="138" y="690"/>
                    <a:pt x="98" y="630"/>
                  </a:cubicBezTo>
                  <a:cubicBezTo>
                    <a:pt x="59" y="571"/>
                    <a:pt x="39" y="492"/>
                    <a:pt x="59" y="414"/>
                  </a:cubicBezTo>
                  <a:cubicBezTo>
                    <a:pt x="78" y="354"/>
                    <a:pt x="118" y="296"/>
                    <a:pt x="177" y="256"/>
                  </a:cubicBezTo>
                  <a:cubicBezTo>
                    <a:pt x="354" y="552"/>
                    <a:pt x="354" y="552"/>
                    <a:pt x="354" y="552"/>
                  </a:cubicBezTo>
                  <a:lnTo>
                    <a:pt x="354" y="552"/>
                  </a:lnTo>
                  <a:lnTo>
                    <a:pt x="354" y="552"/>
                  </a:lnTo>
                  <a:lnTo>
                    <a:pt x="354" y="552"/>
                  </a:lnTo>
                  <a:lnTo>
                    <a:pt x="354" y="552"/>
                  </a:lnTo>
                  <a:cubicBezTo>
                    <a:pt x="374" y="571"/>
                    <a:pt x="413" y="571"/>
                    <a:pt x="453" y="552"/>
                  </a:cubicBezTo>
                  <a:cubicBezTo>
                    <a:pt x="512" y="512"/>
                    <a:pt x="532" y="473"/>
                    <a:pt x="512" y="453"/>
                  </a:cubicBezTo>
                  <a:lnTo>
                    <a:pt x="512" y="453"/>
                  </a:lnTo>
                  <a:cubicBezTo>
                    <a:pt x="236" y="20"/>
                    <a:pt x="236" y="20"/>
                    <a:pt x="236" y="20"/>
                  </a:cubicBezTo>
                  <a:lnTo>
                    <a:pt x="236" y="20"/>
                  </a:lnTo>
                  <a:lnTo>
                    <a:pt x="236" y="20"/>
                  </a:lnTo>
                  <a:cubicBezTo>
                    <a:pt x="236" y="0"/>
                    <a:pt x="177" y="0"/>
                    <a:pt x="138" y="39"/>
                  </a:cubicBezTo>
                  <a:cubicBezTo>
                    <a:pt x="98" y="59"/>
                    <a:pt x="59" y="98"/>
                    <a:pt x="78" y="118"/>
                  </a:cubicBezTo>
                  <a:lnTo>
                    <a:pt x="78" y="118"/>
                  </a:lnTo>
                  <a:lnTo>
                    <a:pt x="78" y="118"/>
                  </a:lnTo>
                  <a:cubicBezTo>
                    <a:pt x="138" y="217"/>
                    <a:pt x="138" y="217"/>
                    <a:pt x="138" y="217"/>
                  </a:cubicBezTo>
                  <a:cubicBezTo>
                    <a:pt x="78" y="256"/>
                    <a:pt x="19" y="335"/>
                    <a:pt x="19" y="414"/>
                  </a:cubicBezTo>
                  <a:cubicBezTo>
                    <a:pt x="0" y="492"/>
                    <a:pt x="0" y="571"/>
                    <a:pt x="59" y="650"/>
                  </a:cubicBezTo>
                  <a:cubicBezTo>
                    <a:pt x="98" y="729"/>
                    <a:pt x="177" y="788"/>
                    <a:pt x="256" y="808"/>
                  </a:cubicBezTo>
                  <a:close/>
                  <a:moveTo>
                    <a:pt x="118" y="98"/>
                  </a:moveTo>
                  <a:lnTo>
                    <a:pt x="118" y="98"/>
                  </a:lnTo>
                  <a:cubicBezTo>
                    <a:pt x="98" y="98"/>
                    <a:pt x="118" y="59"/>
                    <a:pt x="138" y="59"/>
                  </a:cubicBezTo>
                  <a:cubicBezTo>
                    <a:pt x="177" y="39"/>
                    <a:pt x="196" y="20"/>
                    <a:pt x="217" y="39"/>
                  </a:cubicBezTo>
                  <a:cubicBezTo>
                    <a:pt x="217" y="59"/>
                    <a:pt x="196" y="79"/>
                    <a:pt x="177" y="98"/>
                  </a:cubicBezTo>
                  <a:cubicBezTo>
                    <a:pt x="157" y="118"/>
                    <a:pt x="118" y="118"/>
                    <a:pt x="118" y="98"/>
                  </a:cubicBezTo>
                  <a:close/>
                </a:path>
              </a:pathLst>
            </a:custGeom>
            <a:solidFill>
              <a:schemeClr val="bg1"/>
            </a:solidFill>
            <a:ln>
              <a:noFill/>
            </a:ln>
            <a:effectLst/>
          </p:spPr>
          <p:txBody>
            <a:bodyPr wrap="none" anchor="ctr"/>
            <a:lstStyle/>
            <a:p>
              <a:endParaRPr lang="en-US" sz="3266" dirty="0">
                <a:latin typeface="Calibri Light" charset="0"/>
              </a:endParaRPr>
            </a:p>
          </p:txBody>
        </p:sp>
        <p:sp>
          <p:nvSpPr>
            <p:cNvPr id="71" name="Freeform 70"/>
            <p:cNvSpPr>
              <a:spLocks noChangeArrowheads="1"/>
            </p:cNvSpPr>
            <p:nvPr/>
          </p:nvSpPr>
          <p:spPr bwMode="auto">
            <a:xfrm>
              <a:off x="6235242" y="4516316"/>
              <a:ext cx="282270" cy="40324"/>
            </a:xfrm>
            <a:custGeom>
              <a:avLst/>
              <a:gdLst>
                <a:gd name="T0" fmla="*/ 413 w 434"/>
                <a:gd name="T1" fmla="*/ 0 h 61"/>
                <a:gd name="T2" fmla="*/ 413 w 434"/>
                <a:gd name="T3" fmla="*/ 0 h 61"/>
                <a:gd name="T4" fmla="*/ 19 w 434"/>
                <a:gd name="T5" fmla="*/ 0 h 61"/>
                <a:gd name="T6" fmla="*/ 0 w 434"/>
                <a:gd name="T7" fmla="*/ 20 h 61"/>
                <a:gd name="T8" fmla="*/ 19 w 434"/>
                <a:gd name="T9" fmla="*/ 60 h 61"/>
                <a:gd name="T10" fmla="*/ 413 w 434"/>
                <a:gd name="T11" fmla="*/ 40 h 61"/>
                <a:gd name="T12" fmla="*/ 433 w 434"/>
                <a:gd name="T13" fmla="*/ 20 h 61"/>
                <a:gd name="T14" fmla="*/ 413 w 434"/>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4" h="61">
                  <a:moveTo>
                    <a:pt x="413" y="0"/>
                  </a:moveTo>
                  <a:lnTo>
                    <a:pt x="413" y="0"/>
                  </a:lnTo>
                  <a:cubicBezTo>
                    <a:pt x="19" y="0"/>
                    <a:pt x="19" y="0"/>
                    <a:pt x="19" y="0"/>
                  </a:cubicBezTo>
                  <a:cubicBezTo>
                    <a:pt x="0" y="0"/>
                    <a:pt x="0" y="20"/>
                    <a:pt x="0" y="20"/>
                  </a:cubicBezTo>
                  <a:cubicBezTo>
                    <a:pt x="0" y="40"/>
                    <a:pt x="0" y="60"/>
                    <a:pt x="19" y="60"/>
                  </a:cubicBezTo>
                  <a:cubicBezTo>
                    <a:pt x="413" y="40"/>
                    <a:pt x="413" y="40"/>
                    <a:pt x="413" y="40"/>
                  </a:cubicBezTo>
                  <a:cubicBezTo>
                    <a:pt x="433" y="40"/>
                    <a:pt x="433" y="40"/>
                    <a:pt x="433" y="20"/>
                  </a:cubicBezTo>
                  <a:cubicBezTo>
                    <a:pt x="433" y="0"/>
                    <a:pt x="433" y="0"/>
                    <a:pt x="413" y="0"/>
                  </a:cubicBezTo>
                </a:path>
              </a:pathLst>
            </a:custGeom>
            <a:solidFill>
              <a:schemeClr val="bg1"/>
            </a:solidFill>
            <a:ln>
              <a:noFill/>
            </a:ln>
            <a:effectLst/>
          </p:spPr>
          <p:txBody>
            <a:bodyPr wrap="none" anchor="ctr"/>
            <a:lstStyle/>
            <a:p>
              <a:endParaRPr lang="en-US" sz="3266" dirty="0">
                <a:latin typeface="Calibri Light" charset="0"/>
              </a:endParaRPr>
            </a:p>
          </p:txBody>
        </p:sp>
        <p:sp>
          <p:nvSpPr>
            <p:cNvPr id="72" name="Freeform 71"/>
            <p:cNvSpPr>
              <a:spLocks noChangeArrowheads="1"/>
            </p:cNvSpPr>
            <p:nvPr/>
          </p:nvSpPr>
          <p:spPr bwMode="auto">
            <a:xfrm>
              <a:off x="6223720" y="4645929"/>
              <a:ext cx="103691" cy="92170"/>
            </a:xfrm>
            <a:custGeom>
              <a:avLst/>
              <a:gdLst>
                <a:gd name="T0" fmla="*/ 0 w 159"/>
                <a:gd name="T1" fmla="*/ 59 h 139"/>
                <a:gd name="T2" fmla="*/ 0 w 159"/>
                <a:gd name="T3" fmla="*/ 59 h 139"/>
                <a:gd name="T4" fmla="*/ 79 w 159"/>
                <a:gd name="T5" fmla="*/ 138 h 139"/>
                <a:gd name="T6" fmla="*/ 158 w 159"/>
                <a:gd name="T7" fmla="*/ 59 h 139"/>
                <a:gd name="T8" fmla="*/ 79 w 159"/>
                <a:gd name="T9" fmla="*/ 0 h 139"/>
                <a:gd name="T10" fmla="*/ 0 w 159"/>
                <a:gd name="T11" fmla="*/ 59 h 139"/>
                <a:gd name="T12" fmla="*/ 118 w 159"/>
                <a:gd name="T13" fmla="*/ 59 h 139"/>
                <a:gd name="T14" fmla="*/ 118 w 159"/>
                <a:gd name="T15" fmla="*/ 59 h 139"/>
                <a:gd name="T16" fmla="*/ 79 w 159"/>
                <a:gd name="T17" fmla="*/ 99 h 139"/>
                <a:gd name="T18" fmla="*/ 39 w 159"/>
                <a:gd name="T19" fmla="*/ 59 h 139"/>
                <a:gd name="T20" fmla="*/ 79 w 159"/>
                <a:gd name="T21" fmla="*/ 40 h 139"/>
                <a:gd name="T22" fmla="*/ 118 w 159"/>
                <a:gd name="T23" fmla="*/ 5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9" h="139">
                  <a:moveTo>
                    <a:pt x="0" y="59"/>
                  </a:moveTo>
                  <a:lnTo>
                    <a:pt x="0" y="59"/>
                  </a:lnTo>
                  <a:cubicBezTo>
                    <a:pt x="0" y="99"/>
                    <a:pt x="39" y="138"/>
                    <a:pt x="79" y="138"/>
                  </a:cubicBezTo>
                  <a:cubicBezTo>
                    <a:pt x="118" y="138"/>
                    <a:pt x="158" y="99"/>
                    <a:pt x="158" y="59"/>
                  </a:cubicBezTo>
                  <a:cubicBezTo>
                    <a:pt x="158" y="20"/>
                    <a:pt x="118" y="0"/>
                    <a:pt x="79" y="0"/>
                  </a:cubicBezTo>
                  <a:cubicBezTo>
                    <a:pt x="39" y="0"/>
                    <a:pt x="0" y="20"/>
                    <a:pt x="0" y="59"/>
                  </a:cubicBezTo>
                  <a:close/>
                  <a:moveTo>
                    <a:pt x="118" y="59"/>
                  </a:moveTo>
                  <a:lnTo>
                    <a:pt x="118" y="59"/>
                  </a:lnTo>
                  <a:cubicBezTo>
                    <a:pt x="118" y="79"/>
                    <a:pt x="98" y="99"/>
                    <a:pt x="79" y="99"/>
                  </a:cubicBezTo>
                  <a:cubicBezTo>
                    <a:pt x="59" y="99"/>
                    <a:pt x="39" y="79"/>
                    <a:pt x="39" y="59"/>
                  </a:cubicBezTo>
                  <a:cubicBezTo>
                    <a:pt x="39" y="40"/>
                    <a:pt x="59" y="40"/>
                    <a:pt x="79" y="40"/>
                  </a:cubicBezTo>
                  <a:cubicBezTo>
                    <a:pt x="98" y="40"/>
                    <a:pt x="118" y="40"/>
                    <a:pt x="118" y="59"/>
                  </a:cubicBezTo>
                  <a:close/>
                </a:path>
              </a:pathLst>
            </a:custGeom>
            <a:solidFill>
              <a:schemeClr val="bg1"/>
            </a:solidFill>
            <a:ln>
              <a:noFill/>
            </a:ln>
            <a:effectLst/>
          </p:spPr>
          <p:txBody>
            <a:bodyPr wrap="none" anchor="ctr"/>
            <a:lstStyle/>
            <a:p>
              <a:endParaRPr lang="en-US" sz="3266" dirty="0">
                <a:latin typeface="Calibri Light" charset="0"/>
              </a:endParaRPr>
            </a:p>
          </p:txBody>
        </p:sp>
        <p:sp>
          <p:nvSpPr>
            <p:cNvPr id="73" name="Freeform 72"/>
            <p:cNvSpPr>
              <a:spLocks noChangeArrowheads="1"/>
            </p:cNvSpPr>
            <p:nvPr/>
          </p:nvSpPr>
          <p:spPr bwMode="auto">
            <a:xfrm>
              <a:off x="6134431" y="4709296"/>
              <a:ext cx="296670" cy="103691"/>
            </a:xfrm>
            <a:custGeom>
              <a:avLst/>
              <a:gdLst>
                <a:gd name="T0" fmla="*/ 315 w 454"/>
                <a:gd name="T1" fmla="*/ 0 h 159"/>
                <a:gd name="T2" fmla="*/ 315 w 454"/>
                <a:gd name="T3" fmla="*/ 0 h 159"/>
                <a:gd name="T4" fmla="*/ 217 w 454"/>
                <a:gd name="T5" fmla="*/ 59 h 159"/>
                <a:gd name="T6" fmla="*/ 119 w 454"/>
                <a:gd name="T7" fmla="*/ 0 h 159"/>
                <a:gd name="T8" fmla="*/ 0 w 454"/>
                <a:gd name="T9" fmla="*/ 118 h 159"/>
                <a:gd name="T10" fmla="*/ 0 w 454"/>
                <a:gd name="T11" fmla="*/ 138 h 159"/>
                <a:gd name="T12" fmla="*/ 20 w 454"/>
                <a:gd name="T13" fmla="*/ 158 h 159"/>
                <a:gd name="T14" fmla="*/ 434 w 454"/>
                <a:gd name="T15" fmla="*/ 138 h 159"/>
                <a:gd name="T16" fmla="*/ 434 w 454"/>
                <a:gd name="T17" fmla="*/ 138 h 159"/>
                <a:gd name="T18" fmla="*/ 453 w 454"/>
                <a:gd name="T19" fmla="*/ 138 h 159"/>
                <a:gd name="T20" fmla="*/ 453 w 454"/>
                <a:gd name="T21" fmla="*/ 118 h 159"/>
                <a:gd name="T22" fmla="*/ 315 w 454"/>
                <a:gd name="T23"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159">
                  <a:moveTo>
                    <a:pt x="315" y="0"/>
                  </a:moveTo>
                  <a:lnTo>
                    <a:pt x="315" y="0"/>
                  </a:lnTo>
                  <a:cubicBezTo>
                    <a:pt x="296" y="39"/>
                    <a:pt x="256" y="59"/>
                    <a:pt x="217" y="59"/>
                  </a:cubicBezTo>
                  <a:cubicBezTo>
                    <a:pt x="177" y="79"/>
                    <a:pt x="138" y="39"/>
                    <a:pt x="119" y="0"/>
                  </a:cubicBezTo>
                  <a:cubicBezTo>
                    <a:pt x="40" y="39"/>
                    <a:pt x="0" y="118"/>
                    <a:pt x="0" y="118"/>
                  </a:cubicBezTo>
                  <a:cubicBezTo>
                    <a:pt x="0" y="138"/>
                    <a:pt x="0" y="138"/>
                    <a:pt x="0" y="138"/>
                  </a:cubicBezTo>
                  <a:cubicBezTo>
                    <a:pt x="0" y="158"/>
                    <a:pt x="0" y="158"/>
                    <a:pt x="20" y="158"/>
                  </a:cubicBezTo>
                  <a:cubicBezTo>
                    <a:pt x="434" y="138"/>
                    <a:pt x="434" y="138"/>
                    <a:pt x="434" y="138"/>
                  </a:cubicBezTo>
                  <a:lnTo>
                    <a:pt x="434" y="138"/>
                  </a:lnTo>
                  <a:lnTo>
                    <a:pt x="453" y="138"/>
                  </a:lnTo>
                  <a:cubicBezTo>
                    <a:pt x="453" y="118"/>
                    <a:pt x="453" y="118"/>
                    <a:pt x="453" y="118"/>
                  </a:cubicBezTo>
                  <a:cubicBezTo>
                    <a:pt x="434" y="98"/>
                    <a:pt x="394" y="39"/>
                    <a:pt x="315" y="0"/>
                  </a:cubicBezTo>
                </a:path>
              </a:pathLst>
            </a:custGeom>
            <a:solidFill>
              <a:schemeClr val="bg1"/>
            </a:solidFill>
            <a:ln>
              <a:noFill/>
            </a:ln>
            <a:effectLst/>
          </p:spPr>
          <p:txBody>
            <a:bodyPr wrap="none" anchor="ctr"/>
            <a:lstStyle/>
            <a:p>
              <a:endParaRPr lang="en-US" sz="3266" dirty="0">
                <a:latin typeface="Calibri Light" charset="0"/>
              </a:endParaRPr>
            </a:p>
          </p:txBody>
        </p:sp>
      </p:grpSp>
      <p:sp>
        <p:nvSpPr>
          <p:cNvPr id="113" name="Oval 112"/>
          <p:cNvSpPr/>
          <p:nvPr/>
        </p:nvSpPr>
        <p:spPr>
          <a:xfrm>
            <a:off x="4407726" y="1302941"/>
            <a:ext cx="571500" cy="5715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dirty="0">
              <a:latin typeface="FontAwesome" pitchFamily="2" charset="0"/>
            </a:endParaRPr>
          </a:p>
        </p:txBody>
      </p:sp>
      <p:sp>
        <p:nvSpPr>
          <p:cNvPr id="114" name="Rectangle 113"/>
          <p:cNvSpPr/>
          <p:nvPr/>
        </p:nvSpPr>
        <p:spPr>
          <a:xfrm>
            <a:off x="5006687" y="1197216"/>
            <a:ext cx="2451175" cy="830997"/>
          </a:xfrm>
          <a:prstGeom prst="rect">
            <a:avLst/>
          </a:prstGeom>
        </p:spPr>
        <p:txBody>
          <a:bodyPr wrap="square">
            <a:spAutoFit/>
          </a:bodyPr>
          <a:lstStyle/>
          <a:p>
            <a:r>
              <a:rPr lang="en-US" sz="1600" b="1" dirty="0">
                <a:solidFill>
                  <a:schemeClr val="bg2">
                    <a:lumMod val="50000"/>
                  </a:schemeClr>
                </a:solidFill>
              </a:rPr>
              <a:t>A leading, full-service drug discovery and early-stage development </a:t>
            </a:r>
            <a:r>
              <a:rPr lang="en-US" sz="1600" b="1" dirty="0" smtClean="0">
                <a:solidFill>
                  <a:schemeClr val="bg2">
                    <a:lumMod val="50000"/>
                  </a:schemeClr>
                </a:solidFill>
              </a:rPr>
              <a:t>company</a:t>
            </a:r>
          </a:p>
        </p:txBody>
      </p:sp>
      <p:grpSp>
        <p:nvGrpSpPr>
          <p:cNvPr id="115" name="Group 114"/>
          <p:cNvGrpSpPr/>
          <p:nvPr/>
        </p:nvGrpSpPr>
        <p:grpSpPr>
          <a:xfrm>
            <a:off x="4520152" y="1436992"/>
            <a:ext cx="331012" cy="299319"/>
            <a:chOff x="17698844" y="5867179"/>
            <a:chExt cx="541497" cy="489651"/>
          </a:xfrm>
        </p:grpSpPr>
        <p:sp>
          <p:nvSpPr>
            <p:cNvPr id="116" name="Freeform 115"/>
            <p:cNvSpPr>
              <a:spLocks noChangeArrowheads="1"/>
            </p:cNvSpPr>
            <p:nvPr/>
          </p:nvSpPr>
          <p:spPr bwMode="auto">
            <a:xfrm>
              <a:off x="17698844" y="5867179"/>
              <a:ext cx="541497" cy="489651"/>
            </a:xfrm>
            <a:custGeom>
              <a:avLst/>
              <a:gdLst>
                <a:gd name="T0" fmla="*/ 827 w 828"/>
                <a:gd name="T1" fmla="*/ 315 h 750"/>
                <a:gd name="T2" fmla="*/ 827 w 828"/>
                <a:gd name="T3" fmla="*/ 315 h 750"/>
                <a:gd name="T4" fmla="*/ 827 w 828"/>
                <a:gd name="T5" fmla="*/ 315 h 750"/>
                <a:gd name="T6" fmla="*/ 827 w 828"/>
                <a:gd name="T7" fmla="*/ 315 h 750"/>
                <a:gd name="T8" fmla="*/ 827 w 828"/>
                <a:gd name="T9" fmla="*/ 315 h 750"/>
                <a:gd name="T10" fmla="*/ 827 w 828"/>
                <a:gd name="T11" fmla="*/ 315 h 750"/>
                <a:gd name="T12" fmla="*/ 414 w 828"/>
                <a:gd name="T13" fmla="*/ 0 h 750"/>
                <a:gd name="T14" fmla="*/ 0 w 828"/>
                <a:gd name="T15" fmla="*/ 315 h 750"/>
                <a:gd name="T16" fmla="*/ 0 w 828"/>
                <a:gd name="T17" fmla="*/ 315 h 750"/>
                <a:gd name="T18" fmla="*/ 0 w 828"/>
                <a:gd name="T19" fmla="*/ 433 h 750"/>
                <a:gd name="T20" fmla="*/ 0 w 828"/>
                <a:gd name="T21" fmla="*/ 433 h 750"/>
                <a:gd name="T22" fmla="*/ 0 w 828"/>
                <a:gd name="T23" fmla="*/ 453 h 750"/>
                <a:gd name="T24" fmla="*/ 0 w 828"/>
                <a:gd name="T25" fmla="*/ 453 h 750"/>
                <a:gd name="T26" fmla="*/ 0 w 828"/>
                <a:gd name="T27" fmla="*/ 453 h 750"/>
                <a:gd name="T28" fmla="*/ 414 w 828"/>
                <a:gd name="T29" fmla="*/ 749 h 750"/>
                <a:gd name="T30" fmla="*/ 827 w 828"/>
                <a:gd name="T31" fmla="*/ 453 h 750"/>
                <a:gd name="T32" fmla="*/ 827 w 828"/>
                <a:gd name="T33" fmla="*/ 453 h 750"/>
                <a:gd name="T34" fmla="*/ 827 w 828"/>
                <a:gd name="T35" fmla="*/ 453 h 750"/>
                <a:gd name="T36" fmla="*/ 827 w 828"/>
                <a:gd name="T37" fmla="*/ 433 h 750"/>
                <a:gd name="T38" fmla="*/ 827 w 828"/>
                <a:gd name="T39" fmla="*/ 433 h 750"/>
                <a:gd name="T40" fmla="*/ 827 w 828"/>
                <a:gd name="T41" fmla="*/ 315 h 750"/>
                <a:gd name="T42" fmla="*/ 414 w 828"/>
                <a:gd name="T43" fmla="*/ 709 h 750"/>
                <a:gd name="T44" fmla="*/ 414 w 828"/>
                <a:gd name="T45" fmla="*/ 709 h 750"/>
                <a:gd name="T46" fmla="*/ 39 w 828"/>
                <a:gd name="T47" fmla="*/ 453 h 750"/>
                <a:gd name="T48" fmla="*/ 39 w 828"/>
                <a:gd name="T49" fmla="*/ 453 h 750"/>
                <a:gd name="T50" fmla="*/ 414 w 828"/>
                <a:gd name="T51" fmla="*/ 630 h 750"/>
                <a:gd name="T52" fmla="*/ 788 w 828"/>
                <a:gd name="T53" fmla="*/ 453 h 750"/>
                <a:gd name="T54" fmla="*/ 414 w 828"/>
                <a:gd name="T55" fmla="*/ 709 h 750"/>
                <a:gd name="T56" fmla="*/ 788 w 828"/>
                <a:gd name="T57" fmla="*/ 315 h 750"/>
                <a:gd name="T58" fmla="*/ 788 w 828"/>
                <a:gd name="T59" fmla="*/ 315 h 750"/>
                <a:gd name="T60" fmla="*/ 414 w 828"/>
                <a:gd name="T61" fmla="*/ 591 h 750"/>
                <a:gd name="T62" fmla="*/ 39 w 828"/>
                <a:gd name="T63" fmla="*/ 315 h 750"/>
                <a:gd name="T64" fmla="*/ 39 w 828"/>
                <a:gd name="T65" fmla="*/ 295 h 750"/>
                <a:gd name="T66" fmla="*/ 39 w 828"/>
                <a:gd name="T67" fmla="*/ 295 h 750"/>
                <a:gd name="T68" fmla="*/ 414 w 828"/>
                <a:gd name="T69" fmla="*/ 39 h 750"/>
                <a:gd name="T70" fmla="*/ 788 w 828"/>
                <a:gd name="T71" fmla="*/ 315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8" h="750">
                  <a:moveTo>
                    <a:pt x="827" y="315"/>
                  </a:moveTo>
                  <a:lnTo>
                    <a:pt x="827" y="315"/>
                  </a:lnTo>
                  <a:lnTo>
                    <a:pt x="827" y="315"/>
                  </a:lnTo>
                  <a:lnTo>
                    <a:pt x="827" y="315"/>
                  </a:lnTo>
                  <a:lnTo>
                    <a:pt x="827" y="315"/>
                  </a:lnTo>
                  <a:lnTo>
                    <a:pt x="827" y="315"/>
                  </a:lnTo>
                  <a:cubicBezTo>
                    <a:pt x="827" y="138"/>
                    <a:pt x="650" y="0"/>
                    <a:pt x="414" y="0"/>
                  </a:cubicBezTo>
                  <a:cubicBezTo>
                    <a:pt x="197" y="0"/>
                    <a:pt x="0" y="138"/>
                    <a:pt x="0" y="315"/>
                  </a:cubicBezTo>
                  <a:lnTo>
                    <a:pt x="0" y="315"/>
                  </a:lnTo>
                  <a:cubicBezTo>
                    <a:pt x="0" y="433"/>
                    <a:pt x="0" y="433"/>
                    <a:pt x="0" y="433"/>
                  </a:cubicBezTo>
                  <a:lnTo>
                    <a:pt x="0" y="433"/>
                  </a:lnTo>
                  <a:cubicBezTo>
                    <a:pt x="0" y="453"/>
                    <a:pt x="0" y="453"/>
                    <a:pt x="0" y="453"/>
                  </a:cubicBezTo>
                  <a:lnTo>
                    <a:pt x="0" y="453"/>
                  </a:lnTo>
                  <a:lnTo>
                    <a:pt x="0" y="453"/>
                  </a:lnTo>
                  <a:cubicBezTo>
                    <a:pt x="20" y="630"/>
                    <a:pt x="197" y="749"/>
                    <a:pt x="414" y="749"/>
                  </a:cubicBezTo>
                  <a:cubicBezTo>
                    <a:pt x="631" y="749"/>
                    <a:pt x="827" y="630"/>
                    <a:pt x="827" y="453"/>
                  </a:cubicBezTo>
                  <a:lnTo>
                    <a:pt x="827" y="453"/>
                  </a:lnTo>
                  <a:lnTo>
                    <a:pt x="827" y="453"/>
                  </a:lnTo>
                  <a:cubicBezTo>
                    <a:pt x="827" y="433"/>
                    <a:pt x="827" y="433"/>
                    <a:pt x="827" y="433"/>
                  </a:cubicBezTo>
                  <a:lnTo>
                    <a:pt x="827" y="433"/>
                  </a:lnTo>
                  <a:lnTo>
                    <a:pt x="827" y="315"/>
                  </a:lnTo>
                  <a:close/>
                  <a:moveTo>
                    <a:pt x="414" y="709"/>
                  </a:moveTo>
                  <a:lnTo>
                    <a:pt x="414" y="709"/>
                  </a:lnTo>
                  <a:cubicBezTo>
                    <a:pt x="217" y="709"/>
                    <a:pt x="59" y="591"/>
                    <a:pt x="39" y="453"/>
                  </a:cubicBezTo>
                  <a:lnTo>
                    <a:pt x="39" y="453"/>
                  </a:lnTo>
                  <a:cubicBezTo>
                    <a:pt x="118" y="551"/>
                    <a:pt x="256" y="630"/>
                    <a:pt x="414" y="630"/>
                  </a:cubicBezTo>
                  <a:cubicBezTo>
                    <a:pt x="571" y="630"/>
                    <a:pt x="729" y="551"/>
                    <a:pt x="788" y="453"/>
                  </a:cubicBezTo>
                  <a:cubicBezTo>
                    <a:pt x="788" y="591"/>
                    <a:pt x="611" y="709"/>
                    <a:pt x="414" y="709"/>
                  </a:cubicBezTo>
                  <a:close/>
                  <a:moveTo>
                    <a:pt x="788" y="315"/>
                  </a:moveTo>
                  <a:lnTo>
                    <a:pt x="788" y="315"/>
                  </a:lnTo>
                  <a:cubicBezTo>
                    <a:pt x="788" y="453"/>
                    <a:pt x="631" y="591"/>
                    <a:pt x="414" y="591"/>
                  </a:cubicBezTo>
                  <a:cubicBezTo>
                    <a:pt x="217" y="591"/>
                    <a:pt x="59" y="472"/>
                    <a:pt x="39" y="315"/>
                  </a:cubicBezTo>
                  <a:cubicBezTo>
                    <a:pt x="39" y="295"/>
                    <a:pt x="39" y="295"/>
                    <a:pt x="39" y="295"/>
                  </a:cubicBezTo>
                  <a:lnTo>
                    <a:pt x="39" y="295"/>
                  </a:lnTo>
                  <a:cubicBezTo>
                    <a:pt x="59" y="157"/>
                    <a:pt x="217" y="39"/>
                    <a:pt x="414" y="39"/>
                  </a:cubicBezTo>
                  <a:cubicBezTo>
                    <a:pt x="631" y="39"/>
                    <a:pt x="788" y="157"/>
                    <a:pt x="788" y="315"/>
                  </a:cubicBezTo>
                  <a:close/>
                </a:path>
              </a:pathLst>
            </a:custGeom>
            <a:solidFill>
              <a:schemeClr val="bg1"/>
            </a:solidFill>
            <a:ln>
              <a:noFill/>
            </a:ln>
            <a:effectLst/>
          </p:spPr>
          <p:txBody>
            <a:bodyPr wrap="none" anchor="ctr"/>
            <a:lstStyle/>
            <a:p>
              <a:endParaRPr lang="en-US" sz="3266" dirty="0">
                <a:latin typeface="Calibri Light" charset="0"/>
              </a:endParaRPr>
            </a:p>
          </p:txBody>
        </p:sp>
        <p:sp>
          <p:nvSpPr>
            <p:cNvPr id="117" name="Freeform 116"/>
            <p:cNvSpPr>
              <a:spLocks noChangeArrowheads="1"/>
            </p:cNvSpPr>
            <p:nvPr/>
          </p:nvSpPr>
          <p:spPr bwMode="auto">
            <a:xfrm>
              <a:off x="17739168" y="5944945"/>
              <a:ext cx="463730" cy="115212"/>
            </a:xfrm>
            <a:custGeom>
              <a:avLst/>
              <a:gdLst>
                <a:gd name="T0" fmla="*/ 20 w 711"/>
                <a:gd name="T1" fmla="*/ 158 h 178"/>
                <a:gd name="T2" fmla="*/ 20 w 711"/>
                <a:gd name="T3" fmla="*/ 158 h 178"/>
                <a:gd name="T4" fmla="*/ 20 w 711"/>
                <a:gd name="T5" fmla="*/ 177 h 178"/>
                <a:gd name="T6" fmla="*/ 40 w 711"/>
                <a:gd name="T7" fmla="*/ 177 h 178"/>
                <a:gd name="T8" fmla="*/ 40 w 711"/>
                <a:gd name="T9" fmla="*/ 177 h 178"/>
                <a:gd name="T10" fmla="*/ 355 w 711"/>
                <a:gd name="T11" fmla="*/ 39 h 178"/>
                <a:gd name="T12" fmla="*/ 670 w 711"/>
                <a:gd name="T13" fmla="*/ 177 h 178"/>
                <a:gd name="T14" fmla="*/ 710 w 711"/>
                <a:gd name="T15" fmla="*/ 177 h 178"/>
                <a:gd name="T16" fmla="*/ 710 w 711"/>
                <a:gd name="T17" fmla="*/ 158 h 178"/>
                <a:gd name="T18" fmla="*/ 355 w 711"/>
                <a:gd name="T19" fmla="*/ 0 h 178"/>
                <a:gd name="T20" fmla="*/ 20 w 711"/>
                <a:gd name="T21" fmla="*/ 15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1" h="178">
                  <a:moveTo>
                    <a:pt x="20" y="158"/>
                  </a:moveTo>
                  <a:lnTo>
                    <a:pt x="20" y="158"/>
                  </a:lnTo>
                  <a:cubicBezTo>
                    <a:pt x="0" y="158"/>
                    <a:pt x="0" y="177"/>
                    <a:pt x="20" y="177"/>
                  </a:cubicBezTo>
                  <a:cubicBezTo>
                    <a:pt x="20" y="177"/>
                    <a:pt x="20" y="177"/>
                    <a:pt x="40" y="177"/>
                  </a:cubicBezTo>
                  <a:lnTo>
                    <a:pt x="40" y="177"/>
                  </a:lnTo>
                  <a:cubicBezTo>
                    <a:pt x="118" y="99"/>
                    <a:pt x="237" y="39"/>
                    <a:pt x="355" y="39"/>
                  </a:cubicBezTo>
                  <a:cubicBezTo>
                    <a:pt x="493" y="39"/>
                    <a:pt x="611" y="99"/>
                    <a:pt x="670" y="177"/>
                  </a:cubicBezTo>
                  <a:cubicBezTo>
                    <a:pt x="670" y="177"/>
                    <a:pt x="689" y="177"/>
                    <a:pt x="710" y="177"/>
                  </a:cubicBezTo>
                  <a:lnTo>
                    <a:pt x="710" y="158"/>
                  </a:lnTo>
                  <a:cubicBezTo>
                    <a:pt x="631" y="59"/>
                    <a:pt x="493" y="0"/>
                    <a:pt x="355" y="0"/>
                  </a:cubicBezTo>
                  <a:cubicBezTo>
                    <a:pt x="217" y="0"/>
                    <a:pt x="99" y="59"/>
                    <a:pt x="20" y="158"/>
                  </a:cubicBezTo>
                </a:path>
              </a:pathLst>
            </a:custGeom>
            <a:solidFill>
              <a:schemeClr val="bg1"/>
            </a:solidFill>
            <a:ln>
              <a:noFill/>
            </a:ln>
            <a:effectLst/>
          </p:spPr>
          <p:txBody>
            <a:bodyPr wrap="none" anchor="ctr"/>
            <a:lstStyle/>
            <a:p>
              <a:endParaRPr lang="en-US" sz="3266" dirty="0">
                <a:latin typeface="Calibri Light" charset="0"/>
              </a:endParaRPr>
            </a:p>
          </p:txBody>
        </p:sp>
        <p:sp>
          <p:nvSpPr>
            <p:cNvPr id="118" name="Freeform 117"/>
            <p:cNvSpPr>
              <a:spLocks noChangeArrowheads="1"/>
            </p:cNvSpPr>
            <p:nvPr/>
          </p:nvSpPr>
          <p:spPr bwMode="auto">
            <a:xfrm>
              <a:off x="17906226" y="6011194"/>
              <a:ext cx="233305" cy="141134"/>
            </a:xfrm>
            <a:custGeom>
              <a:avLst/>
              <a:gdLst>
                <a:gd name="T0" fmla="*/ 237 w 356"/>
                <a:gd name="T1" fmla="*/ 98 h 217"/>
                <a:gd name="T2" fmla="*/ 237 w 356"/>
                <a:gd name="T3" fmla="*/ 98 h 217"/>
                <a:gd name="T4" fmla="*/ 197 w 356"/>
                <a:gd name="T5" fmla="*/ 98 h 217"/>
                <a:gd name="T6" fmla="*/ 217 w 356"/>
                <a:gd name="T7" fmla="*/ 59 h 217"/>
                <a:gd name="T8" fmla="*/ 99 w 356"/>
                <a:gd name="T9" fmla="*/ 0 h 217"/>
                <a:gd name="T10" fmla="*/ 0 w 356"/>
                <a:gd name="T11" fmla="*/ 59 h 217"/>
                <a:gd name="T12" fmla="*/ 99 w 356"/>
                <a:gd name="T13" fmla="*/ 138 h 217"/>
                <a:gd name="T14" fmla="*/ 138 w 356"/>
                <a:gd name="T15" fmla="*/ 138 h 217"/>
                <a:gd name="T16" fmla="*/ 138 w 356"/>
                <a:gd name="T17" fmla="*/ 157 h 217"/>
                <a:gd name="T18" fmla="*/ 237 w 356"/>
                <a:gd name="T19" fmla="*/ 216 h 217"/>
                <a:gd name="T20" fmla="*/ 355 w 356"/>
                <a:gd name="T21" fmla="*/ 157 h 217"/>
                <a:gd name="T22" fmla="*/ 237 w 356"/>
                <a:gd name="T23" fmla="*/ 9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6" h="217">
                  <a:moveTo>
                    <a:pt x="237" y="98"/>
                  </a:moveTo>
                  <a:lnTo>
                    <a:pt x="237" y="98"/>
                  </a:lnTo>
                  <a:cubicBezTo>
                    <a:pt x="237" y="98"/>
                    <a:pt x="217" y="98"/>
                    <a:pt x="197" y="98"/>
                  </a:cubicBezTo>
                  <a:cubicBezTo>
                    <a:pt x="217" y="78"/>
                    <a:pt x="217" y="78"/>
                    <a:pt x="217" y="59"/>
                  </a:cubicBezTo>
                  <a:cubicBezTo>
                    <a:pt x="217" y="39"/>
                    <a:pt x="158" y="0"/>
                    <a:pt x="99" y="0"/>
                  </a:cubicBezTo>
                  <a:cubicBezTo>
                    <a:pt x="60" y="0"/>
                    <a:pt x="0" y="39"/>
                    <a:pt x="0" y="59"/>
                  </a:cubicBezTo>
                  <a:cubicBezTo>
                    <a:pt x="0" y="98"/>
                    <a:pt x="60" y="138"/>
                    <a:pt x="99" y="138"/>
                  </a:cubicBezTo>
                  <a:cubicBezTo>
                    <a:pt x="118" y="138"/>
                    <a:pt x="138" y="138"/>
                    <a:pt x="138" y="138"/>
                  </a:cubicBezTo>
                  <a:cubicBezTo>
                    <a:pt x="138" y="138"/>
                    <a:pt x="138" y="138"/>
                    <a:pt x="138" y="157"/>
                  </a:cubicBezTo>
                  <a:cubicBezTo>
                    <a:pt x="138" y="196"/>
                    <a:pt x="177" y="216"/>
                    <a:pt x="237" y="216"/>
                  </a:cubicBezTo>
                  <a:cubicBezTo>
                    <a:pt x="296" y="216"/>
                    <a:pt x="355" y="196"/>
                    <a:pt x="355" y="157"/>
                  </a:cubicBezTo>
                  <a:cubicBezTo>
                    <a:pt x="355" y="117"/>
                    <a:pt x="296" y="98"/>
                    <a:pt x="237" y="98"/>
                  </a:cubicBezTo>
                </a:path>
              </a:pathLst>
            </a:custGeom>
            <a:solidFill>
              <a:schemeClr val="bg1"/>
            </a:solidFill>
            <a:ln>
              <a:noFill/>
            </a:ln>
            <a:effectLst/>
          </p:spPr>
          <p:txBody>
            <a:bodyPr wrap="none" anchor="ctr"/>
            <a:lstStyle/>
            <a:p>
              <a:endParaRPr lang="en-US" sz="3266" dirty="0">
                <a:latin typeface="Calibri Light" charset="0"/>
              </a:endParaRPr>
            </a:p>
          </p:txBody>
        </p:sp>
        <p:sp>
          <p:nvSpPr>
            <p:cNvPr id="119" name="Freeform 118"/>
            <p:cNvSpPr>
              <a:spLocks noChangeArrowheads="1"/>
            </p:cNvSpPr>
            <p:nvPr/>
          </p:nvSpPr>
          <p:spPr bwMode="auto">
            <a:xfrm>
              <a:off x="17814057" y="6112003"/>
              <a:ext cx="115212" cy="63367"/>
            </a:xfrm>
            <a:custGeom>
              <a:avLst/>
              <a:gdLst>
                <a:gd name="T0" fmla="*/ 79 w 178"/>
                <a:gd name="T1" fmla="*/ 0 h 99"/>
                <a:gd name="T2" fmla="*/ 79 w 178"/>
                <a:gd name="T3" fmla="*/ 0 h 99"/>
                <a:gd name="T4" fmla="*/ 0 w 178"/>
                <a:gd name="T5" fmla="*/ 59 h 99"/>
                <a:gd name="T6" fmla="*/ 79 w 178"/>
                <a:gd name="T7" fmla="*/ 98 h 99"/>
                <a:gd name="T8" fmla="*/ 177 w 178"/>
                <a:gd name="T9" fmla="*/ 59 h 99"/>
                <a:gd name="T10" fmla="*/ 79 w 178"/>
                <a:gd name="T11" fmla="*/ 0 h 99"/>
              </a:gdLst>
              <a:ahLst/>
              <a:cxnLst>
                <a:cxn ang="0">
                  <a:pos x="T0" y="T1"/>
                </a:cxn>
                <a:cxn ang="0">
                  <a:pos x="T2" y="T3"/>
                </a:cxn>
                <a:cxn ang="0">
                  <a:pos x="T4" y="T5"/>
                </a:cxn>
                <a:cxn ang="0">
                  <a:pos x="T6" y="T7"/>
                </a:cxn>
                <a:cxn ang="0">
                  <a:pos x="T8" y="T9"/>
                </a:cxn>
                <a:cxn ang="0">
                  <a:pos x="T10" y="T11"/>
                </a:cxn>
              </a:cxnLst>
              <a:rect l="0" t="0" r="r" b="b"/>
              <a:pathLst>
                <a:path w="178" h="99">
                  <a:moveTo>
                    <a:pt x="79" y="0"/>
                  </a:moveTo>
                  <a:lnTo>
                    <a:pt x="79" y="0"/>
                  </a:lnTo>
                  <a:cubicBezTo>
                    <a:pt x="40" y="0"/>
                    <a:pt x="0" y="20"/>
                    <a:pt x="0" y="59"/>
                  </a:cubicBezTo>
                  <a:cubicBezTo>
                    <a:pt x="0" y="79"/>
                    <a:pt x="40" y="98"/>
                    <a:pt x="79" y="98"/>
                  </a:cubicBezTo>
                  <a:cubicBezTo>
                    <a:pt x="138" y="98"/>
                    <a:pt x="177" y="79"/>
                    <a:pt x="177" y="59"/>
                  </a:cubicBezTo>
                  <a:cubicBezTo>
                    <a:pt x="177" y="20"/>
                    <a:pt x="138" y="0"/>
                    <a:pt x="79" y="0"/>
                  </a:cubicBezTo>
                </a:path>
              </a:pathLst>
            </a:custGeom>
            <a:solidFill>
              <a:schemeClr val="bg1"/>
            </a:solidFill>
            <a:ln>
              <a:noFill/>
            </a:ln>
            <a:effectLst/>
          </p:spPr>
          <p:txBody>
            <a:bodyPr wrap="none" anchor="ctr"/>
            <a:lstStyle/>
            <a:p>
              <a:endParaRPr lang="en-US" sz="3266" dirty="0">
                <a:latin typeface="Calibri Light" charset="0"/>
              </a:endParaRPr>
            </a:p>
          </p:txBody>
        </p:sp>
      </p:grpSp>
      <p:sp>
        <p:nvSpPr>
          <p:cNvPr id="74" name="Oval 73"/>
          <p:cNvSpPr/>
          <p:nvPr/>
        </p:nvSpPr>
        <p:spPr>
          <a:xfrm>
            <a:off x="1833928" y="1316554"/>
            <a:ext cx="566057" cy="566057"/>
          </a:xfrm>
          <a:prstGeom prst="ellipse">
            <a:avLst/>
          </a:prstGeom>
          <a:solidFill>
            <a:srgbClr val="F27C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FontAwesome" pitchFamily="2" charset="0"/>
            </a:endParaRPr>
          </a:p>
        </p:txBody>
      </p:sp>
      <p:grpSp>
        <p:nvGrpSpPr>
          <p:cNvPr id="75" name="Group 74"/>
          <p:cNvGrpSpPr/>
          <p:nvPr/>
        </p:nvGrpSpPr>
        <p:grpSpPr>
          <a:xfrm>
            <a:off x="1991924" y="1461948"/>
            <a:ext cx="257788" cy="335556"/>
            <a:chOff x="11062628" y="12569642"/>
            <a:chExt cx="515575" cy="671111"/>
          </a:xfrm>
          <a:solidFill>
            <a:schemeClr val="bg1"/>
          </a:solidFill>
        </p:grpSpPr>
        <p:sp>
          <p:nvSpPr>
            <p:cNvPr id="76" name="Freeform 75"/>
            <p:cNvSpPr>
              <a:spLocks noChangeArrowheads="1"/>
            </p:cNvSpPr>
            <p:nvPr/>
          </p:nvSpPr>
          <p:spPr bwMode="auto">
            <a:xfrm>
              <a:off x="11241207" y="12725178"/>
              <a:ext cx="336996" cy="515575"/>
            </a:xfrm>
            <a:custGeom>
              <a:avLst/>
              <a:gdLst>
                <a:gd name="T0" fmla="*/ 493 w 514"/>
                <a:gd name="T1" fmla="*/ 355 h 789"/>
                <a:gd name="T2" fmla="*/ 493 w 514"/>
                <a:gd name="T3" fmla="*/ 355 h 789"/>
                <a:gd name="T4" fmla="*/ 473 w 514"/>
                <a:gd name="T5" fmla="*/ 257 h 789"/>
                <a:gd name="T6" fmla="*/ 434 w 514"/>
                <a:gd name="T7" fmla="*/ 178 h 789"/>
                <a:gd name="T8" fmla="*/ 394 w 514"/>
                <a:gd name="T9" fmla="*/ 99 h 789"/>
                <a:gd name="T10" fmla="*/ 394 w 514"/>
                <a:gd name="T11" fmla="*/ 59 h 789"/>
                <a:gd name="T12" fmla="*/ 394 w 514"/>
                <a:gd name="T13" fmla="*/ 20 h 789"/>
                <a:gd name="T14" fmla="*/ 414 w 514"/>
                <a:gd name="T15" fmla="*/ 0 h 789"/>
                <a:gd name="T16" fmla="*/ 414 w 514"/>
                <a:gd name="T17" fmla="*/ 0 h 789"/>
                <a:gd name="T18" fmla="*/ 414 w 514"/>
                <a:gd name="T19" fmla="*/ 0 h 789"/>
                <a:gd name="T20" fmla="*/ 394 w 514"/>
                <a:gd name="T21" fmla="*/ 0 h 789"/>
                <a:gd name="T22" fmla="*/ 394 w 514"/>
                <a:gd name="T23" fmla="*/ 0 h 789"/>
                <a:gd name="T24" fmla="*/ 375 w 514"/>
                <a:gd name="T25" fmla="*/ 40 h 789"/>
                <a:gd name="T26" fmla="*/ 375 w 514"/>
                <a:gd name="T27" fmla="*/ 119 h 789"/>
                <a:gd name="T28" fmla="*/ 394 w 514"/>
                <a:gd name="T29" fmla="*/ 178 h 789"/>
                <a:gd name="T30" fmla="*/ 434 w 514"/>
                <a:gd name="T31" fmla="*/ 257 h 789"/>
                <a:gd name="T32" fmla="*/ 473 w 514"/>
                <a:gd name="T33" fmla="*/ 355 h 789"/>
                <a:gd name="T34" fmla="*/ 473 w 514"/>
                <a:gd name="T35" fmla="*/ 453 h 789"/>
                <a:gd name="T36" fmla="*/ 453 w 514"/>
                <a:gd name="T37" fmla="*/ 552 h 789"/>
                <a:gd name="T38" fmla="*/ 394 w 514"/>
                <a:gd name="T39" fmla="*/ 650 h 789"/>
                <a:gd name="T40" fmla="*/ 336 w 514"/>
                <a:gd name="T41" fmla="*/ 709 h 789"/>
                <a:gd name="T42" fmla="*/ 158 w 514"/>
                <a:gd name="T43" fmla="*/ 729 h 789"/>
                <a:gd name="T44" fmla="*/ 99 w 514"/>
                <a:gd name="T45" fmla="*/ 709 h 789"/>
                <a:gd name="T46" fmla="*/ 59 w 514"/>
                <a:gd name="T47" fmla="*/ 690 h 789"/>
                <a:gd name="T48" fmla="*/ 20 w 514"/>
                <a:gd name="T49" fmla="*/ 709 h 789"/>
                <a:gd name="T50" fmla="*/ 20 w 514"/>
                <a:gd name="T51" fmla="*/ 709 h 789"/>
                <a:gd name="T52" fmla="*/ 20 w 514"/>
                <a:gd name="T53" fmla="*/ 709 h 789"/>
                <a:gd name="T54" fmla="*/ 0 w 514"/>
                <a:gd name="T55" fmla="*/ 709 h 789"/>
                <a:gd name="T56" fmla="*/ 20 w 514"/>
                <a:gd name="T57" fmla="*/ 709 h 789"/>
                <a:gd name="T58" fmla="*/ 59 w 514"/>
                <a:gd name="T59" fmla="*/ 749 h 789"/>
                <a:gd name="T60" fmla="*/ 158 w 514"/>
                <a:gd name="T61" fmla="*/ 788 h 789"/>
                <a:gd name="T62" fmla="*/ 355 w 514"/>
                <a:gd name="T63" fmla="*/ 749 h 789"/>
                <a:gd name="T64" fmla="*/ 434 w 514"/>
                <a:gd name="T65" fmla="*/ 670 h 789"/>
                <a:gd name="T66" fmla="*/ 493 w 514"/>
                <a:gd name="T67" fmla="*/ 572 h 789"/>
                <a:gd name="T68" fmla="*/ 513 w 514"/>
                <a:gd name="T69" fmla="*/ 453 h 789"/>
                <a:gd name="T70" fmla="*/ 493 w 514"/>
                <a:gd name="T71" fmla="*/ 355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4" h="789">
                  <a:moveTo>
                    <a:pt x="493" y="355"/>
                  </a:moveTo>
                  <a:lnTo>
                    <a:pt x="493" y="355"/>
                  </a:lnTo>
                  <a:cubicBezTo>
                    <a:pt x="493" y="315"/>
                    <a:pt x="473" y="276"/>
                    <a:pt x="473" y="257"/>
                  </a:cubicBezTo>
                  <a:cubicBezTo>
                    <a:pt x="453" y="217"/>
                    <a:pt x="434" y="197"/>
                    <a:pt x="434" y="178"/>
                  </a:cubicBezTo>
                  <a:cubicBezTo>
                    <a:pt x="414" y="138"/>
                    <a:pt x="394" y="119"/>
                    <a:pt x="394" y="99"/>
                  </a:cubicBezTo>
                  <a:cubicBezTo>
                    <a:pt x="394" y="79"/>
                    <a:pt x="394" y="59"/>
                    <a:pt x="394" y="59"/>
                  </a:cubicBezTo>
                  <a:cubicBezTo>
                    <a:pt x="394" y="40"/>
                    <a:pt x="394" y="20"/>
                    <a:pt x="394" y="20"/>
                  </a:cubicBezTo>
                  <a:cubicBezTo>
                    <a:pt x="414" y="20"/>
                    <a:pt x="414" y="0"/>
                    <a:pt x="414" y="0"/>
                  </a:cubicBezTo>
                  <a:lnTo>
                    <a:pt x="414" y="0"/>
                  </a:lnTo>
                  <a:lnTo>
                    <a:pt x="414" y="0"/>
                  </a:lnTo>
                  <a:cubicBezTo>
                    <a:pt x="394" y="0"/>
                    <a:pt x="394" y="0"/>
                    <a:pt x="394" y="0"/>
                  </a:cubicBezTo>
                  <a:lnTo>
                    <a:pt x="394" y="0"/>
                  </a:lnTo>
                  <a:cubicBezTo>
                    <a:pt x="375" y="20"/>
                    <a:pt x="375" y="20"/>
                    <a:pt x="375" y="40"/>
                  </a:cubicBezTo>
                  <a:cubicBezTo>
                    <a:pt x="375" y="59"/>
                    <a:pt x="355" y="79"/>
                    <a:pt x="375" y="119"/>
                  </a:cubicBezTo>
                  <a:cubicBezTo>
                    <a:pt x="375" y="138"/>
                    <a:pt x="394" y="158"/>
                    <a:pt x="394" y="178"/>
                  </a:cubicBezTo>
                  <a:cubicBezTo>
                    <a:pt x="414" y="197"/>
                    <a:pt x="434" y="236"/>
                    <a:pt x="434" y="257"/>
                  </a:cubicBezTo>
                  <a:cubicBezTo>
                    <a:pt x="453" y="296"/>
                    <a:pt x="453" y="315"/>
                    <a:pt x="473" y="355"/>
                  </a:cubicBezTo>
                  <a:cubicBezTo>
                    <a:pt x="473" y="394"/>
                    <a:pt x="473" y="414"/>
                    <a:pt x="473" y="453"/>
                  </a:cubicBezTo>
                  <a:cubicBezTo>
                    <a:pt x="473" y="493"/>
                    <a:pt x="473" y="532"/>
                    <a:pt x="453" y="552"/>
                  </a:cubicBezTo>
                  <a:cubicBezTo>
                    <a:pt x="434" y="591"/>
                    <a:pt x="434" y="630"/>
                    <a:pt x="394" y="650"/>
                  </a:cubicBezTo>
                  <a:cubicBezTo>
                    <a:pt x="375" y="670"/>
                    <a:pt x="355" y="690"/>
                    <a:pt x="336" y="709"/>
                  </a:cubicBezTo>
                  <a:cubicBezTo>
                    <a:pt x="276" y="729"/>
                    <a:pt x="197" y="749"/>
                    <a:pt x="158" y="729"/>
                  </a:cubicBezTo>
                  <a:cubicBezTo>
                    <a:pt x="138" y="729"/>
                    <a:pt x="99" y="729"/>
                    <a:pt x="99" y="709"/>
                  </a:cubicBezTo>
                  <a:cubicBezTo>
                    <a:pt x="79" y="709"/>
                    <a:pt x="79" y="709"/>
                    <a:pt x="59" y="690"/>
                  </a:cubicBezTo>
                  <a:cubicBezTo>
                    <a:pt x="59" y="709"/>
                    <a:pt x="40" y="709"/>
                    <a:pt x="20" y="709"/>
                  </a:cubicBezTo>
                  <a:lnTo>
                    <a:pt x="20" y="709"/>
                  </a:lnTo>
                  <a:lnTo>
                    <a:pt x="20" y="709"/>
                  </a:lnTo>
                  <a:cubicBezTo>
                    <a:pt x="20" y="709"/>
                    <a:pt x="20" y="709"/>
                    <a:pt x="0" y="709"/>
                  </a:cubicBezTo>
                  <a:cubicBezTo>
                    <a:pt x="20" y="709"/>
                    <a:pt x="20" y="709"/>
                    <a:pt x="20" y="709"/>
                  </a:cubicBezTo>
                  <a:cubicBezTo>
                    <a:pt x="20" y="729"/>
                    <a:pt x="40" y="749"/>
                    <a:pt x="59" y="749"/>
                  </a:cubicBezTo>
                  <a:cubicBezTo>
                    <a:pt x="99" y="768"/>
                    <a:pt x="119" y="768"/>
                    <a:pt x="158" y="788"/>
                  </a:cubicBezTo>
                  <a:cubicBezTo>
                    <a:pt x="217" y="788"/>
                    <a:pt x="276" y="788"/>
                    <a:pt x="355" y="749"/>
                  </a:cubicBezTo>
                  <a:cubicBezTo>
                    <a:pt x="375" y="729"/>
                    <a:pt x="414" y="709"/>
                    <a:pt x="434" y="670"/>
                  </a:cubicBezTo>
                  <a:cubicBezTo>
                    <a:pt x="453" y="650"/>
                    <a:pt x="473" y="611"/>
                    <a:pt x="493" y="572"/>
                  </a:cubicBezTo>
                  <a:cubicBezTo>
                    <a:pt x="513" y="532"/>
                    <a:pt x="513" y="493"/>
                    <a:pt x="513" y="453"/>
                  </a:cubicBezTo>
                  <a:cubicBezTo>
                    <a:pt x="513" y="414"/>
                    <a:pt x="513" y="375"/>
                    <a:pt x="493" y="355"/>
                  </a:cubicBezTo>
                </a:path>
              </a:pathLst>
            </a:custGeom>
            <a:grpFill/>
            <a:ln>
              <a:noFill/>
            </a:ln>
            <a:effectLst/>
          </p:spPr>
          <p:txBody>
            <a:bodyPr wrap="none" anchor="ctr"/>
            <a:lstStyle/>
            <a:p>
              <a:endParaRPr lang="en-US" sz="3266" dirty="0">
                <a:latin typeface="Calibri Light" charset="0"/>
              </a:endParaRPr>
            </a:p>
          </p:txBody>
        </p:sp>
        <p:sp>
          <p:nvSpPr>
            <p:cNvPr id="77" name="Freeform 76"/>
            <p:cNvSpPr>
              <a:spLocks noChangeArrowheads="1"/>
            </p:cNvSpPr>
            <p:nvPr/>
          </p:nvSpPr>
          <p:spPr bwMode="auto">
            <a:xfrm>
              <a:off x="11062628" y="12569642"/>
              <a:ext cx="385961" cy="593342"/>
            </a:xfrm>
            <a:custGeom>
              <a:avLst/>
              <a:gdLst>
                <a:gd name="T0" fmla="*/ 512 w 591"/>
                <a:gd name="T1" fmla="*/ 414 h 907"/>
                <a:gd name="T2" fmla="*/ 512 w 591"/>
                <a:gd name="T3" fmla="*/ 414 h 907"/>
                <a:gd name="T4" fmla="*/ 413 w 591"/>
                <a:gd name="T5" fmla="*/ 414 h 907"/>
                <a:gd name="T6" fmla="*/ 354 w 591"/>
                <a:gd name="T7" fmla="*/ 315 h 907"/>
                <a:gd name="T8" fmla="*/ 413 w 591"/>
                <a:gd name="T9" fmla="*/ 374 h 907"/>
                <a:gd name="T10" fmla="*/ 571 w 591"/>
                <a:gd name="T11" fmla="*/ 335 h 907"/>
                <a:gd name="T12" fmla="*/ 472 w 591"/>
                <a:gd name="T13" fmla="*/ 217 h 907"/>
                <a:gd name="T14" fmla="*/ 433 w 591"/>
                <a:gd name="T15" fmla="*/ 197 h 907"/>
                <a:gd name="T16" fmla="*/ 295 w 591"/>
                <a:gd name="T17" fmla="*/ 0 h 907"/>
                <a:gd name="T18" fmla="*/ 157 w 591"/>
                <a:gd name="T19" fmla="*/ 217 h 907"/>
                <a:gd name="T20" fmla="*/ 138 w 591"/>
                <a:gd name="T21" fmla="*/ 217 h 907"/>
                <a:gd name="T22" fmla="*/ 39 w 591"/>
                <a:gd name="T23" fmla="*/ 315 h 907"/>
                <a:gd name="T24" fmla="*/ 196 w 591"/>
                <a:gd name="T25" fmla="*/ 374 h 907"/>
                <a:gd name="T26" fmla="*/ 256 w 591"/>
                <a:gd name="T27" fmla="*/ 315 h 907"/>
                <a:gd name="T28" fmla="*/ 196 w 591"/>
                <a:gd name="T29" fmla="*/ 414 h 907"/>
                <a:gd name="T30" fmla="*/ 79 w 591"/>
                <a:gd name="T31" fmla="*/ 414 h 907"/>
                <a:gd name="T32" fmla="*/ 19 w 591"/>
                <a:gd name="T33" fmla="*/ 670 h 907"/>
                <a:gd name="T34" fmla="*/ 295 w 591"/>
                <a:gd name="T35" fmla="*/ 906 h 907"/>
                <a:gd name="T36" fmla="*/ 590 w 591"/>
                <a:gd name="T37" fmla="*/ 670 h 907"/>
                <a:gd name="T38" fmla="*/ 512 w 591"/>
                <a:gd name="T39" fmla="*/ 414 h 907"/>
                <a:gd name="T40" fmla="*/ 236 w 591"/>
                <a:gd name="T41" fmla="*/ 177 h 907"/>
                <a:gd name="T42" fmla="*/ 236 w 591"/>
                <a:gd name="T43" fmla="*/ 177 h 907"/>
                <a:gd name="T44" fmla="*/ 217 w 591"/>
                <a:gd name="T45" fmla="*/ 157 h 907"/>
                <a:gd name="T46" fmla="*/ 236 w 591"/>
                <a:gd name="T47" fmla="*/ 138 h 907"/>
                <a:gd name="T48" fmla="*/ 256 w 591"/>
                <a:gd name="T49" fmla="*/ 157 h 907"/>
                <a:gd name="T50" fmla="*/ 236 w 591"/>
                <a:gd name="T51" fmla="*/ 177 h 907"/>
                <a:gd name="T52" fmla="*/ 334 w 591"/>
                <a:gd name="T53" fmla="*/ 157 h 907"/>
                <a:gd name="T54" fmla="*/ 334 w 591"/>
                <a:gd name="T55" fmla="*/ 157 h 907"/>
                <a:gd name="T56" fmla="*/ 354 w 591"/>
                <a:gd name="T57" fmla="*/ 138 h 907"/>
                <a:gd name="T58" fmla="*/ 394 w 591"/>
                <a:gd name="T59" fmla="*/ 157 h 907"/>
                <a:gd name="T60" fmla="*/ 354 w 591"/>
                <a:gd name="T61" fmla="*/ 177 h 907"/>
                <a:gd name="T62" fmla="*/ 334 w 591"/>
                <a:gd name="T63" fmla="*/ 15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1" h="907">
                  <a:moveTo>
                    <a:pt x="512" y="414"/>
                  </a:moveTo>
                  <a:lnTo>
                    <a:pt x="512" y="414"/>
                  </a:lnTo>
                  <a:cubicBezTo>
                    <a:pt x="472" y="433"/>
                    <a:pt x="453" y="433"/>
                    <a:pt x="413" y="414"/>
                  </a:cubicBezTo>
                  <a:cubicBezTo>
                    <a:pt x="354" y="394"/>
                    <a:pt x="354" y="335"/>
                    <a:pt x="354" y="315"/>
                  </a:cubicBezTo>
                  <a:cubicBezTo>
                    <a:pt x="374" y="335"/>
                    <a:pt x="394" y="355"/>
                    <a:pt x="413" y="374"/>
                  </a:cubicBezTo>
                  <a:cubicBezTo>
                    <a:pt x="492" y="414"/>
                    <a:pt x="551" y="374"/>
                    <a:pt x="571" y="335"/>
                  </a:cubicBezTo>
                  <a:cubicBezTo>
                    <a:pt x="590" y="276"/>
                    <a:pt x="532" y="256"/>
                    <a:pt x="472" y="217"/>
                  </a:cubicBezTo>
                  <a:cubicBezTo>
                    <a:pt x="453" y="217"/>
                    <a:pt x="453" y="217"/>
                    <a:pt x="433" y="197"/>
                  </a:cubicBezTo>
                  <a:cubicBezTo>
                    <a:pt x="394" y="59"/>
                    <a:pt x="334" y="0"/>
                    <a:pt x="295" y="0"/>
                  </a:cubicBezTo>
                  <a:cubicBezTo>
                    <a:pt x="256" y="0"/>
                    <a:pt x="196" y="59"/>
                    <a:pt x="157" y="217"/>
                  </a:cubicBezTo>
                  <a:lnTo>
                    <a:pt x="138" y="217"/>
                  </a:lnTo>
                  <a:cubicBezTo>
                    <a:pt x="79" y="236"/>
                    <a:pt x="19" y="276"/>
                    <a:pt x="39" y="315"/>
                  </a:cubicBezTo>
                  <a:cubicBezTo>
                    <a:pt x="59" y="374"/>
                    <a:pt x="118" y="394"/>
                    <a:pt x="196" y="374"/>
                  </a:cubicBezTo>
                  <a:cubicBezTo>
                    <a:pt x="217" y="374"/>
                    <a:pt x="236" y="335"/>
                    <a:pt x="256" y="315"/>
                  </a:cubicBezTo>
                  <a:cubicBezTo>
                    <a:pt x="275" y="355"/>
                    <a:pt x="256" y="394"/>
                    <a:pt x="196" y="414"/>
                  </a:cubicBezTo>
                  <a:cubicBezTo>
                    <a:pt x="157" y="433"/>
                    <a:pt x="118" y="433"/>
                    <a:pt x="79" y="414"/>
                  </a:cubicBezTo>
                  <a:cubicBezTo>
                    <a:pt x="39" y="512"/>
                    <a:pt x="0" y="611"/>
                    <a:pt x="19" y="670"/>
                  </a:cubicBezTo>
                  <a:cubicBezTo>
                    <a:pt x="19" y="788"/>
                    <a:pt x="177" y="906"/>
                    <a:pt x="295" y="906"/>
                  </a:cubicBezTo>
                  <a:cubicBezTo>
                    <a:pt x="413" y="906"/>
                    <a:pt x="571" y="788"/>
                    <a:pt x="590" y="670"/>
                  </a:cubicBezTo>
                  <a:cubicBezTo>
                    <a:pt x="590" y="611"/>
                    <a:pt x="551" y="512"/>
                    <a:pt x="512" y="414"/>
                  </a:cubicBezTo>
                  <a:close/>
                  <a:moveTo>
                    <a:pt x="236" y="177"/>
                  </a:moveTo>
                  <a:lnTo>
                    <a:pt x="236" y="177"/>
                  </a:lnTo>
                  <a:cubicBezTo>
                    <a:pt x="217" y="177"/>
                    <a:pt x="217" y="177"/>
                    <a:pt x="217" y="157"/>
                  </a:cubicBezTo>
                  <a:cubicBezTo>
                    <a:pt x="217" y="157"/>
                    <a:pt x="217" y="138"/>
                    <a:pt x="236" y="138"/>
                  </a:cubicBezTo>
                  <a:lnTo>
                    <a:pt x="256" y="157"/>
                  </a:lnTo>
                  <a:cubicBezTo>
                    <a:pt x="256" y="177"/>
                    <a:pt x="236" y="177"/>
                    <a:pt x="236" y="177"/>
                  </a:cubicBezTo>
                  <a:close/>
                  <a:moveTo>
                    <a:pt x="334" y="157"/>
                  </a:moveTo>
                  <a:lnTo>
                    <a:pt x="334" y="157"/>
                  </a:lnTo>
                  <a:lnTo>
                    <a:pt x="354" y="138"/>
                  </a:lnTo>
                  <a:cubicBezTo>
                    <a:pt x="374" y="138"/>
                    <a:pt x="394" y="157"/>
                    <a:pt x="394" y="157"/>
                  </a:cubicBezTo>
                  <a:cubicBezTo>
                    <a:pt x="394" y="177"/>
                    <a:pt x="374" y="177"/>
                    <a:pt x="354" y="177"/>
                  </a:cubicBezTo>
                  <a:cubicBezTo>
                    <a:pt x="354" y="177"/>
                    <a:pt x="334" y="177"/>
                    <a:pt x="334" y="157"/>
                  </a:cubicBezTo>
                  <a:close/>
                </a:path>
              </a:pathLst>
            </a:custGeom>
            <a:grpFill/>
            <a:ln>
              <a:noFill/>
            </a:ln>
            <a:effectLst/>
          </p:spPr>
          <p:txBody>
            <a:bodyPr wrap="none" anchor="ctr"/>
            <a:lstStyle/>
            <a:p>
              <a:endParaRPr lang="en-US" sz="3266" dirty="0">
                <a:latin typeface="Calibri Light" charset="0"/>
              </a:endParaRPr>
            </a:p>
          </p:txBody>
        </p:sp>
      </p:grpSp>
      <p:sp>
        <p:nvSpPr>
          <p:cNvPr id="2" name="Rectangle 1"/>
          <p:cNvSpPr/>
          <p:nvPr/>
        </p:nvSpPr>
        <p:spPr>
          <a:xfrm>
            <a:off x="2477325" y="1307158"/>
            <a:ext cx="1930289" cy="584775"/>
          </a:xfrm>
          <a:prstGeom prst="rect">
            <a:avLst/>
          </a:prstGeom>
        </p:spPr>
        <p:txBody>
          <a:bodyPr wrap="square">
            <a:spAutoFit/>
          </a:bodyPr>
          <a:lstStyle/>
          <a:p>
            <a:r>
              <a:rPr lang="en-US" sz="1600" b="1" dirty="0">
                <a:solidFill>
                  <a:schemeClr val="bg2">
                    <a:lumMod val="50000"/>
                  </a:schemeClr>
                </a:solidFill>
              </a:rPr>
              <a:t>Founded in </a:t>
            </a:r>
            <a:r>
              <a:rPr lang="en-US" sz="1600" b="1" dirty="0" smtClean="0">
                <a:solidFill>
                  <a:schemeClr val="bg2">
                    <a:lumMod val="50000"/>
                  </a:schemeClr>
                </a:solidFill>
              </a:rPr>
              <a:t>1947 </a:t>
            </a:r>
            <a:r>
              <a:rPr lang="en-US" sz="1600" b="1" dirty="0">
                <a:solidFill>
                  <a:schemeClr val="bg2">
                    <a:lumMod val="50000"/>
                  </a:schemeClr>
                </a:solidFill>
              </a:rPr>
              <a:t>By Dr. Henry Foster</a:t>
            </a:r>
          </a:p>
        </p:txBody>
      </p:sp>
      <p:sp>
        <p:nvSpPr>
          <p:cNvPr id="83" name="Oval 82"/>
          <p:cNvSpPr/>
          <p:nvPr/>
        </p:nvSpPr>
        <p:spPr>
          <a:xfrm>
            <a:off x="7457863" y="1300102"/>
            <a:ext cx="571500" cy="571500"/>
          </a:xfrm>
          <a:prstGeom prst="ellipse">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dirty="0">
              <a:latin typeface="FontAwesome" pitchFamily="2" charset="0"/>
            </a:endParaRPr>
          </a:p>
        </p:txBody>
      </p:sp>
      <p:sp>
        <p:nvSpPr>
          <p:cNvPr id="98" name="Freeform 97"/>
          <p:cNvSpPr>
            <a:spLocks noChangeArrowheads="1"/>
          </p:cNvSpPr>
          <p:nvPr/>
        </p:nvSpPr>
        <p:spPr bwMode="auto">
          <a:xfrm>
            <a:off x="7627680" y="1439331"/>
            <a:ext cx="231865" cy="283710"/>
          </a:xfrm>
          <a:custGeom>
            <a:avLst/>
            <a:gdLst>
              <a:gd name="T0" fmla="*/ 571 w 710"/>
              <a:gd name="T1" fmla="*/ 552 h 868"/>
              <a:gd name="T2" fmla="*/ 571 w 710"/>
              <a:gd name="T3" fmla="*/ 552 h 868"/>
              <a:gd name="T4" fmla="*/ 434 w 710"/>
              <a:gd name="T5" fmla="*/ 631 h 868"/>
              <a:gd name="T6" fmla="*/ 296 w 710"/>
              <a:gd name="T7" fmla="*/ 552 h 868"/>
              <a:gd name="T8" fmla="*/ 296 w 710"/>
              <a:gd name="T9" fmla="*/ 493 h 868"/>
              <a:gd name="T10" fmla="*/ 276 w 710"/>
              <a:gd name="T11" fmla="*/ 394 h 868"/>
              <a:gd name="T12" fmla="*/ 394 w 710"/>
              <a:gd name="T13" fmla="*/ 277 h 868"/>
              <a:gd name="T14" fmla="*/ 473 w 710"/>
              <a:gd name="T15" fmla="*/ 316 h 868"/>
              <a:gd name="T16" fmla="*/ 630 w 710"/>
              <a:gd name="T17" fmla="*/ 158 h 868"/>
              <a:gd name="T18" fmla="*/ 473 w 710"/>
              <a:gd name="T19" fmla="*/ 0 h 868"/>
              <a:gd name="T20" fmla="*/ 335 w 710"/>
              <a:gd name="T21" fmla="*/ 158 h 868"/>
              <a:gd name="T22" fmla="*/ 355 w 710"/>
              <a:gd name="T23" fmla="*/ 257 h 868"/>
              <a:gd name="T24" fmla="*/ 236 w 710"/>
              <a:gd name="T25" fmla="*/ 375 h 868"/>
              <a:gd name="T26" fmla="*/ 157 w 710"/>
              <a:gd name="T27" fmla="*/ 336 h 868"/>
              <a:gd name="T28" fmla="*/ 0 w 710"/>
              <a:gd name="T29" fmla="*/ 493 h 868"/>
              <a:gd name="T30" fmla="*/ 157 w 710"/>
              <a:gd name="T31" fmla="*/ 631 h 868"/>
              <a:gd name="T32" fmla="*/ 256 w 710"/>
              <a:gd name="T33" fmla="*/ 592 h 868"/>
              <a:gd name="T34" fmla="*/ 413 w 710"/>
              <a:gd name="T35" fmla="*/ 671 h 868"/>
              <a:gd name="T36" fmla="*/ 413 w 710"/>
              <a:gd name="T37" fmla="*/ 710 h 868"/>
              <a:gd name="T38" fmla="*/ 571 w 710"/>
              <a:gd name="T39" fmla="*/ 867 h 868"/>
              <a:gd name="T40" fmla="*/ 709 w 710"/>
              <a:gd name="T41" fmla="*/ 710 h 868"/>
              <a:gd name="T42" fmla="*/ 571 w 710"/>
              <a:gd name="T43" fmla="*/ 552 h 868"/>
              <a:gd name="T44" fmla="*/ 355 w 710"/>
              <a:gd name="T45" fmla="*/ 158 h 868"/>
              <a:gd name="T46" fmla="*/ 355 w 710"/>
              <a:gd name="T47" fmla="*/ 158 h 868"/>
              <a:gd name="T48" fmla="*/ 473 w 710"/>
              <a:gd name="T49" fmla="*/ 40 h 868"/>
              <a:gd name="T50" fmla="*/ 492 w 710"/>
              <a:gd name="T51" fmla="*/ 40 h 868"/>
              <a:gd name="T52" fmla="*/ 473 w 710"/>
              <a:gd name="T53" fmla="*/ 60 h 868"/>
              <a:gd name="T54" fmla="*/ 374 w 710"/>
              <a:gd name="T55" fmla="*/ 158 h 868"/>
              <a:gd name="T56" fmla="*/ 374 w 710"/>
              <a:gd name="T57" fmla="*/ 178 h 868"/>
              <a:gd name="T58" fmla="*/ 355 w 710"/>
              <a:gd name="T59" fmla="*/ 158 h 868"/>
              <a:gd name="T60" fmla="*/ 157 w 710"/>
              <a:gd name="T61" fmla="*/ 394 h 868"/>
              <a:gd name="T62" fmla="*/ 157 w 710"/>
              <a:gd name="T63" fmla="*/ 394 h 868"/>
              <a:gd name="T64" fmla="*/ 59 w 710"/>
              <a:gd name="T65" fmla="*/ 493 h 868"/>
              <a:gd name="T66" fmla="*/ 40 w 710"/>
              <a:gd name="T67" fmla="*/ 493 h 868"/>
              <a:gd name="T68" fmla="*/ 40 w 710"/>
              <a:gd name="T69" fmla="*/ 493 h 868"/>
              <a:gd name="T70" fmla="*/ 157 w 710"/>
              <a:gd name="T71" fmla="*/ 375 h 868"/>
              <a:gd name="T72" fmla="*/ 157 w 710"/>
              <a:gd name="T73" fmla="*/ 375 h 868"/>
              <a:gd name="T74" fmla="*/ 157 w 710"/>
              <a:gd name="T75" fmla="*/ 394 h 868"/>
              <a:gd name="T76" fmla="*/ 571 w 710"/>
              <a:gd name="T77" fmla="*/ 611 h 868"/>
              <a:gd name="T78" fmla="*/ 571 w 710"/>
              <a:gd name="T79" fmla="*/ 611 h 868"/>
              <a:gd name="T80" fmla="*/ 473 w 710"/>
              <a:gd name="T81" fmla="*/ 710 h 868"/>
              <a:gd name="T82" fmla="*/ 453 w 710"/>
              <a:gd name="T83" fmla="*/ 729 h 868"/>
              <a:gd name="T84" fmla="*/ 453 w 710"/>
              <a:gd name="T85" fmla="*/ 710 h 868"/>
              <a:gd name="T86" fmla="*/ 571 w 710"/>
              <a:gd name="T87" fmla="*/ 592 h 868"/>
              <a:gd name="T88" fmla="*/ 571 w 710"/>
              <a:gd name="T89" fmla="*/ 611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10" h="868">
                <a:moveTo>
                  <a:pt x="571" y="552"/>
                </a:moveTo>
                <a:lnTo>
                  <a:pt x="571" y="552"/>
                </a:lnTo>
                <a:cubicBezTo>
                  <a:pt x="512" y="552"/>
                  <a:pt x="473" y="592"/>
                  <a:pt x="434" y="631"/>
                </a:cubicBezTo>
                <a:cubicBezTo>
                  <a:pt x="296" y="552"/>
                  <a:pt x="296" y="552"/>
                  <a:pt x="296" y="552"/>
                </a:cubicBezTo>
                <a:cubicBezTo>
                  <a:pt x="296" y="532"/>
                  <a:pt x="296" y="513"/>
                  <a:pt x="296" y="493"/>
                </a:cubicBezTo>
                <a:cubicBezTo>
                  <a:pt x="296" y="454"/>
                  <a:pt x="296" y="415"/>
                  <a:pt x="276" y="394"/>
                </a:cubicBezTo>
                <a:cubicBezTo>
                  <a:pt x="394" y="277"/>
                  <a:pt x="394" y="277"/>
                  <a:pt x="394" y="277"/>
                </a:cubicBezTo>
                <a:cubicBezTo>
                  <a:pt x="413" y="296"/>
                  <a:pt x="453" y="316"/>
                  <a:pt x="473" y="316"/>
                </a:cubicBezTo>
                <a:cubicBezTo>
                  <a:pt x="571" y="316"/>
                  <a:pt x="630" y="237"/>
                  <a:pt x="630" y="158"/>
                </a:cubicBezTo>
                <a:cubicBezTo>
                  <a:pt x="630" y="79"/>
                  <a:pt x="571" y="0"/>
                  <a:pt x="473" y="0"/>
                </a:cubicBezTo>
                <a:cubicBezTo>
                  <a:pt x="394" y="0"/>
                  <a:pt x="335" y="79"/>
                  <a:pt x="335" y="158"/>
                </a:cubicBezTo>
                <a:cubicBezTo>
                  <a:pt x="335" y="198"/>
                  <a:pt x="335" y="217"/>
                  <a:pt x="355" y="257"/>
                </a:cubicBezTo>
                <a:cubicBezTo>
                  <a:pt x="236" y="375"/>
                  <a:pt x="236" y="375"/>
                  <a:pt x="236" y="375"/>
                </a:cubicBezTo>
                <a:cubicBezTo>
                  <a:pt x="217" y="355"/>
                  <a:pt x="197" y="336"/>
                  <a:pt x="157" y="336"/>
                </a:cubicBezTo>
                <a:cubicBezTo>
                  <a:pt x="79" y="336"/>
                  <a:pt x="0" y="415"/>
                  <a:pt x="0" y="493"/>
                </a:cubicBezTo>
                <a:cubicBezTo>
                  <a:pt x="0" y="572"/>
                  <a:pt x="79" y="631"/>
                  <a:pt x="157" y="631"/>
                </a:cubicBezTo>
                <a:cubicBezTo>
                  <a:pt x="197" y="631"/>
                  <a:pt x="236" y="611"/>
                  <a:pt x="256" y="592"/>
                </a:cubicBezTo>
                <a:cubicBezTo>
                  <a:pt x="413" y="671"/>
                  <a:pt x="413" y="671"/>
                  <a:pt x="413" y="671"/>
                </a:cubicBezTo>
                <a:cubicBezTo>
                  <a:pt x="413" y="690"/>
                  <a:pt x="413" y="690"/>
                  <a:pt x="413" y="710"/>
                </a:cubicBezTo>
                <a:cubicBezTo>
                  <a:pt x="413" y="788"/>
                  <a:pt x="473" y="867"/>
                  <a:pt x="571" y="867"/>
                </a:cubicBezTo>
                <a:cubicBezTo>
                  <a:pt x="650" y="867"/>
                  <a:pt x="709" y="788"/>
                  <a:pt x="709" y="710"/>
                </a:cubicBezTo>
                <a:cubicBezTo>
                  <a:pt x="709" y="631"/>
                  <a:pt x="650" y="552"/>
                  <a:pt x="571" y="552"/>
                </a:cubicBezTo>
                <a:close/>
                <a:moveTo>
                  <a:pt x="355" y="158"/>
                </a:moveTo>
                <a:lnTo>
                  <a:pt x="355" y="158"/>
                </a:lnTo>
                <a:cubicBezTo>
                  <a:pt x="355" y="99"/>
                  <a:pt x="413" y="40"/>
                  <a:pt x="473" y="40"/>
                </a:cubicBezTo>
                <a:cubicBezTo>
                  <a:pt x="492" y="40"/>
                  <a:pt x="492" y="40"/>
                  <a:pt x="492" y="40"/>
                </a:cubicBezTo>
                <a:cubicBezTo>
                  <a:pt x="492" y="60"/>
                  <a:pt x="492" y="60"/>
                  <a:pt x="473" y="60"/>
                </a:cubicBezTo>
                <a:cubicBezTo>
                  <a:pt x="434" y="60"/>
                  <a:pt x="374" y="99"/>
                  <a:pt x="374" y="158"/>
                </a:cubicBezTo>
                <a:lnTo>
                  <a:pt x="374" y="178"/>
                </a:lnTo>
                <a:cubicBezTo>
                  <a:pt x="355" y="178"/>
                  <a:pt x="355" y="158"/>
                  <a:pt x="355" y="158"/>
                </a:cubicBezTo>
                <a:close/>
                <a:moveTo>
                  <a:pt x="157" y="394"/>
                </a:moveTo>
                <a:lnTo>
                  <a:pt x="157" y="394"/>
                </a:lnTo>
                <a:cubicBezTo>
                  <a:pt x="98" y="394"/>
                  <a:pt x="59" y="434"/>
                  <a:pt x="59" y="493"/>
                </a:cubicBezTo>
                <a:cubicBezTo>
                  <a:pt x="59" y="493"/>
                  <a:pt x="59" y="493"/>
                  <a:pt x="40" y="493"/>
                </a:cubicBezTo>
                <a:lnTo>
                  <a:pt x="40" y="493"/>
                </a:lnTo>
                <a:cubicBezTo>
                  <a:pt x="40" y="415"/>
                  <a:pt x="79" y="375"/>
                  <a:pt x="157" y="375"/>
                </a:cubicBezTo>
                <a:lnTo>
                  <a:pt x="157" y="375"/>
                </a:lnTo>
                <a:cubicBezTo>
                  <a:pt x="157" y="394"/>
                  <a:pt x="157" y="394"/>
                  <a:pt x="157" y="394"/>
                </a:cubicBezTo>
                <a:close/>
                <a:moveTo>
                  <a:pt x="571" y="611"/>
                </a:moveTo>
                <a:lnTo>
                  <a:pt x="571" y="611"/>
                </a:lnTo>
                <a:cubicBezTo>
                  <a:pt x="512" y="611"/>
                  <a:pt x="473" y="651"/>
                  <a:pt x="473" y="710"/>
                </a:cubicBezTo>
                <a:cubicBezTo>
                  <a:pt x="473" y="729"/>
                  <a:pt x="453" y="729"/>
                  <a:pt x="453" y="729"/>
                </a:cubicBezTo>
                <a:cubicBezTo>
                  <a:pt x="453" y="729"/>
                  <a:pt x="453" y="729"/>
                  <a:pt x="453" y="710"/>
                </a:cubicBezTo>
                <a:cubicBezTo>
                  <a:pt x="453" y="651"/>
                  <a:pt x="492" y="592"/>
                  <a:pt x="571" y="592"/>
                </a:cubicBezTo>
                <a:cubicBezTo>
                  <a:pt x="571" y="592"/>
                  <a:pt x="571" y="592"/>
                  <a:pt x="571" y="611"/>
                </a:cubicBezTo>
                <a:close/>
              </a:path>
            </a:pathLst>
          </a:custGeom>
          <a:solidFill>
            <a:schemeClr val="bg1"/>
          </a:solidFill>
          <a:ln>
            <a:noFill/>
          </a:ln>
          <a:effectLst/>
        </p:spPr>
        <p:txBody>
          <a:bodyPr wrap="none" anchor="ctr"/>
          <a:lstStyle/>
          <a:p>
            <a:endParaRPr lang="en-US" sz="3266" dirty="0">
              <a:latin typeface="Calibri Light" charset="0"/>
            </a:endParaRPr>
          </a:p>
        </p:txBody>
      </p:sp>
      <p:sp>
        <p:nvSpPr>
          <p:cNvPr id="99" name="Rectangle 98"/>
          <p:cNvSpPr/>
          <p:nvPr/>
        </p:nvSpPr>
        <p:spPr>
          <a:xfrm>
            <a:off x="8139701" y="1225362"/>
            <a:ext cx="2717710" cy="830997"/>
          </a:xfrm>
          <a:prstGeom prst="rect">
            <a:avLst/>
          </a:prstGeom>
        </p:spPr>
        <p:txBody>
          <a:bodyPr wrap="square">
            <a:spAutoFit/>
          </a:bodyPr>
          <a:lstStyle/>
          <a:p>
            <a:r>
              <a:rPr lang="en-US" sz="1600" b="1" dirty="0">
                <a:solidFill>
                  <a:schemeClr val="bg2">
                    <a:lumMod val="50000"/>
                  </a:schemeClr>
                </a:solidFill>
              </a:rPr>
              <a:t>Our scientists worked on ~</a:t>
            </a:r>
            <a:r>
              <a:rPr lang="en-US" sz="1600" b="1" dirty="0" smtClean="0">
                <a:solidFill>
                  <a:schemeClr val="bg2">
                    <a:lumMod val="50000"/>
                  </a:schemeClr>
                </a:solidFill>
              </a:rPr>
              <a:t>50% </a:t>
            </a:r>
            <a:r>
              <a:rPr lang="en-US" sz="1600" b="1" dirty="0">
                <a:solidFill>
                  <a:schemeClr val="bg2">
                    <a:lumMod val="50000"/>
                  </a:schemeClr>
                </a:solidFill>
              </a:rPr>
              <a:t>of </a:t>
            </a:r>
            <a:r>
              <a:rPr lang="en-US" sz="1600" b="1" dirty="0" smtClean="0">
                <a:solidFill>
                  <a:schemeClr val="bg2">
                    <a:lumMod val="50000"/>
                  </a:schemeClr>
                </a:solidFill>
              </a:rPr>
              <a:t>the </a:t>
            </a:r>
            <a:r>
              <a:rPr lang="en-US" sz="1600" b="1" dirty="0">
                <a:solidFill>
                  <a:schemeClr val="bg2">
                    <a:lumMod val="50000"/>
                  </a:schemeClr>
                </a:solidFill>
              </a:rPr>
              <a:t>drugs approved by the FDA in </a:t>
            </a:r>
            <a:r>
              <a:rPr lang="en-US" sz="1600" b="1" dirty="0" smtClean="0">
                <a:solidFill>
                  <a:schemeClr val="bg2">
                    <a:lumMod val="50000"/>
                  </a:schemeClr>
                </a:solidFill>
              </a:rPr>
              <a:t>the past 2 years</a:t>
            </a:r>
            <a:endParaRPr lang="en-US" sz="1600" b="1" dirty="0">
              <a:solidFill>
                <a:schemeClr val="bg2">
                  <a:lumMod val="50000"/>
                </a:schemeClr>
              </a:solidFill>
            </a:endParaRPr>
          </a:p>
        </p:txBody>
      </p:sp>
    </p:spTree>
    <p:extLst>
      <p:ext uri="{BB962C8B-B14F-4D97-AF65-F5344CB8AC3E}">
        <p14:creationId xmlns:p14="http://schemas.microsoft.com/office/powerpoint/2010/main" val="18771240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fade">
                                      <p:cBhvr>
                                        <p:cTn id="13" dur="500"/>
                                        <p:tgtEl>
                                          <p:spTgt spid="7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3"/>
                                        </p:tgtEl>
                                        <p:attrNameLst>
                                          <p:attrName>style.visibility</p:attrName>
                                        </p:attrNameLst>
                                      </p:cBhvr>
                                      <p:to>
                                        <p:strVal val="visible"/>
                                      </p:to>
                                    </p:set>
                                    <p:animEffect transition="in" filter="fade">
                                      <p:cBhvr>
                                        <p:cTn id="18" dur="500"/>
                                        <p:tgtEl>
                                          <p:spTgt spid="1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fade">
                                      <p:cBhvr>
                                        <p:cTn id="21" dur="500"/>
                                        <p:tgtEl>
                                          <p:spTgt spid="114"/>
                                        </p:tgtEl>
                                      </p:cBhvr>
                                    </p:animEffect>
                                  </p:childTnLst>
                                </p:cTn>
                              </p:par>
                              <p:par>
                                <p:cTn id="22" presetID="10" presetClass="entr" presetSubtype="0" fill="hold" nodeType="with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fade">
                                      <p:cBhvr>
                                        <p:cTn id="24" dur="500"/>
                                        <p:tgtEl>
                                          <p:spTgt spid="1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9"/>
                                        </p:tgtEl>
                                        <p:attrNameLst>
                                          <p:attrName>style.visibility</p:attrName>
                                        </p:attrNameLst>
                                      </p:cBhvr>
                                      <p:to>
                                        <p:strVal val="visible"/>
                                      </p:to>
                                    </p:set>
                                    <p:animEffect transition="in" filter="fade">
                                      <p:cBhvr>
                                        <p:cTn id="29" dur="500"/>
                                        <p:tgtEl>
                                          <p:spTgt spid="9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0" presetClass="entr" presetSubtype="0" fill="hold" nodeType="with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fade">
                                      <p:cBhvr>
                                        <p:cTn id="43" dur="500"/>
                                        <p:tgtEl>
                                          <p:spTgt spid="9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9128"/>
                                        </p:tgtEl>
                                        <p:attrNameLst>
                                          <p:attrName>style.visibility</p:attrName>
                                        </p:attrNameLst>
                                      </p:cBhvr>
                                      <p:to>
                                        <p:strVal val="visible"/>
                                      </p:to>
                                    </p:set>
                                    <p:animEffect transition="in" filter="fade">
                                      <p:cBhvr>
                                        <p:cTn id="46" dur="500"/>
                                        <p:tgtEl>
                                          <p:spTgt spid="8912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89126"/>
                                        </p:tgtEl>
                                        <p:attrNameLst>
                                          <p:attrName>style.visibility</p:attrName>
                                        </p:attrNameLst>
                                      </p:cBhvr>
                                      <p:to>
                                        <p:strVal val="visible"/>
                                      </p:to>
                                    </p:set>
                                    <p:animEffect transition="in" filter="fade">
                                      <p:cBhvr>
                                        <p:cTn id="51" dur="500"/>
                                        <p:tgtEl>
                                          <p:spTgt spid="8912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par>
                                <p:cTn id="55" presetID="10" presetClass="entr" presetSubtype="0" fill="hold" nodeType="withEffect">
                                  <p:stCondLst>
                                    <p:cond delay="0"/>
                                  </p:stCondLst>
                                  <p:childTnLst>
                                    <p:set>
                                      <p:cBhvr>
                                        <p:cTn id="56" dur="1" fill="hold">
                                          <p:stCondLst>
                                            <p:cond delay="0"/>
                                          </p:stCondLst>
                                        </p:cTn>
                                        <p:tgtEl>
                                          <p:spTgt spid="84"/>
                                        </p:tgtEl>
                                        <p:attrNameLst>
                                          <p:attrName>style.visibility</p:attrName>
                                        </p:attrNameLst>
                                      </p:cBhvr>
                                      <p:to>
                                        <p:strVal val="visible"/>
                                      </p:to>
                                    </p:set>
                                    <p:animEffect transition="in" filter="fade">
                                      <p:cBhvr>
                                        <p:cTn id="57" dur="500"/>
                                        <p:tgtEl>
                                          <p:spTgt spid="8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500"/>
                                        <p:tgtEl>
                                          <p:spTgt spid="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fade">
                                      <p:cBhvr>
                                        <p:cTn id="65" dur="500"/>
                                        <p:tgtEl>
                                          <p:spTgt spid="9"/>
                                        </p:tgtEl>
                                      </p:cBhvr>
                                    </p:animEffect>
                                  </p:childTnLst>
                                </p:cTn>
                              </p:par>
                              <p:par>
                                <p:cTn id="66" presetID="10" presetClass="entr" presetSubtype="0" fill="hold" nodeType="with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fade">
                                      <p:cBhvr>
                                        <p:cTn id="68" dur="500"/>
                                        <p:tgtEl>
                                          <p:spTgt spid="6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500"/>
                                        <p:tgtEl>
                                          <p:spTgt spid="1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89122"/>
                                        </p:tgtEl>
                                        <p:attrNameLst>
                                          <p:attrName>style.visibility</p:attrName>
                                        </p:attrNameLst>
                                      </p:cBhvr>
                                      <p:to>
                                        <p:strVal val="visible"/>
                                      </p:to>
                                    </p:set>
                                    <p:animEffect transition="in" filter="fade">
                                      <p:cBhvr>
                                        <p:cTn id="74" dur="500"/>
                                        <p:tgtEl>
                                          <p:spTgt spid="89122"/>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500"/>
                                        <p:tgtEl>
                                          <p:spTgt spid="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500"/>
                                        <p:tgtEl>
                                          <p:spTgt spid="16"/>
                                        </p:tgtEl>
                                      </p:cBhvr>
                                    </p:animEffect>
                                  </p:childTnLst>
                                </p:cTn>
                              </p:par>
                              <p:par>
                                <p:cTn id="83" presetID="10" presetClass="entr" presetSubtype="0" fill="hold" nodeType="with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fade">
                                      <p:cBhvr>
                                        <p:cTn id="85" dur="500"/>
                                        <p:tgtEl>
                                          <p:spTgt spid="3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89124"/>
                                        </p:tgtEl>
                                        <p:attrNameLst>
                                          <p:attrName>style.visibility</p:attrName>
                                        </p:attrNameLst>
                                      </p:cBhvr>
                                      <p:to>
                                        <p:strVal val="visible"/>
                                      </p:to>
                                    </p:set>
                                    <p:animEffect transition="in" filter="fade">
                                      <p:cBhvr>
                                        <p:cTn id="88" dur="500"/>
                                        <p:tgtEl>
                                          <p:spTgt spid="89124"/>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89120"/>
                                        </p:tgtEl>
                                        <p:attrNameLst>
                                          <p:attrName>style.visibility</p:attrName>
                                        </p:attrNameLst>
                                      </p:cBhvr>
                                      <p:to>
                                        <p:strVal val="visible"/>
                                      </p:to>
                                    </p:set>
                                    <p:animEffect transition="in" filter="fade">
                                      <p:cBhvr>
                                        <p:cTn id="93" dur="500"/>
                                        <p:tgtEl>
                                          <p:spTgt spid="89120"/>
                                        </p:tgtEl>
                                      </p:cBhvr>
                                    </p:animEffect>
                                  </p:childTnLst>
                                </p:cTn>
                              </p:par>
                              <p:par>
                                <p:cTn id="94" presetID="10" presetClass="entr" presetSubtype="0" fill="hold" nodeType="withEffect">
                                  <p:stCondLst>
                                    <p:cond delay="0"/>
                                  </p:stCondLst>
                                  <p:childTnLst>
                                    <p:set>
                                      <p:cBhvr>
                                        <p:cTn id="95" dur="1" fill="hold">
                                          <p:stCondLst>
                                            <p:cond delay="0"/>
                                          </p:stCondLst>
                                        </p:cTn>
                                        <p:tgtEl>
                                          <p:spTgt spid="93"/>
                                        </p:tgtEl>
                                        <p:attrNameLst>
                                          <p:attrName>style.visibility</p:attrName>
                                        </p:attrNameLst>
                                      </p:cBhvr>
                                      <p:to>
                                        <p:strVal val="visible"/>
                                      </p:to>
                                    </p:set>
                                    <p:animEffect transition="in" filter="fade">
                                      <p:cBhvr>
                                        <p:cTn id="96" dur="500"/>
                                        <p:tgtEl>
                                          <p:spTgt spid="93"/>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fade">
                                      <p:cBhvr>
                                        <p:cTn id="99" dur="500"/>
                                        <p:tgtEl>
                                          <p:spTgt spid="17"/>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fade">
                                      <p:cBhvr>
                                        <p:cTn id="10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89128" grpId="0"/>
      <p:bldP spid="13" grpId="0" animBg="1"/>
      <p:bldP spid="14" grpId="0" animBg="1"/>
      <p:bldP spid="15" grpId="0" animBg="1"/>
      <p:bldP spid="16" grpId="0" animBg="1"/>
      <p:bldP spid="17" grpId="0" animBg="1"/>
      <p:bldP spid="89126" grpId="0"/>
      <p:bldP spid="89124" grpId="0"/>
      <p:bldP spid="89122" grpId="0"/>
      <p:bldP spid="89120" grpId="0"/>
      <p:bldP spid="113" grpId="0" animBg="1"/>
      <p:bldP spid="114" grpId="0"/>
      <p:bldP spid="74" grpId="0" animBg="1"/>
      <p:bldP spid="2" grpId="0"/>
      <p:bldP spid="83" grpId="0" animBg="1"/>
      <p:bldP spid="9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Agenda</a:t>
            </a:r>
            <a:endParaRPr lang="en-GB" dirty="0">
              <a:solidFill>
                <a:srgbClr val="0E2D57"/>
              </a:solidFill>
            </a:endParaRPr>
          </a:p>
        </p:txBody>
      </p:sp>
      <p:sp>
        <p:nvSpPr>
          <p:cNvPr id="5" name="Slide Number Placeholder 4"/>
          <p:cNvSpPr>
            <a:spLocks noGrp="1"/>
          </p:cNvSpPr>
          <p:nvPr>
            <p:ph type="sldNum" sz="quarter" idx="12"/>
          </p:nvPr>
        </p:nvSpPr>
        <p:spPr/>
        <p:txBody>
          <a:bodyPr/>
          <a:lstStyle/>
          <a:p>
            <a:fld id="{3BC203EE-C538-43DB-87DD-CBA0AB4CCDD0}" type="slidenum">
              <a:rPr lang="en-GB" smtClean="0"/>
              <a:pPr/>
              <a:t>3</a:t>
            </a:fld>
            <a:endParaRPr lang="en-GB"/>
          </a:p>
        </p:txBody>
      </p:sp>
      <p:sp>
        <p:nvSpPr>
          <p:cNvPr id="4" name="Footer Placeholder 3"/>
          <p:cNvSpPr>
            <a:spLocks noGrp="1"/>
          </p:cNvSpPr>
          <p:nvPr>
            <p:ph type="ftr" sz="quarter" idx="11"/>
          </p:nvPr>
        </p:nvSpPr>
        <p:spPr>
          <a:prstGeom prst="rect">
            <a:avLst/>
          </a:prstGeom>
        </p:spPr>
        <p:txBody>
          <a:bodyPr/>
          <a:lstStyle/>
          <a:p>
            <a:r>
              <a:rPr lang="en-IN" dirty="0"/>
              <a:t>EVERY STEP OF THE WAY</a:t>
            </a:r>
            <a:endParaRPr lang="en-GB" dirty="0"/>
          </a:p>
        </p:txBody>
      </p:sp>
      <p:sp>
        <p:nvSpPr>
          <p:cNvPr id="6" name="Content Placeholder 5"/>
          <p:cNvSpPr>
            <a:spLocks noGrp="1"/>
          </p:cNvSpPr>
          <p:nvPr>
            <p:ph idx="13"/>
          </p:nvPr>
        </p:nvSpPr>
        <p:spPr>
          <a:xfrm>
            <a:off x="824162" y="1270793"/>
            <a:ext cx="10591800" cy="4606132"/>
          </a:xfrm>
        </p:spPr>
        <p:txBody>
          <a:bodyPr>
            <a:noAutofit/>
          </a:bodyPr>
          <a:lstStyle/>
          <a:p>
            <a:pPr marL="285750" lvl="0" indent="-285750">
              <a:buFont typeface="Arial" panose="020B0604020202020204" pitchFamily="34" charset="0"/>
              <a:buChar char="•"/>
            </a:pPr>
            <a:r>
              <a:rPr lang="en-US" sz="2200" dirty="0" smtClean="0"/>
              <a:t>The Non-Clinical Process to IND and NDA</a:t>
            </a:r>
          </a:p>
          <a:p>
            <a:pPr marL="971550" lvl="1" indent="-285750"/>
            <a:r>
              <a:rPr lang="en-US" sz="2200" dirty="0" smtClean="0"/>
              <a:t>Drug  </a:t>
            </a:r>
            <a:r>
              <a:rPr lang="en-US" sz="2200" dirty="0" smtClean="0"/>
              <a:t>Discovery  and Safety Assessment</a:t>
            </a:r>
          </a:p>
          <a:p>
            <a:pPr marL="971550" lvl="1" indent="-285750"/>
            <a:r>
              <a:rPr lang="en-US" sz="2200" dirty="0" smtClean="0"/>
              <a:t>Selection </a:t>
            </a:r>
            <a:r>
              <a:rPr lang="en-US" sz="2200" dirty="0" smtClean="0"/>
              <a:t>of Appropriate Species</a:t>
            </a:r>
          </a:p>
          <a:p>
            <a:pPr marL="971550" lvl="1" indent="-285750"/>
            <a:r>
              <a:rPr lang="en-US" sz="2200" dirty="0" smtClean="0"/>
              <a:t>Pathways </a:t>
            </a:r>
            <a:r>
              <a:rPr lang="en-US" sz="2200" dirty="0" smtClean="0"/>
              <a:t>to 3Rs - Study Design Improvements  - Rodents and rabbits</a:t>
            </a:r>
          </a:p>
          <a:p>
            <a:pPr marL="1428750" lvl="2" indent="-285750"/>
            <a:r>
              <a:rPr lang="en-US" sz="2200" dirty="0" smtClean="0"/>
              <a:t>Developmental</a:t>
            </a:r>
            <a:r>
              <a:rPr lang="en-US" sz="2200" dirty="0" smtClean="0"/>
              <a:t>, </a:t>
            </a:r>
            <a:r>
              <a:rPr lang="en-US" sz="2200" dirty="0" smtClean="0"/>
              <a:t>Reproductive, </a:t>
            </a:r>
            <a:r>
              <a:rPr lang="en-US" sz="2200" dirty="0" smtClean="0"/>
              <a:t>and Juvenile Toxicity uses 65% of animals</a:t>
            </a:r>
          </a:p>
          <a:p>
            <a:pPr marL="1428750" lvl="2" indent="-285750"/>
            <a:r>
              <a:rPr lang="en-US" sz="2200" dirty="0" smtClean="0"/>
              <a:t>Designs </a:t>
            </a:r>
            <a:r>
              <a:rPr lang="en-US" sz="2200" dirty="0" smtClean="0"/>
              <a:t>that eliminate 35% of the small animals required</a:t>
            </a:r>
          </a:p>
          <a:p>
            <a:pPr marL="971550" lvl="1" indent="-285750"/>
            <a:r>
              <a:rPr lang="en-US" sz="2200" dirty="0" smtClean="0"/>
              <a:t>Pathways </a:t>
            </a:r>
            <a:r>
              <a:rPr lang="en-US" sz="2200" dirty="0" smtClean="0"/>
              <a:t>to 3Rs - Study Design Improvements  -  </a:t>
            </a:r>
            <a:r>
              <a:rPr lang="en-US" sz="2200" dirty="0" smtClean="0"/>
              <a:t>Non-Human </a:t>
            </a:r>
            <a:r>
              <a:rPr lang="en-US" sz="2200" dirty="0" smtClean="0"/>
              <a:t>Primates </a:t>
            </a:r>
          </a:p>
          <a:p>
            <a:pPr marL="1428750" lvl="2" indent="-285750"/>
            <a:r>
              <a:rPr lang="en-US" sz="2200" dirty="0" smtClean="0"/>
              <a:t>Designs </a:t>
            </a:r>
            <a:r>
              <a:rPr lang="en-US" sz="2200" dirty="0" smtClean="0"/>
              <a:t>that eliminate 50% of the NHPs </a:t>
            </a:r>
            <a:r>
              <a:rPr lang="en-US" sz="2200" dirty="0" smtClean="0"/>
              <a:t>required</a:t>
            </a:r>
          </a:p>
          <a:p>
            <a:pPr marL="1428750" lvl="2" indent="-285750"/>
            <a:r>
              <a:rPr lang="en-US" sz="2200" dirty="0" smtClean="0"/>
              <a:t>Procedural Improvements</a:t>
            </a:r>
            <a:endParaRPr lang="en-US" sz="2200" dirty="0" smtClean="0"/>
          </a:p>
          <a:p>
            <a:pPr marL="1885950" lvl="3" indent="-285750"/>
            <a:r>
              <a:rPr lang="en-US" sz="2200" dirty="0" err="1" smtClean="0"/>
              <a:t>Microsampling</a:t>
            </a:r>
            <a:endParaRPr lang="en-US" sz="2200" dirty="0" smtClean="0"/>
          </a:p>
          <a:p>
            <a:pPr marL="971550" lvl="1" indent="-285750"/>
            <a:r>
              <a:rPr lang="en-US" sz="2200" dirty="0" smtClean="0"/>
              <a:t>Advantages </a:t>
            </a:r>
            <a:r>
              <a:rPr lang="en-US" sz="2200" dirty="0" smtClean="0"/>
              <a:t>to study interpretation for large and small animal studies</a:t>
            </a:r>
          </a:p>
          <a:p>
            <a:pPr marL="971550" lvl="1" indent="-285750"/>
            <a:r>
              <a:rPr lang="en-US" sz="2200" dirty="0" smtClean="0"/>
              <a:t>Advantages </a:t>
            </a:r>
            <a:r>
              <a:rPr lang="en-US" sz="2200" dirty="0" smtClean="0"/>
              <a:t>in the reduction of animal </a:t>
            </a:r>
            <a:r>
              <a:rPr lang="en-US" sz="2200" dirty="0" smtClean="0"/>
              <a:t>usage</a:t>
            </a:r>
            <a:endParaRPr lang="en-US" sz="2200" dirty="0" smtClean="0"/>
          </a:p>
        </p:txBody>
      </p:sp>
    </p:spTree>
    <p:extLst>
      <p:ext uri="{BB962C8B-B14F-4D97-AF65-F5344CB8AC3E}">
        <p14:creationId xmlns:p14="http://schemas.microsoft.com/office/powerpoint/2010/main" val="1470669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ctrTitle"/>
          </p:nvPr>
        </p:nvSpPr>
        <p:spPr>
          <a:xfrm>
            <a:off x="1244351" y="228600"/>
            <a:ext cx="9627098" cy="1014413"/>
          </a:xfrm>
        </p:spPr>
        <p:txBody>
          <a:bodyPr/>
          <a:lstStyle/>
          <a:p>
            <a:pPr eaLnBrk="1" hangingPunct="1"/>
            <a:r>
              <a:rPr lang="en-US" dirty="0" smtClean="0"/>
              <a:t>Preclinical Development to Support Clinical Trials and Marketing</a:t>
            </a:r>
          </a:p>
        </p:txBody>
      </p:sp>
      <p:sp>
        <p:nvSpPr>
          <p:cNvPr id="5123" name="Content Placeholder 2"/>
          <p:cNvSpPr>
            <a:spLocks noGrp="1"/>
          </p:cNvSpPr>
          <p:nvPr>
            <p:ph idx="13"/>
          </p:nvPr>
        </p:nvSpPr>
        <p:spPr>
          <a:xfrm>
            <a:off x="762000" y="1600199"/>
            <a:ext cx="10591800" cy="4600575"/>
          </a:xfrm>
        </p:spPr>
        <p:txBody>
          <a:bodyPr>
            <a:normAutofit lnSpcReduction="10000"/>
          </a:bodyPr>
          <a:lstStyle/>
          <a:p>
            <a:pPr marL="342900" indent="-342900" eaLnBrk="1" hangingPunct="1">
              <a:buFont typeface="Arial" panose="020B0604020202020204" pitchFamily="34" charset="0"/>
              <a:buChar char="•"/>
            </a:pPr>
            <a:r>
              <a:rPr lang="en-US" sz="2000" dirty="0" smtClean="0"/>
              <a:t>Each preclinical program is unique</a:t>
            </a:r>
          </a:p>
          <a:p>
            <a:pPr lvl="1" eaLnBrk="1" hangingPunct="1"/>
            <a:r>
              <a:rPr lang="en-US" sz="1800" dirty="0" smtClean="0"/>
              <a:t>No “one size fits all</a:t>
            </a:r>
            <a:r>
              <a:rPr lang="en-US" sz="1800" dirty="0" smtClean="0"/>
              <a:t>”</a:t>
            </a:r>
          </a:p>
          <a:p>
            <a:pPr lvl="1" eaLnBrk="1" hangingPunct="1"/>
            <a:endParaRPr lang="en-US" sz="1800" dirty="0" smtClean="0"/>
          </a:p>
          <a:p>
            <a:pPr marL="342900" indent="-342900" eaLnBrk="1" hangingPunct="1">
              <a:buFont typeface="Arial" panose="020B0604020202020204" pitchFamily="34" charset="0"/>
              <a:buChar char="•"/>
            </a:pPr>
            <a:r>
              <a:rPr lang="en-US" sz="2000" dirty="0" smtClean="0"/>
              <a:t>Preclinical programs dependent on:</a:t>
            </a:r>
          </a:p>
          <a:p>
            <a:pPr lvl="1" eaLnBrk="1" hangingPunct="1"/>
            <a:r>
              <a:rPr lang="en-US" sz="1800" dirty="0" smtClean="0"/>
              <a:t>Drug type, indication, treatment </a:t>
            </a:r>
            <a:r>
              <a:rPr lang="en-US" sz="1800" dirty="0" smtClean="0"/>
              <a:t>duration</a:t>
            </a:r>
          </a:p>
          <a:p>
            <a:pPr lvl="1" eaLnBrk="1" hangingPunct="1"/>
            <a:endParaRPr lang="en-US" sz="1800" dirty="0" smtClean="0"/>
          </a:p>
          <a:p>
            <a:pPr marL="342900" indent="-342900" eaLnBrk="1" hangingPunct="1">
              <a:buFont typeface="Arial" panose="020B0604020202020204" pitchFamily="34" charset="0"/>
              <a:buChar char="•"/>
            </a:pPr>
            <a:r>
              <a:rPr lang="en-US" sz="2000" dirty="0" smtClean="0"/>
              <a:t>Common goal</a:t>
            </a:r>
          </a:p>
          <a:p>
            <a:pPr lvl="1" eaLnBrk="1" hangingPunct="1"/>
            <a:r>
              <a:rPr lang="en-US" sz="1800" dirty="0" smtClean="0"/>
              <a:t>Protect human </a:t>
            </a:r>
            <a:r>
              <a:rPr lang="en-US" sz="1800" dirty="0" smtClean="0"/>
              <a:t>volunteers/patients</a:t>
            </a:r>
          </a:p>
          <a:p>
            <a:pPr lvl="1" eaLnBrk="1" hangingPunct="1"/>
            <a:endParaRPr lang="en-US" sz="1800" dirty="0" smtClean="0"/>
          </a:p>
          <a:p>
            <a:pPr marL="342900" indent="-342900" eaLnBrk="1" hangingPunct="1">
              <a:buFont typeface="Arial" panose="020B0604020202020204" pitchFamily="34" charset="0"/>
              <a:buChar char="•"/>
            </a:pPr>
            <a:r>
              <a:rPr lang="en-US" sz="2000" dirty="0" smtClean="0"/>
              <a:t>Data from preclinical studies essential for:</a:t>
            </a:r>
          </a:p>
          <a:p>
            <a:pPr lvl="1" eaLnBrk="1" hangingPunct="1"/>
            <a:r>
              <a:rPr lang="en-US" sz="1800" dirty="0" smtClean="0"/>
              <a:t>Characterizing toxic effects</a:t>
            </a:r>
          </a:p>
          <a:p>
            <a:pPr lvl="2" eaLnBrk="1" hangingPunct="1"/>
            <a:r>
              <a:rPr lang="en-US" sz="1600" dirty="0" smtClean="0"/>
              <a:t>Target organs, dose dependence, reversibility</a:t>
            </a:r>
          </a:p>
          <a:p>
            <a:pPr lvl="1" eaLnBrk="1" hangingPunct="1"/>
            <a:r>
              <a:rPr lang="en-US" sz="1800" dirty="0" smtClean="0"/>
              <a:t>Guiding clinical development</a:t>
            </a:r>
          </a:p>
          <a:p>
            <a:pPr lvl="2" eaLnBrk="1" hangingPunct="1"/>
            <a:r>
              <a:rPr lang="en-US" sz="1600" dirty="0" smtClean="0"/>
              <a:t>Initial starting dose, dose escalation, clinical monitoring</a:t>
            </a:r>
          </a:p>
          <a:p>
            <a:pPr lvl="1" eaLnBrk="1" hangingPunct="1">
              <a:buFontTx/>
              <a:buNone/>
            </a:pPr>
            <a:endParaRPr lang="en-US" sz="1800" dirty="0" smtClean="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964484359"/>
              </p:ext>
            </p:extLst>
          </p:nvPr>
        </p:nvGraphicFramePr>
        <p:xfrm>
          <a:off x="2274783" y="833121"/>
          <a:ext cx="7854949" cy="4360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6866" name="Rectangle 23"/>
          <p:cNvSpPr>
            <a:spLocks noGrp="1" noChangeArrowheads="1"/>
          </p:cNvSpPr>
          <p:nvPr>
            <p:ph type="title" idx="4294967295"/>
          </p:nvPr>
        </p:nvSpPr>
        <p:spPr>
          <a:xfrm>
            <a:off x="465667" y="208657"/>
            <a:ext cx="11245850" cy="676275"/>
          </a:xfrm>
          <a:prstGeom prst="rect">
            <a:avLst/>
          </a:prstGeom>
        </p:spPr>
        <p:txBody>
          <a:bodyPr/>
          <a:lstStyle/>
          <a:p>
            <a:pPr eaLnBrk="1" hangingPunct="1"/>
            <a:r>
              <a:rPr lang="en-US" sz="3200" dirty="0" smtClean="0"/>
              <a:t>THE DRUG DEVELOPMENT PROCESS</a:t>
            </a:r>
          </a:p>
        </p:txBody>
      </p:sp>
      <p:sp>
        <p:nvSpPr>
          <p:cNvPr id="24594" name="AutoShape 18"/>
          <p:cNvSpPr>
            <a:spLocks noChangeArrowheads="1"/>
          </p:cNvSpPr>
          <p:nvPr/>
        </p:nvSpPr>
        <p:spPr bwMode="auto">
          <a:xfrm>
            <a:off x="5043170" y="5135743"/>
            <a:ext cx="2322407" cy="847726"/>
          </a:xfrm>
          <a:prstGeom prst="irregularSeal2">
            <a:avLst/>
          </a:prstGeom>
          <a:solidFill>
            <a:srgbClr val="131E57"/>
          </a:solidFill>
          <a:ln>
            <a:noFill/>
            <a:headEnd/>
            <a:tailEnd/>
          </a:ln>
        </p:spPr>
        <p:style>
          <a:lnRef idx="2">
            <a:schemeClr val="accent2"/>
          </a:lnRef>
          <a:fillRef idx="1">
            <a:schemeClr val="lt1"/>
          </a:fillRef>
          <a:effectRef idx="0">
            <a:schemeClr val="accent2"/>
          </a:effectRef>
          <a:fontRef idx="minor">
            <a:schemeClr val="dk1"/>
          </a:fontRef>
        </p:style>
        <p:txBody>
          <a:bodyPr wrap="none" anchor="ctr"/>
          <a:lstStyle/>
          <a:p>
            <a:pPr algn="ctr">
              <a:defRPr/>
            </a:pPr>
            <a:r>
              <a:rPr lang="en-US" sz="2000" b="1" dirty="0">
                <a:solidFill>
                  <a:schemeClr val="bg1"/>
                </a:solidFill>
                <a:latin typeface="Bell MT" panose="02020503060305020303" pitchFamily="18" charset="0"/>
              </a:rPr>
              <a:t>NDA</a:t>
            </a:r>
          </a:p>
        </p:txBody>
      </p:sp>
      <p:sp>
        <p:nvSpPr>
          <p:cNvPr id="36871" name="Line 4"/>
          <p:cNvSpPr>
            <a:spLocks noChangeShapeType="1"/>
          </p:cNvSpPr>
          <p:nvPr/>
        </p:nvSpPr>
        <p:spPr bwMode="auto">
          <a:xfrm flipV="1">
            <a:off x="2438400" y="2733675"/>
            <a:ext cx="7315200" cy="1588"/>
          </a:xfrm>
          <a:prstGeom prst="line">
            <a:avLst/>
          </a:prstGeom>
          <a:noFill/>
          <a:ln w="38100">
            <a:solidFill>
              <a:schemeClr val="bg1"/>
            </a:solidFill>
            <a:round/>
            <a:headEnd/>
            <a:tailEnd/>
          </a:ln>
        </p:spPr>
        <p:txBody>
          <a:bodyPr/>
          <a:lstStyle/>
          <a:p>
            <a:endParaRPr lang="en-US"/>
          </a:p>
        </p:txBody>
      </p:sp>
      <p:sp>
        <p:nvSpPr>
          <p:cNvPr id="36873" name="Line 4"/>
          <p:cNvSpPr>
            <a:spLocks noChangeShapeType="1"/>
          </p:cNvSpPr>
          <p:nvPr/>
        </p:nvSpPr>
        <p:spPr bwMode="auto">
          <a:xfrm flipV="1">
            <a:off x="2438400" y="4105275"/>
            <a:ext cx="7315200" cy="1588"/>
          </a:xfrm>
          <a:prstGeom prst="line">
            <a:avLst/>
          </a:prstGeom>
          <a:noFill/>
          <a:ln w="38100">
            <a:solidFill>
              <a:schemeClr val="bg1"/>
            </a:solidFill>
            <a:round/>
            <a:headEnd/>
            <a:tailEnd/>
          </a:ln>
        </p:spPr>
        <p:txBody>
          <a:bodyPr/>
          <a:lstStyle/>
          <a:p>
            <a:endParaRPr lang="en-US"/>
          </a:p>
        </p:txBody>
      </p:sp>
      <p:sp>
        <p:nvSpPr>
          <p:cNvPr id="34" name="Right Arrow 33"/>
          <p:cNvSpPr/>
          <p:nvPr/>
        </p:nvSpPr>
        <p:spPr>
          <a:xfrm>
            <a:off x="825924" y="4395500"/>
            <a:ext cx="4374729" cy="635020"/>
          </a:xfrm>
          <a:prstGeom prst="rightArrow">
            <a:avLst>
              <a:gd name="adj1" fmla="val 50000"/>
              <a:gd name="adj2" fmla="val 51111"/>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200" b="1" dirty="0">
                <a:solidFill>
                  <a:schemeClr val="tx1"/>
                </a:solidFill>
                <a:latin typeface="Bell MT" panose="02020503060305020303" pitchFamily="18" charset="0"/>
                <a:cs typeface="Arial" charset="0"/>
              </a:rPr>
              <a:t>Definitive or “Pivotal” Safety / Efficacy</a:t>
            </a:r>
          </a:p>
        </p:txBody>
      </p:sp>
      <p:sp>
        <p:nvSpPr>
          <p:cNvPr id="36" name="Right Arrow Callout 35"/>
          <p:cNvSpPr/>
          <p:nvPr/>
        </p:nvSpPr>
        <p:spPr>
          <a:xfrm>
            <a:off x="826348" y="2594410"/>
            <a:ext cx="3411219" cy="973857"/>
          </a:xfrm>
          <a:prstGeom prst="rightArrowCallout">
            <a:avLst>
              <a:gd name="adj1" fmla="val 22575"/>
              <a:gd name="adj2" fmla="val 20133"/>
              <a:gd name="adj3" fmla="val 37466"/>
              <a:gd name="adj4" fmla="val 66053"/>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200" b="1" u="sng" dirty="0">
                <a:solidFill>
                  <a:schemeClr val="tx1"/>
                </a:solidFill>
                <a:latin typeface="Bell MT" panose="02020503060305020303" pitchFamily="18" charset="0"/>
                <a:cs typeface="Arial" charset="0"/>
              </a:rPr>
              <a:t>Traditional IND</a:t>
            </a:r>
          </a:p>
          <a:p>
            <a:pPr algn="ctr">
              <a:defRPr/>
            </a:pPr>
            <a:r>
              <a:rPr lang="en-US" sz="1200" b="1" dirty="0" smtClean="0">
                <a:solidFill>
                  <a:schemeClr val="tx1"/>
                </a:solidFill>
                <a:latin typeface="Bell MT" panose="02020503060305020303" pitchFamily="18" charset="0"/>
                <a:cs typeface="Arial" charset="0"/>
              </a:rPr>
              <a:t>PK </a:t>
            </a:r>
            <a:r>
              <a:rPr lang="en-US" sz="1200" b="1" dirty="0">
                <a:solidFill>
                  <a:schemeClr val="tx1"/>
                </a:solidFill>
                <a:latin typeface="Bell MT" panose="02020503060305020303" pitchFamily="18" charset="0"/>
                <a:cs typeface="Arial" charset="0"/>
              </a:rPr>
              <a:t>and Safety</a:t>
            </a:r>
          </a:p>
          <a:p>
            <a:pPr algn="ctr">
              <a:defRPr/>
            </a:pPr>
            <a:endParaRPr lang="en-US" sz="1200" b="1" dirty="0">
              <a:solidFill>
                <a:schemeClr val="tx1"/>
              </a:solidFill>
              <a:latin typeface="Bell MT" panose="02020503060305020303" pitchFamily="18" charset="0"/>
              <a:cs typeface="Arial" charset="0"/>
            </a:endParaRPr>
          </a:p>
          <a:p>
            <a:pPr algn="ctr">
              <a:defRPr/>
            </a:pPr>
            <a:r>
              <a:rPr lang="en-US" sz="1200" b="1" u="sng" dirty="0">
                <a:solidFill>
                  <a:schemeClr val="tx1"/>
                </a:solidFill>
                <a:latin typeface="Bell MT" panose="02020503060305020303" pitchFamily="18" charset="0"/>
                <a:cs typeface="Arial" charset="0"/>
              </a:rPr>
              <a:t>Exploratory IND</a:t>
            </a:r>
          </a:p>
          <a:p>
            <a:pPr algn="ctr">
              <a:defRPr/>
            </a:pPr>
            <a:r>
              <a:rPr lang="en-US" sz="1200" b="1" dirty="0" smtClean="0">
                <a:solidFill>
                  <a:schemeClr val="tx1"/>
                </a:solidFill>
                <a:latin typeface="Bell MT" panose="02020503060305020303" pitchFamily="18" charset="0"/>
                <a:cs typeface="Arial" charset="0"/>
              </a:rPr>
              <a:t>PD </a:t>
            </a:r>
            <a:r>
              <a:rPr lang="en-US" sz="1200" b="1" dirty="0">
                <a:solidFill>
                  <a:schemeClr val="tx1"/>
                </a:solidFill>
                <a:latin typeface="Bell MT" panose="02020503060305020303" pitchFamily="18" charset="0"/>
                <a:cs typeface="Arial" charset="0"/>
              </a:rPr>
              <a:t>and PK</a:t>
            </a:r>
          </a:p>
        </p:txBody>
      </p:sp>
      <p:sp>
        <p:nvSpPr>
          <p:cNvPr id="37" name="Right Arrow 36"/>
          <p:cNvSpPr/>
          <p:nvPr/>
        </p:nvSpPr>
        <p:spPr>
          <a:xfrm>
            <a:off x="465667" y="957978"/>
            <a:ext cx="2270760" cy="914400"/>
          </a:xfrm>
          <a:prstGeom prst="rightArrow">
            <a:avLst>
              <a:gd name="adj1" fmla="val 50000"/>
              <a:gd name="adj2" fmla="val 53333"/>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200" b="1" dirty="0">
                <a:solidFill>
                  <a:schemeClr val="tx1"/>
                </a:solidFill>
                <a:latin typeface="Bell MT" panose="02020503060305020303" pitchFamily="18" charset="0"/>
                <a:cs typeface="Arial" charset="0"/>
              </a:rPr>
              <a:t>Identify Lead Compounds</a:t>
            </a:r>
          </a:p>
        </p:txBody>
      </p:sp>
      <p:sp>
        <p:nvSpPr>
          <p:cNvPr id="38" name="Right Arrow 37"/>
          <p:cNvSpPr/>
          <p:nvPr/>
        </p:nvSpPr>
        <p:spPr>
          <a:xfrm flipH="1">
            <a:off x="8589115" y="2462398"/>
            <a:ext cx="2133600" cy="429389"/>
          </a:xfrm>
          <a:prstGeom prst="rightArrow">
            <a:avLst>
              <a:gd name="adj1" fmla="val 50000"/>
              <a:gd name="adj2" fmla="val 76667"/>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200" b="1" dirty="0">
                <a:solidFill>
                  <a:schemeClr val="tx1"/>
                </a:solidFill>
                <a:latin typeface="Bell MT" panose="02020503060305020303" pitchFamily="18" charset="0"/>
                <a:cs typeface="Arial" charset="0"/>
              </a:rPr>
              <a:t>IND</a:t>
            </a:r>
          </a:p>
        </p:txBody>
      </p:sp>
      <p:sp>
        <p:nvSpPr>
          <p:cNvPr id="39" name="Right Arrow 38"/>
          <p:cNvSpPr/>
          <p:nvPr/>
        </p:nvSpPr>
        <p:spPr>
          <a:xfrm>
            <a:off x="825923" y="3677812"/>
            <a:ext cx="3948853" cy="487493"/>
          </a:xfrm>
          <a:prstGeom prst="rightArrow">
            <a:avLst/>
          </a:prstGeom>
          <a:solidFill>
            <a:schemeClr val="bg1">
              <a:lumMod val="7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200" b="1" dirty="0" smtClean="0">
                <a:solidFill>
                  <a:schemeClr val="tx1"/>
                </a:solidFill>
                <a:latin typeface="Bell MT" panose="02020503060305020303" pitchFamily="18" charset="0"/>
                <a:cs typeface="Arial" charset="0"/>
              </a:rPr>
              <a:t>Regimen/Safety/Efficacy</a:t>
            </a:r>
            <a:endParaRPr lang="en-US" sz="1200" b="1" dirty="0">
              <a:solidFill>
                <a:schemeClr val="tx1"/>
              </a:solidFill>
              <a:latin typeface="Bell MT" panose="02020503060305020303" pitchFamily="18" charset="0"/>
              <a:cs typeface="Arial" charset="0"/>
            </a:endParaRPr>
          </a:p>
        </p:txBody>
      </p:sp>
      <p:sp>
        <p:nvSpPr>
          <p:cNvPr id="40" name="Right Arrow 39"/>
          <p:cNvSpPr/>
          <p:nvPr/>
        </p:nvSpPr>
        <p:spPr>
          <a:xfrm flipH="1">
            <a:off x="7257203" y="5283661"/>
            <a:ext cx="2699597" cy="597421"/>
          </a:xfrm>
          <a:prstGeom prst="rightArrow">
            <a:avLst>
              <a:gd name="adj1" fmla="val 50000"/>
              <a:gd name="adj2" fmla="val 70833"/>
            </a:avLst>
          </a:prstGeom>
          <a:solidFill>
            <a:srgbClr val="5D7B2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200" b="1" dirty="0">
                <a:solidFill>
                  <a:schemeClr val="bg1"/>
                </a:solidFill>
                <a:latin typeface="Bell MT" panose="02020503060305020303" pitchFamily="18" charset="0"/>
                <a:cs typeface="Arial" charset="0"/>
              </a:rPr>
              <a:t>Marketing Approval</a:t>
            </a:r>
          </a:p>
        </p:txBody>
      </p:sp>
      <p:sp>
        <p:nvSpPr>
          <p:cNvPr id="21" name="Right Arrow 20"/>
          <p:cNvSpPr/>
          <p:nvPr/>
        </p:nvSpPr>
        <p:spPr>
          <a:xfrm flipH="1">
            <a:off x="6864348" y="4489644"/>
            <a:ext cx="2320291" cy="525353"/>
          </a:xfrm>
          <a:prstGeom prst="rightArrow">
            <a:avLst>
              <a:gd name="adj1" fmla="val 47222"/>
              <a:gd name="adj2" fmla="val 68055"/>
            </a:avLst>
          </a:prstGeom>
          <a:solidFill>
            <a:srgbClr val="131E5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400" b="1" dirty="0" smtClean="0">
                <a:solidFill>
                  <a:schemeClr val="bg1"/>
                </a:solidFill>
                <a:latin typeface="Bell MT" panose="02020503060305020303" pitchFamily="18" charset="0"/>
                <a:cs typeface="Arial" charset="0"/>
              </a:rPr>
              <a:t>DART</a:t>
            </a:r>
            <a:endParaRPr lang="en-US" sz="1400" b="1" dirty="0">
              <a:solidFill>
                <a:schemeClr val="bg1"/>
              </a:solidFill>
              <a:latin typeface="Bell MT" panose="02020503060305020303" pitchFamily="18" charset="0"/>
              <a:cs typeface="Arial" charset="0"/>
            </a:endParaRPr>
          </a:p>
        </p:txBody>
      </p:sp>
      <p:sp>
        <p:nvSpPr>
          <p:cNvPr id="22" name="Right Arrow 21"/>
          <p:cNvSpPr/>
          <p:nvPr/>
        </p:nvSpPr>
        <p:spPr>
          <a:xfrm flipH="1">
            <a:off x="7902573" y="3205486"/>
            <a:ext cx="3506683" cy="507584"/>
          </a:xfrm>
          <a:prstGeom prst="rightArrow">
            <a:avLst>
              <a:gd name="adj1" fmla="val 47222"/>
              <a:gd name="adj2" fmla="val 68055"/>
            </a:avLst>
          </a:prstGeom>
          <a:solidFill>
            <a:srgbClr val="131E5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400" b="1" dirty="0" smtClean="0">
                <a:solidFill>
                  <a:schemeClr val="bg1"/>
                </a:solidFill>
                <a:latin typeface="Bell MT" panose="02020503060305020303" pitchFamily="18" charset="0"/>
                <a:cs typeface="Arial" charset="0"/>
              </a:rPr>
              <a:t>Juvenile Planning - EU</a:t>
            </a:r>
            <a:endParaRPr lang="en-US" sz="1400" b="1" dirty="0">
              <a:solidFill>
                <a:schemeClr val="bg1"/>
              </a:solidFill>
              <a:latin typeface="Bell MT" panose="02020503060305020303" pitchFamily="18" charset="0"/>
              <a:cs typeface="Arial" charset="0"/>
            </a:endParaRPr>
          </a:p>
        </p:txBody>
      </p:sp>
      <p:sp>
        <p:nvSpPr>
          <p:cNvPr id="24" name="Right Arrow 23"/>
          <p:cNvSpPr/>
          <p:nvPr/>
        </p:nvSpPr>
        <p:spPr>
          <a:xfrm flipH="1">
            <a:off x="7257203" y="3968040"/>
            <a:ext cx="3154679" cy="464992"/>
          </a:xfrm>
          <a:prstGeom prst="rightArrow">
            <a:avLst>
              <a:gd name="adj1" fmla="val 47222"/>
              <a:gd name="adj2" fmla="val 68055"/>
            </a:avLst>
          </a:prstGeom>
          <a:solidFill>
            <a:srgbClr val="131E57"/>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sz="1400" b="1" dirty="0" smtClean="0">
                <a:solidFill>
                  <a:schemeClr val="bg1"/>
                </a:solidFill>
                <a:latin typeface="Bell MT" panose="02020503060305020303" pitchFamily="18" charset="0"/>
                <a:cs typeface="Arial" charset="0"/>
              </a:rPr>
              <a:t>Juvenile Planning - US</a:t>
            </a:r>
            <a:endParaRPr lang="en-US" sz="1400" b="1" dirty="0">
              <a:solidFill>
                <a:schemeClr val="bg1"/>
              </a:solidFill>
              <a:latin typeface="Bell MT" panose="02020503060305020303" pitchFamily="18" charset="0"/>
              <a:cs typeface="Arial" charset="0"/>
            </a:endParaRPr>
          </a:p>
        </p:txBody>
      </p:sp>
      <p:sp>
        <p:nvSpPr>
          <p:cNvPr id="3" name="TextBox 2"/>
          <p:cNvSpPr txBox="1"/>
          <p:nvPr/>
        </p:nvSpPr>
        <p:spPr>
          <a:xfrm>
            <a:off x="465667" y="5535317"/>
            <a:ext cx="3089064" cy="461665"/>
          </a:xfrm>
          <a:prstGeom prst="rect">
            <a:avLst/>
          </a:prstGeom>
          <a:noFill/>
        </p:spPr>
        <p:txBody>
          <a:bodyPr wrap="square" rtlCol="0">
            <a:spAutoFit/>
          </a:bodyPr>
          <a:lstStyle/>
          <a:p>
            <a:r>
              <a:rPr lang="en-US" sz="1200" dirty="0" smtClean="0">
                <a:latin typeface="Bell MT" panose="02020503060305020303" pitchFamily="18" charset="0"/>
              </a:rPr>
              <a:t>PK: Pharmacokinetics</a:t>
            </a:r>
          </a:p>
          <a:p>
            <a:r>
              <a:rPr lang="en-US" sz="1200" dirty="0" smtClean="0">
                <a:latin typeface="Bell MT" panose="02020503060305020303" pitchFamily="18" charset="0"/>
              </a:rPr>
              <a:t>PD: Pharmacodynamics</a:t>
            </a:r>
            <a:endParaRPr lang="en-US" sz="1200" dirty="0">
              <a:latin typeface="Bell MT" panose="02020503060305020303"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ctrTitle"/>
          </p:nvPr>
        </p:nvSpPr>
        <p:spPr/>
        <p:txBody>
          <a:bodyPr/>
          <a:lstStyle/>
          <a:p>
            <a:pPr eaLnBrk="1" hangingPunct="1"/>
            <a:r>
              <a:rPr lang="en-US" smtClean="0"/>
              <a:t>Guidance Documents Available</a:t>
            </a:r>
          </a:p>
        </p:txBody>
      </p:sp>
      <p:sp>
        <p:nvSpPr>
          <p:cNvPr id="7171" name="Content Placeholder 2"/>
          <p:cNvSpPr>
            <a:spLocks noGrp="1"/>
          </p:cNvSpPr>
          <p:nvPr>
            <p:ph idx="13"/>
          </p:nvPr>
        </p:nvSpPr>
        <p:spPr/>
        <p:txBody>
          <a:bodyPr>
            <a:normAutofit/>
          </a:bodyPr>
          <a:lstStyle/>
          <a:p>
            <a:pPr eaLnBrk="1" hangingPunct="1"/>
            <a:r>
              <a:rPr lang="en-US" sz="2200" dirty="0" smtClean="0"/>
              <a:t>Regional regulatory guidance</a:t>
            </a:r>
          </a:p>
          <a:p>
            <a:pPr lvl="1" eaLnBrk="1" hangingPunct="1"/>
            <a:r>
              <a:rPr lang="en-US" sz="2200" dirty="0" smtClean="0"/>
              <a:t>FDA, EMA, </a:t>
            </a:r>
            <a:r>
              <a:rPr lang="en-US" sz="2200" dirty="0" smtClean="0"/>
              <a:t>JMHLW</a:t>
            </a:r>
          </a:p>
          <a:p>
            <a:pPr lvl="1" eaLnBrk="1" hangingPunct="1"/>
            <a:endParaRPr lang="en-US" sz="2200" dirty="0" smtClean="0"/>
          </a:p>
          <a:p>
            <a:pPr eaLnBrk="1" hangingPunct="1"/>
            <a:r>
              <a:rPr lang="en-US" sz="2200" dirty="0" smtClean="0"/>
              <a:t>ICH</a:t>
            </a:r>
          </a:p>
          <a:p>
            <a:pPr lvl="1" eaLnBrk="1" hangingPunct="1"/>
            <a:r>
              <a:rPr lang="en-US" sz="2200" dirty="0" smtClean="0"/>
              <a:t>International Conference on </a:t>
            </a:r>
            <a:r>
              <a:rPr lang="en-US" sz="2200" dirty="0" err="1" smtClean="0"/>
              <a:t>Harmonisation</a:t>
            </a:r>
            <a:r>
              <a:rPr lang="en-US" sz="2200" dirty="0" smtClean="0"/>
              <a:t> of Technical Requirements for Registration of Pharmaceuticals for Human Use</a:t>
            </a:r>
          </a:p>
          <a:p>
            <a:pPr lvl="1" eaLnBrk="1" hangingPunct="1"/>
            <a:r>
              <a:rPr lang="en-US" sz="2200" dirty="0" smtClean="0"/>
              <a:t>Established in 1990 to standardize drug development requirement between Europe, </a:t>
            </a:r>
            <a:r>
              <a:rPr lang="en-US" sz="2200" dirty="0" smtClean="0"/>
              <a:t>Japan, </a:t>
            </a:r>
            <a:r>
              <a:rPr lang="en-US" sz="2200" dirty="0" smtClean="0"/>
              <a:t>and US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17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7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ctrTitle"/>
          </p:nvPr>
        </p:nvSpPr>
        <p:spPr/>
        <p:txBody>
          <a:bodyPr/>
          <a:lstStyle/>
          <a:p>
            <a:pPr eaLnBrk="1" hangingPunct="1"/>
            <a:r>
              <a:rPr lang="en-US" smtClean="0"/>
              <a:t>Select Guidance Documents</a:t>
            </a:r>
          </a:p>
        </p:txBody>
      </p:sp>
      <p:sp>
        <p:nvSpPr>
          <p:cNvPr id="8195" name="Content Placeholder 2"/>
          <p:cNvSpPr>
            <a:spLocks noGrp="1"/>
          </p:cNvSpPr>
          <p:nvPr>
            <p:ph idx="13"/>
          </p:nvPr>
        </p:nvSpPr>
        <p:spPr>
          <a:xfrm>
            <a:off x="762000" y="1600199"/>
            <a:ext cx="10591800" cy="4505325"/>
          </a:xfrm>
        </p:spPr>
        <p:txBody>
          <a:bodyPr>
            <a:normAutofit lnSpcReduction="10000"/>
          </a:bodyPr>
          <a:lstStyle/>
          <a:p>
            <a:pPr eaLnBrk="1" hangingPunct="1"/>
            <a:r>
              <a:rPr lang="en-US" sz="2400" dirty="0" smtClean="0"/>
              <a:t>ICH M3(R2) </a:t>
            </a:r>
          </a:p>
          <a:p>
            <a:pPr lvl="1" eaLnBrk="1" hangingPunct="1"/>
            <a:r>
              <a:rPr lang="en-US" sz="2000" dirty="0" smtClean="0"/>
              <a:t>Nonclinical Safety Studies for the Conduct of Human Clinical Trials and Marketing Authorization for </a:t>
            </a:r>
            <a:r>
              <a:rPr lang="en-US" sz="2000" dirty="0" smtClean="0"/>
              <a:t>Pharmaceuticals</a:t>
            </a:r>
          </a:p>
          <a:p>
            <a:pPr lvl="1" eaLnBrk="1" hangingPunct="1"/>
            <a:endParaRPr lang="en-US" sz="2000" dirty="0" smtClean="0"/>
          </a:p>
          <a:p>
            <a:pPr eaLnBrk="1" hangingPunct="1"/>
            <a:r>
              <a:rPr lang="en-US" sz="2400" dirty="0" smtClean="0"/>
              <a:t>ICH S6(R1)</a:t>
            </a:r>
          </a:p>
          <a:p>
            <a:pPr lvl="1" eaLnBrk="1" hangingPunct="1"/>
            <a:r>
              <a:rPr lang="en-US" sz="2000" dirty="0" smtClean="0"/>
              <a:t>Preclinical Safety Evaluation of Biotechnology-Derived </a:t>
            </a:r>
            <a:r>
              <a:rPr lang="en-US" sz="2000" dirty="0" smtClean="0"/>
              <a:t>Pharmaceuticals</a:t>
            </a:r>
          </a:p>
          <a:p>
            <a:pPr lvl="1" eaLnBrk="1" hangingPunct="1"/>
            <a:endParaRPr lang="en-US" sz="2000" dirty="0" smtClean="0"/>
          </a:p>
          <a:p>
            <a:pPr eaLnBrk="1" hangingPunct="1"/>
            <a:r>
              <a:rPr lang="en-US" sz="2400" dirty="0" smtClean="0"/>
              <a:t>ICH S9</a:t>
            </a:r>
          </a:p>
          <a:p>
            <a:pPr lvl="1" eaLnBrk="1" hangingPunct="1"/>
            <a:r>
              <a:rPr lang="en-US" sz="2000" dirty="0" smtClean="0"/>
              <a:t>Nonclinical Evaluation for Anticancer </a:t>
            </a:r>
            <a:r>
              <a:rPr lang="en-US" sz="2000" dirty="0" smtClean="0"/>
              <a:t>Pharmaceuticals</a:t>
            </a:r>
          </a:p>
          <a:p>
            <a:pPr lvl="1" eaLnBrk="1" hangingPunct="1"/>
            <a:endParaRPr lang="en-US" sz="2000" dirty="0" smtClean="0"/>
          </a:p>
          <a:p>
            <a:pPr eaLnBrk="1" hangingPunct="1"/>
            <a:r>
              <a:rPr lang="en-US" sz="2400" dirty="0" smtClean="0"/>
              <a:t>Other topics</a:t>
            </a:r>
          </a:p>
          <a:p>
            <a:pPr lvl="1" eaLnBrk="1" hangingPunct="1"/>
            <a:r>
              <a:rPr lang="en-US" sz="2000" dirty="0" smtClean="0"/>
              <a:t>Carcinogenicity (S1A-S1C), genotoxicity (S2), reproductive toxicology (S5), safety pharmacology (S7A-S7B), </a:t>
            </a:r>
            <a:r>
              <a:rPr lang="en-US" sz="2000" dirty="0" err="1" smtClean="0"/>
              <a:t>immunotoxicology</a:t>
            </a:r>
            <a:r>
              <a:rPr lang="en-US" sz="2000" dirty="0" smtClean="0"/>
              <a:t> (S8)</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ctrTitle"/>
          </p:nvPr>
        </p:nvSpPr>
        <p:spPr>
          <a:xfrm>
            <a:off x="1230313" y="314326"/>
            <a:ext cx="9627098" cy="1004888"/>
          </a:xfrm>
        </p:spPr>
        <p:txBody>
          <a:bodyPr/>
          <a:lstStyle/>
          <a:p>
            <a:pPr eaLnBrk="1" hangingPunct="1"/>
            <a:r>
              <a:rPr lang="en-US" dirty="0" smtClean="0"/>
              <a:t>Preclinical </a:t>
            </a:r>
            <a:r>
              <a:rPr lang="en-US" dirty="0" smtClean="0"/>
              <a:t>Development</a:t>
            </a:r>
            <a:endParaRPr lang="en-US" dirty="0" smtClean="0"/>
          </a:p>
        </p:txBody>
      </p:sp>
      <p:sp>
        <p:nvSpPr>
          <p:cNvPr id="9219" name="Content Placeholder 2"/>
          <p:cNvSpPr>
            <a:spLocks noGrp="1"/>
          </p:cNvSpPr>
          <p:nvPr>
            <p:ph idx="13"/>
          </p:nvPr>
        </p:nvSpPr>
        <p:spPr>
          <a:xfrm>
            <a:off x="762000" y="1990725"/>
            <a:ext cx="10591800" cy="4191000"/>
          </a:xfrm>
        </p:spPr>
        <p:txBody>
          <a:bodyPr>
            <a:normAutofit/>
          </a:bodyPr>
          <a:lstStyle/>
          <a:p>
            <a:pPr eaLnBrk="1" hangingPunct="1"/>
            <a:r>
              <a:rPr lang="en-US" sz="2200" dirty="0" smtClean="0"/>
              <a:t>Fundamental differences necessitate different approaches to preclinical development</a:t>
            </a:r>
          </a:p>
          <a:p>
            <a:pPr eaLnBrk="1" hangingPunct="1"/>
            <a:r>
              <a:rPr lang="en-US" sz="2200" dirty="0" smtClean="0"/>
              <a:t>Key questions:</a:t>
            </a:r>
          </a:p>
          <a:p>
            <a:pPr lvl="1" eaLnBrk="1" hangingPunct="1"/>
            <a:r>
              <a:rPr lang="en-US" sz="2200" dirty="0" smtClean="0"/>
              <a:t>What are the fundamental differences?</a:t>
            </a:r>
          </a:p>
          <a:p>
            <a:pPr lvl="1" eaLnBrk="1" hangingPunct="1"/>
            <a:r>
              <a:rPr lang="en-US" sz="2200" dirty="0" smtClean="0"/>
              <a:t>What animal species are appropriate?</a:t>
            </a:r>
          </a:p>
          <a:p>
            <a:pPr lvl="1" eaLnBrk="1" hangingPunct="1"/>
            <a:r>
              <a:rPr lang="en-US" sz="2200" dirty="0" smtClean="0"/>
              <a:t>What studies are needed to initiate Phase 1, support continued clinical development, support approval (NDA/BLA)?</a:t>
            </a:r>
          </a:p>
        </p:txBody>
      </p:sp>
      <p:sp>
        <p:nvSpPr>
          <p:cNvPr id="2" name="Subtitle 1"/>
          <p:cNvSpPr>
            <a:spLocks noGrp="1"/>
          </p:cNvSpPr>
          <p:nvPr>
            <p:ph type="subTitle" idx="1"/>
          </p:nvPr>
        </p:nvSpPr>
        <p:spPr>
          <a:xfrm>
            <a:off x="1230313" y="1243013"/>
            <a:ext cx="9627098" cy="499699"/>
          </a:xfrm>
        </p:spPr>
        <p:txBody>
          <a:bodyPr/>
          <a:lstStyle/>
          <a:p>
            <a:r>
              <a:rPr lang="en-US" dirty="0"/>
              <a:t>Small Molecules Drugs vs. Biologics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txBox="1">
            <a:spLocks noChangeArrowheads="1"/>
          </p:cNvSpPr>
          <p:nvPr/>
        </p:nvSpPr>
        <p:spPr bwMode="auto">
          <a:xfrm>
            <a:off x="711200" y="1524000"/>
            <a:ext cx="5080000" cy="4038600"/>
          </a:xfrm>
          <a:prstGeom prst="rect">
            <a:avLst/>
          </a:prstGeom>
          <a:noFill/>
          <a:ln w="9525">
            <a:noFill/>
            <a:miter lim="800000"/>
            <a:headEnd/>
            <a:tailEnd/>
          </a:ln>
        </p:spPr>
        <p:txBody>
          <a:bodyPr/>
          <a:lstStyle/>
          <a:p>
            <a:pPr marL="342900" indent="-342900">
              <a:spcBef>
                <a:spcPct val="20000"/>
              </a:spcBef>
              <a:buFont typeface="Arial" pitchFamily="34" charset="0"/>
              <a:buChar char="•"/>
              <a:defRPr/>
            </a:pPr>
            <a:r>
              <a:rPr lang="en-US" sz="2800" kern="0" dirty="0">
                <a:latin typeface="+mn-lt"/>
                <a:cs typeface="+mn-cs"/>
              </a:rPr>
              <a:t>Small Molecules</a:t>
            </a:r>
          </a:p>
          <a:p>
            <a:pPr marL="742950" lvl="1" indent="-285750">
              <a:spcBef>
                <a:spcPct val="20000"/>
              </a:spcBef>
              <a:buFont typeface="Arial" pitchFamily="34" charset="0"/>
              <a:buChar char="•"/>
              <a:defRPr/>
            </a:pPr>
            <a:r>
              <a:rPr lang="en-US" kern="0" dirty="0">
                <a:latin typeface="+mn-lt"/>
                <a:cs typeface="+mn-cs"/>
              </a:rPr>
              <a:t>Chemically synthesized</a:t>
            </a:r>
          </a:p>
          <a:p>
            <a:pPr marL="742950" lvl="1" indent="-285750">
              <a:spcBef>
                <a:spcPct val="20000"/>
              </a:spcBef>
              <a:buFont typeface="Arial" pitchFamily="34" charset="0"/>
              <a:buChar char="•"/>
              <a:defRPr/>
            </a:pPr>
            <a:r>
              <a:rPr lang="en-US" kern="0" dirty="0">
                <a:latin typeface="+mn-lt"/>
                <a:cs typeface="+mn-cs"/>
              </a:rPr>
              <a:t>Low molecular weight</a:t>
            </a:r>
          </a:p>
          <a:p>
            <a:pPr marL="1143000" lvl="2" indent="-228600">
              <a:spcBef>
                <a:spcPct val="20000"/>
              </a:spcBef>
              <a:buFont typeface="Arial" pitchFamily="34" charset="0"/>
              <a:buChar char="•"/>
              <a:defRPr/>
            </a:pPr>
            <a:r>
              <a:rPr lang="en-US" sz="2000" kern="0" dirty="0">
                <a:latin typeface="+mn-lt"/>
                <a:cs typeface="+mn-cs"/>
              </a:rPr>
              <a:t>Extensive distribution</a:t>
            </a:r>
          </a:p>
          <a:p>
            <a:pPr marL="742950" lvl="1" indent="-285750">
              <a:spcBef>
                <a:spcPct val="20000"/>
              </a:spcBef>
              <a:buFont typeface="Arial" pitchFamily="34" charset="0"/>
              <a:buChar char="•"/>
              <a:defRPr/>
            </a:pPr>
            <a:r>
              <a:rPr lang="en-US" kern="0" dirty="0">
                <a:latin typeface="+mn-lt"/>
                <a:cs typeface="+mn-cs"/>
              </a:rPr>
              <a:t>Metabolism can be a concern</a:t>
            </a:r>
          </a:p>
          <a:p>
            <a:pPr marL="1143000" lvl="2" indent="-228600">
              <a:spcBef>
                <a:spcPct val="20000"/>
              </a:spcBef>
              <a:buFont typeface="Arial" pitchFamily="34" charset="0"/>
              <a:buChar char="•"/>
              <a:defRPr/>
            </a:pPr>
            <a:r>
              <a:rPr lang="en-US" sz="2000" kern="0" dirty="0">
                <a:latin typeface="+mn-lt"/>
                <a:cs typeface="+mn-cs"/>
              </a:rPr>
              <a:t>Reactive metabolites</a:t>
            </a:r>
          </a:p>
          <a:p>
            <a:pPr marL="742950" lvl="1" indent="-285750">
              <a:spcBef>
                <a:spcPct val="20000"/>
              </a:spcBef>
              <a:buFont typeface="Arial" pitchFamily="34" charset="0"/>
              <a:buChar char="•"/>
              <a:defRPr/>
            </a:pPr>
            <a:r>
              <a:rPr lang="en-US" kern="0" dirty="0">
                <a:latin typeface="+mn-lt"/>
                <a:cs typeface="+mn-cs"/>
              </a:rPr>
              <a:t>Immunogenicity not typically a concern</a:t>
            </a:r>
          </a:p>
          <a:p>
            <a:pPr marL="742950" lvl="1" indent="-285750">
              <a:spcBef>
                <a:spcPct val="20000"/>
              </a:spcBef>
              <a:buFont typeface="Arial" pitchFamily="34" charset="0"/>
              <a:buChar char="•"/>
              <a:defRPr/>
            </a:pPr>
            <a:endParaRPr lang="en-US" kern="0" dirty="0">
              <a:latin typeface="+mn-lt"/>
              <a:cs typeface="+mn-cs"/>
            </a:endParaRPr>
          </a:p>
        </p:txBody>
      </p:sp>
      <p:sp>
        <p:nvSpPr>
          <p:cNvPr id="5" name="Rectangle 6"/>
          <p:cNvSpPr txBox="1">
            <a:spLocks noChangeArrowheads="1"/>
          </p:cNvSpPr>
          <p:nvPr/>
        </p:nvSpPr>
        <p:spPr>
          <a:xfrm>
            <a:off x="5994400" y="1524000"/>
            <a:ext cx="5080000" cy="4038600"/>
          </a:xfrm>
          <a:prstGeom prst="rect">
            <a:avLst/>
          </a:prstGeom>
        </p:spPr>
        <p:txBody>
          <a:bodyPr/>
          <a:lstStyle/>
          <a:p>
            <a:pPr marL="342900" indent="-342900">
              <a:spcBef>
                <a:spcPct val="20000"/>
              </a:spcBef>
              <a:buFont typeface="Arial" pitchFamily="34" charset="0"/>
              <a:buChar char="•"/>
              <a:defRPr/>
            </a:pPr>
            <a:r>
              <a:rPr lang="en-US" sz="2800" kern="0" dirty="0">
                <a:latin typeface="+mn-lt"/>
                <a:cs typeface="+mn-cs"/>
              </a:rPr>
              <a:t>Biologics</a:t>
            </a:r>
          </a:p>
          <a:p>
            <a:pPr marL="742950" lvl="1" indent="-285750">
              <a:spcBef>
                <a:spcPct val="20000"/>
              </a:spcBef>
              <a:buFont typeface="Arial" pitchFamily="34" charset="0"/>
              <a:buChar char="•"/>
              <a:defRPr/>
            </a:pPr>
            <a:r>
              <a:rPr lang="en-US" kern="0" dirty="0">
                <a:latin typeface="+mn-lt"/>
                <a:cs typeface="+mn-cs"/>
              </a:rPr>
              <a:t>From living cells</a:t>
            </a:r>
          </a:p>
          <a:p>
            <a:pPr marL="742950" lvl="1" indent="-285750">
              <a:spcBef>
                <a:spcPct val="20000"/>
              </a:spcBef>
              <a:buFont typeface="Arial" pitchFamily="34" charset="0"/>
              <a:buChar char="•"/>
              <a:defRPr/>
            </a:pPr>
            <a:r>
              <a:rPr lang="en-US" kern="0" dirty="0">
                <a:latin typeface="+mn-lt"/>
                <a:cs typeface="+mn-cs"/>
              </a:rPr>
              <a:t>High molecular weight</a:t>
            </a:r>
          </a:p>
          <a:p>
            <a:pPr marL="1143000" lvl="2" indent="-228600">
              <a:spcBef>
                <a:spcPct val="20000"/>
              </a:spcBef>
              <a:buFont typeface="Arial" pitchFamily="34" charset="0"/>
              <a:buChar char="•"/>
              <a:defRPr/>
            </a:pPr>
            <a:r>
              <a:rPr lang="en-US" sz="2000" kern="0" dirty="0">
                <a:latin typeface="+mn-lt"/>
                <a:cs typeface="+mn-cs"/>
              </a:rPr>
              <a:t>Limited distribution</a:t>
            </a:r>
          </a:p>
          <a:p>
            <a:pPr marL="742950" lvl="1" indent="-285750">
              <a:spcBef>
                <a:spcPct val="20000"/>
              </a:spcBef>
              <a:buFont typeface="Arial" pitchFamily="34" charset="0"/>
              <a:buChar char="•"/>
              <a:defRPr/>
            </a:pPr>
            <a:r>
              <a:rPr lang="en-US" kern="0" dirty="0">
                <a:latin typeface="+mn-lt"/>
                <a:cs typeface="+mn-cs"/>
              </a:rPr>
              <a:t>Metabolism not a concern</a:t>
            </a:r>
          </a:p>
          <a:p>
            <a:pPr marL="1143000" lvl="2" indent="-228600">
              <a:spcBef>
                <a:spcPct val="20000"/>
              </a:spcBef>
              <a:buFont typeface="Arial" pitchFamily="34" charset="0"/>
              <a:buChar char="•"/>
              <a:defRPr/>
            </a:pPr>
            <a:r>
              <a:rPr lang="en-US" sz="2000" kern="0" dirty="0">
                <a:latin typeface="+mn-lt"/>
                <a:cs typeface="+mn-cs"/>
              </a:rPr>
              <a:t>Amino acids</a:t>
            </a:r>
          </a:p>
          <a:p>
            <a:pPr marL="742950" lvl="1" indent="-285750">
              <a:spcBef>
                <a:spcPct val="20000"/>
              </a:spcBef>
              <a:buFont typeface="Arial" pitchFamily="34" charset="0"/>
              <a:buChar char="•"/>
              <a:defRPr/>
            </a:pPr>
            <a:r>
              <a:rPr lang="en-US" kern="0" dirty="0">
                <a:latin typeface="+mn-lt"/>
                <a:cs typeface="+mn-cs"/>
              </a:rPr>
              <a:t>Immunogenicity can be a concern</a:t>
            </a:r>
          </a:p>
        </p:txBody>
      </p:sp>
      <p:sp>
        <p:nvSpPr>
          <p:cNvPr id="41988" name="Title 5"/>
          <p:cNvSpPr>
            <a:spLocks noGrp="1"/>
          </p:cNvSpPr>
          <p:nvPr>
            <p:ph type="ctrTitle"/>
          </p:nvPr>
        </p:nvSpPr>
        <p:spPr/>
        <p:txBody>
          <a:bodyPr/>
          <a:lstStyle/>
          <a:p>
            <a:pPr eaLnBrk="1" hangingPunct="1"/>
            <a:r>
              <a:rPr lang="en-US" smtClean="0"/>
              <a:t>Fundamental Differences</a:t>
            </a:r>
          </a:p>
        </p:txBody>
      </p:sp>
      <p:sp>
        <p:nvSpPr>
          <p:cNvPr id="7" name="Text Placeholder 6"/>
          <p:cNvSpPr>
            <a:spLocks noGrp="1"/>
          </p:cNvSpPr>
          <p:nvPr>
            <p:ph type="body" sz="quarter" idx="14"/>
          </p:nvPr>
        </p:nvSpPr>
        <p:spPr/>
        <p:txBody>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txBox="1">
            <a:spLocks noChangeArrowheads="1"/>
          </p:cNvSpPr>
          <p:nvPr/>
        </p:nvSpPr>
        <p:spPr bwMode="auto">
          <a:xfrm>
            <a:off x="711200" y="1524000"/>
            <a:ext cx="5080000" cy="4038600"/>
          </a:xfrm>
          <a:prstGeom prst="rect">
            <a:avLst/>
          </a:prstGeom>
          <a:noFill/>
          <a:ln w="9525">
            <a:noFill/>
            <a:miter lim="800000"/>
            <a:headEnd/>
            <a:tailEnd/>
          </a:ln>
        </p:spPr>
        <p:txBody>
          <a:bodyPr/>
          <a:lstStyle/>
          <a:p>
            <a:pPr marL="342900" indent="-342900">
              <a:spcBef>
                <a:spcPct val="20000"/>
              </a:spcBef>
              <a:buFont typeface="Arial" pitchFamily="34" charset="0"/>
              <a:buChar char="•"/>
              <a:defRPr/>
            </a:pPr>
            <a:r>
              <a:rPr lang="en-US" sz="2400" kern="0" dirty="0">
                <a:latin typeface="+mn-lt"/>
                <a:cs typeface="+mn-cs"/>
              </a:rPr>
              <a:t>Small Molecules</a:t>
            </a:r>
          </a:p>
          <a:p>
            <a:pPr marL="742950" lvl="1" indent="-285750">
              <a:spcBef>
                <a:spcPct val="20000"/>
              </a:spcBef>
              <a:buFont typeface="Arial" pitchFamily="34" charset="0"/>
              <a:buChar char="•"/>
              <a:defRPr/>
            </a:pPr>
            <a:r>
              <a:rPr lang="en-US" sz="2400" kern="0" dirty="0">
                <a:latin typeface="+mn-lt"/>
                <a:cs typeface="+mn-cs"/>
              </a:rPr>
              <a:t>Less targeted</a:t>
            </a:r>
          </a:p>
          <a:p>
            <a:pPr marL="1143000" lvl="2" indent="-228600">
              <a:spcBef>
                <a:spcPct val="20000"/>
              </a:spcBef>
              <a:buFont typeface="Arial" pitchFamily="34" charset="0"/>
              <a:buChar char="•"/>
              <a:defRPr/>
            </a:pPr>
            <a:r>
              <a:rPr lang="en-US" sz="2400" kern="0" dirty="0">
                <a:latin typeface="+mn-lt"/>
                <a:cs typeface="+mn-cs"/>
              </a:rPr>
              <a:t>Off-target toxicities</a:t>
            </a:r>
          </a:p>
          <a:p>
            <a:pPr marL="1200150" lvl="2" indent="-285750">
              <a:spcBef>
                <a:spcPct val="20000"/>
              </a:spcBef>
              <a:buFont typeface="Arial" pitchFamily="34" charset="0"/>
              <a:buChar char="•"/>
              <a:defRPr/>
            </a:pPr>
            <a:r>
              <a:rPr lang="en-US" sz="2400" kern="0" dirty="0">
                <a:latin typeface="+mn-lt"/>
                <a:cs typeface="+mn-cs"/>
              </a:rPr>
              <a:t>Toxicity from parent drug or metabolites</a:t>
            </a:r>
          </a:p>
          <a:p>
            <a:pPr marL="742950" lvl="1" indent="-285750">
              <a:spcBef>
                <a:spcPct val="20000"/>
              </a:spcBef>
              <a:buFont typeface="Arial" pitchFamily="34" charset="0"/>
              <a:buChar char="•"/>
              <a:defRPr/>
            </a:pPr>
            <a:r>
              <a:rPr lang="en-US" sz="2400" kern="0" dirty="0">
                <a:latin typeface="+mn-lt"/>
                <a:cs typeface="+mn-cs"/>
              </a:rPr>
              <a:t>Generally active in many species</a:t>
            </a:r>
          </a:p>
          <a:p>
            <a:pPr marL="742950" lvl="1" indent="-285750">
              <a:spcBef>
                <a:spcPct val="20000"/>
              </a:spcBef>
              <a:buFont typeface="Arial" pitchFamily="34" charset="0"/>
              <a:buChar char="•"/>
              <a:defRPr/>
            </a:pPr>
            <a:endParaRPr lang="en-US" sz="2400" kern="0" dirty="0">
              <a:latin typeface="+mn-lt"/>
              <a:cs typeface="+mn-cs"/>
            </a:endParaRPr>
          </a:p>
        </p:txBody>
      </p:sp>
      <p:sp>
        <p:nvSpPr>
          <p:cNvPr id="5" name="Rectangle 6"/>
          <p:cNvSpPr txBox="1">
            <a:spLocks noChangeArrowheads="1"/>
          </p:cNvSpPr>
          <p:nvPr/>
        </p:nvSpPr>
        <p:spPr>
          <a:xfrm>
            <a:off x="5994400" y="1524000"/>
            <a:ext cx="5080000" cy="4038600"/>
          </a:xfrm>
          <a:prstGeom prst="rect">
            <a:avLst/>
          </a:prstGeom>
        </p:spPr>
        <p:txBody>
          <a:bodyPr/>
          <a:lstStyle/>
          <a:p>
            <a:pPr marL="342900" indent="-342900">
              <a:spcBef>
                <a:spcPct val="20000"/>
              </a:spcBef>
              <a:buFont typeface="Arial" pitchFamily="34" charset="0"/>
              <a:buChar char="•"/>
              <a:defRPr/>
            </a:pPr>
            <a:r>
              <a:rPr lang="en-US" sz="2400" kern="0" dirty="0">
                <a:latin typeface="+mn-lt"/>
                <a:cs typeface="+mn-cs"/>
              </a:rPr>
              <a:t>Biologics</a:t>
            </a:r>
          </a:p>
          <a:p>
            <a:pPr marL="742950" lvl="1" indent="-285750">
              <a:spcBef>
                <a:spcPct val="20000"/>
              </a:spcBef>
              <a:buFont typeface="Arial" pitchFamily="34" charset="0"/>
              <a:buChar char="•"/>
              <a:defRPr/>
            </a:pPr>
            <a:r>
              <a:rPr lang="en-US" sz="2400" kern="0" dirty="0">
                <a:latin typeface="+mn-lt"/>
                <a:cs typeface="+mn-cs"/>
              </a:rPr>
              <a:t>Highly targeted</a:t>
            </a:r>
          </a:p>
          <a:p>
            <a:pPr marL="1200150" lvl="2" indent="-285750">
              <a:spcBef>
                <a:spcPct val="20000"/>
              </a:spcBef>
              <a:buFont typeface="Arial" pitchFamily="34" charset="0"/>
              <a:buChar char="•"/>
              <a:defRPr/>
            </a:pPr>
            <a:r>
              <a:rPr lang="en-US" sz="2400" kern="0" dirty="0">
                <a:latin typeface="+mn-lt"/>
                <a:cs typeface="+mn-cs"/>
              </a:rPr>
              <a:t>Effects related to desired target</a:t>
            </a:r>
          </a:p>
          <a:p>
            <a:pPr marL="1200150" lvl="2" indent="-285750">
              <a:spcBef>
                <a:spcPct val="20000"/>
              </a:spcBef>
              <a:buFont typeface="Arial" pitchFamily="34" charset="0"/>
              <a:buChar char="•"/>
              <a:defRPr/>
            </a:pPr>
            <a:r>
              <a:rPr lang="en-US" sz="2400" kern="0" dirty="0">
                <a:latin typeface="+mn-lt"/>
                <a:cs typeface="+mn-cs"/>
              </a:rPr>
              <a:t>Exaggerated pharmacology</a:t>
            </a:r>
          </a:p>
          <a:p>
            <a:pPr marL="742950" lvl="1" indent="-285750">
              <a:spcBef>
                <a:spcPct val="20000"/>
              </a:spcBef>
              <a:buFont typeface="Arial" pitchFamily="34" charset="0"/>
              <a:buChar char="•"/>
              <a:defRPr/>
            </a:pPr>
            <a:r>
              <a:rPr lang="en-US" sz="2400" kern="0" dirty="0">
                <a:latin typeface="+mn-lt"/>
                <a:cs typeface="+mn-cs"/>
              </a:rPr>
              <a:t>Activity limited to ‘relevant species’</a:t>
            </a:r>
          </a:p>
          <a:p>
            <a:pPr marL="1200150" lvl="2" indent="-285750">
              <a:spcBef>
                <a:spcPct val="20000"/>
              </a:spcBef>
              <a:buFont typeface="Arial" pitchFamily="34" charset="0"/>
              <a:buChar char="•"/>
              <a:defRPr/>
            </a:pPr>
            <a:r>
              <a:rPr lang="en-US" sz="2400" kern="0" dirty="0">
                <a:latin typeface="+mn-lt"/>
                <a:cs typeface="+mn-cs"/>
              </a:rPr>
              <a:t>Frequently only nonhuman primates</a:t>
            </a:r>
          </a:p>
        </p:txBody>
      </p:sp>
      <p:sp>
        <p:nvSpPr>
          <p:cNvPr id="43012" name="Title 5"/>
          <p:cNvSpPr>
            <a:spLocks noGrp="1"/>
          </p:cNvSpPr>
          <p:nvPr>
            <p:ph type="ctrTitle"/>
          </p:nvPr>
        </p:nvSpPr>
        <p:spPr/>
        <p:txBody>
          <a:bodyPr/>
          <a:lstStyle/>
          <a:p>
            <a:pPr eaLnBrk="1" hangingPunct="1"/>
            <a:r>
              <a:rPr lang="en-US" dirty="0" smtClean="0"/>
              <a:t>Fundamental Differences</a:t>
            </a:r>
          </a:p>
        </p:txBody>
      </p:sp>
      <p:sp>
        <p:nvSpPr>
          <p:cNvPr id="11" name="Text Placeholder 10"/>
          <p:cNvSpPr>
            <a:spLocks noGrp="1"/>
          </p:cNvSpPr>
          <p:nvPr>
            <p:ph type="body" sz="quarter" idx="14"/>
          </p:nvPr>
        </p:nvSpPr>
        <p:spPr/>
        <p:txBody>
          <a:body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ctrTitle"/>
          </p:nvPr>
        </p:nvSpPr>
        <p:spPr/>
        <p:txBody>
          <a:bodyPr/>
          <a:lstStyle/>
          <a:p>
            <a:pPr eaLnBrk="1" hangingPunct="1"/>
            <a:r>
              <a:rPr lang="en-US" dirty="0" smtClean="0"/>
              <a:t>Appropriate Animal Species</a:t>
            </a:r>
          </a:p>
        </p:txBody>
      </p:sp>
      <p:sp>
        <p:nvSpPr>
          <p:cNvPr id="11267" name="Content Placeholder 2"/>
          <p:cNvSpPr>
            <a:spLocks noGrp="1"/>
          </p:cNvSpPr>
          <p:nvPr>
            <p:ph idx="13"/>
          </p:nvPr>
        </p:nvSpPr>
        <p:spPr/>
        <p:txBody>
          <a:bodyPr/>
          <a:lstStyle/>
          <a:p>
            <a:pPr eaLnBrk="1" hangingPunct="1"/>
            <a:r>
              <a:rPr lang="en-US" sz="2000" dirty="0" smtClean="0"/>
              <a:t>Overarching principle: 2 mammalian species, 1 rodent and </a:t>
            </a:r>
            <a:br>
              <a:rPr lang="en-US" sz="2000" dirty="0" smtClean="0"/>
            </a:br>
            <a:r>
              <a:rPr lang="en-US" sz="2000" dirty="0" smtClean="0"/>
              <a:t>1 non-rodent (ICH M3)</a:t>
            </a:r>
          </a:p>
          <a:p>
            <a:pPr eaLnBrk="1" hangingPunct="1"/>
            <a:r>
              <a:rPr lang="en-US" sz="2000" dirty="0" smtClean="0"/>
              <a:t>Small molecules</a:t>
            </a:r>
          </a:p>
          <a:p>
            <a:pPr lvl="1" eaLnBrk="1" hangingPunct="1"/>
            <a:r>
              <a:rPr lang="en-US" sz="1800" dirty="0" smtClean="0"/>
              <a:t>2 species, typically rat and dog</a:t>
            </a:r>
          </a:p>
          <a:p>
            <a:pPr lvl="2" eaLnBrk="1" hangingPunct="1"/>
            <a:r>
              <a:rPr lang="en-US" sz="1600" dirty="0" smtClean="0"/>
              <a:t>Selection based on metabolism, drug class effects, etc.</a:t>
            </a:r>
          </a:p>
          <a:p>
            <a:pPr eaLnBrk="1" hangingPunct="1"/>
            <a:r>
              <a:rPr lang="en-US" sz="2000" dirty="0" smtClean="0"/>
              <a:t>For biologics: Only relevant species</a:t>
            </a:r>
          </a:p>
          <a:p>
            <a:pPr lvl="1" eaLnBrk="1" hangingPunct="1"/>
            <a:r>
              <a:rPr lang="en-US" sz="1800" dirty="0" smtClean="0"/>
              <a:t>Often just 1 species, typically NHP</a:t>
            </a:r>
          </a:p>
          <a:p>
            <a:pPr lvl="2" eaLnBrk="1" hangingPunct="1"/>
            <a:r>
              <a:rPr lang="en-US" sz="1600" dirty="0" smtClean="0"/>
              <a:t>Selection based on </a:t>
            </a:r>
            <a:r>
              <a:rPr lang="en-US" sz="1600" u="sng" dirty="0" smtClean="0"/>
              <a:t>biological relevance</a:t>
            </a:r>
          </a:p>
          <a:p>
            <a:pPr lvl="3" eaLnBrk="1" hangingPunct="1"/>
            <a:r>
              <a:rPr lang="en-US" sz="1600" dirty="0" smtClean="0"/>
              <a:t>“A relevant species is one in which the test material is pharmacologically active” (ICH S6)</a:t>
            </a:r>
          </a:p>
          <a:p>
            <a:pPr lvl="1" eaLnBrk="1" hangingPunct="1"/>
            <a:r>
              <a:rPr lang="en-US" sz="1800" dirty="0" smtClean="0"/>
              <a:t>Identification of relevant species, a step-wise approach</a:t>
            </a:r>
          </a:p>
          <a:p>
            <a:pPr lvl="2" eaLnBrk="1" hangingPunct="1"/>
            <a:r>
              <a:rPr lang="en-US" sz="1600" i="1" dirty="0" smtClean="0"/>
              <a:t>In </a:t>
            </a:r>
            <a:r>
              <a:rPr lang="en-US" sz="1600" i="1" dirty="0" err="1" smtClean="0"/>
              <a:t>silico</a:t>
            </a:r>
            <a:r>
              <a:rPr lang="en-US" sz="1600" dirty="0" smtClean="0"/>
              <a:t> comparison of sequence homology</a:t>
            </a:r>
          </a:p>
          <a:p>
            <a:pPr lvl="2" eaLnBrk="1" hangingPunct="1"/>
            <a:r>
              <a:rPr lang="en-US" sz="1600" i="1" dirty="0" smtClean="0"/>
              <a:t>In vitro</a:t>
            </a:r>
            <a:r>
              <a:rPr lang="en-US" sz="1600" dirty="0" smtClean="0"/>
              <a:t> comparison of binding affinities, receptor occupancy, cell-based activity</a:t>
            </a:r>
          </a:p>
          <a:p>
            <a:pPr lvl="2" eaLnBrk="1" hangingPunct="1"/>
            <a:r>
              <a:rPr lang="en-US" sz="1600" i="1" dirty="0" smtClean="0"/>
              <a:t>In vivo</a:t>
            </a:r>
            <a:r>
              <a:rPr lang="en-US" sz="1600" dirty="0" smtClean="0"/>
              <a:t> activity</a:t>
            </a:r>
            <a:endParaRPr lang="en-US" sz="1600" i="1" dirty="0" smtClean="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6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6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26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26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267">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267">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67">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267">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26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3842351683"/>
              </p:ext>
            </p:extLst>
          </p:nvPr>
        </p:nvGraphicFramePr>
        <p:xfrm>
          <a:off x="630622" y="1410257"/>
          <a:ext cx="11074403" cy="2225040"/>
        </p:xfrm>
        <a:graphic>
          <a:graphicData uri="http://schemas.openxmlformats.org/drawingml/2006/table">
            <a:tbl>
              <a:tblPr firstRow="1" bandRow="1">
                <a:tableStyleId>{5940675A-B579-460E-94D1-54222C63F5DA}</a:tableStyleId>
              </a:tblPr>
              <a:tblGrid>
                <a:gridCol w="4267203"/>
                <a:gridCol w="3048000"/>
                <a:gridCol w="1879600"/>
                <a:gridCol w="1879600"/>
              </a:tblGrid>
              <a:tr h="370840">
                <a:tc>
                  <a:txBody>
                    <a:bodyPr/>
                    <a:lstStyle/>
                    <a:p>
                      <a:pPr algn="ctr"/>
                      <a:endParaRPr lang="en-US" b="1" dirty="0"/>
                    </a:p>
                  </a:txBody>
                  <a:tcPr marL="121920" marR="12192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1" dirty="0"/>
                    </a:p>
                  </a:txBody>
                  <a:tcPr marL="121920" marR="12192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b="1" dirty="0" smtClean="0"/>
                        <a:t>Required?</a:t>
                      </a:r>
                      <a:endParaRPr lang="en-US" b="1" dirty="0"/>
                    </a:p>
                  </a:txBody>
                  <a:tcPr marL="121920" marR="121920" anchor="b">
                    <a:lnL w="12700" cap="flat" cmpd="sng" algn="ctr">
                      <a:solidFill>
                        <a:schemeClr val="tx1"/>
                      </a:solidFill>
                      <a:prstDash val="solid"/>
                      <a:round/>
                      <a:headEnd type="none" w="med" len="med"/>
                      <a:tailEnd type="none" w="med" len="med"/>
                    </a:lnL>
                  </a:tcPr>
                </a:tc>
                <a:tc hMerge="1">
                  <a:txBody>
                    <a:bodyPr/>
                    <a:lstStyle/>
                    <a:p>
                      <a:pPr algn="ctr"/>
                      <a:endParaRPr lang="en-US" b="1" dirty="0"/>
                    </a:p>
                  </a:txBody>
                  <a:tcPr anchor="b"/>
                </a:tc>
              </a:tr>
              <a:tr h="370840">
                <a:tc>
                  <a:txBody>
                    <a:bodyPr/>
                    <a:lstStyle/>
                    <a:p>
                      <a:pPr algn="ctr"/>
                      <a:r>
                        <a:rPr lang="en-US" b="1" dirty="0" smtClean="0"/>
                        <a:t>Study Type</a:t>
                      </a:r>
                      <a:endParaRPr lang="en-US" b="1" dirty="0"/>
                    </a:p>
                  </a:txBody>
                  <a:tcPr marL="121920" marR="121920" anchor="b">
                    <a:lnT w="12700" cap="flat" cmpd="sng" algn="ctr">
                      <a:solidFill>
                        <a:schemeClr val="tx1"/>
                      </a:solidFill>
                      <a:prstDash val="solid"/>
                      <a:round/>
                      <a:headEnd type="none" w="med" len="med"/>
                      <a:tailEnd type="none" w="med" len="med"/>
                    </a:lnT>
                  </a:tcPr>
                </a:tc>
                <a:tc>
                  <a:txBody>
                    <a:bodyPr/>
                    <a:lstStyle/>
                    <a:p>
                      <a:pPr algn="ctr"/>
                      <a:r>
                        <a:rPr lang="en-US" b="1" dirty="0" smtClean="0"/>
                        <a:t>Goal</a:t>
                      </a:r>
                      <a:endParaRPr lang="en-US" b="1" dirty="0"/>
                    </a:p>
                  </a:txBody>
                  <a:tcPr marL="121920" marR="121920" anchor="b">
                    <a:lnT w="12700" cap="flat" cmpd="sng" algn="ctr">
                      <a:solidFill>
                        <a:schemeClr val="tx1"/>
                      </a:solidFill>
                      <a:prstDash val="solid"/>
                      <a:round/>
                      <a:headEnd type="none" w="med" len="med"/>
                      <a:tailEnd type="none" w="med" len="med"/>
                    </a:lnT>
                  </a:tcPr>
                </a:tc>
                <a:tc>
                  <a:txBody>
                    <a:bodyPr/>
                    <a:lstStyle/>
                    <a:p>
                      <a:pPr algn="ctr"/>
                      <a:r>
                        <a:rPr lang="en-US" b="1" dirty="0" smtClean="0"/>
                        <a:t>SMD</a:t>
                      </a:r>
                      <a:endParaRPr lang="en-US" b="1" dirty="0"/>
                    </a:p>
                  </a:txBody>
                  <a:tcPr marL="121920" marR="121920" anchor="b"/>
                </a:tc>
                <a:tc>
                  <a:txBody>
                    <a:bodyPr/>
                    <a:lstStyle/>
                    <a:p>
                      <a:pPr algn="ctr"/>
                      <a:r>
                        <a:rPr lang="en-US" b="1" dirty="0" smtClean="0"/>
                        <a:t>Biologic</a:t>
                      </a:r>
                      <a:endParaRPr lang="en-US" b="1" dirty="0"/>
                    </a:p>
                  </a:txBody>
                  <a:tcPr marL="121920" marR="121920" anchor="b"/>
                </a:tc>
              </a:tr>
              <a:tr h="370840">
                <a:tc>
                  <a:txBody>
                    <a:bodyPr/>
                    <a:lstStyle/>
                    <a:p>
                      <a:r>
                        <a:rPr lang="en-US" dirty="0" smtClean="0"/>
                        <a:t>Pharmacology/</a:t>
                      </a:r>
                      <a:r>
                        <a:rPr lang="en-US" baseline="0" dirty="0" smtClean="0"/>
                        <a:t> </a:t>
                      </a:r>
                      <a:r>
                        <a:rPr lang="en-US" baseline="0" dirty="0" err="1" smtClean="0"/>
                        <a:t>pharmacodynamics</a:t>
                      </a:r>
                      <a:endParaRPr lang="en-US" dirty="0"/>
                    </a:p>
                  </a:txBody>
                  <a:tcPr marL="121920" marR="121920" anchor="b"/>
                </a:tc>
                <a:tc>
                  <a:txBody>
                    <a:bodyPr/>
                    <a:lstStyle/>
                    <a:p>
                      <a:pPr algn="ctr"/>
                      <a:r>
                        <a:rPr lang="en-US" dirty="0" smtClean="0"/>
                        <a:t>See below</a:t>
                      </a:r>
                      <a:endParaRPr lang="en-US" dirty="0"/>
                    </a:p>
                  </a:txBody>
                  <a:tcPr marL="121920" marR="121920" anchor="ctr"/>
                </a:tc>
                <a:tc>
                  <a:txBody>
                    <a:bodyPr/>
                    <a:lstStyle/>
                    <a:p>
                      <a:pPr algn="ctr"/>
                      <a:r>
                        <a:rPr lang="en-US" dirty="0" smtClean="0"/>
                        <a:t>Yes</a:t>
                      </a:r>
                      <a:endParaRPr lang="en-US" dirty="0"/>
                    </a:p>
                  </a:txBody>
                  <a:tcPr marL="121920" marR="121920" anchor="ctr"/>
                </a:tc>
                <a:tc>
                  <a:txBody>
                    <a:bodyPr/>
                    <a:lstStyle/>
                    <a:p>
                      <a:pPr algn="ctr"/>
                      <a:r>
                        <a:rPr lang="en-US" dirty="0" smtClean="0"/>
                        <a:t>Yes</a:t>
                      </a:r>
                      <a:endParaRPr lang="en-US" dirty="0"/>
                    </a:p>
                  </a:txBody>
                  <a:tcPr marL="121920" marR="121920" anchor="ctr"/>
                </a:tc>
              </a:tr>
              <a:tr h="370840">
                <a:tc>
                  <a:txBody>
                    <a:bodyPr/>
                    <a:lstStyle/>
                    <a:p>
                      <a:r>
                        <a:rPr lang="en-US" dirty="0" smtClean="0"/>
                        <a:t>Pharmacokinetics</a:t>
                      </a:r>
                      <a:endParaRPr lang="en-US" dirty="0"/>
                    </a:p>
                  </a:txBody>
                  <a:tcPr marL="121920" marR="121920" anchor="b"/>
                </a:tc>
                <a:tc>
                  <a:txBody>
                    <a:bodyPr/>
                    <a:lstStyle/>
                    <a:p>
                      <a:pPr algn="ctr"/>
                      <a:r>
                        <a:rPr lang="en-US" dirty="0" smtClean="0"/>
                        <a:t>See below</a:t>
                      </a:r>
                      <a:endParaRPr lang="en-US" dirty="0"/>
                    </a:p>
                  </a:txBody>
                  <a:tcPr marL="121920" marR="121920" anchor="ctr"/>
                </a:tc>
                <a:tc>
                  <a:txBody>
                    <a:bodyPr/>
                    <a:lstStyle/>
                    <a:p>
                      <a:pPr algn="ctr"/>
                      <a:r>
                        <a:rPr lang="en-US" dirty="0" smtClean="0"/>
                        <a:t>No*</a:t>
                      </a:r>
                      <a:endParaRPr lang="en-US" dirty="0"/>
                    </a:p>
                  </a:txBody>
                  <a:tcPr marL="121920" marR="121920" anchor="ctr"/>
                </a:tc>
                <a:tc>
                  <a:txBody>
                    <a:bodyPr/>
                    <a:lstStyle/>
                    <a:p>
                      <a:pPr algn="ctr"/>
                      <a:r>
                        <a:rPr lang="en-US" dirty="0" smtClean="0"/>
                        <a:t>No*</a:t>
                      </a:r>
                      <a:endParaRPr lang="en-US" dirty="0"/>
                    </a:p>
                  </a:txBody>
                  <a:tcPr marL="121920" marR="121920" anchor="ctr"/>
                </a:tc>
              </a:tr>
              <a:tr h="370840">
                <a:tc>
                  <a:txBody>
                    <a:bodyPr/>
                    <a:lstStyle/>
                    <a:p>
                      <a:r>
                        <a:rPr lang="en-US" sz="1800" i="0" dirty="0" smtClean="0"/>
                        <a:t>Lead optimization toxicology</a:t>
                      </a:r>
                      <a:endParaRPr lang="en-US" sz="1800" i="0" dirty="0"/>
                    </a:p>
                  </a:txBody>
                  <a:tcPr marL="121920" marR="121920" anchor="b"/>
                </a:tc>
                <a:tc>
                  <a:txBody>
                    <a:bodyPr/>
                    <a:lstStyle/>
                    <a:p>
                      <a:pPr algn="ctr"/>
                      <a:r>
                        <a:rPr lang="en-US" dirty="0" smtClean="0"/>
                        <a:t>See below</a:t>
                      </a:r>
                      <a:endParaRPr lang="en-US" dirty="0"/>
                    </a:p>
                  </a:txBody>
                  <a:tcPr marL="121920" marR="121920" anchor="b"/>
                </a:tc>
                <a:tc>
                  <a:txBody>
                    <a:bodyPr/>
                    <a:lstStyle/>
                    <a:p>
                      <a:pPr algn="ctr"/>
                      <a:r>
                        <a:rPr lang="en-US" dirty="0" smtClean="0"/>
                        <a:t>No*</a:t>
                      </a:r>
                      <a:endParaRPr lang="en-US" dirty="0"/>
                    </a:p>
                  </a:txBody>
                  <a:tcPr marL="121920" marR="121920" anchor="ctr"/>
                </a:tc>
                <a:tc>
                  <a:txBody>
                    <a:bodyPr/>
                    <a:lstStyle/>
                    <a:p>
                      <a:pPr algn="ctr"/>
                      <a:r>
                        <a:rPr lang="en-US" dirty="0" smtClean="0"/>
                        <a:t>No*</a:t>
                      </a:r>
                      <a:endParaRPr lang="en-US" dirty="0"/>
                    </a:p>
                  </a:txBody>
                  <a:tcPr marL="121920" marR="121920" anchor="ctr"/>
                </a:tc>
              </a:tr>
              <a:tr h="370840">
                <a:tc>
                  <a:txBody>
                    <a:bodyPr/>
                    <a:lstStyle/>
                    <a:p>
                      <a:r>
                        <a:rPr lang="en-US" sz="1800" i="0" dirty="0" smtClean="0"/>
                        <a:t>Pilot</a:t>
                      </a:r>
                      <a:r>
                        <a:rPr lang="en-US" sz="1800" i="0" baseline="0" dirty="0" smtClean="0"/>
                        <a:t> toxicology / DRF</a:t>
                      </a:r>
                      <a:endParaRPr lang="en-US" sz="1800" i="0" dirty="0"/>
                    </a:p>
                  </a:txBody>
                  <a:tcPr marL="121920" marR="121920" anchor="b"/>
                </a:tc>
                <a:tc>
                  <a:txBody>
                    <a:bodyPr/>
                    <a:lstStyle/>
                    <a:p>
                      <a:pPr algn="ctr"/>
                      <a:r>
                        <a:rPr lang="en-US" dirty="0" smtClean="0"/>
                        <a:t>See below</a:t>
                      </a:r>
                      <a:endParaRPr lang="en-US" dirty="0"/>
                    </a:p>
                  </a:txBody>
                  <a:tcPr marL="121920" marR="121920" anchor="b"/>
                </a:tc>
                <a:tc>
                  <a:txBody>
                    <a:bodyPr/>
                    <a:lstStyle/>
                    <a:p>
                      <a:pPr algn="ctr"/>
                      <a:r>
                        <a:rPr lang="en-US" dirty="0" smtClean="0"/>
                        <a:t>No*</a:t>
                      </a:r>
                      <a:endParaRPr lang="en-US" dirty="0"/>
                    </a:p>
                  </a:txBody>
                  <a:tcPr marL="121920" marR="121920" anchor="ctr"/>
                </a:tc>
                <a:tc>
                  <a:txBody>
                    <a:bodyPr/>
                    <a:lstStyle/>
                    <a:p>
                      <a:pPr algn="ctr"/>
                      <a:r>
                        <a:rPr lang="en-US" dirty="0" smtClean="0"/>
                        <a:t>No*</a:t>
                      </a:r>
                      <a:endParaRPr lang="en-US" dirty="0"/>
                    </a:p>
                  </a:txBody>
                  <a:tcPr marL="121920" marR="121920" anchor="ctr"/>
                </a:tc>
              </a:tr>
            </a:tbl>
          </a:graphicData>
        </a:graphic>
      </p:graphicFrame>
      <p:sp>
        <p:nvSpPr>
          <p:cNvPr id="45058" name="Title 1"/>
          <p:cNvSpPr>
            <a:spLocks noGrp="1"/>
          </p:cNvSpPr>
          <p:nvPr>
            <p:ph type="title" idx="4294967295"/>
          </p:nvPr>
        </p:nvSpPr>
        <p:spPr>
          <a:xfrm>
            <a:off x="323850" y="267257"/>
            <a:ext cx="11245850" cy="1143000"/>
          </a:xfrm>
          <a:prstGeom prst="rect">
            <a:avLst/>
          </a:prstGeom>
        </p:spPr>
        <p:txBody>
          <a:bodyPr/>
          <a:lstStyle/>
          <a:p>
            <a:pPr eaLnBrk="1" hangingPunct="1"/>
            <a:r>
              <a:rPr lang="en-US" sz="3600" dirty="0" smtClean="0"/>
              <a:t>Study Timing: Non-GLP</a:t>
            </a:r>
          </a:p>
        </p:txBody>
      </p:sp>
      <p:sp>
        <p:nvSpPr>
          <p:cNvPr id="6" name="TextBox 5"/>
          <p:cNvSpPr txBox="1"/>
          <p:nvPr/>
        </p:nvSpPr>
        <p:spPr>
          <a:xfrm>
            <a:off x="630622" y="3635297"/>
            <a:ext cx="1872629" cy="307777"/>
          </a:xfrm>
          <a:prstGeom prst="rect">
            <a:avLst/>
          </a:prstGeom>
          <a:noFill/>
        </p:spPr>
        <p:txBody>
          <a:bodyPr wrap="none" rtlCol="0">
            <a:spAutoFit/>
          </a:bodyPr>
          <a:lstStyle/>
          <a:p>
            <a:r>
              <a:rPr lang="en-US" sz="1400" dirty="0" smtClean="0">
                <a:latin typeface="+mj-lt"/>
              </a:rPr>
              <a:t>*But highly recommended</a:t>
            </a:r>
            <a:endParaRPr lang="en-US" sz="1400" dirty="0">
              <a:latin typeface="+mj-lt"/>
            </a:endParaRPr>
          </a:p>
        </p:txBody>
      </p:sp>
    </p:spTree>
    <p:extLst>
      <p:ext uri="{BB962C8B-B14F-4D97-AF65-F5344CB8AC3E}">
        <p14:creationId xmlns:p14="http://schemas.microsoft.com/office/powerpoint/2010/main" val="29353796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Pharmacology/pharmacodynamics</a:t>
            </a:r>
            <a:endParaRPr lang="en-US" dirty="0"/>
          </a:p>
        </p:txBody>
      </p:sp>
      <p:sp>
        <p:nvSpPr>
          <p:cNvPr id="4" name="Slide Number Placeholder 3"/>
          <p:cNvSpPr>
            <a:spLocks noGrp="1"/>
          </p:cNvSpPr>
          <p:nvPr>
            <p:ph type="sldNum" sz="quarter" idx="12"/>
          </p:nvPr>
        </p:nvSpPr>
        <p:spPr/>
        <p:txBody>
          <a:bodyPr/>
          <a:lstStyle/>
          <a:p>
            <a:pPr>
              <a:defRPr/>
            </a:pPr>
            <a:fld id="{8F702CBE-8F77-4DA2-8F8F-5D824485EF64}" type="slidenum">
              <a:rPr lang="en-US" smtClean="0"/>
              <a:pPr>
                <a:defRPr/>
              </a:pPr>
              <a:t>13</a:t>
            </a:fld>
            <a:endParaRPr lang="en-US"/>
          </a:p>
        </p:txBody>
      </p:sp>
      <p:sp>
        <p:nvSpPr>
          <p:cNvPr id="3" name="Content Placeholder 2"/>
          <p:cNvSpPr>
            <a:spLocks noGrp="1"/>
          </p:cNvSpPr>
          <p:nvPr>
            <p:ph idx="13"/>
          </p:nvPr>
        </p:nvSpPr>
        <p:spPr/>
        <p:txBody>
          <a:bodyPr/>
          <a:lstStyle/>
          <a:p>
            <a:r>
              <a:rPr lang="en-US" sz="2400" dirty="0" smtClean="0"/>
              <a:t>Required for IND submission: YES</a:t>
            </a:r>
          </a:p>
          <a:p>
            <a:pPr lvl="1"/>
            <a:r>
              <a:rPr lang="en-US" sz="2000" dirty="0" smtClean="0"/>
              <a:t>The pharmacology component of the IND Pharm/</a:t>
            </a:r>
            <a:r>
              <a:rPr lang="en-US" sz="2000" dirty="0" err="1" smtClean="0"/>
              <a:t>Tox</a:t>
            </a:r>
            <a:r>
              <a:rPr lang="en-US" sz="2000" dirty="0" smtClean="0"/>
              <a:t> </a:t>
            </a:r>
            <a:r>
              <a:rPr lang="en-US" sz="2000" dirty="0" smtClean="0"/>
              <a:t>section</a:t>
            </a:r>
          </a:p>
          <a:p>
            <a:pPr lvl="1"/>
            <a:endParaRPr lang="en-US" sz="2000" dirty="0" smtClean="0"/>
          </a:p>
          <a:p>
            <a:r>
              <a:rPr lang="en-US" sz="2400" dirty="0" smtClean="0"/>
              <a:t>Goals</a:t>
            </a:r>
          </a:p>
          <a:p>
            <a:pPr lvl="1"/>
            <a:r>
              <a:rPr lang="en-US" sz="2000" dirty="0" smtClean="0"/>
              <a:t>Understanding activity</a:t>
            </a:r>
          </a:p>
          <a:p>
            <a:pPr lvl="2"/>
            <a:r>
              <a:rPr lang="en-US" sz="1800" dirty="0" smtClean="0"/>
              <a:t>Mechanism of action, binding affinity, </a:t>
            </a:r>
            <a:r>
              <a:rPr lang="en-US" sz="1800" i="1" dirty="0" smtClean="0"/>
              <a:t>in vitro</a:t>
            </a:r>
            <a:r>
              <a:rPr lang="en-US" sz="1800" dirty="0" smtClean="0"/>
              <a:t> and </a:t>
            </a:r>
            <a:r>
              <a:rPr lang="en-US" sz="1800" i="1" dirty="0" smtClean="0"/>
              <a:t>in vivo </a:t>
            </a:r>
            <a:r>
              <a:rPr lang="en-US" sz="1800" dirty="0" smtClean="0"/>
              <a:t>potency</a:t>
            </a:r>
          </a:p>
          <a:p>
            <a:pPr lvl="1"/>
            <a:r>
              <a:rPr lang="en-US" sz="2000" dirty="0" smtClean="0"/>
              <a:t>Establish POC for intended therapeutic effect</a:t>
            </a:r>
          </a:p>
          <a:p>
            <a:pPr lvl="1"/>
            <a:r>
              <a:rPr lang="en-US" sz="2000" dirty="0" smtClean="0"/>
              <a:t>For biologics, identify appropriate toxicology species</a:t>
            </a:r>
          </a:p>
          <a:p>
            <a:pPr lvl="2"/>
            <a:r>
              <a:rPr lang="en-US" sz="1800" dirty="0" smtClean="0"/>
              <a:t>Comparative binding profile</a:t>
            </a:r>
          </a:p>
          <a:p>
            <a:pPr lvl="3"/>
            <a:r>
              <a:rPr lang="en-US" sz="1600" dirty="0" smtClean="0"/>
              <a:t>e.g., </a:t>
            </a:r>
            <a:r>
              <a:rPr lang="en-US" sz="1600" dirty="0" smtClean="0"/>
              <a:t>flow cytometry, BIACORE</a:t>
            </a:r>
          </a:p>
          <a:p>
            <a:pPr lvl="2"/>
            <a:r>
              <a:rPr lang="en-US" sz="1800" dirty="0" smtClean="0"/>
              <a:t>Comparative activity profile</a:t>
            </a:r>
          </a:p>
          <a:p>
            <a:pPr lvl="3"/>
            <a:r>
              <a:rPr lang="en-US" sz="1600" dirty="0" smtClean="0"/>
              <a:t>e.g., </a:t>
            </a:r>
            <a:r>
              <a:rPr lang="en-US" sz="1600" dirty="0" smtClean="0"/>
              <a:t>cell based assays, cytokine stimulation</a:t>
            </a:r>
            <a:endParaRPr lang="en-US" sz="1600" dirty="0"/>
          </a:p>
        </p:txBody>
      </p:sp>
    </p:spTree>
    <p:extLst>
      <p:ext uri="{BB962C8B-B14F-4D97-AF65-F5344CB8AC3E}">
        <p14:creationId xmlns:p14="http://schemas.microsoft.com/office/powerpoint/2010/main" val="28387064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Pharmacokinetics</a:t>
            </a:r>
            <a:endParaRPr lang="en-US" dirty="0"/>
          </a:p>
        </p:txBody>
      </p:sp>
      <p:sp>
        <p:nvSpPr>
          <p:cNvPr id="4" name="Slide Number Placeholder 3"/>
          <p:cNvSpPr>
            <a:spLocks noGrp="1"/>
          </p:cNvSpPr>
          <p:nvPr>
            <p:ph type="sldNum" sz="quarter" idx="12"/>
          </p:nvPr>
        </p:nvSpPr>
        <p:spPr/>
        <p:txBody>
          <a:bodyPr/>
          <a:lstStyle/>
          <a:p>
            <a:pPr>
              <a:defRPr/>
            </a:pPr>
            <a:fld id="{8F702CBE-8F77-4DA2-8F8F-5D824485EF64}" type="slidenum">
              <a:rPr lang="en-US" smtClean="0"/>
              <a:pPr>
                <a:defRPr/>
              </a:pPr>
              <a:t>14</a:t>
            </a:fld>
            <a:endParaRPr lang="en-US"/>
          </a:p>
        </p:txBody>
      </p:sp>
      <p:sp>
        <p:nvSpPr>
          <p:cNvPr id="3" name="Content Placeholder 2"/>
          <p:cNvSpPr>
            <a:spLocks noGrp="1"/>
          </p:cNvSpPr>
          <p:nvPr>
            <p:ph idx="13"/>
          </p:nvPr>
        </p:nvSpPr>
        <p:spPr/>
        <p:txBody>
          <a:bodyPr/>
          <a:lstStyle/>
          <a:p>
            <a:r>
              <a:rPr lang="en-US" sz="2400" dirty="0" smtClean="0"/>
              <a:t>Required for IND submission: NO</a:t>
            </a:r>
          </a:p>
          <a:p>
            <a:pPr lvl="1"/>
            <a:r>
              <a:rPr lang="en-US" sz="2000" dirty="0" smtClean="0"/>
              <a:t>But valuable</a:t>
            </a:r>
          </a:p>
          <a:p>
            <a:pPr lvl="1"/>
            <a:r>
              <a:rPr lang="en-US" sz="2000" dirty="0" err="1" smtClean="0"/>
              <a:t>Toxicokinetic</a:t>
            </a:r>
            <a:r>
              <a:rPr lang="en-US" sz="2000" dirty="0" smtClean="0"/>
              <a:t> evaluation required on all GLP toxicology </a:t>
            </a:r>
            <a:r>
              <a:rPr lang="en-US" sz="2000" dirty="0" smtClean="0"/>
              <a:t>studies</a:t>
            </a:r>
          </a:p>
          <a:p>
            <a:pPr lvl="1"/>
            <a:endParaRPr lang="en-US" sz="2000" dirty="0" smtClean="0"/>
          </a:p>
          <a:p>
            <a:r>
              <a:rPr lang="en-US" sz="2400" dirty="0" smtClean="0"/>
              <a:t>Goals</a:t>
            </a:r>
          </a:p>
          <a:p>
            <a:pPr lvl="1"/>
            <a:r>
              <a:rPr lang="en-US" sz="2000" dirty="0" smtClean="0"/>
              <a:t>Establish exposure profile to identify appropriate dose schedule for GLP toxicology studies</a:t>
            </a:r>
          </a:p>
          <a:p>
            <a:pPr lvl="1"/>
            <a:r>
              <a:rPr lang="en-US" sz="2000" dirty="0" smtClean="0"/>
              <a:t>Evaluate effect of formulation(s) on exposure</a:t>
            </a:r>
          </a:p>
        </p:txBody>
      </p:sp>
    </p:spTree>
    <p:extLst>
      <p:ext uri="{BB962C8B-B14F-4D97-AF65-F5344CB8AC3E}">
        <p14:creationId xmlns:p14="http://schemas.microsoft.com/office/powerpoint/2010/main" val="27057958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Pilot Toxicology / Dose Range Finding (DRF)</a:t>
            </a:r>
            <a:endParaRPr lang="en-US" dirty="0"/>
          </a:p>
        </p:txBody>
      </p:sp>
      <p:sp>
        <p:nvSpPr>
          <p:cNvPr id="4" name="Slide Number Placeholder 3"/>
          <p:cNvSpPr>
            <a:spLocks noGrp="1"/>
          </p:cNvSpPr>
          <p:nvPr>
            <p:ph type="sldNum" sz="quarter" idx="12"/>
          </p:nvPr>
        </p:nvSpPr>
        <p:spPr/>
        <p:txBody>
          <a:bodyPr/>
          <a:lstStyle/>
          <a:p>
            <a:pPr>
              <a:defRPr/>
            </a:pPr>
            <a:fld id="{8F702CBE-8F77-4DA2-8F8F-5D824485EF64}" type="slidenum">
              <a:rPr lang="en-US" smtClean="0"/>
              <a:pPr>
                <a:defRPr/>
              </a:pPr>
              <a:t>15</a:t>
            </a:fld>
            <a:endParaRPr lang="en-US"/>
          </a:p>
        </p:txBody>
      </p:sp>
      <p:sp>
        <p:nvSpPr>
          <p:cNvPr id="3" name="Content Placeholder 2"/>
          <p:cNvSpPr>
            <a:spLocks noGrp="1"/>
          </p:cNvSpPr>
          <p:nvPr>
            <p:ph idx="13"/>
          </p:nvPr>
        </p:nvSpPr>
        <p:spPr/>
        <p:txBody>
          <a:bodyPr/>
          <a:lstStyle/>
          <a:p>
            <a:r>
              <a:rPr lang="en-US" sz="2400" dirty="0" smtClean="0"/>
              <a:t>Required for IND submission: NO</a:t>
            </a:r>
          </a:p>
          <a:p>
            <a:pPr lvl="1"/>
            <a:r>
              <a:rPr lang="en-US" sz="2000" dirty="0" smtClean="0"/>
              <a:t>But </a:t>
            </a:r>
            <a:r>
              <a:rPr lang="en-US" sz="2000" dirty="0" smtClean="0"/>
              <a:t>valuable</a:t>
            </a:r>
          </a:p>
          <a:p>
            <a:pPr lvl="1"/>
            <a:endParaRPr lang="en-US" sz="2000" dirty="0" smtClean="0"/>
          </a:p>
          <a:p>
            <a:r>
              <a:rPr lang="en-US" sz="2400" dirty="0" smtClean="0"/>
              <a:t>Goals</a:t>
            </a:r>
          </a:p>
          <a:p>
            <a:pPr lvl="1"/>
            <a:r>
              <a:rPr lang="en-US" sz="2000" dirty="0" smtClean="0"/>
              <a:t>Identify appropriate dose levels for GLP toxicology studies</a:t>
            </a:r>
          </a:p>
          <a:p>
            <a:pPr lvl="1"/>
            <a:r>
              <a:rPr lang="en-US" sz="2000" dirty="0" smtClean="0"/>
              <a:t>Identify toxicity profile</a:t>
            </a:r>
          </a:p>
          <a:p>
            <a:pPr lvl="1"/>
            <a:r>
              <a:rPr lang="en-US" sz="2000" dirty="0" smtClean="0"/>
              <a:t>Identify additional endpoints for incorporation into GLP toxicology studies</a:t>
            </a:r>
          </a:p>
          <a:p>
            <a:pPr lvl="2"/>
            <a:r>
              <a:rPr lang="en-US" sz="1800" dirty="0" smtClean="0"/>
              <a:t>E.g. cytokine release</a:t>
            </a:r>
          </a:p>
          <a:p>
            <a:pPr lvl="1"/>
            <a:r>
              <a:rPr lang="en-US" sz="2000" dirty="0" smtClean="0"/>
              <a:t>Incorporate experimental endpoints</a:t>
            </a:r>
          </a:p>
          <a:p>
            <a:pPr lvl="2"/>
            <a:r>
              <a:rPr lang="en-US" sz="1800" dirty="0" smtClean="0"/>
              <a:t>E.g. receptor occupancy</a:t>
            </a:r>
          </a:p>
        </p:txBody>
      </p:sp>
    </p:spTree>
    <p:extLst>
      <p:ext uri="{BB962C8B-B14F-4D97-AF65-F5344CB8AC3E}">
        <p14:creationId xmlns:p14="http://schemas.microsoft.com/office/powerpoint/2010/main" val="12130325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2028475811"/>
              </p:ext>
            </p:extLst>
          </p:nvPr>
        </p:nvGraphicFramePr>
        <p:xfrm>
          <a:off x="514350" y="1427163"/>
          <a:ext cx="11074403" cy="3860800"/>
        </p:xfrm>
        <a:graphic>
          <a:graphicData uri="http://schemas.openxmlformats.org/drawingml/2006/table">
            <a:tbl>
              <a:tblPr firstRow="1" bandRow="1">
                <a:tableStyleId>{5940675A-B579-460E-94D1-54222C63F5DA}</a:tableStyleId>
              </a:tblPr>
              <a:tblGrid>
                <a:gridCol w="4267203"/>
                <a:gridCol w="3048000"/>
                <a:gridCol w="1879600"/>
                <a:gridCol w="1879600"/>
              </a:tblGrid>
              <a:tr h="370840">
                <a:tc>
                  <a:txBody>
                    <a:bodyPr/>
                    <a:lstStyle/>
                    <a:p>
                      <a:pPr algn="ctr"/>
                      <a:endParaRPr lang="en-US" b="1" dirty="0"/>
                    </a:p>
                  </a:txBody>
                  <a:tcPr marL="121920" marR="121920" anchor="b">
                    <a:lnR w="12700" cap="flat" cmpd="sng" algn="ctr">
                      <a:noFill/>
                      <a:prstDash val="solid"/>
                      <a:round/>
                      <a:headEnd type="none" w="med" len="med"/>
                      <a:tailEnd type="none" w="med" len="med"/>
                    </a:lnR>
                  </a:tcPr>
                </a:tc>
                <a:tc>
                  <a:txBody>
                    <a:bodyPr/>
                    <a:lstStyle/>
                    <a:p>
                      <a:pPr algn="ctr"/>
                      <a:endParaRPr lang="en-US" b="1" dirty="0"/>
                    </a:p>
                  </a:txBody>
                  <a:tcPr marL="121920" marR="121920" anchor="b">
                    <a:lnL w="12700" cap="flat" cmpd="sng" algn="ctr">
                      <a:noFill/>
                      <a:prstDash val="solid"/>
                      <a:round/>
                      <a:headEnd type="none" w="med" len="med"/>
                      <a:tailEnd type="none" w="med" len="med"/>
                    </a:lnL>
                  </a:tcPr>
                </a:tc>
                <a:tc gridSpan="2">
                  <a:txBody>
                    <a:bodyPr/>
                    <a:lstStyle/>
                    <a:p>
                      <a:pPr algn="ctr"/>
                      <a:r>
                        <a:rPr lang="en-US" b="1" dirty="0" smtClean="0"/>
                        <a:t>Required?</a:t>
                      </a:r>
                      <a:endParaRPr lang="en-US" b="1" dirty="0"/>
                    </a:p>
                  </a:txBody>
                  <a:tcPr marL="121920" marR="121920" anchor="b"/>
                </a:tc>
                <a:tc hMerge="1">
                  <a:txBody>
                    <a:bodyPr/>
                    <a:lstStyle/>
                    <a:p>
                      <a:pPr algn="ctr"/>
                      <a:endParaRPr lang="en-US" b="1" dirty="0"/>
                    </a:p>
                  </a:txBody>
                  <a:tcPr anchor="b"/>
                </a:tc>
              </a:tr>
              <a:tr h="370840">
                <a:tc>
                  <a:txBody>
                    <a:bodyPr/>
                    <a:lstStyle/>
                    <a:p>
                      <a:pPr algn="ctr"/>
                      <a:r>
                        <a:rPr lang="en-US" b="1" dirty="0" smtClean="0"/>
                        <a:t>Study Type</a:t>
                      </a:r>
                      <a:endParaRPr lang="en-US" b="1" dirty="0"/>
                    </a:p>
                  </a:txBody>
                  <a:tcPr marL="121920" marR="121920" anchor="b"/>
                </a:tc>
                <a:tc>
                  <a:txBody>
                    <a:bodyPr/>
                    <a:lstStyle/>
                    <a:p>
                      <a:pPr algn="ctr"/>
                      <a:r>
                        <a:rPr lang="en-US" b="1" dirty="0" smtClean="0"/>
                        <a:t>Timing</a:t>
                      </a:r>
                      <a:endParaRPr lang="en-US" b="1" dirty="0"/>
                    </a:p>
                  </a:txBody>
                  <a:tcPr marL="121920" marR="121920" anchor="b"/>
                </a:tc>
                <a:tc>
                  <a:txBody>
                    <a:bodyPr/>
                    <a:lstStyle/>
                    <a:p>
                      <a:pPr algn="ctr"/>
                      <a:r>
                        <a:rPr lang="en-US" b="1" dirty="0" smtClean="0"/>
                        <a:t>SMD</a:t>
                      </a:r>
                      <a:endParaRPr lang="en-US" b="1" dirty="0"/>
                    </a:p>
                  </a:txBody>
                  <a:tcPr marL="121920" marR="121920" anchor="b"/>
                </a:tc>
                <a:tc>
                  <a:txBody>
                    <a:bodyPr/>
                    <a:lstStyle/>
                    <a:p>
                      <a:pPr algn="ctr"/>
                      <a:r>
                        <a:rPr lang="en-US" b="1" dirty="0" smtClean="0"/>
                        <a:t>Biologic</a:t>
                      </a:r>
                      <a:endParaRPr lang="en-US" b="1" dirty="0"/>
                    </a:p>
                  </a:txBody>
                  <a:tcPr marL="121920" marR="121920" anchor="b"/>
                </a:tc>
              </a:tr>
              <a:tr h="370840">
                <a:tc>
                  <a:txBody>
                    <a:bodyPr/>
                    <a:lstStyle/>
                    <a:p>
                      <a:r>
                        <a:rPr lang="en-US" dirty="0" err="1" smtClean="0"/>
                        <a:t>Genotoxicity</a:t>
                      </a:r>
                      <a:endParaRPr lang="en-US" dirty="0" smtClean="0"/>
                    </a:p>
                    <a:p>
                      <a:pPr marL="274320">
                        <a:buFont typeface="Arial" charset="0"/>
                        <a:buChar char="•"/>
                      </a:pPr>
                      <a:r>
                        <a:rPr lang="en-US" sz="1800" baseline="0" dirty="0" smtClean="0"/>
                        <a:t>Bacterial mutation (Ames)</a:t>
                      </a:r>
                    </a:p>
                    <a:p>
                      <a:pPr marL="274320">
                        <a:buFont typeface="Arial" charset="0"/>
                        <a:buChar char="•"/>
                      </a:pPr>
                      <a:r>
                        <a:rPr lang="en-US" sz="1800" i="1" baseline="0" dirty="0" smtClean="0"/>
                        <a:t>In vitro</a:t>
                      </a:r>
                      <a:r>
                        <a:rPr lang="en-US" sz="1800" i="0" baseline="0" dirty="0" smtClean="0"/>
                        <a:t> chromosomal aberration</a:t>
                      </a:r>
                    </a:p>
                    <a:p>
                      <a:pPr marL="274320">
                        <a:buFont typeface="Arial" charset="0"/>
                        <a:buChar char="•"/>
                      </a:pPr>
                      <a:r>
                        <a:rPr lang="en-US" sz="1800" i="1" baseline="0" dirty="0" smtClean="0"/>
                        <a:t>In vivo </a:t>
                      </a:r>
                      <a:r>
                        <a:rPr lang="en-US" sz="1800" i="0" baseline="0" dirty="0" smtClean="0"/>
                        <a:t>chromosomal aberration</a:t>
                      </a:r>
                      <a:endParaRPr lang="en-US" sz="1800" i="1" dirty="0" smtClean="0"/>
                    </a:p>
                  </a:txBody>
                  <a:tcPr marL="121920" marR="121920" anchor="b"/>
                </a:tc>
                <a:tc>
                  <a:txBody>
                    <a:bodyPr/>
                    <a:lstStyle/>
                    <a:p>
                      <a:pPr algn="ctr"/>
                      <a:r>
                        <a:rPr lang="en-US" dirty="0" smtClean="0"/>
                        <a:t>Prior to Phase 1</a:t>
                      </a:r>
                    </a:p>
                    <a:p>
                      <a:pPr algn="ctr"/>
                      <a:r>
                        <a:rPr lang="en-US" dirty="0" smtClean="0"/>
                        <a:t>Prior to Phase</a:t>
                      </a:r>
                      <a:r>
                        <a:rPr lang="en-US" baseline="0" dirty="0" smtClean="0"/>
                        <a:t> 1</a:t>
                      </a:r>
                    </a:p>
                    <a:p>
                      <a:pPr algn="ctr"/>
                      <a:endParaRPr lang="en-US" baseline="0" dirty="0" smtClean="0"/>
                    </a:p>
                    <a:p>
                      <a:pPr algn="ctr"/>
                      <a:r>
                        <a:rPr lang="en-US" baseline="0" dirty="0" smtClean="0"/>
                        <a:t>Prior to Phase 2</a:t>
                      </a:r>
                    </a:p>
                  </a:txBody>
                  <a:tcPr marL="121920" marR="121920" anchor="ctr"/>
                </a:tc>
                <a:tc>
                  <a:txBody>
                    <a:bodyPr/>
                    <a:lstStyle/>
                    <a:p>
                      <a:pPr algn="ctr"/>
                      <a:r>
                        <a:rPr lang="en-US" dirty="0" smtClean="0"/>
                        <a:t>Yes</a:t>
                      </a:r>
                      <a:endParaRPr lang="en-US" dirty="0"/>
                    </a:p>
                  </a:txBody>
                  <a:tcPr marL="121920" marR="121920" anchor="ctr"/>
                </a:tc>
                <a:tc>
                  <a:txBody>
                    <a:bodyPr/>
                    <a:lstStyle/>
                    <a:p>
                      <a:pPr algn="ctr"/>
                      <a:r>
                        <a:rPr lang="en-US" dirty="0" smtClean="0"/>
                        <a:t>No</a:t>
                      </a:r>
                      <a:endParaRPr lang="en-US" dirty="0"/>
                    </a:p>
                  </a:txBody>
                  <a:tcPr marL="121920" marR="121920" anchor="ctr"/>
                </a:tc>
              </a:tr>
              <a:tr h="370840">
                <a:tc>
                  <a:txBody>
                    <a:bodyPr/>
                    <a:lstStyle/>
                    <a:p>
                      <a:r>
                        <a:rPr lang="en-US" dirty="0" smtClean="0"/>
                        <a:t>General</a:t>
                      </a:r>
                      <a:r>
                        <a:rPr lang="en-US" baseline="0" dirty="0" smtClean="0"/>
                        <a:t> toxicology</a:t>
                      </a:r>
                      <a:endParaRPr lang="en-US" dirty="0"/>
                    </a:p>
                  </a:txBody>
                  <a:tcPr marL="121920" marR="121920" anchor="ctr"/>
                </a:tc>
                <a:tc>
                  <a:txBody>
                    <a:bodyPr/>
                    <a:lstStyle/>
                    <a:p>
                      <a:pPr algn="ctr"/>
                      <a:r>
                        <a:rPr lang="en-US" dirty="0" smtClean="0"/>
                        <a:t>Prior to Ph. 1, 2, 3</a:t>
                      </a:r>
                      <a:endParaRPr lang="en-US" dirty="0"/>
                    </a:p>
                  </a:txBody>
                  <a:tcPr marL="121920" marR="121920" anchor="b"/>
                </a:tc>
                <a:tc>
                  <a:txBody>
                    <a:bodyPr/>
                    <a:lstStyle/>
                    <a:p>
                      <a:pPr algn="ctr"/>
                      <a:r>
                        <a:rPr lang="en-US" dirty="0" smtClean="0"/>
                        <a:t>Yes </a:t>
                      </a:r>
                    </a:p>
                  </a:txBody>
                  <a:tcPr marL="121920" marR="121920" anchor="ctr"/>
                </a:tc>
                <a:tc>
                  <a:txBody>
                    <a:bodyPr/>
                    <a:lstStyle/>
                    <a:p>
                      <a:pPr algn="ctr"/>
                      <a:r>
                        <a:rPr lang="en-US" dirty="0" smtClean="0"/>
                        <a:t>Yes</a:t>
                      </a:r>
                      <a:endParaRPr lang="en-US" dirty="0"/>
                    </a:p>
                  </a:txBody>
                  <a:tcPr marL="121920" marR="121920" anchor="ctr"/>
                </a:tc>
              </a:tr>
              <a:tr h="370840">
                <a:tc>
                  <a:txBody>
                    <a:bodyPr/>
                    <a:lstStyle/>
                    <a:p>
                      <a:r>
                        <a:rPr lang="en-US" sz="1800" i="0" dirty="0" smtClean="0"/>
                        <a:t>Safety pharmacology</a:t>
                      </a:r>
                    </a:p>
                    <a:p>
                      <a:pPr marL="274320">
                        <a:buFont typeface="Arial" charset="0"/>
                        <a:buChar char="•"/>
                      </a:pPr>
                      <a:r>
                        <a:rPr lang="en-US" sz="1800" i="0" dirty="0" smtClean="0"/>
                        <a:t>Cardiovascular</a:t>
                      </a:r>
                    </a:p>
                    <a:p>
                      <a:pPr marL="274320">
                        <a:buFont typeface="Arial" charset="0"/>
                        <a:buChar char="•"/>
                      </a:pPr>
                      <a:r>
                        <a:rPr lang="en-US" sz="1800" i="0" dirty="0" smtClean="0"/>
                        <a:t>Respiratory</a:t>
                      </a:r>
                    </a:p>
                    <a:p>
                      <a:pPr marL="274320">
                        <a:buFont typeface="Arial" charset="0"/>
                        <a:buChar char="•"/>
                      </a:pPr>
                      <a:r>
                        <a:rPr lang="en-US" sz="1800" i="0" dirty="0" smtClean="0"/>
                        <a:t>CNS</a:t>
                      </a:r>
                      <a:endParaRPr lang="en-US" sz="1800" i="0" dirty="0"/>
                    </a:p>
                  </a:txBody>
                  <a:tcPr marL="121920" marR="121920" anchor="b"/>
                </a:tc>
                <a:tc>
                  <a:txBody>
                    <a:bodyPr/>
                    <a:lstStyle/>
                    <a:p>
                      <a:pPr algn="ctr"/>
                      <a:r>
                        <a:rPr lang="en-US" dirty="0" smtClean="0"/>
                        <a:t>Prior to Phase 1</a:t>
                      </a:r>
                      <a:endParaRPr lang="en-US" dirty="0"/>
                    </a:p>
                  </a:txBody>
                  <a:tcPr marL="121920" marR="121920" anchor="ctr"/>
                </a:tc>
                <a:tc>
                  <a:txBody>
                    <a:bodyPr/>
                    <a:lstStyle/>
                    <a:p>
                      <a:pPr algn="ctr"/>
                      <a:r>
                        <a:rPr lang="en-US" dirty="0" smtClean="0"/>
                        <a:t>Yes</a:t>
                      </a:r>
                      <a:endParaRPr lang="en-US" dirty="0"/>
                    </a:p>
                  </a:txBody>
                  <a:tcPr marL="121920" marR="121920" anchor="ctr"/>
                </a:tc>
                <a:tc>
                  <a:txBody>
                    <a:bodyPr/>
                    <a:lstStyle/>
                    <a:p>
                      <a:pPr algn="ctr"/>
                      <a:r>
                        <a:rPr lang="en-US" dirty="0" smtClean="0"/>
                        <a:t>Product specific</a:t>
                      </a:r>
                      <a:endParaRPr lang="en-US" dirty="0"/>
                    </a:p>
                  </a:txBody>
                  <a:tcPr marL="121920" marR="121920" anchor="ct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000000"/>
                          </a:solidFill>
                          <a:effectLst/>
                          <a:uLnTx/>
                          <a:uFillTx/>
                          <a:latin typeface="+mn-lt"/>
                        </a:rPr>
                        <a:t>Tissue cross-reactivity</a:t>
                      </a:r>
                    </a:p>
                  </a:txBody>
                  <a:tcPr marL="121920" marR="121920" anchor="b"/>
                </a:tc>
                <a:tc>
                  <a:txBody>
                    <a:bodyPr/>
                    <a:lstStyle/>
                    <a:p>
                      <a:pPr algn="ctr"/>
                      <a:r>
                        <a:rPr lang="en-US" dirty="0" smtClean="0"/>
                        <a:t>Prior to Phase 1</a:t>
                      </a:r>
                      <a:endParaRPr lang="en-US" dirty="0"/>
                    </a:p>
                  </a:txBody>
                  <a:tcPr marL="121920" marR="121920" anchor="ctr"/>
                </a:tc>
                <a:tc>
                  <a:txBody>
                    <a:bodyPr/>
                    <a:lstStyle/>
                    <a:p>
                      <a:pPr algn="ctr"/>
                      <a:r>
                        <a:rPr lang="en-US" dirty="0" smtClean="0"/>
                        <a:t>No</a:t>
                      </a:r>
                      <a:endParaRPr lang="en-US" dirty="0"/>
                    </a:p>
                  </a:txBody>
                  <a:tcPr marL="121920" marR="121920" anchor="ctr"/>
                </a:tc>
                <a:tc>
                  <a:txBody>
                    <a:bodyPr/>
                    <a:lstStyle/>
                    <a:p>
                      <a:pPr algn="ctr"/>
                      <a:r>
                        <a:rPr lang="en-US" dirty="0" err="1" smtClean="0"/>
                        <a:t>mAb’s</a:t>
                      </a:r>
                      <a:r>
                        <a:rPr lang="en-US" dirty="0" smtClean="0"/>
                        <a:t> only</a:t>
                      </a:r>
                    </a:p>
                  </a:txBody>
                  <a:tcPr marL="121920" marR="121920" anchor="ctr"/>
                </a:tc>
              </a:tr>
            </a:tbl>
          </a:graphicData>
        </a:graphic>
      </p:graphicFrame>
      <p:sp>
        <p:nvSpPr>
          <p:cNvPr id="45058" name="Title 1"/>
          <p:cNvSpPr>
            <a:spLocks noGrp="1"/>
          </p:cNvSpPr>
          <p:nvPr>
            <p:ph type="title" idx="4294967295"/>
          </p:nvPr>
        </p:nvSpPr>
        <p:spPr>
          <a:xfrm>
            <a:off x="428626" y="146050"/>
            <a:ext cx="11245850" cy="1143000"/>
          </a:xfrm>
          <a:prstGeom prst="rect">
            <a:avLst/>
          </a:prstGeom>
        </p:spPr>
        <p:txBody>
          <a:bodyPr/>
          <a:lstStyle/>
          <a:p>
            <a:pPr eaLnBrk="1" hangingPunct="1"/>
            <a:r>
              <a:rPr lang="en-US" sz="3600" dirty="0" smtClean="0"/>
              <a:t>Study Timing: IND-Enabling (GLP)</a:t>
            </a:r>
          </a:p>
        </p:txBody>
      </p:sp>
    </p:spTree>
    <p:extLst>
      <p:ext uri="{BB962C8B-B14F-4D97-AF65-F5344CB8AC3E}">
        <p14:creationId xmlns:p14="http://schemas.microsoft.com/office/powerpoint/2010/main" val="33311164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General Toxicology Studies</a:t>
            </a:r>
            <a:endParaRPr lang="en-US" dirty="0"/>
          </a:p>
        </p:txBody>
      </p:sp>
      <p:sp>
        <p:nvSpPr>
          <p:cNvPr id="4" name="Slide Number Placeholder 3"/>
          <p:cNvSpPr>
            <a:spLocks noGrp="1"/>
          </p:cNvSpPr>
          <p:nvPr>
            <p:ph type="sldNum" sz="quarter" idx="12"/>
          </p:nvPr>
        </p:nvSpPr>
        <p:spPr/>
        <p:txBody>
          <a:bodyPr/>
          <a:lstStyle/>
          <a:p>
            <a:pPr>
              <a:defRPr/>
            </a:pPr>
            <a:fld id="{8F702CBE-8F77-4DA2-8F8F-5D824485EF64}" type="slidenum">
              <a:rPr lang="en-US" smtClean="0"/>
              <a:pPr>
                <a:defRPr/>
              </a:pPr>
              <a:t>17</a:t>
            </a:fld>
            <a:endParaRPr lang="en-US"/>
          </a:p>
        </p:txBody>
      </p:sp>
      <p:sp>
        <p:nvSpPr>
          <p:cNvPr id="3" name="Content Placeholder 2"/>
          <p:cNvSpPr>
            <a:spLocks noGrp="1"/>
          </p:cNvSpPr>
          <p:nvPr>
            <p:ph idx="13"/>
          </p:nvPr>
        </p:nvSpPr>
        <p:spPr/>
        <p:txBody>
          <a:bodyPr/>
          <a:lstStyle/>
          <a:p>
            <a:r>
              <a:rPr lang="en-US" sz="2400" dirty="0" smtClean="0"/>
              <a:t>Goals</a:t>
            </a:r>
          </a:p>
          <a:p>
            <a:pPr lvl="1"/>
            <a:r>
              <a:rPr lang="en-US" sz="2000" dirty="0" smtClean="0"/>
              <a:t>Determine target organs</a:t>
            </a:r>
          </a:p>
          <a:p>
            <a:pPr lvl="1"/>
            <a:r>
              <a:rPr lang="en-US" sz="2000" dirty="0" smtClean="0"/>
              <a:t>Establish dose response</a:t>
            </a:r>
          </a:p>
          <a:p>
            <a:pPr lvl="1"/>
            <a:r>
              <a:rPr lang="en-US" sz="2000" dirty="0" smtClean="0"/>
              <a:t>Evaluate reversibility of toxicities</a:t>
            </a:r>
          </a:p>
          <a:p>
            <a:pPr lvl="1"/>
            <a:r>
              <a:rPr lang="en-US" sz="2000" dirty="0" smtClean="0"/>
              <a:t>Influence clinical trial design</a:t>
            </a:r>
          </a:p>
          <a:p>
            <a:pPr lvl="2"/>
            <a:r>
              <a:rPr lang="en-US" sz="1800" dirty="0" smtClean="0"/>
              <a:t>Establish inclusion/exclusion criteria</a:t>
            </a:r>
          </a:p>
          <a:p>
            <a:pPr lvl="2"/>
            <a:r>
              <a:rPr lang="en-US" sz="1800" dirty="0" smtClean="0"/>
              <a:t>Determine safe starting dose and dose escalation scheme for clinical trials</a:t>
            </a:r>
          </a:p>
          <a:p>
            <a:pPr lvl="2"/>
            <a:r>
              <a:rPr lang="en-US" sz="1800" dirty="0" smtClean="0"/>
              <a:t>Establish endpoints for monitoring</a:t>
            </a:r>
          </a:p>
          <a:p>
            <a:pPr lvl="1"/>
            <a:r>
              <a:rPr lang="en-US" sz="2000" dirty="0" smtClean="0"/>
              <a:t>Identify exposure profile (</a:t>
            </a:r>
            <a:r>
              <a:rPr lang="en-US" sz="2000" dirty="0" err="1" smtClean="0"/>
              <a:t>toxicokinetics</a:t>
            </a:r>
            <a:r>
              <a:rPr lang="en-US" sz="2000" dirty="0" smtClean="0"/>
              <a:t>)</a:t>
            </a:r>
          </a:p>
          <a:p>
            <a:pPr lvl="2"/>
            <a:r>
              <a:rPr lang="en-US" sz="1800" dirty="0" err="1" smtClean="0"/>
              <a:t>Toxicokinetic</a:t>
            </a:r>
            <a:r>
              <a:rPr lang="en-US" sz="1800" dirty="0" smtClean="0"/>
              <a:t> evaluation required for all GLP toxicology studies</a:t>
            </a:r>
          </a:p>
        </p:txBody>
      </p:sp>
    </p:spTree>
    <p:extLst>
      <p:ext uri="{BB962C8B-B14F-4D97-AF65-F5344CB8AC3E}">
        <p14:creationId xmlns:p14="http://schemas.microsoft.com/office/powerpoint/2010/main" val="37895217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General Toxicology Studies</a:t>
            </a:r>
            <a:endParaRPr lang="en-US" dirty="0"/>
          </a:p>
        </p:txBody>
      </p:sp>
      <p:sp>
        <p:nvSpPr>
          <p:cNvPr id="4" name="Slide Number Placeholder 3"/>
          <p:cNvSpPr>
            <a:spLocks noGrp="1"/>
          </p:cNvSpPr>
          <p:nvPr>
            <p:ph type="sldNum" sz="quarter" idx="12"/>
          </p:nvPr>
        </p:nvSpPr>
        <p:spPr/>
        <p:txBody>
          <a:bodyPr/>
          <a:lstStyle/>
          <a:p>
            <a:pPr>
              <a:defRPr/>
            </a:pPr>
            <a:fld id="{8F702CBE-8F77-4DA2-8F8F-5D824485EF64}" type="slidenum">
              <a:rPr lang="en-US" smtClean="0"/>
              <a:pPr>
                <a:defRPr/>
              </a:pPr>
              <a:t>18</a:t>
            </a:fld>
            <a:endParaRPr lang="en-US"/>
          </a:p>
        </p:txBody>
      </p:sp>
      <p:sp>
        <p:nvSpPr>
          <p:cNvPr id="3" name="Content Placeholder 2"/>
          <p:cNvSpPr>
            <a:spLocks noGrp="1"/>
          </p:cNvSpPr>
          <p:nvPr>
            <p:ph idx="13"/>
          </p:nvPr>
        </p:nvSpPr>
        <p:spPr/>
        <p:txBody>
          <a:bodyPr/>
          <a:lstStyle/>
          <a:p>
            <a:r>
              <a:rPr lang="en-US" sz="2400" dirty="0" smtClean="0"/>
              <a:t>General design considerations</a:t>
            </a:r>
          </a:p>
          <a:p>
            <a:pPr lvl="1"/>
            <a:r>
              <a:rPr lang="en-US" sz="2000" dirty="0" smtClean="0"/>
              <a:t>Route of administration: intended clinical route</a:t>
            </a:r>
          </a:p>
          <a:p>
            <a:pPr lvl="2"/>
            <a:r>
              <a:rPr lang="en-US" sz="1800" dirty="0" smtClean="0"/>
              <a:t>Clinical route and a systemic route generally needed for topical and ocular products</a:t>
            </a:r>
          </a:p>
          <a:p>
            <a:pPr lvl="1"/>
            <a:r>
              <a:rPr lang="en-US" sz="2000" dirty="0" smtClean="0"/>
              <a:t>Dosing frequency</a:t>
            </a:r>
          </a:p>
          <a:p>
            <a:pPr lvl="2"/>
            <a:r>
              <a:rPr lang="en-US" sz="1800" dirty="0" smtClean="0"/>
              <a:t>At least equal to the clinical frequency</a:t>
            </a:r>
          </a:p>
          <a:p>
            <a:pPr lvl="2"/>
            <a:r>
              <a:rPr lang="en-US" sz="1800" dirty="0" smtClean="0"/>
              <a:t>Comparison of animal and human kinetics should be considered once human data is available</a:t>
            </a:r>
            <a:endParaRPr lang="en-US" sz="2000" dirty="0"/>
          </a:p>
          <a:p>
            <a:pPr lvl="1"/>
            <a:r>
              <a:rPr lang="en-US" sz="2000" dirty="0" smtClean="0"/>
              <a:t>Recovery animals</a:t>
            </a:r>
          </a:p>
          <a:p>
            <a:pPr lvl="2"/>
            <a:r>
              <a:rPr lang="en-US" sz="1800" dirty="0" smtClean="0"/>
              <a:t>Inclusion of additional animals for a non-dosing period in at least one study (typically IND-enabling studies) at at least one dose level (typically high dose and control) is required</a:t>
            </a:r>
          </a:p>
          <a:p>
            <a:pPr lvl="3"/>
            <a:r>
              <a:rPr lang="en-US" sz="1600" dirty="0" smtClean="0"/>
              <a:t>To assess reversibility of toxic effects</a:t>
            </a:r>
          </a:p>
          <a:p>
            <a:pPr lvl="3"/>
            <a:r>
              <a:rPr lang="en-US" sz="1600" dirty="0" smtClean="0"/>
              <a:t>Currently debate regarding value/necessity of recovery animals</a:t>
            </a:r>
            <a:endParaRPr lang="en-US" sz="1600" dirty="0"/>
          </a:p>
          <a:p>
            <a:pPr marL="457200" lvl="1" indent="0">
              <a:buNone/>
            </a:pPr>
            <a:endParaRPr lang="en-US" sz="2000" dirty="0" smtClean="0"/>
          </a:p>
        </p:txBody>
      </p:sp>
    </p:spTree>
    <p:extLst>
      <p:ext uri="{BB962C8B-B14F-4D97-AF65-F5344CB8AC3E}">
        <p14:creationId xmlns:p14="http://schemas.microsoft.com/office/powerpoint/2010/main" val="39272960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F702CBE-8F77-4DA2-8F8F-5D824485EF64}" type="slidenum">
              <a:rPr lang="en-US" smtClean="0"/>
              <a:pPr>
                <a:defRPr/>
              </a:pPr>
              <a:t>19</a:t>
            </a:fld>
            <a:endParaRPr lang="en-US"/>
          </a:p>
        </p:txBody>
      </p:sp>
      <p:sp>
        <p:nvSpPr>
          <p:cNvPr id="2" name="Title 1"/>
          <p:cNvSpPr>
            <a:spLocks noGrp="1"/>
          </p:cNvSpPr>
          <p:nvPr>
            <p:ph type="title" idx="4294967295"/>
          </p:nvPr>
        </p:nvSpPr>
        <p:spPr>
          <a:xfrm>
            <a:off x="438150" y="146050"/>
            <a:ext cx="11245850" cy="1143000"/>
          </a:xfrm>
          <a:prstGeom prst="rect">
            <a:avLst/>
          </a:prstGeom>
        </p:spPr>
        <p:txBody>
          <a:bodyPr/>
          <a:lstStyle/>
          <a:p>
            <a:r>
              <a:rPr lang="en-US" sz="3600" dirty="0" smtClean="0"/>
              <a:t>General Toxicology Studies</a:t>
            </a:r>
            <a:endParaRPr lang="en-US" sz="3600" dirty="0"/>
          </a:p>
        </p:txBody>
      </p:sp>
      <p:sp>
        <p:nvSpPr>
          <p:cNvPr id="3" name="Content Placeholder 2"/>
          <p:cNvSpPr>
            <a:spLocks noGrp="1"/>
          </p:cNvSpPr>
          <p:nvPr>
            <p:ph idx="4294967295"/>
          </p:nvPr>
        </p:nvSpPr>
        <p:spPr>
          <a:xfrm>
            <a:off x="438150" y="1411288"/>
            <a:ext cx="11245850" cy="4787900"/>
          </a:xfrm>
          <a:prstGeom prst="rect">
            <a:avLst/>
          </a:prstGeom>
        </p:spPr>
        <p:txBody>
          <a:bodyPr/>
          <a:lstStyle/>
          <a:p>
            <a:r>
              <a:rPr lang="en-US" sz="2400" dirty="0" smtClean="0"/>
              <a:t>General design considerations</a:t>
            </a:r>
            <a:endParaRPr lang="en-US" sz="2000" dirty="0"/>
          </a:p>
          <a:p>
            <a:pPr lvl="1"/>
            <a:r>
              <a:rPr lang="en-US" sz="2000" dirty="0" smtClean="0"/>
              <a:t>Dosing duration</a:t>
            </a:r>
          </a:p>
          <a:p>
            <a:pPr lvl="2"/>
            <a:r>
              <a:rPr lang="en-US" sz="1600" dirty="0" smtClean="0"/>
              <a:t>Typically 1 month to support Ph. 1, 3 months to support Ph. 2, 6 or 9 months to support Ph. 3 and beyond</a:t>
            </a:r>
          </a:p>
          <a:p>
            <a:pPr lvl="2"/>
            <a:r>
              <a:rPr lang="en-US" sz="1600" dirty="0" smtClean="0"/>
              <a:t>ICH M3 recommendations</a:t>
            </a:r>
            <a:endParaRPr lang="en-US" sz="1600" dirty="0"/>
          </a:p>
        </p:txBody>
      </p:sp>
      <p:graphicFrame>
        <p:nvGraphicFramePr>
          <p:cNvPr id="6" name="Table 5"/>
          <p:cNvGraphicFramePr>
            <a:graphicFrameLocks noGrp="1"/>
          </p:cNvGraphicFramePr>
          <p:nvPr>
            <p:extLst/>
          </p:nvPr>
        </p:nvGraphicFramePr>
        <p:xfrm>
          <a:off x="1590908" y="3315009"/>
          <a:ext cx="9077094" cy="1854200"/>
        </p:xfrm>
        <a:graphic>
          <a:graphicData uri="http://schemas.openxmlformats.org/drawingml/2006/table">
            <a:tbl>
              <a:tblPr firstRow="1" bandRow="1">
                <a:tableStyleId>{1FECB4D8-DB02-4DC6-A0A2-4F2EBAE1DC90}</a:tableStyleId>
              </a:tblPr>
              <a:tblGrid>
                <a:gridCol w="3276808"/>
                <a:gridCol w="2900143"/>
                <a:gridCol w="2900143"/>
              </a:tblGrid>
              <a:tr h="370840">
                <a:tc>
                  <a:txBody>
                    <a:bodyPr/>
                    <a:lstStyle/>
                    <a:p>
                      <a:pPr algn="ctr"/>
                      <a:r>
                        <a:rPr lang="en-US" sz="1400" dirty="0" smtClean="0">
                          <a:solidFill>
                            <a:schemeClr val="tx1"/>
                          </a:solidFill>
                        </a:rPr>
                        <a:t>Maximum Duration of Clinical Trial</a:t>
                      </a:r>
                      <a:endParaRPr lang="en-US" sz="14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sz="1400" dirty="0" smtClean="0">
                          <a:solidFill>
                            <a:schemeClr val="tx1"/>
                          </a:solidFill>
                        </a:rPr>
                        <a:t>Recommended Minimum</a:t>
                      </a:r>
                      <a:r>
                        <a:rPr lang="en-US" sz="1400" baseline="0" dirty="0" smtClean="0">
                          <a:solidFill>
                            <a:schemeClr val="tx1"/>
                          </a:solidFill>
                        </a:rPr>
                        <a:t> Duration of Toxicology Studies</a:t>
                      </a:r>
                      <a:endParaRPr lang="en-US" sz="14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endParaRPr lang="en-US" sz="140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solidFill>
                            <a:schemeClr val="tx1"/>
                          </a:solidFill>
                        </a:rPr>
                        <a:t>Rodents</a:t>
                      </a:r>
                      <a:endParaRPr lang="en-US" sz="14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solidFill>
                            <a:schemeClr val="tx1"/>
                          </a:solidFill>
                        </a:rPr>
                        <a:t>Non-rodents</a:t>
                      </a:r>
                      <a:endParaRPr lang="en-US" sz="14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400" dirty="0" smtClean="0">
                          <a:solidFill>
                            <a:schemeClr val="tx1"/>
                          </a:solidFill>
                        </a:rPr>
                        <a:t>≤ 2 weeks</a:t>
                      </a:r>
                      <a:endParaRPr lang="en-US" sz="14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solidFill>
                            <a:schemeClr val="tx1"/>
                          </a:solidFill>
                        </a:rPr>
                        <a:t>2 weeks</a:t>
                      </a:r>
                      <a:endParaRPr lang="en-US" sz="14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solidFill>
                            <a:schemeClr val="tx1"/>
                          </a:solidFill>
                        </a:rPr>
                        <a:t>2</a:t>
                      </a:r>
                      <a:r>
                        <a:rPr lang="en-US" sz="1400" baseline="0" dirty="0" smtClean="0">
                          <a:solidFill>
                            <a:schemeClr val="tx1"/>
                          </a:solidFill>
                        </a:rPr>
                        <a:t> weeks</a:t>
                      </a:r>
                      <a:endParaRPr lang="en-US" sz="14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400" dirty="0" smtClean="0">
                          <a:solidFill>
                            <a:schemeClr val="tx1"/>
                          </a:solidFill>
                        </a:rPr>
                        <a:t>2 wk. &lt;</a:t>
                      </a:r>
                      <a:r>
                        <a:rPr lang="en-US" sz="1400" baseline="0" dirty="0" smtClean="0">
                          <a:solidFill>
                            <a:schemeClr val="tx1"/>
                          </a:solidFill>
                        </a:rPr>
                        <a:t> X &lt; 6 mo.</a:t>
                      </a:r>
                      <a:endParaRPr lang="en-US" sz="14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solidFill>
                            <a:schemeClr val="tx1"/>
                          </a:solidFill>
                        </a:rPr>
                        <a:t>Same as clinical</a:t>
                      </a:r>
                      <a:r>
                        <a:rPr lang="en-US" sz="1400" baseline="0" dirty="0" smtClean="0">
                          <a:solidFill>
                            <a:schemeClr val="tx1"/>
                          </a:solidFill>
                        </a:rPr>
                        <a:t> duration</a:t>
                      </a:r>
                      <a:endParaRPr lang="en-US" sz="14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solidFill>
                            <a:schemeClr val="tx1"/>
                          </a:solidFill>
                        </a:rPr>
                        <a:t>Same as clinical duration</a:t>
                      </a:r>
                      <a:endParaRPr lang="en-US" sz="14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400" dirty="0" smtClean="0">
                          <a:solidFill>
                            <a:schemeClr val="tx1"/>
                          </a:solidFill>
                        </a:rPr>
                        <a:t>&gt; 6 mo.</a:t>
                      </a:r>
                      <a:endParaRPr lang="en-US" sz="14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solidFill>
                            <a:schemeClr val="tx1"/>
                          </a:solidFill>
                        </a:rPr>
                        <a:t>6 mo.</a:t>
                      </a:r>
                      <a:endParaRPr lang="en-US" sz="14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solidFill>
                            <a:schemeClr val="tx1"/>
                          </a:solidFill>
                        </a:rPr>
                        <a:t>9 mo.</a:t>
                      </a:r>
                      <a:endParaRPr lang="en-US" sz="14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393161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General Toxicology Studies</a:t>
            </a:r>
            <a:endParaRPr lang="en-US" dirty="0"/>
          </a:p>
        </p:txBody>
      </p:sp>
      <p:sp>
        <p:nvSpPr>
          <p:cNvPr id="4" name="Slide Number Placeholder 3"/>
          <p:cNvSpPr>
            <a:spLocks noGrp="1"/>
          </p:cNvSpPr>
          <p:nvPr>
            <p:ph type="sldNum" sz="quarter" idx="12"/>
          </p:nvPr>
        </p:nvSpPr>
        <p:spPr/>
        <p:txBody>
          <a:bodyPr/>
          <a:lstStyle/>
          <a:p>
            <a:pPr>
              <a:defRPr/>
            </a:pPr>
            <a:fld id="{8F702CBE-8F77-4DA2-8F8F-5D824485EF64}" type="slidenum">
              <a:rPr lang="en-US" smtClean="0"/>
              <a:pPr>
                <a:defRPr/>
              </a:pPr>
              <a:t>20</a:t>
            </a:fld>
            <a:endParaRPr lang="en-US"/>
          </a:p>
        </p:txBody>
      </p:sp>
      <p:sp>
        <p:nvSpPr>
          <p:cNvPr id="3" name="Content Placeholder 2"/>
          <p:cNvSpPr>
            <a:spLocks noGrp="1"/>
          </p:cNvSpPr>
          <p:nvPr>
            <p:ph idx="13"/>
          </p:nvPr>
        </p:nvSpPr>
        <p:spPr/>
        <p:txBody>
          <a:bodyPr>
            <a:normAutofit lnSpcReduction="10000"/>
          </a:bodyPr>
          <a:lstStyle/>
          <a:p>
            <a:r>
              <a:rPr lang="en-US" sz="2400" dirty="0" smtClean="0"/>
              <a:t>General design considerations</a:t>
            </a:r>
          </a:p>
          <a:p>
            <a:pPr lvl="1"/>
            <a:r>
              <a:rPr lang="en-US" sz="2000" dirty="0" smtClean="0"/>
              <a:t>Study groups</a:t>
            </a:r>
          </a:p>
          <a:p>
            <a:pPr lvl="2"/>
            <a:r>
              <a:rPr lang="en-US" sz="1800" dirty="0" smtClean="0"/>
              <a:t>Control: vehicle treated</a:t>
            </a:r>
          </a:p>
          <a:p>
            <a:pPr lvl="2"/>
            <a:r>
              <a:rPr lang="en-US" sz="1800" dirty="0" smtClean="0"/>
              <a:t>Low dose:</a:t>
            </a:r>
          </a:p>
          <a:p>
            <a:pPr lvl="3"/>
            <a:r>
              <a:rPr lang="en-US" sz="1600" dirty="0" smtClean="0"/>
              <a:t>Often defines NOAEL (no observable </a:t>
            </a:r>
            <a:r>
              <a:rPr lang="en-US" sz="1600" u="sng" dirty="0" smtClean="0"/>
              <a:t>adverse</a:t>
            </a:r>
            <a:r>
              <a:rPr lang="en-US" sz="1600" dirty="0" smtClean="0"/>
              <a:t> effect level)</a:t>
            </a:r>
          </a:p>
          <a:p>
            <a:pPr lvl="2"/>
            <a:r>
              <a:rPr lang="en-US" sz="1800" dirty="0" smtClean="0"/>
              <a:t>High dose:</a:t>
            </a:r>
          </a:p>
          <a:p>
            <a:pPr lvl="3"/>
            <a:r>
              <a:rPr lang="en-US" sz="1600" dirty="0" smtClean="0"/>
              <a:t>Overtly toxic (but non-lethal) dose to identify dose-limiting toxicity OR</a:t>
            </a:r>
          </a:p>
          <a:p>
            <a:pPr lvl="3"/>
            <a:r>
              <a:rPr lang="en-US" sz="1600" dirty="0" smtClean="0"/>
              <a:t>Limit dose (applies to SMDs, 1-2 g/kg/day) OR</a:t>
            </a:r>
          </a:p>
          <a:p>
            <a:pPr lvl="3"/>
            <a:r>
              <a:rPr lang="en-US" sz="1600" dirty="0" smtClean="0"/>
              <a:t>Maximum feasible dose OR</a:t>
            </a:r>
          </a:p>
          <a:p>
            <a:pPr lvl="3"/>
            <a:r>
              <a:rPr lang="en-US" sz="1600" dirty="0" smtClean="0"/>
              <a:t>Maximum pharmacological effect (applies to some biologics) OR</a:t>
            </a:r>
          </a:p>
          <a:p>
            <a:pPr lvl="3"/>
            <a:r>
              <a:rPr lang="en-US" sz="1600" dirty="0" smtClean="0"/>
              <a:t>Other considerations</a:t>
            </a:r>
          </a:p>
          <a:p>
            <a:pPr lvl="3"/>
            <a:r>
              <a:rPr lang="en-US" sz="1600" dirty="0" smtClean="0"/>
              <a:t>Goal: 10-20x (or greater) anticipated therapeutic dose</a:t>
            </a:r>
          </a:p>
          <a:p>
            <a:pPr lvl="2"/>
            <a:r>
              <a:rPr lang="en-US" sz="1800" dirty="0" smtClean="0"/>
              <a:t>Mid dose:</a:t>
            </a:r>
          </a:p>
          <a:p>
            <a:pPr lvl="3"/>
            <a:r>
              <a:rPr lang="en-US" sz="1600" dirty="0" smtClean="0"/>
              <a:t>Appropriate dose between low and high doses to establish dose response</a:t>
            </a:r>
            <a:endParaRPr lang="en-US" sz="1600" dirty="0"/>
          </a:p>
        </p:txBody>
      </p:sp>
    </p:spTree>
    <p:extLst>
      <p:ext uri="{BB962C8B-B14F-4D97-AF65-F5344CB8AC3E}">
        <p14:creationId xmlns:p14="http://schemas.microsoft.com/office/powerpoint/2010/main" val="12114203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F702CBE-8F77-4DA2-8F8F-5D824485EF64}" type="slidenum">
              <a:rPr lang="en-US" smtClean="0"/>
              <a:pPr>
                <a:defRPr/>
              </a:pPr>
              <a:t>21</a:t>
            </a:fld>
            <a:endParaRPr lang="en-US"/>
          </a:p>
        </p:txBody>
      </p:sp>
      <p:sp>
        <p:nvSpPr>
          <p:cNvPr id="2" name="Title 1"/>
          <p:cNvSpPr>
            <a:spLocks noGrp="1"/>
          </p:cNvSpPr>
          <p:nvPr>
            <p:ph type="title" idx="4294967295"/>
          </p:nvPr>
        </p:nvSpPr>
        <p:spPr>
          <a:xfrm>
            <a:off x="390525" y="168493"/>
            <a:ext cx="11245850" cy="1143000"/>
          </a:xfrm>
          <a:prstGeom prst="rect">
            <a:avLst/>
          </a:prstGeom>
        </p:spPr>
        <p:txBody>
          <a:bodyPr/>
          <a:lstStyle/>
          <a:p>
            <a:r>
              <a:rPr lang="en-US" sz="3600" dirty="0" smtClean="0"/>
              <a:t>General Toxicology Studies</a:t>
            </a:r>
            <a:endParaRPr lang="en-US" sz="3600" dirty="0"/>
          </a:p>
        </p:txBody>
      </p:sp>
      <p:sp>
        <p:nvSpPr>
          <p:cNvPr id="3" name="Content Placeholder 2"/>
          <p:cNvSpPr>
            <a:spLocks noGrp="1"/>
          </p:cNvSpPr>
          <p:nvPr>
            <p:ph idx="4294967295"/>
          </p:nvPr>
        </p:nvSpPr>
        <p:spPr>
          <a:xfrm>
            <a:off x="390525" y="1433731"/>
            <a:ext cx="11245850" cy="1125537"/>
          </a:xfrm>
          <a:prstGeom prst="rect">
            <a:avLst/>
          </a:prstGeom>
        </p:spPr>
        <p:txBody>
          <a:bodyPr/>
          <a:lstStyle/>
          <a:p>
            <a:r>
              <a:rPr lang="en-US" sz="2400" dirty="0" smtClean="0"/>
              <a:t>General design considerations</a:t>
            </a:r>
          </a:p>
          <a:p>
            <a:pPr lvl="1"/>
            <a:r>
              <a:rPr lang="en-US" sz="2000" dirty="0" smtClean="0"/>
              <a:t>Typical group sizes</a:t>
            </a:r>
          </a:p>
        </p:txBody>
      </p:sp>
      <p:graphicFrame>
        <p:nvGraphicFramePr>
          <p:cNvPr id="5" name="Table 4"/>
          <p:cNvGraphicFramePr>
            <a:graphicFrameLocks noGrp="1"/>
          </p:cNvGraphicFramePr>
          <p:nvPr>
            <p:extLst>
              <p:ext uri="{D42A27DB-BD31-4B8C-83A1-F6EECF244321}">
                <p14:modId xmlns:p14="http://schemas.microsoft.com/office/powerpoint/2010/main" val="1351310349"/>
              </p:ext>
            </p:extLst>
          </p:nvPr>
        </p:nvGraphicFramePr>
        <p:xfrm>
          <a:off x="1611587" y="2575034"/>
          <a:ext cx="9056414" cy="2748280"/>
        </p:xfrm>
        <a:graphic>
          <a:graphicData uri="http://schemas.openxmlformats.org/drawingml/2006/table">
            <a:tbl>
              <a:tblPr firstRow="1" bandRow="1">
                <a:tableStyleId>{1FECB4D8-DB02-4DC6-A0A2-4F2EBAE1DC90}</a:tableStyleId>
              </a:tblPr>
              <a:tblGrid>
                <a:gridCol w="2662620"/>
                <a:gridCol w="3209159"/>
                <a:gridCol w="3184635"/>
              </a:tblGrid>
              <a:tr h="370840">
                <a:tc>
                  <a:txBody>
                    <a:bodyPr/>
                    <a:lstStyle/>
                    <a:p>
                      <a:pPr algn="ctr"/>
                      <a:r>
                        <a:rPr lang="en-US" sz="1600" dirty="0" smtClean="0">
                          <a:solidFill>
                            <a:schemeClr val="tx1"/>
                          </a:solidFill>
                        </a:rPr>
                        <a:t>Study Duration</a:t>
                      </a:r>
                      <a:endParaRPr lang="en-US" sz="16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Rodent</a:t>
                      </a:r>
                      <a:endParaRPr lang="en-US" sz="16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solidFill>
                            <a:schemeClr val="tx1"/>
                          </a:solidFill>
                        </a:rPr>
                        <a:t>Non-Rodent</a:t>
                      </a:r>
                      <a:endParaRPr lang="en-US" sz="16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solidFill>
                            <a:schemeClr val="tx1"/>
                          </a:solidFill>
                        </a:rPr>
                        <a:t>≤ 28 days</a:t>
                      </a:r>
                      <a:endParaRPr lang="en-US" sz="16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solidFill>
                            <a:schemeClr val="tx1"/>
                          </a:solidFill>
                        </a:rPr>
                        <a:t>Main study: 10/sex/group (80 total)</a:t>
                      </a:r>
                    </a:p>
                    <a:p>
                      <a:endParaRPr lang="en-US" sz="1600" dirty="0" smtClean="0">
                        <a:solidFill>
                          <a:schemeClr val="tx1"/>
                        </a:solidFill>
                      </a:endParaRPr>
                    </a:p>
                    <a:p>
                      <a:r>
                        <a:rPr lang="en-US" sz="1600" dirty="0" smtClean="0">
                          <a:solidFill>
                            <a:schemeClr val="tx1"/>
                          </a:solidFill>
                        </a:rPr>
                        <a:t>Recovery:</a:t>
                      </a:r>
                      <a:r>
                        <a:rPr lang="en-US" sz="1600" baseline="0" dirty="0" smtClean="0">
                          <a:solidFill>
                            <a:schemeClr val="tx1"/>
                          </a:solidFill>
                        </a:rPr>
                        <a:t> </a:t>
                      </a:r>
                    </a:p>
                    <a:p>
                      <a:r>
                        <a:rPr lang="en-US" sz="1600" baseline="0" dirty="0" smtClean="0">
                          <a:solidFill>
                            <a:schemeClr val="tx1"/>
                          </a:solidFill>
                        </a:rPr>
                        <a:t>5/sex/group (20 total)</a:t>
                      </a:r>
                      <a:endParaRPr lang="en-US" sz="16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solidFill>
                            <a:schemeClr val="tx1"/>
                          </a:solidFill>
                        </a:rPr>
                        <a:t>Main study:</a:t>
                      </a:r>
                      <a:r>
                        <a:rPr lang="en-US" sz="1600" baseline="0" dirty="0" smtClean="0">
                          <a:solidFill>
                            <a:schemeClr val="tx1"/>
                          </a:solidFill>
                        </a:rPr>
                        <a:t> </a:t>
                      </a:r>
                      <a:r>
                        <a:rPr lang="en-US" sz="1600" dirty="0" smtClean="0">
                          <a:solidFill>
                            <a:schemeClr val="tx1"/>
                          </a:solidFill>
                        </a:rPr>
                        <a:t> 3/sex/group (24</a:t>
                      </a:r>
                      <a:r>
                        <a:rPr lang="en-US" sz="1600" baseline="0" dirty="0" smtClean="0">
                          <a:solidFill>
                            <a:schemeClr val="tx1"/>
                          </a:solidFill>
                        </a:rPr>
                        <a:t> total)</a:t>
                      </a:r>
                      <a:endParaRPr lang="en-US" sz="1600" dirty="0" smtClean="0">
                        <a:solidFill>
                          <a:schemeClr val="tx1"/>
                        </a:solidFill>
                      </a:endParaRPr>
                    </a:p>
                    <a:p>
                      <a:endParaRPr lang="en-US" sz="1600" dirty="0" smtClean="0">
                        <a:solidFill>
                          <a:schemeClr val="tx1"/>
                        </a:solidFill>
                      </a:endParaRPr>
                    </a:p>
                    <a:p>
                      <a:r>
                        <a:rPr lang="en-US" sz="1600" dirty="0" smtClean="0">
                          <a:solidFill>
                            <a:schemeClr val="tx1"/>
                          </a:solidFill>
                        </a:rPr>
                        <a:t>Recovery:</a:t>
                      </a:r>
                      <a:endParaRPr lang="en-US" sz="1600" baseline="0" dirty="0" smtClean="0">
                        <a:solidFill>
                          <a:schemeClr val="tx1"/>
                        </a:solidFill>
                      </a:endParaRPr>
                    </a:p>
                    <a:p>
                      <a:r>
                        <a:rPr lang="en-US" sz="1600" baseline="0" dirty="0" smtClean="0">
                          <a:solidFill>
                            <a:schemeClr val="tx1"/>
                          </a:solidFill>
                        </a:rPr>
                        <a:t>2/sex/group (8 total*)</a:t>
                      </a:r>
                      <a:endParaRPr lang="en-US" sz="16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sz="1600" dirty="0" smtClean="0">
                          <a:solidFill>
                            <a:schemeClr val="tx1"/>
                          </a:solidFill>
                        </a:rPr>
                        <a:t>≥ 13 weeks</a:t>
                      </a:r>
                      <a:endParaRPr lang="en-US" sz="1600" dirty="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solidFill>
                            <a:schemeClr val="tx1"/>
                          </a:solidFill>
                        </a:rPr>
                        <a:t>Main study: 15/sex/group (120 total)</a:t>
                      </a:r>
                    </a:p>
                    <a:p>
                      <a:endParaRPr lang="en-US" sz="1600" dirty="0" smtClean="0">
                        <a:solidFill>
                          <a:schemeClr val="tx1"/>
                        </a:solidFill>
                      </a:endParaRPr>
                    </a:p>
                    <a:p>
                      <a:r>
                        <a:rPr lang="en-US" sz="1600" dirty="0" smtClean="0">
                          <a:solidFill>
                            <a:schemeClr val="tx1"/>
                          </a:solidFill>
                        </a:rPr>
                        <a:t>Recovery:</a:t>
                      </a:r>
                      <a:r>
                        <a:rPr lang="en-US" sz="1600" baseline="0" dirty="0" smtClean="0">
                          <a:solidFill>
                            <a:schemeClr val="tx1"/>
                          </a:solidFill>
                        </a:rPr>
                        <a:t> </a:t>
                      </a:r>
                    </a:p>
                    <a:p>
                      <a:r>
                        <a:rPr lang="en-US" sz="1600" baseline="0" dirty="0" smtClean="0">
                          <a:solidFill>
                            <a:schemeClr val="tx1"/>
                          </a:solidFill>
                        </a:rPr>
                        <a:t>5/sex/group (20 total)</a:t>
                      </a:r>
                      <a:endParaRPr lang="en-US" sz="1600" dirty="0" smtClean="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solidFill>
                            <a:schemeClr val="tx1"/>
                          </a:solidFill>
                        </a:rPr>
                        <a:t>Main study:</a:t>
                      </a:r>
                      <a:r>
                        <a:rPr lang="en-US" sz="1600" baseline="0" dirty="0" smtClean="0">
                          <a:solidFill>
                            <a:schemeClr val="tx1"/>
                          </a:solidFill>
                        </a:rPr>
                        <a:t> </a:t>
                      </a:r>
                    </a:p>
                    <a:p>
                      <a:r>
                        <a:rPr lang="en-US" sz="1600" dirty="0" smtClean="0">
                          <a:solidFill>
                            <a:schemeClr val="tx1"/>
                          </a:solidFill>
                        </a:rPr>
                        <a:t>4/sex/group (32 total)</a:t>
                      </a:r>
                    </a:p>
                    <a:p>
                      <a:endParaRPr lang="en-US" sz="1600" dirty="0" smtClean="0">
                        <a:solidFill>
                          <a:schemeClr val="tx1"/>
                        </a:solidFill>
                      </a:endParaRPr>
                    </a:p>
                    <a:p>
                      <a:r>
                        <a:rPr lang="en-US" sz="1600" dirty="0" smtClean="0">
                          <a:solidFill>
                            <a:schemeClr val="tx1"/>
                          </a:solidFill>
                        </a:rPr>
                        <a:t>Recovery:</a:t>
                      </a:r>
                      <a:endParaRPr lang="en-US" sz="1600" baseline="0" dirty="0" smtClean="0">
                        <a:solidFill>
                          <a:schemeClr val="tx1"/>
                        </a:solidFill>
                      </a:endParaRPr>
                    </a:p>
                    <a:p>
                      <a:r>
                        <a:rPr lang="en-US" sz="1600" baseline="0" dirty="0" smtClean="0">
                          <a:solidFill>
                            <a:schemeClr val="tx1"/>
                          </a:solidFill>
                        </a:rPr>
                        <a:t>2/sex/group (8 total*)</a:t>
                      </a:r>
                      <a:endParaRPr lang="en-US" sz="1600" dirty="0" smtClean="0">
                        <a:solidFill>
                          <a:schemeClr val="tx1"/>
                        </a:solidFill>
                      </a:endParaRPr>
                    </a:p>
                  </a:txBody>
                  <a:tcPr marL="121920" marR="1219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TextBox 5"/>
          <p:cNvSpPr txBox="1"/>
          <p:nvPr/>
        </p:nvSpPr>
        <p:spPr>
          <a:xfrm>
            <a:off x="1548784" y="5552032"/>
            <a:ext cx="3809056" cy="307777"/>
          </a:xfrm>
          <a:prstGeom prst="rect">
            <a:avLst/>
          </a:prstGeom>
          <a:noFill/>
        </p:spPr>
        <p:txBody>
          <a:bodyPr wrap="none" rtlCol="0">
            <a:spAutoFit/>
          </a:bodyPr>
          <a:lstStyle/>
          <a:p>
            <a:r>
              <a:rPr lang="en-US" sz="1400" dirty="0" smtClean="0">
                <a:latin typeface="+mj-lt"/>
              </a:rPr>
              <a:t>*Recovery often limited to control and high dose groups</a:t>
            </a:r>
            <a:endParaRPr lang="en-US" sz="1400" dirty="0">
              <a:latin typeface="+mj-lt"/>
            </a:endParaRPr>
          </a:p>
        </p:txBody>
      </p:sp>
    </p:spTree>
    <p:extLst>
      <p:ext uri="{BB962C8B-B14F-4D97-AF65-F5344CB8AC3E}">
        <p14:creationId xmlns:p14="http://schemas.microsoft.com/office/powerpoint/2010/main" val="28565202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General Toxicology Studies</a:t>
            </a:r>
            <a:endParaRPr lang="en-US" dirty="0"/>
          </a:p>
        </p:txBody>
      </p:sp>
      <p:sp>
        <p:nvSpPr>
          <p:cNvPr id="4" name="Slide Number Placeholder 3"/>
          <p:cNvSpPr>
            <a:spLocks noGrp="1"/>
          </p:cNvSpPr>
          <p:nvPr>
            <p:ph type="sldNum" sz="quarter" idx="12"/>
          </p:nvPr>
        </p:nvSpPr>
        <p:spPr/>
        <p:txBody>
          <a:bodyPr/>
          <a:lstStyle/>
          <a:p>
            <a:pPr>
              <a:defRPr/>
            </a:pPr>
            <a:fld id="{8F702CBE-8F77-4DA2-8F8F-5D824485EF64}" type="slidenum">
              <a:rPr lang="en-US" smtClean="0"/>
              <a:pPr>
                <a:defRPr/>
              </a:pPr>
              <a:t>22</a:t>
            </a:fld>
            <a:endParaRPr lang="en-US"/>
          </a:p>
        </p:txBody>
      </p:sp>
      <p:sp>
        <p:nvSpPr>
          <p:cNvPr id="3" name="Content Placeholder 2"/>
          <p:cNvSpPr>
            <a:spLocks noGrp="1"/>
          </p:cNvSpPr>
          <p:nvPr>
            <p:ph idx="13"/>
          </p:nvPr>
        </p:nvSpPr>
        <p:spPr/>
        <p:txBody>
          <a:bodyPr/>
          <a:lstStyle/>
          <a:p>
            <a:r>
              <a:rPr lang="en-US" sz="2400" dirty="0" smtClean="0"/>
              <a:t>Study endpoints</a:t>
            </a:r>
          </a:p>
          <a:p>
            <a:pPr lvl="1"/>
            <a:r>
              <a:rPr lang="en-US" sz="2000" dirty="0" smtClean="0"/>
              <a:t>General observations</a:t>
            </a:r>
          </a:p>
          <a:p>
            <a:pPr lvl="1"/>
            <a:r>
              <a:rPr lang="en-US" sz="2000" dirty="0" smtClean="0"/>
              <a:t>Food consumption</a:t>
            </a:r>
          </a:p>
          <a:p>
            <a:pPr lvl="1"/>
            <a:r>
              <a:rPr lang="en-US" sz="2000" dirty="0" smtClean="0"/>
              <a:t>Body weight</a:t>
            </a:r>
          </a:p>
          <a:p>
            <a:pPr lvl="1"/>
            <a:r>
              <a:rPr lang="en-US" sz="2000" dirty="0" smtClean="0"/>
              <a:t>Clinical pathology (</a:t>
            </a:r>
            <a:r>
              <a:rPr lang="en-US" sz="2000" dirty="0" smtClean="0"/>
              <a:t>clinical chemistry, </a:t>
            </a:r>
            <a:r>
              <a:rPr lang="en-US" sz="2000" dirty="0" smtClean="0"/>
              <a:t>hematology, coagulation, urinalysis)</a:t>
            </a:r>
          </a:p>
          <a:p>
            <a:pPr lvl="1"/>
            <a:r>
              <a:rPr lang="en-US" sz="2000" dirty="0" smtClean="0"/>
              <a:t>Organ weights</a:t>
            </a:r>
          </a:p>
          <a:p>
            <a:pPr lvl="1"/>
            <a:r>
              <a:rPr lang="en-US" sz="2000" dirty="0" smtClean="0"/>
              <a:t>Histopathology</a:t>
            </a:r>
          </a:p>
          <a:p>
            <a:pPr lvl="1"/>
            <a:r>
              <a:rPr lang="en-US" sz="2000" dirty="0" err="1" smtClean="0"/>
              <a:t>Toxicokinetics</a:t>
            </a:r>
            <a:endParaRPr lang="en-US" sz="2000" dirty="0" smtClean="0"/>
          </a:p>
          <a:p>
            <a:pPr lvl="1"/>
            <a:r>
              <a:rPr lang="en-US" sz="2000" dirty="0" smtClean="0"/>
              <a:t>Immunogenicity (biologics)</a:t>
            </a:r>
          </a:p>
          <a:p>
            <a:pPr lvl="1"/>
            <a:r>
              <a:rPr lang="en-US" sz="2000" dirty="0" smtClean="0"/>
              <a:t>Other endpoints as appropriate</a:t>
            </a:r>
          </a:p>
          <a:p>
            <a:pPr lvl="2"/>
            <a:r>
              <a:rPr lang="en-US" sz="1800" dirty="0" err="1" smtClean="0"/>
              <a:t>Immunotoxicity</a:t>
            </a:r>
            <a:r>
              <a:rPr lang="en-US" sz="1800" dirty="0" smtClean="0"/>
              <a:t>, cytokine release, etc.</a:t>
            </a:r>
          </a:p>
        </p:txBody>
      </p:sp>
    </p:spTree>
    <p:extLst>
      <p:ext uri="{BB962C8B-B14F-4D97-AF65-F5344CB8AC3E}">
        <p14:creationId xmlns:p14="http://schemas.microsoft.com/office/powerpoint/2010/main" val="20201432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idx="4294967295"/>
          </p:nvPr>
        </p:nvSpPr>
        <p:spPr>
          <a:xfrm>
            <a:off x="521145" y="288925"/>
            <a:ext cx="11245850" cy="1143000"/>
          </a:xfrm>
          <a:prstGeom prst="rect">
            <a:avLst/>
          </a:prstGeom>
        </p:spPr>
        <p:txBody>
          <a:bodyPr/>
          <a:lstStyle/>
          <a:p>
            <a:pPr eaLnBrk="1" hangingPunct="1"/>
            <a:r>
              <a:rPr lang="en-US" sz="3600" dirty="0" smtClean="0"/>
              <a:t>Study Timing: Beyond the IND (GLP)</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28871350"/>
              </p:ext>
            </p:extLst>
          </p:nvPr>
        </p:nvGraphicFramePr>
        <p:xfrm>
          <a:off x="521145" y="1554163"/>
          <a:ext cx="11074403" cy="3215640"/>
        </p:xfrm>
        <a:graphic>
          <a:graphicData uri="http://schemas.openxmlformats.org/drawingml/2006/table">
            <a:tbl>
              <a:tblPr firstRow="1" bandRow="1">
                <a:tableStyleId>{5940675A-B579-460E-94D1-54222C63F5DA}</a:tableStyleId>
              </a:tblPr>
              <a:tblGrid>
                <a:gridCol w="4368803"/>
                <a:gridCol w="2946400"/>
                <a:gridCol w="1879600"/>
                <a:gridCol w="1879600"/>
              </a:tblGrid>
              <a:tr h="370840">
                <a:tc>
                  <a:txBody>
                    <a:bodyPr/>
                    <a:lstStyle/>
                    <a:p>
                      <a:pPr algn="ctr"/>
                      <a:r>
                        <a:rPr lang="en-US" b="1" dirty="0" smtClean="0"/>
                        <a:t>Study Type</a:t>
                      </a:r>
                      <a:endParaRPr lang="en-US" b="1" dirty="0"/>
                    </a:p>
                  </a:txBody>
                  <a:tcPr marL="121920" marR="121920" anchor="b"/>
                </a:tc>
                <a:tc>
                  <a:txBody>
                    <a:bodyPr/>
                    <a:lstStyle/>
                    <a:p>
                      <a:pPr algn="ctr"/>
                      <a:r>
                        <a:rPr lang="en-US" b="1" dirty="0" smtClean="0"/>
                        <a:t>Timing</a:t>
                      </a:r>
                      <a:endParaRPr lang="en-US" b="1" dirty="0"/>
                    </a:p>
                  </a:txBody>
                  <a:tcPr marL="121920" marR="121920" anchor="b"/>
                </a:tc>
                <a:tc>
                  <a:txBody>
                    <a:bodyPr/>
                    <a:lstStyle/>
                    <a:p>
                      <a:pPr algn="ctr"/>
                      <a:r>
                        <a:rPr lang="en-US" b="1" dirty="0" smtClean="0"/>
                        <a:t>Small Molecule</a:t>
                      </a:r>
                      <a:endParaRPr lang="en-US" b="1" dirty="0"/>
                    </a:p>
                  </a:txBody>
                  <a:tcPr marL="121920" marR="121920" anchor="b"/>
                </a:tc>
                <a:tc>
                  <a:txBody>
                    <a:bodyPr/>
                    <a:lstStyle/>
                    <a:p>
                      <a:pPr algn="ctr"/>
                      <a:r>
                        <a:rPr lang="en-US" b="1" dirty="0" smtClean="0"/>
                        <a:t>Biologic</a:t>
                      </a:r>
                      <a:endParaRPr lang="en-US" b="1" dirty="0"/>
                    </a:p>
                  </a:txBody>
                  <a:tcPr marL="121920" marR="121920" anchor="b"/>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000000"/>
                          </a:solidFill>
                          <a:effectLst/>
                          <a:uLnTx/>
                          <a:uFillTx/>
                          <a:latin typeface="+mn-lt"/>
                        </a:rPr>
                        <a:t>Metabolism</a:t>
                      </a:r>
                    </a:p>
                  </a:txBody>
                  <a:tcPr marL="121920" marR="121920" anchor="b"/>
                </a:tc>
                <a:tc>
                  <a:txBody>
                    <a:bodyPr/>
                    <a:lstStyle/>
                    <a:p>
                      <a:pPr algn="ctr"/>
                      <a:r>
                        <a:rPr lang="en-US" dirty="0" smtClean="0"/>
                        <a:t>Prior to Phase 2</a:t>
                      </a:r>
                      <a:endParaRPr lang="en-US" dirty="0"/>
                    </a:p>
                  </a:txBody>
                  <a:tcPr marL="121920" marR="121920" anchor="b"/>
                </a:tc>
                <a:tc>
                  <a:txBody>
                    <a:bodyPr/>
                    <a:lstStyle/>
                    <a:p>
                      <a:pPr algn="ctr"/>
                      <a:r>
                        <a:rPr lang="en-US" dirty="0" smtClean="0"/>
                        <a:t>Yes</a:t>
                      </a:r>
                      <a:endParaRPr lang="en-US" dirty="0"/>
                    </a:p>
                  </a:txBody>
                  <a:tcPr marL="121920" marR="121920" anchor="ctr"/>
                </a:tc>
                <a:tc>
                  <a:txBody>
                    <a:bodyPr/>
                    <a:lstStyle/>
                    <a:p>
                      <a:pPr algn="ctr"/>
                      <a:r>
                        <a:rPr lang="en-US" dirty="0" smtClean="0"/>
                        <a:t>No</a:t>
                      </a:r>
                      <a:endParaRPr lang="en-US" dirty="0"/>
                    </a:p>
                  </a:txBody>
                  <a:tcPr marL="121920" marR="121920" anchor="ctr"/>
                </a:tc>
              </a:tr>
              <a:tr h="370840">
                <a:tc>
                  <a:txBody>
                    <a:bodyPr/>
                    <a:lstStyle/>
                    <a:p>
                      <a:r>
                        <a:rPr lang="en-US" dirty="0" smtClean="0"/>
                        <a:t>Reproductive toxicology</a:t>
                      </a:r>
                    </a:p>
                    <a:p>
                      <a:pPr marL="274320">
                        <a:buFont typeface="Arial" charset="0"/>
                        <a:buChar char="•"/>
                      </a:pPr>
                      <a:r>
                        <a:rPr lang="en-US" dirty="0" smtClean="0"/>
                        <a:t>Embryo-fetal</a:t>
                      </a:r>
                      <a:r>
                        <a:rPr lang="en-US" baseline="0" dirty="0" smtClean="0"/>
                        <a:t> development</a:t>
                      </a:r>
                    </a:p>
                    <a:p>
                      <a:pPr marL="274320">
                        <a:buFont typeface="Arial" charset="0"/>
                        <a:buChar char="•"/>
                      </a:pPr>
                      <a:r>
                        <a:rPr lang="en-US" baseline="0" dirty="0" smtClean="0"/>
                        <a:t>Male fertility</a:t>
                      </a:r>
                    </a:p>
                    <a:p>
                      <a:pPr marL="274320">
                        <a:buFont typeface="Arial" charset="0"/>
                        <a:buChar char="•"/>
                      </a:pPr>
                      <a:r>
                        <a:rPr lang="en-US" baseline="0" dirty="0" smtClean="0"/>
                        <a:t>Female fertility</a:t>
                      </a:r>
                    </a:p>
                    <a:p>
                      <a:pPr marL="274320">
                        <a:buFont typeface="Arial" charset="0"/>
                        <a:buChar char="•"/>
                      </a:pPr>
                      <a:r>
                        <a:rPr lang="en-US" baseline="0" dirty="0" smtClean="0"/>
                        <a:t>Pre/post natal development</a:t>
                      </a:r>
                      <a:endParaRPr lang="en-US" dirty="0" smtClean="0"/>
                    </a:p>
                  </a:txBody>
                  <a:tcPr marL="121920" marR="121920" anchor="b"/>
                </a:tc>
                <a:tc>
                  <a:txBody>
                    <a:bodyPr/>
                    <a:lstStyle/>
                    <a:p>
                      <a:pPr algn="ctr"/>
                      <a:r>
                        <a:rPr lang="en-US" dirty="0" smtClean="0"/>
                        <a:t>Prior to Phase 3</a:t>
                      </a:r>
                    </a:p>
                    <a:p>
                      <a:pPr algn="ctr"/>
                      <a:r>
                        <a:rPr lang="en-US" dirty="0" smtClean="0"/>
                        <a:t>Prior to Phase 3</a:t>
                      </a:r>
                    </a:p>
                    <a:p>
                      <a:pPr algn="ctr"/>
                      <a:r>
                        <a:rPr lang="en-US" dirty="0" smtClean="0"/>
                        <a:t>Prior to Phase</a:t>
                      </a:r>
                      <a:r>
                        <a:rPr lang="en-US" baseline="0" dirty="0" smtClean="0"/>
                        <a:t> 3</a:t>
                      </a:r>
                    </a:p>
                    <a:p>
                      <a:pPr algn="ctr"/>
                      <a:r>
                        <a:rPr lang="en-US" baseline="0" dirty="0" smtClean="0"/>
                        <a:t>Prior to NDA</a:t>
                      </a:r>
                    </a:p>
                    <a:p>
                      <a:pPr algn="ctr"/>
                      <a:endParaRPr lang="en-US" dirty="0"/>
                    </a:p>
                  </a:txBody>
                  <a:tcPr marL="121920" marR="121920" anchor="b"/>
                </a:tc>
                <a:tc>
                  <a:txBody>
                    <a:bodyPr/>
                    <a:lstStyle/>
                    <a:p>
                      <a:pPr algn="ctr"/>
                      <a:r>
                        <a:rPr lang="en-US" dirty="0" smtClean="0"/>
                        <a:t>Generally yes</a:t>
                      </a:r>
                      <a:endParaRPr lang="en-US" dirty="0"/>
                    </a:p>
                  </a:txBody>
                  <a:tcPr marL="121920" marR="121920" anchor="ctr"/>
                </a:tc>
                <a:tc>
                  <a:txBody>
                    <a:bodyPr/>
                    <a:lstStyle/>
                    <a:p>
                      <a:pPr algn="ctr"/>
                      <a:r>
                        <a:rPr lang="en-US" dirty="0" smtClean="0"/>
                        <a:t>Product specific; modified approach for NHP</a:t>
                      </a:r>
                      <a:endParaRPr lang="en-US" dirty="0"/>
                    </a:p>
                  </a:txBody>
                  <a:tcPr marL="121920" marR="121920" anchor="ctr"/>
                </a:tc>
              </a:tr>
              <a:tr h="370840">
                <a:tc>
                  <a:txBody>
                    <a:bodyPr/>
                    <a:lstStyle/>
                    <a:p>
                      <a:r>
                        <a:rPr lang="en-US" dirty="0" smtClean="0"/>
                        <a:t>Carcinogenicity</a:t>
                      </a:r>
                      <a:endParaRPr lang="en-US" dirty="0"/>
                    </a:p>
                  </a:txBody>
                  <a:tcPr marL="121920" marR="121920" anchor="ctr"/>
                </a:tc>
                <a:tc>
                  <a:txBody>
                    <a:bodyPr/>
                    <a:lstStyle/>
                    <a:p>
                      <a:pPr algn="ctr"/>
                      <a:r>
                        <a:rPr lang="en-US" dirty="0" smtClean="0"/>
                        <a:t>Prior</a:t>
                      </a:r>
                      <a:r>
                        <a:rPr lang="en-US" baseline="0" dirty="0" smtClean="0"/>
                        <a:t> to NDA</a:t>
                      </a:r>
                      <a:endParaRPr lang="en-US" dirty="0"/>
                    </a:p>
                  </a:txBody>
                  <a:tcPr marL="121920" marR="121920" anchor="ctr"/>
                </a:tc>
                <a:tc>
                  <a:txBody>
                    <a:bodyPr/>
                    <a:lstStyle/>
                    <a:p>
                      <a:pPr algn="ctr"/>
                      <a:r>
                        <a:rPr lang="en-US" dirty="0" smtClean="0"/>
                        <a:t>Yes (chronic drugs)</a:t>
                      </a:r>
                    </a:p>
                  </a:txBody>
                  <a:tcPr marL="121920" marR="121920" anchor="ctr"/>
                </a:tc>
                <a:tc>
                  <a:txBody>
                    <a:bodyPr/>
                    <a:lstStyle/>
                    <a:p>
                      <a:pPr algn="ctr"/>
                      <a:r>
                        <a:rPr lang="en-US" dirty="0" smtClean="0"/>
                        <a:t>Generally no</a:t>
                      </a:r>
                      <a:endParaRPr lang="en-US" dirty="0"/>
                    </a:p>
                  </a:txBody>
                  <a:tcPr marL="121920" marR="121920" anchor="ctr"/>
                </a:tc>
              </a:tr>
              <a:tr h="370840">
                <a:tc>
                  <a:txBody>
                    <a:bodyPr/>
                    <a:lstStyle/>
                    <a:p>
                      <a:r>
                        <a:rPr lang="en-US" dirty="0" smtClean="0"/>
                        <a:t>Pediatric</a:t>
                      </a:r>
                      <a:r>
                        <a:rPr lang="en-US" baseline="0" dirty="0" smtClean="0"/>
                        <a:t> investigation plan*</a:t>
                      </a:r>
                      <a:endParaRPr lang="en-US" dirty="0"/>
                    </a:p>
                  </a:txBody>
                  <a:tcPr marL="121920" marR="121920" anchor="ctr"/>
                </a:tc>
                <a:tc>
                  <a:txBody>
                    <a:bodyPr/>
                    <a:lstStyle/>
                    <a:p>
                      <a:pPr algn="ctr"/>
                      <a:r>
                        <a:rPr lang="en-US" dirty="0" smtClean="0"/>
                        <a:t>Prior to Phase 2</a:t>
                      </a:r>
                      <a:r>
                        <a:rPr lang="en-US" baseline="0" dirty="0" smtClean="0"/>
                        <a:t>/</a:t>
                      </a:r>
                      <a:r>
                        <a:rPr lang="en-US" dirty="0" smtClean="0"/>
                        <a:t>3</a:t>
                      </a:r>
                      <a:endParaRPr lang="en-US" dirty="0"/>
                    </a:p>
                  </a:txBody>
                  <a:tcPr marL="121920" marR="121920" anchor="ctr"/>
                </a:tc>
                <a:tc>
                  <a:txBody>
                    <a:bodyPr/>
                    <a:lstStyle/>
                    <a:p>
                      <a:pPr algn="ctr"/>
                      <a:r>
                        <a:rPr lang="en-US" dirty="0" smtClean="0"/>
                        <a:t>Yes</a:t>
                      </a:r>
                    </a:p>
                  </a:txBody>
                  <a:tcPr marL="121920" marR="121920" anchor="ctr"/>
                </a:tc>
                <a:tc>
                  <a:txBody>
                    <a:bodyPr/>
                    <a:lstStyle/>
                    <a:p>
                      <a:pPr algn="ctr"/>
                      <a:r>
                        <a:rPr lang="en-US" dirty="0" smtClean="0"/>
                        <a:t>Yes</a:t>
                      </a:r>
                      <a:endParaRPr lang="en-US" dirty="0"/>
                    </a:p>
                  </a:txBody>
                  <a:tcPr marL="121920" marR="121920" anchor="ctr"/>
                </a:tc>
              </a:tr>
            </a:tbl>
          </a:graphicData>
        </a:graphic>
      </p:graphicFrame>
      <p:sp>
        <p:nvSpPr>
          <p:cNvPr id="14366" name="TextBox 4"/>
          <p:cNvSpPr txBox="1">
            <a:spLocks noChangeArrowheads="1"/>
          </p:cNvSpPr>
          <p:nvPr/>
        </p:nvSpPr>
        <p:spPr bwMode="auto">
          <a:xfrm>
            <a:off x="622748" y="5754445"/>
            <a:ext cx="10972800" cy="338138"/>
          </a:xfrm>
          <a:prstGeom prst="rect">
            <a:avLst/>
          </a:prstGeom>
          <a:noFill/>
          <a:ln w="9525">
            <a:noFill/>
            <a:miter lim="800000"/>
            <a:headEnd/>
            <a:tailEnd/>
          </a:ln>
        </p:spPr>
        <p:txBody>
          <a:bodyPr>
            <a:spAutoFit/>
          </a:bodyPr>
          <a:lstStyle/>
          <a:p>
            <a:r>
              <a:rPr lang="en-US" sz="1600"/>
              <a:t>*PIP required prior to Phase 2 in EU, prior to Phase 3 in US/Japan</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3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670747" y="1962150"/>
            <a:ext cx="9822532" cy="2433835"/>
          </a:xfrm>
        </p:spPr>
        <p:txBody>
          <a:bodyPr/>
          <a:lstStyle/>
          <a:p>
            <a:r>
              <a:rPr lang="en-US" sz="6000" dirty="0"/>
              <a:t>Pathways to 3Rs</a:t>
            </a:r>
            <a:br>
              <a:rPr lang="en-US" sz="6000" dirty="0"/>
            </a:br>
            <a:r>
              <a:rPr lang="en-US" sz="6000" dirty="0"/>
              <a:t>Study </a:t>
            </a:r>
            <a:r>
              <a:rPr lang="en-US" sz="6000" dirty="0" smtClean="0"/>
              <a:t>Design Improvements</a:t>
            </a:r>
            <a:endParaRPr lang="en-US" sz="6000" dirty="0"/>
          </a:p>
        </p:txBody>
      </p:sp>
      <p:sp>
        <p:nvSpPr>
          <p:cNvPr id="4" name="Text Placeholder 3"/>
          <p:cNvSpPr>
            <a:spLocks noGrp="1"/>
          </p:cNvSpPr>
          <p:nvPr>
            <p:ph type="body" sz="quarter" idx="11"/>
          </p:nvPr>
        </p:nvSpPr>
        <p:spPr/>
        <p:txBody>
          <a:bodyPr>
            <a:normAutofit/>
          </a:bodyPr>
          <a:lstStyle/>
          <a:p>
            <a:r>
              <a:rPr lang="en-US" sz="3200" dirty="0" smtClean="0"/>
              <a:t>Rodents </a:t>
            </a:r>
            <a:r>
              <a:rPr lang="en-US" sz="3200" dirty="0"/>
              <a:t>and </a:t>
            </a:r>
            <a:r>
              <a:rPr lang="en-US" sz="3200" dirty="0" smtClean="0"/>
              <a:t>Rabbits</a:t>
            </a:r>
            <a:endParaRPr lang="en-US" sz="3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275167" y="266700"/>
            <a:ext cx="11169651" cy="647700"/>
          </a:xfrm>
          <a:prstGeom prst="rect">
            <a:avLst/>
          </a:prstGeom>
          <a:noFill/>
          <a:ln w="9525">
            <a:noFill/>
            <a:miter lim="800000"/>
            <a:headEnd/>
            <a:tailEnd/>
          </a:ln>
        </p:spPr>
        <p:txBody>
          <a:bodyPr lIns="92075" tIns="46038" rIns="92075" bIns="46038" anchor="ctr"/>
          <a:lstStyle/>
          <a:p>
            <a:pPr algn="ctr" eaLnBrk="0" hangingPunct="0">
              <a:lnSpc>
                <a:spcPct val="90000"/>
              </a:lnSpc>
            </a:pPr>
            <a:r>
              <a:rPr lang="en-US" sz="3200" b="1" dirty="0">
                <a:effectLst/>
                <a:latin typeface="Arial Narrow" panose="020B0606020202030204" pitchFamily="34" charset="0"/>
                <a:cs typeface="Arial" charset="0"/>
              </a:rPr>
              <a:t>Reproductive and Developmental Effects</a:t>
            </a:r>
          </a:p>
        </p:txBody>
      </p:sp>
      <p:grpSp>
        <p:nvGrpSpPr>
          <p:cNvPr id="2" name="Group 54"/>
          <p:cNvGrpSpPr>
            <a:grpSpLocks/>
          </p:cNvGrpSpPr>
          <p:nvPr/>
        </p:nvGrpSpPr>
        <p:grpSpPr bwMode="auto">
          <a:xfrm>
            <a:off x="1380067" y="939801"/>
            <a:ext cx="9147451" cy="5006036"/>
            <a:chOff x="850900" y="939800"/>
            <a:chExt cx="7478715" cy="5416551"/>
          </a:xfrm>
        </p:grpSpPr>
        <p:sp>
          <p:nvSpPr>
            <p:cNvPr id="343043" name="Line 3"/>
            <p:cNvSpPr>
              <a:spLocks noChangeShapeType="1"/>
            </p:cNvSpPr>
            <p:nvPr/>
          </p:nvSpPr>
          <p:spPr bwMode="auto">
            <a:xfrm flipH="1" flipV="1">
              <a:off x="1612334" y="1231806"/>
              <a:ext cx="1296168" cy="1142259"/>
            </a:xfrm>
            <a:prstGeom prst="line">
              <a:avLst/>
            </a:prstGeom>
            <a:noFill/>
            <a:ln w="12700">
              <a:solidFill>
                <a:schemeClr val="tx1"/>
              </a:solidFill>
              <a:round/>
              <a:headEnd type="none" w="sm" len="sm"/>
              <a:tailEnd type="stealth" w="med" len="lg"/>
            </a:ln>
            <a:effectLst/>
          </p:spPr>
          <p:txBody>
            <a:bodyPr/>
            <a:lstStyle/>
            <a:p>
              <a:pPr>
                <a:defRPr/>
              </a:pPr>
              <a:endParaRPr lang="en-US"/>
            </a:p>
          </p:txBody>
        </p:sp>
        <p:sp>
          <p:nvSpPr>
            <p:cNvPr id="11269" name="Rectangle 4"/>
            <p:cNvSpPr>
              <a:spLocks noChangeArrowheads="1"/>
            </p:cNvSpPr>
            <p:nvPr/>
          </p:nvSpPr>
          <p:spPr bwMode="auto">
            <a:xfrm>
              <a:off x="4298950" y="1841500"/>
              <a:ext cx="266047" cy="400313"/>
            </a:xfrm>
            <a:prstGeom prst="rect">
              <a:avLst/>
            </a:prstGeom>
            <a:noFill/>
            <a:ln w="9525">
              <a:noFill/>
              <a:miter lim="800000"/>
              <a:headEnd/>
              <a:tailEnd/>
            </a:ln>
          </p:spPr>
          <p:txBody>
            <a:bodyPr wrap="none" lIns="92075" tIns="46038" rIns="92075" bIns="46038">
              <a:spAutoFit/>
            </a:bodyPr>
            <a:lstStyle/>
            <a:p>
              <a:pPr eaLnBrk="0" hangingPunct="0"/>
              <a:r>
                <a:rPr lang="en-US" b="1">
                  <a:solidFill>
                    <a:srgbClr val="33CC33"/>
                  </a:solidFill>
                  <a:effectLst/>
                  <a:cs typeface="Arial" charset="0"/>
                </a:rPr>
                <a:t>A</a:t>
              </a:r>
            </a:p>
          </p:txBody>
        </p:sp>
        <p:sp>
          <p:nvSpPr>
            <p:cNvPr id="11270" name="Rectangle 5"/>
            <p:cNvSpPr>
              <a:spLocks noChangeArrowheads="1"/>
            </p:cNvSpPr>
            <p:nvPr/>
          </p:nvSpPr>
          <p:spPr bwMode="auto">
            <a:xfrm>
              <a:off x="6051550" y="2222501"/>
              <a:ext cx="258183" cy="400313"/>
            </a:xfrm>
            <a:prstGeom prst="rect">
              <a:avLst/>
            </a:prstGeom>
            <a:noFill/>
            <a:ln w="9525">
              <a:noFill/>
              <a:miter lim="800000"/>
              <a:headEnd/>
              <a:tailEnd/>
            </a:ln>
          </p:spPr>
          <p:txBody>
            <a:bodyPr wrap="none" lIns="92075" tIns="46038" rIns="92075" bIns="46038">
              <a:spAutoFit/>
            </a:bodyPr>
            <a:lstStyle/>
            <a:p>
              <a:pPr eaLnBrk="0" hangingPunct="0"/>
              <a:r>
                <a:rPr lang="en-US" b="1">
                  <a:solidFill>
                    <a:srgbClr val="33CC33"/>
                  </a:solidFill>
                  <a:effectLst/>
                  <a:cs typeface="Arial" charset="0"/>
                </a:rPr>
                <a:t>B</a:t>
              </a:r>
            </a:p>
          </p:txBody>
        </p:sp>
        <p:sp>
          <p:nvSpPr>
            <p:cNvPr id="11271" name="Rectangle 6"/>
            <p:cNvSpPr>
              <a:spLocks noChangeArrowheads="1"/>
            </p:cNvSpPr>
            <p:nvPr/>
          </p:nvSpPr>
          <p:spPr bwMode="auto">
            <a:xfrm>
              <a:off x="6661150" y="2832100"/>
              <a:ext cx="251630" cy="400313"/>
            </a:xfrm>
            <a:prstGeom prst="rect">
              <a:avLst/>
            </a:prstGeom>
            <a:noFill/>
            <a:ln w="9525">
              <a:noFill/>
              <a:miter lim="800000"/>
              <a:headEnd/>
              <a:tailEnd/>
            </a:ln>
          </p:spPr>
          <p:txBody>
            <a:bodyPr wrap="none" lIns="92075" tIns="46038" rIns="92075" bIns="46038">
              <a:spAutoFit/>
            </a:bodyPr>
            <a:lstStyle/>
            <a:p>
              <a:pPr eaLnBrk="0" hangingPunct="0"/>
              <a:r>
                <a:rPr lang="en-US" b="1">
                  <a:solidFill>
                    <a:srgbClr val="33CC33"/>
                  </a:solidFill>
                  <a:effectLst/>
                  <a:cs typeface="Arial" charset="0"/>
                </a:rPr>
                <a:t>C</a:t>
              </a:r>
            </a:p>
          </p:txBody>
        </p:sp>
        <p:sp>
          <p:nvSpPr>
            <p:cNvPr id="11272" name="Rectangle 7"/>
            <p:cNvSpPr>
              <a:spLocks noChangeArrowheads="1"/>
            </p:cNvSpPr>
            <p:nvPr/>
          </p:nvSpPr>
          <p:spPr bwMode="auto">
            <a:xfrm>
              <a:off x="6889750" y="3517901"/>
              <a:ext cx="271289" cy="400313"/>
            </a:xfrm>
            <a:prstGeom prst="rect">
              <a:avLst/>
            </a:prstGeom>
            <a:noFill/>
            <a:ln w="9525">
              <a:noFill/>
              <a:miter lim="800000"/>
              <a:headEnd/>
              <a:tailEnd/>
            </a:ln>
          </p:spPr>
          <p:txBody>
            <a:bodyPr wrap="none" lIns="92075" tIns="46038" rIns="92075" bIns="46038">
              <a:spAutoFit/>
            </a:bodyPr>
            <a:lstStyle/>
            <a:p>
              <a:pPr eaLnBrk="0" hangingPunct="0"/>
              <a:r>
                <a:rPr lang="en-US" b="1">
                  <a:solidFill>
                    <a:srgbClr val="33CC33"/>
                  </a:solidFill>
                  <a:effectLst/>
                  <a:cs typeface="Arial" charset="0"/>
                </a:rPr>
                <a:t>D</a:t>
              </a:r>
            </a:p>
          </p:txBody>
        </p:sp>
        <p:sp>
          <p:nvSpPr>
            <p:cNvPr id="11273" name="Rectangle 8"/>
            <p:cNvSpPr>
              <a:spLocks noChangeArrowheads="1"/>
            </p:cNvSpPr>
            <p:nvPr/>
          </p:nvSpPr>
          <p:spPr bwMode="auto">
            <a:xfrm>
              <a:off x="6813550" y="4279900"/>
              <a:ext cx="243767" cy="400313"/>
            </a:xfrm>
            <a:prstGeom prst="rect">
              <a:avLst/>
            </a:prstGeom>
            <a:noFill/>
            <a:ln w="9525">
              <a:noFill/>
              <a:miter lim="800000"/>
              <a:headEnd/>
              <a:tailEnd/>
            </a:ln>
          </p:spPr>
          <p:txBody>
            <a:bodyPr wrap="none" lIns="92075" tIns="46038" rIns="92075" bIns="46038">
              <a:spAutoFit/>
            </a:bodyPr>
            <a:lstStyle/>
            <a:p>
              <a:pPr eaLnBrk="0" hangingPunct="0"/>
              <a:r>
                <a:rPr lang="en-US" b="1">
                  <a:solidFill>
                    <a:srgbClr val="33CC33"/>
                  </a:solidFill>
                  <a:effectLst/>
                  <a:cs typeface="Arial" charset="0"/>
                </a:rPr>
                <a:t>E</a:t>
              </a:r>
            </a:p>
          </p:txBody>
        </p:sp>
        <p:sp>
          <p:nvSpPr>
            <p:cNvPr id="11274" name="Rectangle 9"/>
            <p:cNvSpPr>
              <a:spLocks noChangeArrowheads="1"/>
            </p:cNvSpPr>
            <p:nvPr/>
          </p:nvSpPr>
          <p:spPr bwMode="auto">
            <a:xfrm>
              <a:off x="6432550" y="4965700"/>
              <a:ext cx="238525" cy="400313"/>
            </a:xfrm>
            <a:prstGeom prst="rect">
              <a:avLst/>
            </a:prstGeom>
            <a:noFill/>
            <a:ln w="9525">
              <a:noFill/>
              <a:miter lim="800000"/>
              <a:headEnd/>
              <a:tailEnd/>
            </a:ln>
          </p:spPr>
          <p:txBody>
            <a:bodyPr wrap="none" lIns="92075" tIns="46038" rIns="92075" bIns="46038">
              <a:spAutoFit/>
            </a:bodyPr>
            <a:lstStyle/>
            <a:p>
              <a:pPr eaLnBrk="0" hangingPunct="0"/>
              <a:r>
                <a:rPr lang="en-US" b="1">
                  <a:solidFill>
                    <a:srgbClr val="33CC33"/>
                  </a:solidFill>
                  <a:effectLst/>
                  <a:cs typeface="Arial" charset="0"/>
                </a:rPr>
                <a:t>F</a:t>
              </a:r>
            </a:p>
          </p:txBody>
        </p:sp>
        <p:sp>
          <p:nvSpPr>
            <p:cNvPr id="11275" name="Rectangle 10"/>
            <p:cNvSpPr>
              <a:spLocks noChangeArrowheads="1"/>
            </p:cNvSpPr>
            <p:nvPr/>
          </p:nvSpPr>
          <p:spPr bwMode="auto">
            <a:xfrm>
              <a:off x="4070350" y="5651500"/>
              <a:ext cx="266047" cy="400313"/>
            </a:xfrm>
            <a:prstGeom prst="rect">
              <a:avLst/>
            </a:prstGeom>
            <a:noFill/>
            <a:ln w="9525">
              <a:noFill/>
              <a:miter lim="800000"/>
              <a:headEnd/>
              <a:tailEnd/>
            </a:ln>
          </p:spPr>
          <p:txBody>
            <a:bodyPr wrap="none" lIns="92075" tIns="46038" rIns="92075" bIns="46038">
              <a:spAutoFit/>
            </a:bodyPr>
            <a:lstStyle/>
            <a:p>
              <a:pPr eaLnBrk="0" hangingPunct="0"/>
              <a:r>
                <a:rPr lang="en-US" b="1">
                  <a:solidFill>
                    <a:srgbClr val="33CC33"/>
                  </a:solidFill>
                  <a:effectLst/>
                  <a:cs typeface="Arial" charset="0"/>
                </a:rPr>
                <a:t>A</a:t>
              </a:r>
            </a:p>
          </p:txBody>
        </p:sp>
        <p:sp>
          <p:nvSpPr>
            <p:cNvPr id="11276" name="Rectangle 11"/>
            <p:cNvSpPr>
              <a:spLocks noChangeArrowheads="1"/>
            </p:cNvSpPr>
            <p:nvPr/>
          </p:nvSpPr>
          <p:spPr bwMode="auto">
            <a:xfrm>
              <a:off x="1403350" y="1612899"/>
              <a:ext cx="1052391" cy="400313"/>
            </a:xfrm>
            <a:prstGeom prst="rect">
              <a:avLst/>
            </a:prstGeom>
            <a:noFill/>
            <a:ln w="9525">
              <a:noFill/>
              <a:miter lim="800000"/>
              <a:headEnd/>
              <a:tailEnd/>
            </a:ln>
          </p:spPr>
          <p:txBody>
            <a:bodyPr wrap="none" lIns="92075" tIns="46038" rIns="92075" bIns="46038">
              <a:spAutoFit/>
            </a:bodyPr>
            <a:lstStyle/>
            <a:p>
              <a:pPr eaLnBrk="0" hangingPunct="0"/>
              <a:r>
                <a:rPr lang="en-US" b="1">
                  <a:effectLst/>
                  <a:cs typeface="Arial" charset="0"/>
                </a:rPr>
                <a:t>Senescence</a:t>
              </a:r>
            </a:p>
          </p:txBody>
        </p:sp>
        <p:sp>
          <p:nvSpPr>
            <p:cNvPr id="11277" name="Rectangle 12"/>
            <p:cNvSpPr>
              <a:spLocks noChangeArrowheads="1"/>
            </p:cNvSpPr>
            <p:nvPr/>
          </p:nvSpPr>
          <p:spPr bwMode="auto">
            <a:xfrm>
              <a:off x="1192656" y="2679700"/>
              <a:ext cx="1189739" cy="700027"/>
            </a:xfrm>
            <a:prstGeom prst="rect">
              <a:avLst/>
            </a:prstGeom>
            <a:noFill/>
            <a:ln w="9525">
              <a:noFill/>
              <a:miter lim="800000"/>
              <a:headEnd/>
              <a:tailEnd/>
            </a:ln>
          </p:spPr>
          <p:txBody>
            <a:bodyPr wrap="none" lIns="92075" tIns="46038" rIns="92075" bIns="46038">
              <a:spAutoFit/>
            </a:bodyPr>
            <a:lstStyle/>
            <a:p>
              <a:pPr algn="ctr" eaLnBrk="0" hangingPunct="0"/>
              <a:r>
                <a:rPr lang="en-US" b="1">
                  <a:solidFill>
                    <a:schemeClr val="tx2"/>
                  </a:solidFill>
                  <a:effectLst/>
                  <a:cs typeface="Arial" charset="0"/>
                </a:rPr>
                <a:t>Reproductive</a:t>
              </a:r>
            </a:p>
            <a:p>
              <a:pPr algn="ctr" eaLnBrk="0" hangingPunct="0"/>
              <a:r>
                <a:rPr lang="en-US" b="1">
                  <a:solidFill>
                    <a:schemeClr val="tx2"/>
                  </a:solidFill>
                  <a:effectLst/>
                  <a:cs typeface="Arial" charset="0"/>
                </a:rPr>
                <a:t>Life</a:t>
              </a:r>
            </a:p>
          </p:txBody>
        </p:sp>
        <p:grpSp>
          <p:nvGrpSpPr>
            <p:cNvPr id="3" name="Group 13"/>
            <p:cNvGrpSpPr>
              <a:grpSpLocks/>
            </p:cNvGrpSpPr>
            <p:nvPr/>
          </p:nvGrpSpPr>
          <p:grpSpPr bwMode="auto">
            <a:xfrm>
              <a:off x="5534025" y="5522919"/>
              <a:ext cx="1301750" cy="452438"/>
              <a:chOff x="3486" y="3479"/>
              <a:chExt cx="820" cy="285"/>
            </a:xfrm>
          </p:grpSpPr>
          <p:sp>
            <p:nvSpPr>
              <p:cNvPr id="11318" name="Rectangle 14"/>
              <p:cNvSpPr>
                <a:spLocks noChangeArrowheads="1"/>
              </p:cNvSpPr>
              <p:nvPr/>
            </p:nvSpPr>
            <p:spPr bwMode="auto">
              <a:xfrm>
                <a:off x="3812" y="3512"/>
                <a:ext cx="494" cy="252"/>
              </a:xfrm>
              <a:prstGeom prst="rect">
                <a:avLst/>
              </a:prstGeom>
              <a:noFill/>
              <a:ln w="9525">
                <a:noFill/>
                <a:miter lim="800000"/>
                <a:headEnd/>
                <a:tailEnd/>
              </a:ln>
            </p:spPr>
            <p:txBody>
              <a:bodyPr wrap="none" lIns="92075" tIns="46038" rIns="92075" bIns="46038">
                <a:spAutoFit/>
              </a:bodyPr>
              <a:lstStyle/>
              <a:p>
                <a:pPr eaLnBrk="0" hangingPunct="0"/>
                <a:r>
                  <a:rPr lang="en-US" b="1">
                    <a:effectLst/>
                    <a:cs typeface="Arial" charset="0"/>
                  </a:rPr>
                  <a:t>Juvenile</a:t>
                </a:r>
              </a:p>
            </p:txBody>
          </p:sp>
          <p:sp>
            <p:nvSpPr>
              <p:cNvPr id="343055" name="Line 15"/>
              <p:cNvSpPr>
                <a:spLocks noChangeShapeType="1"/>
              </p:cNvSpPr>
              <p:nvPr/>
            </p:nvSpPr>
            <p:spPr bwMode="auto">
              <a:xfrm>
                <a:off x="3486" y="3479"/>
                <a:ext cx="384" cy="96"/>
              </a:xfrm>
              <a:prstGeom prst="line">
                <a:avLst/>
              </a:prstGeom>
              <a:noFill/>
              <a:ln w="12700">
                <a:solidFill>
                  <a:schemeClr val="tx1"/>
                </a:solidFill>
                <a:round/>
                <a:headEnd type="none" w="sm" len="sm"/>
                <a:tailEnd type="none" w="sm" len="sm"/>
              </a:ln>
              <a:effectLst/>
            </p:spPr>
            <p:txBody>
              <a:bodyPr/>
              <a:lstStyle/>
              <a:p>
                <a:pPr>
                  <a:defRPr/>
                </a:pPr>
                <a:endParaRPr lang="en-US"/>
              </a:p>
            </p:txBody>
          </p:sp>
        </p:grpSp>
        <p:grpSp>
          <p:nvGrpSpPr>
            <p:cNvPr id="4" name="Group 16"/>
            <p:cNvGrpSpPr>
              <a:grpSpLocks/>
            </p:cNvGrpSpPr>
            <p:nvPr/>
          </p:nvGrpSpPr>
          <p:grpSpPr bwMode="auto">
            <a:xfrm>
              <a:off x="3917950" y="5667376"/>
              <a:ext cx="1828800" cy="688975"/>
              <a:chOff x="2468" y="3570"/>
              <a:chExt cx="1152" cy="434"/>
            </a:xfrm>
          </p:grpSpPr>
          <p:sp>
            <p:nvSpPr>
              <p:cNvPr id="11316" name="Rectangle 17"/>
              <p:cNvSpPr>
                <a:spLocks noChangeArrowheads="1"/>
              </p:cNvSpPr>
              <p:nvPr/>
            </p:nvSpPr>
            <p:spPr bwMode="auto">
              <a:xfrm>
                <a:off x="2468" y="3752"/>
                <a:ext cx="1152" cy="252"/>
              </a:xfrm>
              <a:prstGeom prst="rect">
                <a:avLst/>
              </a:prstGeom>
              <a:noFill/>
              <a:ln w="9525">
                <a:noFill/>
                <a:miter lim="800000"/>
                <a:headEnd/>
                <a:tailEnd/>
              </a:ln>
            </p:spPr>
            <p:txBody>
              <a:bodyPr wrap="none" lIns="92075" tIns="46038" rIns="92075" bIns="46038">
                <a:spAutoFit/>
              </a:bodyPr>
              <a:lstStyle/>
              <a:p>
                <a:pPr eaLnBrk="0" hangingPunct="0"/>
                <a:r>
                  <a:rPr lang="en-US" b="1">
                    <a:effectLst/>
                    <a:cs typeface="Arial" charset="0"/>
                  </a:rPr>
                  <a:t>Adolescence/puberty</a:t>
                </a:r>
              </a:p>
            </p:txBody>
          </p:sp>
          <p:sp>
            <p:nvSpPr>
              <p:cNvPr id="343058" name="Line 18"/>
              <p:cNvSpPr>
                <a:spLocks noChangeShapeType="1"/>
              </p:cNvSpPr>
              <p:nvPr/>
            </p:nvSpPr>
            <p:spPr bwMode="auto">
              <a:xfrm>
                <a:off x="3091" y="3570"/>
                <a:ext cx="0" cy="192"/>
              </a:xfrm>
              <a:prstGeom prst="line">
                <a:avLst/>
              </a:prstGeom>
              <a:noFill/>
              <a:ln w="12700">
                <a:solidFill>
                  <a:schemeClr val="tx1"/>
                </a:solidFill>
                <a:round/>
                <a:headEnd type="none" w="sm" len="sm"/>
                <a:tailEnd type="none" w="sm" len="sm"/>
              </a:ln>
              <a:effectLst/>
            </p:spPr>
            <p:txBody>
              <a:bodyPr/>
              <a:lstStyle/>
              <a:p>
                <a:pPr>
                  <a:defRPr/>
                </a:pPr>
                <a:endParaRPr lang="en-US"/>
              </a:p>
            </p:txBody>
          </p:sp>
        </p:grpSp>
        <p:grpSp>
          <p:nvGrpSpPr>
            <p:cNvPr id="5" name="Group 19"/>
            <p:cNvGrpSpPr>
              <a:grpSpLocks/>
            </p:cNvGrpSpPr>
            <p:nvPr/>
          </p:nvGrpSpPr>
          <p:grpSpPr bwMode="auto">
            <a:xfrm>
              <a:off x="850900" y="4608516"/>
              <a:ext cx="1463675" cy="814388"/>
              <a:chOff x="536" y="2903"/>
              <a:chExt cx="922" cy="513"/>
            </a:xfrm>
          </p:grpSpPr>
          <p:sp>
            <p:nvSpPr>
              <p:cNvPr id="11314" name="Rectangle 20"/>
              <p:cNvSpPr>
                <a:spLocks noChangeArrowheads="1"/>
              </p:cNvSpPr>
              <p:nvPr/>
            </p:nvSpPr>
            <p:spPr bwMode="auto">
              <a:xfrm>
                <a:off x="536" y="3164"/>
                <a:ext cx="865" cy="252"/>
              </a:xfrm>
              <a:prstGeom prst="rect">
                <a:avLst/>
              </a:prstGeom>
              <a:noFill/>
              <a:ln w="9525">
                <a:noFill/>
                <a:miter lim="800000"/>
                <a:headEnd/>
                <a:tailEnd/>
              </a:ln>
            </p:spPr>
            <p:txBody>
              <a:bodyPr wrap="none" lIns="92075" tIns="46038" rIns="92075" bIns="46038">
                <a:spAutoFit/>
              </a:bodyPr>
              <a:lstStyle/>
              <a:p>
                <a:pPr eaLnBrk="0" hangingPunct="0"/>
                <a:r>
                  <a:rPr lang="en-US" b="1">
                    <a:effectLst/>
                    <a:cs typeface="Arial" charset="0"/>
                  </a:rPr>
                  <a:t>Mating/fertility</a:t>
                </a:r>
              </a:p>
            </p:txBody>
          </p:sp>
          <p:sp>
            <p:nvSpPr>
              <p:cNvPr id="343061" name="Line 21"/>
              <p:cNvSpPr>
                <a:spLocks noChangeShapeType="1"/>
              </p:cNvSpPr>
              <p:nvPr/>
            </p:nvSpPr>
            <p:spPr bwMode="auto">
              <a:xfrm flipV="1">
                <a:off x="1122" y="2903"/>
                <a:ext cx="336" cy="240"/>
              </a:xfrm>
              <a:prstGeom prst="line">
                <a:avLst/>
              </a:prstGeom>
              <a:noFill/>
              <a:ln w="12700">
                <a:solidFill>
                  <a:schemeClr val="tx1"/>
                </a:solidFill>
                <a:round/>
                <a:headEnd type="none" w="sm" len="sm"/>
                <a:tailEnd type="none" w="sm" len="sm"/>
              </a:ln>
              <a:effectLst/>
            </p:spPr>
            <p:txBody>
              <a:bodyPr/>
              <a:lstStyle/>
              <a:p>
                <a:pPr>
                  <a:defRPr/>
                </a:pPr>
                <a:endParaRPr lang="en-US"/>
              </a:p>
            </p:txBody>
          </p:sp>
        </p:grpSp>
        <p:grpSp>
          <p:nvGrpSpPr>
            <p:cNvPr id="6" name="Group 22"/>
            <p:cNvGrpSpPr>
              <a:grpSpLocks/>
            </p:cNvGrpSpPr>
            <p:nvPr/>
          </p:nvGrpSpPr>
          <p:grpSpPr bwMode="auto">
            <a:xfrm>
              <a:off x="2263775" y="2100263"/>
              <a:ext cx="4635500" cy="3568700"/>
              <a:chOff x="1426" y="1323"/>
              <a:chExt cx="2920" cy="2248"/>
            </a:xfrm>
          </p:grpSpPr>
          <p:sp>
            <p:nvSpPr>
              <p:cNvPr id="343063" name="Oval 23"/>
              <p:cNvSpPr>
                <a:spLocks noChangeArrowheads="1"/>
              </p:cNvSpPr>
              <p:nvPr/>
            </p:nvSpPr>
            <p:spPr bwMode="auto">
              <a:xfrm>
                <a:off x="1426" y="1323"/>
                <a:ext cx="2920" cy="2245"/>
              </a:xfrm>
              <a:prstGeom prst="ellipse">
                <a:avLst/>
              </a:prstGeom>
              <a:noFill/>
              <a:ln w="12700">
                <a:solidFill>
                  <a:schemeClr val="tx1"/>
                </a:solidFill>
                <a:round/>
                <a:headEnd/>
                <a:tailEnd/>
              </a:ln>
              <a:effectLst/>
            </p:spPr>
            <p:txBody>
              <a:bodyPr wrap="none" anchor="ctr"/>
              <a:lstStyle/>
              <a:p>
                <a:pPr>
                  <a:defRPr/>
                </a:pPr>
                <a:endParaRPr lang="en-US"/>
              </a:p>
            </p:txBody>
          </p:sp>
          <p:sp>
            <p:nvSpPr>
              <p:cNvPr id="343064" name="Line 24"/>
              <p:cNvSpPr>
                <a:spLocks noChangeShapeType="1"/>
              </p:cNvSpPr>
              <p:nvPr/>
            </p:nvSpPr>
            <p:spPr bwMode="auto">
              <a:xfrm flipV="1">
                <a:off x="1468" y="2066"/>
                <a:ext cx="48" cy="93"/>
              </a:xfrm>
              <a:prstGeom prst="line">
                <a:avLst/>
              </a:prstGeom>
              <a:noFill/>
              <a:ln w="12700">
                <a:solidFill>
                  <a:schemeClr val="tx1"/>
                </a:solidFill>
                <a:round/>
                <a:headEnd type="none" w="sm" len="sm"/>
                <a:tailEnd type="stealth" w="med" len="lg"/>
              </a:ln>
              <a:effectLst/>
            </p:spPr>
            <p:txBody>
              <a:bodyPr/>
              <a:lstStyle/>
              <a:p>
                <a:pPr>
                  <a:defRPr/>
                </a:pPr>
                <a:endParaRPr lang="en-US"/>
              </a:p>
            </p:txBody>
          </p:sp>
          <p:sp>
            <p:nvSpPr>
              <p:cNvPr id="343065" name="Line 25"/>
              <p:cNvSpPr>
                <a:spLocks noChangeShapeType="1"/>
              </p:cNvSpPr>
              <p:nvPr/>
            </p:nvSpPr>
            <p:spPr bwMode="auto">
              <a:xfrm>
                <a:off x="1854" y="3262"/>
                <a:ext cx="96" cy="49"/>
              </a:xfrm>
              <a:prstGeom prst="line">
                <a:avLst/>
              </a:prstGeom>
              <a:noFill/>
              <a:ln w="12700">
                <a:solidFill>
                  <a:schemeClr val="tx1"/>
                </a:solidFill>
                <a:round/>
                <a:headEnd type="stealth" w="med" len="lg"/>
                <a:tailEnd type="none" w="sm" len="sm"/>
              </a:ln>
              <a:effectLst/>
            </p:spPr>
            <p:txBody>
              <a:bodyPr/>
              <a:lstStyle/>
              <a:p>
                <a:pPr>
                  <a:defRPr/>
                </a:pPr>
                <a:endParaRPr lang="en-US"/>
              </a:p>
            </p:txBody>
          </p:sp>
        </p:grpSp>
        <p:sp>
          <p:nvSpPr>
            <p:cNvPr id="11282" name="Rectangle 26"/>
            <p:cNvSpPr>
              <a:spLocks noChangeArrowheads="1"/>
            </p:cNvSpPr>
            <p:nvPr/>
          </p:nvSpPr>
          <p:spPr bwMode="auto">
            <a:xfrm>
              <a:off x="3536950" y="939800"/>
              <a:ext cx="1733550" cy="700027"/>
            </a:xfrm>
            <a:prstGeom prst="rect">
              <a:avLst/>
            </a:prstGeom>
            <a:noFill/>
            <a:ln w="9525">
              <a:noFill/>
              <a:miter lim="800000"/>
              <a:headEnd/>
              <a:tailEnd/>
            </a:ln>
          </p:spPr>
          <p:txBody>
            <a:bodyPr lIns="92075" tIns="46038" rIns="92075" bIns="46038">
              <a:spAutoFit/>
            </a:bodyPr>
            <a:lstStyle/>
            <a:p>
              <a:pPr algn="ctr" eaLnBrk="0" hangingPunct="0"/>
              <a:r>
                <a:rPr lang="en-US" b="1">
                  <a:solidFill>
                    <a:schemeClr val="tx2"/>
                  </a:solidFill>
                  <a:effectLst/>
                  <a:cs typeface="Arial" charset="0"/>
                </a:rPr>
                <a:t>Male – Female</a:t>
              </a:r>
            </a:p>
            <a:p>
              <a:pPr algn="ctr" eaLnBrk="0" hangingPunct="0"/>
              <a:r>
                <a:rPr lang="en-US" b="1">
                  <a:solidFill>
                    <a:schemeClr val="tx2"/>
                  </a:solidFill>
                  <a:effectLst/>
                  <a:cs typeface="Arial" charset="0"/>
                </a:rPr>
                <a:t>Gametes</a:t>
              </a:r>
            </a:p>
          </p:txBody>
        </p:sp>
        <p:sp>
          <p:nvSpPr>
            <p:cNvPr id="343067" name="Line 27"/>
            <p:cNvSpPr>
              <a:spLocks noChangeShapeType="1"/>
            </p:cNvSpPr>
            <p:nvPr/>
          </p:nvSpPr>
          <p:spPr bwMode="auto">
            <a:xfrm>
              <a:off x="4391566" y="2131871"/>
              <a:ext cx="1599010" cy="381325"/>
            </a:xfrm>
            <a:prstGeom prst="line">
              <a:avLst/>
            </a:prstGeom>
            <a:noFill/>
            <a:ln w="12700">
              <a:solidFill>
                <a:srgbClr val="FC0128"/>
              </a:solidFill>
              <a:round/>
              <a:headEnd type="stealth" w="med" len="lg"/>
              <a:tailEnd type="stealth" w="med" len="lg"/>
            </a:ln>
            <a:effectLst/>
          </p:spPr>
          <p:txBody>
            <a:bodyPr/>
            <a:lstStyle/>
            <a:p>
              <a:pPr>
                <a:defRPr/>
              </a:pPr>
              <a:endParaRPr lang="en-US"/>
            </a:p>
          </p:txBody>
        </p:sp>
        <p:sp>
          <p:nvSpPr>
            <p:cNvPr id="11284" name="Rectangle 28"/>
            <p:cNvSpPr>
              <a:spLocks noChangeArrowheads="1"/>
            </p:cNvSpPr>
            <p:nvPr/>
          </p:nvSpPr>
          <p:spPr bwMode="auto">
            <a:xfrm>
              <a:off x="3787553" y="2154238"/>
              <a:ext cx="941830" cy="566821"/>
            </a:xfrm>
            <a:prstGeom prst="rect">
              <a:avLst/>
            </a:prstGeom>
            <a:noFill/>
            <a:ln w="9525">
              <a:noFill/>
              <a:miter lim="800000"/>
              <a:headEnd/>
              <a:tailEnd/>
            </a:ln>
          </p:spPr>
          <p:txBody>
            <a:bodyPr wrap="none" lIns="92075" tIns="46038" rIns="92075" bIns="46038">
              <a:spAutoFit/>
            </a:bodyPr>
            <a:lstStyle/>
            <a:p>
              <a:pPr algn="ctr" eaLnBrk="0" hangingPunct="0"/>
              <a:r>
                <a:rPr lang="en-US" sz="1400" b="1">
                  <a:solidFill>
                    <a:srgbClr val="AF011E"/>
                  </a:solidFill>
                  <a:effectLst/>
                  <a:cs typeface="Arial" charset="0"/>
                </a:rPr>
                <a:t>Premating to</a:t>
              </a:r>
            </a:p>
            <a:p>
              <a:pPr algn="ctr" eaLnBrk="0" hangingPunct="0"/>
              <a:r>
                <a:rPr lang="en-US" sz="1400" b="1">
                  <a:solidFill>
                    <a:srgbClr val="AF011E"/>
                  </a:solidFill>
                  <a:effectLst/>
                  <a:cs typeface="Arial" charset="0"/>
                </a:rPr>
                <a:t>Conception</a:t>
              </a:r>
            </a:p>
          </p:txBody>
        </p:sp>
        <p:sp>
          <p:nvSpPr>
            <p:cNvPr id="343069" name="Line 29"/>
            <p:cNvSpPr>
              <a:spLocks noChangeShapeType="1"/>
            </p:cNvSpPr>
            <p:nvPr/>
          </p:nvSpPr>
          <p:spPr bwMode="auto">
            <a:xfrm flipV="1">
              <a:off x="4315423" y="5027881"/>
              <a:ext cx="2057602" cy="609777"/>
            </a:xfrm>
            <a:prstGeom prst="line">
              <a:avLst/>
            </a:prstGeom>
            <a:noFill/>
            <a:ln w="12700">
              <a:solidFill>
                <a:srgbClr val="CC99FF"/>
              </a:solidFill>
              <a:round/>
              <a:headEnd type="stealth" w="med" len="lg"/>
              <a:tailEnd type="stealth" w="med" len="lg"/>
            </a:ln>
            <a:effectLst/>
          </p:spPr>
          <p:txBody>
            <a:bodyPr/>
            <a:lstStyle/>
            <a:p>
              <a:pPr>
                <a:defRPr/>
              </a:pPr>
              <a:endParaRPr lang="en-US"/>
            </a:p>
          </p:txBody>
        </p:sp>
        <p:sp>
          <p:nvSpPr>
            <p:cNvPr id="11286" name="Rectangle 30"/>
            <p:cNvSpPr>
              <a:spLocks noChangeArrowheads="1"/>
            </p:cNvSpPr>
            <p:nvPr/>
          </p:nvSpPr>
          <p:spPr bwMode="auto">
            <a:xfrm rot="20657398">
              <a:off x="4425574" y="4860090"/>
              <a:ext cx="1116765" cy="566821"/>
            </a:xfrm>
            <a:prstGeom prst="rect">
              <a:avLst/>
            </a:prstGeom>
            <a:noFill/>
            <a:ln w="9525">
              <a:noFill/>
              <a:miter lim="800000"/>
              <a:headEnd/>
              <a:tailEnd/>
            </a:ln>
          </p:spPr>
          <p:txBody>
            <a:bodyPr wrap="none" lIns="92075" tIns="46038" rIns="92075" bIns="46038">
              <a:spAutoFit/>
            </a:bodyPr>
            <a:lstStyle/>
            <a:p>
              <a:pPr algn="ctr" eaLnBrk="0" hangingPunct="0"/>
              <a:r>
                <a:rPr lang="en-US" sz="1400" b="1">
                  <a:solidFill>
                    <a:srgbClr val="CC99FF"/>
                  </a:solidFill>
                  <a:effectLst/>
                  <a:cs typeface="Arial" charset="0"/>
                </a:rPr>
                <a:t>Weaning to</a:t>
              </a:r>
            </a:p>
            <a:p>
              <a:pPr algn="ctr" eaLnBrk="0" hangingPunct="0"/>
              <a:r>
                <a:rPr lang="en-US" sz="1400" b="1">
                  <a:solidFill>
                    <a:srgbClr val="CC99FF"/>
                  </a:solidFill>
                  <a:effectLst/>
                  <a:cs typeface="Arial" charset="0"/>
                </a:rPr>
                <a:t>Sexual Maturity</a:t>
              </a:r>
            </a:p>
          </p:txBody>
        </p:sp>
        <p:sp>
          <p:nvSpPr>
            <p:cNvPr id="11287" name="Rectangle 31"/>
            <p:cNvSpPr>
              <a:spLocks noChangeArrowheads="1"/>
            </p:cNvSpPr>
            <p:nvPr/>
          </p:nvSpPr>
          <p:spPr bwMode="auto">
            <a:xfrm>
              <a:off x="5189063" y="2611438"/>
              <a:ext cx="1005838" cy="566821"/>
            </a:xfrm>
            <a:prstGeom prst="rect">
              <a:avLst/>
            </a:prstGeom>
            <a:noFill/>
            <a:ln w="9525">
              <a:noFill/>
              <a:miter lim="800000"/>
              <a:headEnd/>
              <a:tailEnd/>
            </a:ln>
          </p:spPr>
          <p:txBody>
            <a:bodyPr wrap="none" lIns="92075" tIns="46038" rIns="92075" bIns="46038">
              <a:spAutoFit/>
            </a:bodyPr>
            <a:lstStyle/>
            <a:p>
              <a:pPr algn="ctr" eaLnBrk="0" hangingPunct="0"/>
              <a:r>
                <a:rPr lang="en-US" sz="1400" b="1">
                  <a:solidFill>
                    <a:srgbClr val="FF9900"/>
                  </a:solidFill>
                  <a:effectLst/>
                  <a:cs typeface="Arial" charset="0"/>
                </a:rPr>
                <a:t>Conception to</a:t>
              </a:r>
            </a:p>
            <a:p>
              <a:pPr algn="ctr" eaLnBrk="0" hangingPunct="0"/>
              <a:r>
                <a:rPr lang="en-US" sz="1400" b="1">
                  <a:solidFill>
                    <a:srgbClr val="FF9900"/>
                  </a:solidFill>
                  <a:effectLst/>
                  <a:cs typeface="Arial" charset="0"/>
                </a:rPr>
                <a:t>Implantation</a:t>
              </a:r>
            </a:p>
          </p:txBody>
        </p:sp>
        <p:sp>
          <p:nvSpPr>
            <p:cNvPr id="343072" name="Line 32"/>
            <p:cNvSpPr>
              <a:spLocks noChangeShapeType="1"/>
            </p:cNvSpPr>
            <p:nvPr/>
          </p:nvSpPr>
          <p:spPr bwMode="auto">
            <a:xfrm>
              <a:off x="5990576" y="2513196"/>
              <a:ext cx="610878" cy="532481"/>
            </a:xfrm>
            <a:prstGeom prst="line">
              <a:avLst/>
            </a:prstGeom>
            <a:noFill/>
            <a:ln w="12700">
              <a:solidFill>
                <a:srgbClr val="FF9900"/>
              </a:solidFill>
              <a:round/>
              <a:headEnd type="stealth" w="med" len="lg"/>
              <a:tailEnd type="stealth" w="med" len="lg"/>
            </a:ln>
            <a:effectLst/>
          </p:spPr>
          <p:txBody>
            <a:bodyPr/>
            <a:lstStyle/>
            <a:p>
              <a:pPr>
                <a:defRPr/>
              </a:pPr>
              <a:endParaRPr lang="en-US"/>
            </a:p>
          </p:txBody>
        </p:sp>
        <p:sp>
          <p:nvSpPr>
            <p:cNvPr id="343073" name="Line 33"/>
            <p:cNvSpPr>
              <a:spLocks noChangeShapeType="1"/>
            </p:cNvSpPr>
            <p:nvPr/>
          </p:nvSpPr>
          <p:spPr bwMode="auto">
            <a:xfrm flipH="1">
              <a:off x="6373024" y="4265231"/>
              <a:ext cx="456860" cy="762650"/>
            </a:xfrm>
            <a:prstGeom prst="line">
              <a:avLst/>
            </a:prstGeom>
            <a:noFill/>
            <a:ln w="12700">
              <a:solidFill>
                <a:srgbClr val="6699FF"/>
              </a:solidFill>
              <a:round/>
              <a:headEnd type="stealth" w="med" len="lg"/>
              <a:tailEnd type="stealth" w="med" len="lg"/>
            </a:ln>
            <a:effectLst/>
          </p:spPr>
          <p:txBody>
            <a:bodyPr/>
            <a:lstStyle/>
            <a:p>
              <a:pPr>
                <a:defRPr/>
              </a:pPr>
              <a:endParaRPr lang="en-US"/>
            </a:p>
          </p:txBody>
        </p:sp>
        <p:grpSp>
          <p:nvGrpSpPr>
            <p:cNvPr id="7" name="Group 34"/>
            <p:cNvGrpSpPr>
              <a:grpSpLocks/>
            </p:cNvGrpSpPr>
            <p:nvPr/>
          </p:nvGrpSpPr>
          <p:grpSpPr bwMode="auto">
            <a:xfrm>
              <a:off x="6143627" y="2108200"/>
              <a:ext cx="1874838" cy="862013"/>
              <a:chOff x="3870" y="1328"/>
              <a:chExt cx="1181" cy="543"/>
            </a:xfrm>
          </p:grpSpPr>
          <p:sp>
            <p:nvSpPr>
              <p:cNvPr id="11307" name="Rectangle 35"/>
              <p:cNvSpPr>
                <a:spLocks noChangeArrowheads="1"/>
              </p:cNvSpPr>
              <p:nvPr/>
            </p:nvSpPr>
            <p:spPr bwMode="auto">
              <a:xfrm>
                <a:off x="4628" y="1328"/>
                <a:ext cx="423" cy="252"/>
              </a:xfrm>
              <a:prstGeom prst="rect">
                <a:avLst/>
              </a:prstGeom>
              <a:noFill/>
              <a:ln w="9525">
                <a:noFill/>
                <a:miter lim="800000"/>
                <a:headEnd/>
                <a:tailEnd/>
              </a:ln>
            </p:spPr>
            <p:txBody>
              <a:bodyPr wrap="none" lIns="92075" tIns="46038" rIns="92075" bIns="46038">
                <a:spAutoFit/>
              </a:bodyPr>
              <a:lstStyle/>
              <a:p>
                <a:pPr eaLnBrk="0" hangingPunct="0"/>
                <a:r>
                  <a:rPr lang="en-US" b="1">
                    <a:solidFill>
                      <a:srgbClr val="0066FF"/>
                    </a:solidFill>
                    <a:effectLst/>
                    <a:cs typeface="Arial" charset="0"/>
                  </a:rPr>
                  <a:t>Zygote</a:t>
                </a:r>
              </a:p>
            </p:txBody>
          </p:sp>
          <p:grpSp>
            <p:nvGrpSpPr>
              <p:cNvPr id="8" name="Group 36"/>
              <p:cNvGrpSpPr>
                <a:grpSpLocks/>
              </p:cNvGrpSpPr>
              <p:nvPr/>
            </p:nvGrpSpPr>
            <p:grpSpPr bwMode="auto">
              <a:xfrm>
                <a:off x="3870" y="1487"/>
                <a:ext cx="816" cy="384"/>
                <a:chOff x="3870" y="1487"/>
                <a:chExt cx="816" cy="384"/>
              </a:xfrm>
            </p:grpSpPr>
            <p:sp>
              <p:nvSpPr>
                <p:cNvPr id="343077" name="Line 37"/>
                <p:cNvSpPr>
                  <a:spLocks noChangeShapeType="1"/>
                </p:cNvSpPr>
                <p:nvPr/>
              </p:nvSpPr>
              <p:spPr bwMode="auto">
                <a:xfrm flipV="1">
                  <a:off x="4156" y="1487"/>
                  <a:ext cx="530" cy="384"/>
                </a:xfrm>
                <a:prstGeom prst="line">
                  <a:avLst/>
                </a:prstGeom>
                <a:noFill/>
                <a:ln w="12700">
                  <a:solidFill>
                    <a:schemeClr val="tx1"/>
                  </a:solidFill>
                  <a:round/>
                  <a:headEnd type="none" w="sm" len="sm"/>
                  <a:tailEnd type="none" w="sm" len="sm"/>
                </a:ln>
                <a:effectLst/>
              </p:spPr>
              <p:txBody>
                <a:bodyPr/>
                <a:lstStyle/>
                <a:p>
                  <a:pPr>
                    <a:defRPr/>
                  </a:pPr>
                  <a:endParaRPr lang="en-US"/>
                </a:p>
              </p:txBody>
            </p:sp>
            <p:sp>
              <p:nvSpPr>
                <p:cNvPr id="343078" name="Line 38"/>
                <p:cNvSpPr>
                  <a:spLocks noChangeShapeType="1"/>
                </p:cNvSpPr>
                <p:nvPr/>
              </p:nvSpPr>
              <p:spPr bwMode="auto">
                <a:xfrm flipV="1">
                  <a:off x="3870" y="1487"/>
                  <a:ext cx="816" cy="96"/>
                </a:xfrm>
                <a:prstGeom prst="line">
                  <a:avLst/>
                </a:prstGeom>
                <a:noFill/>
                <a:ln w="12700">
                  <a:solidFill>
                    <a:schemeClr val="tx1"/>
                  </a:solidFill>
                  <a:round/>
                  <a:headEnd type="none" w="sm" len="sm"/>
                  <a:tailEnd type="none" w="sm" len="sm"/>
                </a:ln>
                <a:effectLst/>
              </p:spPr>
              <p:txBody>
                <a:bodyPr/>
                <a:lstStyle/>
                <a:p>
                  <a:pPr>
                    <a:defRPr/>
                  </a:pPr>
                  <a:endParaRPr lang="en-US"/>
                </a:p>
              </p:txBody>
            </p:sp>
          </p:grpSp>
        </p:grpSp>
        <p:grpSp>
          <p:nvGrpSpPr>
            <p:cNvPr id="9" name="Group 39"/>
            <p:cNvGrpSpPr>
              <a:grpSpLocks/>
            </p:cNvGrpSpPr>
            <p:nvPr/>
          </p:nvGrpSpPr>
          <p:grpSpPr bwMode="auto">
            <a:xfrm>
              <a:off x="6905627" y="2908300"/>
              <a:ext cx="1423988" cy="747713"/>
              <a:chOff x="4350" y="1832"/>
              <a:chExt cx="897" cy="471"/>
            </a:xfrm>
          </p:grpSpPr>
          <p:sp>
            <p:nvSpPr>
              <p:cNvPr id="11303" name="Rectangle 40"/>
              <p:cNvSpPr>
                <a:spLocks noChangeArrowheads="1"/>
              </p:cNvSpPr>
              <p:nvPr/>
            </p:nvSpPr>
            <p:spPr bwMode="auto">
              <a:xfrm>
                <a:off x="4772" y="1832"/>
                <a:ext cx="475" cy="252"/>
              </a:xfrm>
              <a:prstGeom prst="rect">
                <a:avLst/>
              </a:prstGeom>
              <a:noFill/>
              <a:ln w="9525">
                <a:noFill/>
                <a:miter lim="800000"/>
                <a:headEnd/>
                <a:tailEnd/>
              </a:ln>
            </p:spPr>
            <p:txBody>
              <a:bodyPr wrap="none" lIns="92075" tIns="46038" rIns="92075" bIns="46038">
                <a:spAutoFit/>
              </a:bodyPr>
              <a:lstStyle/>
              <a:p>
                <a:pPr eaLnBrk="0" hangingPunct="0"/>
                <a:r>
                  <a:rPr lang="en-US" b="1">
                    <a:solidFill>
                      <a:srgbClr val="0066FF"/>
                    </a:solidFill>
                    <a:effectLst/>
                    <a:cs typeface="Arial" charset="0"/>
                  </a:rPr>
                  <a:t>Embryo</a:t>
                </a:r>
              </a:p>
            </p:txBody>
          </p:sp>
          <p:grpSp>
            <p:nvGrpSpPr>
              <p:cNvPr id="10" name="Group 41"/>
              <p:cNvGrpSpPr>
                <a:grpSpLocks/>
              </p:cNvGrpSpPr>
              <p:nvPr/>
            </p:nvGrpSpPr>
            <p:grpSpPr bwMode="auto">
              <a:xfrm>
                <a:off x="4350" y="1871"/>
                <a:ext cx="432" cy="432"/>
                <a:chOff x="4350" y="1871"/>
                <a:chExt cx="432" cy="432"/>
              </a:xfrm>
            </p:grpSpPr>
            <p:sp>
              <p:nvSpPr>
                <p:cNvPr id="343082" name="Line 42"/>
                <p:cNvSpPr>
                  <a:spLocks noChangeShapeType="1"/>
                </p:cNvSpPr>
                <p:nvPr/>
              </p:nvSpPr>
              <p:spPr bwMode="auto">
                <a:xfrm>
                  <a:off x="4350" y="1871"/>
                  <a:ext cx="432" cy="48"/>
                </a:xfrm>
                <a:prstGeom prst="line">
                  <a:avLst/>
                </a:prstGeom>
                <a:noFill/>
                <a:ln w="12700">
                  <a:solidFill>
                    <a:schemeClr val="tx1"/>
                  </a:solidFill>
                  <a:round/>
                  <a:headEnd type="none" w="sm" len="sm"/>
                  <a:tailEnd type="none" w="sm" len="sm"/>
                </a:ln>
                <a:effectLst/>
              </p:spPr>
              <p:txBody>
                <a:bodyPr/>
                <a:lstStyle/>
                <a:p>
                  <a:pPr>
                    <a:defRPr/>
                  </a:pPr>
                  <a:endParaRPr lang="en-US"/>
                </a:p>
              </p:txBody>
            </p:sp>
            <p:sp>
              <p:nvSpPr>
                <p:cNvPr id="343083" name="Line 43"/>
                <p:cNvSpPr>
                  <a:spLocks noChangeShapeType="1"/>
                </p:cNvSpPr>
                <p:nvPr/>
              </p:nvSpPr>
              <p:spPr bwMode="auto">
                <a:xfrm flipV="1">
                  <a:off x="4494" y="1919"/>
                  <a:ext cx="288" cy="384"/>
                </a:xfrm>
                <a:prstGeom prst="line">
                  <a:avLst/>
                </a:prstGeom>
                <a:noFill/>
                <a:ln w="12700">
                  <a:solidFill>
                    <a:schemeClr val="tx1"/>
                  </a:solidFill>
                  <a:round/>
                  <a:headEnd type="none" w="sm" len="sm"/>
                  <a:tailEnd type="none" w="sm" len="sm"/>
                </a:ln>
                <a:effectLst/>
              </p:spPr>
              <p:txBody>
                <a:bodyPr/>
                <a:lstStyle/>
                <a:p>
                  <a:pPr>
                    <a:defRPr/>
                  </a:pPr>
                  <a:endParaRPr lang="en-US"/>
                </a:p>
              </p:txBody>
            </p:sp>
          </p:grpSp>
        </p:grpSp>
        <p:grpSp>
          <p:nvGrpSpPr>
            <p:cNvPr id="11" name="Group 44"/>
            <p:cNvGrpSpPr>
              <a:grpSpLocks/>
            </p:cNvGrpSpPr>
            <p:nvPr/>
          </p:nvGrpSpPr>
          <p:grpSpPr bwMode="auto">
            <a:xfrm>
              <a:off x="7134228" y="3808413"/>
              <a:ext cx="1087438" cy="609600"/>
              <a:chOff x="4494" y="2399"/>
              <a:chExt cx="685" cy="384"/>
            </a:xfrm>
          </p:grpSpPr>
          <p:sp>
            <p:nvSpPr>
              <p:cNvPr id="11299" name="Rectangle 45"/>
              <p:cNvSpPr>
                <a:spLocks noChangeArrowheads="1"/>
              </p:cNvSpPr>
              <p:nvPr/>
            </p:nvSpPr>
            <p:spPr bwMode="auto">
              <a:xfrm>
                <a:off x="4820" y="2432"/>
                <a:ext cx="359" cy="252"/>
              </a:xfrm>
              <a:prstGeom prst="rect">
                <a:avLst/>
              </a:prstGeom>
              <a:noFill/>
              <a:ln w="9525">
                <a:noFill/>
                <a:miter lim="800000"/>
                <a:headEnd/>
                <a:tailEnd/>
              </a:ln>
            </p:spPr>
            <p:txBody>
              <a:bodyPr wrap="none" lIns="92075" tIns="46038" rIns="92075" bIns="46038">
                <a:spAutoFit/>
              </a:bodyPr>
              <a:lstStyle/>
              <a:p>
                <a:pPr eaLnBrk="0" hangingPunct="0"/>
                <a:r>
                  <a:rPr lang="en-US" b="1">
                    <a:solidFill>
                      <a:srgbClr val="0066FF"/>
                    </a:solidFill>
                    <a:effectLst/>
                    <a:cs typeface="Arial" charset="0"/>
                  </a:rPr>
                  <a:t>Fetus</a:t>
                </a:r>
              </a:p>
            </p:txBody>
          </p:sp>
          <p:grpSp>
            <p:nvGrpSpPr>
              <p:cNvPr id="12" name="Group 46"/>
              <p:cNvGrpSpPr>
                <a:grpSpLocks/>
              </p:cNvGrpSpPr>
              <p:nvPr/>
            </p:nvGrpSpPr>
            <p:grpSpPr bwMode="auto">
              <a:xfrm>
                <a:off x="4494" y="2399"/>
                <a:ext cx="288" cy="384"/>
                <a:chOff x="4494" y="2399"/>
                <a:chExt cx="288" cy="384"/>
              </a:xfrm>
            </p:grpSpPr>
            <p:sp>
              <p:nvSpPr>
                <p:cNvPr id="343087" name="Line 47"/>
                <p:cNvSpPr>
                  <a:spLocks noChangeShapeType="1"/>
                </p:cNvSpPr>
                <p:nvPr/>
              </p:nvSpPr>
              <p:spPr bwMode="auto">
                <a:xfrm>
                  <a:off x="4494" y="2399"/>
                  <a:ext cx="288" cy="144"/>
                </a:xfrm>
                <a:prstGeom prst="line">
                  <a:avLst/>
                </a:prstGeom>
                <a:noFill/>
                <a:ln w="12700">
                  <a:solidFill>
                    <a:schemeClr val="tx1"/>
                  </a:solidFill>
                  <a:round/>
                  <a:headEnd type="none" w="sm" len="sm"/>
                  <a:tailEnd type="none" w="sm" len="sm"/>
                </a:ln>
                <a:effectLst/>
              </p:spPr>
              <p:txBody>
                <a:bodyPr/>
                <a:lstStyle/>
                <a:p>
                  <a:pPr>
                    <a:defRPr/>
                  </a:pPr>
                  <a:endParaRPr lang="en-US"/>
                </a:p>
              </p:txBody>
            </p:sp>
            <p:sp>
              <p:nvSpPr>
                <p:cNvPr id="343088" name="Line 48"/>
                <p:cNvSpPr>
                  <a:spLocks noChangeShapeType="1"/>
                </p:cNvSpPr>
                <p:nvPr/>
              </p:nvSpPr>
              <p:spPr bwMode="auto">
                <a:xfrm flipV="1">
                  <a:off x="4494" y="2543"/>
                  <a:ext cx="288" cy="240"/>
                </a:xfrm>
                <a:prstGeom prst="line">
                  <a:avLst/>
                </a:prstGeom>
                <a:noFill/>
                <a:ln w="12700">
                  <a:solidFill>
                    <a:schemeClr val="tx1"/>
                  </a:solidFill>
                  <a:round/>
                  <a:headEnd type="none" w="sm" len="sm"/>
                  <a:tailEnd type="none" w="sm" len="sm"/>
                </a:ln>
                <a:effectLst/>
              </p:spPr>
              <p:txBody>
                <a:bodyPr/>
                <a:lstStyle/>
                <a:p>
                  <a:pPr>
                    <a:defRPr/>
                  </a:pPr>
                  <a:endParaRPr lang="en-US"/>
                </a:p>
              </p:txBody>
            </p:sp>
          </p:grpSp>
        </p:grpSp>
        <p:sp>
          <p:nvSpPr>
            <p:cNvPr id="343089" name="Line 49"/>
            <p:cNvSpPr>
              <a:spLocks noChangeShapeType="1"/>
            </p:cNvSpPr>
            <p:nvPr/>
          </p:nvSpPr>
          <p:spPr bwMode="auto">
            <a:xfrm>
              <a:off x="6525311" y="2970099"/>
              <a:ext cx="304573" cy="685355"/>
            </a:xfrm>
            <a:prstGeom prst="line">
              <a:avLst/>
            </a:prstGeom>
            <a:noFill/>
            <a:ln w="12700">
              <a:solidFill>
                <a:schemeClr val="tx2"/>
              </a:solidFill>
              <a:round/>
              <a:headEnd type="stealth" w="med" len="lg"/>
              <a:tailEnd type="stealth" w="med" len="lg"/>
            </a:ln>
            <a:effectLst/>
          </p:spPr>
          <p:txBody>
            <a:bodyPr/>
            <a:lstStyle/>
            <a:p>
              <a:pPr>
                <a:defRPr/>
              </a:pPr>
              <a:endParaRPr lang="en-US"/>
            </a:p>
          </p:txBody>
        </p:sp>
        <p:sp>
          <p:nvSpPr>
            <p:cNvPr id="343090" name="Line 50"/>
            <p:cNvSpPr>
              <a:spLocks noChangeShapeType="1"/>
            </p:cNvSpPr>
            <p:nvPr/>
          </p:nvSpPr>
          <p:spPr bwMode="auto">
            <a:xfrm>
              <a:off x="6829884" y="3655455"/>
              <a:ext cx="0" cy="687072"/>
            </a:xfrm>
            <a:prstGeom prst="line">
              <a:avLst/>
            </a:prstGeom>
            <a:noFill/>
            <a:ln w="12700">
              <a:solidFill>
                <a:srgbClr val="00CC66"/>
              </a:solidFill>
              <a:round/>
              <a:headEnd type="stealth" w="med" len="lg"/>
              <a:tailEnd type="stealth" w="med" len="lg"/>
            </a:ln>
            <a:effectLst/>
          </p:spPr>
          <p:txBody>
            <a:bodyPr/>
            <a:lstStyle/>
            <a:p>
              <a:pPr>
                <a:defRPr/>
              </a:pPr>
              <a:endParaRPr lang="en-US"/>
            </a:p>
          </p:txBody>
        </p:sp>
        <p:sp>
          <p:nvSpPr>
            <p:cNvPr id="11295" name="Rectangle 51"/>
            <p:cNvSpPr>
              <a:spLocks noChangeArrowheads="1"/>
            </p:cNvSpPr>
            <p:nvPr/>
          </p:nvSpPr>
          <p:spPr bwMode="auto">
            <a:xfrm>
              <a:off x="4929977" y="3221038"/>
              <a:ext cx="1589097" cy="566821"/>
            </a:xfrm>
            <a:prstGeom prst="rect">
              <a:avLst/>
            </a:prstGeom>
            <a:noFill/>
            <a:ln w="9525">
              <a:noFill/>
              <a:miter lim="800000"/>
              <a:headEnd/>
              <a:tailEnd/>
            </a:ln>
          </p:spPr>
          <p:txBody>
            <a:bodyPr wrap="none" lIns="92075" tIns="46038" rIns="92075" bIns="46038">
              <a:spAutoFit/>
            </a:bodyPr>
            <a:lstStyle/>
            <a:p>
              <a:pPr algn="ctr" eaLnBrk="0" hangingPunct="0"/>
              <a:r>
                <a:rPr lang="en-US" sz="1400" b="1">
                  <a:solidFill>
                    <a:schemeClr val="tx2"/>
                  </a:solidFill>
                  <a:effectLst/>
                  <a:cs typeface="Arial" charset="0"/>
                </a:rPr>
                <a:t>Implantation to Closure</a:t>
              </a:r>
            </a:p>
            <a:p>
              <a:pPr algn="ctr" eaLnBrk="0" hangingPunct="0"/>
              <a:r>
                <a:rPr lang="en-US" sz="1400" b="1">
                  <a:solidFill>
                    <a:schemeClr val="tx2"/>
                  </a:solidFill>
                  <a:effectLst/>
                  <a:cs typeface="Arial" charset="0"/>
                </a:rPr>
                <a:t>of Hard Palate</a:t>
              </a:r>
            </a:p>
          </p:txBody>
        </p:sp>
        <p:sp>
          <p:nvSpPr>
            <p:cNvPr id="11296" name="Rectangle 52"/>
            <p:cNvSpPr>
              <a:spLocks noChangeArrowheads="1"/>
            </p:cNvSpPr>
            <p:nvPr/>
          </p:nvSpPr>
          <p:spPr bwMode="auto">
            <a:xfrm>
              <a:off x="5062272" y="3830638"/>
              <a:ext cx="1505482" cy="566821"/>
            </a:xfrm>
            <a:prstGeom prst="rect">
              <a:avLst/>
            </a:prstGeom>
            <a:noFill/>
            <a:ln w="9525">
              <a:noFill/>
              <a:miter lim="800000"/>
              <a:headEnd/>
              <a:tailEnd/>
            </a:ln>
          </p:spPr>
          <p:txBody>
            <a:bodyPr wrap="none" lIns="92075" tIns="46038" rIns="92075" bIns="46038">
              <a:spAutoFit/>
            </a:bodyPr>
            <a:lstStyle/>
            <a:p>
              <a:pPr algn="ctr" eaLnBrk="0" hangingPunct="0"/>
              <a:r>
                <a:rPr lang="en-US" sz="1400" b="1">
                  <a:solidFill>
                    <a:srgbClr val="00CC66"/>
                  </a:solidFill>
                  <a:effectLst/>
                  <a:cs typeface="Arial" charset="0"/>
                </a:rPr>
                <a:t>Hard Palate Closure to</a:t>
              </a:r>
            </a:p>
            <a:p>
              <a:pPr algn="ctr" eaLnBrk="0" hangingPunct="0"/>
              <a:r>
                <a:rPr lang="en-US" sz="1400" b="1">
                  <a:solidFill>
                    <a:srgbClr val="00CC66"/>
                  </a:solidFill>
                  <a:effectLst/>
                  <a:cs typeface="Arial" charset="0"/>
                </a:rPr>
                <a:t> End of Pregnancy</a:t>
              </a:r>
            </a:p>
          </p:txBody>
        </p:sp>
        <p:sp>
          <p:nvSpPr>
            <p:cNvPr id="11297" name="Rectangle 53"/>
            <p:cNvSpPr>
              <a:spLocks noChangeArrowheads="1"/>
            </p:cNvSpPr>
            <p:nvPr/>
          </p:nvSpPr>
          <p:spPr bwMode="auto">
            <a:xfrm>
              <a:off x="5636226" y="4440239"/>
              <a:ext cx="689362" cy="566821"/>
            </a:xfrm>
            <a:prstGeom prst="rect">
              <a:avLst/>
            </a:prstGeom>
            <a:noFill/>
            <a:ln w="9525">
              <a:noFill/>
              <a:miter lim="800000"/>
              <a:headEnd/>
              <a:tailEnd/>
            </a:ln>
          </p:spPr>
          <p:txBody>
            <a:bodyPr wrap="none" lIns="92075" tIns="46038" rIns="92075" bIns="46038">
              <a:spAutoFit/>
            </a:bodyPr>
            <a:lstStyle/>
            <a:p>
              <a:pPr algn="ctr" eaLnBrk="0" hangingPunct="0"/>
              <a:r>
                <a:rPr lang="en-US" sz="1400" b="1">
                  <a:solidFill>
                    <a:srgbClr val="6699FF"/>
                  </a:solidFill>
                  <a:effectLst/>
                  <a:cs typeface="Arial" charset="0"/>
                </a:rPr>
                <a:t>Birth to</a:t>
              </a:r>
            </a:p>
            <a:p>
              <a:pPr algn="ctr" eaLnBrk="0" hangingPunct="0"/>
              <a:r>
                <a:rPr lang="en-US" sz="1400" b="1">
                  <a:solidFill>
                    <a:srgbClr val="6699FF"/>
                  </a:solidFill>
                  <a:effectLst/>
                  <a:cs typeface="Arial" charset="0"/>
                </a:rPr>
                <a:t>Weaning</a:t>
              </a:r>
            </a:p>
          </p:txBody>
        </p:sp>
        <p:sp>
          <p:nvSpPr>
            <p:cNvPr id="11298" name="Text Box 54"/>
            <p:cNvSpPr txBox="1">
              <a:spLocks noChangeArrowheads="1"/>
            </p:cNvSpPr>
            <p:nvPr/>
          </p:nvSpPr>
          <p:spPr bwMode="auto">
            <a:xfrm rot="10800000" flipV="1">
              <a:off x="1098550" y="5526251"/>
              <a:ext cx="1195388" cy="299714"/>
            </a:xfrm>
            <a:prstGeom prst="rect">
              <a:avLst/>
            </a:prstGeom>
            <a:noFill/>
            <a:ln w="9525">
              <a:noFill/>
              <a:miter lim="800000"/>
              <a:headEnd/>
              <a:tailEnd/>
            </a:ln>
          </p:spPr>
          <p:txBody>
            <a:bodyPr>
              <a:spAutoFit/>
            </a:bodyPr>
            <a:lstStyle/>
            <a:p>
              <a:r>
                <a:rPr lang="en-US" sz="1200">
                  <a:effectLst/>
                  <a:latin typeface="Tahoma" pitchFamily="34" charset="0"/>
                  <a:cs typeface="Arial" charset="0"/>
                </a:rPr>
                <a:t>Christian, 2001</a:t>
              </a: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388408" y="290512"/>
            <a:ext cx="11245850" cy="1143000"/>
          </a:xfrm>
          <a:prstGeom prst="rect">
            <a:avLst/>
          </a:prstGeom>
        </p:spPr>
        <p:txBody>
          <a:bodyPr/>
          <a:lstStyle/>
          <a:p>
            <a:pPr eaLnBrk="1" hangingPunct="1"/>
            <a:r>
              <a:rPr lang="en-US" dirty="0" smtClean="0"/>
              <a:t>Why is this field important?</a:t>
            </a:r>
          </a:p>
        </p:txBody>
      </p:sp>
      <p:sp>
        <p:nvSpPr>
          <p:cNvPr id="5123" name="Rectangle 3"/>
          <p:cNvSpPr>
            <a:spLocks noGrp="1" noChangeArrowheads="1"/>
          </p:cNvSpPr>
          <p:nvPr>
            <p:ph type="body" idx="4294967295"/>
          </p:nvPr>
        </p:nvSpPr>
        <p:spPr>
          <a:xfrm>
            <a:off x="2336800" y="1539875"/>
            <a:ext cx="7416800" cy="609600"/>
          </a:xfrm>
          <a:prstGeom prst="rect">
            <a:avLst/>
          </a:prstGeom>
          <a:solidFill>
            <a:schemeClr val="accent1"/>
          </a:solidFill>
        </p:spPr>
        <p:txBody>
          <a:bodyPr anchor="ctr"/>
          <a:lstStyle/>
          <a:p>
            <a:pPr marL="228600" indent="-228600" algn="ctr" eaLnBrk="1" hangingPunct="1">
              <a:buFontTx/>
              <a:buNone/>
            </a:pPr>
            <a:r>
              <a:rPr lang="en-US" dirty="0" smtClean="0"/>
              <a:t>Thalidomide Tragedy</a:t>
            </a:r>
          </a:p>
        </p:txBody>
      </p:sp>
      <p:sp>
        <p:nvSpPr>
          <p:cNvPr id="5127" name="Rectangle 7"/>
          <p:cNvSpPr>
            <a:spLocks noChangeArrowheads="1"/>
          </p:cNvSpPr>
          <p:nvPr/>
        </p:nvSpPr>
        <p:spPr bwMode="auto">
          <a:xfrm>
            <a:off x="694267" y="5765800"/>
            <a:ext cx="10769600" cy="431800"/>
          </a:xfrm>
          <a:prstGeom prst="rect">
            <a:avLst/>
          </a:prstGeom>
          <a:noFill/>
          <a:ln w="9525">
            <a:noFill/>
            <a:miter lim="800000"/>
            <a:headEnd/>
            <a:tailEnd/>
          </a:ln>
        </p:spPr>
        <p:txBody>
          <a:bodyPr/>
          <a:lstStyle/>
          <a:p>
            <a:pPr marL="228600" indent="-228600" algn="ctr">
              <a:lnSpc>
                <a:spcPct val="80000"/>
              </a:lnSpc>
              <a:spcBef>
                <a:spcPct val="20000"/>
              </a:spcBef>
            </a:pPr>
            <a:r>
              <a:rPr lang="en-US" sz="2000"/>
              <a:t>Sedative-hypnotic that produced over 5000 children with birth defects</a:t>
            </a:r>
          </a:p>
        </p:txBody>
      </p:sp>
      <p:pic>
        <p:nvPicPr>
          <p:cNvPr id="5128" name="Picture 8" descr="thalidomidecollage1"/>
          <p:cNvPicPr>
            <a:picLocks noChangeAspect="1" noChangeArrowheads="1"/>
          </p:cNvPicPr>
          <p:nvPr/>
        </p:nvPicPr>
        <p:blipFill>
          <a:blip r:embed="rId2" cstate="print"/>
          <a:srcRect/>
          <a:stretch>
            <a:fillRect/>
          </a:stretch>
        </p:blipFill>
        <p:spPr bwMode="auto">
          <a:xfrm>
            <a:off x="2336800" y="2297906"/>
            <a:ext cx="7497233" cy="3319463"/>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dissolve">
                                      <p:cBhvr>
                                        <p:cTn id="7" dur="500"/>
                                        <p:tgtEl>
                                          <p:spTgt spid="512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5123">
                                            <p:bg/>
                                          </p:spTgt>
                                        </p:tgtEl>
                                        <p:attrNameLst>
                                          <p:attrName>style.visibility</p:attrName>
                                        </p:attrNameLst>
                                      </p:cBhvr>
                                      <p:to>
                                        <p:strVal val="visible"/>
                                      </p:to>
                                    </p:set>
                                    <p:anim calcmode="lin" valueType="num">
                                      <p:cBhvr>
                                        <p:cTn id="11" dur="1000" fill="hold"/>
                                        <p:tgtEl>
                                          <p:spTgt spid="5123">
                                            <p:bg/>
                                          </p:spTgt>
                                        </p:tgtEl>
                                        <p:attrNameLst>
                                          <p:attrName>ppt_w</p:attrName>
                                        </p:attrNameLst>
                                      </p:cBhvr>
                                      <p:tavLst>
                                        <p:tav tm="0">
                                          <p:val>
                                            <p:strVal val="#ppt_w*0.70"/>
                                          </p:val>
                                        </p:tav>
                                        <p:tav tm="100000">
                                          <p:val>
                                            <p:strVal val="#ppt_w"/>
                                          </p:val>
                                        </p:tav>
                                      </p:tavLst>
                                    </p:anim>
                                    <p:anim calcmode="lin" valueType="num">
                                      <p:cBhvr>
                                        <p:cTn id="12" dur="1000" fill="hold"/>
                                        <p:tgtEl>
                                          <p:spTgt spid="5123">
                                            <p:bg/>
                                          </p:spTgt>
                                        </p:tgtEl>
                                        <p:attrNameLst>
                                          <p:attrName>ppt_h</p:attrName>
                                        </p:attrNameLst>
                                      </p:cBhvr>
                                      <p:tavLst>
                                        <p:tav tm="0">
                                          <p:val>
                                            <p:strVal val="#ppt_h"/>
                                          </p:val>
                                        </p:tav>
                                        <p:tav tm="100000">
                                          <p:val>
                                            <p:strVal val="#ppt_h"/>
                                          </p:val>
                                        </p:tav>
                                      </p:tavLst>
                                    </p:anim>
                                    <p:animEffect transition="in" filter="fade">
                                      <p:cBhvr>
                                        <p:cTn id="13" dur="1000"/>
                                        <p:tgtEl>
                                          <p:spTgt spid="5123">
                                            <p:bg/>
                                          </p:spTgt>
                                        </p:tgtEl>
                                      </p:cBhvr>
                                    </p:animEffect>
                                  </p:childTnLst>
                                </p:cTn>
                              </p:par>
                            </p:childTnLst>
                          </p:cTn>
                        </p:par>
                        <p:par>
                          <p:cTn id="14" fill="hold">
                            <p:stCondLst>
                              <p:cond delay="1500"/>
                            </p:stCondLst>
                            <p:childTnLst>
                              <p:par>
                                <p:cTn id="15" presetID="55" presetClass="entr" presetSubtype="0" fill="hold" grpId="0" nodeType="afterEffect">
                                  <p:stCondLst>
                                    <p:cond delay="0"/>
                                  </p:stCondLst>
                                  <p:childTnLst>
                                    <p:set>
                                      <p:cBhvr>
                                        <p:cTn id="16" dur="1" fill="hold">
                                          <p:stCondLst>
                                            <p:cond delay="0"/>
                                          </p:stCondLst>
                                        </p:cTn>
                                        <p:tgtEl>
                                          <p:spTgt spid="5123">
                                            <p:txEl>
                                              <p:pRg st="0" end="0"/>
                                            </p:txEl>
                                          </p:spTgt>
                                        </p:tgtEl>
                                        <p:attrNameLst>
                                          <p:attrName>style.visibility</p:attrName>
                                        </p:attrNameLst>
                                      </p:cBhvr>
                                      <p:to>
                                        <p:strVal val="visible"/>
                                      </p:to>
                                    </p:set>
                                    <p:anim calcmode="lin" valueType="num">
                                      <p:cBhvr>
                                        <p:cTn id="17" dur="1000" fill="hold"/>
                                        <p:tgtEl>
                                          <p:spTgt spid="5123">
                                            <p:txEl>
                                              <p:pRg st="0" end="0"/>
                                            </p:txEl>
                                          </p:spTgt>
                                        </p:tgtEl>
                                        <p:attrNameLst>
                                          <p:attrName>ppt_w</p:attrName>
                                        </p:attrNameLst>
                                      </p:cBhvr>
                                      <p:tavLst>
                                        <p:tav tm="0">
                                          <p:val>
                                            <p:strVal val="#ppt_w*0.70"/>
                                          </p:val>
                                        </p:tav>
                                        <p:tav tm="100000">
                                          <p:val>
                                            <p:strVal val="#ppt_w"/>
                                          </p:val>
                                        </p:tav>
                                      </p:tavLst>
                                    </p:anim>
                                    <p:anim calcmode="lin" valueType="num">
                                      <p:cBhvr>
                                        <p:cTn id="18" dur="1000" fill="hold"/>
                                        <p:tgtEl>
                                          <p:spTgt spid="5123">
                                            <p:txEl>
                                              <p:pRg st="0" end="0"/>
                                            </p:txEl>
                                          </p:spTgt>
                                        </p:tgtEl>
                                        <p:attrNameLst>
                                          <p:attrName>ppt_h</p:attrName>
                                        </p:attrNameLst>
                                      </p:cBhvr>
                                      <p:tavLst>
                                        <p:tav tm="0">
                                          <p:val>
                                            <p:strVal val="#ppt_h"/>
                                          </p:val>
                                        </p:tav>
                                        <p:tav tm="100000">
                                          <p:val>
                                            <p:strVal val="#ppt_h"/>
                                          </p:val>
                                        </p:tav>
                                      </p:tavLst>
                                    </p:anim>
                                    <p:animEffect transition="in" filter="fade">
                                      <p:cBhvr>
                                        <p:cTn id="19" dur="1000"/>
                                        <p:tgtEl>
                                          <p:spTgt spid="5123">
                                            <p:txEl>
                                              <p:pRg st="0" end="0"/>
                                            </p:txEl>
                                          </p:spTgt>
                                        </p:tgtEl>
                                      </p:cBhvr>
                                    </p:animEffect>
                                  </p:childTnLst>
                                </p:cTn>
                              </p:par>
                            </p:childTnLst>
                          </p:cTn>
                        </p:par>
                        <p:par>
                          <p:cTn id="20" fill="hold">
                            <p:stCondLst>
                              <p:cond delay="2500"/>
                            </p:stCondLst>
                            <p:childTnLst>
                              <p:par>
                                <p:cTn id="21" presetID="42" presetClass="entr" presetSubtype="0" fill="hold" nodeType="afterEffect">
                                  <p:stCondLst>
                                    <p:cond delay="500"/>
                                  </p:stCondLst>
                                  <p:childTnLst>
                                    <p:set>
                                      <p:cBhvr>
                                        <p:cTn id="22" dur="1" fill="hold">
                                          <p:stCondLst>
                                            <p:cond delay="0"/>
                                          </p:stCondLst>
                                        </p:cTn>
                                        <p:tgtEl>
                                          <p:spTgt spid="5128"/>
                                        </p:tgtEl>
                                        <p:attrNameLst>
                                          <p:attrName>style.visibility</p:attrName>
                                        </p:attrNameLst>
                                      </p:cBhvr>
                                      <p:to>
                                        <p:strVal val="visible"/>
                                      </p:to>
                                    </p:set>
                                    <p:animEffect transition="in" filter="fade">
                                      <p:cBhvr>
                                        <p:cTn id="23" dur="2000"/>
                                        <p:tgtEl>
                                          <p:spTgt spid="5128"/>
                                        </p:tgtEl>
                                      </p:cBhvr>
                                    </p:animEffect>
                                    <p:anim calcmode="lin" valueType="num">
                                      <p:cBhvr>
                                        <p:cTn id="24" dur="2000" fill="hold"/>
                                        <p:tgtEl>
                                          <p:spTgt spid="5128"/>
                                        </p:tgtEl>
                                        <p:attrNameLst>
                                          <p:attrName>ppt_x</p:attrName>
                                        </p:attrNameLst>
                                      </p:cBhvr>
                                      <p:tavLst>
                                        <p:tav tm="0">
                                          <p:val>
                                            <p:strVal val="#ppt_x"/>
                                          </p:val>
                                        </p:tav>
                                        <p:tav tm="100000">
                                          <p:val>
                                            <p:strVal val="#ppt_x"/>
                                          </p:val>
                                        </p:tav>
                                      </p:tavLst>
                                    </p:anim>
                                    <p:anim calcmode="lin" valueType="num">
                                      <p:cBhvr>
                                        <p:cTn id="25" dur="2000" fill="hold"/>
                                        <p:tgtEl>
                                          <p:spTgt spid="5128"/>
                                        </p:tgtEl>
                                        <p:attrNameLst>
                                          <p:attrName>ppt_y</p:attrName>
                                        </p:attrNameLst>
                                      </p:cBhvr>
                                      <p:tavLst>
                                        <p:tav tm="0">
                                          <p:val>
                                            <p:strVal val="#ppt_y+.1"/>
                                          </p:val>
                                        </p:tav>
                                        <p:tav tm="100000">
                                          <p:val>
                                            <p:strVal val="#ppt_y"/>
                                          </p:val>
                                        </p:tav>
                                      </p:tavLst>
                                    </p:anim>
                                  </p:childTnLst>
                                </p:cTn>
                              </p:par>
                            </p:childTnLst>
                          </p:cTn>
                        </p:par>
                        <p:par>
                          <p:cTn id="26" fill="hold">
                            <p:stCondLst>
                              <p:cond delay="5000"/>
                            </p:stCondLst>
                            <p:childTnLst>
                              <p:par>
                                <p:cTn id="27" presetID="42" presetClass="entr" presetSubtype="0" fill="hold" grpId="0" nodeType="afterEffect">
                                  <p:stCondLst>
                                    <p:cond delay="0"/>
                                  </p:stCondLst>
                                  <p:childTnLst>
                                    <p:set>
                                      <p:cBhvr>
                                        <p:cTn id="28" dur="1" fill="hold">
                                          <p:stCondLst>
                                            <p:cond delay="0"/>
                                          </p:stCondLst>
                                        </p:cTn>
                                        <p:tgtEl>
                                          <p:spTgt spid="5127"/>
                                        </p:tgtEl>
                                        <p:attrNameLst>
                                          <p:attrName>style.visibility</p:attrName>
                                        </p:attrNameLst>
                                      </p:cBhvr>
                                      <p:to>
                                        <p:strVal val="visible"/>
                                      </p:to>
                                    </p:set>
                                    <p:animEffect transition="in" filter="fade">
                                      <p:cBhvr>
                                        <p:cTn id="29" dur="1000"/>
                                        <p:tgtEl>
                                          <p:spTgt spid="5127"/>
                                        </p:tgtEl>
                                      </p:cBhvr>
                                    </p:animEffect>
                                    <p:anim calcmode="lin" valueType="num">
                                      <p:cBhvr>
                                        <p:cTn id="30" dur="1000" fill="hold"/>
                                        <p:tgtEl>
                                          <p:spTgt spid="5127"/>
                                        </p:tgtEl>
                                        <p:attrNameLst>
                                          <p:attrName>ppt_x</p:attrName>
                                        </p:attrNameLst>
                                      </p:cBhvr>
                                      <p:tavLst>
                                        <p:tav tm="0">
                                          <p:val>
                                            <p:strVal val="#ppt_x"/>
                                          </p:val>
                                        </p:tav>
                                        <p:tav tm="100000">
                                          <p:val>
                                            <p:strVal val="#ppt_x"/>
                                          </p:val>
                                        </p:tav>
                                      </p:tavLst>
                                    </p:anim>
                                    <p:anim calcmode="lin" valueType="num">
                                      <p:cBhvr>
                                        <p:cTn id="31" dur="1000" fill="hold"/>
                                        <p:tgtEl>
                                          <p:spTgt spid="51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animBg="1" advAuto="0"/>
      <p:bldP spid="5127"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a:xfrm>
            <a:off x="304800" y="274638"/>
            <a:ext cx="10972800" cy="792162"/>
          </a:xfrm>
          <a:prstGeom prst="rect">
            <a:avLst/>
          </a:prstGeom>
        </p:spPr>
        <p:txBody>
          <a:bodyPr/>
          <a:lstStyle/>
          <a:p>
            <a:pPr eaLnBrk="1" hangingPunct="1"/>
            <a:r>
              <a:rPr lang="en-US" dirty="0" smtClean="0"/>
              <a:t>Why is this field important?</a:t>
            </a:r>
          </a:p>
        </p:txBody>
      </p:sp>
      <p:sp>
        <p:nvSpPr>
          <p:cNvPr id="67587" name="Rectangle 3"/>
          <p:cNvSpPr>
            <a:spLocks noGrp="1" noChangeArrowheads="1"/>
          </p:cNvSpPr>
          <p:nvPr>
            <p:ph type="body" idx="4294967295"/>
          </p:nvPr>
        </p:nvSpPr>
        <p:spPr>
          <a:xfrm>
            <a:off x="5791200" y="2108200"/>
            <a:ext cx="5892800" cy="1600200"/>
          </a:xfrm>
          <a:prstGeom prst="rect">
            <a:avLst/>
          </a:prstGeom>
          <a:solidFill>
            <a:srgbClr val="000066"/>
          </a:solidFill>
        </p:spPr>
        <p:txBody>
          <a:bodyPr anchor="ctr" anchorCtr="1"/>
          <a:lstStyle/>
          <a:p>
            <a:pPr marL="174625" indent="-174625" algn="ctr" eaLnBrk="1" hangingPunct="1">
              <a:lnSpc>
                <a:spcPct val="80000"/>
              </a:lnSpc>
              <a:buFontTx/>
              <a:buNone/>
            </a:pPr>
            <a:r>
              <a:rPr lang="en-US" sz="2400" smtClean="0">
                <a:solidFill>
                  <a:schemeClr val="bg1"/>
                </a:solidFill>
              </a:rPr>
              <a:t>Minamata Bay in Japan</a:t>
            </a:r>
          </a:p>
          <a:p>
            <a:pPr marL="174625" indent="-174625" eaLnBrk="1" hangingPunct="1">
              <a:lnSpc>
                <a:spcPct val="80000"/>
              </a:lnSpc>
            </a:pPr>
            <a:r>
              <a:rPr lang="en-US" sz="1800" smtClean="0">
                <a:solidFill>
                  <a:schemeClr val="bg1"/>
                </a:solidFill>
              </a:rPr>
              <a:t>Chisso Corporation responsible for polluting the Minamata Bay from 1932-1968 </a:t>
            </a:r>
          </a:p>
          <a:p>
            <a:pPr marL="174625" indent="-174625" eaLnBrk="1" hangingPunct="1">
              <a:lnSpc>
                <a:spcPct val="80000"/>
              </a:lnSpc>
            </a:pPr>
            <a:r>
              <a:rPr lang="en-US" sz="1800" smtClean="0">
                <a:solidFill>
                  <a:schemeClr val="bg1"/>
                </a:solidFill>
              </a:rPr>
              <a:t>Hundreds of babies were born with neurological deficits</a:t>
            </a:r>
          </a:p>
        </p:txBody>
      </p:sp>
      <p:sp>
        <p:nvSpPr>
          <p:cNvPr id="67590" name="Rectangle 6"/>
          <p:cNvSpPr>
            <a:spLocks noChangeArrowheads="1"/>
          </p:cNvSpPr>
          <p:nvPr/>
        </p:nvSpPr>
        <p:spPr bwMode="auto">
          <a:xfrm>
            <a:off x="2032000" y="1219200"/>
            <a:ext cx="8432800" cy="609600"/>
          </a:xfrm>
          <a:prstGeom prst="rect">
            <a:avLst/>
          </a:prstGeom>
          <a:solidFill>
            <a:schemeClr val="accent1"/>
          </a:solidFill>
          <a:ln w="9525">
            <a:noFill/>
            <a:miter lim="800000"/>
            <a:headEnd/>
            <a:tailEnd/>
          </a:ln>
        </p:spPr>
        <p:txBody>
          <a:bodyPr/>
          <a:lstStyle/>
          <a:p>
            <a:pPr marL="228600" indent="-228600" algn="ctr">
              <a:spcBef>
                <a:spcPct val="20000"/>
              </a:spcBef>
            </a:pPr>
            <a:r>
              <a:rPr lang="en-US" sz="3200" dirty="0"/>
              <a:t>Methyl Mercury Tragedy</a:t>
            </a:r>
          </a:p>
        </p:txBody>
      </p:sp>
      <p:grpSp>
        <p:nvGrpSpPr>
          <p:cNvPr id="2" name="Group 11"/>
          <p:cNvGrpSpPr>
            <a:grpSpLocks/>
          </p:cNvGrpSpPr>
          <p:nvPr/>
        </p:nvGrpSpPr>
        <p:grpSpPr bwMode="auto">
          <a:xfrm>
            <a:off x="5791200" y="3756026"/>
            <a:ext cx="5892800" cy="2949575"/>
            <a:chOff x="2736" y="2366"/>
            <a:chExt cx="2784" cy="1858"/>
          </a:xfrm>
        </p:grpSpPr>
        <p:pic>
          <p:nvPicPr>
            <p:cNvPr id="13321" name="Picture 5" descr="williameugenesmith-1973-minamataTomoko"/>
            <p:cNvPicPr>
              <a:picLocks noChangeAspect="1" noChangeArrowheads="1"/>
            </p:cNvPicPr>
            <p:nvPr/>
          </p:nvPicPr>
          <p:blipFill>
            <a:blip r:embed="rId2" cstate="print"/>
            <a:srcRect/>
            <a:stretch>
              <a:fillRect/>
            </a:stretch>
          </p:blipFill>
          <p:spPr bwMode="auto">
            <a:xfrm>
              <a:off x="2736" y="2366"/>
              <a:ext cx="2784" cy="1858"/>
            </a:xfrm>
            <a:prstGeom prst="rect">
              <a:avLst/>
            </a:prstGeom>
            <a:noFill/>
            <a:ln w="9525">
              <a:noFill/>
              <a:miter lim="800000"/>
              <a:headEnd/>
              <a:tailEnd/>
            </a:ln>
          </p:spPr>
        </p:pic>
        <p:sp>
          <p:nvSpPr>
            <p:cNvPr id="13322" name="Text Box 8"/>
            <p:cNvSpPr txBox="1">
              <a:spLocks noChangeArrowheads="1"/>
            </p:cNvSpPr>
            <p:nvPr/>
          </p:nvSpPr>
          <p:spPr bwMode="auto">
            <a:xfrm>
              <a:off x="2784" y="3888"/>
              <a:ext cx="2640" cy="174"/>
            </a:xfrm>
            <a:prstGeom prst="rect">
              <a:avLst/>
            </a:prstGeom>
            <a:noFill/>
            <a:ln w="9525">
              <a:noFill/>
              <a:miter lim="800000"/>
              <a:headEnd/>
              <a:tailEnd/>
            </a:ln>
          </p:spPr>
          <p:txBody>
            <a:bodyPr>
              <a:spAutoFit/>
            </a:bodyPr>
            <a:lstStyle/>
            <a:p>
              <a:pPr algn="ctr">
                <a:spcBef>
                  <a:spcPct val="50000"/>
                </a:spcBef>
              </a:pPr>
              <a:r>
                <a:rPr lang="en-US" sz="1200" b="1" i="1">
                  <a:solidFill>
                    <a:schemeClr val="bg1"/>
                  </a:solidFill>
                </a:rPr>
                <a:t>Tomoko Uemura in Her Bath</a:t>
              </a:r>
              <a:r>
                <a:rPr lang="en-US" sz="1200">
                  <a:solidFill>
                    <a:schemeClr val="bg1"/>
                  </a:solidFill>
                </a:rPr>
                <a:t>, W. Eugene Smith (1971) taken from Minolta Photography</a:t>
              </a:r>
            </a:p>
          </p:txBody>
        </p:sp>
      </p:grpSp>
      <p:grpSp>
        <p:nvGrpSpPr>
          <p:cNvPr id="3" name="Group 10"/>
          <p:cNvGrpSpPr>
            <a:grpSpLocks/>
          </p:cNvGrpSpPr>
          <p:nvPr/>
        </p:nvGrpSpPr>
        <p:grpSpPr bwMode="auto">
          <a:xfrm>
            <a:off x="304801" y="2108199"/>
            <a:ext cx="4957233" cy="4597401"/>
            <a:chOff x="144" y="1344"/>
            <a:chExt cx="2342" cy="2832"/>
          </a:xfrm>
        </p:grpSpPr>
        <p:pic>
          <p:nvPicPr>
            <p:cNvPr id="13319" name="Picture 7" descr="Minamata_Chisso_Industrial_Waste"/>
            <p:cNvPicPr>
              <a:picLocks noChangeAspect="1" noChangeArrowheads="1"/>
            </p:cNvPicPr>
            <p:nvPr/>
          </p:nvPicPr>
          <p:blipFill>
            <a:blip r:embed="rId3" cstate="print"/>
            <a:srcRect/>
            <a:stretch>
              <a:fillRect/>
            </a:stretch>
          </p:blipFill>
          <p:spPr bwMode="auto">
            <a:xfrm>
              <a:off x="144" y="1344"/>
              <a:ext cx="2342" cy="2832"/>
            </a:xfrm>
            <a:prstGeom prst="rect">
              <a:avLst/>
            </a:prstGeom>
            <a:noFill/>
            <a:ln w="9525">
              <a:noFill/>
              <a:miter lim="800000"/>
              <a:headEnd/>
              <a:tailEnd/>
            </a:ln>
          </p:spPr>
        </p:pic>
        <p:sp>
          <p:nvSpPr>
            <p:cNvPr id="13320" name="Text Box 9"/>
            <p:cNvSpPr txBox="1">
              <a:spLocks noChangeArrowheads="1"/>
            </p:cNvSpPr>
            <p:nvPr/>
          </p:nvSpPr>
          <p:spPr bwMode="auto">
            <a:xfrm>
              <a:off x="144" y="1392"/>
              <a:ext cx="2304" cy="291"/>
            </a:xfrm>
            <a:prstGeom prst="rect">
              <a:avLst/>
            </a:prstGeom>
            <a:noFill/>
            <a:ln w="9525">
              <a:noFill/>
              <a:miter lim="800000"/>
              <a:headEnd/>
              <a:tailEnd/>
            </a:ln>
          </p:spPr>
          <p:txBody>
            <a:bodyPr>
              <a:spAutoFit/>
            </a:bodyPr>
            <a:lstStyle/>
            <a:p>
              <a:pPr algn="ctr">
                <a:spcBef>
                  <a:spcPct val="50000"/>
                </a:spcBef>
              </a:pPr>
              <a:r>
                <a:rPr lang="en-US" sz="1200" b="1" i="1">
                  <a:solidFill>
                    <a:schemeClr val="bg1"/>
                  </a:solidFill>
                </a:rPr>
                <a:t>Chisso Corp. Chemical Wastage</a:t>
              </a:r>
              <a:r>
                <a:rPr lang="en-US" sz="1200">
                  <a:solidFill>
                    <a:schemeClr val="bg1"/>
                  </a:solidFill>
                </a:rPr>
                <a:t>, W. Eugene Smith (1972) taken from http://science.education.nih.gov</a:t>
              </a:r>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fade">
                                      <p:cBhvr>
                                        <p:cTn id="7" dur="2000"/>
                                        <p:tgtEl>
                                          <p:spTgt spid="67586"/>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67590"/>
                                        </p:tgtEl>
                                        <p:attrNameLst>
                                          <p:attrName>style.visibility</p:attrName>
                                        </p:attrNameLst>
                                      </p:cBhvr>
                                      <p:to>
                                        <p:strVal val="visible"/>
                                      </p:to>
                                    </p:set>
                                    <p:animEffect transition="in" filter="fade">
                                      <p:cBhvr>
                                        <p:cTn id="11" dur="1000"/>
                                        <p:tgtEl>
                                          <p:spTgt spid="67590"/>
                                        </p:tgtEl>
                                      </p:cBhvr>
                                    </p:animEffect>
                                    <p:anim calcmode="lin" valueType="num">
                                      <p:cBhvr>
                                        <p:cTn id="12" dur="1000" fill="hold"/>
                                        <p:tgtEl>
                                          <p:spTgt spid="67590"/>
                                        </p:tgtEl>
                                        <p:attrNameLst>
                                          <p:attrName>ppt_x</p:attrName>
                                        </p:attrNameLst>
                                      </p:cBhvr>
                                      <p:tavLst>
                                        <p:tav tm="0">
                                          <p:val>
                                            <p:strVal val="#ppt_x"/>
                                          </p:val>
                                        </p:tav>
                                        <p:tav tm="100000">
                                          <p:val>
                                            <p:strVal val="#ppt_x"/>
                                          </p:val>
                                        </p:tav>
                                      </p:tavLst>
                                    </p:anim>
                                    <p:anim calcmode="lin" valueType="num">
                                      <p:cBhvr>
                                        <p:cTn id="13" dur="1000" fill="hold"/>
                                        <p:tgtEl>
                                          <p:spTgt spid="6759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67587">
                                            <p:bg/>
                                          </p:spTgt>
                                        </p:tgtEl>
                                        <p:attrNameLst>
                                          <p:attrName>style.visibility</p:attrName>
                                        </p:attrNameLst>
                                      </p:cBhvr>
                                      <p:to>
                                        <p:strVal val="visible"/>
                                      </p:to>
                                    </p:set>
                                    <p:animEffect transition="in" filter="fade">
                                      <p:cBhvr>
                                        <p:cTn id="17" dur="2000"/>
                                        <p:tgtEl>
                                          <p:spTgt spid="67587">
                                            <p:bg/>
                                          </p:spTgt>
                                        </p:tgtEl>
                                      </p:cBhvr>
                                    </p:animEffect>
                                  </p:childTnLst>
                                </p:cTn>
                              </p:par>
                            </p:childTnLst>
                          </p:cTn>
                        </p:par>
                        <p:par>
                          <p:cTn id="18" fill="hold">
                            <p:stCondLst>
                              <p:cond delay="5000"/>
                            </p:stCondLst>
                            <p:childTnLst>
                              <p:par>
                                <p:cTn id="19" presetID="10" presetClass="entr" presetSubtype="0" fill="hold" grpId="0" nodeType="afterEffect">
                                  <p:stCondLst>
                                    <p:cond delay="0"/>
                                  </p:stCondLst>
                                  <p:childTnLst>
                                    <p:set>
                                      <p:cBhvr>
                                        <p:cTn id="20" dur="1" fill="hold">
                                          <p:stCondLst>
                                            <p:cond delay="0"/>
                                          </p:stCondLst>
                                        </p:cTn>
                                        <p:tgtEl>
                                          <p:spTgt spid="67587">
                                            <p:txEl>
                                              <p:pRg st="0" end="0"/>
                                            </p:txEl>
                                          </p:spTgt>
                                        </p:tgtEl>
                                        <p:attrNameLst>
                                          <p:attrName>style.visibility</p:attrName>
                                        </p:attrNameLst>
                                      </p:cBhvr>
                                      <p:to>
                                        <p:strVal val="visible"/>
                                      </p:to>
                                    </p:set>
                                    <p:animEffect transition="in" filter="fade">
                                      <p:cBhvr>
                                        <p:cTn id="21" dur="2000"/>
                                        <p:tgtEl>
                                          <p:spTgt spid="67587">
                                            <p:txEl>
                                              <p:pRg st="0" end="0"/>
                                            </p:txEl>
                                          </p:spTgt>
                                        </p:tgtEl>
                                      </p:cBhvr>
                                    </p:animEffect>
                                  </p:childTnLst>
                                </p:cTn>
                              </p:par>
                            </p:childTnLst>
                          </p:cTn>
                        </p:par>
                        <p:par>
                          <p:cTn id="22" fill="hold">
                            <p:stCondLst>
                              <p:cond delay="7000"/>
                            </p:stCondLst>
                            <p:childTnLst>
                              <p:par>
                                <p:cTn id="23" presetID="10" presetClass="entr" presetSubtype="0" fill="hold" grpId="0" nodeType="afterEffect">
                                  <p:stCondLst>
                                    <p:cond delay="0"/>
                                  </p:stCondLst>
                                  <p:childTnLst>
                                    <p:set>
                                      <p:cBhvr>
                                        <p:cTn id="24" dur="1" fill="hold">
                                          <p:stCondLst>
                                            <p:cond delay="0"/>
                                          </p:stCondLst>
                                        </p:cTn>
                                        <p:tgtEl>
                                          <p:spTgt spid="67587">
                                            <p:txEl>
                                              <p:pRg st="1" end="1"/>
                                            </p:txEl>
                                          </p:spTgt>
                                        </p:tgtEl>
                                        <p:attrNameLst>
                                          <p:attrName>style.visibility</p:attrName>
                                        </p:attrNameLst>
                                      </p:cBhvr>
                                      <p:to>
                                        <p:strVal val="visible"/>
                                      </p:to>
                                    </p:set>
                                    <p:animEffect transition="in" filter="fade">
                                      <p:cBhvr>
                                        <p:cTn id="25" dur="2000"/>
                                        <p:tgtEl>
                                          <p:spTgt spid="67587">
                                            <p:txEl>
                                              <p:pRg st="1" end="1"/>
                                            </p:txEl>
                                          </p:spTgt>
                                        </p:tgtEl>
                                      </p:cBhvr>
                                    </p:animEffect>
                                  </p:childTnLst>
                                </p:cTn>
                              </p:par>
                            </p:childTnLst>
                          </p:cTn>
                        </p:par>
                        <p:par>
                          <p:cTn id="26" fill="hold">
                            <p:stCondLst>
                              <p:cond delay="9000"/>
                            </p:stCondLst>
                            <p:childTnLst>
                              <p:par>
                                <p:cTn id="27" presetID="42"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2000"/>
                                        <p:tgtEl>
                                          <p:spTgt spid="3"/>
                                        </p:tgtEl>
                                      </p:cBhvr>
                                    </p:animEffect>
                                    <p:anim calcmode="lin" valueType="num">
                                      <p:cBhvr>
                                        <p:cTn id="30" dur="2000" fill="hold"/>
                                        <p:tgtEl>
                                          <p:spTgt spid="3"/>
                                        </p:tgtEl>
                                        <p:attrNameLst>
                                          <p:attrName>ppt_x</p:attrName>
                                        </p:attrNameLst>
                                      </p:cBhvr>
                                      <p:tavLst>
                                        <p:tav tm="0">
                                          <p:val>
                                            <p:strVal val="#ppt_x"/>
                                          </p:val>
                                        </p:tav>
                                        <p:tav tm="100000">
                                          <p:val>
                                            <p:strVal val="#ppt_x"/>
                                          </p:val>
                                        </p:tav>
                                      </p:tavLst>
                                    </p:anim>
                                    <p:anim calcmode="lin" valueType="num">
                                      <p:cBhvr>
                                        <p:cTn id="31" dur="2000" fill="hold"/>
                                        <p:tgtEl>
                                          <p:spTgt spid="3"/>
                                        </p:tgtEl>
                                        <p:attrNameLst>
                                          <p:attrName>ppt_y</p:attrName>
                                        </p:attrNameLst>
                                      </p:cBhvr>
                                      <p:tavLst>
                                        <p:tav tm="0">
                                          <p:val>
                                            <p:strVal val="#ppt_y+.1"/>
                                          </p:val>
                                        </p:tav>
                                        <p:tav tm="100000">
                                          <p:val>
                                            <p:strVal val="#ppt_y"/>
                                          </p:val>
                                        </p:tav>
                                      </p:tavLst>
                                    </p:anim>
                                  </p:childTnLst>
                                </p:cTn>
                              </p:par>
                            </p:childTnLst>
                          </p:cTn>
                        </p:par>
                        <p:par>
                          <p:cTn id="32" fill="hold">
                            <p:stCondLst>
                              <p:cond delay="11000"/>
                            </p:stCondLst>
                            <p:childTnLst>
                              <p:par>
                                <p:cTn id="33" presetID="10" presetClass="entr" presetSubtype="0" fill="hold" grpId="0" nodeType="afterEffect">
                                  <p:stCondLst>
                                    <p:cond delay="0"/>
                                  </p:stCondLst>
                                  <p:childTnLst>
                                    <p:set>
                                      <p:cBhvr>
                                        <p:cTn id="34" dur="1" fill="hold">
                                          <p:stCondLst>
                                            <p:cond delay="0"/>
                                          </p:stCondLst>
                                        </p:cTn>
                                        <p:tgtEl>
                                          <p:spTgt spid="67587">
                                            <p:txEl>
                                              <p:pRg st="2" end="2"/>
                                            </p:txEl>
                                          </p:spTgt>
                                        </p:tgtEl>
                                        <p:attrNameLst>
                                          <p:attrName>style.visibility</p:attrName>
                                        </p:attrNameLst>
                                      </p:cBhvr>
                                      <p:to>
                                        <p:strVal val="visible"/>
                                      </p:to>
                                    </p:set>
                                    <p:animEffect transition="in" filter="fade">
                                      <p:cBhvr>
                                        <p:cTn id="35" dur="2000"/>
                                        <p:tgtEl>
                                          <p:spTgt spid="67587">
                                            <p:txEl>
                                              <p:pRg st="2" end="2"/>
                                            </p:txEl>
                                          </p:spTgt>
                                        </p:tgtEl>
                                      </p:cBhvr>
                                    </p:animEffect>
                                  </p:childTnLst>
                                </p:cTn>
                              </p:par>
                            </p:childTnLst>
                          </p:cTn>
                        </p:par>
                        <p:par>
                          <p:cTn id="36" fill="hold">
                            <p:stCondLst>
                              <p:cond delay="13000"/>
                            </p:stCondLst>
                            <p:childTnLst>
                              <p:par>
                                <p:cTn id="37" presetID="42" presetClass="entr" presetSubtype="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2000"/>
                                        <p:tgtEl>
                                          <p:spTgt spid="2"/>
                                        </p:tgtEl>
                                      </p:cBhvr>
                                    </p:animEffect>
                                    <p:anim calcmode="lin" valueType="num">
                                      <p:cBhvr>
                                        <p:cTn id="40" dur="2000" fill="hold"/>
                                        <p:tgtEl>
                                          <p:spTgt spid="2"/>
                                        </p:tgtEl>
                                        <p:attrNameLst>
                                          <p:attrName>ppt_x</p:attrName>
                                        </p:attrNameLst>
                                      </p:cBhvr>
                                      <p:tavLst>
                                        <p:tav tm="0">
                                          <p:val>
                                            <p:strVal val="#ppt_x"/>
                                          </p:val>
                                        </p:tav>
                                        <p:tav tm="100000">
                                          <p:val>
                                            <p:strVal val="#ppt_x"/>
                                          </p:val>
                                        </p:tav>
                                      </p:tavLst>
                                    </p:anim>
                                    <p:anim calcmode="lin" valueType="num">
                                      <p:cBhvr>
                                        <p:cTn id="41"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67587" grpId="0" build="p" animBg="1" autoUpdateAnimBg="0"/>
      <p:bldP spid="6759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p:txBody>
          <a:bodyPr/>
          <a:lstStyle/>
          <a:p>
            <a:r>
              <a:rPr lang="en-US" dirty="0" smtClean="0"/>
              <a:t>Thalidomide to ICH </a:t>
            </a:r>
            <a:r>
              <a:rPr lang="en-US" dirty="0" smtClean="0"/>
              <a:t>S5</a:t>
            </a:r>
            <a:endParaRPr lang="en-US" i="1" dirty="0" smtClean="0"/>
          </a:p>
        </p:txBody>
      </p:sp>
      <p:sp>
        <p:nvSpPr>
          <p:cNvPr id="12291" name="Content Placeholder 2"/>
          <p:cNvSpPr>
            <a:spLocks noGrp="1"/>
          </p:cNvSpPr>
          <p:nvPr>
            <p:ph idx="13"/>
          </p:nvPr>
        </p:nvSpPr>
        <p:spPr>
          <a:xfrm>
            <a:off x="762000" y="1600200"/>
            <a:ext cx="10591800" cy="4495800"/>
          </a:xfrm>
        </p:spPr>
        <p:txBody>
          <a:bodyPr>
            <a:noAutofit/>
          </a:bodyPr>
          <a:lstStyle/>
          <a:p>
            <a:r>
              <a:rPr lang="en-US" sz="2000" dirty="0" smtClean="0"/>
              <a:t>Studies conducted for US, UK and Japan:</a:t>
            </a:r>
          </a:p>
          <a:p>
            <a:pPr lvl="1"/>
            <a:r>
              <a:rPr lang="en-US" sz="2000" dirty="0" smtClean="0"/>
              <a:t>Segment I </a:t>
            </a:r>
          </a:p>
          <a:p>
            <a:pPr lvl="2"/>
            <a:r>
              <a:rPr lang="en-US" sz="2000" dirty="0" smtClean="0"/>
              <a:t>UK: 2400 rodents </a:t>
            </a:r>
          </a:p>
          <a:p>
            <a:pPr lvl="2"/>
            <a:r>
              <a:rPr lang="en-US" sz="2000" dirty="0" smtClean="0"/>
              <a:t>US and Japan: 1100 rodents</a:t>
            </a:r>
          </a:p>
          <a:p>
            <a:pPr lvl="2"/>
            <a:endParaRPr lang="en-US" sz="2000" dirty="0" smtClean="0"/>
          </a:p>
          <a:p>
            <a:pPr lvl="1"/>
            <a:r>
              <a:rPr lang="en-US" sz="2000" dirty="0" smtClean="0"/>
              <a:t>Segment II  </a:t>
            </a:r>
          </a:p>
          <a:p>
            <a:pPr lvl="2"/>
            <a:r>
              <a:rPr lang="en-US" sz="2000" dirty="0" smtClean="0"/>
              <a:t>UK and US: 1100 rodents, 720 rabbits</a:t>
            </a:r>
          </a:p>
          <a:p>
            <a:pPr lvl="2"/>
            <a:r>
              <a:rPr lang="en-US" sz="2000" dirty="0" smtClean="0"/>
              <a:t>Japan:  2300 rodents, 720 rabbits</a:t>
            </a:r>
          </a:p>
          <a:p>
            <a:pPr lvl="2"/>
            <a:endParaRPr lang="en-US" sz="2000" dirty="0" smtClean="0"/>
          </a:p>
          <a:p>
            <a:pPr lvl="1"/>
            <a:r>
              <a:rPr lang="en-US" sz="2000" dirty="0" smtClean="0"/>
              <a:t>Segment III</a:t>
            </a:r>
          </a:p>
          <a:p>
            <a:pPr lvl="2"/>
            <a:r>
              <a:rPr lang="en-US" sz="2000" dirty="0" smtClean="0"/>
              <a:t> US, UK and Japan: 2300 rodents </a:t>
            </a:r>
          </a:p>
          <a:p>
            <a:pPr lvl="1"/>
            <a:endParaRPr lang="en-US" sz="2000" dirty="0" smtClean="0"/>
          </a:p>
        </p:txBody>
      </p:sp>
      <p:sp>
        <p:nvSpPr>
          <p:cNvPr id="2" name="Subtitle 1"/>
          <p:cNvSpPr>
            <a:spLocks noGrp="1"/>
          </p:cNvSpPr>
          <p:nvPr>
            <p:ph type="subTitle" idx="1"/>
          </p:nvPr>
        </p:nvSpPr>
        <p:spPr/>
        <p:txBody>
          <a:bodyPr/>
          <a:lstStyle/>
          <a:p>
            <a:r>
              <a:rPr lang="en-US" sz="2000" i="1" dirty="0"/>
              <a:t>Approximate Animal Use: 10,640</a:t>
            </a:r>
            <a:endParaRPr lang="en-US" sz="2000"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p:txBody>
          <a:bodyPr/>
          <a:lstStyle/>
          <a:p>
            <a:r>
              <a:rPr lang="en-US" dirty="0" smtClean="0"/>
              <a:t>Post-ICH </a:t>
            </a:r>
            <a:r>
              <a:rPr lang="en-US" dirty="0" smtClean="0"/>
              <a:t>S5</a:t>
            </a:r>
            <a:endParaRPr lang="en-US" i="1" dirty="0" smtClean="0"/>
          </a:p>
        </p:txBody>
      </p:sp>
      <p:sp>
        <p:nvSpPr>
          <p:cNvPr id="13315" name="Content Placeholder 2"/>
          <p:cNvSpPr>
            <a:spLocks noGrp="1"/>
          </p:cNvSpPr>
          <p:nvPr>
            <p:ph idx="13"/>
          </p:nvPr>
        </p:nvSpPr>
        <p:spPr/>
        <p:txBody>
          <a:bodyPr>
            <a:normAutofit/>
          </a:bodyPr>
          <a:lstStyle/>
          <a:p>
            <a:r>
              <a:rPr lang="en-US" sz="2400" dirty="0" smtClean="0"/>
              <a:t>Studies conducted for US, UK and Japan:</a:t>
            </a:r>
          </a:p>
          <a:p>
            <a:pPr lvl="1"/>
            <a:r>
              <a:rPr lang="en-US" sz="2400" dirty="0" smtClean="0"/>
              <a:t>Segment I </a:t>
            </a:r>
          </a:p>
          <a:p>
            <a:pPr lvl="2"/>
            <a:r>
              <a:rPr lang="en-US" sz="2400" dirty="0" smtClean="0"/>
              <a:t>1100 rodents </a:t>
            </a:r>
          </a:p>
          <a:p>
            <a:pPr lvl="2"/>
            <a:endParaRPr lang="en-US" sz="2400" dirty="0" smtClean="0"/>
          </a:p>
          <a:p>
            <a:pPr lvl="1"/>
            <a:r>
              <a:rPr lang="en-US" sz="2400" dirty="0" smtClean="0"/>
              <a:t>Segment II  </a:t>
            </a:r>
          </a:p>
          <a:p>
            <a:pPr lvl="2"/>
            <a:r>
              <a:rPr lang="en-US" sz="2400" dirty="0" smtClean="0"/>
              <a:t>1100 rodents, 720 rabbits</a:t>
            </a:r>
          </a:p>
          <a:p>
            <a:pPr lvl="2"/>
            <a:endParaRPr lang="en-US" sz="2400" dirty="0" smtClean="0"/>
          </a:p>
          <a:p>
            <a:pPr lvl="1"/>
            <a:r>
              <a:rPr lang="en-US" sz="2400" dirty="0" smtClean="0"/>
              <a:t>Segment III</a:t>
            </a:r>
          </a:p>
          <a:p>
            <a:pPr lvl="2"/>
            <a:r>
              <a:rPr lang="en-US" sz="2400" dirty="0" smtClean="0"/>
              <a:t> 2300 rodents </a:t>
            </a:r>
          </a:p>
          <a:p>
            <a:endParaRPr lang="en-US" sz="2400" dirty="0" smtClean="0"/>
          </a:p>
        </p:txBody>
      </p:sp>
      <p:sp>
        <p:nvSpPr>
          <p:cNvPr id="2" name="Subtitle 1"/>
          <p:cNvSpPr>
            <a:spLocks noGrp="1"/>
          </p:cNvSpPr>
          <p:nvPr>
            <p:ph type="subTitle" idx="1"/>
          </p:nvPr>
        </p:nvSpPr>
        <p:spPr/>
        <p:txBody>
          <a:bodyPr/>
          <a:lstStyle/>
          <a:p>
            <a:r>
              <a:rPr lang="en-US" sz="2000" i="1" dirty="0"/>
              <a:t>Approximate Animal Use: 5220</a:t>
            </a:r>
            <a:endParaRPr lang="en-US" sz="2000"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Where do we go from here?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ChangeArrowheads="1"/>
          </p:cNvSpPr>
          <p:nvPr/>
        </p:nvSpPr>
        <p:spPr bwMode="auto">
          <a:xfrm>
            <a:off x="508000" y="1785939"/>
            <a:ext cx="10026651" cy="363537"/>
          </a:xfrm>
          <a:prstGeom prst="rect">
            <a:avLst/>
          </a:prstGeom>
          <a:noFill/>
          <a:ln w="12700">
            <a:noFill/>
            <a:miter lim="800000"/>
            <a:headEnd/>
            <a:tailEnd/>
          </a:ln>
        </p:spPr>
        <p:txBody>
          <a:bodyPr lIns="90488" tIns="44450" rIns="90488" bIns="44450">
            <a:spAutoFit/>
          </a:bodyPr>
          <a:lstStyle/>
          <a:p>
            <a:pPr marL="457200" indent="-457200" eaLnBrk="0" hangingPunct="0"/>
            <a:r>
              <a:rPr lang="en-GB">
                <a:effectLst/>
                <a:cs typeface="Arial" charset="0"/>
              </a:rPr>
              <a:t>1.	Rodent Fertility and Early Embryonic Toxicity Study</a:t>
            </a:r>
          </a:p>
        </p:txBody>
      </p:sp>
      <p:sp>
        <p:nvSpPr>
          <p:cNvPr id="15363" name="Rectangle 25"/>
          <p:cNvSpPr>
            <a:spLocks noChangeArrowheads="1"/>
          </p:cNvSpPr>
          <p:nvPr/>
        </p:nvSpPr>
        <p:spPr bwMode="auto">
          <a:xfrm>
            <a:off x="690034" y="5618164"/>
            <a:ext cx="7736991" cy="366767"/>
          </a:xfrm>
          <a:prstGeom prst="rect">
            <a:avLst/>
          </a:prstGeom>
          <a:solidFill>
            <a:srgbClr val="000099"/>
          </a:solidFill>
          <a:ln w="12700">
            <a:noFill/>
            <a:miter lim="800000"/>
            <a:headEnd/>
            <a:tailEnd/>
          </a:ln>
        </p:spPr>
        <p:txBody>
          <a:bodyPr wrap="none" lIns="90488" tIns="44450" rIns="90488" bIns="44450">
            <a:spAutoFit/>
          </a:bodyPr>
          <a:lstStyle/>
          <a:p>
            <a:pPr eaLnBrk="0" hangingPunct="0"/>
            <a:r>
              <a:rPr lang="en-GB">
                <a:solidFill>
                  <a:schemeClr val="bg1"/>
                </a:solidFill>
                <a:effectLst/>
                <a:cs typeface="Arial" charset="0"/>
              </a:rPr>
              <a:t>Measures effect on fertility, early establishment of pregnancy and organogenesis</a:t>
            </a:r>
          </a:p>
        </p:txBody>
      </p:sp>
      <p:sp>
        <p:nvSpPr>
          <p:cNvPr id="15364" name="Rectangle 6"/>
          <p:cNvSpPr>
            <a:spLocks noChangeArrowheads="1"/>
          </p:cNvSpPr>
          <p:nvPr/>
        </p:nvSpPr>
        <p:spPr bwMode="auto">
          <a:xfrm>
            <a:off x="690033" y="3351214"/>
            <a:ext cx="9787467" cy="363537"/>
          </a:xfrm>
          <a:prstGeom prst="rect">
            <a:avLst/>
          </a:prstGeom>
          <a:solidFill>
            <a:srgbClr val="000099"/>
          </a:solidFill>
          <a:ln w="12700">
            <a:noFill/>
            <a:miter lim="800000"/>
            <a:headEnd/>
            <a:tailEnd/>
          </a:ln>
        </p:spPr>
        <p:txBody>
          <a:bodyPr lIns="90488" tIns="44450" rIns="90488" bIns="44450">
            <a:spAutoFit/>
          </a:bodyPr>
          <a:lstStyle/>
          <a:p>
            <a:pPr eaLnBrk="0" hangingPunct="0"/>
            <a:r>
              <a:rPr lang="en-GB">
                <a:solidFill>
                  <a:schemeClr val="bg1"/>
                </a:solidFill>
                <a:effectLst/>
                <a:cs typeface="Arial" charset="0"/>
              </a:rPr>
              <a:t>Measures effects on fertility and early establishment of pregnancy</a:t>
            </a:r>
          </a:p>
        </p:txBody>
      </p:sp>
      <p:grpSp>
        <p:nvGrpSpPr>
          <p:cNvPr id="2" name="Group 37"/>
          <p:cNvGrpSpPr>
            <a:grpSpLocks/>
          </p:cNvGrpSpPr>
          <p:nvPr/>
        </p:nvGrpSpPr>
        <p:grpSpPr bwMode="auto">
          <a:xfrm>
            <a:off x="609600" y="2286000"/>
            <a:ext cx="9941984" cy="965200"/>
            <a:chOff x="288" y="1300"/>
            <a:chExt cx="4697" cy="608"/>
          </a:xfrm>
        </p:grpSpPr>
        <p:sp>
          <p:nvSpPr>
            <p:cNvPr id="277507" name="Line 3"/>
            <p:cNvSpPr>
              <a:spLocks noChangeShapeType="1"/>
            </p:cNvSpPr>
            <p:nvPr/>
          </p:nvSpPr>
          <p:spPr bwMode="auto">
            <a:xfrm>
              <a:off x="4028" y="1392"/>
              <a:ext cx="528" cy="0"/>
            </a:xfrm>
            <a:prstGeom prst="line">
              <a:avLst/>
            </a:prstGeom>
            <a:noFill/>
            <a:ln w="9525">
              <a:solidFill>
                <a:schemeClr val="tx1"/>
              </a:solidFill>
              <a:round/>
              <a:headEnd/>
              <a:tailEnd/>
            </a:ln>
          </p:spPr>
          <p:txBody>
            <a:bodyPr wrap="none" anchor="ctr"/>
            <a:lstStyle/>
            <a:p>
              <a:pPr>
                <a:defRPr/>
              </a:pPr>
              <a:endParaRPr lang="en-US"/>
            </a:p>
          </p:txBody>
        </p:sp>
        <p:sp>
          <p:nvSpPr>
            <p:cNvPr id="15380" name="Rectangle 7"/>
            <p:cNvSpPr>
              <a:spLocks noChangeArrowheads="1"/>
            </p:cNvSpPr>
            <p:nvPr/>
          </p:nvSpPr>
          <p:spPr bwMode="auto">
            <a:xfrm>
              <a:off x="580" y="1300"/>
              <a:ext cx="1576" cy="88"/>
            </a:xfrm>
            <a:prstGeom prst="rect">
              <a:avLst/>
            </a:prstGeom>
            <a:solidFill>
              <a:srgbClr val="99CC00"/>
            </a:solidFill>
            <a:ln w="12700">
              <a:solidFill>
                <a:schemeClr val="tx1"/>
              </a:solidFill>
              <a:miter lim="800000"/>
              <a:headEnd/>
              <a:tailEnd/>
            </a:ln>
          </p:spPr>
          <p:txBody>
            <a:bodyPr wrap="none" anchor="ctr"/>
            <a:lstStyle/>
            <a:p>
              <a:pPr algn="ctr"/>
              <a:endParaRPr lang="en-US" sz="3200" b="1">
                <a:effectLst/>
              </a:endParaRPr>
            </a:p>
          </p:txBody>
        </p:sp>
        <p:sp>
          <p:nvSpPr>
            <p:cNvPr id="277512" name="Line 8"/>
            <p:cNvSpPr>
              <a:spLocks noChangeShapeType="1"/>
            </p:cNvSpPr>
            <p:nvPr/>
          </p:nvSpPr>
          <p:spPr bwMode="auto">
            <a:xfrm>
              <a:off x="2164" y="1392"/>
              <a:ext cx="1864" cy="0"/>
            </a:xfrm>
            <a:prstGeom prst="line">
              <a:avLst/>
            </a:prstGeom>
            <a:noFill/>
            <a:ln w="12700">
              <a:solidFill>
                <a:schemeClr val="tx1"/>
              </a:solidFill>
              <a:round/>
              <a:headEnd/>
              <a:tailEnd/>
            </a:ln>
          </p:spPr>
          <p:txBody>
            <a:bodyPr wrap="none" anchor="ctr"/>
            <a:lstStyle/>
            <a:p>
              <a:pPr>
                <a:defRPr/>
              </a:pPr>
              <a:endParaRPr lang="en-US"/>
            </a:p>
          </p:txBody>
        </p:sp>
        <p:sp>
          <p:nvSpPr>
            <p:cNvPr id="15382" name="Rectangle 9"/>
            <p:cNvSpPr>
              <a:spLocks noChangeArrowheads="1"/>
            </p:cNvSpPr>
            <p:nvPr/>
          </p:nvSpPr>
          <p:spPr bwMode="auto">
            <a:xfrm>
              <a:off x="288" y="1580"/>
              <a:ext cx="768" cy="192"/>
            </a:xfrm>
            <a:prstGeom prst="rect">
              <a:avLst/>
            </a:prstGeom>
            <a:noFill/>
            <a:ln w="12700">
              <a:noFill/>
              <a:miter lim="800000"/>
              <a:headEnd/>
              <a:tailEnd/>
            </a:ln>
          </p:spPr>
          <p:txBody>
            <a:bodyPr lIns="90488" tIns="44450" rIns="90488" bIns="44450">
              <a:spAutoFit/>
            </a:bodyPr>
            <a:lstStyle/>
            <a:p>
              <a:pPr eaLnBrk="0" hangingPunct="0"/>
              <a:r>
                <a:rPr lang="en-GB" sz="1400" b="1">
                  <a:effectLst/>
                  <a:latin typeface="Helvetica" pitchFamily="34" charset="0"/>
                  <a:cs typeface="Arial" charset="0"/>
                </a:rPr>
                <a:t>Pre-mating</a:t>
              </a:r>
            </a:p>
          </p:txBody>
        </p:sp>
        <p:sp>
          <p:nvSpPr>
            <p:cNvPr id="15383" name="Rectangle 10"/>
            <p:cNvSpPr>
              <a:spLocks noChangeArrowheads="1"/>
            </p:cNvSpPr>
            <p:nvPr/>
          </p:nvSpPr>
          <p:spPr bwMode="auto">
            <a:xfrm>
              <a:off x="1203" y="1580"/>
              <a:ext cx="279" cy="192"/>
            </a:xfrm>
            <a:prstGeom prst="rect">
              <a:avLst/>
            </a:prstGeom>
            <a:noFill/>
            <a:ln w="12700">
              <a:noFill/>
              <a:miter lim="800000"/>
              <a:headEnd/>
              <a:tailEnd/>
            </a:ln>
          </p:spPr>
          <p:txBody>
            <a:bodyPr wrap="none" lIns="90488" tIns="44450" rIns="90488" bIns="44450">
              <a:spAutoFit/>
            </a:bodyPr>
            <a:lstStyle/>
            <a:p>
              <a:pPr eaLnBrk="0" hangingPunct="0"/>
              <a:r>
                <a:rPr lang="en-GB" sz="1400" b="1">
                  <a:effectLst/>
                  <a:latin typeface="Helvetica" pitchFamily="34" charset="0"/>
                  <a:cs typeface="Arial" charset="0"/>
                </a:rPr>
                <a:t>Mate</a:t>
              </a:r>
            </a:p>
          </p:txBody>
        </p:sp>
        <p:sp>
          <p:nvSpPr>
            <p:cNvPr id="15384" name="Rectangle 11"/>
            <p:cNvSpPr>
              <a:spLocks noChangeArrowheads="1"/>
            </p:cNvSpPr>
            <p:nvPr/>
          </p:nvSpPr>
          <p:spPr bwMode="auto">
            <a:xfrm>
              <a:off x="1969" y="1580"/>
              <a:ext cx="284" cy="192"/>
            </a:xfrm>
            <a:prstGeom prst="rect">
              <a:avLst/>
            </a:prstGeom>
            <a:noFill/>
            <a:ln w="12700">
              <a:noFill/>
              <a:miter lim="800000"/>
              <a:headEnd/>
              <a:tailEnd/>
            </a:ln>
          </p:spPr>
          <p:txBody>
            <a:bodyPr wrap="none" lIns="90488" tIns="44450" rIns="90488" bIns="44450">
              <a:spAutoFit/>
            </a:bodyPr>
            <a:lstStyle/>
            <a:p>
              <a:pPr eaLnBrk="0" hangingPunct="0"/>
              <a:r>
                <a:rPr lang="en-GB" sz="1400" b="1">
                  <a:effectLst/>
                  <a:latin typeface="Helvetica" pitchFamily="34" charset="0"/>
                  <a:cs typeface="Arial" charset="0"/>
                </a:rPr>
                <a:t>GD 6</a:t>
              </a:r>
            </a:p>
          </p:txBody>
        </p:sp>
        <p:sp>
          <p:nvSpPr>
            <p:cNvPr id="15385" name="Rectangle 12"/>
            <p:cNvSpPr>
              <a:spLocks noChangeArrowheads="1"/>
            </p:cNvSpPr>
            <p:nvPr/>
          </p:nvSpPr>
          <p:spPr bwMode="auto">
            <a:xfrm>
              <a:off x="4124" y="1580"/>
              <a:ext cx="861" cy="328"/>
            </a:xfrm>
            <a:prstGeom prst="rect">
              <a:avLst/>
            </a:prstGeom>
            <a:noFill/>
            <a:ln w="12700">
              <a:noFill/>
              <a:miter lim="800000"/>
              <a:headEnd/>
              <a:tailEnd/>
            </a:ln>
          </p:spPr>
          <p:txBody>
            <a:bodyPr lIns="90488" tIns="44450" rIns="90488" bIns="44450">
              <a:spAutoFit/>
            </a:bodyPr>
            <a:lstStyle/>
            <a:p>
              <a:pPr algn="ctr" eaLnBrk="0" hangingPunct="0"/>
              <a:r>
                <a:rPr lang="en-GB" sz="1400" b="1">
                  <a:effectLst/>
                  <a:latin typeface="Helvetica" pitchFamily="34" charset="0"/>
                  <a:cs typeface="Arial" charset="0"/>
                </a:rPr>
                <a:t>Euthanized</a:t>
              </a:r>
            </a:p>
            <a:p>
              <a:pPr algn="ctr" eaLnBrk="0" hangingPunct="0"/>
              <a:r>
                <a:rPr lang="en-GB" sz="1400" b="1">
                  <a:effectLst/>
                  <a:latin typeface="Helvetica" pitchFamily="34" charset="0"/>
                  <a:cs typeface="Arial" charset="0"/>
                </a:rPr>
                <a:t>GD 13/21</a:t>
              </a:r>
            </a:p>
          </p:txBody>
        </p:sp>
        <p:sp>
          <p:nvSpPr>
            <p:cNvPr id="277517" name="Line 13"/>
            <p:cNvSpPr>
              <a:spLocks noChangeShapeType="1"/>
            </p:cNvSpPr>
            <p:nvPr/>
          </p:nvSpPr>
          <p:spPr bwMode="auto">
            <a:xfrm>
              <a:off x="1392" y="1396"/>
              <a:ext cx="0" cy="184"/>
            </a:xfrm>
            <a:prstGeom prst="line">
              <a:avLst/>
            </a:prstGeom>
            <a:noFill/>
            <a:ln w="12700">
              <a:solidFill>
                <a:schemeClr val="tx1"/>
              </a:solidFill>
              <a:round/>
              <a:headEnd/>
              <a:tailEnd/>
            </a:ln>
          </p:spPr>
          <p:txBody>
            <a:bodyPr wrap="none" anchor="ctr"/>
            <a:lstStyle/>
            <a:p>
              <a:pPr>
                <a:defRPr/>
              </a:pPr>
              <a:endParaRPr lang="en-US"/>
            </a:p>
          </p:txBody>
        </p:sp>
        <p:sp>
          <p:nvSpPr>
            <p:cNvPr id="277518" name="Line 14"/>
            <p:cNvSpPr>
              <a:spLocks noChangeShapeType="1"/>
            </p:cNvSpPr>
            <p:nvPr/>
          </p:nvSpPr>
          <p:spPr bwMode="auto">
            <a:xfrm>
              <a:off x="2160" y="1396"/>
              <a:ext cx="0" cy="184"/>
            </a:xfrm>
            <a:prstGeom prst="line">
              <a:avLst/>
            </a:prstGeom>
            <a:noFill/>
            <a:ln w="12700">
              <a:solidFill>
                <a:schemeClr val="tx1"/>
              </a:solidFill>
              <a:round/>
              <a:headEnd/>
              <a:tailEnd/>
            </a:ln>
          </p:spPr>
          <p:txBody>
            <a:bodyPr wrap="none" anchor="ctr"/>
            <a:lstStyle/>
            <a:p>
              <a:pPr>
                <a:defRPr/>
              </a:pPr>
              <a:endParaRPr lang="en-US"/>
            </a:p>
          </p:txBody>
        </p:sp>
        <p:sp>
          <p:nvSpPr>
            <p:cNvPr id="277521" name="Line 17"/>
            <p:cNvSpPr>
              <a:spLocks noChangeShapeType="1"/>
            </p:cNvSpPr>
            <p:nvPr/>
          </p:nvSpPr>
          <p:spPr bwMode="auto">
            <a:xfrm>
              <a:off x="4556" y="1392"/>
              <a:ext cx="0" cy="188"/>
            </a:xfrm>
            <a:prstGeom prst="line">
              <a:avLst/>
            </a:prstGeom>
            <a:noFill/>
            <a:ln w="9525">
              <a:solidFill>
                <a:schemeClr val="tx1"/>
              </a:solidFill>
              <a:round/>
              <a:headEnd/>
              <a:tailEnd/>
            </a:ln>
          </p:spPr>
          <p:txBody>
            <a:bodyPr wrap="none" anchor="ctr"/>
            <a:lstStyle/>
            <a:p>
              <a:pPr>
                <a:defRPr/>
              </a:pPr>
              <a:endParaRPr lang="en-US"/>
            </a:p>
          </p:txBody>
        </p:sp>
        <p:sp>
          <p:nvSpPr>
            <p:cNvPr id="277537" name="Line 13"/>
            <p:cNvSpPr>
              <a:spLocks noChangeShapeType="1"/>
            </p:cNvSpPr>
            <p:nvPr/>
          </p:nvSpPr>
          <p:spPr bwMode="auto">
            <a:xfrm>
              <a:off x="576" y="1392"/>
              <a:ext cx="0" cy="184"/>
            </a:xfrm>
            <a:prstGeom prst="line">
              <a:avLst/>
            </a:prstGeom>
            <a:noFill/>
            <a:ln w="12700">
              <a:solidFill>
                <a:schemeClr val="tx1"/>
              </a:solidFill>
              <a:round/>
              <a:headEnd/>
              <a:tailEnd/>
            </a:ln>
          </p:spPr>
          <p:txBody>
            <a:bodyPr wrap="none" anchor="ctr"/>
            <a:lstStyle/>
            <a:p>
              <a:pPr>
                <a:defRPr/>
              </a:pPr>
              <a:endParaRPr lang="en-US"/>
            </a:p>
          </p:txBody>
        </p:sp>
      </p:grpSp>
      <p:sp>
        <p:nvSpPr>
          <p:cNvPr id="15366" name="Rectangle 19"/>
          <p:cNvSpPr>
            <a:spLocks noChangeArrowheads="1"/>
          </p:cNvSpPr>
          <p:nvPr/>
        </p:nvSpPr>
        <p:spPr bwMode="auto">
          <a:xfrm>
            <a:off x="508001" y="4176714"/>
            <a:ext cx="7632700" cy="363537"/>
          </a:xfrm>
          <a:prstGeom prst="rect">
            <a:avLst/>
          </a:prstGeom>
          <a:noFill/>
          <a:ln w="12700">
            <a:noFill/>
            <a:miter lim="800000"/>
            <a:headEnd/>
            <a:tailEnd/>
          </a:ln>
        </p:spPr>
        <p:txBody>
          <a:bodyPr lIns="90488" tIns="44450" rIns="90488" bIns="44450">
            <a:spAutoFit/>
          </a:bodyPr>
          <a:lstStyle/>
          <a:p>
            <a:pPr marL="457200" indent="-457200" eaLnBrk="0" hangingPunct="0"/>
            <a:r>
              <a:rPr lang="en-GB">
                <a:effectLst/>
                <a:cs typeface="Arial" charset="0"/>
              </a:rPr>
              <a:t>2.	Rodent Fertility and Embryo-Fetal Toxicity Study</a:t>
            </a:r>
            <a:r>
              <a:rPr lang="en-GB" b="1">
                <a:effectLst/>
                <a:cs typeface="Arial" charset="0"/>
              </a:rPr>
              <a:t> </a:t>
            </a:r>
          </a:p>
        </p:txBody>
      </p:sp>
      <p:grpSp>
        <p:nvGrpSpPr>
          <p:cNvPr id="3" name="Group 38"/>
          <p:cNvGrpSpPr>
            <a:grpSpLocks/>
          </p:cNvGrpSpPr>
          <p:nvPr/>
        </p:nvGrpSpPr>
        <p:grpSpPr bwMode="auto">
          <a:xfrm>
            <a:off x="596901" y="4662488"/>
            <a:ext cx="9963151" cy="971550"/>
            <a:chOff x="282" y="2706"/>
            <a:chExt cx="4707" cy="612"/>
          </a:xfrm>
        </p:grpSpPr>
        <p:sp>
          <p:nvSpPr>
            <p:cNvPr id="15369" name="Rectangle 20"/>
            <p:cNvSpPr>
              <a:spLocks noChangeArrowheads="1"/>
            </p:cNvSpPr>
            <p:nvPr/>
          </p:nvSpPr>
          <p:spPr bwMode="auto">
            <a:xfrm>
              <a:off x="3476" y="2990"/>
              <a:ext cx="299" cy="192"/>
            </a:xfrm>
            <a:prstGeom prst="rect">
              <a:avLst/>
            </a:prstGeom>
            <a:noFill/>
            <a:ln w="12700">
              <a:noFill/>
              <a:miter lim="800000"/>
              <a:headEnd/>
              <a:tailEnd/>
            </a:ln>
          </p:spPr>
          <p:txBody>
            <a:bodyPr wrap="none" lIns="90488" tIns="44450" rIns="90488" bIns="44450">
              <a:spAutoFit/>
            </a:bodyPr>
            <a:lstStyle/>
            <a:p>
              <a:pPr eaLnBrk="0" hangingPunct="0"/>
              <a:r>
                <a:rPr lang="en-GB" sz="1400" b="1">
                  <a:effectLst/>
                  <a:cs typeface="Arial" charset="0"/>
                </a:rPr>
                <a:t>GD 17</a:t>
              </a:r>
            </a:p>
          </p:txBody>
        </p:sp>
        <p:sp>
          <p:nvSpPr>
            <p:cNvPr id="15370" name="Rectangle 21"/>
            <p:cNvSpPr>
              <a:spLocks noChangeArrowheads="1"/>
            </p:cNvSpPr>
            <p:nvPr/>
          </p:nvSpPr>
          <p:spPr bwMode="auto">
            <a:xfrm>
              <a:off x="589" y="2706"/>
              <a:ext cx="3112" cy="88"/>
            </a:xfrm>
            <a:prstGeom prst="rect">
              <a:avLst/>
            </a:prstGeom>
            <a:solidFill>
              <a:srgbClr val="99CC00"/>
            </a:solidFill>
            <a:ln w="12700">
              <a:solidFill>
                <a:schemeClr val="tx1"/>
              </a:solidFill>
              <a:miter lim="800000"/>
              <a:headEnd/>
              <a:tailEnd/>
            </a:ln>
          </p:spPr>
          <p:txBody>
            <a:bodyPr wrap="none" anchor="ctr"/>
            <a:lstStyle/>
            <a:p>
              <a:pPr algn="ctr"/>
              <a:endParaRPr lang="en-US" sz="3200" b="1">
                <a:effectLst/>
              </a:endParaRPr>
            </a:p>
          </p:txBody>
        </p:sp>
        <p:sp>
          <p:nvSpPr>
            <p:cNvPr id="277526" name="Line 22"/>
            <p:cNvSpPr>
              <a:spLocks noChangeShapeType="1"/>
            </p:cNvSpPr>
            <p:nvPr/>
          </p:nvSpPr>
          <p:spPr bwMode="auto">
            <a:xfrm>
              <a:off x="3709" y="2798"/>
              <a:ext cx="856" cy="0"/>
            </a:xfrm>
            <a:prstGeom prst="line">
              <a:avLst/>
            </a:prstGeom>
            <a:noFill/>
            <a:ln w="12700">
              <a:solidFill>
                <a:schemeClr val="tx1"/>
              </a:solidFill>
              <a:round/>
              <a:headEnd/>
              <a:tailEnd/>
            </a:ln>
          </p:spPr>
          <p:txBody>
            <a:bodyPr wrap="none" anchor="ctr"/>
            <a:lstStyle/>
            <a:p>
              <a:pPr>
                <a:defRPr/>
              </a:pPr>
              <a:endParaRPr lang="en-US"/>
            </a:p>
          </p:txBody>
        </p:sp>
        <p:sp>
          <p:nvSpPr>
            <p:cNvPr id="15372" name="Rectangle 23"/>
            <p:cNvSpPr>
              <a:spLocks noChangeArrowheads="1"/>
            </p:cNvSpPr>
            <p:nvPr/>
          </p:nvSpPr>
          <p:spPr bwMode="auto">
            <a:xfrm>
              <a:off x="282" y="2990"/>
              <a:ext cx="768" cy="192"/>
            </a:xfrm>
            <a:prstGeom prst="rect">
              <a:avLst/>
            </a:prstGeom>
            <a:noFill/>
            <a:ln w="12700">
              <a:noFill/>
              <a:miter lim="800000"/>
              <a:headEnd/>
              <a:tailEnd/>
            </a:ln>
          </p:spPr>
          <p:txBody>
            <a:bodyPr lIns="90488" tIns="44450" rIns="90488" bIns="44450">
              <a:spAutoFit/>
            </a:bodyPr>
            <a:lstStyle/>
            <a:p>
              <a:pPr eaLnBrk="0" hangingPunct="0"/>
              <a:r>
                <a:rPr lang="en-GB" sz="1400" b="1">
                  <a:effectLst/>
                  <a:cs typeface="Arial" charset="0"/>
                </a:rPr>
                <a:t>Pre-mating</a:t>
              </a:r>
            </a:p>
          </p:txBody>
        </p:sp>
        <p:sp>
          <p:nvSpPr>
            <p:cNvPr id="15373" name="Rectangle 24"/>
            <p:cNvSpPr>
              <a:spLocks noChangeArrowheads="1"/>
            </p:cNvSpPr>
            <p:nvPr/>
          </p:nvSpPr>
          <p:spPr bwMode="auto">
            <a:xfrm>
              <a:off x="1206" y="2990"/>
              <a:ext cx="272" cy="192"/>
            </a:xfrm>
            <a:prstGeom prst="rect">
              <a:avLst/>
            </a:prstGeom>
            <a:noFill/>
            <a:ln w="12700">
              <a:noFill/>
              <a:miter lim="800000"/>
              <a:headEnd/>
              <a:tailEnd/>
            </a:ln>
          </p:spPr>
          <p:txBody>
            <a:bodyPr wrap="none" lIns="90488" tIns="44450" rIns="90488" bIns="44450">
              <a:spAutoFit/>
            </a:bodyPr>
            <a:lstStyle/>
            <a:p>
              <a:pPr eaLnBrk="0" hangingPunct="0"/>
              <a:r>
                <a:rPr lang="en-GB" sz="1400" b="1">
                  <a:effectLst/>
                  <a:cs typeface="Arial" charset="0"/>
                </a:rPr>
                <a:t>Mate</a:t>
              </a:r>
            </a:p>
          </p:txBody>
        </p:sp>
        <p:sp>
          <p:nvSpPr>
            <p:cNvPr id="277530" name="Line 26"/>
            <p:cNvSpPr>
              <a:spLocks noChangeShapeType="1"/>
            </p:cNvSpPr>
            <p:nvPr/>
          </p:nvSpPr>
          <p:spPr bwMode="auto">
            <a:xfrm>
              <a:off x="594" y="2784"/>
              <a:ext cx="0" cy="184"/>
            </a:xfrm>
            <a:prstGeom prst="line">
              <a:avLst/>
            </a:prstGeom>
            <a:noFill/>
            <a:ln w="12700">
              <a:solidFill>
                <a:schemeClr val="tx1"/>
              </a:solidFill>
              <a:round/>
              <a:headEnd/>
              <a:tailEnd/>
            </a:ln>
          </p:spPr>
          <p:txBody>
            <a:bodyPr wrap="none" anchor="ctr"/>
            <a:lstStyle/>
            <a:p>
              <a:pPr>
                <a:defRPr/>
              </a:pPr>
              <a:endParaRPr lang="en-US"/>
            </a:p>
          </p:txBody>
        </p:sp>
        <p:sp>
          <p:nvSpPr>
            <p:cNvPr id="277531" name="Line 27"/>
            <p:cNvSpPr>
              <a:spLocks noChangeShapeType="1"/>
            </p:cNvSpPr>
            <p:nvPr/>
          </p:nvSpPr>
          <p:spPr bwMode="auto">
            <a:xfrm>
              <a:off x="1401" y="2802"/>
              <a:ext cx="0" cy="184"/>
            </a:xfrm>
            <a:prstGeom prst="line">
              <a:avLst/>
            </a:prstGeom>
            <a:noFill/>
            <a:ln w="12700">
              <a:solidFill>
                <a:schemeClr val="tx1"/>
              </a:solidFill>
              <a:round/>
              <a:headEnd/>
              <a:tailEnd/>
            </a:ln>
          </p:spPr>
          <p:txBody>
            <a:bodyPr wrap="none" anchor="ctr"/>
            <a:lstStyle/>
            <a:p>
              <a:pPr>
                <a:defRPr/>
              </a:pPr>
              <a:endParaRPr lang="en-US"/>
            </a:p>
          </p:txBody>
        </p:sp>
        <p:sp>
          <p:nvSpPr>
            <p:cNvPr id="277532" name="Line 28"/>
            <p:cNvSpPr>
              <a:spLocks noChangeShapeType="1"/>
            </p:cNvSpPr>
            <p:nvPr/>
          </p:nvSpPr>
          <p:spPr bwMode="auto">
            <a:xfrm>
              <a:off x="3705" y="2802"/>
              <a:ext cx="0" cy="136"/>
            </a:xfrm>
            <a:prstGeom prst="line">
              <a:avLst/>
            </a:prstGeom>
            <a:noFill/>
            <a:ln w="12700">
              <a:solidFill>
                <a:schemeClr val="tx1"/>
              </a:solidFill>
              <a:round/>
              <a:headEnd/>
              <a:tailEnd/>
            </a:ln>
          </p:spPr>
          <p:txBody>
            <a:bodyPr wrap="none" anchor="ctr"/>
            <a:lstStyle/>
            <a:p>
              <a:pPr>
                <a:defRPr/>
              </a:pPr>
              <a:endParaRPr lang="en-US"/>
            </a:p>
          </p:txBody>
        </p:sp>
        <p:sp>
          <p:nvSpPr>
            <p:cNvPr id="277535" name="Line 31"/>
            <p:cNvSpPr>
              <a:spLocks noChangeShapeType="1"/>
            </p:cNvSpPr>
            <p:nvPr/>
          </p:nvSpPr>
          <p:spPr bwMode="auto">
            <a:xfrm>
              <a:off x="4565" y="2798"/>
              <a:ext cx="0" cy="188"/>
            </a:xfrm>
            <a:prstGeom prst="line">
              <a:avLst/>
            </a:prstGeom>
            <a:noFill/>
            <a:ln w="9525">
              <a:solidFill>
                <a:schemeClr val="tx1"/>
              </a:solidFill>
              <a:round/>
              <a:headEnd/>
              <a:tailEnd/>
            </a:ln>
          </p:spPr>
          <p:txBody>
            <a:bodyPr wrap="none" anchor="ctr"/>
            <a:lstStyle/>
            <a:p>
              <a:pPr>
                <a:defRPr/>
              </a:pPr>
              <a:endParaRPr lang="en-US"/>
            </a:p>
          </p:txBody>
        </p:sp>
        <p:sp>
          <p:nvSpPr>
            <p:cNvPr id="15378" name="Rectangle 12"/>
            <p:cNvSpPr>
              <a:spLocks noChangeArrowheads="1"/>
            </p:cNvSpPr>
            <p:nvPr/>
          </p:nvSpPr>
          <p:spPr bwMode="auto">
            <a:xfrm>
              <a:off x="4128" y="2990"/>
              <a:ext cx="861" cy="328"/>
            </a:xfrm>
            <a:prstGeom prst="rect">
              <a:avLst/>
            </a:prstGeom>
            <a:noFill/>
            <a:ln w="12700">
              <a:noFill/>
              <a:miter lim="800000"/>
              <a:headEnd/>
              <a:tailEnd/>
            </a:ln>
          </p:spPr>
          <p:txBody>
            <a:bodyPr lIns="90488" tIns="44450" rIns="90488" bIns="44450">
              <a:spAutoFit/>
            </a:bodyPr>
            <a:lstStyle/>
            <a:p>
              <a:pPr algn="ctr" eaLnBrk="0" hangingPunct="0"/>
              <a:r>
                <a:rPr lang="en-GB" sz="1400" b="1">
                  <a:effectLst/>
                  <a:latin typeface="Helvetica" pitchFamily="34" charset="0"/>
                  <a:cs typeface="Arial" charset="0"/>
                </a:rPr>
                <a:t>Euthanized</a:t>
              </a:r>
            </a:p>
            <a:p>
              <a:pPr algn="ctr" eaLnBrk="0" hangingPunct="0"/>
              <a:r>
                <a:rPr lang="en-GB" sz="1400" b="1">
                  <a:effectLst/>
                  <a:latin typeface="Helvetica" pitchFamily="34" charset="0"/>
                  <a:cs typeface="Arial" charset="0"/>
                </a:rPr>
                <a:t>GD 21</a:t>
              </a:r>
            </a:p>
          </p:txBody>
        </p:sp>
      </p:grpSp>
      <p:sp>
        <p:nvSpPr>
          <p:cNvPr id="15368" name="Rectangle 39"/>
          <p:cNvSpPr>
            <a:spLocks noGrp="1" noChangeArrowheads="1"/>
          </p:cNvSpPr>
          <p:nvPr>
            <p:ph type="title" idx="4294967295"/>
          </p:nvPr>
        </p:nvSpPr>
        <p:spPr>
          <a:xfrm>
            <a:off x="587375" y="222252"/>
            <a:ext cx="11245850" cy="1038225"/>
          </a:xfrm>
          <a:prstGeom prst="rect">
            <a:avLst/>
          </a:prstGeom>
        </p:spPr>
        <p:txBody>
          <a:bodyPr/>
          <a:lstStyle/>
          <a:p>
            <a:pPr eaLnBrk="1" hangingPunct="1"/>
            <a:r>
              <a:rPr lang="en-GB" sz="3600" dirty="0" smtClean="0">
                <a:latin typeface="Arial Narrow" panose="020B0606020202030204" pitchFamily="34" charset="0"/>
              </a:rPr>
              <a:t>Reproductive Toxicology</a:t>
            </a:r>
            <a:r>
              <a:rPr lang="en-GB" dirty="0" smtClean="0">
                <a:latin typeface="Arial Narrow" panose="020B0606020202030204" pitchFamily="34" charset="0"/>
              </a:rPr>
              <a:t/>
            </a:r>
            <a:br>
              <a:rPr lang="en-GB" dirty="0" smtClean="0">
                <a:latin typeface="Arial Narrow" panose="020B0606020202030204" pitchFamily="34" charset="0"/>
              </a:rPr>
            </a:br>
            <a:r>
              <a:rPr lang="en-GB" sz="2000" i="1" dirty="0" smtClean="0">
                <a:latin typeface="Arial Narrow" panose="020B0606020202030204" pitchFamily="34" charset="0"/>
              </a:rPr>
              <a:t>ICH Guidelines S5A - Choice of Studies</a:t>
            </a:r>
            <a:endParaRPr lang="en-US" i="1" dirty="0" smtClean="0">
              <a:latin typeface="Arial Narrow" panose="020B0606020202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p:txBody>
          <a:bodyPr/>
          <a:lstStyle/>
          <a:p>
            <a:r>
              <a:rPr lang="en-US" dirty="0" smtClean="0"/>
              <a:t>Further </a:t>
            </a:r>
            <a:r>
              <a:rPr lang="en-US" dirty="0" smtClean="0"/>
              <a:t>Reductions</a:t>
            </a:r>
            <a:endParaRPr lang="en-US" i="1" dirty="0" smtClean="0"/>
          </a:p>
        </p:txBody>
      </p:sp>
      <p:sp>
        <p:nvSpPr>
          <p:cNvPr id="16387" name="Content Placeholder 2"/>
          <p:cNvSpPr>
            <a:spLocks noGrp="1"/>
          </p:cNvSpPr>
          <p:nvPr>
            <p:ph idx="13"/>
          </p:nvPr>
        </p:nvSpPr>
        <p:spPr/>
        <p:txBody>
          <a:bodyPr>
            <a:normAutofit/>
          </a:bodyPr>
          <a:lstStyle/>
          <a:p>
            <a:r>
              <a:rPr lang="en-US" sz="2200" dirty="0" smtClean="0"/>
              <a:t>Combined Segment I/II</a:t>
            </a:r>
          </a:p>
          <a:p>
            <a:pPr lvl="1"/>
            <a:r>
              <a:rPr lang="en-US" sz="2200" dirty="0" smtClean="0"/>
              <a:t>Reduction of 1100 animals</a:t>
            </a:r>
          </a:p>
          <a:p>
            <a:pPr lvl="1"/>
            <a:endParaRPr lang="en-US" sz="2200" dirty="0" smtClean="0"/>
          </a:p>
          <a:p>
            <a:r>
              <a:rPr lang="en-US" sz="2200" dirty="0" smtClean="0"/>
              <a:t>Adding Male Fertility Assessments to other studies </a:t>
            </a:r>
          </a:p>
          <a:p>
            <a:pPr lvl="1"/>
            <a:r>
              <a:rPr lang="en-US" sz="2200" dirty="0" smtClean="0"/>
              <a:t>Some suggest combining with 28-day or 90-day study</a:t>
            </a:r>
          </a:p>
          <a:p>
            <a:pPr lvl="2"/>
            <a:r>
              <a:rPr lang="en-US" sz="2200" dirty="0" smtClean="0"/>
              <a:t>Not recommended because most compounds do not make it to Phase III testing when this study would be needed.</a:t>
            </a:r>
          </a:p>
          <a:p>
            <a:pPr lvl="2"/>
            <a:r>
              <a:rPr lang="en-US" sz="2200" dirty="0" smtClean="0"/>
              <a:t>With 10 rodents/group the study is not powered sufficiently for fertility evaluations which would need an additional 10 rodents/group</a:t>
            </a:r>
          </a:p>
          <a:p>
            <a:pPr lvl="2"/>
            <a:r>
              <a:rPr lang="en-US" sz="2200" dirty="0" smtClean="0"/>
              <a:t>Waiting later would provide for better dosage selection. </a:t>
            </a:r>
          </a:p>
        </p:txBody>
      </p:sp>
      <p:sp>
        <p:nvSpPr>
          <p:cNvPr id="2" name="Subtitle 1"/>
          <p:cNvSpPr>
            <a:spLocks noGrp="1"/>
          </p:cNvSpPr>
          <p:nvPr>
            <p:ph type="subTitle" idx="1"/>
          </p:nvPr>
        </p:nvSpPr>
        <p:spPr/>
        <p:txBody>
          <a:bodyPr/>
          <a:lstStyle/>
          <a:p>
            <a:r>
              <a:rPr lang="en-US" sz="2000" i="1" dirty="0"/>
              <a:t>Fertility</a:t>
            </a:r>
            <a:endParaRPr lang="en-US" sz="2000"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749300" y="1749425"/>
            <a:ext cx="7984067" cy="363538"/>
          </a:xfrm>
          <a:prstGeom prst="rect">
            <a:avLst/>
          </a:prstGeom>
          <a:noFill/>
          <a:ln w="12700">
            <a:noFill/>
            <a:miter lim="800000"/>
            <a:headEnd/>
            <a:tailEnd/>
          </a:ln>
        </p:spPr>
        <p:txBody>
          <a:bodyPr lIns="90488" tIns="44450" rIns="90488" bIns="44450">
            <a:spAutoFit/>
          </a:bodyPr>
          <a:lstStyle/>
          <a:p>
            <a:pPr marL="457200" indent="-457200" eaLnBrk="0" hangingPunct="0"/>
            <a:r>
              <a:rPr lang="en-GB">
                <a:effectLst/>
                <a:cs typeface="Arial" charset="0"/>
              </a:rPr>
              <a:t>3.	Rodent and rabbit embryo-fetal toxicity study</a:t>
            </a:r>
          </a:p>
        </p:txBody>
      </p:sp>
      <p:grpSp>
        <p:nvGrpSpPr>
          <p:cNvPr id="2" name="Group 23"/>
          <p:cNvGrpSpPr>
            <a:grpSpLocks/>
          </p:cNvGrpSpPr>
          <p:nvPr/>
        </p:nvGrpSpPr>
        <p:grpSpPr bwMode="auto">
          <a:xfrm>
            <a:off x="1132418" y="2593976"/>
            <a:ext cx="9141882" cy="1343025"/>
            <a:chOff x="514" y="1746"/>
            <a:chExt cx="4319" cy="846"/>
          </a:xfrm>
        </p:grpSpPr>
        <p:sp>
          <p:nvSpPr>
            <p:cNvPr id="17415" name="Rectangle 3"/>
            <p:cNvSpPr>
              <a:spLocks noChangeArrowheads="1"/>
            </p:cNvSpPr>
            <p:nvPr/>
          </p:nvSpPr>
          <p:spPr bwMode="auto">
            <a:xfrm>
              <a:off x="514" y="1993"/>
              <a:ext cx="779" cy="192"/>
            </a:xfrm>
            <a:prstGeom prst="rect">
              <a:avLst/>
            </a:prstGeom>
            <a:noFill/>
            <a:ln w="12700">
              <a:noFill/>
              <a:miter lim="800000"/>
              <a:headEnd/>
              <a:tailEnd/>
            </a:ln>
          </p:spPr>
          <p:txBody>
            <a:bodyPr lIns="90488" tIns="44450" rIns="90488" bIns="44450">
              <a:spAutoFit/>
            </a:bodyPr>
            <a:lstStyle/>
            <a:p>
              <a:pPr eaLnBrk="0" hangingPunct="0"/>
              <a:r>
                <a:rPr lang="en-GB" sz="1400" b="1">
                  <a:effectLst/>
                  <a:cs typeface="Arial" charset="0"/>
                </a:rPr>
                <a:t>Pre-mating</a:t>
              </a:r>
            </a:p>
          </p:txBody>
        </p:sp>
        <p:sp>
          <p:nvSpPr>
            <p:cNvPr id="17416" name="Rectangle 4"/>
            <p:cNvSpPr>
              <a:spLocks noChangeArrowheads="1"/>
            </p:cNvSpPr>
            <p:nvPr/>
          </p:nvSpPr>
          <p:spPr bwMode="auto">
            <a:xfrm>
              <a:off x="2485" y="1746"/>
              <a:ext cx="1228" cy="110"/>
            </a:xfrm>
            <a:prstGeom prst="rect">
              <a:avLst/>
            </a:prstGeom>
            <a:solidFill>
              <a:srgbClr val="99CC00"/>
            </a:solidFill>
            <a:ln w="12700">
              <a:solidFill>
                <a:schemeClr val="tx1"/>
              </a:solidFill>
              <a:miter lim="800000"/>
              <a:headEnd/>
              <a:tailEnd/>
            </a:ln>
          </p:spPr>
          <p:txBody>
            <a:bodyPr wrap="none" anchor="ctr"/>
            <a:lstStyle/>
            <a:p>
              <a:pPr algn="ctr"/>
              <a:endParaRPr lang="en-US" sz="3200" b="1">
                <a:effectLst/>
              </a:endParaRPr>
            </a:p>
          </p:txBody>
        </p:sp>
        <p:sp>
          <p:nvSpPr>
            <p:cNvPr id="17417" name="Rectangle 6"/>
            <p:cNvSpPr>
              <a:spLocks noChangeArrowheads="1"/>
            </p:cNvSpPr>
            <p:nvPr/>
          </p:nvSpPr>
          <p:spPr bwMode="auto">
            <a:xfrm>
              <a:off x="1491" y="1993"/>
              <a:ext cx="272" cy="192"/>
            </a:xfrm>
            <a:prstGeom prst="rect">
              <a:avLst/>
            </a:prstGeom>
            <a:noFill/>
            <a:ln w="12700">
              <a:noFill/>
              <a:miter lim="800000"/>
              <a:headEnd/>
              <a:tailEnd/>
            </a:ln>
          </p:spPr>
          <p:txBody>
            <a:bodyPr wrap="none" lIns="90488" tIns="44450" rIns="90488" bIns="44450">
              <a:spAutoFit/>
            </a:bodyPr>
            <a:lstStyle/>
            <a:p>
              <a:pPr eaLnBrk="0" hangingPunct="0"/>
              <a:r>
                <a:rPr lang="en-GB" sz="1400" b="1">
                  <a:effectLst/>
                  <a:cs typeface="Arial" charset="0"/>
                </a:rPr>
                <a:t>Mate</a:t>
              </a:r>
            </a:p>
          </p:txBody>
        </p:sp>
        <p:sp>
          <p:nvSpPr>
            <p:cNvPr id="17418" name="Rectangle 7"/>
            <p:cNvSpPr>
              <a:spLocks noChangeArrowheads="1"/>
            </p:cNvSpPr>
            <p:nvPr/>
          </p:nvSpPr>
          <p:spPr bwMode="auto">
            <a:xfrm>
              <a:off x="2203" y="1993"/>
              <a:ext cx="653" cy="328"/>
            </a:xfrm>
            <a:prstGeom prst="rect">
              <a:avLst/>
            </a:prstGeom>
            <a:noFill/>
            <a:ln w="12700">
              <a:noFill/>
              <a:miter lim="800000"/>
              <a:headEnd/>
              <a:tailEnd/>
            </a:ln>
          </p:spPr>
          <p:txBody>
            <a:bodyPr wrap="none" lIns="90488" tIns="44450" rIns="90488" bIns="44450">
              <a:spAutoFit/>
            </a:bodyPr>
            <a:lstStyle/>
            <a:p>
              <a:pPr algn="ctr" eaLnBrk="0" hangingPunct="0"/>
              <a:r>
                <a:rPr lang="en-GB" sz="1400" b="1">
                  <a:effectLst/>
                  <a:cs typeface="Arial" charset="0"/>
                </a:rPr>
                <a:t>GD 6/7 (rabbits)</a:t>
              </a:r>
              <a:br>
                <a:rPr lang="en-GB" sz="1400" b="1">
                  <a:effectLst/>
                  <a:cs typeface="Arial" charset="0"/>
                </a:rPr>
              </a:br>
              <a:r>
                <a:rPr lang="en-GB" sz="1400" b="1">
                  <a:effectLst/>
                  <a:cs typeface="Arial" charset="0"/>
                </a:rPr>
                <a:t>GD 6/7 (rats)</a:t>
              </a:r>
            </a:p>
          </p:txBody>
        </p:sp>
        <p:sp>
          <p:nvSpPr>
            <p:cNvPr id="17419" name="Rectangle 8"/>
            <p:cNvSpPr>
              <a:spLocks noChangeArrowheads="1"/>
            </p:cNvSpPr>
            <p:nvPr/>
          </p:nvSpPr>
          <p:spPr bwMode="auto">
            <a:xfrm>
              <a:off x="4269" y="1993"/>
              <a:ext cx="564" cy="599"/>
            </a:xfrm>
            <a:prstGeom prst="rect">
              <a:avLst/>
            </a:prstGeom>
            <a:noFill/>
            <a:ln w="12700">
              <a:noFill/>
              <a:miter lim="800000"/>
              <a:headEnd/>
              <a:tailEnd/>
            </a:ln>
          </p:spPr>
          <p:txBody>
            <a:bodyPr wrap="none" lIns="90488" tIns="44450" rIns="90488" bIns="44450">
              <a:spAutoFit/>
            </a:bodyPr>
            <a:lstStyle/>
            <a:p>
              <a:pPr algn="ctr" eaLnBrk="0" hangingPunct="0"/>
              <a:r>
                <a:rPr lang="en-GB" sz="1400" b="1">
                  <a:effectLst/>
                  <a:cs typeface="Arial" charset="0"/>
                </a:rPr>
                <a:t>Euthanized</a:t>
              </a:r>
            </a:p>
            <a:p>
              <a:pPr algn="ctr" eaLnBrk="0" hangingPunct="0"/>
              <a:r>
                <a:rPr lang="en-GB" sz="1400" b="1">
                  <a:effectLst/>
                  <a:cs typeface="Arial" charset="0"/>
                </a:rPr>
                <a:t>GD 29 rabbits</a:t>
              </a:r>
            </a:p>
            <a:p>
              <a:pPr algn="ctr" eaLnBrk="0" hangingPunct="0"/>
              <a:r>
                <a:rPr lang="en-GB" sz="1400" b="1">
                  <a:effectLst/>
                  <a:cs typeface="Arial" charset="0"/>
                </a:rPr>
                <a:t>GD 21 rats</a:t>
              </a:r>
            </a:p>
            <a:p>
              <a:pPr algn="ctr"/>
              <a:endParaRPr lang="en-GB" sz="1400" b="1">
                <a:effectLst/>
                <a:cs typeface="Arial" charset="0"/>
              </a:endParaRPr>
            </a:p>
          </p:txBody>
        </p:sp>
        <p:sp>
          <p:nvSpPr>
            <p:cNvPr id="279561" name="Line 9"/>
            <p:cNvSpPr>
              <a:spLocks noChangeShapeType="1"/>
            </p:cNvSpPr>
            <p:nvPr/>
          </p:nvSpPr>
          <p:spPr bwMode="auto">
            <a:xfrm>
              <a:off x="2481" y="1864"/>
              <a:ext cx="0" cy="130"/>
            </a:xfrm>
            <a:prstGeom prst="line">
              <a:avLst/>
            </a:prstGeom>
            <a:noFill/>
            <a:ln w="12700">
              <a:solidFill>
                <a:schemeClr val="tx1"/>
              </a:solidFill>
              <a:round/>
              <a:headEnd/>
              <a:tailEnd/>
            </a:ln>
          </p:spPr>
          <p:txBody>
            <a:bodyPr wrap="none" anchor="ctr"/>
            <a:lstStyle/>
            <a:p>
              <a:pPr>
                <a:defRPr/>
              </a:pPr>
              <a:endParaRPr lang="en-US"/>
            </a:p>
          </p:txBody>
        </p:sp>
        <p:sp>
          <p:nvSpPr>
            <p:cNvPr id="279562" name="Line 10"/>
            <p:cNvSpPr>
              <a:spLocks noChangeShapeType="1"/>
            </p:cNvSpPr>
            <p:nvPr/>
          </p:nvSpPr>
          <p:spPr bwMode="auto">
            <a:xfrm>
              <a:off x="4550" y="1864"/>
              <a:ext cx="0" cy="130"/>
            </a:xfrm>
            <a:prstGeom prst="line">
              <a:avLst/>
            </a:prstGeom>
            <a:noFill/>
            <a:ln w="12700">
              <a:solidFill>
                <a:schemeClr val="tx1"/>
              </a:solidFill>
              <a:round/>
              <a:headEnd/>
              <a:tailEnd/>
            </a:ln>
          </p:spPr>
          <p:txBody>
            <a:bodyPr wrap="none" anchor="ctr"/>
            <a:lstStyle/>
            <a:p>
              <a:pPr>
                <a:defRPr/>
              </a:pPr>
              <a:endParaRPr lang="en-US"/>
            </a:p>
          </p:txBody>
        </p:sp>
        <p:sp>
          <p:nvSpPr>
            <p:cNvPr id="279563" name="Line 11"/>
            <p:cNvSpPr>
              <a:spLocks noChangeShapeType="1"/>
            </p:cNvSpPr>
            <p:nvPr/>
          </p:nvSpPr>
          <p:spPr bwMode="auto">
            <a:xfrm flipH="1">
              <a:off x="825" y="1860"/>
              <a:ext cx="3719" cy="0"/>
            </a:xfrm>
            <a:prstGeom prst="line">
              <a:avLst/>
            </a:prstGeom>
            <a:noFill/>
            <a:ln w="12700">
              <a:solidFill>
                <a:schemeClr val="tx1"/>
              </a:solidFill>
              <a:round/>
              <a:headEnd/>
              <a:tailEnd/>
            </a:ln>
          </p:spPr>
          <p:txBody>
            <a:bodyPr wrap="none" anchor="ctr"/>
            <a:lstStyle/>
            <a:p>
              <a:pPr>
                <a:defRPr/>
              </a:pPr>
              <a:endParaRPr lang="en-US"/>
            </a:p>
          </p:txBody>
        </p:sp>
        <p:sp>
          <p:nvSpPr>
            <p:cNvPr id="17423" name="Rectangle 12"/>
            <p:cNvSpPr>
              <a:spLocks noChangeArrowheads="1"/>
            </p:cNvSpPr>
            <p:nvPr/>
          </p:nvSpPr>
          <p:spPr bwMode="auto">
            <a:xfrm>
              <a:off x="3243" y="1993"/>
              <a:ext cx="925" cy="328"/>
            </a:xfrm>
            <a:prstGeom prst="rect">
              <a:avLst/>
            </a:prstGeom>
            <a:noFill/>
            <a:ln w="12700">
              <a:noFill/>
              <a:miter lim="800000"/>
              <a:headEnd/>
              <a:tailEnd/>
            </a:ln>
          </p:spPr>
          <p:txBody>
            <a:bodyPr lIns="90488" tIns="44450" rIns="90488" bIns="44450">
              <a:spAutoFit/>
            </a:bodyPr>
            <a:lstStyle/>
            <a:p>
              <a:pPr algn="ctr" eaLnBrk="0" hangingPunct="0"/>
              <a:r>
                <a:rPr lang="en-GB" sz="1400" b="1">
                  <a:effectLst/>
                  <a:cs typeface="Arial" charset="0"/>
                </a:rPr>
                <a:t>GD 19 (rabbits)</a:t>
              </a:r>
            </a:p>
            <a:p>
              <a:pPr algn="ctr" eaLnBrk="0" hangingPunct="0"/>
              <a:r>
                <a:rPr lang="en-GB" sz="1400" b="1">
                  <a:effectLst/>
                  <a:cs typeface="Arial" charset="0"/>
                </a:rPr>
                <a:t>GD 17 (rats)</a:t>
              </a:r>
            </a:p>
          </p:txBody>
        </p:sp>
        <p:sp>
          <p:nvSpPr>
            <p:cNvPr id="279565" name="Line 13"/>
            <p:cNvSpPr>
              <a:spLocks noChangeShapeType="1"/>
            </p:cNvSpPr>
            <p:nvPr/>
          </p:nvSpPr>
          <p:spPr bwMode="auto">
            <a:xfrm>
              <a:off x="817" y="1864"/>
              <a:ext cx="0" cy="130"/>
            </a:xfrm>
            <a:prstGeom prst="line">
              <a:avLst/>
            </a:prstGeom>
            <a:noFill/>
            <a:ln w="12700">
              <a:solidFill>
                <a:schemeClr val="tx1"/>
              </a:solidFill>
              <a:round/>
              <a:headEnd/>
              <a:tailEnd/>
            </a:ln>
          </p:spPr>
          <p:txBody>
            <a:bodyPr wrap="none" anchor="ctr"/>
            <a:lstStyle/>
            <a:p>
              <a:pPr>
                <a:defRPr/>
              </a:pPr>
              <a:endParaRPr lang="en-US"/>
            </a:p>
          </p:txBody>
        </p:sp>
        <p:sp>
          <p:nvSpPr>
            <p:cNvPr id="279566" name="Line 14"/>
            <p:cNvSpPr>
              <a:spLocks noChangeShapeType="1"/>
            </p:cNvSpPr>
            <p:nvPr/>
          </p:nvSpPr>
          <p:spPr bwMode="auto">
            <a:xfrm>
              <a:off x="1680" y="1864"/>
              <a:ext cx="0" cy="130"/>
            </a:xfrm>
            <a:prstGeom prst="line">
              <a:avLst/>
            </a:prstGeom>
            <a:noFill/>
            <a:ln w="12700">
              <a:solidFill>
                <a:schemeClr val="tx1"/>
              </a:solidFill>
              <a:round/>
              <a:headEnd/>
              <a:tailEnd/>
            </a:ln>
          </p:spPr>
          <p:txBody>
            <a:bodyPr wrap="none" anchor="ctr"/>
            <a:lstStyle/>
            <a:p>
              <a:pPr>
                <a:defRPr/>
              </a:pPr>
              <a:endParaRPr lang="en-US"/>
            </a:p>
          </p:txBody>
        </p:sp>
        <p:sp>
          <p:nvSpPr>
            <p:cNvPr id="279567" name="Line 15"/>
            <p:cNvSpPr>
              <a:spLocks noChangeShapeType="1"/>
            </p:cNvSpPr>
            <p:nvPr/>
          </p:nvSpPr>
          <p:spPr bwMode="auto">
            <a:xfrm>
              <a:off x="3717" y="1864"/>
              <a:ext cx="0" cy="130"/>
            </a:xfrm>
            <a:prstGeom prst="line">
              <a:avLst/>
            </a:prstGeom>
            <a:noFill/>
            <a:ln w="12700">
              <a:solidFill>
                <a:schemeClr val="tx1"/>
              </a:solidFill>
              <a:round/>
              <a:headEnd/>
              <a:tailEnd/>
            </a:ln>
          </p:spPr>
          <p:txBody>
            <a:bodyPr wrap="none" anchor="ctr"/>
            <a:lstStyle/>
            <a:p>
              <a:pPr>
                <a:defRPr/>
              </a:pPr>
              <a:endParaRPr lang="en-US"/>
            </a:p>
          </p:txBody>
        </p:sp>
      </p:grpSp>
      <p:sp>
        <p:nvSpPr>
          <p:cNvPr id="17412" name="Text Box 18"/>
          <p:cNvSpPr txBox="1">
            <a:spLocks noChangeArrowheads="1"/>
          </p:cNvSpPr>
          <p:nvPr/>
        </p:nvSpPr>
        <p:spPr bwMode="auto">
          <a:xfrm>
            <a:off x="1189567" y="3736975"/>
            <a:ext cx="9144000" cy="457200"/>
          </a:xfrm>
          <a:prstGeom prst="rect">
            <a:avLst/>
          </a:prstGeom>
          <a:noFill/>
          <a:ln w="9525">
            <a:noFill/>
            <a:miter lim="800000"/>
            <a:headEnd/>
            <a:tailEnd/>
          </a:ln>
        </p:spPr>
        <p:txBody>
          <a:bodyPr>
            <a:spAutoFit/>
          </a:bodyPr>
          <a:lstStyle/>
          <a:p>
            <a:pPr eaLnBrk="0" hangingPunct="0">
              <a:spcBef>
                <a:spcPct val="50000"/>
              </a:spcBef>
            </a:pPr>
            <a:endParaRPr lang="en-GB" sz="2400">
              <a:effectLst/>
              <a:cs typeface="Arial" charset="0"/>
            </a:endParaRPr>
          </a:p>
        </p:txBody>
      </p:sp>
      <p:sp>
        <p:nvSpPr>
          <p:cNvPr id="17413" name="Rectangle 19"/>
          <p:cNvSpPr>
            <a:spLocks noGrp="1" noChangeArrowheads="1"/>
          </p:cNvSpPr>
          <p:nvPr>
            <p:ph type="body" idx="4294967295"/>
          </p:nvPr>
        </p:nvSpPr>
        <p:spPr>
          <a:xfrm>
            <a:off x="764117" y="4181476"/>
            <a:ext cx="10820400" cy="1425575"/>
          </a:xfrm>
          <a:prstGeom prst="rect">
            <a:avLst/>
          </a:prstGeom>
          <a:solidFill>
            <a:srgbClr val="000099"/>
          </a:solidFill>
        </p:spPr>
        <p:txBody>
          <a:bodyPr lIns="0" tIns="0" rIns="0" bIns="0" anchor="ctr"/>
          <a:lstStyle/>
          <a:p>
            <a:pPr marL="284163" indent="-228600" defTabSz="796925" eaLnBrk="1" hangingPunct="1">
              <a:spcBef>
                <a:spcPct val="50000"/>
              </a:spcBef>
              <a:spcAft>
                <a:spcPct val="50000"/>
              </a:spcAft>
              <a:buClr>
                <a:schemeClr val="bg1"/>
              </a:buClr>
            </a:pPr>
            <a:r>
              <a:rPr lang="en-GB" sz="1800" smtClean="0">
                <a:solidFill>
                  <a:schemeClr val="bg1"/>
                </a:solidFill>
              </a:rPr>
              <a:t>Also known as teratology or organogenesis studies.</a:t>
            </a:r>
          </a:p>
          <a:p>
            <a:pPr marL="284163" indent="-228600" defTabSz="796925" eaLnBrk="1" hangingPunct="1">
              <a:spcBef>
                <a:spcPct val="50000"/>
              </a:spcBef>
              <a:spcAft>
                <a:spcPct val="50000"/>
              </a:spcAft>
              <a:buClr>
                <a:schemeClr val="bg1"/>
              </a:buClr>
            </a:pPr>
            <a:r>
              <a:rPr lang="en-GB" sz="1800" smtClean="0">
                <a:solidFill>
                  <a:schemeClr val="bg1"/>
                </a:solidFill>
              </a:rPr>
              <a:t>Assess effects of compound on development of offspring from implantation through closure of the hard palate, i.e., the period of organogenesis.</a:t>
            </a:r>
          </a:p>
        </p:txBody>
      </p:sp>
      <p:sp>
        <p:nvSpPr>
          <p:cNvPr id="17414" name="Rectangle 21"/>
          <p:cNvSpPr>
            <a:spLocks noChangeArrowheads="1"/>
          </p:cNvSpPr>
          <p:nvPr/>
        </p:nvSpPr>
        <p:spPr bwMode="auto">
          <a:xfrm>
            <a:off x="245533" y="296863"/>
            <a:ext cx="11245851" cy="798512"/>
          </a:xfrm>
          <a:prstGeom prst="rect">
            <a:avLst/>
          </a:prstGeom>
          <a:noFill/>
          <a:ln w="9525">
            <a:noFill/>
            <a:miter lim="800000"/>
            <a:headEnd/>
            <a:tailEnd/>
          </a:ln>
        </p:spPr>
        <p:txBody>
          <a:bodyPr anchor="ctr"/>
          <a:lstStyle/>
          <a:p>
            <a:pPr>
              <a:defRPr/>
            </a:pPr>
            <a:r>
              <a:rPr lang="en-GB" sz="3200" b="1" dirty="0">
                <a:solidFill>
                  <a:srgbClr val="0052BA"/>
                </a:solidFill>
                <a:effectLst/>
                <a:latin typeface="Arial Narrow" panose="020B0606020202030204" pitchFamily="34" charset="0"/>
              </a:rPr>
              <a:t>Reproductive Toxicology</a:t>
            </a:r>
            <a:r>
              <a:rPr lang="en-GB" sz="3200" dirty="0">
                <a:solidFill>
                  <a:srgbClr val="0052BA"/>
                </a:solidFill>
                <a:latin typeface="Arial Narrow" panose="020B0606020202030204" pitchFamily="34" charset="0"/>
              </a:rPr>
              <a:t/>
            </a:r>
            <a:br>
              <a:rPr lang="en-GB" sz="3200" dirty="0">
                <a:solidFill>
                  <a:srgbClr val="0052BA"/>
                </a:solidFill>
                <a:latin typeface="Arial Narrow" panose="020B0606020202030204" pitchFamily="34" charset="0"/>
              </a:rPr>
            </a:br>
            <a:r>
              <a:rPr lang="en-GB" sz="2000" b="1" i="1" dirty="0">
                <a:solidFill>
                  <a:srgbClr val="0052BA"/>
                </a:solidFill>
                <a:effectLst/>
                <a:latin typeface="Arial Narrow" panose="020B0606020202030204" pitchFamily="34" charset="0"/>
              </a:rPr>
              <a:t>ICH Guidelines S5A - Choice of Studies</a:t>
            </a:r>
            <a:endParaRPr lang="en-US" sz="3200" b="1" dirty="0">
              <a:solidFill>
                <a:srgbClr val="0052BA"/>
              </a:solidFill>
              <a:effectLst/>
              <a:latin typeface="Arial Narrow" panose="020B0606020202030204" pitchFamily="34"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ctrTitle"/>
          </p:nvPr>
        </p:nvSpPr>
        <p:spPr/>
        <p:txBody>
          <a:bodyPr/>
          <a:lstStyle/>
          <a:p>
            <a:r>
              <a:rPr lang="en-US" dirty="0" smtClean="0"/>
              <a:t>Further </a:t>
            </a:r>
            <a:r>
              <a:rPr lang="en-US" dirty="0" smtClean="0"/>
              <a:t>Reductions</a:t>
            </a:r>
            <a:endParaRPr lang="en-US" i="1" dirty="0" smtClean="0"/>
          </a:p>
        </p:txBody>
      </p:sp>
      <p:sp>
        <p:nvSpPr>
          <p:cNvPr id="18435" name="Content Placeholder 2"/>
          <p:cNvSpPr>
            <a:spLocks noGrp="1"/>
          </p:cNvSpPr>
          <p:nvPr>
            <p:ph idx="13"/>
          </p:nvPr>
        </p:nvSpPr>
        <p:spPr/>
        <p:txBody>
          <a:bodyPr>
            <a:normAutofit/>
          </a:bodyPr>
          <a:lstStyle/>
          <a:p>
            <a:r>
              <a:rPr lang="en-US" sz="2200" dirty="0" smtClean="0"/>
              <a:t>Importance of Dosage-Range (DRF) Studies</a:t>
            </a:r>
          </a:p>
          <a:p>
            <a:pPr lvl="1"/>
            <a:r>
              <a:rPr lang="en-US" sz="2200" dirty="0" smtClean="0"/>
              <a:t>These studies ensure that at the dosage levels used there will be sufficient numbers of fetuses for evaluation. </a:t>
            </a:r>
          </a:p>
          <a:p>
            <a:pPr lvl="1"/>
            <a:r>
              <a:rPr lang="en-US" sz="2200" dirty="0" smtClean="0"/>
              <a:t>Moving into a full study and having no litters produced wastes 20 to 25 animals/group.</a:t>
            </a:r>
          </a:p>
          <a:p>
            <a:pPr lvl="1"/>
            <a:r>
              <a:rPr lang="en-US" sz="2200" dirty="0" smtClean="0"/>
              <a:t>TK data is important for dosage level selection in the full study.</a:t>
            </a:r>
          </a:p>
          <a:p>
            <a:pPr lvl="1"/>
            <a:r>
              <a:rPr lang="en-US" sz="2200" dirty="0" smtClean="0"/>
              <a:t>Rabbits - no need for satellites. </a:t>
            </a:r>
          </a:p>
          <a:p>
            <a:pPr lvl="1"/>
            <a:r>
              <a:rPr lang="en-US" sz="2200" dirty="0" smtClean="0"/>
              <a:t>Suggestion:</a:t>
            </a:r>
          </a:p>
          <a:p>
            <a:pPr lvl="2"/>
            <a:r>
              <a:rPr lang="en-US" sz="2200" dirty="0" smtClean="0"/>
              <a:t>Evaluate TK data in the DRF and will not have to repeat in the full GLP study.</a:t>
            </a:r>
          </a:p>
        </p:txBody>
      </p:sp>
      <p:sp>
        <p:nvSpPr>
          <p:cNvPr id="2" name="Subtitle 1"/>
          <p:cNvSpPr>
            <a:spLocks noGrp="1"/>
          </p:cNvSpPr>
          <p:nvPr>
            <p:ph type="subTitle" idx="1"/>
          </p:nvPr>
        </p:nvSpPr>
        <p:spPr/>
        <p:txBody>
          <a:bodyPr/>
          <a:lstStyle/>
          <a:p>
            <a:r>
              <a:rPr lang="en-US" i="1" dirty="0"/>
              <a:t>Developmental Toxicity – 2 Species Required</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ctrTitle"/>
          </p:nvPr>
        </p:nvSpPr>
        <p:spPr/>
        <p:txBody>
          <a:bodyPr/>
          <a:lstStyle/>
          <a:p>
            <a:r>
              <a:rPr lang="en-US" dirty="0" smtClean="0"/>
              <a:t>Further </a:t>
            </a:r>
            <a:r>
              <a:rPr lang="en-US" dirty="0" smtClean="0"/>
              <a:t>Reductions</a:t>
            </a:r>
            <a:endParaRPr lang="en-US" dirty="0" smtClean="0"/>
          </a:p>
        </p:txBody>
      </p:sp>
      <p:sp>
        <p:nvSpPr>
          <p:cNvPr id="20483" name="Content Placeholder 2"/>
          <p:cNvSpPr>
            <a:spLocks noGrp="1"/>
          </p:cNvSpPr>
          <p:nvPr>
            <p:ph idx="13"/>
          </p:nvPr>
        </p:nvSpPr>
        <p:spPr>
          <a:xfrm>
            <a:off x="747962" y="1518081"/>
            <a:ext cx="10591800" cy="4191000"/>
          </a:xfrm>
        </p:spPr>
        <p:txBody>
          <a:bodyPr>
            <a:normAutofit/>
          </a:bodyPr>
          <a:lstStyle/>
          <a:p>
            <a:r>
              <a:rPr lang="en-US" sz="2200" dirty="0" smtClean="0"/>
              <a:t>Utility of </a:t>
            </a:r>
            <a:r>
              <a:rPr lang="en-US" sz="2200" i="1" dirty="0" smtClean="0"/>
              <a:t>in vitro </a:t>
            </a:r>
            <a:r>
              <a:rPr lang="en-US" sz="2200" dirty="0" smtClean="0"/>
              <a:t>Developmental Toxicity Testing:</a:t>
            </a:r>
          </a:p>
          <a:p>
            <a:pPr lvl="1"/>
            <a:r>
              <a:rPr lang="en-US" sz="2200" dirty="0" smtClean="0"/>
              <a:t>Move to eliminate 1 of 2 species for the developmental toxicity assessment.</a:t>
            </a:r>
          </a:p>
          <a:p>
            <a:pPr lvl="1"/>
            <a:endParaRPr lang="en-US" sz="2200" dirty="0" smtClean="0"/>
          </a:p>
          <a:p>
            <a:pPr lvl="1"/>
            <a:r>
              <a:rPr lang="en-US" sz="2200" dirty="0" smtClean="0"/>
              <a:t>Suggestion: 1 species and an </a:t>
            </a:r>
            <a:r>
              <a:rPr lang="en-US" sz="2200" i="1" dirty="0" smtClean="0"/>
              <a:t>in vitro </a:t>
            </a:r>
            <a:r>
              <a:rPr lang="en-US" sz="2200" dirty="0" smtClean="0"/>
              <a:t>test.</a:t>
            </a:r>
          </a:p>
          <a:p>
            <a:pPr lvl="1"/>
            <a:endParaRPr lang="en-US" sz="2200" dirty="0" smtClean="0"/>
          </a:p>
          <a:p>
            <a:pPr lvl="1"/>
            <a:r>
              <a:rPr lang="en-US" sz="2200" dirty="0" smtClean="0"/>
              <a:t>Question: Whether or not the assays are ready for regulatory use? </a:t>
            </a:r>
          </a:p>
          <a:p>
            <a:pPr lvl="2"/>
            <a:r>
              <a:rPr lang="en-US" sz="2200" dirty="0" smtClean="0"/>
              <a:t>Probably not at this time.</a:t>
            </a:r>
          </a:p>
          <a:p>
            <a:pPr lvl="2"/>
            <a:r>
              <a:rPr lang="en-US" sz="2200" dirty="0" smtClean="0"/>
              <a:t>But may be valuable in mechanism or screening evaluations.</a:t>
            </a:r>
          </a:p>
          <a:p>
            <a:pPr lvl="2"/>
            <a:endParaRPr lang="en-US" sz="2200" dirty="0" smtClean="0"/>
          </a:p>
          <a:p>
            <a:pPr lvl="1"/>
            <a:r>
              <a:rPr lang="en-US" sz="2200" dirty="0" smtClean="0"/>
              <a:t>Data being collected on rat vs. rabbit developmental toxicity</a:t>
            </a:r>
          </a:p>
          <a:p>
            <a:pPr lvl="2"/>
            <a:r>
              <a:rPr lang="en-US" sz="2200" dirty="0" smtClean="0"/>
              <a:t>What do we gain from using both species?</a:t>
            </a:r>
          </a:p>
        </p:txBody>
      </p:sp>
      <p:sp>
        <p:nvSpPr>
          <p:cNvPr id="2" name="Subtitle 1"/>
          <p:cNvSpPr>
            <a:spLocks noGrp="1"/>
          </p:cNvSpPr>
          <p:nvPr>
            <p:ph type="subTitle" idx="1"/>
          </p:nvPr>
        </p:nvSpPr>
        <p:spPr/>
        <p:txBody>
          <a:bodyPr/>
          <a:lstStyle/>
          <a:p>
            <a:r>
              <a:rPr lang="en-US" i="1" dirty="0"/>
              <a:t>Developmental Toxicity – 2 Species Required</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266700" y="165100"/>
            <a:ext cx="11245850" cy="1143000"/>
          </a:xfrm>
          <a:prstGeom prst="rect">
            <a:avLst/>
          </a:prstGeom>
        </p:spPr>
        <p:txBody>
          <a:bodyPr/>
          <a:lstStyle/>
          <a:p>
            <a:r>
              <a:rPr lang="en-US" sz="3100" dirty="0" smtClean="0"/>
              <a:t>Effect of Timing of Studies – ICH M3</a:t>
            </a:r>
            <a:r>
              <a:rPr lang="en-US" dirty="0" smtClean="0"/>
              <a:t/>
            </a:r>
            <a:br>
              <a:rPr lang="en-US" dirty="0" smtClean="0"/>
            </a:br>
            <a:r>
              <a:rPr lang="en-US" sz="2400" dirty="0" smtClean="0"/>
              <a:t>Stewart</a:t>
            </a:r>
            <a:r>
              <a:rPr lang="en-US" sz="2400" dirty="0" smtClean="0"/>
              <a:t>, 2011</a:t>
            </a:r>
          </a:p>
        </p:txBody>
      </p:sp>
      <p:pic>
        <p:nvPicPr>
          <p:cNvPr id="19459" name="Picture 2"/>
          <p:cNvPicPr>
            <a:picLocks noChangeAspect="1" noChangeArrowheads="1"/>
          </p:cNvPicPr>
          <p:nvPr/>
        </p:nvPicPr>
        <p:blipFill>
          <a:blip r:embed="rId2" cstate="print"/>
          <a:srcRect l="11642" t="23865" r="50980" b="31387"/>
          <a:stretch>
            <a:fillRect/>
          </a:stretch>
        </p:blipFill>
        <p:spPr bwMode="auto">
          <a:xfrm>
            <a:off x="1858786" y="1042988"/>
            <a:ext cx="8061677" cy="5116696"/>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p:txBody>
          <a:bodyPr/>
          <a:lstStyle/>
          <a:p>
            <a:r>
              <a:rPr lang="en-US" smtClean="0"/>
              <a:t>Things We Need to Leverage</a:t>
            </a:r>
          </a:p>
        </p:txBody>
      </p:sp>
      <p:sp>
        <p:nvSpPr>
          <p:cNvPr id="10243" name="Content Placeholder 2"/>
          <p:cNvSpPr>
            <a:spLocks noGrp="1"/>
          </p:cNvSpPr>
          <p:nvPr>
            <p:ph idx="13"/>
          </p:nvPr>
        </p:nvSpPr>
        <p:spPr/>
        <p:txBody>
          <a:bodyPr/>
          <a:lstStyle/>
          <a:p>
            <a:pPr marL="342900" indent="-342900">
              <a:buFont typeface="Arial" panose="020B0604020202020204" pitchFamily="34" charset="0"/>
              <a:buChar char="•"/>
            </a:pPr>
            <a:r>
              <a:rPr lang="en-US" sz="2200" dirty="0" smtClean="0"/>
              <a:t>Advantage of DART work is that it starts after Phase I so human data on dose levels and PK data should be available.</a:t>
            </a:r>
          </a:p>
          <a:p>
            <a:pPr marL="342900" indent="-342900">
              <a:buFont typeface="Arial" panose="020B0604020202020204" pitchFamily="34" charset="0"/>
              <a:buChar char="•"/>
            </a:pPr>
            <a:endParaRPr lang="en-US" sz="2200" dirty="0" smtClean="0"/>
          </a:p>
          <a:p>
            <a:pPr marL="342900" indent="-342900">
              <a:buFont typeface="Arial" panose="020B0604020202020204" pitchFamily="34" charset="0"/>
              <a:buChar char="•"/>
            </a:pPr>
            <a:r>
              <a:rPr lang="en-US" sz="2200" i="1" dirty="0" smtClean="0"/>
              <a:t>In vitro </a:t>
            </a:r>
            <a:r>
              <a:rPr lang="en-US" sz="2200" dirty="0" smtClean="0"/>
              <a:t>metabolism work can help us determine the best species for testing. </a:t>
            </a:r>
          </a:p>
          <a:p>
            <a:pPr marL="342900" indent="-342900">
              <a:buFont typeface="Arial" panose="020B0604020202020204" pitchFamily="34" charset="0"/>
              <a:buChar char="•"/>
            </a:pPr>
            <a:endParaRPr lang="en-US" sz="2200" dirty="0" smtClean="0"/>
          </a:p>
          <a:p>
            <a:pPr marL="342900" indent="-342900">
              <a:buFont typeface="Arial" panose="020B0604020202020204" pitchFamily="34" charset="0"/>
              <a:buChar char="•"/>
            </a:pPr>
            <a:r>
              <a:rPr lang="en-US" sz="2200" i="1" dirty="0" smtClean="0"/>
              <a:t>In vitro </a:t>
            </a:r>
            <a:r>
              <a:rPr lang="en-US" sz="2200" dirty="0" smtClean="0"/>
              <a:t>developmental toxicity assays? </a:t>
            </a:r>
          </a:p>
          <a:p>
            <a:pPr marL="342900" indent="-342900">
              <a:buFont typeface="Arial" panose="020B0604020202020204" pitchFamily="34" charset="0"/>
              <a:buChar char="•"/>
            </a:pPr>
            <a:endParaRPr lang="en-US" sz="2200" dirty="0" smtClean="0"/>
          </a:p>
          <a:p>
            <a:pPr marL="342900" indent="-342900">
              <a:buFont typeface="Arial" panose="020B0604020202020204" pitchFamily="34" charset="0"/>
              <a:buChar char="•"/>
            </a:pPr>
            <a:r>
              <a:rPr lang="en-US" sz="2200" dirty="0" smtClean="0"/>
              <a:t>Use of surrogates for biologics?</a:t>
            </a:r>
          </a:p>
          <a:p>
            <a:pPr marL="342900" indent="-342900">
              <a:buFont typeface="Arial" panose="020B0604020202020204" pitchFamily="34" charset="0"/>
              <a:buChar char="•"/>
            </a:pPr>
            <a:endParaRPr lang="en-US" sz="2200" dirty="0" smtClean="0"/>
          </a:p>
          <a:p>
            <a:pPr marL="342900" indent="-342900">
              <a:buFont typeface="Arial" panose="020B0604020202020204" pitchFamily="34" charset="0"/>
              <a:buChar char="•"/>
            </a:pPr>
            <a:r>
              <a:rPr lang="en-US" sz="2200" dirty="0" smtClean="0"/>
              <a:t>Transgenic mice – knock-in and knock-outs?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1"/>
          <p:cNvSpPr>
            <a:spLocks noGrp="1" noChangeArrowheads="1"/>
          </p:cNvSpPr>
          <p:nvPr>
            <p:ph type="body" idx="4294967295"/>
          </p:nvPr>
        </p:nvSpPr>
        <p:spPr>
          <a:xfrm>
            <a:off x="478367" y="3778251"/>
            <a:ext cx="11233151" cy="1878013"/>
          </a:xfrm>
          <a:prstGeom prst="rect">
            <a:avLst/>
          </a:prstGeom>
          <a:solidFill>
            <a:srgbClr val="000099"/>
          </a:solidFill>
        </p:spPr>
        <p:txBody>
          <a:bodyPr lIns="0" tIns="0" rIns="0" bIns="0" anchor="ctr"/>
          <a:lstStyle/>
          <a:p>
            <a:pPr marL="346075" indent="-290513" defTabSz="796925" eaLnBrk="1" hangingPunct="1">
              <a:spcBef>
                <a:spcPct val="50000"/>
              </a:spcBef>
              <a:spcAft>
                <a:spcPct val="50000"/>
              </a:spcAft>
              <a:buClr>
                <a:schemeClr val="bg1"/>
              </a:buClr>
            </a:pPr>
            <a:r>
              <a:rPr lang="en-GB" sz="1800" smtClean="0">
                <a:solidFill>
                  <a:schemeClr val="bg1"/>
                </a:solidFill>
              </a:rPr>
              <a:t>Examines effect of the test material on late fetal development through parturition and to weaning.</a:t>
            </a:r>
          </a:p>
          <a:p>
            <a:pPr marL="346075" indent="-290513" defTabSz="796925" eaLnBrk="1" hangingPunct="1">
              <a:spcBef>
                <a:spcPct val="50000"/>
              </a:spcBef>
              <a:spcAft>
                <a:spcPct val="50000"/>
              </a:spcAft>
              <a:buClr>
                <a:schemeClr val="bg1"/>
              </a:buClr>
            </a:pPr>
            <a:r>
              <a:rPr lang="en-GB" sz="1800" smtClean="0">
                <a:solidFill>
                  <a:schemeClr val="bg1"/>
                </a:solidFill>
              </a:rPr>
              <a:t>Usually extended to assessing sexual maturation, learning and memory and mating performance of the F1 generation (the offspring born to the dams that were administered the compound).</a:t>
            </a:r>
          </a:p>
        </p:txBody>
      </p:sp>
      <p:grpSp>
        <p:nvGrpSpPr>
          <p:cNvPr id="2" name="Group 27"/>
          <p:cNvGrpSpPr>
            <a:grpSpLocks/>
          </p:cNvGrpSpPr>
          <p:nvPr/>
        </p:nvGrpSpPr>
        <p:grpSpPr bwMode="auto">
          <a:xfrm>
            <a:off x="508001" y="2476500"/>
            <a:ext cx="11061700" cy="896938"/>
            <a:chOff x="240" y="1748"/>
            <a:chExt cx="5226" cy="565"/>
          </a:xfrm>
        </p:grpSpPr>
        <p:sp>
          <p:nvSpPr>
            <p:cNvPr id="281605" name="Line 5"/>
            <p:cNvSpPr>
              <a:spLocks noChangeShapeType="1"/>
            </p:cNvSpPr>
            <p:nvPr/>
          </p:nvSpPr>
          <p:spPr bwMode="auto">
            <a:xfrm>
              <a:off x="616" y="1840"/>
              <a:ext cx="4640" cy="0"/>
            </a:xfrm>
            <a:prstGeom prst="line">
              <a:avLst/>
            </a:prstGeom>
            <a:noFill/>
            <a:ln w="12700">
              <a:solidFill>
                <a:schemeClr val="tx1"/>
              </a:solidFill>
              <a:round/>
              <a:headEnd/>
              <a:tailEnd/>
            </a:ln>
          </p:spPr>
          <p:txBody>
            <a:bodyPr wrap="none" anchor="ctr"/>
            <a:lstStyle/>
            <a:p>
              <a:pPr>
                <a:defRPr/>
              </a:pPr>
              <a:endParaRPr lang="en-US"/>
            </a:p>
          </p:txBody>
        </p:sp>
        <p:sp>
          <p:nvSpPr>
            <p:cNvPr id="281606" name="Line 6"/>
            <p:cNvSpPr>
              <a:spLocks noChangeShapeType="1"/>
            </p:cNvSpPr>
            <p:nvPr/>
          </p:nvSpPr>
          <p:spPr bwMode="auto">
            <a:xfrm>
              <a:off x="613" y="1838"/>
              <a:ext cx="0" cy="171"/>
            </a:xfrm>
            <a:prstGeom prst="line">
              <a:avLst/>
            </a:prstGeom>
            <a:noFill/>
            <a:ln w="12700">
              <a:solidFill>
                <a:schemeClr val="tx1"/>
              </a:solidFill>
              <a:round/>
              <a:headEnd/>
              <a:tailEnd/>
            </a:ln>
          </p:spPr>
          <p:txBody>
            <a:bodyPr wrap="none" anchor="ctr"/>
            <a:lstStyle/>
            <a:p>
              <a:pPr>
                <a:defRPr/>
              </a:pPr>
              <a:endParaRPr lang="en-US"/>
            </a:p>
          </p:txBody>
        </p:sp>
        <p:sp>
          <p:nvSpPr>
            <p:cNvPr id="281607" name="Line 7"/>
            <p:cNvSpPr>
              <a:spLocks noChangeShapeType="1"/>
            </p:cNvSpPr>
            <p:nvPr/>
          </p:nvSpPr>
          <p:spPr bwMode="auto">
            <a:xfrm>
              <a:off x="1410" y="1838"/>
              <a:ext cx="0" cy="171"/>
            </a:xfrm>
            <a:prstGeom prst="line">
              <a:avLst/>
            </a:prstGeom>
            <a:noFill/>
            <a:ln w="12700">
              <a:solidFill>
                <a:schemeClr val="tx1"/>
              </a:solidFill>
              <a:round/>
              <a:headEnd/>
              <a:tailEnd/>
            </a:ln>
          </p:spPr>
          <p:txBody>
            <a:bodyPr wrap="none" anchor="ctr"/>
            <a:lstStyle/>
            <a:p>
              <a:pPr>
                <a:defRPr/>
              </a:pPr>
              <a:endParaRPr lang="en-US"/>
            </a:p>
          </p:txBody>
        </p:sp>
        <p:sp>
          <p:nvSpPr>
            <p:cNvPr id="21513" name="Rectangle 8"/>
            <p:cNvSpPr>
              <a:spLocks noChangeArrowheads="1"/>
            </p:cNvSpPr>
            <p:nvPr/>
          </p:nvSpPr>
          <p:spPr bwMode="auto">
            <a:xfrm>
              <a:off x="240" y="1985"/>
              <a:ext cx="731" cy="192"/>
            </a:xfrm>
            <a:prstGeom prst="rect">
              <a:avLst/>
            </a:prstGeom>
            <a:noFill/>
            <a:ln w="12700">
              <a:noFill/>
              <a:miter lim="800000"/>
              <a:headEnd/>
              <a:tailEnd/>
            </a:ln>
          </p:spPr>
          <p:txBody>
            <a:bodyPr lIns="90488" tIns="44450" rIns="90488" bIns="44450">
              <a:spAutoFit/>
            </a:bodyPr>
            <a:lstStyle/>
            <a:p>
              <a:pPr algn="ctr" eaLnBrk="0" hangingPunct="0"/>
              <a:r>
                <a:rPr lang="en-GB" sz="1400" b="1">
                  <a:effectLst/>
                  <a:cs typeface="Arial" charset="0"/>
                </a:rPr>
                <a:t>Pre-mating</a:t>
              </a:r>
            </a:p>
          </p:txBody>
        </p:sp>
        <p:sp>
          <p:nvSpPr>
            <p:cNvPr id="21514" name="Rectangle 9"/>
            <p:cNvSpPr>
              <a:spLocks noChangeArrowheads="1"/>
            </p:cNvSpPr>
            <p:nvPr/>
          </p:nvSpPr>
          <p:spPr bwMode="auto">
            <a:xfrm>
              <a:off x="1219" y="1985"/>
              <a:ext cx="272" cy="192"/>
            </a:xfrm>
            <a:prstGeom prst="rect">
              <a:avLst/>
            </a:prstGeom>
            <a:noFill/>
            <a:ln w="12700">
              <a:noFill/>
              <a:miter lim="800000"/>
              <a:headEnd/>
              <a:tailEnd/>
            </a:ln>
          </p:spPr>
          <p:txBody>
            <a:bodyPr wrap="none" lIns="90488" tIns="44450" rIns="90488" bIns="44450">
              <a:spAutoFit/>
            </a:bodyPr>
            <a:lstStyle/>
            <a:p>
              <a:pPr eaLnBrk="0" hangingPunct="0"/>
              <a:r>
                <a:rPr lang="en-GB" sz="1400" b="1">
                  <a:effectLst/>
                  <a:cs typeface="Arial" charset="0"/>
                </a:rPr>
                <a:t>Mate</a:t>
              </a:r>
            </a:p>
          </p:txBody>
        </p:sp>
        <p:sp>
          <p:nvSpPr>
            <p:cNvPr id="21515" name="Rectangle 10"/>
            <p:cNvSpPr>
              <a:spLocks noChangeArrowheads="1"/>
            </p:cNvSpPr>
            <p:nvPr/>
          </p:nvSpPr>
          <p:spPr bwMode="auto">
            <a:xfrm>
              <a:off x="1936" y="1985"/>
              <a:ext cx="256" cy="192"/>
            </a:xfrm>
            <a:prstGeom prst="rect">
              <a:avLst/>
            </a:prstGeom>
            <a:noFill/>
            <a:ln w="12700">
              <a:noFill/>
              <a:miter lim="800000"/>
              <a:headEnd/>
              <a:tailEnd/>
            </a:ln>
          </p:spPr>
          <p:txBody>
            <a:bodyPr wrap="none" lIns="90488" tIns="44450" rIns="90488" bIns="44450">
              <a:spAutoFit/>
            </a:bodyPr>
            <a:lstStyle/>
            <a:p>
              <a:pPr eaLnBrk="0" hangingPunct="0"/>
              <a:r>
                <a:rPr lang="en-GB" sz="1400" b="1">
                  <a:effectLst/>
                  <a:cs typeface="Arial" charset="0"/>
                </a:rPr>
                <a:t>GD 6</a:t>
              </a:r>
            </a:p>
          </p:txBody>
        </p:sp>
        <p:sp>
          <p:nvSpPr>
            <p:cNvPr id="21516" name="Rectangle 11"/>
            <p:cNvSpPr>
              <a:spLocks noChangeArrowheads="1"/>
            </p:cNvSpPr>
            <p:nvPr/>
          </p:nvSpPr>
          <p:spPr bwMode="auto">
            <a:xfrm>
              <a:off x="3709" y="1985"/>
              <a:ext cx="475" cy="328"/>
            </a:xfrm>
            <a:prstGeom prst="rect">
              <a:avLst/>
            </a:prstGeom>
            <a:noFill/>
            <a:ln w="12700">
              <a:noFill/>
              <a:miter lim="800000"/>
              <a:headEnd/>
              <a:tailEnd/>
            </a:ln>
          </p:spPr>
          <p:txBody>
            <a:bodyPr wrap="none" lIns="90488" tIns="44450" rIns="90488" bIns="44450">
              <a:spAutoFit/>
            </a:bodyPr>
            <a:lstStyle/>
            <a:p>
              <a:pPr algn="ctr" eaLnBrk="0" hangingPunct="0"/>
              <a:r>
                <a:rPr lang="en-GB" sz="1400" b="1">
                  <a:effectLst/>
                  <a:cs typeface="Arial" charset="0"/>
                </a:rPr>
                <a:t>Parturition</a:t>
              </a:r>
            </a:p>
            <a:p>
              <a:pPr algn="ctr" eaLnBrk="0" hangingPunct="0"/>
              <a:r>
                <a:rPr lang="en-GB" sz="1400" b="1">
                  <a:effectLst/>
                  <a:cs typeface="Arial" charset="0"/>
                </a:rPr>
                <a:t>(GD 21/22)</a:t>
              </a:r>
            </a:p>
          </p:txBody>
        </p:sp>
        <p:sp>
          <p:nvSpPr>
            <p:cNvPr id="21517" name="Rectangle 12"/>
            <p:cNvSpPr>
              <a:spLocks noChangeArrowheads="1"/>
            </p:cNvSpPr>
            <p:nvPr/>
          </p:nvSpPr>
          <p:spPr bwMode="auto">
            <a:xfrm>
              <a:off x="4305" y="1869"/>
              <a:ext cx="410" cy="192"/>
            </a:xfrm>
            <a:prstGeom prst="rect">
              <a:avLst/>
            </a:prstGeom>
            <a:noFill/>
            <a:ln w="12700">
              <a:noFill/>
              <a:miter lim="800000"/>
              <a:headEnd/>
              <a:tailEnd/>
            </a:ln>
          </p:spPr>
          <p:txBody>
            <a:bodyPr wrap="none" lIns="90488" tIns="44450" rIns="90488" bIns="44450">
              <a:spAutoFit/>
            </a:bodyPr>
            <a:lstStyle/>
            <a:p>
              <a:pPr eaLnBrk="0" hangingPunct="0"/>
              <a:r>
                <a:rPr lang="en-GB" sz="1400" b="1">
                  <a:effectLst/>
                  <a:cs typeface="Arial" charset="0"/>
                </a:rPr>
                <a:t>Lactation</a:t>
              </a:r>
            </a:p>
          </p:txBody>
        </p:sp>
        <p:sp>
          <p:nvSpPr>
            <p:cNvPr id="21518" name="Rectangle 13"/>
            <p:cNvSpPr>
              <a:spLocks noChangeArrowheads="1"/>
            </p:cNvSpPr>
            <p:nvPr/>
          </p:nvSpPr>
          <p:spPr bwMode="auto">
            <a:xfrm>
              <a:off x="5050" y="1985"/>
              <a:ext cx="416" cy="328"/>
            </a:xfrm>
            <a:prstGeom prst="rect">
              <a:avLst/>
            </a:prstGeom>
            <a:noFill/>
            <a:ln w="12700">
              <a:noFill/>
              <a:miter lim="800000"/>
              <a:headEnd/>
              <a:tailEnd/>
            </a:ln>
          </p:spPr>
          <p:txBody>
            <a:bodyPr wrap="none" lIns="90488" tIns="44450" rIns="90488" bIns="44450">
              <a:spAutoFit/>
            </a:bodyPr>
            <a:lstStyle/>
            <a:p>
              <a:pPr algn="ctr" eaLnBrk="0" hangingPunct="0"/>
              <a:r>
                <a:rPr lang="en-GB" sz="1400" b="1">
                  <a:effectLst/>
                  <a:cs typeface="Arial" charset="0"/>
                </a:rPr>
                <a:t>Weaning </a:t>
              </a:r>
            </a:p>
            <a:p>
              <a:pPr algn="ctr" eaLnBrk="0" hangingPunct="0"/>
              <a:r>
                <a:rPr lang="en-GB" sz="1400" b="1">
                  <a:effectLst/>
                  <a:cs typeface="Arial" charset="0"/>
                </a:rPr>
                <a:t>(LD 21)</a:t>
              </a:r>
            </a:p>
          </p:txBody>
        </p:sp>
        <p:sp>
          <p:nvSpPr>
            <p:cNvPr id="281614" name="Line 14"/>
            <p:cNvSpPr>
              <a:spLocks noChangeShapeType="1"/>
            </p:cNvSpPr>
            <p:nvPr/>
          </p:nvSpPr>
          <p:spPr bwMode="auto">
            <a:xfrm>
              <a:off x="3938" y="1838"/>
              <a:ext cx="0" cy="171"/>
            </a:xfrm>
            <a:prstGeom prst="line">
              <a:avLst/>
            </a:prstGeom>
            <a:noFill/>
            <a:ln w="12700">
              <a:solidFill>
                <a:schemeClr val="tx1"/>
              </a:solidFill>
              <a:round/>
              <a:headEnd/>
              <a:tailEnd/>
            </a:ln>
          </p:spPr>
          <p:txBody>
            <a:bodyPr wrap="none" anchor="ctr"/>
            <a:lstStyle/>
            <a:p>
              <a:pPr>
                <a:defRPr/>
              </a:pPr>
              <a:endParaRPr lang="en-US"/>
            </a:p>
          </p:txBody>
        </p:sp>
        <p:sp>
          <p:nvSpPr>
            <p:cNvPr id="21520" name="Rectangle 15"/>
            <p:cNvSpPr>
              <a:spLocks noChangeArrowheads="1"/>
            </p:cNvSpPr>
            <p:nvPr/>
          </p:nvSpPr>
          <p:spPr bwMode="auto">
            <a:xfrm>
              <a:off x="2136" y="1748"/>
              <a:ext cx="3124" cy="88"/>
            </a:xfrm>
            <a:prstGeom prst="rect">
              <a:avLst/>
            </a:prstGeom>
            <a:solidFill>
              <a:srgbClr val="99CC00"/>
            </a:solidFill>
            <a:ln w="12700">
              <a:solidFill>
                <a:schemeClr val="tx1"/>
              </a:solidFill>
              <a:miter lim="800000"/>
              <a:headEnd/>
              <a:tailEnd/>
            </a:ln>
          </p:spPr>
          <p:txBody>
            <a:bodyPr wrap="none" anchor="ctr"/>
            <a:lstStyle/>
            <a:p>
              <a:pPr algn="ctr"/>
              <a:endParaRPr lang="en-US" sz="3200" b="1">
                <a:effectLst/>
              </a:endParaRPr>
            </a:p>
          </p:txBody>
        </p:sp>
        <p:sp>
          <p:nvSpPr>
            <p:cNvPr id="281616" name="Line 16"/>
            <p:cNvSpPr>
              <a:spLocks noChangeShapeType="1"/>
            </p:cNvSpPr>
            <p:nvPr/>
          </p:nvSpPr>
          <p:spPr bwMode="auto">
            <a:xfrm>
              <a:off x="2132" y="1844"/>
              <a:ext cx="0" cy="136"/>
            </a:xfrm>
            <a:prstGeom prst="line">
              <a:avLst/>
            </a:prstGeom>
            <a:noFill/>
            <a:ln w="12700">
              <a:solidFill>
                <a:schemeClr val="tx1"/>
              </a:solidFill>
              <a:round/>
              <a:headEnd/>
              <a:tailEnd/>
            </a:ln>
          </p:spPr>
          <p:txBody>
            <a:bodyPr wrap="none" anchor="ctr"/>
            <a:lstStyle/>
            <a:p>
              <a:pPr>
                <a:defRPr/>
              </a:pPr>
              <a:endParaRPr lang="en-US"/>
            </a:p>
          </p:txBody>
        </p:sp>
        <p:sp>
          <p:nvSpPr>
            <p:cNvPr id="281617" name="Line 17"/>
            <p:cNvSpPr>
              <a:spLocks noChangeShapeType="1"/>
            </p:cNvSpPr>
            <p:nvPr/>
          </p:nvSpPr>
          <p:spPr bwMode="auto">
            <a:xfrm>
              <a:off x="5260" y="1844"/>
              <a:ext cx="0" cy="136"/>
            </a:xfrm>
            <a:prstGeom prst="line">
              <a:avLst/>
            </a:prstGeom>
            <a:noFill/>
            <a:ln w="12700">
              <a:solidFill>
                <a:schemeClr val="tx1"/>
              </a:solidFill>
              <a:round/>
              <a:headEnd/>
              <a:tailEnd/>
            </a:ln>
          </p:spPr>
          <p:txBody>
            <a:bodyPr wrap="none" anchor="ctr"/>
            <a:lstStyle/>
            <a:p>
              <a:pPr>
                <a:defRPr/>
              </a:pPr>
              <a:endParaRPr lang="en-US"/>
            </a:p>
          </p:txBody>
        </p:sp>
      </p:grpSp>
      <p:sp>
        <p:nvSpPr>
          <p:cNvPr id="21508" name="Text Box 22"/>
          <p:cNvSpPr txBox="1">
            <a:spLocks noChangeArrowheads="1"/>
          </p:cNvSpPr>
          <p:nvPr/>
        </p:nvSpPr>
        <p:spPr bwMode="auto">
          <a:xfrm>
            <a:off x="664634" y="1735138"/>
            <a:ext cx="8530167" cy="366712"/>
          </a:xfrm>
          <a:prstGeom prst="rect">
            <a:avLst/>
          </a:prstGeom>
          <a:noFill/>
          <a:ln w="9525" algn="ctr">
            <a:noFill/>
            <a:miter lim="800000"/>
            <a:headEnd/>
            <a:tailEnd/>
          </a:ln>
        </p:spPr>
        <p:txBody>
          <a:bodyPr>
            <a:spAutoFit/>
          </a:bodyPr>
          <a:lstStyle/>
          <a:p>
            <a:pPr marL="457200" indent="-457200"/>
            <a:r>
              <a:rPr lang="en-US">
                <a:effectLst/>
              </a:rPr>
              <a:t>4.	Rodent pre-and postnatal developmental toxicity study </a:t>
            </a:r>
          </a:p>
        </p:txBody>
      </p:sp>
      <p:sp>
        <p:nvSpPr>
          <p:cNvPr id="21" name="Rectangle 21"/>
          <p:cNvSpPr>
            <a:spLocks noChangeArrowheads="1"/>
          </p:cNvSpPr>
          <p:nvPr/>
        </p:nvSpPr>
        <p:spPr bwMode="auto">
          <a:xfrm>
            <a:off x="245533" y="296863"/>
            <a:ext cx="11245851" cy="798512"/>
          </a:xfrm>
          <a:prstGeom prst="rect">
            <a:avLst/>
          </a:prstGeom>
          <a:noFill/>
          <a:ln w="9525">
            <a:noFill/>
            <a:miter lim="800000"/>
            <a:headEnd/>
            <a:tailEnd/>
          </a:ln>
        </p:spPr>
        <p:txBody>
          <a:bodyPr anchor="ctr"/>
          <a:lstStyle/>
          <a:p>
            <a:pPr>
              <a:defRPr/>
            </a:pPr>
            <a:r>
              <a:rPr lang="en-GB" sz="3200" b="1" dirty="0">
                <a:solidFill>
                  <a:srgbClr val="0052BA"/>
                </a:solidFill>
                <a:effectLst/>
                <a:latin typeface="Arial Narrow" panose="020B0606020202030204" pitchFamily="34" charset="0"/>
              </a:rPr>
              <a:t>Reproductive Toxicology</a:t>
            </a:r>
            <a:r>
              <a:rPr lang="en-GB" sz="3200" dirty="0">
                <a:solidFill>
                  <a:srgbClr val="0052BA"/>
                </a:solidFill>
                <a:latin typeface="Arial Narrow" panose="020B0606020202030204" pitchFamily="34" charset="0"/>
              </a:rPr>
              <a:t/>
            </a:r>
            <a:br>
              <a:rPr lang="en-GB" sz="3200" dirty="0">
                <a:solidFill>
                  <a:srgbClr val="0052BA"/>
                </a:solidFill>
                <a:latin typeface="Arial Narrow" panose="020B0606020202030204" pitchFamily="34" charset="0"/>
              </a:rPr>
            </a:br>
            <a:r>
              <a:rPr lang="en-GB" sz="2000" b="1" i="1" dirty="0">
                <a:solidFill>
                  <a:srgbClr val="0052BA"/>
                </a:solidFill>
                <a:effectLst/>
                <a:latin typeface="Arial Narrow" panose="020B0606020202030204" pitchFamily="34" charset="0"/>
              </a:rPr>
              <a:t>ICH Guidelines S5A - Choice of Studies</a:t>
            </a:r>
            <a:endParaRPr lang="en-US" sz="3200" b="1" dirty="0">
              <a:solidFill>
                <a:srgbClr val="0052BA"/>
              </a:solidFill>
              <a:effectLst/>
              <a:latin typeface="Arial Narrow" panose="020B0606020202030204" pitchFamily="34"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ctrTitle"/>
          </p:nvPr>
        </p:nvSpPr>
        <p:spPr/>
        <p:txBody>
          <a:bodyPr/>
          <a:lstStyle/>
          <a:p>
            <a:r>
              <a:rPr lang="en-US" dirty="0" smtClean="0"/>
              <a:t>Further </a:t>
            </a:r>
            <a:r>
              <a:rPr lang="en-US" dirty="0" smtClean="0"/>
              <a:t>Reductions</a:t>
            </a:r>
            <a:endParaRPr lang="en-US" i="1" dirty="0" smtClean="0"/>
          </a:p>
        </p:txBody>
      </p:sp>
      <p:sp>
        <p:nvSpPr>
          <p:cNvPr id="22531" name="Content Placeholder 2"/>
          <p:cNvSpPr>
            <a:spLocks noGrp="1"/>
          </p:cNvSpPr>
          <p:nvPr>
            <p:ph idx="13"/>
          </p:nvPr>
        </p:nvSpPr>
        <p:spPr/>
        <p:txBody>
          <a:bodyPr>
            <a:normAutofit/>
          </a:bodyPr>
          <a:lstStyle/>
          <a:p>
            <a:r>
              <a:rPr lang="en-US" sz="2200" dirty="0" smtClean="0"/>
              <a:t>Using control group pups that would normally be euthanized at weaning for:</a:t>
            </a:r>
          </a:p>
          <a:p>
            <a:pPr lvl="1"/>
            <a:r>
              <a:rPr lang="en-US" sz="2200" dirty="0" smtClean="0"/>
              <a:t>Juvenile toxicity </a:t>
            </a:r>
            <a:r>
              <a:rPr lang="en-US" sz="2200" dirty="0" smtClean="0"/>
              <a:t>study.</a:t>
            </a:r>
            <a:endParaRPr lang="en-US" sz="2200" dirty="0" smtClean="0"/>
          </a:p>
          <a:p>
            <a:pPr lvl="1"/>
            <a:endParaRPr lang="en-US" sz="2200" dirty="0" smtClean="0"/>
          </a:p>
          <a:p>
            <a:pPr lvl="1"/>
            <a:r>
              <a:rPr lang="en-US" sz="2200" dirty="0" smtClean="0"/>
              <a:t>Adding evaluations of developmental </a:t>
            </a:r>
            <a:r>
              <a:rPr lang="en-US" sz="2200" dirty="0" err="1" smtClean="0"/>
              <a:t>immunotoxicity</a:t>
            </a:r>
            <a:r>
              <a:rPr lang="en-US" sz="2200" dirty="0" smtClean="0"/>
              <a:t>, neurotoxicity, and other endpoints for functional evaluations from </a:t>
            </a:r>
            <a:r>
              <a:rPr lang="en-US" sz="2200" i="1" dirty="0" smtClean="0"/>
              <a:t>in utero </a:t>
            </a:r>
            <a:r>
              <a:rPr lang="en-US" sz="2200" dirty="0" smtClean="0"/>
              <a:t>and/or lactation </a:t>
            </a:r>
            <a:r>
              <a:rPr lang="en-US" sz="2200" dirty="0" smtClean="0"/>
              <a:t>exposure.</a:t>
            </a:r>
            <a:endParaRPr lang="en-US" sz="2200" dirty="0" smtClean="0"/>
          </a:p>
          <a:p>
            <a:pPr lvl="1"/>
            <a:endParaRPr lang="en-US" sz="2200" dirty="0" smtClean="0"/>
          </a:p>
        </p:txBody>
      </p:sp>
      <p:sp>
        <p:nvSpPr>
          <p:cNvPr id="2" name="Subtitle 1"/>
          <p:cNvSpPr>
            <a:spLocks noGrp="1"/>
          </p:cNvSpPr>
          <p:nvPr>
            <p:ph type="subTitle" idx="1"/>
          </p:nvPr>
        </p:nvSpPr>
        <p:spPr/>
        <p:txBody>
          <a:bodyPr/>
          <a:lstStyle/>
          <a:p>
            <a:r>
              <a:rPr lang="en-US" i="1" dirty="0" err="1"/>
              <a:t>Peri</a:t>
            </a:r>
            <a:r>
              <a:rPr lang="en-US" i="1" dirty="0"/>
              <a:t>-Postnatal Studies</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l="19330" t="21539" r="17848" b="4271"/>
          <a:stretch>
            <a:fillRect/>
          </a:stretch>
        </p:blipFill>
        <p:spPr bwMode="auto">
          <a:xfrm>
            <a:off x="2032000" y="1296988"/>
            <a:ext cx="8534400" cy="4724400"/>
          </a:xfrm>
          <a:prstGeom prst="rect">
            <a:avLst/>
          </a:prstGeom>
          <a:noFill/>
          <a:ln w="9525">
            <a:noFill/>
            <a:miter lim="800000"/>
            <a:headEnd/>
            <a:tailEnd/>
          </a:ln>
        </p:spPr>
      </p:pic>
      <p:sp>
        <p:nvSpPr>
          <p:cNvPr id="24579" name="Title 6"/>
          <p:cNvSpPr>
            <a:spLocks noGrp="1"/>
          </p:cNvSpPr>
          <p:nvPr>
            <p:ph type="title"/>
          </p:nvPr>
        </p:nvSpPr>
        <p:spPr>
          <a:xfrm>
            <a:off x="255668" y="184150"/>
            <a:ext cx="11245849" cy="1143000"/>
          </a:xfrm>
        </p:spPr>
        <p:txBody>
          <a:bodyPr/>
          <a:lstStyle/>
          <a:p>
            <a:r>
              <a:rPr lang="en-US" sz="3200" smtClean="0"/>
              <a:t>Lead- ID, Optimization, Characterization </a:t>
            </a:r>
            <a:r>
              <a:rPr lang="en-US" smtClean="0"/>
              <a:t> </a:t>
            </a:r>
            <a:r>
              <a:rPr lang="en-US" sz="1800" smtClean="0"/>
              <a:t>McGinnis, 2011</a:t>
            </a:r>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p:txBody>
          <a:bodyPr/>
          <a:lstStyle/>
          <a:p>
            <a:r>
              <a:rPr lang="en-US" smtClean="0"/>
              <a:t>Other Useful Information</a:t>
            </a:r>
          </a:p>
        </p:txBody>
      </p:sp>
      <p:sp>
        <p:nvSpPr>
          <p:cNvPr id="23555" name="Content Placeholder 2"/>
          <p:cNvSpPr>
            <a:spLocks noGrp="1"/>
          </p:cNvSpPr>
          <p:nvPr>
            <p:ph idx="13"/>
          </p:nvPr>
        </p:nvSpPr>
        <p:spPr>
          <a:xfrm>
            <a:off x="762000" y="1123950"/>
            <a:ext cx="10591800" cy="5200650"/>
          </a:xfrm>
        </p:spPr>
        <p:txBody>
          <a:bodyPr>
            <a:noAutofit/>
          </a:bodyPr>
          <a:lstStyle/>
          <a:p>
            <a:r>
              <a:rPr lang="en-US" sz="2200" dirty="0" smtClean="0"/>
              <a:t>Look for and use information to design study:</a:t>
            </a:r>
          </a:p>
          <a:p>
            <a:pPr lvl="1"/>
            <a:r>
              <a:rPr lang="en-US" sz="2200" i="1" dirty="0" smtClean="0"/>
              <a:t>In vitro</a:t>
            </a:r>
            <a:r>
              <a:rPr lang="en-US" sz="2200" dirty="0" smtClean="0"/>
              <a:t> Metabolism </a:t>
            </a:r>
          </a:p>
          <a:p>
            <a:pPr lvl="2"/>
            <a:r>
              <a:rPr lang="en-US" sz="2200" dirty="0" smtClean="0"/>
              <a:t>Should include rabbits; many companies only test rats, mice, NHP, dogs and/or human </a:t>
            </a:r>
            <a:r>
              <a:rPr lang="en-US" sz="2200" dirty="0" err="1" smtClean="0"/>
              <a:t>microsomes</a:t>
            </a:r>
            <a:r>
              <a:rPr lang="en-US" sz="2200" dirty="0" smtClean="0"/>
              <a:t>.</a:t>
            </a:r>
          </a:p>
          <a:p>
            <a:pPr lvl="2"/>
            <a:endParaRPr lang="en-US" sz="2200" dirty="0" smtClean="0"/>
          </a:p>
          <a:p>
            <a:pPr lvl="1"/>
            <a:r>
              <a:rPr lang="en-US" sz="2200" i="1" dirty="0" smtClean="0"/>
              <a:t>In Vivo </a:t>
            </a:r>
            <a:r>
              <a:rPr lang="en-US" sz="2200" dirty="0" smtClean="0"/>
              <a:t>Metabolism</a:t>
            </a:r>
          </a:p>
          <a:p>
            <a:pPr lvl="1"/>
            <a:endParaRPr lang="en-US" sz="2200" dirty="0" smtClean="0"/>
          </a:p>
          <a:p>
            <a:pPr lvl="1"/>
            <a:r>
              <a:rPr lang="en-US" sz="2200" dirty="0" smtClean="0"/>
              <a:t>Secondary and Safety Pharmacology studies</a:t>
            </a:r>
          </a:p>
          <a:p>
            <a:pPr lvl="2"/>
            <a:r>
              <a:rPr lang="en-US" sz="2200" dirty="0" smtClean="0"/>
              <a:t>Identifies receptors and target organs.</a:t>
            </a:r>
          </a:p>
          <a:p>
            <a:pPr lvl="2"/>
            <a:r>
              <a:rPr lang="en-US" sz="2200" dirty="0" smtClean="0"/>
              <a:t>Aids in understanding the effects of exaggerated pharmacology when testing in normal animals.</a:t>
            </a:r>
          </a:p>
          <a:p>
            <a:pPr lvl="2"/>
            <a:endParaRPr lang="en-US" sz="2200" dirty="0" smtClean="0"/>
          </a:p>
          <a:p>
            <a:pPr lvl="1"/>
            <a:r>
              <a:rPr lang="en-US" sz="2200" dirty="0" smtClean="0"/>
              <a:t>Phase I/</a:t>
            </a:r>
            <a:r>
              <a:rPr lang="en-US" sz="2200" dirty="0" err="1" smtClean="0"/>
              <a:t>IIa</a:t>
            </a:r>
            <a:r>
              <a:rPr lang="en-US" sz="2200" dirty="0" smtClean="0"/>
              <a:t> clinical trials data</a:t>
            </a:r>
          </a:p>
          <a:p>
            <a:pPr lvl="2"/>
            <a:r>
              <a:rPr lang="en-US" sz="2200" dirty="0" smtClean="0"/>
              <a:t>Blood levels and effect levels in man</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ctrTitle"/>
          </p:nvPr>
        </p:nvSpPr>
        <p:spPr/>
        <p:txBody>
          <a:bodyPr/>
          <a:lstStyle/>
          <a:p>
            <a:r>
              <a:rPr lang="en-US" smtClean="0"/>
              <a:t>Other Useful Information</a:t>
            </a:r>
          </a:p>
        </p:txBody>
      </p:sp>
      <p:sp>
        <p:nvSpPr>
          <p:cNvPr id="25603" name="Content Placeholder 2"/>
          <p:cNvSpPr>
            <a:spLocks noGrp="1"/>
          </p:cNvSpPr>
          <p:nvPr>
            <p:ph idx="13"/>
          </p:nvPr>
        </p:nvSpPr>
        <p:spPr/>
        <p:txBody>
          <a:bodyPr>
            <a:normAutofit/>
          </a:bodyPr>
          <a:lstStyle/>
          <a:p>
            <a:r>
              <a:rPr lang="en-US" sz="2200" dirty="0" smtClean="0"/>
              <a:t>Low toxicity</a:t>
            </a:r>
          </a:p>
          <a:p>
            <a:pPr lvl="1"/>
            <a:r>
              <a:rPr lang="en-US" sz="2200" dirty="0" smtClean="0"/>
              <a:t>Combine all 3 segments in the rodent into one study (similar to a one-generation study)</a:t>
            </a:r>
          </a:p>
          <a:p>
            <a:pPr lvl="1"/>
            <a:endParaRPr lang="en-US" sz="2200" dirty="0" smtClean="0"/>
          </a:p>
          <a:p>
            <a:pPr lvl="1"/>
            <a:r>
              <a:rPr lang="en-US" sz="2200" dirty="0" smtClean="0"/>
              <a:t>Described in the S5 guideline</a:t>
            </a:r>
          </a:p>
          <a:p>
            <a:pPr lvl="1"/>
            <a:endParaRPr lang="en-US" sz="2200" dirty="0" smtClean="0"/>
          </a:p>
          <a:p>
            <a:pPr lvl="1"/>
            <a:r>
              <a:rPr lang="en-US" sz="2200" dirty="0" smtClean="0"/>
              <a:t>Possible reduction of approximately 2300 animals</a:t>
            </a:r>
          </a:p>
          <a:p>
            <a:endParaRPr lang="en-US" sz="2200" dirty="0" smtClean="0"/>
          </a:p>
          <a:p>
            <a:endParaRPr lang="en-US" sz="2200" dirty="0" smtClean="0"/>
          </a:p>
          <a:p>
            <a:endParaRPr lang="en-US" sz="2200" dirty="0" smtClean="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smtClean="0"/>
              <a:t>Pathways to 3Rs</a:t>
            </a:r>
            <a:endParaRPr lang="en-US" dirty="0"/>
          </a:p>
        </p:txBody>
      </p:sp>
      <p:sp>
        <p:nvSpPr>
          <p:cNvPr id="4" name="Text Placeholder 3"/>
          <p:cNvSpPr>
            <a:spLocks noGrp="1"/>
          </p:cNvSpPr>
          <p:nvPr>
            <p:ph type="body" sz="quarter" idx="11"/>
          </p:nvPr>
        </p:nvSpPr>
        <p:spPr/>
        <p:txBody>
          <a:bodyPr>
            <a:normAutofit/>
          </a:bodyPr>
          <a:lstStyle/>
          <a:p>
            <a:r>
              <a:rPr lang="en-US" sz="2200" dirty="0" smtClean="0"/>
              <a:t>Study Design Improvements</a:t>
            </a:r>
          </a:p>
          <a:p>
            <a:r>
              <a:rPr lang="en-US" sz="2200" dirty="0" smtClean="0"/>
              <a:t>Non-Human Primates</a:t>
            </a:r>
            <a:endParaRPr lang="en-US" sz="2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6485" y="266700"/>
            <a:ext cx="11245849" cy="1143000"/>
          </a:xfrm>
        </p:spPr>
        <p:txBody>
          <a:bodyPr/>
          <a:lstStyle/>
          <a:p>
            <a:r>
              <a:rPr lang="en-US" sz="2800" smtClean="0">
                <a:solidFill>
                  <a:srgbClr val="003399"/>
                </a:solidFill>
              </a:rPr>
              <a:t>Male Reproduction Stand-Alone Study</a:t>
            </a:r>
            <a:br>
              <a:rPr lang="en-US" sz="2800" smtClean="0">
                <a:solidFill>
                  <a:srgbClr val="003399"/>
                </a:solidFill>
              </a:rPr>
            </a:br>
            <a:r>
              <a:rPr lang="en-US" sz="2800" smtClean="0">
                <a:solidFill>
                  <a:srgbClr val="003399"/>
                </a:solidFill>
              </a:rPr>
              <a:t>(non-mating, sexually mature)</a:t>
            </a:r>
          </a:p>
        </p:txBody>
      </p:sp>
      <p:sp>
        <p:nvSpPr>
          <p:cNvPr id="13315" name="Line 3"/>
          <p:cNvSpPr>
            <a:spLocks noChangeShapeType="1"/>
          </p:cNvSpPr>
          <p:nvPr/>
        </p:nvSpPr>
        <p:spPr bwMode="auto">
          <a:xfrm>
            <a:off x="1538818" y="3281363"/>
            <a:ext cx="9226549" cy="12700"/>
          </a:xfrm>
          <a:prstGeom prst="line">
            <a:avLst/>
          </a:prstGeom>
          <a:noFill/>
          <a:ln w="57150">
            <a:solidFill>
              <a:schemeClr val="tx1"/>
            </a:solidFill>
            <a:round/>
            <a:headEnd/>
            <a:tailEnd type="triangle" w="med" len="med"/>
          </a:ln>
        </p:spPr>
        <p:txBody>
          <a:bodyPr/>
          <a:lstStyle/>
          <a:p>
            <a:pPr>
              <a:defRPr/>
            </a:pPr>
            <a:endParaRPr lang="en-US"/>
          </a:p>
        </p:txBody>
      </p:sp>
      <p:sp>
        <p:nvSpPr>
          <p:cNvPr id="13316" name="Line 4"/>
          <p:cNvSpPr>
            <a:spLocks noChangeShapeType="1"/>
          </p:cNvSpPr>
          <p:nvPr/>
        </p:nvSpPr>
        <p:spPr bwMode="auto">
          <a:xfrm>
            <a:off x="1557867" y="3063875"/>
            <a:ext cx="0" cy="446088"/>
          </a:xfrm>
          <a:prstGeom prst="line">
            <a:avLst/>
          </a:prstGeom>
          <a:noFill/>
          <a:ln w="38100">
            <a:solidFill>
              <a:schemeClr val="tx1"/>
            </a:solidFill>
            <a:round/>
            <a:headEnd/>
            <a:tailEnd/>
          </a:ln>
        </p:spPr>
        <p:txBody>
          <a:bodyPr/>
          <a:lstStyle/>
          <a:p>
            <a:pPr>
              <a:defRPr/>
            </a:pPr>
            <a:endParaRPr lang="en-US"/>
          </a:p>
        </p:txBody>
      </p:sp>
      <p:sp>
        <p:nvSpPr>
          <p:cNvPr id="13317" name="Line 5"/>
          <p:cNvSpPr>
            <a:spLocks noChangeShapeType="1"/>
          </p:cNvSpPr>
          <p:nvPr/>
        </p:nvSpPr>
        <p:spPr bwMode="auto">
          <a:xfrm>
            <a:off x="7302500" y="3063875"/>
            <a:ext cx="0" cy="446088"/>
          </a:xfrm>
          <a:prstGeom prst="line">
            <a:avLst/>
          </a:prstGeom>
          <a:noFill/>
          <a:ln w="38100">
            <a:solidFill>
              <a:schemeClr val="tx1"/>
            </a:solidFill>
            <a:round/>
            <a:headEnd/>
            <a:tailEnd/>
          </a:ln>
        </p:spPr>
        <p:txBody>
          <a:bodyPr/>
          <a:lstStyle/>
          <a:p>
            <a:pPr>
              <a:defRPr/>
            </a:pPr>
            <a:endParaRPr lang="en-US"/>
          </a:p>
        </p:txBody>
      </p:sp>
      <p:sp>
        <p:nvSpPr>
          <p:cNvPr id="13318" name="Line 6"/>
          <p:cNvSpPr>
            <a:spLocks noChangeShapeType="1"/>
          </p:cNvSpPr>
          <p:nvPr/>
        </p:nvSpPr>
        <p:spPr bwMode="auto">
          <a:xfrm>
            <a:off x="9652000" y="3063875"/>
            <a:ext cx="0" cy="446088"/>
          </a:xfrm>
          <a:prstGeom prst="line">
            <a:avLst/>
          </a:prstGeom>
          <a:noFill/>
          <a:ln w="38100">
            <a:solidFill>
              <a:schemeClr val="tx1"/>
            </a:solidFill>
            <a:round/>
            <a:headEnd/>
            <a:tailEnd/>
          </a:ln>
        </p:spPr>
        <p:txBody>
          <a:bodyPr/>
          <a:lstStyle/>
          <a:p>
            <a:pPr>
              <a:defRPr/>
            </a:pPr>
            <a:endParaRPr lang="en-US"/>
          </a:p>
        </p:txBody>
      </p:sp>
      <p:sp>
        <p:nvSpPr>
          <p:cNvPr id="13319" name="Line 7"/>
          <p:cNvSpPr>
            <a:spLocks noChangeShapeType="1"/>
          </p:cNvSpPr>
          <p:nvPr/>
        </p:nvSpPr>
        <p:spPr bwMode="auto">
          <a:xfrm>
            <a:off x="2705100" y="3295650"/>
            <a:ext cx="4597400" cy="0"/>
          </a:xfrm>
          <a:prstGeom prst="line">
            <a:avLst/>
          </a:prstGeom>
          <a:noFill/>
          <a:ln w="76200">
            <a:solidFill>
              <a:srgbClr val="990000"/>
            </a:solidFill>
            <a:round/>
            <a:headEnd/>
            <a:tailEnd/>
          </a:ln>
        </p:spPr>
        <p:txBody>
          <a:bodyPr/>
          <a:lstStyle/>
          <a:p>
            <a:pPr>
              <a:defRPr/>
            </a:pPr>
            <a:endParaRPr lang="en-US"/>
          </a:p>
        </p:txBody>
      </p:sp>
      <p:sp>
        <p:nvSpPr>
          <p:cNvPr id="11272" name="Text Box 8"/>
          <p:cNvSpPr txBox="1">
            <a:spLocks noChangeArrowheads="1"/>
          </p:cNvSpPr>
          <p:nvPr/>
        </p:nvSpPr>
        <p:spPr bwMode="auto">
          <a:xfrm>
            <a:off x="4247760" y="1654175"/>
            <a:ext cx="1514196" cy="461665"/>
          </a:xfrm>
          <a:prstGeom prst="rect">
            <a:avLst/>
          </a:prstGeom>
          <a:noFill/>
          <a:ln w="9525">
            <a:noFill/>
            <a:miter lim="800000"/>
            <a:headEnd/>
            <a:tailEnd/>
          </a:ln>
        </p:spPr>
        <p:txBody>
          <a:bodyPr wrap="none">
            <a:spAutoFit/>
          </a:bodyPr>
          <a:lstStyle/>
          <a:p>
            <a:pPr algn="ctr" eaLnBrk="0" hangingPunct="0"/>
            <a:r>
              <a:rPr lang="en-US" sz="2400" b="1">
                <a:solidFill>
                  <a:srgbClr val="990000"/>
                </a:solidFill>
                <a:effectLst/>
              </a:rPr>
              <a:t>Treatment</a:t>
            </a:r>
          </a:p>
        </p:txBody>
      </p:sp>
      <p:sp>
        <p:nvSpPr>
          <p:cNvPr id="11273" name="Text Box 9"/>
          <p:cNvSpPr txBox="1">
            <a:spLocks noChangeArrowheads="1"/>
          </p:cNvSpPr>
          <p:nvPr/>
        </p:nvSpPr>
        <p:spPr bwMode="auto">
          <a:xfrm>
            <a:off x="1930401" y="3960813"/>
            <a:ext cx="4948767" cy="2032000"/>
          </a:xfrm>
          <a:prstGeom prst="rect">
            <a:avLst/>
          </a:prstGeom>
          <a:solidFill>
            <a:srgbClr val="D7E3FD"/>
          </a:solidFill>
          <a:ln w="9525">
            <a:solidFill>
              <a:schemeClr val="tx1"/>
            </a:solidFill>
            <a:miter lim="800000"/>
            <a:headEnd/>
            <a:tailEnd/>
          </a:ln>
        </p:spPr>
        <p:txBody>
          <a:bodyPr>
            <a:spAutoFit/>
          </a:bodyPr>
          <a:lstStyle/>
          <a:p>
            <a:pPr marL="342900" indent="-342900" eaLnBrk="0" hangingPunct="0"/>
            <a:r>
              <a:rPr lang="en-US" b="1">
                <a:effectLst/>
              </a:rPr>
              <a:t>Usually include:</a:t>
            </a:r>
          </a:p>
          <a:p>
            <a:pPr marL="342900" indent="-342900" eaLnBrk="0" hangingPunct="0">
              <a:buFontTx/>
              <a:buChar char="•"/>
            </a:pPr>
            <a:r>
              <a:rPr lang="en-US" b="1">
                <a:effectLst/>
              </a:rPr>
              <a:t>Sperm count, motility</a:t>
            </a:r>
          </a:p>
          <a:p>
            <a:pPr marL="342900" indent="-342900" eaLnBrk="0" hangingPunct="0"/>
            <a:r>
              <a:rPr lang="en-US" b="1">
                <a:effectLst/>
              </a:rPr>
              <a:t>      and morphology</a:t>
            </a:r>
          </a:p>
          <a:p>
            <a:pPr marL="342900" indent="-342900" eaLnBrk="0" hangingPunct="0">
              <a:buFontTx/>
              <a:buChar char="•"/>
            </a:pPr>
            <a:r>
              <a:rPr lang="en-US" b="1">
                <a:effectLst/>
              </a:rPr>
              <a:t>Testes volume</a:t>
            </a:r>
          </a:p>
          <a:p>
            <a:pPr marL="342900" indent="-342900" eaLnBrk="0" hangingPunct="0">
              <a:buFontTx/>
              <a:buChar char="•"/>
            </a:pPr>
            <a:r>
              <a:rPr lang="en-US" b="1">
                <a:effectLst/>
              </a:rPr>
              <a:t>Testosterone</a:t>
            </a:r>
          </a:p>
          <a:p>
            <a:pPr marL="342900" indent="-342900" eaLnBrk="0" hangingPunct="0"/>
            <a:endParaRPr lang="en-US" b="1">
              <a:effectLst/>
            </a:endParaRPr>
          </a:p>
          <a:p>
            <a:pPr marL="342900" indent="-342900" eaLnBrk="0" hangingPunct="0"/>
            <a:r>
              <a:rPr lang="en-US" b="1">
                <a:effectLst/>
              </a:rPr>
              <a:t>Duration spermatogenesis ~45d </a:t>
            </a:r>
          </a:p>
        </p:txBody>
      </p:sp>
      <p:sp>
        <p:nvSpPr>
          <p:cNvPr id="13322" name="Line 10"/>
          <p:cNvSpPr>
            <a:spLocks noChangeShapeType="1"/>
          </p:cNvSpPr>
          <p:nvPr/>
        </p:nvSpPr>
        <p:spPr bwMode="auto">
          <a:xfrm>
            <a:off x="2705100" y="3063875"/>
            <a:ext cx="0" cy="446088"/>
          </a:xfrm>
          <a:prstGeom prst="line">
            <a:avLst/>
          </a:prstGeom>
          <a:noFill/>
          <a:ln w="38100">
            <a:solidFill>
              <a:schemeClr val="tx1"/>
            </a:solidFill>
            <a:round/>
            <a:headEnd/>
            <a:tailEnd/>
          </a:ln>
        </p:spPr>
        <p:txBody>
          <a:bodyPr/>
          <a:lstStyle/>
          <a:p>
            <a:pPr>
              <a:defRPr/>
            </a:pPr>
            <a:endParaRPr lang="en-US"/>
          </a:p>
        </p:txBody>
      </p:sp>
      <p:sp>
        <p:nvSpPr>
          <p:cNvPr id="13323" name="Line 11"/>
          <p:cNvSpPr>
            <a:spLocks noChangeShapeType="1"/>
          </p:cNvSpPr>
          <p:nvPr/>
        </p:nvSpPr>
        <p:spPr bwMode="auto">
          <a:xfrm>
            <a:off x="7308852" y="2155825"/>
            <a:ext cx="3092449" cy="0"/>
          </a:xfrm>
          <a:prstGeom prst="line">
            <a:avLst/>
          </a:prstGeom>
          <a:noFill/>
          <a:ln w="57150">
            <a:solidFill>
              <a:schemeClr val="tx1"/>
            </a:solidFill>
            <a:round/>
            <a:headEnd/>
            <a:tailEnd/>
          </a:ln>
        </p:spPr>
        <p:txBody>
          <a:bodyPr/>
          <a:lstStyle/>
          <a:p>
            <a:pPr>
              <a:defRPr/>
            </a:pPr>
            <a:endParaRPr lang="en-US"/>
          </a:p>
        </p:txBody>
      </p:sp>
      <p:sp>
        <p:nvSpPr>
          <p:cNvPr id="11276" name="Text Box 12"/>
          <p:cNvSpPr txBox="1">
            <a:spLocks noChangeArrowheads="1"/>
          </p:cNvSpPr>
          <p:nvPr/>
        </p:nvSpPr>
        <p:spPr bwMode="auto">
          <a:xfrm>
            <a:off x="7880448" y="1655763"/>
            <a:ext cx="1354473" cy="461665"/>
          </a:xfrm>
          <a:prstGeom prst="rect">
            <a:avLst/>
          </a:prstGeom>
          <a:noFill/>
          <a:ln w="9525">
            <a:noFill/>
            <a:miter lim="800000"/>
            <a:headEnd/>
            <a:tailEnd/>
          </a:ln>
        </p:spPr>
        <p:txBody>
          <a:bodyPr wrap="none">
            <a:spAutoFit/>
          </a:bodyPr>
          <a:lstStyle/>
          <a:p>
            <a:pPr algn="ctr" eaLnBrk="0" hangingPunct="0"/>
            <a:r>
              <a:rPr lang="en-US" sz="2400" b="1">
                <a:effectLst/>
              </a:rPr>
              <a:t>Recovery</a:t>
            </a:r>
          </a:p>
        </p:txBody>
      </p:sp>
      <p:sp>
        <p:nvSpPr>
          <p:cNvPr id="11277" name="AutoShape 15"/>
          <p:cNvSpPr>
            <a:spLocks noChangeArrowheads="1"/>
          </p:cNvSpPr>
          <p:nvPr/>
        </p:nvSpPr>
        <p:spPr bwMode="auto">
          <a:xfrm>
            <a:off x="6096001" y="4064000"/>
            <a:ext cx="175684" cy="228600"/>
          </a:xfrm>
          <a:prstGeom prst="upArrow">
            <a:avLst>
              <a:gd name="adj1" fmla="val 50000"/>
              <a:gd name="adj2" fmla="val 43373"/>
            </a:avLst>
          </a:prstGeom>
          <a:solidFill>
            <a:srgbClr val="C00000"/>
          </a:solidFill>
          <a:ln w="9525">
            <a:solidFill>
              <a:srgbClr val="C46474"/>
            </a:solidFill>
            <a:miter lim="800000"/>
            <a:headEnd/>
            <a:tailEnd/>
          </a:ln>
        </p:spPr>
        <p:txBody>
          <a:bodyPr wrap="none" anchor="ctr"/>
          <a:lstStyle/>
          <a:p>
            <a:endParaRPr lang="en-US">
              <a:effectLst/>
            </a:endParaRPr>
          </a:p>
        </p:txBody>
      </p:sp>
      <p:sp>
        <p:nvSpPr>
          <p:cNvPr id="11278" name="Text Box 16"/>
          <p:cNvSpPr txBox="1">
            <a:spLocks noChangeArrowheads="1"/>
          </p:cNvSpPr>
          <p:nvPr/>
        </p:nvSpPr>
        <p:spPr bwMode="auto">
          <a:xfrm>
            <a:off x="7416800" y="3987800"/>
            <a:ext cx="4157133" cy="1200150"/>
          </a:xfrm>
          <a:prstGeom prst="rect">
            <a:avLst/>
          </a:prstGeom>
          <a:solidFill>
            <a:srgbClr val="D7E3FD"/>
          </a:solidFill>
          <a:ln w="9525">
            <a:solidFill>
              <a:schemeClr val="tx1"/>
            </a:solidFill>
            <a:miter lim="800000"/>
            <a:headEnd/>
            <a:tailEnd/>
          </a:ln>
        </p:spPr>
        <p:txBody>
          <a:bodyPr>
            <a:spAutoFit/>
          </a:bodyPr>
          <a:lstStyle/>
          <a:p>
            <a:pPr eaLnBrk="0" hangingPunct="0"/>
            <a:r>
              <a:rPr lang="en-US" b="1">
                <a:effectLst/>
              </a:rPr>
              <a:t>Necropsy</a:t>
            </a:r>
          </a:p>
          <a:p>
            <a:pPr eaLnBrk="0" hangingPunct="0"/>
            <a:r>
              <a:rPr lang="en-US" b="1">
                <a:effectLst/>
              </a:rPr>
              <a:t>Organ weights</a:t>
            </a:r>
          </a:p>
          <a:p>
            <a:pPr eaLnBrk="0" hangingPunct="0"/>
            <a:r>
              <a:rPr lang="en-US" b="1">
                <a:effectLst/>
              </a:rPr>
              <a:t>Histopathology (option for spermatogenesis eval.)</a:t>
            </a:r>
          </a:p>
        </p:txBody>
      </p:sp>
      <p:sp>
        <p:nvSpPr>
          <p:cNvPr id="11279" name="AutoShape 17"/>
          <p:cNvSpPr>
            <a:spLocks noChangeArrowheads="1"/>
          </p:cNvSpPr>
          <p:nvPr/>
        </p:nvSpPr>
        <p:spPr bwMode="auto">
          <a:xfrm>
            <a:off x="10371667" y="4071938"/>
            <a:ext cx="175684" cy="228600"/>
          </a:xfrm>
          <a:prstGeom prst="upArrow">
            <a:avLst>
              <a:gd name="adj1" fmla="val 50000"/>
              <a:gd name="adj2" fmla="val 43373"/>
            </a:avLst>
          </a:prstGeom>
          <a:solidFill>
            <a:srgbClr val="0000FF"/>
          </a:solidFill>
          <a:ln w="9525">
            <a:noFill/>
            <a:miter lim="800000"/>
            <a:headEnd/>
            <a:tailEnd/>
          </a:ln>
        </p:spPr>
        <p:txBody>
          <a:bodyPr wrap="none" anchor="ctr"/>
          <a:lstStyle/>
          <a:p>
            <a:endParaRPr lang="en-US">
              <a:effectLst/>
            </a:endParaRPr>
          </a:p>
        </p:txBody>
      </p:sp>
      <p:sp>
        <p:nvSpPr>
          <p:cNvPr id="13328" name="Line 18"/>
          <p:cNvSpPr>
            <a:spLocks noChangeShapeType="1"/>
          </p:cNvSpPr>
          <p:nvPr/>
        </p:nvSpPr>
        <p:spPr bwMode="auto">
          <a:xfrm>
            <a:off x="2705100" y="2155825"/>
            <a:ext cx="4597400" cy="0"/>
          </a:xfrm>
          <a:prstGeom prst="line">
            <a:avLst/>
          </a:prstGeom>
          <a:noFill/>
          <a:ln w="57150">
            <a:solidFill>
              <a:srgbClr val="990000"/>
            </a:solidFill>
            <a:round/>
            <a:headEnd/>
            <a:tailEnd/>
          </a:ln>
        </p:spPr>
        <p:txBody>
          <a:bodyPr/>
          <a:lstStyle/>
          <a:p>
            <a:pPr>
              <a:defRPr/>
            </a:pPr>
            <a:endParaRPr lang="en-US"/>
          </a:p>
        </p:txBody>
      </p:sp>
      <p:sp>
        <p:nvSpPr>
          <p:cNvPr id="11281" name="AutoShape 21"/>
          <p:cNvSpPr>
            <a:spLocks noChangeArrowheads="1"/>
          </p:cNvSpPr>
          <p:nvPr/>
        </p:nvSpPr>
        <p:spPr bwMode="auto">
          <a:xfrm>
            <a:off x="7213601" y="3560763"/>
            <a:ext cx="175684" cy="228600"/>
          </a:xfrm>
          <a:prstGeom prst="upArrow">
            <a:avLst>
              <a:gd name="adj1" fmla="val 50000"/>
              <a:gd name="adj2" fmla="val 43373"/>
            </a:avLst>
          </a:prstGeom>
          <a:solidFill>
            <a:srgbClr val="0000FF"/>
          </a:solidFill>
          <a:ln w="9525">
            <a:noFill/>
            <a:miter lim="800000"/>
            <a:headEnd/>
            <a:tailEnd/>
          </a:ln>
        </p:spPr>
        <p:txBody>
          <a:bodyPr wrap="none" anchor="ctr"/>
          <a:lstStyle/>
          <a:p>
            <a:endParaRPr lang="en-US">
              <a:effectLst/>
            </a:endParaRPr>
          </a:p>
        </p:txBody>
      </p:sp>
      <p:sp>
        <p:nvSpPr>
          <p:cNvPr id="11282" name="AutoShape 22"/>
          <p:cNvSpPr>
            <a:spLocks noChangeArrowheads="1"/>
          </p:cNvSpPr>
          <p:nvPr/>
        </p:nvSpPr>
        <p:spPr bwMode="auto">
          <a:xfrm>
            <a:off x="9577917" y="3560763"/>
            <a:ext cx="175683" cy="228600"/>
          </a:xfrm>
          <a:prstGeom prst="upArrow">
            <a:avLst>
              <a:gd name="adj1" fmla="val 50000"/>
              <a:gd name="adj2" fmla="val 43374"/>
            </a:avLst>
          </a:prstGeom>
          <a:solidFill>
            <a:srgbClr val="0000FF"/>
          </a:solidFill>
          <a:ln w="9525">
            <a:noFill/>
            <a:miter lim="800000"/>
            <a:headEnd/>
            <a:tailEnd/>
          </a:ln>
        </p:spPr>
        <p:txBody>
          <a:bodyPr wrap="none" anchor="ctr"/>
          <a:lstStyle/>
          <a:p>
            <a:endParaRPr lang="en-US">
              <a:effectLst/>
            </a:endParaRPr>
          </a:p>
        </p:txBody>
      </p:sp>
      <p:sp>
        <p:nvSpPr>
          <p:cNvPr id="11283" name="Text Box 23"/>
          <p:cNvSpPr txBox="1">
            <a:spLocks noChangeArrowheads="1"/>
          </p:cNvSpPr>
          <p:nvPr/>
        </p:nvSpPr>
        <p:spPr bwMode="auto">
          <a:xfrm>
            <a:off x="654051" y="2452689"/>
            <a:ext cx="1403349" cy="369887"/>
          </a:xfrm>
          <a:prstGeom prst="rect">
            <a:avLst/>
          </a:prstGeom>
          <a:noFill/>
          <a:ln w="9525">
            <a:noFill/>
            <a:miter lim="800000"/>
            <a:headEnd/>
            <a:tailEnd/>
          </a:ln>
        </p:spPr>
        <p:txBody>
          <a:bodyPr>
            <a:spAutoFit/>
          </a:bodyPr>
          <a:lstStyle/>
          <a:p>
            <a:pPr algn="ctr" eaLnBrk="0" hangingPunct="0"/>
            <a:r>
              <a:rPr lang="en-US" b="1">
                <a:effectLst/>
              </a:rPr>
              <a:t>Week -3</a:t>
            </a:r>
          </a:p>
        </p:txBody>
      </p:sp>
      <p:sp>
        <p:nvSpPr>
          <p:cNvPr id="11284" name="Text Box 24"/>
          <p:cNvSpPr txBox="1">
            <a:spLocks noChangeArrowheads="1"/>
          </p:cNvSpPr>
          <p:nvPr/>
        </p:nvSpPr>
        <p:spPr bwMode="auto">
          <a:xfrm>
            <a:off x="2123018" y="2452689"/>
            <a:ext cx="1261533" cy="369887"/>
          </a:xfrm>
          <a:prstGeom prst="rect">
            <a:avLst/>
          </a:prstGeom>
          <a:noFill/>
          <a:ln w="9525">
            <a:noFill/>
            <a:miter lim="800000"/>
            <a:headEnd/>
            <a:tailEnd/>
          </a:ln>
        </p:spPr>
        <p:txBody>
          <a:bodyPr>
            <a:spAutoFit/>
          </a:bodyPr>
          <a:lstStyle/>
          <a:p>
            <a:pPr algn="ctr" eaLnBrk="0" hangingPunct="0"/>
            <a:r>
              <a:rPr lang="en-US" b="1">
                <a:effectLst/>
              </a:rPr>
              <a:t>Day 1</a:t>
            </a:r>
          </a:p>
        </p:txBody>
      </p:sp>
      <p:sp>
        <p:nvSpPr>
          <p:cNvPr id="11285" name="Text Box 25"/>
          <p:cNvSpPr txBox="1">
            <a:spLocks noChangeArrowheads="1"/>
          </p:cNvSpPr>
          <p:nvPr/>
        </p:nvSpPr>
        <p:spPr bwMode="auto">
          <a:xfrm>
            <a:off x="6783123" y="2452689"/>
            <a:ext cx="1004890" cy="369332"/>
          </a:xfrm>
          <a:prstGeom prst="rect">
            <a:avLst/>
          </a:prstGeom>
          <a:noFill/>
          <a:ln w="9525">
            <a:noFill/>
            <a:miter lim="800000"/>
            <a:headEnd/>
            <a:tailEnd/>
          </a:ln>
        </p:spPr>
        <p:txBody>
          <a:bodyPr wrap="none">
            <a:spAutoFit/>
          </a:bodyPr>
          <a:lstStyle/>
          <a:p>
            <a:pPr algn="ctr" eaLnBrk="0" hangingPunct="0"/>
            <a:r>
              <a:rPr lang="en-US" b="1">
                <a:effectLst/>
              </a:rPr>
              <a:t>Month 3</a:t>
            </a:r>
          </a:p>
        </p:txBody>
      </p:sp>
      <p:sp>
        <p:nvSpPr>
          <p:cNvPr id="11286" name="AutoShape 26"/>
          <p:cNvSpPr>
            <a:spLocks noChangeArrowheads="1"/>
          </p:cNvSpPr>
          <p:nvPr/>
        </p:nvSpPr>
        <p:spPr bwMode="auto">
          <a:xfrm>
            <a:off x="1634067" y="3357563"/>
            <a:ext cx="175684" cy="228600"/>
          </a:xfrm>
          <a:prstGeom prst="upArrow">
            <a:avLst>
              <a:gd name="adj1" fmla="val 50000"/>
              <a:gd name="adj2" fmla="val 43373"/>
            </a:avLst>
          </a:prstGeom>
          <a:solidFill>
            <a:srgbClr val="C00000"/>
          </a:solidFill>
          <a:ln w="9525">
            <a:solidFill>
              <a:srgbClr val="C46474"/>
            </a:solidFill>
            <a:miter lim="800000"/>
            <a:headEnd/>
            <a:tailEnd/>
          </a:ln>
        </p:spPr>
        <p:txBody>
          <a:bodyPr wrap="none" anchor="ctr"/>
          <a:lstStyle/>
          <a:p>
            <a:endParaRPr lang="en-US">
              <a:effectLst/>
            </a:endParaRPr>
          </a:p>
        </p:txBody>
      </p:sp>
      <p:sp>
        <p:nvSpPr>
          <p:cNvPr id="11287" name="AutoShape 28"/>
          <p:cNvSpPr>
            <a:spLocks noChangeArrowheads="1"/>
          </p:cNvSpPr>
          <p:nvPr/>
        </p:nvSpPr>
        <p:spPr bwMode="auto">
          <a:xfrm>
            <a:off x="2453217" y="3357563"/>
            <a:ext cx="175683" cy="228600"/>
          </a:xfrm>
          <a:prstGeom prst="upArrow">
            <a:avLst>
              <a:gd name="adj1" fmla="val 50000"/>
              <a:gd name="adj2" fmla="val 43374"/>
            </a:avLst>
          </a:prstGeom>
          <a:solidFill>
            <a:srgbClr val="C00000"/>
          </a:solidFill>
          <a:ln w="9525">
            <a:noFill/>
            <a:miter lim="800000"/>
            <a:headEnd/>
            <a:tailEnd/>
          </a:ln>
        </p:spPr>
        <p:txBody>
          <a:bodyPr wrap="none" anchor="ctr"/>
          <a:lstStyle/>
          <a:p>
            <a:endParaRPr lang="en-US">
              <a:effectLst/>
            </a:endParaRPr>
          </a:p>
        </p:txBody>
      </p:sp>
      <p:sp>
        <p:nvSpPr>
          <p:cNvPr id="11288" name="AutoShape 31"/>
          <p:cNvSpPr>
            <a:spLocks noChangeArrowheads="1"/>
          </p:cNvSpPr>
          <p:nvPr/>
        </p:nvSpPr>
        <p:spPr bwMode="auto">
          <a:xfrm>
            <a:off x="4673601" y="3370263"/>
            <a:ext cx="175684" cy="228600"/>
          </a:xfrm>
          <a:prstGeom prst="upArrow">
            <a:avLst>
              <a:gd name="adj1" fmla="val 50000"/>
              <a:gd name="adj2" fmla="val 43373"/>
            </a:avLst>
          </a:prstGeom>
          <a:solidFill>
            <a:srgbClr val="C00000"/>
          </a:solidFill>
          <a:ln w="9525">
            <a:noFill/>
            <a:miter lim="800000"/>
            <a:headEnd/>
            <a:tailEnd/>
          </a:ln>
        </p:spPr>
        <p:txBody>
          <a:bodyPr wrap="none" anchor="ctr"/>
          <a:lstStyle/>
          <a:p>
            <a:endParaRPr lang="en-US">
              <a:effectLst/>
            </a:endParaRPr>
          </a:p>
        </p:txBody>
      </p:sp>
      <p:sp>
        <p:nvSpPr>
          <p:cNvPr id="11289" name="AutoShape 32"/>
          <p:cNvSpPr>
            <a:spLocks noChangeArrowheads="1"/>
          </p:cNvSpPr>
          <p:nvPr/>
        </p:nvSpPr>
        <p:spPr bwMode="auto">
          <a:xfrm>
            <a:off x="6936317" y="3370263"/>
            <a:ext cx="175683" cy="228600"/>
          </a:xfrm>
          <a:prstGeom prst="upArrow">
            <a:avLst>
              <a:gd name="adj1" fmla="val 50000"/>
              <a:gd name="adj2" fmla="val 43374"/>
            </a:avLst>
          </a:prstGeom>
          <a:solidFill>
            <a:srgbClr val="C00000"/>
          </a:solidFill>
          <a:ln w="9525">
            <a:solidFill>
              <a:srgbClr val="C46474"/>
            </a:solidFill>
            <a:miter lim="800000"/>
            <a:headEnd/>
            <a:tailEnd/>
          </a:ln>
        </p:spPr>
        <p:txBody>
          <a:bodyPr wrap="none" anchor="ctr"/>
          <a:lstStyle/>
          <a:p>
            <a:endParaRPr lang="en-US">
              <a:effectLst/>
            </a:endParaRPr>
          </a:p>
        </p:txBody>
      </p:sp>
      <p:sp>
        <p:nvSpPr>
          <p:cNvPr id="11290" name="AutoShape 34"/>
          <p:cNvSpPr>
            <a:spLocks noChangeArrowheads="1"/>
          </p:cNvSpPr>
          <p:nvPr/>
        </p:nvSpPr>
        <p:spPr bwMode="auto">
          <a:xfrm>
            <a:off x="9273117" y="3357563"/>
            <a:ext cx="175683" cy="228600"/>
          </a:xfrm>
          <a:prstGeom prst="upArrow">
            <a:avLst>
              <a:gd name="adj1" fmla="val 50000"/>
              <a:gd name="adj2" fmla="val 43374"/>
            </a:avLst>
          </a:prstGeom>
          <a:solidFill>
            <a:srgbClr val="C00000"/>
          </a:solidFill>
          <a:ln w="9525">
            <a:solidFill>
              <a:srgbClr val="C46474"/>
            </a:solidFill>
            <a:miter lim="800000"/>
            <a:headEnd/>
            <a:tailEnd/>
          </a:ln>
        </p:spPr>
        <p:txBody>
          <a:bodyPr wrap="none" anchor="ctr"/>
          <a:lstStyle/>
          <a:p>
            <a:endParaRPr lang="en-US">
              <a:effectLst/>
            </a:endParaRPr>
          </a:p>
        </p:txBody>
      </p:sp>
      <p:sp>
        <p:nvSpPr>
          <p:cNvPr id="11291" name="Text Box 36"/>
          <p:cNvSpPr txBox="1">
            <a:spLocks noChangeArrowheads="1"/>
          </p:cNvSpPr>
          <p:nvPr/>
        </p:nvSpPr>
        <p:spPr bwMode="auto">
          <a:xfrm>
            <a:off x="9107223" y="2447925"/>
            <a:ext cx="1004890" cy="369332"/>
          </a:xfrm>
          <a:prstGeom prst="rect">
            <a:avLst/>
          </a:prstGeom>
          <a:noFill/>
          <a:ln w="9525">
            <a:noFill/>
            <a:miter lim="800000"/>
            <a:headEnd/>
            <a:tailEnd/>
          </a:ln>
        </p:spPr>
        <p:txBody>
          <a:bodyPr wrap="none">
            <a:spAutoFit/>
          </a:bodyPr>
          <a:lstStyle/>
          <a:p>
            <a:pPr algn="ctr" eaLnBrk="0" hangingPunct="0"/>
            <a:r>
              <a:rPr lang="en-US" b="1">
                <a:effectLst/>
              </a:rPr>
              <a:t>Month 4</a:t>
            </a:r>
          </a:p>
        </p:txBody>
      </p:sp>
      <p:sp>
        <p:nvSpPr>
          <p:cNvPr id="11292" name="Text Box 16"/>
          <p:cNvSpPr txBox="1">
            <a:spLocks noChangeArrowheads="1"/>
          </p:cNvSpPr>
          <p:nvPr/>
        </p:nvSpPr>
        <p:spPr bwMode="auto">
          <a:xfrm>
            <a:off x="7418918" y="5437188"/>
            <a:ext cx="4157133" cy="368300"/>
          </a:xfrm>
          <a:prstGeom prst="rect">
            <a:avLst/>
          </a:prstGeom>
          <a:solidFill>
            <a:srgbClr val="D7E3FD"/>
          </a:solidFill>
          <a:ln w="9525">
            <a:solidFill>
              <a:schemeClr val="tx1"/>
            </a:solidFill>
            <a:miter lim="800000"/>
            <a:headEnd/>
            <a:tailEnd/>
          </a:ln>
        </p:spPr>
        <p:txBody>
          <a:bodyPr>
            <a:spAutoFit/>
          </a:bodyPr>
          <a:lstStyle/>
          <a:p>
            <a:pPr eaLnBrk="0" hangingPunct="0"/>
            <a:r>
              <a:rPr lang="en-US" b="1">
                <a:effectLst/>
              </a:rPr>
              <a:t>Typically n=26 NHPs</a:t>
            </a:r>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03200" y="344488"/>
            <a:ext cx="11480800" cy="874712"/>
          </a:xfrm>
        </p:spPr>
        <p:txBody>
          <a:bodyPr/>
          <a:lstStyle/>
          <a:p>
            <a:pPr eaLnBrk="1" hangingPunct="1"/>
            <a:r>
              <a:rPr lang="en-US" smtClean="0"/>
              <a:t/>
            </a:r>
            <a:br>
              <a:rPr lang="en-US" smtClean="0"/>
            </a:br>
            <a:r>
              <a:rPr lang="en-US" sz="2800" smtClean="0">
                <a:solidFill>
                  <a:srgbClr val="003399"/>
                </a:solidFill>
              </a:rPr>
              <a:t>Male Reproduction in Chronic Toxicity Study </a:t>
            </a:r>
            <a:br>
              <a:rPr lang="en-US" sz="2800" smtClean="0">
                <a:solidFill>
                  <a:srgbClr val="003399"/>
                </a:solidFill>
              </a:rPr>
            </a:br>
            <a:r>
              <a:rPr lang="en-US" sz="2800" smtClean="0">
                <a:solidFill>
                  <a:srgbClr val="003399"/>
                </a:solidFill>
              </a:rPr>
              <a:t>(3, 6, 9 Months)</a:t>
            </a:r>
            <a:r>
              <a:rPr lang="en-US" smtClean="0"/>
              <a:t/>
            </a:r>
            <a:br>
              <a:rPr lang="en-US" smtClean="0"/>
            </a:br>
            <a:endParaRPr lang="en-US" smtClean="0"/>
          </a:p>
        </p:txBody>
      </p:sp>
      <p:sp>
        <p:nvSpPr>
          <p:cNvPr id="14339" name="Line 3"/>
          <p:cNvSpPr>
            <a:spLocks noChangeShapeType="1"/>
          </p:cNvSpPr>
          <p:nvPr/>
        </p:nvSpPr>
        <p:spPr bwMode="auto">
          <a:xfrm>
            <a:off x="914400" y="3505200"/>
            <a:ext cx="9753600" cy="0"/>
          </a:xfrm>
          <a:prstGeom prst="line">
            <a:avLst/>
          </a:prstGeom>
          <a:noFill/>
          <a:ln w="57150">
            <a:solidFill>
              <a:schemeClr val="tx1"/>
            </a:solidFill>
            <a:round/>
            <a:headEnd/>
            <a:tailEnd type="triangle" w="med" len="med"/>
          </a:ln>
        </p:spPr>
        <p:txBody>
          <a:bodyPr/>
          <a:lstStyle/>
          <a:p>
            <a:pPr>
              <a:defRPr/>
            </a:pPr>
            <a:endParaRPr lang="en-US"/>
          </a:p>
        </p:txBody>
      </p:sp>
      <p:sp>
        <p:nvSpPr>
          <p:cNvPr id="14340" name="Line 4"/>
          <p:cNvSpPr>
            <a:spLocks noChangeShapeType="1"/>
          </p:cNvSpPr>
          <p:nvPr/>
        </p:nvSpPr>
        <p:spPr bwMode="auto">
          <a:xfrm>
            <a:off x="914400" y="3276600"/>
            <a:ext cx="0" cy="446088"/>
          </a:xfrm>
          <a:prstGeom prst="line">
            <a:avLst/>
          </a:prstGeom>
          <a:noFill/>
          <a:ln w="38100">
            <a:solidFill>
              <a:schemeClr val="tx1"/>
            </a:solidFill>
            <a:round/>
            <a:headEnd/>
            <a:tailEnd/>
          </a:ln>
        </p:spPr>
        <p:txBody>
          <a:bodyPr/>
          <a:lstStyle/>
          <a:p>
            <a:pPr>
              <a:defRPr/>
            </a:pPr>
            <a:endParaRPr lang="en-US"/>
          </a:p>
        </p:txBody>
      </p:sp>
      <p:sp>
        <p:nvSpPr>
          <p:cNvPr id="14341" name="Line 5"/>
          <p:cNvSpPr>
            <a:spLocks noChangeShapeType="1"/>
          </p:cNvSpPr>
          <p:nvPr/>
        </p:nvSpPr>
        <p:spPr bwMode="auto">
          <a:xfrm>
            <a:off x="7112000" y="3276600"/>
            <a:ext cx="0" cy="446088"/>
          </a:xfrm>
          <a:prstGeom prst="line">
            <a:avLst/>
          </a:prstGeom>
          <a:noFill/>
          <a:ln w="38100">
            <a:solidFill>
              <a:schemeClr val="tx1"/>
            </a:solidFill>
            <a:round/>
            <a:headEnd/>
            <a:tailEnd/>
          </a:ln>
        </p:spPr>
        <p:txBody>
          <a:bodyPr/>
          <a:lstStyle/>
          <a:p>
            <a:pPr>
              <a:defRPr/>
            </a:pPr>
            <a:endParaRPr lang="en-US"/>
          </a:p>
        </p:txBody>
      </p:sp>
      <p:sp>
        <p:nvSpPr>
          <p:cNvPr id="14342" name="Line 6"/>
          <p:cNvSpPr>
            <a:spLocks noChangeShapeType="1"/>
          </p:cNvSpPr>
          <p:nvPr/>
        </p:nvSpPr>
        <p:spPr bwMode="auto">
          <a:xfrm>
            <a:off x="10668000" y="3276600"/>
            <a:ext cx="0" cy="446088"/>
          </a:xfrm>
          <a:prstGeom prst="line">
            <a:avLst/>
          </a:prstGeom>
          <a:noFill/>
          <a:ln w="38100">
            <a:solidFill>
              <a:schemeClr val="tx1"/>
            </a:solidFill>
            <a:round/>
            <a:headEnd/>
            <a:tailEnd/>
          </a:ln>
        </p:spPr>
        <p:txBody>
          <a:bodyPr/>
          <a:lstStyle/>
          <a:p>
            <a:pPr>
              <a:defRPr/>
            </a:pPr>
            <a:endParaRPr lang="en-US"/>
          </a:p>
        </p:txBody>
      </p:sp>
      <p:sp>
        <p:nvSpPr>
          <p:cNvPr id="14343" name="Line 7"/>
          <p:cNvSpPr>
            <a:spLocks noChangeShapeType="1"/>
          </p:cNvSpPr>
          <p:nvPr/>
        </p:nvSpPr>
        <p:spPr bwMode="auto">
          <a:xfrm>
            <a:off x="2032000" y="3505200"/>
            <a:ext cx="5080000" cy="0"/>
          </a:xfrm>
          <a:prstGeom prst="line">
            <a:avLst/>
          </a:prstGeom>
          <a:noFill/>
          <a:ln w="76200">
            <a:solidFill>
              <a:srgbClr val="C00000"/>
            </a:solidFill>
            <a:round/>
            <a:headEnd/>
            <a:tailEnd/>
          </a:ln>
        </p:spPr>
        <p:txBody>
          <a:bodyPr/>
          <a:lstStyle/>
          <a:p>
            <a:pPr>
              <a:defRPr/>
            </a:pPr>
            <a:endParaRPr lang="en-US"/>
          </a:p>
        </p:txBody>
      </p:sp>
      <p:sp>
        <p:nvSpPr>
          <p:cNvPr id="12296" name="Text Box 8"/>
          <p:cNvSpPr txBox="1">
            <a:spLocks noChangeArrowheads="1"/>
          </p:cNvSpPr>
          <p:nvPr/>
        </p:nvSpPr>
        <p:spPr bwMode="auto">
          <a:xfrm>
            <a:off x="3772203" y="1889125"/>
            <a:ext cx="1053494" cy="461665"/>
          </a:xfrm>
          <a:prstGeom prst="rect">
            <a:avLst/>
          </a:prstGeom>
          <a:noFill/>
          <a:ln w="9525">
            <a:noFill/>
            <a:miter lim="800000"/>
            <a:headEnd/>
            <a:tailEnd/>
          </a:ln>
        </p:spPr>
        <p:txBody>
          <a:bodyPr wrap="none">
            <a:spAutoFit/>
          </a:bodyPr>
          <a:lstStyle/>
          <a:p>
            <a:pPr algn="ctr" eaLnBrk="0" hangingPunct="0"/>
            <a:r>
              <a:rPr lang="en-US" sz="2400" b="1">
                <a:solidFill>
                  <a:srgbClr val="C00000"/>
                </a:solidFill>
                <a:effectLst/>
              </a:rPr>
              <a:t>Dosing</a:t>
            </a:r>
          </a:p>
        </p:txBody>
      </p:sp>
      <p:sp>
        <p:nvSpPr>
          <p:cNvPr id="14346" name="Line 10"/>
          <p:cNvSpPr>
            <a:spLocks noChangeShapeType="1"/>
          </p:cNvSpPr>
          <p:nvPr/>
        </p:nvSpPr>
        <p:spPr bwMode="auto">
          <a:xfrm>
            <a:off x="1993900" y="3298825"/>
            <a:ext cx="0" cy="446088"/>
          </a:xfrm>
          <a:prstGeom prst="line">
            <a:avLst/>
          </a:prstGeom>
          <a:noFill/>
          <a:ln w="38100">
            <a:solidFill>
              <a:schemeClr val="tx1"/>
            </a:solidFill>
            <a:round/>
            <a:headEnd/>
            <a:tailEnd/>
          </a:ln>
        </p:spPr>
        <p:txBody>
          <a:bodyPr/>
          <a:lstStyle/>
          <a:p>
            <a:pPr>
              <a:defRPr/>
            </a:pPr>
            <a:endParaRPr lang="en-US"/>
          </a:p>
        </p:txBody>
      </p:sp>
      <p:sp>
        <p:nvSpPr>
          <p:cNvPr id="14347" name="Line 11"/>
          <p:cNvSpPr>
            <a:spLocks noChangeShapeType="1"/>
          </p:cNvSpPr>
          <p:nvPr/>
        </p:nvSpPr>
        <p:spPr bwMode="auto">
          <a:xfrm>
            <a:off x="6299200" y="2362200"/>
            <a:ext cx="4165600" cy="0"/>
          </a:xfrm>
          <a:prstGeom prst="line">
            <a:avLst/>
          </a:prstGeom>
          <a:noFill/>
          <a:ln w="57150">
            <a:solidFill>
              <a:schemeClr val="tx1"/>
            </a:solidFill>
            <a:round/>
            <a:headEnd/>
            <a:tailEnd/>
          </a:ln>
        </p:spPr>
        <p:txBody>
          <a:bodyPr/>
          <a:lstStyle/>
          <a:p>
            <a:pPr>
              <a:defRPr/>
            </a:pPr>
            <a:endParaRPr lang="en-US"/>
          </a:p>
        </p:txBody>
      </p:sp>
      <p:sp>
        <p:nvSpPr>
          <p:cNvPr id="12299" name="Text Box 12"/>
          <p:cNvSpPr txBox="1">
            <a:spLocks noChangeArrowheads="1"/>
          </p:cNvSpPr>
          <p:nvPr/>
        </p:nvSpPr>
        <p:spPr bwMode="auto">
          <a:xfrm>
            <a:off x="7880448" y="1905000"/>
            <a:ext cx="1354473" cy="461665"/>
          </a:xfrm>
          <a:prstGeom prst="rect">
            <a:avLst/>
          </a:prstGeom>
          <a:noFill/>
          <a:ln w="9525">
            <a:noFill/>
            <a:miter lim="800000"/>
            <a:headEnd/>
            <a:tailEnd/>
          </a:ln>
        </p:spPr>
        <p:txBody>
          <a:bodyPr wrap="none">
            <a:spAutoFit/>
          </a:bodyPr>
          <a:lstStyle/>
          <a:p>
            <a:pPr algn="ctr" eaLnBrk="0" hangingPunct="0"/>
            <a:r>
              <a:rPr lang="en-US" sz="2400" b="1">
                <a:effectLst/>
              </a:rPr>
              <a:t>Recovery</a:t>
            </a:r>
          </a:p>
        </p:txBody>
      </p:sp>
      <p:sp>
        <p:nvSpPr>
          <p:cNvPr id="12300" name="AutoShape 13"/>
          <p:cNvSpPr>
            <a:spLocks noChangeArrowheads="1"/>
          </p:cNvSpPr>
          <p:nvPr/>
        </p:nvSpPr>
        <p:spPr bwMode="auto">
          <a:xfrm>
            <a:off x="4673601" y="4343400"/>
            <a:ext cx="175684" cy="228600"/>
          </a:xfrm>
          <a:prstGeom prst="upArrow">
            <a:avLst>
              <a:gd name="adj1" fmla="val 50000"/>
              <a:gd name="adj2" fmla="val 43373"/>
            </a:avLst>
          </a:prstGeom>
          <a:solidFill>
            <a:schemeClr val="folHlink"/>
          </a:solidFill>
          <a:ln w="9525">
            <a:solidFill>
              <a:schemeClr val="folHlink"/>
            </a:solidFill>
            <a:miter lim="800000"/>
            <a:headEnd/>
            <a:tailEnd/>
          </a:ln>
        </p:spPr>
        <p:txBody>
          <a:bodyPr wrap="none" anchor="ctr"/>
          <a:lstStyle/>
          <a:p>
            <a:endParaRPr lang="en-US">
              <a:effectLst/>
            </a:endParaRPr>
          </a:p>
        </p:txBody>
      </p:sp>
      <p:sp>
        <p:nvSpPr>
          <p:cNvPr id="14352" name="Line 16"/>
          <p:cNvSpPr>
            <a:spLocks noChangeShapeType="1"/>
          </p:cNvSpPr>
          <p:nvPr/>
        </p:nvSpPr>
        <p:spPr bwMode="auto">
          <a:xfrm>
            <a:off x="1930400" y="2362200"/>
            <a:ext cx="5080000" cy="0"/>
          </a:xfrm>
          <a:prstGeom prst="line">
            <a:avLst/>
          </a:prstGeom>
          <a:noFill/>
          <a:ln w="57150">
            <a:solidFill>
              <a:srgbClr val="C00000"/>
            </a:solidFill>
            <a:round/>
            <a:headEnd/>
            <a:tailEnd/>
          </a:ln>
        </p:spPr>
        <p:txBody>
          <a:bodyPr/>
          <a:lstStyle/>
          <a:p>
            <a:pPr>
              <a:defRPr/>
            </a:pPr>
            <a:endParaRPr lang="en-US"/>
          </a:p>
        </p:txBody>
      </p:sp>
      <p:sp>
        <p:nvSpPr>
          <p:cNvPr id="12302" name="AutoShape 17"/>
          <p:cNvSpPr>
            <a:spLocks noChangeArrowheads="1"/>
          </p:cNvSpPr>
          <p:nvPr/>
        </p:nvSpPr>
        <p:spPr bwMode="auto">
          <a:xfrm>
            <a:off x="7031567" y="3800475"/>
            <a:ext cx="175684" cy="228600"/>
          </a:xfrm>
          <a:prstGeom prst="upArrow">
            <a:avLst>
              <a:gd name="adj1" fmla="val 50000"/>
              <a:gd name="adj2" fmla="val 43373"/>
            </a:avLst>
          </a:prstGeom>
          <a:solidFill>
            <a:srgbClr val="0000FF"/>
          </a:solidFill>
          <a:ln w="9525">
            <a:noFill/>
            <a:miter lim="800000"/>
            <a:headEnd/>
            <a:tailEnd/>
          </a:ln>
        </p:spPr>
        <p:txBody>
          <a:bodyPr wrap="none" anchor="ctr"/>
          <a:lstStyle/>
          <a:p>
            <a:endParaRPr lang="en-US">
              <a:effectLst/>
            </a:endParaRPr>
          </a:p>
        </p:txBody>
      </p:sp>
      <p:sp>
        <p:nvSpPr>
          <p:cNvPr id="12303" name="AutoShape 18"/>
          <p:cNvSpPr>
            <a:spLocks noChangeArrowheads="1"/>
          </p:cNvSpPr>
          <p:nvPr/>
        </p:nvSpPr>
        <p:spPr bwMode="auto">
          <a:xfrm>
            <a:off x="10564284" y="3813175"/>
            <a:ext cx="175683" cy="228600"/>
          </a:xfrm>
          <a:prstGeom prst="upArrow">
            <a:avLst>
              <a:gd name="adj1" fmla="val 50000"/>
              <a:gd name="adj2" fmla="val 43374"/>
            </a:avLst>
          </a:prstGeom>
          <a:solidFill>
            <a:srgbClr val="0000FF"/>
          </a:solidFill>
          <a:ln w="9525">
            <a:noFill/>
            <a:miter lim="800000"/>
            <a:headEnd/>
            <a:tailEnd/>
          </a:ln>
        </p:spPr>
        <p:txBody>
          <a:bodyPr wrap="none" anchor="ctr"/>
          <a:lstStyle/>
          <a:p>
            <a:endParaRPr lang="en-US">
              <a:effectLst/>
            </a:endParaRPr>
          </a:p>
        </p:txBody>
      </p:sp>
      <p:sp>
        <p:nvSpPr>
          <p:cNvPr id="12304" name="Text Box 19"/>
          <p:cNvSpPr txBox="1">
            <a:spLocks noChangeArrowheads="1"/>
          </p:cNvSpPr>
          <p:nvPr/>
        </p:nvSpPr>
        <p:spPr bwMode="auto">
          <a:xfrm>
            <a:off x="177800" y="2735264"/>
            <a:ext cx="1441451" cy="369887"/>
          </a:xfrm>
          <a:prstGeom prst="rect">
            <a:avLst/>
          </a:prstGeom>
          <a:noFill/>
          <a:ln w="9525">
            <a:noFill/>
            <a:miter lim="800000"/>
            <a:headEnd/>
            <a:tailEnd/>
          </a:ln>
        </p:spPr>
        <p:txBody>
          <a:bodyPr>
            <a:spAutoFit/>
          </a:bodyPr>
          <a:lstStyle/>
          <a:p>
            <a:pPr algn="ctr" eaLnBrk="0" hangingPunct="0"/>
            <a:r>
              <a:rPr lang="en-US" b="1">
                <a:effectLst/>
              </a:rPr>
              <a:t>Week -3</a:t>
            </a:r>
          </a:p>
        </p:txBody>
      </p:sp>
      <p:sp>
        <p:nvSpPr>
          <p:cNvPr id="12305" name="Text Box 20"/>
          <p:cNvSpPr txBox="1">
            <a:spLocks noChangeArrowheads="1"/>
          </p:cNvSpPr>
          <p:nvPr/>
        </p:nvSpPr>
        <p:spPr bwMode="auto">
          <a:xfrm>
            <a:off x="1502834" y="2755900"/>
            <a:ext cx="1189567" cy="369888"/>
          </a:xfrm>
          <a:prstGeom prst="rect">
            <a:avLst/>
          </a:prstGeom>
          <a:noFill/>
          <a:ln w="9525">
            <a:noFill/>
            <a:miter lim="800000"/>
            <a:headEnd/>
            <a:tailEnd/>
          </a:ln>
        </p:spPr>
        <p:txBody>
          <a:bodyPr>
            <a:spAutoFit/>
          </a:bodyPr>
          <a:lstStyle/>
          <a:p>
            <a:pPr algn="ctr" eaLnBrk="0" hangingPunct="0"/>
            <a:r>
              <a:rPr lang="en-US" b="1">
                <a:effectLst/>
              </a:rPr>
              <a:t>Day 1</a:t>
            </a:r>
          </a:p>
        </p:txBody>
      </p:sp>
      <p:sp>
        <p:nvSpPr>
          <p:cNvPr id="12306" name="Text Box 21"/>
          <p:cNvSpPr txBox="1">
            <a:spLocks noChangeArrowheads="1"/>
          </p:cNvSpPr>
          <p:nvPr/>
        </p:nvSpPr>
        <p:spPr bwMode="auto">
          <a:xfrm>
            <a:off x="5909733" y="2735264"/>
            <a:ext cx="2260600" cy="369887"/>
          </a:xfrm>
          <a:prstGeom prst="rect">
            <a:avLst/>
          </a:prstGeom>
          <a:noFill/>
          <a:ln w="9525">
            <a:noFill/>
            <a:miter lim="800000"/>
            <a:headEnd/>
            <a:tailEnd/>
          </a:ln>
        </p:spPr>
        <p:txBody>
          <a:bodyPr>
            <a:spAutoFit/>
          </a:bodyPr>
          <a:lstStyle/>
          <a:p>
            <a:pPr algn="ctr" eaLnBrk="0" hangingPunct="0"/>
            <a:r>
              <a:rPr lang="en-US" b="1">
                <a:effectLst/>
              </a:rPr>
              <a:t>Month 3</a:t>
            </a:r>
          </a:p>
        </p:txBody>
      </p:sp>
      <p:sp>
        <p:nvSpPr>
          <p:cNvPr id="12307" name="Text Box 27"/>
          <p:cNvSpPr txBox="1">
            <a:spLocks noChangeArrowheads="1"/>
          </p:cNvSpPr>
          <p:nvPr/>
        </p:nvSpPr>
        <p:spPr bwMode="auto">
          <a:xfrm>
            <a:off x="9844618" y="2744788"/>
            <a:ext cx="1543049" cy="368300"/>
          </a:xfrm>
          <a:prstGeom prst="rect">
            <a:avLst/>
          </a:prstGeom>
          <a:noFill/>
          <a:ln w="9525">
            <a:noFill/>
            <a:miter lim="800000"/>
            <a:headEnd/>
            <a:tailEnd/>
          </a:ln>
        </p:spPr>
        <p:txBody>
          <a:bodyPr>
            <a:spAutoFit/>
          </a:bodyPr>
          <a:lstStyle/>
          <a:p>
            <a:pPr algn="ctr" eaLnBrk="0" hangingPunct="0"/>
            <a:r>
              <a:rPr lang="en-US" b="1">
                <a:effectLst/>
              </a:rPr>
              <a:t> Month 4</a:t>
            </a:r>
          </a:p>
        </p:txBody>
      </p:sp>
      <p:sp>
        <p:nvSpPr>
          <p:cNvPr id="12308" name="Text Box 9"/>
          <p:cNvSpPr txBox="1">
            <a:spLocks noChangeArrowheads="1"/>
          </p:cNvSpPr>
          <p:nvPr/>
        </p:nvSpPr>
        <p:spPr bwMode="auto">
          <a:xfrm>
            <a:off x="1276351" y="3960813"/>
            <a:ext cx="5365749" cy="2032000"/>
          </a:xfrm>
          <a:prstGeom prst="rect">
            <a:avLst/>
          </a:prstGeom>
          <a:solidFill>
            <a:srgbClr val="D7E3FD"/>
          </a:solidFill>
          <a:ln w="9525">
            <a:solidFill>
              <a:schemeClr val="tx1"/>
            </a:solidFill>
            <a:miter lim="800000"/>
            <a:headEnd/>
            <a:tailEnd/>
          </a:ln>
        </p:spPr>
        <p:txBody>
          <a:bodyPr>
            <a:spAutoFit/>
          </a:bodyPr>
          <a:lstStyle/>
          <a:p>
            <a:pPr marL="342900" indent="-342900" eaLnBrk="0" hangingPunct="0"/>
            <a:r>
              <a:rPr lang="en-US" b="1">
                <a:effectLst/>
              </a:rPr>
              <a:t>As needed (ICH S6):</a:t>
            </a:r>
          </a:p>
          <a:p>
            <a:pPr marL="342900" indent="-342900" eaLnBrk="0" hangingPunct="0">
              <a:buFontTx/>
              <a:buChar char="•"/>
            </a:pPr>
            <a:r>
              <a:rPr lang="en-US" b="1">
                <a:effectLst/>
              </a:rPr>
              <a:t>Sperm count, motility</a:t>
            </a:r>
          </a:p>
          <a:p>
            <a:pPr marL="342900" indent="-342900" eaLnBrk="0" hangingPunct="0"/>
            <a:r>
              <a:rPr lang="en-US" b="1">
                <a:effectLst/>
              </a:rPr>
              <a:t>      and morphology (at necropsy?)</a:t>
            </a:r>
          </a:p>
          <a:p>
            <a:pPr marL="342900" indent="-342900" eaLnBrk="0" hangingPunct="0">
              <a:buFontTx/>
              <a:buChar char="•"/>
            </a:pPr>
            <a:r>
              <a:rPr lang="en-US" b="1">
                <a:effectLst/>
              </a:rPr>
              <a:t>Testes volume</a:t>
            </a:r>
          </a:p>
          <a:p>
            <a:pPr marL="342900" indent="-342900" eaLnBrk="0" hangingPunct="0">
              <a:buFontTx/>
              <a:buChar char="•"/>
            </a:pPr>
            <a:r>
              <a:rPr lang="en-US" b="1">
                <a:effectLst/>
              </a:rPr>
              <a:t>Testosterone</a:t>
            </a:r>
          </a:p>
          <a:p>
            <a:pPr marL="342900" indent="-342900" eaLnBrk="0" hangingPunct="0"/>
            <a:endParaRPr lang="en-US" b="1">
              <a:effectLst/>
            </a:endParaRPr>
          </a:p>
          <a:p>
            <a:pPr marL="342900" indent="-342900" eaLnBrk="0" hangingPunct="0"/>
            <a:r>
              <a:rPr lang="en-US" b="1">
                <a:effectLst/>
              </a:rPr>
              <a:t>Duration spermatogenesis ~45d </a:t>
            </a:r>
          </a:p>
        </p:txBody>
      </p:sp>
      <p:sp>
        <p:nvSpPr>
          <p:cNvPr id="12309" name="Text Box 16"/>
          <p:cNvSpPr txBox="1">
            <a:spLocks noChangeArrowheads="1"/>
          </p:cNvSpPr>
          <p:nvPr/>
        </p:nvSpPr>
        <p:spPr bwMode="auto">
          <a:xfrm>
            <a:off x="6906684" y="4287838"/>
            <a:ext cx="4157133" cy="1200150"/>
          </a:xfrm>
          <a:prstGeom prst="rect">
            <a:avLst/>
          </a:prstGeom>
          <a:solidFill>
            <a:srgbClr val="D7E3FD"/>
          </a:solidFill>
          <a:ln w="9525">
            <a:solidFill>
              <a:schemeClr val="tx1"/>
            </a:solidFill>
            <a:miter lim="800000"/>
            <a:headEnd/>
            <a:tailEnd/>
          </a:ln>
        </p:spPr>
        <p:txBody>
          <a:bodyPr>
            <a:spAutoFit/>
          </a:bodyPr>
          <a:lstStyle/>
          <a:p>
            <a:pPr eaLnBrk="0" hangingPunct="0"/>
            <a:r>
              <a:rPr lang="en-US" b="1">
                <a:effectLst/>
              </a:rPr>
              <a:t>Necropsy</a:t>
            </a:r>
          </a:p>
          <a:p>
            <a:pPr eaLnBrk="0" hangingPunct="0"/>
            <a:r>
              <a:rPr lang="en-US" b="1">
                <a:effectLst/>
              </a:rPr>
              <a:t>Organ weights</a:t>
            </a:r>
          </a:p>
          <a:p>
            <a:pPr eaLnBrk="0" hangingPunct="0"/>
            <a:r>
              <a:rPr lang="en-US" b="1">
                <a:effectLst/>
              </a:rPr>
              <a:t>Histopathology (option:  evaluate spermatogenesis)</a:t>
            </a:r>
          </a:p>
        </p:txBody>
      </p:sp>
      <p:sp>
        <p:nvSpPr>
          <p:cNvPr id="12310" name="AutoShape 17"/>
          <p:cNvSpPr>
            <a:spLocks noChangeArrowheads="1"/>
          </p:cNvSpPr>
          <p:nvPr/>
        </p:nvSpPr>
        <p:spPr bwMode="auto">
          <a:xfrm>
            <a:off x="10310284" y="4429125"/>
            <a:ext cx="175683" cy="228600"/>
          </a:xfrm>
          <a:prstGeom prst="upArrow">
            <a:avLst>
              <a:gd name="adj1" fmla="val 50000"/>
              <a:gd name="adj2" fmla="val 43374"/>
            </a:avLst>
          </a:prstGeom>
          <a:solidFill>
            <a:srgbClr val="0000FF"/>
          </a:solidFill>
          <a:ln w="9525">
            <a:noFill/>
            <a:miter lim="800000"/>
            <a:headEnd/>
            <a:tailEnd/>
          </a:ln>
        </p:spPr>
        <p:txBody>
          <a:bodyPr wrap="none" anchor="ctr"/>
          <a:lstStyle/>
          <a:p>
            <a:endParaRPr lang="en-US">
              <a:effectLst/>
            </a:endParaRPr>
          </a:p>
        </p:txBody>
      </p:sp>
      <p:sp>
        <p:nvSpPr>
          <p:cNvPr id="12311" name="AutoShape 17"/>
          <p:cNvSpPr>
            <a:spLocks noChangeArrowheads="1"/>
          </p:cNvSpPr>
          <p:nvPr/>
        </p:nvSpPr>
        <p:spPr bwMode="auto">
          <a:xfrm>
            <a:off x="10164234" y="3582988"/>
            <a:ext cx="175684" cy="228600"/>
          </a:xfrm>
          <a:prstGeom prst="upArrow">
            <a:avLst>
              <a:gd name="adj1" fmla="val 50000"/>
              <a:gd name="adj2" fmla="val 43373"/>
            </a:avLst>
          </a:prstGeom>
          <a:solidFill>
            <a:srgbClr val="C00000"/>
          </a:solidFill>
          <a:ln w="9525">
            <a:noFill/>
            <a:miter lim="800000"/>
            <a:headEnd/>
            <a:tailEnd/>
          </a:ln>
        </p:spPr>
        <p:txBody>
          <a:bodyPr wrap="none" anchor="ctr"/>
          <a:lstStyle/>
          <a:p>
            <a:endParaRPr lang="en-US">
              <a:effectLst/>
            </a:endParaRPr>
          </a:p>
        </p:txBody>
      </p:sp>
      <p:sp>
        <p:nvSpPr>
          <p:cNvPr id="12312" name="AutoShape 17"/>
          <p:cNvSpPr>
            <a:spLocks noChangeArrowheads="1"/>
          </p:cNvSpPr>
          <p:nvPr/>
        </p:nvSpPr>
        <p:spPr bwMode="auto">
          <a:xfrm>
            <a:off x="6709834" y="3571875"/>
            <a:ext cx="175684" cy="228600"/>
          </a:xfrm>
          <a:prstGeom prst="upArrow">
            <a:avLst>
              <a:gd name="adj1" fmla="val 50000"/>
              <a:gd name="adj2" fmla="val 43373"/>
            </a:avLst>
          </a:prstGeom>
          <a:solidFill>
            <a:srgbClr val="C00000"/>
          </a:solidFill>
          <a:ln w="9525">
            <a:noFill/>
            <a:miter lim="800000"/>
            <a:headEnd/>
            <a:tailEnd/>
          </a:ln>
        </p:spPr>
        <p:txBody>
          <a:bodyPr wrap="none" anchor="ctr"/>
          <a:lstStyle/>
          <a:p>
            <a:endParaRPr lang="en-US">
              <a:effectLst/>
            </a:endParaRPr>
          </a:p>
        </p:txBody>
      </p:sp>
      <p:sp>
        <p:nvSpPr>
          <p:cNvPr id="12313" name="AutoShape 17"/>
          <p:cNvSpPr>
            <a:spLocks noChangeArrowheads="1"/>
          </p:cNvSpPr>
          <p:nvPr/>
        </p:nvSpPr>
        <p:spPr bwMode="auto">
          <a:xfrm>
            <a:off x="5200651" y="3571875"/>
            <a:ext cx="175683" cy="228600"/>
          </a:xfrm>
          <a:prstGeom prst="upArrow">
            <a:avLst>
              <a:gd name="adj1" fmla="val 50000"/>
              <a:gd name="adj2" fmla="val 43374"/>
            </a:avLst>
          </a:prstGeom>
          <a:solidFill>
            <a:srgbClr val="C00000"/>
          </a:solidFill>
          <a:ln w="9525">
            <a:noFill/>
            <a:miter lim="800000"/>
            <a:headEnd/>
            <a:tailEnd/>
          </a:ln>
        </p:spPr>
        <p:txBody>
          <a:bodyPr wrap="none" anchor="ctr"/>
          <a:lstStyle/>
          <a:p>
            <a:endParaRPr lang="en-US">
              <a:effectLst/>
            </a:endParaRPr>
          </a:p>
        </p:txBody>
      </p:sp>
      <p:sp>
        <p:nvSpPr>
          <p:cNvPr id="12314" name="AutoShape 17"/>
          <p:cNvSpPr>
            <a:spLocks noChangeArrowheads="1"/>
          </p:cNvSpPr>
          <p:nvPr/>
        </p:nvSpPr>
        <p:spPr bwMode="auto">
          <a:xfrm>
            <a:off x="3579284" y="3571875"/>
            <a:ext cx="175683" cy="228600"/>
          </a:xfrm>
          <a:prstGeom prst="upArrow">
            <a:avLst>
              <a:gd name="adj1" fmla="val 50000"/>
              <a:gd name="adj2" fmla="val 43374"/>
            </a:avLst>
          </a:prstGeom>
          <a:solidFill>
            <a:srgbClr val="C00000"/>
          </a:solidFill>
          <a:ln w="9525">
            <a:noFill/>
            <a:miter lim="800000"/>
            <a:headEnd/>
            <a:tailEnd/>
          </a:ln>
        </p:spPr>
        <p:txBody>
          <a:bodyPr wrap="none" anchor="ctr"/>
          <a:lstStyle/>
          <a:p>
            <a:endParaRPr lang="en-US">
              <a:effectLst/>
            </a:endParaRPr>
          </a:p>
        </p:txBody>
      </p:sp>
      <p:sp>
        <p:nvSpPr>
          <p:cNvPr id="12315" name="AutoShape 17"/>
          <p:cNvSpPr>
            <a:spLocks noChangeArrowheads="1"/>
          </p:cNvSpPr>
          <p:nvPr/>
        </p:nvSpPr>
        <p:spPr bwMode="auto">
          <a:xfrm>
            <a:off x="5782734" y="4105275"/>
            <a:ext cx="175684" cy="228600"/>
          </a:xfrm>
          <a:prstGeom prst="upArrow">
            <a:avLst>
              <a:gd name="adj1" fmla="val 50000"/>
              <a:gd name="adj2" fmla="val 43373"/>
            </a:avLst>
          </a:prstGeom>
          <a:solidFill>
            <a:srgbClr val="C00000"/>
          </a:solidFill>
          <a:ln w="9525">
            <a:noFill/>
            <a:miter lim="800000"/>
            <a:headEnd/>
            <a:tailEnd/>
          </a:ln>
        </p:spPr>
        <p:txBody>
          <a:bodyPr wrap="none" anchor="ctr"/>
          <a:lstStyle/>
          <a:p>
            <a:endParaRPr lang="en-US">
              <a:effectLst/>
            </a:endParaRPr>
          </a:p>
        </p:txBody>
      </p:sp>
      <p:sp>
        <p:nvSpPr>
          <p:cNvPr id="12316" name="AutoShape 17"/>
          <p:cNvSpPr>
            <a:spLocks noChangeArrowheads="1"/>
          </p:cNvSpPr>
          <p:nvPr/>
        </p:nvSpPr>
        <p:spPr bwMode="auto">
          <a:xfrm>
            <a:off x="1742017" y="3571875"/>
            <a:ext cx="175683" cy="228600"/>
          </a:xfrm>
          <a:prstGeom prst="upArrow">
            <a:avLst>
              <a:gd name="adj1" fmla="val 50000"/>
              <a:gd name="adj2" fmla="val 43374"/>
            </a:avLst>
          </a:prstGeom>
          <a:solidFill>
            <a:srgbClr val="C00000"/>
          </a:solidFill>
          <a:ln w="9525">
            <a:noFill/>
            <a:miter lim="800000"/>
            <a:headEnd/>
            <a:tailEnd/>
          </a:ln>
        </p:spPr>
        <p:txBody>
          <a:bodyPr wrap="none" anchor="ctr"/>
          <a:lstStyle/>
          <a:p>
            <a:endParaRPr lang="en-US">
              <a:effectLst/>
            </a:endParaRPr>
          </a:p>
        </p:txBody>
      </p:sp>
      <p:sp>
        <p:nvSpPr>
          <p:cNvPr id="12317" name="AutoShape 17"/>
          <p:cNvSpPr>
            <a:spLocks noChangeArrowheads="1"/>
          </p:cNvSpPr>
          <p:nvPr/>
        </p:nvSpPr>
        <p:spPr bwMode="auto">
          <a:xfrm>
            <a:off x="1049867" y="3571875"/>
            <a:ext cx="175684" cy="228600"/>
          </a:xfrm>
          <a:prstGeom prst="upArrow">
            <a:avLst>
              <a:gd name="adj1" fmla="val 50000"/>
              <a:gd name="adj2" fmla="val 43373"/>
            </a:avLst>
          </a:prstGeom>
          <a:solidFill>
            <a:srgbClr val="C00000"/>
          </a:solidFill>
          <a:ln w="9525">
            <a:noFill/>
            <a:miter lim="800000"/>
            <a:headEnd/>
            <a:tailEnd/>
          </a:ln>
        </p:spPr>
        <p:txBody>
          <a:bodyPr wrap="none" anchor="ctr"/>
          <a:lstStyle/>
          <a:p>
            <a:endParaRPr lang="en-US">
              <a:effectLst/>
            </a:endParaRPr>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9774768" y="3581400"/>
            <a:ext cx="1782233" cy="304800"/>
          </a:xfrm>
          <a:prstGeom prst="rect">
            <a:avLst/>
          </a:prstGeom>
          <a:noFill/>
          <a:ln w="9525">
            <a:noFill/>
            <a:miter lim="800000"/>
            <a:headEnd/>
            <a:tailEnd/>
          </a:ln>
        </p:spPr>
        <p:txBody>
          <a:bodyPr>
            <a:spAutoFit/>
          </a:bodyPr>
          <a:lstStyle/>
          <a:p>
            <a:pPr algn="ctr" eaLnBrk="0" hangingPunct="0"/>
            <a:r>
              <a:rPr lang="en-US" sz="1400" b="1">
                <a:effectLst/>
              </a:rPr>
              <a:t>  </a:t>
            </a:r>
            <a:endParaRPr lang="en-US" b="1">
              <a:effectLst/>
            </a:endParaRPr>
          </a:p>
        </p:txBody>
      </p:sp>
      <p:sp>
        <p:nvSpPr>
          <p:cNvPr id="13315" name="Text Box 3"/>
          <p:cNvSpPr txBox="1">
            <a:spLocks noChangeArrowheads="1"/>
          </p:cNvSpPr>
          <p:nvPr/>
        </p:nvSpPr>
        <p:spPr bwMode="auto">
          <a:xfrm>
            <a:off x="7691968" y="3238500"/>
            <a:ext cx="1782233" cy="304800"/>
          </a:xfrm>
          <a:prstGeom prst="rect">
            <a:avLst/>
          </a:prstGeom>
          <a:noFill/>
          <a:ln w="9525">
            <a:noFill/>
            <a:miter lim="800000"/>
            <a:headEnd/>
            <a:tailEnd/>
          </a:ln>
        </p:spPr>
        <p:txBody>
          <a:bodyPr>
            <a:spAutoFit/>
          </a:bodyPr>
          <a:lstStyle/>
          <a:p>
            <a:pPr algn="ctr" eaLnBrk="0" hangingPunct="0"/>
            <a:r>
              <a:rPr lang="en-US" sz="1400" b="1">
                <a:effectLst/>
              </a:rPr>
              <a:t>  </a:t>
            </a:r>
            <a:endParaRPr lang="en-US" b="1">
              <a:effectLst/>
            </a:endParaRPr>
          </a:p>
        </p:txBody>
      </p:sp>
      <p:sp>
        <p:nvSpPr>
          <p:cNvPr id="13316" name="Rectangle 4"/>
          <p:cNvSpPr>
            <a:spLocks noGrp="1" noChangeArrowheads="1"/>
          </p:cNvSpPr>
          <p:nvPr>
            <p:ph type="title"/>
          </p:nvPr>
        </p:nvSpPr>
        <p:spPr>
          <a:xfrm>
            <a:off x="203200" y="304801"/>
            <a:ext cx="11785600" cy="874713"/>
          </a:xfrm>
        </p:spPr>
        <p:txBody>
          <a:bodyPr/>
          <a:lstStyle/>
          <a:p>
            <a:r>
              <a:rPr lang="en-US" sz="2800" smtClean="0">
                <a:solidFill>
                  <a:srgbClr val="003399"/>
                </a:solidFill>
              </a:rPr>
              <a:t>Female Reproduction Stand-Alone Study</a:t>
            </a:r>
            <a:br>
              <a:rPr lang="en-US" sz="2800" smtClean="0">
                <a:solidFill>
                  <a:srgbClr val="003399"/>
                </a:solidFill>
              </a:rPr>
            </a:br>
            <a:r>
              <a:rPr lang="en-US" sz="2800" smtClean="0">
                <a:solidFill>
                  <a:srgbClr val="003399"/>
                </a:solidFill>
              </a:rPr>
              <a:t>(non-mating, sexually mature)</a:t>
            </a:r>
          </a:p>
        </p:txBody>
      </p:sp>
      <p:sp>
        <p:nvSpPr>
          <p:cNvPr id="15365" name="Line 5"/>
          <p:cNvSpPr>
            <a:spLocks noChangeShapeType="1"/>
          </p:cNvSpPr>
          <p:nvPr/>
        </p:nvSpPr>
        <p:spPr bwMode="auto">
          <a:xfrm>
            <a:off x="1746251" y="2951163"/>
            <a:ext cx="9226549" cy="12700"/>
          </a:xfrm>
          <a:prstGeom prst="line">
            <a:avLst/>
          </a:prstGeom>
          <a:noFill/>
          <a:ln w="57150">
            <a:solidFill>
              <a:schemeClr val="tx1"/>
            </a:solidFill>
            <a:round/>
            <a:headEnd/>
            <a:tailEnd type="triangle" w="med" len="med"/>
          </a:ln>
        </p:spPr>
        <p:txBody>
          <a:bodyPr/>
          <a:lstStyle/>
          <a:p>
            <a:pPr>
              <a:defRPr/>
            </a:pPr>
            <a:endParaRPr lang="en-US"/>
          </a:p>
        </p:txBody>
      </p:sp>
      <p:sp>
        <p:nvSpPr>
          <p:cNvPr id="13318" name="Text Box 6"/>
          <p:cNvSpPr txBox="1">
            <a:spLocks noChangeArrowheads="1"/>
          </p:cNvSpPr>
          <p:nvPr/>
        </p:nvSpPr>
        <p:spPr bwMode="auto">
          <a:xfrm>
            <a:off x="2151925" y="1295400"/>
            <a:ext cx="1618584" cy="769441"/>
          </a:xfrm>
          <a:prstGeom prst="rect">
            <a:avLst/>
          </a:prstGeom>
          <a:noFill/>
          <a:ln w="9525">
            <a:noFill/>
            <a:miter lim="800000"/>
            <a:headEnd/>
            <a:tailEnd/>
          </a:ln>
        </p:spPr>
        <p:txBody>
          <a:bodyPr wrap="none">
            <a:spAutoFit/>
          </a:bodyPr>
          <a:lstStyle/>
          <a:p>
            <a:pPr algn="ctr" eaLnBrk="0" hangingPunct="0"/>
            <a:r>
              <a:rPr lang="en-US" sz="2200" b="1">
                <a:effectLst/>
              </a:rPr>
              <a:t>Observation</a:t>
            </a:r>
          </a:p>
          <a:p>
            <a:pPr algn="ctr" eaLnBrk="0" hangingPunct="0"/>
            <a:r>
              <a:rPr lang="en-US" sz="2200" b="1">
                <a:effectLst/>
              </a:rPr>
              <a:t>Cycles</a:t>
            </a:r>
          </a:p>
        </p:txBody>
      </p:sp>
      <p:sp>
        <p:nvSpPr>
          <p:cNvPr id="15367" name="Line 7"/>
          <p:cNvSpPr>
            <a:spLocks noChangeShapeType="1"/>
          </p:cNvSpPr>
          <p:nvPr/>
        </p:nvSpPr>
        <p:spPr bwMode="auto">
          <a:xfrm>
            <a:off x="1765300" y="2733675"/>
            <a:ext cx="0" cy="446088"/>
          </a:xfrm>
          <a:prstGeom prst="line">
            <a:avLst/>
          </a:prstGeom>
          <a:noFill/>
          <a:ln w="38100">
            <a:solidFill>
              <a:schemeClr val="tx1"/>
            </a:solidFill>
            <a:round/>
            <a:headEnd/>
            <a:tailEnd/>
          </a:ln>
        </p:spPr>
        <p:txBody>
          <a:bodyPr/>
          <a:lstStyle/>
          <a:p>
            <a:pPr>
              <a:defRPr/>
            </a:pPr>
            <a:endParaRPr lang="en-US"/>
          </a:p>
        </p:txBody>
      </p:sp>
      <p:sp>
        <p:nvSpPr>
          <p:cNvPr id="15368" name="Line 8"/>
          <p:cNvSpPr>
            <a:spLocks noChangeShapeType="1"/>
          </p:cNvSpPr>
          <p:nvPr/>
        </p:nvSpPr>
        <p:spPr bwMode="auto">
          <a:xfrm>
            <a:off x="7509933" y="2733675"/>
            <a:ext cx="0" cy="446088"/>
          </a:xfrm>
          <a:prstGeom prst="line">
            <a:avLst/>
          </a:prstGeom>
          <a:noFill/>
          <a:ln w="38100">
            <a:solidFill>
              <a:schemeClr val="tx1"/>
            </a:solidFill>
            <a:round/>
            <a:headEnd/>
            <a:tailEnd/>
          </a:ln>
        </p:spPr>
        <p:txBody>
          <a:bodyPr/>
          <a:lstStyle/>
          <a:p>
            <a:pPr>
              <a:defRPr/>
            </a:pPr>
            <a:endParaRPr lang="en-US"/>
          </a:p>
        </p:txBody>
      </p:sp>
      <p:sp>
        <p:nvSpPr>
          <p:cNvPr id="15369" name="Line 9"/>
          <p:cNvSpPr>
            <a:spLocks noChangeShapeType="1"/>
          </p:cNvSpPr>
          <p:nvPr/>
        </p:nvSpPr>
        <p:spPr bwMode="auto">
          <a:xfrm>
            <a:off x="8659284" y="2733675"/>
            <a:ext cx="0" cy="446088"/>
          </a:xfrm>
          <a:prstGeom prst="line">
            <a:avLst/>
          </a:prstGeom>
          <a:noFill/>
          <a:ln w="38100">
            <a:solidFill>
              <a:schemeClr val="tx1"/>
            </a:solidFill>
            <a:round/>
            <a:headEnd/>
            <a:tailEnd/>
          </a:ln>
        </p:spPr>
        <p:txBody>
          <a:bodyPr/>
          <a:lstStyle/>
          <a:p>
            <a:pPr>
              <a:defRPr/>
            </a:pPr>
            <a:endParaRPr lang="en-US"/>
          </a:p>
        </p:txBody>
      </p:sp>
      <p:sp>
        <p:nvSpPr>
          <p:cNvPr id="15370" name="Line 10"/>
          <p:cNvSpPr>
            <a:spLocks noChangeShapeType="1"/>
          </p:cNvSpPr>
          <p:nvPr/>
        </p:nvSpPr>
        <p:spPr bwMode="auto">
          <a:xfrm>
            <a:off x="9808633" y="2733675"/>
            <a:ext cx="0" cy="446088"/>
          </a:xfrm>
          <a:prstGeom prst="line">
            <a:avLst/>
          </a:prstGeom>
          <a:noFill/>
          <a:ln w="38100">
            <a:solidFill>
              <a:schemeClr val="tx1"/>
            </a:solidFill>
            <a:round/>
            <a:headEnd/>
            <a:tailEnd/>
          </a:ln>
        </p:spPr>
        <p:txBody>
          <a:bodyPr/>
          <a:lstStyle/>
          <a:p>
            <a:pPr>
              <a:defRPr/>
            </a:pPr>
            <a:endParaRPr lang="en-US"/>
          </a:p>
        </p:txBody>
      </p:sp>
      <p:sp>
        <p:nvSpPr>
          <p:cNvPr id="13323" name="Text Box 11"/>
          <p:cNvSpPr txBox="1">
            <a:spLocks noChangeArrowheads="1"/>
          </p:cNvSpPr>
          <p:nvPr/>
        </p:nvSpPr>
        <p:spPr bwMode="auto">
          <a:xfrm>
            <a:off x="2159437" y="2514601"/>
            <a:ext cx="314510" cy="400110"/>
          </a:xfrm>
          <a:prstGeom prst="rect">
            <a:avLst/>
          </a:prstGeom>
          <a:noFill/>
          <a:ln w="9525">
            <a:noFill/>
            <a:miter lim="800000"/>
            <a:headEnd/>
            <a:tailEnd/>
          </a:ln>
        </p:spPr>
        <p:txBody>
          <a:bodyPr wrap="none">
            <a:spAutoFit/>
          </a:bodyPr>
          <a:lstStyle/>
          <a:p>
            <a:pPr algn="ctr" eaLnBrk="0" hangingPunct="0"/>
            <a:r>
              <a:rPr lang="en-US" sz="2000" b="1">
                <a:effectLst/>
              </a:rPr>
              <a:t>1</a:t>
            </a:r>
          </a:p>
        </p:txBody>
      </p:sp>
      <p:sp>
        <p:nvSpPr>
          <p:cNvPr id="15372" name="Line 12"/>
          <p:cNvSpPr>
            <a:spLocks noChangeShapeType="1"/>
          </p:cNvSpPr>
          <p:nvPr/>
        </p:nvSpPr>
        <p:spPr bwMode="auto">
          <a:xfrm>
            <a:off x="4015317" y="2957513"/>
            <a:ext cx="3477683" cy="6350"/>
          </a:xfrm>
          <a:prstGeom prst="line">
            <a:avLst/>
          </a:prstGeom>
          <a:noFill/>
          <a:ln w="76200">
            <a:solidFill>
              <a:srgbClr val="990000"/>
            </a:solidFill>
            <a:round/>
            <a:headEnd/>
            <a:tailEnd/>
          </a:ln>
        </p:spPr>
        <p:txBody>
          <a:bodyPr/>
          <a:lstStyle/>
          <a:p>
            <a:pPr>
              <a:defRPr/>
            </a:pPr>
            <a:endParaRPr lang="en-US"/>
          </a:p>
        </p:txBody>
      </p:sp>
      <p:sp>
        <p:nvSpPr>
          <p:cNvPr id="13325" name="Text Box 13"/>
          <p:cNvSpPr txBox="1">
            <a:spLocks noChangeArrowheads="1"/>
          </p:cNvSpPr>
          <p:nvPr/>
        </p:nvSpPr>
        <p:spPr bwMode="auto">
          <a:xfrm>
            <a:off x="5182026" y="1295400"/>
            <a:ext cx="1402500" cy="769441"/>
          </a:xfrm>
          <a:prstGeom prst="rect">
            <a:avLst/>
          </a:prstGeom>
          <a:noFill/>
          <a:ln w="9525">
            <a:noFill/>
            <a:miter lim="800000"/>
            <a:headEnd/>
            <a:tailEnd/>
          </a:ln>
        </p:spPr>
        <p:txBody>
          <a:bodyPr wrap="none">
            <a:spAutoFit/>
          </a:bodyPr>
          <a:lstStyle/>
          <a:p>
            <a:pPr algn="ctr" eaLnBrk="0" hangingPunct="0"/>
            <a:r>
              <a:rPr lang="en-US" sz="2200" b="1">
                <a:solidFill>
                  <a:srgbClr val="990000"/>
                </a:solidFill>
                <a:effectLst/>
              </a:rPr>
              <a:t>Treatment</a:t>
            </a:r>
          </a:p>
          <a:p>
            <a:pPr algn="ctr" eaLnBrk="0" hangingPunct="0"/>
            <a:r>
              <a:rPr lang="en-US" sz="2200" b="1">
                <a:solidFill>
                  <a:srgbClr val="990000"/>
                </a:solidFill>
                <a:effectLst/>
              </a:rPr>
              <a:t>Cycles</a:t>
            </a:r>
          </a:p>
        </p:txBody>
      </p:sp>
      <p:sp>
        <p:nvSpPr>
          <p:cNvPr id="15375" name="Line 15"/>
          <p:cNvSpPr>
            <a:spLocks noChangeShapeType="1"/>
          </p:cNvSpPr>
          <p:nvPr/>
        </p:nvSpPr>
        <p:spPr bwMode="auto">
          <a:xfrm>
            <a:off x="2912533" y="2733675"/>
            <a:ext cx="0" cy="446088"/>
          </a:xfrm>
          <a:prstGeom prst="line">
            <a:avLst/>
          </a:prstGeom>
          <a:noFill/>
          <a:ln w="38100">
            <a:solidFill>
              <a:schemeClr val="tx1"/>
            </a:solidFill>
            <a:round/>
            <a:headEnd/>
            <a:tailEnd/>
          </a:ln>
        </p:spPr>
        <p:txBody>
          <a:bodyPr/>
          <a:lstStyle/>
          <a:p>
            <a:pPr>
              <a:defRPr/>
            </a:pPr>
            <a:endParaRPr lang="en-US"/>
          </a:p>
        </p:txBody>
      </p:sp>
      <p:sp>
        <p:nvSpPr>
          <p:cNvPr id="15376" name="Line 16"/>
          <p:cNvSpPr>
            <a:spLocks noChangeShapeType="1"/>
          </p:cNvSpPr>
          <p:nvPr/>
        </p:nvSpPr>
        <p:spPr bwMode="auto">
          <a:xfrm>
            <a:off x="4061884" y="2735264"/>
            <a:ext cx="0" cy="446087"/>
          </a:xfrm>
          <a:prstGeom prst="line">
            <a:avLst/>
          </a:prstGeom>
          <a:noFill/>
          <a:ln w="38100">
            <a:solidFill>
              <a:schemeClr val="tx1"/>
            </a:solidFill>
            <a:round/>
            <a:headEnd/>
            <a:tailEnd/>
          </a:ln>
        </p:spPr>
        <p:txBody>
          <a:bodyPr/>
          <a:lstStyle/>
          <a:p>
            <a:pPr>
              <a:defRPr/>
            </a:pPr>
            <a:endParaRPr lang="en-US"/>
          </a:p>
        </p:txBody>
      </p:sp>
      <p:sp>
        <p:nvSpPr>
          <p:cNvPr id="15377" name="Line 17"/>
          <p:cNvSpPr>
            <a:spLocks noChangeShapeType="1"/>
          </p:cNvSpPr>
          <p:nvPr/>
        </p:nvSpPr>
        <p:spPr bwMode="auto">
          <a:xfrm>
            <a:off x="5211233" y="2733675"/>
            <a:ext cx="0" cy="446088"/>
          </a:xfrm>
          <a:prstGeom prst="line">
            <a:avLst/>
          </a:prstGeom>
          <a:noFill/>
          <a:ln w="38100">
            <a:solidFill>
              <a:schemeClr val="tx1"/>
            </a:solidFill>
            <a:round/>
            <a:headEnd/>
            <a:tailEnd/>
          </a:ln>
        </p:spPr>
        <p:txBody>
          <a:bodyPr/>
          <a:lstStyle/>
          <a:p>
            <a:pPr>
              <a:defRPr/>
            </a:pPr>
            <a:endParaRPr lang="en-US"/>
          </a:p>
        </p:txBody>
      </p:sp>
      <p:sp>
        <p:nvSpPr>
          <p:cNvPr id="15378" name="Line 18"/>
          <p:cNvSpPr>
            <a:spLocks noChangeShapeType="1"/>
          </p:cNvSpPr>
          <p:nvPr/>
        </p:nvSpPr>
        <p:spPr bwMode="auto">
          <a:xfrm>
            <a:off x="6360584" y="2735264"/>
            <a:ext cx="0" cy="446087"/>
          </a:xfrm>
          <a:prstGeom prst="line">
            <a:avLst/>
          </a:prstGeom>
          <a:noFill/>
          <a:ln w="38100">
            <a:solidFill>
              <a:schemeClr val="tx1"/>
            </a:solidFill>
            <a:round/>
            <a:headEnd/>
            <a:tailEnd/>
          </a:ln>
        </p:spPr>
        <p:txBody>
          <a:bodyPr/>
          <a:lstStyle/>
          <a:p>
            <a:pPr>
              <a:defRPr/>
            </a:pPr>
            <a:endParaRPr lang="en-US"/>
          </a:p>
        </p:txBody>
      </p:sp>
      <p:sp>
        <p:nvSpPr>
          <p:cNvPr id="13330" name="Text Box 19"/>
          <p:cNvSpPr txBox="1">
            <a:spLocks noChangeArrowheads="1"/>
          </p:cNvSpPr>
          <p:nvPr/>
        </p:nvSpPr>
        <p:spPr bwMode="auto">
          <a:xfrm>
            <a:off x="3302437" y="2514601"/>
            <a:ext cx="314510" cy="400110"/>
          </a:xfrm>
          <a:prstGeom prst="rect">
            <a:avLst/>
          </a:prstGeom>
          <a:noFill/>
          <a:ln w="9525">
            <a:noFill/>
            <a:miter lim="800000"/>
            <a:headEnd/>
            <a:tailEnd/>
          </a:ln>
        </p:spPr>
        <p:txBody>
          <a:bodyPr wrap="none">
            <a:spAutoFit/>
          </a:bodyPr>
          <a:lstStyle/>
          <a:p>
            <a:pPr algn="ctr" eaLnBrk="0" hangingPunct="0"/>
            <a:r>
              <a:rPr lang="en-US" sz="2000" b="1">
                <a:effectLst/>
              </a:rPr>
              <a:t>2</a:t>
            </a:r>
          </a:p>
        </p:txBody>
      </p:sp>
      <p:sp>
        <p:nvSpPr>
          <p:cNvPr id="13331" name="Text Box 20"/>
          <p:cNvSpPr txBox="1">
            <a:spLocks noChangeArrowheads="1"/>
          </p:cNvSpPr>
          <p:nvPr/>
        </p:nvSpPr>
        <p:spPr bwMode="auto">
          <a:xfrm>
            <a:off x="4447554" y="2514601"/>
            <a:ext cx="314510" cy="400110"/>
          </a:xfrm>
          <a:prstGeom prst="rect">
            <a:avLst/>
          </a:prstGeom>
          <a:noFill/>
          <a:ln w="9525">
            <a:noFill/>
            <a:miter lim="800000"/>
            <a:headEnd/>
            <a:tailEnd/>
          </a:ln>
        </p:spPr>
        <p:txBody>
          <a:bodyPr wrap="none">
            <a:spAutoFit/>
          </a:bodyPr>
          <a:lstStyle/>
          <a:p>
            <a:pPr algn="ctr" eaLnBrk="0" hangingPunct="0"/>
            <a:r>
              <a:rPr lang="en-US" sz="2000" b="1">
                <a:effectLst/>
              </a:rPr>
              <a:t>3</a:t>
            </a:r>
          </a:p>
        </p:txBody>
      </p:sp>
      <p:sp>
        <p:nvSpPr>
          <p:cNvPr id="13332" name="Text Box 21"/>
          <p:cNvSpPr txBox="1">
            <a:spLocks noChangeArrowheads="1"/>
          </p:cNvSpPr>
          <p:nvPr/>
        </p:nvSpPr>
        <p:spPr bwMode="auto">
          <a:xfrm>
            <a:off x="7882903" y="2514601"/>
            <a:ext cx="314510" cy="400110"/>
          </a:xfrm>
          <a:prstGeom prst="rect">
            <a:avLst/>
          </a:prstGeom>
          <a:noFill/>
          <a:ln w="9525">
            <a:noFill/>
            <a:miter lim="800000"/>
            <a:headEnd/>
            <a:tailEnd/>
          </a:ln>
        </p:spPr>
        <p:txBody>
          <a:bodyPr wrap="none">
            <a:spAutoFit/>
          </a:bodyPr>
          <a:lstStyle/>
          <a:p>
            <a:pPr algn="ctr" eaLnBrk="0" hangingPunct="0"/>
            <a:r>
              <a:rPr lang="en-US" sz="2000" b="1">
                <a:effectLst/>
              </a:rPr>
              <a:t>6</a:t>
            </a:r>
          </a:p>
        </p:txBody>
      </p:sp>
      <p:sp>
        <p:nvSpPr>
          <p:cNvPr id="13333" name="Text Box 22"/>
          <p:cNvSpPr txBox="1">
            <a:spLocks noChangeArrowheads="1"/>
          </p:cNvSpPr>
          <p:nvPr/>
        </p:nvSpPr>
        <p:spPr bwMode="auto">
          <a:xfrm>
            <a:off x="9028021" y="2514601"/>
            <a:ext cx="314510" cy="400110"/>
          </a:xfrm>
          <a:prstGeom prst="rect">
            <a:avLst/>
          </a:prstGeom>
          <a:noFill/>
          <a:ln w="9525">
            <a:noFill/>
            <a:miter lim="800000"/>
            <a:headEnd/>
            <a:tailEnd/>
          </a:ln>
        </p:spPr>
        <p:txBody>
          <a:bodyPr wrap="none">
            <a:spAutoFit/>
          </a:bodyPr>
          <a:lstStyle/>
          <a:p>
            <a:pPr algn="ctr" eaLnBrk="0" hangingPunct="0"/>
            <a:r>
              <a:rPr lang="en-US" sz="2000" b="1">
                <a:effectLst/>
              </a:rPr>
              <a:t>7</a:t>
            </a:r>
          </a:p>
        </p:txBody>
      </p:sp>
      <p:sp>
        <p:nvSpPr>
          <p:cNvPr id="13334" name="Text Box 23"/>
          <p:cNvSpPr txBox="1">
            <a:spLocks noChangeArrowheads="1"/>
          </p:cNvSpPr>
          <p:nvPr/>
        </p:nvSpPr>
        <p:spPr bwMode="auto">
          <a:xfrm>
            <a:off x="5592670" y="2514601"/>
            <a:ext cx="314510" cy="400110"/>
          </a:xfrm>
          <a:prstGeom prst="rect">
            <a:avLst/>
          </a:prstGeom>
          <a:noFill/>
          <a:ln w="9525">
            <a:noFill/>
            <a:miter lim="800000"/>
            <a:headEnd/>
            <a:tailEnd/>
          </a:ln>
        </p:spPr>
        <p:txBody>
          <a:bodyPr wrap="none">
            <a:spAutoFit/>
          </a:bodyPr>
          <a:lstStyle/>
          <a:p>
            <a:pPr algn="ctr" eaLnBrk="0" hangingPunct="0"/>
            <a:r>
              <a:rPr lang="en-US" sz="2000" b="1">
                <a:effectLst/>
              </a:rPr>
              <a:t>4</a:t>
            </a:r>
          </a:p>
        </p:txBody>
      </p:sp>
      <p:sp>
        <p:nvSpPr>
          <p:cNvPr id="13335" name="Text Box 24"/>
          <p:cNvSpPr txBox="1">
            <a:spLocks noChangeArrowheads="1"/>
          </p:cNvSpPr>
          <p:nvPr/>
        </p:nvSpPr>
        <p:spPr bwMode="auto">
          <a:xfrm>
            <a:off x="6737788" y="2514601"/>
            <a:ext cx="314510" cy="400110"/>
          </a:xfrm>
          <a:prstGeom prst="rect">
            <a:avLst/>
          </a:prstGeom>
          <a:noFill/>
          <a:ln w="9525">
            <a:noFill/>
            <a:miter lim="800000"/>
            <a:headEnd/>
            <a:tailEnd/>
          </a:ln>
        </p:spPr>
        <p:txBody>
          <a:bodyPr wrap="none">
            <a:spAutoFit/>
          </a:bodyPr>
          <a:lstStyle/>
          <a:p>
            <a:pPr algn="ctr" eaLnBrk="0" hangingPunct="0"/>
            <a:r>
              <a:rPr lang="en-US" sz="2000" b="1">
                <a:effectLst/>
              </a:rPr>
              <a:t>5</a:t>
            </a:r>
          </a:p>
        </p:txBody>
      </p:sp>
      <p:sp>
        <p:nvSpPr>
          <p:cNvPr id="15385" name="Line 25"/>
          <p:cNvSpPr>
            <a:spLocks noChangeShapeType="1"/>
          </p:cNvSpPr>
          <p:nvPr/>
        </p:nvSpPr>
        <p:spPr bwMode="auto">
          <a:xfrm flipV="1">
            <a:off x="1820334" y="2928938"/>
            <a:ext cx="2298700" cy="6350"/>
          </a:xfrm>
          <a:prstGeom prst="line">
            <a:avLst/>
          </a:prstGeom>
          <a:noFill/>
          <a:ln w="38100">
            <a:solidFill>
              <a:schemeClr val="tx1"/>
            </a:solidFill>
            <a:round/>
            <a:headEnd/>
            <a:tailEnd/>
          </a:ln>
        </p:spPr>
        <p:txBody>
          <a:bodyPr/>
          <a:lstStyle/>
          <a:p>
            <a:pPr>
              <a:defRPr/>
            </a:pPr>
            <a:endParaRPr lang="en-US"/>
          </a:p>
        </p:txBody>
      </p:sp>
      <p:sp>
        <p:nvSpPr>
          <p:cNvPr id="15386" name="Line 26"/>
          <p:cNvSpPr>
            <a:spLocks noChangeShapeType="1"/>
          </p:cNvSpPr>
          <p:nvPr/>
        </p:nvSpPr>
        <p:spPr bwMode="auto">
          <a:xfrm flipV="1">
            <a:off x="3962401" y="2239963"/>
            <a:ext cx="3477684" cy="0"/>
          </a:xfrm>
          <a:prstGeom prst="line">
            <a:avLst/>
          </a:prstGeom>
          <a:noFill/>
          <a:ln w="57150">
            <a:solidFill>
              <a:srgbClr val="990000"/>
            </a:solidFill>
            <a:round/>
            <a:headEnd/>
            <a:tailEnd/>
          </a:ln>
        </p:spPr>
        <p:txBody>
          <a:bodyPr/>
          <a:lstStyle/>
          <a:p>
            <a:pPr>
              <a:defRPr/>
            </a:pPr>
            <a:endParaRPr lang="en-US"/>
          </a:p>
        </p:txBody>
      </p:sp>
      <p:sp>
        <p:nvSpPr>
          <p:cNvPr id="15387" name="Line 27"/>
          <p:cNvSpPr>
            <a:spLocks noChangeShapeType="1"/>
          </p:cNvSpPr>
          <p:nvPr/>
        </p:nvSpPr>
        <p:spPr bwMode="auto">
          <a:xfrm>
            <a:off x="7416800" y="2239963"/>
            <a:ext cx="2946400" cy="0"/>
          </a:xfrm>
          <a:prstGeom prst="line">
            <a:avLst/>
          </a:prstGeom>
          <a:noFill/>
          <a:ln w="57150">
            <a:solidFill>
              <a:schemeClr val="tx1"/>
            </a:solidFill>
            <a:round/>
            <a:headEnd/>
            <a:tailEnd/>
          </a:ln>
        </p:spPr>
        <p:txBody>
          <a:bodyPr/>
          <a:lstStyle/>
          <a:p>
            <a:pPr>
              <a:defRPr/>
            </a:pPr>
            <a:endParaRPr lang="en-US"/>
          </a:p>
        </p:txBody>
      </p:sp>
      <p:sp>
        <p:nvSpPr>
          <p:cNvPr id="13339" name="Text Box 28"/>
          <p:cNvSpPr txBox="1">
            <a:spLocks noChangeArrowheads="1"/>
          </p:cNvSpPr>
          <p:nvPr/>
        </p:nvSpPr>
        <p:spPr bwMode="auto">
          <a:xfrm>
            <a:off x="8122603" y="1295400"/>
            <a:ext cx="1287147" cy="769441"/>
          </a:xfrm>
          <a:prstGeom prst="rect">
            <a:avLst/>
          </a:prstGeom>
          <a:noFill/>
          <a:ln w="9525">
            <a:noFill/>
            <a:miter lim="800000"/>
            <a:headEnd/>
            <a:tailEnd/>
          </a:ln>
        </p:spPr>
        <p:txBody>
          <a:bodyPr wrap="none">
            <a:spAutoFit/>
          </a:bodyPr>
          <a:lstStyle/>
          <a:p>
            <a:pPr algn="ctr" eaLnBrk="0" hangingPunct="0"/>
            <a:r>
              <a:rPr lang="en-US" sz="2200" b="1">
                <a:effectLst/>
              </a:rPr>
              <a:t>Recovery</a:t>
            </a:r>
          </a:p>
          <a:p>
            <a:pPr algn="ctr" eaLnBrk="0" hangingPunct="0"/>
            <a:r>
              <a:rPr lang="en-US" sz="2200" b="1">
                <a:effectLst/>
              </a:rPr>
              <a:t>(1+ cycle)</a:t>
            </a:r>
          </a:p>
        </p:txBody>
      </p:sp>
      <p:sp>
        <p:nvSpPr>
          <p:cNvPr id="13340" name="Text Box 29"/>
          <p:cNvSpPr txBox="1">
            <a:spLocks noChangeArrowheads="1"/>
          </p:cNvSpPr>
          <p:nvPr/>
        </p:nvSpPr>
        <p:spPr bwMode="auto">
          <a:xfrm>
            <a:off x="1282700" y="3486150"/>
            <a:ext cx="3158067" cy="1474788"/>
          </a:xfrm>
          <a:prstGeom prst="rect">
            <a:avLst/>
          </a:prstGeom>
          <a:solidFill>
            <a:srgbClr val="D7E3FD"/>
          </a:solidFill>
          <a:ln w="9525">
            <a:solidFill>
              <a:schemeClr val="tx1"/>
            </a:solidFill>
            <a:miter lim="800000"/>
            <a:headEnd/>
            <a:tailEnd/>
          </a:ln>
        </p:spPr>
        <p:txBody>
          <a:bodyPr>
            <a:spAutoFit/>
          </a:bodyPr>
          <a:lstStyle/>
          <a:p>
            <a:pPr algn="ctr" eaLnBrk="0" hangingPunct="0"/>
            <a:r>
              <a:rPr lang="en-US" b="1">
                <a:effectLst/>
              </a:rPr>
              <a:t>Synchronize dosing to menstrual cycle?</a:t>
            </a:r>
          </a:p>
          <a:p>
            <a:pPr algn="ctr" eaLnBrk="0" hangingPunct="0"/>
            <a:endParaRPr lang="en-US" b="1">
              <a:effectLst/>
            </a:endParaRPr>
          </a:p>
          <a:p>
            <a:pPr algn="ctr" eaLnBrk="0" hangingPunct="0"/>
            <a:r>
              <a:rPr lang="en-US" b="1">
                <a:effectLst/>
              </a:rPr>
              <a:t>Average NHP cycle length 28-32 days</a:t>
            </a:r>
          </a:p>
        </p:txBody>
      </p:sp>
      <p:sp>
        <p:nvSpPr>
          <p:cNvPr id="13341" name="AutoShape 30"/>
          <p:cNvSpPr>
            <a:spLocks noChangeArrowheads="1"/>
          </p:cNvSpPr>
          <p:nvPr/>
        </p:nvSpPr>
        <p:spPr bwMode="auto">
          <a:xfrm>
            <a:off x="9704917" y="3217863"/>
            <a:ext cx="175683" cy="228600"/>
          </a:xfrm>
          <a:prstGeom prst="upArrow">
            <a:avLst>
              <a:gd name="adj1" fmla="val 50000"/>
              <a:gd name="adj2" fmla="val 43374"/>
            </a:avLst>
          </a:prstGeom>
          <a:solidFill>
            <a:srgbClr val="0000FF"/>
          </a:solidFill>
          <a:ln w="9525">
            <a:noFill/>
            <a:miter lim="800000"/>
            <a:headEnd/>
            <a:tailEnd/>
          </a:ln>
        </p:spPr>
        <p:txBody>
          <a:bodyPr wrap="none" anchor="ctr"/>
          <a:lstStyle/>
          <a:p>
            <a:endParaRPr lang="en-US">
              <a:effectLst/>
            </a:endParaRPr>
          </a:p>
        </p:txBody>
      </p:sp>
      <p:sp>
        <p:nvSpPr>
          <p:cNvPr id="13342" name="AutoShape 31"/>
          <p:cNvSpPr>
            <a:spLocks noChangeArrowheads="1"/>
          </p:cNvSpPr>
          <p:nvPr/>
        </p:nvSpPr>
        <p:spPr bwMode="auto">
          <a:xfrm>
            <a:off x="7416801" y="3217863"/>
            <a:ext cx="175684" cy="228600"/>
          </a:xfrm>
          <a:prstGeom prst="upArrow">
            <a:avLst>
              <a:gd name="adj1" fmla="val 50000"/>
              <a:gd name="adj2" fmla="val 43373"/>
            </a:avLst>
          </a:prstGeom>
          <a:solidFill>
            <a:srgbClr val="0000FF"/>
          </a:solidFill>
          <a:ln w="9525">
            <a:noFill/>
            <a:miter lim="800000"/>
            <a:headEnd/>
            <a:tailEnd/>
          </a:ln>
        </p:spPr>
        <p:txBody>
          <a:bodyPr wrap="none" anchor="ctr"/>
          <a:lstStyle/>
          <a:p>
            <a:endParaRPr lang="en-US">
              <a:effectLst/>
            </a:endParaRPr>
          </a:p>
        </p:txBody>
      </p:sp>
      <p:sp>
        <p:nvSpPr>
          <p:cNvPr id="15392" name="Line 32"/>
          <p:cNvSpPr>
            <a:spLocks noChangeShapeType="1"/>
          </p:cNvSpPr>
          <p:nvPr/>
        </p:nvSpPr>
        <p:spPr bwMode="auto">
          <a:xfrm flipH="1">
            <a:off x="1727200" y="2239963"/>
            <a:ext cx="2235200" cy="0"/>
          </a:xfrm>
          <a:prstGeom prst="line">
            <a:avLst/>
          </a:prstGeom>
          <a:noFill/>
          <a:ln w="57150">
            <a:solidFill>
              <a:schemeClr val="tx1"/>
            </a:solidFill>
            <a:round/>
            <a:headEnd/>
            <a:tailEnd/>
          </a:ln>
        </p:spPr>
        <p:txBody>
          <a:bodyPr/>
          <a:lstStyle/>
          <a:p>
            <a:pPr>
              <a:defRPr/>
            </a:pPr>
            <a:endParaRPr lang="en-US"/>
          </a:p>
        </p:txBody>
      </p:sp>
      <p:sp>
        <p:nvSpPr>
          <p:cNvPr id="13344" name="Text Box 33"/>
          <p:cNvSpPr txBox="1">
            <a:spLocks noChangeArrowheads="1"/>
          </p:cNvSpPr>
          <p:nvPr/>
        </p:nvSpPr>
        <p:spPr bwMode="auto">
          <a:xfrm>
            <a:off x="7450667" y="3524251"/>
            <a:ext cx="2575984" cy="923925"/>
          </a:xfrm>
          <a:prstGeom prst="rect">
            <a:avLst/>
          </a:prstGeom>
          <a:solidFill>
            <a:srgbClr val="D7E3FD"/>
          </a:solidFill>
          <a:ln w="9525">
            <a:solidFill>
              <a:srgbClr val="000000"/>
            </a:solidFill>
            <a:miter lim="800000"/>
            <a:headEnd/>
            <a:tailEnd/>
          </a:ln>
        </p:spPr>
        <p:txBody>
          <a:bodyPr>
            <a:spAutoFit/>
          </a:bodyPr>
          <a:lstStyle/>
          <a:p>
            <a:r>
              <a:rPr lang="en-US" b="1">
                <a:effectLst/>
              </a:rPr>
              <a:t>Necropsy</a:t>
            </a:r>
          </a:p>
          <a:p>
            <a:r>
              <a:rPr lang="en-US" b="1">
                <a:effectLst/>
              </a:rPr>
              <a:t>Organ weights   </a:t>
            </a:r>
          </a:p>
          <a:p>
            <a:r>
              <a:rPr lang="en-US" b="1">
                <a:effectLst/>
              </a:rPr>
              <a:t>Histopathology</a:t>
            </a:r>
          </a:p>
        </p:txBody>
      </p:sp>
      <p:sp>
        <p:nvSpPr>
          <p:cNvPr id="13345" name="AutoShape 30"/>
          <p:cNvSpPr>
            <a:spLocks noChangeArrowheads="1"/>
          </p:cNvSpPr>
          <p:nvPr/>
        </p:nvSpPr>
        <p:spPr bwMode="auto">
          <a:xfrm>
            <a:off x="9726084" y="3589338"/>
            <a:ext cx="175683" cy="228600"/>
          </a:xfrm>
          <a:prstGeom prst="upArrow">
            <a:avLst>
              <a:gd name="adj1" fmla="val 50000"/>
              <a:gd name="adj2" fmla="val 43374"/>
            </a:avLst>
          </a:prstGeom>
          <a:solidFill>
            <a:srgbClr val="0000FF"/>
          </a:solidFill>
          <a:ln w="9525">
            <a:noFill/>
            <a:miter lim="800000"/>
            <a:headEnd/>
            <a:tailEnd/>
          </a:ln>
        </p:spPr>
        <p:txBody>
          <a:bodyPr wrap="none" anchor="ctr"/>
          <a:lstStyle/>
          <a:p>
            <a:endParaRPr lang="en-US">
              <a:effectLst/>
            </a:endParaRPr>
          </a:p>
        </p:txBody>
      </p:sp>
      <p:sp>
        <p:nvSpPr>
          <p:cNvPr id="13346" name="Text Box 14"/>
          <p:cNvSpPr txBox="1">
            <a:spLocks noChangeArrowheads="1"/>
          </p:cNvSpPr>
          <p:nvPr/>
        </p:nvSpPr>
        <p:spPr bwMode="auto">
          <a:xfrm>
            <a:off x="5008034" y="4527550"/>
            <a:ext cx="6601884" cy="1754188"/>
          </a:xfrm>
          <a:prstGeom prst="rect">
            <a:avLst/>
          </a:prstGeom>
          <a:solidFill>
            <a:srgbClr val="D7E3FD"/>
          </a:solidFill>
          <a:ln w="9525">
            <a:solidFill>
              <a:schemeClr val="tx1"/>
            </a:solidFill>
            <a:miter lim="800000"/>
            <a:headEnd/>
            <a:tailEnd/>
          </a:ln>
        </p:spPr>
        <p:txBody>
          <a:bodyPr>
            <a:spAutoFit/>
          </a:bodyPr>
          <a:lstStyle/>
          <a:p>
            <a:pPr eaLnBrk="0" hangingPunct="0"/>
            <a:r>
              <a:rPr lang="en-US" b="1">
                <a:effectLst/>
              </a:rPr>
              <a:t>Usually include:</a:t>
            </a:r>
          </a:p>
          <a:p>
            <a:pPr eaLnBrk="0" hangingPunct="0">
              <a:buFontTx/>
              <a:buChar char="•"/>
            </a:pPr>
            <a:r>
              <a:rPr lang="en-US" b="1">
                <a:effectLst/>
              </a:rPr>
              <a:t>  Menstrual cycles (vaginal swabs)</a:t>
            </a:r>
          </a:p>
          <a:p>
            <a:pPr eaLnBrk="0" hangingPunct="0">
              <a:buFontTx/>
              <a:buChar char="•"/>
            </a:pPr>
            <a:r>
              <a:rPr lang="en-US" b="1">
                <a:effectLst/>
              </a:rPr>
              <a:t>  Hormones:    </a:t>
            </a:r>
          </a:p>
          <a:p>
            <a:pPr lvl="1" eaLnBrk="0" hangingPunct="0"/>
            <a:r>
              <a:rPr lang="en-US" b="1">
                <a:effectLst/>
              </a:rPr>
              <a:t>Blood samples every 2-3 days, 3 cycles</a:t>
            </a:r>
          </a:p>
          <a:p>
            <a:pPr lvl="1" eaLnBrk="0" hangingPunct="0"/>
            <a:r>
              <a:rPr lang="en-US" b="1">
                <a:effectLst/>
              </a:rPr>
              <a:t>(Pre, EOD, EOR)</a:t>
            </a:r>
          </a:p>
          <a:p>
            <a:pPr lvl="1" eaLnBrk="0" hangingPunct="0"/>
            <a:r>
              <a:rPr lang="en-US" b="1">
                <a:effectLst/>
              </a:rPr>
              <a:t>Measure E/P (LH/FSH optional)                                </a:t>
            </a:r>
            <a:endParaRPr lang="en-US">
              <a:solidFill>
                <a:schemeClr val="bg2"/>
              </a:solidFill>
              <a:effectLst/>
            </a:endParaRPr>
          </a:p>
        </p:txBody>
      </p:sp>
      <p:sp>
        <p:nvSpPr>
          <p:cNvPr id="13347" name="AutoShape 31"/>
          <p:cNvSpPr>
            <a:spLocks noChangeArrowheads="1"/>
          </p:cNvSpPr>
          <p:nvPr/>
        </p:nvSpPr>
        <p:spPr bwMode="auto">
          <a:xfrm>
            <a:off x="10714567" y="4762500"/>
            <a:ext cx="175684" cy="228600"/>
          </a:xfrm>
          <a:prstGeom prst="upArrow">
            <a:avLst>
              <a:gd name="adj1" fmla="val 50000"/>
              <a:gd name="adj2" fmla="val 43373"/>
            </a:avLst>
          </a:prstGeom>
          <a:solidFill>
            <a:srgbClr val="C00000"/>
          </a:solidFill>
          <a:ln w="9525">
            <a:noFill/>
            <a:miter lim="800000"/>
            <a:headEnd/>
            <a:tailEnd/>
          </a:ln>
        </p:spPr>
        <p:txBody>
          <a:bodyPr wrap="none" anchor="ctr"/>
          <a:lstStyle/>
          <a:p>
            <a:endParaRPr lang="en-US">
              <a:effectLst/>
            </a:endParaRPr>
          </a:p>
        </p:txBody>
      </p:sp>
      <p:sp>
        <p:nvSpPr>
          <p:cNvPr id="13348" name="AutoShape 31"/>
          <p:cNvSpPr>
            <a:spLocks noChangeArrowheads="1"/>
          </p:cNvSpPr>
          <p:nvPr/>
        </p:nvSpPr>
        <p:spPr bwMode="auto">
          <a:xfrm>
            <a:off x="3433234" y="3059113"/>
            <a:ext cx="175684" cy="228600"/>
          </a:xfrm>
          <a:prstGeom prst="upArrow">
            <a:avLst>
              <a:gd name="adj1" fmla="val 50000"/>
              <a:gd name="adj2" fmla="val 43373"/>
            </a:avLst>
          </a:prstGeom>
          <a:solidFill>
            <a:srgbClr val="C00000"/>
          </a:solidFill>
          <a:ln w="9525">
            <a:noFill/>
            <a:miter lim="800000"/>
            <a:headEnd/>
            <a:tailEnd/>
          </a:ln>
        </p:spPr>
        <p:txBody>
          <a:bodyPr wrap="none" anchor="ctr"/>
          <a:lstStyle/>
          <a:p>
            <a:endParaRPr lang="en-US">
              <a:effectLst/>
            </a:endParaRPr>
          </a:p>
        </p:txBody>
      </p:sp>
      <p:sp>
        <p:nvSpPr>
          <p:cNvPr id="13349" name="AutoShape 31"/>
          <p:cNvSpPr>
            <a:spLocks noChangeArrowheads="1"/>
          </p:cNvSpPr>
          <p:nvPr/>
        </p:nvSpPr>
        <p:spPr bwMode="auto">
          <a:xfrm>
            <a:off x="6809317" y="3071813"/>
            <a:ext cx="175683" cy="228600"/>
          </a:xfrm>
          <a:prstGeom prst="upArrow">
            <a:avLst>
              <a:gd name="adj1" fmla="val 50000"/>
              <a:gd name="adj2" fmla="val 43374"/>
            </a:avLst>
          </a:prstGeom>
          <a:solidFill>
            <a:srgbClr val="C00000"/>
          </a:solidFill>
          <a:ln w="9525">
            <a:noFill/>
            <a:miter lim="800000"/>
            <a:headEnd/>
            <a:tailEnd/>
          </a:ln>
        </p:spPr>
        <p:txBody>
          <a:bodyPr wrap="none" anchor="ctr"/>
          <a:lstStyle/>
          <a:p>
            <a:endParaRPr lang="en-US">
              <a:effectLst/>
            </a:endParaRPr>
          </a:p>
        </p:txBody>
      </p:sp>
      <p:sp>
        <p:nvSpPr>
          <p:cNvPr id="13350" name="AutoShape 31"/>
          <p:cNvSpPr>
            <a:spLocks noChangeArrowheads="1"/>
          </p:cNvSpPr>
          <p:nvPr/>
        </p:nvSpPr>
        <p:spPr bwMode="auto">
          <a:xfrm>
            <a:off x="9173634" y="3059113"/>
            <a:ext cx="175684" cy="228600"/>
          </a:xfrm>
          <a:prstGeom prst="upArrow">
            <a:avLst>
              <a:gd name="adj1" fmla="val 50000"/>
              <a:gd name="adj2" fmla="val 43373"/>
            </a:avLst>
          </a:prstGeom>
          <a:solidFill>
            <a:srgbClr val="C00000"/>
          </a:solidFill>
          <a:ln w="9525">
            <a:noFill/>
            <a:miter lim="800000"/>
            <a:headEnd/>
            <a:tailEnd/>
          </a:ln>
        </p:spPr>
        <p:txBody>
          <a:bodyPr wrap="none" anchor="ctr"/>
          <a:lstStyle/>
          <a:p>
            <a:endParaRPr lang="en-US">
              <a:effectLst/>
            </a:endParaRPr>
          </a:p>
        </p:txBody>
      </p:sp>
      <p:sp>
        <p:nvSpPr>
          <p:cNvPr id="13351" name="Text Box 16"/>
          <p:cNvSpPr txBox="1">
            <a:spLocks noChangeArrowheads="1"/>
          </p:cNvSpPr>
          <p:nvPr/>
        </p:nvSpPr>
        <p:spPr bwMode="auto">
          <a:xfrm>
            <a:off x="505884" y="5410200"/>
            <a:ext cx="4157133" cy="368300"/>
          </a:xfrm>
          <a:prstGeom prst="rect">
            <a:avLst/>
          </a:prstGeom>
          <a:solidFill>
            <a:srgbClr val="D7E3FD"/>
          </a:solidFill>
          <a:ln w="9525">
            <a:solidFill>
              <a:schemeClr val="tx1"/>
            </a:solidFill>
            <a:miter lim="800000"/>
            <a:headEnd/>
            <a:tailEnd/>
          </a:ln>
        </p:spPr>
        <p:txBody>
          <a:bodyPr>
            <a:spAutoFit/>
          </a:bodyPr>
          <a:lstStyle/>
          <a:p>
            <a:pPr eaLnBrk="0" hangingPunct="0"/>
            <a:r>
              <a:rPr lang="en-US" b="1">
                <a:effectLst/>
              </a:rPr>
              <a:t>Typically n=26 NHPs</a:t>
            </a: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9774768" y="3581400"/>
            <a:ext cx="1782233" cy="304800"/>
          </a:xfrm>
          <a:prstGeom prst="rect">
            <a:avLst/>
          </a:prstGeom>
          <a:noFill/>
          <a:ln w="9525">
            <a:noFill/>
            <a:miter lim="800000"/>
            <a:headEnd/>
            <a:tailEnd/>
          </a:ln>
        </p:spPr>
        <p:txBody>
          <a:bodyPr>
            <a:spAutoFit/>
          </a:bodyPr>
          <a:lstStyle/>
          <a:p>
            <a:pPr algn="ctr" eaLnBrk="0" hangingPunct="0"/>
            <a:r>
              <a:rPr lang="en-US" sz="1400" b="1">
                <a:effectLst/>
              </a:rPr>
              <a:t>  </a:t>
            </a:r>
            <a:endParaRPr lang="en-US" b="1">
              <a:effectLst/>
            </a:endParaRPr>
          </a:p>
        </p:txBody>
      </p:sp>
      <p:sp>
        <p:nvSpPr>
          <p:cNvPr id="14339" name="Text Box 3"/>
          <p:cNvSpPr txBox="1">
            <a:spLocks noChangeArrowheads="1"/>
          </p:cNvSpPr>
          <p:nvPr/>
        </p:nvSpPr>
        <p:spPr bwMode="auto">
          <a:xfrm>
            <a:off x="7691968" y="3238500"/>
            <a:ext cx="1782233" cy="304800"/>
          </a:xfrm>
          <a:prstGeom prst="rect">
            <a:avLst/>
          </a:prstGeom>
          <a:noFill/>
          <a:ln w="9525">
            <a:noFill/>
            <a:miter lim="800000"/>
            <a:headEnd/>
            <a:tailEnd/>
          </a:ln>
        </p:spPr>
        <p:txBody>
          <a:bodyPr>
            <a:spAutoFit/>
          </a:bodyPr>
          <a:lstStyle/>
          <a:p>
            <a:pPr algn="ctr" eaLnBrk="0" hangingPunct="0"/>
            <a:r>
              <a:rPr lang="en-US" sz="1400" b="1">
                <a:effectLst/>
              </a:rPr>
              <a:t>  </a:t>
            </a:r>
            <a:endParaRPr lang="en-US" b="1">
              <a:effectLst/>
            </a:endParaRPr>
          </a:p>
        </p:txBody>
      </p:sp>
      <p:sp>
        <p:nvSpPr>
          <p:cNvPr id="14340" name="Rectangle 4"/>
          <p:cNvSpPr>
            <a:spLocks noGrp="1" noChangeArrowheads="1"/>
          </p:cNvSpPr>
          <p:nvPr>
            <p:ph type="title"/>
          </p:nvPr>
        </p:nvSpPr>
        <p:spPr>
          <a:xfrm>
            <a:off x="203200" y="304801"/>
            <a:ext cx="11785600" cy="874713"/>
          </a:xfrm>
        </p:spPr>
        <p:txBody>
          <a:bodyPr/>
          <a:lstStyle/>
          <a:p>
            <a:r>
              <a:rPr lang="en-US" sz="2800" smtClean="0">
                <a:solidFill>
                  <a:srgbClr val="003399"/>
                </a:solidFill>
              </a:rPr>
              <a:t>Female Reproduction in Chronic Toxicity Study</a:t>
            </a:r>
            <a:br>
              <a:rPr lang="en-US" sz="2800" smtClean="0">
                <a:solidFill>
                  <a:srgbClr val="003399"/>
                </a:solidFill>
              </a:rPr>
            </a:br>
            <a:r>
              <a:rPr lang="en-US" sz="2800" smtClean="0">
                <a:solidFill>
                  <a:srgbClr val="003399"/>
                </a:solidFill>
              </a:rPr>
              <a:t>(3, 6, 9 Months)</a:t>
            </a:r>
          </a:p>
        </p:txBody>
      </p:sp>
      <p:sp>
        <p:nvSpPr>
          <p:cNvPr id="16389" name="Line 5"/>
          <p:cNvSpPr>
            <a:spLocks noChangeShapeType="1"/>
          </p:cNvSpPr>
          <p:nvPr/>
        </p:nvSpPr>
        <p:spPr bwMode="auto">
          <a:xfrm>
            <a:off x="1746251" y="2951163"/>
            <a:ext cx="9226549" cy="12700"/>
          </a:xfrm>
          <a:prstGeom prst="line">
            <a:avLst/>
          </a:prstGeom>
          <a:noFill/>
          <a:ln w="57150">
            <a:solidFill>
              <a:schemeClr val="tx1"/>
            </a:solidFill>
            <a:round/>
            <a:headEnd/>
            <a:tailEnd type="triangle" w="med" len="med"/>
          </a:ln>
        </p:spPr>
        <p:txBody>
          <a:bodyPr/>
          <a:lstStyle/>
          <a:p>
            <a:pPr>
              <a:defRPr/>
            </a:pPr>
            <a:endParaRPr lang="en-US"/>
          </a:p>
        </p:txBody>
      </p:sp>
      <p:sp>
        <p:nvSpPr>
          <p:cNvPr id="14342" name="Text Box 6"/>
          <p:cNvSpPr txBox="1">
            <a:spLocks noChangeArrowheads="1"/>
          </p:cNvSpPr>
          <p:nvPr/>
        </p:nvSpPr>
        <p:spPr bwMode="auto">
          <a:xfrm>
            <a:off x="2151925" y="1295400"/>
            <a:ext cx="1618584" cy="769441"/>
          </a:xfrm>
          <a:prstGeom prst="rect">
            <a:avLst/>
          </a:prstGeom>
          <a:noFill/>
          <a:ln w="9525">
            <a:noFill/>
            <a:miter lim="800000"/>
            <a:headEnd/>
            <a:tailEnd/>
          </a:ln>
        </p:spPr>
        <p:txBody>
          <a:bodyPr wrap="none">
            <a:spAutoFit/>
          </a:bodyPr>
          <a:lstStyle/>
          <a:p>
            <a:pPr algn="ctr" eaLnBrk="0" hangingPunct="0"/>
            <a:r>
              <a:rPr lang="en-US" sz="2200" b="1">
                <a:effectLst/>
              </a:rPr>
              <a:t>Observation</a:t>
            </a:r>
          </a:p>
          <a:p>
            <a:pPr algn="ctr" eaLnBrk="0" hangingPunct="0"/>
            <a:r>
              <a:rPr lang="en-US" sz="2200" b="1">
                <a:effectLst/>
              </a:rPr>
              <a:t>Cycles</a:t>
            </a:r>
          </a:p>
        </p:txBody>
      </p:sp>
      <p:sp>
        <p:nvSpPr>
          <p:cNvPr id="16391" name="Line 7"/>
          <p:cNvSpPr>
            <a:spLocks noChangeShapeType="1"/>
          </p:cNvSpPr>
          <p:nvPr/>
        </p:nvSpPr>
        <p:spPr bwMode="auto">
          <a:xfrm>
            <a:off x="1765300" y="2733675"/>
            <a:ext cx="0" cy="446088"/>
          </a:xfrm>
          <a:prstGeom prst="line">
            <a:avLst/>
          </a:prstGeom>
          <a:noFill/>
          <a:ln w="38100">
            <a:solidFill>
              <a:schemeClr val="tx1"/>
            </a:solidFill>
            <a:round/>
            <a:headEnd/>
            <a:tailEnd/>
          </a:ln>
        </p:spPr>
        <p:txBody>
          <a:bodyPr/>
          <a:lstStyle/>
          <a:p>
            <a:pPr>
              <a:defRPr/>
            </a:pPr>
            <a:endParaRPr lang="en-US"/>
          </a:p>
        </p:txBody>
      </p:sp>
      <p:sp>
        <p:nvSpPr>
          <p:cNvPr id="16392" name="Line 8"/>
          <p:cNvSpPr>
            <a:spLocks noChangeShapeType="1"/>
          </p:cNvSpPr>
          <p:nvPr/>
        </p:nvSpPr>
        <p:spPr bwMode="auto">
          <a:xfrm>
            <a:off x="7509933" y="2733675"/>
            <a:ext cx="0" cy="446088"/>
          </a:xfrm>
          <a:prstGeom prst="line">
            <a:avLst/>
          </a:prstGeom>
          <a:noFill/>
          <a:ln w="38100">
            <a:solidFill>
              <a:schemeClr val="tx1"/>
            </a:solidFill>
            <a:round/>
            <a:headEnd/>
            <a:tailEnd/>
          </a:ln>
        </p:spPr>
        <p:txBody>
          <a:bodyPr/>
          <a:lstStyle/>
          <a:p>
            <a:pPr>
              <a:defRPr/>
            </a:pPr>
            <a:endParaRPr lang="en-US"/>
          </a:p>
        </p:txBody>
      </p:sp>
      <p:sp>
        <p:nvSpPr>
          <p:cNvPr id="16393" name="Line 9"/>
          <p:cNvSpPr>
            <a:spLocks noChangeShapeType="1"/>
          </p:cNvSpPr>
          <p:nvPr/>
        </p:nvSpPr>
        <p:spPr bwMode="auto">
          <a:xfrm>
            <a:off x="8659284" y="2733675"/>
            <a:ext cx="0" cy="446088"/>
          </a:xfrm>
          <a:prstGeom prst="line">
            <a:avLst/>
          </a:prstGeom>
          <a:noFill/>
          <a:ln w="38100">
            <a:solidFill>
              <a:schemeClr val="tx1"/>
            </a:solidFill>
            <a:round/>
            <a:headEnd/>
            <a:tailEnd/>
          </a:ln>
        </p:spPr>
        <p:txBody>
          <a:bodyPr/>
          <a:lstStyle/>
          <a:p>
            <a:pPr>
              <a:defRPr/>
            </a:pPr>
            <a:endParaRPr lang="en-US"/>
          </a:p>
        </p:txBody>
      </p:sp>
      <p:sp>
        <p:nvSpPr>
          <p:cNvPr id="16394" name="Line 10"/>
          <p:cNvSpPr>
            <a:spLocks noChangeShapeType="1"/>
          </p:cNvSpPr>
          <p:nvPr/>
        </p:nvSpPr>
        <p:spPr bwMode="auto">
          <a:xfrm>
            <a:off x="9808633" y="2733675"/>
            <a:ext cx="0" cy="446088"/>
          </a:xfrm>
          <a:prstGeom prst="line">
            <a:avLst/>
          </a:prstGeom>
          <a:noFill/>
          <a:ln w="38100">
            <a:solidFill>
              <a:schemeClr val="tx1"/>
            </a:solidFill>
            <a:round/>
            <a:headEnd/>
            <a:tailEnd/>
          </a:ln>
        </p:spPr>
        <p:txBody>
          <a:bodyPr/>
          <a:lstStyle/>
          <a:p>
            <a:pPr>
              <a:defRPr/>
            </a:pPr>
            <a:endParaRPr lang="en-US"/>
          </a:p>
        </p:txBody>
      </p:sp>
      <p:sp>
        <p:nvSpPr>
          <p:cNvPr id="14347" name="Text Box 11"/>
          <p:cNvSpPr txBox="1">
            <a:spLocks noChangeArrowheads="1"/>
          </p:cNvSpPr>
          <p:nvPr/>
        </p:nvSpPr>
        <p:spPr bwMode="auto">
          <a:xfrm>
            <a:off x="2159437" y="2514601"/>
            <a:ext cx="314510" cy="400110"/>
          </a:xfrm>
          <a:prstGeom prst="rect">
            <a:avLst/>
          </a:prstGeom>
          <a:noFill/>
          <a:ln w="9525">
            <a:noFill/>
            <a:miter lim="800000"/>
            <a:headEnd/>
            <a:tailEnd/>
          </a:ln>
        </p:spPr>
        <p:txBody>
          <a:bodyPr wrap="none">
            <a:spAutoFit/>
          </a:bodyPr>
          <a:lstStyle/>
          <a:p>
            <a:pPr algn="ctr" eaLnBrk="0" hangingPunct="0"/>
            <a:r>
              <a:rPr lang="en-US" sz="2000" b="1">
                <a:effectLst/>
              </a:rPr>
              <a:t>1</a:t>
            </a:r>
          </a:p>
        </p:txBody>
      </p:sp>
      <p:sp>
        <p:nvSpPr>
          <p:cNvPr id="16396" name="Line 12"/>
          <p:cNvSpPr>
            <a:spLocks noChangeShapeType="1"/>
          </p:cNvSpPr>
          <p:nvPr/>
        </p:nvSpPr>
        <p:spPr bwMode="auto">
          <a:xfrm>
            <a:off x="4015317" y="2957513"/>
            <a:ext cx="3477683" cy="6350"/>
          </a:xfrm>
          <a:prstGeom prst="line">
            <a:avLst/>
          </a:prstGeom>
          <a:noFill/>
          <a:ln w="76200">
            <a:solidFill>
              <a:srgbClr val="990000"/>
            </a:solidFill>
            <a:round/>
            <a:headEnd/>
            <a:tailEnd/>
          </a:ln>
        </p:spPr>
        <p:txBody>
          <a:bodyPr/>
          <a:lstStyle/>
          <a:p>
            <a:pPr>
              <a:defRPr/>
            </a:pPr>
            <a:endParaRPr lang="en-US"/>
          </a:p>
        </p:txBody>
      </p:sp>
      <p:sp>
        <p:nvSpPr>
          <p:cNvPr id="14349" name="Text Box 13"/>
          <p:cNvSpPr txBox="1">
            <a:spLocks noChangeArrowheads="1"/>
          </p:cNvSpPr>
          <p:nvPr/>
        </p:nvSpPr>
        <p:spPr bwMode="auto">
          <a:xfrm>
            <a:off x="5182026" y="1295400"/>
            <a:ext cx="1402500" cy="769441"/>
          </a:xfrm>
          <a:prstGeom prst="rect">
            <a:avLst/>
          </a:prstGeom>
          <a:noFill/>
          <a:ln w="9525">
            <a:noFill/>
            <a:miter lim="800000"/>
            <a:headEnd/>
            <a:tailEnd/>
          </a:ln>
        </p:spPr>
        <p:txBody>
          <a:bodyPr wrap="none">
            <a:spAutoFit/>
          </a:bodyPr>
          <a:lstStyle/>
          <a:p>
            <a:pPr algn="ctr" eaLnBrk="0" hangingPunct="0"/>
            <a:r>
              <a:rPr lang="en-US" sz="2200" b="1">
                <a:solidFill>
                  <a:srgbClr val="990000"/>
                </a:solidFill>
                <a:effectLst/>
              </a:rPr>
              <a:t>Treatment</a:t>
            </a:r>
          </a:p>
          <a:p>
            <a:pPr algn="ctr" eaLnBrk="0" hangingPunct="0"/>
            <a:r>
              <a:rPr lang="en-US" sz="2200" b="1">
                <a:solidFill>
                  <a:srgbClr val="990000"/>
                </a:solidFill>
                <a:effectLst/>
              </a:rPr>
              <a:t>Cycles</a:t>
            </a:r>
          </a:p>
        </p:txBody>
      </p:sp>
      <p:sp>
        <p:nvSpPr>
          <p:cNvPr id="14350" name="Text Box 14"/>
          <p:cNvSpPr txBox="1">
            <a:spLocks noChangeArrowheads="1"/>
          </p:cNvSpPr>
          <p:nvPr/>
        </p:nvSpPr>
        <p:spPr bwMode="auto">
          <a:xfrm>
            <a:off x="5283200" y="4527550"/>
            <a:ext cx="6326717" cy="1477328"/>
          </a:xfrm>
          <a:prstGeom prst="rect">
            <a:avLst/>
          </a:prstGeom>
          <a:solidFill>
            <a:srgbClr val="D7E3FD"/>
          </a:solidFill>
          <a:ln w="9525">
            <a:solidFill>
              <a:schemeClr val="tx1"/>
            </a:solidFill>
            <a:miter lim="800000"/>
            <a:headEnd/>
            <a:tailEnd/>
          </a:ln>
        </p:spPr>
        <p:txBody>
          <a:bodyPr>
            <a:spAutoFit/>
          </a:bodyPr>
          <a:lstStyle/>
          <a:p>
            <a:pPr eaLnBrk="0" hangingPunct="0"/>
            <a:r>
              <a:rPr lang="en-US" b="1">
                <a:effectLst/>
              </a:rPr>
              <a:t>As needed (ICH S6):</a:t>
            </a:r>
          </a:p>
          <a:p>
            <a:pPr eaLnBrk="0" hangingPunct="0">
              <a:buFontTx/>
              <a:buChar char="•"/>
            </a:pPr>
            <a:r>
              <a:rPr lang="en-US" b="1">
                <a:effectLst/>
              </a:rPr>
              <a:t>  Menstrual cycles (vaginal swabs)</a:t>
            </a:r>
          </a:p>
          <a:p>
            <a:pPr eaLnBrk="0" hangingPunct="0">
              <a:buFontTx/>
              <a:buChar char="•"/>
            </a:pPr>
            <a:r>
              <a:rPr lang="en-US" b="1">
                <a:effectLst/>
              </a:rPr>
              <a:t>  Hormones:    </a:t>
            </a:r>
          </a:p>
          <a:p>
            <a:pPr lvl="1" eaLnBrk="0" hangingPunct="0"/>
            <a:r>
              <a:rPr lang="en-US" b="1">
                <a:effectLst/>
              </a:rPr>
              <a:t>Blood samples 3x/week for 6 weeks (Pre, EOD, EOR)</a:t>
            </a:r>
          </a:p>
          <a:p>
            <a:pPr lvl="1" eaLnBrk="0" hangingPunct="0"/>
            <a:r>
              <a:rPr lang="en-US" b="1">
                <a:effectLst/>
              </a:rPr>
              <a:t>Measure E/P (LH/FSH optional)                                </a:t>
            </a:r>
            <a:endParaRPr lang="en-US">
              <a:solidFill>
                <a:schemeClr val="bg2"/>
              </a:solidFill>
              <a:effectLst/>
            </a:endParaRPr>
          </a:p>
        </p:txBody>
      </p:sp>
      <p:sp>
        <p:nvSpPr>
          <p:cNvPr id="16399" name="Line 15"/>
          <p:cNvSpPr>
            <a:spLocks noChangeShapeType="1"/>
          </p:cNvSpPr>
          <p:nvPr/>
        </p:nvSpPr>
        <p:spPr bwMode="auto">
          <a:xfrm>
            <a:off x="2912533" y="2733675"/>
            <a:ext cx="0" cy="446088"/>
          </a:xfrm>
          <a:prstGeom prst="line">
            <a:avLst/>
          </a:prstGeom>
          <a:noFill/>
          <a:ln w="38100">
            <a:solidFill>
              <a:schemeClr val="tx1"/>
            </a:solidFill>
            <a:round/>
            <a:headEnd/>
            <a:tailEnd/>
          </a:ln>
        </p:spPr>
        <p:txBody>
          <a:bodyPr/>
          <a:lstStyle/>
          <a:p>
            <a:pPr>
              <a:defRPr/>
            </a:pPr>
            <a:endParaRPr lang="en-US"/>
          </a:p>
        </p:txBody>
      </p:sp>
      <p:sp>
        <p:nvSpPr>
          <p:cNvPr id="16400" name="Line 16"/>
          <p:cNvSpPr>
            <a:spLocks noChangeShapeType="1"/>
          </p:cNvSpPr>
          <p:nvPr/>
        </p:nvSpPr>
        <p:spPr bwMode="auto">
          <a:xfrm>
            <a:off x="4061884" y="2735264"/>
            <a:ext cx="0" cy="446087"/>
          </a:xfrm>
          <a:prstGeom prst="line">
            <a:avLst/>
          </a:prstGeom>
          <a:noFill/>
          <a:ln w="38100">
            <a:solidFill>
              <a:schemeClr val="tx1"/>
            </a:solidFill>
            <a:round/>
            <a:headEnd/>
            <a:tailEnd/>
          </a:ln>
        </p:spPr>
        <p:txBody>
          <a:bodyPr/>
          <a:lstStyle/>
          <a:p>
            <a:pPr>
              <a:defRPr/>
            </a:pPr>
            <a:endParaRPr lang="en-US"/>
          </a:p>
        </p:txBody>
      </p:sp>
      <p:sp>
        <p:nvSpPr>
          <p:cNvPr id="16401" name="Line 17"/>
          <p:cNvSpPr>
            <a:spLocks noChangeShapeType="1"/>
          </p:cNvSpPr>
          <p:nvPr/>
        </p:nvSpPr>
        <p:spPr bwMode="auto">
          <a:xfrm>
            <a:off x="5211233" y="2733675"/>
            <a:ext cx="0" cy="446088"/>
          </a:xfrm>
          <a:prstGeom prst="line">
            <a:avLst/>
          </a:prstGeom>
          <a:noFill/>
          <a:ln w="38100">
            <a:solidFill>
              <a:schemeClr val="tx1"/>
            </a:solidFill>
            <a:round/>
            <a:headEnd/>
            <a:tailEnd/>
          </a:ln>
        </p:spPr>
        <p:txBody>
          <a:bodyPr/>
          <a:lstStyle/>
          <a:p>
            <a:pPr>
              <a:defRPr/>
            </a:pPr>
            <a:endParaRPr lang="en-US"/>
          </a:p>
        </p:txBody>
      </p:sp>
      <p:sp>
        <p:nvSpPr>
          <p:cNvPr id="16402" name="Line 18"/>
          <p:cNvSpPr>
            <a:spLocks noChangeShapeType="1"/>
          </p:cNvSpPr>
          <p:nvPr/>
        </p:nvSpPr>
        <p:spPr bwMode="auto">
          <a:xfrm>
            <a:off x="6360584" y="2735264"/>
            <a:ext cx="0" cy="446087"/>
          </a:xfrm>
          <a:prstGeom prst="line">
            <a:avLst/>
          </a:prstGeom>
          <a:noFill/>
          <a:ln w="38100">
            <a:solidFill>
              <a:schemeClr val="tx1"/>
            </a:solidFill>
            <a:round/>
            <a:headEnd/>
            <a:tailEnd/>
          </a:ln>
        </p:spPr>
        <p:txBody>
          <a:bodyPr/>
          <a:lstStyle/>
          <a:p>
            <a:pPr>
              <a:defRPr/>
            </a:pPr>
            <a:endParaRPr lang="en-US"/>
          </a:p>
        </p:txBody>
      </p:sp>
      <p:sp>
        <p:nvSpPr>
          <p:cNvPr id="14355" name="Text Box 19"/>
          <p:cNvSpPr txBox="1">
            <a:spLocks noChangeArrowheads="1"/>
          </p:cNvSpPr>
          <p:nvPr/>
        </p:nvSpPr>
        <p:spPr bwMode="auto">
          <a:xfrm>
            <a:off x="3302437" y="2514601"/>
            <a:ext cx="314510" cy="400110"/>
          </a:xfrm>
          <a:prstGeom prst="rect">
            <a:avLst/>
          </a:prstGeom>
          <a:noFill/>
          <a:ln w="9525">
            <a:noFill/>
            <a:miter lim="800000"/>
            <a:headEnd/>
            <a:tailEnd/>
          </a:ln>
        </p:spPr>
        <p:txBody>
          <a:bodyPr wrap="none">
            <a:spAutoFit/>
          </a:bodyPr>
          <a:lstStyle/>
          <a:p>
            <a:pPr algn="ctr" eaLnBrk="0" hangingPunct="0"/>
            <a:r>
              <a:rPr lang="en-US" sz="2000" b="1">
                <a:effectLst/>
              </a:rPr>
              <a:t>2</a:t>
            </a:r>
          </a:p>
        </p:txBody>
      </p:sp>
      <p:sp>
        <p:nvSpPr>
          <p:cNvPr id="14356" name="Text Box 20"/>
          <p:cNvSpPr txBox="1">
            <a:spLocks noChangeArrowheads="1"/>
          </p:cNvSpPr>
          <p:nvPr/>
        </p:nvSpPr>
        <p:spPr bwMode="auto">
          <a:xfrm>
            <a:off x="4447554" y="2514601"/>
            <a:ext cx="314510" cy="400110"/>
          </a:xfrm>
          <a:prstGeom prst="rect">
            <a:avLst/>
          </a:prstGeom>
          <a:noFill/>
          <a:ln w="9525">
            <a:noFill/>
            <a:miter lim="800000"/>
            <a:headEnd/>
            <a:tailEnd/>
          </a:ln>
        </p:spPr>
        <p:txBody>
          <a:bodyPr wrap="none">
            <a:spAutoFit/>
          </a:bodyPr>
          <a:lstStyle/>
          <a:p>
            <a:pPr algn="ctr" eaLnBrk="0" hangingPunct="0"/>
            <a:r>
              <a:rPr lang="en-US" sz="2000" b="1">
                <a:effectLst/>
              </a:rPr>
              <a:t>3</a:t>
            </a:r>
          </a:p>
        </p:txBody>
      </p:sp>
      <p:sp>
        <p:nvSpPr>
          <p:cNvPr id="14357" name="Text Box 21"/>
          <p:cNvSpPr txBox="1">
            <a:spLocks noChangeArrowheads="1"/>
          </p:cNvSpPr>
          <p:nvPr/>
        </p:nvSpPr>
        <p:spPr bwMode="auto">
          <a:xfrm>
            <a:off x="7882903" y="2514601"/>
            <a:ext cx="314510" cy="400110"/>
          </a:xfrm>
          <a:prstGeom prst="rect">
            <a:avLst/>
          </a:prstGeom>
          <a:noFill/>
          <a:ln w="9525">
            <a:noFill/>
            <a:miter lim="800000"/>
            <a:headEnd/>
            <a:tailEnd/>
          </a:ln>
        </p:spPr>
        <p:txBody>
          <a:bodyPr wrap="none">
            <a:spAutoFit/>
          </a:bodyPr>
          <a:lstStyle/>
          <a:p>
            <a:pPr algn="ctr" eaLnBrk="0" hangingPunct="0"/>
            <a:r>
              <a:rPr lang="en-US" sz="2000" b="1">
                <a:effectLst/>
              </a:rPr>
              <a:t>6</a:t>
            </a:r>
          </a:p>
        </p:txBody>
      </p:sp>
      <p:sp>
        <p:nvSpPr>
          <p:cNvPr id="14358" name="Text Box 22"/>
          <p:cNvSpPr txBox="1">
            <a:spLocks noChangeArrowheads="1"/>
          </p:cNvSpPr>
          <p:nvPr/>
        </p:nvSpPr>
        <p:spPr bwMode="auto">
          <a:xfrm>
            <a:off x="9028021" y="2514601"/>
            <a:ext cx="314510" cy="400110"/>
          </a:xfrm>
          <a:prstGeom prst="rect">
            <a:avLst/>
          </a:prstGeom>
          <a:noFill/>
          <a:ln w="9525">
            <a:noFill/>
            <a:miter lim="800000"/>
            <a:headEnd/>
            <a:tailEnd/>
          </a:ln>
        </p:spPr>
        <p:txBody>
          <a:bodyPr wrap="none">
            <a:spAutoFit/>
          </a:bodyPr>
          <a:lstStyle/>
          <a:p>
            <a:pPr algn="ctr" eaLnBrk="0" hangingPunct="0"/>
            <a:r>
              <a:rPr lang="en-US" sz="2000" b="1">
                <a:effectLst/>
              </a:rPr>
              <a:t>7</a:t>
            </a:r>
          </a:p>
        </p:txBody>
      </p:sp>
      <p:sp>
        <p:nvSpPr>
          <p:cNvPr id="14359" name="Text Box 23"/>
          <p:cNvSpPr txBox="1">
            <a:spLocks noChangeArrowheads="1"/>
          </p:cNvSpPr>
          <p:nvPr/>
        </p:nvSpPr>
        <p:spPr bwMode="auto">
          <a:xfrm>
            <a:off x="5592670" y="2514601"/>
            <a:ext cx="314510" cy="400110"/>
          </a:xfrm>
          <a:prstGeom prst="rect">
            <a:avLst/>
          </a:prstGeom>
          <a:noFill/>
          <a:ln w="9525">
            <a:noFill/>
            <a:miter lim="800000"/>
            <a:headEnd/>
            <a:tailEnd/>
          </a:ln>
        </p:spPr>
        <p:txBody>
          <a:bodyPr wrap="none">
            <a:spAutoFit/>
          </a:bodyPr>
          <a:lstStyle/>
          <a:p>
            <a:pPr algn="ctr" eaLnBrk="0" hangingPunct="0"/>
            <a:r>
              <a:rPr lang="en-US" sz="2000" b="1">
                <a:effectLst/>
              </a:rPr>
              <a:t>4</a:t>
            </a:r>
          </a:p>
        </p:txBody>
      </p:sp>
      <p:sp>
        <p:nvSpPr>
          <p:cNvPr id="14360" name="Text Box 24"/>
          <p:cNvSpPr txBox="1">
            <a:spLocks noChangeArrowheads="1"/>
          </p:cNvSpPr>
          <p:nvPr/>
        </p:nvSpPr>
        <p:spPr bwMode="auto">
          <a:xfrm>
            <a:off x="6737788" y="2514601"/>
            <a:ext cx="314510" cy="400110"/>
          </a:xfrm>
          <a:prstGeom prst="rect">
            <a:avLst/>
          </a:prstGeom>
          <a:noFill/>
          <a:ln w="9525">
            <a:noFill/>
            <a:miter lim="800000"/>
            <a:headEnd/>
            <a:tailEnd/>
          </a:ln>
        </p:spPr>
        <p:txBody>
          <a:bodyPr wrap="none">
            <a:spAutoFit/>
          </a:bodyPr>
          <a:lstStyle/>
          <a:p>
            <a:pPr algn="ctr" eaLnBrk="0" hangingPunct="0"/>
            <a:r>
              <a:rPr lang="en-US" sz="2000" b="1">
                <a:effectLst/>
              </a:rPr>
              <a:t>5</a:t>
            </a:r>
          </a:p>
        </p:txBody>
      </p:sp>
      <p:sp>
        <p:nvSpPr>
          <p:cNvPr id="16409" name="Line 25"/>
          <p:cNvSpPr>
            <a:spLocks noChangeShapeType="1"/>
          </p:cNvSpPr>
          <p:nvPr/>
        </p:nvSpPr>
        <p:spPr bwMode="auto">
          <a:xfrm flipV="1">
            <a:off x="1820334" y="2928938"/>
            <a:ext cx="2298700" cy="6350"/>
          </a:xfrm>
          <a:prstGeom prst="line">
            <a:avLst/>
          </a:prstGeom>
          <a:noFill/>
          <a:ln w="38100">
            <a:solidFill>
              <a:schemeClr val="tx1"/>
            </a:solidFill>
            <a:round/>
            <a:headEnd/>
            <a:tailEnd/>
          </a:ln>
        </p:spPr>
        <p:txBody>
          <a:bodyPr/>
          <a:lstStyle/>
          <a:p>
            <a:pPr>
              <a:defRPr/>
            </a:pPr>
            <a:endParaRPr lang="en-US"/>
          </a:p>
        </p:txBody>
      </p:sp>
      <p:sp>
        <p:nvSpPr>
          <p:cNvPr id="16410" name="Line 26"/>
          <p:cNvSpPr>
            <a:spLocks noChangeShapeType="1"/>
          </p:cNvSpPr>
          <p:nvPr/>
        </p:nvSpPr>
        <p:spPr bwMode="auto">
          <a:xfrm flipV="1">
            <a:off x="3962401" y="2239963"/>
            <a:ext cx="3477684" cy="0"/>
          </a:xfrm>
          <a:prstGeom prst="line">
            <a:avLst/>
          </a:prstGeom>
          <a:noFill/>
          <a:ln w="57150">
            <a:solidFill>
              <a:srgbClr val="990000"/>
            </a:solidFill>
            <a:round/>
            <a:headEnd/>
            <a:tailEnd/>
          </a:ln>
        </p:spPr>
        <p:txBody>
          <a:bodyPr/>
          <a:lstStyle/>
          <a:p>
            <a:pPr>
              <a:defRPr/>
            </a:pPr>
            <a:endParaRPr lang="en-US"/>
          </a:p>
        </p:txBody>
      </p:sp>
      <p:sp>
        <p:nvSpPr>
          <p:cNvPr id="16411" name="Line 27"/>
          <p:cNvSpPr>
            <a:spLocks noChangeShapeType="1"/>
          </p:cNvSpPr>
          <p:nvPr/>
        </p:nvSpPr>
        <p:spPr bwMode="auto">
          <a:xfrm>
            <a:off x="7416800" y="2239963"/>
            <a:ext cx="2946400" cy="0"/>
          </a:xfrm>
          <a:prstGeom prst="line">
            <a:avLst/>
          </a:prstGeom>
          <a:noFill/>
          <a:ln w="57150">
            <a:solidFill>
              <a:schemeClr val="tx1"/>
            </a:solidFill>
            <a:round/>
            <a:headEnd/>
            <a:tailEnd/>
          </a:ln>
        </p:spPr>
        <p:txBody>
          <a:bodyPr/>
          <a:lstStyle/>
          <a:p>
            <a:pPr>
              <a:defRPr/>
            </a:pPr>
            <a:endParaRPr lang="en-US"/>
          </a:p>
        </p:txBody>
      </p:sp>
      <p:sp>
        <p:nvSpPr>
          <p:cNvPr id="14364" name="Text Box 28"/>
          <p:cNvSpPr txBox="1">
            <a:spLocks noChangeArrowheads="1"/>
          </p:cNvSpPr>
          <p:nvPr/>
        </p:nvSpPr>
        <p:spPr bwMode="auto">
          <a:xfrm>
            <a:off x="8122603" y="1295400"/>
            <a:ext cx="1287147" cy="769441"/>
          </a:xfrm>
          <a:prstGeom prst="rect">
            <a:avLst/>
          </a:prstGeom>
          <a:noFill/>
          <a:ln w="9525">
            <a:noFill/>
            <a:miter lim="800000"/>
            <a:headEnd/>
            <a:tailEnd/>
          </a:ln>
        </p:spPr>
        <p:txBody>
          <a:bodyPr wrap="none">
            <a:spAutoFit/>
          </a:bodyPr>
          <a:lstStyle/>
          <a:p>
            <a:pPr algn="ctr" eaLnBrk="0" hangingPunct="0"/>
            <a:r>
              <a:rPr lang="en-US" sz="2200" b="1">
                <a:effectLst/>
              </a:rPr>
              <a:t>Recovery</a:t>
            </a:r>
          </a:p>
          <a:p>
            <a:pPr algn="ctr" eaLnBrk="0" hangingPunct="0"/>
            <a:r>
              <a:rPr lang="en-US" sz="2200" b="1">
                <a:effectLst/>
              </a:rPr>
              <a:t>(1+ cycle)</a:t>
            </a:r>
          </a:p>
        </p:txBody>
      </p:sp>
      <p:sp>
        <p:nvSpPr>
          <p:cNvPr id="14365" name="Text Box 29"/>
          <p:cNvSpPr txBox="1">
            <a:spLocks noChangeArrowheads="1"/>
          </p:cNvSpPr>
          <p:nvPr/>
        </p:nvSpPr>
        <p:spPr bwMode="auto">
          <a:xfrm>
            <a:off x="1320800" y="3500439"/>
            <a:ext cx="3158067" cy="1477328"/>
          </a:xfrm>
          <a:prstGeom prst="rect">
            <a:avLst/>
          </a:prstGeom>
          <a:solidFill>
            <a:srgbClr val="D7E3FD"/>
          </a:solidFill>
          <a:ln w="9525">
            <a:solidFill>
              <a:schemeClr val="tx1"/>
            </a:solidFill>
            <a:miter lim="800000"/>
            <a:headEnd/>
            <a:tailEnd/>
          </a:ln>
        </p:spPr>
        <p:txBody>
          <a:bodyPr>
            <a:spAutoFit/>
          </a:bodyPr>
          <a:lstStyle/>
          <a:p>
            <a:pPr algn="ctr" eaLnBrk="0" hangingPunct="0"/>
            <a:r>
              <a:rPr lang="en-US" b="1">
                <a:effectLst/>
              </a:rPr>
              <a:t>Dosing not synchronized to menstrual cycle</a:t>
            </a:r>
          </a:p>
          <a:p>
            <a:pPr algn="ctr" eaLnBrk="0" hangingPunct="0"/>
            <a:endParaRPr lang="en-US" b="1">
              <a:effectLst/>
            </a:endParaRPr>
          </a:p>
          <a:p>
            <a:pPr algn="ctr" eaLnBrk="0" hangingPunct="0"/>
            <a:r>
              <a:rPr lang="en-US" b="1">
                <a:effectLst/>
              </a:rPr>
              <a:t>Average NHP cycle length 28-32 days</a:t>
            </a:r>
          </a:p>
        </p:txBody>
      </p:sp>
      <p:sp>
        <p:nvSpPr>
          <p:cNvPr id="14366" name="AutoShape 30"/>
          <p:cNvSpPr>
            <a:spLocks noChangeArrowheads="1"/>
          </p:cNvSpPr>
          <p:nvPr/>
        </p:nvSpPr>
        <p:spPr bwMode="auto">
          <a:xfrm>
            <a:off x="9740901" y="3217863"/>
            <a:ext cx="175684" cy="228600"/>
          </a:xfrm>
          <a:prstGeom prst="upArrow">
            <a:avLst>
              <a:gd name="adj1" fmla="val 50000"/>
              <a:gd name="adj2" fmla="val 43373"/>
            </a:avLst>
          </a:prstGeom>
          <a:solidFill>
            <a:srgbClr val="0000FF"/>
          </a:solidFill>
          <a:ln w="9525">
            <a:noFill/>
            <a:miter lim="800000"/>
            <a:headEnd/>
            <a:tailEnd/>
          </a:ln>
        </p:spPr>
        <p:txBody>
          <a:bodyPr wrap="none" anchor="ctr"/>
          <a:lstStyle/>
          <a:p>
            <a:endParaRPr lang="en-US">
              <a:effectLst/>
            </a:endParaRPr>
          </a:p>
        </p:txBody>
      </p:sp>
      <p:sp>
        <p:nvSpPr>
          <p:cNvPr id="14367" name="AutoShape 31"/>
          <p:cNvSpPr>
            <a:spLocks noChangeArrowheads="1"/>
          </p:cNvSpPr>
          <p:nvPr/>
        </p:nvSpPr>
        <p:spPr bwMode="auto">
          <a:xfrm>
            <a:off x="7435851" y="3217863"/>
            <a:ext cx="175683" cy="228600"/>
          </a:xfrm>
          <a:prstGeom prst="upArrow">
            <a:avLst>
              <a:gd name="adj1" fmla="val 50000"/>
              <a:gd name="adj2" fmla="val 43374"/>
            </a:avLst>
          </a:prstGeom>
          <a:solidFill>
            <a:srgbClr val="0000FF"/>
          </a:solidFill>
          <a:ln w="9525">
            <a:noFill/>
            <a:miter lim="800000"/>
            <a:headEnd/>
            <a:tailEnd/>
          </a:ln>
        </p:spPr>
        <p:txBody>
          <a:bodyPr wrap="none" anchor="ctr"/>
          <a:lstStyle/>
          <a:p>
            <a:endParaRPr lang="en-US">
              <a:effectLst/>
            </a:endParaRPr>
          </a:p>
        </p:txBody>
      </p:sp>
      <p:sp>
        <p:nvSpPr>
          <p:cNvPr id="16416" name="Line 32"/>
          <p:cNvSpPr>
            <a:spLocks noChangeShapeType="1"/>
          </p:cNvSpPr>
          <p:nvPr/>
        </p:nvSpPr>
        <p:spPr bwMode="auto">
          <a:xfrm flipH="1">
            <a:off x="1727200" y="2239963"/>
            <a:ext cx="2235200" cy="0"/>
          </a:xfrm>
          <a:prstGeom prst="line">
            <a:avLst/>
          </a:prstGeom>
          <a:noFill/>
          <a:ln w="57150">
            <a:solidFill>
              <a:schemeClr val="tx1"/>
            </a:solidFill>
            <a:round/>
            <a:headEnd/>
            <a:tailEnd/>
          </a:ln>
        </p:spPr>
        <p:txBody>
          <a:bodyPr/>
          <a:lstStyle/>
          <a:p>
            <a:pPr>
              <a:defRPr/>
            </a:pPr>
            <a:endParaRPr lang="en-US"/>
          </a:p>
        </p:txBody>
      </p:sp>
      <p:sp>
        <p:nvSpPr>
          <p:cNvPr id="14369" name="Text Box 33"/>
          <p:cNvSpPr txBox="1">
            <a:spLocks noChangeArrowheads="1"/>
          </p:cNvSpPr>
          <p:nvPr/>
        </p:nvSpPr>
        <p:spPr bwMode="auto">
          <a:xfrm>
            <a:off x="7258051" y="3511551"/>
            <a:ext cx="2921000" cy="923925"/>
          </a:xfrm>
          <a:prstGeom prst="rect">
            <a:avLst/>
          </a:prstGeom>
          <a:solidFill>
            <a:srgbClr val="D7E3FD"/>
          </a:solidFill>
          <a:ln w="9525">
            <a:solidFill>
              <a:srgbClr val="000000"/>
            </a:solidFill>
            <a:miter lim="800000"/>
            <a:headEnd/>
            <a:tailEnd/>
          </a:ln>
        </p:spPr>
        <p:txBody>
          <a:bodyPr>
            <a:spAutoFit/>
          </a:bodyPr>
          <a:lstStyle/>
          <a:p>
            <a:r>
              <a:rPr lang="en-US" b="1">
                <a:effectLst/>
              </a:rPr>
              <a:t>Necropsy</a:t>
            </a:r>
          </a:p>
          <a:p>
            <a:r>
              <a:rPr lang="en-US" b="1">
                <a:effectLst/>
              </a:rPr>
              <a:t>Organ weights   </a:t>
            </a:r>
          </a:p>
          <a:p>
            <a:r>
              <a:rPr lang="en-US" b="1">
                <a:effectLst/>
              </a:rPr>
              <a:t>Histopathology</a:t>
            </a:r>
          </a:p>
        </p:txBody>
      </p:sp>
      <p:sp>
        <p:nvSpPr>
          <p:cNvPr id="14370" name="AutoShape 30"/>
          <p:cNvSpPr>
            <a:spLocks noChangeArrowheads="1"/>
          </p:cNvSpPr>
          <p:nvPr/>
        </p:nvSpPr>
        <p:spPr bwMode="auto">
          <a:xfrm>
            <a:off x="10941051" y="4691063"/>
            <a:ext cx="175683" cy="228600"/>
          </a:xfrm>
          <a:prstGeom prst="upArrow">
            <a:avLst>
              <a:gd name="adj1" fmla="val 50000"/>
              <a:gd name="adj2" fmla="val 43374"/>
            </a:avLst>
          </a:prstGeom>
          <a:solidFill>
            <a:srgbClr val="C00000"/>
          </a:solidFill>
          <a:ln w="9525">
            <a:noFill/>
            <a:miter lim="800000"/>
            <a:headEnd/>
            <a:tailEnd/>
          </a:ln>
        </p:spPr>
        <p:txBody>
          <a:bodyPr wrap="none" anchor="ctr"/>
          <a:lstStyle/>
          <a:p>
            <a:endParaRPr lang="en-US">
              <a:effectLst/>
            </a:endParaRPr>
          </a:p>
        </p:txBody>
      </p:sp>
      <p:sp>
        <p:nvSpPr>
          <p:cNvPr id="14371" name="AutoShape 30"/>
          <p:cNvSpPr>
            <a:spLocks noChangeArrowheads="1"/>
          </p:cNvSpPr>
          <p:nvPr/>
        </p:nvSpPr>
        <p:spPr bwMode="auto">
          <a:xfrm>
            <a:off x="6819901" y="3070225"/>
            <a:ext cx="175684" cy="228600"/>
          </a:xfrm>
          <a:prstGeom prst="upArrow">
            <a:avLst>
              <a:gd name="adj1" fmla="val 50000"/>
              <a:gd name="adj2" fmla="val 43373"/>
            </a:avLst>
          </a:prstGeom>
          <a:solidFill>
            <a:srgbClr val="C00000"/>
          </a:solidFill>
          <a:ln w="9525">
            <a:noFill/>
            <a:miter lim="800000"/>
            <a:headEnd/>
            <a:tailEnd/>
          </a:ln>
        </p:spPr>
        <p:txBody>
          <a:bodyPr wrap="none" anchor="ctr"/>
          <a:lstStyle/>
          <a:p>
            <a:endParaRPr lang="en-US">
              <a:effectLst/>
            </a:endParaRPr>
          </a:p>
        </p:txBody>
      </p:sp>
      <p:sp>
        <p:nvSpPr>
          <p:cNvPr id="14372" name="AutoShape 30"/>
          <p:cNvSpPr>
            <a:spLocks noChangeArrowheads="1"/>
          </p:cNvSpPr>
          <p:nvPr/>
        </p:nvSpPr>
        <p:spPr bwMode="auto">
          <a:xfrm>
            <a:off x="9152467" y="3073400"/>
            <a:ext cx="175684" cy="228600"/>
          </a:xfrm>
          <a:prstGeom prst="upArrow">
            <a:avLst>
              <a:gd name="adj1" fmla="val 50000"/>
              <a:gd name="adj2" fmla="val 43373"/>
            </a:avLst>
          </a:prstGeom>
          <a:solidFill>
            <a:srgbClr val="C00000"/>
          </a:solidFill>
          <a:ln w="9525">
            <a:noFill/>
            <a:miter lim="800000"/>
            <a:headEnd/>
            <a:tailEnd/>
          </a:ln>
        </p:spPr>
        <p:txBody>
          <a:bodyPr wrap="none" anchor="ctr"/>
          <a:lstStyle/>
          <a:p>
            <a:endParaRPr lang="en-US">
              <a:effectLst/>
            </a:endParaRPr>
          </a:p>
        </p:txBody>
      </p:sp>
      <p:sp>
        <p:nvSpPr>
          <p:cNvPr id="14373" name="AutoShape 31"/>
          <p:cNvSpPr>
            <a:spLocks noChangeArrowheads="1"/>
          </p:cNvSpPr>
          <p:nvPr/>
        </p:nvSpPr>
        <p:spPr bwMode="auto">
          <a:xfrm>
            <a:off x="9759951" y="3602038"/>
            <a:ext cx="175683" cy="228600"/>
          </a:xfrm>
          <a:prstGeom prst="upArrow">
            <a:avLst>
              <a:gd name="adj1" fmla="val 50000"/>
              <a:gd name="adj2" fmla="val 43374"/>
            </a:avLst>
          </a:prstGeom>
          <a:solidFill>
            <a:srgbClr val="0000FF"/>
          </a:solidFill>
          <a:ln w="9525">
            <a:noFill/>
            <a:miter lim="800000"/>
            <a:headEnd/>
            <a:tailEnd/>
          </a:ln>
        </p:spPr>
        <p:txBody>
          <a:bodyPr wrap="none" anchor="ctr"/>
          <a:lstStyle/>
          <a:p>
            <a:endParaRPr lang="en-US">
              <a:effectLst/>
            </a:endParaRPr>
          </a:p>
        </p:txBody>
      </p:sp>
      <p:sp>
        <p:nvSpPr>
          <p:cNvPr id="14374" name="AutoShape 30"/>
          <p:cNvSpPr>
            <a:spLocks noChangeArrowheads="1"/>
          </p:cNvSpPr>
          <p:nvPr/>
        </p:nvSpPr>
        <p:spPr bwMode="auto">
          <a:xfrm>
            <a:off x="3420534" y="3057525"/>
            <a:ext cx="175684" cy="228600"/>
          </a:xfrm>
          <a:prstGeom prst="upArrow">
            <a:avLst>
              <a:gd name="adj1" fmla="val 50000"/>
              <a:gd name="adj2" fmla="val 43373"/>
            </a:avLst>
          </a:prstGeom>
          <a:solidFill>
            <a:srgbClr val="C00000"/>
          </a:solidFill>
          <a:ln w="9525">
            <a:noFill/>
            <a:miter lim="800000"/>
            <a:headEnd/>
            <a:tailEnd/>
          </a:ln>
        </p:spPr>
        <p:txBody>
          <a:bodyPr wrap="none" anchor="ctr"/>
          <a:lstStyle/>
          <a:p>
            <a:endParaRPr lang="en-US">
              <a:effectLst/>
            </a:endParaRPr>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03200" y="228601"/>
            <a:ext cx="11684000" cy="874713"/>
          </a:xfrm>
        </p:spPr>
        <p:txBody>
          <a:bodyPr/>
          <a:lstStyle/>
          <a:p>
            <a:r>
              <a:rPr lang="en-US" sz="3200" smtClean="0">
                <a:solidFill>
                  <a:srgbClr val="003399"/>
                </a:solidFill>
              </a:rPr>
              <a:t>Embryo-Fetal Developmental Study (EFD)</a:t>
            </a:r>
          </a:p>
        </p:txBody>
      </p:sp>
      <p:sp>
        <p:nvSpPr>
          <p:cNvPr id="17411" name="Line 3"/>
          <p:cNvSpPr>
            <a:spLocks noChangeShapeType="1"/>
          </p:cNvSpPr>
          <p:nvPr/>
        </p:nvSpPr>
        <p:spPr bwMode="auto">
          <a:xfrm>
            <a:off x="1902884" y="3006725"/>
            <a:ext cx="9226549" cy="12700"/>
          </a:xfrm>
          <a:prstGeom prst="line">
            <a:avLst/>
          </a:prstGeom>
          <a:noFill/>
          <a:ln w="57150">
            <a:solidFill>
              <a:schemeClr val="tx1"/>
            </a:solidFill>
            <a:round/>
            <a:headEnd/>
            <a:tailEnd type="triangle" w="med" len="med"/>
          </a:ln>
        </p:spPr>
        <p:txBody>
          <a:bodyPr/>
          <a:lstStyle/>
          <a:p>
            <a:pPr>
              <a:defRPr/>
            </a:pPr>
            <a:endParaRPr lang="en-US"/>
          </a:p>
        </p:txBody>
      </p:sp>
      <p:sp>
        <p:nvSpPr>
          <p:cNvPr id="15364" name="Text Box 4"/>
          <p:cNvSpPr txBox="1">
            <a:spLocks noChangeArrowheads="1"/>
          </p:cNvSpPr>
          <p:nvPr/>
        </p:nvSpPr>
        <p:spPr bwMode="auto">
          <a:xfrm>
            <a:off x="1079503" y="2593976"/>
            <a:ext cx="984244" cy="830997"/>
          </a:xfrm>
          <a:prstGeom prst="rect">
            <a:avLst/>
          </a:prstGeom>
          <a:solidFill>
            <a:srgbClr val="D7E3FD"/>
          </a:solidFill>
          <a:ln w="9525">
            <a:solidFill>
              <a:schemeClr val="tx1"/>
            </a:solidFill>
            <a:miter lim="800000"/>
            <a:headEnd/>
            <a:tailEnd/>
          </a:ln>
        </p:spPr>
        <p:txBody>
          <a:bodyPr wrap="none">
            <a:spAutoFit/>
          </a:bodyPr>
          <a:lstStyle/>
          <a:p>
            <a:pPr algn="ctr" eaLnBrk="0" hangingPunct="0"/>
            <a:r>
              <a:rPr lang="en-US" sz="1600" b="1">
                <a:effectLst/>
              </a:rPr>
              <a:t>Cycle</a:t>
            </a:r>
          </a:p>
          <a:p>
            <a:pPr algn="ctr" eaLnBrk="0" hangingPunct="0"/>
            <a:r>
              <a:rPr lang="en-US" sz="1600" b="1">
                <a:effectLst/>
              </a:rPr>
              <a:t>check</a:t>
            </a:r>
          </a:p>
          <a:p>
            <a:pPr algn="ctr" eaLnBrk="0" hangingPunct="0"/>
            <a:r>
              <a:rPr lang="en-US" sz="1600" b="1">
                <a:effectLst/>
              </a:rPr>
              <a:t>2 months</a:t>
            </a:r>
          </a:p>
        </p:txBody>
      </p:sp>
      <p:sp>
        <p:nvSpPr>
          <p:cNvPr id="17413" name="Line 5"/>
          <p:cNvSpPr>
            <a:spLocks noChangeShapeType="1"/>
          </p:cNvSpPr>
          <p:nvPr/>
        </p:nvSpPr>
        <p:spPr bwMode="auto">
          <a:xfrm>
            <a:off x="3179233" y="2784475"/>
            <a:ext cx="0" cy="446088"/>
          </a:xfrm>
          <a:prstGeom prst="line">
            <a:avLst/>
          </a:prstGeom>
          <a:noFill/>
          <a:ln w="38100">
            <a:solidFill>
              <a:schemeClr val="tx1"/>
            </a:solidFill>
            <a:round/>
            <a:headEnd/>
            <a:tailEnd/>
          </a:ln>
        </p:spPr>
        <p:txBody>
          <a:bodyPr/>
          <a:lstStyle/>
          <a:p>
            <a:pPr>
              <a:defRPr/>
            </a:pPr>
            <a:endParaRPr lang="en-US"/>
          </a:p>
        </p:txBody>
      </p:sp>
      <p:sp>
        <p:nvSpPr>
          <p:cNvPr id="17414" name="Line 6"/>
          <p:cNvSpPr>
            <a:spLocks noChangeShapeType="1"/>
          </p:cNvSpPr>
          <p:nvPr/>
        </p:nvSpPr>
        <p:spPr bwMode="auto">
          <a:xfrm>
            <a:off x="4897967" y="2784475"/>
            <a:ext cx="0" cy="446088"/>
          </a:xfrm>
          <a:prstGeom prst="line">
            <a:avLst/>
          </a:prstGeom>
          <a:noFill/>
          <a:ln w="38100">
            <a:solidFill>
              <a:schemeClr val="tx1"/>
            </a:solidFill>
            <a:round/>
            <a:headEnd/>
            <a:tailEnd/>
          </a:ln>
        </p:spPr>
        <p:txBody>
          <a:bodyPr/>
          <a:lstStyle/>
          <a:p>
            <a:pPr>
              <a:defRPr/>
            </a:pPr>
            <a:endParaRPr lang="en-US"/>
          </a:p>
        </p:txBody>
      </p:sp>
      <p:sp>
        <p:nvSpPr>
          <p:cNvPr id="17415" name="Line 7"/>
          <p:cNvSpPr>
            <a:spLocks noChangeShapeType="1"/>
          </p:cNvSpPr>
          <p:nvPr/>
        </p:nvSpPr>
        <p:spPr bwMode="auto">
          <a:xfrm>
            <a:off x="7518400" y="2743200"/>
            <a:ext cx="0" cy="446088"/>
          </a:xfrm>
          <a:prstGeom prst="line">
            <a:avLst/>
          </a:prstGeom>
          <a:noFill/>
          <a:ln w="38100">
            <a:solidFill>
              <a:schemeClr val="tx1"/>
            </a:solidFill>
            <a:round/>
            <a:headEnd/>
            <a:tailEnd/>
          </a:ln>
        </p:spPr>
        <p:txBody>
          <a:bodyPr/>
          <a:lstStyle/>
          <a:p>
            <a:pPr>
              <a:defRPr/>
            </a:pPr>
            <a:endParaRPr lang="en-US"/>
          </a:p>
        </p:txBody>
      </p:sp>
      <p:sp>
        <p:nvSpPr>
          <p:cNvPr id="17416" name="Line 8"/>
          <p:cNvSpPr>
            <a:spLocks noChangeShapeType="1"/>
          </p:cNvSpPr>
          <p:nvPr/>
        </p:nvSpPr>
        <p:spPr bwMode="auto">
          <a:xfrm>
            <a:off x="9546167" y="2784475"/>
            <a:ext cx="0" cy="446088"/>
          </a:xfrm>
          <a:prstGeom prst="line">
            <a:avLst/>
          </a:prstGeom>
          <a:noFill/>
          <a:ln w="38100">
            <a:solidFill>
              <a:schemeClr val="tx1"/>
            </a:solidFill>
            <a:round/>
            <a:headEnd/>
            <a:tailEnd/>
          </a:ln>
        </p:spPr>
        <p:txBody>
          <a:bodyPr/>
          <a:lstStyle/>
          <a:p>
            <a:pPr>
              <a:defRPr/>
            </a:pPr>
            <a:endParaRPr lang="en-US"/>
          </a:p>
        </p:txBody>
      </p:sp>
      <p:sp>
        <p:nvSpPr>
          <p:cNvPr id="15369" name="Text Box 9"/>
          <p:cNvSpPr txBox="1">
            <a:spLocks noChangeArrowheads="1"/>
          </p:cNvSpPr>
          <p:nvPr/>
        </p:nvSpPr>
        <p:spPr bwMode="auto">
          <a:xfrm>
            <a:off x="2829362" y="2419350"/>
            <a:ext cx="697627" cy="400110"/>
          </a:xfrm>
          <a:prstGeom prst="rect">
            <a:avLst/>
          </a:prstGeom>
          <a:noFill/>
          <a:ln w="9525">
            <a:noFill/>
            <a:miter lim="800000"/>
            <a:headEnd/>
            <a:tailEnd/>
          </a:ln>
        </p:spPr>
        <p:txBody>
          <a:bodyPr wrap="none">
            <a:spAutoFit/>
          </a:bodyPr>
          <a:lstStyle/>
          <a:p>
            <a:pPr algn="ctr" eaLnBrk="0" hangingPunct="0"/>
            <a:r>
              <a:rPr lang="en-US" sz="2000" b="1">
                <a:effectLst/>
              </a:rPr>
              <a:t>GD 0</a:t>
            </a:r>
          </a:p>
        </p:txBody>
      </p:sp>
      <p:sp>
        <p:nvSpPr>
          <p:cNvPr id="15370" name="Text Box 10"/>
          <p:cNvSpPr txBox="1">
            <a:spLocks noChangeArrowheads="1"/>
          </p:cNvSpPr>
          <p:nvPr/>
        </p:nvSpPr>
        <p:spPr bwMode="auto">
          <a:xfrm>
            <a:off x="4316173" y="2419350"/>
            <a:ext cx="1165704" cy="400110"/>
          </a:xfrm>
          <a:prstGeom prst="rect">
            <a:avLst/>
          </a:prstGeom>
          <a:noFill/>
          <a:ln w="9525">
            <a:noFill/>
            <a:miter lim="800000"/>
            <a:headEnd/>
            <a:tailEnd/>
          </a:ln>
        </p:spPr>
        <p:txBody>
          <a:bodyPr wrap="none">
            <a:spAutoFit/>
          </a:bodyPr>
          <a:lstStyle/>
          <a:p>
            <a:pPr algn="ctr" eaLnBrk="0" hangingPunct="0"/>
            <a:r>
              <a:rPr lang="en-US" sz="2000" b="1">
                <a:effectLst/>
              </a:rPr>
              <a:t>GD 18-20</a:t>
            </a:r>
          </a:p>
        </p:txBody>
      </p:sp>
      <p:sp>
        <p:nvSpPr>
          <p:cNvPr id="15371" name="Text Box 11"/>
          <p:cNvSpPr txBox="1">
            <a:spLocks noChangeArrowheads="1"/>
          </p:cNvSpPr>
          <p:nvPr/>
        </p:nvSpPr>
        <p:spPr bwMode="auto">
          <a:xfrm>
            <a:off x="7149116" y="2419350"/>
            <a:ext cx="827470" cy="400110"/>
          </a:xfrm>
          <a:prstGeom prst="rect">
            <a:avLst/>
          </a:prstGeom>
          <a:noFill/>
          <a:ln w="9525">
            <a:noFill/>
            <a:miter lim="800000"/>
            <a:headEnd/>
            <a:tailEnd/>
          </a:ln>
        </p:spPr>
        <p:txBody>
          <a:bodyPr wrap="none">
            <a:spAutoFit/>
          </a:bodyPr>
          <a:lstStyle/>
          <a:p>
            <a:pPr algn="ctr" eaLnBrk="0" hangingPunct="0"/>
            <a:r>
              <a:rPr lang="en-US" sz="2000" b="1">
                <a:effectLst/>
              </a:rPr>
              <a:t>GD 50</a:t>
            </a:r>
          </a:p>
        </p:txBody>
      </p:sp>
      <p:sp>
        <p:nvSpPr>
          <p:cNvPr id="15372" name="Text Box 12"/>
          <p:cNvSpPr txBox="1">
            <a:spLocks noChangeArrowheads="1"/>
          </p:cNvSpPr>
          <p:nvPr/>
        </p:nvSpPr>
        <p:spPr bwMode="auto">
          <a:xfrm>
            <a:off x="9066452" y="2419350"/>
            <a:ext cx="957313" cy="400110"/>
          </a:xfrm>
          <a:prstGeom prst="rect">
            <a:avLst/>
          </a:prstGeom>
          <a:noFill/>
          <a:ln w="9525">
            <a:noFill/>
            <a:miter lim="800000"/>
            <a:headEnd/>
            <a:tailEnd/>
          </a:ln>
        </p:spPr>
        <p:txBody>
          <a:bodyPr wrap="none">
            <a:spAutoFit/>
          </a:bodyPr>
          <a:lstStyle/>
          <a:p>
            <a:pPr algn="ctr" eaLnBrk="0" hangingPunct="0"/>
            <a:r>
              <a:rPr lang="en-US" sz="2000" b="1">
                <a:effectLst/>
              </a:rPr>
              <a:t>GD 100</a:t>
            </a:r>
          </a:p>
        </p:txBody>
      </p:sp>
      <p:sp>
        <p:nvSpPr>
          <p:cNvPr id="15373" name="Text Box 13"/>
          <p:cNvSpPr txBox="1">
            <a:spLocks noChangeArrowheads="1"/>
          </p:cNvSpPr>
          <p:nvPr/>
        </p:nvSpPr>
        <p:spPr bwMode="auto">
          <a:xfrm>
            <a:off x="4883151" y="1219200"/>
            <a:ext cx="1514197" cy="461665"/>
          </a:xfrm>
          <a:prstGeom prst="rect">
            <a:avLst/>
          </a:prstGeom>
          <a:noFill/>
          <a:ln w="9525">
            <a:noFill/>
            <a:miter lim="800000"/>
            <a:headEnd/>
            <a:tailEnd/>
          </a:ln>
        </p:spPr>
        <p:txBody>
          <a:bodyPr wrap="none">
            <a:spAutoFit/>
          </a:bodyPr>
          <a:lstStyle/>
          <a:p>
            <a:pPr eaLnBrk="0" hangingPunct="0"/>
            <a:r>
              <a:rPr lang="en-US" sz="2400" b="1">
                <a:solidFill>
                  <a:srgbClr val="990000"/>
                </a:solidFill>
                <a:effectLst/>
              </a:rPr>
              <a:t>Treatment</a:t>
            </a:r>
          </a:p>
        </p:txBody>
      </p:sp>
      <p:sp>
        <p:nvSpPr>
          <p:cNvPr id="17422" name="Line 14"/>
          <p:cNvSpPr>
            <a:spLocks noChangeShapeType="1"/>
          </p:cNvSpPr>
          <p:nvPr/>
        </p:nvSpPr>
        <p:spPr bwMode="auto">
          <a:xfrm>
            <a:off x="4887384" y="2165350"/>
            <a:ext cx="4690533" cy="0"/>
          </a:xfrm>
          <a:prstGeom prst="line">
            <a:avLst/>
          </a:prstGeom>
          <a:noFill/>
          <a:ln w="38100">
            <a:solidFill>
              <a:srgbClr val="0000FF"/>
            </a:solidFill>
            <a:round/>
            <a:headEnd/>
            <a:tailEnd/>
          </a:ln>
        </p:spPr>
        <p:txBody>
          <a:bodyPr/>
          <a:lstStyle/>
          <a:p>
            <a:pPr>
              <a:defRPr/>
            </a:pPr>
            <a:endParaRPr lang="en-US"/>
          </a:p>
        </p:txBody>
      </p:sp>
      <p:sp>
        <p:nvSpPr>
          <p:cNvPr id="15375" name="Text Box 15"/>
          <p:cNvSpPr txBox="1">
            <a:spLocks noChangeArrowheads="1"/>
          </p:cNvSpPr>
          <p:nvPr/>
        </p:nvSpPr>
        <p:spPr bwMode="auto">
          <a:xfrm>
            <a:off x="4508501" y="1676400"/>
            <a:ext cx="5450417" cy="457200"/>
          </a:xfrm>
          <a:prstGeom prst="rect">
            <a:avLst/>
          </a:prstGeom>
          <a:noFill/>
          <a:ln w="9525">
            <a:noFill/>
            <a:miter lim="800000"/>
            <a:headEnd/>
            <a:tailEnd/>
          </a:ln>
        </p:spPr>
        <p:txBody>
          <a:bodyPr>
            <a:spAutoFit/>
          </a:bodyPr>
          <a:lstStyle/>
          <a:p>
            <a:pPr algn="ctr" eaLnBrk="0" hangingPunct="0"/>
            <a:r>
              <a:rPr lang="en-US" sz="2400" b="1">
                <a:solidFill>
                  <a:srgbClr val="0000FF"/>
                </a:solidFill>
                <a:effectLst/>
              </a:rPr>
              <a:t>Pregnancy Monitoring</a:t>
            </a:r>
          </a:p>
        </p:txBody>
      </p:sp>
      <p:sp>
        <p:nvSpPr>
          <p:cNvPr id="15376" name="Text Box 16"/>
          <p:cNvSpPr txBox="1">
            <a:spLocks noChangeArrowheads="1"/>
          </p:cNvSpPr>
          <p:nvPr/>
        </p:nvSpPr>
        <p:spPr bwMode="auto">
          <a:xfrm>
            <a:off x="4053418" y="3203576"/>
            <a:ext cx="1238159" cy="830997"/>
          </a:xfrm>
          <a:prstGeom prst="rect">
            <a:avLst/>
          </a:prstGeom>
          <a:solidFill>
            <a:srgbClr val="D7E3FD"/>
          </a:solidFill>
          <a:ln w="9525">
            <a:solidFill>
              <a:schemeClr val="tx1"/>
            </a:solidFill>
            <a:miter lim="800000"/>
            <a:headEnd/>
            <a:tailEnd/>
          </a:ln>
        </p:spPr>
        <p:txBody>
          <a:bodyPr wrap="none">
            <a:spAutoFit/>
          </a:bodyPr>
          <a:lstStyle/>
          <a:p>
            <a:pPr eaLnBrk="0" hangingPunct="0"/>
            <a:r>
              <a:rPr lang="en-US" sz="1600" b="1">
                <a:effectLst/>
              </a:rPr>
              <a:t>Confirm </a:t>
            </a:r>
          </a:p>
          <a:p>
            <a:pPr eaLnBrk="0" hangingPunct="0"/>
            <a:r>
              <a:rPr lang="en-US" sz="1600" b="1">
                <a:effectLst/>
              </a:rPr>
              <a:t>pregnancy </a:t>
            </a:r>
          </a:p>
          <a:p>
            <a:pPr eaLnBrk="0" hangingPunct="0"/>
            <a:r>
              <a:rPr lang="en-US" sz="1600" b="1">
                <a:effectLst/>
              </a:rPr>
              <a:t>(ultrasound)</a:t>
            </a:r>
          </a:p>
        </p:txBody>
      </p:sp>
      <p:sp>
        <p:nvSpPr>
          <p:cNvPr id="15377" name="Text Box 17"/>
          <p:cNvSpPr txBox="1">
            <a:spLocks noChangeArrowheads="1"/>
          </p:cNvSpPr>
          <p:nvPr/>
        </p:nvSpPr>
        <p:spPr bwMode="auto">
          <a:xfrm>
            <a:off x="2710268" y="3259139"/>
            <a:ext cx="791883" cy="338554"/>
          </a:xfrm>
          <a:prstGeom prst="rect">
            <a:avLst/>
          </a:prstGeom>
          <a:solidFill>
            <a:srgbClr val="D7E3FD"/>
          </a:solidFill>
          <a:ln w="9525">
            <a:solidFill>
              <a:schemeClr val="tx1"/>
            </a:solidFill>
            <a:miter lim="800000"/>
            <a:headEnd/>
            <a:tailEnd/>
          </a:ln>
        </p:spPr>
        <p:txBody>
          <a:bodyPr wrap="none">
            <a:spAutoFit/>
          </a:bodyPr>
          <a:lstStyle/>
          <a:p>
            <a:pPr algn="ctr" eaLnBrk="0" hangingPunct="0"/>
            <a:r>
              <a:rPr lang="en-US" sz="1600" b="1">
                <a:effectLst/>
              </a:rPr>
              <a:t>Mating</a:t>
            </a:r>
          </a:p>
        </p:txBody>
      </p:sp>
      <p:sp>
        <p:nvSpPr>
          <p:cNvPr id="15378" name="Text Box 18"/>
          <p:cNvSpPr txBox="1">
            <a:spLocks noChangeArrowheads="1"/>
          </p:cNvSpPr>
          <p:nvPr/>
        </p:nvSpPr>
        <p:spPr bwMode="auto">
          <a:xfrm>
            <a:off x="9042400" y="3232150"/>
            <a:ext cx="1628074" cy="2554545"/>
          </a:xfrm>
          <a:prstGeom prst="rect">
            <a:avLst/>
          </a:prstGeom>
          <a:solidFill>
            <a:srgbClr val="D7E3FD"/>
          </a:solidFill>
          <a:ln w="9525">
            <a:solidFill>
              <a:schemeClr val="tx1"/>
            </a:solidFill>
            <a:miter lim="800000"/>
            <a:headEnd/>
            <a:tailEnd/>
          </a:ln>
        </p:spPr>
        <p:txBody>
          <a:bodyPr wrap="none">
            <a:spAutoFit/>
          </a:bodyPr>
          <a:lstStyle/>
          <a:p>
            <a:pPr marL="119063" indent="-119063" eaLnBrk="0" hangingPunct="0"/>
            <a:r>
              <a:rPr lang="en-US" sz="1600" b="1">
                <a:effectLst/>
              </a:rPr>
              <a:t>C-section</a:t>
            </a:r>
          </a:p>
          <a:p>
            <a:pPr marL="119063" indent="-119063" eaLnBrk="0" hangingPunct="0">
              <a:buFontTx/>
              <a:buChar char="•"/>
            </a:pPr>
            <a:r>
              <a:rPr lang="en-US" sz="1600" b="1">
                <a:effectLst/>
              </a:rPr>
              <a:t>Placenta</a:t>
            </a:r>
          </a:p>
          <a:p>
            <a:pPr marL="119063" indent="-119063" eaLnBrk="0" hangingPunct="0">
              <a:buFontTx/>
              <a:buChar char="•"/>
            </a:pPr>
            <a:r>
              <a:rPr lang="en-US" sz="1600" b="1">
                <a:effectLst/>
              </a:rPr>
              <a:t>Maternal blood</a:t>
            </a:r>
          </a:p>
          <a:p>
            <a:pPr marL="119063" indent="-119063" eaLnBrk="0" hangingPunct="0">
              <a:buFontTx/>
              <a:buChar char="•"/>
            </a:pPr>
            <a:r>
              <a:rPr lang="en-US" sz="1600" b="1">
                <a:effectLst/>
              </a:rPr>
              <a:t>Cord blood</a:t>
            </a:r>
          </a:p>
          <a:p>
            <a:pPr marL="119063" indent="-119063" eaLnBrk="0" hangingPunct="0">
              <a:buFontTx/>
              <a:buChar char="•"/>
            </a:pPr>
            <a:r>
              <a:rPr lang="en-US" sz="1600" b="1">
                <a:effectLst/>
              </a:rPr>
              <a:t>Amniotic fluid</a:t>
            </a:r>
          </a:p>
          <a:p>
            <a:pPr marL="119063" indent="-119063" eaLnBrk="0" hangingPunct="0">
              <a:buFontTx/>
              <a:buChar char="•"/>
            </a:pPr>
            <a:endParaRPr lang="en-US" sz="1600" b="1">
              <a:effectLst/>
            </a:endParaRPr>
          </a:p>
          <a:p>
            <a:pPr marL="119063" indent="-119063" eaLnBrk="0" hangingPunct="0"/>
            <a:r>
              <a:rPr lang="en-US" sz="1600" b="1">
                <a:effectLst/>
              </a:rPr>
              <a:t>Fetal exams</a:t>
            </a:r>
          </a:p>
          <a:p>
            <a:pPr marL="119063" indent="-119063" eaLnBrk="0" hangingPunct="0">
              <a:buFontTx/>
              <a:buChar char="•"/>
            </a:pPr>
            <a:r>
              <a:rPr lang="en-US" sz="1600" b="1">
                <a:effectLst/>
              </a:rPr>
              <a:t>External</a:t>
            </a:r>
          </a:p>
          <a:p>
            <a:pPr marL="119063" indent="-119063" eaLnBrk="0" hangingPunct="0">
              <a:buFontTx/>
              <a:buChar char="•"/>
            </a:pPr>
            <a:r>
              <a:rPr lang="en-US" sz="1600" b="1">
                <a:effectLst/>
              </a:rPr>
              <a:t>Visceral</a:t>
            </a:r>
          </a:p>
          <a:p>
            <a:pPr marL="119063" indent="-119063" eaLnBrk="0" hangingPunct="0">
              <a:buFontTx/>
              <a:buChar char="•"/>
            </a:pPr>
            <a:r>
              <a:rPr lang="en-US" sz="1600" b="1">
                <a:effectLst/>
              </a:rPr>
              <a:t>Skeletal </a:t>
            </a:r>
          </a:p>
        </p:txBody>
      </p:sp>
      <p:sp>
        <p:nvSpPr>
          <p:cNvPr id="15379" name="Text Box 19"/>
          <p:cNvSpPr txBox="1">
            <a:spLocks noChangeArrowheads="1"/>
          </p:cNvSpPr>
          <p:nvPr/>
        </p:nvSpPr>
        <p:spPr bwMode="auto">
          <a:xfrm>
            <a:off x="6788129" y="3213100"/>
            <a:ext cx="1407628" cy="830997"/>
          </a:xfrm>
          <a:prstGeom prst="rect">
            <a:avLst/>
          </a:prstGeom>
          <a:solidFill>
            <a:srgbClr val="D7E3FD"/>
          </a:solidFill>
          <a:ln w="9525">
            <a:solidFill>
              <a:schemeClr val="tx1"/>
            </a:solidFill>
            <a:miter lim="800000"/>
            <a:headEnd/>
            <a:tailEnd/>
          </a:ln>
        </p:spPr>
        <p:txBody>
          <a:bodyPr wrap="none">
            <a:spAutoFit/>
          </a:bodyPr>
          <a:lstStyle/>
          <a:p>
            <a:pPr algn="ctr" eaLnBrk="0" hangingPunct="0"/>
            <a:r>
              <a:rPr lang="en-US" sz="1600" b="1">
                <a:effectLst/>
              </a:rPr>
              <a:t>End of</a:t>
            </a:r>
          </a:p>
          <a:p>
            <a:pPr algn="ctr" eaLnBrk="0" hangingPunct="0"/>
            <a:r>
              <a:rPr lang="en-US" sz="1600" b="1">
                <a:effectLst/>
              </a:rPr>
              <a:t>major </a:t>
            </a:r>
          </a:p>
          <a:p>
            <a:pPr algn="ctr" eaLnBrk="0" hangingPunct="0"/>
            <a:r>
              <a:rPr lang="en-US" sz="1600" b="1">
                <a:effectLst/>
              </a:rPr>
              <a:t>organogenesis</a:t>
            </a:r>
          </a:p>
        </p:txBody>
      </p:sp>
      <p:sp>
        <p:nvSpPr>
          <p:cNvPr id="15380" name="Rectangle 20"/>
          <p:cNvSpPr>
            <a:spLocks noChangeArrowheads="1"/>
          </p:cNvSpPr>
          <p:nvPr/>
        </p:nvSpPr>
        <p:spPr bwMode="auto">
          <a:xfrm>
            <a:off x="304800" y="4876800"/>
            <a:ext cx="5283200" cy="1079500"/>
          </a:xfrm>
          <a:prstGeom prst="rect">
            <a:avLst/>
          </a:prstGeom>
          <a:solidFill>
            <a:srgbClr val="D7E3FD"/>
          </a:solidFill>
          <a:ln w="9525">
            <a:solidFill>
              <a:schemeClr val="tx1"/>
            </a:solidFill>
            <a:miter lim="800000"/>
            <a:headEnd/>
            <a:tailEnd/>
          </a:ln>
        </p:spPr>
        <p:txBody>
          <a:bodyPr>
            <a:spAutoFit/>
          </a:bodyPr>
          <a:lstStyle/>
          <a:p>
            <a:pPr marL="284163" lvl="1" indent="-169863"/>
            <a:r>
              <a:rPr lang="en-US" sz="1600" b="1">
                <a:effectLst/>
              </a:rPr>
              <a:t>Biologics:  Immunologic Testing</a:t>
            </a:r>
          </a:p>
          <a:p>
            <a:pPr marL="284163" lvl="1" indent="-169863">
              <a:buFontTx/>
              <a:buChar char="•"/>
            </a:pPr>
            <a:r>
              <a:rPr lang="en-US" sz="1600" b="1">
                <a:effectLst/>
              </a:rPr>
              <a:t>  Flow cytometry (mother)</a:t>
            </a:r>
          </a:p>
          <a:p>
            <a:pPr marL="284163" lvl="1" indent="-169863">
              <a:buFontTx/>
              <a:buChar char="•"/>
            </a:pPr>
            <a:r>
              <a:rPr lang="en-US" sz="1600" b="1">
                <a:effectLst/>
              </a:rPr>
              <a:t>  Immunoglobulins (mother)</a:t>
            </a:r>
          </a:p>
          <a:p>
            <a:pPr marL="284163" lvl="1" indent="-169863">
              <a:buFontTx/>
              <a:buChar char="•"/>
            </a:pPr>
            <a:r>
              <a:rPr lang="en-US" sz="1600" b="1">
                <a:effectLst/>
              </a:rPr>
              <a:t>  Immunohistochemistry (fetus)</a:t>
            </a:r>
          </a:p>
        </p:txBody>
      </p:sp>
      <p:sp>
        <p:nvSpPr>
          <p:cNvPr id="17429" name="Line 21"/>
          <p:cNvSpPr>
            <a:spLocks noChangeShapeType="1"/>
          </p:cNvSpPr>
          <p:nvPr/>
        </p:nvSpPr>
        <p:spPr bwMode="auto">
          <a:xfrm>
            <a:off x="4897967" y="3019425"/>
            <a:ext cx="2641600" cy="0"/>
          </a:xfrm>
          <a:prstGeom prst="line">
            <a:avLst/>
          </a:prstGeom>
          <a:noFill/>
          <a:ln w="76200">
            <a:solidFill>
              <a:srgbClr val="990000"/>
            </a:solidFill>
            <a:round/>
            <a:headEnd/>
            <a:tailEnd/>
          </a:ln>
        </p:spPr>
        <p:txBody>
          <a:bodyPr/>
          <a:lstStyle/>
          <a:p>
            <a:pPr>
              <a:defRPr/>
            </a:pPr>
            <a:endParaRPr lang="en-US"/>
          </a:p>
        </p:txBody>
      </p:sp>
      <p:sp>
        <p:nvSpPr>
          <p:cNvPr id="17430" name="Line 22"/>
          <p:cNvSpPr>
            <a:spLocks noChangeShapeType="1"/>
          </p:cNvSpPr>
          <p:nvPr/>
        </p:nvSpPr>
        <p:spPr bwMode="auto">
          <a:xfrm>
            <a:off x="4876800" y="1676400"/>
            <a:ext cx="2641600" cy="0"/>
          </a:xfrm>
          <a:prstGeom prst="line">
            <a:avLst/>
          </a:prstGeom>
          <a:noFill/>
          <a:ln w="38100">
            <a:solidFill>
              <a:srgbClr val="990000"/>
            </a:solidFill>
            <a:round/>
            <a:headEnd/>
            <a:tailEnd/>
          </a:ln>
        </p:spPr>
        <p:txBody>
          <a:bodyPr/>
          <a:lstStyle/>
          <a:p>
            <a:pPr>
              <a:defRPr/>
            </a:pPr>
            <a:endParaRPr lang="en-US"/>
          </a:p>
        </p:txBody>
      </p:sp>
      <p:sp>
        <p:nvSpPr>
          <p:cNvPr id="15383" name="Text Box 23"/>
          <p:cNvSpPr txBox="1">
            <a:spLocks noChangeArrowheads="1"/>
          </p:cNvSpPr>
          <p:nvPr/>
        </p:nvSpPr>
        <p:spPr bwMode="auto">
          <a:xfrm>
            <a:off x="6197600" y="4114801"/>
            <a:ext cx="1957139" cy="584775"/>
          </a:xfrm>
          <a:prstGeom prst="rect">
            <a:avLst/>
          </a:prstGeom>
          <a:noFill/>
          <a:ln w="9525">
            <a:noFill/>
            <a:miter lim="800000"/>
            <a:headEnd/>
            <a:tailEnd/>
          </a:ln>
        </p:spPr>
        <p:txBody>
          <a:bodyPr wrap="none">
            <a:spAutoFit/>
          </a:bodyPr>
          <a:lstStyle/>
          <a:p>
            <a:r>
              <a:rPr lang="en-US" sz="1600">
                <a:solidFill>
                  <a:srgbClr val="800000"/>
                </a:solidFill>
                <a:effectLst/>
              </a:rPr>
              <a:t>Note: extend dosing?</a:t>
            </a:r>
          </a:p>
          <a:p>
            <a:r>
              <a:rPr lang="en-US" sz="1600">
                <a:solidFill>
                  <a:srgbClr val="800000"/>
                </a:solidFill>
                <a:effectLst/>
              </a:rPr>
              <a:t>(e.g., MAb’s) </a:t>
            </a:r>
          </a:p>
        </p:txBody>
      </p:sp>
      <p:sp>
        <p:nvSpPr>
          <p:cNvPr id="477208" name="Line 24"/>
          <p:cNvSpPr>
            <a:spLocks noChangeShapeType="1"/>
          </p:cNvSpPr>
          <p:nvPr/>
        </p:nvSpPr>
        <p:spPr bwMode="auto">
          <a:xfrm>
            <a:off x="7518400" y="2895600"/>
            <a:ext cx="2032000" cy="0"/>
          </a:xfrm>
          <a:prstGeom prst="line">
            <a:avLst/>
          </a:prstGeom>
          <a:noFill/>
          <a:ln w="76200">
            <a:solidFill>
              <a:srgbClr val="990000"/>
            </a:solidFill>
            <a:prstDash val="sysDot"/>
            <a:round/>
            <a:headEnd/>
            <a:tailEnd/>
          </a:ln>
        </p:spPr>
        <p:txBody>
          <a:bodyPr/>
          <a:lstStyle/>
          <a:p>
            <a:pPr>
              <a:defRPr/>
            </a:pPr>
            <a:endParaRPr lang="en-US"/>
          </a:p>
        </p:txBody>
      </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03200" y="228601"/>
            <a:ext cx="11684000" cy="874713"/>
          </a:xfrm>
        </p:spPr>
        <p:txBody>
          <a:bodyPr/>
          <a:lstStyle/>
          <a:p>
            <a:r>
              <a:rPr lang="en-US" sz="3200" smtClean="0">
                <a:solidFill>
                  <a:srgbClr val="003399"/>
                </a:solidFill>
              </a:rPr>
              <a:t>Pre-Postnatal Development Study (PPND)</a:t>
            </a:r>
          </a:p>
        </p:txBody>
      </p:sp>
      <p:sp>
        <p:nvSpPr>
          <p:cNvPr id="18435" name="Line 3"/>
          <p:cNvSpPr>
            <a:spLocks noChangeShapeType="1"/>
          </p:cNvSpPr>
          <p:nvPr/>
        </p:nvSpPr>
        <p:spPr bwMode="auto">
          <a:xfrm>
            <a:off x="1902884" y="3314700"/>
            <a:ext cx="9226549" cy="12700"/>
          </a:xfrm>
          <a:prstGeom prst="line">
            <a:avLst/>
          </a:prstGeom>
          <a:noFill/>
          <a:ln w="57150">
            <a:solidFill>
              <a:schemeClr val="tx1"/>
            </a:solidFill>
            <a:round/>
            <a:headEnd/>
            <a:tailEnd type="triangle" w="med" len="med"/>
          </a:ln>
        </p:spPr>
        <p:txBody>
          <a:bodyPr/>
          <a:lstStyle/>
          <a:p>
            <a:pPr>
              <a:defRPr/>
            </a:pPr>
            <a:endParaRPr lang="en-US"/>
          </a:p>
        </p:txBody>
      </p:sp>
      <p:sp>
        <p:nvSpPr>
          <p:cNvPr id="16388" name="Text Box 4"/>
          <p:cNvSpPr txBox="1">
            <a:spLocks noChangeArrowheads="1"/>
          </p:cNvSpPr>
          <p:nvPr/>
        </p:nvSpPr>
        <p:spPr bwMode="auto">
          <a:xfrm>
            <a:off x="998265" y="2901951"/>
            <a:ext cx="1150956" cy="830997"/>
          </a:xfrm>
          <a:prstGeom prst="rect">
            <a:avLst/>
          </a:prstGeom>
          <a:solidFill>
            <a:srgbClr val="D7E3FD"/>
          </a:solidFill>
          <a:ln w="9525">
            <a:solidFill>
              <a:schemeClr val="tx1"/>
            </a:solidFill>
            <a:miter lim="800000"/>
            <a:headEnd/>
            <a:tailEnd/>
          </a:ln>
        </p:spPr>
        <p:txBody>
          <a:bodyPr wrap="none">
            <a:spAutoFit/>
          </a:bodyPr>
          <a:lstStyle/>
          <a:p>
            <a:pPr algn="ctr" eaLnBrk="0" hangingPunct="0"/>
            <a:r>
              <a:rPr lang="en-US" sz="1600" b="1">
                <a:effectLst/>
              </a:rPr>
              <a:t>Cycle</a:t>
            </a:r>
          </a:p>
          <a:p>
            <a:pPr algn="ctr" eaLnBrk="0" hangingPunct="0"/>
            <a:r>
              <a:rPr lang="en-US" sz="1600" b="1">
                <a:effectLst/>
              </a:rPr>
              <a:t>checks</a:t>
            </a:r>
          </a:p>
          <a:p>
            <a:pPr algn="ctr" eaLnBrk="0" hangingPunct="0"/>
            <a:r>
              <a:rPr lang="en-US" sz="1600" b="1">
                <a:effectLst/>
              </a:rPr>
              <a:t>2-3 months</a:t>
            </a:r>
          </a:p>
        </p:txBody>
      </p:sp>
      <p:sp>
        <p:nvSpPr>
          <p:cNvPr id="18437" name="Line 5"/>
          <p:cNvSpPr>
            <a:spLocks noChangeShapeType="1"/>
          </p:cNvSpPr>
          <p:nvPr/>
        </p:nvSpPr>
        <p:spPr bwMode="auto">
          <a:xfrm>
            <a:off x="3179233" y="3092450"/>
            <a:ext cx="0" cy="446088"/>
          </a:xfrm>
          <a:prstGeom prst="line">
            <a:avLst/>
          </a:prstGeom>
          <a:noFill/>
          <a:ln w="38100">
            <a:solidFill>
              <a:schemeClr val="tx1"/>
            </a:solidFill>
            <a:round/>
            <a:headEnd/>
            <a:tailEnd/>
          </a:ln>
        </p:spPr>
        <p:txBody>
          <a:bodyPr/>
          <a:lstStyle/>
          <a:p>
            <a:pPr>
              <a:defRPr/>
            </a:pPr>
            <a:endParaRPr lang="en-US"/>
          </a:p>
        </p:txBody>
      </p:sp>
      <p:sp>
        <p:nvSpPr>
          <p:cNvPr id="18438" name="Line 6"/>
          <p:cNvSpPr>
            <a:spLocks noChangeShapeType="1"/>
          </p:cNvSpPr>
          <p:nvPr/>
        </p:nvSpPr>
        <p:spPr bwMode="auto">
          <a:xfrm>
            <a:off x="4897967" y="3092450"/>
            <a:ext cx="0" cy="446088"/>
          </a:xfrm>
          <a:prstGeom prst="line">
            <a:avLst/>
          </a:prstGeom>
          <a:noFill/>
          <a:ln w="38100">
            <a:solidFill>
              <a:schemeClr val="tx1"/>
            </a:solidFill>
            <a:round/>
            <a:headEnd/>
            <a:tailEnd/>
          </a:ln>
        </p:spPr>
        <p:txBody>
          <a:bodyPr/>
          <a:lstStyle/>
          <a:p>
            <a:pPr>
              <a:defRPr/>
            </a:pPr>
            <a:endParaRPr lang="en-US"/>
          </a:p>
        </p:txBody>
      </p:sp>
      <p:sp>
        <p:nvSpPr>
          <p:cNvPr id="18439" name="Line 7"/>
          <p:cNvSpPr>
            <a:spLocks noChangeShapeType="1"/>
          </p:cNvSpPr>
          <p:nvPr/>
        </p:nvSpPr>
        <p:spPr bwMode="auto">
          <a:xfrm>
            <a:off x="7564967" y="3092450"/>
            <a:ext cx="0" cy="446088"/>
          </a:xfrm>
          <a:prstGeom prst="line">
            <a:avLst/>
          </a:prstGeom>
          <a:noFill/>
          <a:ln w="38100">
            <a:solidFill>
              <a:schemeClr val="tx1"/>
            </a:solidFill>
            <a:round/>
            <a:headEnd/>
            <a:tailEnd/>
          </a:ln>
        </p:spPr>
        <p:txBody>
          <a:bodyPr/>
          <a:lstStyle/>
          <a:p>
            <a:pPr>
              <a:defRPr/>
            </a:pPr>
            <a:endParaRPr lang="en-US"/>
          </a:p>
        </p:txBody>
      </p:sp>
      <p:sp>
        <p:nvSpPr>
          <p:cNvPr id="18440" name="Line 8"/>
          <p:cNvSpPr>
            <a:spLocks noChangeShapeType="1"/>
          </p:cNvSpPr>
          <p:nvPr/>
        </p:nvSpPr>
        <p:spPr bwMode="auto">
          <a:xfrm>
            <a:off x="9546167" y="3092450"/>
            <a:ext cx="0" cy="446088"/>
          </a:xfrm>
          <a:prstGeom prst="line">
            <a:avLst/>
          </a:prstGeom>
          <a:noFill/>
          <a:ln w="38100">
            <a:solidFill>
              <a:schemeClr val="tx1"/>
            </a:solidFill>
            <a:round/>
            <a:headEnd/>
            <a:tailEnd/>
          </a:ln>
        </p:spPr>
        <p:txBody>
          <a:bodyPr/>
          <a:lstStyle/>
          <a:p>
            <a:pPr>
              <a:defRPr/>
            </a:pPr>
            <a:endParaRPr lang="en-US"/>
          </a:p>
        </p:txBody>
      </p:sp>
      <p:sp>
        <p:nvSpPr>
          <p:cNvPr id="16393" name="Text Box 9"/>
          <p:cNvSpPr txBox="1">
            <a:spLocks noChangeArrowheads="1"/>
          </p:cNvSpPr>
          <p:nvPr/>
        </p:nvSpPr>
        <p:spPr bwMode="auto">
          <a:xfrm>
            <a:off x="2858216" y="2727326"/>
            <a:ext cx="639919" cy="400110"/>
          </a:xfrm>
          <a:prstGeom prst="rect">
            <a:avLst/>
          </a:prstGeom>
          <a:noFill/>
          <a:ln w="9525">
            <a:noFill/>
            <a:miter lim="800000"/>
            <a:headEnd/>
            <a:tailEnd/>
          </a:ln>
        </p:spPr>
        <p:txBody>
          <a:bodyPr wrap="none">
            <a:spAutoFit/>
          </a:bodyPr>
          <a:lstStyle/>
          <a:p>
            <a:pPr algn="ctr" eaLnBrk="0" hangingPunct="0"/>
            <a:r>
              <a:rPr lang="en-US" sz="2000" b="1">
                <a:effectLst/>
              </a:rPr>
              <a:t>GD0</a:t>
            </a:r>
          </a:p>
        </p:txBody>
      </p:sp>
      <p:sp>
        <p:nvSpPr>
          <p:cNvPr id="16394" name="Text Box 10"/>
          <p:cNvSpPr txBox="1">
            <a:spLocks noChangeArrowheads="1"/>
          </p:cNvSpPr>
          <p:nvPr/>
        </p:nvSpPr>
        <p:spPr bwMode="auto">
          <a:xfrm>
            <a:off x="4345027" y="2727326"/>
            <a:ext cx="1107996" cy="400110"/>
          </a:xfrm>
          <a:prstGeom prst="rect">
            <a:avLst/>
          </a:prstGeom>
          <a:noFill/>
          <a:ln w="9525">
            <a:noFill/>
            <a:miter lim="800000"/>
            <a:headEnd/>
            <a:tailEnd/>
          </a:ln>
        </p:spPr>
        <p:txBody>
          <a:bodyPr wrap="none">
            <a:spAutoFit/>
          </a:bodyPr>
          <a:lstStyle/>
          <a:p>
            <a:pPr algn="ctr" eaLnBrk="0" hangingPunct="0"/>
            <a:r>
              <a:rPr lang="en-US" sz="2000" b="1">
                <a:effectLst/>
              </a:rPr>
              <a:t>GD18-20</a:t>
            </a:r>
          </a:p>
        </p:txBody>
      </p:sp>
      <p:sp>
        <p:nvSpPr>
          <p:cNvPr id="16395" name="Text Box 11"/>
          <p:cNvSpPr txBox="1">
            <a:spLocks noChangeArrowheads="1"/>
          </p:cNvSpPr>
          <p:nvPr/>
        </p:nvSpPr>
        <p:spPr bwMode="auto">
          <a:xfrm>
            <a:off x="7114106" y="2727326"/>
            <a:ext cx="899605" cy="400110"/>
          </a:xfrm>
          <a:prstGeom prst="rect">
            <a:avLst/>
          </a:prstGeom>
          <a:noFill/>
          <a:ln w="9525">
            <a:noFill/>
            <a:miter lim="800000"/>
            <a:headEnd/>
            <a:tailEnd/>
          </a:ln>
        </p:spPr>
        <p:txBody>
          <a:bodyPr wrap="none">
            <a:spAutoFit/>
          </a:bodyPr>
          <a:lstStyle/>
          <a:p>
            <a:pPr algn="ctr" eaLnBrk="0" hangingPunct="0"/>
            <a:r>
              <a:rPr lang="en-US" sz="2000" b="1">
                <a:effectLst/>
              </a:rPr>
              <a:t>GD160</a:t>
            </a:r>
          </a:p>
        </p:txBody>
      </p:sp>
      <p:sp>
        <p:nvSpPr>
          <p:cNvPr id="16396" name="Text Box 12"/>
          <p:cNvSpPr txBox="1">
            <a:spLocks noChangeArrowheads="1"/>
          </p:cNvSpPr>
          <p:nvPr/>
        </p:nvSpPr>
        <p:spPr bwMode="auto">
          <a:xfrm>
            <a:off x="9212352" y="2743201"/>
            <a:ext cx="1207382" cy="400110"/>
          </a:xfrm>
          <a:prstGeom prst="rect">
            <a:avLst/>
          </a:prstGeom>
          <a:noFill/>
          <a:ln w="9525">
            <a:noFill/>
            <a:miter lim="800000"/>
            <a:headEnd/>
            <a:tailEnd/>
          </a:ln>
        </p:spPr>
        <p:txBody>
          <a:bodyPr wrap="none">
            <a:spAutoFit/>
          </a:bodyPr>
          <a:lstStyle/>
          <a:p>
            <a:pPr algn="ctr" eaLnBrk="0" hangingPunct="0"/>
            <a:r>
              <a:rPr lang="en-US" sz="2000" b="1">
                <a:effectLst/>
              </a:rPr>
              <a:t>PP 3-12M</a:t>
            </a:r>
          </a:p>
        </p:txBody>
      </p:sp>
      <p:sp>
        <p:nvSpPr>
          <p:cNvPr id="16397" name="Text Box 13"/>
          <p:cNvSpPr txBox="1">
            <a:spLocks noChangeArrowheads="1"/>
          </p:cNvSpPr>
          <p:nvPr/>
        </p:nvSpPr>
        <p:spPr bwMode="auto">
          <a:xfrm>
            <a:off x="4743592" y="1143000"/>
            <a:ext cx="2785250" cy="769441"/>
          </a:xfrm>
          <a:prstGeom prst="rect">
            <a:avLst/>
          </a:prstGeom>
          <a:noFill/>
          <a:ln w="9525">
            <a:noFill/>
            <a:miter lim="800000"/>
            <a:headEnd/>
            <a:tailEnd/>
          </a:ln>
        </p:spPr>
        <p:txBody>
          <a:bodyPr wrap="none">
            <a:spAutoFit/>
          </a:bodyPr>
          <a:lstStyle/>
          <a:p>
            <a:pPr algn="ctr" eaLnBrk="0" hangingPunct="0"/>
            <a:r>
              <a:rPr lang="en-US" sz="2200" b="1">
                <a:solidFill>
                  <a:srgbClr val="990000"/>
                </a:solidFill>
                <a:effectLst/>
              </a:rPr>
              <a:t>Treatment/</a:t>
            </a:r>
          </a:p>
          <a:p>
            <a:pPr algn="ctr" eaLnBrk="0" hangingPunct="0"/>
            <a:r>
              <a:rPr lang="en-US" sz="2200" b="1">
                <a:solidFill>
                  <a:srgbClr val="990000"/>
                </a:solidFill>
                <a:effectLst/>
              </a:rPr>
              <a:t>Pregnancy Monitoring</a:t>
            </a:r>
          </a:p>
        </p:txBody>
      </p:sp>
      <p:sp>
        <p:nvSpPr>
          <p:cNvPr id="16398" name="Text Box 14"/>
          <p:cNvSpPr txBox="1">
            <a:spLocks noChangeArrowheads="1"/>
          </p:cNvSpPr>
          <p:nvPr/>
        </p:nvSpPr>
        <p:spPr bwMode="auto">
          <a:xfrm>
            <a:off x="3951818" y="3540126"/>
            <a:ext cx="1238159" cy="830997"/>
          </a:xfrm>
          <a:prstGeom prst="rect">
            <a:avLst/>
          </a:prstGeom>
          <a:solidFill>
            <a:srgbClr val="D7E3FD"/>
          </a:solidFill>
          <a:ln w="9525">
            <a:solidFill>
              <a:schemeClr val="tx1"/>
            </a:solidFill>
            <a:miter lim="800000"/>
            <a:headEnd/>
            <a:tailEnd/>
          </a:ln>
        </p:spPr>
        <p:txBody>
          <a:bodyPr wrap="none">
            <a:spAutoFit/>
          </a:bodyPr>
          <a:lstStyle/>
          <a:p>
            <a:pPr eaLnBrk="0" hangingPunct="0"/>
            <a:r>
              <a:rPr lang="en-US" sz="1600" b="1">
                <a:effectLst/>
              </a:rPr>
              <a:t>Confirm</a:t>
            </a:r>
          </a:p>
          <a:p>
            <a:pPr eaLnBrk="0" hangingPunct="0"/>
            <a:r>
              <a:rPr lang="en-US" sz="1600" b="1">
                <a:effectLst/>
              </a:rPr>
              <a:t>pregnancy</a:t>
            </a:r>
          </a:p>
          <a:p>
            <a:pPr eaLnBrk="0" hangingPunct="0"/>
            <a:r>
              <a:rPr lang="en-US" sz="1600" b="1">
                <a:effectLst/>
              </a:rPr>
              <a:t>(ultrasound)</a:t>
            </a:r>
          </a:p>
        </p:txBody>
      </p:sp>
      <p:sp>
        <p:nvSpPr>
          <p:cNvPr id="16399" name="Text Box 15"/>
          <p:cNvSpPr txBox="1">
            <a:spLocks noChangeArrowheads="1"/>
          </p:cNvSpPr>
          <p:nvPr/>
        </p:nvSpPr>
        <p:spPr bwMode="auto">
          <a:xfrm>
            <a:off x="2782235" y="3567114"/>
            <a:ext cx="791883" cy="338554"/>
          </a:xfrm>
          <a:prstGeom prst="rect">
            <a:avLst/>
          </a:prstGeom>
          <a:solidFill>
            <a:srgbClr val="D7E3FD"/>
          </a:solidFill>
          <a:ln w="9525">
            <a:solidFill>
              <a:schemeClr val="tx1"/>
            </a:solidFill>
            <a:miter lim="800000"/>
            <a:headEnd/>
            <a:tailEnd/>
          </a:ln>
        </p:spPr>
        <p:txBody>
          <a:bodyPr wrap="none">
            <a:spAutoFit/>
          </a:bodyPr>
          <a:lstStyle/>
          <a:p>
            <a:pPr algn="ctr" eaLnBrk="0" hangingPunct="0"/>
            <a:r>
              <a:rPr lang="en-US" sz="1600" b="1">
                <a:effectLst/>
              </a:rPr>
              <a:t>Mating</a:t>
            </a:r>
          </a:p>
        </p:txBody>
      </p:sp>
      <p:sp>
        <p:nvSpPr>
          <p:cNvPr id="16400" name="Text Box 16"/>
          <p:cNvSpPr txBox="1">
            <a:spLocks noChangeArrowheads="1"/>
          </p:cNvSpPr>
          <p:nvPr/>
        </p:nvSpPr>
        <p:spPr bwMode="auto">
          <a:xfrm>
            <a:off x="9347200" y="3505201"/>
            <a:ext cx="2743200" cy="346075"/>
          </a:xfrm>
          <a:prstGeom prst="rect">
            <a:avLst/>
          </a:prstGeom>
          <a:solidFill>
            <a:srgbClr val="D7E3FD"/>
          </a:solidFill>
          <a:ln w="9525">
            <a:solidFill>
              <a:schemeClr val="tx1"/>
            </a:solidFill>
            <a:miter lim="800000"/>
            <a:headEnd/>
            <a:tailEnd/>
          </a:ln>
        </p:spPr>
        <p:txBody>
          <a:bodyPr>
            <a:spAutoFit/>
          </a:bodyPr>
          <a:lstStyle/>
          <a:p>
            <a:pPr marL="119063" indent="-119063"/>
            <a:r>
              <a:rPr lang="en-US" sz="1600" b="1">
                <a:effectLst/>
              </a:rPr>
              <a:t>Infant necropsy</a:t>
            </a:r>
          </a:p>
        </p:txBody>
      </p:sp>
      <p:sp>
        <p:nvSpPr>
          <p:cNvPr id="16401" name="Text Box 17"/>
          <p:cNvSpPr txBox="1">
            <a:spLocks noChangeArrowheads="1"/>
          </p:cNvSpPr>
          <p:nvPr/>
        </p:nvSpPr>
        <p:spPr bwMode="auto">
          <a:xfrm>
            <a:off x="6197600" y="3521076"/>
            <a:ext cx="2107372" cy="1323439"/>
          </a:xfrm>
          <a:prstGeom prst="rect">
            <a:avLst/>
          </a:prstGeom>
          <a:solidFill>
            <a:srgbClr val="D7E3FD"/>
          </a:solidFill>
          <a:ln w="9525">
            <a:solidFill>
              <a:schemeClr val="tx1"/>
            </a:solidFill>
            <a:miter lim="800000"/>
            <a:headEnd/>
            <a:tailEnd/>
          </a:ln>
        </p:spPr>
        <p:txBody>
          <a:bodyPr wrap="none">
            <a:spAutoFit/>
          </a:bodyPr>
          <a:lstStyle/>
          <a:p>
            <a:r>
              <a:rPr lang="en-US" sz="1600" b="1">
                <a:effectLst/>
              </a:rPr>
              <a:t>Delivery</a:t>
            </a:r>
          </a:p>
          <a:p>
            <a:pPr>
              <a:buFontTx/>
              <a:buChar char="•"/>
            </a:pPr>
            <a:r>
              <a:rPr lang="en-US" sz="1600" b="1">
                <a:effectLst/>
              </a:rPr>
              <a:t> Mothers: blood/milk</a:t>
            </a:r>
          </a:p>
          <a:p>
            <a:pPr>
              <a:buFontTx/>
              <a:buChar char="•"/>
            </a:pPr>
            <a:r>
              <a:rPr lang="en-US" sz="1600" b="1">
                <a:effectLst/>
              </a:rPr>
              <a:t> Infants: blood, </a:t>
            </a:r>
          </a:p>
          <a:p>
            <a:r>
              <a:rPr lang="en-US" sz="1600" b="1">
                <a:effectLst/>
              </a:rPr>
              <a:t>  physical exams,</a:t>
            </a:r>
          </a:p>
          <a:p>
            <a:r>
              <a:rPr lang="en-US" sz="1600" b="1">
                <a:effectLst/>
              </a:rPr>
              <a:t>  neurobehavior</a:t>
            </a:r>
          </a:p>
        </p:txBody>
      </p:sp>
      <p:sp>
        <p:nvSpPr>
          <p:cNvPr id="18450" name="Line 18"/>
          <p:cNvSpPr>
            <a:spLocks noChangeShapeType="1"/>
          </p:cNvSpPr>
          <p:nvPr/>
        </p:nvSpPr>
        <p:spPr bwMode="auto">
          <a:xfrm>
            <a:off x="4897967" y="3314700"/>
            <a:ext cx="2641600" cy="0"/>
          </a:xfrm>
          <a:prstGeom prst="line">
            <a:avLst/>
          </a:prstGeom>
          <a:noFill/>
          <a:ln w="76200">
            <a:solidFill>
              <a:srgbClr val="990000"/>
            </a:solidFill>
            <a:round/>
            <a:headEnd/>
            <a:tailEnd/>
          </a:ln>
        </p:spPr>
        <p:txBody>
          <a:bodyPr/>
          <a:lstStyle/>
          <a:p>
            <a:pPr>
              <a:defRPr/>
            </a:pPr>
            <a:endParaRPr lang="en-US"/>
          </a:p>
        </p:txBody>
      </p:sp>
      <p:sp>
        <p:nvSpPr>
          <p:cNvPr id="18451" name="Line 19"/>
          <p:cNvSpPr>
            <a:spLocks noChangeShapeType="1"/>
          </p:cNvSpPr>
          <p:nvPr/>
        </p:nvSpPr>
        <p:spPr bwMode="auto">
          <a:xfrm>
            <a:off x="4874684" y="1905000"/>
            <a:ext cx="2641600" cy="0"/>
          </a:xfrm>
          <a:prstGeom prst="line">
            <a:avLst/>
          </a:prstGeom>
          <a:noFill/>
          <a:ln w="38100">
            <a:solidFill>
              <a:srgbClr val="990000"/>
            </a:solidFill>
            <a:round/>
            <a:headEnd/>
            <a:tailEnd/>
          </a:ln>
        </p:spPr>
        <p:txBody>
          <a:bodyPr/>
          <a:lstStyle/>
          <a:p>
            <a:pPr>
              <a:defRPr/>
            </a:pPr>
            <a:endParaRPr lang="en-US"/>
          </a:p>
        </p:txBody>
      </p:sp>
      <p:sp>
        <p:nvSpPr>
          <p:cNvPr id="18452" name="Line 20"/>
          <p:cNvSpPr>
            <a:spLocks noChangeShapeType="1"/>
          </p:cNvSpPr>
          <p:nvPr/>
        </p:nvSpPr>
        <p:spPr bwMode="auto">
          <a:xfrm>
            <a:off x="7518400" y="2408238"/>
            <a:ext cx="1930400" cy="0"/>
          </a:xfrm>
          <a:prstGeom prst="line">
            <a:avLst/>
          </a:prstGeom>
          <a:noFill/>
          <a:ln w="38100">
            <a:solidFill>
              <a:srgbClr val="0000FF"/>
            </a:solidFill>
            <a:round/>
            <a:headEnd/>
            <a:tailEnd/>
          </a:ln>
        </p:spPr>
        <p:txBody>
          <a:bodyPr/>
          <a:lstStyle/>
          <a:p>
            <a:pPr>
              <a:defRPr/>
            </a:pPr>
            <a:endParaRPr lang="en-US"/>
          </a:p>
        </p:txBody>
      </p:sp>
      <p:sp>
        <p:nvSpPr>
          <p:cNvPr id="16405" name="Text Box 21"/>
          <p:cNvSpPr txBox="1">
            <a:spLocks noChangeArrowheads="1"/>
          </p:cNvSpPr>
          <p:nvPr/>
        </p:nvSpPr>
        <p:spPr bwMode="auto">
          <a:xfrm>
            <a:off x="7356368" y="1981200"/>
            <a:ext cx="2256580" cy="430887"/>
          </a:xfrm>
          <a:prstGeom prst="rect">
            <a:avLst/>
          </a:prstGeom>
          <a:noFill/>
          <a:ln w="9525">
            <a:noFill/>
            <a:miter lim="800000"/>
            <a:headEnd/>
            <a:tailEnd/>
          </a:ln>
        </p:spPr>
        <p:txBody>
          <a:bodyPr wrap="none">
            <a:spAutoFit/>
          </a:bodyPr>
          <a:lstStyle/>
          <a:p>
            <a:pPr algn="ctr" eaLnBrk="0" hangingPunct="0">
              <a:tabLst>
                <a:tab pos="285750" algn="l"/>
              </a:tabLst>
            </a:pPr>
            <a:r>
              <a:rPr lang="en-US" sz="2200" b="1">
                <a:solidFill>
                  <a:srgbClr val="0000FF"/>
                </a:solidFill>
                <a:effectLst/>
              </a:rPr>
              <a:t>Nursing/Behavior</a:t>
            </a:r>
          </a:p>
        </p:txBody>
      </p:sp>
      <p:sp>
        <p:nvSpPr>
          <p:cNvPr id="16406" name="Rectangle 22"/>
          <p:cNvSpPr>
            <a:spLocks noChangeArrowheads="1"/>
          </p:cNvSpPr>
          <p:nvPr/>
        </p:nvSpPr>
        <p:spPr bwMode="auto">
          <a:xfrm>
            <a:off x="1625600" y="5105401"/>
            <a:ext cx="8737600" cy="835025"/>
          </a:xfrm>
          <a:prstGeom prst="rect">
            <a:avLst/>
          </a:prstGeom>
          <a:solidFill>
            <a:srgbClr val="D7E3FD"/>
          </a:solidFill>
          <a:ln w="9525">
            <a:solidFill>
              <a:schemeClr val="tx1"/>
            </a:solidFill>
            <a:miter lim="800000"/>
            <a:headEnd/>
            <a:tailEnd/>
          </a:ln>
        </p:spPr>
        <p:txBody>
          <a:bodyPr>
            <a:spAutoFit/>
          </a:bodyPr>
          <a:lstStyle/>
          <a:p>
            <a:pPr>
              <a:buFontTx/>
              <a:buChar char="•"/>
            </a:pPr>
            <a:r>
              <a:rPr lang="en-US" sz="1600" b="1">
                <a:effectLst/>
              </a:rPr>
              <a:t> Standard tox:  clinical signs, BW, TK, clin path, necropsy/histo</a:t>
            </a:r>
          </a:p>
          <a:p>
            <a:pPr>
              <a:buFontTx/>
              <a:buChar char="•"/>
            </a:pPr>
            <a:r>
              <a:rPr lang="en-US" sz="1600" b="1">
                <a:effectLst/>
              </a:rPr>
              <a:t> Immunologic:  flow cytometry, Ig’s, TDAR (KLH), NK cell, IHC</a:t>
            </a:r>
          </a:p>
          <a:p>
            <a:pPr>
              <a:buFontTx/>
              <a:buChar char="•"/>
            </a:pPr>
            <a:r>
              <a:rPr lang="en-US" sz="1600" b="1">
                <a:effectLst/>
              </a:rPr>
              <a:t> Specialized:  fetal measures, infant behavior/learning</a:t>
            </a:r>
          </a:p>
        </p:txBody>
      </p:sp>
      <p:sp>
        <p:nvSpPr>
          <p:cNvPr id="18455" name="Line 23"/>
          <p:cNvSpPr>
            <a:spLocks noChangeShapeType="1"/>
          </p:cNvSpPr>
          <p:nvPr/>
        </p:nvSpPr>
        <p:spPr bwMode="auto">
          <a:xfrm>
            <a:off x="7581900" y="3314700"/>
            <a:ext cx="1930400" cy="0"/>
          </a:xfrm>
          <a:prstGeom prst="line">
            <a:avLst/>
          </a:prstGeom>
          <a:noFill/>
          <a:ln w="76200">
            <a:solidFill>
              <a:srgbClr val="0000FF"/>
            </a:solidFill>
            <a:round/>
            <a:headEnd/>
            <a:tailEnd/>
          </a:ln>
        </p:spPr>
        <p:txBody>
          <a:bodyPr/>
          <a:lstStyle/>
          <a:p>
            <a:pPr>
              <a:defRPr/>
            </a:pPr>
            <a:endParaRPr lang="en-US"/>
          </a:p>
        </p:txBody>
      </p:sp>
      <p:sp>
        <p:nvSpPr>
          <p:cNvPr id="16408" name="Text Box 24"/>
          <p:cNvSpPr txBox="1">
            <a:spLocks noChangeArrowheads="1"/>
          </p:cNvSpPr>
          <p:nvPr/>
        </p:nvSpPr>
        <p:spPr bwMode="auto">
          <a:xfrm>
            <a:off x="812800" y="5281614"/>
            <a:ext cx="184731" cy="615553"/>
          </a:xfrm>
          <a:prstGeom prst="rect">
            <a:avLst/>
          </a:prstGeom>
          <a:noFill/>
          <a:ln w="9525">
            <a:noFill/>
            <a:miter lim="800000"/>
            <a:headEnd/>
            <a:tailEnd/>
          </a:ln>
        </p:spPr>
        <p:txBody>
          <a:bodyPr wrap="none">
            <a:spAutoFit/>
          </a:bodyPr>
          <a:lstStyle/>
          <a:p>
            <a:endParaRPr lang="en-US" sz="1600" b="1">
              <a:effectLst/>
            </a:endParaRPr>
          </a:p>
          <a:p>
            <a:endParaRPr lang="en-US">
              <a:effectLst/>
            </a:endParaRPr>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p:txBody>
          <a:bodyPr/>
          <a:lstStyle/>
          <a:p>
            <a:r>
              <a:rPr lang="en-US" sz="3200" smtClean="0">
                <a:solidFill>
                  <a:srgbClr val="003399"/>
                </a:solidFill>
              </a:rPr>
              <a:t>Future Vision for NHP DART (2008 SOT)</a:t>
            </a:r>
          </a:p>
        </p:txBody>
      </p:sp>
      <p:sp>
        <p:nvSpPr>
          <p:cNvPr id="17411" name="Rectangle 3"/>
          <p:cNvSpPr>
            <a:spLocks noGrp="1" noChangeArrowheads="1"/>
          </p:cNvSpPr>
          <p:nvPr>
            <p:ph type="subTitle" idx="1"/>
          </p:nvPr>
        </p:nvSpPr>
        <p:spPr>
          <a:xfrm>
            <a:off x="1230313" y="1357313"/>
            <a:ext cx="9627098" cy="4872037"/>
          </a:xfrm>
        </p:spPr>
        <p:txBody>
          <a:bodyPr/>
          <a:lstStyle/>
          <a:p>
            <a:pPr>
              <a:lnSpc>
                <a:spcPct val="90000"/>
              </a:lnSpc>
              <a:buFontTx/>
              <a:buNone/>
            </a:pPr>
            <a:r>
              <a:rPr lang="en-US" dirty="0" smtClean="0">
                <a:solidFill>
                  <a:srgbClr val="990000"/>
                </a:solidFill>
              </a:rPr>
              <a:t>Can a single, well designed study suffice?</a:t>
            </a:r>
          </a:p>
          <a:p>
            <a:pPr>
              <a:lnSpc>
                <a:spcPct val="90000"/>
              </a:lnSpc>
            </a:pPr>
            <a:r>
              <a:rPr lang="en-US" sz="2400" dirty="0" smtClean="0"/>
              <a:t>PPN with EFD evaluations conducted postnatal</a:t>
            </a:r>
          </a:p>
          <a:p>
            <a:pPr lvl="1">
              <a:lnSpc>
                <a:spcPct val="90000"/>
              </a:lnSpc>
            </a:pPr>
            <a:r>
              <a:rPr lang="en-US" dirty="0" smtClean="0"/>
              <a:t>No C-sections</a:t>
            </a:r>
          </a:p>
          <a:p>
            <a:pPr lvl="1">
              <a:lnSpc>
                <a:spcPct val="90000"/>
              </a:lnSpc>
            </a:pPr>
            <a:r>
              <a:rPr lang="en-US" dirty="0" smtClean="0"/>
              <a:t>Conduct “fetal” evaluations in infants</a:t>
            </a:r>
          </a:p>
          <a:p>
            <a:pPr lvl="2">
              <a:lnSpc>
                <a:spcPct val="90000"/>
              </a:lnSpc>
            </a:pPr>
            <a:r>
              <a:rPr lang="en-US" dirty="0" smtClean="0"/>
              <a:t>Skeletal exams by radiograph (Month 1)</a:t>
            </a:r>
          </a:p>
          <a:p>
            <a:pPr lvl="2">
              <a:lnSpc>
                <a:spcPct val="90000"/>
              </a:lnSpc>
            </a:pPr>
            <a:r>
              <a:rPr lang="en-US" dirty="0" smtClean="0"/>
              <a:t>External and visceral exams part of necropsy</a:t>
            </a:r>
          </a:p>
          <a:p>
            <a:pPr>
              <a:lnSpc>
                <a:spcPct val="90000"/>
              </a:lnSpc>
            </a:pPr>
            <a:r>
              <a:rPr lang="en-US" sz="2400" dirty="0" smtClean="0"/>
              <a:t>Use 50% fewer animals + time/cost savings, compared with running separate EFD and PPN studies</a:t>
            </a:r>
          </a:p>
          <a:p>
            <a:pPr>
              <a:lnSpc>
                <a:spcPct val="90000"/>
              </a:lnSpc>
            </a:pPr>
            <a:endParaRPr lang="en-US" sz="2400" dirty="0" smtClean="0">
              <a:solidFill>
                <a:srgbClr val="990000"/>
              </a:solidFill>
            </a:endParaRPr>
          </a:p>
          <a:p>
            <a:pPr>
              <a:lnSpc>
                <a:spcPct val="90000"/>
              </a:lnSpc>
              <a:buFontTx/>
              <a:buNone/>
            </a:pPr>
            <a:r>
              <a:rPr lang="en-US" dirty="0" smtClean="0">
                <a:solidFill>
                  <a:srgbClr val="990000"/>
                </a:solidFill>
              </a:rPr>
              <a:t>Approach defined by ICH and accepted by FDA</a:t>
            </a:r>
          </a:p>
          <a:p>
            <a:pPr lvl="1">
              <a:lnSpc>
                <a:spcPct val="90000"/>
              </a:lnSpc>
              <a:buFontTx/>
              <a:buNone/>
            </a:pPr>
            <a:r>
              <a:rPr lang="en-US" dirty="0" smtClean="0"/>
              <a:t>	 </a:t>
            </a:r>
          </a:p>
          <a:p>
            <a:pPr>
              <a:lnSpc>
                <a:spcPct val="90000"/>
              </a:lnSpc>
            </a:pPr>
            <a:endParaRPr lang="en-US" sz="2400" dirty="0" smtClean="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39184" y="193676"/>
            <a:ext cx="11582400" cy="874713"/>
          </a:xfrm>
        </p:spPr>
        <p:txBody>
          <a:bodyPr/>
          <a:lstStyle/>
          <a:p>
            <a:pPr eaLnBrk="1" hangingPunct="1"/>
            <a:r>
              <a:rPr lang="en-US" sz="3200" smtClean="0">
                <a:solidFill>
                  <a:srgbClr val="003399"/>
                </a:solidFill>
              </a:rPr>
              <a:t>NHP Enhanced PPND Study Design (ePPND)</a:t>
            </a:r>
          </a:p>
        </p:txBody>
      </p:sp>
      <p:sp>
        <p:nvSpPr>
          <p:cNvPr id="19459" name="Line 3"/>
          <p:cNvSpPr>
            <a:spLocks noChangeShapeType="1"/>
          </p:cNvSpPr>
          <p:nvPr/>
        </p:nvSpPr>
        <p:spPr bwMode="auto">
          <a:xfrm>
            <a:off x="1693334" y="4183063"/>
            <a:ext cx="9226551" cy="12700"/>
          </a:xfrm>
          <a:prstGeom prst="line">
            <a:avLst/>
          </a:prstGeom>
          <a:noFill/>
          <a:ln w="57150">
            <a:solidFill>
              <a:schemeClr val="tx1"/>
            </a:solidFill>
            <a:round/>
            <a:headEnd/>
            <a:tailEnd type="triangle" w="med" len="med"/>
          </a:ln>
        </p:spPr>
        <p:txBody>
          <a:bodyPr/>
          <a:lstStyle/>
          <a:p>
            <a:pPr>
              <a:defRPr/>
            </a:pPr>
            <a:endParaRPr lang="en-US"/>
          </a:p>
        </p:txBody>
      </p:sp>
      <p:sp>
        <p:nvSpPr>
          <p:cNvPr id="18436" name="Text Box 4"/>
          <p:cNvSpPr txBox="1">
            <a:spLocks noChangeArrowheads="1"/>
          </p:cNvSpPr>
          <p:nvPr/>
        </p:nvSpPr>
        <p:spPr bwMode="auto">
          <a:xfrm>
            <a:off x="788714" y="3770314"/>
            <a:ext cx="1150956" cy="830997"/>
          </a:xfrm>
          <a:prstGeom prst="rect">
            <a:avLst/>
          </a:prstGeom>
          <a:solidFill>
            <a:srgbClr val="D7E3FD"/>
          </a:solidFill>
          <a:ln w="9525">
            <a:solidFill>
              <a:schemeClr val="tx1"/>
            </a:solidFill>
            <a:miter lim="800000"/>
            <a:headEnd/>
            <a:tailEnd/>
          </a:ln>
        </p:spPr>
        <p:txBody>
          <a:bodyPr wrap="none">
            <a:spAutoFit/>
          </a:bodyPr>
          <a:lstStyle/>
          <a:p>
            <a:pPr algn="ctr" eaLnBrk="0" hangingPunct="0"/>
            <a:r>
              <a:rPr lang="en-US" sz="1600" b="1">
                <a:effectLst/>
              </a:rPr>
              <a:t>Cycle</a:t>
            </a:r>
          </a:p>
          <a:p>
            <a:pPr algn="ctr" eaLnBrk="0" hangingPunct="0"/>
            <a:r>
              <a:rPr lang="en-US" sz="1600" b="1">
                <a:effectLst/>
              </a:rPr>
              <a:t>checks</a:t>
            </a:r>
          </a:p>
          <a:p>
            <a:pPr algn="ctr" eaLnBrk="0" hangingPunct="0"/>
            <a:r>
              <a:rPr lang="en-US" sz="1600" b="1">
                <a:effectLst/>
              </a:rPr>
              <a:t>2-3 months</a:t>
            </a:r>
          </a:p>
        </p:txBody>
      </p:sp>
      <p:sp>
        <p:nvSpPr>
          <p:cNvPr id="24581" name="Line 5"/>
          <p:cNvSpPr>
            <a:spLocks noChangeShapeType="1"/>
          </p:cNvSpPr>
          <p:nvPr/>
        </p:nvSpPr>
        <p:spPr bwMode="auto">
          <a:xfrm>
            <a:off x="2969684" y="3960814"/>
            <a:ext cx="0" cy="446087"/>
          </a:xfrm>
          <a:prstGeom prst="line">
            <a:avLst/>
          </a:prstGeom>
          <a:noFill/>
          <a:ln w="38100">
            <a:solidFill>
              <a:schemeClr val="tx1"/>
            </a:solidFill>
            <a:round/>
            <a:headEnd/>
            <a:tailEnd/>
          </a:ln>
        </p:spPr>
        <p:txBody>
          <a:bodyPr/>
          <a:lstStyle/>
          <a:p>
            <a:pPr>
              <a:defRPr/>
            </a:pPr>
            <a:endParaRPr lang="en-US"/>
          </a:p>
        </p:txBody>
      </p:sp>
      <p:sp>
        <p:nvSpPr>
          <p:cNvPr id="24582" name="Line 6"/>
          <p:cNvSpPr>
            <a:spLocks noChangeShapeType="1"/>
          </p:cNvSpPr>
          <p:nvPr/>
        </p:nvSpPr>
        <p:spPr bwMode="auto">
          <a:xfrm>
            <a:off x="4688417" y="3960814"/>
            <a:ext cx="0" cy="446087"/>
          </a:xfrm>
          <a:prstGeom prst="line">
            <a:avLst/>
          </a:prstGeom>
          <a:noFill/>
          <a:ln w="38100">
            <a:solidFill>
              <a:schemeClr val="tx1"/>
            </a:solidFill>
            <a:round/>
            <a:headEnd/>
            <a:tailEnd/>
          </a:ln>
        </p:spPr>
        <p:txBody>
          <a:bodyPr/>
          <a:lstStyle/>
          <a:p>
            <a:pPr>
              <a:defRPr/>
            </a:pPr>
            <a:endParaRPr lang="en-US"/>
          </a:p>
        </p:txBody>
      </p:sp>
      <p:sp>
        <p:nvSpPr>
          <p:cNvPr id="24583" name="Line 7"/>
          <p:cNvSpPr>
            <a:spLocks noChangeShapeType="1"/>
          </p:cNvSpPr>
          <p:nvPr/>
        </p:nvSpPr>
        <p:spPr bwMode="auto">
          <a:xfrm>
            <a:off x="7355417" y="3960814"/>
            <a:ext cx="0" cy="446087"/>
          </a:xfrm>
          <a:prstGeom prst="line">
            <a:avLst/>
          </a:prstGeom>
          <a:noFill/>
          <a:ln w="38100">
            <a:solidFill>
              <a:schemeClr val="tx1"/>
            </a:solidFill>
            <a:round/>
            <a:headEnd/>
            <a:tailEnd/>
          </a:ln>
        </p:spPr>
        <p:txBody>
          <a:bodyPr/>
          <a:lstStyle/>
          <a:p>
            <a:pPr>
              <a:defRPr/>
            </a:pPr>
            <a:endParaRPr lang="en-US"/>
          </a:p>
        </p:txBody>
      </p:sp>
      <p:sp>
        <p:nvSpPr>
          <p:cNvPr id="24584" name="Line 8"/>
          <p:cNvSpPr>
            <a:spLocks noChangeShapeType="1"/>
          </p:cNvSpPr>
          <p:nvPr/>
        </p:nvSpPr>
        <p:spPr bwMode="auto">
          <a:xfrm>
            <a:off x="10661651" y="3960814"/>
            <a:ext cx="0" cy="446087"/>
          </a:xfrm>
          <a:prstGeom prst="line">
            <a:avLst/>
          </a:prstGeom>
          <a:noFill/>
          <a:ln w="38100">
            <a:solidFill>
              <a:schemeClr val="tx1"/>
            </a:solidFill>
            <a:round/>
            <a:headEnd/>
            <a:tailEnd/>
          </a:ln>
        </p:spPr>
        <p:txBody>
          <a:bodyPr/>
          <a:lstStyle/>
          <a:p>
            <a:pPr>
              <a:defRPr/>
            </a:pPr>
            <a:endParaRPr lang="en-US"/>
          </a:p>
        </p:txBody>
      </p:sp>
      <p:sp>
        <p:nvSpPr>
          <p:cNvPr id="18441" name="Text Box 9"/>
          <p:cNvSpPr txBox="1">
            <a:spLocks noChangeArrowheads="1"/>
          </p:cNvSpPr>
          <p:nvPr/>
        </p:nvSpPr>
        <p:spPr bwMode="auto">
          <a:xfrm>
            <a:off x="2648666" y="3595688"/>
            <a:ext cx="639919" cy="400110"/>
          </a:xfrm>
          <a:prstGeom prst="rect">
            <a:avLst/>
          </a:prstGeom>
          <a:noFill/>
          <a:ln w="9525">
            <a:noFill/>
            <a:miter lim="800000"/>
            <a:headEnd/>
            <a:tailEnd/>
          </a:ln>
        </p:spPr>
        <p:txBody>
          <a:bodyPr wrap="none">
            <a:spAutoFit/>
          </a:bodyPr>
          <a:lstStyle/>
          <a:p>
            <a:pPr algn="ctr" eaLnBrk="0" hangingPunct="0"/>
            <a:r>
              <a:rPr lang="en-US" sz="2000" b="1">
                <a:effectLst/>
              </a:rPr>
              <a:t>GD0</a:t>
            </a:r>
          </a:p>
        </p:txBody>
      </p:sp>
      <p:sp>
        <p:nvSpPr>
          <p:cNvPr id="18442" name="Text Box 10"/>
          <p:cNvSpPr txBox="1">
            <a:spLocks noChangeArrowheads="1"/>
          </p:cNvSpPr>
          <p:nvPr/>
        </p:nvSpPr>
        <p:spPr bwMode="auto">
          <a:xfrm>
            <a:off x="4135478" y="3595688"/>
            <a:ext cx="1107996" cy="400110"/>
          </a:xfrm>
          <a:prstGeom prst="rect">
            <a:avLst/>
          </a:prstGeom>
          <a:noFill/>
          <a:ln w="9525">
            <a:noFill/>
            <a:miter lim="800000"/>
            <a:headEnd/>
            <a:tailEnd/>
          </a:ln>
        </p:spPr>
        <p:txBody>
          <a:bodyPr wrap="none">
            <a:spAutoFit/>
          </a:bodyPr>
          <a:lstStyle/>
          <a:p>
            <a:pPr algn="ctr" eaLnBrk="0" hangingPunct="0"/>
            <a:r>
              <a:rPr lang="en-US" sz="2000" b="1">
                <a:effectLst/>
              </a:rPr>
              <a:t>GD18-20</a:t>
            </a:r>
          </a:p>
        </p:txBody>
      </p:sp>
      <p:sp>
        <p:nvSpPr>
          <p:cNvPr id="18443" name="Text Box 11"/>
          <p:cNvSpPr txBox="1">
            <a:spLocks noChangeArrowheads="1"/>
          </p:cNvSpPr>
          <p:nvPr/>
        </p:nvSpPr>
        <p:spPr bwMode="auto">
          <a:xfrm>
            <a:off x="6904556" y="3595688"/>
            <a:ext cx="899605" cy="400110"/>
          </a:xfrm>
          <a:prstGeom prst="rect">
            <a:avLst/>
          </a:prstGeom>
          <a:noFill/>
          <a:ln w="9525">
            <a:noFill/>
            <a:miter lim="800000"/>
            <a:headEnd/>
            <a:tailEnd/>
          </a:ln>
        </p:spPr>
        <p:txBody>
          <a:bodyPr wrap="none">
            <a:spAutoFit/>
          </a:bodyPr>
          <a:lstStyle/>
          <a:p>
            <a:pPr algn="ctr" eaLnBrk="0" hangingPunct="0"/>
            <a:r>
              <a:rPr lang="en-US" sz="2000" b="1">
                <a:effectLst/>
              </a:rPr>
              <a:t>GD160</a:t>
            </a:r>
          </a:p>
        </p:txBody>
      </p:sp>
      <p:sp>
        <p:nvSpPr>
          <p:cNvPr id="18444" name="Text Box 12"/>
          <p:cNvSpPr txBox="1">
            <a:spLocks noChangeArrowheads="1"/>
          </p:cNvSpPr>
          <p:nvPr/>
        </p:nvSpPr>
        <p:spPr bwMode="auto">
          <a:xfrm>
            <a:off x="9002801" y="3611564"/>
            <a:ext cx="1207382" cy="400110"/>
          </a:xfrm>
          <a:prstGeom prst="rect">
            <a:avLst/>
          </a:prstGeom>
          <a:noFill/>
          <a:ln w="9525">
            <a:noFill/>
            <a:miter lim="800000"/>
            <a:headEnd/>
            <a:tailEnd/>
          </a:ln>
        </p:spPr>
        <p:txBody>
          <a:bodyPr wrap="none">
            <a:spAutoFit/>
          </a:bodyPr>
          <a:lstStyle/>
          <a:p>
            <a:pPr algn="ctr" eaLnBrk="0" hangingPunct="0"/>
            <a:r>
              <a:rPr lang="en-US" sz="2000" b="1">
                <a:effectLst/>
              </a:rPr>
              <a:t>PP 3-12M</a:t>
            </a:r>
          </a:p>
        </p:txBody>
      </p:sp>
      <p:sp>
        <p:nvSpPr>
          <p:cNvPr id="18445" name="Text Box 13"/>
          <p:cNvSpPr txBox="1">
            <a:spLocks noChangeArrowheads="1"/>
          </p:cNvSpPr>
          <p:nvPr/>
        </p:nvSpPr>
        <p:spPr bwMode="auto">
          <a:xfrm>
            <a:off x="4534043" y="1020763"/>
            <a:ext cx="2785250" cy="769441"/>
          </a:xfrm>
          <a:prstGeom prst="rect">
            <a:avLst/>
          </a:prstGeom>
          <a:noFill/>
          <a:ln w="9525">
            <a:noFill/>
            <a:miter lim="800000"/>
            <a:headEnd/>
            <a:tailEnd/>
          </a:ln>
        </p:spPr>
        <p:txBody>
          <a:bodyPr wrap="none">
            <a:spAutoFit/>
          </a:bodyPr>
          <a:lstStyle/>
          <a:p>
            <a:pPr algn="ctr" eaLnBrk="0" hangingPunct="0"/>
            <a:r>
              <a:rPr lang="en-US" sz="2200" b="1">
                <a:solidFill>
                  <a:srgbClr val="990000"/>
                </a:solidFill>
                <a:effectLst/>
              </a:rPr>
              <a:t>Treatment/</a:t>
            </a:r>
          </a:p>
          <a:p>
            <a:pPr algn="ctr" eaLnBrk="0" hangingPunct="0"/>
            <a:r>
              <a:rPr lang="en-US" sz="2200" b="1">
                <a:solidFill>
                  <a:srgbClr val="990000"/>
                </a:solidFill>
                <a:effectLst/>
              </a:rPr>
              <a:t>Pregnancy Monitoring</a:t>
            </a:r>
          </a:p>
        </p:txBody>
      </p:sp>
      <p:sp>
        <p:nvSpPr>
          <p:cNvPr id="18446" name="Text Box 14"/>
          <p:cNvSpPr txBox="1">
            <a:spLocks noChangeArrowheads="1"/>
          </p:cNvSpPr>
          <p:nvPr/>
        </p:nvSpPr>
        <p:spPr bwMode="auto">
          <a:xfrm>
            <a:off x="3742267" y="4408489"/>
            <a:ext cx="1238159" cy="830997"/>
          </a:xfrm>
          <a:prstGeom prst="rect">
            <a:avLst/>
          </a:prstGeom>
          <a:solidFill>
            <a:srgbClr val="D7E3FD"/>
          </a:solidFill>
          <a:ln w="9525">
            <a:solidFill>
              <a:schemeClr val="tx1"/>
            </a:solidFill>
            <a:miter lim="800000"/>
            <a:headEnd/>
            <a:tailEnd/>
          </a:ln>
        </p:spPr>
        <p:txBody>
          <a:bodyPr wrap="none">
            <a:spAutoFit/>
          </a:bodyPr>
          <a:lstStyle/>
          <a:p>
            <a:pPr eaLnBrk="0" hangingPunct="0"/>
            <a:r>
              <a:rPr lang="en-US" sz="1600" b="1">
                <a:effectLst/>
              </a:rPr>
              <a:t>Confirm</a:t>
            </a:r>
          </a:p>
          <a:p>
            <a:pPr eaLnBrk="0" hangingPunct="0"/>
            <a:r>
              <a:rPr lang="en-US" sz="1600" b="1">
                <a:effectLst/>
              </a:rPr>
              <a:t>pregnancy</a:t>
            </a:r>
          </a:p>
          <a:p>
            <a:pPr eaLnBrk="0" hangingPunct="0"/>
            <a:r>
              <a:rPr lang="en-US" sz="1600" b="1">
                <a:effectLst/>
              </a:rPr>
              <a:t>(ultrasound)</a:t>
            </a:r>
          </a:p>
        </p:txBody>
      </p:sp>
      <p:sp>
        <p:nvSpPr>
          <p:cNvPr id="24591" name="Text Box 15"/>
          <p:cNvSpPr txBox="1">
            <a:spLocks noChangeArrowheads="1"/>
          </p:cNvSpPr>
          <p:nvPr/>
        </p:nvSpPr>
        <p:spPr bwMode="auto">
          <a:xfrm>
            <a:off x="2572683" y="4435476"/>
            <a:ext cx="791883" cy="338554"/>
          </a:xfrm>
          <a:prstGeom prst="rect">
            <a:avLst/>
          </a:prstGeom>
          <a:solidFill>
            <a:srgbClr val="D7E3FD"/>
          </a:solidFill>
          <a:ln w="9525">
            <a:solidFill>
              <a:schemeClr val="tx1"/>
            </a:solidFill>
            <a:miter lim="800000"/>
            <a:headEnd/>
            <a:tailEnd/>
          </a:ln>
        </p:spPr>
        <p:txBody>
          <a:bodyPr wrap="none">
            <a:spAutoFit/>
          </a:bodyPr>
          <a:lstStyle/>
          <a:p>
            <a:pPr algn="ctr" eaLnBrk="0" hangingPunct="0">
              <a:defRPr/>
            </a:pPr>
            <a:r>
              <a:rPr lang="en-US" sz="1600" b="1" dirty="0"/>
              <a:t>Mating</a:t>
            </a:r>
          </a:p>
        </p:txBody>
      </p:sp>
      <p:sp>
        <p:nvSpPr>
          <p:cNvPr id="18448" name="Text Box 16"/>
          <p:cNvSpPr txBox="1">
            <a:spLocks noChangeArrowheads="1"/>
          </p:cNvSpPr>
          <p:nvPr/>
        </p:nvSpPr>
        <p:spPr bwMode="auto">
          <a:xfrm>
            <a:off x="9137651" y="4419600"/>
            <a:ext cx="2438400" cy="338138"/>
          </a:xfrm>
          <a:prstGeom prst="rect">
            <a:avLst/>
          </a:prstGeom>
          <a:solidFill>
            <a:srgbClr val="D7E3FD"/>
          </a:solidFill>
          <a:ln w="9525">
            <a:solidFill>
              <a:schemeClr val="tx1"/>
            </a:solidFill>
            <a:miter lim="800000"/>
            <a:headEnd/>
            <a:tailEnd/>
          </a:ln>
        </p:spPr>
        <p:txBody>
          <a:bodyPr>
            <a:spAutoFit/>
          </a:bodyPr>
          <a:lstStyle/>
          <a:p>
            <a:pPr marL="119063" indent="-119063"/>
            <a:r>
              <a:rPr lang="en-US" sz="1600" b="1">
                <a:effectLst/>
              </a:rPr>
              <a:t>Infant necropsy</a:t>
            </a:r>
          </a:p>
        </p:txBody>
      </p:sp>
      <p:sp>
        <p:nvSpPr>
          <p:cNvPr id="18449" name="Text Box 17"/>
          <p:cNvSpPr txBox="1">
            <a:spLocks noChangeArrowheads="1"/>
          </p:cNvSpPr>
          <p:nvPr/>
        </p:nvSpPr>
        <p:spPr bwMode="auto">
          <a:xfrm>
            <a:off x="5988051" y="4389439"/>
            <a:ext cx="2107372" cy="1323439"/>
          </a:xfrm>
          <a:prstGeom prst="rect">
            <a:avLst/>
          </a:prstGeom>
          <a:solidFill>
            <a:srgbClr val="D7E3FD"/>
          </a:solidFill>
          <a:ln w="9525">
            <a:solidFill>
              <a:schemeClr val="tx1"/>
            </a:solidFill>
            <a:miter lim="800000"/>
            <a:headEnd/>
            <a:tailEnd/>
          </a:ln>
        </p:spPr>
        <p:txBody>
          <a:bodyPr wrap="none">
            <a:spAutoFit/>
          </a:bodyPr>
          <a:lstStyle/>
          <a:p>
            <a:r>
              <a:rPr lang="en-US" sz="1600" b="1">
                <a:effectLst/>
              </a:rPr>
              <a:t>Delivery</a:t>
            </a:r>
          </a:p>
          <a:p>
            <a:pPr>
              <a:buFontTx/>
              <a:buChar char="•"/>
            </a:pPr>
            <a:r>
              <a:rPr lang="en-US" sz="1600" b="1">
                <a:effectLst/>
              </a:rPr>
              <a:t> Mothers: blood/milk</a:t>
            </a:r>
          </a:p>
          <a:p>
            <a:pPr>
              <a:buFontTx/>
              <a:buChar char="•"/>
            </a:pPr>
            <a:r>
              <a:rPr lang="en-US" sz="1600" b="1">
                <a:effectLst/>
              </a:rPr>
              <a:t> Infants: blood, </a:t>
            </a:r>
          </a:p>
          <a:p>
            <a:r>
              <a:rPr lang="en-US" sz="1600" b="1">
                <a:effectLst/>
              </a:rPr>
              <a:t>  physical exams,</a:t>
            </a:r>
          </a:p>
          <a:p>
            <a:r>
              <a:rPr lang="en-US" sz="1600" b="1">
                <a:effectLst/>
              </a:rPr>
              <a:t>  neurobehavior</a:t>
            </a:r>
          </a:p>
        </p:txBody>
      </p:sp>
      <p:sp>
        <p:nvSpPr>
          <p:cNvPr id="19474" name="Line 18"/>
          <p:cNvSpPr>
            <a:spLocks noChangeShapeType="1"/>
          </p:cNvSpPr>
          <p:nvPr/>
        </p:nvSpPr>
        <p:spPr bwMode="auto">
          <a:xfrm>
            <a:off x="4688417" y="4183063"/>
            <a:ext cx="2641600" cy="0"/>
          </a:xfrm>
          <a:prstGeom prst="line">
            <a:avLst/>
          </a:prstGeom>
          <a:noFill/>
          <a:ln w="76200">
            <a:solidFill>
              <a:srgbClr val="990000"/>
            </a:solidFill>
            <a:round/>
            <a:headEnd/>
            <a:tailEnd/>
          </a:ln>
        </p:spPr>
        <p:txBody>
          <a:bodyPr/>
          <a:lstStyle/>
          <a:p>
            <a:pPr>
              <a:defRPr/>
            </a:pPr>
            <a:endParaRPr lang="en-US"/>
          </a:p>
        </p:txBody>
      </p:sp>
      <p:sp>
        <p:nvSpPr>
          <p:cNvPr id="24595" name="Line 19"/>
          <p:cNvSpPr>
            <a:spLocks noChangeShapeType="1"/>
          </p:cNvSpPr>
          <p:nvPr/>
        </p:nvSpPr>
        <p:spPr bwMode="auto">
          <a:xfrm>
            <a:off x="4665133" y="1782763"/>
            <a:ext cx="2641600" cy="0"/>
          </a:xfrm>
          <a:prstGeom prst="line">
            <a:avLst/>
          </a:prstGeom>
          <a:noFill/>
          <a:ln w="38100">
            <a:solidFill>
              <a:srgbClr val="990000"/>
            </a:solidFill>
            <a:round/>
            <a:headEnd/>
            <a:tailEnd/>
          </a:ln>
        </p:spPr>
        <p:txBody>
          <a:bodyPr/>
          <a:lstStyle/>
          <a:p>
            <a:pPr>
              <a:defRPr/>
            </a:pPr>
            <a:endParaRPr lang="en-US"/>
          </a:p>
        </p:txBody>
      </p:sp>
      <p:sp>
        <p:nvSpPr>
          <p:cNvPr id="18452" name="Text Box 21"/>
          <p:cNvSpPr txBox="1">
            <a:spLocks noChangeArrowheads="1"/>
          </p:cNvSpPr>
          <p:nvPr/>
        </p:nvSpPr>
        <p:spPr bwMode="auto">
          <a:xfrm>
            <a:off x="8465502" y="792164"/>
            <a:ext cx="2256580" cy="430887"/>
          </a:xfrm>
          <a:prstGeom prst="rect">
            <a:avLst/>
          </a:prstGeom>
          <a:noFill/>
          <a:ln w="9525">
            <a:noFill/>
            <a:miter lim="800000"/>
            <a:headEnd/>
            <a:tailEnd/>
          </a:ln>
        </p:spPr>
        <p:txBody>
          <a:bodyPr wrap="none">
            <a:spAutoFit/>
          </a:bodyPr>
          <a:lstStyle/>
          <a:p>
            <a:pPr algn="ctr" eaLnBrk="0" hangingPunct="0">
              <a:tabLst>
                <a:tab pos="285750" algn="l"/>
              </a:tabLst>
            </a:pPr>
            <a:r>
              <a:rPr lang="en-US" sz="2200" b="1">
                <a:solidFill>
                  <a:srgbClr val="0000FF"/>
                </a:solidFill>
                <a:effectLst/>
              </a:rPr>
              <a:t>Nursing/Behavior</a:t>
            </a:r>
          </a:p>
        </p:txBody>
      </p:sp>
      <p:sp>
        <p:nvSpPr>
          <p:cNvPr id="19477" name="Line 23"/>
          <p:cNvSpPr>
            <a:spLocks noChangeShapeType="1"/>
          </p:cNvSpPr>
          <p:nvPr/>
        </p:nvSpPr>
        <p:spPr bwMode="auto">
          <a:xfrm flipV="1">
            <a:off x="7308851" y="4183063"/>
            <a:ext cx="3352800" cy="0"/>
          </a:xfrm>
          <a:prstGeom prst="line">
            <a:avLst/>
          </a:prstGeom>
          <a:noFill/>
          <a:ln w="76200">
            <a:solidFill>
              <a:srgbClr val="0000FF"/>
            </a:solidFill>
            <a:round/>
            <a:headEnd/>
            <a:tailEnd/>
          </a:ln>
        </p:spPr>
        <p:txBody>
          <a:bodyPr/>
          <a:lstStyle/>
          <a:p>
            <a:pPr>
              <a:defRPr/>
            </a:pPr>
            <a:endParaRPr lang="en-US"/>
          </a:p>
        </p:txBody>
      </p:sp>
      <p:cxnSp>
        <p:nvCxnSpPr>
          <p:cNvPr id="54" name="Straight Arrow Connector 53"/>
          <p:cNvCxnSpPr/>
          <p:nvPr/>
        </p:nvCxnSpPr>
        <p:spPr>
          <a:xfrm rot="5400000" flipH="1" flipV="1">
            <a:off x="14077951" y="3161772"/>
            <a:ext cx="76200" cy="423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2" name="Group 39"/>
          <p:cNvGrpSpPr>
            <a:grpSpLocks/>
          </p:cNvGrpSpPr>
          <p:nvPr/>
        </p:nvGrpSpPr>
        <p:grpSpPr bwMode="auto">
          <a:xfrm>
            <a:off x="806451" y="115888"/>
            <a:ext cx="10348067" cy="3617912"/>
            <a:chOff x="914401" y="420687"/>
            <a:chExt cx="7761050" cy="3617598"/>
          </a:xfrm>
        </p:grpSpPr>
        <p:sp>
          <p:nvSpPr>
            <p:cNvPr id="18457" name="TextBox 78"/>
            <p:cNvSpPr txBox="1">
              <a:spLocks noChangeArrowheads="1"/>
            </p:cNvSpPr>
            <p:nvPr/>
          </p:nvSpPr>
          <p:spPr bwMode="auto">
            <a:xfrm>
              <a:off x="5567065" y="2438399"/>
              <a:ext cx="1538883" cy="830925"/>
            </a:xfrm>
            <a:prstGeom prst="rect">
              <a:avLst/>
            </a:prstGeom>
            <a:solidFill>
              <a:srgbClr val="CCECFF"/>
            </a:solidFill>
            <a:ln w="9525">
              <a:solidFill>
                <a:schemeClr val="tx1"/>
              </a:solidFill>
              <a:miter lim="800000"/>
              <a:headEnd/>
              <a:tailEnd/>
            </a:ln>
          </p:spPr>
          <p:txBody>
            <a:bodyPr wrap="none">
              <a:spAutoFit/>
            </a:bodyPr>
            <a:lstStyle/>
            <a:p>
              <a:pPr algn="ctr"/>
              <a:r>
                <a:rPr lang="en-US" sz="1600" b="1">
                  <a:effectLst/>
                </a:rPr>
                <a:t>External Assessment/</a:t>
              </a:r>
              <a:br>
                <a:rPr lang="en-US" sz="1600" b="1">
                  <a:effectLst/>
                </a:rPr>
              </a:br>
              <a:r>
                <a:rPr lang="en-US" sz="1600" b="1">
                  <a:effectLst/>
                </a:rPr>
                <a:t>Morphometric Eval </a:t>
              </a:r>
              <a:br>
                <a:rPr lang="en-US" sz="1600" b="1">
                  <a:effectLst/>
                </a:rPr>
              </a:br>
              <a:r>
                <a:rPr lang="en-US" sz="1600" b="1">
                  <a:effectLst/>
                </a:rPr>
                <a:t>(Birth, 1, 3, 6 Months)</a:t>
              </a:r>
            </a:p>
          </p:txBody>
        </p:sp>
        <p:sp>
          <p:nvSpPr>
            <p:cNvPr id="18458" name="TextBox 79"/>
            <p:cNvSpPr txBox="1">
              <a:spLocks noChangeArrowheads="1"/>
            </p:cNvSpPr>
            <p:nvPr/>
          </p:nvSpPr>
          <p:spPr bwMode="auto">
            <a:xfrm>
              <a:off x="7831374" y="2438399"/>
              <a:ext cx="844077" cy="1077125"/>
            </a:xfrm>
            <a:prstGeom prst="rect">
              <a:avLst/>
            </a:prstGeom>
            <a:solidFill>
              <a:srgbClr val="CCECFF"/>
            </a:solidFill>
            <a:ln w="9525">
              <a:solidFill>
                <a:schemeClr val="tx1"/>
              </a:solidFill>
              <a:miter lim="800000"/>
              <a:headEnd/>
              <a:tailEnd/>
            </a:ln>
          </p:spPr>
          <p:txBody>
            <a:bodyPr wrap="none">
              <a:spAutoFit/>
            </a:bodyPr>
            <a:lstStyle/>
            <a:p>
              <a:pPr algn="ctr"/>
              <a:r>
                <a:rPr lang="en-US" sz="1600" b="1">
                  <a:effectLst/>
                </a:rPr>
                <a:t>Necropsy:  </a:t>
              </a:r>
              <a:br>
                <a:rPr lang="en-US" sz="1600" b="1">
                  <a:effectLst/>
                </a:rPr>
              </a:br>
              <a:r>
                <a:rPr lang="en-US" sz="1600" b="1">
                  <a:effectLst/>
                </a:rPr>
                <a:t>External/</a:t>
              </a:r>
              <a:br>
                <a:rPr lang="en-US" sz="1600" b="1">
                  <a:effectLst/>
                </a:rPr>
              </a:br>
              <a:r>
                <a:rPr lang="en-US" sz="1600" b="1">
                  <a:effectLst/>
                </a:rPr>
                <a:t>Visceral</a:t>
              </a:r>
            </a:p>
            <a:p>
              <a:pPr algn="ctr"/>
              <a:r>
                <a:rPr lang="en-US" sz="1600" b="1">
                  <a:effectLst/>
                </a:rPr>
                <a:t>Eval</a:t>
              </a:r>
            </a:p>
          </p:txBody>
        </p:sp>
        <p:cxnSp>
          <p:nvCxnSpPr>
            <p:cNvPr id="81" name="Straight Arrow Connector 80"/>
            <p:cNvCxnSpPr/>
            <p:nvPr/>
          </p:nvCxnSpPr>
          <p:spPr bwMode="auto">
            <a:xfrm rot="5400000">
              <a:off x="8076427" y="3808911"/>
              <a:ext cx="457160" cy="15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bwMode="auto">
            <a:xfrm rot="5400000">
              <a:off x="5563415" y="3732717"/>
              <a:ext cx="457160" cy="15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bwMode="auto">
            <a:xfrm>
              <a:off x="4419601" y="3352545"/>
              <a:ext cx="1371600" cy="1523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bwMode="auto">
            <a:xfrm rot="5400000">
              <a:off x="6477815" y="3732717"/>
              <a:ext cx="457160" cy="15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463" name="TextBox 85"/>
            <p:cNvSpPr txBox="1">
              <a:spLocks noChangeArrowheads="1"/>
            </p:cNvSpPr>
            <p:nvPr/>
          </p:nvSpPr>
          <p:spPr bwMode="auto">
            <a:xfrm>
              <a:off x="3891605" y="2438399"/>
              <a:ext cx="967092" cy="1077125"/>
            </a:xfrm>
            <a:prstGeom prst="rect">
              <a:avLst/>
            </a:prstGeom>
            <a:solidFill>
              <a:srgbClr val="CCECFF"/>
            </a:solidFill>
            <a:ln w="9525">
              <a:solidFill>
                <a:schemeClr val="tx1"/>
              </a:solidFill>
              <a:miter lim="800000"/>
              <a:headEnd/>
              <a:tailEnd/>
            </a:ln>
          </p:spPr>
          <p:txBody>
            <a:bodyPr wrap="none">
              <a:spAutoFit/>
            </a:bodyPr>
            <a:lstStyle/>
            <a:p>
              <a:pPr algn="ctr"/>
              <a:r>
                <a:rPr lang="en-US" sz="1600" b="1">
                  <a:effectLst/>
                </a:rPr>
                <a:t>Skeletal Eval</a:t>
              </a:r>
              <a:br>
                <a:rPr lang="en-US" sz="1600" b="1">
                  <a:effectLst/>
                </a:rPr>
              </a:br>
              <a:r>
                <a:rPr lang="en-US" sz="1600" b="1">
                  <a:effectLst/>
                </a:rPr>
                <a:t>(Radiograph)</a:t>
              </a:r>
            </a:p>
            <a:p>
              <a:pPr algn="ctr"/>
              <a:r>
                <a:rPr lang="en-US" sz="1600" b="1">
                  <a:effectLst/>
                </a:rPr>
                <a:t>(1  Week or </a:t>
              </a:r>
              <a:br>
                <a:rPr lang="en-US" sz="1600" b="1">
                  <a:effectLst/>
                </a:rPr>
              </a:br>
              <a:r>
                <a:rPr lang="en-US" sz="1600" b="1">
                  <a:effectLst/>
                </a:rPr>
                <a:t>1 Month)</a:t>
              </a:r>
            </a:p>
          </p:txBody>
        </p:sp>
        <p:sp>
          <p:nvSpPr>
            <p:cNvPr id="35" name="Rectangle 2"/>
            <p:cNvSpPr txBox="1">
              <a:spLocks noChangeArrowheads="1"/>
            </p:cNvSpPr>
            <p:nvPr/>
          </p:nvSpPr>
          <p:spPr bwMode="auto">
            <a:xfrm>
              <a:off x="914401" y="420687"/>
              <a:ext cx="609600" cy="874636"/>
            </a:xfrm>
            <a:prstGeom prst="rect">
              <a:avLst/>
            </a:prstGeom>
            <a:noFill/>
            <a:ln w="9525">
              <a:noFill/>
              <a:miter lim="800000"/>
              <a:headEnd/>
              <a:tailEnd/>
            </a:ln>
          </p:spPr>
          <p:txBody>
            <a:bodyPr anchor="ctr"/>
            <a:lstStyle/>
            <a:p>
              <a:pPr>
                <a:defRPr/>
              </a:pPr>
              <a:endParaRPr lang="en-US" sz="2800" b="1" kern="0" dirty="0">
                <a:solidFill>
                  <a:srgbClr val="0052BA"/>
                </a:solidFill>
                <a:latin typeface="+mj-lt"/>
                <a:ea typeface="+mj-ea"/>
                <a:cs typeface="+mj-cs"/>
              </a:endParaRPr>
            </a:p>
          </p:txBody>
        </p:sp>
      </p:grpSp>
      <p:sp>
        <p:nvSpPr>
          <p:cNvPr id="24601" name="Line 23"/>
          <p:cNvSpPr>
            <a:spLocks noChangeShapeType="1"/>
          </p:cNvSpPr>
          <p:nvPr/>
        </p:nvSpPr>
        <p:spPr bwMode="auto">
          <a:xfrm flipV="1">
            <a:off x="7918451" y="1295400"/>
            <a:ext cx="3352800" cy="0"/>
          </a:xfrm>
          <a:prstGeom prst="line">
            <a:avLst/>
          </a:prstGeom>
          <a:noFill/>
          <a:ln w="38100">
            <a:solidFill>
              <a:srgbClr val="0000FF"/>
            </a:solidFill>
            <a:round/>
            <a:headEnd/>
            <a:tailEnd/>
          </a:ln>
        </p:spPr>
        <p:txBody>
          <a:bodyPr/>
          <a:lstStyle/>
          <a:p>
            <a:pPr>
              <a:defRPr/>
            </a:pPr>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ctrTitle"/>
          </p:nvPr>
        </p:nvSpPr>
        <p:spPr/>
        <p:txBody>
          <a:bodyPr/>
          <a:lstStyle/>
          <a:p>
            <a:r>
              <a:rPr lang="en-US" sz="3200" dirty="0" smtClean="0"/>
              <a:t>Current Trends:  ICH S6 (</a:t>
            </a:r>
            <a:r>
              <a:rPr lang="en-US" sz="3200" dirty="0" smtClean="0"/>
              <a:t>R2)</a:t>
            </a:r>
            <a:endParaRPr lang="en-US" sz="3200" dirty="0" smtClean="0"/>
          </a:p>
        </p:txBody>
      </p:sp>
      <p:sp>
        <p:nvSpPr>
          <p:cNvPr id="19459" name="Content Placeholder 2"/>
          <p:cNvSpPr>
            <a:spLocks noGrp="1"/>
          </p:cNvSpPr>
          <p:nvPr>
            <p:ph idx="13"/>
          </p:nvPr>
        </p:nvSpPr>
        <p:spPr/>
        <p:txBody>
          <a:bodyPr/>
          <a:lstStyle/>
          <a:p>
            <a:pPr marL="342900" indent="-342900">
              <a:buFont typeface="Arial" panose="020B0604020202020204" pitchFamily="34" charset="0"/>
              <a:buChar char="•"/>
            </a:pPr>
            <a:r>
              <a:rPr lang="en-US" sz="2400" dirty="0" smtClean="0"/>
              <a:t>EFD and PPND</a:t>
            </a:r>
          </a:p>
          <a:p>
            <a:pPr lvl="1"/>
            <a:r>
              <a:rPr lang="en-US" dirty="0" smtClean="0"/>
              <a:t>Combined design as single study (</a:t>
            </a:r>
            <a:r>
              <a:rPr lang="en-US" dirty="0" err="1" smtClean="0"/>
              <a:t>ePPND</a:t>
            </a:r>
            <a:r>
              <a:rPr lang="en-US" dirty="0" smtClean="0"/>
              <a:t>) acceptable</a:t>
            </a:r>
          </a:p>
          <a:p>
            <a:pPr lvl="1"/>
            <a:r>
              <a:rPr lang="en-US" dirty="0" smtClean="0"/>
              <a:t>2 groups (control + one dose group) may be </a:t>
            </a:r>
            <a:r>
              <a:rPr lang="en-US" dirty="0" smtClean="0"/>
              <a:t>OK</a:t>
            </a:r>
          </a:p>
          <a:p>
            <a:pPr lvl="1"/>
            <a:endParaRPr lang="en-US" dirty="0" smtClean="0"/>
          </a:p>
          <a:p>
            <a:pPr marL="342900" indent="-342900">
              <a:buFont typeface="Arial" panose="020B0604020202020204" pitchFamily="34" charset="0"/>
              <a:buChar char="•"/>
            </a:pPr>
            <a:r>
              <a:rPr lang="en-US" sz="2400" dirty="0" smtClean="0"/>
              <a:t>PPND and </a:t>
            </a:r>
            <a:r>
              <a:rPr lang="en-US" sz="2400" dirty="0" err="1" smtClean="0"/>
              <a:t>ePPND</a:t>
            </a:r>
            <a:endParaRPr lang="en-US" sz="2400" dirty="0" smtClean="0"/>
          </a:p>
          <a:p>
            <a:pPr lvl="1"/>
            <a:r>
              <a:rPr lang="en-US" dirty="0" smtClean="0"/>
              <a:t>Re-use of control maternal animals is encouraged</a:t>
            </a:r>
          </a:p>
          <a:p>
            <a:pPr lvl="1"/>
            <a:r>
              <a:rPr lang="en-US" dirty="0" err="1" smtClean="0"/>
              <a:t>Neurobehavior</a:t>
            </a:r>
            <a:r>
              <a:rPr lang="en-US" dirty="0" smtClean="0"/>
              <a:t> can be limited to clinical behavioral observations (‘instrumental learning’ needs 9M postnatal and not recommended)</a:t>
            </a:r>
          </a:p>
          <a:p>
            <a:endParaRPr lang="en-US" sz="2000" dirty="0" smtClean="0"/>
          </a:p>
          <a:p>
            <a:endParaRPr lang="en-US" dirty="0" smtClean="0"/>
          </a:p>
          <a:p>
            <a:endParaRPr lang="en-US" dirty="0" smtClean="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a:spLocks noGrp="1"/>
          </p:cNvSpPr>
          <p:nvPr>
            <p:ph type="ctrTitle"/>
          </p:nvPr>
        </p:nvSpPr>
        <p:spPr/>
        <p:txBody>
          <a:bodyPr/>
          <a:lstStyle/>
          <a:p>
            <a:r>
              <a:rPr lang="en-US" smtClean="0"/>
              <a:t>Power Analysis of NHP ePPND</a:t>
            </a:r>
          </a:p>
        </p:txBody>
      </p:sp>
      <p:sp>
        <p:nvSpPr>
          <p:cNvPr id="25603" name="Content Placeholder 4"/>
          <p:cNvSpPr>
            <a:spLocks noGrp="1"/>
          </p:cNvSpPr>
          <p:nvPr>
            <p:ph idx="13"/>
          </p:nvPr>
        </p:nvSpPr>
        <p:spPr/>
        <p:txBody>
          <a:bodyPr/>
          <a:lstStyle/>
          <a:p>
            <a:r>
              <a:rPr lang="en-US" smtClean="0"/>
              <a:t>Jarvis P et al. (2009) Birth Defects Research (Part B)  89:175-187. </a:t>
            </a:r>
            <a:endParaRPr lang="en-US" i="1" smtClean="0"/>
          </a:p>
          <a:p>
            <a:r>
              <a:rPr lang="en-US" smtClean="0"/>
              <a:t>Analysis important to ongoing ICH S6 revision</a:t>
            </a:r>
          </a:p>
          <a:p>
            <a:r>
              <a:rPr lang="en-US" smtClean="0"/>
              <a:t>Guidances provided</a:t>
            </a:r>
          </a:p>
          <a:p>
            <a:pPr lvl="1"/>
            <a:r>
              <a:rPr lang="en-US" smtClean="0"/>
              <a:t>Group size (pregnancies) needed for adequate number of surviving infants (80% probability of 11 live infants if start with 20 pregnancies/group)</a:t>
            </a:r>
          </a:p>
          <a:p>
            <a:pPr lvl="1"/>
            <a:r>
              <a:rPr lang="en-US" smtClean="0"/>
              <a:t>Power of results outcome (81% power to detect 3-fold change in fetal/infant survival if start with 20 pregnancies/group)</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a:t>Pathways to </a:t>
            </a:r>
            <a:r>
              <a:rPr lang="en-US" dirty="0" smtClean="0"/>
              <a:t>3Rs</a:t>
            </a:r>
            <a:endParaRPr lang="en-US" dirty="0"/>
          </a:p>
        </p:txBody>
      </p:sp>
      <p:sp>
        <p:nvSpPr>
          <p:cNvPr id="4" name="Text Placeholder 3"/>
          <p:cNvSpPr>
            <a:spLocks noGrp="1"/>
          </p:cNvSpPr>
          <p:nvPr>
            <p:ph type="body" sz="quarter" idx="11"/>
          </p:nvPr>
        </p:nvSpPr>
        <p:spPr/>
        <p:txBody>
          <a:bodyPr>
            <a:normAutofit/>
          </a:bodyPr>
          <a:lstStyle/>
          <a:p>
            <a:r>
              <a:rPr lang="en-US" sz="2400" dirty="0"/>
              <a:t>Procedure Improvements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45"/>
          <p:cNvPicPr>
            <a:picLocks noChangeAspect="1" noChangeArrowheads="1"/>
          </p:cNvPicPr>
          <p:nvPr/>
        </p:nvPicPr>
        <p:blipFill>
          <a:blip r:embed="rId2" cstate="print"/>
          <a:srcRect/>
          <a:stretch>
            <a:fillRect/>
          </a:stretch>
        </p:blipFill>
        <p:spPr bwMode="auto">
          <a:xfrm>
            <a:off x="38061900" y="10287000"/>
            <a:ext cx="9880600" cy="8458200"/>
          </a:xfrm>
          <a:prstGeom prst="rect">
            <a:avLst/>
          </a:prstGeom>
          <a:noFill/>
          <a:ln w="9525">
            <a:noFill/>
            <a:miter lim="800000"/>
            <a:headEnd/>
            <a:tailEnd/>
          </a:ln>
        </p:spPr>
      </p:pic>
      <p:sp>
        <p:nvSpPr>
          <p:cNvPr id="21507" name="Title 4"/>
          <p:cNvSpPr>
            <a:spLocks noGrp="1"/>
          </p:cNvSpPr>
          <p:nvPr>
            <p:ph type="title"/>
          </p:nvPr>
        </p:nvSpPr>
        <p:spPr/>
        <p:txBody>
          <a:bodyPr/>
          <a:lstStyle/>
          <a:p>
            <a:r>
              <a:rPr lang="en-US" smtClean="0"/>
              <a:t>Realizing Method Improvement for Improved Data Quality</a:t>
            </a:r>
          </a:p>
        </p:txBody>
      </p:sp>
      <p:pic>
        <p:nvPicPr>
          <p:cNvPr id="21508" name="Picture 2"/>
          <p:cNvPicPr>
            <a:picLocks noGrp="1" noChangeAspect="1" noChangeArrowheads="1"/>
          </p:cNvPicPr>
          <p:nvPr>
            <p:ph idx="1"/>
          </p:nvPr>
        </p:nvPicPr>
        <p:blipFill>
          <a:blip r:embed="rId3" cstate="print"/>
          <a:srcRect/>
          <a:stretch>
            <a:fillRect/>
          </a:stretch>
        </p:blipFill>
        <p:spPr>
          <a:xfrm>
            <a:off x="1790700" y="1603375"/>
            <a:ext cx="8714317" cy="4192588"/>
          </a:xfrm>
          <a:noFill/>
        </p:spPr>
      </p:pic>
      <p:sp>
        <p:nvSpPr>
          <p:cNvPr id="8" name="TextBox 7"/>
          <p:cNvSpPr txBox="1"/>
          <p:nvPr/>
        </p:nvSpPr>
        <p:spPr>
          <a:xfrm>
            <a:off x="3293534" y="6249989"/>
            <a:ext cx="8606367" cy="307975"/>
          </a:xfrm>
          <a:prstGeom prst="rect">
            <a:avLst/>
          </a:prstGeom>
          <a:solidFill>
            <a:schemeClr val="bg1">
              <a:lumMod val="95000"/>
            </a:schemeClr>
          </a:solidFill>
        </p:spPr>
        <p:txBody>
          <a:bodyPr>
            <a:spAutoFit/>
          </a:bodyPr>
          <a:lstStyle/>
          <a:p>
            <a:pPr>
              <a:defRPr/>
            </a:pPr>
            <a:r>
              <a:rPr lang="en-US" sz="1400" dirty="0">
                <a:effectLst/>
              </a:rPr>
              <a:t>J Meyer, C Brockus, A Huff, G Chellman (2010) Teratology Society poster</a:t>
            </a:r>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45"/>
          <p:cNvPicPr>
            <a:picLocks noChangeAspect="1" noChangeArrowheads="1"/>
          </p:cNvPicPr>
          <p:nvPr/>
        </p:nvPicPr>
        <p:blipFill>
          <a:blip r:embed="rId2" cstate="print"/>
          <a:srcRect/>
          <a:stretch>
            <a:fillRect/>
          </a:stretch>
        </p:blipFill>
        <p:spPr bwMode="auto">
          <a:xfrm>
            <a:off x="38061900" y="10287000"/>
            <a:ext cx="9880600" cy="8458200"/>
          </a:xfrm>
          <a:prstGeom prst="rect">
            <a:avLst/>
          </a:prstGeom>
          <a:noFill/>
          <a:ln w="9525">
            <a:noFill/>
            <a:miter lim="800000"/>
            <a:headEnd/>
            <a:tailEnd/>
          </a:ln>
        </p:spPr>
      </p:pic>
      <p:sp>
        <p:nvSpPr>
          <p:cNvPr id="22531" name="Title 4"/>
          <p:cNvSpPr>
            <a:spLocks noGrp="1"/>
          </p:cNvSpPr>
          <p:nvPr>
            <p:ph type="title"/>
          </p:nvPr>
        </p:nvSpPr>
        <p:spPr/>
        <p:txBody>
          <a:bodyPr/>
          <a:lstStyle/>
          <a:p>
            <a:r>
              <a:rPr lang="en-US" smtClean="0"/>
              <a:t>Exploring Method Improvement for Improved Data Quality</a:t>
            </a:r>
          </a:p>
        </p:txBody>
      </p:sp>
      <p:pic>
        <p:nvPicPr>
          <p:cNvPr id="22532" name="Picture 2"/>
          <p:cNvPicPr>
            <a:picLocks noGrp="1" noChangeAspect="1" noChangeArrowheads="1"/>
          </p:cNvPicPr>
          <p:nvPr>
            <p:ph idx="1"/>
          </p:nvPr>
        </p:nvPicPr>
        <p:blipFill>
          <a:blip r:embed="rId3" cstate="print"/>
          <a:srcRect/>
          <a:stretch>
            <a:fillRect/>
          </a:stretch>
        </p:blipFill>
        <p:spPr>
          <a:xfrm>
            <a:off x="2281767" y="1350964"/>
            <a:ext cx="7378700" cy="4522787"/>
          </a:xfrm>
          <a:noFill/>
        </p:spPr>
      </p:pic>
      <p:sp>
        <p:nvSpPr>
          <p:cNvPr id="7" name="TextBox 6"/>
          <p:cNvSpPr txBox="1"/>
          <p:nvPr/>
        </p:nvSpPr>
        <p:spPr>
          <a:xfrm>
            <a:off x="3293534" y="6249989"/>
            <a:ext cx="8606367" cy="307975"/>
          </a:xfrm>
          <a:prstGeom prst="rect">
            <a:avLst/>
          </a:prstGeom>
          <a:solidFill>
            <a:schemeClr val="bg1">
              <a:lumMod val="95000"/>
            </a:schemeClr>
          </a:solidFill>
        </p:spPr>
        <p:txBody>
          <a:bodyPr>
            <a:spAutoFit/>
          </a:bodyPr>
          <a:lstStyle/>
          <a:p>
            <a:pPr>
              <a:defRPr/>
            </a:pPr>
            <a:r>
              <a:rPr lang="en-US" sz="1400" dirty="0">
                <a:effectLst/>
              </a:rPr>
              <a:t>J Meyer, C Brockus, A Huff, G Chellman (2010) Teratology Society poster</a:t>
            </a:r>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3"/>
          <p:cNvSpPr>
            <a:spLocks noGrp="1"/>
          </p:cNvSpPr>
          <p:nvPr>
            <p:ph type="title" idx="4294967295"/>
          </p:nvPr>
        </p:nvSpPr>
        <p:spPr>
          <a:xfrm>
            <a:off x="0" y="107950"/>
            <a:ext cx="11245850" cy="1323975"/>
          </a:xfrm>
          <a:prstGeom prst="rect">
            <a:avLst/>
          </a:prstGeom>
        </p:spPr>
        <p:txBody>
          <a:bodyPr/>
          <a:lstStyle/>
          <a:p>
            <a:pPr algn="ctr" eaLnBrk="1" hangingPunct="1"/>
            <a:r>
              <a:rPr lang="en-US" smtClean="0"/>
              <a:t/>
            </a:r>
            <a:br>
              <a:rPr lang="en-US" smtClean="0"/>
            </a:br>
            <a:r>
              <a:rPr lang="en-US" smtClean="0"/>
              <a:t/>
            </a:r>
            <a:br>
              <a:rPr lang="en-US" smtClean="0"/>
            </a:br>
            <a:r>
              <a:rPr lang="en-US" smtClean="0"/>
              <a:t/>
            </a:r>
            <a:br>
              <a:rPr lang="en-US" smtClean="0"/>
            </a:br>
            <a:r>
              <a:rPr lang="en-US" sz="2800" smtClean="0"/>
              <a:t>Need for Ovarian Hormone Data to Interpret Menstrual Cycling in NHP</a:t>
            </a:r>
            <a:br>
              <a:rPr lang="en-US" sz="2800" smtClean="0"/>
            </a:br>
            <a:r>
              <a:rPr lang="en-US" sz="2800" smtClean="0"/>
              <a:t> </a:t>
            </a:r>
            <a:r>
              <a:rPr lang="en-US" smtClean="0"/>
              <a:t/>
            </a:r>
            <a:br>
              <a:rPr lang="en-US" smtClean="0"/>
            </a:br>
            <a:r>
              <a:rPr lang="en-US" smtClean="0"/>
              <a:t/>
            </a:r>
            <a:br>
              <a:rPr lang="en-US" smtClean="0"/>
            </a:br>
            <a:r>
              <a:rPr lang="en-US" smtClean="0"/>
              <a:t/>
            </a:r>
            <a:br>
              <a:rPr lang="en-US" smtClean="0"/>
            </a:br>
            <a:endParaRPr lang="en-US" smtClean="0"/>
          </a:p>
        </p:txBody>
      </p:sp>
      <p:pic>
        <p:nvPicPr>
          <p:cNvPr id="23555" name="Picture 3"/>
          <p:cNvPicPr>
            <a:picLocks noChangeAspect="1" noChangeArrowheads="1"/>
          </p:cNvPicPr>
          <p:nvPr/>
        </p:nvPicPr>
        <p:blipFill>
          <a:blip r:embed="rId2" cstate="print"/>
          <a:srcRect/>
          <a:stretch>
            <a:fillRect/>
          </a:stretch>
        </p:blipFill>
        <p:spPr bwMode="auto">
          <a:xfrm>
            <a:off x="493185" y="985839"/>
            <a:ext cx="11137900" cy="5057775"/>
          </a:xfrm>
          <a:prstGeom prst="rect">
            <a:avLst/>
          </a:prstGeom>
          <a:noFill/>
          <a:ln w="9525">
            <a:noFill/>
            <a:miter lim="800000"/>
            <a:headEnd/>
            <a:tailEnd/>
          </a:ln>
        </p:spPr>
      </p:pic>
      <p:cxnSp>
        <p:nvCxnSpPr>
          <p:cNvPr id="5" name="Straight Arrow Connector 4"/>
          <p:cNvCxnSpPr/>
          <p:nvPr/>
        </p:nvCxnSpPr>
        <p:spPr>
          <a:xfrm>
            <a:off x="4470400" y="1752600"/>
            <a:ext cx="3048000" cy="0"/>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93534" y="6249989"/>
            <a:ext cx="8606367" cy="339725"/>
          </a:xfrm>
          <a:prstGeom prst="rect">
            <a:avLst/>
          </a:prstGeom>
          <a:solidFill>
            <a:schemeClr val="bg1">
              <a:lumMod val="95000"/>
            </a:schemeClr>
          </a:solidFill>
        </p:spPr>
        <p:txBody>
          <a:bodyPr>
            <a:spAutoFit/>
          </a:bodyPr>
          <a:lstStyle/>
          <a:p>
            <a:pPr>
              <a:defRPr/>
            </a:pPr>
            <a:r>
              <a:rPr lang="en-US" sz="1600" dirty="0">
                <a:effectLst/>
              </a:rPr>
              <a:t>J Meyer, G Chellman and ONPRC (2011) Teratology Society poster</a:t>
            </a:r>
          </a:p>
        </p:txBody>
      </p:sp>
      <p:sp>
        <p:nvSpPr>
          <p:cNvPr id="7" name="TextBox 6"/>
          <p:cNvSpPr txBox="1"/>
          <p:nvPr/>
        </p:nvSpPr>
        <p:spPr>
          <a:xfrm>
            <a:off x="2256367" y="5637213"/>
            <a:ext cx="644728" cy="246221"/>
          </a:xfrm>
          <a:prstGeom prst="rect">
            <a:avLst/>
          </a:prstGeom>
          <a:noFill/>
        </p:spPr>
        <p:txBody>
          <a:bodyPr wrap="none">
            <a:spAutoFit/>
          </a:bodyPr>
          <a:lstStyle/>
          <a:p>
            <a:pPr>
              <a:defRPr/>
            </a:pPr>
            <a:r>
              <a:rPr lang="en-US" sz="1000" dirty="0" err="1"/>
              <a:t>Prestudy</a:t>
            </a:r>
            <a:endParaRPr lang="en-US" sz="1000" dirty="0"/>
          </a:p>
        </p:txBody>
      </p:sp>
      <p:sp>
        <p:nvSpPr>
          <p:cNvPr id="8" name="TextBox 7"/>
          <p:cNvSpPr txBox="1"/>
          <p:nvPr/>
        </p:nvSpPr>
        <p:spPr>
          <a:xfrm>
            <a:off x="5695951" y="5568951"/>
            <a:ext cx="537327" cy="246221"/>
          </a:xfrm>
          <a:prstGeom prst="rect">
            <a:avLst/>
          </a:prstGeom>
          <a:noFill/>
        </p:spPr>
        <p:txBody>
          <a:bodyPr wrap="none">
            <a:spAutoFit/>
          </a:bodyPr>
          <a:lstStyle/>
          <a:p>
            <a:pPr>
              <a:defRPr/>
            </a:pPr>
            <a:r>
              <a:rPr lang="en-US" sz="1000" dirty="0"/>
              <a:t>Dosing</a:t>
            </a:r>
          </a:p>
        </p:txBody>
      </p:sp>
      <p:sp>
        <p:nvSpPr>
          <p:cNvPr id="9" name="TextBox 8"/>
          <p:cNvSpPr txBox="1"/>
          <p:nvPr/>
        </p:nvSpPr>
        <p:spPr>
          <a:xfrm>
            <a:off x="9099551" y="5649913"/>
            <a:ext cx="1672167" cy="246062"/>
          </a:xfrm>
          <a:prstGeom prst="rect">
            <a:avLst/>
          </a:prstGeom>
          <a:noFill/>
        </p:spPr>
        <p:txBody>
          <a:bodyPr>
            <a:spAutoFit/>
          </a:bodyPr>
          <a:lstStyle/>
          <a:p>
            <a:pPr>
              <a:defRPr/>
            </a:pPr>
            <a:r>
              <a:rPr lang="en-US" sz="1000" dirty="0"/>
              <a:t>Recovery</a:t>
            </a:r>
          </a:p>
        </p:txBody>
      </p:sp>
      <p:sp>
        <p:nvSpPr>
          <p:cNvPr id="23561" name="TextBox 9"/>
          <p:cNvSpPr txBox="1">
            <a:spLocks noChangeArrowheads="1"/>
          </p:cNvSpPr>
          <p:nvPr/>
        </p:nvSpPr>
        <p:spPr bwMode="auto">
          <a:xfrm>
            <a:off x="4040718" y="1419225"/>
            <a:ext cx="2746521" cy="338554"/>
          </a:xfrm>
          <a:prstGeom prst="rect">
            <a:avLst/>
          </a:prstGeom>
          <a:noFill/>
          <a:ln w="9525">
            <a:noFill/>
            <a:miter lim="800000"/>
            <a:headEnd/>
            <a:tailEnd/>
          </a:ln>
        </p:spPr>
        <p:txBody>
          <a:bodyPr wrap="none">
            <a:spAutoFit/>
          </a:bodyPr>
          <a:lstStyle/>
          <a:p>
            <a:r>
              <a:rPr lang="en-US" sz="1600">
                <a:effectLst/>
              </a:rPr>
              <a:t>Ovulation in absence of mense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 </a:t>
            </a:r>
            <a:r>
              <a:rPr lang="en-GB" dirty="0" err="1" smtClean="0"/>
              <a:t>Microsampling</a:t>
            </a:r>
            <a:endParaRPr lang="en-GB" dirty="0"/>
          </a:p>
        </p:txBody>
      </p:sp>
      <p:sp>
        <p:nvSpPr>
          <p:cNvPr id="3" name="Content Placeholder 2"/>
          <p:cNvSpPr>
            <a:spLocks noGrp="1"/>
          </p:cNvSpPr>
          <p:nvPr>
            <p:ph idx="13"/>
          </p:nvPr>
        </p:nvSpPr>
        <p:spPr/>
        <p:txBody>
          <a:bodyPr/>
          <a:lstStyle/>
          <a:p>
            <a:pPr marL="285750" indent="-285750">
              <a:buFont typeface="Arial" panose="020B0604020202020204" pitchFamily="34" charset="0"/>
              <a:buChar char="•"/>
            </a:pPr>
            <a:r>
              <a:rPr lang="en-GB" sz="2200" dirty="0"/>
              <a:t>3</a:t>
            </a:r>
            <a:r>
              <a:rPr lang="en-GB" sz="2200" dirty="0" smtClean="0"/>
              <a:t>R’s program</a:t>
            </a:r>
          </a:p>
          <a:p>
            <a:pPr marL="285750" indent="-285750">
              <a:buFont typeface="Arial" panose="020B0604020202020204" pitchFamily="34" charset="0"/>
              <a:buChar char="•"/>
            </a:pPr>
            <a:r>
              <a:rPr lang="en-GB" sz="2200" dirty="0" smtClean="0"/>
              <a:t>TK </a:t>
            </a:r>
            <a:r>
              <a:rPr lang="en-GB" sz="2200" dirty="0"/>
              <a:t>samples have been identified as largest influence on rodent numbers in regulated </a:t>
            </a:r>
            <a:r>
              <a:rPr lang="en-GB" sz="2200" dirty="0" smtClean="0"/>
              <a:t>toxicology</a:t>
            </a:r>
            <a:endParaRPr lang="en-GB" sz="2200" dirty="0" smtClean="0"/>
          </a:p>
          <a:p>
            <a:pPr marL="285750" indent="-285750">
              <a:buFont typeface="Arial" panose="020B0604020202020204" pitchFamily="34" charset="0"/>
              <a:buChar char="•"/>
            </a:pPr>
            <a:r>
              <a:rPr lang="en-GB" sz="2200" dirty="0" smtClean="0"/>
              <a:t>Translation between toxicology end points and exposure data – TK from main study animals</a:t>
            </a:r>
          </a:p>
          <a:p>
            <a:pPr marL="285750" indent="-285750">
              <a:buFont typeface="Arial" panose="020B0604020202020204" pitchFamily="34" charset="0"/>
              <a:buChar char="•"/>
            </a:pPr>
            <a:r>
              <a:rPr lang="en-GB" sz="2200" dirty="0" smtClean="0"/>
              <a:t>Release blood for other investigations</a:t>
            </a:r>
          </a:p>
          <a:p>
            <a:pPr marL="285750" indent="-285750">
              <a:buFont typeface="Arial" panose="020B0604020202020204" pitchFamily="34" charset="0"/>
              <a:buChar char="•"/>
            </a:pPr>
            <a:r>
              <a:rPr lang="en-GB" sz="2200" dirty="0" smtClean="0"/>
              <a:t>Exposure data in different study designs</a:t>
            </a:r>
          </a:p>
          <a:p>
            <a:pPr marL="285750" indent="-285750">
              <a:buFont typeface="Arial" panose="020B0604020202020204" pitchFamily="34" charset="0"/>
              <a:buChar char="•"/>
            </a:pPr>
            <a:r>
              <a:rPr lang="en-GB" sz="2200" dirty="0" smtClean="0"/>
              <a:t>Reduce animal stress </a:t>
            </a:r>
          </a:p>
          <a:p>
            <a:endParaRPr lang="en-GB"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Slide Number Placeholder 3"/>
          <p:cNvSpPr>
            <a:spLocks noGrp="1"/>
          </p:cNvSpPr>
          <p:nvPr>
            <p:ph type="sldNum" sz="quarter" idx="12"/>
          </p:nvPr>
        </p:nvSpPr>
        <p:spPr>
          <a:noFill/>
        </p:spPr>
        <p:txBody>
          <a:bodyPr/>
          <a:lstStyle/>
          <a:p>
            <a:fld id="{04CBAFFE-DFED-4E2E-A416-D25F5A65C948}" type="slidenum">
              <a:rPr lang="en-US" smtClean="0"/>
              <a:pPr/>
              <a:t>59</a:t>
            </a:fld>
            <a:endParaRPr lang="en-US" smtClean="0"/>
          </a:p>
        </p:txBody>
      </p:sp>
      <p:sp>
        <p:nvSpPr>
          <p:cNvPr id="13314" name="Title 1"/>
          <p:cNvSpPr>
            <a:spLocks noGrp="1"/>
          </p:cNvSpPr>
          <p:nvPr>
            <p:ph type="title" idx="4294967295"/>
          </p:nvPr>
        </p:nvSpPr>
        <p:spPr>
          <a:xfrm>
            <a:off x="406400" y="233363"/>
            <a:ext cx="11245850" cy="1143000"/>
          </a:xfrm>
          <a:prstGeom prst="rect">
            <a:avLst/>
          </a:prstGeom>
        </p:spPr>
        <p:txBody>
          <a:bodyPr/>
          <a:lstStyle/>
          <a:p>
            <a:r>
              <a:rPr lang="en-GB" dirty="0" err="1" smtClean="0"/>
              <a:t>Microsampling</a:t>
            </a:r>
            <a:endParaRPr lang="en-GB" dirty="0" smtClean="0"/>
          </a:p>
        </p:txBody>
      </p:sp>
      <p:sp>
        <p:nvSpPr>
          <p:cNvPr id="13316" name="Content Placeholder 5"/>
          <p:cNvSpPr>
            <a:spLocks noGrp="1"/>
          </p:cNvSpPr>
          <p:nvPr>
            <p:ph idx="4294967295"/>
          </p:nvPr>
        </p:nvSpPr>
        <p:spPr>
          <a:xfrm>
            <a:off x="406400" y="1420813"/>
            <a:ext cx="10972800" cy="609600"/>
          </a:xfrm>
          <a:prstGeom prst="rect">
            <a:avLst/>
          </a:prstGeom>
        </p:spPr>
        <p:txBody>
          <a:bodyPr/>
          <a:lstStyle/>
          <a:p>
            <a:r>
              <a:rPr lang="en-GB" smtClean="0"/>
              <a:t>The use of specialised capillaries </a:t>
            </a:r>
          </a:p>
        </p:txBody>
      </p:sp>
      <p:pic>
        <p:nvPicPr>
          <p:cNvPr id="13317" name="Picture 6"/>
          <p:cNvPicPr>
            <a:picLocks noChangeAspect="1" noChangeArrowheads="1"/>
          </p:cNvPicPr>
          <p:nvPr/>
        </p:nvPicPr>
        <p:blipFill>
          <a:blip r:embed="rId2" cstate="print"/>
          <a:srcRect/>
          <a:stretch>
            <a:fillRect/>
          </a:stretch>
        </p:blipFill>
        <p:spPr bwMode="auto">
          <a:xfrm>
            <a:off x="406400" y="2438401"/>
            <a:ext cx="5283200" cy="3489325"/>
          </a:xfrm>
          <a:prstGeom prst="rect">
            <a:avLst/>
          </a:prstGeom>
          <a:noFill/>
          <a:ln w="9525">
            <a:noFill/>
            <a:miter lim="800000"/>
            <a:headEnd/>
            <a:tailEnd/>
          </a:ln>
        </p:spPr>
      </p:pic>
      <p:sp>
        <p:nvSpPr>
          <p:cNvPr id="13318" name="Text Box 8"/>
          <p:cNvSpPr txBox="1">
            <a:spLocks noChangeArrowheads="1"/>
          </p:cNvSpPr>
          <p:nvPr/>
        </p:nvSpPr>
        <p:spPr bwMode="auto">
          <a:xfrm>
            <a:off x="4267200" y="3581401"/>
            <a:ext cx="1219200" cy="276999"/>
          </a:xfrm>
          <a:prstGeom prst="rect">
            <a:avLst/>
          </a:prstGeom>
          <a:solidFill>
            <a:srgbClr val="FFFFFF"/>
          </a:solidFill>
          <a:ln w="9525">
            <a:solidFill>
              <a:srgbClr val="000000"/>
            </a:solidFill>
            <a:miter lim="800000"/>
            <a:headEnd/>
            <a:tailEnd/>
          </a:ln>
        </p:spPr>
        <p:txBody>
          <a:bodyPr>
            <a:spAutoFit/>
          </a:bodyPr>
          <a:lstStyle/>
          <a:p>
            <a:pPr>
              <a:spcAft>
                <a:spcPts val="1000"/>
              </a:spcAft>
            </a:pPr>
            <a:r>
              <a:rPr lang="en-US" sz="1200" b="1">
                <a:latin typeface="Calibri" pitchFamily="34" charset="0"/>
              </a:rPr>
              <a:t>Thixotropic Gel</a:t>
            </a:r>
            <a:endParaRPr lang="en-US" sz="1200" b="1"/>
          </a:p>
        </p:txBody>
      </p:sp>
      <p:cxnSp>
        <p:nvCxnSpPr>
          <p:cNvPr id="9" name="Straight Arrow Connector 8"/>
          <p:cNvCxnSpPr/>
          <p:nvPr/>
        </p:nvCxnSpPr>
        <p:spPr>
          <a:xfrm flipH="1">
            <a:off x="3556000" y="3886200"/>
            <a:ext cx="1602317" cy="490538"/>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3320" name="Picture 2"/>
          <p:cNvPicPr>
            <a:picLocks noChangeAspect="1" noChangeArrowheads="1"/>
          </p:cNvPicPr>
          <p:nvPr/>
        </p:nvPicPr>
        <p:blipFill>
          <a:blip r:embed="rId3" cstate="print"/>
          <a:srcRect/>
          <a:stretch>
            <a:fillRect/>
          </a:stretch>
        </p:blipFill>
        <p:spPr bwMode="auto">
          <a:xfrm>
            <a:off x="7010400" y="2743200"/>
            <a:ext cx="3581400" cy="22098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504825" y="260350"/>
            <a:ext cx="11245850" cy="1143000"/>
          </a:xfrm>
          <a:prstGeom prst="rect">
            <a:avLst/>
          </a:prstGeom>
        </p:spPr>
        <p:txBody>
          <a:bodyPr/>
          <a:lstStyle/>
          <a:p>
            <a:r>
              <a:rPr lang="en-GB" dirty="0" err="1" smtClean="0"/>
              <a:t>Microsampling</a:t>
            </a:r>
            <a:r>
              <a:rPr lang="en-GB" dirty="0" smtClean="0"/>
              <a:t> - Technique</a:t>
            </a:r>
          </a:p>
        </p:txBody>
      </p:sp>
      <p:sp>
        <p:nvSpPr>
          <p:cNvPr id="14339" name="Content Placeholder 2"/>
          <p:cNvSpPr>
            <a:spLocks noGrp="1"/>
          </p:cNvSpPr>
          <p:nvPr>
            <p:ph idx="4294967295"/>
          </p:nvPr>
        </p:nvSpPr>
        <p:spPr>
          <a:xfrm>
            <a:off x="504825" y="1219200"/>
            <a:ext cx="11245850" cy="1524000"/>
          </a:xfrm>
          <a:prstGeom prst="rect">
            <a:avLst/>
          </a:prstGeom>
        </p:spPr>
        <p:txBody>
          <a:bodyPr/>
          <a:lstStyle/>
          <a:p>
            <a:r>
              <a:rPr lang="en-GB" dirty="0" smtClean="0"/>
              <a:t>Use K</a:t>
            </a:r>
            <a:r>
              <a:rPr lang="en-GB" baseline="-25000" dirty="0" smtClean="0"/>
              <a:t>2</a:t>
            </a:r>
            <a:r>
              <a:rPr lang="en-GB" dirty="0" smtClean="0"/>
              <a:t>EDTA </a:t>
            </a:r>
            <a:r>
              <a:rPr lang="en-GB" dirty="0" err="1" smtClean="0"/>
              <a:t>hematocrit</a:t>
            </a:r>
            <a:r>
              <a:rPr lang="en-GB" dirty="0" smtClean="0"/>
              <a:t> </a:t>
            </a:r>
            <a:r>
              <a:rPr lang="en-GB" dirty="0" smtClean="0"/>
              <a:t>tube (32 µL)</a:t>
            </a:r>
          </a:p>
          <a:p>
            <a:pPr lvl="1">
              <a:buFontTx/>
              <a:buNone/>
            </a:pPr>
            <a:endParaRPr lang="en-GB" dirty="0" smtClean="0"/>
          </a:p>
          <a:p>
            <a:pPr lvl="2">
              <a:buFontTx/>
              <a:buNone/>
            </a:pPr>
            <a:r>
              <a:rPr lang="en-GB" sz="1400" dirty="0" smtClean="0"/>
              <a:t>		</a:t>
            </a:r>
            <a:endParaRPr lang="en-GB" sz="1200" dirty="0" smtClean="0"/>
          </a:p>
        </p:txBody>
      </p:sp>
      <p:pic>
        <p:nvPicPr>
          <p:cNvPr id="14340" name="Picture 2"/>
          <p:cNvPicPr>
            <a:picLocks noChangeAspect="1" noChangeArrowheads="1"/>
          </p:cNvPicPr>
          <p:nvPr/>
        </p:nvPicPr>
        <p:blipFill>
          <a:blip r:embed="rId2" cstate="print"/>
          <a:srcRect/>
          <a:stretch>
            <a:fillRect/>
          </a:stretch>
        </p:blipFill>
        <p:spPr bwMode="auto">
          <a:xfrm>
            <a:off x="2844800" y="2743200"/>
            <a:ext cx="6299200" cy="29337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a:xfrm>
            <a:off x="447675" y="193675"/>
            <a:ext cx="11245850" cy="1143000"/>
          </a:xfrm>
          <a:prstGeom prst="rect">
            <a:avLst/>
          </a:prstGeom>
        </p:spPr>
        <p:txBody>
          <a:bodyPr/>
          <a:lstStyle/>
          <a:p>
            <a:r>
              <a:rPr lang="en-GB" dirty="0" err="1" smtClean="0"/>
              <a:t>Microsampling</a:t>
            </a:r>
            <a:r>
              <a:rPr lang="en-GB" dirty="0" smtClean="0"/>
              <a:t> - Technique</a:t>
            </a:r>
          </a:p>
        </p:txBody>
      </p:sp>
      <p:sp>
        <p:nvSpPr>
          <p:cNvPr id="15363" name="Content Placeholder 2"/>
          <p:cNvSpPr>
            <a:spLocks noGrp="1"/>
          </p:cNvSpPr>
          <p:nvPr>
            <p:ph idx="4294967295"/>
          </p:nvPr>
        </p:nvSpPr>
        <p:spPr>
          <a:xfrm>
            <a:off x="447675" y="1458913"/>
            <a:ext cx="11245850" cy="4787900"/>
          </a:xfrm>
          <a:prstGeom prst="rect">
            <a:avLst/>
          </a:prstGeom>
        </p:spPr>
        <p:txBody>
          <a:bodyPr/>
          <a:lstStyle/>
          <a:p>
            <a:r>
              <a:rPr lang="en-GB" dirty="0" smtClean="0"/>
              <a:t>Seal with wax and centrifuge</a:t>
            </a:r>
          </a:p>
        </p:txBody>
      </p:sp>
      <p:pic>
        <p:nvPicPr>
          <p:cNvPr id="15364" name="Picture 5" descr="3900.jpg"/>
          <p:cNvPicPr>
            <a:picLocks noChangeAspect="1"/>
          </p:cNvPicPr>
          <p:nvPr/>
        </p:nvPicPr>
        <p:blipFill>
          <a:blip r:embed="rId2" cstate="print"/>
          <a:srcRect/>
          <a:stretch>
            <a:fillRect/>
          </a:stretch>
        </p:blipFill>
        <p:spPr bwMode="auto">
          <a:xfrm>
            <a:off x="3454401" y="2667000"/>
            <a:ext cx="5755217" cy="32385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455085" y="155575"/>
            <a:ext cx="11245850" cy="1143000"/>
          </a:xfrm>
          <a:prstGeom prst="rect">
            <a:avLst/>
          </a:prstGeom>
        </p:spPr>
        <p:txBody>
          <a:bodyPr/>
          <a:lstStyle/>
          <a:p>
            <a:r>
              <a:rPr lang="en-GB" dirty="0" err="1" smtClean="0"/>
              <a:t>Microsampling</a:t>
            </a:r>
            <a:r>
              <a:rPr lang="en-GB" dirty="0" smtClean="0"/>
              <a:t> - Technique</a:t>
            </a:r>
          </a:p>
        </p:txBody>
      </p:sp>
      <p:sp>
        <p:nvSpPr>
          <p:cNvPr id="16387" name="Content Placeholder 2"/>
          <p:cNvSpPr>
            <a:spLocks noGrp="1"/>
          </p:cNvSpPr>
          <p:nvPr>
            <p:ph idx="4294967295"/>
          </p:nvPr>
        </p:nvSpPr>
        <p:spPr>
          <a:xfrm>
            <a:off x="455085" y="1420813"/>
            <a:ext cx="11245850" cy="4787900"/>
          </a:xfrm>
          <a:prstGeom prst="rect">
            <a:avLst/>
          </a:prstGeom>
        </p:spPr>
        <p:txBody>
          <a:bodyPr/>
          <a:lstStyle/>
          <a:p>
            <a:r>
              <a:rPr lang="en-GB" dirty="0" smtClean="0"/>
              <a:t>Cut </a:t>
            </a:r>
            <a:r>
              <a:rPr lang="en-GB" dirty="0" err="1" smtClean="0"/>
              <a:t>hematocrit</a:t>
            </a:r>
            <a:r>
              <a:rPr lang="en-GB" dirty="0" smtClean="0"/>
              <a:t> </a:t>
            </a:r>
            <a:r>
              <a:rPr lang="en-GB" dirty="0" smtClean="0"/>
              <a:t>tube to separate plasma</a:t>
            </a:r>
          </a:p>
        </p:txBody>
      </p:sp>
      <p:pic>
        <p:nvPicPr>
          <p:cNvPr id="16388" name="Picture 13" descr="3901.jpg"/>
          <p:cNvPicPr>
            <a:picLocks noChangeAspect="1"/>
          </p:cNvPicPr>
          <p:nvPr/>
        </p:nvPicPr>
        <p:blipFill>
          <a:blip r:embed="rId2" cstate="print"/>
          <a:srcRect/>
          <a:stretch>
            <a:fillRect/>
          </a:stretch>
        </p:blipFill>
        <p:spPr bwMode="auto">
          <a:xfrm>
            <a:off x="203201" y="2743200"/>
            <a:ext cx="5687484" cy="3200400"/>
          </a:xfrm>
          <a:prstGeom prst="rect">
            <a:avLst/>
          </a:prstGeom>
          <a:noFill/>
          <a:ln w="9525">
            <a:noFill/>
            <a:miter lim="800000"/>
            <a:headEnd/>
            <a:tailEnd/>
          </a:ln>
        </p:spPr>
      </p:pic>
      <p:pic>
        <p:nvPicPr>
          <p:cNvPr id="16389" name="Picture 14" descr="3902.jpg"/>
          <p:cNvPicPr>
            <a:picLocks noChangeAspect="1"/>
          </p:cNvPicPr>
          <p:nvPr/>
        </p:nvPicPr>
        <p:blipFill>
          <a:blip r:embed="rId3" cstate="print"/>
          <a:srcRect/>
          <a:stretch>
            <a:fillRect/>
          </a:stretch>
        </p:blipFill>
        <p:spPr bwMode="auto">
          <a:xfrm>
            <a:off x="6265334" y="2743200"/>
            <a:ext cx="5721351" cy="321945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4294967295"/>
          </p:nvPr>
        </p:nvSpPr>
        <p:spPr>
          <a:xfrm>
            <a:off x="457200" y="1066800"/>
            <a:ext cx="11245850" cy="5170488"/>
          </a:xfrm>
          <a:prstGeom prst="rect">
            <a:avLst/>
          </a:prstGeom>
        </p:spPr>
        <p:txBody>
          <a:bodyPr/>
          <a:lstStyle/>
          <a:p>
            <a:r>
              <a:rPr lang="en-GB" sz="2400" dirty="0" smtClean="0"/>
              <a:t>Transfer plasma sample to an exact volume (8 µL) </a:t>
            </a:r>
            <a:r>
              <a:rPr lang="en-GB" sz="2400" dirty="0" err="1" smtClean="0"/>
              <a:t>microcapillary</a:t>
            </a:r>
            <a:r>
              <a:rPr lang="en-GB" sz="2400" dirty="0" smtClean="0"/>
              <a:t> end to end tube (</a:t>
            </a:r>
            <a:r>
              <a:rPr lang="en-GB" sz="2400" dirty="0" err="1" smtClean="0"/>
              <a:t>microcapillary</a:t>
            </a:r>
            <a:r>
              <a:rPr lang="en-GB" sz="2400" dirty="0" smtClean="0"/>
              <a:t> can be placed in tube and stored frozen at this stage)</a:t>
            </a:r>
          </a:p>
          <a:p>
            <a:r>
              <a:rPr lang="en-GB" sz="2400" dirty="0" smtClean="0"/>
              <a:t>Possibility of smaller plasma volumes (4 µL)</a:t>
            </a:r>
          </a:p>
        </p:txBody>
      </p:sp>
      <p:sp>
        <p:nvSpPr>
          <p:cNvPr id="17410" name="Title 1"/>
          <p:cNvSpPr>
            <a:spLocks noGrp="1"/>
          </p:cNvSpPr>
          <p:nvPr>
            <p:ph type="title" idx="4294967295"/>
          </p:nvPr>
        </p:nvSpPr>
        <p:spPr>
          <a:xfrm>
            <a:off x="457200" y="184150"/>
            <a:ext cx="11245850" cy="1143000"/>
          </a:xfrm>
          <a:prstGeom prst="rect">
            <a:avLst/>
          </a:prstGeom>
        </p:spPr>
        <p:txBody>
          <a:bodyPr/>
          <a:lstStyle/>
          <a:p>
            <a:r>
              <a:rPr lang="en-GB" dirty="0" err="1" smtClean="0"/>
              <a:t>Microsampling</a:t>
            </a:r>
            <a:r>
              <a:rPr lang="en-GB" dirty="0" smtClean="0"/>
              <a:t> - Technique</a:t>
            </a:r>
          </a:p>
        </p:txBody>
      </p:sp>
      <p:pic>
        <p:nvPicPr>
          <p:cNvPr id="17412" name="Picture 4" descr="3905.jpg"/>
          <p:cNvPicPr>
            <a:picLocks noChangeAspect="1"/>
          </p:cNvPicPr>
          <p:nvPr/>
        </p:nvPicPr>
        <p:blipFill>
          <a:blip r:embed="rId2" cstate="print"/>
          <a:srcRect/>
          <a:stretch>
            <a:fillRect/>
          </a:stretch>
        </p:blipFill>
        <p:spPr bwMode="auto">
          <a:xfrm>
            <a:off x="3251201" y="3276600"/>
            <a:ext cx="4773084" cy="268605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4294967295"/>
          </p:nvPr>
        </p:nvSpPr>
        <p:spPr>
          <a:xfrm>
            <a:off x="587375" y="1487488"/>
            <a:ext cx="11245850" cy="4787900"/>
          </a:xfrm>
          <a:prstGeom prst="rect">
            <a:avLst/>
          </a:prstGeom>
        </p:spPr>
        <p:txBody>
          <a:bodyPr/>
          <a:lstStyle/>
          <a:p>
            <a:r>
              <a:rPr lang="en-GB" smtClean="0"/>
              <a:t>Wash plasma sample into tube with exact volume of diluent for subsequent storage and analysis of a fraction</a:t>
            </a:r>
          </a:p>
        </p:txBody>
      </p:sp>
      <p:sp>
        <p:nvSpPr>
          <p:cNvPr id="18434" name="Title 1"/>
          <p:cNvSpPr>
            <a:spLocks noGrp="1"/>
          </p:cNvSpPr>
          <p:nvPr>
            <p:ph type="title" idx="4294967295"/>
          </p:nvPr>
        </p:nvSpPr>
        <p:spPr>
          <a:xfrm>
            <a:off x="587375" y="222250"/>
            <a:ext cx="11245850" cy="1143000"/>
          </a:xfrm>
          <a:prstGeom prst="rect">
            <a:avLst/>
          </a:prstGeom>
        </p:spPr>
        <p:txBody>
          <a:bodyPr/>
          <a:lstStyle/>
          <a:p>
            <a:r>
              <a:rPr lang="en-GB" dirty="0" err="1" smtClean="0"/>
              <a:t>Microsampling</a:t>
            </a:r>
            <a:r>
              <a:rPr lang="en-GB" dirty="0" smtClean="0"/>
              <a:t> - Technique</a:t>
            </a:r>
          </a:p>
        </p:txBody>
      </p:sp>
      <p:pic>
        <p:nvPicPr>
          <p:cNvPr id="18436" name="Picture 4" descr="3906.jpg"/>
          <p:cNvPicPr>
            <a:picLocks noChangeAspect="1"/>
          </p:cNvPicPr>
          <p:nvPr/>
        </p:nvPicPr>
        <p:blipFill>
          <a:blip r:embed="rId2" cstate="print"/>
          <a:srcRect/>
          <a:stretch>
            <a:fillRect/>
          </a:stretch>
        </p:blipFill>
        <p:spPr bwMode="auto">
          <a:xfrm>
            <a:off x="2946401" y="2819400"/>
            <a:ext cx="5549900" cy="312420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BC203EE-C538-43DB-87DD-CBA0AB4CCDD0}" type="slidenum">
              <a:rPr lang="en-GB" smtClean="0"/>
              <a:pPr/>
              <a:t>65</a:t>
            </a:fld>
            <a:endParaRPr lang="en-GB"/>
          </a:p>
        </p:txBody>
      </p:sp>
      <p:sp>
        <p:nvSpPr>
          <p:cNvPr id="3" name="Footer Placeholder 2"/>
          <p:cNvSpPr>
            <a:spLocks noGrp="1"/>
          </p:cNvSpPr>
          <p:nvPr>
            <p:ph type="ftr" sz="quarter" idx="11"/>
          </p:nvPr>
        </p:nvSpPr>
        <p:spPr/>
        <p:txBody>
          <a:bodyPr/>
          <a:lstStyle/>
          <a:p>
            <a:r>
              <a:rPr lang="en-IN" smtClean="0"/>
              <a:t>EVERY STEP OF THE WAY</a:t>
            </a:r>
            <a:endParaRPr lang="en-GB" dirty="0"/>
          </a:p>
        </p:txBody>
      </p:sp>
      <p:pic>
        <p:nvPicPr>
          <p:cNvPr id="4" name="Picture 3" descr="\\srv107711.oncins.fr\Rapport_data\ETUDES\Rapports\MD99\900\MD99999153\Preliminary information\Photos\eesai ps 00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7140" y="886777"/>
            <a:ext cx="5864860" cy="4398645"/>
          </a:xfrm>
          <a:prstGeom prst="rect">
            <a:avLst/>
          </a:prstGeom>
          <a:noFill/>
          <a:ln>
            <a:noFill/>
          </a:ln>
        </p:spPr>
      </p:pic>
      <p:pic>
        <p:nvPicPr>
          <p:cNvPr id="5" name="Picture 4" descr="\\srv107711.oncins.fr\Rapport_data\ETUDES\Rapports\MD99\900\MD99999153\Preliminary information\Photos\eesai ps 00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163" y="886777"/>
            <a:ext cx="5832474" cy="4374356"/>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 </a:t>
            </a:r>
            <a:r>
              <a:rPr lang="en-US" sz="3200" dirty="0" err="1"/>
              <a:t>Microsampling</a:t>
            </a:r>
            <a:r>
              <a:rPr lang="en-US" sz="3200" dirty="0"/>
              <a:t> from the rat fetus </a:t>
            </a:r>
            <a:endParaRPr lang="en-US" dirty="0"/>
          </a:p>
        </p:txBody>
      </p:sp>
      <p:sp>
        <p:nvSpPr>
          <p:cNvPr id="5" name="Slide Number Placeholder 4"/>
          <p:cNvSpPr>
            <a:spLocks noGrp="1"/>
          </p:cNvSpPr>
          <p:nvPr>
            <p:ph type="sldNum" sz="quarter" idx="12"/>
          </p:nvPr>
        </p:nvSpPr>
        <p:spPr/>
        <p:txBody>
          <a:bodyPr/>
          <a:lstStyle/>
          <a:p>
            <a:pPr>
              <a:defRPr/>
            </a:pPr>
            <a:fld id="{8F702CBE-8F77-4DA2-8F8F-5D824485EF64}" type="slidenum">
              <a:rPr lang="en-US" smtClean="0"/>
              <a:pPr>
                <a:defRPr/>
              </a:pPr>
              <a:t>66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6" name="Rectangle 5"/>
          <p:cNvSpPr/>
          <p:nvPr/>
        </p:nvSpPr>
        <p:spPr>
          <a:xfrm>
            <a:off x="742287" y="1221429"/>
            <a:ext cx="10603149" cy="4524315"/>
          </a:xfrm>
          <a:prstGeom prst="rect">
            <a:avLst/>
          </a:prstGeom>
        </p:spPr>
        <p:txBody>
          <a:bodyPr wrap="square">
            <a:spAutoFit/>
          </a:bodyPr>
          <a:lstStyle/>
          <a:p>
            <a:endParaRPr lang="en-US" dirty="0" smtClean="0"/>
          </a:p>
          <a:p>
            <a:endParaRPr lang="en-US" dirty="0" smtClean="0"/>
          </a:p>
          <a:p>
            <a:pPr marL="342900" indent="-342900"/>
            <a:r>
              <a:rPr lang="en-US" sz="2800" dirty="0" smtClean="0"/>
              <a:t>•	</a:t>
            </a:r>
            <a:r>
              <a:rPr lang="en-US" sz="2800" dirty="0" err="1" smtClean="0"/>
              <a:t>Microsampling</a:t>
            </a:r>
            <a:r>
              <a:rPr lang="en-US" sz="2800" dirty="0" smtClean="0"/>
              <a:t> </a:t>
            </a:r>
            <a:r>
              <a:rPr lang="en-US" sz="2800" dirty="0" smtClean="0"/>
              <a:t>performed GD 20 by autopsy technicians immediately after blood sampling of the dam </a:t>
            </a:r>
          </a:p>
          <a:p>
            <a:pPr marL="342900" indent="-342900"/>
            <a:r>
              <a:rPr lang="en-US" sz="2800" dirty="0" smtClean="0"/>
              <a:t>•	Blood </a:t>
            </a:r>
            <a:r>
              <a:rPr lang="en-US" sz="2800" dirty="0" smtClean="0"/>
              <a:t>taken from each available fetus in-situ immediately after excising from the amniotic sac </a:t>
            </a:r>
          </a:p>
          <a:p>
            <a:pPr marL="342900" indent="-342900"/>
            <a:r>
              <a:rPr lang="en-US" sz="2800" dirty="0" smtClean="0"/>
              <a:t>•	Blood </a:t>
            </a:r>
            <a:r>
              <a:rPr lang="en-US" sz="2800" dirty="0" smtClean="0"/>
              <a:t>drawn into hematocrit </a:t>
            </a:r>
            <a:r>
              <a:rPr lang="en-US" sz="2800" dirty="0" smtClean="0"/>
              <a:t>K</a:t>
            </a:r>
            <a:r>
              <a:rPr lang="en-US" sz="2800" baseline="-25000" dirty="0" smtClean="0"/>
              <a:t>2</a:t>
            </a:r>
            <a:r>
              <a:rPr lang="en-US" sz="2800" dirty="0" smtClean="0"/>
              <a:t>EDTA </a:t>
            </a:r>
            <a:r>
              <a:rPr lang="en-US" sz="2800" dirty="0" smtClean="0"/>
              <a:t>capillaries following puncture of the jugular </a:t>
            </a:r>
            <a:r>
              <a:rPr lang="en-US" sz="2800" dirty="0" smtClean="0"/>
              <a:t>vein</a:t>
            </a:r>
          </a:p>
          <a:p>
            <a:pPr marL="571500" indent="-114300">
              <a:buFont typeface="Arial" panose="020B0604020202020204" pitchFamily="34" charset="0"/>
              <a:buChar char="•"/>
            </a:pPr>
            <a:r>
              <a:rPr lang="en-US" sz="2800" dirty="0"/>
              <a:t>	</a:t>
            </a:r>
            <a:r>
              <a:rPr lang="en-US" sz="2800" dirty="0" smtClean="0"/>
              <a:t>60 </a:t>
            </a:r>
            <a:r>
              <a:rPr lang="en-US" sz="2800" dirty="0" err="1" smtClean="0"/>
              <a:t>μL</a:t>
            </a:r>
            <a:r>
              <a:rPr lang="en-US" sz="2800" dirty="0" smtClean="0"/>
              <a:t> capillary (either 30 or 60 </a:t>
            </a:r>
            <a:r>
              <a:rPr lang="en-US" sz="2800" dirty="0" err="1" smtClean="0"/>
              <a:t>μL</a:t>
            </a:r>
            <a:r>
              <a:rPr lang="en-US" sz="2800" dirty="0" smtClean="0"/>
              <a:t> possible) and 25G needle </a:t>
            </a:r>
          </a:p>
          <a:p>
            <a:pPr marL="342900" indent="-342900"/>
            <a:r>
              <a:rPr lang="en-US" sz="2800" dirty="0" smtClean="0"/>
              <a:t>•	The </a:t>
            </a:r>
            <a:r>
              <a:rPr lang="en-US" sz="2800" dirty="0" smtClean="0"/>
              <a:t>filled capillary blocked at the entrance with a wax plug and an end-cap </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ctrTitle"/>
          </p:nvPr>
        </p:nvSpPr>
        <p:spPr/>
        <p:txBody>
          <a:bodyPr/>
          <a:lstStyle/>
          <a:p>
            <a:r>
              <a:rPr lang="en-GB" dirty="0" smtClean="0"/>
              <a:t>Bioanalytical considerations</a:t>
            </a:r>
          </a:p>
        </p:txBody>
      </p:sp>
      <p:sp>
        <p:nvSpPr>
          <p:cNvPr id="21507" name="Content Placeholder 2"/>
          <p:cNvSpPr>
            <a:spLocks noGrp="1"/>
          </p:cNvSpPr>
          <p:nvPr>
            <p:ph idx="13"/>
          </p:nvPr>
        </p:nvSpPr>
        <p:spPr>
          <a:xfrm>
            <a:off x="747962" y="1524000"/>
            <a:ext cx="10591800" cy="4191000"/>
          </a:xfrm>
        </p:spPr>
        <p:txBody>
          <a:bodyPr>
            <a:normAutofit/>
          </a:bodyPr>
          <a:lstStyle/>
          <a:p>
            <a:r>
              <a:rPr lang="en-GB" sz="2200" dirty="0" smtClean="0"/>
              <a:t>Assay sensitivity</a:t>
            </a:r>
          </a:p>
          <a:p>
            <a:pPr lvl="1"/>
            <a:r>
              <a:rPr lang="en-GB" sz="2200" dirty="0" smtClean="0"/>
              <a:t>Should not be a problem in most cases</a:t>
            </a:r>
          </a:p>
          <a:p>
            <a:r>
              <a:rPr lang="en-GB" sz="2200" dirty="0" smtClean="0"/>
              <a:t>Sample size</a:t>
            </a:r>
          </a:p>
          <a:p>
            <a:pPr lvl="1"/>
            <a:r>
              <a:rPr lang="en-GB" sz="2200" dirty="0" smtClean="0"/>
              <a:t>10µl is a standard aliquot for Bioanalysis</a:t>
            </a:r>
          </a:p>
          <a:p>
            <a:pPr lvl="1"/>
            <a:r>
              <a:rPr lang="en-GB" sz="2200" dirty="0" smtClean="0"/>
              <a:t>2 µ</a:t>
            </a:r>
            <a:r>
              <a:rPr lang="en-GB" sz="2200" dirty="0" err="1" smtClean="0"/>
              <a:t>l</a:t>
            </a:r>
            <a:r>
              <a:rPr lang="en-GB" sz="2200" dirty="0" smtClean="0"/>
              <a:t> would be ¼ of the diluted sample</a:t>
            </a:r>
          </a:p>
          <a:p>
            <a:r>
              <a:rPr lang="en-GB" sz="2200" dirty="0" smtClean="0"/>
              <a:t>Regulatory acceptance</a:t>
            </a:r>
          </a:p>
          <a:p>
            <a:pPr lvl="1"/>
            <a:r>
              <a:rPr lang="en-GB" sz="2200" dirty="0" smtClean="0"/>
              <a:t>Plasma (and serum) are accepted matrices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ctrTitle"/>
          </p:nvPr>
        </p:nvSpPr>
        <p:spPr/>
        <p:txBody>
          <a:bodyPr/>
          <a:lstStyle/>
          <a:p>
            <a:r>
              <a:rPr lang="en-US" smtClean="0"/>
              <a:t>Microsampling</a:t>
            </a:r>
          </a:p>
        </p:txBody>
      </p:sp>
      <p:sp>
        <p:nvSpPr>
          <p:cNvPr id="46083" name="Content Placeholder 2"/>
          <p:cNvSpPr>
            <a:spLocks noGrp="1"/>
          </p:cNvSpPr>
          <p:nvPr>
            <p:ph idx="13"/>
          </p:nvPr>
        </p:nvSpPr>
        <p:spPr/>
        <p:txBody>
          <a:bodyPr>
            <a:normAutofit/>
          </a:bodyPr>
          <a:lstStyle/>
          <a:p>
            <a:r>
              <a:rPr lang="en-US" sz="2200" dirty="0" smtClean="0"/>
              <a:t>What are the benefits in Large Molecule Studies?</a:t>
            </a:r>
          </a:p>
          <a:p>
            <a:pPr lvl="1"/>
            <a:r>
              <a:rPr lang="en-US" sz="2200" dirty="0" smtClean="0"/>
              <a:t>Increasing blood draws in NHP studies</a:t>
            </a:r>
          </a:p>
          <a:p>
            <a:pPr lvl="2"/>
            <a:r>
              <a:rPr lang="en-US" sz="2200" dirty="0" smtClean="0"/>
              <a:t>Clinical chemistry, hematology, coagulation, PD markers, Bioanalysis, ADA, immune function tests etc.</a:t>
            </a:r>
          </a:p>
          <a:p>
            <a:pPr lvl="2"/>
            <a:r>
              <a:rPr lang="en-US" sz="2200" dirty="0" smtClean="0"/>
              <a:t>DART studies and sampling from juveniles</a:t>
            </a:r>
          </a:p>
          <a:p>
            <a:pPr lvl="1"/>
            <a:r>
              <a:rPr lang="en-US" sz="2200" dirty="0" smtClean="0"/>
              <a:t>The ability in mouse and rat studies to sample TK and ADA samples from the same animal</a:t>
            </a:r>
          </a:p>
          <a:p>
            <a:pPr lvl="1"/>
            <a:r>
              <a:rPr lang="en-US" sz="2200" dirty="0" smtClean="0"/>
              <a:t>Increased use of transgenic mouse models for biologic drug development </a:t>
            </a:r>
          </a:p>
          <a:p>
            <a:pPr lvl="1"/>
            <a:r>
              <a:rPr lang="en-US" sz="2200" dirty="0" smtClean="0"/>
              <a:t>Permits the increase in the number of assessments required for TK analysis e.g., ADC</a:t>
            </a:r>
          </a:p>
          <a:p>
            <a:pPr lvl="1">
              <a:buFontTx/>
              <a:buNone/>
            </a:pPr>
            <a:endParaRPr lang="en-US" sz="2200" dirty="0" smtClean="0"/>
          </a:p>
        </p:txBody>
      </p:sp>
      <p:sp>
        <p:nvSpPr>
          <p:cNvPr id="2" name="Subtitle 1"/>
          <p:cNvSpPr>
            <a:spLocks noGrp="1"/>
          </p:cNvSpPr>
          <p:nvPr>
            <p:ph type="subTitle" idx="1"/>
          </p:nvPr>
        </p:nvSpPr>
        <p:spPr/>
        <p:txBody>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ctrTitle"/>
          </p:nvPr>
        </p:nvSpPr>
        <p:spPr/>
        <p:txBody>
          <a:bodyPr/>
          <a:lstStyle/>
          <a:p>
            <a:r>
              <a:rPr lang="en-US" smtClean="0"/>
              <a:t>Some Basic Rules to Remember</a:t>
            </a:r>
          </a:p>
        </p:txBody>
      </p:sp>
      <p:sp>
        <p:nvSpPr>
          <p:cNvPr id="26627" name="Content Placeholder 2"/>
          <p:cNvSpPr>
            <a:spLocks noGrp="1"/>
          </p:cNvSpPr>
          <p:nvPr>
            <p:ph idx="13"/>
          </p:nvPr>
        </p:nvSpPr>
        <p:spPr/>
        <p:txBody>
          <a:bodyPr/>
          <a:lstStyle/>
          <a:p>
            <a:pPr lvl="1"/>
            <a:r>
              <a:rPr lang="en-US" sz="2000" dirty="0" smtClean="0"/>
              <a:t>Animal studies are for hazard assessment</a:t>
            </a:r>
            <a:r>
              <a:rPr lang="en-US" dirty="0" smtClean="0"/>
              <a:t>.</a:t>
            </a:r>
          </a:p>
          <a:p>
            <a:pPr lvl="1"/>
            <a:endParaRPr lang="en-US" dirty="0" smtClean="0"/>
          </a:p>
          <a:p>
            <a:pPr lvl="1"/>
            <a:r>
              <a:rPr lang="en-US" sz="2000" dirty="0" smtClean="0"/>
              <a:t>Risk assessment </a:t>
            </a:r>
          </a:p>
          <a:p>
            <a:pPr lvl="2"/>
            <a:r>
              <a:rPr lang="en-US" sz="1800" dirty="0" smtClean="0"/>
              <a:t>Uses hazard assessment data as one component.</a:t>
            </a:r>
          </a:p>
          <a:p>
            <a:pPr lvl="2"/>
            <a:endParaRPr lang="en-US" sz="1800" dirty="0" smtClean="0"/>
          </a:p>
          <a:p>
            <a:pPr lvl="1"/>
            <a:r>
              <a:rPr lang="en-US" sz="2000" dirty="0" smtClean="0"/>
              <a:t>Selective developmental toxicity.</a:t>
            </a:r>
          </a:p>
          <a:p>
            <a:pPr lvl="2"/>
            <a:r>
              <a:rPr lang="en-US" sz="1800" dirty="0" smtClean="0"/>
              <a:t>It’s what makes Thalidomide so dangerous and aspirin safe when used properly.</a:t>
            </a:r>
          </a:p>
          <a:p>
            <a:pPr lvl="2"/>
            <a:endParaRPr lang="en-US" sz="1800" dirty="0" smtClean="0"/>
          </a:p>
          <a:p>
            <a:pPr lvl="1"/>
            <a:r>
              <a:rPr lang="en-US" sz="2000" dirty="0" smtClean="0"/>
              <a:t>Extrapolate across species based on blood levels.</a:t>
            </a:r>
          </a:p>
          <a:p>
            <a:pPr lvl="1"/>
            <a:endParaRPr lang="en-US" sz="2000" dirty="0" smtClean="0"/>
          </a:p>
          <a:p>
            <a:pPr lvl="1"/>
            <a:r>
              <a:rPr lang="en-US" sz="2000" dirty="0" smtClean="0"/>
              <a:t>All endpoints need to be considered the same.</a:t>
            </a:r>
          </a:p>
          <a:p>
            <a:pPr lvl="2"/>
            <a:r>
              <a:rPr lang="en-US" sz="1600" dirty="0" smtClean="0"/>
              <a:t>Malformations are just 1 of 4 endpoints that are important.</a:t>
            </a:r>
          </a:p>
          <a:p>
            <a:pPr lvl="2"/>
            <a:r>
              <a:rPr lang="en-US" sz="1600" dirty="0" smtClean="0"/>
              <a:t>Embryo/fetal death, growth retardation, functional deficit.  </a:t>
            </a:r>
          </a:p>
          <a:p>
            <a:endParaRPr lang="en-US" dirty="0" smtClean="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ctrTitle"/>
          </p:nvPr>
        </p:nvSpPr>
        <p:spPr/>
        <p:txBody>
          <a:bodyPr/>
          <a:lstStyle/>
          <a:p>
            <a:r>
              <a:rPr lang="en-US" smtClean="0"/>
              <a:t>Some Final Thoughts</a:t>
            </a:r>
          </a:p>
        </p:txBody>
      </p:sp>
      <p:sp>
        <p:nvSpPr>
          <p:cNvPr id="27651" name="Content Placeholder 2"/>
          <p:cNvSpPr>
            <a:spLocks noGrp="1"/>
          </p:cNvSpPr>
          <p:nvPr>
            <p:ph idx="13"/>
          </p:nvPr>
        </p:nvSpPr>
        <p:spPr/>
        <p:txBody>
          <a:bodyPr/>
          <a:lstStyle/>
          <a:p>
            <a:r>
              <a:rPr lang="en-US" sz="2400" dirty="0" smtClean="0"/>
              <a:t>Role of the Study Director</a:t>
            </a:r>
          </a:p>
          <a:p>
            <a:pPr lvl="1"/>
            <a:r>
              <a:rPr lang="en-US" sz="2000" dirty="0" smtClean="0"/>
              <a:t>Ensure that the protocol and final report contain good information for justifying doses </a:t>
            </a:r>
            <a:r>
              <a:rPr lang="en-US" sz="2000" dirty="0" smtClean="0"/>
              <a:t>selected</a:t>
            </a:r>
          </a:p>
          <a:p>
            <a:pPr lvl="1"/>
            <a:endParaRPr lang="en-US" sz="2000" dirty="0" smtClean="0"/>
          </a:p>
          <a:p>
            <a:r>
              <a:rPr lang="en-US" sz="2400" dirty="0" smtClean="0"/>
              <a:t>Role of the Regulatory Reviewer</a:t>
            </a:r>
          </a:p>
          <a:p>
            <a:pPr lvl="1"/>
            <a:r>
              <a:rPr lang="en-US" sz="2000" dirty="0" smtClean="0"/>
              <a:t>Ensure that we (i.e., industry, regulatory agencies) are not just checking the box, but doing what is good science for a particular product</a:t>
            </a:r>
            <a:r>
              <a:rPr lang="en-US" sz="2000" dirty="0" smtClean="0"/>
              <a:t>.</a:t>
            </a:r>
          </a:p>
          <a:p>
            <a:pPr lvl="1"/>
            <a:endParaRPr lang="en-US" sz="2000" dirty="0" smtClean="0"/>
          </a:p>
          <a:p>
            <a:r>
              <a:rPr lang="en-US" sz="2400" dirty="0" smtClean="0"/>
              <a:t>Consider </a:t>
            </a:r>
            <a:r>
              <a:rPr lang="en-US" sz="2400" i="1" dirty="0" smtClean="0"/>
              <a:t>in vitro </a:t>
            </a:r>
            <a:r>
              <a:rPr lang="en-US" sz="2400" dirty="0" smtClean="0"/>
              <a:t>tests in the developmental toxicity testing profile.</a:t>
            </a:r>
          </a:p>
          <a:p>
            <a:pPr lvl="1"/>
            <a:r>
              <a:rPr lang="en-US" sz="2000" dirty="0" smtClean="0"/>
              <a:t>As we refine these tests, they will become more useful in our decision-making process, but companies afraid of false positives</a:t>
            </a:r>
          </a:p>
          <a:p>
            <a:endParaRPr lang="en-US" sz="2400" dirty="0" smtClean="0"/>
          </a:p>
          <a:p>
            <a:endParaRPr lang="en-US" sz="2400" dirty="0" smtClean="0"/>
          </a:p>
          <a:p>
            <a:endParaRPr lang="en-US" dirty="0" smtClean="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ctrTitle"/>
          </p:nvPr>
        </p:nvSpPr>
        <p:spPr/>
        <p:txBody>
          <a:bodyPr/>
          <a:lstStyle/>
          <a:p>
            <a:r>
              <a:rPr lang="en-US" smtClean="0"/>
              <a:t>Conclusions</a:t>
            </a:r>
          </a:p>
        </p:txBody>
      </p:sp>
      <p:sp>
        <p:nvSpPr>
          <p:cNvPr id="3" name="Content Placeholder 2"/>
          <p:cNvSpPr>
            <a:spLocks noGrp="1"/>
          </p:cNvSpPr>
          <p:nvPr>
            <p:ph idx="13"/>
          </p:nvPr>
        </p:nvSpPr>
        <p:spPr/>
        <p:txBody>
          <a:bodyPr/>
          <a:lstStyle/>
          <a:p>
            <a:pPr>
              <a:defRPr/>
            </a:pPr>
            <a:r>
              <a:rPr lang="en-US" sz="2400" dirty="0" smtClean="0"/>
              <a:t>Significant reductions in animal usage has been made from the Thalidomide tragedy to today.</a:t>
            </a:r>
          </a:p>
          <a:p>
            <a:pPr>
              <a:defRPr/>
            </a:pPr>
            <a:endParaRPr lang="en-US" sz="2400" dirty="0" smtClean="0"/>
          </a:p>
          <a:p>
            <a:pPr>
              <a:defRPr/>
            </a:pPr>
            <a:r>
              <a:rPr lang="en-US" sz="2400" dirty="0" smtClean="0"/>
              <a:t>Study design considerations that can further reduce small animal usage: </a:t>
            </a:r>
            <a:endParaRPr lang="en-US" sz="2000" dirty="0" smtClean="0"/>
          </a:p>
          <a:p>
            <a:pPr lvl="1">
              <a:defRPr/>
            </a:pPr>
            <a:r>
              <a:rPr lang="en-US" sz="1800" dirty="0" smtClean="0"/>
              <a:t>Female fertility combined with Developmental Toxicity in rodents</a:t>
            </a:r>
          </a:p>
          <a:p>
            <a:pPr lvl="1">
              <a:defRPr/>
            </a:pPr>
            <a:r>
              <a:rPr lang="en-US" sz="1800" dirty="0" smtClean="0"/>
              <a:t>Dosage-range studies</a:t>
            </a:r>
          </a:p>
          <a:p>
            <a:pPr lvl="2">
              <a:defRPr/>
            </a:pPr>
            <a:r>
              <a:rPr lang="en-US" sz="1800" dirty="0" smtClean="0"/>
              <a:t>G</a:t>
            </a:r>
            <a:r>
              <a:rPr lang="en-US" sz="1600" dirty="0" smtClean="0"/>
              <a:t>etting the right information from fewer animals.</a:t>
            </a:r>
          </a:p>
          <a:p>
            <a:pPr lvl="1">
              <a:defRPr/>
            </a:pPr>
            <a:r>
              <a:rPr lang="en-US" sz="1600" dirty="0" smtClean="0"/>
              <a:t>H</a:t>
            </a:r>
            <a:r>
              <a:rPr lang="en-US" sz="1800" dirty="0" smtClean="0"/>
              <a:t>ow many pregnant animals per group do you really need?</a:t>
            </a:r>
          </a:p>
          <a:p>
            <a:pPr lvl="1">
              <a:defRPr/>
            </a:pPr>
            <a:r>
              <a:rPr lang="en-US" sz="1800" dirty="0" smtClean="0"/>
              <a:t>Blood sampling from main study vs. satellite animals.</a:t>
            </a:r>
          </a:p>
          <a:p>
            <a:pPr lvl="1">
              <a:defRPr/>
            </a:pPr>
            <a:r>
              <a:rPr lang="en-US" sz="1800" dirty="0" smtClean="0"/>
              <a:t>New sampling techniques requiring smaller blood volumes (e.g., dried blood spot).</a:t>
            </a:r>
          </a:p>
          <a:p>
            <a:pPr lvl="1">
              <a:defRPr/>
            </a:pPr>
            <a:r>
              <a:rPr lang="en-US" sz="1800" dirty="0" smtClean="0"/>
              <a:t>Compounds with low toxicity – one study  </a:t>
            </a:r>
            <a:endParaRPr lang="en-US" sz="1800" dirty="0" smtClean="0">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ctrTitle"/>
          </p:nvPr>
        </p:nvSpPr>
        <p:spPr/>
        <p:txBody>
          <a:bodyPr/>
          <a:lstStyle/>
          <a:p>
            <a:pPr eaLnBrk="1" hangingPunct="1"/>
            <a:r>
              <a:rPr lang="en-US" smtClean="0"/>
              <a:t>Other Important Considerations</a:t>
            </a:r>
          </a:p>
        </p:txBody>
      </p:sp>
      <p:sp>
        <p:nvSpPr>
          <p:cNvPr id="3" name="Content Placeholder 2"/>
          <p:cNvSpPr>
            <a:spLocks noGrp="1"/>
          </p:cNvSpPr>
          <p:nvPr>
            <p:ph idx="13"/>
          </p:nvPr>
        </p:nvSpPr>
        <p:spPr>
          <a:xfrm>
            <a:off x="762000" y="1047750"/>
            <a:ext cx="10591800" cy="4743450"/>
          </a:xfrm>
        </p:spPr>
        <p:txBody>
          <a:bodyPr>
            <a:noAutofit/>
          </a:bodyPr>
          <a:lstStyle/>
          <a:p>
            <a:pPr eaLnBrk="1" hangingPunct="1"/>
            <a:r>
              <a:rPr lang="en-US" sz="2200" dirty="0" smtClean="0"/>
              <a:t>Each preclinical program is unique</a:t>
            </a:r>
          </a:p>
          <a:p>
            <a:pPr lvl="1" eaLnBrk="1" hangingPunct="1"/>
            <a:r>
              <a:rPr lang="en-US" sz="2200" dirty="0" smtClean="0"/>
              <a:t>No “one size fits all”</a:t>
            </a:r>
          </a:p>
          <a:p>
            <a:pPr eaLnBrk="1" hangingPunct="1"/>
            <a:r>
              <a:rPr lang="en-US" sz="2200" dirty="0" smtClean="0"/>
              <a:t>Specialized approaches</a:t>
            </a:r>
          </a:p>
          <a:p>
            <a:pPr lvl="1" eaLnBrk="1" hangingPunct="1"/>
            <a:r>
              <a:rPr lang="en-US" sz="2200" dirty="0" smtClean="0"/>
              <a:t>Life-threatening indications, dermal products, ocular products, imaging agents</a:t>
            </a:r>
          </a:p>
          <a:p>
            <a:pPr eaLnBrk="1" hangingPunct="1"/>
            <a:r>
              <a:rPr lang="en-US" sz="2200" dirty="0" smtClean="0"/>
              <a:t>Importance of assay development</a:t>
            </a:r>
          </a:p>
          <a:p>
            <a:pPr lvl="1" eaLnBrk="1" hangingPunct="1"/>
            <a:r>
              <a:rPr lang="en-US" sz="2200" dirty="0" smtClean="0"/>
              <a:t>Dose solution analysis, serum/plasma drug concentration, immunogenicity</a:t>
            </a:r>
          </a:p>
          <a:p>
            <a:pPr eaLnBrk="1" hangingPunct="1"/>
            <a:r>
              <a:rPr lang="en-US" sz="2200" dirty="0" smtClean="0"/>
              <a:t>Test article supply</a:t>
            </a:r>
          </a:p>
          <a:p>
            <a:pPr lvl="1" eaLnBrk="1" hangingPunct="1"/>
            <a:r>
              <a:rPr lang="en-US" sz="2200" dirty="0" smtClean="0"/>
              <a:t>Can be a concern for pre-IND studies</a:t>
            </a:r>
          </a:p>
          <a:p>
            <a:pPr eaLnBrk="1" hangingPunct="1"/>
            <a:r>
              <a:rPr lang="en-US" sz="2200" dirty="0" smtClean="0"/>
              <a:t>Communication/coordination between preclinical and clinical development is essential</a:t>
            </a:r>
          </a:p>
          <a:p>
            <a:pPr lvl="1" eaLnBrk="1" hangingPunct="1"/>
            <a:r>
              <a:rPr lang="en-US" sz="2200" dirty="0" smtClean="0"/>
              <a:t>Route of administration (ROA), dosing frequency, duration</a:t>
            </a:r>
          </a:p>
          <a:p>
            <a:pPr eaLnBrk="1" hangingPunct="1"/>
            <a:r>
              <a:rPr lang="en-US" sz="2200" dirty="0" smtClean="0"/>
              <a:t>Utilize available resources</a:t>
            </a:r>
          </a:p>
          <a:p>
            <a:pPr lvl="1" eaLnBrk="1" hangingPunct="1"/>
            <a:r>
              <a:rPr lang="en-US" sz="2200" dirty="0" smtClean="0"/>
              <a:t>Guidance documents, regulatory agencies, colleagues/internal experts, consultants</a:t>
            </a:r>
          </a:p>
          <a:p>
            <a:pPr lvl="1" eaLnBrk="1" hangingPunct="1">
              <a:buFontTx/>
              <a:buNone/>
            </a:pPr>
            <a:endParaRPr lang="en-US" sz="2200" dirty="0" smtClean="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sz="5400" dirty="0" smtClean="0"/>
              <a:t>Thank You</a:t>
            </a:r>
            <a:endParaRPr lang="en-US" sz="5400" dirty="0"/>
          </a:p>
        </p:txBody>
      </p:sp>
      <p:sp>
        <p:nvSpPr>
          <p:cNvPr id="4" name="Slide Number Placeholder 3"/>
          <p:cNvSpPr>
            <a:spLocks noGrp="1"/>
          </p:cNvSpPr>
          <p:nvPr>
            <p:ph type="sldNum" sz="quarter" idx="12"/>
          </p:nvPr>
        </p:nvSpPr>
        <p:spPr/>
        <p:txBody>
          <a:bodyPr/>
          <a:lstStyle/>
          <a:p>
            <a:fld id="{3BC203EE-C538-43DB-87DD-CBA0AB4CCDD0}" type="slidenum">
              <a:rPr lang="en-GB" smtClean="0"/>
              <a:pPr/>
              <a:t>73</a:t>
            </a:fld>
            <a:endParaRPr lang="en-GB"/>
          </a:p>
        </p:txBody>
      </p:sp>
      <p:sp>
        <p:nvSpPr>
          <p:cNvPr id="5" name="Footer Placeholder 4"/>
          <p:cNvSpPr>
            <a:spLocks noGrp="1"/>
          </p:cNvSpPr>
          <p:nvPr>
            <p:ph type="ftr" sz="quarter" idx="11"/>
          </p:nvPr>
        </p:nvSpPr>
        <p:spPr/>
        <p:txBody>
          <a:bodyPr/>
          <a:lstStyle/>
          <a:p>
            <a:r>
              <a:rPr lang="en-IN" smtClean="0"/>
              <a:t>EVERY STEP OF THE WAY</a:t>
            </a:r>
            <a:endParaRPr lang="en-GB"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3511684" y="0"/>
            <a:ext cx="4935538" cy="6858000"/>
          </a:xfrm>
        </p:spPr>
      </p:sp>
      <p:sp>
        <p:nvSpPr>
          <p:cNvPr id="3" name="Title 2"/>
          <p:cNvSpPr>
            <a:spLocks noGrp="1"/>
          </p:cNvSpPr>
          <p:nvPr>
            <p:ph type="ctrTitle"/>
          </p:nvPr>
        </p:nvSpPr>
        <p:spPr>
          <a:prstGeom prst="rect">
            <a:avLst/>
          </a:prstGeom>
        </p:spPr>
        <p:txBody>
          <a:bodyPr/>
          <a:lstStyle/>
          <a:p>
            <a:r>
              <a:rPr lang="en-GB" dirty="0"/>
              <a:t>CONTACT US</a:t>
            </a:r>
          </a:p>
        </p:txBody>
      </p:sp>
      <p:sp>
        <p:nvSpPr>
          <p:cNvPr id="12" name="Subtitle 11"/>
          <p:cNvSpPr>
            <a:spLocks noGrp="1"/>
          </p:cNvSpPr>
          <p:nvPr>
            <p:ph type="subTitle" idx="1"/>
          </p:nvPr>
        </p:nvSpPr>
        <p:spPr>
          <a:xfrm>
            <a:off x="5312228" y="2194121"/>
            <a:ext cx="6001039" cy="899275"/>
          </a:xfrm>
          <a:prstGeom prst="rect">
            <a:avLst/>
          </a:prstGeom>
        </p:spPr>
        <p:txBody>
          <a:bodyPr/>
          <a:lstStyle/>
          <a:p>
            <a:r>
              <a:rPr lang="en-GB" dirty="0" smtClean="0"/>
              <a:t>Alan M. Hoberman, </a:t>
            </a:r>
            <a:r>
              <a:rPr lang="en-GB" dirty="0" smtClean="0"/>
              <a:t>PhD, </a:t>
            </a:r>
            <a:r>
              <a:rPr lang="en-GB" dirty="0" smtClean="0"/>
              <a:t>DABT, Fellow ATS</a:t>
            </a:r>
          </a:p>
          <a:p>
            <a:r>
              <a:rPr lang="en-GB" dirty="0" smtClean="0"/>
              <a:t>Alan.hoberman@crl.com</a:t>
            </a:r>
          </a:p>
          <a:p>
            <a:endParaRPr lang="en-GB" dirty="0" smtClean="0"/>
          </a:p>
          <a:p>
            <a:r>
              <a:rPr lang="en-GB" dirty="0" smtClean="0"/>
              <a:t>A</a:t>
            </a:r>
            <a:endParaRPr lang="en-GB" dirty="0"/>
          </a:p>
        </p:txBody>
      </p:sp>
      <p:sp>
        <p:nvSpPr>
          <p:cNvPr id="13" name="Rectangle 12"/>
          <p:cNvSpPr/>
          <p:nvPr/>
        </p:nvSpPr>
        <p:spPr>
          <a:xfrm>
            <a:off x="0" y="3321050"/>
            <a:ext cx="4935538" cy="2056862"/>
          </a:xfrm>
          <a:prstGeom prst="rect">
            <a:avLst/>
          </a:prstGeom>
          <a:solidFill>
            <a:schemeClr val="accent6">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4948210" y="3321050"/>
            <a:ext cx="7256462" cy="2056862"/>
          </a:xfrm>
          <a:prstGeom prst="rect">
            <a:avLst/>
          </a:prstGeom>
          <a:solidFill>
            <a:srgbClr val="304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6030913" y="3326645"/>
            <a:ext cx="2371590" cy="2308324"/>
          </a:xfrm>
          <a:prstGeom prst="rect">
            <a:avLst/>
          </a:prstGeom>
          <a:noFill/>
        </p:spPr>
        <p:txBody>
          <a:bodyPr wrap="square" rtlCol="0">
            <a:spAutoFit/>
          </a:bodyPr>
          <a:lstStyle/>
          <a:p>
            <a:r>
              <a:rPr lang="en-GB" b="1" dirty="0" smtClean="0">
                <a:solidFill>
                  <a:schemeClr val="bg1"/>
                </a:solidFill>
              </a:rPr>
              <a:t>Address:</a:t>
            </a:r>
          </a:p>
          <a:p>
            <a:r>
              <a:rPr lang="en-GB" b="1" dirty="0" smtClean="0">
                <a:solidFill>
                  <a:schemeClr val="bg1"/>
                </a:solidFill>
              </a:rPr>
              <a:t>251 </a:t>
            </a:r>
            <a:r>
              <a:rPr lang="en-GB" b="1" dirty="0" err="1" smtClean="0">
                <a:solidFill>
                  <a:schemeClr val="bg1"/>
                </a:solidFill>
              </a:rPr>
              <a:t>Ballardvale</a:t>
            </a:r>
            <a:r>
              <a:rPr lang="en-GB" b="1" dirty="0" smtClean="0">
                <a:solidFill>
                  <a:schemeClr val="bg1"/>
                </a:solidFill>
              </a:rPr>
              <a:t> Street</a:t>
            </a:r>
          </a:p>
          <a:p>
            <a:r>
              <a:rPr lang="en-GB" b="1" dirty="0" smtClean="0">
                <a:solidFill>
                  <a:schemeClr val="bg1"/>
                </a:solidFill>
              </a:rPr>
              <a:t>Wilmington, MA</a:t>
            </a:r>
          </a:p>
          <a:p>
            <a:r>
              <a:rPr lang="en-GB" b="1" dirty="0" smtClean="0">
                <a:solidFill>
                  <a:schemeClr val="bg1"/>
                </a:solidFill>
              </a:rPr>
              <a:t>01887</a:t>
            </a:r>
          </a:p>
          <a:p>
            <a:endParaRPr lang="en-GB" b="1" dirty="0" smtClean="0">
              <a:solidFill>
                <a:schemeClr val="bg1"/>
              </a:solidFill>
            </a:endParaRPr>
          </a:p>
          <a:p>
            <a:r>
              <a:rPr lang="en-GB" b="1" dirty="0" smtClean="0">
                <a:solidFill>
                  <a:schemeClr val="bg1"/>
                </a:solidFill>
              </a:rPr>
              <a:t>Website: </a:t>
            </a:r>
            <a:endParaRPr lang="en-GB" b="1" dirty="0">
              <a:solidFill>
                <a:schemeClr val="bg1"/>
              </a:solidFill>
            </a:endParaRPr>
          </a:p>
          <a:p>
            <a:r>
              <a:rPr lang="en-GB" b="1" dirty="0">
                <a:solidFill>
                  <a:schemeClr val="bg1"/>
                </a:solidFill>
              </a:rPr>
              <a:t>www.criver.com</a:t>
            </a:r>
          </a:p>
          <a:p>
            <a:endParaRPr lang="en-GB" b="1" dirty="0" smtClean="0">
              <a:solidFill>
                <a:schemeClr val="bg1"/>
              </a:solidFill>
            </a:endParaRPr>
          </a:p>
        </p:txBody>
      </p:sp>
      <p:sp>
        <p:nvSpPr>
          <p:cNvPr id="18" name="TextBox 17"/>
          <p:cNvSpPr txBox="1"/>
          <p:nvPr/>
        </p:nvSpPr>
        <p:spPr>
          <a:xfrm>
            <a:off x="8952834" y="3333750"/>
            <a:ext cx="3171986" cy="2031325"/>
          </a:xfrm>
          <a:prstGeom prst="rect">
            <a:avLst/>
          </a:prstGeom>
          <a:noFill/>
        </p:spPr>
        <p:txBody>
          <a:bodyPr wrap="square" rtlCol="0">
            <a:spAutoFit/>
          </a:bodyPr>
          <a:lstStyle/>
          <a:p>
            <a:r>
              <a:rPr lang="en-GB" b="1" dirty="0" smtClean="0">
                <a:solidFill>
                  <a:schemeClr val="bg1"/>
                </a:solidFill>
              </a:rPr>
              <a:t>Email:</a:t>
            </a:r>
          </a:p>
          <a:p>
            <a:r>
              <a:rPr lang="en-GB" b="1" dirty="0" smtClean="0">
                <a:solidFill>
                  <a:schemeClr val="bg1"/>
                </a:solidFill>
              </a:rPr>
              <a:t>askcharlesriver@crl.com</a:t>
            </a:r>
            <a:endParaRPr lang="en-GB" b="1" dirty="0">
              <a:solidFill>
                <a:schemeClr val="bg1"/>
              </a:solidFill>
            </a:endParaRPr>
          </a:p>
          <a:p>
            <a:endParaRPr lang="en-GB" b="1" dirty="0" smtClean="0">
              <a:solidFill>
                <a:schemeClr val="bg1"/>
              </a:solidFill>
            </a:endParaRPr>
          </a:p>
          <a:p>
            <a:endParaRPr lang="en-GB" b="1" dirty="0" smtClean="0">
              <a:solidFill>
                <a:schemeClr val="bg1"/>
              </a:solidFill>
            </a:endParaRPr>
          </a:p>
          <a:p>
            <a:endParaRPr lang="en-GB" b="1" dirty="0" smtClean="0">
              <a:solidFill>
                <a:schemeClr val="bg1"/>
              </a:solidFill>
            </a:endParaRPr>
          </a:p>
          <a:p>
            <a:r>
              <a:rPr lang="en-GB" b="1" dirty="0" smtClean="0">
                <a:solidFill>
                  <a:schemeClr val="bg1"/>
                </a:solidFill>
              </a:rPr>
              <a:t>Phone:</a:t>
            </a:r>
            <a:endParaRPr lang="en-GB" b="1" dirty="0">
              <a:solidFill>
                <a:schemeClr val="bg1"/>
              </a:solidFill>
            </a:endParaRPr>
          </a:p>
          <a:p>
            <a:r>
              <a:rPr lang="en-GB" b="1" dirty="0" smtClean="0">
                <a:solidFill>
                  <a:schemeClr val="bg1"/>
                </a:solidFill>
              </a:rPr>
              <a:t>877.CRIVER.1</a:t>
            </a:r>
            <a:endParaRPr lang="en-GB" b="1" dirty="0">
              <a:solidFill>
                <a:schemeClr val="bg1"/>
              </a:solidFill>
            </a:endParaRPr>
          </a:p>
        </p:txBody>
      </p:sp>
    </p:spTree>
    <p:extLst>
      <p:ext uri="{BB962C8B-B14F-4D97-AF65-F5344CB8AC3E}">
        <p14:creationId xmlns:p14="http://schemas.microsoft.com/office/powerpoint/2010/main" val="555084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23B8471C-0694-42B3-9B7D-6A30762E99AA}" type="slidenum">
              <a:rPr lang="en-US" smtClean="0"/>
              <a:pPr/>
              <a:t>75</a:t>
            </a:fld>
            <a:endParaRPr lang="en-US" dirty="0"/>
          </a:p>
        </p:txBody>
      </p:sp>
      <p:sp>
        <p:nvSpPr>
          <p:cNvPr id="3" name="Content Placeholder 2"/>
          <p:cNvSpPr>
            <a:spLocks noGrp="1"/>
          </p:cNvSpPr>
          <p:nvPr>
            <p:ph sz="quarter" idx="11"/>
          </p:nvPr>
        </p:nvSpPr>
        <p:spPr>
          <a:xfrm>
            <a:off x="358923" y="1171575"/>
            <a:ext cx="11472672" cy="5640006"/>
          </a:xfrm>
        </p:spPr>
        <p:txBody>
          <a:bodyPr/>
          <a:lstStyle/>
          <a:p>
            <a:pPr>
              <a:buFont typeface="Arial" pitchFamily="34" charset="0"/>
              <a:buChar char="•"/>
            </a:pPr>
            <a:r>
              <a:rPr lang="en-US" dirty="0" smtClean="0"/>
              <a:t> Internal Working Group</a:t>
            </a:r>
          </a:p>
          <a:p>
            <a:pPr>
              <a:buFont typeface="Arial" pitchFamily="34" charset="0"/>
              <a:buChar char="•"/>
            </a:pPr>
            <a:r>
              <a:rPr lang="en-US" dirty="0" smtClean="0"/>
              <a:t> Intranet 3Rs page</a:t>
            </a:r>
          </a:p>
          <a:p>
            <a:pPr>
              <a:buFont typeface="Arial" pitchFamily="34" charset="0"/>
              <a:buChar char="•"/>
            </a:pPr>
            <a:r>
              <a:rPr lang="en-US" dirty="0" smtClean="0"/>
              <a:t> Intranet CR 3Rs team site</a:t>
            </a:r>
          </a:p>
          <a:p>
            <a:pPr>
              <a:buFont typeface="Arial" pitchFamily="34" charset="0"/>
              <a:buChar char="•"/>
            </a:pPr>
            <a:r>
              <a:rPr lang="en-US" dirty="0" smtClean="0"/>
              <a:t> Mandatory 3 module 3Rs                                                      training for Study Directors</a:t>
            </a:r>
          </a:p>
          <a:p>
            <a:pPr>
              <a:buFont typeface="Arial" pitchFamily="34" charset="0"/>
              <a:buChar char="•"/>
            </a:pPr>
            <a:r>
              <a:rPr lang="en-US" dirty="0" smtClean="0"/>
              <a:t> Articles in Newsletter</a:t>
            </a:r>
          </a:p>
          <a:p>
            <a:pPr>
              <a:buFont typeface="Arial" pitchFamily="34" charset="0"/>
              <a:buNone/>
            </a:pPr>
            <a:r>
              <a:rPr lang="en-US" dirty="0" smtClean="0"/>
              <a:t/>
            </a:r>
            <a:br>
              <a:rPr lang="en-US" dirty="0" smtClean="0"/>
            </a:br>
            <a:r>
              <a:rPr lang="en-US" dirty="0" smtClean="0"/>
              <a:t/>
            </a:r>
            <a:br>
              <a:rPr lang="en-US" dirty="0" smtClean="0"/>
            </a:br>
            <a:endParaRPr lang="en-US" dirty="0" smtClean="0"/>
          </a:p>
          <a:p>
            <a:endParaRPr lang="en-US" dirty="0" smtClean="0"/>
          </a:p>
          <a:p>
            <a:r>
              <a:rPr lang="en-US" dirty="0" smtClean="0"/>
              <a:t> </a:t>
            </a:r>
          </a:p>
        </p:txBody>
      </p:sp>
      <p:sp>
        <p:nvSpPr>
          <p:cNvPr id="4" name="Title 3"/>
          <p:cNvSpPr>
            <a:spLocks noGrp="1"/>
          </p:cNvSpPr>
          <p:nvPr>
            <p:ph type="title"/>
          </p:nvPr>
        </p:nvSpPr>
        <p:spPr/>
        <p:txBody>
          <a:bodyPr/>
          <a:lstStyle/>
          <a:p>
            <a:r>
              <a:rPr lang="en-US" dirty="0" smtClean="0"/>
              <a:t>Implementation of the 3Rs at Charles River</a:t>
            </a:r>
            <a:endParaRPr lang="en-US" dirty="0"/>
          </a:p>
        </p:txBody>
      </p:sp>
      <p:pic>
        <p:nvPicPr>
          <p:cNvPr id="11" name="Picture 10" descr="3Rs_logoFINAL.jpg"/>
          <p:cNvPicPr>
            <a:picLocks noChangeAspect="1"/>
          </p:cNvPicPr>
          <p:nvPr/>
        </p:nvPicPr>
        <p:blipFill>
          <a:blip r:embed="rId3" cstate="print"/>
          <a:stretch>
            <a:fillRect/>
          </a:stretch>
        </p:blipFill>
        <p:spPr>
          <a:xfrm>
            <a:off x="6422489" y="1089499"/>
            <a:ext cx="5611804" cy="2240110"/>
          </a:xfrm>
          <a:prstGeom prst="rect">
            <a:avLst/>
          </a:prstGeom>
        </p:spPr>
      </p:pic>
    </p:spTree>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of the 3Rs at Charles River</a:t>
            </a:r>
            <a:endParaRPr lang="en-US" dirty="0"/>
          </a:p>
        </p:txBody>
      </p:sp>
      <p:sp>
        <p:nvSpPr>
          <p:cNvPr id="3" name="Slide Number Placeholder 2"/>
          <p:cNvSpPr>
            <a:spLocks noGrp="1"/>
          </p:cNvSpPr>
          <p:nvPr>
            <p:ph type="sldNum" sz="quarter" idx="10"/>
          </p:nvPr>
        </p:nvSpPr>
        <p:spPr/>
        <p:txBody>
          <a:bodyPr/>
          <a:lstStyle/>
          <a:p>
            <a:fld id="{23B8471C-0694-42B3-9B7D-6A30762E99AA}" type="slidenum">
              <a:rPr lang="en-US" smtClean="0"/>
              <a:pPr/>
              <a:t>76</a:t>
            </a:fld>
            <a:endParaRPr lang="en-US" dirty="0"/>
          </a:p>
        </p:txBody>
      </p:sp>
      <p:sp>
        <p:nvSpPr>
          <p:cNvPr id="4" name="Text Placeholder 3"/>
          <p:cNvSpPr>
            <a:spLocks noGrp="1"/>
          </p:cNvSpPr>
          <p:nvPr>
            <p:ph type="body" idx="4294967295"/>
          </p:nvPr>
        </p:nvSpPr>
        <p:spPr>
          <a:xfrm>
            <a:off x="316089" y="660400"/>
            <a:ext cx="7631288" cy="5621867"/>
          </a:xfrm>
          <a:prstGeom prst="rect">
            <a:avLst/>
          </a:prstGeom>
        </p:spPr>
        <p:txBody>
          <a:bodyPr>
            <a:normAutofit lnSpcReduction="10000"/>
          </a:bodyPr>
          <a:lstStyle/>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r>
              <a:rPr lang="en-US" dirty="0" smtClean="0"/>
              <a:t> Reduction &amp; Replacement - Increase</a:t>
            </a:r>
            <a:r>
              <a:rPr lang="en-US" baseline="0" dirty="0" smtClean="0"/>
              <a:t> molecular diagnostics for h</a:t>
            </a:r>
            <a:r>
              <a:rPr lang="en-US" dirty="0" smtClean="0"/>
              <a:t>ealth monitoring of CR colonies</a:t>
            </a:r>
          </a:p>
          <a:p>
            <a:pPr lvl="1">
              <a:buFont typeface="Arial" pitchFamily="34" charset="0"/>
              <a:buChar char="•"/>
            </a:pPr>
            <a:r>
              <a:rPr lang="en-US" dirty="0" smtClean="0"/>
              <a:t>Dried Blood Spot</a:t>
            </a:r>
          </a:p>
          <a:p>
            <a:pPr lvl="2">
              <a:buFont typeface="Arial" pitchFamily="34" charset="0"/>
              <a:buChar char="•"/>
            </a:pPr>
            <a:r>
              <a:rPr lang="en-US" dirty="0" smtClean="0"/>
              <a:t>Survival</a:t>
            </a:r>
            <a:r>
              <a:rPr lang="en-US" baseline="0" dirty="0" smtClean="0"/>
              <a:t> blood collection of sentinels or colony animals (augments or replaces sentinels)</a:t>
            </a:r>
          </a:p>
          <a:p>
            <a:pPr lvl="1">
              <a:buFont typeface="Arial" pitchFamily="34" charset="0"/>
              <a:buChar char="•"/>
            </a:pPr>
            <a:r>
              <a:rPr lang="en-US" baseline="0" dirty="0" smtClean="0"/>
              <a:t> PCR</a:t>
            </a:r>
          </a:p>
          <a:p>
            <a:pPr lvl="2">
              <a:buFont typeface="Arial" pitchFamily="34" charset="0"/>
              <a:buChar char="•"/>
            </a:pPr>
            <a:r>
              <a:rPr lang="en-US" baseline="0" dirty="0" smtClean="0"/>
              <a:t>Direct agent detection</a:t>
            </a:r>
            <a:r>
              <a:rPr lang="en-US" dirty="0" smtClean="0"/>
              <a:t> </a:t>
            </a:r>
            <a:r>
              <a:rPr lang="en-US" dirty="0"/>
              <a:t>a</a:t>
            </a:r>
            <a:r>
              <a:rPr lang="en-US" baseline="0" dirty="0" smtClean="0"/>
              <a:t>nywhere dust collections</a:t>
            </a:r>
            <a:endParaRPr lang="en-GB" sz="3200" dirty="0"/>
          </a:p>
          <a:p>
            <a:pPr lvl="2"/>
            <a:r>
              <a:rPr lang="en-GB" u="sng" dirty="0"/>
              <a:t>Replacement</a:t>
            </a:r>
            <a:r>
              <a:rPr lang="en-GB" dirty="0"/>
              <a:t> – no animals required</a:t>
            </a:r>
          </a:p>
          <a:p>
            <a:pPr lvl="2"/>
            <a:r>
              <a:rPr lang="en-GB" u="sng" dirty="0"/>
              <a:t>Refinement</a:t>
            </a:r>
            <a:r>
              <a:rPr lang="en-GB" dirty="0"/>
              <a:t> – sentinel animals are not repeatedly stressed through exposure to unfamiliar scents though exposure to dirty bedding.</a:t>
            </a:r>
          </a:p>
          <a:p>
            <a:pPr lvl="2"/>
            <a:r>
              <a:rPr lang="en-GB" u="sng" dirty="0"/>
              <a:t>Reduction</a:t>
            </a:r>
            <a:r>
              <a:rPr lang="en-GB" dirty="0"/>
              <a:t> – workload and costs of sentinels but also possibility to inadvertently contaminate (fomite transmission through handling) other animals on the IVC rack by exposing them to potential pathogens carried by </a:t>
            </a:r>
            <a:r>
              <a:rPr lang="en-GB" dirty="0" smtClean="0"/>
              <a:t>sentinels</a:t>
            </a:r>
          </a:p>
        </p:txBody>
      </p:sp>
      <p:pic>
        <p:nvPicPr>
          <p:cNvPr id="5" name="Picture 2"/>
          <p:cNvPicPr>
            <a:picLocks noChangeAspect="1" noChangeArrowheads="1"/>
          </p:cNvPicPr>
          <p:nvPr/>
        </p:nvPicPr>
        <p:blipFill rotWithShape="1">
          <a:blip r:embed="rId2" cstate="print"/>
          <a:srcRect l="7466"/>
          <a:stretch/>
        </p:blipFill>
        <p:spPr bwMode="auto">
          <a:xfrm>
            <a:off x="7653867" y="1244602"/>
            <a:ext cx="4261984" cy="643423"/>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r="23409" b="26468"/>
          <a:stretch>
            <a:fillRect/>
          </a:stretch>
        </p:blipFill>
        <p:spPr bwMode="auto">
          <a:xfrm>
            <a:off x="8406371" y="3335868"/>
            <a:ext cx="3197903" cy="1727199"/>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3B8471C-0694-42B3-9B7D-6A30762E99AA}" type="slidenum">
              <a:rPr lang="en-US" smtClean="0"/>
              <a:pPr/>
              <a:t>77</a:t>
            </a:fld>
            <a:endParaRPr lang="en-US" dirty="0"/>
          </a:p>
        </p:txBody>
      </p:sp>
      <p:sp>
        <p:nvSpPr>
          <p:cNvPr id="2" name="Title 1"/>
          <p:cNvSpPr>
            <a:spLocks noGrp="1"/>
          </p:cNvSpPr>
          <p:nvPr>
            <p:ph type="title" idx="4294967295"/>
          </p:nvPr>
        </p:nvSpPr>
        <p:spPr>
          <a:xfrm>
            <a:off x="0" y="184150"/>
            <a:ext cx="11245850" cy="1143000"/>
          </a:xfrm>
          <a:prstGeom prst="rect">
            <a:avLst/>
          </a:prstGeom>
        </p:spPr>
        <p:txBody>
          <a:bodyPr/>
          <a:lstStyle/>
          <a:p>
            <a:r>
              <a:rPr lang="en-US" dirty="0" smtClean="0"/>
              <a:t>Implementation of the 3Rs at Charles River</a:t>
            </a:r>
            <a:endParaRPr lang="en-US" dirty="0"/>
          </a:p>
        </p:txBody>
      </p:sp>
      <p:sp>
        <p:nvSpPr>
          <p:cNvPr id="4" name="Text Placeholder 3"/>
          <p:cNvSpPr>
            <a:spLocks noGrp="1"/>
          </p:cNvSpPr>
          <p:nvPr>
            <p:ph type="body" idx="4294967295"/>
          </p:nvPr>
        </p:nvSpPr>
        <p:spPr>
          <a:xfrm>
            <a:off x="285750" y="944561"/>
            <a:ext cx="11472863" cy="5534025"/>
          </a:xfrm>
          <a:prstGeom prst="rect">
            <a:avLst/>
          </a:prstGeom>
        </p:spPr>
        <p:txBody>
          <a:bodyPr/>
          <a:lstStyle/>
          <a:p>
            <a:pPr>
              <a:buFont typeface="Arial" pitchFamily="34" charset="0"/>
              <a:buChar char="•"/>
            </a:pPr>
            <a:r>
              <a:rPr lang="en-US" dirty="0" smtClean="0"/>
              <a:t>Replacement </a:t>
            </a:r>
            <a:r>
              <a:rPr lang="en-US" dirty="0" smtClean="0"/>
              <a:t>– </a:t>
            </a:r>
          </a:p>
          <a:p>
            <a:pPr lvl="1">
              <a:buFont typeface="Arial" pitchFamily="34" charset="0"/>
              <a:buChar char="•"/>
            </a:pPr>
            <a:r>
              <a:rPr lang="en-US" dirty="0" smtClean="0"/>
              <a:t>Utilization</a:t>
            </a:r>
            <a:r>
              <a:rPr lang="en-US" baseline="0" dirty="0" smtClean="0"/>
              <a:t> of </a:t>
            </a:r>
            <a:r>
              <a:rPr lang="en-US" i="1" baseline="0" dirty="0" smtClean="0"/>
              <a:t>in vitro </a:t>
            </a:r>
            <a:r>
              <a:rPr lang="en-US" baseline="0" dirty="0" smtClean="0"/>
              <a:t>technologies</a:t>
            </a:r>
          </a:p>
          <a:p>
            <a:pPr lvl="2">
              <a:buFont typeface="Arial" pitchFamily="34" charset="0"/>
              <a:buChar char="•"/>
            </a:pPr>
            <a:r>
              <a:rPr lang="en-US" i="1" dirty="0" smtClean="0"/>
              <a:t>in</a:t>
            </a:r>
            <a:r>
              <a:rPr lang="en-US" i="1" baseline="0" dirty="0" smtClean="0"/>
              <a:t> vitro </a:t>
            </a:r>
            <a:r>
              <a:rPr lang="en-US" baseline="0" dirty="0" smtClean="0"/>
              <a:t>assays for skin penetration have almost totally replaced animals in cosmetic, agrochemical, chemical testing and some </a:t>
            </a:r>
            <a:r>
              <a:rPr lang="en-US" baseline="0" dirty="0" err="1" smtClean="0"/>
              <a:t>pharma</a:t>
            </a:r>
            <a:r>
              <a:rPr lang="en-US" baseline="0" dirty="0" smtClean="0"/>
              <a:t> testing as well</a:t>
            </a:r>
          </a:p>
          <a:p>
            <a:pPr lvl="2">
              <a:buFont typeface="Arial" pitchFamily="34" charset="0"/>
              <a:buChar char="•"/>
            </a:pPr>
            <a:r>
              <a:rPr lang="en-US" i="1" baseline="0" dirty="0" smtClean="0"/>
              <a:t>in vitro </a:t>
            </a:r>
            <a:r>
              <a:rPr lang="en-US" baseline="0" dirty="0" smtClean="0"/>
              <a:t>assay (</a:t>
            </a:r>
            <a:r>
              <a:rPr lang="en-US" baseline="0" dirty="0" err="1" smtClean="0"/>
              <a:t>EpiSkin</a:t>
            </a:r>
            <a:r>
              <a:rPr lang="en-US" baseline="0" dirty="0" smtClean="0"/>
              <a:t>) assay for skin irritation</a:t>
            </a:r>
          </a:p>
          <a:p>
            <a:pPr lvl="2">
              <a:buFont typeface="Arial" pitchFamily="34" charset="0"/>
              <a:buChar char="•"/>
            </a:pPr>
            <a:r>
              <a:rPr lang="en-US" baseline="0" dirty="0" smtClean="0"/>
              <a:t>DPRA assay for skin sensitization in validation stages</a:t>
            </a:r>
          </a:p>
          <a:p>
            <a:pPr lvl="2">
              <a:buFont typeface="Arial" pitchFamily="34" charset="0"/>
              <a:buChar char="•"/>
            </a:pPr>
            <a:r>
              <a:rPr lang="en-US" baseline="0" dirty="0" err="1" smtClean="0"/>
              <a:t>EpiOcular</a:t>
            </a:r>
            <a:r>
              <a:rPr lang="en-US" dirty="0"/>
              <a:t>,</a:t>
            </a:r>
            <a:r>
              <a:rPr lang="en-US" baseline="0" dirty="0" smtClean="0"/>
              <a:t> HCE and BCOP in use</a:t>
            </a:r>
            <a:r>
              <a:rPr lang="en-US" dirty="0" smtClean="0"/>
              <a:t> or validation stages for ocular toxicity</a:t>
            </a:r>
          </a:p>
          <a:p>
            <a:pPr lvl="2">
              <a:buFont typeface="Arial" pitchFamily="34" charset="0"/>
              <a:buChar char="•"/>
            </a:pPr>
            <a:r>
              <a:rPr lang="en-US" dirty="0" err="1">
                <a:solidFill>
                  <a:schemeClr val="tx1"/>
                </a:solidFill>
              </a:rPr>
              <a:t>MucilAir</a:t>
            </a:r>
            <a:r>
              <a:rPr lang="en-US" dirty="0">
                <a:solidFill>
                  <a:schemeClr val="tx1"/>
                </a:solidFill>
              </a:rPr>
              <a:t> </a:t>
            </a:r>
            <a:r>
              <a:rPr lang="en-US" dirty="0" smtClean="0">
                <a:solidFill>
                  <a:schemeClr val="tx1"/>
                </a:solidFill>
              </a:rPr>
              <a:t>™ model for inhalation toxicology screening</a:t>
            </a:r>
            <a:endParaRPr lang="en-US" dirty="0">
              <a:solidFill>
                <a:schemeClr val="tx1"/>
              </a:solidFill>
            </a:endParaRPr>
          </a:p>
          <a:p>
            <a:pPr lvl="2">
              <a:buFont typeface="Arial" pitchFamily="34" charset="0"/>
              <a:buChar char="•"/>
            </a:pPr>
            <a:r>
              <a:rPr lang="en-US" dirty="0">
                <a:solidFill>
                  <a:schemeClr val="tx1"/>
                </a:solidFill>
              </a:rPr>
              <a:t>3T3 </a:t>
            </a:r>
            <a:r>
              <a:rPr lang="en-US" dirty="0" smtClean="0">
                <a:solidFill>
                  <a:schemeClr val="tx1"/>
                </a:solidFill>
              </a:rPr>
              <a:t>NRU </a:t>
            </a:r>
            <a:r>
              <a:rPr lang="en-US" dirty="0" err="1">
                <a:solidFill>
                  <a:schemeClr val="tx1"/>
                </a:solidFill>
              </a:rPr>
              <a:t>Phototox</a:t>
            </a:r>
            <a:r>
              <a:rPr lang="en-US" dirty="0">
                <a:solidFill>
                  <a:schemeClr val="tx1"/>
                </a:solidFill>
              </a:rPr>
              <a:t> Test</a:t>
            </a:r>
            <a:endParaRPr lang="en-US" dirty="0"/>
          </a:p>
          <a:p>
            <a:pPr lvl="2">
              <a:buFont typeface="Arial" pitchFamily="34" charset="0"/>
              <a:buChar char="•"/>
            </a:pPr>
            <a:r>
              <a:rPr lang="en-US" dirty="0" err="1" smtClean="0">
                <a:solidFill>
                  <a:schemeClr val="tx1"/>
                </a:solidFill>
              </a:rPr>
              <a:t>Genetox</a:t>
            </a:r>
            <a:endParaRPr lang="en-US" dirty="0">
              <a:solidFill>
                <a:schemeClr val="tx1"/>
              </a:solidFill>
            </a:endParaRPr>
          </a:p>
          <a:p>
            <a:pPr lvl="3"/>
            <a:r>
              <a:rPr lang="en-US" dirty="0" smtClean="0">
                <a:solidFill>
                  <a:schemeClr val="tx1"/>
                </a:solidFill>
              </a:rPr>
              <a:t>Bacterial Mutation Assay (Ames) and Ames MPF</a:t>
            </a:r>
          </a:p>
          <a:p>
            <a:pPr lvl="3"/>
            <a:r>
              <a:rPr lang="en-US" dirty="0" smtClean="0">
                <a:solidFill>
                  <a:schemeClr val="tx1"/>
                </a:solidFill>
              </a:rPr>
              <a:t>Mouse Lymphoma, chromosomal aberrations and </a:t>
            </a:r>
            <a:r>
              <a:rPr lang="en-US" i="1" dirty="0" smtClean="0">
                <a:solidFill>
                  <a:schemeClr val="tx1"/>
                </a:solidFill>
              </a:rPr>
              <a:t>in vitro </a:t>
            </a:r>
            <a:r>
              <a:rPr lang="en-US" dirty="0" smtClean="0">
                <a:solidFill>
                  <a:schemeClr val="tx1"/>
                </a:solidFill>
              </a:rPr>
              <a:t>micronucleus</a:t>
            </a:r>
          </a:p>
          <a:p>
            <a:pPr lvl="3"/>
            <a:r>
              <a:rPr lang="en-US" dirty="0" err="1" smtClean="0">
                <a:solidFill>
                  <a:schemeClr val="tx1"/>
                </a:solidFill>
              </a:rPr>
              <a:t>BlueScreen</a:t>
            </a:r>
            <a:endParaRPr lang="en-US" dirty="0">
              <a:solidFill>
                <a:schemeClr val="tx1"/>
              </a:solidFill>
            </a:endParaRPr>
          </a:p>
          <a:p>
            <a:pPr lvl="2"/>
            <a:r>
              <a:rPr lang="en-US" baseline="0" dirty="0" smtClean="0"/>
              <a:t>Validation of zebra fish</a:t>
            </a:r>
            <a:r>
              <a:rPr lang="en-US" dirty="0" smtClean="0"/>
              <a:t> assay for </a:t>
            </a:r>
            <a:r>
              <a:rPr lang="en-US" dirty="0" err="1" smtClean="0"/>
              <a:t>embryotoxicity</a:t>
            </a:r>
            <a:endParaRPr lang="en-US" sz="1000" dirty="0" smtClean="0">
              <a:solidFill>
                <a:srgbClr val="FF0000"/>
              </a:solidFill>
            </a:endParaRPr>
          </a:p>
          <a:p>
            <a:pPr lvl="2"/>
            <a:r>
              <a:rPr lang="en-US" baseline="0" dirty="0" smtClean="0">
                <a:solidFill>
                  <a:schemeClr val="tx1"/>
                </a:solidFill>
              </a:rPr>
              <a:t>To mention just a few!</a:t>
            </a:r>
          </a:p>
          <a:p>
            <a:pPr>
              <a:buFont typeface="Arial" pitchFamily="34" charset="0"/>
              <a:buChar char="•"/>
            </a:pPr>
            <a:endParaRPr lang="en-US" baseline="0" dirty="0" smtClean="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idx="4294967295"/>
          </p:nvPr>
        </p:nvSpPr>
        <p:spPr>
          <a:xfrm>
            <a:off x="0" y="184150"/>
            <a:ext cx="11245850" cy="1143000"/>
          </a:xfrm>
          <a:prstGeom prst="rect">
            <a:avLst/>
          </a:prstGeom>
        </p:spPr>
        <p:txBody>
          <a:bodyPr/>
          <a:lstStyle/>
          <a:p>
            <a:r>
              <a:rPr lang="en-GB" smtClean="0"/>
              <a:t>Regulatory – Adverse Outcome Pathways</a:t>
            </a:r>
          </a:p>
        </p:txBody>
      </p:sp>
      <p:sp>
        <p:nvSpPr>
          <p:cNvPr id="10243" name="Content Placeholder 3"/>
          <p:cNvSpPr>
            <a:spLocks noGrp="1"/>
          </p:cNvSpPr>
          <p:nvPr>
            <p:ph idx="4294967295"/>
          </p:nvPr>
        </p:nvSpPr>
        <p:spPr>
          <a:xfrm>
            <a:off x="227013" y="1449388"/>
            <a:ext cx="11964987" cy="4113212"/>
          </a:xfrm>
          <a:prstGeom prst="rect">
            <a:avLst/>
          </a:prstGeom>
        </p:spPr>
        <p:txBody>
          <a:bodyPr/>
          <a:lstStyle/>
          <a:p>
            <a:r>
              <a:rPr lang="en-GB" smtClean="0"/>
              <a:t>Not a new concept (eg Genetox)</a:t>
            </a:r>
          </a:p>
          <a:p>
            <a:pPr lvl="1"/>
            <a:r>
              <a:rPr lang="en-GB" smtClean="0"/>
              <a:t>Bacterial (Ames)</a:t>
            </a:r>
          </a:p>
          <a:p>
            <a:pPr lvl="1"/>
            <a:r>
              <a:rPr lang="en-GB" smtClean="0"/>
              <a:t>Mammalian</a:t>
            </a:r>
          </a:p>
          <a:p>
            <a:pPr lvl="2"/>
            <a:r>
              <a:rPr lang="en-GB" smtClean="0"/>
              <a:t>MLA, chromosomal aberrations, </a:t>
            </a:r>
            <a:r>
              <a:rPr lang="en-GB" i="1" smtClean="0"/>
              <a:t>in vitro </a:t>
            </a:r>
            <a:r>
              <a:rPr lang="en-GB" smtClean="0"/>
              <a:t>MNT</a:t>
            </a:r>
          </a:p>
          <a:p>
            <a:pPr lvl="1"/>
            <a:r>
              <a:rPr lang="en-GB" smtClean="0">
                <a:solidFill>
                  <a:srgbClr val="FF0000"/>
                </a:solidFill>
              </a:rPr>
              <a:t>Positive – stop – replacement</a:t>
            </a:r>
          </a:p>
          <a:p>
            <a:pPr lvl="1"/>
            <a:r>
              <a:rPr lang="en-GB" smtClean="0">
                <a:solidFill>
                  <a:srgbClr val="00B050"/>
                </a:solidFill>
              </a:rPr>
              <a:t>Negative – go - screen</a:t>
            </a:r>
          </a:p>
          <a:p>
            <a:pPr lvl="1"/>
            <a:r>
              <a:rPr lang="en-GB" i="1" smtClean="0"/>
              <a:t>In vivo </a:t>
            </a:r>
            <a:r>
              <a:rPr lang="en-GB" smtClean="0"/>
              <a:t>MNT – final test, should contain only negatives</a:t>
            </a:r>
          </a:p>
          <a:p>
            <a:r>
              <a:rPr lang="en-GB" smtClean="0"/>
              <a:t>These give us decision trees, following are some typical examples already used.</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p:cNvSpPr>
            <a:spLocks noGrp="1"/>
          </p:cNvSpPr>
          <p:nvPr>
            <p:ph type="title"/>
          </p:nvPr>
        </p:nvSpPr>
        <p:spPr>
          <a:xfrm>
            <a:off x="226485" y="184150"/>
            <a:ext cx="11245849" cy="882650"/>
          </a:xfrm>
        </p:spPr>
        <p:txBody>
          <a:bodyPr/>
          <a:lstStyle/>
          <a:p>
            <a:r>
              <a:rPr lang="en-US" altLang="ja-JP" smtClean="0">
                <a:solidFill>
                  <a:srgbClr val="0070C0"/>
                </a:solidFill>
                <a:ea typeface="ＭＳ Ｐゴシック" pitchFamily="34" charset="-128"/>
              </a:rPr>
              <a:t>Photosafety Decision Tree</a:t>
            </a:r>
            <a:endParaRPr lang="en-US" smtClean="0">
              <a:solidFill>
                <a:srgbClr val="0070C0"/>
              </a:solidFill>
            </a:endParaRPr>
          </a:p>
        </p:txBody>
      </p:sp>
      <p:sp>
        <p:nvSpPr>
          <p:cNvPr id="22" name="Rectangle 5"/>
          <p:cNvSpPr txBox="1">
            <a:spLocks noChangeArrowheads="1"/>
          </p:cNvSpPr>
          <p:nvPr/>
        </p:nvSpPr>
        <p:spPr bwMode="auto">
          <a:xfrm>
            <a:off x="4165600" y="1143000"/>
            <a:ext cx="3149600" cy="533400"/>
          </a:xfrm>
          <a:prstGeom prst="rect">
            <a:avLst/>
          </a:prstGeom>
          <a:solidFill>
            <a:schemeClr val="accent1"/>
          </a:solidFill>
          <a:ln w="9525">
            <a:solidFill>
              <a:schemeClr val="tx1"/>
            </a:solidFill>
            <a:miter lim="800000"/>
            <a:headEnd/>
            <a:tailEnd/>
          </a:ln>
        </p:spPr>
        <p:txBody>
          <a:bodyPr wrap="none" anchor="ctr"/>
          <a:lstStyle/>
          <a:p>
            <a:pPr marL="342900" indent="-342900" algn="ctr" eaLnBrk="0" hangingPunct="0">
              <a:spcBef>
                <a:spcPct val="20000"/>
              </a:spcBef>
              <a:defRPr/>
            </a:pPr>
            <a:r>
              <a:rPr lang="en-US" altLang="ja-JP" sz="2000" kern="0" dirty="0">
                <a:latin typeface="+mn-lt"/>
                <a:ea typeface="ＭＳ Ｐゴシック" charset="-128"/>
                <a:cs typeface="+mn-cs"/>
              </a:rPr>
              <a:t>3T3 NRU ASSAY</a:t>
            </a:r>
          </a:p>
        </p:txBody>
      </p:sp>
      <p:sp>
        <p:nvSpPr>
          <p:cNvPr id="11268" name="Rectangle 8"/>
          <p:cNvSpPr>
            <a:spLocks noChangeArrowheads="1"/>
          </p:cNvSpPr>
          <p:nvPr/>
        </p:nvSpPr>
        <p:spPr bwMode="auto">
          <a:xfrm>
            <a:off x="2235200" y="2514600"/>
            <a:ext cx="2336800" cy="4572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n-US" altLang="ja-JP">
                <a:ea typeface="ＭＳ Ｐゴシック" pitchFamily="34" charset="-128"/>
              </a:rPr>
              <a:t>NEGATIVE</a:t>
            </a:r>
          </a:p>
        </p:txBody>
      </p:sp>
      <p:sp>
        <p:nvSpPr>
          <p:cNvPr id="11269" name="Rectangle 8"/>
          <p:cNvSpPr>
            <a:spLocks noChangeArrowheads="1"/>
          </p:cNvSpPr>
          <p:nvPr/>
        </p:nvSpPr>
        <p:spPr bwMode="auto">
          <a:xfrm>
            <a:off x="8636000" y="1524000"/>
            <a:ext cx="2336800" cy="4572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n-US" altLang="ja-JP">
                <a:ea typeface="ＭＳ Ｐゴシック" pitchFamily="34" charset="-128"/>
              </a:rPr>
              <a:t>POSITIVE</a:t>
            </a:r>
          </a:p>
        </p:txBody>
      </p:sp>
      <p:sp>
        <p:nvSpPr>
          <p:cNvPr id="11270" name="Oval 9"/>
          <p:cNvSpPr>
            <a:spLocks noChangeArrowheads="1"/>
          </p:cNvSpPr>
          <p:nvPr/>
        </p:nvSpPr>
        <p:spPr bwMode="auto">
          <a:xfrm>
            <a:off x="1117600" y="3581400"/>
            <a:ext cx="3149600" cy="1066800"/>
          </a:xfrm>
          <a:prstGeom prst="ellipse">
            <a:avLst/>
          </a:prstGeom>
          <a:solidFill>
            <a:srgbClr val="FFFF00"/>
          </a:solidFill>
          <a:ln w="9525">
            <a:solidFill>
              <a:schemeClr val="tx1"/>
            </a:solidFill>
            <a:round/>
            <a:headEnd/>
            <a:tailEnd/>
          </a:ln>
        </p:spPr>
        <p:txBody>
          <a:bodyPr wrap="none" anchor="ctr"/>
          <a:lstStyle/>
          <a:p>
            <a:pPr algn="ctr" eaLnBrk="0" hangingPunct="0"/>
            <a:r>
              <a:rPr lang="en-US" altLang="ja-JP">
                <a:ea typeface="ＭＳ Ｐゴシック" pitchFamily="34" charset="-128"/>
              </a:rPr>
              <a:t>NO FURTHER </a:t>
            </a:r>
          </a:p>
          <a:p>
            <a:pPr algn="ctr" eaLnBrk="0" hangingPunct="0"/>
            <a:r>
              <a:rPr lang="en-US" altLang="ja-JP">
                <a:ea typeface="ＭＳ Ｐゴシック" pitchFamily="34" charset="-128"/>
              </a:rPr>
              <a:t>TESTING</a:t>
            </a:r>
          </a:p>
        </p:txBody>
      </p:sp>
      <p:sp>
        <p:nvSpPr>
          <p:cNvPr id="11271" name="Oval 9"/>
          <p:cNvSpPr>
            <a:spLocks noChangeArrowheads="1"/>
          </p:cNvSpPr>
          <p:nvPr/>
        </p:nvSpPr>
        <p:spPr bwMode="auto">
          <a:xfrm>
            <a:off x="4775200" y="2743200"/>
            <a:ext cx="3556000" cy="914400"/>
          </a:xfrm>
          <a:prstGeom prst="ellipse">
            <a:avLst/>
          </a:prstGeom>
          <a:solidFill>
            <a:srgbClr val="FFFF00"/>
          </a:solidFill>
          <a:ln w="9525">
            <a:solidFill>
              <a:schemeClr val="tx1"/>
            </a:solidFill>
            <a:round/>
            <a:headEnd/>
            <a:tailEnd/>
          </a:ln>
        </p:spPr>
        <p:txBody>
          <a:bodyPr wrap="none" anchor="ctr"/>
          <a:lstStyle/>
          <a:p>
            <a:pPr algn="ctr" eaLnBrk="0" hangingPunct="0"/>
            <a:r>
              <a:rPr lang="en-US" altLang="ja-JP">
                <a:ea typeface="ＭＳ Ｐゴシック" pitchFamily="34" charset="-128"/>
              </a:rPr>
              <a:t>PRECLINICAL</a:t>
            </a:r>
            <a:br>
              <a:rPr lang="en-US" altLang="ja-JP">
                <a:ea typeface="ＭＳ Ｐゴシック" pitchFamily="34" charset="-128"/>
              </a:rPr>
            </a:br>
            <a:r>
              <a:rPr lang="en-US" altLang="ja-JP">
                <a:ea typeface="ＭＳ Ｐゴシック" pitchFamily="34" charset="-128"/>
              </a:rPr>
              <a:t> </a:t>
            </a:r>
            <a:r>
              <a:rPr lang="en-US" altLang="ja-JP" i="1">
                <a:ea typeface="ＭＳ Ｐゴシック" pitchFamily="34" charset="-128"/>
              </a:rPr>
              <a:t>IN VIVO </a:t>
            </a:r>
            <a:r>
              <a:rPr lang="en-US" altLang="ja-JP">
                <a:ea typeface="ＭＳ Ｐゴシック" pitchFamily="34" charset="-128"/>
              </a:rPr>
              <a:t>TESTING</a:t>
            </a:r>
            <a:endParaRPr lang="en-US" altLang="ja-JP" u="sng">
              <a:ea typeface="ＭＳ Ｐゴシック" pitchFamily="34" charset="-128"/>
            </a:endParaRPr>
          </a:p>
        </p:txBody>
      </p:sp>
      <p:sp>
        <p:nvSpPr>
          <p:cNvPr id="11272" name="Line 11"/>
          <p:cNvSpPr>
            <a:spLocks noChangeShapeType="1"/>
          </p:cNvSpPr>
          <p:nvPr/>
        </p:nvSpPr>
        <p:spPr bwMode="auto">
          <a:xfrm flipH="1">
            <a:off x="3759200" y="1752600"/>
            <a:ext cx="1219200" cy="685800"/>
          </a:xfrm>
          <a:prstGeom prst="line">
            <a:avLst/>
          </a:prstGeom>
          <a:noFill/>
          <a:ln w="9525">
            <a:solidFill>
              <a:schemeClr val="tx1"/>
            </a:solidFill>
            <a:round/>
            <a:headEnd/>
            <a:tailEnd type="triangle" w="med" len="med"/>
          </a:ln>
        </p:spPr>
        <p:txBody>
          <a:bodyPr/>
          <a:lstStyle/>
          <a:p>
            <a:endParaRPr lang="en-US"/>
          </a:p>
        </p:txBody>
      </p:sp>
      <p:sp>
        <p:nvSpPr>
          <p:cNvPr id="11273" name="Line 11"/>
          <p:cNvSpPr>
            <a:spLocks noChangeShapeType="1"/>
          </p:cNvSpPr>
          <p:nvPr/>
        </p:nvSpPr>
        <p:spPr bwMode="auto">
          <a:xfrm>
            <a:off x="7518400" y="1447800"/>
            <a:ext cx="914400" cy="304800"/>
          </a:xfrm>
          <a:prstGeom prst="line">
            <a:avLst/>
          </a:prstGeom>
          <a:noFill/>
          <a:ln w="9525">
            <a:solidFill>
              <a:schemeClr val="tx1"/>
            </a:solidFill>
            <a:round/>
            <a:headEnd/>
            <a:tailEnd type="triangle" w="med" len="med"/>
          </a:ln>
        </p:spPr>
        <p:txBody>
          <a:bodyPr/>
          <a:lstStyle/>
          <a:p>
            <a:endParaRPr lang="en-US"/>
          </a:p>
        </p:txBody>
      </p:sp>
      <p:sp>
        <p:nvSpPr>
          <p:cNvPr id="11274" name="Line 11"/>
          <p:cNvSpPr>
            <a:spLocks noChangeShapeType="1"/>
          </p:cNvSpPr>
          <p:nvPr/>
        </p:nvSpPr>
        <p:spPr bwMode="auto">
          <a:xfrm flipH="1">
            <a:off x="7823200" y="2209800"/>
            <a:ext cx="609600" cy="533400"/>
          </a:xfrm>
          <a:prstGeom prst="line">
            <a:avLst/>
          </a:prstGeom>
          <a:noFill/>
          <a:ln w="9525">
            <a:solidFill>
              <a:schemeClr val="tx1"/>
            </a:solidFill>
            <a:round/>
            <a:headEnd/>
            <a:tailEnd type="triangle" w="med" len="med"/>
          </a:ln>
        </p:spPr>
        <p:txBody>
          <a:bodyPr/>
          <a:lstStyle/>
          <a:p>
            <a:endParaRPr lang="en-US"/>
          </a:p>
        </p:txBody>
      </p:sp>
      <p:sp>
        <p:nvSpPr>
          <p:cNvPr id="11275" name="Line 11"/>
          <p:cNvSpPr>
            <a:spLocks noChangeShapeType="1"/>
          </p:cNvSpPr>
          <p:nvPr/>
        </p:nvSpPr>
        <p:spPr bwMode="auto">
          <a:xfrm flipH="1">
            <a:off x="2946400" y="3048000"/>
            <a:ext cx="304800" cy="457200"/>
          </a:xfrm>
          <a:prstGeom prst="line">
            <a:avLst/>
          </a:prstGeom>
          <a:noFill/>
          <a:ln w="9525">
            <a:solidFill>
              <a:schemeClr val="tx1"/>
            </a:solidFill>
            <a:round/>
            <a:headEnd/>
            <a:tailEnd type="triangle" w="med" len="med"/>
          </a:ln>
        </p:spPr>
        <p:txBody>
          <a:bodyPr/>
          <a:lstStyle/>
          <a:p>
            <a:endParaRPr lang="en-US"/>
          </a:p>
        </p:txBody>
      </p:sp>
      <p:sp>
        <p:nvSpPr>
          <p:cNvPr id="11276" name="Oval 9"/>
          <p:cNvSpPr>
            <a:spLocks noChangeArrowheads="1"/>
          </p:cNvSpPr>
          <p:nvPr/>
        </p:nvSpPr>
        <p:spPr bwMode="auto">
          <a:xfrm>
            <a:off x="8636000" y="2743200"/>
            <a:ext cx="2438400" cy="762000"/>
          </a:xfrm>
          <a:prstGeom prst="ellipse">
            <a:avLst/>
          </a:prstGeom>
          <a:solidFill>
            <a:srgbClr val="FFFF00"/>
          </a:solidFill>
          <a:ln w="9525">
            <a:solidFill>
              <a:schemeClr val="tx1"/>
            </a:solidFill>
            <a:round/>
            <a:headEnd/>
            <a:tailEnd/>
          </a:ln>
        </p:spPr>
        <p:txBody>
          <a:bodyPr wrap="none" anchor="ctr"/>
          <a:lstStyle/>
          <a:p>
            <a:pPr algn="ctr" eaLnBrk="0" hangingPunct="0"/>
            <a:r>
              <a:rPr lang="en-US" altLang="ja-JP">
                <a:ea typeface="ＭＳ Ｐゴシック" pitchFamily="34" charset="-128"/>
              </a:rPr>
              <a:t>STOP, </a:t>
            </a:r>
            <a:r>
              <a:rPr lang="en-US" altLang="ja-JP" u="sng">
                <a:ea typeface="ＭＳ Ｐゴシック" pitchFamily="34" charset="-128"/>
              </a:rPr>
              <a:t>or</a:t>
            </a:r>
            <a:r>
              <a:rPr lang="en-US" altLang="ja-JP">
                <a:ea typeface="ＭＳ Ｐゴシック" pitchFamily="34" charset="-128"/>
              </a:rPr>
              <a:t> LABEL</a:t>
            </a:r>
            <a:endParaRPr lang="en-US" altLang="ja-JP" u="sng">
              <a:ea typeface="ＭＳ Ｐゴシック" pitchFamily="34" charset="-128"/>
            </a:endParaRPr>
          </a:p>
        </p:txBody>
      </p:sp>
      <p:sp>
        <p:nvSpPr>
          <p:cNvPr id="11277" name="Line 11"/>
          <p:cNvSpPr>
            <a:spLocks noChangeShapeType="1"/>
          </p:cNvSpPr>
          <p:nvPr/>
        </p:nvSpPr>
        <p:spPr bwMode="auto">
          <a:xfrm>
            <a:off x="9652000" y="2133600"/>
            <a:ext cx="101600" cy="533400"/>
          </a:xfrm>
          <a:prstGeom prst="line">
            <a:avLst/>
          </a:prstGeom>
          <a:noFill/>
          <a:ln w="9525">
            <a:solidFill>
              <a:schemeClr val="tx1"/>
            </a:solidFill>
            <a:round/>
            <a:headEnd/>
            <a:tailEnd type="triangle" w="med" len="med"/>
          </a:ln>
        </p:spPr>
        <p:txBody>
          <a:bodyPr/>
          <a:lstStyle/>
          <a:p>
            <a:endParaRPr lang="en-US"/>
          </a:p>
        </p:txBody>
      </p:sp>
      <p:sp>
        <p:nvSpPr>
          <p:cNvPr id="11278" name="Rectangle 8"/>
          <p:cNvSpPr>
            <a:spLocks noChangeArrowheads="1"/>
          </p:cNvSpPr>
          <p:nvPr/>
        </p:nvSpPr>
        <p:spPr bwMode="auto">
          <a:xfrm>
            <a:off x="2743200" y="5257800"/>
            <a:ext cx="2336800" cy="4572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n-US" altLang="ja-JP">
                <a:ea typeface="ＭＳ Ｐゴシック" pitchFamily="34" charset="-128"/>
              </a:rPr>
              <a:t>NEGATIVE</a:t>
            </a:r>
          </a:p>
        </p:txBody>
      </p:sp>
      <p:sp>
        <p:nvSpPr>
          <p:cNvPr id="11279" name="Line 11"/>
          <p:cNvSpPr>
            <a:spLocks noChangeShapeType="1"/>
          </p:cNvSpPr>
          <p:nvPr/>
        </p:nvSpPr>
        <p:spPr bwMode="auto">
          <a:xfrm flipH="1">
            <a:off x="4165600" y="3733800"/>
            <a:ext cx="1625600" cy="1371600"/>
          </a:xfrm>
          <a:prstGeom prst="line">
            <a:avLst/>
          </a:prstGeom>
          <a:noFill/>
          <a:ln w="9525">
            <a:solidFill>
              <a:schemeClr val="tx1"/>
            </a:solidFill>
            <a:round/>
            <a:headEnd/>
            <a:tailEnd type="triangle" w="med" len="med"/>
          </a:ln>
        </p:spPr>
        <p:txBody>
          <a:bodyPr/>
          <a:lstStyle/>
          <a:p>
            <a:endParaRPr lang="en-US"/>
          </a:p>
        </p:txBody>
      </p:sp>
      <p:sp>
        <p:nvSpPr>
          <p:cNvPr id="11280" name="Line 11"/>
          <p:cNvSpPr>
            <a:spLocks noChangeShapeType="1"/>
          </p:cNvSpPr>
          <p:nvPr/>
        </p:nvSpPr>
        <p:spPr bwMode="auto">
          <a:xfrm flipH="1" flipV="1">
            <a:off x="3251200" y="4724400"/>
            <a:ext cx="304800" cy="457200"/>
          </a:xfrm>
          <a:prstGeom prst="line">
            <a:avLst/>
          </a:prstGeom>
          <a:noFill/>
          <a:ln w="9525">
            <a:solidFill>
              <a:schemeClr val="tx1"/>
            </a:solidFill>
            <a:round/>
            <a:headEnd/>
            <a:tailEnd type="triangle" w="med" len="med"/>
          </a:ln>
        </p:spPr>
        <p:txBody>
          <a:bodyPr/>
          <a:lstStyle/>
          <a:p>
            <a:endParaRPr lang="en-US"/>
          </a:p>
        </p:txBody>
      </p:sp>
      <p:sp>
        <p:nvSpPr>
          <p:cNvPr id="11281" name="Rectangle 8"/>
          <p:cNvSpPr>
            <a:spLocks noChangeArrowheads="1"/>
          </p:cNvSpPr>
          <p:nvPr/>
        </p:nvSpPr>
        <p:spPr bwMode="auto">
          <a:xfrm>
            <a:off x="5791200" y="4191000"/>
            <a:ext cx="2336800" cy="4572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n-US" altLang="ja-JP">
                <a:ea typeface="ＭＳ Ｐゴシック" pitchFamily="34" charset="-128"/>
              </a:rPr>
              <a:t>POSITIVE</a:t>
            </a:r>
          </a:p>
        </p:txBody>
      </p:sp>
      <p:sp>
        <p:nvSpPr>
          <p:cNvPr id="11282" name="Line 11"/>
          <p:cNvSpPr>
            <a:spLocks noChangeShapeType="1"/>
          </p:cNvSpPr>
          <p:nvPr/>
        </p:nvSpPr>
        <p:spPr bwMode="auto">
          <a:xfrm>
            <a:off x="6705600" y="3810000"/>
            <a:ext cx="203200" cy="304800"/>
          </a:xfrm>
          <a:prstGeom prst="line">
            <a:avLst/>
          </a:prstGeom>
          <a:noFill/>
          <a:ln w="9525">
            <a:solidFill>
              <a:schemeClr val="tx1"/>
            </a:solidFill>
            <a:round/>
            <a:headEnd/>
            <a:tailEnd type="triangle" w="med" len="med"/>
          </a:ln>
        </p:spPr>
        <p:txBody>
          <a:bodyPr/>
          <a:lstStyle/>
          <a:p>
            <a:endParaRPr lang="en-US"/>
          </a:p>
        </p:txBody>
      </p:sp>
      <p:sp>
        <p:nvSpPr>
          <p:cNvPr id="11283" name="Line 11"/>
          <p:cNvSpPr>
            <a:spLocks noChangeShapeType="1"/>
          </p:cNvSpPr>
          <p:nvPr/>
        </p:nvSpPr>
        <p:spPr bwMode="auto">
          <a:xfrm flipV="1">
            <a:off x="8026400" y="3505200"/>
            <a:ext cx="1016000" cy="457200"/>
          </a:xfrm>
          <a:prstGeom prst="line">
            <a:avLst/>
          </a:prstGeom>
          <a:noFill/>
          <a:ln w="9525">
            <a:solidFill>
              <a:schemeClr val="tx1"/>
            </a:solidFill>
            <a:round/>
            <a:headEnd/>
            <a:tailEnd type="triangle" w="med" len="med"/>
          </a:ln>
        </p:spPr>
        <p:txBody>
          <a:bodyPr/>
          <a:lstStyle/>
          <a:p>
            <a:endParaRPr lang="en-US"/>
          </a:p>
        </p:txBody>
      </p:sp>
      <p:sp>
        <p:nvSpPr>
          <p:cNvPr id="11284" name="Line 11"/>
          <p:cNvSpPr>
            <a:spLocks noChangeShapeType="1"/>
          </p:cNvSpPr>
          <p:nvPr/>
        </p:nvSpPr>
        <p:spPr bwMode="auto">
          <a:xfrm>
            <a:off x="8229600" y="4419600"/>
            <a:ext cx="609600" cy="152400"/>
          </a:xfrm>
          <a:prstGeom prst="line">
            <a:avLst/>
          </a:prstGeom>
          <a:noFill/>
          <a:ln w="9525">
            <a:solidFill>
              <a:schemeClr val="tx1"/>
            </a:solidFill>
            <a:round/>
            <a:headEnd/>
            <a:tailEnd type="triangle" w="med" len="med"/>
          </a:ln>
        </p:spPr>
        <p:txBody>
          <a:bodyPr/>
          <a:lstStyle/>
          <a:p>
            <a:endParaRPr lang="en-US"/>
          </a:p>
        </p:txBody>
      </p:sp>
      <p:sp>
        <p:nvSpPr>
          <p:cNvPr id="11285" name="Oval 9"/>
          <p:cNvSpPr>
            <a:spLocks noChangeArrowheads="1"/>
          </p:cNvSpPr>
          <p:nvPr/>
        </p:nvSpPr>
        <p:spPr bwMode="auto">
          <a:xfrm>
            <a:off x="8940800" y="4191000"/>
            <a:ext cx="2438400" cy="762000"/>
          </a:xfrm>
          <a:prstGeom prst="ellipse">
            <a:avLst/>
          </a:prstGeom>
          <a:solidFill>
            <a:srgbClr val="FFFF00"/>
          </a:solidFill>
          <a:ln w="9525">
            <a:solidFill>
              <a:schemeClr val="tx1"/>
            </a:solidFill>
            <a:round/>
            <a:headEnd/>
            <a:tailEnd/>
          </a:ln>
        </p:spPr>
        <p:txBody>
          <a:bodyPr wrap="none" anchor="ctr"/>
          <a:lstStyle/>
          <a:p>
            <a:pPr algn="ctr" eaLnBrk="0" hangingPunct="0"/>
            <a:r>
              <a:rPr lang="en-US" altLang="ja-JP">
                <a:ea typeface="ＭＳ Ｐゴシック" pitchFamily="34" charset="-128"/>
              </a:rPr>
              <a:t>CLINICAL </a:t>
            </a:r>
            <a:br>
              <a:rPr lang="en-US" altLang="ja-JP">
                <a:ea typeface="ＭＳ Ｐゴシック" pitchFamily="34" charset="-128"/>
              </a:rPr>
            </a:br>
            <a:r>
              <a:rPr lang="en-US" altLang="ja-JP">
                <a:ea typeface="ＭＳ Ｐゴシック" pitchFamily="34" charset="-128"/>
              </a:rPr>
              <a:t>TESTING</a:t>
            </a:r>
            <a:endParaRPr lang="en-US" altLang="ja-JP" u="sng">
              <a:ea typeface="ＭＳ Ｐゴシック" pitchFamily="34" charset="-128"/>
            </a:endParaRPr>
          </a:p>
        </p:txBody>
      </p:sp>
    </p:spTree>
  </p:cSld>
  <p:clrMapOvr>
    <a:masterClrMapping/>
  </p:clrMapOvr>
  <p:transition>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GB" smtClean="0">
                <a:solidFill>
                  <a:srgbClr val="0070C0"/>
                </a:solidFill>
              </a:rPr>
              <a:t>Dermal Absorption Decision Tree</a:t>
            </a:r>
          </a:p>
        </p:txBody>
      </p:sp>
      <p:sp>
        <p:nvSpPr>
          <p:cNvPr id="12291" name="Content Placeholder 2"/>
          <p:cNvSpPr>
            <a:spLocks noGrp="1"/>
          </p:cNvSpPr>
          <p:nvPr>
            <p:ph idx="1"/>
          </p:nvPr>
        </p:nvSpPr>
        <p:spPr>
          <a:xfrm>
            <a:off x="203200" y="1143000"/>
            <a:ext cx="9831917" cy="1905000"/>
          </a:xfrm>
        </p:spPr>
        <p:txBody>
          <a:bodyPr/>
          <a:lstStyle/>
          <a:p>
            <a:r>
              <a:rPr lang="en-GB" smtClean="0"/>
              <a:t>OECD 428 </a:t>
            </a:r>
            <a:r>
              <a:rPr lang="en-GB" i="1" smtClean="0"/>
              <a:t>in vitro </a:t>
            </a:r>
            <a:r>
              <a:rPr lang="en-GB" smtClean="0"/>
              <a:t>skin penetration</a:t>
            </a:r>
          </a:p>
          <a:p>
            <a:r>
              <a:rPr lang="en-GB" smtClean="0"/>
              <a:t>Pharmaceutical – formulation selection</a:t>
            </a:r>
          </a:p>
          <a:p>
            <a:r>
              <a:rPr lang="en-GB" smtClean="0"/>
              <a:t>Cosmetic/ consumer</a:t>
            </a:r>
          </a:p>
          <a:p>
            <a:r>
              <a:rPr lang="en-GB" smtClean="0"/>
              <a:t>Agrochemical</a:t>
            </a:r>
          </a:p>
        </p:txBody>
      </p:sp>
      <p:sp>
        <p:nvSpPr>
          <p:cNvPr id="12292" name="Line 11"/>
          <p:cNvSpPr>
            <a:spLocks noChangeShapeType="1"/>
          </p:cNvSpPr>
          <p:nvPr/>
        </p:nvSpPr>
        <p:spPr bwMode="auto">
          <a:xfrm flipH="1">
            <a:off x="3037417" y="4343400"/>
            <a:ext cx="0" cy="725488"/>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12293" name="Rectangle 8"/>
          <p:cNvSpPr>
            <a:spLocks noChangeArrowheads="1"/>
          </p:cNvSpPr>
          <p:nvPr/>
        </p:nvSpPr>
        <p:spPr bwMode="auto">
          <a:xfrm>
            <a:off x="812800" y="4503739"/>
            <a:ext cx="2133600" cy="312737"/>
          </a:xfrm>
          <a:prstGeom prst="rect">
            <a:avLst/>
          </a:prstGeom>
          <a:solidFill>
            <a:srgbClr val="92D050"/>
          </a:solidFill>
          <a:ln w="9525">
            <a:noFill/>
            <a:miter lim="800000"/>
            <a:headEnd/>
            <a:tailEnd/>
          </a:ln>
        </p:spPr>
        <p:txBody>
          <a:bodyPr wrap="none" anchor="ctr"/>
          <a:lstStyle/>
          <a:p>
            <a:pPr algn="ctr" eaLnBrk="0" fontAlgn="base" hangingPunct="0">
              <a:spcBef>
                <a:spcPct val="0"/>
              </a:spcBef>
              <a:spcAft>
                <a:spcPct val="0"/>
              </a:spcAft>
            </a:pPr>
            <a:r>
              <a:rPr lang="en-US" altLang="ja-JP" sz="1400" smtClean="0">
                <a:solidFill>
                  <a:srgbClr val="000000"/>
                </a:solidFill>
                <a:ea typeface="ＭＳ Ｐゴシック" pitchFamily="34" charset="-128"/>
                <a:cs typeface="Arial" charset="0"/>
              </a:rPr>
              <a:t>REPLACEMENT</a:t>
            </a:r>
          </a:p>
        </p:txBody>
      </p:sp>
      <p:sp>
        <p:nvSpPr>
          <p:cNvPr id="12294" name="Rectangle 8"/>
          <p:cNvSpPr>
            <a:spLocks noChangeArrowheads="1"/>
          </p:cNvSpPr>
          <p:nvPr/>
        </p:nvSpPr>
        <p:spPr bwMode="auto">
          <a:xfrm>
            <a:off x="7924800" y="1600200"/>
            <a:ext cx="1625600" cy="381000"/>
          </a:xfrm>
          <a:prstGeom prst="rect">
            <a:avLst/>
          </a:prstGeom>
          <a:solidFill>
            <a:srgbClr val="92D050"/>
          </a:solidFill>
          <a:ln w="9525">
            <a:noFill/>
            <a:miter lim="800000"/>
            <a:headEnd/>
            <a:tailEnd/>
          </a:ln>
        </p:spPr>
        <p:txBody>
          <a:bodyPr wrap="none" anchor="ctr"/>
          <a:lstStyle/>
          <a:p>
            <a:pPr algn="ctr" eaLnBrk="0" fontAlgn="base" hangingPunct="0">
              <a:spcBef>
                <a:spcPct val="0"/>
              </a:spcBef>
              <a:spcAft>
                <a:spcPct val="0"/>
              </a:spcAft>
            </a:pPr>
            <a:r>
              <a:rPr lang="en-US" altLang="ja-JP" smtClean="0">
                <a:solidFill>
                  <a:srgbClr val="000000"/>
                </a:solidFill>
                <a:ea typeface="ＭＳ Ｐゴシック" pitchFamily="34" charset="-128"/>
                <a:cs typeface="Arial" charset="0"/>
              </a:rPr>
              <a:t>SCREEN</a:t>
            </a:r>
          </a:p>
        </p:txBody>
      </p:sp>
      <p:sp>
        <p:nvSpPr>
          <p:cNvPr id="12295" name="Rectangle 8"/>
          <p:cNvSpPr>
            <a:spLocks noChangeArrowheads="1"/>
          </p:cNvSpPr>
          <p:nvPr/>
        </p:nvSpPr>
        <p:spPr bwMode="auto">
          <a:xfrm>
            <a:off x="4775200" y="2057400"/>
            <a:ext cx="3860800" cy="381000"/>
          </a:xfrm>
          <a:prstGeom prst="rect">
            <a:avLst/>
          </a:prstGeom>
          <a:solidFill>
            <a:srgbClr val="92D050"/>
          </a:solidFill>
          <a:ln w="9525">
            <a:noFill/>
            <a:miter lim="800000"/>
            <a:headEnd/>
            <a:tailEnd/>
          </a:ln>
        </p:spPr>
        <p:txBody>
          <a:bodyPr wrap="none" anchor="ctr"/>
          <a:lstStyle/>
          <a:p>
            <a:pPr algn="ctr" eaLnBrk="0" fontAlgn="base" hangingPunct="0">
              <a:spcBef>
                <a:spcPct val="0"/>
              </a:spcBef>
              <a:spcAft>
                <a:spcPct val="0"/>
              </a:spcAft>
            </a:pPr>
            <a:r>
              <a:rPr lang="en-US" altLang="ja-JP" smtClean="0">
                <a:solidFill>
                  <a:srgbClr val="000000"/>
                </a:solidFill>
                <a:ea typeface="ＭＳ Ｐゴシック" pitchFamily="34" charset="-128"/>
                <a:cs typeface="Arial" charset="0"/>
              </a:rPr>
              <a:t>DIRECT REPLACEMENT</a:t>
            </a:r>
          </a:p>
        </p:txBody>
      </p:sp>
      <p:sp>
        <p:nvSpPr>
          <p:cNvPr id="12296" name="Rectangle 8"/>
          <p:cNvSpPr>
            <a:spLocks noChangeArrowheads="1"/>
          </p:cNvSpPr>
          <p:nvPr/>
        </p:nvSpPr>
        <p:spPr bwMode="auto">
          <a:xfrm>
            <a:off x="3860800" y="2514600"/>
            <a:ext cx="5496984" cy="381000"/>
          </a:xfrm>
          <a:prstGeom prst="rect">
            <a:avLst/>
          </a:prstGeom>
          <a:solidFill>
            <a:srgbClr val="92D050"/>
          </a:solidFill>
          <a:ln w="9525">
            <a:noFill/>
            <a:miter lim="800000"/>
            <a:headEnd/>
            <a:tailEnd/>
          </a:ln>
        </p:spPr>
        <p:txBody>
          <a:bodyPr wrap="none" anchor="ctr"/>
          <a:lstStyle/>
          <a:p>
            <a:pPr algn="ctr" eaLnBrk="0" fontAlgn="base" hangingPunct="0">
              <a:spcBef>
                <a:spcPct val="0"/>
              </a:spcBef>
              <a:spcAft>
                <a:spcPct val="0"/>
              </a:spcAft>
            </a:pPr>
            <a:r>
              <a:rPr lang="en-US" altLang="ja-JP" smtClean="0">
                <a:solidFill>
                  <a:srgbClr val="000000"/>
                </a:solidFill>
                <a:ea typeface="ＭＳ Ｐゴシック" pitchFamily="34" charset="-128"/>
                <a:cs typeface="Arial" charset="0"/>
              </a:rPr>
              <a:t>DIRECT REPLACEMENT or SCREEN</a:t>
            </a:r>
          </a:p>
        </p:txBody>
      </p:sp>
      <p:sp>
        <p:nvSpPr>
          <p:cNvPr id="20" name="Rectangle 8"/>
          <p:cNvSpPr>
            <a:spLocks noChangeArrowheads="1"/>
          </p:cNvSpPr>
          <p:nvPr/>
        </p:nvSpPr>
        <p:spPr bwMode="auto">
          <a:xfrm>
            <a:off x="1117600" y="3954463"/>
            <a:ext cx="3860800" cy="381000"/>
          </a:xfrm>
          <a:prstGeom prst="rect">
            <a:avLst/>
          </a:prstGeom>
          <a:solidFill>
            <a:schemeClr val="accent1">
              <a:lumMod val="75000"/>
            </a:schemeClr>
          </a:solidFill>
          <a:ln w="9525">
            <a:noFill/>
            <a:miter lim="800000"/>
            <a:headEnd/>
            <a:tailEnd/>
          </a:ln>
        </p:spPr>
        <p:txBody>
          <a:bodyPr wrap="none" anchor="ctr"/>
          <a:lstStyle/>
          <a:p>
            <a:pPr algn="ctr" eaLnBrk="0" fontAlgn="base" hangingPunct="0">
              <a:spcBef>
                <a:spcPct val="0"/>
              </a:spcBef>
              <a:spcAft>
                <a:spcPct val="0"/>
              </a:spcAft>
              <a:defRPr/>
            </a:pPr>
            <a:r>
              <a:rPr lang="en-US" altLang="ja-JP" dirty="0">
                <a:solidFill>
                  <a:srgbClr val="000000"/>
                </a:solidFill>
                <a:ea typeface="ＭＳ Ｐゴシック" charset="-128"/>
                <a:cs typeface="Arial" charset="0"/>
              </a:rPr>
              <a:t>ACCEPTABLE MOS</a:t>
            </a:r>
          </a:p>
        </p:txBody>
      </p:sp>
      <p:sp>
        <p:nvSpPr>
          <p:cNvPr id="21" name="Rectangle 8"/>
          <p:cNvSpPr>
            <a:spLocks noChangeArrowheads="1"/>
          </p:cNvSpPr>
          <p:nvPr/>
        </p:nvSpPr>
        <p:spPr bwMode="auto">
          <a:xfrm>
            <a:off x="7224184" y="3954463"/>
            <a:ext cx="3860800" cy="381000"/>
          </a:xfrm>
          <a:prstGeom prst="rect">
            <a:avLst/>
          </a:prstGeom>
          <a:solidFill>
            <a:schemeClr val="accent1">
              <a:lumMod val="75000"/>
            </a:schemeClr>
          </a:solidFill>
          <a:ln w="9525">
            <a:noFill/>
            <a:miter lim="800000"/>
            <a:headEnd/>
            <a:tailEnd/>
          </a:ln>
        </p:spPr>
        <p:txBody>
          <a:bodyPr wrap="none" anchor="ctr"/>
          <a:lstStyle/>
          <a:p>
            <a:pPr algn="ctr" eaLnBrk="0" fontAlgn="base" hangingPunct="0">
              <a:spcBef>
                <a:spcPct val="0"/>
              </a:spcBef>
              <a:spcAft>
                <a:spcPct val="0"/>
              </a:spcAft>
              <a:defRPr/>
            </a:pPr>
            <a:r>
              <a:rPr lang="en-US" altLang="ja-JP" dirty="0">
                <a:solidFill>
                  <a:srgbClr val="000000"/>
                </a:solidFill>
                <a:ea typeface="ＭＳ Ｐゴシック" charset="-128"/>
                <a:cs typeface="Arial" charset="0"/>
              </a:rPr>
              <a:t>UNACCEPTABLE MOS</a:t>
            </a:r>
          </a:p>
        </p:txBody>
      </p:sp>
      <p:sp>
        <p:nvSpPr>
          <p:cNvPr id="22" name="Rectangle 8"/>
          <p:cNvSpPr>
            <a:spLocks noChangeArrowheads="1"/>
          </p:cNvSpPr>
          <p:nvPr/>
        </p:nvSpPr>
        <p:spPr bwMode="auto">
          <a:xfrm>
            <a:off x="1117600" y="5073650"/>
            <a:ext cx="3860800" cy="762000"/>
          </a:xfrm>
          <a:prstGeom prst="rect">
            <a:avLst/>
          </a:prstGeom>
          <a:solidFill>
            <a:schemeClr val="accent1">
              <a:lumMod val="90000"/>
            </a:schemeClr>
          </a:solidFill>
          <a:ln w="9525">
            <a:noFill/>
            <a:miter lim="800000"/>
            <a:headEnd/>
            <a:tailEnd/>
          </a:ln>
        </p:spPr>
        <p:txBody>
          <a:bodyPr wrap="none" anchor="ctr"/>
          <a:lstStyle/>
          <a:p>
            <a:pPr algn="ctr" eaLnBrk="0" fontAlgn="base" hangingPunct="0">
              <a:spcBef>
                <a:spcPct val="0"/>
              </a:spcBef>
              <a:spcAft>
                <a:spcPct val="0"/>
              </a:spcAft>
              <a:defRPr/>
            </a:pPr>
            <a:r>
              <a:rPr lang="en-US" altLang="ja-JP" dirty="0">
                <a:solidFill>
                  <a:srgbClr val="000000"/>
                </a:solidFill>
                <a:ea typeface="ＭＳ Ｐゴシック" charset="-128"/>
                <a:cs typeface="Arial" charset="0"/>
              </a:rPr>
              <a:t>NO FURTHER </a:t>
            </a:r>
          </a:p>
          <a:p>
            <a:pPr algn="ctr" eaLnBrk="0" fontAlgn="base" hangingPunct="0">
              <a:spcBef>
                <a:spcPct val="0"/>
              </a:spcBef>
              <a:spcAft>
                <a:spcPct val="0"/>
              </a:spcAft>
              <a:defRPr/>
            </a:pPr>
            <a:r>
              <a:rPr lang="en-US" altLang="ja-JP" dirty="0">
                <a:solidFill>
                  <a:srgbClr val="000000"/>
                </a:solidFill>
                <a:ea typeface="ＭＳ Ｐゴシック" charset="-128"/>
                <a:cs typeface="Arial" charset="0"/>
              </a:rPr>
              <a:t>TESTING IS NEEDED</a:t>
            </a:r>
          </a:p>
        </p:txBody>
      </p:sp>
      <p:sp>
        <p:nvSpPr>
          <p:cNvPr id="23" name="Rectangle 8"/>
          <p:cNvSpPr>
            <a:spLocks noChangeArrowheads="1"/>
          </p:cNvSpPr>
          <p:nvPr/>
        </p:nvSpPr>
        <p:spPr bwMode="auto">
          <a:xfrm>
            <a:off x="7224184" y="5073650"/>
            <a:ext cx="3860800" cy="762000"/>
          </a:xfrm>
          <a:prstGeom prst="rect">
            <a:avLst/>
          </a:prstGeom>
          <a:solidFill>
            <a:schemeClr val="accent1">
              <a:lumMod val="90000"/>
            </a:schemeClr>
          </a:solidFill>
          <a:ln w="9525">
            <a:noFill/>
            <a:miter lim="800000"/>
            <a:headEnd/>
            <a:tailEnd/>
          </a:ln>
        </p:spPr>
        <p:txBody>
          <a:bodyPr wrap="none" anchor="ctr"/>
          <a:lstStyle/>
          <a:p>
            <a:pPr algn="ctr" eaLnBrk="0" fontAlgn="base" hangingPunct="0">
              <a:spcBef>
                <a:spcPct val="0"/>
              </a:spcBef>
              <a:spcAft>
                <a:spcPct val="0"/>
              </a:spcAft>
              <a:defRPr/>
            </a:pPr>
            <a:r>
              <a:rPr lang="en-US" altLang="ja-JP" dirty="0">
                <a:solidFill>
                  <a:srgbClr val="000000"/>
                </a:solidFill>
                <a:ea typeface="ＭＳ Ｐゴシック" charset="-128"/>
                <a:cs typeface="Arial" charset="0"/>
              </a:rPr>
              <a:t>CONDUCT</a:t>
            </a:r>
          </a:p>
          <a:p>
            <a:pPr algn="ctr" eaLnBrk="0" fontAlgn="base" hangingPunct="0">
              <a:spcBef>
                <a:spcPct val="0"/>
              </a:spcBef>
              <a:spcAft>
                <a:spcPct val="0"/>
              </a:spcAft>
              <a:defRPr/>
            </a:pPr>
            <a:r>
              <a:rPr lang="en-US" altLang="ja-JP" dirty="0">
                <a:solidFill>
                  <a:srgbClr val="000000"/>
                </a:solidFill>
                <a:ea typeface="ＭＳ Ｐゴシック" charset="-128"/>
                <a:cs typeface="Arial" charset="0"/>
              </a:rPr>
              <a:t> </a:t>
            </a:r>
            <a:r>
              <a:rPr lang="en-US" altLang="ja-JP" i="1" dirty="0">
                <a:solidFill>
                  <a:srgbClr val="000000"/>
                </a:solidFill>
                <a:ea typeface="ＭＳ Ｐゴシック" charset="-128"/>
                <a:cs typeface="Arial" charset="0"/>
              </a:rPr>
              <a:t>IN VIVO </a:t>
            </a:r>
            <a:r>
              <a:rPr lang="en-US" altLang="ja-JP" dirty="0">
                <a:solidFill>
                  <a:srgbClr val="000000"/>
                </a:solidFill>
                <a:ea typeface="ＭＳ Ｐゴシック" charset="-128"/>
                <a:cs typeface="Arial" charset="0"/>
              </a:rPr>
              <a:t>TESTING</a:t>
            </a:r>
            <a:endParaRPr lang="en-US" altLang="ja-JP" u="sng" dirty="0">
              <a:solidFill>
                <a:srgbClr val="000000"/>
              </a:solidFill>
              <a:ea typeface="ＭＳ Ｐゴシック" charset="-128"/>
              <a:cs typeface="Arial" charset="0"/>
            </a:endParaRPr>
          </a:p>
        </p:txBody>
      </p:sp>
      <p:sp>
        <p:nvSpPr>
          <p:cNvPr id="12301" name="Line 11"/>
          <p:cNvSpPr>
            <a:spLocks noChangeShapeType="1"/>
          </p:cNvSpPr>
          <p:nvPr/>
        </p:nvSpPr>
        <p:spPr bwMode="auto">
          <a:xfrm flipH="1">
            <a:off x="9144000" y="4343400"/>
            <a:ext cx="0" cy="725488"/>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12302" name="Rectangle 8"/>
          <p:cNvSpPr>
            <a:spLocks noChangeArrowheads="1"/>
          </p:cNvSpPr>
          <p:nvPr/>
        </p:nvSpPr>
        <p:spPr bwMode="auto">
          <a:xfrm>
            <a:off x="9245600" y="4503739"/>
            <a:ext cx="2133600" cy="312737"/>
          </a:xfrm>
          <a:prstGeom prst="rect">
            <a:avLst/>
          </a:prstGeom>
          <a:solidFill>
            <a:srgbClr val="92D050"/>
          </a:solidFill>
          <a:ln w="9525">
            <a:noFill/>
            <a:miter lim="800000"/>
            <a:headEnd/>
            <a:tailEnd/>
          </a:ln>
        </p:spPr>
        <p:txBody>
          <a:bodyPr wrap="none" anchor="ctr"/>
          <a:lstStyle/>
          <a:p>
            <a:pPr algn="ctr" eaLnBrk="0" fontAlgn="base" hangingPunct="0">
              <a:spcBef>
                <a:spcPct val="0"/>
              </a:spcBef>
              <a:spcAft>
                <a:spcPct val="0"/>
              </a:spcAft>
            </a:pPr>
            <a:r>
              <a:rPr lang="en-US" altLang="ja-JP" sz="1400" smtClean="0">
                <a:solidFill>
                  <a:srgbClr val="000000"/>
                </a:solidFill>
                <a:ea typeface="ＭＳ Ｐゴシック" pitchFamily="34" charset="-128"/>
                <a:cs typeface="Arial" charset="0"/>
              </a:rPr>
              <a:t>SCREEN</a:t>
            </a:r>
          </a:p>
        </p:txBody>
      </p:sp>
      <p:sp>
        <p:nvSpPr>
          <p:cNvPr id="12303" name="Line 11"/>
          <p:cNvSpPr>
            <a:spLocks noChangeShapeType="1"/>
          </p:cNvSpPr>
          <p:nvPr/>
        </p:nvSpPr>
        <p:spPr bwMode="auto">
          <a:xfrm flipH="1">
            <a:off x="3037417" y="3349625"/>
            <a:ext cx="0" cy="604838"/>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cxnSp>
        <p:nvCxnSpPr>
          <p:cNvPr id="39" name="Straight Connector 38"/>
          <p:cNvCxnSpPr>
            <a:stCxn id="12303" idx="0"/>
          </p:cNvCxnSpPr>
          <p:nvPr/>
        </p:nvCxnSpPr>
        <p:spPr>
          <a:xfrm rot="16200000" flipH="1">
            <a:off x="3753909" y="2633134"/>
            <a:ext cx="0" cy="14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305" name="Line 11"/>
          <p:cNvSpPr>
            <a:spLocks noChangeShapeType="1"/>
          </p:cNvSpPr>
          <p:nvPr/>
        </p:nvSpPr>
        <p:spPr bwMode="auto">
          <a:xfrm flipH="1">
            <a:off x="9144000" y="3344863"/>
            <a:ext cx="0" cy="604837"/>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cxnSp>
        <p:nvCxnSpPr>
          <p:cNvPr id="43" name="Straight Connector 42"/>
          <p:cNvCxnSpPr/>
          <p:nvPr/>
        </p:nvCxnSpPr>
        <p:spPr>
          <a:xfrm rot="16200000" flipH="1">
            <a:off x="8427509" y="2628372"/>
            <a:ext cx="0" cy="14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8"/>
          <p:cNvSpPr>
            <a:spLocks noChangeArrowheads="1"/>
          </p:cNvSpPr>
          <p:nvPr/>
        </p:nvSpPr>
        <p:spPr bwMode="auto">
          <a:xfrm>
            <a:off x="4165600" y="3152775"/>
            <a:ext cx="3860800" cy="381000"/>
          </a:xfrm>
          <a:prstGeom prst="rect">
            <a:avLst/>
          </a:prstGeom>
          <a:solidFill>
            <a:schemeClr val="accent1">
              <a:lumMod val="50000"/>
            </a:schemeClr>
          </a:solidFill>
          <a:ln w="9525">
            <a:noFill/>
            <a:miter lim="800000"/>
            <a:headEnd/>
            <a:tailEnd/>
          </a:ln>
        </p:spPr>
        <p:txBody>
          <a:bodyPr wrap="none" anchor="ctr"/>
          <a:lstStyle/>
          <a:p>
            <a:pPr algn="ctr" eaLnBrk="0" fontAlgn="base" hangingPunct="0">
              <a:spcBef>
                <a:spcPct val="0"/>
              </a:spcBef>
              <a:spcAft>
                <a:spcPct val="0"/>
              </a:spcAft>
              <a:defRPr/>
            </a:pPr>
            <a:r>
              <a:rPr lang="en-US" altLang="ja-JP" dirty="0">
                <a:solidFill>
                  <a:srgbClr val="FFFFFF"/>
                </a:solidFill>
                <a:ea typeface="ＭＳ Ｐゴシック" charset="-128"/>
                <a:cs typeface="Arial" charset="0"/>
              </a:rPr>
              <a:t>AGROCHEMICAL</a:t>
            </a:r>
          </a:p>
        </p:txBody>
      </p:sp>
    </p:spTree>
  </p:cSld>
  <p:clrMapOvr>
    <a:masterClrMapping/>
  </p:clrMapOvr>
  <p:transition>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8"/>
          <p:cNvSpPr>
            <a:spLocks noChangeArrowheads="1"/>
          </p:cNvSpPr>
          <p:nvPr/>
        </p:nvSpPr>
        <p:spPr bwMode="auto">
          <a:xfrm>
            <a:off x="9245601" y="1219200"/>
            <a:ext cx="2224617" cy="304800"/>
          </a:xfrm>
          <a:prstGeom prst="rect">
            <a:avLst/>
          </a:prstGeom>
          <a:solidFill>
            <a:srgbClr val="92D050"/>
          </a:solidFill>
          <a:ln w="9525">
            <a:noFill/>
            <a:miter lim="800000"/>
            <a:headEnd/>
            <a:tailEnd/>
          </a:ln>
        </p:spPr>
        <p:txBody>
          <a:bodyPr wrap="none" anchor="ctr"/>
          <a:lstStyle/>
          <a:p>
            <a:pPr algn="ctr" eaLnBrk="0" fontAlgn="base" hangingPunct="0">
              <a:spcBef>
                <a:spcPct val="0"/>
              </a:spcBef>
              <a:spcAft>
                <a:spcPct val="0"/>
              </a:spcAft>
            </a:pPr>
            <a:r>
              <a:rPr lang="en-US" altLang="ja-JP" sz="1400" smtClean="0">
                <a:solidFill>
                  <a:srgbClr val="000000"/>
                </a:solidFill>
                <a:ea typeface="ＭＳ Ｐゴシック" pitchFamily="34" charset="-128"/>
                <a:cs typeface="Arial" charset="0"/>
              </a:rPr>
              <a:t>REPLACEMENT</a:t>
            </a:r>
          </a:p>
        </p:txBody>
      </p:sp>
      <p:sp>
        <p:nvSpPr>
          <p:cNvPr id="13315" name="Line 11"/>
          <p:cNvSpPr>
            <a:spLocks noChangeShapeType="1"/>
          </p:cNvSpPr>
          <p:nvPr/>
        </p:nvSpPr>
        <p:spPr bwMode="auto">
          <a:xfrm>
            <a:off x="1828800" y="2057400"/>
            <a:ext cx="0" cy="914400"/>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13316" name="Line 11"/>
          <p:cNvSpPr>
            <a:spLocks noChangeShapeType="1"/>
          </p:cNvSpPr>
          <p:nvPr/>
        </p:nvSpPr>
        <p:spPr bwMode="auto">
          <a:xfrm flipH="1" flipV="1">
            <a:off x="6908800" y="3886200"/>
            <a:ext cx="2235200" cy="990600"/>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13317" name="Line 11"/>
          <p:cNvSpPr>
            <a:spLocks noChangeShapeType="1"/>
          </p:cNvSpPr>
          <p:nvPr/>
        </p:nvSpPr>
        <p:spPr bwMode="auto">
          <a:xfrm flipH="1">
            <a:off x="1828800" y="3794125"/>
            <a:ext cx="0" cy="533400"/>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13318" name="Line 11"/>
          <p:cNvSpPr>
            <a:spLocks noChangeShapeType="1"/>
          </p:cNvSpPr>
          <p:nvPr/>
        </p:nvSpPr>
        <p:spPr bwMode="auto">
          <a:xfrm>
            <a:off x="7315200" y="3886200"/>
            <a:ext cx="1828800" cy="762000"/>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13319" name="Line 11"/>
          <p:cNvSpPr>
            <a:spLocks noChangeShapeType="1"/>
          </p:cNvSpPr>
          <p:nvPr/>
        </p:nvSpPr>
        <p:spPr bwMode="auto">
          <a:xfrm flipV="1">
            <a:off x="7315200" y="2514600"/>
            <a:ext cx="1828800" cy="762000"/>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13320" name="Line 11"/>
          <p:cNvSpPr>
            <a:spLocks noChangeShapeType="1"/>
          </p:cNvSpPr>
          <p:nvPr/>
        </p:nvSpPr>
        <p:spPr bwMode="auto">
          <a:xfrm flipV="1">
            <a:off x="10363200" y="2514600"/>
            <a:ext cx="0" cy="1828800"/>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13321" name="Line 11"/>
          <p:cNvSpPr>
            <a:spLocks noChangeShapeType="1"/>
          </p:cNvSpPr>
          <p:nvPr/>
        </p:nvSpPr>
        <p:spPr bwMode="auto">
          <a:xfrm flipH="1">
            <a:off x="3048000" y="3886200"/>
            <a:ext cx="1828800" cy="762000"/>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13322" name="Line 11"/>
          <p:cNvSpPr>
            <a:spLocks noChangeShapeType="1"/>
          </p:cNvSpPr>
          <p:nvPr/>
        </p:nvSpPr>
        <p:spPr bwMode="auto">
          <a:xfrm flipV="1">
            <a:off x="3048000" y="3886200"/>
            <a:ext cx="2235200" cy="990600"/>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13323" name="Line 11"/>
          <p:cNvSpPr>
            <a:spLocks noChangeShapeType="1"/>
          </p:cNvSpPr>
          <p:nvPr/>
        </p:nvSpPr>
        <p:spPr bwMode="auto">
          <a:xfrm flipH="1">
            <a:off x="7315200" y="5105400"/>
            <a:ext cx="1828800" cy="0"/>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13324" name="Title 22"/>
          <p:cNvSpPr>
            <a:spLocks noGrp="1"/>
          </p:cNvSpPr>
          <p:nvPr>
            <p:ph type="title"/>
          </p:nvPr>
        </p:nvSpPr>
        <p:spPr>
          <a:xfrm>
            <a:off x="226485" y="184150"/>
            <a:ext cx="11559116" cy="1143000"/>
          </a:xfrm>
        </p:spPr>
        <p:txBody>
          <a:bodyPr/>
          <a:lstStyle/>
          <a:p>
            <a:r>
              <a:rPr lang="en-US" smtClean="0">
                <a:ea typeface="ＭＳ Ｐゴシック" pitchFamily="34" charset="-128"/>
              </a:rPr>
              <a:t>Integrated Cardiovascular</a:t>
            </a:r>
            <a:br>
              <a:rPr lang="en-US" smtClean="0">
                <a:ea typeface="ＭＳ Ｐゴシック" pitchFamily="34" charset="-128"/>
              </a:rPr>
            </a:br>
            <a:r>
              <a:rPr lang="en-US" smtClean="0">
                <a:ea typeface="ＭＳ Ｐゴシック" pitchFamily="34" charset="-128"/>
              </a:rPr>
              <a:t>Safety Assessment Decision Tree</a:t>
            </a:r>
            <a:endParaRPr lang="en-GB" smtClean="0"/>
          </a:p>
        </p:txBody>
      </p:sp>
      <p:sp>
        <p:nvSpPr>
          <p:cNvPr id="13325" name="Rectangle 8"/>
          <p:cNvSpPr>
            <a:spLocks noChangeArrowheads="1"/>
          </p:cNvSpPr>
          <p:nvPr/>
        </p:nvSpPr>
        <p:spPr bwMode="auto">
          <a:xfrm>
            <a:off x="4866217" y="2971800"/>
            <a:ext cx="2438400" cy="914400"/>
          </a:xfrm>
          <a:prstGeom prst="rect">
            <a:avLst/>
          </a:prstGeom>
          <a:solidFill>
            <a:schemeClr val="accent1"/>
          </a:solidFill>
          <a:ln w="9525">
            <a:noFill/>
            <a:miter lim="800000"/>
            <a:headEnd/>
            <a:tailEnd/>
          </a:ln>
        </p:spPr>
        <p:txBody>
          <a:bodyPr wrap="none" anchor="ctr"/>
          <a:lstStyle/>
          <a:p>
            <a:pPr algn="ctr" eaLnBrk="0" fontAlgn="base" hangingPunct="0">
              <a:spcBef>
                <a:spcPct val="0"/>
              </a:spcBef>
              <a:spcAft>
                <a:spcPct val="0"/>
              </a:spcAft>
            </a:pPr>
            <a:r>
              <a:rPr lang="en-US" altLang="ja-JP" smtClean="0">
                <a:solidFill>
                  <a:srgbClr val="000000"/>
                </a:solidFill>
                <a:ea typeface="ＭＳ Ｐゴシック" pitchFamily="34" charset="-128"/>
                <a:cs typeface="Arial" charset="0"/>
              </a:rPr>
              <a:t>POSITIVE</a:t>
            </a:r>
          </a:p>
          <a:p>
            <a:pPr algn="ctr" eaLnBrk="0" fontAlgn="base" hangingPunct="0">
              <a:spcBef>
                <a:spcPct val="0"/>
              </a:spcBef>
              <a:spcAft>
                <a:spcPct val="0"/>
              </a:spcAft>
            </a:pPr>
            <a:r>
              <a:rPr lang="en-US" altLang="ja-JP" smtClean="0">
                <a:solidFill>
                  <a:srgbClr val="000000"/>
                </a:solidFill>
                <a:ea typeface="ＭＳ Ｐゴシック" pitchFamily="34" charset="-128"/>
                <a:cs typeface="Arial" charset="0"/>
              </a:rPr>
              <a:t>Assess MoS</a:t>
            </a:r>
          </a:p>
        </p:txBody>
      </p:sp>
      <p:sp>
        <p:nvSpPr>
          <p:cNvPr id="13326" name="Rectangle 8"/>
          <p:cNvSpPr>
            <a:spLocks noChangeArrowheads="1"/>
          </p:cNvSpPr>
          <p:nvPr/>
        </p:nvSpPr>
        <p:spPr bwMode="auto">
          <a:xfrm>
            <a:off x="609600" y="4343400"/>
            <a:ext cx="2438400" cy="914400"/>
          </a:xfrm>
          <a:prstGeom prst="rect">
            <a:avLst/>
          </a:prstGeom>
          <a:solidFill>
            <a:srgbClr val="FFFF00"/>
          </a:solidFill>
          <a:ln w="9525">
            <a:noFill/>
            <a:miter lim="800000"/>
            <a:headEnd/>
            <a:tailEnd/>
          </a:ln>
        </p:spPr>
        <p:txBody>
          <a:bodyPr wrap="none" anchor="ctr"/>
          <a:lstStyle/>
          <a:p>
            <a:pPr algn="ctr" eaLnBrk="0" fontAlgn="base" hangingPunct="0">
              <a:spcBef>
                <a:spcPct val="0"/>
              </a:spcBef>
              <a:spcAft>
                <a:spcPct val="0"/>
              </a:spcAft>
            </a:pPr>
            <a:r>
              <a:rPr lang="en-US" altLang="ja-JP" i="1" smtClean="0">
                <a:solidFill>
                  <a:srgbClr val="000000"/>
                </a:solidFill>
                <a:ea typeface="ＭＳ Ｐゴシック" pitchFamily="34" charset="-128"/>
                <a:cs typeface="Arial" charset="0"/>
              </a:rPr>
              <a:t>in vivo</a:t>
            </a:r>
          </a:p>
        </p:txBody>
      </p:sp>
      <p:sp>
        <p:nvSpPr>
          <p:cNvPr id="13327" name="Rectangle 8"/>
          <p:cNvSpPr>
            <a:spLocks noChangeArrowheads="1"/>
          </p:cNvSpPr>
          <p:nvPr/>
        </p:nvSpPr>
        <p:spPr bwMode="auto">
          <a:xfrm>
            <a:off x="4866217" y="4343400"/>
            <a:ext cx="2438400" cy="914400"/>
          </a:xfrm>
          <a:prstGeom prst="rect">
            <a:avLst/>
          </a:prstGeom>
          <a:solidFill>
            <a:schemeClr val="accent1"/>
          </a:solidFill>
          <a:ln w="9525">
            <a:noFill/>
            <a:miter lim="800000"/>
            <a:headEnd/>
            <a:tailEnd/>
          </a:ln>
        </p:spPr>
        <p:txBody>
          <a:bodyPr wrap="none" anchor="ctr"/>
          <a:lstStyle/>
          <a:p>
            <a:pPr algn="ctr" eaLnBrk="0" fontAlgn="base" hangingPunct="0">
              <a:spcBef>
                <a:spcPct val="0"/>
              </a:spcBef>
              <a:spcAft>
                <a:spcPct val="0"/>
              </a:spcAft>
            </a:pPr>
            <a:r>
              <a:rPr lang="en-US" altLang="ja-JP" smtClean="0">
                <a:solidFill>
                  <a:srgbClr val="000000"/>
                </a:solidFill>
                <a:ea typeface="ＭＳ Ｐゴシック" pitchFamily="34" charset="-128"/>
                <a:cs typeface="Arial" charset="0"/>
              </a:rPr>
              <a:t>NEGATIVE</a:t>
            </a:r>
          </a:p>
        </p:txBody>
      </p:sp>
      <p:sp>
        <p:nvSpPr>
          <p:cNvPr id="13328" name="Rectangle 8"/>
          <p:cNvSpPr>
            <a:spLocks noChangeArrowheads="1"/>
          </p:cNvSpPr>
          <p:nvPr/>
        </p:nvSpPr>
        <p:spPr bwMode="auto">
          <a:xfrm>
            <a:off x="9141884" y="4343400"/>
            <a:ext cx="2438400" cy="914400"/>
          </a:xfrm>
          <a:prstGeom prst="rect">
            <a:avLst/>
          </a:prstGeom>
          <a:solidFill>
            <a:srgbClr val="FFFF00"/>
          </a:solidFill>
          <a:ln w="9525">
            <a:noFill/>
            <a:miter lim="800000"/>
            <a:headEnd/>
            <a:tailEnd/>
          </a:ln>
        </p:spPr>
        <p:txBody>
          <a:bodyPr wrap="none" anchor="ctr"/>
          <a:lstStyle/>
          <a:p>
            <a:pPr algn="ctr" eaLnBrk="0" fontAlgn="base" hangingPunct="0">
              <a:spcBef>
                <a:spcPct val="0"/>
              </a:spcBef>
              <a:spcAft>
                <a:spcPct val="0"/>
              </a:spcAft>
            </a:pPr>
            <a:r>
              <a:rPr lang="en-US" altLang="ja-JP" i="1" smtClean="0">
                <a:solidFill>
                  <a:srgbClr val="000000"/>
                </a:solidFill>
                <a:ea typeface="ＭＳ Ｐゴシック" pitchFamily="34" charset="-128"/>
                <a:cs typeface="Arial" charset="0"/>
              </a:rPr>
              <a:t>in vitro/ ex vivo</a:t>
            </a:r>
          </a:p>
        </p:txBody>
      </p:sp>
      <p:sp>
        <p:nvSpPr>
          <p:cNvPr id="13329" name="Rectangle 8"/>
          <p:cNvSpPr>
            <a:spLocks noChangeArrowheads="1"/>
          </p:cNvSpPr>
          <p:nvPr/>
        </p:nvSpPr>
        <p:spPr bwMode="auto">
          <a:xfrm>
            <a:off x="9141884" y="1592263"/>
            <a:ext cx="2438400" cy="914400"/>
          </a:xfrm>
          <a:prstGeom prst="rect">
            <a:avLst/>
          </a:prstGeom>
          <a:solidFill>
            <a:srgbClr val="FFFF00"/>
          </a:solidFill>
          <a:ln w="9525">
            <a:noFill/>
            <a:miter lim="800000"/>
            <a:headEnd/>
            <a:tailEnd/>
          </a:ln>
        </p:spPr>
        <p:txBody>
          <a:bodyPr wrap="none" anchor="ctr"/>
          <a:lstStyle/>
          <a:p>
            <a:pPr algn="ctr" eaLnBrk="0" fontAlgn="base" hangingPunct="0">
              <a:spcBef>
                <a:spcPct val="0"/>
              </a:spcBef>
              <a:spcAft>
                <a:spcPct val="0"/>
              </a:spcAft>
            </a:pPr>
            <a:r>
              <a:rPr lang="en-US" altLang="ja-JP" u="sng" smtClean="0">
                <a:solidFill>
                  <a:srgbClr val="000000"/>
                </a:solidFill>
                <a:ea typeface="ＭＳ Ｐゴシック" pitchFamily="34" charset="-128"/>
                <a:cs typeface="Arial" charset="0"/>
              </a:rPr>
              <a:t>STOP</a:t>
            </a:r>
          </a:p>
        </p:txBody>
      </p:sp>
      <p:sp>
        <p:nvSpPr>
          <p:cNvPr id="13330" name="Rectangle 8"/>
          <p:cNvSpPr>
            <a:spLocks noChangeArrowheads="1"/>
          </p:cNvSpPr>
          <p:nvPr/>
        </p:nvSpPr>
        <p:spPr bwMode="auto">
          <a:xfrm>
            <a:off x="9245601" y="5334000"/>
            <a:ext cx="2224617" cy="304800"/>
          </a:xfrm>
          <a:prstGeom prst="rect">
            <a:avLst/>
          </a:prstGeom>
          <a:solidFill>
            <a:srgbClr val="92D050"/>
          </a:solidFill>
          <a:ln w="9525">
            <a:noFill/>
            <a:miter lim="800000"/>
            <a:headEnd/>
            <a:tailEnd/>
          </a:ln>
        </p:spPr>
        <p:txBody>
          <a:bodyPr wrap="none" anchor="ctr"/>
          <a:lstStyle/>
          <a:p>
            <a:pPr algn="ctr" eaLnBrk="0" fontAlgn="base" hangingPunct="0">
              <a:spcBef>
                <a:spcPct val="0"/>
              </a:spcBef>
              <a:spcAft>
                <a:spcPct val="0"/>
              </a:spcAft>
            </a:pPr>
            <a:r>
              <a:rPr lang="en-US" altLang="ja-JP" sz="1400" smtClean="0">
                <a:solidFill>
                  <a:srgbClr val="000000"/>
                </a:solidFill>
                <a:ea typeface="ＭＳ Ｐゴシック" pitchFamily="34" charset="-128"/>
                <a:cs typeface="Arial" charset="0"/>
              </a:rPr>
              <a:t>REPLACEMENT</a:t>
            </a:r>
          </a:p>
        </p:txBody>
      </p:sp>
      <p:sp>
        <p:nvSpPr>
          <p:cNvPr id="13331" name="Line 11"/>
          <p:cNvSpPr>
            <a:spLocks noChangeShapeType="1"/>
          </p:cNvSpPr>
          <p:nvPr/>
        </p:nvSpPr>
        <p:spPr bwMode="auto">
          <a:xfrm flipH="1">
            <a:off x="3037417" y="5105400"/>
            <a:ext cx="1828800" cy="0"/>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13332" name="Rectangle 8"/>
          <p:cNvSpPr>
            <a:spLocks noChangeArrowheads="1"/>
          </p:cNvSpPr>
          <p:nvPr/>
        </p:nvSpPr>
        <p:spPr bwMode="auto">
          <a:xfrm>
            <a:off x="609600" y="2971800"/>
            <a:ext cx="2438400" cy="914400"/>
          </a:xfrm>
          <a:prstGeom prst="rect">
            <a:avLst/>
          </a:prstGeom>
          <a:solidFill>
            <a:schemeClr val="accent1"/>
          </a:solidFill>
          <a:ln w="9525">
            <a:noFill/>
            <a:miter lim="800000"/>
            <a:headEnd/>
            <a:tailEnd/>
          </a:ln>
        </p:spPr>
        <p:txBody>
          <a:bodyPr wrap="none" anchor="ctr"/>
          <a:lstStyle/>
          <a:p>
            <a:pPr algn="ctr" eaLnBrk="0" fontAlgn="base" hangingPunct="0">
              <a:spcBef>
                <a:spcPct val="0"/>
              </a:spcBef>
              <a:spcAft>
                <a:spcPct val="0"/>
              </a:spcAft>
            </a:pPr>
            <a:r>
              <a:rPr lang="en-US" altLang="ja-JP" smtClean="0">
                <a:solidFill>
                  <a:srgbClr val="000000"/>
                </a:solidFill>
                <a:ea typeface="ＭＳ Ｐゴシック" pitchFamily="34" charset="-128"/>
                <a:cs typeface="Arial" charset="0"/>
              </a:rPr>
              <a:t>NEGATIVE</a:t>
            </a:r>
          </a:p>
        </p:txBody>
      </p:sp>
      <p:cxnSp>
        <p:nvCxnSpPr>
          <p:cNvPr id="22" name="Straight Connector 21"/>
          <p:cNvCxnSpPr/>
          <p:nvPr/>
        </p:nvCxnSpPr>
        <p:spPr>
          <a:xfrm rot="16200000" flipH="1">
            <a:off x="3962400" y="-76200"/>
            <a:ext cx="0" cy="426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334" name="Line 11"/>
          <p:cNvSpPr>
            <a:spLocks noChangeShapeType="1"/>
          </p:cNvSpPr>
          <p:nvPr/>
        </p:nvSpPr>
        <p:spPr bwMode="auto">
          <a:xfrm>
            <a:off x="6085417" y="2057400"/>
            <a:ext cx="0" cy="914400"/>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24" name="Rectangle 5"/>
          <p:cNvSpPr txBox="1">
            <a:spLocks noChangeArrowheads="1"/>
          </p:cNvSpPr>
          <p:nvPr/>
        </p:nvSpPr>
        <p:spPr bwMode="auto">
          <a:xfrm>
            <a:off x="2332567" y="1600200"/>
            <a:ext cx="3048000" cy="914400"/>
          </a:xfrm>
          <a:prstGeom prst="rect">
            <a:avLst/>
          </a:prstGeom>
          <a:solidFill>
            <a:schemeClr val="accent1">
              <a:lumMod val="50000"/>
            </a:schemeClr>
          </a:solidFill>
          <a:ln w="9525">
            <a:noFill/>
            <a:miter lim="800000"/>
            <a:headEnd/>
            <a:tailEnd/>
          </a:ln>
        </p:spPr>
        <p:txBody>
          <a:bodyPr wrap="none" anchor="ctr"/>
          <a:lstStyle/>
          <a:p>
            <a:pPr marL="342900" indent="-342900" algn="ctr" eaLnBrk="0" fontAlgn="base" hangingPunct="0">
              <a:spcBef>
                <a:spcPct val="20000"/>
              </a:spcBef>
              <a:spcAft>
                <a:spcPct val="0"/>
              </a:spcAft>
              <a:defRPr/>
            </a:pPr>
            <a:r>
              <a:rPr lang="en-US" altLang="ja-JP" sz="2000" kern="0" dirty="0" err="1">
                <a:solidFill>
                  <a:srgbClr val="FFFFFF"/>
                </a:solidFill>
                <a:ea typeface="ＭＳ Ｐゴシック" charset="-128"/>
                <a:cs typeface="Arial" charset="0"/>
              </a:rPr>
              <a:t>hERG</a:t>
            </a:r>
            <a:endParaRPr lang="en-US" altLang="ja-JP" sz="2000" kern="0" dirty="0">
              <a:solidFill>
                <a:srgbClr val="FFFFFF"/>
              </a:solidFill>
              <a:ea typeface="ＭＳ Ｐゴシック" charset="-128"/>
              <a:cs typeface="Arial" charset="0"/>
            </a:endParaRPr>
          </a:p>
        </p:txBody>
      </p:sp>
    </p:spTree>
  </p:cSld>
  <p:clrMapOvr>
    <a:masterClrMapping/>
  </p:clrMapOvr>
  <p:transition>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GB" smtClean="0">
                <a:solidFill>
                  <a:srgbClr val="0070C0"/>
                </a:solidFill>
              </a:rPr>
              <a:t>Ocular Irritation Decision Tree</a:t>
            </a:r>
          </a:p>
        </p:txBody>
      </p:sp>
      <p:sp>
        <p:nvSpPr>
          <p:cNvPr id="15363" name="Content Placeholder 2"/>
          <p:cNvSpPr>
            <a:spLocks noGrp="1"/>
          </p:cNvSpPr>
          <p:nvPr>
            <p:ph idx="1"/>
          </p:nvPr>
        </p:nvSpPr>
        <p:spPr>
          <a:xfrm>
            <a:off x="203200" y="1143000"/>
            <a:ext cx="9831917" cy="4876800"/>
          </a:xfrm>
        </p:spPr>
        <p:txBody>
          <a:bodyPr/>
          <a:lstStyle/>
          <a:p>
            <a:r>
              <a:rPr lang="en-GB" smtClean="0"/>
              <a:t>MatTek EpiOcular or Skin Ethic HCE</a:t>
            </a:r>
          </a:p>
          <a:p>
            <a:r>
              <a:rPr lang="en-GB" smtClean="0"/>
              <a:t>BCOP</a:t>
            </a:r>
          </a:p>
          <a:p>
            <a:endParaRPr lang="en-GB" smtClean="0"/>
          </a:p>
          <a:p>
            <a:endParaRPr lang="en-GB" smtClean="0"/>
          </a:p>
          <a:p>
            <a:endParaRPr lang="en-GB" smtClean="0"/>
          </a:p>
          <a:p>
            <a:endParaRPr lang="en-GB" smtClean="0"/>
          </a:p>
          <a:p>
            <a:endParaRPr lang="en-GB" smtClean="0"/>
          </a:p>
          <a:p>
            <a:endParaRPr lang="en-GB" smtClean="0"/>
          </a:p>
          <a:p>
            <a:endParaRPr lang="en-GB" smtClean="0"/>
          </a:p>
          <a:p>
            <a:r>
              <a:rPr lang="en-GB" smtClean="0"/>
              <a:t>EPA/ industry proposal for household chemicals</a:t>
            </a:r>
          </a:p>
          <a:p>
            <a:endParaRPr lang="en-GB" smtClean="0"/>
          </a:p>
        </p:txBody>
      </p:sp>
      <p:sp>
        <p:nvSpPr>
          <p:cNvPr id="15364" name="Line 11"/>
          <p:cNvSpPr>
            <a:spLocks noChangeShapeType="1"/>
          </p:cNvSpPr>
          <p:nvPr/>
        </p:nvSpPr>
        <p:spPr bwMode="auto">
          <a:xfrm flipH="1">
            <a:off x="3139017" y="3095625"/>
            <a:ext cx="0" cy="725488"/>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15365" name="Rectangle 8"/>
          <p:cNvSpPr>
            <a:spLocks noChangeArrowheads="1"/>
          </p:cNvSpPr>
          <p:nvPr/>
        </p:nvSpPr>
        <p:spPr bwMode="auto">
          <a:xfrm>
            <a:off x="914400" y="3255964"/>
            <a:ext cx="2133600" cy="312737"/>
          </a:xfrm>
          <a:prstGeom prst="rect">
            <a:avLst/>
          </a:prstGeom>
          <a:solidFill>
            <a:srgbClr val="92D050"/>
          </a:solidFill>
          <a:ln w="9525">
            <a:noFill/>
            <a:miter lim="800000"/>
            <a:headEnd/>
            <a:tailEnd/>
          </a:ln>
        </p:spPr>
        <p:txBody>
          <a:bodyPr wrap="none" anchor="ctr"/>
          <a:lstStyle/>
          <a:p>
            <a:pPr algn="ctr" eaLnBrk="0" fontAlgn="base" hangingPunct="0">
              <a:spcBef>
                <a:spcPct val="0"/>
              </a:spcBef>
              <a:spcAft>
                <a:spcPct val="0"/>
              </a:spcAft>
            </a:pPr>
            <a:r>
              <a:rPr lang="en-US" altLang="ja-JP" sz="1400" smtClean="0">
                <a:solidFill>
                  <a:srgbClr val="000000"/>
                </a:solidFill>
                <a:ea typeface="ＭＳ Ｐゴシック" pitchFamily="34" charset="-128"/>
                <a:cs typeface="Arial" charset="0"/>
              </a:rPr>
              <a:t>REPLACEMENT</a:t>
            </a:r>
          </a:p>
        </p:txBody>
      </p:sp>
      <p:sp>
        <p:nvSpPr>
          <p:cNvPr id="20" name="Rectangle 8"/>
          <p:cNvSpPr>
            <a:spLocks noChangeArrowheads="1"/>
          </p:cNvSpPr>
          <p:nvPr/>
        </p:nvSpPr>
        <p:spPr bwMode="auto">
          <a:xfrm>
            <a:off x="1219200" y="2706688"/>
            <a:ext cx="3860800" cy="381000"/>
          </a:xfrm>
          <a:prstGeom prst="rect">
            <a:avLst/>
          </a:prstGeom>
          <a:solidFill>
            <a:schemeClr val="accent1">
              <a:lumMod val="75000"/>
            </a:schemeClr>
          </a:solidFill>
          <a:ln w="9525">
            <a:noFill/>
            <a:miter lim="800000"/>
            <a:headEnd/>
            <a:tailEnd/>
          </a:ln>
        </p:spPr>
        <p:txBody>
          <a:bodyPr wrap="none" anchor="ctr"/>
          <a:lstStyle/>
          <a:p>
            <a:pPr algn="ctr" eaLnBrk="0" fontAlgn="base" hangingPunct="0">
              <a:spcBef>
                <a:spcPct val="0"/>
              </a:spcBef>
              <a:spcAft>
                <a:spcPct val="0"/>
              </a:spcAft>
              <a:defRPr/>
            </a:pPr>
            <a:r>
              <a:rPr lang="en-US" altLang="ja-JP" dirty="0">
                <a:solidFill>
                  <a:srgbClr val="000000"/>
                </a:solidFill>
                <a:ea typeface="ＭＳ Ｐゴシック" charset="-128"/>
                <a:cs typeface="Arial" charset="0"/>
              </a:rPr>
              <a:t>ACCEPTABLE MOS</a:t>
            </a:r>
          </a:p>
        </p:txBody>
      </p:sp>
      <p:sp>
        <p:nvSpPr>
          <p:cNvPr id="21" name="Rectangle 8"/>
          <p:cNvSpPr>
            <a:spLocks noChangeArrowheads="1"/>
          </p:cNvSpPr>
          <p:nvPr/>
        </p:nvSpPr>
        <p:spPr bwMode="auto">
          <a:xfrm>
            <a:off x="7325784" y="2706688"/>
            <a:ext cx="3860800" cy="381000"/>
          </a:xfrm>
          <a:prstGeom prst="rect">
            <a:avLst/>
          </a:prstGeom>
          <a:solidFill>
            <a:schemeClr val="accent1">
              <a:lumMod val="75000"/>
            </a:schemeClr>
          </a:solidFill>
          <a:ln w="9525">
            <a:noFill/>
            <a:miter lim="800000"/>
            <a:headEnd/>
            <a:tailEnd/>
          </a:ln>
        </p:spPr>
        <p:txBody>
          <a:bodyPr wrap="none" anchor="ctr"/>
          <a:lstStyle/>
          <a:p>
            <a:pPr algn="ctr" eaLnBrk="0" fontAlgn="base" hangingPunct="0">
              <a:spcBef>
                <a:spcPct val="0"/>
              </a:spcBef>
              <a:spcAft>
                <a:spcPct val="0"/>
              </a:spcAft>
              <a:defRPr/>
            </a:pPr>
            <a:r>
              <a:rPr lang="en-US" altLang="ja-JP" dirty="0">
                <a:solidFill>
                  <a:srgbClr val="000000"/>
                </a:solidFill>
                <a:ea typeface="ＭＳ Ｐゴシック" charset="-128"/>
                <a:cs typeface="Arial" charset="0"/>
              </a:rPr>
              <a:t>UNACCEPTABLE MOS</a:t>
            </a:r>
          </a:p>
        </p:txBody>
      </p:sp>
      <p:sp>
        <p:nvSpPr>
          <p:cNvPr id="22" name="Rectangle 8"/>
          <p:cNvSpPr>
            <a:spLocks noChangeArrowheads="1"/>
          </p:cNvSpPr>
          <p:nvPr/>
        </p:nvSpPr>
        <p:spPr bwMode="auto">
          <a:xfrm>
            <a:off x="1219200" y="3825875"/>
            <a:ext cx="3860800" cy="762000"/>
          </a:xfrm>
          <a:prstGeom prst="rect">
            <a:avLst/>
          </a:prstGeom>
          <a:solidFill>
            <a:schemeClr val="accent1">
              <a:lumMod val="90000"/>
            </a:schemeClr>
          </a:solidFill>
          <a:ln w="9525">
            <a:noFill/>
            <a:miter lim="800000"/>
            <a:headEnd/>
            <a:tailEnd/>
          </a:ln>
        </p:spPr>
        <p:txBody>
          <a:bodyPr wrap="none" anchor="ctr"/>
          <a:lstStyle/>
          <a:p>
            <a:pPr algn="ctr" eaLnBrk="0" fontAlgn="base" hangingPunct="0">
              <a:spcBef>
                <a:spcPct val="0"/>
              </a:spcBef>
              <a:spcAft>
                <a:spcPct val="0"/>
              </a:spcAft>
              <a:defRPr/>
            </a:pPr>
            <a:r>
              <a:rPr lang="en-US" altLang="ja-JP" dirty="0">
                <a:solidFill>
                  <a:srgbClr val="000000"/>
                </a:solidFill>
                <a:ea typeface="ＭＳ Ｐゴシック" charset="-128"/>
                <a:cs typeface="Arial" charset="0"/>
              </a:rPr>
              <a:t>NO FURTHER </a:t>
            </a:r>
          </a:p>
          <a:p>
            <a:pPr algn="ctr" eaLnBrk="0" fontAlgn="base" hangingPunct="0">
              <a:spcBef>
                <a:spcPct val="0"/>
              </a:spcBef>
              <a:spcAft>
                <a:spcPct val="0"/>
              </a:spcAft>
              <a:defRPr/>
            </a:pPr>
            <a:r>
              <a:rPr lang="en-US" altLang="ja-JP" dirty="0">
                <a:solidFill>
                  <a:srgbClr val="000000"/>
                </a:solidFill>
                <a:ea typeface="ＭＳ Ｐゴシック" charset="-128"/>
                <a:cs typeface="Arial" charset="0"/>
              </a:rPr>
              <a:t>TESTING IS NEEDED</a:t>
            </a:r>
          </a:p>
        </p:txBody>
      </p:sp>
      <p:sp>
        <p:nvSpPr>
          <p:cNvPr id="23" name="Rectangle 8"/>
          <p:cNvSpPr>
            <a:spLocks noChangeArrowheads="1"/>
          </p:cNvSpPr>
          <p:nvPr/>
        </p:nvSpPr>
        <p:spPr bwMode="auto">
          <a:xfrm>
            <a:off x="7325784" y="3825875"/>
            <a:ext cx="3860800" cy="762000"/>
          </a:xfrm>
          <a:prstGeom prst="rect">
            <a:avLst/>
          </a:prstGeom>
          <a:solidFill>
            <a:schemeClr val="accent1">
              <a:lumMod val="90000"/>
            </a:schemeClr>
          </a:solidFill>
          <a:ln w="9525">
            <a:noFill/>
            <a:miter lim="800000"/>
            <a:headEnd/>
            <a:tailEnd/>
          </a:ln>
        </p:spPr>
        <p:txBody>
          <a:bodyPr wrap="none" anchor="ctr"/>
          <a:lstStyle/>
          <a:p>
            <a:pPr algn="ctr" eaLnBrk="0" fontAlgn="base" hangingPunct="0">
              <a:spcBef>
                <a:spcPct val="0"/>
              </a:spcBef>
              <a:spcAft>
                <a:spcPct val="0"/>
              </a:spcAft>
              <a:defRPr/>
            </a:pPr>
            <a:r>
              <a:rPr lang="en-US" altLang="ja-JP" dirty="0">
                <a:solidFill>
                  <a:srgbClr val="000000"/>
                </a:solidFill>
                <a:ea typeface="ＭＳ Ｐゴシック" charset="-128"/>
                <a:cs typeface="Arial" charset="0"/>
              </a:rPr>
              <a:t>CONDUCT</a:t>
            </a:r>
          </a:p>
          <a:p>
            <a:pPr algn="ctr" eaLnBrk="0" fontAlgn="base" hangingPunct="0">
              <a:spcBef>
                <a:spcPct val="0"/>
              </a:spcBef>
              <a:spcAft>
                <a:spcPct val="0"/>
              </a:spcAft>
              <a:defRPr/>
            </a:pPr>
            <a:r>
              <a:rPr lang="en-US" altLang="ja-JP" dirty="0">
                <a:solidFill>
                  <a:srgbClr val="000000"/>
                </a:solidFill>
                <a:ea typeface="ＭＳ Ｐゴシック" charset="-128"/>
                <a:cs typeface="Arial" charset="0"/>
              </a:rPr>
              <a:t> </a:t>
            </a:r>
            <a:r>
              <a:rPr lang="en-US" altLang="ja-JP" i="1" dirty="0">
                <a:solidFill>
                  <a:srgbClr val="000000"/>
                </a:solidFill>
                <a:ea typeface="ＭＳ Ｐゴシック" charset="-128"/>
                <a:cs typeface="Arial" charset="0"/>
              </a:rPr>
              <a:t>IN VIVO </a:t>
            </a:r>
            <a:r>
              <a:rPr lang="en-US" altLang="ja-JP" dirty="0">
                <a:solidFill>
                  <a:srgbClr val="000000"/>
                </a:solidFill>
                <a:ea typeface="ＭＳ Ｐゴシック" charset="-128"/>
                <a:cs typeface="Arial" charset="0"/>
              </a:rPr>
              <a:t>TESTING</a:t>
            </a:r>
            <a:endParaRPr lang="en-US" altLang="ja-JP" u="sng" dirty="0">
              <a:solidFill>
                <a:srgbClr val="000000"/>
              </a:solidFill>
              <a:ea typeface="ＭＳ Ｐゴシック" charset="-128"/>
              <a:cs typeface="Arial" charset="0"/>
            </a:endParaRPr>
          </a:p>
        </p:txBody>
      </p:sp>
      <p:sp>
        <p:nvSpPr>
          <p:cNvPr id="15370" name="Line 11"/>
          <p:cNvSpPr>
            <a:spLocks noChangeShapeType="1"/>
          </p:cNvSpPr>
          <p:nvPr/>
        </p:nvSpPr>
        <p:spPr bwMode="auto">
          <a:xfrm flipH="1">
            <a:off x="9245600" y="3095625"/>
            <a:ext cx="0" cy="725488"/>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sp>
        <p:nvSpPr>
          <p:cNvPr id="15371" name="Rectangle 8"/>
          <p:cNvSpPr>
            <a:spLocks noChangeArrowheads="1"/>
          </p:cNvSpPr>
          <p:nvPr/>
        </p:nvSpPr>
        <p:spPr bwMode="auto">
          <a:xfrm>
            <a:off x="9347200" y="3255964"/>
            <a:ext cx="2133600" cy="312737"/>
          </a:xfrm>
          <a:prstGeom prst="rect">
            <a:avLst/>
          </a:prstGeom>
          <a:solidFill>
            <a:srgbClr val="92D050"/>
          </a:solidFill>
          <a:ln w="9525">
            <a:noFill/>
            <a:miter lim="800000"/>
            <a:headEnd/>
            <a:tailEnd/>
          </a:ln>
        </p:spPr>
        <p:txBody>
          <a:bodyPr wrap="none" anchor="ctr"/>
          <a:lstStyle/>
          <a:p>
            <a:pPr algn="ctr" eaLnBrk="0" fontAlgn="base" hangingPunct="0">
              <a:spcBef>
                <a:spcPct val="0"/>
              </a:spcBef>
              <a:spcAft>
                <a:spcPct val="0"/>
              </a:spcAft>
            </a:pPr>
            <a:r>
              <a:rPr lang="en-US" altLang="ja-JP" sz="1400" smtClean="0">
                <a:solidFill>
                  <a:srgbClr val="000000"/>
                </a:solidFill>
                <a:ea typeface="ＭＳ Ｐゴシック" pitchFamily="34" charset="-128"/>
                <a:cs typeface="Arial" charset="0"/>
              </a:rPr>
              <a:t>SCREEN</a:t>
            </a:r>
          </a:p>
        </p:txBody>
      </p:sp>
      <p:sp>
        <p:nvSpPr>
          <p:cNvPr id="15372" name="Line 11"/>
          <p:cNvSpPr>
            <a:spLocks noChangeShapeType="1"/>
          </p:cNvSpPr>
          <p:nvPr/>
        </p:nvSpPr>
        <p:spPr bwMode="auto">
          <a:xfrm flipH="1">
            <a:off x="3139017" y="2101850"/>
            <a:ext cx="0" cy="604838"/>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cxnSp>
        <p:nvCxnSpPr>
          <p:cNvPr id="39" name="Straight Connector 38"/>
          <p:cNvCxnSpPr>
            <a:stCxn id="15372" idx="0"/>
          </p:cNvCxnSpPr>
          <p:nvPr/>
        </p:nvCxnSpPr>
        <p:spPr>
          <a:xfrm rot="16200000" flipH="1">
            <a:off x="3855509" y="1385359"/>
            <a:ext cx="0" cy="14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374" name="Line 11"/>
          <p:cNvSpPr>
            <a:spLocks noChangeShapeType="1"/>
          </p:cNvSpPr>
          <p:nvPr/>
        </p:nvSpPr>
        <p:spPr bwMode="auto">
          <a:xfrm flipH="1">
            <a:off x="9245600" y="2097089"/>
            <a:ext cx="0" cy="604837"/>
          </a:xfrm>
          <a:prstGeom prst="line">
            <a:avLst/>
          </a:prstGeom>
          <a:noFill/>
          <a:ln w="9525">
            <a:solidFill>
              <a:schemeClr val="tx1"/>
            </a:solidFill>
            <a:round/>
            <a:headEnd/>
            <a:tailEnd type="triangle" w="med" len="med"/>
          </a:ln>
        </p:spPr>
        <p:txBody>
          <a:bodyPr/>
          <a:lstStyle/>
          <a:p>
            <a:pPr fontAlgn="base">
              <a:spcBef>
                <a:spcPct val="0"/>
              </a:spcBef>
              <a:spcAft>
                <a:spcPct val="0"/>
              </a:spcAft>
            </a:pPr>
            <a:endParaRPr lang="en-US" smtClean="0">
              <a:solidFill>
                <a:srgbClr val="000000"/>
              </a:solidFill>
              <a:cs typeface="Arial" charset="0"/>
            </a:endParaRPr>
          </a:p>
        </p:txBody>
      </p:sp>
      <p:cxnSp>
        <p:nvCxnSpPr>
          <p:cNvPr id="43" name="Straight Connector 42"/>
          <p:cNvCxnSpPr/>
          <p:nvPr/>
        </p:nvCxnSpPr>
        <p:spPr>
          <a:xfrm rot="16200000" flipH="1">
            <a:off x="8529109" y="1380596"/>
            <a:ext cx="0" cy="1432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Rectangle 8"/>
          <p:cNvSpPr>
            <a:spLocks noChangeArrowheads="1"/>
          </p:cNvSpPr>
          <p:nvPr/>
        </p:nvSpPr>
        <p:spPr bwMode="auto">
          <a:xfrm>
            <a:off x="4267200" y="1905000"/>
            <a:ext cx="3860800" cy="381000"/>
          </a:xfrm>
          <a:prstGeom prst="rect">
            <a:avLst/>
          </a:prstGeom>
          <a:solidFill>
            <a:schemeClr val="accent1">
              <a:lumMod val="50000"/>
            </a:schemeClr>
          </a:solidFill>
          <a:ln w="9525">
            <a:noFill/>
            <a:miter lim="800000"/>
            <a:headEnd/>
            <a:tailEnd/>
          </a:ln>
        </p:spPr>
        <p:txBody>
          <a:bodyPr wrap="none" anchor="ctr"/>
          <a:lstStyle/>
          <a:p>
            <a:pPr algn="ctr" eaLnBrk="0" fontAlgn="base" hangingPunct="0">
              <a:spcBef>
                <a:spcPct val="0"/>
              </a:spcBef>
              <a:spcAft>
                <a:spcPct val="0"/>
              </a:spcAft>
              <a:defRPr/>
            </a:pPr>
            <a:r>
              <a:rPr lang="en-US" altLang="ja-JP" i="1" dirty="0">
                <a:solidFill>
                  <a:srgbClr val="FFFFFF"/>
                </a:solidFill>
                <a:ea typeface="ＭＳ Ｐゴシック" charset="-128"/>
                <a:cs typeface="Arial" charset="0"/>
              </a:rPr>
              <a:t>IN VITRO</a:t>
            </a:r>
            <a:r>
              <a:rPr lang="en-US" altLang="ja-JP" dirty="0">
                <a:solidFill>
                  <a:srgbClr val="FFFFFF"/>
                </a:solidFill>
                <a:ea typeface="ＭＳ Ｐゴシック" charset="-128"/>
                <a:cs typeface="Arial" charset="0"/>
              </a:rPr>
              <a:t> ASSAYS</a:t>
            </a:r>
          </a:p>
        </p:txBody>
      </p:sp>
      <p:sp>
        <p:nvSpPr>
          <p:cNvPr id="15377" name="Rectangle 8"/>
          <p:cNvSpPr>
            <a:spLocks noChangeArrowheads="1"/>
          </p:cNvSpPr>
          <p:nvPr/>
        </p:nvSpPr>
        <p:spPr bwMode="auto">
          <a:xfrm>
            <a:off x="9550400" y="5181600"/>
            <a:ext cx="2133600" cy="312738"/>
          </a:xfrm>
          <a:prstGeom prst="rect">
            <a:avLst/>
          </a:prstGeom>
          <a:solidFill>
            <a:srgbClr val="92D050"/>
          </a:solidFill>
          <a:ln w="9525">
            <a:noFill/>
            <a:miter lim="800000"/>
            <a:headEnd/>
            <a:tailEnd/>
          </a:ln>
        </p:spPr>
        <p:txBody>
          <a:bodyPr wrap="none" anchor="ctr"/>
          <a:lstStyle/>
          <a:p>
            <a:pPr algn="ctr" eaLnBrk="0" fontAlgn="base" hangingPunct="0">
              <a:spcBef>
                <a:spcPct val="0"/>
              </a:spcBef>
              <a:spcAft>
                <a:spcPct val="0"/>
              </a:spcAft>
            </a:pPr>
            <a:r>
              <a:rPr lang="en-US" altLang="ja-JP" sz="1400" smtClean="0">
                <a:solidFill>
                  <a:srgbClr val="000000"/>
                </a:solidFill>
                <a:ea typeface="ＭＳ Ｐゴシック" pitchFamily="34" charset="-128"/>
                <a:cs typeface="Arial" charset="0"/>
              </a:rPr>
              <a:t>REPLACEMENT</a:t>
            </a:r>
          </a:p>
        </p:txBody>
      </p:sp>
    </p:spTree>
  </p:cSld>
  <p:clrMapOvr>
    <a:masterClrMapping/>
  </p:clrMapOvr>
  <p:transition>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3B8471C-0694-42B3-9B7D-6A30762E99AA}" type="slidenum">
              <a:rPr lang="en-US" smtClean="0"/>
              <a:pPr/>
              <a:t>83</a:t>
            </a:fld>
            <a:endParaRPr lang="en-US" dirty="0"/>
          </a:p>
        </p:txBody>
      </p:sp>
      <p:sp>
        <p:nvSpPr>
          <p:cNvPr id="2" name="Title 1"/>
          <p:cNvSpPr>
            <a:spLocks noGrp="1"/>
          </p:cNvSpPr>
          <p:nvPr>
            <p:ph type="title" idx="4294967295"/>
          </p:nvPr>
        </p:nvSpPr>
        <p:spPr>
          <a:xfrm>
            <a:off x="0" y="184150"/>
            <a:ext cx="11245850" cy="1143000"/>
          </a:xfrm>
          <a:prstGeom prst="rect">
            <a:avLst/>
          </a:prstGeom>
        </p:spPr>
        <p:txBody>
          <a:bodyPr/>
          <a:lstStyle/>
          <a:p>
            <a:r>
              <a:rPr lang="en-US" dirty="0" smtClean="0"/>
              <a:t>Implementation of the 3Rs at Charles River</a:t>
            </a:r>
            <a:endParaRPr lang="en-US" dirty="0"/>
          </a:p>
        </p:txBody>
      </p:sp>
      <p:sp>
        <p:nvSpPr>
          <p:cNvPr id="4" name="Text Placeholder 3"/>
          <p:cNvSpPr>
            <a:spLocks noGrp="1"/>
          </p:cNvSpPr>
          <p:nvPr>
            <p:ph type="body" idx="4294967295"/>
          </p:nvPr>
        </p:nvSpPr>
        <p:spPr>
          <a:xfrm>
            <a:off x="0" y="1171575"/>
            <a:ext cx="11472863" cy="1898650"/>
          </a:xfrm>
          <a:prstGeom prst="rect">
            <a:avLst/>
          </a:prstGeom>
        </p:spPr>
        <p:txBody>
          <a:bodyPr/>
          <a:lstStyle/>
          <a:p>
            <a:pPr>
              <a:buFont typeface="Arial" pitchFamily="34" charset="0"/>
              <a:buChar char="•"/>
            </a:pPr>
            <a:r>
              <a:rPr lang="en-US" dirty="0" smtClean="0"/>
              <a:t> Reduction</a:t>
            </a:r>
          </a:p>
          <a:p>
            <a:pPr lvl="1">
              <a:buFont typeface="Arial" pitchFamily="34" charset="0"/>
              <a:buChar char="•"/>
            </a:pPr>
            <a:r>
              <a:rPr lang="en-US" dirty="0" smtClean="0"/>
              <a:t> Enhanced male and female reproduction</a:t>
            </a:r>
            <a:r>
              <a:rPr lang="en-US" baseline="0" dirty="0" smtClean="0"/>
              <a:t> studies in NHPs</a:t>
            </a:r>
          </a:p>
          <a:p>
            <a:pPr lvl="1">
              <a:buFont typeface="Arial" pitchFamily="34" charset="0"/>
              <a:buChar char="•"/>
            </a:pPr>
            <a:r>
              <a:rPr lang="en-US" baseline="0" dirty="0" smtClean="0"/>
              <a:t> Enhanced PPND Study designs</a:t>
            </a:r>
          </a:p>
          <a:p>
            <a:pPr lvl="1">
              <a:buFont typeface="Arial" pitchFamily="34" charset="0"/>
              <a:buChar char="•"/>
            </a:pPr>
            <a:r>
              <a:rPr lang="en-US" baseline="0" dirty="0" smtClean="0"/>
              <a:t> Measurement of endocrine parameters via survival blood sampling rather than terminal time points</a:t>
            </a:r>
          </a:p>
          <a:p>
            <a:pPr lvl="1">
              <a:buFont typeface="Arial" pitchFamily="34" charset="0"/>
              <a:buChar char="•"/>
            </a:pPr>
            <a:r>
              <a:rPr lang="en-US" baseline="0" dirty="0" smtClean="0"/>
              <a:t> </a:t>
            </a:r>
            <a:r>
              <a:rPr lang="en-US" i="1" baseline="0" dirty="0" smtClean="0"/>
              <a:t>in vivo </a:t>
            </a:r>
            <a:r>
              <a:rPr lang="en-US" baseline="0" dirty="0" smtClean="0"/>
              <a:t>micronucleus assay integrated into 28 or 14 day studies rather than done as stand alone test</a:t>
            </a:r>
          </a:p>
          <a:p>
            <a:pPr lvl="2">
              <a:buFont typeface="Arial" pitchFamily="34" charset="0"/>
              <a:buChar char="•"/>
            </a:pPr>
            <a:r>
              <a:rPr lang="en-US" baseline="0" dirty="0" smtClean="0"/>
              <a:t>Use of positive control stock slides to reduce positive control groups</a:t>
            </a:r>
          </a:p>
          <a:p>
            <a:pPr lvl="1">
              <a:buFont typeface="Arial" pitchFamily="34" charset="0"/>
              <a:buChar char="•"/>
            </a:pPr>
            <a:r>
              <a:rPr lang="en-US" baseline="0" dirty="0" smtClean="0"/>
              <a:t> Working with customers to identify opportunities to increase balanced gender selection for studies to decrease “surplus” animals produced to meet ‘</a:t>
            </a:r>
            <a:r>
              <a:rPr lang="en-US" baseline="0" dirty="0" err="1" smtClean="0"/>
              <a:t>uni</a:t>
            </a:r>
            <a:r>
              <a:rPr lang="en-US" baseline="0" dirty="0" smtClean="0"/>
              <a:t>-gender’ requirements and address NIH focus on cross gender studies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3B8471C-0694-42B3-9B7D-6A30762E99AA}" type="slidenum">
              <a:rPr lang="en-US" smtClean="0"/>
              <a:pPr/>
              <a:t>84</a:t>
            </a:fld>
            <a:endParaRPr lang="en-US" dirty="0"/>
          </a:p>
        </p:txBody>
      </p:sp>
      <p:sp>
        <p:nvSpPr>
          <p:cNvPr id="2" name="Title 1"/>
          <p:cNvSpPr>
            <a:spLocks noGrp="1"/>
          </p:cNvSpPr>
          <p:nvPr>
            <p:ph type="title" idx="4294967295"/>
          </p:nvPr>
        </p:nvSpPr>
        <p:spPr>
          <a:xfrm>
            <a:off x="0" y="184150"/>
            <a:ext cx="11245850" cy="1143000"/>
          </a:xfrm>
          <a:prstGeom prst="rect">
            <a:avLst/>
          </a:prstGeom>
        </p:spPr>
        <p:txBody>
          <a:bodyPr/>
          <a:lstStyle/>
          <a:p>
            <a:r>
              <a:rPr lang="en-US" dirty="0" smtClean="0"/>
              <a:t>Implementation of the 3Rs at Charles</a:t>
            </a:r>
            <a:r>
              <a:rPr lang="en-US" baseline="0" dirty="0" smtClean="0"/>
              <a:t> River</a:t>
            </a:r>
            <a:endParaRPr lang="en-US" dirty="0"/>
          </a:p>
        </p:txBody>
      </p:sp>
      <p:sp>
        <p:nvSpPr>
          <p:cNvPr id="4" name="Text Placeholder 3"/>
          <p:cNvSpPr>
            <a:spLocks noGrp="1"/>
          </p:cNvSpPr>
          <p:nvPr>
            <p:ph type="body" idx="4294967295"/>
          </p:nvPr>
        </p:nvSpPr>
        <p:spPr>
          <a:xfrm>
            <a:off x="0" y="1171575"/>
            <a:ext cx="11472863" cy="1898650"/>
          </a:xfrm>
          <a:prstGeom prst="rect">
            <a:avLst/>
          </a:prstGeom>
        </p:spPr>
        <p:txBody>
          <a:bodyPr/>
          <a:lstStyle/>
          <a:p>
            <a:pPr>
              <a:buFont typeface="Arial" pitchFamily="34" charset="0"/>
              <a:buChar char="•"/>
            </a:pPr>
            <a:r>
              <a:rPr lang="en-US" dirty="0" smtClean="0"/>
              <a:t> Refinements</a:t>
            </a:r>
          </a:p>
          <a:p>
            <a:pPr lvl="1">
              <a:buFont typeface="Arial" pitchFamily="34" charset="0"/>
              <a:buChar char="•"/>
            </a:pPr>
            <a:r>
              <a:rPr lang="en-US" dirty="0" smtClean="0"/>
              <a:t> Use of one</a:t>
            </a:r>
            <a:r>
              <a:rPr lang="en-US" baseline="0" dirty="0" smtClean="0"/>
              <a:t> handed jugular blood collection in rats</a:t>
            </a:r>
            <a:endParaRPr lang="en-US" dirty="0" smtClean="0"/>
          </a:p>
          <a:p>
            <a:pPr lvl="1">
              <a:buFont typeface="Arial" pitchFamily="34" charset="0"/>
              <a:buChar char="•"/>
            </a:pPr>
            <a:r>
              <a:rPr lang="en-US" dirty="0" smtClean="0"/>
              <a:t>Juvenile studies - addition of microsampling</a:t>
            </a:r>
            <a:r>
              <a:rPr lang="en-US" baseline="0" dirty="0" smtClean="0"/>
              <a:t> and one handed jugular blood collection in rats</a:t>
            </a:r>
          </a:p>
          <a:p>
            <a:pPr lvl="1">
              <a:buFont typeface="Arial" pitchFamily="34" charset="0"/>
              <a:buChar char="•"/>
            </a:pPr>
            <a:r>
              <a:rPr lang="en-US" baseline="0" dirty="0" smtClean="0"/>
              <a:t>Enhanced </a:t>
            </a:r>
            <a:r>
              <a:rPr lang="en-US" baseline="0" dirty="0" err="1" smtClean="0"/>
              <a:t>nhp</a:t>
            </a:r>
            <a:r>
              <a:rPr lang="en-US" baseline="0" dirty="0" smtClean="0"/>
              <a:t> socialization strategies to almost eliminate </a:t>
            </a:r>
            <a:r>
              <a:rPr lang="en-US" baseline="0" dirty="0" err="1" smtClean="0"/>
              <a:t>conspecific</a:t>
            </a:r>
            <a:r>
              <a:rPr lang="en-US" baseline="0" dirty="0" smtClean="0"/>
              <a:t> injury in </a:t>
            </a:r>
            <a:r>
              <a:rPr lang="en-US" baseline="0" dirty="0" err="1" smtClean="0"/>
              <a:t>nhps</a:t>
            </a:r>
            <a:endParaRPr lang="en-US" baseline="0" dirty="0" smtClean="0"/>
          </a:p>
          <a:p>
            <a:pPr lvl="1">
              <a:buFont typeface="Arial" pitchFamily="34" charset="0"/>
              <a:buChar char="•"/>
            </a:pPr>
            <a:r>
              <a:rPr lang="en-US" baseline="0" dirty="0" smtClean="0"/>
              <a:t> Increased social housing of rodents at all CR PCS sites</a:t>
            </a:r>
          </a:p>
          <a:p>
            <a:pPr lvl="1">
              <a:buFont typeface="Arial" pitchFamily="34" charset="0"/>
              <a:buChar char="•"/>
            </a:pPr>
            <a:r>
              <a:rPr lang="en-US" baseline="0" dirty="0" smtClean="0"/>
              <a:t> Use of microsampling for large animal studies</a:t>
            </a:r>
          </a:p>
          <a:p>
            <a:pPr lvl="1">
              <a:buFont typeface="Arial" pitchFamily="34" charset="0"/>
              <a:buChar char="•"/>
            </a:pPr>
            <a:r>
              <a:rPr lang="en-US" baseline="0" dirty="0" smtClean="0"/>
              <a:t>Enhanced caging</a:t>
            </a:r>
          </a:p>
          <a:p>
            <a:pPr lvl="2">
              <a:buFont typeface="Arial" pitchFamily="34" charset="0"/>
              <a:buChar char="•"/>
            </a:pPr>
            <a:r>
              <a:rPr lang="en-US" dirty="0" smtClean="0"/>
              <a:t> Solid bottom caging for rodents in PA (addition of tunnel washer)</a:t>
            </a:r>
          </a:p>
          <a:p>
            <a:pPr lvl="2">
              <a:buFont typeface="Arial" pitchFamily="34" charset="0"/>
              <a:buChar char="•"/>
            </a:pPr>
            <a:r>
              <a:rPr lang="en-US" dirty="0" smtClean="0"/>
              <a:t> EU rabbit caging MTL</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3B8471C-0694-42B3-9B7D-6A30762E99AA}" type="slidenum">
              <a:rPr lang="en-US" smtClean="0"/>
              <a:pPr/>
              <a:t>85</a:t>
            </a:fld>
            <a:endParaRPr lang="en-US" dirty="0"/>
          </a:p>
        </p:txBody>
      </p:sp>
      <p:sp>
        <p:nvSpPr>
          <p:cNvPr id="3" name="Content Placeholder 2"/>
          <p:cNvSpPr>
            <a:spLocks noGrp="1"/>
          </p:cNvSpPr>
          <p:nvPr>
            <p:ph sz="quarter" idx="4294967295"/>
          </p:nvPr>
        </p:nvSpPr>
        <p:spPr>
          <a:xfrm>
            <a:off x="0" y="1171575"/>
            <a:ext cx="11472863" cy="4565650"/>
          </a:xfrm>
          <a:prstGeom prst="rect">
            <a:avLst/>
          </a:prstGeom>
        </p:spPr>
        <p:txBody>
          <a:bodyPr/>
          <a:lstStyle/>
          <a:p>
            <a:r>
              <a:rPr lang="en-US" dirty="0" smtClean="0"/>
              <a:t>A strong program of animal welfare:</a:t>
            </a:r>
          </a:p>
          <a:p>
            <a:pPr lvl="1"/>
            <a:r>
              <a:rPr lang="en-US" dirty="0" smtClean="0"/>
              <a:t>Begins with people;</a:t>
            </a:r>
          </a:p>
          <a:p>
            <a:pPr lvl="1"/>
            <a:r>
              <a:rPr lang="en-US" dirty="0" smtClean="0"/>
              <a:t>Has a strong and ongoing training program which includes topics in animal welfare;</a:t>
            </a:r>
          </a:p>
          <a:p>
            <a:pPr lvl="1"/>
            <a:r>
              <a:rPr lang="en-US" dirty="0" smtClean="0"/>
              <a:t>Establishes an open environment where employees are empowered to contribute to a culture of caring;</a:t>
            </a:r>
          </a:p>
          <a:p>
            <a:pPr lvl="1"/>
            <a:r>
              <a:rPr lang="en-US" dirty="0" smtClean="0"/>
              <a:t>Recognizes excellence;</a:t>
            </a:r>
          </a:p>
          <a:p>
            <a:pPr lvl="1"/>
            <a:r>
              <a:rPr lang="en-US" dirty="0" smtClean="0"/>
              <a:t>Develops ways to harmonize “best practices”;</a:t>
            </a:r>
          </a:p>
          <a:p>
            <a:pPr lvl="1"/>
            <a:r>
              <a:rPr lang="en-US" dirty="0" smtClean="0"/>
              <a:t>Is committed to ongoing enhancements of animal environments;</a:t>
            </a:r>
          </a:p>
          <a:p>
            <a:pPr lvl="1"/>
            <a:r>
              <a:rPr lang="en-US" dirty="0" smtClean="0"/>
              <a:t>Looks for ways to implement the 3rs and</a:t>
            </a:r>
          </a:p>
          <a:p>
            <a:pPr lvl="1"/>
            <a:r>
              <a:rPr lang="en-US" dirty="0" smtClean="0"/>
              <a:t>Reaches out to others to share ideas about programs to enhance animal welfare and the 3Rs.</a:t>
            </a:r>
          </a:p>
        </p:txBody>
      </p:sp>
      <p:sp>
        <p:nvSpPr>
          <p:cNvPr id="4" name="Title 3"/>
          <p:cNvSpPr>
            <a:spLocks noGrp="1"/>
          </p:cNvSpPr>
          <p:nvPr>
            <p:ph type="title" idx="4294967295"/>
          </p:nvPr>
        </p:nvSpPr>
        <p:spPr>
          <a:xfrm>
            <a:off x="0" y="180975"/>
            <a:ext cx="11472863" cy="885825"/>
          </a:xfrm>
          <a:prstGeom prst="rect">
            <a:avLst/>
          </a:prstGeom>
        </p:spPr>
        <p:txBody>
          <a:bodyPr/>
          <a:lstStyle/>
          <a:p>
            <a:r>
              <a:rPr lang="en-US" dirty="0" smtClean="0"/>
              <a:t>Summary</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8"/>
          <p:cNvSpPr>
            <a:spLocks noGrp="1" noChangeArrowheads="1"/>
          </p:cNvSpPr>
          <p:nvPr>
            <p:ph sz="quarter" idx="4294967295"/>
          </p:nvPr>
        </p:nvSpPr>
        <p:spPr>
          <a:xfrm>
            <a:off x="361950" y="1162050"/>
            <a:ext cx="11472863" cy="3898900"/>
          </a:xfrm>
          <a:prstGeom prst="rect">
            <a:avLst/>
          </a:prstGeom>
        </p:spPr>
        <p:txBody>
          <a:bodyPr/>
          <a:lstStyle/>
          <a:p>
            <a:r>
              <a:rPr lang="en-US" sz="3200" dirty="0" smtClean="0"/>
              <a:t>Meeting our obligation to the animals</a:t>
            </a:r>
          </a:p>
          <a:p>
            <a:r>
              <a:rPr lang="en-US" sz="3200" dirty="0" smtClean="0"/>
              <a:t>Meeting our obligation to each other</a:t>
            </a:r>
          </a:p>
          <a:p>
            <a:r>
              <a:rPr lang="en-US" sz="3200" dirty="0" smtClean="0"/>
              <a:t>Meeting our obligation to the company</a:t>
            </a:r>
          </a:p>
          <a:p>
            <a:r>
              <a:rPr lang="en-US" sz="3200" dirty="0" smtClean="0"/>
              <a:t>Meeting our obligation to the sponsors through good science and better results</a:t>
            </a:r>
          </a:p>
          <a:p>
            <a:r>
              <a:rPr lang="en-US" sz="3200" dirty="0" smtClean="0"/>
              <a:t>Meeting our obligation to the public, who allows us to use animals</a:t>
            </a:r>
          </a:p>
        </p:txBody>
      </p:sp>
      <p:sp>
        <p:nvSpPr>
          <p:cNvPr id="56322" name="Rectangle 7"/>
          <p:cNvSpPr>
            <a:spLocks noGrp="1" noChangeArrowheads="1"/>
          </p:cNvSpPr>
          <p:nvPr>
            <p:ph type="title" idx="4294967295"/>
          </p:nvPr>
        </p:nvSpPr>
        <p:spPr>
          <a:xfrm>
            <a:off x="0" y="180975"/>
            <a:ext cx="11472863" cy="885825"/>
          </a:xfrm>
          <a:prstGeom prst="rect">
            <a:avLst/>
          </a:prstGeom>
        </p:spPr>
        <p:txBody>
          <a:bodyPr/>
          <a:lstStyle/>
          <a:p>
            <a:r>
              <a:rPr lang="en-US" dirty="0" smtClean="0"/>
              <a:t>Good Animal Welfare =</a:t>
            </a:r>
          </a:p>
        </p:txBody>
      </p:sp>
      <p:pic>
        <p:nvPicPr>
          <p:cNvPr id="56324" name="Picture 9" descr="TransparencyTest"/>
          <p:cNvPicPr>
            <a:picLocks noChangeAspect="1" noChangeArrowheads="1"/>
          </p:cNvPicPr>
          <p:nvPr/>
        </p:nvPicPr>
        <p:blipFill>
          <a:blip r:embed="rId3" cstate="print"/>
          <a:srcRect/>
          <a:stretch>
            <a:fillRect/>
          </a:stretch>
        </p:blipFill>
        <p:spPr bwMode="auto">
          <a:xfrm>
            <a:off x="4368800" y="5943601"/>
            <a:ext cx="2540000" cy="657225"/>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idx="4294967295"/>
          </p:nvPr>
        </p:nvSpPr>
        <p:spPr>
          <a:xfrm>
            <a:off x="0" y="33338"/>
            <a:ext cx="11245850" cy="1143000"/>
          </a:xfrm>
          <a:prstGeom prst="rect">
            <a:avLst/>
          </a:prstGeom>
        </p:spPr>
        <p:txBody>
          <a:bodyPr/>
          <a:lstStyle/>
          <a:p>
            <a:r>
              <a:rPr lang="en-US" smtClean="0"/>
              <a:t>References</a:t>
            </a:r>
          </a:p>
        </p:txBody>
      </p:sp>
      <p:sp>
        <p:nvSpPr>
          <p:cNvPr id="27651" name="Content Placeholder 2"/>
          <p:cNvSpPr>
            <a:spLocks noGrp="1"/>
          </p:cNvSpPr>
          <p:nvPr>
            <p:ph idx="4294967295"/>
          </p:nvPr>
        </p:nvSpPr>
        <p:spPr>
          <a:xfrm>
            <a:off x="0" y="1135063"/>
            <a:ext cx="11245850" cy="4787900"/>
          </a:xfrm>
          <a:prstGeom prst="rect">
            <a:avLst/>
          </a:prstGeom>
        </p:spPr>
        <p:txBody>
          <a:bodyPr/>
          <a:lstStyle/>
          <a:p>
            <a:pPr marL="457200" indent="-457200">
              <a:buFontTx/>
              <a:buAutoNum type="arabicPeriod"/>
            </a:pPr>
            <a:r>
              <a:rPr lang="en-US" sz="2400" smtClean="0"/>
              <a:t>Chellman GC et al.  2009.  Developmental and reproductive toxicology studies in nonhuman primates.  Birth Defects Research (Part B)  86:446-462.</a:t>
            </a:r>
          </a:p>
          <a:p>
            <a:pPr marL="457200" indent="-457200">
              <a:buFontTx/>
              <a:buAutoNum type="arabicPeriod"/>
            </a:pPr>
            <a:r>
              <a:rPr lang="en-US" sz="2400" smtClean="0"/>
              <a:t>Chapman et al.  2009  Preclinical development of monoclonal antibodies:  Considerations for the use of non-human primates.  Landes Bioscience  1(5):505-516.</a:t>
            </a:r>
          </a:p>
          <a:p>
            <a:pPr marL="457200" indent="-457200">
              <a:buFontTx/>
              <a:buAutoNum type="arabicPeriod"/>
            </a:pPr>
            <a:r>
              <a:rPr lang="en-US" sz="2400" smtClean="0"/>
              <a:t>Martin P and Weinbauer GF.  2010.  Developmental toxicity testing of biopharmaceutical in nonhuman primates:  Previous experience and future directions.  Int J Toxicol   29(6):552-568.</a:t>
            </a:r>
          </a:p>
          <a:p>
            <a:pPr marL="457200" indent="-457200">
              <a:buFontTx/>
              <a:buAutoNum type="arabicPeriod"/>
            </a:pPr>
            <a:r>
              <a:rPr lang="en-US" sz="2400" smtClean="0"/>
              <a:t>Cappon GD et al. 2011  Power analysis of learning and memory data from a NHP ePPND study.  Toxicologist</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3511684" y="0"/>
            <a:ext cx="4935538" cy="6858000"/>
          </a:xfrm>
        </p:spPr>
      </p:sp>
      <p:sp>
        <p:nvSpPr>
          <p:cNvPr id="3" name="Title 2"/>
          <p:cNvSpPr>
            <a:spLocks noGrp="1"/>
          </p:cNvSpPr>
          <p:nvPr>
            <p:ph type="ctrTitle"/>
          </p:nvPr>
        </p:nvSpPr>
        <p:spPr>
          <a:prstGeom prst="rect">
            <a:avLst/>
          </a:prstGeom>
        </p:spPr>
        <p:txBody>
          <a:bodyPr/>
          <a:lstStyle/>
          <a:p>
            <a:r>
              <a:rPr lang="en-GB" dirty="0"/>
              <a:t>CONTACT US</a:t>
            </a:r>
          </a:p>
        </p:txBody>
      </p:sp>
      <p:sp>
        <p:nvSpPr>
          <p:cNvPr id="12" name="Subtitle 11"/>
          <p:cNvSpPr>
            <a:spLocks noGrp="1"/>
          </p:cNvSpPr>
          <p:nvPr>
            <p:ph type="subTitle" idx="1"/>
          </p:nvPr>
        </p:nvSpPr>
        <p:spPr>
          <a:xfrm>
            <a:off x="5312228" y="2194121"/>
            <a:ext cx="6001039" cy="899275"/>
          </a:xfrm>
          <a:prstGeom prst="rect">
            <a:avLst/>
          </a:prstGeom>
        </p:spPr>
        <p:txBody>
          <a:bodyPr/>
          <a:lstStyle/>
          <a:p>
            <a:r>
              <a:rPr lang="en-GB" dirty="0" smtClean="0"/>
              <a:t>Alan M. Hoberman, </a:t>
            </a:r>
            <a:r>
              <a:rPr lang="en-GB" dirty="0" smtClean="0"/>
              <a:t>PhD, </a:t>
            </a:r>
            <a:r>
              <a:rPr lang="en-GB" dirty="0" smtClean="0"/>
              <a:t>DABT, Fellow ATS</a:t>
            </a:r>
          </a:p>
          <a:p>
            <a:r>
              <a:rPr lang="en-GB" dirty="0" smtClean="0"/>
              <a:t>Alan.hoberman@crl.com</a:t>
            </a:r>
          </a:p>
          <a:p>
            <a:endParaRPr lang="en-GB" dirty="0" smtClean="0"/>
          </a:p>
          <a:p>
            <a:r>
              <a:rPr lang="en-GB" dirty="0" smtClean="0"/>
              <a:t>A</a:t>
            </a:r>
            <a:endParaRPr lang="en-GB" dirty="0"/>
          </a:p>
        </p:txBody>
      </p:sp>
      <p:sp>
        <p:nvSpPr>
          <p:cNvPr id="13" name="Rectangle 12"/>
          <p:cNvSpPr/>
          <p:nvPr/>
        </p:nvSpPr>
        <p:spPr>
          <a:xfrm>
            <a:off x="0" y="3321050"/>
            <a:ext cx="4935538" cy="2056862"/>
          </a:xfrm>
          <a:prstGeom prst="rect">
            <a:avLst/>
          </a:prstGeom>
          <a:solidFill>
            <a:schemeClr val="accent6">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4948210" y="3321050"/>
            <a:ext cx="7256462" cy="2056862"/>
          </a:xfrm>
          <a:prstGeom prst="rect">
            <a:avLst/>
          </a:prstGeom>
          <a:solidFill>
            <a:srgbClr val="304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6030913" y="3326645"/>
            <a:ext cx="2371590" cy="2308324"/>
          </a:xfrm>
          <a:prstGeom prst="rect">
            <a:avLst/>
          </a:prstGeom>
          <a:noFill/>
        </p:spPr>
        <p:txBody>
          <a:bodyPr wrap="square" rtlCol="0">
            <a:spAutoFit/>
          </a:bodyPr>
          <a:lstStyle/>
          <a:p>
            <a:r>
              <a:rPr lang="en-GB" b="1" dirty="0" smtClean="0">
                <a:solidFill>
                  <a:schemeClr val="bg1"/>
                </a:solidFill>
              </a:rPr>
              <a:t>Address:</a:t>
            </a:r>
          </a:p>
          <a:p>
            <a:r>
              <a:rPr lang="en-GB" b="1" dirty="0" smtClean="0">
                <a:solidFill>
                  <a:schemeClr val="bg1"/>
                </a:solidFill>
              </a:rPr>
              <a:t>251 </a:t>
            </a:r>
            <a:r>
              <a:rPr lang="en-GB" b="1" dirty="0" err="1" smtClean="0">
                <a:solidFill>
                  <a:schemeClr val="bg1"/>
                </a:solidFill>
              </a:rPr>
              <a:t>Ballardvale</a:t>
            </a:r>
            <a:r>
              <a:rPr lang="en-GB" b="1" dirty="0" smtClean="0">
                <a:solidFill>
                  <a:schemeClr val="bg1"/>
                </a:solidFill>
              </a:rPr>
              <a:t> Street</a:t>
            </a:r>
          </a:p>
          <a:p>
            <a:r>
              <a:rPr lang="en-GB" b="1" dirty="0" smtClean="0">
                <a:solidFill>
                  <a:schemeClr val="bg1"/>
                </a:solidFill>
              </a:rPr>
              <a:t>Wilmington, MA</a:t>
            </a:r>
          </a:p>
          <a:p>
            <a:r>
              <a:rPr lang="en-GB" b="1" dirty="0" smtClean="0">
                <a:solidFill>
                  <a:schemeClr val="bg1"/>
                </a:solidFill>
              </a:rPr>
              <a:t>01887</a:t>
            </a:r>
          </a:p>
          <a:p>
            <a:endParaRPr lang="en-GB" b="1" dirty="0" smtClean="0">
              <a:solidFill>
                <a:schemeClr val="bg1"/>
              </a:solidFill>
            </a:endParaRPr>
          </a:p>
          <a:p>
            <a:r>
              <a:rPr lang="en-GB" b="1" dirty="0" smtClean="0">
                <a:solidFill>
                  <a:schemeClr val="bg1"/>
                </a:solidFill>
              </a:rPr>
              <a:t>Website: </a:t>
            </a:r>
            <a:endParaRPr lang="en-GB" b="1" dirty="0">
              <a:solidFill>
                <a:schemeClr val="bg1"/>
              </a:solidFill>
            </a:endParaRPr>
          </a:p>
          <a:p>
            <a:r>
              <a:rPr lang="en-GB" b="1" dirty="0">
                <a:solidFill>
                  <a:schemeClr val="bg1"/>
                </a:solidFill>
              </a:rPr>
              <a:t>www.criver.com</a:t>
            </a:r>
          </a:p>
          <a:p>
            <a:endParaRPr lang="en-GB" b="1" dirty="0" smtClean="0">
              <a:solidFill>
                <a:schemeClr val="bg1"/>
              </a:solidFill>
            </a:endParaRPr>
          </a:p>
        </p:txBody>
      </p:sp>
      <p:sp>
        <p:nvSpPr>
          <p:cNvPr id="18" name="TextBox 17"/>
          <p:cNvSpPr txBox="1"/>
          <p:nvPr/>
        </p:nvSpPr>
        <p:spPr>
          <a:xfrm>
            <a:off x="8952834" y="3333750"/>
            <a:ext cx="3171986" cy="2031325"/>
          </a:xfrm>
          <a:prstGeom prst="rect">
            <a:avLst/>
          </a:prstGeom>
          <a:noFill/>
        </p:spPr>
        <p:txBody>
          <a:bodyPr wrap="square" rtlCol="0">
            <a:spAutoFit/>
          </a:bodyPr>
          <a:lstStyle/>
          <a:p>
            <a:r>
              <a:rPr lang="en-GB" b="1" dirty="0" smtClean="0">
                <a:solidFill>
                  <a:schemeClr val="bg1"/>
                </a:solidFill>
              </a:rPr>
              <a:t>Email:</a:t>
            </a:r>
          </a:p>
          <a:p>
            <a:r>
              <a:rPr lang="en-GB" b="1" dirty="0" smtClean="0">
                <a:solidFill>
                  <a:schemeClr val="bg1"/>
                </a:solidFill>
              </a:rPr>
              <a:t>askcharlesriver@crl.com</a:t>
            </a:r>
            <a:endParaRPr lang="en-GB" b="1" dirty="0">
              <a:solidFill>
                <a:schemeClr val="bg1"/>
              </a:solidFill>
            </a:endParaRPr>
          </a:p>
          <a:p>
            <a:endParaRPr lang="en-GB" b="1" dirty="0" smtClean="0">
              <a:solidFill>
                <a:schemeClr val="bg1"/>
              </a:solidFill>
            </a:endParaRPr>
          </a:p>
          <a:p>
            <a:endParaRPr lang="en-GB" b="1" dirty="0" smtClean="0">
              <a:solidFill>
                <a:schemeClr val="bg1"/>
              </a:solidFill>
            </a:endParaRPr>
          </a:p>
          <a:p>
            <a:endParaRPr lang="en-GB" b="1" dirty="0" smtClean="0">
              <a:solidFill>
                <a:schemeClr val="bg1"/>
              </a:solidFill>
            </a:endParaRPr>
          </a:p>
          <a:p>
            <a:r>
              <a:rPr lang="en-GB" b="1" dirty="0" smtClean="0">
                <a:solidFill>
                  <a:schemeClr val="bg1"/>
                </a:solidFill>
              </a:rPr>
              <a:t>Phone:</a:t>
            </a:r>
            <a:endParaRPr lang="en-GB" b="1" dirty="0">
              <a:solidFill>
                <a:schemeClr val="bg1"/>
              </a:solidFill>
            </a:endParaRPr>
          </a:p>
          <a:p>
            <a:r>
              <a:rPr lang="en-GB" b="1" dirty="0" smtClean="0">
                <a:solidFill>
                  <a:schemeClr val="bg1"/>
                </a:solidFill>
              </a:rPr>
              <a:t>877.CRIVER.1</a:t>
            </a:r>
            <a:endParaRPr lang="en-GB" b="1" dirty="0">
              <a:solidFill>
                <a:schemeClr val="bg1"/>
              </a:solidFill>
            </a:endParaRPr>
          </a:p>
        </p:txBody>
      </p:sp>
    </p:spTree>
    <p:extLst>
      <p:ext uri="{BB962C8B-B14F-4D97-AF65-F5344CB8AC3E}">
        <p14:creationId xmlns:p14="http://schemas.microsoft.com/office/powerpoint/2010/main" val="555084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4">
      <a:dk1>
        <a:srgbClr val="000000"/>
      </a:dk1>
      <a:lt1>
        <a:srgbClr val="FFFFFF"/>
      </a:lt1>
      <a:dk2>
        <a:srgbClr val="44546A"/>
      </a:dk2>
      <a:lt2>
        <a:srgbClr val="E7E6E6"/>
      </a:lt2>
      <a:accent1>
        <a:srgbClr val="2C82C9"/>
      </a:accent1>
      <a:accent2>
        <a:srgbClr val="CC5D30"/>
      </a:accent2>
      <a:accent3>
        <a:srgbClr val="F26101"/>
      </a:accent3>
      <a:accent4>
        <a:srgbClr val="FFC775"/>
      </a:accent4>
      <a:accent5>
        <a:srgbClr val="91BED4"/>
      </a:accent5>
      <a:accent6>
        <a:srgbClr val="304269"/>
      </a:accent6>
      <a:hlink>
        <a:srgbClr val="0563C1"/>
      </a:hlink>
      <a:folHlink>
        <a:srgbClr val="954F72"/>
      </a:folHlink>
    </a:clrScheme>
    <a:fontScheme name="Charles River Corp Font">
      <a:majorFont>
        <a:latin typeface="Arial Narrow"/>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10174</TotalTime>
  <Words>5279</Words>
  <Application>Microsoft Office PowerPoint</Application>
  <PresentationFormat>Widescreen</PresentationFormat>
  <Paragraphs>1097</Paragraphs>
  <Slides>88</Slides>
  <Notes>12</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88</vt:i4>
      </vt:variant>
    </vt:vector>
  </HeadingPairs>
  <TitlesOfParts>
    <vt:vector size="104" baseType="lpstr">
      <vt:lpstr>ＭＳ Ｐゴシック</vt:lpstr>
      <vt:lpstr>.AppleSystemUIFont</vt:lpstr>
      <vt:lpstr>Arial</vt:lpstr>
      <vt:lpstr>Arial Narrow</vt:lpstr>
      <vt:lpstr>Arial Narrow Bold</vt:lpstr>
      <vt:lpstr>Bell MT</vt:lpstr>
      <vt:lpstr>Calibri</vt:lpstr>
      <vt:lpstr>Calibri Light</vt:lpstr>
      <vt:lpstr>FontAwesome</vt:lpstr>
      <vt:lpstr>Gill Sans</vt:lpstr>
      <vt:lpstr>Helvetica</vt:lpstr>
      <vt:lpstr>Raleway</vt:lpstr>
      <vt:lpstr>Raleway Light</vt:lpstr>
      <vt:lpstr>Tahoma</vt:lpstr>
      <vt:lpstr>Wingdings</vt:lpstr>
      <vt:lpstr>Office Theme</vt:lpstr>
      <vt:lpstr>Title: Designing Reproductive/Juvenile Animal Studies to Reduce Animal Use, while maximizing human  translation </vt:lpstr>
      <vt:lpstr>EVERY STEP OF THE WAY</vt:lpstr>
      <vt:lpstr>Agenda</vt:lpstr>
      <vt:lpstr>Preclinical Development to Support Clinical Trials and Marketing</vt:lpstr>
      <vt:lpstr>THE DRUG DEVELOPMENT PROCESS</vt:lpstr>
      <vt:lpstr>Guidance Documents Available</vt:lpstr>
      <vt:lpstr>Select Guidance Documents</vt:lpstr>
      <vt:lpstr>Preclinical Development</vt:lpstr>
      <vt:lpstr>Fundamental Differences</vt:lpstr>
      <vt:lpstr>Fundamental Differences</vt:lpstr>
      <vt:lpstr>Appropriate Animal Species</vt:lpstr>
      <vt:lpstr>Study Timing: Non-GLP</vt:lpstr>
      <vt:lpstr>Pharmacology/pharmacodynamics</vt:lpstr>
      <vt:lpstr>Pharmacokinetics</vt:lpstr>
      <vt:lpstr>Pilot Toxicology / Dose Range Finding (DRF)</vt:lpstr>
      <vt:lpstr>Study Timing: IND-Enabling (GLP)</vt:lpstr>
      <vt:lpstr>General Toxicology Studies</vt:lpstr>
      <vt:lpstr>General Toxicology Studies</vt:lpstr>
      <vt:lpstr>General Toxicology Studies</vt:lpstr>
      <vt:lpstr>General Toxicology Studies</vt:lpstr>
      <vt:lpstr>General Toxicology Studies</vt:lpstr>
      <vt:lpstr>General Toxicology Studies</vt:lpstr>
      <vt:lpstr>Study Timing: Beyond the IND (GLP)</vt:lpstr>
      <vt:lpstr>PowerPoint Presentation</vt:lpstr>
      <vt:lpstr>PowerPoint Presentation</vt:lpstr>
      <vt:lpstr>Why is this field important?</vt:lpstr>
      <vt:lpstr>Why is this field important?</vt:lpstr>
      <vt:lpstr>Thalidomide to ICH S5</vt:lpstr>
      <vt:lpstr>Post-ICH S5</vt:lpstr>
      <vt:lpstr>PowerPoint Presentation</vt:lpstr>
      <vt:lpstr>Reproductive Toxicology ICH Guidelines S5A - Choice of Studies</vt:lpstr>
      <vt:lpstr>Further Reductions</vt:lpstr>
      <vt:lpstr>PowerPoint Presentation</vt:lpstr>
      <vt:lpstr>Further Reductions</vt:lpstr>
      <vt:lpstr>Further Reductions</vt:lpstr>
      <vt:lpstr>Effect of Timing of Studies – ICH M3 Stewart, 2011</vt:lpstr>
      <vt:lpstr>Things We Need to Leverage</vt:lpstr>
      <vt:lpstr>PowerPoint Presentation</vt:lpstr>
      <vt:lpstr>Further Reductions</vt:lpstr>
      <vt:lpstr>Lead- ID, Optimization, Characterization  McGinnis, 2011</vt:lpstr>
      <vt:lpstr>Other Useful Information</vt:lpstr>
      <vt:lpstr>Other Useful Information</vt:lpstr>
      <vt:lpstr>PowerPoint Presentation</vt:lpstr>
      <vt:lpstr>Male Reproduction Stand-Alone Study (non-mating, sexually mature)</vt:lpstr>
      <vt:lpstr> Male Reproduction in Chronic Toxicity Study  (3, 6, 9 Months) </vt:lpstr>
      <vt:lpstr>Female Reproduction Stand-Alone Study (non-mating, sexually mature)</vt:lpstr>
      <vt:lpstr>Female Reproduction in Chronic Toxicity Study (3, 6, 9 Months)</vt:lpstr>
      <vt:lpstr>Embryo-Fetal Developmental Study (EFD)</vt:lpstr>
      <vt:lpstr>Pre-Postnatal Development Study (PPND)</vt:lpstr>
      <vt:lpstr>Future Vision for NHP DART (2008 SOT)</vt:lpstr>
      <vt:lpstr>NHP Enhanced PPND Study Design (ePPND)</vt:lpstr>
      <vt:lpstr>Current Trends:  ICH S6 (R2)</vt:lpstr>
      <vt:lpstr>Power Analysis of NHP ePPND</vt:lpstr>
      <vt:lpstr>PowerPoint Presentation</vt:lpstr>
      <vt:lpstr>Realizing Method Improvement for Improved Data Quality</vt:lpstr>
      <vt:lpstr>Exploring Method Improvement for Improved Data Quality</vt:lpstr>
      <vt:lpstr>   Need for Ovarian Hormone Data to Interpret Menstrual Cycling in NHP     </vt:lpstr>
      <vt:lpstr> Microsampling</vt:lpstr>
      <vt:lpstr>Microsampling</vt:lpstr>
      <vt:lpstr>Microsampling - Technique</vt:lpstr>
      <vt:lpstr>Microsampling - Technique</vt:lpstr>
      <vt:lpstr>Microsampling - Technique</vt:lpstr>
      <vt:lpstr>Microsampling - Technique</vt:lpstr>
      <vt:lpstr>Microsampling - Technique</vt:lpstr>
      <vt:lpstr>PowerPoint Presentation</vt:lpstr>
      <vt:lpstr> Microsampling from the rat fetus </vt:lpstr>
      <vt:lpstr>Bioanalytical considerations</vt:lpstr>
      <vt:lpstr>Microsampling</vt:lpstr>
      <vt:lpstr>Some Basic Rules to Remember</vt:lpstr>
      <vt:lpstr>Some Final Thoughts</vt:lpstr>
      <vt:lpstr>Conclusions</vt:lpstr>
      <vt:lpstr>Other Important Considerations</vt:lpstr>
      <vt:lpstr>PowerPoint Presentation</vt:lpstr>
      <vt:lpstr>CONTACT US</vt:lpstr>
      <vt:lpstr>Implementation of the 3Rs at Charles River</vt:lpstr>
      <vt:lpstr>Implementation of the 3Rs at Charles River</vt:lpstr>
      <vt:lpstr>Implementation of the 3Rs at Charles River</vt:lpstr>
      <vt:lpstr>Regulatory – Adverse Outcome Pathways</vt:lpstr>
      <vt:lpstr>Photosafety Decision Tree</vt:lpstr>
      <vt:lpstr>Dermal Absorption Decision Tree</vt:lpstr>
      <vt:lpstr>Integrated Cardiovascular Safety Assessment Decision Tree</vt:lpstr>
      <vt:lpstr>Ocular Irritation Decision Tree</vt:lpstr>
      <vt:lpstr>Implementation of the 3Rs at Charles River</vt:lpstr>
      <vt:lpstr>Implementation of the 3Rs at Charles River</vt:lpstr>
      <vt:lpstr>Summary</vt:lpstr>
      <vt:lpstr>Good Animal Welfare =</vt:lpstr>
      <vt:lpstr>References</vt:lpstr>
      <vt:lpstr>CONTACT US</vt:lpstr>
    </vt:vector>
  </TitlesOfParts>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Charles River Laboratories</dc:creator>
  <cp:lastModifiedBy>Lewis, Elise</cp:lastModifiedBy>
  <cp:revision>695</cp:revision>
  <dcterms:created xsi:type="dcterms:W3CDTF">2016-03-09T08:24:05Z</dcterms:created>
  <dcterms:modified xsi:type="dcterms:W3CDTF">2016-09-04T20:38:16Z</dcterms:modified>
</cp:coreProperties>
</file>