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68" r:id="rId3"/>
    <p:sldId id="325" r:id="rId4"/>
    <p:sldId id="257" r:id="rId5"/>
    <p:sldId id="258" r:id="rId6"/>
    <p:sldId id="259" r:id="rId7"/>
    <p:sldId id="260" r:id="rId8"/>
    <p:sldId id="261" r:id="rId9"/>
    <p:sldId id="326" r:id="rId10"/>
    <p:sldId id="262" r:id="rId11"/>
    <p:sldId id="264" r:id="rId12"/>
    <p:sldId id="265" r:id="rId13"/>
    <p:sldId id="266" r:id="rId14"/>
    <p:sldId id="267" r:id="rId15"/>
    <p:sldId id="344" r:id="rId16"/>
    <p:sldId id="327" r:id="rId17"/>
    <p:sldId id="268" r:id="rId18"/>
    <p:sldId id="269" r:id="rId19"/>
    <p:sldId id="328" r:id="rId20"/>
    <p:sldId id="270" r:id="rId21"/>
    <p:sldId id="364" r:id="rId22"/>
    <p:sldId id="361" r:id="rId23"/>
    <p:sldId id="363" r:id="rId24"/>
    <p:sldId id="362" r:id="rId25"/>
    <p:sldId id="329" r:id="rId26"/>
    <p:sldId id="330" r:id="rId27"/>
    <p:sldId id="331" r:id="rId28"/>
    <p:sldId id="272" r:id="rId29"/>
    <p:sldId id="273" r:id="rId30"/>
    <p:sldId id="274" r:id="rId31"/>
    <p:sldId id="275" r:id="rId32"/>
    <p:sldId id="276" r:id="rId33"/>
    <p:sldId id="369" r:id="rId34"/>
    <p:sldId id="370" r:id="rId35"/>
    <p:sldId id="277" r:id="rId36"/>
    <p:sldId id="332" r:id="rId37"/>
    <p:sldId id="278" r:id="rId38"/>
    <p:sldId id="333" r:id="rId39"/>
    <p:sldId id="371" r:id="rId40"/>
    <p:sldId id="280" r:id="rId41"/>
    <p:sldId id="281" r:id="rId42"/>
    <p:sldId id="334" r:id="rId43"/>
    <p:sldId id="282" r:id="rId44"/>
    <p:sldId id="335" r:id="rId45"/>
    <p:sldId id="283" r:id="rId46"/>
    <p:sldId id="336" r:id="rId47"/>
    <p:sldId id="337" r:id="rId48"/>
    <p:sldId id="286" r:id="rId49"/>
    <p:sldId id="287" r:id="rId50"/>
    <p:sldId id="372" r:id="rId51"/>
    <p:sldId id="338" r:id="rId52"/>
    <p:sldId id="288" r:id="rId53"/>
    <p:sldId id="397" r:id="rId54"/>
    <p:sldId id="373" r:id="rId55"/>
    <p:sldId id="289" r:id="rId56"/>
    <p:sldId id="290" r:id="rId57"/>
    <p:sldId id="291" r:id="rId58"/>
    <p:sldId id="292" r:id="rId59"/>
    <p:sldId id="293" r:id="rId60"/>
    <p:sldId id="339" r:id="rId61"/>
    <p:sldId id="340" r:id="rId62"/>
    <p:sldId id="294" r:id="rId63"/>
    <p:sldId id="302" r:id="rId64"/>
    <p:sldId id="341" r:id="rId65"/>
    <p:sldId id="301" r:id="rId66"/>
    <p:sldId id="300" r:id="rId67"/>
    <p:sldId id="374" r:id="rId68"/>
    <p:sldId id="299" r:id="rId69"/>
    <p:sldId id="365" r:id="rId70"/>
    <p:sldId id="367" r:id="rId71"/>
    <p:sldId id="375" r:id="rId72"/>
    <p:sldId id="342" r:id="rId73"/>
    <p:sldId id="343" r:id="rId74"/>
    <p:sldId id="376" r:id="rId75"/>
    <p:sldId id="345" r:id="rId76"/>
    <p:sldId id="297" r:id="rId77"/>
    <p:sldId id="303" r:id="rId78"/>
    <p:sldId id="346" r:id="rId79"/>
    <p:sldId id="304" r:id="rId80"/>
    <p:sldId id="366" r:id="rId81"/>
    <p:sldId id="305" r:id="rId82"/>
    <p:sldId id="306" r:id="rId83"/>
    <p:sldId id="307" r:id="rId84"/>
    <p:sldId id="347" r:id="rId85"/>
    <p:sldId id="308" r:id="rId86"/>
    <p:sldId id="349" r:id="rId87"/>
    <p:sldId id="377" r:id="rId88"/>
    <p:sldId id="309" r:id="rId89"/>
    <p:sldId id="310" r:id="rId90"/>
    <p:sldId id="311" r:id="rId91"/>
    <p:sldId id="312" r:id="rId92"/>
    <p:sldId id="378" r:id="rId93"/>
    <p:sldId id="315" r:id="rId94"/>
    <p:sldId id="350" r:id="rId95"/>
    <p:sldId id="379" r:id="rId96"/>
    <p:sldId id="351" r:id="rId97"/>
    <p:sldId id="316" r:id="rId98"/>
    <p:sldId id="380" r:id="rId99"/>
    <p:sldId id="317" r:id="rId100"/>
    <p:sldId id="381" r:id="rId101"/>
    <p:sldId id="318" r:id="rId102"/>
    <p:sldId id="382" r:id="rId103"/>
    <p:sldId id="319" r:id="rId104"/>
    <p:sldId id="360" r:id="rId105"/>
    <p:sldId id="352" r:id="rId106"/>
    <p:sldId id="320" r:id="rId107"/>
    <p:sldId id="394" r:id="rId108"/>
    <p:sldId id="395" r:id="rId109"/>
    <p:sldId id="396" r:id="rId110"/>
    <p:sldId id="321" r:id="rId111"/>
    <p:sldId id="392" r:id="rId112"/>
    <p:sldId id="393" r:id="rId113"/>
    <p:sldId id="322" r:id="rId114"/>
    <p:sldId id="390" r:id="rId115"/>
    <p:sldId id="323" r:id="rId116"/>
    <p:sldId id="388" r:id="rId117"/>
    <p:sldId id="389" r:id="rId118"/>
    <p:sldId id="324" r:id="rId119"/>
    <p:sldId id="387" r:id="rId120"/>
    <p:sldId id="383" r:id="rId121"/>
    <p:sldId id="384" r:id="rId122"/>
    <p:sldId id="385" r:id="rId123"/>
    <p:sldId id="386" r:id="rId124"/>
    <p:sldId id="353" r:id="rId125"/>
    <p:sldId id="354" r:id="rId126"/>
    <p:sldId id="355" r:id="rId127"/>
    <p:sldId id="356" r:id="rId128"/>
    <p:sldId id="358" r:id="rId1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87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printerSettings" Target="printerSettings/printerSettings1.bin"/><Relationship Id="rId131" Type="http://schemas.openxmlformats.org/officeDocument/2006/relationships/presProps" Target="presProps.xml"/><Relationship Id="rId132" Type="http://schemas.openxmlformats.org/officeDocument/2006/relationships/viewProps" Target="viewProps.xml"/><Relationship Id="rId133" Type="http://schemas.openxmlformats.org/officeDocument/2006/relationships/theme" Target="theme/theme1.xml"/><Relationship Id="rId13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604C1F-8A81-AE4C-B3EA-F8BDA4C3ECAE}" type="datetimeFigureOut">
              <a:rPr lang="en-US" smtClean="0"/>
              <a:t>10/11/16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3062112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04C1F-8A81-AE4C-B3EA-F8BDA4C3ECAE}" type="datetimeFigureOut">
              <a:rPr lang="en-US" smtClean="0"/>
              <a:t>10/11/16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302957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604C1F-8A81-AE4C-B3EA-F8BDA4C3ECAE}" type="datetimeFigureOut">
              <a:rPr lang="en-US" smtClean="0"/>
              <a:t>10/11/16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234952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604C1F-8A81-AE4C-B3EA-F8BDA4C3ECAE}" type="datetimeFigureOut">
              <a:rPr lang="en-US" smtClean="0"/>
              <a:t>10/11/16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2325816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604C1F-8A81-AE4C-B3EA-F8BDA4C3ECAE}" type="datetimeFigureOut">
              <a:rPr lang="en-US" smtClean="0"/>
              <a:t>10/11/16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1380102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604C1F-8A81-AE4C-B3EA-F8BDA4C3ECAE}" type="datetimeFigureOut">
              <a:rPr lang="en-US" smtClean="0"/>
              <a:t>10/11/16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775295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04C1F-8A81-AE4C-B3EA-F8BDA4C3ECAE}" type="datetimeFigureOut">
              <a:rPr lang="en-US" smtClean="0"/>
              <a:t>10/11/16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3439802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604C1F-8A81-AE4C-B3EA-F8BDA4C3ECAE}" type="datetimeFigureOut">
              <a:rPr lang="en-US" smtClean="0"/>
              <a:t>10/11/16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1453759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604C1F-8A81-AE4C-B3EA-F8BDA4C3ECAE}" type="datetimeFigureOut">
              <a:rPr lang="en-US" smtClean="0"/>
              <a:t>10/11/16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3307460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04C1F-8A81-AE4C-B3EA-F8BDA4C3ECAE}" type="datetimeFigureOut">
              <a:rPr lang="en-US" smtClean="0"/>
              <a:t>10/11/16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2817614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604C1F-8A81-AE4C-B3EA-F8BDA4C3ECAE}" type="datetimeFigureOut">
              <a:rPr lang="en-US" smtClean="0"/>
              <a:t>10/11/16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1D0088-24BC-1E49-B9F0-41DF51309CC9}" type="slidenum">
              <a:rPr lang="en-US" smtClean="0"/>
              <a:t>‹#›</a:t>
            </a:fld>
            <a:endParaRPr lang="en-US"/>
          </a:p>
        </p:txBody>
      </p:sp>
    </p:spTree>
    <p:extLst>
      <p:ext uri="{BB962C8B-B14F-4D97-AF65-F5344CB8AC3E}">
        <p14:creationId xmlns:p14="http://schemas.microsoft.com/office/powerpoint/2010/main" val="23645062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04C1F-8A81-AE4C-B3EA-F8BDA4C3ECAE}" type="datetimeFigureOut">
              <a:rPr lang="en-US" smtClean="0"/>
              <a:t>10/11/16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D0088-24BC-1E49-B9F0-41DF51309CC9}" type="slidenum">
              <a:rPr lang="en-US" smtClean="0"/>
              <a:t>‹#›</a:t>
            </a:fld>
            <a:endParaRPr lang="en-US"/>
          </a:p>
        </p:txBody>
      </p:sp>
    </p:spTree>
    <p:extLst>
      <p:ext uri="{BB962C8B-B14F-4D97-AF65-F5344CB8AC3E}">
        <p14:creationId xmlns:p14="http://schemas.microsoft.com/office/powerpoint/2010/main" val="189369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i="1" dirty="0"/>
              <a:t>SEPSIS IN CIRRHOSIS </a:t>
            </a:r>
            <a:r>
              <a:rPr lang="en-US" dirty="0" smtClean="0"/>
              <a:t/>
            </a:r>
            <a:br>
              <a:rPr lang="en-US" dirty="0" smtClean="0"/>
            </a:br>
            <a:r>
              <a:rPr lang="en-US" dirty="0" smtClean="0"/>
              <a:t> </a:t>
            </a:r>
            <a:r>
              <a:rPr lang="en-US" sz="3100" dirty="0"/>
              <a:t>EMERGING CONCEPTS IN PATHOGENESIS, DIAGNOSIS AND MANAGEMENT.</a:t>
            </a:r>
            <a:r>
              <a:rPr lang="en-US" dirty="0"/>
              <a:t> </a:t>
            </a:r>
            <a:r>
              <a:rPr lang="en-US" dirty="0" smtClean="0"/>
              <a:t/>
            </a:r>
            <a:br>
              <a:rPr lang="en-US" dirty="0" smtClean="0"/>
            </a:br>
            <a:endParaRPr lang="en-US" dirty="0"/>
          </a:p>
        </p:txBody>
      </p:sp>
      <p:sp>
        <p:nvSpPr>
          <p:cNvPr id="3" name="Subtitle 2"/>
          <p:cNvSpPr>
            <a:spLocks noGrp="1"/>
          </p:cNvSpPr>
          <p:nvPr>
            <p:ph type="subTitle" idx="1"/>
          </p:nvPr>
        </p:nvSpPr>
        <p:spPr/>
        <p:txBody>
          <a:bodyPr>
            <a:normAutofit fontScale="25000" lnSpcReduction="20000"/>
          </a:bodyPr>
          <a:lstStyle/>
          <a:p>
            <a:r>
              <a:rPr lang="en-US" sz="9600" b="1" dirty="0" smtClean="0">
                <a:solidFill>
                  <a:srgbClr val="FF0000"/>
                </a:solidFill>
              </a:rPr>
              <a:t>Prof. ALAAELDIN IBRAHIM (M.D)</a:t>
            </a:r>
          </a:p>
          <a:p>
            <a:r>
              <a:rPr lang="en-US" sz="7200" b="1" dirty="0" smtClean="0">
                <a:solidFill>
                  <a:srgbClr val="FF0000"/>
                </a:solidFill>
              </a:rPr>
              <a:t>Prof. of Medicine</a:t>
            </a:r>
          </a:p>
          <a:p>
            <a:r>
              <a:rPr lang="en-US" sz="7200" b="1" dirty="0" smtClean="0">
                <a:solidFill>
                  <a:srgbClr val="FF0000"/>
                </a:solidFill>
              </a:rPr>
              <a:t>Former Chair of GI/Liver Decision</a:t>
            </a:r>
          </a:p>
          <a:p>
            <a:r>
              <a:rPr lang="en-US" sz="7200" b="1" dirty="0" smtClean="0">
                <a:solidFill>
                  <a:schemeClr val="tx1"/>
                </a:solidFill>
              </a:rPr>
              <a:t>University of </a:t>
            </a:r>
            <a:r>
              <a:rPr lang="en-US" sz="7200" b="1" dirty="0" err="1" smtClean="0">
                <a:solidFill>
                  <a:schemeClr val="tx1"/>
                </a:solidFill>
              </a:rPr>
              <a:t>Benha</a:t>
            </a:r>
            <a:r>
              <a:rPr lang="en-US" sz="7200" b="1" dirty="0" smtClean="0">
                <a:solidFill>
                  <a:schemeClr val="tx1"/>
                </a:solidFill>
              </a:rPr>
              <a:t>, Egypt</a:t>
            </a:r>
          </a:p>
          <a:p>
            <a:r>
              <a:rPr lang="en-US" sz="7200" b="1" dirty="0" smtClean="0">
                <a:solidFill>
                  <a:srgbClr val="0000FF"/>
                </a:solidFill>
              </a:rPr>
              <a:t>ECM of APASL, EASL,ASGE member</a:t>
            </a:r>
          </a:p>
          <a:p>
            <a:r>
              <a:rPr lang="en-US" sz="4800" b="1" dirty="0" smtClean="0">
                <a:solidFill>
                  <a:srgbClr val="0000FF"/>
                </a:solidFill>
              </a:rPr>
              <a:t>Chair of Public Health  committee and liver Awareness Program, APASL</a:t>
            </a:r>
          </a:p>
          <a:p>
            <a:r>
              <a:rPr lang="en-US" sz="8000" b="1" dirty="0" smtClean="0">
                <a:solidFill>
                  <a:srgbClr val="0000FF"/>
                </a:solidFill>
              </a:rPr>
              <a:t>Consultant at ACDS, Abu Dhabi, UAE</a:t>
            </a:r>
            <a:endParaRPr lang="en-US" sz="8000" b="1" dirty="0">
              <a:solidFill>
                <a:srgbClr val="0000FF"/>
              </a:solidFill>
            </a:endParaRPr>
          </a:p>
        </p:txBody>
      </p:sp>
    </p:spTree>
    <p:extLst>
      <p:ext uri="{BB962C8B-B14F-4D97-AF65-F5344CB8AC3E}">
        <p14:creationId xmlns:p14="http://schemas.microsoft.com/office/powerpoint/2010/main" val="148622069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endParaRPr lang="en-US" dirty="0" smtClean="0"/>
          </a:p>
          <a:p>
            <a:r>
              <a:rPr lang="en-US" dirty="0" smtClean="0"/>
              <a:t>International speaker for APASL</a:t>
            </a:r>
          </a:p>
          <a:p>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val="342178353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Introduction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9329681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pPr algn="just"/>
            <a:r>
              <a:rPr lang="en-US" dirty="0"/>
              <a:t>Sepsis in </a:t>
            </a:r>
            <a:r>
              <a:rPr lang="en-US" dirty="0" err="1"/>
              <a:t>cirrhotics</a:t>
            </a:r>
            <a:r>
              <a:rPr lang="en-US" dirty="0"/>
              <a:t> portend grave prognosis</a:t>
            </a:r>
            <a:r>
              <a:rPr lang="en-US" dirty="0" smtClean="0"/>
              <a:t>.</a:t>
            </a:r>
          </a:p>
          <a:p>
            <a:pPr algn="just"/>
            <a:endParaRPr lang="en-US" dirty="0" smtClean="0"/>
          </a:p>
          <a:p>
            <a:pPr algn="just"/>
            <a:r>
              <a:rPr lang="en-US" dirty="0" smtClean="0"/>
              <a:t>Even </a:t>
            </a:r>
            <a:r>
              <a:rPr lang="en-US" dirty="0"/>
              <a:t>as science has grown vastly and understanding of sepsis has broadened, the mortality associated with this condition in cirrhosis is still quite high. </a:t>
            </a:r>
            <a:endParaRPr lang="en-US" dirty="0" smtClean="0"/>
          </a:p>
          <a:p>
            <a:pPr algn="just"/>
            <a:endParaRPr lang="en-US" dirty="0"/>
          </a:p>
        </p:txBody>
      </p:sp>
    </p:spTree>
    <p:extLst>
      <p:ext uri="{BB962C8B-B14F-4D97-AF65-F5344CB8AC3E}">
        <p14:creationId xmlns:p14="http://schemas.microsoft.com/office/powerpoint/2010/main" val="37102064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The lecture</a:t>
            </a:r>
            <a:endParaRPr lang="en-US" dirty="0"/>
          </a:p>
        </p:txBody>
      </p:sp>
      <p:sp>
        <p:nvSpPr>
          <p:cNvPr id="3" name="Content Placeholder 2"/>
          <p:cNvSpPr>
            <a:spLocks noGrp="1"/>
          </p:cNvSpPr>
          <p:nvPr>
            <p:ph idx="1"/>
          </p:nvPr>
        </p:nvSpPr>
        <p:spPr/>
        <p:txBody>
          <a:bodyPr>
            <a:normAutofit lnSpcReduction="10000"/>
          </a:bodyPr>
          <a:lstStyle/>
          <a:p>
            <a:pPr algn="just"/>
            <a:r>
              <a:rPr lang="en-US" dirty="0"/>
              <a:t>In this </a:t>
            </a:r>
            <a:r>
              <a:rPr lang="en-US" dirty="0" smtClean="0"/>
              <a:t>lecture, </a:t>
            </a:r>
            <a:r>
              <a:rPr lang="en-US" dirty="0"/>
              <a:t>a comprehensive discussion on </a:t>
            </a:r>
            <a:r>
              <a:rPr lang="en-US" i="1" dirty="0">
                <a:solidFill>
                  <a:srgbClr val="FF0000"/>
                </a:solidFill>
              </a:rPr>
              <a:t>emerging concepts </a:t>
            </a:r>
            <a:r>
              <a:rPr lang="en-US" dirty="0"/>
              <a:t>in pathogenesis of sepsis in the light of cirrhosis has been made </a:t>
            </a:r>
            <a:endParaRPr lang="en-US" dirty="0" smtClean="0"/>
          </a:p>
          <a:p>
            <a:pPr algn="just"/>
            <a:endParaRPr lang="en-US" dirty="0"/>
          </a:p>
          <a:p>
            <a:pPr algn="just"/>
            <a:r>
              <a:rPr lang="en-US" dirty="0" smtClean="0"/>
              <a:t>The </a:t>
            </a:r>
            <a:r>
              <a:rPr lang="en-US" dirty="0"/>
              <a:t>diagnosis and current cutting edge management of this fatal condition and future treatment modalities are discussed, so as to entertain a holistic management in the critically ill cirrhotic. </a:t>
            </a:r>
            <a:endParaRPr lang="en-US" dirty="0" smtClean="0"/>
          </a:p>
          <a:p>
            <a:endParaRPr lang="en-US" dirty="0"/>
          </a:p>
        </p:txBody>
      </p:sp>
    </p:spTree>
    <p:extLst>
      <p:ext uri="{BB962C8B-B14F-4D97-AF65-F5344CB8AC3E}">
        <p14:creationId xmlns:p14="http://schemas.microsoft.com/office/powerpoint/2010/main" val="30863875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p:txBody>
          <a:bodyPr/>
          <a:lstStyle/>
          <a:p>
            <a:pPr algn="just"/>
            <a:r>
              <a:rPr lang="en-US" dirty="0"/>
              <a:t>The word sepsis comes from Greek meaning ‘decay’ or ‘to putrefy’</a:t>
            </a:r>
            <a:r>
              <a:rPr lang="en-US" dirty="0" smtClean="0"/>
              <a:t>.</a:t>
            </a:r>
          </a:p>
          <a:p>
            <a:pPr algn="just"/>
            <a:endParaRPr lang="en-US" dirty="0"/>
          </a:p>
          <a:p>
            <a:pPr algn="just"/>
            <a:r>
              <a:rPr lang="en-US" dirty="0" smtClean="0"/>
              <a:t>Sepsis </a:t>
            </a:r>
            <a:r>
              <a:rPr lang="en-US" dirty="0"/>
              <a:t>is </a:t>
            </a:r>
            <a:r>
              <a:rPr lang="en-US" dirty="0" smtClean="0"/>
              <a:t>an </a:t>
            </a:r>
            <a:r>
              <a:rPr lang="en-US" dirty="0"/>
              <a:t>aftermath of the host micro-organism interaction. </a:t>
            </a:r>
            <a:endParaRPr lang="en-US" dirty="0" smtClean="0"/>
          </a:p>
          <a:p>
            <a:endParaRPr lang="en-US" dirty="0"/>
          </a:p>
        </p:txBody>
      </p:sp>
    </p:spTree>
    <p:extLst>
      <p:ext uri="{BB962C8B-B14F-4D97-AF65-F5344CB8AC3E}">
        <p14:creationId xmlns:p14="http://schemas.microsoft.com/office/powerpoint/2010/main" val="8319153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p:txBody>
          <a:bodyPr>
            <a:normAutofit fontScale="85000" lnSpcReduction="20000"/>
          </a:bodyPr>
          <a:lstStyle/>
          <a:p>
            <a:pPr algn="just"/>
            <a:r>
              <a:rPr lang="en-US" dirty="0"/>
              <a:t>This interaction progresses </a:t>
            </a:r>
            <a:r>
              <a:rPr lang="en-US" dirty="0" smtClean="0"/>
              <a:t>through </a:t>
            </a:r>
            <a:r>
              <a:rPr lang="en-US" dirty="0"/>
              <a:t>various levels, to ultimately culminate into multiple organ dysfunction </a:t>
            </a:r>
            <a:r>
              <a:rPr lang="en-US" dirty="0" smtClean="0"/>
              <a:t>syndrome </a:t>
            </a:r>
            <a:r>
              <a:rPr lang="en-US" b="1" dirty="0" smtClean="0"/>
              <a:t>(MODS)</a:t>
            </a:r>
            <a:r>
              <a:rPr lang="en-US" dirty="0" smtClean="0"/>
              <a:t>. </a:t>
            </a:r>
          </a:p>
          <a:p>
            <a:pPr algn="just"/>
            <a:endParaRPr lang="en-US" dirty="0"/>
          </a:p>
          <a:p>
            <a:pPr algn="just"/>
            <a:r>
              <a:rPr lang="en-US" dirty="0" smtClean="0"/>
              <a:t>Systemic  </a:t>
            </a:r>
            <a:r>
              <a:rPr lang="en-US" dirty="0"/>
              <a:t>inflammatory response is the initial response to invasion by microorganism</a:t>
            </a:r>
            <a:r>
              <a:rPr lang="en-US" dirty="0" smtClean="0"/>
              <a:t>.</a:t>
            </a:r>
          </a:p>
          <a:p>
            <a:pPr algn="just"/>
            <a:endParaRPr lang="en-US" dirty="0"/>
          </a:p>
          <a:p>
            <a:pPr algn="just"/>
            <a:r>
              <a:rPr lang="en-US" dirty="0" smtClean="0"/>
              <a:t>The </a:t>
            </a:r>
            <a:r>
              <a:rPr lang="en-US" dirty="0"/>
              <a:t>step wise </a:t>
            </a:r>
            <a:r>
              <a:rPr lang="en-US" dirty="0" smtClean="0"/>
              <a:t>progression </a:t>
            </a:r>
            <a:r>
              <a:rPr lang="en-US" dirty="0"/>
              <a:t>includes infection by an organism, induction of systemic inflammatory </a:t>
            </a:r>
            <a:r>
              <a:rPr lang="en-US" dirty="0" smtClean="0"/>
              <a:t>response </a:t>
            </a:r>
            <a:r>
              <a:rPr lang="en-US" dirty="0"/>
              <a:t>syndrome (SIRS)</a:t>
            </a:r>
            <a:r>
              <a:rPr lang="en-US" dirty="0" smtClean="0"/>
              <a:t>,</a:t>
            </a:r>
            <a:r>
              <a:rPr lang="en-US" dirty="0" smtClean="0">
                <a:sym typeface="Wingdings"/>
              </a:rPr>
              <a:t></a:t>
            </a:r>
            <a:r>
              <a:rPr lang="en-US" dirty="0" smtClean="0"/>
              <a:t> </a:t>
            </a:r>
            <a:r>
              <a:rPr lang="en-US" dirty="0"/>
              <a:t>sepsis</a:t>
            </a:r>
            <a:r>
              <a:rPr lang="en-US" dirty="0" smtClean="0"/>
              <a:t>,</a:t>
            </a:r>
            <a:r>
              <a:rPr lang="en-US" dirty="0" smtClean="0">
                <a:sym typeface="Wingdings"/>
              </a:rPr>
              <a:t></a:t>
            </a:r>
            <a:r>
              <a:rPr lang="en-US" dirty="0" smtClean="0"/>
              <a:t> </a:t>
            </a:r>
            <a:r>
              <a:rPr lang="en-US" dirty="0"/>
              <a:t>severe sepsis, </a:t>
            </a:r>
            <a:r>
              <a:rPr lang="en-US" dirty="0" smtClean="0">
                <a:sym typeface="Wingdings"/>
              </a:rPr>
              <a:t> </a:t>
            </a:r>
            <a:r>
              <a:rPr lang="en-US" dirty="0" smtClean="0"/>
              <a:t>septic </a:t>
            </a:r>
            <a:r>
              <a:rPr lang="en-US" dirty="0"/>
              <a:t>shock and </a:t>
            </a:r>
            <a:r>
              <a:rPr lang="en-US" i="1" dirty="0">
                <a:solidFill>
                  <a:srgbClr val="FF0000"/>
                </a:solidFill>
              </a:rPr>
              <a:t>finally</a:t>
            </a:r>
            <a:r>
              <a:rPr lang="en-US" dirty="0"/>
              <a:t>, </a:t>
            </a:r>
            <a:r>
              <a:rPr lang="en-US" dirty="0" smtClean="0">
                <a:sym typeface="Wingdings"/>
              </a:rPr>
              <a:t></a:t>
            </a:r>
            <a:r>
              <a:rPr lang="en-US" dirty="0" smtClean="0"/>
              <a:t>multiple </a:t>
            </a:r>
            <a:r>
              <a:rPr lang="en-US" dirty="0"/>
              <a:t>organ </a:t>
            </a:r>
            <a:r>
              <a:rPr lang="en-US" dirty="0" smtClean="0"/>
              <a:t>system </a:t>
            </a:r>
            <a:r>
              <a:rPr lang="en-US" dirty="0"/>
              <a:t>dysfunction. </a:t>
            </a:r>
            <a:endParaRPr lang="en-US" dirty="0" smtClean="0"/>
          </a:p>
          <a:p>
            <a:endParaRPr lang="en-US" dirty="0"/>
          </a:p>
        </p:txBody>
      </p:sp>
    </p:spTree>
    <p:extLst>
      <p:ext uri="{BB962C8B-B14F-4D97-AF65-F5344CB8AC3E}">
        <p14:creationId xmlns:p14="http://schemas.microsoft.com/office/powerpoint/2010/main" val="26896507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a:xfrm>
            <a:off x="457200" y="1600200"/>
            <a:ext cx="8229600" cy="4689814"/>
          </a:xfrm>
        </p:spPr>
        <p:txBody>
          <a:bodyPr>
            <a:normAutofit fontScale="25000" lnSpcReduction="20000"/>
          </a:bodyPr>
          <a:lstStyle/>
          <a:p>
            <a:pPr algn="just"/>
            <a:r>
              <a:rPr lang="en-US" sz="11100" dirty="0" smtClean="0"/>
              <a:t>Bone </a:t>
            </a:r>
            <a:r>
              <a:rPr lang="en-US" sz="11100" dirty="0"/>
              <a:t>et al provided simplified definitions </a:t>
            </a:r>
            <a:r>
              <a:rPr lang="en-US" sz="11100" dirty="0" smtClean="0"/>
              <a:t>for:</a:t>
            </a:r>
          </a:p>
          <a:p>
            <a:pPr marL="0" indent="0" algn="just">
              <a:buNone/>
            </a:pPr>
            <a:endParaRPr lang="en-US" sz="11100" dirty="0" smtClean="0"/>
          </a:p>
          <a:p>
            <a:pPr marL="0" indent="0" algn="just">
              <a:buNone/>
            </a:pPr>
            <a:r>
              <a:rPr lang="en-US" sz="11100" dirty="0" smtClean="0"/>
              <a:t>   </a:t>
            </a:r>
            <a:r>
              <a:rPr lang="en-US" sz="11100" b="1" dirty="0" smtClean="0">
                <a:solidFill>
                  <a:srgbClr val="FF0000"/>
                </a:solidFill>
              </a:rPr>
              <a:t>-  Sepsis</a:t>
            </a:r>
            <a:r>
              <a:rPr lang="en-US" sz="11100" dirty="0"/>
              <a:t>, as SIRS plus infection, </a:t>
            </a:r>
            <a:endParaRPr lang="en-US" sz="11100" dirty="0" smtClean="0"/>
          </a:p>
          <a:p>
            <a:pPr marL="0" indent="0" algn="just">
              <a:buNone/>
            </a:pPr>
            <a:r>
              <a:rPr lang="en-US" sz="11100"/>
              <a:t> </a:t>
            </a:r>
            <a:r>
              <a:rPr lang="en-US" sz="11100" smtClean="0">
                <a:solidFill>
                  <a:srgbClr val="FF0000"/>
                </a:solidFill>
              </a:rPr>
              <a:t>- </a:t>
            </a:r>
            <a:r>
              <a:rPr lang="en-US" sz="11100" b="1" smtClean="0">
                <a:solidFill>
                  <a:srgbClr val="FF0000"/>
                </a:solidFill>
              </a:rPr>
              <a:t>Severe </a:t>
            </a:r>
            <a:r>
              <a:rPr lang="en-US" sz="11100" b="1" dirty="0">
                <a:solidFill>
                  <a:srgbClr val="FF0000"/>
                </a:solidFill>
              </a:rPr>
              <a:t>sepsis </a:t>
            </a:r>
            <a:r>
              <a:rPr lang="en-US" sz="11100" dirty="0"/>
              <a:t>as sepsis associated with organ dysfunction, </a:t>
            </a:r>
            <a:r>
              <a:rPr lang="en-US" sz="11100" dirty="0" err="1"/>
              <a:t>hypoperfusion</a:t>
            </a:r>
            <a:r>
              <a:rPr lang="en-US" sz="11100" dirty="0"/>
              <a:t>, or hypotension, </a:t>
            </a:r>
          </a:p>
          <a:p>
            <a:pPr marL="0" indent="0" algn="just">
              <a:buNone/>
            </a:pPr>
            <a:r>
              <a:rPr lang="en-US" sz="11100" dirty="0" smtClean="0"/>
              <a:t> </a:t>
            </a:r>
            <a:r>
              <a:rPr lang="en-US" sz="11100" b="1" dirty="0" smtClean="0">
                <a:solidFill>
                  <a:srgbClr val="FF0000"/>
                </a:solidFill>
              </a:rPr>
              <a:t>- </a:t>
            </a:r>
            <a:r>
              <a:rPr lang="en-US" sz="11100" b="1" dirty="0">
                <a:solidFill>
                  <a:srgbClr val="FF0000"/>
                </a:solidFill>
              </a:rPr>
              <a:t>S</a:t>
            </a:r>
            <a:r>
              <a:rPr lang="en-US" sz="11100" b="1" dirty="0" smtClean="0">
                <a:solidFill>
                  <a:srgbClr val="FF0000"/>
                </a:solidFill>
              </a:rPr>
              <a:t>eptic </a:t>
            </a:r>
            <a:r>
              <a:rPr lang="en-US" sz="11100" b="1" dirty="0">
                <a:solidFill>
                  <a:srgbClr val="FF0000"/>
                </a:solidFill>
              </a:rPr>
              <a:t>shock </a:t>
            </a:r>
            <a:r>
              <a:rPr lang="en-US" sz="11100" dirty="0"/>
              <a:t>as sepsis with arterial hypotension, </a:t>
            </a:r>
            <a:r>
              <a:rPr lang="en-US" sz="11100" i="1" dirty="0">
                <a:solidFill>
                  <a:srgbClr val="0000FF"/>
                </a:solidFill>
              </a:rPr>
              <a:t>despite</a:t>
            </a:r>
            <a:r>
              <a:rPr lang="en-US" sz="11100" dirty="0"/>
              <a:t> adequate fluid resuscitation. </a:t>
            </a:r>
            <a:endParaRPr lang="en-US" sz="11100" dirty="0" smtClean="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a:p>
          <a:p>
            <a:pPr marL="0" indent="0" algn="just">
              <a:buNone/>
            </a:pPr>
            <a:r>
              <a:rPr lang="en-US" i="1" baseline="30000" dirty="0">
                <a:solidFill>
                  <a:srgbClr val="000000"/>
                </a:solidFill>
                <a:latin typeface="BookAntiqua"/>
              </a:rPr>
              <a:t>Bone </a:t>
            </a:r>
            <a:r>
              <a:rPr lang="en-US" i="1" baseline="30000" dirty="0" err="1">
                <a:solidFill>
                  <a:srgbClr val="000000"/>
                </a:solidFill>
                <a:latin typeface="BookAntiqua"/>
              </a:rPr>
              <a:t>RC</a:t>
            </a:r>
            <a:r>
              <a:rPr lang="en-US" i="1" baseline="30000" dirty="0" err="1" smtClean="0">
                <a:solidFill>
                  <a:srgbClr val="000000"/>
                </a:solidFill>
                <a:latin typeface="BookAntiqua"/>
              </a:rPr>
              <a:t>,etal</a:t>
            </a:r>
            <a:r>
              <a:rPr lang="en-US" i="1" baseline="30000" dirty="0" smtClean="0">
                <a:solidFill>
                  <a:srgbClr val="000000"/>
                </a:solidFill>
                <a:latin typeface="BookAntiqua"/>
              </a:rPr>
              <a:t>. </a:t>
            </a:r>
            <a:r>
              <a:rPr lang="en-US" i="1" baseline="30000" dirty="0">
                <a:solidFill>
                  <a:srgbClr val="000000"/>
                </a:solidFill>
                <a:latin typeface="BookAntiqua"/>
              </a:rPr>
              <a:t>Chest. 1992 Jun; 101(6):1644-55.</a:t>
            </a:r>
            <a:endParaRPr lang="en-US" i="1" dirty="0"/>
          </a:p>
          <a:p>
            <a:pPr marL="0" indent="0" algn="just">
              <a:buNone/>
            </a:pPr>
            <a:endParaRPr lang="en-US" dirty="0" smtClean="0"/>
          </a:p>
          <a:p>
            <a:pPr marL="0" indent="0" algn="just">
              <a:buNone/>
            </a:pPr>
            <a:r>
              <a:rPr lang="en-US" dirty="0"/>
              <a:t> </a:t>
            </a:r>
          </a:p>
        </p:txBody>
      </p:sp>
    </p:spTree>
    <p:extLst>
      <p:ext uri="{BB962C8B-B14F-4D97-AF65-F5344CB8AC3E}">
        <p14:creationId xmlns:p14="http://schemas.microsoft.com/office/powerpoint/2010/main" val="373226977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p:txBody>
          <a:bodyPr>
            <a:normAutofit fontScale="92500" lnSpcReduction="20000"/>
          </a:bodyPr>
          <a:lstStyle/>
          <a:p>
            <a:pPr algn="just"/>
            <a:r>
              <a:rPr lang="en-US" dirty="0"/>
              <a:t>Not all patients </a:t>
            </a:r>
            <a:r>
              <a:rPr lang="en-US" dirty="0" err="1"/>
              <a:t>harbouring</a:t>
            </a:r>
            <a:r>
              <a:rPr lang="en-US" dirty="0"/>
              <a:t> infection have sepsis. </a:t>
            </a:r>
            <a:endParaRPr lang="en-US" dirty="0" smtClean="0"/>
          </a:p>
          <a:p>
            <a:pPr algn="just"/>
            <a:endParaRPr lang="en-US" dirty="0"/>
          </a:p>
          <a:p>
            <a:pPr algn="just"/>
            <a:r>
              <a:rPr lang="en-US" dirty="0" smtClean="0"/>
              <a:t>In </a:t>
            </a:r>
            <a:r>
              <a:rPr lang="en-US" dirty="0"/>
              <a:t>fact, a large proportion of patients develop SIRS </a:t>
            </a:r>
            <a:r>
              <a:rPr lang="en-US" dirty="0" smtClean="0"/>
              <a:t>are </a:t>
            </a:r>
            <a:r>
              <a:rPr lang="en-US" dirty="0"/>
              <a:t>secondary to non-infective causes such as acute pancreatitis, severe burns, trauma, transplant organ rejection and autoimmune diseases</a:t>
            </a:r>
            <a:r>
              <a:rPr lang="en-US" dirty="0" smtClean="0"/>
              <a:t>.</a:t>
            </a:r>
          </a:p>
          <a:p>
            <a:pPr algn="just"/>
            <a:endParaRPr lang="en-US" dirty="0"/>
          </a:p>
          <a:p>
            <a:pPr algn="just"/>
            <a:r>
              <a:rPr lang="en-US" dirty="0" smtClean="0"/>
              <a:t> </a:t>
            </a:r>
            <a:r>
              <a:rPr lang="en-US" dirty="0"/>
              <a:t>This has resulted in a </a:t>
            </a:r>
            <a:r>
              <a:rPr lang="en-US" dirty="0">
                <a:solidFill>
                  <a:srgbClr val="FF0000"/>
                </a:solidFill>
              </a:rPr>
              <a:t>divide</a:t>
            </a:r>
            <a:r>
              <a:rPr lang="en-US" dirty="0"/>
              <a:t> which has </a:t>
            </a:r>
            <a:r>
              <a:rPr lang="en-US" i="1" dirty="0">
                <a:solidFill>
                  <a:srgbClr val="0000FF"/>
                </a:solidFill>
              </a:rPr>
              <a:t>sepsis</a:t>
            </a:r>
            <a:r>
              <a:rPr lang="en-US" dirty="0"/>
              <a:t> on one side and </a:t>
            </a:r>
            <a:r>
              <a:rPr lang="en-US" i="1" dirty="0">
                <a:solidFill>
                  <a:srgbClr val="0000FF"/>
                </a:solidFill>
              </a:rPr>
              <a:t>sterile inflammation </a:t>
            </a:r>
            <a:r>
              <a:rPr lang="en-US" dirty="0"/>
              <a:t>on the other. </a:t>
            </a:r>
          </a:p>
          <a:p>
            <a:endParaRPr lang="en-US" dirty="0"/>
          </a:p>
        </p:txBody>
      </p:sp>
    </p:spTree>
    <p:extLst>
      <p:ext uri="{BB962C8B-B14F-4D97-AF65-F5344CB8AC3E}">
        <p14:creationId xmlns:p14="http://schemas.microsoft.com/office/powerpoint/2010/main" val="2581352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p:txBody>
          <a:bodyPr/>
          <a:lstStyle/>
          <a:p>
            <a:pPr algn="just"/>
            <a:r>
              <a:rPr lang="en-US" dirty="0" smtClean="0"/>
              <a:t>If we were to define sepsis by the presence of SIRS criteria plus an infection (proven or suspected), then almost every acutely ill patient meeting the SIRS criteria, has sepsis and sepsis becomes synonymous with infection.</a:t>
            </a:r>
            <a:endParaRPr lang="en-US" dirty="0"/>
          </a:p>
        </p:txBody>
      </p:sp>
    </p:spTree>
    <p:extLst>
      <p:ext uri="{BB962C8B-B14F-4D97-AF65-F5344CB8AC3E}">
        <p14:creationId xmlns:p14="http://schemas.microsoft.com/office/powerpoint/2010/main" val="15723917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 DEFINING SEPSIS </a:t>
            </a:r>
          </a:p>
        </p:txBody>
      </p:sp>
      <p:sp>
        <p:nvSpPr>
          <p:cNvPr id="3" name="Content Placeholder 2"/>
          <p:cNvSpPr>
            <a:spLocks noGrp="1"/>
          </p:cNvSpPr>
          <p:nvPr>
            <p:ph idx="1"/>
          </p:nvPr>
        </p:nvSpPr>
        <p:spPr/>
        <p:txBody>
          <a:bodyPr>
            <a:normAutofit fontScale="92500"/>
          </a:bodyPr>
          <a:lstStyle/>
          <a:p>
            <a:pPr algn="just"/>
            <a:r>
              <a:rPr lang="en-US" dirty="0"/>
              <a:t>Recently, at the </a:t>
            </a:r>
            <a:r>
              <a:rPr lang="en-US" dirty="0" err="1">
                <a:solidFill>
                  <a:srgbClr val="FF0000"/>
                </a:solidFill>
              </a:rPr>
              <a:t>Merinoff</a:t>
            </a:r>
            <a:r>
              <a:rPr lang="en-US" dirty="0">
                <a:solidFill>
                  <a:srgbClr val="FF0000"/>
                </a:solidFill>
              </a:rPr>
              <a:t> Symposium on sepsis</a:t>
            </a:r>
            <a:r>
              <a:rPr lang="en-US" dirty="0"/>
              <a:t>, </a:t>
            </a:r>
            <a:r>
              <a:rPr lang="en-US" dirty="0" smtClean="0"/>
              <a:t>the latest perception of sepsis was defined.</a:t>
            </a:r>
          </a:p>
          <a:p>
            <a:pPr algn="just"/>
            <a:endParaRPr lang="en-US" dirty="0" smtClean="0"/>
          </a:p>
          <a:p>
            <a:pPr algn="just"/>
            <a:r>
              <a:rPr lang="en-US" dirty="0" smtClean="0"/>
              <a:t>Here it </a:t>
            </a:r>
            <a:r>
              <a:rPr lang="en-US" dirty="0" smtClean="0">
                <a:solidFill>
                  <a:srgbClr val="FF0000"/>
                </a:solidFill>
              </a:rPr>
              <a:t>was defined as</a:t>
            </a:r>
            <a:r>
              <a:rPr lang="en-US" dirty="0" smtClean="0"/>
              <a:t>: life threatening condition  </a:t>
            </a:r>
            <a:r>
              <a:rPr lang="en-US" dirty="0"/>
              <a:t>that arose when the body’s response to an infection damages its own </a:t>
            </a:r>
            <a:r>
              <a:rPr lang="en-US" dirty="0" smtClean="0"/>
              <a:t>tissues and organs.</a:t>
            </a:r>
            <a:r>
              <a:rPr lang="en-US" dirty="0"/>
              <a:t/>
            </a:r>
            <a:br>
              <a:rPr lang="en-US" dirty="0"/>
            </a:br>
            <a:endParaRPr lang="en-US" dirty="0" smtClean="0"/>
          </a:p>
          <a:p>
            <a:pPr marL="0" indent="0">
              <a:buNone/>
            </a:pPr>
            <a:r>
              <a:rPr lang="en-US" i="1" baseline="30000" dirty="0" err="1">
                <a:solidFill>
                  <a:srgbClr val="000000"/>
                </a:solidFill>
                <a:latin typeface="BookAntiqua"/>
              </a:rPr>
              <a:t>Czura</a:t>
            </a:r>
            <a:r>
              <a:rPr lang="en-US" i="1" baseline="30000" dirty="0">
                <a:solidFill>
                  <a:srgbClr val="000000"/>
                </a:solidFill>
                <a:latin typeface="BookAntiqua"/>
              </a:rPr>
              <a:t> </a:t>
            </a:r>
            <a:r>
              <a:rPr lang="en-US" i="1" baseline="30000" dirty="0" smtClean="0">
                <a:solidFill>
                  <a:srgbClr val="000000"/>
                </a:solidFill>
                <a:latin typeface="BookAntiqua"/>
              </a:rPr>
              <a:t>CJ. </a:t>
            </a:r>
            <a:r>
              <a:rPr lang="en-US" i="1" baseline="30000" dirty="0" err="1">
                <a:solidFill>
                  <a:srgbClr val="000000"/>
                </a:solidFill>
                <a:latin typeface="BookAntiqua"/>
              </a:rPr>
              <a:t>Mol</a:t>
            </a:r>
            <a:r>
              <a:rPr lang="en-US" i="1" baseline="30000" dirty="0">
                <a:solidFill>
                  <a:srgbClr val="000000"/>
                </a:solidFill>
                <a:latin typeface="BookAntiqua"/>
              </a:rPr>
              <a:t> Med. 2010 May-Jun;</a:t>
            </a:r>
            <a:r>
              <a:rPr lang="en-US" i="1" baseline="30000" dirty="0" smtClean="0">
                <a:solidFill>
                  <a:srgbClr val="000000"/>
                </a:solidFill>
                <a:latin typeface="BookAntiqua"/>
              </a:rPr>
              <a:t>16 (</a:t>
            </a:r>
            <a:r>
              <a:rPr lang="en-US" i="1" baseline="30000" dirty="0">
                <a:solidFill>
                  <a:srgbClr val="000000"/>
                </a:solidFill>
                <a:latin typeface="BookAntiqua"/>
              </a:rPr>
              <a:t>5-6):157-8.</a:t>
            </a:r>
            <a:r>
              <a:rPr lang="en-US" dirty="0"/>
              <a:t/>
            </a:r>
            <a:br>
              <a:rPr lang="en-US" dirty="0"/>
            </a:br>
            <a:endParaRPr lang="en-US" dirty="0" smtClean="0"/>
          </a:p>
          <a:p>
            <a:endParaRPr lang="en-US" dirty="0"/>
          </a:p>
        </p:txBody>
      </p:sp>
    </p:spTree>
    <p:extLst>
      <p:ext uri="{BB962C8B-B14F-4D97-AF65-F5344CB8AC3E}">
        <p14:creationId xmlns:p14="http://schemas.microsoft.com/office/powerpoint/2010/main" val="284913998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STERILE INFLAMMATION </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003275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85000" lnSpcReduction="10000"/>
          </a:bodyPr>
          <a:lstStyle/>
          <a:p>
            <a:pPr algn="just"/>
            <a:r>
              <a:rPr lang="en-US" dirty="0"/>
              <a:t>Sterile inflammation has similarity to microbial induced inflammation and involves </a:t>
            </a:r>
            <a:r>
              <a:rPr lang="en-US" dirty="0" smtClean="0"/>
              <a:t> </a:t>
            </a:r>
            <a:r>
              <a:rPr lang="en-US" dirty="0"/>
              <a:t>recruitment of neutrophils and macrophages that result in pro-inflammatory and anti</a:t>
            </a:r>
            <a:r>
              <a:rPr lang="en-US" dirty="0" smtClean="0"/>
              <a:t>-inflammatory </a:t>
            </a:r>
            <a:r>
              <a:rPr lang="en-US" dirty="0"/>
              <a:t>cytokines and </a:t>
            </a:r>
            <a:r>
              <a:rPr lang="en-US" dirty="0" err="1"/>
              <a:t>chemokines</a:t>
            </a:r>
            <a:r>
              <a:rPr lang="en-US" dirty="0"/>
              <a:t>. </a:t>
            </a:r>
            <a:endParaRPr lang="en-US" dirty="0" smtClean="0"/>
          </a:p>
          <a:p>
            <a:pPr algn="just"/>
            <a:endParaRPr lang="en-US" dirty="0"/>
          </a:p>
          <a:p>
            <a:pPr algn="just"/>
            <a:r>
              <a:rPr lang="en-US" dirty="0" smtClean="0"/>
              <a:t>Uncontrolled </a:t>
            </a:r>
            <a:r>
              <a:rPr lang="en-US" dirty="0"/>
              <a:t>sterile inflammation leads to tissue </a:t>
            </a:r>
            <a:r>
              <a:rPr lang="en-US" dirty="0" smtClean="0"/>
              <a:t>damage </a:t>
            </a:r>
            <a:r>
              <a:rPr lang="en-US" dirty="0"/>
              <a:t>and organ failure</a:t>
            </a:r>
            <a:r>
              <a:rPr lang="en-US" dirty="0" smtClean="0"/>
              <a:t>.</a:t>
            </a:r>
          </a:p>
          <a:p>
            <a:pPr algn="just"/>
            <a:endParaRPr lang="en-US" dirty="0"/>
          </a:p>
          <a:p>
            <a:pPr algn="just"/>
            <a:r>
              <a:rPr lang="en-US" dirty="0" smtClean="0"/>
              <a:t>This </a:t>
            </a:r>
            <a:r>
              <a:rPr lang="en-US" dirty="0"/>
              <a:t>is by way of reactive species formation that results in tissue </a:t>
            </a:r>
            <a:r>
              <a:rPr lang="en-US" dirty="0" smtClean="0"/>
              <a:t>destruction </a:t>
            </a:r>
            <a:r>
              <a:rPr lang="en-US" dirty="0"/>
              <a:t>and fibroblast proliferation with aberrant collagen deposition and fibrosis. </a:t>
            </a:r>
            <a:endParaRPr lang="en-US" dirty="0" smtClean="0"/>
          </a:p>
          <a:p>
            <a:endParaRPr lang="en-US" dirty="0"/>
          </a:p>
        </p:txBody>
      </p:sp>
    </p:spTree>
    <p:extLst>
      <p:ext uri="{BB962C8B-B14F-4D97-AF65-F5344CB8AC3E}">
        <p14:creationId xmlns:p14="http://schemas.microsoft.com/office/powerpoint/2010/main" val="29017018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92500" lnSpcReduction="10000"/>
          </a:bodyPr>
          <a:lstStyle/>
          <a:p>
            <a:pPr algn="just"/>
            <a:r>
              <a:rPr lang="en-US" dirty="0" smtClean="0"/>
              <a:t>Specialized </a:t>
            </a:r>
            <a:r>
              <a:rPr lang="en-US" dirty="0"/>
              <a:t>receptors </a:t>
            </a:r>
            <a:r>
              <a:rPr lang="en-US" dirty="0" smtClean="0"/>
              <a:t>termed: </a:t>
            </a:r>
            <a:r>
              <a:rPr lang="en-US" dirty="0"/>
              <a:t>pattern recognition receptors </a:t>
            </a:r>
            <a:r>
              <a:rPr lang="en-US" dirty="0">
                <a:solidFill>
                  <a:srgbClr val="FF0000"/>
                </a:solidFill>
              </a:rPr>
              <a:t>(</a:t>
            </a:r>
            <a:r>
              <a:rPr lang="en-US" dirty="0" smtClean="0">
                <a:solidFill>
                  <a:srgbClr val="FF0000"/>
                </a:solidFill>
              </a:rPr>
              <a:t>PRRs) </a:t>
            </a:r>
            <a:r>
              <a:rPr lang="en-US" dirty="0"/>
              <a:t>mediate micro-organism sensing, resulting in pro-inflammatory cytokine </a:t>
            </a:r>
            <a:r>
              <a:rPr lang="en-US" dirty="0" err="1"/>
              <a:t>dysregulation</a:t>
            </a:r>
            <a:r>
              <a:rPr lang="en-US" dirty="0"/>
              <a:t>. </a:t>
            </a:r>
            <a:endParaRPr lang="en-US" dirty="0" smtClean="0"/>
          </a:p>
          <a:p>
            <a:pPr algn="just"/>
            <a:endParaRPr lang="en-US" dirty="0"/>
          </a:p>
          <a:p>
            <a:pPr algn="just"/>
            <a:r>
              <a:rPr lang="en-US" dirty="0" smtClean="0"/>
              <a:t>They sense </a:t>
            </a:r>
            <a:r>
              <a:rPr lang="en-US" dirty="0"/>
              <a:t>structural moieties found in the invading organism which are </a:t>
            </a:r>
            <a:r>
              <a:rPr lang="en-US" dirty="0" smtClean="0"/>
              <a:t>called: </a:t>
            </a:r>
            <a:r>
              <a:rPr lang="en-US" dirty="0"/>
              <a:t>pathogen associated molecular patterns or </a:t>
            </a:r>
            <a:r>
              <a:rPr lang="en-US" dirty="0">
                <a:solidFill>
                  <a:srgbClr val="FF0000"/>
                </a:solidFill>
              </a:rPr>
              <a:t>PAMPs. </a:t>
            </a:r>
            <a:endParaRPr lang="en-US" dirty="0" smtClean="0">
              <a:solidFill>
                <a:srgbClr val="FF0000"/>
              </a:solidFill>
            </a:endParaRPr>
          </a:p>
          <a:p>
            <a:pPr marL="0" indent="0" algn="just">
              <a:buNone/>
            </a:pPr>
            <a:endParaRPr lang="en-US" i="1" dirty="0" smtClean="0">
              <a:solidFill>
                <a:srgbClr val="FF0000"/>
              </a:solidFill>
            </a:endParaRPr>
          </a:p>
          <a:p>
            <a:pPr marL="0" indent="0" algn="just">
              <a:buNone/>
            </a:pPr>
            <a:r>
              <a:rPr lang="en-US" i="1" baseline="30000" dirty="0">
                <a:solidFill>
                  <a:srgbClr val="000000"/>
                </a:solidFill>
                <a:latin typeface="BookAntiqua"/>
              </a:rPr>
              <a:t>Takeuchi, O., </a:t>
            </a:r>
            <a:r>
              <a:rPr lang="en-US" i="1" baseline="30000" dirty="0" smtClean="0">
                <a:solidFill>
                  <a:srgbClr val="000000"/>
                </a:solidFill>
                <a:latin typeface="BookAntiqua"/>
              </a:rPr>
              <a:t>et al 140</a:t>
            </a:r>
            <a:r>
              <a:rPr lang="en-US" i="1" baseline="30000" dirty="0">
                <a:solidFill>
                  <a:srgbClr val="000000"/>
                </a:solidFill>
                <a:latin typeface="BookAntiqua"/>
              </a:rPr>
              <a:t>, 805– 820 (2010).</a:t>
            </a:r>
            <a:endParaRPr lang="en-US" i="1" dirty="0">
              <a:solidFill>
                <a:srgbClr val="FF0000"/>
              </a:solidFill>
            </a:endParaRPr>
          </a:p>
        </p:txBody>
      </p:sp>
    </p:spTree>
    <p:extLst>
      <p:ext uri="{BB962C8B-B14F-4D97-AF65-F5344CB8AC3E}">
        <p14:creationId xmlns:p14="http://schemas.microsoft.com/office/powerpoint/2010/main" val="13137472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85000" lnSpcReduction="20000"/>
          </a:bodyPr>
          <a:lstStyle/>
          <a:p>
            <a:pPr algn="just"/>
            <a:r>
              <a:rPr lang="en-US" dirty="0"/>
              <a:t>There are 5 classes of </a:t>
            </a:r>
            <a:r>
              <a:rPr lang="en-US" dirty="0">
                <a:solidFill>
                  <a:srgbClr val="FF0000"/>
                </a:solidFill>
              </a:rPr>
              <a:t>PRR’s</a:t>
            </a:r>
            <a:r>
              <a:rPr lang="en-US" dirty="0"/>
              <a:t> that </a:t>
            </a:r>
            <a:r>
              <a:rPr lang="en-US" dirty="0" smtClean="0"/>
              <a:t>include: </a:t>
            </a:r>
          </a:p>
          <a:p>
            <a:pPr algn="just"/>
            <a:r>
              <a:rPr lang="en-US" dirty="0" smtClean="0"/>
              <a:t>(1) </a:t>
            </a:r>
            <a:r>
              <a:rPr lang="en-US" dirty="0" smtClean="0">
                <a:solidFill>
                  <a:srgbClr val="FF0000"/>
                </a:solidFill>
              </a:rPr>
              <a:t>TLRs:</a:t>
            </a:r>
            <a:r>
              <a:rPr lang="en-US" dirty="0" smtClean="0"/>
              <a:t> </a:t>
            </a:r>
            <a:r>
              <a:rPr lang="en-US" dirty="0"/>
              <a:t>Toll like </a:t>
            </a:r>
            <a:r>
              <a:rPr lang="en-US" dirty="0" smtClean="0"/>
              <a:t>receptors (</a:t>
            </a:r>
            <a:r>
              <a:rPr lang="en-US" dirty="0" err="1"/>
              <a:t>transmembrane</a:t>
            </a:r>
            <a:r>
              <a:rPr lang="en-US" dirty="0"/>
              <a:t> proteins at the cell surface/in endosomes)</a:t>
            </a:r>
            <a:r>
              <a:rPr lang="en-US" dirty="0" smtClean="0"/>
              <a:t>,</a:t>
            </a:r>
          </a:p>
          <a:p>
            <a:pPr algn="just"/>
            <a:r>
              <a:rPr lang="en-US" dirty="0" smtClean="0"/>
              <a:t>(2)  </a:t>
            </a:r>
            <a:r>
              <a:rPr lang="en-US" dirty="0" smtClean="0">
                <a:solidFill>
                  <a:srgbClr val="FF0000"/>
                </a:solidFill>
              </a:rPr>
              <a:t>RIG</a:t>
            </a:r>
            <a:r>
              <a:rPr lang="en-US" dirty="0" smtClean="0"/>
              <a:t> </a:t>
            </a:r>
            <a:r>
              <a:rPr lang="en-US" dirty="0" smtClean="0">
                <a:solidFill>
                  <a:srgbClr val="FF0000"/>
                </a:solidFill>
              </a:rPr>
              <a:t>LRs</a:t>
            </a:r>
            <a:r>
              <a:rPr lang="en-US" dirty="0" smtClean="0"/>
              <a:t>: </a:t>
            </a:r>
            <a:r>
              <a:rPr lang="en-US" dirty="0"/>
              <a:t>(located </a:t>
            </a:r>
            <a:r>
              <a:rPr lang="en-US" dirty="0" err="1"/>
              <a:t>intracellularly</a:t>
            </a:r>
            <a:r>
              <a:rPr lang="en-US" dirty="0"/>
              <a:t>)</a:t>
            </a:r>
            <a:r>
              <a:rPr lang="en-US" dirty="0" smtClean="0"/>
              <a:t>,</a:t>
            </a:r>
          </a:p>
          <a:p>
            <a:pPr algn="just"/>
            <a:r>
              <a:rPr lang="en-US" dirty="0" smtClean="0"/>
              <a:t> (3) </a:t>
            </a:r>
            <a:r>
              <a:rPr lang="en-US" dirty="0" smtClean="0">
                <a:solidFill>
                  <a:srgbClr val="FF0000"/>
                </a:solidFill>
              </a:rPr>
              <a:t>NOD LRs</a:t>
            </a:r>
            <a:r>
              <a:rPr lang="en-US" dirty="0" smtClean="0"/>
              <a:t>: </a:t>
            </a:r>
            <a:r>
              <a:rPr lang="en-US" dirty="0"/>
              <a:t>(located in the cytoplasm)</a:t>
            </a:r>
            <a:r>
              <a:rPr lang="en-US" dirty="0" smtClean="0"/>
              <a:t>,</a:t>
            </a:r>
          </a:p>
          <a:p>
            <a:pPr algn="just"/>
            <a:r>
              <a:rPr lang="en-US" dirty="0" smtClean="0"/>
              <a:t>(4)</a:t>
            </a:r>
            <a:r>
              <a:rPr lang="en-US" dirty="0">
                <a:solidFill>
                  <a:srgbClr val="FF0000"/>
                </a:solidFill>
              </a:rPr>
              <a:t> </a:t>
            </a:r>
            <a:r>
              <a:rPr lang="en-US" dirty="0" smtClean="0">
                <a:solidFill>
                  <a:srgbClr val="FF0000"/>
                </a:solidFill>
              </a:rPr>
              <a:t>CLRs:</a:t>
            </a:r>
            <a:r>
              <a:rPr lang="en-US" dirty="0" smtClean="0"/>
              <a:t> </a:t>
            </a:r>
            <a:r>
              <a:rPr lang="en-US" dirty="0"/>
              <a:t>C type </a:t>
            </a:r>
            <a:r>
              <a:rPr lang="en-US" dirty="0" err="1"/>
              <a:t>lectin</a:t>
            </a:r>
            <a:r>
              <a:rPr lang="en-US" dirty="0"/>
              <a:t> </a:t>
            </a:r>
            <a:r>
              <a:rPr lang="en-US" dirty="0" smtClean="0"/>
              <a:t>receptors: (</a:t>
            </a:r>
            <a:r>
              <a:rPr lang="en-US" dirty="0" err="1" smtClean="0"/>
              <a:t>transmembrane</a:t>
            </a:r>
            <a:r>
              <a:rPr lang="en-US" dirty="0" smtClean="0"/>
              <a:t> </a:t>
            </a:r>
            <a:r>
              <a:rPr lang="en-US" dirty="0"/>
              <a:t>receptors with carbohydrate binding domain) and absence in melanoma </a:t>
            </a:r>
            <a:endParaRPr lang="en-US" dirty="0" smtClean="0"/>
          </a:p>
          <a:p>
            <a:pPr algn="just"/>
            <a:r>
              <a:rPr lang="en-US" dirty="0" smtClean="0"/>
              <a:t>(5)</a:t>
            </a:r>
            <a:r>
              <a:rPr lang="en-US" dirty="0"/>
              <a:t> </a:t>
            </a:r>
            <a:r>
              <a:rPr lang="en-US" dirty="0" smtClean="0">
                <a:solidFill>
                  <a:srgbClr val="FF0000"/>
                </a:solidFill>
              </a:rPr>
              <a:t>AIM2 LRs</a:t>
            </a:r>
            <a:r>
              <a:rPr lang="en-US" dirty="0" smtClean="0"/>
              <a:t>, </a:t>
            </a:r>
            <a:r>
              <a:rPr lang="en-US" dirty="0"/>
              <a:t>consisting of </a:t>
            </a:r>
            <a:r>
              <a:rPr lang="en-US" dirty="0" err="1"/>
              <a:t>pyrin</a:t>
            </a:r>
            <a:r>
              <a:rPr lang="en-US" dirty="0"/>
              <a:t> domain and DNA binding domain involved in intracellular microbial DNA detection) like receptors. </a:t>
            </a:r>
          </a:p>
          <a:p>
            <a:endParaRPr lang="en-US" dirty="0"/>
          </a:p>
        </p:txBody>
      </p:sp>
    </p:spTree>
    <p:extLst>
      <p:ext uri="{BB962C8B-B14F-4D97-AF65-F5344CB8AC3E}">
        <p14:creationId xmlns:p14="http://schemas.microsoft.com/office/powerpoint/2010/main" val="201881839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70000" lnSpcReduction="20000"/>
          </a:bodyPr>
          <a:lstStyle/>
          <a:p>
            <a:pPr algn="just"/>
            <a:r>
              <a:rPr lang="en-US" dirty="0"/>
              <a:t>Activation of these receptors promote down-stream </a:t>
            </a:r>
            <a:r>
              <a:rPr lang="en-US" dirty="0" err="1"/>
              <a:t>signalling</a:t>
            </a:r>
            <a:r>
              <a:rPr lang="en-US" dirty="0"/>
              <a:t> pathways </a:t>
            </a:r>
            <a:r>
              <a:rPr lang="en-US" dirty="0" smtClean="0"/>
              <a:t>like: </a:t>
            </a:r>
            <a:r>
              <a:rPr lang="en-US" dirty="0"/>
              <a:t>nuclear factor </a:t>
            </a:r>
            <a:r>
              <a:rPr lang="en-US" dirty="0" err="1">
                <a:solidFill>
                  <a:srgbClr val="FF0000"/>
                </a:solidFill>
              </a:rPr>
              <a:t>kB</a:t>
            </a:r>
            <a:r>
              <a:rPr lang="en-US" dirty="0"/>
              <a:t>, mitogen activated protein kinase </a:t>
            </a:r>
            <a:r>
              <a:rPr lang="en-US" dirty="0" smtClean="0">
                <a:solidFill>
                  <a:srgbClr val="FF0000"/>
                </a:solidFill>
              </a:rPr>
              <a:t>MAPK</a:t>
            </a:r>
            <a:r>
              <a:rPr lang="en-US" dirty="0" smtClean="0"/>
              <a:t> and </a:t>
            </a:r>
            <a:r>
              <a:rPr lang="en-US" dirty="0"/>
              <a:t>type I interferon </a:t>
            </a:r>
            <a:r>
              <a:rPr lang="en-US" dirty="0" smtClean="0">
                <a:solidFill>
                  <a:srgbClr val="FF0000"/>
                </a:solidFill>
              </a:rPr>
              <a:t>INF1</a:t>
            </a:r>
            <a:r>
              <a:rPr lang="en-US" dirty="0" smtClean="0"/>
              <a:t> resulting </a:t>
            </a:r>
            <a:r>
              <a:rPr lang="en-US" dirty="0"/>
              <a:t>in up-regulation of pro- inflammatory cytokine and </a:t>
            </a:r>
            <a:r>
              <a:rPr lang="en-US" dirty="0" err="1"/>
              <a:t>chemokines</a:t>
            </a:r>
            <a:r>
              <a:rPr lang="en-US" dirty="0"/>
              <a:t>. </a:t>
            </a:r>
          </a:p>
          <a:p>
            <a:pPr algn="just"/>
            <a:endParaRPr lang="en-US" dirty="0" smtClean="0"/>
          </a:p>
          <a:p>
            <a:pPr algn="just"/>
            <a:r>
              <a:rPr lang="en-US" dirty="0" smtClean="0"/>
              <a:t>Apart </a:t>
            </a:r>
            <a:r>
              <a:rPr lang="en-US" dirty="0"/>
              <a:t>from infectious particles, PRR recognizes non infectious agents also that cause tissue destruction and other endogenous molecules released during cell injury. </a:t>
            </a:r>
            <a:endParaRPr lang="en-US" dirty="0" smtClean="0"/>
          </a:p>
          <a:p>
            <a:pPr algn="just"/>
            <a:endParaRPr lang="en-US" dirty="0"/>
          </a:p>
          <a:p>
            <a:pPr algn="just"/>
            <a:r>
              <a:rPr lang="en-US" dirty="0" smtClean="0"/>
              <a:t>These </a:t>
            </a:r>
            <a:r>
              <a:rPr lang="en-US" dirty="0"/>
              <a:t>endogenous molecules are termed damage associated molecular patterns or </a:t>
            </a:r>
            <a:r>
              <a:rPr lang="en-US" dirty="0">
                <a:solidFill>
                  <a:srgbClr val="FF0000"/>
                </a:solidFill>
              </a:rPr>
              <a:t>DAMPs</a:t>
            </a:r>
            <a:r>
              <a:rPr lang="en-US" dirty="0"/>
              <a:t> and are host derived non microbial stimuli that activate pro- inflammatory pathways. </a:t>
            </a:r>
            <a:endParaRPr lang="en-US" dirty="0" smtClean="0"/>
          </a:p>
          <a:p>
            <a:pPr algn="just"/>
            <a:endParaRPr lang="en-US" dirty="0"/>
          </a:p>
          <a:p>
            <a:pPr marL="0" indent="0" algn="just">
              <a:buNone/>
            </a:pPr>
            <a:r>
              <a:rPr lang="en-US" i="1" baseline="30000" dirty="0">
                <a:solidFill>
                  <a:srgbClr val="000000"/>
                </a:solidFill>
                <a:latin typeface="BookAntiqua"/>
              </a:rPr>
              <a:t>Zhang, Q. et al</a:t>
            </a:r>
            <a:r>
              <a:rPr lang="en-US" i="1" baseline="30000" dirty="0" smtClean="0">
                <a:solidFill>
                  <a:srgbClr val="000000"/>
                </a:solidFill>
                <a:latin typeface="BookAntiqua"/>
              </a:rPr>
              <a:t>.. </a:t>
            </a:r>
            <a:r>
              <a:rPr lang="en-US" i="1" baseline="30000" dirty="0">
                <a:solidFill>
                  <a:srgbClr val="000000"/>
                </a:solidFill>
                <a:latin typeface="BookAntiqua"/>
              </a:rPr>
              <a:t>Nature 464, 104–107 (2010)</a:t>
            </a:r>
            <a:endParaRPr lang="en-US" i="1" dirty="0"/>
          </a:p>
        </p:txBody>
      </p:sp>
    </p:spTree>
    <p:extLst>
      <p:ext uri="{BB962C8B-B14F-4D97-AF65-F5344CB8AC3E}">
        <p14:creationId xmlns:p14="http://schemas.microsoft.com/office/powerpoint/2010/main" val="4919614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70000" lnSpcReduction="20000"/>
          </a:bodyPr>
          <a:lstStyle/>
          <a:p>
            <a:pPr algn="just"/>
            <a:r>
              <a:rPr lang="en-US" dirty="0" smtClean="0"/>
              <a:t>Even </a:t>
            </a:r>
            <a:r>
              <a:rPr lang="en-US" dirty="0"/>
              <a:t>though heterogeneous, DAMPs still promote uniform sterile inflammatory responses to stimuli by PPR activation, direct activation of inflammation by receptors that are not conventionally associated with microbial recognition through release of intracellular cytokines. </a:t>
            </a:r>
            <a:endParaRPr lang="en-US" dirty="0" smtClean="0"/>
          </a:p>
          <a:p>
            <a:pPr algn="just"/>
            <a:endParaRPr lang="en-US" dirty="0"/>
          </a:p>
          <a:p>
            <a:pPr algn="just"/>
            <a:r>
              <a:rPr lang="en-US" dirty="0" smtClean="0"/>
              <a:t>Toll </a:t>
            </a:r>
            <a:r>
              <a:rPr lang="en-US" dirty="0"/>
              <a:t>like receptors recognize endogenous molecules apart from PAMPs</a:t>
            </a:r>
            <a:r>
              <a:rPr lang="en-US" dirty="0" smtClean="0"/>
              <a:t>.</a:t>
            </a:r>
          </a:p>
          <a:p>
            <a:pPr marL="0" indent="0" algn="just">
              <a:buNone/>
            </a:pPr>
            <a:endParaRPr lang="en-US" dirty="0" smtClean="0"/>
          </a:p>
          <a:p>
            <a:pPr algn="just"/>
            <a:r>
              <a:rPr lang="en-US" dirty="0" smtClean="0"/>
              <a:t>These matrix </a:t>
            </a:r>
            <a:r>
              <a:rPr lang="en-US" dirty="0"/>
              <a:t>and </a:t>
            </a:r>
            <a:r>
              <a:rPr lang="en-US" dirty="0" smtClean="0"/>
              <a:t>include: </a:t>
            </a:r>
            <a:r>
              <a:rPr lang="en-US" dirty="0"/>
              <a:t>intracellular proteins like heat shock </a:t>
            </a:r>
            <a:r>
              <a:rPr lang="en-US" dirty="0" smtClean="0"/>
              <a:t>protein</a:t>
            </a:r>
            <a:r>
              <a:rPr lang="en-US" dirty="0" smtClean="0">
                <a:solidFill>
                  <a:srgbClr val="FF0000"/>
                </a:solidFill>
              </a:rPr>
              <a:t> HSP </a:t>
            </a:r>
            <a:r>
              <a:rPr lang="en-US" dirty="0" smtClean="0"/>
              <a:t>, </a:t>
            </a:r>
            <a:r>
              <a:rPr lang="en-US" dirty="0"/>
              <a:t>S100 protein, uric acid, </a:t>
            </a:r>
            <a:r>
              <a:rPr lang="en-US" dirty="0" smtClean="0"/>
              <a:t> </a:t>
            </a:r>
            <a:r>
              <a:rPr lang="en-US" dirty="0">
                <a:solidFill>
                  <a:srgbClr val="FF0000"/>
                </a:solidFill>
              </a:rPr>
              <a:t>HMGB2</a:t>
            </a:r>
            <a:r>
              <a:rPr lang="en-US" dirty="0"/>
              <a:t> and nucleic acids as well as extracellular components like </a:t>
            </a:r>
            <a:r>
              <a:rPr lang="en-US" dirty="0" err="1"/>
              <a:t>hyluronan</a:t>
            </a:r>
            <a:r>
              <a:rPr lang="en-US" dirty="0"/>
              <a:t> and </a:t>
            </a:r>
            <a:r>
              <a:rPr lang="en-US" dirty="0" smtClean="0"/>
              <a:t>heparin. </a:t>
            </a:r>
          </a:p>
          <a:p>
            <a:pPr marL="0" indent="0" algn="just">
              <a:buNone/>
            </a:pPr>
            <a:r>
              <a:rPr lang="en-US" dirty="0"/>
              <a:t/>
            </a:r>
            <a:br>
              <a:rPr lang="en-US" dirty="0"/>
            </a:br>
            <a:endParaRPr lang="en-US" dirty="0" smtClean="0"/>
          </a:p>
          <a:p>
            <a:endParaRPr lang="en-US" dirty="0"/>
          </a:p>
        </p:txBody>
      </p:sp>
    </p:spTree>
    <p:extLst>
      <p:ext uri="{BB962C8B-B14F-4D97-AF65-F5344CB8AC3E}">
        <p14:creationId xmlns:p14="http://schemas.microsoft.com/office/powerpoint/2010/main" val="75648373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STERILE INFLAMMATION </a:t>
            </a:r>
          </a:p>
        </p:txBody>
      </p:sp>
      <p:sp>
        <p:nvSpPr>
          <p:cNvPr id="3" name="Content Placeholder 2"/>
          <p:cNvSpPr>
            <a:spLocks noGrp="1"/>
          </p:cNvSpPr>
          <p:nvPr>
            <p:ph idx="1"/>
          </p:nvPr>
        </p:nvSpPr>
        <p:spPr/>
        <p:txBody>
          <a:bodyPr>
            <a:normAutofit fontScale="92500" lnSpcReduction="20000"/>
          </a:bodyPr>
          <a:lstStyle/>
          <a:p>
            <a:pPr algn="just"/>
            <a:r>
              <a:rPr lang="en-US" dirty="0" smtClean="0"/>
              <a:t>TLR4 mediates </a:t>
            </a:r>
            <a:r>
              <a:rPr lang="en-US" dirty="0"/>
              <a:t>inflammatory responses to free fatty acids, which are elevated in cytokine production within the sterile environment of liver. </a:t>
            </a:r>
            <a:endParaRPr lang="en-US" dirty="0" smtClean="0"/>
          </a:p>
          <a:p>
            <a:pPr algn="just"/>
            <a:endParaRPr lang="en-US" dirty="0"/>
          </a:p>
          <a:p>
            <a:pPr algn="just"/>
            <a:r>
              <a:rPr lang="en-US" dirty="0" smtClean="0"/>
              <a:t>This </a:t>
            </a:r>
            <a:r>
              <a:rPr lang="en-US" dirty="0"/>
              <a:t>activation is mediated </a:t>
            </a:r>
            <a:r>
              <a:rPr lang="en-US" dirty="0" smtClean="0"/>
              <a:t>by mediators </a:t>
            </a:r>
            <a:r>
              <a:rPr lang="en-US" dirty="0"/>
              <a:t>of sterile inflammation through </a:t>
            </a:r>
            <a:r>
              <a:rPr lang="en-US" dirty="0">
                <a:solidFill>
                  <a:srgbClr val="FF0000"/>
                </a:solidFill>
              </a:rPr>
              <a:t>IL-1 receptor</a:t>
            </a:r>
            <a:r>
              <a:rPr lang="en-US" dirty="0"/>
              <a:t>. </a:t>
            </a:r>
            <a:endParaRPr lang="en-US" dirty="0" smtClean="0"/>
          </a:p>
          <a:p>
            <a:pPr algn="just"/>
            <a:endParaRPr lang="en-US" dirty="0"/>
          </a:p>
          <a:p>
            <a:pPr algn="just"/>
            <a:r>
              <a:rPr lang="en-US" dirty="0" smtClean="0"/>
              <a:t>In </a:t>
            </a:r>
            <a:r>
              <a:rPr lang="en-US" dirty="0"/>
              <a:t>animal models, deficiency of IL- 1 receptor decreased </a:t>
            </a:r>
            <a:r>
              <a:rPr lang="en-US" dirty="0" err="1"/>
              <a:t>neutrophilic</a:t>
            </a:r>
            <a:r>
              <a:rPr lang="en-US" dirty="0"/>
              <a:t> activity and inflammation in liver after acetaminophen induced damage. </a:t>
            </a:r>
            <a:endParaRPr lang="en-US" dirty="0" smtClean="0"/>
          </a:p>
          <a:p>
            <a:endParaRPr lang="en-US" dirty="0"/>
          </a:p>
        </p:txBody>
      </p:sp>
    </p:spTree>
    <p:extLst>
      <p:ext uri="{BB962C8B-B14F-4D97-AF65-F5344CB8AC3E}">
        <p14:creationId xmlns:p14="http://schemas.microsoft.com/office/powerpoint/2010/main" val="170941721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STERILE INFLAMMATION AND THE INFLAMMASOME </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0834898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STERILE INFLAMMATION AND THE INFLAMMASOME </a:t>
            </a:r>
          </a:p>
        </p:txBody>
      </p:sp>
      <p:sp>
        <p:nvSpPr>
          <p:cNvPr id="3" name="Content Placeholder 2"/>
          <p:cNvSpPr>
            <a:spLocks noGrp="1"/>
          </p:cNvSpPr>
          <p:nvPr>
            <p:ph idx="1"/>
          </p:nvPr>
        </p:nvSpPr>
        <p:spPr/>
        <p:txBody>
          <a:bodyPr>
            <a:normAutofit fontScale="62500" lnSpcReduction="20000"/>
          </a:bodyPr>
          <a:lstStyle/>
          <a:p>
            <a:pPr algn="just"/>
            <a:r>
              <a:rPr lang="en-US" dirty="0"/>
              <a:t>The </a:t>
            </a:r>
            <a:r>
              <a:rPr lang="en-US" dirty="0" err="1"/>
              <a:t>inflammasome</a:t>
            </a:r>
            <a:r>
              <a:rPr lang="en-US" dirty="0"/>
              <a:t> is a </a:t>
            </a:r>
            <a:r>
              <a:rPr lang="en-US" dirty="0" err="1"/>
              <a:t>multiprotein</a:t>
            </a:r>
            <a:r>
              <a:rPr lang="en-US" dirty="0"/>
              <a:t> complex which consists of a </a:t>
            </a:r>
            <a:r>
              <a:rPr lang="en-US" dirty="0" smtClean="0"/>
              <a:t>(1) sensor </a:t>
            </a:r>
            <a:r>
              <a:rPr lang="en-US" dirty="0"/>
              <a:t>and an </a:t>
            </a:r>
            <a:r>
              <a:rPr lang="en-US" dirty="0" smtClean="0"/>
              <a:t> (2) adapter </a:t>
            </a:r>
            <a:r>
              <a:rPr lang="en-US" dirty="0"/>
              <a:t>protein and </a:t>
            </a:r>
            <a:r>
              <a:rPr lang="en-US" dirty="0" smtClean="0"/>
              <a:t>(3) the </a:t>
            </a:r>
            <a:r>
              <a:rPr lang="en-US" dirty="0"/>
              <a:t>inflammatory protease </a:t>
            </a:r>
            <a:r>
              <a:rPr lang="en-US" i="1" dirty="0">
                <a:solidFill>
                  <a:srgbClr val="FF0000"/>
                </a:solidFill>
              </a:rPr>
              <a:t>caspase-1.</a:t>
            </a:r>
            <a:r>
              <a:rPr lang="en-US" dirty="0"/>
              <a:t> </a:t>
            </a:r>
            <a:endParaRPr lang="en-US" dirty="0" smtClean="0"/>
          </a:p>
          <a:p>
            <a:pPr algn="just"/>
            <a:endParaRPr lang="en-US" dirty="0"/>
          </a:p>
          <a:p>
            <a:pPr algn="just"/>
            <a:r>
              <a:rPr lang="en-US" dirty="0" smtClean="0"/>
              <a:t>Ultimate </a:t>
            </a:r>
            <a:r>
              <a:rPr lang="en-US" dirty="0"/>
              <a:t>effect in </a:t>
            </a:r>
            <a:r>
              <a:rPr lang="en-US" dirty="0" err="1"/>
              <a:t>inflammasome</a:t>
            </a:r>
            <a:r>
              <a:rPr lang="en-US" dirty="0"/>
              <a:t> </a:t>
            </a:r>
            <a:r>
              <a:rPr lang="en-US" dirty="0" smtClean="0"/>
              <a:t>assembly is: </a:t>
            </a:r>
            <a:r>
              <a:rPr lang="en-US" dirty="0"/>
              <a:t>activation of </a:t>
            </a:r>
            <a:r>
              <a:rPr lang="en-US" i="1" dirty="0">
                <a:solidFill>
                  <a:srgbClr val="FF0000"/>
                </a:solidFill>
              </a:rPr>
              <a:t>caspase-1</a:t>
            </a:r>
            <a:r>
              <a:rPr lang="en-US" dirty="0"/>
              <a:t> which in turn leads to activation of </a:t>
            </a:r>
            <a:r>
              <a:rPr lang="en-US" b="1" dirty="0">
                <a:solidFill>
                  <a:srgbClr val="0000FF"/>
                </a:solidFill>
              </a:rPr>
              <a:t>interleukin-1β </a:t>
            </a:r>
            <a:r>
              <a:rPr lang="en-US" dirty="0"/>
              <a:t>and </a:t>
            </a:r>
            <a:r>
              <a:rPr lang="en-US" b="1" dirty="0" smtClean="0">
                <a:solidFill>
                  <a:srgbClr val="0000FF"/>
                </a:solidFill>
              </a:rPr>
              <a:t>IL</a:t>
            </a:r>
            <a:r>
              <a:rPr lang="en-US" b="1" dirty="0">
                <a:solidFill>
                  <a:srgbClr val="0000FF"/>
                </a:solidFill>
              </a:rPr>
              <a:t>-18</a:t>
            </a:r>
            <a:r>
              <a:rPr lang="en-US" dirty="0"/>
              <a:t>. </a:t>
            </a:r>
            <a:endParaRPr lang="en-US" dirty="0" smtClean="0"/>
          </a:p>
          <a:p>
            <a:pPr algn="just"/>
            <a:endParaRPr lang="en-US" dirty="0"/>
          </a:p>
          <a:p>
            <a:pPr algn="just"/>
            <a:r>
              <a:rPr lang="en-US" dirty="0" smtClean="0"/>
              <a:t>The </a:t>
            </a:r>
            <a:r>
              <a:rPr lang="en-US" dirty="0"/>
              <a:t>receptors that are associated with </a:t>
            </a:r>
            <a:r>
              <a:rPr lang="en-US" dirty="0" err="1" smtClean="0"/>
              <a:t>inflammasome</a:t>
            </a:r>
            <a:r>
              <a:rPr lang="en-US" dirty="0" smtClean="0"/>
              <a:t> formation </a:t>
            </a:r>
            <a:r>
              <a:rPr lang="en-US" dirty="0"/>
              <a:t>are </a:t>
            </a:r>
            <a:r>
              <a:rPr lang="en-US" b="1" dirty="0"/>
              <a:t>4</a:t>
            </a:r>
            <a:r>
              <a:rPr lang="en-US" dirty="0"/>
              <a:t> in number a</a:t>
            </a:r>
            <a:r>
              <a:rPr lang="en-US" dirty="0" smtClean="0"/>
              <a:t>nd include: 3 Nod </a:t>
            </a:r>
            <a:r>
              <a:rPr lang="en-US" dirty="0"/>
              <a:t>like receptor family proteins </a:t>
            </a:r>
            <a:r>
              <a:rPr lang="en-US" dirty="0" smtClean="0">
                <a:solidFill>
                  <a:srgbClr val="FF0000"/>
                </a:solidFill>
              </a:rPr>
              <a:t>NLR</a:t>
            </a:r>
            <a:r>
              <a:rPr lang="en-US" dirty="0" smtClean="0"/>
              <a:t> (</a:t>
            </a:r>
            <a:r>
              <a:rPr lang="en-US" dirty="0"/>
              <a:t>NLRP1 NLRP3 and NLRC4) and </a:t>
            </a:r>
            <a:r>
              <a:rPr lang="en-US" dirty="0">
                <a:solidFill>
                  <a:srgbClr val="FF0000"/>
                </a:solidFill>
              </a:rPr>
              <a:t>AIM2</a:t>
            </a:r>
            <a:r>
              <a:rPr lang="en-US" dirty="0"/>
              <a:t>, a receptor of </a:t>
            </a:r>
            <a:r>
              <a:rPr lang="en-US" dirty="0">
                <a:solidFill>
                  <a:srgbClr val="FF0000"/>
                </a:solidFill>
              </a:rPr>
              <a:t>HIN</a:t>
            </a:r>
            <a:r>
              <a:rPr lang="en-US" dirty="0"/>
              <a:t> family of proteins. </a:t>
            </a:r>
            <a:endParaRPr lang="en-US" dirty="0" smtClean="0"/>
          </a:p>
          <a:p>
            <a:pPr algn="just"/>
            <a:endParaRPr lang="en-US" dirty="0"/>
          </a:p>
          <a:p>
            <a:pPr algn="just"/>
            <a:r>
              <a:rPr lang="en-US" dirty="0" smtClean="0">
                <a:solidFill>
                  <a:srgbClr val="0000FF"/>
                </a:solidFill>
              </a:rPr>
              <a:t>Out </a:t>
            </a:r>
            <a:r>
              <a:rPr lang="en-US" dirty="0">
                <a:solidFill>
                  <a:srgbClr val="0000FF"/>
                </a:solidFill>
              </a:rPr>
              <a:t>of these</a:t>
            </a:r>
            <a:r>
              <a:rPr lang="en-US" dirty="0"/>
              <a:t>, </a:t>
            </a:r>
            <a:r>
              <a:rPr lang="en-US" dirty="0">
                <a:solidFill>
                  <a:srgbClr val="FF0000"/>
                </a:solidFill>
              </a:rPr>
              <a:t>NLRP3</a:t>
            </a:r>
            <a:r>
              <a:rPr lang="en-US" dirty="0"/>
              <a:t> </a:t>
            </a:r>
            <a:r>
              <a:rPr lang="en-US" dirty="0" err="1"/>
              <a:t>inflammasome</a:t>
            </a:r>
            <a:r>
              <a:rPr lang="en-US" dirty="0"/>
              <a:t> formation is of utmost importance </a:t>
            </a:r>
            <a:r>
              <a:rPr lang="en-US" dirty="0" smtClean="0"/>
              <a:t>and has </a:t>
            </a:r>
            <a:r>
              <a:rPr lang="en-US" dirty="0"/>
              <a:t>been studied extensively. </a:t>
            </a:r>
            <a:endParaRPr lang="en-US" dirty="0" smtClean="0"/>
          </a:p>
          <a:p>
            <a:pPr marL="0" indent="0" algn="just">
              <a:buNone/>
            </a:pPr>
            <a:endParaRPr lang="en-US" sz="3800" i="1" dirty="0" smtClean="0"/>
          </a:p>
          <a:p>
            <a:pPr marL="0" indent="0" algn="just">
              <a:buNone/>
            </a:pPr>
            <a:r>
              <a:rPr lang="en-US" sz="3800" i="1" baseline="30000" dirty="0" err="1">
                <a:solidFill>
                  <a:srgbClr val="000000"/>
                </a:solidFill>
                <a:latin typeface="BookAntiqua"/>
              </a:rPr>
              <a:t>Duewell</a:t>
            </a:r>
            <a:r>
              <a:rPr lang="en-US" sz="3800" i="1" baseline="30000" dirty="0">
                <a:solidFill>
                  <a:srgbClr val="000000"/>
                </a:solidFill>
                <a:latin typeface="BookAntiqua"/>
              </a:rPr>
              <a:t>, P. et al</a:t>
            </a:r>
            <a:r>
              <a:rPr lang="en-US" sz="3800" i="1" baseline="30000" dirty="0" smtClean="0">
                <a:solidFill>
                  <a:srgbClr val="000000"/>
                </a:solidFill>
                <a:latin typeface="BookAntiqua"/>
              </a:rPr>
              <a:t>.. </a:t>
            </a:r>
            <a:r>
              <a:rPr lang="en-US" sz="3800" i="1" baseline="30000" dirty="0">
                <a:solidFill>
                  <a:srgbClr val="000000"/>
                </a:solidFill>
                <a:latin typeface="BookAntiqua"/>
              </a:rPr>
              <a:t>Nature 464, 1357–1361 (2010).</a:t>
            </a:r>
            <a:endParaRPr lang="en-US" sz="3800" i="1" dirty="0"/>
          </a:p>
        </p:txBody>
      </p:sp>
    </p:spTree>
    <p:extLst>
      <p:ext uri="{BB962C8B-B14F-4D97-AF65-F5344CB8AC3E}">
        <p14:creationId xmlns:p14="http://schemas.microsoft.com/office/powerpoint/2010/main" val="169205600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27000"/>
            <a:ext cx="9144000" cy="6604000"/>
          </a:xfrm>
          <a:prstGeom prst="rect">
            <a:avLst/>
          </a:prstGeom>
        </p:spPr>
      </p:pic>
    </p:spTree>
    <p:extLst>
      <p:ext uri="{BB962C8B-B14F-4D97-AF65-F5344CB8AC3E}">
        <p14:creationId xmlns:p14="http://schemas.microsoft.com/office/powerpoint/2010/main" val="12909920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928666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 y="0"/>
            <a:ext cx="9029700" cy="6858000"/>
          </a:xfrm>
          <a:prstGeom prst="rect">
            <a:avLst/>
          </a:prstGeom>
        </p:spPr>
      </p:pic>
    </p:spTree>
    <p:extLst>
      <p:ext uri="{BB962C8B-B14F-4D97-AF65-F5344CB8AC3E}">
        <p14:creationId xmlns:p14="http://schemas.microsoft.com/office/powerpoint/2010/main" val="14818111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863807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SEPSIS IN CIRRHOSIS </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59496896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SEPSIS IN </a:t>
            </a:r>
            <a:r>
              <a:rPr lang="en-US" dirty="0" smtClean="0"/>
              <a:t>CIRRHOSIS</a:t>
            </a:r>
            <a:br>
              <a:rPr lang="en-US" dirty="0" smtClean="0"/>
            </a:br>
            <a:r>
              <a:rPr lang="en-US" dirty="0" smtClean="0"/>
              <a:t>           </a:t>
            </a:r>
            <a:r>
              <a:rPr lang="en-US" sz="2400" i="1" dirty="0" smtClean="0"/>
              <a:t>incidence and Prevalence </a:t>
            </a:r>
            <a:endParaRPr lang="en-US" sz="2400" i="1" dirty="0"/>
          </a:p>
        </p:txBody>
      </p:sp>
      <p:sp>
        <p:nvSpPr>
          <p:cNvPr id="3" name="Content Placeholder 2"/>
          <p:cNvSpPr>
            <a:spLocks noGrp="1"/>
          </p:cNvSpPr>
          <p:nvPr>
            <p:ph idx="1"/>
          </p:nvPr>
        </p:nvSpPr>
        <p:spPr/>
        <p:txBody>
          <a:bodyPr>
            <a:normAutofit fontScale="92500" lnSpcReduction="20000"/>
          </a:bodyPr>
          <a:lstStyle/>
          <a:p>
            <a:pPr algn="just"/>
            <a:r>
              <a:rPr lang="en-US" dirty="0"/>
              <a:t>The annual incidence of sepsis is 300 in 100,000 patients or 1 in 100 hospital admission for any cause. </a:t>
            </a:r>
            <a:endParaRPr lang="en-US" dirty="0" smtClean="0"/>
          </a:p>
          <a:p>
            <a:pPr marL="0" indent="0" algn="just">
              <a:buNone/>
            </a:pPr>
            <a:endParaRPr lang="en-US" dirty="0"/>
          </a:p>
          <a:p>
            <a:pPr algn="just"/>
            <a:r>
              <a:rPr lang="en-US" dirty="0"/>
              <a:t>In cirrhosis, sepsis is present in 30 to 50% of hospital admissions</a:t>
            </a:r>
            <a:r>
              <a:rPr lang="en-US" dirty="0" smtClean="0"/>
              <a:t>.</a:t>
            </a:r>
          </a:p>
          <a:p>
            <a:pPr algn="just"/>
            <a:endParaRPr lang="en-US" dirty="0"/>
          </a:p>
          <a:p>
            <a:pPr algn="just"/>
            <a:r>
              <a:rPr lang="en-US" dirty="0" smtClean="0"/>
              <a:t>In </a:t>
            </a:r>
            <a:r>
              <a:rPr lang="en-US" dirty="0"/>
              <a:t>hospital, 15 to 35% of cirrhosis patients develop nosocomial sepsis in comparison to 5 to 7% seen with general population. </a:t>
            </a:r>
          </a:p>
          <a:p>
            <a:endParaRPr lang="en-US" dirty="0"/>
          </a:p>
        </p:txBody>
      </p:sp>
    </p:spTree>
    <p:extLst>
      <p:ext uri="{BB962C8B-B14F-4D97-AF65-F5344CB8AC3E}">
        <p14:creationId xmlns:p14="http://schemas.microsoft.com/office/powerpoint/2010/main" val="329026040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SEPSIS IN </a:t>
            </a:r>
            <a:r>
              <a:rPr lang="en-US" dirty="0" smtClean="0"/>
              <a:t>CIRRHOSIS</a:t>
            </a:r>
            <a:br>
              <a:rPr lang="en-US" dirty="0" smtClean="0"/>
            </a:br>
            <a:r>
              <a:rPr lang="en-US" sz="2200" i="1" dirty="0" smtClean="0"/>
              <a:t>Mechanisms of immunity impairments in </a:t>
            </a:r>
            <a:r>
              <a:rPr lang="en-US" sz="2200" i="1" dirty="0" err="1" smtClean="0"/>
              <a:t>cirrhotics</a:t>
            </a:r>
            <a:r>
              <a:rPr lang="en-US" sz="2200" i="1" dirty="0" smtClean="0"/>
              <a:t> </a:t>
            </a:r>
            <a:endParaRPr lang="en-US" sz="2200" i="1" dirty="0"/>
          </a:p>
        </p:txBody>
      </p:sp>
      <p:sp>
        <p:nvSpPr>
          <p:cNvPr id="3" name="Content Placeholder 2"/>
          <p:cNvSpPr>
            <a:spLocks noGrp="1"/>
          </p:cNvSpPr>
          <p:nvPr>
            <p:ph idx="1"/>
          </p:nvPr>
        </p:nvSpPr>
        <p:spPr/>
        <p:txBody>
          <a:bodyPr>
            <a:normAutofit fontScale="85000" lnSpcReduction="20000"/>
          </a:bodyPr>
          <a:lstStyle/>
          <a:p>
            <a:pPr algn="just"/>
            <a:r>
              <a:rPr lang="en-US" dirty="0" smtClean="0"/>
              <a:t>(1) Down </a:t>
            </a:r>
            <a:r>
              <a:rPr lang="en-US" dirty="0"/>
              <a:t>regulation of </a:t>
            </a:r>
            <a:r>
              <a:rPr lang="en-US" dirty="0" err="1"/>
              <a:t>monocytic</a:t>
            </a:r>
            <a:r>
              <a:rPr lang="en-US" dirty="0"/>
              <a:t> human leukocyte antigen DR expression </a:t>
            </a:r>
            <a:r>
              <a:rPr lang="en-US" dirty="0">
                <a:solidFill>
                  <a:srgbClr val="FF0000"/>
                </a:solidFill>
              </a:rPr>
              <a:t>(</a:t>
            </a:r>
            <a:r>
              <a:rPr lang="en-US" dirty="0" err="1">
                <a:solidFill>
                  <a:srgbClr val="FF0000"/>
                </a:solidFill>
              </a:rPr>
              <a:t>mHLA</a:t>
            </a:r>
            <a:r>
              <a:rPr lang="en-US" dirty="0">
                <a:solidFill>
                  <a:srgbClr val="FF0000"/>
                </a:solidFill>
              </a:rPr>
              <a:t>-DR</a:t>
            </a:r>
            <a:r>
              <a:rPr lang="en-US" dirty="0" smtClean="0">
                <a:solidFill>
                  <a:srgbClr val="FF0000"/>
                </a:solidFill>
              </a:rPr>
              <a:t>)</a:t>
            </a:r>
            <a:r>
              <a:rPr lang="en-US" dirty="0" smtClean="0"/>
              <a:t>.</a:t>
            </a:r>
          </a:p>
          <a:p>
            <a:pPr algn="just"/>
            <a:r>
              <a:rPr lang="en-US" dirty="0" smtClean="0"/>
              <a:t>(2) Impairment </a:t>
            </a:r>
            <a:r>
              <a:rPr lang="en-US" dirty="0"/>
              <a:t>in antigen </a:t>
            </a:r>
            <a:r>
              <a:rPr lang="en-US" dirty="0" smtClean="0"/>
              <a:t>presentation.</a:t>
            </a:r>
          </a:p>
          <a:p>
            <a:pPr algn="just"/>
            <a:r>
              <a:rPr lang="en-US" dirty="0" smtClean="0"/>
              <a:t>(3) </a:t>
            </a:r>
            <a:r>
              <a:rPr lang="en-US" dirty="0"/>
              <a:t>L</a:t>
            </a:r>
            <a:r>
              <a:rPr lang="en-US" dirty="0" smtClean="0"/>
              <a:t>ower </a:t>
            </a:r>
            <a:r>
              <a:rPr lang="en-US" dirty="0"/>
              <a:t>complement </a:t>
            </a:r>
            <a:r>
              <a:rPr lang="en-US" dirty="0" smtClean="0"/>
              <a:t>levels.</a:t>
            </a:r>
          </a:p>
          <a:p>
            <a:pPr algn="just"/>
            <a:r>
              <a:rPr lang="en-US" dirty="0" smtClean="0"/>
              <a:t>(4) Macrophage </a:t>
            </a:r>
            <a:r>
              <a:rPr lang="en-US" dirty="0"/>
              <a:t>dysfunction due to </a:t>
            </a:r>
            <a:r>
              <a:rPr lang="en-US" dirty="0" smtClean="0"/>
              <a:t>weak </a:t>
            </a:r>
            <a:r>
              <a:rPr lang="en-US" dirty="0"/>
              <a:t>Fc receptor mediated bacterial clearance all impair immunity in liver disease. </a:t>
            </a:r>
            <a:endParaRPr lang="en-US" dirty="0" smtClean="0"/>
          </a:p>
          <a:p>
            <a:pPr marL="0" indent="0" algn="just">
              <a:buNone/>
            </a:pPr>
            <a:endParaRPr lang="en-US" dirty="0" smtClean="0"/>
          </a:p>
          <a:p>
            <a:pPr algn="just"/>
            <a:r>
              <a:rPr lang="en-US" dirty="0" smtClean="0"/>
              <a:t>It </a:t>
            </a:r>
            <a:r>
              <a:rPr lang="en-US" dirty="0"/>
              <a:t>has been shown that </a:t>
            </a:r>
            <a:r>
              <a:rPr lang="en-US" dirty="0" err="1"/>
              <a:t>neutrophilic</a:t>
            </a:r>
            <a:r>
              <a:rPr lang="en-US" dirty="0"/>
              <a:t> phagocytic activity and intracellular killing is decreased in patients of cirrhosis</a:t>
            </a:r>
            <a:r>
              <a:rPr lang="en-US" dirty="0" smtClean="0"/>
              <a:t>. </a:t>
            </a:r>
            <a:endParaRPr lang="en-US" dirty="0"/>
          </a:p>
        </p:txBody>
      </p:sp>
    </p:spTree>
    <p:extLst>
      <p:ext uri="{BB962C8B-B14F-4D97-AF65-F5344CB8AC3E}">
        <p14:creationId xmlns:p14="http://schemas.microsoft.com/office/powerpoint/2010/main" val="260097760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SEPSIS IN </a:t>
            </a:r>
            <a:r>
              <a:rPr lang="en-US" dirty="0" smtClean="0"/>
              <a:t>CIRRHOSIS</a:t>
            </a:r>
            <a:br>
              <a:rPr lang="en-US" dirty="0" smtClean="0"/>
            </a:br>
            <a:r>
              <a:rPr lang="en-US" dirty="0" smtClean="0"/>
              <a:t>   </a:t>
            </a:r>
            <a:r>
              <a:rPr lang="en-US" sz="2700" i="1" dirty="0" smtClean="0"/>
              <a:t>Bacterial Infections in </a:t>
            </a:r>
            <a:r>
              <a:rPr lang="en-US" sz="2700" i="1" dirty="0" err="1" smtClean="0"/>
              <a:t>cirrhotics</a:t>
            </a:r>
            <a:r>
              <a:rPr lang="en-US" sz="2700" i="1" dirty="0" smtClean="0"/>
              <a:t> </a:t>
            </a:r>
            <a:endParaRPr lang="en-US" sz="2700" i="1" dirty="0"/>
          </a:p>
        </p:txBody>
      </p:sp>
      <p:sp>
        <p:nvSpPr>
          <p:cNvPr id="3" name="Content Placeholder 2"/>
          <p:cNvSpPr>
            <a:spLocks noGrp="1"/>
          </p:cNvSpPr>
          <p:nvPr>
            <p:ph idx="1"/>
          </p:nvPr>
        </p:nvSpPr>
        <p:spPr/>
        <p:txBody>
          <a:bodyPr>
            <a:normAutofit/>
          </a:bodyPr>
          <a:lstStyle/>
          <a:p>
            <a:pPr algn="just"/>
            <a:r>
              <a:rPr lang="en-US" dirty="0">
                <a:solidFill>
                  <a:srgbClr val="0000FF"/>
                </a:solidFill>
              </a:rPr>
              <a:t>The most common bacterial infection </a:t>
            </a:r>
            <a:r>
              <a:rPr lang="en-US" dirty="0"/>
              <a:t>in cirrhosis </a:t>
            </a:r>
            <a:r>
              <a:rPr lang="en-US" dirty="0" smtClean="0"/>
              <a:t>is: </a:t>
            </a:r>
            <a:r>
              <a:rPr lang="en-US" dirty="0"/>
              <a:t>spontaneous bacterial peritonitis (SBP, 25 to 30%) followed by genitourinary infections (UTI, 20 to 25%), pneumonia </a:t>
            </a:r>
            <a:r>
              <a:rPr lang="en-US" dirty="0" smtClean="0"/>
              <a:t>(20%) and </a:t>
            </a:r>
            <a:r>
              <a:rPr lang="en-US" dirty="0"/>
              <a:t>soft tissue infections (11 to 12%)</a:t>
            </a:r>
            <a:r>
              <a:rPr lang="en-US" dirty="0" smtClean="0"/>
              <a:t>.</a:t>
            </a:r>
          </a:p>
          <a:p>
            <a:pPr marL="0" indent="0" algn="just">
              <a:buNone/>
            </a:pPr>
            <a:endParaRPr lang="en-US" dirty="0" smtClean="0"/>
          </a:p>
          <a:p>
            <a:pPr algn="just"/>
            <a:r>
              <a:rPr lang="en-US" dirty="0" smtClean="0"/>
              <a:t>Around </a:t>
            </a:r>
            <a:r>
              <a:rPr lang="en-US" dirty="0"/>
              <a:t>three fourths of infections in  cirrhosis are related to </a:t>
            </a:r>
            <a:r>
              <a:rPr lang="en-US" i="1" dirty="0">
                <a:solidFill>
                  <a:srgbClr val="FF0000"/>
                </a:solidFill>
              </a:rPr>
              <a:t>gram negative bacteria</a:t>
            </a:r>
            <a:r>
              <a:rPr lang="en-US" dirty="0"/>
              <a:t>. </a:t>
            </a:r>
          </a:p>
        </p:txBody>
      </p:sp>
    </p:spTree>
    <p:extLst>
      <p:ext uri="{BB962C8B-B14F-4D97-AF65-F5344CB8AC3E}">
        <p14:creationId xmlns:p14="http://schemas.microsoft.com/office/powerpoint/2010/main" val="19334560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SEPSIS IN CIRRHOSIS </a:t>
            </a:r>
          </a:p>
        </p:txBody>
      </p:sp>
      <p:sp>
        <p:nvSpPr>
          <p:cNvPr id="3" name="Content Placeholder 2"/>
          <p:cNvSpPr>
            <a:spLocks noGrp="1"/>
          </p:cNvSpPr>
          <p:nvPr>
            <p:ph idx="1"/>
          </p:nvPr>
        </p:nvSpPr>
        <p:spPr/>
        <p:txBody>
          <a:bodyPr>
            <a:normAutofit fontScale="77500" lnSpcReduction="20000"/>
          </a:bodyPr>
          <a:lstStyle/>
          <a:p>
            <a:pPr algn="just"/>
            <a:r>
              <a:rPr lang="en-US" dirty="0"/>
              <a:t>Cirrhosis patients on antibiotic prophylaxis </a:t>
            </a:r>
            <a:r>
              <a:rPr lang="en-US" dirty="0" smtClean="0"/>
              <a:t>and compared </a:t>
            </a:r>
            <a:r>
              <a:rPr lang="en-US" dirty="0"/>
              <a:t>to general </a:t>
            </a:r>
            <a:r>
              <a:rPr lang="en-US" dirty="0" smtClean="0"/>
              <a:t>population, those </a:t>
            </a:r>
            <a:r>
              <a:rPr lang="en-US" dirty="0"/>
              <a:t>who undergo invasive procedures </a:t>
            </a:r>
            <a:r>
              <a:rPr lang="en-US" dirty="0" smtClean="0"/>
              <a:t>are at risk of developing </a:t>
            </a:r>
            <a:r>
              <a:rPr lang="en-US" i="1" dirty="0" smtClean="0">
                <a:solidFill>
                  <a:srgbClr val="FF0000"/>
                </a:solidFill>
              </a:rPr>
              <a:t>gram positive infections.</a:t>
            </a:r>
          </a:p>
          <a:p>
            <a:pPr marL="0" indent="0" algn="just">
              <a:buNone/>
            </a:pPr>
            <a:endParaRPr lang="en-US" i="1" dirty="0">
              <a:solidFill>
                <a:srgbClr val="FF0000"/>
              </a:solidFill>
            </a:endParaRPr>
          </a:p>
          <a:p>
            <a:pPr algn="just"/>
            <a:r>
              <a:rPr lang="en-US" dirty="0" err="1"/>
              <a:t>Prevelance</a:t>
            </a:r>
            <a:r>
              <a:rPr lang="en-US" dirty="0"/>
              <a:t> of </a:t>
            </a:r>
            <a:r>
              <a:rPr lang="en-US" dirty="0" err="1"/>
              <a:t>bacteruria</a:t>
            </a:r>
            <a:r>
              <a:rPr lang="en-US" dirty="0"/>
              <a:t> is around 18% in </a:t>
            </a:r>
            <a:r>
              <a:rPr lang="en-US" dirty="0" err="1"/>
              <a:t>cirrhotics</a:t>
            </a:r>
            <a:r>
              <a:rPr lang="en-US" dirty="0"/>
              <a:t>. </a:t>
            </a:r>
            <a:endParaRPr lang="en-US" dirty="0" smtClean="0"/>
          </a:p>
          <a:p>
            <a:pPr algn="just"/>
            <a:endParaRPr lang="en-US" dirty="0" smtClean="0"/>
          </a:p>
          <a:p>
            <a:pPr algn="just"/>
            <a:endParaRPr lang="en-US" dirty="0"/>
          </a:p>
          <a:p>
            <a:pPr algn="just"/>
            <a:r>
              <a:rPr lang="en-US" dirty="0"/>
              <a:t>C</a:t>
            </a:r>
            <a:r>
              <a:rPr lang="en-US" dirty="0" smtClean="0"/>
              <a:t>ommunity </a:t>
            </a:r>
            <a:r>
              <a:rPr lang="en-US" dirty="0"/>
              <a:t>acquired pneumonia, similar infections are </a:t>
            </a:r>
            <a:r>
              <a:rPr lang="en-US" dirty="0">
                <a:solidFill>
                  <a:srgbClr val="0000FF"/>
                </a:solidFill>
              </a:rPr>
              <a:t>associated </a:t>
            </a:r>
            <a:r>
              <a:rPr lang="en-US" dirty="0" smtClean="0">
                <a:solidFill>
                  <a:srgbClr val="0000FF"/>
                </a:solidFill>
              </a:rPr>
              <a:t>with</a:t>
            </a:r>
            <a:r>
              <a:rPr lang="en-US" dirty="0" smtClean="0"/>
              <a:t>: (1) </a:t>
            </a:r>
            <a:r>
              <a:rPr lang="en-US" dirty="0"/>
              <a:t>multi lobar involvement, </a:t>
            </a:r>
            <a:r>
              <a:rPr lang="en-US" dirty="0" smtClean="0"/>
              <a:t>(2) hepatic </a:t>
            </a:r>
            <a:r>
              <a:rPr lang="en-US" dirty="0"/>
              <a:t>encephalopathy and </a:t>
            </a:r>
            <a:r>
              <a:rPr lang="en-US" dirty="0" smtClean="0"/>
              <a:t>(3) multi </a:t>
            </a:r>
            <a:r>
              <a:rPr lang="en-US" dirty="0"/>
              <a:t>organ failure</a:t>
            </a:r>
            <a:r>
              <a:rPr lang="en-US" dirty="0" smtClean="0"/>
              <a:t>.</a:t>
            </a:r>
          </a:p>
          <a:p>
            <a:pPr marL="0" indent="0" algn="just">
              <a:buNone/>
            </a:pPr>
            <a:r>
              <a:rPr lang="en-US" dirty="0"/>
              <a:t/>
            </a:r>
            <a:br>
              <a:rPr lang="en-US" dirty="0"/>
            </a:br>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7600697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LIVER FAILURE AND SEPSIS </a:t>
            </a:r>
            <a:r>
              <a:rPr lang="en-US" dirty="0" smtClean="0"/>
              <a:t> </a:t>
            </a:r>
            <a:r>
              <a:rPr lang="en-US" dirty="0"/>
              <a:t/>
            </a:r>
            <a:br>
              <a:rPr lang="en-US" dirty="0"/>
            </a:b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94001627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i="1" dirty="0" err="1"/>
              <a:t>Liver</a:t>
            </a:r>
            <a:r>
              <a:rPr lang="fr-FR" i="1" dirty="0"/>
              <a:t> </a:t>
            </a:r>
            <a:r>
              <a:rPr lang="fr-FR" i="1" dirty="0" err="1"/>
              <a:t>failure</a:t>
            </a:r>
            <a:r>
              <a:rPr lang="fr-FR" i="1" dirty="0"/>
              <a:t> </a:t>
            </a:r>
            <a:r>
              <a:rPr lang="fr-FR" i="1" dirty="0" err="1">
                <a:solidFill>
                  <a:srgbClr val="0000FF"/>
                </a:solidFill>
              </a:rPr>
              <a:t>begets</a:t>
            </a:r>
            <a:r>
              <a:rPr lang="fr-FR" i="1" dirty="0"/>
              <a:t> </a:t>
            </a:r>
            <a:r>
              <a:rPr lang="fr-FR" i="1" dirty="0" err="1" smtClean="0"/>
              <a:t>sepsis</a:t>
            </a:r>
            <a:r>
              <a:rPr lang="fr-FR" i="1" dirty="0" smtClean="0"/>
              <a:t/>
            </a:r>
            <a:br>
              <a:rPr lang="fr-FR" i="1" dirty="0" smtClean="0"/>
            </a:br>
            <a:r>
              <a:rPr lang="fr-FR" i="1" dirty="0" smtClean="0"/>
              <a:t> </a:t>
            </a:r>
            <a:r>
              <a:rPr lang="fr-FR" i="1" dirty="0" err="1">
                <a:solidFill>
                  <a:srgbClr val="FF0000"/>
                </a:solidFill>
              </a:rPr>
              <a:t>begets</a:t>
            </a:r>
            <a:r>
              <a:rPr lang="fr-FR" i="1" dirty="0"/>
              <a:t> </a:t>
            </a:r>
            <a:r>
              <a:rPr lang="fr-FR" i="1" dirty="0" err="1"/>
              <a:t>liver</a:t>
            </a:r>
            <a:r>
              <a:rPr lang="fr-FR" i="1" dirty="0"/>
              <a:t> </a:t>
            </a:r>
            <a:r>
              <a:rPr lang="fr-FR" i="1" dirty="0" err="1"/>
              <a:t>failure</a:t>
            </a:r>
            <a:r>
              <a:rPr lang="fr-FR" i="1" dirty="0"/>
              <a:t> </a:t>
            </a:r>
            <a:endParaRPr lang="en-US" i="1"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0121132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3100" i="1" dirty="0" smtClean="0"/>
              <a:t>TLR-4 in </a:t>
            </a:r>
            <a:r>
              <a:rPr lang="en-US" sz="3100" i="1" dirty="0" err="1" smtClean="0"/>
              <a:t>cirrhotics</a:t>
            </a:r>
            <a:r>
              <a:rPr lang="en-US" dirty="0" smtClean="0"/>
              <a:t>  </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In </a:t>
            </a:r>
            <a:r>
              <a:rPr lang="en-US" dirty="0"/>
              <a:t>the event of sepsis initiation, the initial </a:t>
            </a:r>
            <a:r>
              <a:rPr lang="en-US" dirty="0" err="1"/>
              <a:t>proinflammatory</a:t>
            </a:r>
            <a:r>
              <a:rPr lang="en-US" dirty="0"/>
              <a:t> host response is exaggerated</a:t>
            </a:r>
            <a:r>
              <a:rPr lang="en-US" dirty="0" smtClean="0"/>
              <a:t>.</a:t>
            </a:r>
          </a:p>
          <a:p>
            <a:pPr algn="just"/>
            <a:endParaRPr lang="en-US" dirty="0"/>
          </a:p>
          <a:p>
            <a:pPr algn="just"/>
            <a:r>
              <a:rPr lang="en-US" dirty="0" smtClean="0"/>
              <a:t>In </a:t>
            </a:r>
            <a:r>
              <a:rPr lang="en-US" dirty="0"/>
              <a:t>animal models, the TLR-4 activation by Gram negative bacilli product, most importantly lipopolysaccharides induces heavy circulating levels of </a:t>
            </a:r>
            <a:r>
              <a:rPr lang="en-US" dirty="0">
                <a:solidFill>
                  <a:srgbClr val="FF0000"/>
                </a:solidFill>
              </a:rPr>
              <a:t>IL- 6 </a:t>
            </a:r>
            <a:r>
              <a:rPr lang="en-US" dirty="0"/>
              <a:t>and </a:t>
            </a:r>
            <a:r>
              <a:rPr lang="en-US" dirty="0">
                <a:solidFill>
                  <a:srgbClr val="FF0000"/>
                </a:solidFill>
              </a:rPr>
              <a:t>TNF-</a:t>
            </a:r>
            <a:r>
              <a:rPr lang="en-US" dirty="0" smtClean="0">
                <a:solidFill>
                  <a:srgbClr val="FF0000"/>
                </a:solidFill>
              </a:rPr>
              <a:t>α</a:t>
            </a:r>
            <a:r>
              <a:rPr lang="en-US" dirty="0"/>
              <a:t/>
            </a:r>
            <a:br>
              <a:rPr lang="en-US" dirty="0"/>
            </a:br>
            <a:endParaRPr lang="en-US" dirty="0"/>
          </a:p>
          <a:p>
            <a:endParaRPr lang="en-US" dirty="0"/>
          </a:p>
        </p:txBody>
      </p:sp>
    </p:spTree>
    <p:extLst>
      <p:ext uri="{BB962C8B-B14F-4D97-AF65-F5344CB8AC3E}">
        <p14:creationId xmlns:p14="http://schemas.microsoft.com/office/powerpoint/2010/main" val="327728394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 y="0"/>
            <a:ext cx="9029700" cy="6858000"/>
          </a:xfrm>
          <a:prstGeom prst="rect">
            <a:avLst/>
          </a:prstGeom>
        </p:spPr>
      </p:pic>
    </p:spTree>
    <p:extLst>
      <p:ext uri="{BB962C8B-B14F-4D97-AF65-F5344CB8AC3E}">
        <p14:creationId xmlns:p14="http://schemas.microsoft.com/office/powerpoint/2010/main" val="333187852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1467053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2400" i="1" dirty="0" smtClean="0"/>
              <a:t>Defective </a:t>
            </a:r>
            <a:r>
              <a:rPr lang="en-US" sz="2400" i="1" dirty="0" err="1" smtClean="0"/>
              <a:t>imunity</a:t>
            </a:r>
            <a:r>
              <a:rPr lang="en-US" sz="2400" i="1" dirty="0" smtClean="0"/>
              <a:t> in </a:t>
            </a:r>
            <a:r>
              <a:rPr lang="en-US" sz="2400" i="1" dirty="0" err="1" smtClean="0"/>
              <a:t>cirrhotics</a:t>
            </a:r>
            <a:r>
              <a:rPr lang="en-US" sz="2400" i="1" dirty="0" smtClean="0"/>
              <a:t> </a:t>
            </a:r>
            <a:endParaRPr lang="en-US" sz="2400" i="1" dirty="0"/>
          </a:p>
        </p:txBody>
      </p:sp>
      <p:sp>
        <p:nvSpPr>
          <p:cNvPr id="3" name="Content Placeholder 2"/>
          <p:cNvSpPr>
            <a:spLocks noGrp="1"/>
          </p:cNvSpPr>
          <p:nvPr>
            <p:ph idx="1"/>
          </p:nvPr>
        </p:nvSpPr>
        <p:spPr/>
        <p:txBody>
          <a:bodyPr>
            <a:normAutofit fontScale="85000" lnSpcReduction="20000"/>
          </a:bodyPr>
          <a:lstStyle/>
          <a:p>
            <a:pPr algn="just"/>
            <a:r>
              <a:rPr lang="en-US" dirty="0" smtClean="0"/>
              <a:t>(1) This </a:t>
            </a:r>
            <a:r>
              <a:rPr lang="en-US" dirty="0"/>
              <a:t>TNF-α production is higher in Child C cirrhosis than in Child B or A, </a:t>
            </a:r>
            <a:r>
              <a:rPr lang="en-US" dirty="0">
                <a:solidFill>
                  <a:srgbClr val="FF0000"/>
                </a:solidFill>
              </a:rPr>
              <a:t>proving a point </a:t>
            </a:r>
            <a:r>
              <a:rPr lang="en-US" dirty="0" smtClean="0"/>
              <a:t>that:  </a:t>
            </a:r>
            <a:r>
              <a:rPr lang="en-US" i="1" dirty="0" smtClean="0">
                <a:solidFill>
                  <a:srgbClr val="0000FF"/>
                </a:solidFill>
              </a:rPr>
              <a:t>underlying </a:t>
            </a:r>
            <a:r>
              <a:rPr lang="en-US" i="1" dirty="0">
                <a:solidFill>
                  <a:srgbClr val="0000FF"/>
                </a:solidFill>
              </a:rPr>
              <a:t>severity of liver disease drives excessive innate immune response </a:t>
            </a:r>
            <a:r>
              <a:rPr lang="en-US" i="1" u="sng" dirty="0">
                <a:solidFill>
                  <a:srgbClr val="0000FF"/>
                </a:solidFill>
              </a:rPr>
              <a:t>that is uncontrollable</a:t>
            </a:r>
            <a:r>
              <a:rPr lang="en-US" i="1" dirty="0">
                <a:solidFill>
                  <a:srgbClr val="0000FF"/>
                </a:solidFill>
              </a:rPr>
              <a:t>. </a:t>
            </a:r>
            <a:endParaRPr lang="en-US" i="1" dirty="0" smtClean="0">
              <a:solidFill>
                <a:srgbClr val="0000FF"/>
              </a:solidFill>
            </a:endParaRPr>
          </a:p>
          <a:p>
            <a:pPr algn="just"/>
            <a:endParaRPr lang="en-US" dirty="0"/>
          </a:p>
          <a:p>
            <a:pPr algn="just"/>
            <a:r>
              <a:rPr lang="en-US" dirty="0" smtClean="0"/>
              <a:t>(2) There </a:t>
            </a:r>
            <a:r>
              <a:rPr lang="en-US" dirty="0"/>
              <a:t>occurs a reduction of inhibitor IL-1 receptor associated kinase M in monocytes of cirrhosis patients which lead to excessive production of TNF-α</a:t>
            </a:r>
            <a:r>
              <a:rPr lang="en-US" dirty="0" smtClean="0"/>
              <a:t>.</a:t>
            </a:r>
          </a:p>
          <a:p>
            <a:pPr algn="just"/>
            <a:endParaRPr lang="en-US" dirty="0"/>
          </a:p>
          <a:p>
            <a:pPr algn="just"/>
            <a:r>
              <a:rPr lang="en-US" dirty="0"/>
              <a:t>(</a:t>
            </a:r>
            <a:r>
              <a:rPr lang="en-US" dirty="0" smtClean="0"/>
              <a:t>3) Monocytes </a:t>
            </a:r>
            <a:r>
              <a:rPr lang="en-US" dirty="0"/>
              <a:t>in end stage liver disease </a:t>
            </a:r>
            <a:r>
              <a:rPr lang="en-US" u="sng" dirty="0">
                <a:solidFill>
                  <a:srgbClr val="0000FF"/>
                </a:solidFill>
              </a:rPr>
              <a:t>are defective in </a:t>
            </a:r>
            <a:r>
              <a:rPr lang="en-US" dirty="0"/>
              <a:t>lipopolysaccharide induced anti-inflammatory cytokine, </a:t>
            </a:r>
            <a:r>
              <a:rPr lang="en-US" dirty="0">
                <a:solidFill>
                  <a:srgbClr val="FF0000"/>
                </a:solidFill>
              </a:rPr>
              <a:t>IL-10</a:t>
            </a:r>
            <a:r>
              <a:rPr lang="en-US" dirty="0"/>
              <a:t>. </a:t>
            </a:r>
            <a:endParaRPr lang="en-US" dirty="0" smtClean="0"/>
          </a:p>
          <a:p>
            <a:endParaRPr lang="en-US" dirty="0"/>
          </a:p>
        </p:txBody>
      </p:sp>
    </p:spTree>
    <p:extLst>
      <p:ext uri="{BB962C8B-B14F-4D97-AF65-F5344CB8AC3E}">
        <p14:creationId xmlns:p14="http://schemas.microsoft.com/office/powerpoint/2010/main" val="217318240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3100" i="1" dirty="0" smtClean="0"/>
              <a:t>Sepsis due to Gram + </a:t>
            </a:r>
            <a:r>
              <a:rPr lang="en-US" sz="3100" i="1" dirty="0" err="1" smtClean="0"/>
              <a:t>cocci</a:t>
            </a:r>
            <a:r>
              <a:rPr lang="en-US" sz="3100" i="1" dirty="0" smtClean="0"/>
              <a:t> </a:t>
            </a:r>
            <a:endParaRPr lang="en-US" sz="3100" i="1" dirty="0"/>
          </a:p>
        </p:txBody>
      </p:sp>
      <p:sp>
        <p:nvSpPr>
          <p:cNvPr id="3" name="Content Placeholder 2"/>
          <p:cNvSpPr>
            <a:spLocks noGrp="1"/>
          </p:cNvSpPr>
          <p:nvPr>
            <p:ph idx="1"/>
          </p:nvPr>
        </p:nvSpPr>
        <p:spPr/>
        <p:txBody>
          <a:bodyPr/>
          <a:lstStyle/>
          <a:p>
            <a:pPr algn="just"/>
            <a:r>
              <a:rPr lang="en-US" dirty="0"/>
              <a:t>With regards </a:t>
            </a:r>
            <a:r>
              <a:rPr lang="en-US" dirty="0" smtClean="0"/>
              <a:t>to: </a:t>
            </a:r>
            <a:r>
              <a:rPr lang="en-US" dirty="0">
                <a:solidFill>
                  <a:srgbClr val="0000FF"/>
                </a:solidFill>
              </a:rPr>
              <a:t>Gram positive </a:t>
            </a:r>
            <a:r>
              <a:rPr lang="en-US" dirty="0" err="1">
                <a:solidFill>
                  <a:srgbClr val="0000FF"/>
                </a:solidFill>
              </a:rPr>
              <a:t>cocci</a:t>
            </a:r>
            <a:r>
              <a:rPr lang="en-US" dirty="0">
                <a:solidFill>
                  <a:srgbClr val="0000FF"/>
                </a:solidFill>
              </a:rPr>
              <a:t> </a:t>
            </a:r>
            <a:r>
              <a:rPr lang="en-US" dirty="0"/>
              <a:t>sepsis, the inflammatory starts with the </a:t>
            </a:r>
            <a:r>
              <a:rPr lang="en-US" dirty="0">
                <a:solidFill>
                  <a:srgbClr val="FF0000"/>
                </a:solidFill>
              </a:rPr>
              <a:t>TLR2</a:t>
            </a:r>
            <a:r>
              <a:rPr lang="en-US" dirty="0"/>
              <a:t> </a:t>
            </a:r>
            <a:r>
              <a:rPr lang="en-US" dirty="0" err="1"/>
              <a:t>signalling</a:t>
            </a:r>
            <a:r>
              <a:rPr lang="en-US" dirty="0"/>
              <a:t>. </a:t>
            </a:r>
            <a:endParaRPr lang="en-US" dirty="0" smtClean="0"/>
          </a:p>
          <a:p>
            <a:pPr algn="just"/>
            <a:endParaRPr lang="en-US" dirty="0"/>
          </a:p>
          <a:p>
            <a:pPr algn="just"/>
            <a:r>
              <a:rPr lang="en-US" dirty="0" smtClean="0">
                <a:solidFill>
                  <a:srgbClr val="0000FF"/>
                </a:solidFill>
              </a:rPr>
              <a:t>Monocytes</a:t>
            </a:r>
            <a:r>
              <a:rPr lang="en-US" dirty="0" smtClean="0"/>
              <a:t> </a:t>
            </a:r>
            <a:r>
              <a:rPr lang="en-US" dirty="0"/>
              <a:t>in such scenario produce excess of </a:t>
            </a:r>
            <a:r>
              <a:rPr lang="en-US" dirty="0">
                <a:solidFill>
                  <a:srgbClr val="FF0000"/>
                </a:solidFill>
              </a:rPr>
              <a:t>IL-8</a:t>
            </a:r>
            <a:r>
              <a:rPr lang="en-US" dirty="0"/>
              <a:t>, as a response to Gram positive infection, due to response against the bacterial by product </a:t>
            </a:r>
            <a:r>
              <a:rPr lang="en-US" u="sng" dirty="0" err="1" smtClean="0"/>
              <a:t>lipotecholic</a:t>
            </a:r>
            <a:r>
              <a:rPr lang="en-US" dirty="0" smtClean="0"/>
              <a:t> </a:t>
            </a:r>
            <a:r>
              <a:rPr lang="en-US" dirty="0"/>
              <a:t>acid and </a:t>
            </a:r>
            <a:r>
              <a:rPr lang="en-US" u="sng" dirty="0"/>
              <a:t>peptidoglycan</a:t>
            </a:r>
            <a:r>
              <a:rPr lang="en-US" dirty="0"/>
              <a:t>. </a:t>
            </a:r>
          </a:p>
          <a:p>
            <a:pPr algn="just"/>
            <a:endParaRPr lang="en-US" dirty="0"/>
          </a:p>
        </p:txBody>
      </p:sp>
    </p:spTree>
    <p:extLst>
      <p:ext uri="{BB962C8B-B14F-4D97-AF65-F5344CB8AC3E}">
        <p14:creationId xmlns:p14="http://schemas.microsoft.com/office/powerpoint/2010/main" val="326362008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2700" i="1" dirty="0" smtClean="0"/>
              <a:t>Anti-apoptotic pathway NF-KB </a:t>
            </a:r>
            <a:endParaRPr lang="en-US" sz="2700" i="1" dirty="0"/>
          </a:p>
        </p:txBody>
      </p:sp>
      <p:sp>
        <p:nvSpPr>
          <p:cNvPr id="3" name="Content Placeholder 2"/>
          <p:cNvSpPr>
            <a:spLocks noGrp="1"/>
          </p:cNvSpPr>
          <p:nvPr>
            <p:ph idx="1"/>
          </p:nvPr>
        </p:nvSpPr>
        <p:spPr/>
        <p:txBody>
          <a:bodyPr>
            <a:normAutofit lnSpcReduction="10000"/>
          </a:bodyPr>
          <a:lstStyle/>
          <a:p>
            <a:pPr algn="just"/>
            <a:r>
              <a:rPr lang="en-US" dirty="0" smtClean="0"/>
              <a:t>In </a:t>
            </a:r>
            <a:r>
              <a:rPr lang="en-US" dirty="0"/>
              <a:t>the wake of excessive </a:t>
            </a:r>
            <a:r>
              <a:rPr lang="en-US" i="1" dirty="0">
                <a:solidFill>
                  <a:srgbClr val="FF0000"/>
                </a:solidFill>
              </a:rPr>
              <a:t>TNF-α</a:t>
            </a:r>
            <a:r>
              <a:rPr lang="en-US" dirty="0"/>
              <a:t> production, </a:t>
            </a:r>
            <a:r>
              <a:rPr lang="en-US" i="1" dirty="0">
                <a:solidFill>
                  <a:srgbClr val="0000FF"/>
                </a:solidFill>
              </a:rPr>
              <a:t>the normal hepatocytes are protected by the anti-apoptotic pathway</a:t>
            </a:r>
            <a:r>
              <a:rPr lang="en-US" dirty="0"/>
              <a:t>, </a:t>
            </a:r>
            <a:r>
              <a:rPr lang="en-US" i="1" dirty="0">
                <a:solidFill>
                  <a:srgbClr val="FF0000"/>
                </a:solidFill>
              </a:rPr>
              <a:t>NF-</a:t>
            </a:r>
            <a:r>
              <a:rPr lang="en-US" i="1" dirty="0" err="1">
                <a:solidFill>
                  <a:srgbClr val="FF0000"/>
                </a:solidFill>
              </a:rPr>
              <a:t>kB</a:t>
            </a:r>
            <a:r>
              <a:rPr lang="en-US" dirty="0" smtClean="0"/>
              <a:t>.</a:t>
            </a:r>
          </a:p>
          <a:p>
            <a:pPr algn="just"/>
            <a:endParaRPr lang="en-US" dirty="0" smtClean="0"/>
          </a:p>
          <a:p>
            <a:pPr algn="just"/>
            <a:r>
              <a:rPr lang="en-US" dirty="0" smtClean="0"/>
              <a:t>The </a:t>
            </a:r>
            <a:r>
              <a:rPr lang="en-US" dirty="0"/>
              <a:t>deficiency of such a pathway in cirrhosis (due to inhibition of translation of NF-</a:t>
            </a:r>
            <a:r>
              <a:rPr lang="en-US" dirty="0" err="1"/>
              <a:t>kB</a:t>
            </a:r>
            <a:r>
              <a:rPr lang="en-US" dirty="0"/>
              <a:t> dependent anti-apoptotic messenger RNA, secondary to endoplasmic reticulum stress) promotes hepatocyte death</a:t>
            </a:r>
            <a:r>
              <a:rPr lang="en-US" dirty="0" smtClean="0"/>
              <a:t>.</a:t>
            </a:r>
          </a:p>
          <a:p>
            <a:endParaRPr lang="en-US" dirty="0"/>
          </a:p>
        </p:txBody>
      </p:sp>
    </p:spTree>
    <p:extLst>
      <p:ext uri="{BB962C8B-B14F-4D97-AF65-F5344CB8AC3E}">
        <p14:creationId xmlns:p14="http://schemas.microsoft.com/office/powerpoint/2010/main" val="375794348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2700" dirty="0" smtClean="0"/>
              <a:t>LPS &amp; </a:t>
            </a:r>
            <a:r>
              <a:rPr lang="en-US" sz="2700" i="1" dirty="0" smtClean="0"/>
              <a:t>Endothelin-1 </a:t>
            </a:r>
            <a:endParaRPr lang="en-US" sz="2700" i="1" dirty="0"/>
          </a:p>
        </p:txBody>
      </p:sp>
      <p:sp>
        <p:nvSpPr>
          <p:cNvPr id="3" name="Content Placeholder 2"/>
          <p:cNvSpPr>
            <a:spLocks noGrp="1"/>
          </p:cNvSpPr>
          <p:nvPr>
            <p:ph idx="1"/>
          </p:nvPr>
        </p:nvSpPr>
        <p:spPr/>
        <p:txBody>
          <a:bodyPr>
            <a:normAutofit fontScale="92500"/>
          </a:bodyPr>
          <a:lstStyle/>
          <a:p>
            <a:pPr algn="just"/>
            <a:r>
              <a:rPr lang="en-US" dirty="0" smtClean="0"/>
              <a:t>Lipopolysaccharides </a:t>
            </a:r>
            <a:r>
              <a:rPr lang="en-US" dirty="0"/>
              <a:t>mediate </a:t>
            </a:r>
            <a:r>
              <a:rPr lang="en-US" dirty="0" err="1">
                <a:solidFill>
                  <a:srgbClr val="FF0000"/>
                </a:solidFill>
              </a:rPr>
              <a:t>endothelin</a:t>
            </a:r>
            <a:r>
              <a:rPr lang="en-US" dirty="0">
                <a:solidFill>
                  <a:srgbClr val="FF0000"/>
                </a:solidFill>
              </a:rPr>
              <a:t> 1</a:t>
            </a:r>
            <a:r>
              <a:rPr lang="en-US" dirty="0"/>
              <a:t> mediated neutrophil infiltration and hepatocyte necrosis</a:t>
            </a:r>
            <a:r>
              <a:rPr lang="en-US" dirty="0" smtClean="0"/>
              <a:t>.</a:t>
            </a:r>
          </a:p>
          <a:p>
            <a:pPr algn="just"/>
            <a:endParaRPr lang="en-US" dirty="0"/>
          </a:p>
          <a:p>
            <a:pPr algn="just"/>
            <a:r>
              <a:rPr lang="en-US" dirty="0" smtClean="0"/>
              <a:t>Hence </a:t>
            </a:r>
            <a:r>
              <a:rPr lang="en-US" dirty="0"/>
              <a:t>two major pathways</a:t>
            </a:r>
            <a:r>
              <a:rPr lang="en-US" dirty="0" smtClean="0"/>
              <a:t>,: </a:t>
            </a:r>
            <a:r>
              <a:rPr lang="en-US" b="1" i="1" dirty="0" smtClean="0">
                <a:solidFill>
                  <a:srgbClr val="0000FF"/>
                </a:solidFill>
              </a:rPr>
              <a:t>(1) TNF</a:t>
            </a:r>
            <a:r>
              <a:rPr lang="en-US" b="1" i="1" dirty="0">
                <a:solidFill>
                  <a:srgbClr val="0000FF"/>
                </a:solidFill>
              </a:rPr>
              <a:t>- α related apoptosis </a:t>
            </a:r>
            <a:r>
              <a:rPr lang="en-US" dirty="0"/>
              <a:t>and </a:t>
            </a:r>
            <a:r>
              <a:rPr lang="en-US" b="1" i="1" dirty="0" smtClean="0">
                <a:solidFill>
                  <a:srgbClr val="0000FF"/>
                </a:solidFill>
              </a:rPr>
              <a:t>(2) </a:t>
            </a:r>
            <a:r>
              <a:rPr lang="en-US" b="1" i="1" dirty="0" err="1" smtClean="0">
                <a:solidFill>
                  <a:srgbClr val="0000FF"/>
                </a:solidFill>
              </a:rPr>
              <a:t>endothelin</a:t>
            </a:r>
            <a:r>
              <a:rPr lang="en-US" b="1" i="1" dirty="0" smtClean="0">
                <a:solidFill>
                  <a:srgbClr val="0000FF"/>
                </a:solidFill>
              </a:rPr>
              <a:t> </a:t>
            </a:r>
            <a:r>
              <a:rPr lang="en-US" b="1" i="1" dirty="0">
                <a:solidFill>
                  <a:srgbClr val="0000FF"/>
                </a:solidFill>
              </a:rPr>
              <a:t>– 1 mediated hepatocyte necrosis </a:t>
            </a:r>
            <a:r>
              <a:rPr lang="en-US" dirty="0"/>
              <a:t>function to severely worsen liver failure in sepsis, in both, endoplasmic reticulum stress plays a major role. </a:t>
            </a:r>
            <a:endParaRPr lang="en-US" dirty="0" smtClean="0"/>
          </a:p>
          <a:p>
            <a:pPr algn="just"/>
            <a:endParaRPr lang="en-US" dirty="0"/>
          </a:p>
          <a:p>
            <a:pPr marL="0" indent="0" algn="just">
              <a:buNone/>
            </a:pPr>
            <a:endParaRPr lang="en-US" dirty="0"/>
          </a:p>
          <a:p>
            <a:pPr algn="just"/>
            <a:endParaRPr lang="en-US" dirty="0"/>
          </a:p>
        </p:txBody>
      </p:sp>
    </p:spTree>
    <p:extLst>
      <p:ext uri="{BB962C8B-B14F-4D97-AF65-F5344CB8AC3E}">
        <p14:creationId xmlns:p14="http://schemas.microsoft.com/office/powerpoint/2010/main" val="316668273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3600" i="1" dirty="0" smtClean="0"/>
              <a:t>The Heart </a:t>
            </a:r>
            <a:endParaRPr lang="en-US" sz="3600" i="1" dirty="0"/>
          </a:p>
        </p:txBody>
      </p:sp>
      <p:sp>
        <p:nvSpPr>
          <p:cNvPr id="3" name="Content Placeholder 2"/>
          <p:cNvSpPr>
            <a:spLocks noGrp="1"/>
          </p:cNvSpPr>
          <p:nvPr>
            <p:ph idx="1"/>
          </p:nvPr>
        </p:nvSpPr>
        <p:spPr/>
        <p:txBody>
          <a:bodyPr/>
          <a:lstStyle/>
          <a:p>
            <a:pPr marL="514350" indent="-514350" algn="just">
              <a:buAutoNum type="arabicParenBoth"/>
            </a:pPr>
            <a:r>
              <a:rPr lang="en-US" dirty="0" smtClean="0"/>
              <a:t>The</a:t>
            </a:r>
            <a:r>
              <a:rPr lang="en-US" dirty="0" smtClean="0">
                <a:solidFill>
                  <a:srgbClr val="FF0000"/>
                </a:solidFill>
              </a:rPr>
              <a:t> </a:t>
            </a:r>
            <a:r>
              <a:rPr lang="en-US" dirty="0" err="1" smtClean="0">
                <a:solidFill>
                  <a:srgbClr val="FF0000"/>
                </a:solidFill>
              </a:rPr>
              <a:t>hyper</a:t>
            </a:r>
            <a:r>
              <a:rPr lang="en-US" dirty="0" err="1" smtClean="0"/>
              <a:t>dynamic</a:t>
            </a:r>
            <a:r>
              <a:rPr lang="en-US" dirty="0" smtClean="0"/>
              <a:t> </a:t>
            </a:r>
            <a:r>
              <a:rPr lang="en-US" dirty="0"/>
              <a:t>state in cirrhosis, with </a:t>
            </a:r>
            <a:endParaRPr lang="en-US" dirty="0" smtClean="0"/>
          </a:p>
          <a:p>
            <a:pPr marL="514350" indent="-514350" algn="just">
              <a:buAutoNum type="arabicParenBoth"/>
            </a:pPr>
            <a:r>
              <a:rPr lang="en-US" dirty="0" smtClean="0">
                <a:solidFill>
                  <a:srgbClr val="FF0000"/>
                </a:solidFill>
              </a:rPr>
              <a:t>high</a:t>
            </a:r>
            <a:r>
              <a:rPr lang="en-US" dirty="0" smtClean="0"/>
              <a:t> </a:t>
            </a:r>
            <a:r>
              <a:rPr lang="en-US" dirty="0"/>
              <a:t>cardiac output, </a:t>
            </a:r>
            <a:endParaRPr lang="en-US" dirty="0" smtClean="0"/>
          </a:p>
          <a:p>
            <a:pPr marL="0" indent="0" algn="just">
              <a:buNone/>
            </a:pPr>
            <a:r>
              <a:rPr lang="en-US" dirty="0" smtClean="0"/>
              <a:t>(3) </a:t>
            </a:r>
            <a:r>
              <a:rPr lang="en-US" dirty="0" smtClean="0">
                <a:solidFill>
                  <a:srgbClr val="0000FF"/>
                </a:solidFill>
              </a:rPr>
              <a:t>low</a:t>
            </a:r>
            <a:r>
              <a:rPr lang="en-US" dirty="0" smtClean="0"/>
              <a:t> </a:t>
            </a:r>
            <a:r>
              <a:rPr lang="en-US" dirty="0"/>
              <a:t>arterial pressure and </a:t>
            </a:r>
            <a:endParaRPr lang="en-US" dirty="0" smtClean="0"/>
          </a:p>
          <a:p>
            <a:pPr marL="0" indent="0" algn="just">
              <a:buNone/>
            </a:pPr>
            <a:r>
              <a:rPr lang="en-US" dirty="0" smtClean="0"/>
              <a:t>(4) </a:t>
            </a:r>
            <a:r>
              <a:rPr lang="en-US" dirty="0" smtClean="0">
                <a:solidFill>
                  <a:srgbClr val="0000FF"/>
                </a:solidFill>
              </a:rPr>
              <a:t>low</a:t>
            </a:r>
            <a:r>
              <a:rPr lang="en-US" dirty="0" smtClean="0"/>
              <a:t> peripheral </a:t>
            </a:r>
            <a:r>
              <a:rPr lang="en-US" dirty="0"/>
              <a:t>vascular resistance is further worsened in the wake of sepsis.</a:t>
            </a:r>
          </a:p>
          <a:p>
            <a:pPr algn="just"/>
            <a:endParaRPr lang="en-US" dirty="0"/>
          </a:p>
          <a:p>
            <a:pPr marL="0" indent="0" algn="just">
              <a:buNone/>
            </a:pPr>
            <a:r>
              <a:rPr lang="en-US" dirty="0" smtClean="0"/>
              <a:t>This </a:t>
            </a:r>
            <a:r>
              <a:rPr lang="en-US" dirty="0"/>
              <a:t>leads </a:t>
            </a:r>
            <a:r>
              <a:rPr lang="en-US" dirty="0" smtClean="0"/>
              <a:t>to </a:t>
            </a:r>
            <a:r>
              <a:rPr lang="en-US" dirty="0" smtClean="0">
                <a:sym typeface="Wingdings"/>
              </a:rPr>
              <a:t></a:t>
            </a:r>
            <a:r>
              <a:rPr lang="en-US" dirty="0" smtClean="0"/>
              <a:t> </a:t>
            </a:r>
            <a:r>
              <a:rPr lang="en-US" dirty="0"/>
              <a:t>profound left ventricular dysfunction leads to shock. </a:t>
            </a:r>
          </a:p>
          <a:p>
            <a:endParaRPr lang="en-US" dirty="0"/>
          </a:p>
        </p:txBody>
      </p:sp>
    </p:spTree>
    <p:extLst>
      <p:ext uri="{BB962C8B-B14F-4D97-AF65-F5344CB8AC3E}">
        <p14:creationId xmlns:p14="http://schemas.microsoft.com/office/powerpoint/2010/main" val="123738612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a:t>
            </a:r>
            <a:r>
              <a:rPr lang="en-US" dirty="0" smtClean="0"/>
              <a:t>SEPSIS</a:t>
            </a:r>
            <a:br>
              <a:rPr lang="en-US" dirty="0" smtClean="0"/>
            </a:br>
            <a:r>
              <a:rPr lang="en-US" dirty="0" smtClean="0"/>
              <a:t>                                     </a:t>
            </a:r>
            <a:r>
              <a:rPr lang="en-US" sz="2400" i="1" dirty="0" smtClean="0"/>
              <a:t>The Kidney </a:t>
            </a:r>
            <a:endParaRPr lang="en-US" sz="2400" i="1" dirty="0"/>
          </a:p>
        </p:txBody>
      </p:sp>
      <p:sp>
        <p:nvSpPr>
          <p:cNvPr id="3" name="Content Placeholder 2"/>
          <p:cNvSpPr>
            <a:spLocks noGrp="1"/>
          </p:cNvSpPr>
          <p:nvPr>
            <p:ph idx="1"/>
          </p:nvPr>
        </p:nvSpPr>
        <p:spPr/>
        <p:txBody>
          <a:bodyPr>
            <a:normAutofit fontScale="92500" lnSpcReduction="20000"/>
          </a:bodyPr>
          <a:lstStyle/>
          <a:p>
            <a:pPr algn="just"/>
            <a:r>
              <a:rPr lang="en-US" dirty="0" smtClean="0"/>
              <a:t>Renal failure is a major component of </a:t>
            </a:r>
            <a:r>
              <a:rPr lang="en-US" dirty="0"/>
              <a:t>multi organ failure in cirrhosis. </a:t>
            </a:r>
            <a:endParaRPr lang="en-US" dirty="0" smtClean="0"/>
          </a:p>
          <a:p>
            <a:pPr algn="just"/>
            <a:endParaRPr lang="en-US" dirty="0" smtClean="0"/>
          </a:p>
          <a:p>
            <a:pPr algn="just"/>
            <a:r>
              <a:rPr lang="en-US" dirty="0" smtClean="0"/>
              <a:t>In </a:t>
            </a:r>
            <a:r>
              <a:rPr lang="en-US" dirty="0"/>
              <a:t>patients with SBP, 33% have associated renal failure. </a:t>
            </a:r>
            <a:endParaRPr lang="en-US" dirty="0" smtClean="0"/>
          </a:p>
          <a:p>
            <a:pPr algn="just"/>
            <a:endParaRPr lang="en-US" dirty="0"/>
          </a:p>
          <a:p>
            <a:pPr algn="just"/>
            <a:r>
              <a:rPr lang="en-US" dirty="0"/>
              <a:t>There occurs, pre renal acute kidney injury in sepsis due to relatively low arterial volumes damage the renal vasculature and eventually leading to parenchymal insult. </a:t>
            </a:r>
            <a:br>
              <a:rPr lang="en-US" dirty="0"/>
            </a:br>
            <a:endParaRPr lang="en-US" dirty="0"/>
          </a:p>
          <a:p>
            <a:endParaRPr lang="en-US" dirty="0"/>
          </a:p>
        </p:txBody>
      </p:sp>
    </p:spTree>
    <p:extLst>
      <p:ext uri="{BB962C8B-B14F-4D97-AF65-F5344CB8AC3E}">
        <p14:creationId xmlns:p14="http://schemas.microsoft.com/office/powerpoint/2010/main" val="216703846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LIVER FAILURE AND SEPSIS </a:t>
            </a:r>
            <a:r>
              <a:rPr lang="en-US" dirty="0" smtClean="0"/>
              <a:t/>
            </a:r>
            <a:br>
              <a:rPr lang="en-US" dirty="0" smtClean="0"/>
            </a:br>
            <a:r>
              <a:rPr lang="en-US" dirty="0" smtClean="0"/>
              <a:t>           </a:t>
            </a:r>
            <a:r>
              <a:rPr lang="en-US" sz="2700" i="1" dirty="0" smtClean="0"/>
              <a:t>Organs in septic cirrhosis patients</a:t>
            </a:r>
            <a:endParaRPr lang="en-US" sz="2700" i="1" dirty="0"/>
          </a:p>
        </p:txBody>
      </p:sp>
      <p:sp>
        <p:nvSpPr>
          <p:cNvPr id="3" name="Content Placeholder 2"/>
          <p:cNvSpPr>
            <a:spLocks noGrp="1"/>
          </p:cNvSpPr>
          <p:nvPr>
            <p:ph idx="1"/>
          </p:nvPr>
        </p:nvSpPr>
        <p:spPr/>
        <p:txBody>
          <a:bodyPr>
            <a:normAutofit fontScale="55000" lnSpcReduction="20000"/>
          </a:bodyPr>
          <a:lstStyle/>
          <a:p>
            <a:pPr algn="just"/>
            <a:r>
              <a:rPr lang="en-US" i="1" dirty="0" smtClean="0">
                <a:solidFill>
                  <a:srgbClr val="FF0000"/>
                </a:solidFill>
              </a:rPr>
              <a:t>In the lung</a:t>
            </a:r>
            <a:r>
              <a:rPr lang="en-US" dirty="0" smtClean="0">
                <a:solidFill>
                  <a:srgbClr val="FF0000"/>
                </a:solidFill>
              </a:rPr>
              <a:t>: </a:t>
            </a:r>
            <a:r>
              <a:rPr lang="en-US" dirty="0" smtClean="0"/>
              <a:t>in septic cirrhosis patients, </a:t>
            </a:r>
            <a:r>
              <a:rPr lang="en-US" dirty="0"/>
              <a:t>the antimicrobial activity, alteration of T lymphocyte subsets and increased capillary </a:t>
            </a:r>
            <a:r>
              <a:rPr lang="en-US" dirty="0" smtClean="0"/>
              <a:t>permeability,</a:t>
            </a:r>
            <a:r>
              <a:rPr lang="en-US" dirty="0"/>
              <a:t> </a:t>
            </a:r>
            <a:r>
              <a:rPr lang="en-US" dirty="0" smtClean="0"/>
              <a:t>pulmonary </a:t>
            </a:r>
            <a:r>
              <a:rPr lang="en-US" dirty="0"/>
              <a:t>baseline cellular functions are altered, there is reduction in alveolar </a:t>
            </a:r>
            <a:r>
              <a:rPr lang="en-US" dirty="0" smtClean="0"/>
              <a:t>macrophage.</a:t>
            </a:r>
          </a:p>
          <a:p>
            <a:pPr algn="just"/>
            <a:endParaRPr lang="en-US" dirty="0"/>
          </a:p>
          <a:p>
            <a:pPr algn="just"/>
            <a:r>
              <a:rPr lang="en-US" i="1" dirty="0" smtClean="0">
                <a:solidFill>
                  <a:srgbClr val="FF0000"/>
                </a:solidFill>
              </a:rPr>
              <a:t>In the blood: </a:t>
            </a:r>
            <a:r>
              <a:rPr lang="en-US" dirty="0" smtClean="0"/>
              <a:t>Tissue </a:t>
            </a:r>
            <a:r>
              <a:rPr lang="en-US" dirty="0"/>
              <a:t>factor activation in severe sepsis promotes deficiency of factors V, VII, X, </a:t>
            </a:r>
            <a:r>
              <a:rPr lang="en-US" dirty="0" err="1"/>
              <a:t>prothrombin</a:t>
            </a:r>
            <a:r>
              <a:rPr lang="en-US" dirty="0"/>
              <a:t>, protein C, anti thrombin and thrombocytopenia in cirrhotic patients. </a:t>
            </a:r>
            <a:endParaRPr lang="en-US" dirty="0" smtClean="0"/>
          </a:p>
          <a:p>
            <a:pPr algn="just"/>
            <a:endParaRPr lang="en-US" dirty="0"/>
          </a:p>
          <a:p>
            <a:pPr algn="just"/>
            <a:r>
              <a:rPr lang="en-US" i="1" dirty="0" smtClean="0">
                <a:solidFill>
                  <a:srgbClr val="FF0000"/>
                </a:solidFill>
              </a:rPr>
              <a:t>In the Brain: </a:t>
            </a:r>
            <a:r>
              <a:rPr lang="en-US" dirty="0" smtClean="0"/>
              <a:t>Cerebral </a:t>
            </a:r>
            <a:r>
              <a:rPr lang="en-US" dirty="0"/>
              <a:t>tissue dysfunction in cirrhosis and severe sepsis can be allocated to the high </a:t>
            </a:r>
            <a:r>
              <a:rPr lang="en-US" dirty="0" smtClean="0"/>
              <a:t> </a:t>
            </a:r>
            <a:r>
              <a:rPr lang="en-US" dirty="0"/>
              <a:t>circulating TNF-α, IL-6 and IL-8 and increase in toxic metabolite levels such as ammonia </a:t>
            </a:r>
            <a:endParaRPr lang="en-US" dirty="0" smtClean="0"/>
          </a:p>
          <a:p>
            <a:pPr algn="just"/>
            <a:endParaRPr lang="en-US" dirty="0"/>
          </a:p>
          <a:p>
            <a:pPr algn="just"/>
            <a:r>
              <a:rPr lang="en-US" i="1" dirty="0" smtClean="0">
                <a:solidFill>
                  <a:srgbClr val="FF0000"/>
                </a:solidFill>
              </a:rPr>
              <a:t>In the heart: </a:t>
            </a:r>
            <a:r>
              <a:rPr lang="en-US" dirty="0" smtClean="0"/>
              <a:t>there is profound </a:t>
            </a:r>
            <a:r>
              <a:rPr lang="en-US" dirty="0"/>
              <a:t>left ventricular dysfunction leading to shock</a:t>
            </a:r>
            <a:r>
              <a:rPr lang="en-US" dirty="0" smtClean="0"/>
              <a:t>.</a:t>
            </a:r>
          </a:p>
          <a:p>
            <a:pPr algn="just"/>
            <a:endParaRPr lang="en-US" dirty="0"/>
          </a:p>
          <a:p>
            <a:pPr algn="just"/>
            <a:r>
              <a:rPr lang="en-US" i="1" dirty="0" smtClean="0">
                <a:solidFill>
                  <a:srgbClr val="FF0000"/>
                </a:solidFill>
              </a:rPr>
              <a:t>In the Kidney </a:t>
            </a:r>
            <a:r>
              <a:rPr lang="en-US" dirty="0" smtClean="0"/>
              <a:t>:Renal </a:t>
            </a:r>
            <a:r>
              <a:rPr lang="en-US" dirty="0"/>
              <a:t>failure is a major component </a:t>
            </a:r>
            <a:r>
              <a:rPr lang="en-US" dirty="0" smtClean="0"/>
              <a:t>In </a:t>
            </a:r>
            <a:r>
              <a:rPr lang="en-US" dirty="0"/>
              <a:t>sepsis, pre and its pathophysiology in sepsis is similar to convention. </a:t>
            </a:r>
          </a:p>
        </p:txBody>
      </p:sp>
    </p:spTree>
    <p:extLst>
      <p:ext uri="{BB962C8B-B14F-4D97-AF65-F5344CB8AC3E}">
        <p14:creationId xmlns:p14="http://schemas.microsoft.com/office/powerpoint/2010/main" val="197747066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Diagnosis of sepsis</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0039223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SEPSIS </a:t>
            </a:r>
          </a:p>
        </p:txBody>
      </p:sp>
      <p:sp>
        <p:nvSpPr>
          <p:cNvPr id="3" name="Content Placeholder 2"/>
          <p:cNvSpPr>
            <a:spLocks noGrp="1"/>
          </p:cNvSpPr>
          <p:nvPr>
            <p:ph idx="1"/>
          </p:nvPr>
        </p:nvSpPr>
        <p:spPr/>
        <p:txBody>
          <a:bodyPr>
            <a:normAutofit fontScale="85000" lnSpcReduction="10000"/>
          </a:bodyPr>
          <a:lstStyle/>
          <a:p>
            <a:pPr algn="just"/>
            <a:r>
              <a:rPr lang="en-US" dirty="0" err="1" smtClean="0">
                <a:solidFill>
                  <a:srgbClr val="FF0000"/>
                </a:solidFill>
              </a:rPr>
              <a:t>Serumprocalcitonin</a:t>
            </a:r>
            <a:r>
              <a:rPr lang="en-US" dirty="0" smtClean="0">
                <a:solidFill>
                  <a:srgbClr val="FF0000"/>
                </a:solidFill>
              </a:rPr>
              <a:t> </a:t>
            </a:r>
            <a:r>
              <a:rPr lang="en-US" dirty="0">
                <a:solidFill>
                  <a:srgbClr val="FF0000"/>
                </a:solidFill>
              </a:rPr>
              <a:t>(PCT) </a:t>
            </a:r>
            <a:r>
              <a:rPr lang="en-US" dirty="0"/>
              <a:t>is a precursor of the calcitonin hormone and is synthesized by the thyroid C cells</a:t>
            </a:r>
            <a:r>
              <a:rPr lang="en-US" dirty="0" smtClean="0"/>
              <a:t>.</a:t>
            </a:r>
          </a:p>
          <a:p>
            <a:pPr algn="just"/>
            <a:endParaRPr lang="en-US" dirty="0"/>
          </a:p>
          <a:p>
            <a:pPr algn="just"/>
            <a:r>
              <a:rPr lang="en-US" dirty="0" smtClean="0">
                <a:solidFill>
                  <a:srgbClr val="0000FF"/>
                </a:solidFill>
              </a:rPr>
              <a:t>Under </a:t>
            </a:r>
            <a:r>
              <a:rPr lang="en-US" dirty="0">
                <a:solidFill>
                  <a:srgbClr val="0000FF"/>
                </a:solidFill>
              </a:rPr>
              <a:t>normal </a:t>
            </a:r>
            <a:r>
              <a:rPr lang="en-US" dirty="0" smtClean="0">
                <a:solidFill>
                  <a:srgbClr val="0000FF"/>
                </a:solidFill>
              </a:rPr>
              <a:t>conditions:</a:t>
            </a:r>
            <a:r>
              <a:rPr lang="en-US" dirty="0" smtClean="0"/>
              <a:t> </a:t>
            </a:r>
            <a:r>
              <a:rPr lang="en-US" dirty="0"/>
              <a:t>the serum levels of PCT are below 0.1 </a:t>
            </a:r>
            <a:r>
              <a:rPr lang="en-US" dirty="0" err="1"/>
              <a:t>ng</a:t>
            </a:r>
            <a:r>
              <a:rPr lang="en-US" dirty="0"/>
              <a:t>/</a:t>
            </a:r>
            <a:r>
              <a:rPr lang="en-US" dirty="0" err="1"/>
              <a:t>mL</a:t>
            </a:r>
            <a:r>
              <a:rPr lang="en-US" dirty="0" err="1" smtClean="0"/>
              <a:t>.</a:t>
            </a:r>
            <a:endParaRPr lang="en-US" dirty="0" smtClean="0"/>
          </a:p>
          <a:p>
            <a:pPr algn="just"/>
            <a:endParaRPr lang="en-US" dirty="0"/>
          </a:p>
          <a:p>
            <a:pPr algn="just"/>
            <a:r>
              <a:rPr lang="en-US" dirty="0" smtClean="0"/>
              <a:t> </a:t>
            </a:r>
            <a:r>
              <a:rPr lang="en-US" dirty="0">
                <a:solidFill>
                  <a:srgbClr val="0000FF"/>
                </a:solidFill>
              </a:rPr>
              <a:t>In the presence of bacterial </a:t>
            </a:r>
            <a:r>
              <a:rPr lang="en-US" dirty="0" smtClean="0">
                <a:solidFill>
                  <a:srgbClr val="0000FF"/>
                </a:solidFill>
              </a:rPr>
              <a:t>sepsis</a:t>
            </a:r>
            <a:r>
              <a:rPr lang="en-US" dirty="0" smtClean="0"/>
              <a:t>: </a:t>
            </a:r>
            <a:r>
              <a:rPr lang="en-US" dirty="0"/>
              <a:t>PCT synthesis occurs in various extra thyroidal </a:t>
            </a:r>
            <a:r>
              <a:rPr lang="en-US" dirty="0" err="1"/>
              <a:t>neuroendocrinal</a:t>
            </a:r>
            <a:r>
              <a:rPr lang="en-US" dirty="0"/>
              <a:t> sites. </a:t>
            </a:r>
            <a:endParaRPr lang="en-US" dirty="0" smtClean="0"/>
          </a:p>
          <a:p>
            <a:pPr marL="0" indent="0" algn="just">
              <a:buNone/>
            </a:pPr>
            <a:endParaRPr lang="en-US" dirty="0" smtClean="0"/>
          </a:p>
          <a:p>
            <a:pPr marL="0" indent="0" algn="just">
              <a:buNone/>
            </a:pPr>
            <a:r>
              <a:rPr lang="en-US" i="1" baseline="30000" dirty="0" err="1" smtClean="0">
                <a:solidFill>
                  <a:srgbClr val="000000"/>
                </a:solidFill>
                <a:latin typeface="BookAntiqua"/>
              </a:rPr>
              <a:t>Elefsiniotis</a:t>
            </a:r>
            <a:r>
              <a:rPr lang="en-US" i="1" baseline="30000" dirty="0" smtClean="0">
                <a:solidFill>
                  <a:srgbClr val="000000"/>
                </a:solidFill>
                <a:latin typeface="BookAntiqua"/>
              </a:rPr>
              <a:t> IS et </a:t>
            </a:r>
            <a:r>
              <a:rPr lang="en-US" i="1" baseline="30000" dirty="0">
                <a:solidFill>
                  <a:srgbClr val="000000"/>
                </a:solidFill>
                <a:latin typeface="BookAntiqua"/>
              </a:rPr>
              <a:t>al</a:t>
            </a:r>
            <a:r>
              <a:rPr lang="en-US" i="1" baseline="30000" dirty="0" smtClean="0">
                <a:solidFill>
                  <a:srgbClr val="000000"/>
                </a:solidFill>
                <a:latin typeface="BookAntiqua"/>
              </a:rPr>
              <a:t>.. </a:t>
            </a:r>
            <a:r>
              <a:rPr lang="en-US" i="1" baseline="30000" dirty="0" err="1">
                <a:solidFill>
                  <a:srgbClr val="000000"/>
                </a:solidFill>
                <a:latin typeface="BookAntiqua"/>
              </a:rPr>
              <a:t>Eur</a:t>
            </a:r>
            <a:r>
              <a:rPr lang="en-US" i="1" baseline="30000" dirty="0">
                <a:solidFill>
                  <a:srgbClr val="000000"/>
                </a:solidFill>
                <a:latin typeface="BookAntiqua"/>
              </a:rPr>
              <a:t> J GastroenterolHepatol2006; 18: 525–30.</a:t>
            </a:r>
            <a:endParaRPr lang="en-US" i="1" dirty="0"/>
          </a:p>
        </p:txBody>
      </p:sp>
    </p:spTree>
    <p:extLst>
      <p:ext uri="{BB962C8B-B14F-4D97-AF65-F5344CB8AC3E}">
        <p14:creationId xmlns:p14="http://schemas.microsoft.com/office/powerpoint/2010/main" val="124460864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DIAGNOSIS OF </a:t>
            </a:r>
            <a:r>
              <a:rPr lang="en-US" dirty="0" smtClean="0"/>
              <a:t>SEPSIS</a:t>
            </a:r>
            <a:br>
              <a:rPr lang="en-US" dirty="0" smtClean="0"/>
            </a:br>
            <a:r>
              <a:rPr lang="en-US" dirty="0" smtClean="0"/>
              <a:t>                 </a:t>
            </a:r>
            <a:r>
              <a:rPr lang="en-US" sz="2700" dirty="0" smtClean="0"/>
              <a:t>PCT levels in Sepsis </a:t>
            </a:r>
            <a:endParaRPr lang="en-US" sz="2700" dirty="0"/>
          </a:p>
        </p:txBody>
      </p:sp>
      <p:sp>
        <p:nvSpPr>
          <p:cNvPr id="3" name="Content Placeholder 2"/>
          <p:cNvSpPr>
            <a:spLocks noGrp="1"/>
          </p:cNvSpPr>
          <p:nvPr>
            <p:ph idx="1"/>
          </p:nvPr>
        </p:nvSpPr>
        <p:spPr/>
        <p:txBody>
          <a:bodyPr>
            <a:normAutofit fontScale="85000" lnSpcReduction="10000"/>
          </a:bodyPr>
          <a:lstStyle/>
          <a:p>
            <a:pPr algn="just"/>
            <a:r>
              <a:rPr lang="en-US" dirty="0"/>
              <a:t>Bacterial infections are strongly associated with rise in PCT, rather than viral or fungal infections</a:t>
            </a:r>
            <a:r>
              <a:rPr lang="en-US" dirty="0" smtClean="0"/>
              <a:t>.</a:t>
            </a:r>
          </a:p>
          <a:p>
            <a:pPr algn="just"/>
            <a:endParaRPr lang="en-US" dirty="0"/>
          </a:p>
          <a:p>
            <a:pPr algn="just"/>
            <a:r>
              <a:rPr lang="en-US" dirty="0" smtClean="0"/>
              <a:t>In </a:t>
            </a:r>
            <a:r>
              <a:rPr lang="en-US" dirty="0"/>
              <a:t>the presence of bacterial infections, the PCT </a:t>
            </a:r>
            <a:r>
              <a:rPr lang="en-US" dirty="0">
                <a:solidFill>
                  <a:srgbClr val="0000FF"/>
                </a:solidFill>
              </a:rPr>
              <a:t>rise</a:t>
            </a:r>
            <a:r>
              <a:rPr lang="en-US" dirty="0"/>
              <a:t> occurs at </a:t>
            </a:r>
            <a:r>
              <a:rPr lang="en-US" u="sng" dirty="0">
                <a:solidFill>
                  <a:srgbClr val="FF0000"/>
                </a:solidFill>
              </a:rPr>
              <a:t>four hours </a:t>
            </a:r>
            <a:r>
              <a:rPr lang="en-US" dirty="0"/>
              <a:t>after the onset of systemic illness and </a:t>
            </a:r>
            <a:r>
              <a:rPr lang="en-US" dirty="0">
                <a:solidFill>
                  <a:srgbClr val="0000FF"/>
                </a:solidFill>
              </a:rPr>
              <a:t>peaks</a:t>
            </a:r>
            <a:r>
              <a:rPr lang="en-US" dirty="0"/>
              <a:t> between </a:t>
            </a:r>
            <a:r>
              <a:rPr lang="en-US" u="sng" dirty="0">
                <a:solidFill>
                  <a:srgbClr val="FF0000"/>
                </a:solidFill>
              </a:rPr>
              <a:t>8 to 24 </a:t>
            </a:r>
            <a:r>
              <a:rPr lang="en-US" dirty="0"/>
              <a:t>hours</a:t>
            </a:r>
            <a:r>
              <a:rPr lang="en-US" dirty="0" smtClean="0"/>
              <a:t>.</a:t>
            </a:r>
          </a:p>
          <a:p>
            <a:pPr marL="0" indent="0" algn="just">
              <a:buNone/>
            </a:pPr>
            <a:endParaRPr lang="en-US" dirty="0"/>
          </a:p>
          <a:p>
            <a:pPr algn="just"/>
            <a:r>
              <a:rPr lang="en-US" u="sng" dirty="0"/>
              <a:t>No specific cut off for PCT has been recommended </a:t>
            </a:r>
            <a:r>
              <a:rPr lang="en-US" dirty="0"/>
              <a:t>to confidently confirm the presence of bacterial sepsis in cirrhosis patients and therein lies the dilemma in using this modality as the single most test of choice.  </a:t>
            </a:r>
          </a:p>
          <a:p>
            <a:endParaRPr lang="en-US" dirty="0"/>
          </a:p>
        </p:txBody>
      </p:sp>
    </p:spTree>
    <p:extLst>
      <p:ext uri="{BB962C8B-B14F-4D97-AF65-F5344CB8AC3E}">
        <p14:creationId xmlns:p14="http://schemas.microsoft.com/office/powerpoint/2010/main" val="89661269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DIAGNOSIS OF </a:t>
            </a:r>
            <a:r>
              <a:rPr lang="en-US" dirty="0" smtClean="0"/>
              <a:t>SEPSIS</a:t>
            </a:r>
            <a:br>
              <a:rPr lang="en-US" dirty="0" smtClean="0"/>
            </a:br>
            <a:r>
              <a:rPr lang="en-US" dirty="0" smtClean="0"/>
              <a:t>              </a:t>
            </a:r>
            <a:r>
              <a:rPr lang="en-US" sz="3100" i="1" dirty="0" smtClean="0"/>
              <a:t>CRP levels </a:t>
            </a:r>
            <a:r>
              <a:rPr lang="en-US" sz="3100" i="1" dirty="0"/>
              <a:t>in Sepsis  </a:t>
            </a:r>
          </a:p>
        </p:txBody>
      </p:sp>
      <p:sp>
        <p:nvSpPr>
          <p:cNvPr id="3" name="Content Placeholder 2"/>
          <p:cNvSpPr>
            <a:spLocks noGrp="1"/>
          </p:cNvSpPr>
          <p:nvPr>
            <p:ph idx="1"/>
          </p:nvPr>
        </p:nvSpPr>
        <p:spPr/>
        <p:txBody>
          <a:bodyPr>
            <a:normAutofit fontScale="92500" lnSpcReduction="20000"/>
          </a:bodyPr>
          <a:lstStyle/>
          <a:p>
            <a:pPr algn="just"/>
            <a:r>
              <a:rPr lang="en-US" dirty="0"/>
              <a:t>The C reactive </a:t>
            </a:r>
            <a:r>
              <a:rPr lang="en-US" dirty="0" smtClean="0"/>
              <a:t>protein CRP, </a:t>
            </a:r>
            <a:r>
              <a:rPr lang="en-US" dirty="0"/>
              <a:t>on the other hand, rises slowly and peaks only after 36 hours after </a:t>
            </a:r>
            <a:r>
              <a:rPr lang="en-US" dirty="0" err="1"/>
              <a:t>endotoxemia</a:t>
            </a:r>
            <a:r>
              <a:rPr lang="en-US" dirty="0" smtClean="0"/>
              <a:t>.</a:t>
            </a:r>
          </a:p>
          <a:p>
            <a:pPr algn="just"/>
            <a:endParaRPr lang="en-US" dirty="0" smtClean="0"/>
          </a:p>
          <a:p>
            <a:pPr algn="just"/>
            <a:r>
              <a:rPr lang="en-US" dirty="0" err="1" smtClean="0"/>
              <a:t>Procalcitonin</a:t>
            </a:r>
            <a:r>
              <a:rPr lang="en-US" dirty="0" smtClean="0"/>
              <a:t> </a:t>
            </a:r>
            <a:r>
              <a:rPr lang="en-US" dirty="0"/>
              <a:t>clears rapidly (half life 24 hours) from the circulation, as </a:t>
            </a:r>
            <a:r>
              <a:rPr lang="en-US" dirty="0">
                <a:solidFill>
                  <a:srgbClr val="FF0000"/>
                </a:solidFill>
              </a:rPr>
              <a:t>against</a:t>
            </a:r>
            <a:r>
              <a:rPr lang="en-US" dirty="0"/>
              <a:t> CRP, which </a:t>
            </a:r>
            <a:r>
              <a:rPr lang="en-US" u="sng" dirty="0"/>
              <a:t>takes </a:t>
            </a:r>
            <a:r>
              <a:rPr lang="en-US" u="sng" dirty="0">
                <a:solidFill>
                  <a:srgbClr val="0000FF"/>
                </a:solidFill>
              </a:rPr>
              <a:t>many days </a:t>
            </a:r>
            <a:r>
              <a:rPr lang="en-US" u="sng" dirty="0"/>
              <a:t>after the systemic illness to normalize</a:t>
            </a:r>
            <a:r>
              <a:rPr lang="en-US" u="sng" dirty="0" smtClean="0"/>
              <a:t>.</a:t>
            </a:r>
          </a:p>
          <a:p>
            <a:pPr marL="0" indent="0" algn="just">
              <a:buNone/>
            </a:pPr>
            <a:endParaRPr lang="en-US" u="sng" dirty="0" smtClean="0"/>
          </a:p>
          <a:p>
            <a:pPr marL="0" indent="0" algn="just">
              <a:buNone/>
            </a:pPr>
            <a:endParaRPr lang="en-US" u="sng" dirty="0" smtClean="0"/>
          </a:p>
          <a:p>
            <a:pPr marL="0" indent="0" algn="just">
              <a:buNone/>
            </a:pPr>
            <a:r>
              <a:rPr lang="en-US" i="1" baseline="30000" dirty="0" err="1">
                <a:solidFill>
                  <a:srgbClr val="000000"/>
                </a:solidFill>
                <a:latin typeface="BookAntiqua"/>
              </a:rPr>
              <a:t>Cervoni</a:t>
            </a:r>
            <a:r>
              <a:rPr lang="en-US" i="1" baseline="30000" dirty="0">
                <a:solidFill>
                  <a:srgbClr val="000000"/>
                </a:solidFill>
                <a:latin typeface="BookAntiqua"/>
              </a:rPr>
              <a:t> JP, </a:t>
            </a:r>
            <a:r>
              <a:rPr lang="en-US" i="1" baseline="30000" dirty="0" err="1" smtClean="0">
                <a:solidFill>
                  <a:srgbClr val="000000"/>
                </a:solidFill>
                <a:latin typeface="BookAntiqua"/>
              </a:rPr>
              <a:t>etal</a:t>
            </a:r>
            <a:r>
              <a:rPr lang="en-US" i="1" baseline="30000" dirty="0" smtClean="0">
                <a:solidFill>
                  <a:srgbClr val="000000"/>
                </a:solidFill>
                <a:latin typeface="BookAntiqua"/>
              </a:rPr>
              <a:t> J </a:t>
            </a:r>
            <a:r>
              <a:rPr lang="en-US" i="1" baseline="30000" dirty="0" err="1">
                <a:solidFill>
                  <a:srgbClr val="000000"/>
                </a:solidFill>
                <a:latin typeface="BookAntiqua"/>
              </a:rPr>
              <a:t>Hepatol</a:t>
            </a:r>
            <a:r>
              <a:rPr lang="en-US" i="1" baseline="30000" dirty="0">
                <a:solidFill>
                  <a:srgbClr val="000000"/>
                </a:solidFill>
                <a:latin typeface="BookAntiqua"/>
              </a:rPr>
              <a:t>. 2012 Jun; 56(6):1299-304</a:t>
            </a:r>
            <a:r>
              <a:rPr lang="en-US" i="1" baseline="30000" dirty="0" smtClean="0">
                <a:solidFill>
                  <a:srgbClr val="000000"/>
                </a:solidFill>
                <a:latin typeface="BookAntiqua"/>
              </a:rPr>
              <a:t>.</a:t>
            </a:r>
          </a:p>
          <a:p>
            <a:pPr marL="0" indent="0" algn="just">
              <a:buNone/>
            </a:pPr>
            <a:r>
              <a:rPr lang="en-US" i="1" baseline="30000" dirty="0" smtClean="0">
                <a:solidFill>
                  <a:srgbClr val="000000"/>
                </a:solidFill>
                <a:latin typeface="BookAntiqua"/>
              </a:rPr>
              <a:t> </a:t>
            </a:r>
            <a:r>
              <a:rPr lang="en-US" i="1" baseline="30000" dirty="0" err="1" smtClean="0">
                <a:solidFill>
                  <a:srgbClr val="000000"/>
                </a:solidFill>
                <a:latin typeface="BookAntiqua"/>
              </a:rPr>
              <a:t>Lazzarotto</a:t>
            </a:r>
            <a:r>
              <a:rPr lang="en-US" i="1" baseline="30000" dirty="0" smtClean="0">
                <a:solidFill>
                  <a:srgbClr val="000000"/>
                </a:solidFill>
                <a:latin typeface="BookAntiqua"/>
              </a:rPr>
              <a:t> </a:t>
            </a:r>
            <a:r>
              <a:rPr lang="en-US" i="1" baseline="30000" dirty="0">
                <a:solidFill>
                  <a:srgbClr val="000000"/>
                </a:solidFill>
                <a:latin typeface="BookAntiqua"/>
              </a:rPr>
              <a:t>C, </a:t>
            </a:r>
            <a:r>
              <a:rPr lang="en-US" i="1" baseline="30000" dirty="0" smtClean="0">
                <a:solidFill>
                  <a:srgbClr val="000000"/>
                </a:solidFill>
                <a:latin typeface="BookAntiqua"/>
              </a:rPr>
              <a:t>et </a:t>
            </a:r>
            <a:r>
              <a:rPr lang="en-US" i="1" baseline="30000" dirty="0">
                <a:solidFill>
                  <a:srgbClr val="000000"/>
                </a:solidFill>
                <a:latin typeface="BookAntiqua"/>
              </a:rPr>
              <a:t>al</a:t>
            </a:r>
            <a:r>
              <a:rPr lang="en-US" i="1" baseline="30000" dirty="0" smtClean="0">
                <a:solidFill>
                  <a:srgbClr val="000000"/>
                </a:solidFill>
                <a:latin typeface="BookAntiqua"/>
              </a:rPr>
              <a:t>.. </a:t>
            </a:r>
            <a:r>
              <a:rPr lang="en-US" i="1" baseline="30000" dirty="0">
                <a:solidFill>
                  <a:srgbClr val="000000"/>
                </a:solidFill>
                <a:latin typeface="BookAntiqua"/>
              </a:rPr>
              <a:t>Ann Hepatol2013;12:599-607.</a:t>
            </a:r>
            <a:endParaRPr lang="en-US" i="1" u="sng" dirty="0"/>
          </a:p>
          <a:p>
            <a:endParaRPr lang="en-US" dirty="0"/>
          </a:p>
        </p:txBody>
      </p:sp>
    </p:spTree>
    <p:extLst>
      <p:ext uri="{BB962C8B-B14F-4D97-AF65-F5344CB8AC3E}">
        <p14:creationId xmlns:p14="http://schemas.microsoft.com/office/powerpoint/2010/main" val="222293723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SEPSIS </a:t>
            </a:r>
          </a:p>
        </p:txBody>
      </p:sp>
      <p:sp>
        <p:nvSpPr>
          <p:cNvPr id="3" name="Content Placeholder 2"/>
          <p:cNvSpPr>
            <a:spLocks noGrp="1"/>
          </p:cNvSpPr>
          <p:nvPr>
            <p:ph idx="1"/>
          </p:nvPr>
        </p:nvSpPr>
        <p:spPr/>
        <p:txBody>
          <a:bodyPr>
            <a:normAutofit fontScale="92500" lnSpcReduction="10000"/>
          </a:bodyPr>
          <a:lstStyle/>
          <a:p>
            <a:pPr algn="just"/>
            <a:r>
              <a:rPr lang="en-US" dirty="0"/>
              <a:t>Papp and coworkers in 2011 performed a large study on 368 patients of cirrhosis with bacterial infections, to provide insights on the most valuable acute phase reactants in diagnosis of sepsis in cirrhosis. </a:t>
            </a:r>
            <a:endParaRPr lang="en-US" dirty="0" smtClean="0"/>
          </a:p>
          <a:p>
            <a:pPr algn="just"/>
            <a:endParaRPr lang="en-US" dirty="0"/>
          </a:p>
          <a:p>
            <a:pPr algn="just"/>
            <a:r>
              <a:rPr lang="en-US" dirty="0" smtClean="0">
                <a:solidFill>
                  <a:srgbClr val="0000FF"/>
                </a:solidFill>
              </a:rPr>
              <a:t>They </a:t>
            </a:r>
            <a:r>
              <a:rPr lang="en-US" dirty="0">
                <a:solidFill>
                  <a:srgbClr val="0000FF"/>
                </a:solidFill>
              </a:rPr>
              <a:t>concluded </a:t>
            </a:r>
            <a:r>
              <a:rPr lang="en-US" dirty="0"/>
              <a:t>in their study </a:t>
            </a:r>
            <a:r>
              <a:rPr lang="en-US" dirty="0" smtClean="0"/>
              <a:t>that: “C</a:t>
            </a:r>
            <a:r>
              <a:rPr lang="en-US" dirty="0"/>
              <a:t>-reactive protein (CRP) </a:t>
            </a:r>
            <a:r>
              <a:rPr lang="en-US" i="1" dirty="0">
                <a:solidFill>
                  <a:srgbClr val="008000"/>
                </a:solidFill>
              </a:rPr>
              <a:t>alone</a:t>
            </a:r>
            <a:r>
              <a:rPr lang="en-US" dirty="0"/>
              <a:t>, in titers more than </a:t>
            </a:r>
            <a:r>
              <a:rPr lang="en-US" dirty="0">
                <a:solidFill>
                  <a:srgbClr val="FF0000"/>
                </a:solidFill>
              </a:rPr>
              <a:t>10 mg/</a:t>
            </a:r>
            <a:r>
              <a:rPr lang="en-US" dirty="0" err="1">
                <a:solidFill>
                  <a:srgbClr val="FF0000"/>
                </a:solidFill>
              </a:rPr>
              <a:t>dL</a:t>
            </a:r>
            <a:r>
              <a:rPr lang="en-US" dirty="0">
                <a:solidFill>
                  <a:srgbClr val="FF0000"/>
                </a:solidFill>
              </a:rPr>
              <a:t> </a:t>
            </a:r>
            <a:r>
              <a:rPr lang="en-US" dirty="0"/>
              <a:t>was sufficient to predict presence of bacterial infections in </a:t>
            </a:r>
            <a:r>
              <a:rPr lang="en-US" dirty="0" smtClean="0"/>
              <a:t>cirrhosis”. </a:t>
            </a:r>
            <a:endParaRPr lang="en-US" dirty="0"/>
          </a:p>
        </p:txBody>
      </p:sp>
    </p:spTree>
    <p:extLst>
      <p:ext uri="{BB962C8B-B14F-4D97-AF65-F5344CB8AC3E}">
        <p14:creationId xmlns:p14="http://schemas.microsoft.com/office/powerpoint/2010/main" val="49311251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DIAGNOSIS OF </a:t>
            </a:r>
            <a:r>
              <a:rPr lang="en-US" dirty="0" smtClean="0"/>
              <a:t>SEPSIS</a:t>
            </a:r>
            <a:br>
              <a:rPr lang="en-US" dirty="0" smtClean="0"/>
            </a:br>
            <a:r>
              <a:rPr lang="en-US" dirty="0" smtClean="0"/>
              <a:t>             </a:t>
            </a:r>
            <a:r>
              <a:rPr lang="en-US" sz="3100" i="1" dirty="0" smtClean="0"/>
              <a:t>Biomarkers in sepsis </a:t>
            </a:r>
            <a:endParaRPr lang="en-US" sz="3100" i="1" dirty="0"/>
          </a:p>
        </p:txBody>
      </p:sp>
      <p:sp>
        <p:nvSpPr>
          <p:cNvPr id="3" name="Content Placeholder 2"/>
          <p:cNvSpPr>
            <a:spLocks noGrp="1"/>
          </p:cNvSpPr>
          <p:nvPr>
            <p:ph idx="1"/>
          </p:nvPr>
        </p:nvSpPr>
        <p:spPr/>
        <p:txBody>
          <a:bodyPr>
            <a:normAutofit fontScale="62500" lnSpcReduction="20000"/>
          </a:bodyPr>
          <a:lstStyle/>
          <a:p>
            <a:pPr algn="just"/>
            <a:r>
              <a:rPr lang="en-US" sz="4000" baseline="30000" dirty="0"/>
              <a:t>Several biomarkers, other than CRP and PCT have been proposed to have good utility in sepsis. </a:t>
            </a:r>
            <a:endParaRPr lang="en-US" sz="4000" baseline="30000" dirty="0" smtClean="0"/>
          </a:p>
          <a:p>
            <a:pPr algn="just"/>
            <a:endParaRPr lang="en-US" sz="4000" baseline="30000" dirty="0"/>
          </a:p>
          <a:p>
            <a:pPr algn="just"/>
            <a:r>
              <a:rPr lang="en-US" sz="4000" baseline="30000" dirty="0" smtClean="0"/>
              <a:t>These include:</a:t>
            </a:r>
          </a:p>
          <a:p>
            <a:pPr marL="0" indent="0" algn="just">
              <a:buNone/>
            </a:pPr>
            <a:r>
              <a:rPr lang="en-US" sz="4000" baseline="30000" dirty="0" smtClean="0"/>
              <a:t>          - </a:t>
            </a:r>
            <a:r>
              <a:rPr lang="en-US" sz="4000" b="1" baseline="30000" dirty="0" err="1"/>
              <a:t>A</a:t>
            </a:r>
            <a:r>
              <a:rPr lang="en-US" sz="4000" baseline="30000" dirty="0" err="1" smtClean="0"/>
              <a:t>drenomedullin</a:t>
            </a:r>
            <a:r>
              <a:rPr lang="en-US" sz="4000" baseline="30000" dirty="0" smtClean="0"/>
              <a:t>,</a:t>
            </a:r>
          </a:p>
          <a:p>
            <a:pPr marL="0" indent="0" algn="just">
              <a:buNone/>
            </a:pPr>
            <a:r>
              <a:rPr lang="en-US" sz="4000" baseline="30000" dirty="0" smtClean="0"/>
              <a:t>          - </a:t>
            </a:r>
            <a:r>
              <a:rPr lang="en-US" sz="4000" b="1" baseline="30000" dirty="0" err="1" smtClean="0"/>
              <a:t>R</a:t>
            </a:r>
            <a:r>
              <a:rPr lang="en-US" sz="4000" baseline="30000" dirty="0" err="1" smtClean="0"/>
              <a:t>esistin</a:t>
            </a:r>
            <a:r>
              <a:rPr lang="en-US" sz="4000" baseline="30000" dirty="0"/>
              <a:t>, </a:t>
            </a:r>
            <a:endParaRPr lang="en-US" sz="4000" baseline="30000" dirty="0" smtClean="0"/>
          </a:p>
          <a:p>
            <a:pPr marL="0" indent="0" algn="just">
              <a:buNone/>
            </a:pPr>
            <a:r>
              <a:rPr lang="en-US" sz="4000" baseline="30000" dirty="0" smtClean="0"/>
              <a:t>          - </a:t>
            </a:r>
            <a:r>
              <a:rPr lang="en-US" sz="4000" b="1" baseline="30000" dirty="0" smtClean="0"/>
              <a:t>P</a:t>
            </a:r>
            <a:r>
              <a:rPr lang="en-US" sz="4000" baseline="30000" dirty="0" smtClean="0"/>
              <a:t>ro</a:t>
            </a:r>
            <a:r>
              <a:rPr lang="en-US" sz="4000" baseline="30000" dirty="0"/>
              <a:t>-</a:t>
            </a:r>
            <a:r>
              <a:rPr lang="en-US" sz="4000" baseline="30000" dirty="0" err="1"/>
              <a:t>vassopressin</a:t>
            </a:r>
            <a:r>
              <a:rPr lang="en-US" sz="4000" baseline="30000" dirty="0"/>
              <a:t> </a:t>
            </a:r>
            <a:r>
              <a:rPr lang="en-US" sz="4000" baseline="30000" dirty="0" smtClean="0"/>
              <a:t>or</a:t>
            </a:r>
          </a:p>
          <a:p>
            <a:pPr marL="0" indent="0" algn="just">
              <a:buNone/>
            </a:pPr>
            <a:r>
              <a:rPr lang="en-US" sz="4000" baseline="30000" dirty="0" smtClean="0"/>
              <a:t>          -</a:t>
            </a:r>
            <a:r>
              <a:rPr lang="en-US" sz="4000" dirty="0" smtClean="0"/>
              <a:t> </a:t>
            </a:r>
            <a:r>
              <a:rPr lang="en-US" sz="4000" baseline="30000" dirty="0" err="1" smtClean="0"/>
              <a:t>Copeptin</a:t>
            </a:r>
            <a:r>
              <a:rPr lang="en-US" sz="4000" baseline="30000" dirty="0"/>
              <a:t>, various interleukins</a:t>
            </a:r>
            <a:r>
              <a:rPr lang="en-US" sz="4000" baseline="30000" dirty="0" smtClean="0"/>
              <a:t>,</a:t>
            </a:r>
          </a:p>
          <a:p>
            <a:pPr marL="0" indent="0" algn="just">
              <a:buNone/>
            </a:pPr>
            <a:r>
              <a:rPr lang="en-US" sz="4000" baseline="30000" dirty="0" smtClean="0"/>
              <a:t> </a:t>
            </a:r>
          </a:p>
          <a:p>
            <a:pPr marL="0" indent="0" algn="just">
              <a:buNone/>
            </a:pPr>
            <a:r>
              <a:rPr lang="en-US" sz="4000" baseline="30000" dirty="0" smtClean="0"/>
              <a:t>         - </a:t>
            </a:r>
            <a:r>
              <a:rPr lang="en-US" sz="4000" b="1" baseline="30000" dirty="0" smtClean="0"/>
              <a:t>T</a:t>
            </a:r>
            <a:r>
              <a:rPr lang="en-US" sz="4000" baseline="30000" dirty="0" smtClean="0"/>
              <a:t>rigger </a:t>
            </a:r>
            <a:r>
              <a:rPr lang="en-US" sz="4000" baseline="30000" dirty="0"/>
              <a:t>receptor expressed on myeloid cells-1 </a:t>
            </a:r>
            <a:r>
              <a:rPr lang="en-US" sz="4000" baseline="30000" dirty="0">
                <a:solidFill>
                  <a:srgbClr val="FF0000"/>
                </a:solidFill>
              </a:rPr>
              <a:t>(TREM-1) </a:t>
            </a:r>
            <a:r>
              <a:rPr lang="en-US" sz="4000" baseline="30000" dirty="0" smtClean="0">
                <a:solidFill>
                  <a:srgbClr val="FF0000"/>
                </a:solidFill>
              </a:rPr>
              <a:t>– </a:t>
            </a:r>
          </a:p>
          <a:p>
            <a:pPr marL="0" indent="0" algn="just">
              <a:buNone/>
            </a:pPr>
            <a:r>
              <a:rPr lang="en-US" sz="4000" baseline="30000" dirty="0" smtClean="0"/>
              <a:t>         - </a:t>
            </a:r>
            <a:r>
              <a:rPr lang="en-US" sz="4000" b="1" baseline="30000" dirty="0" smtClean="0"/>
              <a:t>E</a:t>
            </a:r>
            <a:r>
              <a:rPr lang="en-US" sz="4000" baseline="30000" dirty="0" smtClean="0"/>
              <a:t>osinophil </a:t>
            </a:r>
            <a:r>
              <a:rPr lang="en-US" sz="4000" baseline="30000" dirty="0"/>
              <a:t>counts. </a:t>
            </a:r>
            <a:endParaRPr lang="en-US" sz="4000" baseline="30000" dirty="0" smtClean="0"/>
          </a:p>
          <a:p>
            <a:pPr algn="just"/>
            <a:endParaRPr lang="en-US" sz="4000" baseline="30000" dirty="0"/>
          </a:p>
          <a:p>
            <a:pPr algn="just"/>
            <a:r>
              <a:rPr lang="en-US" sz="4000" baseline="30000" dirty="0" smtClean="0"/>
              <a:t>These </a:t>
            </a:r>
            <a:r>
              <a:rPr lang="en-US" sz="4000" baseline="30000" dirty="0"/>
              <a:t>are found to be useful within research modules but utility in day to day clinical use has not been yet </a:t>
            </a:r>
            <a:r>
              <a:rPr lang="en-US" sz="4000" baseline="30000" dirty="0" smtClean="0"/>
              <a:t>validated</a:t>
            </a:r>
          </a:p>
          <a:p>
            <a:pPr marL="0" indent="0" algn="just">
              <a:buNone/>
            </a:pPr>
            <a:r>
              <a:rPr lang="en-US" sz="4000" baseline="30000" dirty="0" smtClean="0"/>
              <a:t>. </a:t>
            </a:r>
          </a:p>
          <a:p>
            <a:pPr marL="0" indent="0" algn="just">
              <a:buNone/>
            </a:pPr>
            <a:r>
              <a:rPr lang="en-US" sz="4000" i="1" baseline="30000" dirty="0" err="1">
                <a:solidFill>
                  <a:srgbClr val="000000"/>
                </a:solidFill>
                <a:latin typeface="BookAntiqua"/>
              </a:rPr>
              <a:t>Lazzarotto</a:t>
            </a:r>
            <a:r>
              <a:rPr lang="en-US" sz="4000" i="1" baseline="30000" dirty="0">
                <a:solidFill>
                  <a:srgbClr val="000000"/>
                </a:solidFill>
                <a:latin typeface="BookAntiqua"/>
              </a:rPr>
              <a:t> C, </a:t>
            </a:r>
            <a:r>
              <a:rPr lang="en-US" sz="4000" i="1" baseline="30000" dirty="0" smtClean="0">
                <a:solidFill>
                  <a:srgbClr val="000000"/>
                </a:solidFill>
                <a:latin typeface="BookAntiqua"/>
              </a:rPr>
              <a:t> </a:t>
            </a:r>
            <a:r>
              <a:rPr lang="en-US" sz="4000" i="1" baseline="30000" dirty="0">
                <a:solidFill>
                  <a:srgbClr val="000000"/>
                </a:solidFill>
                <a:latin typeface="BookAntiqua"/>
              </a:rPr>
              <a:t>et </a:t>
            </a:r>
            <a:r>
              <a:rPr lang="en-US" sz="4000" i="1" baseline="30000" dirty="0" smtClean="0">
                <a:solidFill>
                  <a:srgbClr val="000000"/>
                </a:solidFill>
                <a:latin typeface="BookAntiqua"/>
              </a:rPr>
              <a:t>al. </a:t>
            </a:r>
            <a:r>
              <a:rPr lang="en-US" sz="4000" i="1" baseline="30000" dirty="0">
                <a:solidFill>
                  <a:srgbClr val="000000"/>
                </a:solidFill>
                <a:latin typeface="BookAntiqua"/>
              </a:rPr>
              <a:t>Ann Hepatol2013;12:599-607.</a:t>
            </a:r>
            <a:endParaRPr lang="en-US" sz="4000" i="1" dirty="0"/>
          </a:p>
        </p:txBody>
      </p:sp>
    </p:spTree>
    <p:extLst>
      <p:ext uri="{BB962C8B-B14F-4D97-AF65-F5344CB8AC3E}">
        <p14:creationId xmlns:p14="http://schemas.microsoft.com/office/powerpoint/2010/main" val="211560582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SEPSIS </a:t>
            </a:r>
          </a:p>
        </p:txBody>
      </p:sp>
      <p:sp>
        <p:nvSpPr>
          <p:cNvPr id="3" name="Content Placeholder 2"/>
          <p:cNvSpPr>
            <a:spLocks noGrp="1"/>
          </p:cNvSpPr>
          <p:nvPr>
            <p:ph idx="1"/>
          </p:nvPr>
        </p:nvSpPr>
        <p:spPr/>
        <p:txBody>
          <a:bodyPr>
            <a:normAutofit/>
          </a:bodyPr>
          <a:lstStyle/>
          <a:p>
            <a:pPr algn="just"/>
            <a:r>
              <a:rPr lang="en-US" sz="4400" baseline="30000" dirty="0"/>
              <a:t>Other markers of sepsis that have been studied include </a:t>
            </a:r>
            <a:r>
              <a:rPr lang="en-US" sz="4400" i="1" baseline="30000" dirty="0" err="1">
                <a:solidFill>
                  <a:srgbClr val="FF0000"/>
                </a:solidFill>
              </a:rPr>
              <a:t>eosinopenia</a:t>
            </a:r>
            <a:r>
              <a:rPr lang="en-US" sz="4400" baseline="30000" dirty="0"/>
              <a:t>, in which, </a:t>
            </a:r>
            <a:r>
              <a:rPr lang="en-US" sz="4400" baseline="30000" dirty="0" err="1"/>
              <a:t>Abidi</a:t>
            </a:r>
            <a:r>
              <a:rPr lang="en-US" sz="4400" baseline="30000" dirty="0"/>
              <a:t> and colleagues found that with an AUROC of 0.89, </a:t>
            </a:r>
            <a:r>
              <a:rPr lang="en-US" sz="4400" baseline="30000" dirty="0" smtClean="0"/>
              <a:t>“serial </a:t>
            </a:r>
            <a:r>
              <a:rPr lang="en-US" sz="4400" baseline="30000" dirty="0"/>
              <a:t>eosinophil count reaching a cut off of 50 cells/mm3 was found to be helpful in delineating infected from non </a:t>
            </a:r>
            <a:r>
              <a:rPr lang="en-US" sz="4400" baseline="30000" dirty="0" smtClean="0"/>
              <a:t>infected”.</a:t>
            </a:r>
          </a:p>
          <a:p>
            <a:pPr marL="0" indent="0" algn="just">
              <a:buNone/>
            </a:pPr>
            <a:endParaRPr lang="en-US" sz="4400" dirty="0" smtClean="0"/>
          </a:p>
          <a:p>
            <a:pPr marL="0" indent="0" algn="just">
              <a:buNone/>
            </a:pPr>
            <a:r>
              <a:rPr lang="en-US" sz="2400" i="1" dirty="0" err="1" smtClean="0"/>
              <a:t>Abidi</a:t>
            </a:r>
            <a:r>
              <a:rPr lang="en-US" sz="2400" i="1" dirty="0" smtClean="0"/>
              <a:t> K </a:t>
            </a:r>
            <a:r>
              <a:rPr lang="en-US" sz="2400" i="1" dirty="0" err="1" smtClean="0"/>
              <a:t>etal.Crit</a:t>
            </a:r>
            <a:r>
              <a:rPr lang="en-US" sz="2400" i="1" dirty="0" smtClean="0"/>
              <a:t> Care 2008; 12:R59</a:t>
            </a:r>
            <a:endParaRPr lang="en-US" sz="2400" i="1" dirty="0"/>
          </a:p>
        </p:txBody>
      </p:sp>
    </p:spTree>
    <p:extLst>
      <p:ext uri="{BB962C8B-B14F-4D97-AF65-F5344CB8AC3E}">
        <p14:creationId xmlns:p14="http://schemas.microsoft.com/office/powerpoint/2010/main" val="16895031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DIAGNOSIS OF </a:t>
            </a:r>
            <a:r>
              <a:rPr lang="en-US" dirty="0" smtClean="0"/>
              <a:t>SEPSIS</a:t>
            </a:r>
            <a:br>
              <a:rPr lang="en-US" dirty="0" smtClean="0"/>
            </a:br>
            <a:r>
              <a:rPr lang="en-US" dirty="0" smtClean="0"/>
              <a:t>         </a:t>
            </a:r>
            <a:r>
              <a:rPr lang="en-US" i="1" baseline="30000" dirty="0" smtClean="0"/>
              <a:t>Serum </a:t>
            </a:r>
            <a:r>
              <a:rPr lang="en-US" i="1" baseline="30000" dirty="0"/>
              <a:t>phospholipase A2 </a:t>
            </a:r>
            <a:r>
              <a:rPr lang="en-US" dirty="0" smtClean="0"/>
              <a:t> </a:t>
            </a:r>
            <a:endParaRPr lang="en-US" dirty="0"/>
          </a:p>
        </p:txBody>
      </p:sp>
      <p:sp>
        <p:nvSpPr>
          <p:cNvPr id="3" name="Content Placeholder 2"/>
          <p:cNvSpPr>
            <a:spLocks noGrp="1"/>
          </p:cNvSpPr>
          <p:nvPr>
            <p:ph idx="1"/>
          </p:nvPr>
        </p:nvSpPr>
        <p:spPr/>
        <p:txBody>
          <a:bodyPr>
            <a:normAutofit/>
          </a:bodyPr>
          <a:lstStyle/>
          <a:p>
            <a:pPr algn="just"/>
            <a:r>
              <a:rPr lang="en-US" sz="4800" baseline="30000" dirty="0" smtClean="0"/>
              <a:t>In</a:t>
            </a:r>
            <a:r>
              <a:rPr lang="en-US" sz="4800" dirty="0" smtClean="0"/>
              <a:t> </a:t>
            </a:r>
            <a:r>
              <a:rPr lang="en-US" sz="4800" baseline="30000" dirty="0" smtClean="0"/>
              <a:t>another study, </a:t>
            </a:r>
            <a:r>
              <a:rPr lang="en-US" sz="4800" i="1" baseline="30000" dirty="0" smtClean="0">
                <a:solidFill>
                  <a:srgbClr val="FF0000"/>
                </a:solidFill>
              </a:rPr>
              <a:t>serum phospholipase A2 </a:t>
            </a:r>
            <a:r>
              <a:rPr lang="en-US" sz="4800" baseline="30000" dirty="0" smtClean="0"/>
              <a:t>and </a:t>
            </a:r>
            <a:r>
              <a:rPr lang="en-US" sz="4800" i="1" baseline="30000" dirty="0" smtClean="0">
                <a:solidFill>
                  <a:srgbClr val="FF0000"/>
                </a:solidFill>
              </a:rPr>
              <a:t>PCT</a:t>
            </a:r>
            <a:r>
              <a:rPr lang="en-US" sz="4800" baseline="30000" dirty="0" smtClean="0"/>
              <a:t> was found to be </a:t>
            </a:r>
            <a:r>
              <a:rPr lang="en-US" sz="4800" baseline="30000" dirty="0" err="1" smtClean="0"/>
              <a:t>noninferior</a:t>
            </a:r>
            <a:r>
              <a:rPr lang="en-US" sz="4800" baseline="30000" dirty="0" smtClean="0"/>
              <a:t> </a:t>
            </a:r>
            <a:r>
              <a:rPr lang="en-US" sz="4800" baseline="30000" dirty="0"/>
              <a:t>to CRP with regards to early bacteremia in patients of sepsis. </a:t>
            </a:r>
            <a:endParaRPr lang="en-US" sz="4800" baseline="30000" dirty="0" smtClean="0"/>
          </a:p>
          <a:p>
            <a:pPr algn="just"/>
            <a:endParaRPr lang="en-US" sz="4800" baseline="30000" dirty="0"/>
          </a:p>
        </p:txBody>
      </p:sp>
    </p:spTree>
    <p:extLst>
      <p:ext uri="{BB962C8B-B14F-4D97-AF65-F5344CB8AC3E}">
        <p14:creationId xmlns:p14="http://schemas.microsoft.com/office/powerpoint/2010/main" val="285985386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 of Sepsis</a:t>
            </a:r>
            <a:br>
              <a:rPr lang="en-US" dirty="0" smtClean="0"/>
            </a:br>
            <a:r>
              <a:rPr lang="en-US" i="1" baseline="30000" dirty="0" smtClean="0">
                <a:solidFill>
                  <a:srgbClr val="000000"/>
                </a:solidFill>
              </a:rPr>
              <a:t> </a:t>
            </a:r>
            <a:r>
              <a:rPr lang="en-US" i="1" dirty="0" smtClean="0">
                <a:solidFill>
                  <a:srgbClr val="000000"/>
                </a:solidFill>
              </a:rPr>
              <a:t>                          </a:t>
            </a:r>
            <a:r>
              <a:rPr lang="en-US" i="1" baseline="30000" dirty="0" smtClean="0">
                <a:solidFill>
                  <a:srgbClr val="000000"/>
                </a:solidFill>
              </a:rPr>
              <a:t>APTT</a:t>
            </a:r>
            <a:endParaRPr lang="en-US" dirty="0">
              <a:solidFill>
                <a:srgbClr val="000000"/>
              </a:solidFill>
            </a:endParaRPr>
          </a:p>
        </p:txBody>
      </p:sp>
      <p:sp>
        <p:nvSpPr>
          <p:cNvPr id="3" name="Content Placeholder 2"/>
          <p:cNvSpPr>
            <a:spLocks noGrp="1"/>
          </p:cNvSpPr>
          <p:nvPr>
            <p:ph idx="1"/>
          </p:nvPr>
        </p:nvSpPr>
        <p:spPr/>
        <p:txBody>
          <a:bodyPr>
            <a:normAutofit/>
          </a:bodyPr>
          <a:lstStyle/>
          <a:p>
            <a:pPr algn="just"/>
            <a:r>
              <a:rPr lang="en-US" sz="4400" baseline="30000" dirty="0"/>
              <a:t>Another important finding in diagnosing early sepsis is the dynamic variation of </a:t>
            </a:r>
            <a:r>
              <a:rPr lang="en-US" sz="4400" i="1" baseline="30000" dirty="0">
                <a:solidFill>
                  <a:srgbClr val="FF0000"/>
                </a:solidFill>
              </a:rPr>
              <a:t>activated partial </a:t>
            </a:r>
            <a:r>
              <a:rPr lang="en-US" sz="4400" i="1" baseline="30000" dirty="0" err="1">
                <a:solidFill>
                  <a:srgbClr val="FF0000"/>
                </a:solidFill>
              </a:rPr>
              <a:t>thromboplastin</a:t>
            </a:r>
            <a:r>
              <a:rPr lang="en-US" sz="4400" i="1" baseline="30000" dirty="0">
                <a:solidFill>
                  <a:srgbClr val="FF0000"/>
                </a:solidFill>
              </a:rPr>
              <a:t> (APTT)</a:t>
            </a:r>
            <a:r>
              <a:rPr lang="en-US" sz="4400" baseline="30000" dirty="0"/>
              <a:t> time </a:t>
            </a:r>
            <a:r>
              <a:rPr lang="en-US" sz="4400" baseline="30000" dirty="0" smtClean="0"/>
              <a:t>waveforms.</a:t>
            </a:r>
          </a:p>
          <a:p>
            <a:pPr marL="0" indent="0" algn="just">
              <a:buNone/>
            </a:pPr>
            <a:endParaRPr lang="en-US" sz="4400" baseline="30000" dirty="0" smtClean="0"/>
          </a:p>
          <a:p>
            <a:pPr marL="0" indent="0" algn="just">
              <a:buNone/>
            </a:pPr>
            <a:endParaRPr lang="en-US" sz="4400" baseline="30000" dirty="0"/>
          </a:p>
          <a:p>
            <a:pPr marL="0" indent="0" algn="just">
              <a:buNone/>
            </a:pPr>
            <a:endParaRPr lang="en-US" sz="4400" baseline="30000" dirty="0" smtClean="0"/>
          </a:p>
          <a:p>
            <a:pPr marL="0" indent="0" algn="just">
              <a:buNone/>
            </a:pPr>
            <a:endParaRPr lang="en-US" sz="4400" baseline="30000" dirty="0"/>
          </a:p>
          <a:p>
            <a:pPr marL="0" indent="0" algn="just">
              <a:buNone/>
            </a:pPr>
            <a:endParaRPr lang="en-US" sz="4400" baseline="30000" dirty="0"/>
          </a:p>
          <a:p>
            <a:pPr marL="0" indent="0">
              <a:buNone/>
            </a:pPr>
            <a:r>
              <a:rPr lang="en-US" sz="2800" i="1" baseline="30000" dirty="0">
                <a:solidFill>
                  <a:srgbClr val="000000"/>
                </a:solidFill>
                <a:latin typeface="BookAntiqua"/>
              </a:rPr>
              <a:t>Chopin N, </a:t>
            </a:r>
            <a:r>
              <a:rPr lang="en-US" sz="2800" i="1" baseline="30000" dirty="0" smtClean="0">
                <a:solidFill>
                  <a:srgbClr val="000000"/>
                </a:solidFill>
                <a:latin typeface="BookAntiqua"/>
              </a:rPr>
              <a:t>et al, </a:t>
            </a:r>
            <a:r>
              <a:rPr lang="en-US" sz="2800" i="1" baseline="30000" dirty="0" err="1">
                <a:solidFill>
                  <a:srgbClr val="000000"/>
                </a:solidFill>
                <a:latin typeface="BookAntiqua"/>
              </a:rPr>
              <a:t>Crit</a:t>
            </a:r>
            <a:r>
              <a:rPr lang="en-US" sz="2800" i="1" baseline="30000" dirty="0">
                <a:solidFill>
                  <a:srgbClr val="000000"/>
                </a:solidFill>
                <a:latin typeface="BookAntiqua"/>
              </a:rPr>
              <a:t> Care Med 2006; 34: 1654–60.</a:t>
            </a:r>
            <a:endParaRPr lang="en-US" sz="2800" i="1" dirty="0"/>
          </a:p>
          <a:p>
            <a:pPr algn="just"/>
            <a:endParaRPr lang="en-US" sz="4400" dirty="0"/>
          </a:p>
        </p:txBody>
      </p:sp>
    </p:spTree>
    <p:extLst>
      <p:ext uri="{BB962C8B-B14F-4D97-AF65-F5344CB8AC3E}">
        <p14:creationId xmlns:p14="http://schemas.microsoft.com/office/powerpoint/2010/main" val="391987505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1912"/>
          </a:xfrm>
        </p:spPr>
        <p:txBody>
          <a:bodyPr>
            <a:normAutofit fontScale="90000"/>
          </a:bodyPr>
          <a:lstStyle/>
          <a:p>
            <a:r>
              <a:rPr lang="en-US" dirty="0"/>
              <a:t>DIAGNOSIS OF </a:t>
            </a:r>
            <a:r>
              <a:rPr lang="en-US" dirty="0" smtClean="0"/>
              <a:t>SEPSIS</a:t>
            </a:r>
            <a:br>
              <a:rPr lang="en-US" dirty="0" smtClean="0"/>
            </a:br>
            <a:r>
              <a:rPr lang="en-US" dirty="0" smtClean="0"/>
              <a:t>                        </a:t>
            </a:r>
            <a:r>
              <a:rPr lang="en-US" sz="3100" dirty="0" smtClean="0"/>
              <a:t>Waveforms </a:t>
            </a:r>
            <a:endParaRPr lang="en-US" sz="3100" dirty="0"/>
          </a:p>
        </p:txBody>
      </p:sp>
      <p:sp>
        <p:nvSpPr>
          <p:cNvPr id="3" name="Content Placeholder 2"/>
          <p:cNvSpPr>
            <a:spLocks noGrp="1"/>
          </p:cNvSpPr>
          <p:nvPr>
            <p:ph idx="1"/>
          </p:nvPr>
        </p:nvSpPr>
        <p:spPr>
          <a:xfrm>
            <a:off x="457200" y="1229216"/>
            <a:ext cx="8229600" cy="4896947"/>
          </a:xfrm>
        </p:spPr>
        <p:txBody>
          <a:bodyPr>
            <a:noAutofit/>
          </a:bodyPr>
          <a:lstStyle/>
          <a:p>
            <a:pPr algn="just"/>
            <a:r>
              <a:rPr lang="en-US" sz="3600" baseline="30000" dirty="0" smtClean="0"/>
              <a:t>The </a:t>
            </a:r>
            <a:r>
              <a:rPr lang="en-US" sz="3600" baseline="30000" dirty="0"/>
              <a:t>specificity of a biphasic waveform was found to be between 92% and 98% for diagnosis of sepsis at </a:t>
            </a:r>
            <a:r>
              <a:rPr lang="en-US" sz="3600" baseline="30000" dirty="0" smtClean="0"/>
              <a:t>admission.</a:t>
            </a:r>
          </a:p>
          <a:p>
            <a:pPr marL="0" indent="0" algn="just">
              <a:buNone/>
            </a:pPr>
            <a:endParaRPr lang="en-US" sz="3600" baseline="30000" dirty="0" smtClean="0"/>
          </a:p>
          <a:p>
            <a:pPr algn="just"/>
            <a:r>
              <a:rPr lang="en-US" sz="3600" baseline="30000" dirty="0" smtClean="0"/>
              <a:t>This </a:t>
            </a:r>
            <a:r>
              <a:rPr lang="en-US" sz="3600" baseline="30000" dirty="0"/>
              <a:t>was further validated against CRP and PCT in by Chopin and colleagues. </a:t>
            </a:r>
            <a:endParaRPr lang="en-US" sz="3600" baseline="30000" dirty="0" smtClean="0"/>
          </a:p>
          <a:p>
            <a:pPr algn="just"/>
            <a:endParaRPr lang="en-US" sz="3600" baseline="30000" dirty="0"/>
          </a:p>
          <a:p>
            <a:pPr algn="just"/>
            <a:r>
              <a:rPr lang="en-US" sz="3600" baseline="30000" dirty="0" smtClean="0"/>
              <a:t>They </a:t>
            </a:r>
            <a:r>
              <a:rPr lang="en-US" sz="3600" baseline="30000" dirty="0"/>
              <a:t>found </a:t>
            </a:r>
            <a:r>
              <a:rPr lang="en-US" sz="3600" baseline="30000" dirty="0" smtClean="0"/>
              <a:t>that: </a:t>
            </a:r>
            <a:r>
              <a:rPr lang="en-US" sz="3600" baseline="30000" dirty="0"/>
              <a:t>the biphasic variation in APTT was more useful than CRP or PCT in differentiating severe sepsis from septic shock during initial 3 days of admission (specificity 91% and negative predictive value 98%)</a:t>
            </a:r>
            <a:r>
              <a:rPr lang="en-US" sz="3600" baseline="30000" dirty="0" smtClean="0"/>
              <a:t>.</a:t>
            </a:r>
          </a:p>
          <a:p>
            <a:pPr marL="0" indent="0" algn="just">
              <a:buNone/>
            </a:pPr>
            <a:endParaRPr lang="en-US" sz="3600" baseline="30000" dirty="0"/>
          </a:p>
          <a:p>
            <a:pPr algn="just"/>
            <a:r>
              <a:rPr lang="en-US" sz="3600" u="sng" baseline="30000" dirty="0" smtClean="0"/>
              <a:t>By </a:t>
            </a:r>
            <a:r>
              <a:rPr lang="en-US" sz="3600" u="sng" baseline="30000" dirty="0"/>
              <a:t>combining PCT with APTT variation</a:t>
            </a:r>
            <a:r>
              <a:rPr lang="en-US" sz="3600" baseline="30000" dirty="0" smtClean="0"/>
              <a:t>, “</a:t>
            </a:r>
            <a:r>
              <a:rPr lang="en-US" sz="3600" baseline="30000" dirty="0" smtClean="0">
                <a:solidFill>
                  <a:srgbClr val="0000FF"/>
                </a:solidFill>
              </a:rPr>
              <a:t>the </a:t>
            </a:r>
            <a:r>
              <a:rPr lang="en-US" sz="3600" baseline="30000" dirty="0">
                <a:solidFill>
                  <a:srgbClr val="0000FF"/>
                </a:solidFill>
              </a:rPr>
              <a:t>sensitivity could go up to 98% in diagnosing patients of </a:t>
            </a:r>
            <a:r>
              <a:rPr lang="en-US" sz="3600" baseline="30000" dirty="0" smtClean="0">
                <a:solidFill>
                  <a:srgbClr val="0000FF"/>
                </a:solidFill>
              </a:rPr>
              <a:t>sepsis”. </a:t>
            </a:r>
          </a:p>
          <a:p>
            <a:pPr marL="0" indent="0" algn="just">
              <a:buNone/>
            </a:pPr>
            <a:r>
              <a:rPr lang="en-US" sz="2800" i="1" baseline="30000" dirty="0" err="1">
                <a:solidFill>
                  <a:srgbClr val="000000"/>
                </a:solidFill>
                <a:latin typeface="BookAntiqua"/>
              </a:rPr>
              <a:t>Zakariah</a:t>
            </a:r>
            <a:r>
              <a:rPr lang="en-US" sz="2800" i="1" baseline="30000" dirty="0">
                <a:solidFill>
                  <a:srgbClr val="000000"/>
                </a:solidFill>
                <a:latin typeface="BookAntiqua"/>
              </a:rPr>
              <a:t> AN, </a:t>
            </a:r>
            <a:r>
              <a:rPr lang="en-US" sz="2800" i="1" baseline="30000" dirty="0" smtClean="0">
                <a:solidFill>
                  <a:srgbClr val="000000"/>
                </a:solidFill>
                <a:latin typeface="BookAntiqua"/>
              </a:rPr>
              <a:t>et </a:t>
            </a:r>
            <a:r>
              <a:rPr lang="en-US" sz="2800" i="1" baseline="30000" dirty="0">
                <a:solidFill>
                  <a:srgbClr val="000000"/>
                </a:solidFill>
                <a:latin typeface="BookAntiqua"/>
              </a:rPr>
              <a:t>al</a:t>
            </a:r>
            <a:r>
              <a:rPr lang="en-US" sz="2800" i="1" baseline="30000" dirty="0" smtClean="0">
                <a:solidFill>
                  <a:srgbClr val="000000"/>
                </a:solidFill>
                <a:latin typeface="BookAntiqua"/>
              </a:rPr>
              <a:t>.. </a:t>
            </a:r>
            <a:r>
              <a:rPr lang="en-US" sz="2800" i="1" baseline="30000" dirty="0" err="1">
                <a:solidFill>
                  <a:srgbClr val="000000"/>
                </a:solidFill>
                <a:latin typeface="BookAntiqua"/>
              </a:rPr>
              <a:t>Crit</a:t>
            </a:r>
            <a:r>
              <a:rPr lang="en-US" sz="2800" i="1" baseline="30000" dirty="0">
                <a:solidFill>
                  <a:srgbClr val="000000"/>
                </a:solidFill>
                <a:latin typeface="BookAntiqua"/>
              </a:rPr>
              <a:t> Care Med 2008; 36: 1507–12.</a:t>
            </a:r>
            <a:endParaRPr lang="en-US" sz="2800" i="1" dirty="0">
              <a:solidFill>
                <a:srgbClr val="0000FF"/>
              </a:solidFill>
            </a:endParaRPr>
          </a:p>
        </p:txBody>
      </p:sp>
    </p:spTree>
    <p:extLst>
      <p:ext uri="{BB962C8B-B14F-4D97-AF65-F5344CB8AC3E}">
        <p14:creationId xmlns:p14="http://schemas.microsoft.com/office/powerpoint/2010/main" val="160662169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DIAGNOSIS OF </a:t>
            </a:r>
            <a:r>
              <a:rPr lang="en-US" dirty="0" smtClean="0"/>
              <a:t>SEPSIS</a:t>
            </a:r>
            <a:br>
              <a:rPr lang="en-US" dirty="0" smtClean="0"/>
            </a:br>
            <a:r>
              <a:rPr lang="en-US" sz="3600" i="1" baseline="30000" dirty="0"/>
              <a:t>Pro-</a:t>
            </a:r>
            <a:r>
              <a:rPr lang="en-US" sz="3600" i="1" baseline="30000" dirty="0" err="1"/>
              <a:t>adrenomedullin</a:t>
            </a:r>
            <a:r>
              <a:rPr lang="en-US" sz="3600" i="1" baseline="30000" dirty="0"/>
              <a:t> </a:t>
            </a:r>
            <a:r>
              <a:rPr lang="en-US" sz="3600" i="1" baseline="30000" dirty="0" smtClean="0"/>
              <a:t> </a:t>
            </a:r>
            <a:r>
              <a:rPr lang="en-US" sz="3600" i="1" baseline="30000" dirty="0"/>
              <a:t>and pro-vasopressin </a:t>
            </a:r>
            <a:r>
              <a:rPr lang="en-US" sz="3600" i="1" dirty="0" smtClean="0"/>
              <a:t> </a:t>
            </a:r>
            <a:endParaRPr lang="en-US" sz="3600" i="1" dirty="0"/>
          </a:p>
        </p:txBody>
      </p:sp>
      <p:sp>
        <p:nvSpPr>
          <p:cNvPr id="3" name="Content Placeholder 2"/>
          <p:cNvSpPr>
            <a:spLocks noGrp="1"/>
          </p:cNvSpPr>
          <p:nvPr>
            <p:ph idx="1"/>
          </p:nvPr>
        </p:nvSpPr>
        <p:spPr/>
        <p:txBody>
          <a:bodyPr>
            <a:noAutofit/>
          </a:bodyPr>
          <a:lstStyle/>
          <a:p>
            <a:pPr algn="just"/>
            <a:r>
              <a:rPr lang="en-US" sz="4000" baseline="30000" dirty="0">
                <a:solidFill>
                  <a:srgbClr val="FF0000"/>
                </a:solidFill>
              </a:rPr>
              <a:t>Pro-</a:t>
            </a:r>
            <a:r>
              <a:rPr lang="en-US" sz="4000" baseline="30000" dirty="0" err="1">
                <a:solidFill>
                  <a:srgbClr val="FF0000"/>
                </a:solidFill>
              </a:rPr>
              <a:t>adrenomedullin</a:t>
            </a:r>
            <a:r>
              <a:rPr lang="en-US" sz="4000" baseline="30000" dirty="0">
                <a:solidFill>
                  <a:srgbClr val="FF0000"/>
                </a:solidFill>
              </a:rPr>
              <a:t> </a:t>
            </a:r>
            <a:r>
              <a:rPr lang="en-US" sz="4000" baseline="30000" dirty="0"/>
              <a:t>(p-ADM) and </a:t>
            </a:r>
            <a:r>
              <a:rPr lang="en-US" sz="4000" baseline="30000" dirty="0">
                <a:solidFill>
                  <a:srgbClr val="FF0000"/>
                </a:solidFill>
              </a:rPr>
              <a:t>pro-vasopressin </a:t>
            </a:r>
            <a:r>
              <a:rPr lang="en-US" sz="4000" baseline="30000" dirty="0"/>
              <a:t>(or </a:t>
            </a:r>
            <a:r>
              <a:rPr lang="en-US" sz="4000" baseline="30000" dirty="0" err="1"/>
              <a:t>copeptin</a:t>
            </a:r>
            <a:r>
              <a:rPr lang="en-US" sz="4000" baseline="30000" dirty="0"/>
              <a:t>) was found to be significantly elevated in patients who died of septic shock in a study by </a:t>
            </a:r>
            <a:r>
              <a:rPr lang="en-US" sz="4000" baseline="30000" dirty="0" err="1"/>
              <a:t>Guigant</a:t>
            </a:r>
            <a:r>
              <a:rPr lang="en-US" sz="4000" baseline="30000" dirty="0"/>
              <a:t> and coworkers. </a:t>
            </a:r>
          </a:p>
          <a:p>
            <a:pPr algn="just"/>
            <a:endParaRPr lang="en-US" sz="4000" baseline="30000" dirty="0" smtClean="0"/>
          </a:p>
          <a:p>
            <a:pPr algn="just"/>
            <a:r>
              <a:rPr lang="en-US" sz="4000" baseline="30000" dirty="0" smtClean="0"/>
              <a:t>The </a:t>
            </a:r>
            <a:r>
              <a:rPr lang="en-US" sz="4000" baseline="30000" dirty="0"/>
              <a:t>combined use of two biomarkers has been long touted as </a:t>
            </a:r>
            <a:r>
              <a:rPr lang="en-US" sz="4000" baseline="30000" dirty="0" smtClean="0"/>
              <a:t>: “</a:t>
            </a:r>
            <a:r>
              <a:rPr lang="en-US" sz="4000" i="1" baseline="30000" dirty="0" smtClean="0">
                <a:solidFill>
                  <a:srgbClr val="0000FF"/>
                </a:solidFill>
              </a:rPr>
              <a:t>the </a:t>
            </a:r>
            <a:r>
              <a:rPr lang="en-US" sz="4000" i="1" baseline="30000" dirty="0">
                <a:solidFill>
                  <a:srgbClr val="0000FF"/>
                </a:solidFill>
              </a:rPr>
              <a:t>best way to predict sepsis in a </a:t>
            </a:r>
            <a:r>
              <a:rPr lang="en-US" sz="4000" i="1" baseline="30000" dirty="0" smtClean="0">
                <a:solidFill>
                  <a:srgbClr val="0000FF"/>
                </a:solidFill>
              </a:rPr>
              <a:t>patient”</a:t>
            </a:r>
            <a:r>
              <a:rPr lang="en-US" sz="4000" baseline="30000" dirty="0" smtClean="0"/>
              <a:t>, </a:t>
            </a:r>
            <a:r>
              <a:rPr lang="en-US" sz="4000" baseline="30000" dirty="0"/>
              <a:t>as it has been shown with pro-ADM and </a:t>
            </a:r>
            <a:r>
              <a:rPr lang="en-US" sz="4000" baseline="30000" dirty="0" err="1">
                <a:solidFill>
                  <a:srgbClr val="FF0000"/>
                </a:solidFill>
              </a:rPr>
              <a:t>endothelin</a:t>
            </a:r>
            <a:r>
              <a:rPr lang="en-US" sz="4000" baseline="30000" dirty="0">
                <a:solidFill>
                  <a:srgbClr val="FF0000"/>
                </a:solidFill>
              </a:rPr>
              <a:t> precursor</a:t>
            </a:r>
            <a:r>
              <a:rPr lang="en-US" sz="4000" baseline="30000" dirty="0"/>
              <a:t> which had a higher prognostic accuracy than CRP and had comparable power with APACHE scores</a:t>
            </a:r>
            <a:r>
              <a:rPr lang="en-US" sz="4000" baseline="30000" dirty="0" smtClean="0"/>
              <a:t>.</a:t>
            </a:r>
          </a:p>
          <a:p>
            <a:pPr algn="just"/>
            <a:endParaRPr lang="en-US" sz="4000" baseline="30000" dirty="0" smtClean="0"/>
          </a:p>
          <a:p>
            <a:pPr marL="0" indent="0" algn="just">
              <a:buNone/>
            </a:pPr>
            <a:r>
              <a:rPr lang="en-US" sz="2800" i="1" baseline="30000" dirty="0" err="1">
                <a:solidFill>
                  <a:srgbClr val="000000"/>
                </a:solidFill>
                <a:latin typeface="BookAntiqua"/>
              </a:rPr>
              <a:t>Guignant</a:t>
            </a:r>
            <a:r>
              <a:rPr lang="en-US" sz="2800" i="1" baseline="30000" dirty="0">
                <a:solidFill>
                  <a:srgbClr val="000000"/>
                </a:solidFill>
                <a:latin typeface="BookAntiqua"/>
              </a:rPr>
              <a:t> C, </a:t>
            </a:r>
            <a:r>
              <a:rPr lang="en-US" sz="2800" i="1" baseline="30000" dirty="0" smtClean="0">
                <a:solidFill>
                  <a:srgbClr val="000000"/>
                </a:solidFill>
                <a:latin typeface="BookAntiqua"/>
              </a:rPr>
              <a:t>et al,. </a:t>
            </a:r>
            <a:r>
              <a:rPr lang="en-US" sz="2800" i="1" baseline="30000" dirty="0">
                <a:solidFill>
                  <a:srgbClr val="000000"/>
                </a:solidFill>
                <a:latin typeface="BookAntiqua"/>
              </a:rPr>
              <a:t>Intensive Care Med 2009; 35: 1859–67</a:t>
            </a:r>
            <a:endParaRPr lang="en-US" sz="2800" i="1" baseline="30000" dirty="0"/>
          </a:p>
          <a:p>
            <a:pPr algn="just"/>
            <a:endParaRPr lang="en-US" sz="4000" dirty="0"/>
          </a:p>
        </p:txBody>
      </p:sp>
    </p:spTree>
    <p:extLst>
      <p:ext uri="{BB962C8B-B14F-4D97-AF65-F5344CB8AC3E}">
        <p14:creationId xmlns:p14="http://schemas.microsoft.com/office/powerpoint/2010/main" val="73999227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Thromboelastography</a:t>
            </a:r>
            <a:r>
              <a:rPr lang="en-US" sz="3600" dirty="0" smtClean="0"/>
              <a:t> (TEG)</a:t>
            </a:r>
            <a:endParaRPr lang="en-US" sz="3600" dirty="0"/>
          </a:p>
        </p:txBody>
      </p:sp>
      <p:sp>
        <p:nvSpPr>
          <p:cNvPr id="3" name="Content Placeholder 2"/>
          <p:cNvSpPr>
            <a:spLocks noGrp="1"/>
          </p:cNvSpPr>
          <p:nvPr>
            <p:ph idx="1"/>
          </p:nvPr>
        </p:nvSpPr>
        <p:spPr/>
        <p:txBody>
          <a:bodyPr>
            <a:normAutofit fontScale="77500" lnSpcReduction="20000"/>
          </a:bodyPr>
          <a:lstStyle/>
          <a:p>
            <a:pPr algn="just"/>
            <a:r>
              <a:rPr lang="en-US" dirty="0"/>
              <a:t>Studies currently have also looked into the utility of </a:t>
            </a:r>
            <a:r>
              <a:rPr lang="en-US" dirty="0" err="1"/>
              <a:t>thromboelastography</a:t>
            </a:r>
            <a:r>
              <a:rPr lang="en-US" dirty="0"/>
              <a:t> (TEG) in diagnosing early sepsis and differentiating sepsis from SIRS</a:t>
            </a:r>
            <a:r>
              <a:rPr lang="en-US" dirty="0" smtClean="0"/>
              <a:t>.</a:t>
            </a:r>
          </a:p>
          <a:p>
            <a:pPr marL="0" indent="0" algn="just">
              <a:buNone/>
            </a:pPr>
            <a:endParaRPr lang="en-US" dirty="0" smtClean="0"/>
          </a:p>
          <a:p>
            <a:pPr algn="just"/>
            <a:r>
              <a:rPr lang="en-US" dirty="0" smtClean="0"/>
              <a:t>In </a:t>
            </a:r>
            <a:r>
              <a:rPr lang="en-US" dirty="0"/>
              <a:t>a meta analysis by Muller and co-workers, it was shown that hyper and hypo-</a:t>
            </a:r>
            <a:r>
              <a:rPr lang="en-US" dirty="0" err="1"/>
              <a:t>coagulability</a:t>
            </a:r>
            <a:r>
              <a:rPr lang="en-US" dirty="0"/>
              <a:t> were both associated with disseminated intravascular coagulation. </a:t>
            </a:r>
            <a:endParaRPr lang="en-US" dirty="0" smtClean="0"/>
          </a:p>
          <a:p>
            <a:pPr algn="just"/>
            <a:endParaRPr lang="en-US" dirty="0"/>
          </a:p>
          <a:p>
            <a:pPr algn="just"/>
            <a:r>
              <a:rPr lang="en-US" dirty="0" smtClean="0"/>
              <a:t>Earlier </a:t>
            </a:r>
            <a:r>
              <a:rPr lang="en-US" dirty="0"/>
              <a:t>detection of fibrinolysis by TEG, differentiated early sepsis from SIRS</a:t>
            </a:r>
            <a:r>
              <a:rPr lang="en-US" dirty="0" smtClean="0"/>
              <a:t>.</a:t>
            </a:r>
          </a:p>
          <a:p>
            <a:pPr algn="just"/>
            <a:endParaRPr lang="en-US" dirty="0" smtClean="0"/>
          </a:p>
          <a:p>
            <a:pPr algn="just"/>
            <a:r>
              <a:rPr lang="en-US" dirty="0" smtClean="0"/>
              <a:t>The </a:t>
            </a:r>
            <a:r>
              <a:rPr lang="en-US" dirty="0"/>
              <a:t>presence of progressive hypo-coagulation associated with sepsis portrayed a poor prognosis. </a:t>
            </a:r>
          </a:p>
          <a:p>
            <a:endParaRPr lang="en-US" dirty="0"/>
          </a:p>
        </p:txBody>
      </p:sp>
    </p:spTree>
    <p:extLst>
      <p:ext uri="{BB962C8B-B14F-4D97-AF65-F5344CB8AC3E}">
        <p14:creationId xmlns:p14="http://schemas.microsoft.com/office/powerpoint/2010/main" val="378983051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DIAGNOSIS OF SEPSIS</a:t>
            </a:r>
            <a:br>
              <a:rPr lang="en-US" dirty="0"/>
            </a:br>
            <a:r>
              <a:rPr lang="en-US" sz="3200" i="1" dirty="0"/>
              <a:t>P</a:t>
            </a:r>
            <a:r>
              <a:rPr lang="en-US" sz="3200" i="1" dirty="0" smtClean="0"/>
              <a:t>redictor </a:t>
            </a:r>
            <a:r>
              <a:rPr lang="en-US" sz="3200" i="1" dirty="0"/>
              <a:t>of mortality</a:t>
            </a:r>
            <a:endParaRPr lang="en-US" sz="3200"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1548550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a:t>DIAGNOSIS OF </a:t>
            </a:r>
            <a:r>
              <a:rPr lang="en-US" sz="3100" dirty="0" smtClean="0"/>
              <a:t>SEPSIS,</a:t>
            </a:r>
            <a:r>
              <a:rPr lang="en-US" sz="3100" i="1" dirty="0"/>
              <a:t> Predictor of mortality</a:t>
            </a:r>
            <a:r>
              <a:rPr lang="en-US" sz="3100" dirty="0" smtClean="0"/>
              <a:t/>
            </a:r>
            <a:br>
              <a:rPr lang="en-US" sz="3100" dirty="0" smtClean="0"/>
            </a:br>
            <a:r>
              <a:rPr lang="en-US" dirty="0" smtClean="0"/>
              <a:t>                           </a:t>
            </a:r>
            <a:r>
              <a:rPr lang="en-US" sz="3100" i="1" dirty="0" smtClean="0"/>
              <a:t>Pro-ANP and Pro-BNP </a:t>
            </a:r>
            <a:endParaRPr lang="en-US" sz="3100" i="1" dirty="0"/>
          </a:p>
        </p:txBody>
      </p:sp>
      <p:sp>
        <p:nvSpPr>
          <p:cNvPr id="3" name="Content Placeholder 2"/>
          <p:cNvSpPr>
            <a:spLocks noGrp="1"/>
          </p:cNvSpPr>
          <p:nvPr>
            <p:ph idx="1"/>
          </p:nvPr>
        </p:nvSpPr>
        <p:spPr/>
        <p:txBody>
          <a:bodyPr>
            <a:normAutofit fontScale="92500" lnSpcReduction="10000"/>
          </a:bodyPr>
          <a:lstStyle/>
          <a:p>
            <a:pPr algn="just"/>
            <a:r>
              <a:rPr lang="en-US" sz="3900" dirty="0">
                <a:solidFill>
                  <a:srgbClr val="FF0000"/>
                </a:solidFill>
              </a:rPr>
              <a:t>Pro-atrial natriuretic peptide </a:t>
            </a:r>
            <a:r>
              <a:rPr lang="en-US" sz="3600" dirty="0"/>
              <a:t>(</a:t>
            </a:r>
            <a:r>
              <a:rPr lang="en-US" sz="3600" u="sng" dirty="0"/>
              <a:t>pro-ANP</a:t>
            </a:r>
            <a:r>
              <a:rPr lang="en-US" sz="3600" dirty="0"/>
              <a:t>)</a:t>
            </a:r>
            <a:r>
              <a:rPr lang="en-US" sz="3900" dirty="0"/>
              <a:t> and </a:t>
            </a:r>
            <a:r>
              <a:rPr lang="en-US" sz="3900" dirty="0">
                <a:solidFill>
                  <a:srgbClr val="FF0000"/>
                </a:solidFill>
              </a:rPr>
              <a:t>pro-brain natriuretic peptide</a:t>
            </a:r>
            <a:r>
              <a:rPr lang="en-US" sz="3900" dirty="0"/>
              <a:t> (</a:t>
            </a:r>
            <a:r>
              <a:rPr lang="en-US" sz="3900" u="sng" dirty="0"/>
              <a:t>pro- BNP</a:t>
            </a:r>
            <a:r>
              <a:rPr lang="en-US" sz="3900" dirty="0"/>
              <a:t>) measured on </a:t>
            </a:r>
            <a:r>
              <a:rPr lang="en-US" sz="3900" dirty="0" smtClean="0"/>
              <a:t>days: 0,2 </a:t>
            </a:r>
            <a:r>
              <a:rPr lang="en-US" sz="3900" dirty="0"/>
              <a:t>and </a:t>
            </a:r>
            <a:r>
              <a:rPr lang="en-US" sz="3900" dirty="0" smtClean="0"/>
              <a:t>and 4 </a:t>
            </a:r>
            <a:r>
              <a:rPr lang="en-US" sz="3900" dirty="0"/>
              <a:t>respectively has been shown to </a:t>
            </a:r>
            <a:r>
              <a:rPr lang="en-US" sz="3900" dirty="0" smtClean="0"/>
              <a:t>be: </a:t>
            </a:r>
            <a:r>
              <a:rPr lang="en-US" sz="3900" i="1" dirty="0">
                <a:solidFill>
                  <a:srgbClr val="0000FF"/>
                </a:solidFill>
              </a:rPr>
              <a:t>independent predictors of mortality</a:t>
            </a:r>
            <a:r>
              <a:rPr lang="en-US" sz="3900" dirty="0"/>
              <a:t> on multivariate analysis of patients in severe sepsis progressing to shock</a:t>
            </a:r>
            <a:r>
              <a:rPr lang="en-US" dirty="0" smtClean="0"/>
              <a:t>.</a:t>
            </a:r>
          </a:p>
          <a:p>
            <a:pPr marL="0" indent="0" algn="just">
              <a:buNone/>
            </a:pPr>
            <a:r>
              <a:rPr lang="en-US" i="1" dirty="0" smtClean="0"/>
              <a:t> </a:t>
            </a:r>
          </a:p>
          <a:p>
            <a:pPr marL="0" indent="0" algn="just">
              <a:buNone/>
            </a:pPr>
            <a:r>
              <a:rPr lang="en-US" i="1" baseline="30000" dirty="0">
                <a:solidFill>
                  <a:srgbClr val="000000"/>
                </a:solidFill>
                <a:latin typeface="BookAntiqua"/>
              </a:rPr>
              <a:t>Ueda S, </a:t>
            </a:r>
            <a:r>
              <a:rPr lang="en-US" i="1" baseline="30000" dirty="0" smtClean="0">
                <a:solidFill>
                  <a:srgbClr val="000000"/>
                </a:solidFill>
                <a:latin typeface="BookAntiqua"/>
              </a:rPr>
              <a:t>et al. </a:t>
            </a:r>
            <a:r>
              <a:rPr lang="en-US" i="1" baseline="30000" dirty="0">
                <a:solidFill>
                  <a:srgbClr val="000000"/>
                </a:solidFill>
                <a:latin typeface="BookAntiqua"/>
              </a:rPr>
              <a:t>Shock 2006; 26: 134–9.</a:t>
            </a:r>
            <a:endParaRPr lang="en-US" i="1" dirty="0"/>
          </a:p>
        </p:txBody>
      </p:sp>
    </p:spTree>
    <p:extLst>
      <p:ext uri="{BB962C8B-B14F-4D97-AF65-F5344CB8AC3E}">
        <p14:creationId xmlns:p14="http://schemas.microsoft.com/office/powerpoint/2010/main" val="267881951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DIAGNOSIS OF </a:t>
            </a:r>
            <a:r>
              <a:rPr lang="en-US" sz="3600" dirty="0" smtClean="0"/>
              <a:t>SEPSIS,</a:t>
            </a:r>
            <a:r>
              <a:rPr lang="en-US" i="1" dirty="0"/>
              <a:t> </a:t>
            </a:r>
            <a:r>
              <a:rPr lang="en-US" sz="3600" i="1" dirty="0"/>
              <a:t>Predictor of mortality</a:t>
            </a:r>
            <a:r>
              <a:rPr lang="en-US" dirty="0" smtClean="0"/>
              <a:t/>
            </a:r>
            <a:br>
              <a:rPr lang="en-US" dirty="0" smtClean="0"/>
            </a:br>
            <a:r>
              <a:rPr lang="en-US" dirty="0" smtClean="0"/>
              <a:t>                                              </a:t>
            </a:r>
            <a:r>
              <a:rPr lang="en-US" sz="2700" i="1" dirty="0" smtClean="0"/>
              <a:t>MMP, IL-6, IL-8 </a:t>
            </a:r>
            <a:endParaRPr lang="en-US" sz="2700" i="1" dirty="0"/>
          </a:p>
        </p:txBody>
      </p:sp>
      <p:sp>
        <p:nvSpPr>
          <p:cNvPr id="3" name="Content Placeholder 2"/>
          <p:cNvSpPr>
            <a:spLocks noGrp="1"/>
          </p:cNvSpPr>
          <p:nvPr>
            <p:ph idx="1"/>
          </p:nvPr>
        </p:nvSpPr>
        <p:spPr/>
        <p:txBody>
          <a:bodyPr>
            <a:normAutofit fontScale="92500" lnSpcReduction="10000"/>
          </a:bodyPr>
          <a:lstStyle/>
          <a:p>
            <a:pPr algn="just"/>
            <a:r>
              <a:rPr lang="en-US" dirty="0"/>
              <a:t>Even </a:t>
            </a:r>
            <a:r>
              <a:rPr lang="en-US" dirty="0" smtClean="0"/>
              <a:t>though: </a:t>
            </a:r>
            <a:r>
              <a:rPr lang="en-US" dirty="0"/>
              <a:t>markers such as </a:t>
            </a:r>
            <a:r>
              <a:rPr lang="en-US" dirty="0">
                <a:solidFill>
                  <a:srgbClr val="FF0000"/>
                </a:solidFill>
              </a:rPr>
              <a:t>matrix </a:t>
            </a:r>
            <a:r>
              <a:rPr lang="en-US" dirty="0" err="1">
                <a:solidFill>
                  <a:srgbClr val="FF0000"/>
                </a:solidFill>
              </a:rPr>
              <a:t>metalloproteinases</a:t>
            </a:r>
            <a:r>
              <a:rPr lang="en-US" dirty="0"/>
              <a:t> (MMP-9, TIMP-1, TIMP-2) and </a:t>
            </a:r>
            <a:r>
              <a:rPr lang="en-US" dirty="0">
                <a:solidFill>
                  <a:srgbClr val="FF0000"/>
                </a:solidFill>
              </a:rPr>
              <a:t>interleukins</a:t>
            </a:r>
            <a:r>
              <a:rPr lang="en-US" dirty="0"/>
              <a:t> (IL-6 and IL-8) were also found to be elevated in patients of sepsis and septic </a:t>
            </a:r>
            <a:r>
              <a:rPr lang="en-US" dirty="0" smtClean="0"/>
              <a:t>shock.</a:t>
            </a:r>
          </a:p>
          <a:p>
            <a:pPr algn="just"/>
            <a:endParaRPr lang="en-US" dirty="0"/>
          </a:p>
          <a:p>
            <a:pPr algn="just"/>
            <a:r>
              <a:rPr lang="en-US" dirty="0" smtClean="0"/>
              <a:t>Their </a:t>
            </a:r>
            <a:r>
              <a:rPr lang="en-US" dirty="0"/>
              <a:t>validity in diagnosing presence of sepsis was not as comparable to PCT and are </a:t>
            </a:r>
            <a:r>
              <a:rPr lang="en-US" i="1" dirty="0">
                <a:solidFill>
                  <a:srgbClr val="0000FF"/>
                </a:solidFill>
              </a:rPr>
              <a:t>better predictors of death. </a:t>
            </a:r>
            <a:endParaRPr lang="en-US" i="1" dirty="0" smtClean="0">
              <a:solidFill>
                <a:srgbClr val="0000FF"/>
              </a:solidFill>
            </a:endParaRPr>
          </a:p>
          <a:p>
            <a:pPr marL="0" indent="0" algn="just">
              <a:buNone/>
            </a:pPr>
            <a:endParaRPr lang="en-US" i="1" dirty="0" smtClean="0">
              <a:solidFill>
                <a:srgbClr val="0000FF"/>
              </a:solidFill>
            </a:endParaRPr>
          </a:p>
          <a:p>
            <a:pPr marL="0" indent="0" algn="just">
              <a:buNone/>
            </a:pPr>
            <a:r>
              <a:rPr lang="en-US" i="1" baseline="30000" dirty="0">
                <a:solidFill>
                  <a:srgbClr val="000000"/>
                </a:solidFill>
                <a:latin typeface="BookAntiqua"/>
              </a:rPr>
              <a:t>Hoffmann U, </a:t>
            </a:r>
            <a:r>
              <a:rPr lang="en-US" i="1" baseline="30000" dirty="0" smtClean="0">
                <a:solidFill>
                  <a:srgbClr val="000000"/>
                </a:solidFill>
                <a:latin typeface="BookAntiqua"/>
              </a:rPr>
              <a:t>et al. </a:t>
            </a:r>
            <a:r>
              <a:rPr lang="en-US" i="1" baseline="30000" dirty="0" err="1">
                <a:solidFill>
                  <a:srgbClr val="000000"/>
                </a:solidFill>
                <a:latin typeface="BookAntiqua"/>
              </a:rPr>
              <a:t>Scand</a:t>
            </a:r>
            <a:r>
              <a:rPr lang="en-US" i="1" baseline="30000" dirty="0">
                <a:solidFill>
                  <a:srgbClr val="000000"/>
                </a:solidFill>
                <a:latin typeface="BookAntiqua"/>
              </a:rPr>
              <a:t> J Infect Dis 2006; 38: 867–72.</a:t>
            </a:r>
            <a:endParaRPr lang="en-US" i="1" dirty="0">
              <a:solidFill>
                <a:srgbClr val="0000FF"/>
              </a:solidFill>
            </a:endParaRPr>
          </a:p>
          <a:p>
            <a:endParaRPr lang="en-US" dirty="0"/>
          </a:p>
        </p:txBody>
      </p:sp>
    </p:spTree>
    <p:extLst>
      <p:ext uri="{BB962C8B-B14F-4D97-AF65-F5344CB8AC3E}">
        <p14:creationId xmlns:p14="http://schemas.microsoft.com/office/powerpoint/2010/main" val="334400843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smtClean="0"/>
              <a:t>DIAGNOSIS </a:t>
            </a:r>
            <a:r>
              <a:rPr lang="en-US" sz="3600" dirty="0"/>
              <a:t>OF SEPSIS, ,</a:t>
            </a:r>
            <a:r>
              <a:rPr lang="en-US" sz="3600" i="1" dirty="0"/>
              <a:t> Predictor of mortality</a:t>
            </a:r>
            <a:r>
              <a:rPr lang="en-US" sz="3600" dirty="0"/>
              <a:t/>
            </a:r>
            <a:br>
              <a:rPr lang="en-US" sz="3600" dirty="0"/>
            </a:br>
            <a:r>
              <a:rPr lang="en-US" sz="3600" dirty="0" smtClean="0"/>
              <a:t>                                                                    </a:t>
            </a:r>
            <a:r>
              <a:rPr lang="en-US" sz="3600" i="1" dirty="0" smtClean="0"/>
              <a:t>TGF</a:t>
            </a:r>
            <a:r>
              <a:rPr lang="en-US" i="1" dirty="0"/>
              <a:t>-</a:t>
            </a:r>
            <a:r>
              <a:rPr lang="en-US" sz="3600" i="1" dirty="0"/>
              <a:t></a:t>
            </a:r>
            <a:r>
              <a:rPr lang="en-US" dirty="0" smtClean="0"/>
              <a:t/>
            </a:r>
            <a:br>
              <a:rPr lang="en-US" dirty="0" smtClean="0"/>
            </a:br>
            <a:r>
              <a:rPr lang="en-US" dirty="0" smtClean="0"/>
              <a:t>                           </a:t>
            </a:r>
            <a:endParaRPr lang="en-US" sz="3600" i="1" dirty="0"/>
          </a:p>
        </p:txBody>
      </p:sp>
      <p:sp>
        <p:nvSpPr>
          <p:cNvPr id="3" name="Content Placeholder 2"/>
          <p:cNvSpPr>
            <a:spLocks noGrp="1"/>
          </p:cNvSpPr>
          <p:nvPr>
            <p:ph idx="1"/>
          </p:nvPr>
        </p:nvSpPr>
        <p:spPr>
          <a:xfrm>
            <a:off x="457200" y="1984231"/>
            <a:ext cx="8229600" cy="4141932"/>
          </a:xfrm>
        </p:spPr>
        <p:txBody>
          <a:bodyPr>
            <a:normAutofit fontScale="92500" lnSpcReduction="10000"/>
          </a:bodyPr>
          <a:lstStyle/>
          <a:p>
            <a:pPr algn="just"/>
            <a:r>
              <a:rPr lang="en-US" dirty="0"/>
              <a:t>In a study by Wu and colleagues</a:t>
            </a:r>
            <a:r>
              <a:rPr lang="en-US" i="1" dirty="0"/>
              <a:t>,</a:t>
            </a:r>
            <a:r>
              <a:rPr lang="en-US" i="1" dirty="0">
                <a:solidFill>
                  <a:srgbClr val="FF0000"/>
                </a:solidFill>
              </a:rPr>
              <a:t> </a:t>
            </a:r>
            <a:r>
              <a:rPr lang="en-US" i="1" dirty="0" smtClean="0">
                <a:solidFill>
                  <a:srgbClr val="FF0000"/>
                </a:solidFill>
              </a:rPr>
              <a:t>transforming </a:t>
            </a:r>
            <a:r>
              <a:rPr lang="en-US" i="1" dirty="0">
                <a:solidFill>
                  <a:srgbClr val="FF0000"/>
                </a:solidFill>
              </a:rPr>
              <a:t>growth </a:t>
            </a:r>
            <a:r>
              <a:rPr lang="en-US" i="1" dirty="0" smtClean="0">
                <a:solidFill>
                  <a:srgbClr val="FF0000"/>
                </a:solidFill>
              </a:rPr>
              <a:t>factor- </a:t>
            </a:r>
            <a:r>
              <a:rPr lang="en-US" dirty="0"/>
              <a:t>(TGF-) was found to </a:t>
            </a:r>
            <a:r>
              <a:rPr lang="en-US" dirty="0" smtClean="0"/>
              <a:t>be: </a:t>
            </a:r>
          </a:p>
          <a:p>
            <a:pPr marL="0" indent="0" algn="just">
              <a:buNone/>
            </a:pPr>
            <a:r>
              <a:rPr lang="en-US" dirty="0" smtClean="0">
                <a:solidFill>
                  <a:srgbClr val="0000FF"/>
                </a:solidFill>
              </a:rPr>
              <a:t>“an</a:t>
            </a:r>
            <a:r>
              <a:rPr lang="en-US" dirty="0" smtClean="0"/>
              <a:t> </a:t>
            </a:r>
            <a:r>
              <a:rPr lang="en-US" i="1" u="sng" dirty="0">
                <a:solidFill>
                  <a:srgbClr val="0000FF"/>
                </a:solidFill>
              </a:rPr>
              <a:t>independent predictor of </a:t>
            </a:r>
            <a:r>
              <a:rPr lang="en-US" i="1" u="sng" dirty="0" smtClean="0">
                <a:solidFill>
                  <a:srgbClr val="0000FF"/>
                </a:solidFill>
              </a:rPr>
              <a:t>mortality”</a:t>
            </a:r>
            <a:r>
              <a:rPr lang="en-US" i="1" dirty="0" smtClean="0">
                <a:solidFill>
                  <a:srgbClr val="0000FF"/>
                </a:solidFill>
              </a:rPr>
              <a:t> </a:t>
            </a:r>
            <a:r>
              <a:rPr lang="en-US" dirty="0"/>
              <a:t>in severe sepsis. </a:t>
            </a:r>
            <a:endParaRPr lang="en-US" dirty="0" smtClean="0"/>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r>
              <a:rPr lang="en-US" sz="2800" i="1" baseline="30000" dirty="0">
                <a:solidFill>
                  <a:srgbClr val="000000"/>
                </a:solidFill>
                <a:latin typeface="BookAntiqua"/>
              </a:rPr>
              <a:t>Wu HP, </a:t>
            </a:r>
            <a:r>
              <a:rPr lang="en-US" sz="2800" i="1" baseline="30000" dirty="0" smtClean="0">
                <a:solidFill>
                  <a:srgbClr val="000000"/>
                </a:solidFill>
                <a:latin typeface="BookAntiqua"/>
              </a:rPr>
              <a:t> et al J </a:t>
            </a:r>
            <a:r>
              <a:rPr lang="en-US" sz="2800" i="1" baseline="30000" dirty="0" err="1">
                <a:solidFill>
                  <a:srgbClr val="000000"/>
                </a:solidFill>
                <a:latin typeface="BookAntiqua"/>
              </a:rPr>
              <a:t>Formos</a:t>
            </a:r>
            <a:r>
              <a:rPr lang="en-US" sz="2800" i="1" baseline="30000" dirty="0">
                <a:solidFill>
                  <a:srgbClr val="000000"/>
                </a:solidFill>
                <a:latin typeface="BookAntiqua"/>
              </a:rPr>
              <a:t> Med Assoc2009; 108: 20–7.</a:t>
            </a:r>
            <a:endParaRPr lang="en-US" sz="2800" i="1" dirty="0"/>
          </a:p>
        </p:txBody>
      </p:sp>
    </p:spTree>
    <p:extLst>
      <p:ext uri="{BB962C8B-B14F-4D97-AF65-F5344CB8AC3E}">
        <p14:creationId xmlns:p14="http://schemas.microsoft.com/office/powerpoint/2010/main" val="530694687"/>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DIAGNOSIS OF </a:t>
            </a:r>
            <a:r>
              <a:rPr lang="en-US" sz="3200" dirty="0" smtClean="0"/>
              <a:t>SEPSIS,</a:t>
            </a:r>
            <a:r>
              <a:rPr lang="en-US" sz="3200" i="1" dirty="0"/>
              <a:t> Predictor of </a:t>
            </a:r>
            <a:r>
              <a:rPr lang="en-US" sz="3200" i="1" dirty="0" smtClean="0"/>
              <a:t>mortality</a:t>
            </a:r>
            <a:br>
              <a:rPr lang="en-US" sz="3200" i="1" dirty="0" smtClean="0"/>
            </a:br>
            <a:r>
              <a:rPr lang="en-US" sz="3200" i="1" dirty="0" smtClean="0"/>
              <a:t>                                                                </a:t>
            </a:r>
            <a:r>
              <a:rPr lang="en-US" sz="3200" i="1" dirty="0" err="1" smtClean="0"/>
              <a:t>Resistin</a:t>
            </a:r>
            <a:endParaRPr lang="en-US" sz="3200" dirty="0"/>
          </a:p>
        </p:txBody>
      </p:sp>
      <p:sp>
        <p:nvSpPr>
          <p:cNvPr id="3" name="Content Placeholder 2"/>
          <p:cNvSpPr>
            <a:spLocks noGrp="1"/>
          </p:cNvSpPr>
          <p:nvPr>
            <p:ph idx="1"/>
          </p:nvPr>
        </p:nvSpPr>
        <p:spPr/>
        <p:txBody>
          <a:bodyPr>
            <a:normAutofit lnSpcReduction="10000"/>
          </a:bodyPr>
          <a:lstStyle/>
          <a:p>
            <a:pPr algn="just"/>
            <a:r>
              <a:rPr lang="en-US" dirty="0"/>
              <a:t>Another </a:t>
            </a:r>
            <a:r>
              <a:rPr lang="en-US" u="sng" dirty="0"/>
              <a:t>new marker</a:t>
            </a:r>
            <a:r>
              <a:rPr lang="en-US" dirty="0"/>
              <a:t> of mortality in sepsis is </a:t>
            </a:r>
            <a:r>
              <a:rPr lang="en-US" i="1" dirty="0" err="1">
                <a:solidFill>
                  <a:srgbClr val="FF0000"/>
                </a:solidFill>
              </a:rPr>
              <a:t>Resistin</a:t>
            </a:r>
            <a:r>
              <a:rPr lang="en-US" dirty="0"/>
              <a:t>. </a:t>
            </a:r>
            <a:endParaRPr lang="en-US" dirty="0" smtClean="0"/>
          </a:p>
          <a:p>
            <a:pPr algn="just"/>
            <a:endParaRPr lang="en-US" dirty="0"/>
          </a:p>
          <a:p>
            <a:pPr algn="just"/>
            <a:r>
              <a:rPr lang="en-US" dirty="0" smtClean="0"/>
              <a:t>This </a:t>
            </a:r>
            <a:r>
              <a:rPr lang="en-US" dirty="0"/>
              <a:t>marker has been found to be </a:t>
            </a:r>
            <a:r>
              <a:rPr lang="en-US" i="1" dirty="0">
                <a:solidFill>
                  <a:srgbClr val="0000FF"/>
                </a:solidFill>
              </a:rPr>
              <a:t>independently related with prediction of morality</a:t>
            </a:r>
            <a:r>
              <a:rPr lang="en-US" dirty="0"/>
              <a:t> in critically ill patients with and without sepsis. </a:t>
            </a:r>
            <a:endParaRPr lang="en-US" dirty="0" smtClean="0"/>
          </a:p>
          <a:p>
            <a:pPr marL="0" indent="0" algn="just">
              <a:buNone/>
            </a:pPr>
            <a:endParaRPr lang="en-US" dirty="0" smtClean="0"/>
          </a:p>
          <a:p>
            <a:pPr marL="0" indent="0" algn="just">
              <a:buNone/>
            </a:pPr>
            <a:r>
              <a:rPr lang="en-US" i="1" baseline="30000" dirty="0" err="1" smtClean="0">
                <a:solidFill>
                  <a:srgbClr val="000000"/>
                </a:solidFill>
                <a:latin typeface="BookAntiqua"/>
              </a:rPr>
              <a:t>Sunde-</a:t>
            </a:r>
            <a:r>
              <a:rPr lang="en-US" i="1" baseline="30000" dirty="0" err="1">
                <a:solidFill>
                  <a:srgbClr val="000000"/>
                </a:solidFill>
                <a:latin typeface="BookAntiqua"/>
              </a:rPr>
              <a:t>Cullberg</a:t>
            </a:r>
            <a:r>
              <a:rPr lang="en-US" i="1" baseline="30000" dirty="0">
                <a:solidFill>
                  <a:srgbClr val="000000"/>
                </a:solidFill>
                <a:latin typeface="BookAntiqua"/>
              </a:rPr>
              <a:t> J</a:t>
            </a:r>
            <a:r>
              <a:rPr lang="en-US" i="1" baseline="30000" dirty="0" smtClean="0">
                <a:solidFill>
                  <a:srgbClr val="000000"/>
                </a:solidFill>
                <a:latin typeface="BookAntiqua"/>
              </a:rPr>
              <a:t>, et al. </a:t>
            </a:r>
            <a:r>
              <a:rPr lang="en-US" i="1" baseline="30000" dirty="0" err="1">
                <a:solidFill>
                  <a:srgbClr val="000000"/>
                </a:solidFill>
                <a:latin typeface="BookAntiqua"/>
              </a:rPr>
              <a:t>Crit</a:t>
            </a:r>
            <a:r>
              <a:rPr lang="en-US" i="1" baseline="30000" dirty="0">
                <a:solidFill>
                  <a:srgbClr val="000000"/>
                </a:solidFill>
                <a:latin typeface="BookAntiqua"/>
              </a:rPr>
              <a:t> Care Med 2007; 35: 1536–42.</a:t>
            </a:r>
            <a:endParaRPr lang="en-US" i="1" dirty="0"/>
          </a:p>
          <a:p>
            <a:pPr algn="just"/>
            <a:endParaRPr lang="en-US" dirty="0"/>
          </a:p>
          <a:p>
            <a:endParaRPr lang="en-US" dirty="0"/>
          </a:p>
        </p:txBody>
      </p:sp>
    </p:spTree>
    <p:extLst>
      <p:ext uri="{BB962C8B-B14F-4D97-AF65-F5344CB8AC3E}">
        <p14:creationId xmlns:p14="http://schemas.microsoft.com/office/powerpoint/2010/main" val="305450657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DIAGNOSIS OF </a:t>
            </a:r>
            <a:r>
              <a:rPr lang="en-US" sz="3200" dirty="0" smtClean="0"/>
              <a:t>SEPSIS, </a:t>
            </a:r>
            <a:r>
              <a:rPr lang="en-US" sz="3200" i="1" dirty="0" smtClean="0"/>
              <a:t>Predictor </a:t>
            </a:r>
            <a:r>
              <a:rPr lang="en-US" sz="3200" i="1" dirty="0"/>
              <a:t>of </a:t>
            </a:r>
            <a:r>
              <a:rPr lang="en-US" sz="3200" i="1" dirty="0" smtClean="0"/>
              <a:t>mortality</a:t>
            </a:r>
            <a:br>
              <a:rPr lang="en-US" sz="3200" i="1" dirty="0" smtClean="0"/>
            </a:br>
            <a:r>
              <a:rPr lang="en-US" sz="3200" i="1" dirty="0" smtClean="0"/>
              <a:t>                                                           </a:t>
            </a:r>
            <a:r>
              <a:rPr lang="en-US" sz="3200" i="1" dirty="0" err="1" smtClean="0"/>
              <a:t>Presepsin</a:t>
            </a:r>
            <a:endParaRPr lang="en-US" sz="3200" dirty="0"/>
          </a:p>
        </p:txBody>
      </p:sp>
      <p:sp>
        <p:nvSpPr>
          <p:cNvPr id="3" name="Content Placeholder 2"/>
          <p:cNvSpPr>
            <a:spLocks noGrp="1"/>
          </p:cNvSpPr>
          <p:nvPr>
            <p:ph idx="1"/>
          </p:nvPr>
        </p:nvSpPr>
        <p:spPr/>
        <p:txBody>
          <a:bodyPr>
            <a:normAutofit lnSpcReduction="10000"/>
          </a:bodyPr>
          <a:lstStyle/>
          <a:p>
            <a:pPr algn="just"/>
            <a:r>
              <a:rPr lang="en-US" i="1" dirty="0" err="1">
                <a:solidFill>
                  <a:srgbClr val="FF0000"/>
                </a:solidFill>
              </a:rPr>
              <a:t>Presepsin</a:t>
            </a:r>
            <a:r>
              <a:rPr lang="en-US" dirty="0"/>
              <a:t> is a </a:t>
            </a:r>
            <a:r>
              <a:rPr lang="en-US" u="sng" dirty="0"/>
              <a:t>novel </a:t>
            </a:r>
            <a:r>
              <a:rPr lang="en-US" u="sng" dirty="0" smtClean="0"/>
              <a:t>biomarker</a:t>
            </a:r>
            <a:r>
              <a:rPr lang="en-US" dirty="0" smtClean="0"/>
              <a:t> that </a:t>
            </a:r>
            <a:r>
              <a:rPr lang="en-US" dirty="0"/>
              <a:t>has been found to be </a:t>
            </a:r>
            <a:r>
              <a:rPr lang="en-US" i="1" dirty="0">
                <a:solidFill>
                  <a:srgbClr val="0000FF"/>
                </a:solidFill>
              </a:rPr>
              <a:t>useful in diagnosis and prognostication of sepsis</a:t>
            </a:r>
            <a:r>
              <a:rPr lang="en-US" i="1" dirty="0" smtClean="0">
                <a:solidFill>
                  <a:srgbClr val="0000FF"/>
                </a:solidFill>
              </a:rPr>
              <a:t>.</a:t>
            </a:r>
          </a:p>
          <a:p>
            <a:pPr algn="just"/>
            <a:endParaRPr lang="en-US" dirty="0" smtClean="0"/>
          </a:p>
          <a:p>
            <a:pPr algn="just"/>
            <a:r>
              <a:rPr lang="en-US" dirty="0" smtClean="0"/>
              <a:t>In </a:t>
            </a:r>
            <a:r>
              <a:rPr lang="en-US" dirty="0"/>
              <a:t>multiple studies, it has been shown that </a:t>
            </a:r>
            <a:r>
              <a:rPr lang="en-US" dirty="0" err="1"/>
              <a:t>presepsin</a:t>
            </a:r>
            <a:r>
              <a:rPr lang="en-US" dirty="0"/>
              <a:t> has a better prognostication power and diagnosing ability than CRP, PCT and IL- 6</a:t>
            </a:r>
            <a:r>
              <a:rPr lang="en-US" dirty="0" smtClean="0"/>
              <a:t>.</a:t>
            </a:r>
          </a:p>
          <a:p>
            <a:pPr marL="0" indent="0" algn="just">
              <a:buNone/>
            </a:pPr>
            <a:endParaRPr lang="en-US" dirty="0" smtClean="0"/>
          </a:p>
          <a:p>
            <a:pPr marL="0" indent="0" algn="just">
              <a:buNone/>
            </a:pPr>
            <a:r>
              <a:rPr lang="en-US" i="1" baseline="30000" dirty="0" err="1">
                <a:solidFill>
                  <a:srgbClr val="000000"/>
                </a:solidFill>
                <a:latin typeface="BookAntiqua"/>
              </a:rPr>
              <a:t>Naitoh</a:t>
            </a:r>
            <a:r>
              <a:rPr lang="en-US" i="1" baseline="30000" dirty="0">
                <a:solidFill>
                  <a:srgbClr val="000000"/>
                </a:solidFill>
                <a:latin typeface="BookAntiqua"/>
              </a:rPr>
              <a:t> K </a:t>
            </a:r>
            <a:r>
              <a:rPr lang="en-US" i="1" baseline="30000" dirty="0" err="1">
                <a:solidFill>
                  <a:srgbClr val="000000"/>
                </a:solidFill>
                <a:latin typeface="BookAntiqua"/>
              </a:rPr>
              <a:t>SK</a:t>
            </a:r>
            <a:r>
              <a:rPr lang="en-US" i="1" baseline="30000" dirty="0" err="1" smtClean="0">
                <a:solidFill>
                  <a:srgbClr val="000000"/>
                </a:solidFill>
                <a:latin typeface="BookAntiqua"/>
              </a:rPr>
              <a:t>,et</a:t>
            </a:r>
            <a:r>
              <a:rPr lang="en-US" i="1" baseline="30000" dirty="0" smtClean="0">
                <a:solidFill>
                  <a:srgbClr val="000000"/>
                </a:solidFill>
                <a:latin typeface="BookAntiqua"/>
              </a:rPr>
              <a:t> al. </a:t>
            </a:r>
            <a:r>
              <a:rPr lang="en-US" i="1" baseline="30000" dirty="0">
                <a:solidFill>
                  <a:srgbClr val="000000"/>
                </a:solidFill>
                <a:latin typeface="BookAntiqua"/>
              </a:rPr>
              <a:t>Sepsis 2010, 14(</a:t>
            </a:r>
            <a:r>
              <a:rPr lang="en-US" i="1" baseline="30000" dirty="0" err="1">
                <a:solidFill>
                  <a:srgbClr val="000000"/>
                </a:solidFill>
                <a:latin typeface="BookAntiqua"/>
              </a:rPr>
              <a:t>Suppl</a:t>
            </a:r>
            <a:r>
              <a:rPr lang="en-US" i="1" baseline="30000" dirty="0">
                <a:solidFill>
                  <a:srgbClr val="000000"/>
                </a:solidFill>
                <a:latin typeface="BookAntiqua"/>
              </a:rPr>
              <a:t> 2):19.</a:t>
            </a:r>
            <a:r>
              <a:rPr lang="en-US" i="1" dirty="0" smtClean="0"/>
              <a:t> </a:t>
            </a:r>
            <a:endParaRPr lang="en-US" i="1" dirty="0"/>
          </a:p>
        </p:txBody>
      </p:sp>
    </p:spTree>
    <p:extLst>
      <p:ext uri="{BB962C8B-B14F-4D97-AF65-F5344CB8AC3E}">
        <p14:creationId xmlns:p14="http://schemas.microsoft.com/office/powerpoint/2010/main" val="29928960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DIAGNOSIS OF SEPSIS, </a:t>
            </a:r>
            <a:r>
              <a:rPr lang="en-US" sz="3200" i="1" dirty="0"/>
              <a:t>Predictor of mortality</a:t>
            </a:r>
            <a:br>
              <a:rPr lang="en-US" sz="3200" i="1" dirty="0"/>
            </a:br>
            <a:r>
              <a:rPr lang="en-US" sz="3200" i="1" dirty="0"/>
              <a:t>                                                           </a:t>
            </a:r>
            <a:r>
              <a:rPr lang="en-US" sz="3200" i="1" dirty="0" err="1"/>
              <a:t>Presepsin</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en-US" dirty="0"/>
              <a:t>Plasma </a:t>
            </a:r>
            <a:r>
              <a:rPr lang="en-US" dirty="0" err="1"/>
              <a:t>presepsin</a:t>
            </a:r>
            <a:r>
              <a:rPr lang="en-US" dirty="0"/>
              <a:t> concentration can now be measured using commercially available kits (</a:t>
            </a:r>
            <a:r>
              <a:rPr lang="en-US" dirty="0" err="1"/>
              <a:t>Pathfast</a:t>
            </a:r>
            <a:r>
              <a:rPr lang="en-US" dirty="0"/>
              <a:t>, Mitsubishi Chemical </a:t>
            </a:r>
            <a:r>
              <a:rPr lang="en-US" dirty="0" err="1"/>
              <a:t>Medience</a:t>
            </a:r>
            <a:r>
              <a:rPr lang="en-US" dirty="0"/>
              <a:t> Corp, Tokyo, Japan) and is based on a </a:t>
            </a:r>
            <a:r>
              <a:rPr lang="en-US" dirty="0" err="1"/>
              <a:t>chemiluminiscent</a:t>
            </a:r>
            <a:r>
              <a:rPr lang="en-US" dirty="0"/>
              <a:t> enzyme immunoassay. </a:t>
            </a:r>
            <a:endParaRPr lang="en-US" dirty="0" smtClean="0"/>
          </a:p>
          <a:p>
            <a:pPr algn="just"/>
            <a:endParaRPr lang="en-US" dirty="0"/>
          </a:p>
          <a:p>
            <a:pPr algn="just"/>
            <a:r>
              <a:rPr lang="en-US" dirty="0" smtClean="0"/>
              <a:t>The </a:t>
            </a:r>
            <a:r>
              <a:rPr lang="en-US" dirty="0"/>
              <a:t>results can be obtained within </a:t>
            </a:r>
            <a:r>
              <a:rPr lang="en-US" dirty="0" smtClean="0"/>
              <a:t>minutes</a:t>
            </a:r>
          </a:p>
          <a:p>
            <a:pPr marL="0" indent="0" algn="just">
              <a:buNone/>
            </a:pPr>
            <a:endParaRPr lang="tr-TR" baseline="30000" dirty="0" smtClean="0">
              <a:solidFill>
                <a:srgbClr val="000000"/>
              </a:solidFill>
              <a:latin typeface="BookAntiqua"/>
            </a:endParaRPr>
          </a:p>
          <a:p>
            <a:pPr marL="0" indent="0" algn="just">
              <a:buNone/>
            </a:pPr>
            <a:endParaRPr lang="tr-TR" baseline="30000" dirty="0">
              <a:solidFill>
                <a:srgbClr val="000000"/>
              </a:solidFill>
              <a:latin typeface="BookAntiqua"/>
            </a:endParaRPr>
          </a:p>
          <a:p>
            <a:pPr marL="0" indent="0" algn="just">
              <a:buNone/>
            </a:pPr>
            <a:r>
              <a:rPr lang="tr-TR" i="1" baseline="30000" dirty="0" err="1" smtClean="0">
                <a:solidFill>
                  <a:srgbClr val="000000"/>
                </a:solidFill>
                <a:latin typeface="BookAntiqua"/>
              </a:rPr>
              <a:t>Agilli</a:t>
            </a:r>
            <a:r>
              <a:rPr lang="tr-TR" i="1" baseline="30000" dirty="0" smtClean="0">
                <a:solidFill>
                  <a:srgbClr val="000000"/>
                </a:solidFill>
                <a:latin typeface="BookAntiqua"/>
              </a:rPr>
              <a:t> </a:t>
            </a:r>
            <a:r>
              <a:rPr lang="tr-TR" i="1" baseline="30000" dirty="0">
                <a:solidFill>
                  <a:srgbClr val="000000"/>
                </a:solidFill>
                <a:latin typeface="BookAntiqua"/>
              </a:rPr>
              <a:t>M, </a:t>
            </a:r>
            <a:r>
              <a:rPr lang="tr-TR" i="1" baseline="30000" dirty="0" smtClean="0">
                <a:solidFill>
                  <a:srgbClr val="000000"/>
                </a:solidFill>
                <a:latin typeface="BookAntiqua"/>
              </a:rPr>
              <a:t>et al. </a:t>
            </a:r>
            <a:r>
              <a:rPr lang="tr-TR" i="1" baseline="30000" dirty="0">
                <a:solidFill>
                  <a:srgbClr val="000000"/>
                </a:solidFill>
                <a:latin typeface="BookAntiqua"/>
              </a:rPr>
              <a:t>J </a:t>
            </a:r>
            <a:r>
              <a:rPr lang="tr-TR" i="1" baseline="30000" dirty="0" err="1">
                <a:solidFill>
                  <a:srgbClr val="000000"/>
                </a:solidFill>
                <a:latin typeface="BookAntiqua"/>
              </a:rPr>
              <a:t>Invest</a:t>
            </a:r>
            <a:r>
              <a:rPr lang="tr-TR" i="1" baseline="30000" dirty="0">
                <a:solidFill>
                  <a:srgbClr val="000000"/>
                </a:solidFill>
                <a:latin typeface="BookAntiqua"/>
              </a:rPr>
              <a:t> </a:t>
            </a:r>
            <a:r>
              <a:rPr lang="tr-TR" i="1" baseline="30000" dirty="0" err="1">
                <a:solidFill>
                  <a:srgbClr val="000000"/>
                </a:solidFill>
                <a:latin typeface="BookAntiqua"/>
              </a:rPr>
              <a:t>Biochem</a:t>
            </a:r>
            <a:r>
              <a:rPr lang="tr-TR" i="1" baseline="30000" dirty="0">
                <a:solidFill>
                  <a:srgbClr val="000000"/>
                </a:solidFill>
                <a:latin typeface="BookAntiqua"/>
              </a:rPr>
              <a:t>. </a:t>
            </a:r>
            <a:r>
              <a:rPr lang="tr-TR" i="1" baseline="30000" dirty="0" smtClean="0">
                <a:solidFill>
                  <a:srgbClr val="000000"/>
                </a:solidFill>
                <a:latin typeface="BookAntiqua"/>
              </a:rPr>
              <a:t>2012</a:t>
            </a:r>
            <a:endParaRPr lang="en-US" i="1" dirty="0"/>
          </a:p>
          <a:p>
            <a:pPr algn="just"/>
            <a:endParaRPr lang="en-US" dirty="0"/>
          </a:p>
        </p:txBody>
      </p:sp>
    </p:spTree>
    <p:extLst>
      <p:ext uri="{BB962C8B-B14F-4D97-AF65-F5344CB8AC3E}">
        <p14:creationId xmlns:p14="http://schemas.microsoft.com/office/powerpoint/2010/main" val="305608914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3200" dirty="0"/>
              <a:t>THE CONCEPT OF SEPSIS IN TREATMENT </a:t>
            </a:r>
            <a:br>
              <a:rPr lang="en-US" sz="3200" dirty="0"/>
            </a:br>
            <a:endParaRPr lang="en-US" sz="3200"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789678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THE CONCEPT OF SEPSIS IN TREATMENT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Infections </a:t>
            </a:r>
            <a:r>
              <a:rPr lang="en-US" dirty="0"/>
              <a:t>are classified </a:t>
            </a:r>
            <a:r>
              <a:rPr lang="en-US" dirty="0" smtClean="0"/>
              <a:t>as</a:t>
            </a:r>
            <a:r>
              <a:rPr lang="en-US" dirty="0" smtClean="0">
                <a:sym typeface="Wingdings"/>
              </a:rPr>
              <a:t>:</a:t>
            </a:r>
          </a:p>
          <a:p>
            <a:pPr marL="0" indent="0" algn="just">
              <a:buNone/>
            </a:pPr>
            <a:r>
              <a:rPr lang="en-US" dirty="0">
                <a:sym typeface="Wingdings"/>
              </a:rPr>
              <a:t> </a:t>
            </a:r>
            <a:r>
              <a:rPr lang="en-US" dirty="0" smtClean="0">
                <a:sym typeface="Wingdings"/>
              </a:rPr>
              <a:t>   (1)</a:t>
            </a:r>
            <a:r>
              <a:rPr lang="en-US" dirty="0" smtClean="0"/>
              <a:t> </a:t>
            </a:r>
            <a:r>
              <a:rPr lang="en-US" dirty="0"/>
              <a:t>community acquired </a:t>
            </a:r>
          </a:p>
          <a:p>
            <a:pPr marL="0" indent="0" algn="just">
              <a:buNone/>
            </a:pPr>
            <a:r>
              <a:rPr lang="en-US" dirty="0" smtClean="0"/>
              <a:t>  (2) nosocomial </a:t>
            </a:r>
            <a:r>
              <a:rPr lang="en-US" dirty="0"/>
              <a:t>in the general where in the term </a:t>
            </a:r>
            <a:r>
              <a:rPr lang="en-US" dirty="0" smtClean="0"/>
              <a:t>“</a:t>
            </a:r>
            <a:r>
              <a:rPr lang="en-US" i="1" dirty="0" smtClean="0">
                <a:solidFill>
                  <a:srgbClr val="FF0000"/>
                </a:solidFill>
              </a:rPr>
              <a:t>health </a:t>
            </a:r>
            <a:r>
              <a:rPr lang="en-US" i="1" dirty="0">
                <a:solidFill>
                  <a:srgbClr val="FF0000"/>
                </a:solidFill>
              </a:rPr>
              <a:t>care related </a:t>
            </a:r>
            <a:r>
              <a:rPr lang="en-US" i="1" dirty="0" smtClean="0">
                <a:solidFill>
                  <a:srgbClr val="FF0000"/>
                </a:solidFill>
              </a:rPr>
              <a:t>infection” </a:t>
            </a:r>
            <a:r>
              <a:rPr lang="en-US" dirty="0"/>
              <a:t>was highlighted. </a:t>
            </a:r>
            <a:endParaRPr lang="en-US" dirty="0" smtClean="0"/>
          </a:p>
          <a:p>
            <a:pPr algn="just"/>
            <a:endParaRPr lang="en-US" dirty="0"/>
          </a:p>
          <a:p>
            <a:pPr algn="just"/>
            <a:r>
              <a:rPr lang="en-US" i="1" u="sng" dirty="0" smtClean="0">
                <a:solidFill>
                  <a:srgbClr val="0000FF"/>
                </a:solidFill>
              </a:rPr>
              <a:t>This </a:t>
            </a:r>
            <a:r>
              <a:rPr lang="en-US" i="1" u="sng" dirty="0">
                <a:solidFill>
                  <a:srgbClr val="0000FF"/>
                </a:solidFill>
              </a:rPr>
              <a:t>is defined </a:t>
            </a:r>
            <a:r>
              <a:rPr lang="en-US" i="1" u="sng" dirty="0" smtClean="0">
                <a:solidFill>
                  <a:srgbClr val="0000FF"/>
                </a:solidFill>
              </a:rPr>
              <a:t>as</a:t>
            </a:r>
            <a:r>
              <a:rPr lang="en-US" dirty="0" smtClean="0"/>
              <a:t>: </a:t>
            </a:r>
            <a:r>
              <a:rPr lang="en-US" dirty="0"/>
              <a:t>an recent contact with the health care system, during the </a:t>
            </a:r>
            <a:r>
              <a:rPr lang="en-US" dirty="0" err="1"/>
              <a:t>preceeding</a:t>
            </a:r>
            <a:r>
              <a:rPr lang="en-US" dirty="0"/>
              <a:t> </a:t>
            </a:r>
            <a:r>
              <a:rPr lang="en-US" dirty="0">
                <a:solidFill>
                  <a:srgbClr val="FF0000"/>
                </a:solidFill>
              </a:rPr>
              <a:t>30</a:t>
            </a:r>
            <a:r>
              <a:rPr lang="en-US" dirty="0"/>
              <a:t> </a:t>
            </a:r>
            <a:r>
              <a:rPr lang="en-US" dirty="0">
                <a:solidFill>
                  <a:srgbClr val="FF0000"/>
                </a:solidFill>
              </a:rPr>
              <a:t>days</a:t>
            </a:r>
            <a:r>
              <a:rPr lang="en-US" dirty="0"/>
              <a:t>, or was </a:t>
            </a:r>
            <a:r>
              <a:rPr lang="en-US" dirty="0" smtClean="0"/>
              <a:t> </a:t>
            </a:r>
            <a:r>
              <a:rPr lang="en-US" dirty="0"/>
              <a:t>hospitalized for at least </a:t>
            </a:r>
            <a:r>
              <a:rPr lang="en-US" dirty="0">
                <a:solidFill>
                  <a:srgbClr val="FF0000"/>
                </a:solidFill>
              </a:rPr>
              <a:t>2 days </a:t>
            </a:r>
            <a:r>
              <a:rPr lang="en-US" dirty="0"/>
              <a:t>or underwent surgery at least </a:t>
            </a:r>
            <a:r>
              <a:rPr lang="en-US" dirty="0">
                <a:solidFill>
                  <a:srgbClr val="FF0000"/>
                </a:solidFill>
              </a:rPr>
              <a:t>3</a:t>
            </a:r>
            <a:r>
              <a:rPr lang="en-US" dirty="0"/>
              <a:t> </a:t>
            </a:r>
            <a:r>
              <a:rPr lang="en-US" dirty="0">
                <a:solidFill>
                  <a:srgbClr val="FF0000"/>
                </a:solidFill>
              </a:rPr>
              <a:t>months</a:t>
            </a:r>
            <a:r>
              <a:rPr lang="en-US" dirty="0"/>
              <a:t> before current </a:t>
            </a:r>
            <a:r>
              <a:rPr lang="en-US" dirty="0" smtClean="0"/>
              <a:t>infection</a:t>
            </a:r>
            <a:r>
              <a:rPr lang="en-US" dirty="0"/>
              <a:t>. </a:t>
            </a:r>
            <a:endParaRPr lang="en-US" dirty="0" smtClean="0"/>
          </a:p>
          <a:p>
            <a:pPr marL="0" indent="0" algn="just">
              <a:buNone/>
            </a:pPr>
            <a:endParaRPr lang="en-US" dirty="0"/>
          </a:p>
          <a:p>
            <a:pPr marL="0" indent="0" algn="just">
              <a:buNone/>
            </a:pPr>
            <a:r>
              <a:rPr lang="en-US" i="1" baseline="30000" dirty="0">
                <a:solidFill>
                  <a:srgbClr val="000000"/>
                </a:solidFill>
                <a:latin typeface="BookAntiqua"/>
              </a:rPr>
              <a:t>Dellinger RP, et al : 2012. </a:t>
            </a:r>
            <a:r>
              <a:rPr lang="en-US" i="1" baseline="30000" dirty="0" err="1">
                <a:solidFill>
                  <a:srgbClr val="000000"/>
                </a:solidFill>
                <a:latin typeface="BookAntiqua"/>
              </a:rPr>
              <a:t>Crit</a:t>
            </a:r>
            <a:r>
              <a:rPr lang="en-US" i="1" baseline="30000" dirty="0">
                <a:solidFill>
                  <a:srgbClr val="000000"/>
                </a:solidFill>
                <a:latin typeface="BookAntiqua"/>
              </a:rPr>
              <a:t> Care Med 2013; 41:580-637.</a:t>
            </a:r>
            <a:endParaRPr lang="en-US" i="1" dirty="0"/>
          </a:p>
          <a:p>
            <a:pPr algn="just"/>
            <a:endParaRPr lang="en-US" dirty="0"/>
          </a:p>
        </p:txBody>
      </p:sp>
    </p:spTree>
    <p:extLst>
      <p:ext uri="{BB962C8B-B14F-4D97-AF65-F5344CB8AC3E}">
        <p14:creationId xmlns:p14="http://schemas.microsoft.com/office/powerpoint/2010/main" val="219865771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CONCEPT OF SEPSIS IN TREATMENT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pPr algn="just"/>
            <a:r>
              <a:rPr lang="en-US" sz="4600" dirty="0"/>
              <a:t>The health care related infection is associated </a:t>
            </a:r>
            <a:r>
              <a:rPr lang="en-US" sz="4600" dirty="0" smtClean="0"/>
              <a:t>with: - </a:t>
            </a:r>
            <a:r>
              <a:rPr lang="en-US" sz="4600" dirty="0"/>
              <a:t>more </a:t>
            </a:r>
            <a:r>
              <a:rPr lang="en-US" sz="4600" dirty="0" smtClean="0"/>
              <a:t>severity</a:t>
            </a:r>
            <a:r>
              <a:rPr lang="en-US" sz="4600" dirty="0"/>
              <a:t> </a:t>
            </a:r>
            <a:endParaRPr lang="en-US" sz="4600" dirty="0" smtClean="0"/>
          </a:p>
          <a:p>
            <a:pPr marL="0" indent="0" algn="just">
              <a:buNone/>
            </a:pPr>
            <a:r>
              <a:rPr lang="en-US" sz="4600" dirty="0" smtClean="0"/>
              <a:t>              - multi </a:t>
            </a:r>
            <a:r>
              <a:rPr lang="en-US" sz="4600" dirty="0"/>
              <a:t>drug resistance </a:t>
            </a:r>
            <a:r>
              <a:rPr lang="en-US" sz="4600" dirty="0" smtClean="0"/>
              <a:t> </a:t>
            </a:r>
          </a:p>
          <a:p>
            <a:pPr marL="0" indent="0" algn="just">
              <a:buNone/>
            </a:pPr>
            <a:r>
              <a:rPr lang="en-US" sz="4600" dirty="0"/>
              <a:t> </a:t>
            </a:r>
            <a:r>
              <a:rPr lang="en-US" sz="4600" dirty="0" smtClean="0"/>
              <a:t>             - have </a:t>
            </a:r>
            <a:r>
              <a:rPr lang="en-US" sz="4600" dirty="0"/>
              <a:t>worse prognosis </a:t>
            </a:r>
            <a:r>
              <a:rPr lang="en-US" sz="4600" dirty="0" smtClean="0"/>
              <a:t> </a:t>
            </a:r>
          </a:p>
          <a:p>
            <a:pPr marL="0" indent="0" algn="just">
              <a:buNone/>
            </a:pPr>
            <a:r>
              <a:rPr lang="en-US" sz="4600" dirty="0"/>
              <a:t> </a:t>
            </a:r>
            <a:r>
              <a:rPr lang="en-US" sz="4600" dirty="0" smtClean="0"/>
              <a:t>             - have </a:t>
            </a:r>
            <a:r>
              <a:rPr lang="en-US" sz="4600" dirty="0"/>
              <a:t>different guidelines for treatment</a:t>
            </a:r>
            <a:r>
              <a:rPr lang="en-US" sz="4600" dirty="0" smtClean="0"/>
              <a:t>.</a:t>
            </a:r>
          </a:p>
          <a:p>
            <a:pPr marL="0" indent="0" algn="just">
              <a:buNone/>
            </a:pPr>
            <a:endParaRPr lang="en-US" sz="4600" dirty="0" smtClean="0"/>
          </a:p>
          <a:p>
            <a:pPr marL="0" indent="0" algn="just">
              <a:buNone/>
            </a:pPr>
            <a:endParaRPr lang="en-US" sz="4600"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r>
              <a:rPr lang="en-US" i="1" dirty="0" smtClean="0"/>
              <a:t> </a:t>
            </a:r>
            <a:endParaRPr lang="en-US" dirty="0"/>
          </a:p>
          <a:p>
            <a:pPr marL="0" indent="0" algn="just">
              <a:buNone/>
            </a:pPr>
            <a:r>
              <a:rPr lang="en-US" i="1" baseline="30000" dirty="0">
                <a:solidFill>
                  <a:srgbClr val="000000"/>
                </a:solidFill>
                <a:latin typeface="BookAntiqua"/>
              </a:rPr>
              <a:t>Dellinger RP, et al : 2012. </a:t>
            </a:r>
            <a:r>
              <a:rPr lang="en-US" i="1" baseline="30000" dirty="0" err="1">
                <a:solidFill>
                  <a:srgbClr val="000000"/>
                </a:solidFill>
                <a:latin typeface="BookAntiqua"/>
              </a:rPr>
              <a:t>Crit</a:t>
            </a:r>
            <a:r>
              <a:rPr lang="en-US" i="1" baseline="30000" dirty="0">
                <a:solidFill>
                  <a:srgbClr val="000000"/>
                </a:solidFill>
                <a:latin typeface="BookAntiqua"/>
              </a:rPr>
              <a:t> Care Med 2013; 41:580-637.</a:t>
            </a:r>
            <a:endParaRPr lang="en-US" i="1" dirty="0"/>
          </a:p>
          <a:p>
            <a:pPr marL="0" indent="0" algn="just">
              <a:buNone/>
            </a:pPr>
            <a:endParaRPr lang="en-US" i="1" dirty="0" smtClean="0"/>
          </a:p>
          <a:p>
            <a:pPr algn="just"/>
            <a:endParaRPr lang="en-US" dirty="0"/>
          </a:p>
          <a:p>
            <a:endParaRPr lang="en-US" dirty="0"/>
          </a:p>
        </p:txBody>
      </p:sp>
    </p:spTree>
    <p:extLst>
      <p:ext uri="{BB962C8B-B14F-4D97-AF65-F5344CB8AC3E}">
        <p14:creationId xmlns:p14="http://schemas.microsoft.com/office/powerpoint/2010/main" val="225729574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THE CONCEPT OF SEPSIS IN TREATMENT </a:t>
            </a:r>
            <a:r>
              <a:rPr lang="en-US" dirty="0"/>
              <a:t/>
            </a:r>
            <a:br>
              <a:rPr lang="en-US" dirty="0"/>
            </a:br>
            <a:endParaRPr lang="en-US" dirty="0"/>
          </a:p>
        </p:txBody>
      </p:sp>
      <p:sp>
        <p:nvSpPr>
          <p:cNvPr id="3" name="Content Placeholder 2"/>
          <p:cNvSpPr>
            <a:spLocks noGrp="1"/>
          </p:cNvSpPr>
          <p:nvPr>
            <p:ph idx="1"/>
          </p:nvPr>
        </p:nvSpPr>
        <p:spPr>
          <a:xfrm>
            <a:off x="0" y="1600200"/>
            <a:ext cx="8229600" cy="4525963"/>
          </a:xfrm>
        </p:spPr>
        <p:txBody>
          <a:bodyPr>
            <a:normAutofit fontScale="85000" lnSpcReduction="10000"/>
          </a:bodyPr>
          <a:lstStyle/>
          <a:p>
            <a:pPr algn="just"/>
            <a:r>
              <a:rPr lang="en-US" dirty="0" smtClean="0">
                <a:solidFill>
                  <a:srgbClr val="FF0000"/>
                </a:solidFill>
              </a:rPr>
              <a:t>“Multi-drug resistance” </a:t>
            </a:r>
            <a:r>
              <a:rPr lang="en-US" dirty="0"/>
              <a:t>has been defined when the pathogen </a:t>
            </a:r>
            <a:r>
              <a:rPr lang="en-US" dirty="0" smtClean="0"/>
              <a:t>includes:</a:t>
            </a:r>
          </a:p>
          <a:p>
            <a:pPr marL="514350" indent="-514350" algn="just">
              <a:buAutoNum type="arabicParenBoth"/>
            </a:pPr>
            <a:r>
              <a:rPr lang="en-US" sz="2800" dirty="0" smtClean="0"/>
              <a:t>Methicillin </a:t>
            </a:r>
            <a:r>
              <a:rPr lang="en-US" sz="2800" dirty="0"/>
              <a:t>resistant Staphylococcus </a:t>
            </a:r>
            <a:r>
              <a:rPr lang="en-US" sz="2800" dirty="0" err="1" smtClean="0"/>
              <a:t>aureus</a:t>
            </a:r>
            <a:r>
              <a:rPr lang="en-US" sz="2800" dirty="0"/>
              <a:t> </a:t>
            </a:r>
            <a:r>
              <a:rPr lang="en-US" sz="2800" dirty="0" smtClean="0">
                <a:solidFill>
                  <a:srgbClr val="0000FF"/>
                </a:solidFill>
              </a:rPr>
              <a:t>(</a:t>
            </a:r>
            <a:r>
              <a:rPr lang="en-US" sz="2800" i="1" dirty="0" smtClean="0">
                <a:solidFill>
                  <a:srgbClr val="0000FF"/>
                </a:solidFill>
              </a:rPr>
              <a:t>MRSA)</a:t>
            </a:r>
            <a:r>
              <a:rPr lang="en-US" sz="2800" i="1" dirty="0" smtClean="0"/>
              <a:t>.</a:t>
            </a:r>
            <a:r>
              <a:rPr lang="en-US" sz="2800" dirty="0" smtClean="0"/>
              <a:t> </a:t>
            </a:r>
          </a:p>
          <a:p>
            <a:pPr marL="0" indent="0" algn="just">
              <a:buNone/>
            </a:pPr>
            <a:r>
              <a:rPr lang="en-US" sz="2800" dirty="0" smtClean="0"/>
              <a:t>(2)   </a:t>
            </a:r>
            <a:r>
              <a:rPr lang="en-US" sz="2800" dirty="0" err="1" smtClean="0">
                <a:solidFill>
                  <a:srgbClr val="0000FF"/>
                </a:solidFill>
              </a:rPr>
              <a:t>Acinetobacterbaumannii</a:t>
            </a:r>
            <a:r>
              <a:rPr lang="en-US" sz="2800" dirty="0"/>
              <a:t>.</a:t>
            </a:r>
            <a:endParaRPr lang="en-US" sz="2800" dirty="0" smtClean="0"/>
          </a:p>
          <a:p>
            <a:pPr marL="0" indent="0" algn="just">
              <a:buNone/>
            </a:pPr>
            <a:r>
              <a:rPr lang="en-US" sz="2800" dirty="0" smtClean="0"/>
              <a:t>(3) Extended </a:t>
            </a:r>
            <a:r>
              <a:rPr lang="en-US" sz="2800" dirty="0"/>
              <a:t>spectrum </a:t>
            </a:r>
            <a:r>
              <a:rPr lang="en-US" sz="2800" dirty="0" smtClean="0">
                <a:solidFill>
                  <a:srgbClr val="0000FF"/>
                </a:solidFill>
              </a:rPr>
              <a:t>β-lactamase </a:t>
            </a:r>
            <a:r>
              <a:rPr lang="en-US" sz="2800" dirty="0"/>
              <a:t>producing </a:t>
            </a:r>
            <a:r>
              <a:rPr lang="en-US" sz="2800" dirty="0" smtClean="0"/>
              <a:t>     </a:t>
            </a:r>
            <a:r>
              <a:rPr lang="en-US" sz="2800" dirty="0" err="1" smtClean="0"/>
              <a:t>Enterobacteria</a:t>
            </a:r>
            <a:r>
              <a:rPr lang="en-US" sz="2800" dirty="0" smtClean="0"/>
              <a:t>.  </a:t>
            </a:r>
          </a:p>
          <a:p>
            <a:pPr marL="0" indent="0" algn="just">
              <a:buNone/>
            </a:pPr>
            <a:r>
              <a:rPr lang="en-US" sz="2800" dirty="0" smtClean="0"/>
              <a:t>(4) </a:t>
            </a:r>
            <a:r>
              <a:rPr lang="en-US" sz="2800" u="sng" dirty="0" smtClean="0">
                <a:solidFill>
                  <a:srgbClr val="0000FF"/>
                </a:solidFill>
              </a:rPr>
              <a:t>Any bacteria</a:t>
            </a:r>
            <a:r>
              <a:rPr lang="en-US" sz="2800" dirty="0" smtClean="0">
                <a:solidFill>
                  <a:srgbClr val="0000FF"/>
                </a:solidFill>
              </a:rPr>
              <a:t> </a:t>
            </a:r>
            <a:r>
              <a:rPr lang="en-US" sz="2800" dirty="0" smtClean="0"/>
              <a:t>resistant </a:t>
            </a:r>
            <a:r>
              <a:rPr lang="en-US" sz="2800" dirty="0"/>
              <a:t>to at least 3 classes of anti microbial </a:t>
            </a:r>
            <a:r>
              <a:rPr lang="en-US" sz="2800" dirty="0" smtClean="0"/>
              <a:t>agents</a:t>
            </a:r>
          </a:p>
          <a:p>
            <a:pPr marL="0" indent="0" algn="just">
              <a:buNone/>
            </a:pPr>
            <a:endParaRPr lang="en-US" sz="2800" dirty="0"/>
          </a:p>
          <a:p>
            <a:pPr marL="0" indent="0" algn="just">
              <a:buNone/>
            </a:pPr>
            <a:endParaRPr lang="en-US" sz="2800" dirty="0" smtClean="0"/>
          </a:p>
          <a:p>
            <a:pPr marL="0" indent="0" algn="just">
              <a:buNone/>
            </a:pPr>
            <a:endParaRPr lang="en-US" sz="2800" dirty="0" smtClean="0"/>
          </a:p>
          <a:p>
            <a:pPr marL="0" indent="0" algn="just">
              <a:buNone/>
            </a:pPr>
            <a:r>
              <a:rPr lang="en-US" sz="2800" i="1" baseline="30000" dirty="0">
                <a:solidFill>
                  <a:srgbClr val="000000"/>
                </a:solidFill>
                <a:latin typeface="BookAntiqua"/>
              </a:rPr>
              <a:t>Manuela </a:t>
            </a:r>
            <a:r>
              <a:rPr lang="en-US" sz="2800" i="1" baseline="30000" dirty="0" err="1">
                <a:solidFill>
                  <a:srgbClr val="000000"/>
                </a:solidFill>
                <a:latin typeface="BookAntiqua"/>
              </a:rPr>
              <a:t>Merli</a:t>
            </a:r>
            <a:r>
              <a:rPr lang="en-US" sz="2800" i="1" baseline="30000" dirty="0">
                <a:solidFill>
                  <a:srgbClr val="000000"/>
                </a:solidFill>
                <a:latin typeface="BookAntiqua"/>
              </a:rPr>
              <a:t>, </a:t>
            </a:r>
            <a:r>
              <a:rPr lang="en-US" sz="2800" i="1" baseline="30000" dirty="0" smtClean="0">
                <a:solidFill>
                  <a:srgbClr val="000000"/>
                </a:solidFill>
                <a:latin typeface="BookAntiqua"/>
              </a:rPr>
              <a:t>et al</a:t>
            </a:r>
            <a:r>
              <a:rPr lang="en-US" sz="2800" i="1" dirty="0" smtClean="0">
                <a:solidFill>
                  <a:srgbClr val="000000"/>
                </a:solidFill>
                <a:latin typeface="BookAntiqua"/>
              </a:rPr>
              <a:t> </a:t>
            </a:r>
            <a:r>
              <a:rPr lang="en-US" sz="2800" i="1" baseline="30000" dirty="0" smtClean="0">
                <a:solidFill>
                  <a:srgbClr val="000000"/>
                </a:solidFill>
                <a:latin typeface="BookAntiqua"/>
              </a:rPr>
              <a:t>Journal </a:t>
            </a:r>
            <a:r>
              <a:rPr lang="en-US" sz="2800" i="1" baseline="30000" dirty="0">
                <a:solidFill>
                  <a:srgbClr val="000000"/>
                </a:solidFill>
                <a:latin typeface="BookAntiqua"/>
              </a:rPr>
              <a:t>of </a:t>
            </a:r>
            <a:r>
              <a:rPr lang="en-US" sz="2800" i="1" baseline="30000" dirty="0" err="1">
                <a:solidFill>
                  <a:srgbClr val="000000"/>
                </a:solidFill>
                <a:latin typeface="BookAntiqua"/>
              </a:rPr>
              <a:t>Hepatology</a:t>
            </a:r>
            <a:r>
              <a:rPr lang="en-US" sz="2800" i="1" baseline="30000" dirty="0">
                <a:solidFill>
                  <a:srgbClr val="000000"/>
                </a:solidFill>
                <a:latin typeface="BookAntiqua"/>
              </a:rPr>
              <a:t>, Volume 56, Issue 4, April </a:t>
            </a:r>
            <a:r>
              <a:rPr lang="en-US" sz="2800" i="1" baseline="30000" dirty="0" smtClean="0">
                <a:solidFill>
                  <a:srgbClr val="000000"/>
                </a:solidFill>
                <a:latin typeface="BookAntiqua"/>
              </a:rPr>
              <a:t>2012</a:t>
            </a:r>
            <a:endParaRPr lang="en-US" sz="2800" i="1" dirty="0"/>
          </a:p>
          <a:p>
            <a:pPr algn="just"/>
            <a:endParaRPr lang="en-US" dirty="0"/>
          </a:p>
        </p:txBody>
      </p:sp>
    </p:spTree>
    <p:extLst>
      <p:ext uri="{BB962C8B-B14F-4D97-AF65-F5344CB8AC3E}">
        <p14:creationId xmlns:p14="http://schemas.microsoft.com/office/powerpoint/2010/main" val="400100246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TREATMENT </a:t>
            </a:r>
          </a:p>
        </p:txBody>
      </p:sp>
      <p:sp>
        <p:nvSpPr>
          <p:cNvPr id="3" name="Content Placeholder 2"/>
          <p:cNvSpPr>
            <a:spLocks noGrp="1"/>
          </p:cNvSpPr>
          <p:nvPr>
            <p:ph idx="1"/>
          </p:nvPr>
        </p:nvSpPr>
        <p:spPr/>
        <p:txBody>
          <a:bodyPr>
            <a:normAutofit fontScale="77500" lnSpcReduction="20000"/>
          </a:bodyPr>
          <a:lstStyle/>
          <a:p>
            <a:pPr algn="just"/>
            <a:r>
              <a:rPr lang="en-US" dirty="0" smtClean="0"/>
              <a:t>Since </a:t>
            </a:r>
            <a:r>
              <a:rPr lang="en-US" dirty="0"/>
              <a:t>sepsis is a condition involving heterogeneity, </a:t>
            </a:r>
            <a:r>
              <a:rPr lang="en-US" dirty="0">
                <a:solidFill>
                  <a:srgbClr val="FF0000"/>
                </a:solidFill>
              </a:rPr>
              <a:t>treatment of sepsis </a:t>
            </a:r>
            <a:r>
              <a:rPr lang="en-US" i="1" u="sng" dirty="0">
                <a:solidFill>
                  <a:srgbClr val="FF0000"/>
                </a:solidFill>
              </a:rPr>
              <a:t>cannot</a:t>
            </a:r>
            <a:r>
              <a:rPr lang="en-US" dirty="0">
                <a:solidFill>
                  <a:srgbClr val="FF0000"/>
                </a:solidFill>
              </a:rPr>
              <a:t> be applied on a </a:t>
            </a:r>
            <a:r>
              <a:rPr lang="en-US" i="1" u="sng" dirty="0">
                <a:solidFill>
                  <a:srgbClr val="0000FF"/>
                </a:solidFill>
              </a:rPr>
              <a:t>fixed basis</a:t>
            </a:r>
            <a:r>
              <a:rPr lang="en-US" dirty="0">
                <a:solidFill>
                  <a:srgbClr val="0000FF"/>
                </a:solidFill>
              </a:rPr>
              <a:t> </a:t>
            </a:r>
            <a:r>
              <a:rPr lang="en-US" dirty="0">
                <a:solidFill>
                  <a:srgbClr val="FF0000"/>
                </a:solidFill>
              </a:rPr>
              <a:t>for every patient</a:t>
            </a:r>
            <a:r>
              <a:rPr lang="en-US" dirty="0"/>
              <a:t>. </a:t>
            </a:r>
            <a:endParaRPr lang="en-US" dirty="0" smtClean="0"/>
          </a:p>
          <a:p>
            <a:pPr algn="just"/>
            <a:endParaRPr lang="en-US" dirty="0"/>
          </a:p>
          <a:p>
            <a:pPr algn="just"/>
            <a:r>
              <a:rPr lang="en-US" dirty="0" smtClean="0"/>
              <a:t>Therefore: (1) a </a:t>
            </a:r>
            <a:r>
              <a:rPr lang="en-US" dirty="0"/>
              <a:t>broader approach has been identified and </a:t>
            </a:r>
            <a:r>
              <a:rPr lang="en-US" dirty="0" smtClean="0"/>
              <a:t>(2) important </a:t>
            </a:r>
            <a:r>
              <a:rPr lang="en-US" dirty="0"/>
              <a:t>point of view decisions are made, tailored to the patient profile. </a:t>
            </a:r>
            <a:endParaRPr lang="en-US" dirty="0" smtClean="0"/>
          </a:p>
          <a:p>
            <a:pPr algn="just"/>
            <a:endParaRPr lang="en-US" dirty="0"/>
          </a:p>
          <a:p>
            <a:pPr algn="just"/>
            <a:r>
              <a:rPr lang="en-US" u="sng" dirty="0" smtClean="0">
                <a:solidFill>
                  <a:srgbClr val="0000FF"/>
                </a:solidFill>
              </a:rPr>
              <a:t>It </a:t>
            </a:r>
            <a:r>
              <a:rPr lang="en-US" u="sng" dirty="0">
                <a:solidFill>
                  <a:srgbClr val="0000FF"/>
                </a:solidFill>
              </a:rPr>
              <a:t>is important for us to </a:t>
            </a:r>
            <a:r>
              <a:rPr lang="en-US" u="sng" dirty="0" smtClean="0">
                <a:solidFill>
                  <a:srgbClr val="0000FF"/>
                </a:solidFill>
              </a:rPr>
              <a:t>know:</a:t>
            </a:r>
            <a:r>
              <a:rPr lang="en-US" dirty="0" smtClean="0">
                <a:solidFill>
                  <a:srgbClr val="0000FF"/>
                </a:solidFill>
              </a:rPr>
              <a:t> </a:t>
            </a:r>
            <a:r>
              <a:rPr lang="en-US" dirty="0"/>
              <a:t>the natural history of sepsis in treating sepsis and preventing early dysfunction. </a:t>
            </a:r>
            <a:endParaRPr lang="en-US" dirty="0" smtClean="0"/>
          </a:p>
          <a:p>
            <a:pPr algn="just"/>
            <a:endParaRPr lang="en-US" dirty="0" smtClean="0"/>
          </a:p>
          <a:p>
            <a:pPr marL="0" indent="0" algn="just">
              <a:buNone/>
            </a:pPr>
            <a:r>
              <a:rPr lang="en-US" sz="2600" i="1" baseline="30000" dirty="0" err="1" smtClean="0">
                <a:solidFill>
                  <a:srgbClr val="000000"/>
                </a:solidFill>
                <a:latin typeface="+mj-lt"/>
              </a:rPr>
              <a:t>Jalan</a:t>
            </a:r>
            <a:r>
              <a:rPr lang="en-US" sz="2600" i="1" baseline="30000" dirty="0" smtClean="0">
                <a:solidFill>
                  <a:srgbClr val="000000"/>
                </a:solidFill>
                <a:latin typeface="+mj-lt"/>
              </a:rPr>
              <a:t> R </a:t>
            </a:r>
            <a:r>
              <a:rPr lang="en-US" sz="2600" i="1" dirty="0" smtClean="0">
                <a:solidFill>
                  <a:srgbClr val="000000"/>
                </a:solidFill>
                <a:latin typeface="+mj-lt"/>
              </a:rPr>
              <a:t> et al </a:t>
            </a:r>
            <a:r>
              <a:rPr lang="en-US" sz="2600" i="1" baseline="30000" dirty="0" smtClean="0">
                <a:solidFill>
                  <a:srgbClr val="000000"/>
                </a:solidFill>
                <a:latin typeface="+mj-lt"/>
              </a:rPr>
              <a:t> </a:t>
            </a:r>
            <a:r>
              <a:rPr lang="en-US" sz="2600" i="1" baseline="30000" dirty="0">
                <a:solidFill>
                  <a:srgbClr val="000000"/>
                </a:solidFill>
                <a:latin typeface="+mj-lt"/>
              </a:rPr>
              <a:t>Hepatol.2014 Jun;60(6):1310-</a:t>
            </a:r>
            <a:r>
              <a:rPr lang="en-US" sz="2600" i="1" baseline="30000" dirty="0" smtClean="0">
                <a:solidFill>
                  <a:srgbClr val="000000"/>
                </a:solidFill>
                <a:latin typeface="+mj-lt"/>
              </a:rPr>
              <a:t>24.</a:t>
            </a:r>
            <a:endParaRPr lang="en-US" sz="2600" i="1" dirty="0">
              <a:latin typeface="+mj-lt"/>
            </a:endParaRPr>
          </a:p>
        </p:txBody>
      </p:sp>
    </p:spTree>
    <p:extLst>
      <p:ext uri="{BB962C8B-B14F-4D97-AF65-F5344CB8AC3E}">
        <p14:creationId xmlns:p14="http://schemas.microsoft.com/office/powerpoint/2010/main" val="3964318586"/>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TREATMENT </a:t>
            </a:r>
          </a:p>
        </p:txBody>
      </p:sp>
      <p:sp>
        <p:nvSpPr>
          <p:cNvPr id="3" name="Content Placeholder 2"/>
          <p:cNvSpPr>
            <a:spLocks noGrp="1"/>
          </p:cNvSpPr>
          <p:nvPr>
            <p:ph idx="1"/>
          </p:nvPr>
        </p:nvSpPr>
        <p:spPr/>
        <p:txBody>
          <a:bodyPr>
            <a:normAutofit fontScale="92500" lnSpcReduction="10000"/>
          </a:bodyPr>
          <a:lstStyle/>
          <a:p>
            <a:pPr algn="just"/>
            <a:r>
              <a:rPr lang="en-US" dirty="0"/>
              <a:t>This aspect of sepsis is poorly studied and becomes an unmet need in the management of sepsis. </a:t>
            </a:r>
          </a:p>
          <a:p>
            <a:pPr algn="just"/>
            <a:endParaRPr lang="en-US" dirty="0"/>
          </a:p>
          <a:p>
            <a:pPr algn="just"/>
            <a:r>
              <a:rPr lang="en-US" dirty="0" smtClean="0"/>
              <a:t>Identifying </a:t>
            </a:r>
            <a:r>
              <a:rPr lang="en-US" dirty="0"/>
              <a:t>early physiological and biochemical signs is currently </a:t>
            </a:r>
            <a:r>
              <a:rPr lang="en-US" i="1" u="sng" dirty="0">
                <a:solidFill>
                  <a:srgbClr val="0000FF"/>
                </a:solidFill>
              </a:rPr>
              <a:t>the only armamentarium </a:t>
            </a:r>
            <a:r>
              <a:rPr lang="en-US" dirty="0"/>
              <a:t>physicians have, in the fight against </a:t>
            </a:r>
            <a:r>
              <a:rPr lang="en-US" dirty="0" smtClean="0"/>
              <a:t>sepsis</a:t>
            </a:r>
          </a:p>
          <a:p>
            <a:pPr marL="0" indent="0" algn="just">
              <a:buNone/>
            </a:pPr>
            <a:endParaRPr lang="en-US" dirty="0"/>
          </a:p>
          <a:p>
            <a:pPr marL="0" indent="0" algn="just">
              <a:buNone/>
            </a:pPr>
            <a:endParaRPr lang="en-US" dirty="0" smtClean="0"/>
          </a:p>
          <a:p>
            <a:pPr marL="0" indent="0" algn="just">
              <a:buNone/>
            </a:pPr>
            <a:r>
              <a:rPr lang="en-US" i="1" baseline="30000" dirty="0">
                <a:solidFill>
                  <a:srgbClr val="000000"/>
                </a:solidFill>
                <a:latin typeface="BookAntiqua"/>
              </a:rPr>
              <a:t>Acevedo J, </a:t>
            </a:r>
            <a:r>
              <a:rPr lang="en-US" i="1" baseline="30000" dirty="0" smtClean="0">
                <a:solidFill>
                  <a:srgbClr val="000000"/>
                </a:solidFill>
                <a:latin typeface="BookAntiqua"/>
              </a:rPr>
              <a:t>et al. </a:t>
            </a:r>
            <a:r>
              <a:rPr lang="en-US" i="1" baseline="30000" dirty="0" err="1">
                <a:solidFill>
                  <a:srgbClr val="000000"/>
                </a:solidFill>
                <a:latin typeface="BookAntiqua"/>
              </a:rPr>
              <a:t>Hepatol</a:t>
            </a:r>
            <a:r>
              <a:rPr lang="en-US" i="1" baseline="30000" dirty="0">
                <a:solidFill>
                  <a:srgbClr val="000000"/>
                </a:solidFill>
                <a:latin typeface="BookAntiqua"/>
              </a:rPr>
              <a:t> Int. 2013;7:72–9.</a:t>
            </a:r>
            <a:endParaRPr lang="en-US" i="1" dirty="0"/>
          </a:p>
          <a:p>
            <a:endParaRPr lang="en-US" dirty="0"/>
          </a:p>
        </p:txBody>
      </p:sp>
    </p:spTree>
    <p:extLst>
      <p:ext uri="{BB962C8B-B14F-4D97-AF65-F5344CB8AC3E}">
        <p14:creationId xmlns:p14="http://schemas.microsoft.com/office/powerpoint/2010/main" val="372416997"/>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6" name="Content Placeholder 5"/>
          <p:cNvSpPr>
            <a:spLocks noGrp="1"/>
          </p:cNvSpPr>
          <p:nvPr>
            <p:ph idx="1"/>
          </p:nvPr>
        </p:nvSpPr>
        <p:spPr/>
        <p:txBody>
          <a:bodyPr/>
          <a:lstStyle/>
          <a:p>
            <a:endParaRPr lang="en-US"/>
          </a:p>
        </p:txBody>
      </p:sp>
      <p:sp>
        <p:nvSpPr>
          <p:cNvPr id="7" name="Text Placeholder 6"/>
          <p:cNvSpPr>
            <a:spLocks noGrp="1"/>
          </p:cNvSpPr>
          <p:nvPr>
            <p:ph type="body" sz="half" idx="2"/>
          </p:nvPr>
        </p:nvSpPr>
        <p:spPr/>
        <p:txBody>
          <a:bodyPr>
            <a:normAutofit/>
          </a:bodyPr>
          <a:lstStyle/>
          <a:p>
            <a:r>
              <a:rPr lang="en-US" sz="4800" dirty="0" smtClean="0"/>
              <a:t>The Golden Window</a:t>
            </a:r>
            <a:endParaRPr lang="en-US" sz="4800" dirty="0"/>
          </a:p>
        </p:txBody>
      </p:sp>
    </p:spTree>
    <p:extLst>
      <p:ext uri="{BB962C8B-B14F-4D97-AF65-F5344CB8AC3E}">
        <p14:creationId xmlns:p14="http://schemas.microsoft.com/office/powerpoint/2010/main" val="73618287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TREATMENT </a:t>
            </a:r>
          </a:p>
        </p:txBody>
      </p:sp>
      <p:sp>
        <p:nvSpPr>
          <p:cNvPr id="3" name="Content Placeholder 2"/>
          <p:cNvSpPr>
            <a:spLocks noGrp="1"/>
          </p:cNvSpPr>
          <p:nvPr>
            <p:ph idx="1"/>
          </p:nvPr>
        </p:nvSpPr>
        <p:spPr/>
        <p:txBody>
          <a:bodyPr/>
          <a:lstStyle/>
          <a:p>
            <a:pPr algn="just"/>
            <a:r>
              <a:rPr lang="en-US" dirty="0" smtClean="0"/>
              <a:t>Identification </a:t>
            </a:r>
            <a:r>
              <a:rPr lang="en-US" dirty="0"/>
              <a:t>of </a:t>
            </a:r>
            <a:r>
              <a:rPr lang="en-US" i="1" dirty="0" smtClean="0">
                <a:solidFill>
                  <a:srgbClr val="FF0000"/>
                </a:solidFill>
              </a:rPr>
              <a:t>“</a:t>
            </a:r>
            <a:r>
              <a:rPr lang="en-US" i="1" u="sng" dirty="0" smtClean="0">
                <a:solidFill>
                  <a:srgbClr val="FF0000"/>
                </a:solidFill>
              </a:rPr>
              <a:t>Golden Window</a:t>
            </a:r>
            <a:r>
              <a:rPr lang="en-US" i="1" dirty="0" smtClean="0">
                <a:solidFill>
                  <a:srgbClr val="FF0000"/>
                </a:solidFill>
              </a:rPr>
              <a:t>” </a:t>
            </a:r>
            <a:r>
              <a:rPr lang="en-US" dirty="0"/>
              <a:t>period for timely antibiotic therapy is also </a:t>
            </a:r>
            <a:r>
              <a:rPr lang="en-US" dirty="0" smtClean="0"/>
              <a:t>important</a:t>
            </a:r>
          </a:p>
          <a:p>
            <a:pPr algn="just"/>
            <a:r>
              <a:rPr lang="en-US" u="sng" dirty="0" smtClean="0">
                <a:solidFill>
                  <a:srgbClr val="0000FF"/>
                </a:solidFill>
              </a:rPr>
              <a:t>Every </a:t>
            </a:r>
            <a:r>
              <a:rPr lang="en-US" u="sng" dirty="0">
                <a:solidFill>
                  <a:srgbClr val="0000FF"/>
                </a:solidFill>
              </a:rPr>
              <a:t>one hour delay </a:t>
            </a:r>
            <a:r>
              <a:rPr lang="en-US" dirty="0"/>
              <a:t>in providing antibiotics lead to a </a:t>
            </a:r>
            <a:r>
              <a:rPr lang="en-US" u="sng" dirty="0">
                <a:solidFill>
                  <a:srgbClr val="0000FF"/>
                </a:solidFill>
              </a:rPr>
              <a:t>6% increase in mortality rates</a:t>
            </a:r>
            <a:r>
              <a:rPr lang="en-US" dirty="0">
                <a:solidFill>
                  <a:srgbClr val="0000FF"/>
                </a:solidFill>
              </a:rPr>
              <a:t> </a:t>
            </a:r>
            <a:r>
              <a:rPr lang="en-US" dirty="0"/>
              <a:t>in sepsis patients</a:t>
            </a:r>
            <a:r>
              <a:rPr lang="en-US" dirty="0" smtClean="0"/>
              <a:t>.</a:t>
            </a:r>
          </a:p>
          <a:p>
            <a:pPr algn="just"/>
            <a:endParaRPr lang="en-US" dirty="0"/>
          </a:p>
          <a:p>
            <a:pPr algn="just"/>
            <a:r>
              <a:rPr lang="en-US" dirty="0" smtClean="0"/>
              <a:t>This </a:t>
            </a:r>
            <a:r>
              <a:rPr lang="en-US" dirty="0"/>
              <a:t>is even higher in </a:t>
            </a:r>
            <a:r>
              <a:rPr lang="en-US" dirty="0" err="1"/>
              <a:t>cirrhotics</a:t>
            </a:r>
            <a:r>
              <a:rPr lang="en-US" dirty="0"/>
              <a:t> with sepsis because of underlying immune </a:t>
            </a:r>
            <a:r>
              <a:rPr lang="en-US" dirty="0" smtClean="0"/>
              <a:t>dysfunction.</a:t>
            </a:r>
            <a:endParaRPr lang="en-US" dirty="0"/>
          </a:p>
          <a:p>
            <a:pPr algn="just"/>
            <a:endParaRPr lang="en-US" dirty="0"/>
          </a:p>
        </p:txBody>
      </p:sp>
    </p:spTree>
    <p:extLst>
      <p:ext uri="{BB962C8B-B14F-4D97-AF65-F5344CB8AC3E}">
        <p14:creationId xmlns:p14="http://schemas.microsoft.com/office/powerpoint/2010/main" val="3991763916"/>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80385161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1474389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 Bundles</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425800673"/>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THE CONCEPT OF SEPSIS IN </a:t>
            </a:r>
            <a:r>
              <a:rPr lang="en-US" sz="3600" dirty="0" smtClean="0"/>
              <a:t>TREATMENT</a:t>
            </a:r>
            <a:br>
              <a:rPr lang="en-US" sz="3600" dirty="0" smtClean="0"/>
            </a:br>
            <a:r>
              <a:rPr lang="en-US" sz="3600" dirty="0" smtClean="0"/>
              <a:t>Care Bundles </a:t>
            </a:r>
            <a:endParaRPr lang="en-US" sz="3600" dirty="0"/>
          </a:p>
        </p:txBody>
      </p:sp>
      <p:sp>
        <p:nvSpPr>
          <p:cNvPr id="3" name="Content Placeholder 2"/>
          <p:cNvSpPr>
            <a:spLocks noGrp="1"/>
          </p:cNvSpPr>
          <p:nvPr>
            <p:ph idx="1"/>
          </p:nvPr>
        </p:nvSpPr>
        <p:spPr/>
        <p:txBody>
          <a:bodyPr>
            <a:normAutofit lnSpcReduction="10000"/>
          </a:bodyPr>
          <a:lstStyle/>
          <a:p>
            <a:pPr algn="just"/>
            <a:r>
              <a:rPr lang="en-US" sz="2800" dirty="0"/>
              <a:t>Early goal directed treatment and hemodynamic support, as put forth by Surviving Sepsis Campaign in the form of </a:t>
            </a:r>
            <a:r>
              <a:rPr lang="en-US" sz="2800" dirty="0">
                <a:solidFill>
                  <a:srgbClr val="FF0000"/>
                </a:solidFill>
              </a:rPr>
              <a:t>‘</a:t>
            </a:r>
            <a:r>
              <a:rPr lang="en-US" sz="2800" u="sng" dirty="0">
                <a:solidFill>
                  <a:srgbClr val="FF0000"/>
                </a:solidFill>
              </a:rPr>
              <a:t>Care Bundles</a:t>
            </a:r>
            <a:r>
              <a:rPr lang="en-US" sz="2800" dirty="0">
                <a:solidFill>
                  <a:srgbClr val="FF0000"/>
                </a:solidFill>
              </a:rPr>
              <a:t>’ </a:t>
            </a:r>
            <a:r>
              <a:rPr lang="en-US" sz="2800" dirty="0"/>
              <a:t>are </a:t>
            </a:r>
            <a:r>
              <a:rPr lang="en-US" sz="2800" i="1" u="sng" dirty="0">
                <a:solidFill>
                  <a:srgbClr val="0000FF"/>
                </a:solidFill>
              </a:rPr>
              <a:t>currently the best way to manage sepsis</a:t>
            </a:r>
            <a:r>
              <a:rPr lang="en-US" sz="2800" i="1" dirty="0" smtClean="0">
                <a:solidFill>
                  <a:srgbClr val="0000FF"/>
                </a:solidFill>
              </a:rPr>
              <a:t>.</a:t>
            </a:r>
          </a:p>
          <a:p>
            <a:pPr algn="just"/>
            <a:endParaRPr lang="en-US" sz="2800" dirty="0"/>
          </a:p>
          <a:p>
            <a:pPr algn="just"/>
            <a:r>
              <a:rPr lang="en-US" sz="2800" dirty="0" smtClean="0"/>
              <a:t>The </a:t>
            </a:r>
            <a:r>
              <a:rPr lang="en-US" sz="2800" dirty="0"/>
              <a:t>treatment of sepsis with regards to care bundle approach is briefly outlined below</a:t>
            </a:r>
            <a:r>
              <a:rPr lang="en-US" sz="2800" dirty="0" smtClean="0"/>
              <a:t>.</a:t>
            </a:r>
          </a:p>
          <a:p>
            <a:pPr algn="just"/>
            <a:endParaRPr lang="en-US" sz="2800" dirty="0"/>
          </a:p>
          <a:p>
            <a:pPr algn="just"/>
            <a:r>
              <a:rPr lang="en-US" sz="2800" dirty="0" smtClean="0"/>
              <a:t> </a:t>
            </a:r>
            <a:r>
              <a:rPr lang="en-US" sz="2800" u="sng" dirty="0">
                <a:solidFill>
                  <a:srgbClr val="0000FF"/>
                </a:solidFill>
              </a:rPr>
              <a:t>First and foremost step </a:t>
            </a:r>
            <a:r>
              <a:rPr lang="en-US" sz="2800" dirty="0"/>
              <a:t>in the management of sepsis is to identify at risk patients for sepsis</a:t>
            </a:r>
          </a:p>
          <a:p>
            <a:endParaRPr lang="en-US" dirty="0"/>
          </a:p>
        </p:txBody>
      </p:sp>
    </p:spTree>
    <p:extLst>
      <p:ext uri="{BB962C8B-B14F-4D97-AF65-F5344CB8AC3E}">
        <p14:creationId xmlns:p14="http://schemas.microsoft.com/office/powerpoint/2010/main" val="49982350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TREATMENT</a:t>
            </a:r>
            <a:br>
              <a:rPr lang="en-US" sz="3200" dirty="0"/>
            </a:br>
            <a:r>
              <a:rPr lang="en-US" sz="3200" dirty="0"/>
              <a:t>Care Bundles  </a:t>
            </a:r>
          </a:p>
        </p:txBody>
      </p:sp>
      <p:sp>
        <p:nvSpPr>
          <p:cNvPr id="3" name="Content Placeholder 2"/>
          <p:cNvSpPr>
            <a:spLocks noGrp="1"/>
          </p:cNvSpPr>
          <p:nvPr>
            <p:ph idx="1"/>
          </p:nvPr>
        </p:nvSpPr>
        <p:spPr/>
        <p:txBody>
          <a:bodyPr>
            <a:normAutofit lnSpcReduction="10000"/>
          </a:bodyPr>
          <a:lstStyle/>
          <a:p>
            <a:pPr algn="just"/>
            <a:r>
              <a:rPr lang="en-US" dirty="0"/>
              <a:t>This identification </a:t>
            </a:r>
            <a:r>
              <a:rPr lang="en-US" dirty="0" smtClean="0"/>
              <a:t>includes </a:t>
            </a:r>
            <a:r>
              <a:rPr lang="en-US" dirty="0"/>
              <a:t>combination of physiological parameters and/or biochemical measures (for example, </a:t>
            </a:r>
            <a:r>
              <a:rPr lang="en-US" dirty="0">
                <a:solidFill>
                  <a:srgbClr val="0000FF"/>
                </a:solidFill>
              </a:rPr>
              <a:t>serum lactate </a:t>
            </a:r>
            <a:r>
              <a:rPr lang="en-US" dirty="0"/>
              <a:t>has been associated with early mortality – levels &gt;4mmol/L and &lt; 2mmol/L has a mortality of 40% and &lt;15% respectively)</a:t>
            </a:r>
            <a:r>
              <a:rPr lang="en-US" dirty="0" smtClean="0"/>
              <a:t>.</a:t>
            </a:r>
          </a:p>
          <a:p>
            <a:pPr algn="just"/>
            <a:endParaRPr lang="en-US" dirty="0"/>
          </a:p>
          <a:p>
            <a:pPr algn="just"/>
            <a:r>
              <a:rPr lang="en-US" dirty="0" smtClean="0">
                <a:solidFill>
                  <a:srgbClr val="0000FF"/>
                </a:solidFill>
              </a:rPr>
              <a:t>Scoring </a:t>
            </a:r>
            <a:r>
              <a:rPr lang="en-US" dirty="0">
                <a:solidFill>
                  <a:srgbClr val="0000FF"/>
                </a:solidFill>
              </a:rPr>
              <a:t>systems </a:t>
            </a:r>
            <a:r>
              <a:rPr lang="en-US" dirty="0"/>
              <a:t>for recognition of at risk patients have been formulated. </a:t>
            </a:r>
          </a:p>
        </p:txBody>
      </p:sp>
    </p:spTree>
    <p:extLst>
      <p:ext uri="{BB962C8B-B14F-4D97-AF65-F5344CB8AC3E}">
        <p14:creationId xmlns:p14="http://schemas.microsoft.com/office/powerpoint/2010/main" val="1504783772"/>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i="1" dirty="0">
                <a:solidFill>
                  <a:srgbClr val="FF0000"/>
                </a:solidFill>
              </a:rPr>
              <a:t>‘Track and Trigger</a:t>
            </a:r>
            <a:r>
              <a:rPr lang="en-US" i="1" dirty="0"/>
              <a:t>’ system </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94659654"/>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a:t>
            </a:r>
            <a:r>
              <a:rPr lang="en-US" sz="3200" dirty="0" smtClean="0"/>
              <a:t>TREATMENT</a:t>
            </a:r>
            <a:br>
              <a:rPr lang="en-US" sz="3200" dirty="0" smtClean="0"/>
            </a:br>
            <a:r>
              <a:rPr lang="en-US" sz="3200" dirty="0" smtClean="0"/>
              <a:t>Track and Trigger </a:t>
            </a:r>
            <a:endParaRPr lang="en-US" sz="3200" dirty="0"/>
          </a:p>
        </p:txBody>
      </p:sp>
      <p:sp>
        <p:nvSpPr>
          <p:cNvPr id="3" name="Content Placeholder 2"/>
          <p:cNvSpPr>
            <a:spLocks noGrp="1"/>
          </p:cNvSpPr>
          <p:nvPr>
            <p:ph idx="1"/>
          </p:nvPr>
        </p:nvSpPr>
        <p:spPr/>
        <p:txBody>
          <a:bodyPr>
            <a:normAutofit lnSpcReduction="10000"/>
          </a:bodyPr>
          <a:lstStyle/>
          <a:p>
            <a:pPr algn="just"/>
            <a:r>
              <a:rPr lang="en-US" dirty="0"/>
              <a:t>The use of </a:t>
            </a:r>
            <a:r>
              <a:rPr lang="en-US" u="sng" dirty="0">
                <a:solidFill>
                  <a:srgbClr val="FF0000"/>
                </a:solidFill>
              </a:rPr>
              <a:t>‘Track and Trigger</a:t>
            </a:r>
            <a:r>
              <a:rPr lang="en-US" dirty="0"/>
              <a:t>’ system is important in compartmentalization of patients for applying level of care and frequency of monitoring. </a:t>
            </a:r>
            <a:endParaRPr lang="en-US" dirty="0" smtClean="0"/>
          </a:p>
          <a:p>
            <a:pPr algn="just"/>
            <a:endParaRPr lang="en-US" dirty="0"/>
          </a:p>
          <a:p>
            <a:pPr algn="just"/>
            <a:r>
              <a:rPr lang="en-US" dirty="0" smtClean="0"/>
              <a:t>This </a:t>
            </a:r>
            <a:r>
              <a:rPr lang="en-US" dirty="0"/>
              <a:t>system uses summation points from scoring systems (called </a:t>
            </a:r>
            <a:r>
              <a:rPr lang="en-US" i="1" u="sng" dirty="0">
                <a:solidFill>
                  <a:srgbClr val="0000FF"/>
                </a:solidFill>
              </a:rPr>
              <a:t>Early Warning Signs</a:t>
            </a:r>
            <a:r>
              <a:rPr lang="en-US" dirty="0"/>
              <a:t>), trend of these points and degrees of deviation of single parameter within these scores. </a:t>
            </a:r>
          </a:p>
          <a:p>
            <a:endParaRPr lang="en-US" dirty="0"/>
          </a:p>
        </p:txBody>
      </p:sp>
    </p:spTree>
    <p:extLst>
      <p:ext uri="{BB962C8B-B14F-4D97-AF65-F5344CB8AC3E}">
        <p14:creationId xmlns:p14="http://schemas.microsoft.com/office/powerpoint/2010/main" val="48695825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CONCEPT OF SEPSIS IN </a:t>
            </a:r>
            <a:r>
              <a:rPr lang="en-US" sz="3200" dirty="0" smtClean="0"/>
              <a:t>TREATMENT</a:t>
            </a:r>
            <a:br>
              <a:rPr lang="en-US" sz="3200" dirty="0" smtClean="0"/>
            </a:br>
            <a:r>
              <a:rPr lang="en-US" sz="3200" dirty="0" smtClean="0"/>
              <a:t>Care Bundles </a:t>
            </a:r>
            <a:endParaRPr lang="en-US" sz="3200" dirty="0"/>
          </a:p>
        </p:txBody>
      </p:sp>
      <p:sp>
        <p:nvSpPr>
          <p:cNvPr id="3" name="Content Placeholder 2"/>
          <p:cNvSpPr>
            <a:spLocks noGrp="1"/>
          </p:cNvSpPr>
          <p:nvPr>
            <p:ph idx="1"/>
          </p:nvPr>
        </p:nvSpPr>
        <p:spPr/>
        <p:txBody>
          <a:bodyPr>
            <a:normAutofit fontScale="92500" lnSpcReduction="20000"/>
          </a:bodyPr>
          <a:lstStyle/>
          <a:p>
            <a:pPr algn="just"/>
            <a:r>
              <a:rPr lang="en-US" dirty="0" smtClean="0"/>
              <a:t>Care </a:t>
            </a:r>
            <a:r>
              <a:rPr lang="en-US" dirty="0"/>
              <a:t>Bundles (CB) are </a:t>
            </a:r>
            <a:r>
              <a:rPr lang="en-US" dirty="0" err="1"/>
              <a:t>organised</a:t>
            </a:r>
            <a:r>
              <a:rPr lang="en-US" dirty="0"/>
              <a:t> into 2 phases – </a:t>
            </a:r>
            <a:r>
              <a:rPr lang="en-US" u="sng" dirty="0">
                <a:solidFill>
                  <a:srgbClr val="FF0000"/>
                </a:solidFill>
              </a:rPr>
              <a:t>resuscitation</a:t>
            </a:r>
            <a:r>
              <a:rPr lang="en-US" dirty="0"/>
              <a:t> and </a:t>
            </a:r>
            <a:r>
              <a:rPr lang="en-US" u="sng" dirty="0">
                <a:solidFill>
                  <a:srgbClr val="FF0000"/>
                </a:solidFill>
              </a:rPr>
              <a:t>management</a:t>
            </a:r>
            <a:r>
              <a:rPr lang="en-US" dirty="0"/>
              <a:t> and </a:t>
            </a:r>
            <a:r>
              <a:rPr lang="en-US" i="1" dirty="0">
                <a:solidFill>
                  <a:srgbClr val="0000FF"/>
                </a:solidFill>
              </a:rPr>
              <a:t>needs to be completed within 3h and 6h</a:t>
            </a:r>
            <a:r>
              <a:rPr lang="en-US" dirty="0"/>
              <a:t>. </a:t>
            </a:r>
            <a:endParaRPr lang="en-US" dirty="0" smtClean="0"/>
          </a:p>
          <a:p>
            <a:pPr marL="0" indent="0" algn="just">
              <a:buNone/>
            </a:pPr>
            <a:endParaRPr lang="en-US" dirty="0"/>
          </a:p>
          <a:p>
            <a:pPr algn="just"/>
            <a:r>
              <a:rPr lang="en-US" dirty="0" smtClean="0"/>
              <a:t>Treatment </a:t>
            </a:r>
            <a:r>
              <a:rPr lang="en-US" dirty="0"/>
              <a:t>of sepsis does not only depend on managing the underlying </a:t>
            </a:r>
            <a:r>
              <a:rPr lang="en-US" dirty="0" smtClean="0"/>
              <a:t>infective </a:t>
            </a:r>
            <a:r>
              <a:rPr lang="en-US" u="sng" dirty="0" smtClean="0">
                <a:solidFill>
                  <a:srgbClr val="0000FF"/>
                </a:solidFill>
              </a:rPr>
              <a:t>etiology</a:t>
            </a:r>
            <a:r>
              <a:rPr lang="en-US" dirty="0" smtClean="0"/>
              <a:t>.</a:t>
            </a:r>
          </a:p>
          <a:p>
            <a:pPr algn="just"/>
            <a:endParaRPr lang="en-US" dirty="0"/>
          </a:p>
          <a:p>
            <a:pPr algn="just"/>
            <a:r>
              <a:rPr lang="en-US" u="sng" dirty="0" smtClean="0">
                <a:solidFill>
                  <a:srgbClr val="0000FF"/>
                </a:solidFill>
              </a:rPr>
              <a:t>Host </a:t>
            </a:r>
            <a:r>
              <a:rPr lang="en-US" u="sng" dirty="0">
                <a:solidFill>
                  <a:srgbClr val="0000FF"/>
                </a:solidFill>
              </a:rPr>
              <a:t>response </a:t>
            </a:r>
            <a:r>
              <a:rPr lang="en-US" dirty="0"/>
              <a:t>and </a:t>
            </a:r>
            <a:r>
              <a:rPr lang="en-US" u="sng" dirty="0">
                <a:solidFill>
                  <a:srgbClr val="0000FF"/>
                </a:solidFill>
              </a:rPr>
              <a:t>genetic variation </a:t>
            </a:r>
            <a:r>
              <a:rPr lang="en-US" dirty="0"/>
              <a:t>leading to response also play a big role </a:t>
            </a:r>
            <a:r>
              <a:rPr lang="en-US" dirty="0" smtClean="0"/>
              <a:t>in sepsis.</a:t>
            </a:r>
            <a:endParaRPr lang="en-US" dirty="0"/>
          </a:p>
          <a:p>
            <a:pPr marL="0" indent="0" algn="just">
              <a:buNone/>
            </a:pPr>
            <a:r>
              <a:rPr lang="en-US" dirty="0" smtClean="0"/>
              <a:t> </a:t>
            </a:r>
            <a:endParaRPr lang="en-US" dirty="0"/>
          </a:p>
          <a:p>
            <a:endParaRPr lang="en-US" dirty="0"/>
          </a:p>
          <a:p>
            <a:endParaRPr lang="en-US" dirty="0"/>
          </a:p>
        </p:txBody>
      </p:sp>
    </p:spTree>
    <p:extLst>
      <p:ext uri="{BB962C8B-B14F-4D97-AF65-F5344CB8AC3E}">
        <p14:creationId xmlns:p14="http://schemas.microsoft.com/office/powerpoint/2010/main" val="3094386232"/>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Sepsis resuscitation bundle </a:t>
            </a:r>
          </a:p>
        </p:txBody>
      </p:sp>
      <p:sp>
        <p:nvSpPr>
          <p:cNvPr id="3" name="Content Placeholder 2"/>
          <p:cNvSpPr>
            <a:spLocks noGrp="1"/>
          </p:cNvSpPr>
          <p:nvPr>
            <p:ph idx="1"/>
          </p:nvPr>
        </p:nvSpPr>
        <p:spPr/>
        <p:txBody>
          <a:bodyPr>
            <a:normAutofit lnSpcReduction="10000"/>
          </a:bodyPr>
          <a:lstStyle/>
          <a:p>
            <a:r>
              <a:rPr lang="en-US" dirty="0"/>
              <a:t>This is a combination of objectives </a:t>
            </a:r>
            <a:r>
              <a:rPr lang="en-US" dirty="0" smtClean="0"/>
              <a:t>that: </a:t>
            </a:r>
            <a:r>
              <a:rPr lang="en-US" dirty="0">
                <a:solidFill>
                  <a:srgbClr val="FF0000"/>
                </a:solidFill>
              </a:rPr>
              <a:t>must be completed </a:t>
            </a:r>
            <a:r>
              <a:rPr lang="en-US" i="1" u="sng" dirty="0">
                <a:solidFill>
                  <a:srgbClr val="FF0000"/>
                </a:solidFill>
              </a:rPr>
              <a:t>within 3 hours</a:t>
            </a:r>
            <a:r>
              <a:rPr lang="en-US" dirty="0">
                <a:solidFill>
                  <a:srgbClr val="FF0000"/>
                </a:solidFill>
              </a:rPr>
              <a:t> in </a:t>
            </a:r>
            <a:r>
              <a:rPr lang="en-US" dirty="0" smtClean="0">
                <a:solidFill>
                  <a:srgbClr val="FF0000"/>
                </a:solidFill>
              </a:rPr>
              <a:t>patients:</a:t>
            </a:r>
            <a:endParaRPr lang="en-US" dirty="0">
              <a:solidFill>
                <a:srgbClr val="FF0000"/>
              </a:solidFill>
            </a:endParaRPr>
          </a:p>
          <a:p>
            <a:pPr marL="0" indent="0">
              <a:buNone/>
            </a:pPr>
            <a:r>
              <a:rPr lang="en-US" dirty="0" smtClean="0"/>
              <a:t>1) </a:t>
            </a:r>
            <a:r>
              <a:rPr lang="en-US" dirty="0"/>
              <a:t>Measurement of </a:t>
            </a:r>
            <a:r>
              <a:rPr lang="en-US" dirty="0">
                <a:solidFill>
                  <a:srgbClr val="0000FF"/>
                </a:solidFill>
              </a:rPr>
              <a:t>serum lactate</a:t>
            </a:r>
          </a:p>
          <a:p>
            <a:pPr marL="0" lvl="0" indent="0">
              <a:buNone/>
            </a:pPr>
            <a:r>
              <a:rPr lang="en-US" dirty="0" smtClean="0"/>
              <a:t>2) </a:t>
            </a:r>
            <a:r>
              <a:rPr lang="en-US" dirty="0" smtClean="0">
                <a:solidFill>
                  <a:srgbClr val="0000FF"/>
                </a:solidFill>
              </a:rPr>
              <a:t>Blood </a:t>
            </a:r>
            <a:r>
              <a:rPr lang="en-US" dirty="0">
                <a:solidFill>
                  <a:srgbClr val="0000FF"/>
                </a:solidFill>
              </a:rPr>
              <a:t>cultures </a:t>
            </a:r>
            <a:r>
              <a:rPr lang="en-US" dirty="0"/>
              <a:t>prior to starting antibiotics </a:t>
            </a:r>
          </a:p>
          <a:p>
            <a:pPr marL="0" lvl="0" indent="0">
              <a:buNone/>
            </a:pPr>
            <a:r>
              <a:rPr lang="en-US" dirty="0" smtClean="0"/>
              <a:t>3) Usage </a:t>
            </a:r>
            <a:r>
              <a:rPr lang="en-US" dirty="0"/>
              <a:t>of </a:t>
            </a:r>
            <a:r>
              <a:rPr lang="en-US" dirty="0">
                <a:solidFill>
                  <a:srgbClr val="0000FF"/>
                </a:solidFill>
              </a:rPr>
              <a:t>broad-spectrum antibiotic </a:t>
            </a:r>
            <a:r>
              <a:rPr lang="en-US" dirty="0"/>
              <a:t>within the 1st hour in cases of suspected septic </a:t>
            </a:r>
            <a:r>
              <a:rPr lang="en-US" dirty="0" smtClean="0"/>
              <a:t>shock </a:t>
            </a:r>
            <a:r>
              <a:rPr lang="en-US" dirty="0"/>
              <a:t>or severe sepsis </a:t>
            </a:r>
          </a:p>
          <a:p>
            <a:pPr marL="0" indent="0">
              <a:buNone/>
            </a:pPr>
            <a:r>
              <a:rPr lang="en-US" dirty="0" smtClean="0"/>
              <a:t>4) Treating </a:t>
            </a:r>
            <a:r>
              <a:rPr lang="en-US" dirty="0">
                <a:solidFill>
                  <a:srgbClr val="0000FF"/>
                </a:solidFill>
              </a:rPr>
              <a:t>hypotension</a:t>
            </a:r>
            <a:r>
              <a:rPr lang="en-US" dirty="0"/>
              <a:t> and/or </a:t>
            </a:r>
            <a:r>
              <a:rPr lang="en-US" dirty="0">
                <a:solidFill>
                  <a:srgbClr val="0000FF"/>
                </a:solidFill>
              </a:rPr>
              <a:t>elevated lactate </a:t>
            </a:r>
            <a:r>
              <a:rPr lang="en-US" dirty="0"/>
              <a:t>with fluids. </a:t>
            </a:r>
          </a:p>
        </p:txBody>
      </p:sp>
    </p:spTree>
    <p:extLst>
      <p:ext uri="{BB962C8B-B14F-4D97-AF65-F5344CB8AC3E}">
        <p14:creationId xmlns:p14="http://schemas.microsoft.com/office/powerpoint/2010/main" val="830555237"/>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Sepsis resuscitation bundle </a:t>
            </a:r>
          </a:p>
        </p:txBody>
      </p:sp>
      <p:sp>
        <p:nvSpPr>
          <p:cNvPr id="3" name="Content Placeholder 2"/>
          <p:cNvSpPr>
            <a:spLocks noGrp="1"/>
          </p:cNvSpPr>
          <p:nvPr>
            <p:ph idx="1"/>
          </p:nvPr>
        </p:nvSpPr>
        <p:spPr/>
        <p:txBody>
          <a:bodyPr/>
          <a:lstStyle/>
          <a:p>
            <a:pPr algn="just"/>
            <a:r>
              <a:rPr lang="en-US" dirty="0">
                <a:solidFill>
                  <a:srgbClr val="FF0000"/>
                </a:solidFill>
              </a:rPr>
              <a:t>Crystalloids</a:t>
            </a:r>
            <a:r>
              <a:rPr lang="en-US" dirty="0"/>
              <a:t> are said to be </a:t>
            </a:r>
            <a:r>
              <a:rPr lang="en-US" dirty="0" smtClean="0">
                <a:solidFill>
                  <a:srgbClr val="0000FF"/>
                </a:solidFill>
              </a:rPr>
              <a:t>the </a:t>
            </a:r>
            <a:r>
              <a:rPr lang="en-US" dirty="0">
                <a:solidFill>
                  <a:srgbClr val="0000FF"/>
                </a:solidFill>
              </a:rPr>
              <a:t>fluid of choice</a:t>
            </a:r>
            <a:r>
              <a:rPr lang="en-US" dirty="0" smtClean="0"/>
              <a:t>.</a:t>
            </a:r>
          </a:p>
          <a:p>
            <a:pPr algn="just"/>
            <a:endParaRPr lang="en-US" dirty="0"/>
          </a:p>
          <a:p>
            <a:pPr algn="just"/>
            <a:r>
              <a:rPr lang="en-US" dirty="0" smtClean="0"/>
              <a:t> </a:t>
            </a:r>
            <a:r>
              <a:rPr lang="en-US" dirty="0"/>
              <a:t>About 30ml/kg of crystalloids can be given or an equivalent of colloid</a:t>
            </a:r>
            <a:r>
              <a:rPr lang="en-US" dirty="0" smtClean="0"/>
              <a:t>.</a:t>
            </a:r>
          </a:p>
          <a:p>
            <a:pPr algn="just"/>
            <a:endParaRPr lang="en-US" dirty="0"/>
          </a:p>
          <a:p>
            <a:pPr algn="just"/>
            <a:r>
              <a:rPr lang="en-US" dirty="0" smtClean="0"/>
              <a:t>In </a:t>
            </a:r>
            <a:r>
              <a:rPr lang="en-US" dirty="0"/>
              <a:t>cases where much larger amounts of crystalloids need to be used, </a:t>
            </a:r>
            <a:r>
              <a:rPr lang="en-US" dirty="0">
                <a:solidFill>
                  <a:srgbClr val="FF0000"/>
                </a:solidFill>
              </a:rPr>
              <a:t>colloids</a:t>
            </a:r>
            <a:r>
              <a:rPr lang="en-US" dirty="0"/>
              <a:t> can be used up front </a:t>
            </a:r>
          </a:p>
          <a:p>
            <a:endParaRPr lang="en-US" dirty="0"/>
          </a:p>
          <a:p>
            <a:endParaRPr lang="en-US" dirty="0"/>
          </a:p>
        </p:txBody>
      </p:sp>
    </p:spTree>
    <p:extLst>
      <p:ext uri="{BB962C8B-B14F-4D97-AF65-F5344CB8AC3E}">
        <p14:creationId xmlns:p14="http://schemas.microsoft.com/office/powerpoint/2010/main" val="3929418785"/>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Sepsis resuscitation </a:t>
            </a:r>
            <a:r>
              <a:rPr lang="en-US" dirty="0" smtClean="0"/>
              <a:t>bundle</a:t>
            </a:r>
            <a:br>
              <a:rPr lang="en-US" dirty="0" smtClean="0"/>
            </a:br>
            <a:r>
              <a:rPr lang="en-US" sz="3600" i="1" dirty="0" smtClean="0"/>
              <a:t>Goals during the first 3 hours </a:t>
            </a:r>
            <a:endParaRPr lang="en-US" sz="3600" i="1"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smtClean="0"/>
              <a:t>                   Goals </a:t>
            </a:r>
            <a:r>
              <a:rPr lang="en-US" dirty="0"/>
              <a:t>during first 3 h </a:t>
            </a:r>
            <a:r>
              <a:rPr lang="en-US" dirty="0" smtClean="0"/>
              <a:t>include</a:t>
            </a:r>
            <a:r>
              <a:rPr lang="en-US" dirty="0">
                <a:sym typeface="Wingdings"/>
              </a:rPr>
              <a:t>:</a:t>
            </a:r>
            <a:r>
              <a:rPr lang="en-US" dirty="0" smtClean="0"/>
              <a:t> </a:t>
            </a:r>
          </a:p>
          <a:p>
            <a:pPr marL="0" indent="0" algn="just">
              <a:buNone/>
            </a:pPr>
            <a:r>
              <a:rPr lang="en-US" dirty="0" smtClean="0"/>
              <a:t>(1)  </a:t>
            </a:r>
            <a:r>
              <a:rPr lang="en-US" dirty="0" smtClean="0">
                <a:solidFill>
                  <a:srgbClr val="FF0000"/>
                </a:solidFill>
              </a:rPr>
              <a:t>Central </a:t>
            </a:r>
            <a:r>
              <a:rPr lang="en-US" dirty="0">
                <a:solidFill>
                  <a:srgbClr val="FF0000"/>
                </a:solidFill>
              </a:rPr>
              <a:t>venous pressure </a:t>
            </a:r>
            <a:r>
              <a:rPr lang="en-US" dirty="0"/>
              <a:t>(CVP) between 8-12 mm of </a:t>
            </a:r>
            <a:r>
              <a:rPr lang="en-US" dirty="0" smtClean="0"/>
              <a:t>Hg. </a:t>
            </a:r>
          </a:p>
          <a:p>
            <a:pPr marL="0" indent="0" algn="just">
              <a:buNone/>
            </a:pPr>
            <a:r>
              <a:rPr lang="en-US" dirty="0" smtClean="0"/>
              <a:t>(2)    </a:t>
            </a:r>
            <a:r>
              <a:rPr lang="en-US" dirty="0" smtClean="0">
                <a:solidFill>
                  <a:srgbClr val="FF0000"/>
                </a:solidFill>
              </a:rPr>
              <a:t>Mean </a:t>
            </a:r>
            <a:r>
              <a:rPr lang="en-US" dirty="0">
                <a:solidFill>
                  <a:srgbClr val="FF0000"/>
                </a:solidFill>
              </a:rPr>
              <a:t>arterial pressure </a:t>
            </a:r>
            <a:r>
              <a:rPr lang="en-US" dirty="0"/>
              <a:t>(MAP) ≥ 65 mm of </a:t>
            </a:r>
            <a:r>
              <a:rPr lang="en-US" dirty="0" smtClean="0"/>
              <a:t>Hg. </a:t>
            </a:r>
          </a:p>
          <a:p>
            <a:pPr marL="0" indent="0" algn="just">
              <a:buNone/>
            </a:pPr>
            <a:r>
              <a:rPr lang="en-US" dirty="0" smtClean="0"/>
              <a:t>(3)    </a:t>
            </a:r>
            <a:r>
              <a:rPr lang="en-US" dirty="0" smtClean="0">
                <a:solidFill>
                  <a:srgbClr val="FF0000"/>
                </a:solidFill>
              </a:rPr>
              <a:t>Urine </a:t>
            </a:r>
            <a:r>
              <a:rPr lang="en-US" dirty="0">
                <a:solidFill>
                  <a:srgbClr val="FF0000"/>
                </a:solidFill>
              </a:rPr>
              <a:t>output </a:t>
            </a:r>
            <a:r>
              <a:rPr lang="en-US" dirty="0"/>
              <a:t>≥ 0.5mL/kg/</a:t>
            </a:r>
            <a:r>
              <a:rPr lang="en-US" dirty="0" smtClean="0"/>
              <a:t>hr</a:t>
            </a:r>
            <a:r>
              <a:rPr lang="en-US" dirty="0"/>
              <a:t>.</a:t>
            </a:r>
            <a:r>
              <a:rPr lang="en-US" dirty="0" smtClean="0"/>
              <a:t> </a:t>
            </a:r>
          </a:p>
          <a:p>
            <a:pPr marL="0" indent="0" algn="just">
              <a:buNone/>
            </a:pPr>
            <a:r>
              <a:rPr lang="en-US" dirty="0" smtClean="0"/>
              <a:t>(4) </a:t>
            </a:r>
            <a:r>
              <a:rPr lang="en-US" dirty="0" smtClean="0">
                <a:solidFill>
                  <a:srgbClr val="FF0000"/>
                </a:solidFill>
              </a:rPr>
              <a:t>Central </a:t>
            </a:r>
            <a:r>
              <a:rPr lang="en-US" dirty="0">
                <a:solidFill>
                  <a:srgbClr val="FF0000"/>
                </a:solidFill>
              </a:rPr>
              <a:t>venous </a:t>
            </a:r>
            <a:r>
              <a:rPr lang="en-US" dirty="0"/>
              <a:t>or </a:t>
            </a:r>
            <a:r>
              <a:rPr lang="en-US" dirty="0">
                <a:solidFill>
                  <a:srgbClr val="FF0000"/>
                </a:solidFill>
              </a:rPr>
              <a:t>mixed venous oxygen saturation</a:t>
            </a:r>
            <a:r>
              <a:rPr lang="en-US" dirty="0"/>
              <a:t> 70% or 65% respectively and in patients of elevated </a:t>
            </a:r>
            <a:r>
              <a:rPr lang="en-US" dirty="0" smtClean="0"/>
              <a:t>lactate.</a:t>
            </a:r>
          </a:p>
          <a:p>
            <a:pPr marL="0" indent="0" algn="just">
              <a:buNone/>
            </a:pPr>
            <a:r>
              <a:rPr lang="en-US" dirty="0" smtClean="0"/>
              <a:t> </a:t>
            </a:r>
            <a:r>
              <a:rPr lang="en-US" i="1" u="sng" dirty="0">
                <a:solidFill>
                  <a:srgbClr val="0000FF"/>
                </a:solidFill>
              </a:rPr>
              <a:t>C</a:t>
            </a:r>
            <a:r>
              <a:rPr lang="en-US" i="1" u="sng" dirty="0" smtClean="0">
                <a:solidFill>
                  <a:srgbClr val="0000FF"/>
                </a:solidFill>
              </a:rPr>
              <a:t>learance </a:t>
            </a:r>
            <a:r>
              <a:rPr lang="en-US" i="1" u="sng" dirty="0">
                <a:solidFill>
                  <a:srgbClr val="0000FF"/>
                </a:solidFill>
              </a:rPr>
              <a:t>of lactate per say is an important independent </a:t>
            </a:r>
            <a:r>
              <a:rPr lang="en-US" i="1" u="sng" dirty="0" smtClean="0">
                <a:solidFill>
                  <a:srgbClr val="0000FF"/>
                </a:solidFill>
              </a:rPr>
              <a:t>goal</a:t>
            </a:r>
            <a:r>
              <a:rPr lang="en-US" dirty="0" smtClean="0"/>
              <a:t>.</a:t>
            </a:r>
            <a:r>
              <a:rPr lang="en-US" dirty="0"/>
              <a:t> </a:t>
            </a:r>
          </a:p>
        </p:txBody>
      </p:sp>
    </p:spTree>
    <p:extLst>
      <p:ext uri="{BB962C8B-B14F-4D97-AF65-F5344CB8AC3E}">
        <p14:creationId xmlns:p14="http://schemas.microsoft.com/office/powerpoint/2010/main" val="3615042420"/>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656816864"/>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bundle</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a:t> </a:t>
            </a:r>
          </a:p>
          <a:p>
            <a:r>
              <a:rPr lang="en-US" dirty="0" smtClean="0"/>
              <a:t>In </a:t>
            </a:r>
            <a:r>
              <a:rPr lang="en-US" dirty="0"/>
              <a:t>this bundle, the objectives </a:t>
            </a:r>
            <a:r>
              <a:rPr lang="en-US" u="sng" dirty="0">
                <a:solidFill>
                  <a:srgbClr val="FF0000"/>
                </a:solidFill>
              </a:rPr>
              <a:t>must be completed with 6h </a:t>
            </a:r>
            <a:r>
              <a:rPr lang="en-US" dirty="0"/>
              <a:t>for patients with parameters similar to defined above. </a:t>
            </a:r>
            <a:endParaRPr lang="en-US" dirty="0" smtClean="0"/>
          </a:p>
          <a:p>
            <a:endParaRPr lang="en-US" dirty="0"/>
          </a:p>
          <a:p>
            <a:pPr marL="0" indent="0">
              <a:buNone/>
            </a:pPr>
            <a:r>
              <a:rPr lang="en-US" dirty="0" smtClean="0"/>
              <a:t>       The </a:t>
            </a:r>
            <a:r>
              <a:rPr lang="en-US" dirty="0"/>
              <a:t>components include </a:t>
            </a:r>
            <a:r>
              <a:rPr lang="en-US" dirty="0" smtClean="0"/>
              <a:t>:</a:t>
            </a:r>
            <a:endParaRPr lang="en-US" dirty="0"/>
          </a:p>
          <a:p>
            <a:pPr lvl="0"/>
            <a:r>
              <a:rPr lang="en-US" dirty="0" smtClean="0"/>
              <a:t>1) </a:t>
            </a:r>
            <a:r>
              <a:rPr lang="en-US" i="1" u="sng" dirty="0" smtClean="0">
                <a:solidFill>
                  <a:srgbClr val="0000FF"/>
                </a:solidFill>
              </a:rPr>
              <a:t>Vasopressors </a:t>
            </a:r>
            <a:r>
              <a:rPr lang="en-US" i="1" u="sng" dirty="0">
                <a:solidFill>
                  <a:srgbClr val="0000FF"/>
                </a:solidFill>
              </a:rPr>
              <a:t>use </a:t>
            </a:r>
            <a:r>
              <a:rPr lang="en-US" dirty="0"/>
              <a:t>(for hypotension that does not respond to initial fluid resuscitation) to maintain a mean arterial pressure (MAP) ≥65 mm Hg </a:t>
            </a:r>
            <a:endParaRPr lang="en-US" dirty="0" smtClean="0"/>
          </a:p>
          <a:p>
            <a:pPr lvl="0"/>
            <a:endParaRPr lang="en-US" dirty="0"/>
          </a:p>
          <a:p>
            <a:pPr lvl="0"/>
            <a:r>
              <a:rPr lang="en-US" dirty="0" smtClean="0"/>
              <a:t>2) In </a:t>
            </a:r>
            <a:r>
              <a:rPr lang="en-US" dirty="0"/>
              <a:t>the event of persistent arterial hypotension despite volume resuscitation (septic shock) or initial lactate ≥4 </a:t>
            </a:r>
            <a:r>
              <a:rPr lang="en-US" dirty="0" err="1"/>
              <a:t>mmol</a:t>
            </a:r>
            <a:r>
              <a:rPr lang="en-US" dirty="0"/>
              <a:t>/L (36 mg/</a:t>
            </a:r>
            <a:r>
              <a:rPr lang="en-US" dirty="0" err="1"/>
              <a:t>dL</a:t>
            </a:r>
            <a:r>
              <a:rPr lang="en-US" dirty="0"/>
              <a:t>). </a:t>
            </a:r>
            <a:r>
              <a:rPr lang="en-US" i="1" u="sng" dirty="0">
                <a:solidFill>
                  <a:srgbClr val="0000FF"/>
                </a:solidFill>
              </a:rPr>
              <a:t>Measure central </a:t>
            </a:r>
            <a:r>
              <a:rPr lang="en-US" i="1" u="sng" dirty="0" err="1">
                <a:solidFill>
                  <a:srgbClr val="0000FF"/>
                </a:solidFill>
              </a:rPr>
              <a:t>venouspressure</a:t>
            </a:r>
            <a:r>
              <a:rPr lang="en-US" i="1" u="sng" dirty="0">
                <a:solidFill>
                  <a:srgbClr val="0000FF"/>
                </a:solidFill>
              </a:rPr>
              <a:t> (CVP) </a:t>
            </a:r>
            <a:r>
              <a:rPr lang="en-US" dirty="0"/>
              <a:t>and measure </a:t>
            </a:r>
            <a:r>
              <a:rPr lang="en-US" i="1" u="sng" dirty="0">
                <a:solidFill>
                  <a:srgbClr val="0000FF"/>
                </a:solidFill>
              </a:rPr>
              <a:t>central venous oxygen saturation (ScvO2) </a:t>
            </a:r>
            <a:endParaRPr lang="en-US" i="1" u="sng" dirty="0" smtClean="0">
              <a:solidFill>
                <a:srgbClr val="0000FF"/>
              </a:solidFill>
            </a:endParaRPr>
          </a:p>
          <a:p>
            <a:pPr lvl="0"/>
            <a:endParaRPr lang="en-US" i="1" u="sng" dirty="0">
              <a:solidFill>
                <a:srgbClr val="0000FF"/>
              </a:solidFill>
            </a:endParaRPr>
          </a:p>
          <a:p>
            <a:pPr lvl="0"/>
            <a:r>
              <a:rPr lang="en-US" dirty="0" smtClean="0"/>
              <a:t>3) </a:t>
            </a:r>
            <a:r>
              <a:rPr lang="en-US" i="1" u="sng" dirty="0" err="1" smtClean="0">
                <a:solidFill>
                  <a:srgbClr val="0000FF"/>
                </a:solidFill>
              </a:rPr>
              <a:t>Remeasure</a:t>
            </a:r>
            <a:r>
              <a:rPr lang="en-US" i="1" u="sng" dirty="0" smtClean="0">
                <a:solidFill>
                  <a:srgbClr val="0000FF"/>
                </a:solidFill>
              </a:rPr>
              <a:t> </a:t>
            </a:r>
            <a:r>
              <a:rPr lang="en-US" i="1" u="sng" dirty="0">
                <a:solidFill>
                  <a:srgbClr val="0000FF"/>
                </a:solidFill>
              </a:rPr>
              <a:t>lactate </a:t>
            </a:r>
            <a:r>
              <a:rPr lang="en-US" dirty="0"/>
              <a:t>if initial lactate was elevated </a:t>
            </a:r>
          </a:p>
          <a:p>
            <a:pPr marL="0" indent="0">
              <a:buNone/>
            </a:pPr>
            <a:r>
              <a:rPr lang="en-US" dirty="0"/>
              <a:t> </a:t>
            </a:r>
          </a:p>
          <a:p>
            <a:r>
              <a:rPr lang="en-US" dirty="0" smtClean="0"/>
              <a:t>4) </a:t>
            </a:r>
            <a:r>
              <a:rPr lang="en-US" u="sng" dirty="0" smtClean="0">
                <a:solidFill>
                  <a:srgbClr val="0000FF"/>
                </a:solidFill>
              </a:rPr>
              <a:t>Targets </a:t>
            </a:r>
            <a:r>
              <a:rPr lang="en-US" u="sng" dirty="0">
                <a:solidFill>
                  <a:srgbClr val="0000FF"/>
                </a:solidFill>
              </a:rPr>
              <a:t>for quantitative resuscitation </a:t>
            </a:r>
            <a:r>
              <a:rPr lang="en-US" dirty="0" smtClean="0"/>
              <a:t>include:  (1) CVP </a:t>
            </a:r>
            <a:r>
              <a:rPr lang="en-US" dirty="0"/>
              <a:t>of ≥8 mm Hg</a:t>
            </a:r>
            <a:r>
              <a:rPr lang="en-US" dirty="0" smtClean="0"/>
              <a:t>;(2) </a:t>
            </a:r>
            <a:r>
              <a:rPr lang="en-US" dirty="0"/>
              <a:t>ScvO2 of ≥70%, </a:t>
            </a:r>
            <a:r>
              <a:rPr lang="en-US" dirty="0" smtClean="0"/>
              <a:t>or (3)  </a:t>
            </a:r>
            <a:r>
              <a:rPr lang="en-US" dirty="0"/>
              <a:t>mixed venous saturation more than 65% and </a:t>
            </a:r>
            <a:r>
              <a:rPr lang="en-US" dirty="0" smtClean="0"/>
              <a:t>(4) normalization </a:t>
            </a:r>
            <a:r>
              <a:rPr lang="en-US" dirty="0"/>
              <a:t>of lactate.</a:t>
            </a:r>
          </a:p>
          <a:p>
            <a:endParaRPr lang="en-US" dirty="0"/>
          </a:p>
        </p:txBody>
      </p:sp>
    </p:spTree>
    <p:extLst>
      <p:ext uri="{BB962C8B-B14F-4D97-AF65-F5344CB8AC3E}">
        <p14:creationId xmlns:p14="http://schemas.microsoft.com/office/powerpoint/2010/main" val="26959503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a:t>
            </a:r>
            <a:r>
              <a:rPr lang="en-US" dirty="0" smtClean="0"/>
              <a:t>bundle</a:t>
            </a:r>
            <a:br>
              <a:rPr lang="en-US" dirty="0" smtClean="0"/>
            </a:br>
            <a:r>
              <a:rPr lang="en-US" dirty="0" smtClean="0"/>
              <a:t>                                </a:t>
            </a:r>
            <a:r>
              <a:rPr lang="en-US" i="1" dirty="0" smtClean="0"/>
              <a:t> </a:t>
            </a:r>
            <a:r>
              <a:rPr lang="en-US" sz="3600" i="1" dirty="0" smtClean="0"/>
              <a:t>Noradrenaline</a:t>
            </a:r>
            <a:endParaRPr lang="en-US" sz="3600" i="1" dirty="0"/>
          </a:p>
        </p:txBody>
      </p:sp>
      <p:sp>
        <p:nvSpPr>
          <p:cNvPr id="3" name="Content Placeholder 2"/>
          <p:cNvSpPr>
            <a:spLocks noGrp="1"/>
          </p:cNvSpPr>
          <p:nvPr>
            <p:ph idx="1"/>
          </p:nvPr>
        </p:nvSpPr>
        <p:spPr/>
        <p:txBody>
          <a:bodyPr/>
          <a:lstStyle/>
          <a:p>
            <a:pPr algn="just"/>
            <a:r>
              <a:rPr lang="en-US" dirty="0"/>
              <a:t>Regarding the use of vasopressor, </a:t>
            </a:r>
            <a:r>
              <a:rPr lang="en-US" i="1" u="sng" dirty="0">
                <a:solidFill>
                  <a:srgbClr val="FF0000"/>
                </a:solidFill>
              </a:rPr>
              <a:t>the target of therapy</a:t>
            </a:r>
            <a:r>
              <a:rPr lang="en-US" dirty="0"/>
              <a:t> is to maintain a MAP ≥ 65 mm of Hg. </a:t>
            </a:r>
            <a:endParaRPr lang="en-US" dirty="0" smtClean="0"/>
          </a:p>
          <a:p>
            <a:pPr algn="just"/>
            <a:endParaRPr lang="en-US" dirty="0" smtClean="0"/>
          </a:p>
          <a:p>
            <a:pPr algn="just"/>
            <a:r>
              <a:rPr lang="en-US" i="1" u="sng" dirty="0" smtClean="0">
                <a:solidFill>
                  <a:srgbClr val="0000FF"/>
                </a:solidFill>
              </a:rPr>
              <a:t>Noradrenaline </a:t>
            </a:r>
            <a:r>
              <a:rPr lang="en-US" i="1" u="sng" dirty="0">
                <a:solidFill>
                  <a:srgbClr val="0000FF"/>
                </a:solidFill>
              </a:rPr>
              <a:t>is the first choice</a:t>
            </a:r>
            <a:r>
              <a:rPr lang="en-US" i="1" dirty="0">
                <a:solidFill>
                  <a:srgbClr val="0000FF"/>
                </a:solidFill>
              </a:rPr>
              <a:t> </a:t>
            </a:r>
            <a:r>
              <a:rPr lang="en-US" dirty="0"/>
              <a:t>vasopressor and adrenaline can be added when an additional agent is required to maintain adequate MAP </a:t>
            </a:r>
            <a:r>
              <a:rPr lang="en-US" dirty="0" smtClean="0"/>
              <a:t>maintain </a:t>
            </a:r>
            <a:r>
              <a:rPr lang="en-US" dirty="0"/>
              <a:t>adequate MAP. </a:t>
            </a:r>
          </a:p>
        </p:txBody>
      </p:sp>
    </p:spTree>
    <p:extLst>
      <p:ext uri="{BB962C8B-B14F-4D97-AF65-F5344CB8AC3E}">
        <p14:creationId xmlns:p14="http://schemas.microsoft.com/office/powerpoint/2010/main" val="395798129"/>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a:t>
            </a:r>
            <a:r>
              <a:rPr lang="en-US" dirty="0" smtClean="0"/>
              <a:t>bundle</a:t>
            </a:r>
            <a:br>
              <a:rPr lang="en-US" dirty="0" smtClean="0"/>
            </a:br>
            <a:r>
              <a:rPr lang="en-US" dirty="0" smtClean="0"/>
              <a:t>                                    </a:t>
            </a:r>
            <a:r>
              <a:rPr lang="en-US" sz="3600" i="1" dirty="0" smtClean="0"/>
              <a:t>Vasopressin</a:t>
            </a:r>
            <a:endParaRPr lang="en-US" sz="3600" i="1" dirty="0"/>
          </a:p>
        </p:txBody>
      </p:sp>
      <p:sp>
        <p:nvSpPr>
          <p:cNvPr id="3" name="Content Placeholder 2"/>
          <p:cNvSpPr>
            <a:spLocks noGrp="1"/>
          </p:cNvSpPr>
          <p:nvPr>
            <p:ph idx="1"/>
          </p:nvPr>
        </p:nvSpPr>
        <p:spPr/>
        <p:txBody>
          <a:bodyPr>
            <a:normAutofit/>
          </a:bodyPr>
          <a:lstStyle/>
          <a:p>
            <a:pPr algn="just"/>
            <a:r>
              <a:rPr lang="en-US" dirty="0"/>
              <a:t>Vasopressin, at </a:t>
            </a:r>
            <a:r>
              <a:rPr lang="en-US" i="1" u="sng" dirty="0">
                <a:solidFill>
                  <a:srgbClr val="0000FF"/>
                </a:solidFill>
              </a:rPr>
              <a:t>0.03 units /</a:t>
            </a:r>
            <a:r>
              <a:rPr lang="en-US" i="1" u="sng" dirty="0" smtClean="0">
                <a:solidFill>
                  <a:srgbClr val="0000FF"/>
                </a:solidFill>
              </a:rPr>
              <a:t>minute</a:t>
            </a:r>
            <a:r>
              <a:rPr lang="en-US" i="1" dirty="0" smtClean="0">
                <a:solidFill>
                  <a:srgbClr val="0000FF"/>
                </a:solidFill>
              </a:rPr>
              <a:t> </a:t>
            </a:r>
            <a:r>
              <a:rPr lang="en-US" dirty="0"/>
              <a:t>infusion can be additionally given with noradrenaline for improving MAP or decreasing noradrenaline dose. </a:t>
            </a:r>
            <a:endParaRPr lang="en-US" dirty="0" smtClean="0"/>
          </a:p>
          <a:p>
            <a:pPr algn="just"/>
            <a:endParaRPr lang="en-US" dirty="0" smtClean="0"/>
          </a:p>
          <a:p>
            <a:pPr algn="just"/>
            <a:r>
              <a:rPr lang="en-US" dirty="0" smtClean="0"/>
              <a:t>Vasopressin </a:t>
            </a:r>
            <a:r>
              <a:rPr lang="en-US" u="sng" dirty="0">
                <a:solidFill>
                  <a:srgbClr val="FF0000"/>
                </a:solidFill>
              </a:rPr>
              <a:t>is not recommended</a:t>
            </a:r>
            <a:r>
              <a:rPr lang="en-US" dirty="0">
                <a:solidFill>
                  <a:srgbClr val="FF0000"/>
                </a:solidFill>
              </a:rPr>
              <a:t> </a:t>
            </a:r>
            <a:r>
              <a:rPr lang="en-US" dirty="0"/>
              <a:t>for single agent management in septic shock. </a:t>
            </a:r>
            <a:endParaRPr lang="en-US" dirty="0" smtClean="0"/>
          </a:p>
          <a:p>
            <a:endParaRPr lang="en-US" dirty="0"/>
          </a:p>
        </p:txBody>
      </p:sp>
    </p:spTree>
    <p:extLst>
      <p:ext uri="{BB962C8B-B14F-4D97-AF65-F5344CB8AC3E}">
        <p14:creationId xmlns:p14="http://schemas.microsoft.com/office/powerpoint/2010/main" val="2920194179"/>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a:t>
            </a:r>
            <a:r>
              <a:rPr lang="en-US" dirty="0" smtClean="0"/>
              <a:t>bundle</a:t>
            </a:r>
            <a:br>
              <a:rPr lang="en-US" dirty="0" smtClean="0"/>
            </a:br>
            <a:r>
              <a:rPr lang="en-US" dirty="0" smtClean="0"/>
              <a:t>          </a:t>
            </a:r>
            <a:r>
              <a:rPr lang="en-US" sz="3600" i="1" dirty="0" smtClean="0"/>
              <a:t>Dopamine and Phenylephrine</a:t>
            </a:r>
            <a:endParaRPr lang="en-US" sz="3600" i="1" dirty="0"/>
          </a:p>
        </p:txBody>
      </p:sp>
      <p:sp>
        <p:nvSpPr>
          <p:cNvPr id="3" name="Content Placeholder 2"/>
          <p:cNvSpPr>
            <a:spLocks noGrp="1"/>
          </p:cNvSpPr>
          <p:nvPr>
            <p:ph idx="1"/>
          </p:nvPr>
        </p:nvSpPr>
        <p:spPr/>
        <p:txBody>
          <a:bodyPr>
            <a:normAutofit fontScale="92500" lnSpcReduction="20000"/>
          </a:bodyPr>
          <a:lstStyle/>
          <a:p>
            <a:pPr algn="just"/>
            <a:r>
              <a:rPr lang="en-US" i="1" u="sng" dirty="0">
                <a:solidFill>
                  <a:srgbClr val="0000FF"/>
                </a:solidFill>
              </a:rPr>
              <a:t>Dopamine</a:t>
            </a:r>
            <a:r>
              <a:rPr lang="en-US" dirty="0"/>
              <a:t> can be used alternative to noradrenaline in </a:t>
            </a:r>
            <a:r>
              <a:rPr lang="en-US" dirty="0">
                <a:solidFill>
                  <a:srgbClr val="FF0000"/>
                </a:solidFill>
              </a:rPr>
              <a:t>patients with low risk </a:t>
            </a:r>
            <a:r>
              <a:rPr lang="en-US" dirty="0"/>
              <a:t>of </a:t>
            </a:r>
            <a:r>
              <a:rPr lang="en-US" dirty="0" err="1"/>
              <a:t>tachyarrythmias</a:t>
            </a:r>
            <a:r>
              <a:rPr lang="en-US" dirty="0"/>
              <a:t> and/or </a:t>
            </a:r>
            <a:r>
              <a:rPr lang="en-US" dirty="0" err="1"/>
              <a:t>bradycardia</a:t>
            </a:r>
            <a:r>
              <a:rPr lang="en-US" dirty="0"/>
              <a:t>. </a:t>
            </a:r>
            <a:endParaRPr lang="en-US" dirty="0" smtClean="0"/>
          </a:p>
          <a:p>
            <a:pPr marL="0" indent="0" algn="just">
              <a:buNone/>
            </a:pPr>
            <a:endParaRPr lang="en-US" dirty="0"/>
          </a:p>
          <a:p>
            <a:pPr algn="just"/>
            <a:r>
              <a:rPr lang="en-US" dirty="0"/>
              <a:t>When a septic patient develops serious arrhythmias with high cardiac output and persistently low blood pressure, </a:t>
            </a:r>
            <a:r>
              <a:rPr lang="en-US" i="1" u="sng" dirty="0">
                <a:solidFill>
                  <a:srgbClr val="0000FF"/>
                </a:solidFill>
              </a:rPr>
              <a:t>phenylephrine</a:t>
            </a:r>
            <a:r>
              <a:rPr lang="en-US" dirty="0"/>
              <a:t> can be used as salvage therapy. </a:t>
            </a:r>
            <a:endParaRPr lang="en-US" dirty="0" smtClean="0"/>
          </a:p>
          <a:p>
            <a:pPr algn="just"/>
            <a:endParaRPr lang="en-US" dirty="0"/>
          </a:p>
          <a:p>
            <a:pPr algn="just"/>
            <a:r>
              <a:rPr lang="en-US" i="1" u="sng" dirty="0">
                <a:solidFill>
                  <a:srgbClr val="0000FF"/>
                </a:solidFill>
              </a:rPr>
              <a:t>There </a:t>
            </a:r>
            <a:r>
              <a:rPr lang="en-US" i="1" u="sng" dirty="0" smtClean="0">
                <a:solidFill>
                  <a:srgbClr val="0000FF"/>
                </a:solidFill>
              </a:rPr>
              <a:t>is “no role” </a:t>
            </a:r>
            <a:r>
              <a:rPr lang="en-US" i="1" u="sng" dirty="0">
                <a:solidFill>
                  <a:srgbClr val="0000FF"/>
                </a:solidFill>
              </a:rPr>
              <a:t>for low dose dopamine for renal function </a:t>
            </a:r>
            <a:r>
              <a:rPr lang="en-US" i="1" u="sng" dirty="0" smtClean="0">
                <a:solidFill>
                  <a:srgbClr val="0000FF"/>
                </a:solidFill>
              </a:rPr>
              <a:t>improvement. </a:t>
            </a:r>
            <a:endParaRPr lang="en-US" i="1" u="sng" dirty="0">
              <a:solidFill>
                <a:srgbClr val="0000FF"/>
              </a:solidFill>
            </a:endParaRPr>
          </a:p>
          <a:p>
            <a:endParaRPr lang="en-US" dirty="0"/>
          </a:p>
        </p:txBody>
      </p:sp>
    </p:spTree>
    <p:extLst>
      <p:ext uri="{BB962C8B-B14F-4D97-AF65-F5344CB8AC3E}">
        <p14:creationId xmlns:p14="http://schemas.microsoft.com/office/powerpoint/2010/main" val="2560031470"/>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a:t>
            </a:r>
            <a:r>
              <a:rPr lang="en-US" dirty="0" smtClean="0"/>
              <a:t>bundle</a:t>
            </a:r>
            <a:br>
              <a:rPr lang="en-US" dirty="0" smtClean="0"/>
            </a:br>
            <a:r>
              <a:rPr lang="en-US" dirty="0" smtClean="0"/>
              <a:t>                                   </a:t>
            </a:r>
            <a:r>
              <a:rPr lang="en-US" sz="3600" i="1" dirty="0" err="1" smtClean="0"/>
              <a:t>Dobutamine</a:t>
            </a:r>
            <a:endParaRPr lang="en-US" sz="3600" i="1" dirty="0"/>
          </a:p>
        </p:txBody>
      </p:sp>
      <p:sp>
        <p:nvSpPr>
          <p:cNvPr id="3" name="Content Placeholder 2"/>
          <p:cNvSpPr>
            <a:spLocks noGrp="1"/>
          </p:cNvSpPr>
          <p:nvPr>
            <p:ph idx="1"/>
          </p:nvPr>
        </p:nvSpPr>
        <p:spPr/>
        <p:txBody>
          <a:bodyPr>
            <a:normAutofit/>
          </a:bodyPr>
          <a:lstStyle/>
          <a:p>
            <a:pPr algn="just"/>
            <a:r>
              <a:rPr lang="en-US" dirty="0"/>
              <a:t>With regards to inotropic therapy, </a:t>
            </a:r>
            <a:r>
              <a:rPr lang="en-US" i="1" u="sng" dirty="0" err="1">
                <a:solidFill>
                  <a:srgbClr val="0000FF"/>
                </a:solidFill>
              </a:rPr>
              <a:t>dobutamine</a:t>
            </a:r>
            <a:r>
              <a:rPr lang="en-US" dirty="0"/>
              <a:t> infused </a:t>
            </a:r>
            <a:r>
              <a:rPr lang="en-US" dirty="0" smtClean="0"/>
              <a:t>up to </a:t>
            </a:r>
            <a:r>
              <a:rPr lang="en-US" dirty="0">
                <a:solidFill>
                  <a:srgbClr val="FF0000"/>
                </a:solidFill>
              </a:rPr>
              <a:t>20 micrograms/kg/minute</a:t>
            </a:r>
            <a:r>
              <a:rPr lang="en-US" dirty="0"/>
              <a:t> </a:t>
            </a:r>
            <a:r>
              <a:rPr lang="en-US" u="sng" dirty="0"/>
              <a:t>can be added to </a:t>
            </a:r>
            <a:r>
              <a:rPr lang="en-US" dirty="0"/>
              <a:t>the vasopressor in the presence of myocardial dysfunction (high cardiac filling pressures and low cardiac output with </a:t>
            </a:r>
            <a:r>
              <a:rPr lang="en-US" dirty="0" err="1"/>
              <a:t>hypoperfusion</a:t>
            </a:r>
            <a:r>
              <a:rPr lang="en-US" dirty="0"/>
              <a:t>, in the presence of adequate filling pressures and normal MAP</a:t>
            </a:r>
            <a:r>
              <a:rPr lang="en-US" dirty="0" smtClean="0"/>
              <a:t>)</a:t>
            </a:r>
            <a:endParaRPr lang="en-US" dirty="0"/>
          </a:p>
        </p:txBody>
      </p:sp>
    </p:spTree>
    <p:extLst>
      <p:ext uri="{BB962C8B-B14F-4D97-AF65-F5344CB8AC3E}">
        <p14:creationId xmlns:p14="http://schemas.microsoft.com/office/powerpoint/2010/main" val="408917463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Sepsis management </a:t>
            </a:r>
            <a:r>
              <a:rPr lang="en-US" dirty="0" smtClean="0"/>
              <a:t>bundle</a:t>
            </a:r>
            <a:br>
              <a:rPr lang="en-US" dirty="0" smtClean="0"/>
            </a:br>
            <a:r>
              <a:rPr lang="en-US" dirty="0" smtClean="0"/>
              <a:t>                             </a:t>
            </a:r>
            <a:r>
              <a:rPr lang="en-US" sz="3600" i="1" dirty="0" smtClean="0"/>
              <a:t>IV </a:t>
            </a:r>
            <a:r>
              <a:rPr lang="en-US" sz="3600" i="1" dirty="0" err="1" smtClean="0"/>
              <a:t>hydrcortisone</a:t>
            </a:r>
            <a:endParaRPr lang="en-US" sz="3600" i="1" dirty="0"/>
          </a:p>
        </p:txBody>
      </p:sp>
      <p:sp>
        <p:nvSpPr>
          <p:cNvPr id="3" name="Content Placeholder 2"/>
          <p:cNvSpPr>
            <a:spLocks noGrp="1"/>
          </p:cNvSpPr>
          <p:nvPr>
            <p:ph idx="1"/>
          </p:nvPr>
        </p:nvSpPr>
        <p:spPr/>
        <p:txBody>
          <a:bodyPr>
            <a:normAutofit fontScale="92500" lnSpcReduction="20000"/>
          </a:bodyPr>
          <a:lstStyle/>
          <a:p>
            <a:pPr algn="just"/>
            <a:r>
              <a:rPr lang="en-US" dirty="0" smtClean="0"/>
              <a:t>If </a:t>
            </a:r>
            <a:r>
              <a:rPr lang="en-US" dirty="0"/>
              <a:t>the patient still remains in shock even after all the above measures, then use of </a:t>
            </a:r>
            <a:r>
              <a:rPr lang="en-US" i="1" u="sng" dirty="0">
                <a:solidFill>
                  <a:srgbClr val="0000FF"/>
                </a:solidFill>
              </a:rPr>
              <a:t>intravenous hydrocortisone </a:t>
            </a:r>
            <a:r>
              <a:rPr lang="en-US" dirty="0"/>
              <a:t>is warranted, in continuous infusion, </a:t>
            </a:r>
            <a:r>
              <a:rPr lang="en-US" dirty="0">
                <a:solidFill>
                  <a:srgbClr val="FF0000"/>
                </a:solidFill>
              </a:rPr>
              <a:t>200mg /</a:t>
            </a:r>
            <a:r>
              <a:rPr lang="en-US" dirty="0" smtClean="0">
                <a:solidFill>
                  <a:srgbClr val="FF0000"/>
                </a:solidFill>
              </a:rPr>
              <a:t>day</a:t>
            </a:r>
            <a:r>
              <a:rPr lang="en-US" dirty="0"/>
              <a:t>. </a:t>
            </a:r>
            <a:endParaRPr lang="en-US" dirty="0" smtClean="0"/>
          </a:p>
          <a:p>
            <a:pPr algn="just"/>
            <a:endParaRPr lang="en-US" dirty="0"/>
          </a:p>
          <a:p>
            <a:pPr algn="just"/>
            <a:r>
              <a:rPr lang="en-US" dirty="0" smtClean="0"/>
              <a:t>This </a:t>
            </a:r>
            <a:r>
              <a:rPr lang="en-US" dirty="0"/>
              <a:t>can be tapered and stopped once vasopressor support has been discontinued</a:t>
            </a:r>
            <a:r>
              <a:rPr lang="en-US" dirty="0" smtClean="0"/>
              <a:t>.</a:t>
            </a:r>
          </a:p>
          <a:p>
            <a:pPr algn="just"/>
            <a:endParaRPr lang="en-US" dirty="0"/>
          </a:p>
          <a:p>
            <a:pPr algn="just"/>
            <a:r>
              <a:rPr lang="en-US" dirty="0" smtClean="0"/>
              <a:t>Steroid </a:t>
            </a:r>
            <a:r>
              <a:rPr lang="en-US" dirty="0"/>
              <a:t>therapy </a:t>
            </a:r>
            <a:r>
              <a:rPr lang="en-US" u="sng" dirty="0">
                <a:solidFill>
                  <a:srgbClr val="FF0000"/>
                </a:solidFill>
              </a:rPr>
              <a:t>should not</a:t>
            </a:r>
            <a:r>
              <a:rPr lang="en-US" dirty="0">
                <a:solidFill>
                  <a:srgbClr val="FF0000"/>
                </a:solidFill>
              </a:rPr>
              <a:t> be used in sepsis </a:t>
            </a:r>
            <a:r>
              <a:rPr lang="en-US" dirty="0">
                <a:solidFill>
                  <a:srgbClr val="0000FF"/>
                </a:solidFill>
              </a:rPr>
              <a:t>in the absence of shock. </a:t>
            </a:r>
          </a:p>
          <a:p>
            <a:endParaRPr lang="en-US" dirty="0"/>
          </a:p>
        </p:txBody>
      </p:sp>
    </p:spTree>
    <p:extLst>
      <p:ext uri="{BB962C8B-B14F-4D97-AF65-F5344CB8AC3E}">
        <p14:creationId xmlns:p14="http://schemas.microsoft.com/office/powerpoint/2010/main" val="1073627281"/>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pPr marL="0" indent="0">
              <a:buNone/>
            </a:pPr>
            <a:r>
              <a:rPr lang="en-US" dirty="0" smtClean="0"/>
              <a:t>The </a:t>
            </a:r>
            <a:r>
              <a:rPr lang="en-US" dirty="0" err="1" smtClean="0"/>
              <a:t>Antibitic</a:t>
            </a:r>
            <a:r>
              <a:rPr lang="en-US" dirty="0" smtClean="0"/>
              <a:t> Therapy</a:t>
            </a:r>
            <a:endParaRPr lang="en-US" dirty="0"/>
          </a:p>
        </p:txBody>
      </p:sp>
      <p:sp>
        <p:nvSpPr>
          <p:cNvPr id="6" name="Content Placeholder 5"/>
          <p:cNvSpPr>
            <a:spLocks noGrp="1"/>
          </p:cNvSpPr>
          <p:nvPr>
            <p:ph sz="half" idx="2"/>
          </p:nvPr>
        </p:nvSpPr>
        <p:spPr/>
        <p:txBody>
          <a:bodyPr/>
          <a:lstStyle/>
          <a:p>
            <a:endParaRPr lang="en-US"/>
          </a:p>
        </p:txBody>
      </p:sp>
    </p:spTree>
    <p:extLst>
      <p:ext uri="{BB962C8B-B14F-4D97-AF65-F5344CB8AC3E}">
        <p14:creationId xmlns:p14="http://schemas.microsoft.com/office/powerpoint/2010/main" val="2033990062"/>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CIRRHOSIS </a:t>
            </a:r>
          </a:p>
        </p:txBody>
      </p:sp>
      <p:sp>
        <p:nvSpPr>
          <p:cNvPr id="3" name="Content Placeholder 2"/>
          <p:cNvSpPr>
            <a:spLocks noGrp="1"/>
          </p:cNvSpPr>
          <p:nvPr>
            <p:ph idx="1"/>
          </p:nvPr>
        </p:nvSpPr>
        <p:spPr/>
        <p:txBody>
          <a:bodyPr>
            <a:normAutofit fontScale="70000" lnSpcReduction="20000"/>
          </a:bodyPr>
          <a:lstStyle/>
          <a:p>
            <a:pPr algn="just"/>
            <a:r>
              <a:rPr lang="en-US" dirty="0"/>
              <a:t>Studies report prevalence variedly, depending on community antibiotic practices and infected, whereas the same, in cirrhotic population is 30 to 34% which can increase to 45% </a:t>
            </a:r>
            <a:r>
              <a:rPr lang="en-US" dirty="0" smtClean="0"/>
              <a:t>in the </a:t>
            </a:r>
            <a:r>
              <a:rPr lang="en-US" dirty="0"/>
              <a:t>event of acute gastrointestinal bleeding</a:t>
            </a:r>
            <a:r>
              <a:rPr lang="en-US" dirty="0" smtClean="0"/>
              <a:t>.</a:t>
            </a:r>
          </a:p>
          <a:p>
            <a:pPr algn="just"/>
            <a:endParaRPr lang="en-US" dirty="0"/>
          </a:p>
          <a:p>
            <a:pPr algn="just"/>
            <a:r>
              <a:rPr lang="en-US" dirty="0" smtClean="0"/>
              <a:t>Cultures </a:t>
            </a:r>
            <a:r>
              <a:rPr lang="en-US" dirty="0"/>
              <a:t>are positive in around 60 to 70% of </a:t>
            </a:r>
            <a:r>
              <a:rPr lang="en-US" dirty="0" smtClean="0"/>
              <a:t>cases.  </a:t>
            </a:r>
          </a:p>
          <a:p>
            <a:pPr algn="just"/>
            <a:endParaRPr lang="en-US" dirty="0"/>
          </a:p>
          <a:p>
            <a:pPr algn="just"/>
            <a:r>
              <a:rPr lang="en-US" dirty="0" smtClean="0">
                <a:solidFill>
                  <a:srgbClr val="FF0000"/>
                </a:solidFill>
              </a:rPr>
              <a:t>The </a:t>
            </a:r>
            <a:r>
              <a:rPr lang="en-US" dirty="0">
                <a:solidFill>
                  <a:srgbClr val="FF0000"/>
                </a:solidFill>
              </a:rPr>
              <a:t>commonest organisms causing community acquired infections </a:t>
            </a:r>
            <a:r>
              <a:rPr lang="en-US" dirty="0" smtClean="0">
                <a:solidFill>
                  <a:srgbClr val="FF0000"/>
                </a:solidFill>
              </a:rPr>
              <a:t>are</a:t>
            </a:r>
            <a:r>
              <a:rPr lang="en-US" dirty="0" smtClean="0"/>
              <a:t>: (1) Gram </a:t>
            </a:r>
            <a:r>
              <a:rPr lang="en-US" dirty="0"/>
              <a:t>negative bacilli (</a:t>
            </a:r>
            <a:r>
              <a:rPr lang="en-US" dirty="0" err="1"/>
              <a:t>Eschrichia</a:t>
            </a:r>
            <a:r>
              <a:rPr lang="en-US" dirty="0"/>
              <a:t> coli) in 75%, </a:t>
            </a:r>
            <a:r>
              <a:rPr lang="en-US" dirty="0" smtClean="0"/>
              <a:t>(2) Gram </a:t>
            </a:r>
            <a:r>
              <a:rPr lang="en-US" dirty="0"/>
              <a:t>positive </a:t>
            </a:r>
            <a:r>
              <a:rPr lang="en-US" dirty="0" err="1"/>
              <a:t>cocci</a:t>
            </a:r>
            <a:r>
              <a:rPr lang="en-US" dirty="0"/>
              <a:t> in 20% and </a:t>
            </a:r>
            <a:r>
              <a:rPr lang="en-US" dirty="0" smtClean="0"/>
              <a:t>(3) </a:t>
            </a:r>
            <a:r>
              <a:rPr lang="en-US" dirty="0" err="1"/>
              <a:t>A</a:t>
            </a:r>
            <a:r>
              <a:rPr lang="en-US" dirty="0" err="1" smtClean="0"/>
              <a:t>nerobes</a:t>
            </a:r>
            <a:r>
              <a:rPr lang="en-US" dirty="0" smtClean="0"/>
              <a:t> </a:t>
            </a:r>
            <a:r>
              <a:rPr lang="en-US" dirty="0"/>
              <a:t>in 3.2%</a:t>
            </a:r>
            <a:r>
              <a:rPr lang="en-US" dirty="0" smtClean="0"/>
              <a:t>.</a:t>
            </a:r>
          </a:p>
          <a:p>
            <a:pPr marL="0" indent="0" algn="just">
              <a:buNone/>
            </a:pPr>
            <a:endParaRPr lang="en-US" dirty="0"/>
          </a:p>
          <a:p>
            <a:pPr algn="just"/>
            <a:r>
              <a:rPr lang="en-US" dirty="0">
                <a:solidFill>
                  <a:srgbClr val="FF0000"/>
                </a:solidFill>
              </a:rPr>
              <a:t>These figures are reversed</a:t>
            </a:r>
            <a:r>
              <a:rPr lang="en-US" dirty="0"/>
              <a:t> in the nosocomial setting in the presence of </a:t>
            </a:r>
            <a:r>
              <a:rPr lang="en-US" dirty="0" err="1" smtClean="0"/>
              <a:t>fluroquinolone</a:t>
            </a:r>
            <a:r>
              <a:rPr lang="en-US" dirty="0" smtClean="0"/>
              <a:t> 70%.</a:t>
            </a:r>
            <a:endParaRPr lang="en-US" dirty="0"/>
          </a:p>
          <a:p>
            <a:pPr algn="just"/>
            <a:endParaRPr lang="en-US" dirty="0"/>
          </a:p>
        </p:txBody>
      </p:sp>
    </p:spTree>
    <p:extLst>
      <p:ext uri="{BB962C8B-B14F-4D97-AF65-F5344CB8AC3E}">
        <p14:creationId xmlns:p14="http://schemas.microsoft.com/office/powerpoint/2010/main" val="3832861610"/>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CIRRHOSIS </a:t>
            </a:r>
          </a:p>
        </p:txBody>
      </p:sp>
      <p:sp>
        <p:nvSpPr>
          <p:cNvPr id="3" name="Content Placeholder 2"/>
          <p:cNvSpPr>
            <a:spLocks noGrp="1"/>
          </p:cNvSpPr>
          <p:nvPr>
            <p:ph idx="1"/>
          </p:nvPr>
        </p:nvSpPr>
        <p:spPr/>
        <p:txBody>
          <a:bodyPr>
            <a:normAutofit fontScale="85000" lnSpcReduction="20000"/>
          </a:bodyPr>
          <a:lstStyle/>
          <a:p>
            <a:pPr algn="just"/>
            <a:r>
              <a:rPr lang="en-US" dirty="0"/>
              <a:t>Multi drug resistance (MDR) is currently a big problem in the hospital setting and as prophylaxis and invasive procedures, where by Gram positive </a:t>
            </a:r>
            <a:r>
              <a:rPr lang="en-US" dirty="0" err="1"/>
              <a:t>cocci</a:t>
            </a:r>
            <a:r>
              <a:rPr lang="en-US" dirty="0"/>
              <a:t> are predominant (38 </a:t>
            </a:r>
            <a:r>
              <a:rPr lang="en-US" dirty="0" smtClean="0"/>
              <a:t>to much </a:t>
            </a:r>
            <a:r>
              <a:rPr lang="en-US" dirty="0"/>
              <a:t>as 64% of cirrhosis patients in hospital are afflicted by MDR strains currently. </a:t>
            </a:r>
            <a:endParaRPr lang="en-US" dirty="0" smtClean="0"/>
          </a:p>
          <a:p>
            <a:pPr algn="just"/>
            <a:endParaRPr lang="en-US" dirty="0"/>
          </a:p>
          <a:p>
            <a:pPr algn="just"/>
            <a:r>
              <a:rPr lang="en-US" dirty="0" smtClean="0"/>
              <a:t>Fungal </a:t>
            </a:r>
            <a:r>
              <a:rPr lang="en-US" dirty="0"/>
              <a:t>infections occur in about 15% of </a:t>
            </a:r>
            <a:r>
              <a:rPr lang="en-US" dirty="0" err="1"/>
              <a:t>cirrhotics</a:t>
            </a:r>
            <a:r>
              <a:rPr lang="en-US" dirty="0" smtClean="0"/>
              <a:t>.</a:t>
            </a:r>
          </a:p>
          <a:p>
            <a:pPr marL="0" indent="0" algn="just">
              <a:buNone/>
            </a:pPr>
            <a:endParaRPr lang="en-US" dirty="0" smtClean="0"/>
          </a:p>
          <a:p>
            <a:pPr algn="just"/>
            <a:r>
              <a:rPr lang="en-US" dirty="0" smtClean="0"/>
              <a:t>With </a:t>
            </a:r>
            <a:r>
              <a:rPr lang="en-US" dirty="0"/>
              <a:t>every one hour delay in initiating empirical antibiotics in </a:t>
            </a:r>
            <a:r>
              <a:rPr lang="en-US" dirty="0" err="1"/>
              <a:t>cirrhotics</a:t>
            </a:r>
            <a:r>
              <a:rPr lang="en-US" dirty="0"/>
              <a:t> with severe sepsis, the survival is decreased by 7.6%, as shown by a retrospective study by Kumar and co-</a:t>
            </a:r>
            <a:r>
              <a:rPr lang="en-US" dirty="0" smtClean="0"/>
              <a:t>workers. </a:t>
            </a:r>
            <a:endParaRPr lang="en-US" dirty="0"/>
          </a:p>
        </p:txBody>
      </p:sp>
    </p:spTree>
    <p:extLst>
      <p:ext uri="{BB962C8B-B14F-4D97-AF65-F5344CB8AC3E}">
        <p14:creationId xmlns:p14="http://schemas.microsoft.com/office/powerpoint/2010/main" val="1135116937"/>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ANTIBIOTIC THERAPY OF SEPSIS IN </a:t>
            </a:r>
            <a:r>
              <a:rPr lang="en-US" sz="3200" dirty="0" smtClean="0"/>
              <a:t>CIRRHOSIS</a:t>
            </a:r>
            <a:br>
              <a:rPr lang="en-US" sz="3200" dirty="0" smtClean="0"/>
            </a:br>
            <a:r>
              <a:rPr lang="en-US" sz="3200" dirty="0" smtClean="0"/>
              <a:t>                                  </a:t>
            </a:r>
            <a:r>
              <a:rPr lang="en-US" sz="2800" i="1" dirty="0" smtClean="0"/>
              <a:t>Duration of Antibiotic therap</a:t>
            </a:r>
            <a:r>
              <a:rPr lang="en-US" sz="3200" i="1" dirty="0" smtClean="0"/>
              <a:t>y </a:t>
            </a:r>
            <a:endParaRPr lang="en-US" sz="3200" i="1" dirty="0"/>
          </a:p>
        </p:txBody>
      </p:sp>
      <p:sp>
        <p:nvSpPr>
          <p:cNvPr id="3" name="Content Placeholder 2"/>
          <p:cNvSpPr>
            <a:spLocks noGrp="1"/>
          </p:cNvSpPr>
          <p:nvPr>
            <p:ph idx="1"/>
          </p:nvPr>
        </p:nvSpPr>
        <p:spPr/>
        <p:txBody>
          <a:bodyPr>
            <a:normAutofit fontScale="77500" lnSpcReduction="20000"/>
          </a:bodyPr>
          <a:lstStyle/>
          <a:p>
            <a:pPr algn="just"/>
            <a:r>
              <a:rPr lang="en-US" dirty="0"/>
              <a:t>It is important to know that empiric antimicrobial therapy with one or more agents that have activity against all likely pathogens need to be started as per clinical suspicion of foci, with good penetration at the doubtful site of infection</a:t>
            </a:r>
            <a:r>
              <a:rPr lang="en-US" dirty="0" smtClean="0"/>
              <a:t>.</a:t>
            </a:r>
          </a:p>
          <a:p>
            <a:pPr algn="just"/>
            <a:endParaRPr lang="en-US" dirty="0"/>
          </a:p>
          <a:p>
            <a:pPr algn="just"/>
            <a:r>
              <a:rPr lang="en-US" dirty="0" smtClean="0">
                <a:solidFill>
                  <a:srgbClr val="FF0000"/>
                </a:solidFill>
              </a:rPr>
              <a:t>Empiric </a:t>
            </a:r>
            <a:r>
              <a:rPr lang="en-US" dirty="0">
                <a:solidFill>
                  <a:srgbClr val="FF0000"/>
                </a:solidFill>
              </a:rPr>
              <a:t>therapy </a:t>
            </a:r>
            <a:r>
              <a:rPr lang="en-US" i="1" u="sng" dirty="0">
                <a:solidFill>
                  <a:srgbClr val="FF0000"/>
                </a:solidFill>
              </a:rPr>
              <a:t>should not be continued</a:t>
            </a:r>
            <a:r>
              <a:rPr lang="en-US" i="1" dirty="0">
                <a:solidFill>
                  <a:srgbClr val="FF0000"/>
                </a:solidFill>
              </a:rPr>
              <a:t> </a:t>
            </a:r>
            <a:r>
              <a:rPr lang="en-US" dirty="0">
                <a:solidFill>
                  <a:srgbClr val="FF0000"/>
                </a:solidFill>
              </a:rPr>
              <a:t>for more than 5 days</a:t>
            </a:r>
            <a:r>
              <a:rPr lang="en-US" dirty="0"/>
              <a:t> and early de-escalation is most important. </a:t>
            </a:r>
            <a:endParaRPr lang="en-US" dirty="0" smtClean="0"/>
          </a:p>
          <a:p>
            <a:pPr algn="just"/>
            <a:endParaRPr lang="en-US" dirty="0"/>
          </a:p>
          <a:p>
            <a:pPr algn="just"/>
            <a:r>
              <a:rPr lang="en-US" dirty="0" smtClean="0">
                <a:solidFill>
                  <a:srgbClr val="FF0000"/>
                </a:solidFill>
              </a:rPr>
              <a:t>Total </a:t>
            </a:r>
            <a:r>
              <a:rPr lang="en-US" dirty="0">
                <a:solidFill>
                  <a:srgbClr val="FF0000"/>
                </a:solidFill>
              </a:rPr>
              <a:t>therapy of antimicrobials has to be from 7 to 10 </a:t>
            </a:r>
            <a:r>
              <a:rPr lang="en-US" dirty="0" smtClean="0">
                <a:solidFill>
                  <a:srgbClr val="FF0000"/>
                </a:solidFill>
              </a:rPr>
              <a:t>days</a:t>
            </a:r>
            <a:r>
              <a:rPr lang="en-US" dirty="0" smtClean="0"/>
              <a:t>.</a:t>
            </a:r>
          </a:p>
          <a:p>
            <a:pPr algn="just"/>
            <a:endParaRPr lang="en-US" dirty="0"/>
          </a:p>
          <a:p>
            <a:pPr algn="just"/>
            <a:r>
              <a:rPr lang="en-US" dirty="0"/>
              <a:t>L</a:t>
            </a:r>
            <a:r>
              <a:rPr lang="en-US" dirty="0" smtClean="0"/>
              <a:t>onger </a:t>
            </a:r>
            <a:r>
              <a:rPr lang="en-US" dirty="0"/>
              <a:t>duration can be under taken in the event </a:t>
            </a:r>
            <a:r>
              <a:rPr lang="en-US" dirty="0">
                <a:solidFill>
                  <a:srgbClr val="0000FF"/>
                </a:solidFill>
              </a:rPr>
              <a:t>of slow clinical responses</a:t>
            </a:r>
            <a:r>
              <a:rPr lang="en-US" dirty="0"/>
              <a:t> as </a:t>
            </a:r>
            <a:r>
              <a:rPr lang="en-US" dirty="0" smtClean="0"/>
              <a:t>in : (1) </a:t>
            </a:r>
            <a:r>
              <a:rPr lang="en-US" dirty="0" err="1"/>
              <a:t>N</a:t>
            </a:r>
            <a:r>
              <a:rPr lang="en-US" dirty="0" err="1" smtClean="0"/>
              <a:t>eutropenic</a:t>
            </a:r>
            <a:r>
              <a:rPr lang="en-US" dirty="0" smtClean="0"/>
              <a:t> </a:t>
            </a:r>
            <a:r>
              <a:rPr lang="en-US" dirty="0"/>
              <a:t>patients and </a:t>
            </a:r>
            <a:r>
              <a:rPr lang="en-US" dirty="0" smtClean="0"/>
              <a:t>(2) Patients </a:t>
            </a:r>
            <a:r>
              <a:rPr lang="en-US" dirty="0"/>
              <a:t>with immune dysfunction </a:t>
            </a:r>
          </a:p>
        </p:txBody>
      </p:sp>
    </p:spTree>
    <p:extLst>
      <p:ext uri="{BB962C8B-B14F-4D97-AF65-F5344CB8AC3E}">
        <p14:creationId xmlns:p14="http://schemas.microsoft.com/office/powerpoint/2010/main" val="262561088"/>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CIRRHOSIS </a:t>
            </a:r>
          </a:p>
        </p:txBody>
      </p:sp>
      <p:sp>
        <p:nvSpPr>
          <p:cNvPr id="3" name="Content Placeholder 2"/>
          <p:cNvSpPr>
            <a:spLocks noGrp="1"/>
          </p:cNvSpPr>
          <p:nvPr>
            <p:ph idx="1"/>
          </p:nvPr>
        </p:nvSpPr>
        <p:spPr/>
        <p:txBody>
          <a:bodyPr>
            <a:normAutofit/>
          </a:bodyPr>
          <a:lstStyle/>
          <a:p>
            <a:pPr algn="just"/>
            <a:r>
              <a:rPr lang="en-US" dirty="0" err="1">
                <a:solidFill>
                  <a:srgbClr val="FF0000"/>
                </a:solidFill>
              </a:rPr>
              <a:t>Procalcitonin</a:t>
            </a:r>
            <a:r>
              <a:rPr lang="en-US" dirty="0">
                <a:solidFill>
                  <a:srgbClr val="FF0000"/>
                </a:solidFill>
              </a:rPr>
              <a:t> guided antibiotic de-escalation </a:t>
            </a:r>
            <a:r>
              <a:rPr lang="en-US" dirty="0"/>
              <a:t>is currently </a:t>
            </a:r>
            <a:r>
              <a:rPr lang="en-US" dirty="0" err="1"/>
              <a:t>practised</a:t>
            </a:r>
            <a:r>
              <a:rPr lang="en-US" dirty="0"/>
              <a:t> by many </a:t>
            </a:r>
            <a:r>
              <a:rPr lang="en-US" dirty="0" err="1"/>
              <a:t>centres</a:t>
            </a:r>
            <a:r>
              <a:rPr lang="en-US" dirty="0"/>
              <a:t> worldwide. </a:t>
            </a:r>
            <a:endParaRPr lang="en-US" dirty="0" smtClean="0"/>
          </a:p>
          <a:p>
            <a:pPr algn="just"/>
            <a:endParaRPr lang="en-US" dirty="0"/>
          </a:p>
        </p:txBody>
      </p:sp>
    </p:spTree>
    <p:extLst>
      <p:ext uri="{BB962C8B-B14F-4D97-AF65-F5344CB8AC3E}">
        <p14:creationId xmlns:p14="http://schemas.microsoft.com/office/powerpoint/2010/main" val="4185872499"/>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2800" i="1" dirty="0" smtClean="0"/>
              <a:t>Oral and GI Decontamination </a:t>
            </a:r>
            <a:endParaRPr lang="en-US" sz="2800" i="1" dirty="0"/>
          </a:p>
        </p:txBody>
      </p:sp>
      <p:sp>
        <p:nvSpPr>
          <p:cNvPr id="3" name="Content Placeholder 2"/>
          <p:cNvSpPr>
            <a:spLocks noGrp="1"/>
          </p:cNvSpPr>
          <p:nvPr>
            <p:ph idx="1"/>
          </p:nvPr>
        </p:nvSpPr>
        <p:spPr/>
        <p:txBody>
          <a:bodyPr>
            <a:normAutofit fontScale="85000" lnSpcReduction="10000"/>
          </a:bodyPr>
          <a:lstStyle/>
          <a:p>
            <a:pPr algn="just"/>
            <a:r>
              <a:rPr lang="en-US" dirty="0">
                <a:solidFill>
                  <a:srgbClr val="FF0000"/>
                </a:solidFill>
              </a:rPr>
              <a:t>Selective oral and digestive tract decontamination</a:t>
            </a:r>
            <a:r>
              <a:rPr lang="en-US" dirty="0"/>
              <a:t> can be introduced as a method to reduce </a:t>
            </a:r>
            <a:r>
              <a:rPr lang="en-US" u="sng" dirty="0">
                <a:solidFill>
                  <a:srgbClr val="0000FF"/>
                </a:solidFill>
              </a:rPr>
              <a:t>ventilator associated pneumonia</a:t>
            </a:r>
            <a:r>
              <a:rPr lang="en-US" dirty="0"/>
              <a:t> in mechanically ventilated patients. </a:t>
            </a:r>
            <a:endParaRPr lang="en-US" dirty="0" smtClean="0"/>
          </a:p>
          <a:p>
            <a:pPr marL="0" indent="0" algn="just">
              <a:buNone/>
            </a:pPr>
            <a:endParaRPr lang="en-US" dirty="0" smtClean="0"/>
          </a:p>
          <a:p>
            <a:pPr algn="just"/>
            <a:r>
              <a:rPr lang="en-US" dirty="0"/>
              <a:t>The agent of choice is </a:t>
            </a:r>
            <a:r>
              <a:rPr lang="en-US" dirty="0" err="1">
                <a:solidFill>
                  <a:srgbClr val="FF0000"/>
                </a:solidFill>
              </a:rPr>
              <a:t>chlorhexidine</a:t>
            </a:r>
            <a:r>
              <a:rPr lang="en-US" dirty="0">
                <a:solidFill>
                  <a:srgbClr val="FF0000"/>
                </a:solidFill>
              </a:rPr>
              <a:t> </a:t>
            </a:r>
            <a:r>
              <a:rPr lang="en-US" dirty="0" err="1">
                <a:solidFill>
                  <a:srgbClr val="FF0000"/>
                </a:solidFill>
              </a:rPr>
              <a:t>gluconate</a:t>
            </a:r>
            <a:r>
              <a:rPr lang="en-US" dirty="0">
                <a:solidFill>
                  <a:srgbClr val="FF0000"/>
                </a:solidFill>
              </a:rPr>
              <a:t> </a:t>
            </a:r>
            <a:r>
              <a:rPr lang="en-US" dirty="0"/>
              <a:t>for oral decontamination.</a:t>
            </a:r>
          </a:p>
          <a:p>
            <a:pPr marL="0" indent="0" algn="just">
              <a:buNone/>
            </a:pPr>
            <a:endParaRPr lang="en-US" dirty="0"/>
          </a:p>
          <a:p>
            <a:pPr algn="just"/>
            <a:r>
              <a:rPr lang="en-US" dirty="0" err="1" smtClean="0">
                <a:solidFill>
                  <a:srgbClr val="FF0000"/>
                </a:solidFill>
              </a:rPr>
              <a:t>Rifaximin</a:t>
            </a:r>
            <a:r>
              <a:rPr lang="en-US" dirty="0" smtClean="0"/>
              <a:t> </a:t>
            </a:r>
            <a:r>
              <a:rPr lang="en-US" dirty="0"/>
              <a:t>has been routinely used in critically ill cirrhosis patients to combat gut derived bacteremia, but needs validation from larger studies.</a:t>
            </a:r>
          </a:p>
          <a:p>
            <a:pPr algn="just"/>
            <a:endParaRPr lang="en-US" dirty="0"/>
          </a:p>
          <a:p>
            <a:endParaRPr lang="en-US" dirty="0"/>
          </a:p>
        </p:txBody>
      </p:sp>
    </p:spTree>
    <p:extLst>
      <p:ext uri="{BB962C8B-B14F-4D97-AF65-F5344CB8AC3E}">
        <p14:creationId xmlns:p14="http://schemas.microsoft.com/office/powerpoint/2010/main" val="1132838665"/>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3200" i="1" dirty="0" err="1" smtClean="0"/>
              <a:t>Tigecyclin</a:t>
            </a:r>
            <a:r>
              <a:rPr lang="en-US" sz="3200" dirty="0" smtClean="0"/>
              <a:t> </a:t>
            </a:r>
            <a:endParaRPr lang="en-US" sz="3200" dirty="0"/>
          </a:p>
        </p:txBody>
      </p:sp>
      <p:sp>
        <p:nvSpPr>
          <p:cNvPr id="3" name="Content Placeholder 2"/>
          <p:cNvSpPr>
            <a:spLocks noGrp="1"/>
          </p:cNvSpPr>
          <p:nvPr>
            <p:ph idx="1"/>
          </p:nvPr>
        </p:nvSpPr>
        <p:spPr/>
        <p:txBody>
          <a:bodyPr>
            <a:normAutofit/>
          </a:bodyPr>
          <a:lstStyle/>
          <a:p>
            <a:pPr algn="just"/>
            <a:r>
              <a:rPr lang="en-US" i="1" u="sng" dirty="0" err="1">
                <a:solidFill>
                  <a:srgbClr val="FF0000"/>
                </a:solidFill>
              </a:rPr>
              <a:t>Tigecycline</a:t>
            </a:r>
            <a:r>
              <a:rPr lang="en-US" dirty="0"/>
              <a:t> is a new antibiotic, a activity </a:t>
            </a:r>
            <a:r>
              <a:rPr lang="en-US" dirty="0" smtClean="0"/>
              <a:t>includes: </a:t>
            </a:r>
            <a:r>
              <a:rPr lang="en-US" dirty="0"/>
              <a:t>methicillin resistant Staphylococcus </a:t>
            </a:r>
            <a:r>
              <a:rPr lang="en-US" dirty="0" err="1"/>
              <a:t>aureus</a:t>
            </a:r>
            <a:r>
              <a:rPr lang="en-US" dirty="0"/>
              <a:t>, </a:t>
            </a:r>
            <a:r>
              <a:rPr lang="en-US" dirty="0" err="1"/>
              <a:t>Vancomycin</a:t>
            </a:r>
            <a:r>
              <a:rPr lang="en-US" dirty="0"/>
              <a:t> sensitive and </a:t>
            </a:r>
            <a:r>
              <a:rPr lang="en-US" dirty="0" err="1"/>
              <a:t>Carbapenemase</a:t>
            </a:r>
            <a:r>
              <a:rPr lang="en-US" dirty="0"/>
              <a:t> producing </a:t>
            </a:r>
            <a:r>
              <a:rPr lang="en-US" dirty="0" err="1"/>
              <a:t>Enterobacteria</a:t>
            </a:r>
            <a:r>
              <a:rPr lang="en-US" dirty="0" smtClean="0"/>
              <a:t>.</a:t>
            </a:r>
          </a:p>
          <a:p>
            <a:pPr algn="just"/>
            <a:endParaRPr lang="en-US" dirty="0"/>
          </a:p>
          <a:p>
            <a:pPr algn="just"/>
            <a:r>
              <a:rPr lang="en-US" dirty="0"/>
              <a:t>The role of </a:t>
            </a:r>
            <a:r>
              <a:rPr lang="en-US" dirty="0" err="1"/>
              <a:t>Tigecycline</a:t>
            </a:r>
            <a:r>
              <a:rPr lang="en-US" dirty="0"/>
              <a:t> in cirrhosis is still not delineated </a:t>
            </a:r>
            <a:endParaRPr lang="en-US" dirty="0" smtClean="0"/>
          </a:p>
          <a:p>
            <a:pPr algn="just"/>
            <a:endParaRPr lang="en-US" dirty="0"/>
          </a:p>
        </p:txBody>
      </p:sp>
    </p:spTree>
    <p:extLst>
      <p:ext uri="{BB962C8B-B14F-4D97-AF65-F5344CB8AC3E}">
        <p14:creationId xmlns:p14="http://schemas.microsoft.com/office/powerpoint/2010/main" val="2117790177"/>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2800" i="1" dirty="0" err="1" smtClean="0"/>
              <a:t>Glycyclin</a:t>
            </a:r>
            <a:r>
              <a:rPr lang="en-US" sz="2800" i="1" dirty="0" smtClean="0"/>
              <a:t> </a:t>
            </a:r>
            <a:endParaRPr lang="en-US" sz="2800" i="1" dirty="0"/>
          </a:p>
        </p:txBody>
      </p:sp>
      <p:sp>
        <p:nvSpPr>
          <p:cNvPr id="3" name="Content Placeholder 2"/>
          <p:cNvSpPr>
            <a:spLocks noGrp="1"/>
          </p:cNvSpPr>
          <p:nvPr>
            <p:ph idx="1"/>
          </p:nvPr>
        </p:nvSpPr>
        <p:spPr/>
        <p:txBody>
          <a:bodyPr>
            <a:normAutofit/>
          </a:bodyPr>
          <a:lstStyle/>
          <a:p>
            <a:pPr algn="just"/>
            <a:r>
              <a:rPr lang="en-US" dirty="0"/>
              <a:t>Patients </a:t>
            </a:r>
            <a:r>
              <a:rPr lang="en-US" i="1" u="sng" dirty="0">
                <a:solidFill>
                  <a:srgbClr val="0000FF"/>
                </a:solidFill>
              </a:rPr>
              <a:t>who are on third generation quinolone prophylaxis </a:t>
            </a:r>
            <a:r>
              <a:rPr lang="en-US" dirty="0"/>
              <a:t>are more prone to developing these resistant infections</a:t>
            </a:r>
            <a:r>
              <a:rPr lang="en-US" dirty="0" smtClean="0"/>
              <a:t>.</a:t>
            </a:r>
          </a:p>
          <a:p>
            <a:pPr algn="just"/>
            <a:endParaRPr lang="en-US" dirty="0"/>
          </a:p>
          <a:p>
            <a:pPr algn="just"/>
            <a:r>
              <a:rPr lang="en-US" dirty="0" smtClean="0"/>
              <a:t> </a:t>
            </a:r>
            <a:r>
              <a:rPr lang="en-US" dirty="0"/>
              <a:t>Re definition population and a holistic antibiotic protocol need to be followed by hospitals, whereby, </a:t>
            </a:r>
            <a:r>
              <a:rPr lang="en-US" u="sng" dirty="0" err="1">
                <a:solidFill>
                  <a:srgbClr val="FF0000"/>
                </a:solidFill>
              </a:rPr>
              <a:t>glycylcycline</a:t>
            </a:r>
            <a:r>
              <a:rPr lang="en-US" dirty="0"/>
              <a:t> </a:t>
            </a:r>
            <a:r>
              <a:rPr lang="en-US" dirty="0" smtClean="0"/>
              <a:t> </a:t>
            </a:r>
            <a:r>
              <a:rPr lang="en-US" dirty="0"/>
              <a:t>is a good option for management of MDR infections. </a:t>
            </a:r>
            <a:endParaRPr lang="en-US" dirty="0" smtClean="0"/>
          </a:p>
          <a:p>
            <a:pPr algn="just"/>
            <a:endParaRPr lang="en-US" dirty="0"/>
          </a:p>
        </p:txBody>
      </p:sp>
    </p:spTree>
    <p:extLst>
      <p:ext uri="{BB962C8B-B14F-4D97-AF65-F5344CB8AC3E}">
        <p14:creationId xmlns:p14="http://schemas.microsoft.com/office/powerpoint/2010/main" val="2543236981"/>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pPr marL="0" indent="0" algn="just">
              <a:buNone/>
            </a:pPr>
            <a:r>
              <a:rPr lang="en-US" i="1" dirty="0" smtClean="0"/>
              <a:t>What about   Pseudomonas infection</a:t>
            </a:r>
          </a:p>
          <a:p>
            <a:pPr marL="0" indent="0" algn="just">
              <a:buNone/>
            </a:pPr>
            <a:r>
              <a:rPr lang="en-US" i="1" dirty="0" smtClean="0"/>
              <a:t> In sepsis with cirrhosis ??</a:t>
            </a:r>
            <a:endParaRPr lang="en-US" dirty="0"/>
          </a:p>
        </p:txBody>
      </p:sp>
      <p:pic>
        <p:nvPicPr>
          <p:cNvPr id="2" name="Content Placeholder 1"/>
          <p:cNvPicPr>
            <a:picLocks noGrp="1" noChangeAspect="1"/>
          </p:cNvPicPr>
          <p:nvPr>
            <p:ph sz="half" idx="2"/>
          </p:nvPr>
        </p:nvPicPr>
        <p:blipFill>
          <a:blip r:embed="rId2"/>
          <a:srcRect l="5384" r="5384"/>
          <a:stretch>
            <a:fillRect/>
          </a:stretch>
        </p:blipFill>
        <p:spPr>
          <a:xfrm>
            <a:off x="4648200" y="0"/>
            <a:ext cx="4495800" cy="6858000"/>
          </a:xfrm>
        </p:spPr>
      </p:pic>
    </p:spTree>
    <p:extLst>
      <p:ext uri="{BB962C8B-B14F-4D97-AF65-F5344CB8AC3E}">
        <p14:creationId xmlns:p14="http://schemas.microsoft.com/office/powerpoint/2010/main" val="1570688248"/>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2800" i="1" dirty="0" smtClean="0"/>
              <a:t>Pseudomonas infection</a:t>
            </a:r>
            <a:r>
              <a:rPr lang="en-US" sz="3200" dirty="0" smtClean="0"/>
              <a:t> </a:t>
            </a:r>
            <a:endParaRPr lang="en-US" sz="3200" dirty="0"/>
          </a:p>
        </p:txBody>
      </p:sp>
      <p:sp>
        <p:nvSpPr>
          <p:cNvPr id="3" name="Content Placeholder 2"/>
          <p:cNvSpPr>
            <a:spLocks noGrp="1"/>
          </p:cNvSpPr>
          <p:nvPr>
            <p:ph idx="1"/>
          </p:nvPr>
        </p:nvSpPr>
        <p:spPr/>
        <p:txBody>
          <a:bodyPr/>
          <a:lstStyle/>
          <a:p>
            <a:pPr marL="0" indent="0" algn="just">
              <a:buNone/>
            </a:pPr>
            <a:r>
              <a:rPr lang="en-US" dirty="0" smtClean="0"/>
              <a:t>In </a:t>
            </a:r>
            <a:r>
              <a:rPr lang="en-US" dirty="0"/>
              <a:t>cirrhosis patients, </a:t>
            </a:r>
            <a:r>
              <a:rPr lang="en-US" u="sng" dirty="0">
                <a:solidFill>
                  <a:srgbClr val="0000FF"/>
                </a:solidFill>
              </a:rPr>
              <a:t>Pseudomonas infection </a:t>
            </a:r>
            <a:r>
              <a:rPr lang="en-US" u="sng" dirty="0">
                <a:solidFill>
                  <a:srgbClr val="FF0000"/>
                </a:solidFill>
              </a:rPr>
              <a:t>must be treated with</a:t>
            </a:r>
            <a:r>
              <a:rPr lang="en-US" dirty="0">
                <a:solidFill>
                  <a:srgbClr val="FF0000"/>
                </a:solidFill>
              </a:rPr>
              <a:t> </a:t>
            </a:r>
            <a:r>
              <a:rPr lang="en-US" dirty="0"/>
              <a:t>a </a:t>
            </a:r>
            <a:r>
              <a:rPr lang="en-US" dirty="0">
                <a:solidFill>
                  <a:srgbClr val="0000FF"/>
                </a:solidFill>
              </a:rPr>
              <a:t>combination of two separate classes</a:t>
            </a:r>
            <a:r>
              <a:rPr lang="en-US" dirty="0"/>
              <a:t> of anti </a:t>
            </a:r>
            <a:r>
              <a:rPr lang="en-US" dirty="0" err="1"/>
              <a:t>Pseudomonal</a:t>
            </a:r>
            <a:r>
              <a:rPr lang="en-US" dirty="0"/>
              <a:t> antibiotics.</a:t>
            </a:r>
          </a:p>
          <a:p>
            <a:pPr marL="0" indent="0" algn="just">
              <a:buNone/>
            </a:pPr>
            <a:endParaRPr lang="en-US" dirty="0" smtClean="0"/>
          </a:p>
          <a:p>
            <a:pPr marL="0" indent="0" algn="just">
              <a:buNone/>
            </a:pPr>
            <a:endParaRPr lang="en-US" dirty="0"/>
          </a:p>
          <a:p>
            <a:pPr algn="just"/>
            <a:endParaRPr lang="en-US" dirty="0"/>
          </a:p>
          <a:p>
            <a:endParaRPr lang="en-US" dirty="0"/>
          </a:p>
        </p:txBody>
      </p:sp>
    </p:spTree>
    <p:extLst>
      <p:ext uri="{BB962C8B-B14F-4D97-AF65-F5344CB8AC3E}">
        <p14:creationId xmlns:p14="http://schemas.microsoft.com/office/powerpoint/2010/main" val="1594507098"/>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3600" dirty="0" smtClean="0"/>
              <a:t>      </a:t>
            </a:r>
            <a:r>
              <a:rPr lang="en-US" sz="2800" i="1" dirty="0" smtClean="0"/>
              <a:t>Pseudomonas </a:t>
            </a:r>
            <a:r>
              <a:rPr lang="en-US" sz="2800" i="1" dirty="0"/>
              <a:t>infection</a:t>
            </a:r>
            <a:r>
              <a:rPr lang="en-US" sz="2800" dirty="0"/>
              <a:t> </a:t>
            </a:r>
            <a:r>
              <a:rPr lang="en-US" sz="2800" dirty="0" smtClean="0"/>
              <a:t> </a:t>
            </a:r>
            <a:endParaRPr lang="en-US" sz="2800" dirty="0"/>
          </a:p>
        </p:txBody>
      </p:sp>
      <p:sp>
        <p:nvSpPr>
          <p:cNvPr id="3" name="Content Placeholder 2"/>
          <p:cNvSpPr>
            <a:spLocks noGrp="1"/>
          </p:cNvSpPr>
          <p:nvPr>
            <p:ph idx="1"/>
          </p:nvPr>
        </p:nvSpPr>
        <p:spPr/>
        <p:txBody>
          <a:bodyPr>
            <a:normAutofit fontScale="92500" lnSpcReduction="10000"/>
          </a:bodyPr>
          <a:lstStyle/>
          <a:p>
            <a:r>
              <a:rPr lang="en-US" u="sng" dirty="0">
                <a:solidFill>
                  <a:srgbClr val="FF0000"/>
                </a:solidFill>
              </a:rPr>
              <a:t>Tobramycin</a:t>
            </a:r>
            <a:r>
              <a:rPr lang="en-US" dirty="0"/>
              <a:t> or </a:t>
            </a:r>
            <a:r>
              <a:rPr lang="en-US" u="sng" dirty="0" err="1">
                <a:solidFill>
                  <a:srgbClr val="FF0000"/>
                </a:solidFill>
              </a:rPr>
              <a:t>Amikacin</a:t>
            </a:r>
            <a:r>
              <a:rPr lang="en-US" dirty="0"/>
              <a:t> and </a:t>
            </a:r>
            <a:r>
              <a:rPr lang="en-US" dirty="0" err="1">
                <a:solidFill>
                  <a:srgbClr val="FF0000"/>
                </a:solidFill>
              </a:rPr>
              <a:t>C</a:t>
            </a:r>
            <a:r>
              <a:rPr lang="en-US" u="sng" dirty="0" err="1">
                <a:solidFill>
                  <a:srgbClr val="FF0000"/>
                </a:solidFill>
              </a:rPr>
              <a:t>olistin</a:t>
            </a:r>
            <a:r>
              <a:rPr lang="en-US" dirty="0"/>
              <a:t> along with </a:t>
            </a:r>
            <a:r>
              <a:rPr lang="en-US" dirty="0" err="1">
                <a:solidFill>
                  <a:srgbClr val="FF0000"/>
                </a:solidFill>
              </a:rPr>
              <a:t>Carbapenem</a:t>
            </a:r>
            <a:r>
              <a:rPr lang="en-US" dirty="0"/>
              <a:t> or </a:t>
            </a:r>
            <a:r>
              <a:rPr lang="en-US" dirty="0" err="1" smtClean="0">
                <a:solidFill>
                  <a:srgbClr val="FF0000"/>
                </a:solidFill>
              </a:rPr>
              <a:t>Ceftazidime</a:t>
            </a:r>
            <a:r>
              <a:rPr lang="en-US" dirty="0" smtClean="0">
                <a:solidFill>
                  <a:srgbClr val="FF0000"/>
                </a:solidFill>
              </a:rPr>
              <a:t>.</a:t>
            </a:r>
            <a:r>
              <a:rPr lang="en-US" dirty="0" smtClean="0"/>
              <a:t> </a:t>
            </a:r>
            <a:endParaRPr lang="en-US" dirty="0"/>
          </a:p>
          <a:p>
            <a:endParaRPr lang="en-US" dirty="0" smtClean="0"/>
          </a:p>
          <a:p>
            <a:r>
              <a:rPr lang="en-US" dirty="0" smtClean="0"/>
              <a:t> </a:t>
            </a:r>
            <a:r>
              <a:rPr lang="en-US" dirty="0" err="1">
                <a:solidFill>
                  <a:srgbClr val="FF0000"/>
                </a:solidFill>
              </a:rPr>
              <a:t>Carbapenem</a:t>
            </a:r>
            <a:r>
              <a:rPr lang="en-US" dirty="0">
                <a:solidFill>
                  <a:srgbClr val="FF0000"/>
                </a:solidFill>
              </a:rPr>
              <a:t> resistant </a:t>
            </a:r>
            <a:r>
              <a:rPr lang="en-US" dirty="0"/>
              <a:t>Pseudomonas infection is a dreadful. </a:t>
            </a:r>
            <a:endParaRPr lang="en-US" dirty="0" smtClean="0"/>
          </a:p>
          <a:p>
            <a:endParaRPr lang="en-US" dirty="0"/>
          </a:p>
          <a:p>
            <a:r>
              <a:rPr lang="en-US" dirty="0" smtClean="0"/>
              <a:t>A </a:t>
            </a:r>
            <a:r>
              <a:rPr lang="en-US" dirty="0"/>
              <a:t>combination of </a:t>
            </a:r>
            <a:r>
              <a:rPr lang="en-US" dirty="0" smtClean="0"/>
              <a:t>intravenous antibiotics may be </a:t>
            </a:r>
            <a:r>
              <a:rPr lang="en-US" dirty="0"/>
              <a:t>required, but chances of renal failure is very real in this situation. </a:t>
            </a:r>
          </a:p>
        </p:txBody>
      </p:sp>
    </p:spTree>
    <p:extLst>
      <p:ext uri="{BB962C8B-B14F-4D97-AF65-F5344CB8AC3E}">
        <p14:creationId xmlns:p14="http://schemas.microsoft.com/office/powerpoint/2010/main" val="149311952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pPr algn="ctr"/>
            <a:r>
              <a:rPr lang="en-US" dirty="0" smtClean="0"/>
              <a:t>What about !! </a:t>
            </a:r>
            <a:r>
              <a:rPr lang="en-US" sz="2400" dirty="0" err="1" smtClean="0"/>
              <a:t>Vancomycin</a:t>
            </a:r>
            <a:r>
              <a:rPr lang="en-US" sz="2400" dirty="0" smtClean="0"/>
              <a:t> </a:t>
            </a:r>
            <a:r>
              <a:rPr lang="en-US" sz="2400" dirty="0"/>
              <a:t>resistant Enterococci </a:t>
            </a:r>
            <a:endParaRPr lang="en-US" sz="2400" dirty="0" smtClean="0"/>
          </a:p>
          <a:p>
            <a:pPr marL="0" indent="0" algn="ctr">
              <a:buNone/>
            </a:pPr>
            <a:r>
              <a:rPr lang="en-US" sz="2400" dirty="0" smtClean="0"/>
              <a:t>and </a:t>
            </a:r>
          </a:p>
          <a:p>
            <a:pPr marL="0" indent="0" algn="ctr">
              <a:buNone/>
            </a:pPr>
            <a:r>
              <a:rPr lang="en-US" sz="2400" dirty="0" smtClean="0"/>
              <a:t>Staphylococcus </a:t>
            </a:r>
            <a:r>
              <a:rPr lang="en-US" sz="2400" dirty="0" err="1" smtClean="0"/>
              <a:t>aureus</a:t>
            </a:r>
            <a:r>
              <a:rPr lang="en-US" sz="2400" dirty="0"/>
              <a:t> </a:t>
            </a:r>
            <a:r>
              <a:rPr lang="en-US" sz="2400" dirty="0" smtClean="0"/>
              <a:t>??</a:t>
            </a:r>
            <a:endParaRPr lang="en-US" dirty="0"/>
          </a:p>
          <a:p>
            <a:endParaRPr lang="en-US" dirty="0"/>
          </a:p>
        </p:txBody>
      </p:sp>
      <p:pic>
        <p:nvPicPr>
          <p:cNvPr id="2" name="Content Placeholder 1"/>
          <p:cNvPicPr>
            <a:picLocks noGrp="1" noChangeAspect="1"/>
          </p:cNvPicPr>
          <p:nvPr>
            <p:ph sz="half" idx="2"/>
          </p:nvPr>
        </p:nvPicPr>
        <p:blipFill>
          <a:blip r:embed="rId2"/>
          <a:srcRect t="18003" b="18003"/>
          <a:stretch>
            <a:fillRect/>
          </a:stretch>
        </p:blipFill>
        <p:spPr>
          <a:xfrm>
            <a:off x="4648200" y="-1"/>
            <a:ext cx="4495800" cy="3646747"/>
          </a:xfrm>
        </p:spPr>
      </p:pic>
      <p:pic>
        <p:nvPicPr>
          <p:cNvPr id="3" name="Picture 2"/>
          <p:cNvPicPr>
            <a:picLocks noChangeAspect="1"/>
          </p:cNvPicPr>
          <p:nvPr/>
        </p:nvPicPr>
        <p:blipFill>
          <a:blip r:embed="rId3"/>
          <a:stretch>
            <a:fillRect/>
          </a:stretch>
        </p:blipFill>
        <p:spPr>
          <a:xfrm>
            <a:off x="4648200" y="3646746"/>
            <a:ext cx="4495800" cy="3211254"/>
          </a:xfrm>
          <a:prstGeom prst="rect">
            <a:avLst/>
          </a:prstGeom>
        </p:spPr>
      </p:pic>
    </p:spTree>
    <p:extLst>
      <p:ext uri="{BB962C8B-B14F-4D97-AF65-F5344CB8AC3E}">
        <p14:creationId xmlns:p14="http://schemas.microsoft.com/office/powerpoint/2010/main" val="1226759443"/>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ANTIBIOTIC THERAPY OF SEPSIS IN </a:t>
            </a:r>
            <a:r>
              <a:rPr lang="en-US" sz="3200" dirty="0" smtClean="0"/>
              <a:t>CIRRHOSIS</a:t>
            </a:r>
            <a:br>
              <a:rPr lang="en-US" sz="3200" dirty="0" smtClean="0"/>
            </a:br>
            <a:r>
              <a:rPr lang="en-US" sz="3200" dirty="0" smtClean="0"/>
              <a:t>                                         </a:t>
            </a:r>
            <a:r>
              <a:rPr lang="en-US" sz="2800" i="1" dirty="0" smtClean="0"/>
              <a:t>Linezolid and </a:t>
            </a:r>
            <a:r>
              <a:rPr lang="en-US" sz="2800" i="1" dirty="0" err="1" smtClean="0"/>
              <a:t>Daptomycin</a:t>
            </a:r>
            <a:r>
              <a:rPr lang="en-US" sz="2800" i="1" dirty="0" smtClean="0"/>
              <a:t> </a:t>
            </a:r>
            <a:endParaRPr lang="en-US" sz="2800" i="1" dirty="0"/>
          </a:p>
        </p:txBody>
      </p:sp>
      <p:sp>
        <p:nvSpPr>
          <p:cNvPr id="3" name="Content Placeholder 2"/>
          <p:cNvSpPr>
            <a:spLocks noGrp="1"/>
          </p:cNvSpPr>
          <p:nvPr>
            <p:ph idx="1"/>
          </p:nvPr>
        </p:nvSpPr>
        <p:spPr/>
        <p:txBody>
          <a:bodyPr/>
          <a:lstStyle/>
          <a:p>
            <a:pPr algn="just"/>
            <a:r>
              <a:rPr lang="en-US" dirty="0"/>
              <a:t>Newer antibiotics like </a:t>
            </a:r>
            <a:r>
              <a:rPr lang="en-US" dirty="0">
                <a:solidFill>
                  <a:srgbClr val="FF0000"/>
                </a:solidFill>
              </a:rPr>
              <a:t>Linezolid</a:t>
            </a:r>
            <a:r>
              <a:rPr lang="en-US" dirty="0"/>
              <a:t> and </a:t>
            </a:r>
            <a:r>
              <a:rPr lang="en-US" dirty="0" err="1">
                <a:solidFill>
                  <a:srgbClr val="FF0000"/>
                </a:solidFill>
              </a:rPr>
              <a:t>Daptomycin</a:t>
            </a:r>
            <a:r>
              <a:rPr lang="en-US" dirty="0"/>
              <a:t> can be used against </a:t>
            </a:r>
            <a:r>
              <a:rPr lang="en-US" dirty="0" err="1"/>
              <a:t>Vancomycin</a:t>
            </a:r>
            <a:r>
              <a:rPr lang="en-US" dirty="0"/>
              <a:t> resistant Enterococci and Staphylococcus </a:t>
            </a:r>
            <a:r>
              <a:rPr lang="en-US" dirty="0" err="1"/>
              <a:t>aureus</a:t>
            </a:r>
            <a:r>
              <a:rPr lang="en-US" dirty="0"/>
              <a:t>. </a:t>
            </a:r>
            <a:endParaRPr lang="en-US" dirty="0" smtClean="0"/>
          </a:p>
          <a:p>
            <a:pPr algn="just"/>
            <a:endParaRPr lang="en-US" dirty="0"/>
          </a:p>
          <a:p>
            <a:pPr algn="just"/>
            <a:r>
              <a:rPr lang="en-US" dirty="0" err="1" smtClean="0"/>
              <a:t>Daptomycin</a:t>
            </a:r>
            <a:r>
              <a:rPr lang="en-US" dirty="0" smtClean="0"/>
              <a:t> </a:t>
            </a:r>
            <a:r>
              <a:rPr lang="en-US" dirty="0"/>
              <a:t>is a </a:t>
            </a:r>
            <a:r>
              <a:rPr lang="en-US" u="sng" dirty="0">
                <a:solidFill>
                  <a:srgbClr val="0000FF"/>
                </a:solidFill>
              </a:rPr>
              <a:t>poor antibiotic in </a:t>
            </a:r>
            <a:r>
              <a:rPr lang="en-US" u="sng" dirty="0" smtClean="0">
                <a:solidFill>
                  <a:srgbClr val="0000FF"/>
                </a:solidFill>
              </a:rPr>
              <a:t>treatment </a:t>
            </a:r>
            <a:r>
              <a:rPr lang="en-US" u="sng" dirty="0">
                <a:solidFill>
                  <a:srgbClr val="0000FF"/>
                </a:solidFill>
              </a:rPr>
              <a:t>of pneumonia in cirrhosis patients</a:t>
            </a:r>
            <a:r>
              <a:rPr lang="en-US" dirty="0"/>
              <a:t>, as because the drug gets inactivated by lung surfactant. </a:t>
            </a:r>
          </a:p>
        </p:txBody>
      </p:sp>
    </p:spTree>
    <p:extLst>
      <p:ext uri="{BB962C8B-B14F-4D97-AF65-F5344CB8AC3E}">
        <p14:creationId xmlns:p14="http://schemas.microsoft.com/office/powerpoint/2010/main" val="1099480929"/>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pPr marL="0" indent="0" algn="ctr">
              <a:buNone/>
            </a:pPr>
            <a:r>
              <a:rPr lang="en-US" dirty="0" smtClean="0"/>
              <a:t>What about !!!</a:t>
            </a:r>
            <a:r>
              <a:rPr lang="en-US" dirty="0" err="1" smtClean="0"/>
              <a:t>Carbapenemase</a:t>
            </a:r>
            <a:r>
              <a:rPr lang="en-US" dirty="0" smtClean="0"/>
              <a:t> </a:t>
            </a:r>
            <a:r>
              <a:rPr lang="en-US" dirty="0"/>
              <a:t>producing </a:t>
            </a:r>
            <a:r>
              <a:rPr lang="en-US" dirty="0" err="1" smtClean="0"/>
              <a:t>Enterobacteria</a:t>
            </a:r>
            <a:r>
              <a:rPr lang="en-US" dirty="0" smtClean="0"/>
              <a:t>? </a:t>
            </a:r>
            <a:endParaRPr lang="en-US" dirty="0"/>
          </a:p>
        </p:txBody>
      </p:sp>
      <p:pic>
        <p:nvPicPr>
          <p:cNvPr id="2" name="Content Placeholder 1"/>
          <p:cNvPicPr>
            <a:picLocks noGrp="1" noChangeAspect="1"/>
          </p:cNvPicPr>
          <p:nvPr>
            <p:ph sz="half" idx="2"/>
          </p:nvPr>
        </p:nvPicPr>
        <p:blipFill>
          <a:blip r:embed="rId2"/>
          <a:srcRect l="18088" r="18088"/>
          <a:stretch>
            <a:fillRect/>
          </a:stretch>
        </p:blipFill>
        <p:spPr>
          <a:xfrm>
            <a:off x="4648200" y="0"/>
            <a:ext cx="4495800" cy="6858000"/>
          </a:xfrm>
        </p:spPr>
      </p:pic>
    </p:spTree>
    <p:extLst>
      <p:ext uri="{BB962C8B-B14F-4D97-AF65-F5344CB8AC3E}">
        <p14:creationId xmlns:p14="http://schemas.microsoft.com/office/powerpoint/2010/main" val="362676397"/>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Carbapenemase</a:t>
            </a:r>
            <a:r>
              <a:rPr lang="en-US" sz="3600" dirty="0"/>
              <a:t> producing </a:t>
            </a:r>
            <a:r>
              <a:rPr lang="en-US" sz="3600" dirty="0" err="1"/>
              <a:t>Enterobacteria</a:t>
            </a:r>
            <a:r>
              <a:rPr lang="en-US" sz="3600" dirty="0"/>
              <a:t> </a:t>
            </a:r>
          </a:p>
        </p:txBody>
      </p:sp>
      <p:sp>
        <p:nvSpPr>
          <p:cNvPr id="3" name="Content Placeholder 2"/>
          <p:cNvSpPr>
            <a:spLocks noGrp="1"/>
          </p:cNvSpPr>
          <p:nvPr>
            <p:ph idx="1"/>
          </p:nvPr>
        </p:nvSpPr>
        <p:spPr/>
        <p:txBody>
          <a:bodyPr/>
          <a:lstStyle/>
          <a:p>
            <a:pPr algn="just"/>
            <a:r>
              <a:rPr lang="en-US" dirty="0" err="1"/>
              <a:t>Carbapenemase</a:t>
            </a:r>
            <a:r>
              <a:rPr lang="en-US" dirty="0"/>
              <a:t> producing </a:t>
            </a:r>
            <a:r>
              <a:rPr lang="en-US" dirty="0" err="1"/>
              <a:t>Enterobacteria</a:t>
            </a:r>
            <a:r>
              <a:rPr lang="en-US" dirty="0"/>
              <a:t> </a:t>
            </a:r>
            <a:r>
              <a:rPr lang="en-US" u="sng" dirty="0">
                <a:solidFill>
                  <a:srgbClr val="0000FF"/>
                </a:solidFill>
              </a:rPr>
              <a:t>is one of the most difficult to treat infection</a:t>
            </a:r>
            <a:r>
              <a:rPr lang="en-US" u="sng" dirty="0" smtClean="0">
                <a:solidFill>
                  <a:srgbClr val="0000FF"/>
                </a:solidFill>
              </a:rPr>
              <a:t>.</a:t>
            </a:r>
          </a:p>
          <a:p>
            <a:pPr algn="just"/>
            <a:endParaRPr lang="en-US" dirty="0"/>
          </a:p>
          <a:p>
            <a:pPr algn="just"/>
            <a:r>
              <a:rPr lang="en-US" dirty="0" err="1" smtClean="0">
                <a:solidFill>
                  <a:srgbClr val="FF0000"/>
                </a:solidFill>
              </a:rPr>
              <a:t>Tigecycline</a:t>
            </a:r>
            <a:r>
              <a:rPr lang="en-US" dirty="0" smtClean="0"/>
              <a:t> </a:t>
            </a:r>
            <a:r>
              <a:rPr lang="en-US" dirty="0"/>
              <a:t>and or </a:t>
            </a:r>
            <a:r>
              <a:rPr lang="en-US" dirty="0" err="1">
                <a:solidFill>
                  <a:srgbClr val="FF0000"/>
                </a:solidFill>
              </a:rPr>
              <a:t>Amikacin</a:t>
            </a:r>
            <a:r>
              <a:rPr lang="en-US" dirty="0"/>
              <a:t> or </a:t>
            </a:r>
            <a:r>
              <a:rPr lang="en-US" dirty="0" err="1">
                <a:solidFill>
                  <a:srgbClr val="FF0000"/>
                </a:solidFill>
              </a:rPr>
              <a:t>Colistin</a:t>
            </a:r>
            <a:r>
              <a:rPr lang="en-US" dirty="0"/>
              <a:t> can be utilized in this situation, </a:t>
            </a:r>
            <a:r>
              <a:rPr lang="en-US" dirty="0" smtClean="0"/>
              <a:t>but: </a:t>
            </a:r>
            <a:r>
              <a:rPr lang="en-US" i="1" u="sng" dirty="0">
                <a:solidFill>
                  <a:srgbClr val="0000FF"/>
                </a:solidFill>
              </a:rPr>
              <a:t>their safety and efficacy in cirrhosis patients are still not well defined. </a:t>
            </a:r>
            <a:r>
              <a:rPr lang="en-US" i="1" u="sng" dirty="0" smtClean="0">
                <a:solidFill>
                  <a:srgbClr val="0000FF"/>
                </a:solidFill>
              </a:rPr>
              <a:t> </a:t>
            </a:r>
            <a:endParaRPr lang="en-US" i="1" u="sng" dirty="0">
              <a:solidFill>
                <a:srgbClr val="0000FF"/>
              </a:solidFill>
            </a:endParaRPr>
          </a:p>
        </p:txBody>
      </p:sp>
    </p:spTree>
    <p:extLst>
      <p:ext uri="{BB962C8B-B14F-4D97-AF65-F5344CB8AC3E}">
        <p14:creationId xmlns:p14="http://schemas.microsoft.com/office/powerpoint/2010/main" val="4077259857"/>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r>
              <a:rPr lang="en-US" i="1" dirty="0" smtClean="0"/>
              <a:t>What about IV Albumin therapy  in sepsis of </a:t>
            </a:r>
            <a:r>
              <a:rPr lang="en-US" i="1" dirty="0" err="1" smtClean="0"/>
              <a:t>cirrhotics</a:t>
            </a:r>
            <a:r>
              <a:rPr lang="en-US" i="1" dirty="0" smtClean="0"/>
              <a:t>  ????</a:t>
            </a:r>
            <a:endParaRPr lang="en-US" i="1" dirty="0"/>
          </a:p>
        </p:txBody>
      </p:sp>
      <p:pic>
        <p:nvPicPr>
          <p:cNvPr id="2" name="Content Placeholder 1"/>
          <p:cNvPicPr>
            <a:picLocks noGrp="1" noChangeAspect="1"/>
          </p:cNvPicPr>
          <p:nvPr>
            <p:ph sz="half" idx="2"/>
          </p:nvPr>
        </p:nvPicPr>
        <p:blipFill>
          <a:blip r:embed="rId2"/>
          <a:srcRect t="10004" b="10004"/>
          <a:stretch>
            <a:fillRect/>
          </a:stretch>
        </p:blipFill>
        <p:spPr>
          <a:xfrm>
            <a:off x="4648200" y="0"/>
            <a:ext cx="4495800" cy="6858000"/>
          </a:xfrm>
        </p:spPr>
      </p:pic>
    </p:spTree>
    <p:extLst>
      <p:ext uri="{BB962C8B-B14F-4D97-AF65-F5344CB8AC3E}">
        <p14:creationId xmlns:p14="http://schemas.microsoft.com/office/powerpoint/2010/main" val="1689684528"/>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Albumin </a:t>
            </a:r>
            <a:r>
              <a:rPr lang="en-US" sz="3200" dirty="0"/>
              <a:t>THERAPY OF SEPSIS IN CIRRHOSIS </a:t>
            </a:r>
          </a:p>
        </p:txBody>
      </p:sp>
      <p:sp>
        <p:nvSpPr>
          <p:cNvPr id="3" name="Content Placeholder 2"/>
          <p:cNvSpPr>
            <a:spLocks noGrp="1"/>
          </p:cNvSpPr>
          <p:nvPr>
            <p:ph idx="1"/>
          </p:nvPr>
        </p:nvSpPr>
        <p:spPr/>
        <p:txBody>
          <a:bodyPr>
            <a:normAutofit fontScale="77500" lnSpcReduction="20000"/>
          </a:bodyPr>
          <a:lstStyle/>
          <a:p>
            <a:pPr algn="just"/>
            <a:r>
              <a:rPr lang="en-US" dirty="0"/>
              <a:t>The use of </a:t>
            </a:r>
            <a:r>
              <a:rPr lang="en-US" dirty="0">
                <a:solidFill>
                  <a:srgbClr val="FF0000"/>
                </a:solidFill>
              </a:rPr>
              <a:t>albumin infusion </a:t>
            </a:r>
            <a:r>
              <a:rPr lang="en-US" dirty="0"/>
              <a:t>in spontaneous peritonitis is well known to improve survival by prevention of renal dysfunction</a:t>
            </a:r>
            <a:r>
              <a:rPr lang="en-US" dirty="0" smtClean="0"/>
              <a:t>.</a:t>
            </a:r>
          </a:p>
          <a:p>
            <a:pPr algn="just"/>
            <a:endParaRPr lang="en-US" dirty="0"/>
          </a:p>
          <a:p>
            <a:pPr algn="just"/>
            <a:r>
              <a:rPr lang="en-US" dirty="0" smtClean="0"/>
              <a:t>Guevara </a:t>
            </a:r>
            <a:r>
              <a:rPr lang="en-US" dirty="0"/>
              <a:t>and co-workers studied the utility of albumin infusions in infections other than spontaneous bacterial peritonitis and </a:t>
            </a:r>
            <a:r>
              <a:rPr lang="en-US" i="1" u="sng" dirty="0">
                <a:solidFill>
                  <a:srgbClr val="FF0000"/>
                </a:solidFill>
              </a:rPr>
              <a:t>concluded </a:t>
            </a:r>
            <a:r>
              <a:rPr lang="en-US" i="1" u="sng" dirty="0" smtClean="0">
                <a:solidFill>
                  <a:srgbClr val="FF0000"/>
                </a:solidFill>
              </a:rPr>
              <a:t>that:</a:t>
            </a:r>
            <a:r>
              <a:rPr lang="en-US" i="1" dirty="0" smtClean="0">
                <a:solidFill>
                  <a:srgbClr val="FF0000"/>
                </a:solidFill>
              </a:rPr>
              <a:t> </a:t>
            </a:r>
            <a:r>
              <a:rPr lang="en-US" dirty="0"/>
              <a:t>in comparison with standard antibiotic therapy alone, albumin together with antimicrobials showed </a:t>
            </a:r>
            <a:r>
              <a:rPr lang="en-US" i="1" u="sng" dirty="0">
                <a:solidFill>
                  <a:srgbClr val="0000FF"/>
                </a:solidFill>
              </a:rPr>
              <a:t>beneficial effects on circulatory and renal parameter and promoted survival benefit</a:t>
            </a:r>
            <a:r>
              <a:rPr lang="en-US" i="1" u="sng" dirty="0" smtClean="0">
                <a:solidFill>
                  <a:srgbClr val="0000FF"/>
                </a:solidFill>
              </a:rPr>
              <a:t>.</a:t>
            </a:r>
          </a:p>
          <a:p>
            <a:pPr marL="0" indent="0" algn="just">
              <a:buNone/>
            </a:pPr>
            <a:endParaRPr lang="en-US" i="1" u="sng" dirty="0">
              <a:solidFill>
                <a:srgbClr val="0000FF"/>
              </a:solidFill>
            </a:endParaRPr>
          </a:p>
          <a:p>
            <a:pPr marL="0" indent="0" algn="just">
              <a:buNone/>
            </a:pPr>
            <a:endParaRPr lang="en-US" i="1" u="sng" dirty="0" smtClean="0">
              <a:solidFill>
                <a:srgbClr val="0000FF"/>
              </a:solidFill>
            </a:endParaRPr>
          </a:p>
          <a:p>
            <a:pPr marL="0" indent="0" algn="just">
              <a:buNone/>
            </a:pPr>
            <a:r>
              <a:rPr lang="en-US" i="1" baseline="30000" dirty="0" err="1">
                <a:solidFill>
                  <a:srgbClr val="000000"/>
                </a:solidFill>
                <a:latin typeface="BookAntiqua"/>
              </a:rPr>
              <a:t>Mónica</a:t>
            </a:r>
            <a:r>
              <a:rPr lang="en-US" i="1" baseline="30000" dirty="0">
                <a:solidFill>
                  <a:srgbClr val="000000"/>
                </a:solidFill>
                <a:latin typeface="BookAntiqua"/>
              </a:rPr>
              <a:t> </a:t>
            </a:r>
            <a:r>
              <a:rPr lang="en-US" i="1" baseline="30000" dirty="0" err="1">
                <a:solidFill>
                  <a:srgbClr val="000000"/>
                </a:solidFill>
                <a:latin typeface="BookAntiqua"/>
              </a:rPr>
              <a:t>Guevara</a:t>
            </a:r>
            <a:r>
              <a:rPr lang="en-US" i="1" baseline="30000" dirty="0" err="1" smtClean="0">
                <a:solidFill>
                  <a:srgbClr val="000000"/>
                </a:solidFill>
                <a:latin typeface="BookAntiqua"/>
              </a:rPr>
              <a:t>,et</a:t>
            </a:r>
            <a:r>
              <a:rPr lang="en-US" i="1" baseline="30000" dirty="0" smtClean="0">
                <a:solidFill>
                  <a:srgbClr val="000000"/>
                </a:solidFill>
                <a:latin typeface="BookAntiqua"/>
              </a:rPr>
              <a:t> Journal </a:t>
            </a:r>
            <a:r>
              <a:rPr lang="en-US" i="1" baseline="30000" dirty="0">
                <a:solidFill>
                  <a:srgbClr val="000000"/>
                </a:solidFill>
                <a:latin typeface="BookAntiqua"/>
              </a:rPr>
              <a:t>of </a:t>
            </a:r>
            <a:r>
              <a:rPr lang="en-US" i="1" baseline="30000" dirty="0" err="1">
                <a:solidFill>
                  <a:srgbClr val="000000"/>
                </a:solidFill>
                <a:latin typeface="BookAntiqua"/>
              </a:rPr>
              <a:t>Hepatology</a:t>
            </a:r>
            <a:r>
              <a:rPr lang="en-US" i="1" baseline="30000" dirty="0">
                <a:solidFill>
                  <a:srgbClr val="000000"/>
                </a:solidFill>
                <a:latin typeface="BookAntiqua"/>
              </a:rPr>
              <a:t>, Volume 57, Issue 4, October </a:t>
            </a:r>
            <a:r>
              <a:rPr lang="en-US" i="1" baseline="30000" dirty="0" smtClean="0">
                <a:solidFill>
                  <a:srgbClr val="000000"/>
                </a:solidFill>
                <a:latin typeface="BookAntiqua"/>
              </a:rPr>
              <a:t>2012</a:t>
            </a:r>
            <a:r>
              <a:rPr lang="en-US" i="1" u="sng" dirty="0" smtClean="0">
                <a:solidFill>
                  <a:srgbClr val="0000FF"/>
                </a:solidFill>
              </a:rPr>
              <a:t> </a:t>
            </a:r>
            <a:endParaRPr lang="en-US" i="1" u="sng" dirty="0">
              <a:solidFill>
                <a:srgbClr val="0000FF"/>
              </a:solidFill>
            </a:endParaRPr>
          </a:p>
        </p:txBody>
      </p:sp>
    </p:spTree>
    <p:extLst>
      <p:ext uri="{BB962C8B-B14F-4D97-AF65-F5344CB8AC3E}">
        <p14:creationId xmlns:p14="http://schemas.microsoft.com/office/powerpoint/2010/main" val="872209959"/>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06572688"/>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i="1" dirty="0" smtClean="0"/>
              <a:t>The New Comers</a:t>
            </a:r>
            <a:br>
              <a:rPr lang="en-US" i="1" dirty="0" smtClean="0"/>
            </a:br>
            <a:r>
              <a:rPr lang="en-US" dirty="0" smtClean="0">
                <a:solidFill>
                  <a:srgbClr val="0000FF"/>
                </a:solidFill>
              </a:rPr>
              <a:t>3-5 years</a:t>
            </a:r>
            <a:endParaRPr lang="en-US" dirty="0">
              <a:solidFill>
                <a:srgbClr val="0000FF"/>
              </a:solidFill>
            </a:endParaRPr>
          </a:p>
        </p:txBody>
      </p:sp>
      <p:sp>
        <p:nvSpPr>
          <p:cNvPr id="5" name="Subtitle 4"/>
          <p:cNvSpPr>
            <a:spLocks noGrp="1"/>
          </p:cNvSpPr>
          <p:nvPr>
            <p:ph type="subTitle" idx="1"/>
          </p:nvPr>
        </p:nvSpPr>
        <p:spPr/>
        <p:txBody>
          <a:bodyPr/>
          <a:lstStyle/>
          <a:p>
            <a:r>
              <a:rPr lang="en-US" dirty="0" smtClean="0">
                <a:solidFill>
                  <a:srgbClr val="FF0000"/>
                </a:solidFill>
              </a:rPr>
              <a:t>The Revolutionary Agents</a:t>
            </a:r>
            <a:endParaRPr lang="en-US" dirty="0">
              <a:solidFill>
                <a:srgbClr val="FF0000"/>
              </a:solidFill>
            </a:endParaRPr>
          </a:p>
        </p:txBody>
      </p:sp>
    </p:spTree>
    <p:extLst>
      <p:ext uri="{BB962C8B-B14F-4D97-AF65-F5344CB8AC3E}">
        <p14:creationId xmlns:p14="http://schemas.microsoft.com/office/powerpoint/2010/main" val="2412647448"/>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a:solidFill>
                  <a:srgbClr val="0000FF"/>
                </a:solidFill>
              </a:rPr>
              <a:t>Immunomodulatory</a:t>
            </a:r>
            <a:r>
              <a:rPr lang="en-US" dirty="0">
                <a:solidFill>
                  <a:srgbClr val="0000FF"/>
                </a:solidFill>
              </a:rPr>
              <a:t> </a:t>
            </a:r>
            <a:r>
              <a:rPr lang="en-US" dirty="0" smtClean="0">
                <a:solidFill>
                  <a:srgbClr val="0000FF"/>
                </a:solidFill>
              </a:rPr>
              <a:t>Cytokines</a:t>
            </a:r>
            <a:br>
              <a:rPr lang="en-US" dirty="0" smtClean="0">
                <a:solidFill>
                  <a:srgbClr val="0000FF"/>
                </a:solidFill>
              </a:rPr>
            </a:br>
            <a:r>
              <a:rPr lang="en-US" sz="3600" dirty="0" smtClean="0">
                <a:solidFill>
                  <a:srgbClr val="000000"/>
                </a:solidFill>
              </a:rPr>
              <a:t>(1) </a:t>
            </a:r>
            <a:r>
              <a:rPr lang="fi-FI" sz="3600" dirty="0" err="1" smtClean="0"/>
              <a:t>I</a:t>
            </a:r>
            <a:r>
              <a:rPr lang="fi-FI" sz="4000" dirty="0" err="1" smtClean="0"/>
              <a:t>nterleukin</a:t>
            </a:r>
            <a:r>
              <a:rPr lang="fi-FI" sz="4000" dirty="0" smtClean="0"/>
              <a:t> </a:t>
            </a:r>
            <a:r>
              <a:rPr lang="fi-FI" sz="4000" dirty="0"/>
              <a:t>– 7 (IL-7</a:t>
            </a:r>
            <a:r>
              <a:rPr lang="fi-FI" sz="4000" dirty="0" smtClean="0"/>
              <a:t>)</a:t>
            </a:r>
            <a:br>
              <a:rPr lang="fi-FI" sz="4000" dirty="0" smtClean="0"/>
            </a:br>
            <a:r>
              <a:rPr lang="fi-FI" sz="4000" dirty="0" smtClean="0"/>
              <a:t>(2) </a:t>
            </a:r>
            <a:r>
              <a:rPr lang="fr-FR" sz="4000" dirty="0" smtClean="0"/>
              <a:t>Interleukin</a:t>
            </a:r>
            <a:r>
              <a:rPr lang="fr-FR" sz="4000" dirty="0"/>
              <a:t>-15 (IL-15)</a:t>
            </a:r>
            <a:br>
              <a:rPr lang="fr-FR" sz="4000" dirty="0"/>
            </a:br>
            <a:r>
              <a:rPr lang="fi-FI" dirty="0"/>
              <a:t/>
            </a:r>
            <a:br>
              <a:rPr lang="fi-FI" dirty="0"/>
            </a:br>
            <a:r>
              <a:rPr lang="en-US" dirty="0">
                <a:solidFill>
                  <a:srgbClr val="0000FF"/>
                </a:solidFill>
              </a:rPr>
              <a:t/>
            </a:r>
            <a:br>
              <a:rPr lang="en-US" dirty="0">
                <a:solidFill>
                  <a:srgbClr val="0000FF"/>
                </a:solidFill>
              </a:rPr>
            </a:br>
            <a:endParaRPr lang="en-US" dirty="0">
              <a:solidFill>
                <a:srgbClr val="0000FF"/>
              </a:solidFill>
            </a:endParaRPr>
          </a:p>
        </p:txBody>
      </p:sp>
      <p:sp>
        <p:nvSpPr>
          <p:cNvPr id="4" name="Subtitle 3"/>
          <p:cNvSpPr>
            <a:spLocks noGrp="1"/>
          </p:cNvSpPr>
          <p:nvPr>
            <p:ph type="subTitle" idx="1"/>
          </p:nvPr>
        </p:nvSpPr>
        <p:spPr>
          <a:xfrm>
            <a:off x="512125" y="3886200"/>
            <a:ext cx="7946075" cy="1752600"/>
          </a:xfrm>
        </p:spPr>
        <p:txBody>
          <a:bodyPr>
            <a:normAutofit/>
          </a:bodyPr>
          <a:lstStyle/>
          <a:p>
            <a:r>
              <a:rPr lang="en-US" baseline="30000" dirty="0">
                <a:solidFill>
                  <a:srgbClr val="000000"/>
                </a:solidFill>
                <a:latin typeface="BookAntiqua"/>
              </a:rPr>
              <a:t>108. </a:t>
            </a:r>
            <a:r>
              <a:rPr lang="en-US" baseline="30000" dirty="0" err="1">
                <a:solidFill>
                  <a:srgbClr val="000000"/>
                </a:solidFill>
                <a:latin typeface="BookAntiqua"/>
              </a:rPr>
              <a:t>Vassena</a:t>
            </a:r>
            <a:r>
              <a:rPr lang="en-US" baseline="30000" dirty="0">
                <a:solidFill>
                  <a:srgbClr val="000000"/>
                </a:solidFill>
                <a:latin typeface="BookAntiqua"/>
              </a:rPr>
              <a:t>, L. et al. (2012</a:t>
            </a:r>
            <a:r>
              <a:rPr lang="en-US" baseline="30000" dirty="0" smtClean="0">
                <a:solidFill>
                  <a:srgbClr val="000000"/>
                </a:solidFill>
                <a:latin typeface="BookAntiqua"/>
              </a:rPr>
              <a:t>). </a:t>
            </a:r>
            <a:r>
              <a:rPr lang="en-US" baseline="30000" dirty="0" err="1">
                <a:solidFill>
                  <a:srgbClr val="000000"/>
                </a:solidFill>
                <a:latin typeface="BookAntiqua"/>
              </a:rPr>
              <a:t>PLoSPathog</a:t>
            </a:r>
            <a:r>
              <a:rPr lang="en-US" baseline="30000" dirty="0">
                <a:solidFill>
                  <a:srgbClr val="000000"/>
                </a:solidFill>
                <a:latin typeface="BookAntiqua"/>
              </a:rPr>
              <a:t>. 8, </a:t>
            </a:r>
            <a:r>
              <a:rPr lang="en-US" baseline="30000" dirty="0" smtClean="0">
                <a:solidFill>
                  <a:srgbClr val="000000"/>
                </a:solidFill>
                <a:latin typeface="BookAntiqua"/>
              </a:rPr>
              <a:t>e1002636</a:t>
            </a:r>
          </a:p>
          <a:p>
            <a:r>
              <a:rPr lang="en-US" baseline="30000" dirty="0">
                <a:solidFill>
                  <a:srgbClr val="000000"/>
                </a:solidFill>
                <a:latin typeface="BookAntiqua"/>
              </a:rPr>
              <a:t>Inoue, S. et al. (2010</a:t>
            </a:r>
            <a:r>
              <a:rPr lang="en-US" baseline="30000" dirty="0" smtClean="0">
                <a:solidFill>
                  <a:srgbClr val="000000"/>
                </a:solidFill>
                <a:latin typeface="BookAntiqua"/>
              </a:rPr>
              <a:t>). </a:t>
            </a:r>
            <a:r>
              <a:rPr lang="en-US" baseline="30000" dirty="0">
                <a:solidFill>
                  <a:srgbClr val="000000"/>
                </a:solidFill>
                <a:latin typeface="BookAntiqua"/>
              </a:rPr>
              <a:t>J. </a:t>
            </a:r>
            <a:r>
              <a:rPr lang="en-US" baseline="30000" dirty="0" err="1">
                <a:solidFill>
                  <a:srgbClr val="000000"/>
                </a:solidFill>
                <a:latin typeface="BookAntiqua"/>
              </a:rPr>
              <a:t>Immunol</a:t>
            </a:r>
            <a:r>
              <a:rPr lang="en-US" baseline="30000" dirty="0">
                <a:solidFill>
                  <a:srgbClr val="000000"/>
                </a:solidFill>
                <a:latin typeface="BookAntiqua"/>
              </a:rPr>
              <a:t>. 184, 1401–1409</a:t>
            </a:r>
            <a:endParaRPr lang="en-US" dirty="0"/>
          </a:p>
        </p:txBody>
      </p:sp>
    </p:spTree>
    <p:extLst>
      <p:ext uri="{BB962C8B-B14F-4D97-AF65-F5344CB8AC3E}">
        <p14:creationId xmlns:p14="http://schemas.microsoft.com/office/powerpoint/2010/main" val="2369183571"/>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srgbClr val="000000"/>
                </a:solidFill>
              </a:rPr>
              <a:t>(1) </a:t>
            </a:r>
            <a:r>
              <a:rPr lang="fi-FI" sz="4000" dirty="0" err="1"/>
              <a:t>I</a:t>
            </a:r>
            <a:r>
              <a:rPr lang="fi-FI" dirty="0" err="1"/>
              <a:t>nterleukin</a:t>
            </a:r>
            <a:r>
              <a:rPr lang="fi-FI" dirty="0"/>
              <a:t> – 7 (IL-7)</a:t>
            </a:r>
            <a:br>
              <a:rPr lang="fi-FI" dirty="0"/>
            </a:b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This is a </a:t>
            </a:r>
            <a:r>
              <a:rPr lang="en-US" dirty="0" err="1" smtClean="0"/>
              <a:t>pleuripotent</a:t>
            </a:r>
            <a:r>
              <a:rPr lang="en-US" dirty="0" smtClean="0"/>
              <a:t> </a:t>
            </a:r>
            <a:r>
              <a:rPr lang="en-US" dirty="0"/>
              <a:t>cytokine produced by stromal </a:t>
            </a:r>
            <a:r>
              <a:rPr lang="en-US" dirty="0" smtClean="0"/>
              <a:t>cells.</a:t>
            </a:r>
          </a:p>
          <a:p>
            <a:pPr algn="just"/>
            <a:endParaRPr lang="en-US" dirty="0"/>
          </a:p>
          <a:p>
            <a:pPr algn="just"/>
            <a:r>
              <a:rPr lang="en-US" dirty="0" smtClean="0"/>
              <a:t>Required for: </a:t>
            </a:r>
          </a:p>
          <a:p>
            <a:pPr marL="0" indent="0" algn="just">
              <a:buNone/>
            </a:pPr>
            <a:r>
              <a:rPr lang="en-US" dirty="0" smtClean="0"/>
              <a:t>(1) T </a:t>
            </a:r>
            <a:r>
              <a:rPr lang="en-US" dirty="0"/>
              <a:t>cell development and its homeostasis. IL-17 mutations lead to severe combined deficiency syndrome. </a:t>
            </a:r>
            <a:endParaRPr lang="en-US" dirty="0" smtClean="0"/>
          </a:p>
          <a:p>
            <a:pPr algn="just"/>
            <a:endParaRPr lang="en-US" dirty="0" smtClean="0"/>
          </a:p>
          <a:p>
            <a:pPr marL="0" indent="0" algn="just">
              <a:buNone/>
            </a:pPr>
            <a:r>
              <a:rPr lang="en-US" dirty="0" smtClean="0"/>
              <a:t>(2) Augments </a:t>
            </a:r>
            <a:r>
              <a:rPr lang="en-US" dirty="0"/>
              <a:t>expression of adhesion molecules, lymphocyte associated antigen (LFA)-1 and very late antigen (VLA)-4 </a:t>
            </a:r>
            <a:r>
              <a:rPr lang="en-US" i="1" dirty="0">
                <a:solidFill>
                  <a:srgbClr val="0000FF"/>
                </a:solidFill>
              </a:rPr>
              <a:t>promoting lymphocyte migration to infection sites</a:t>
            </a:r>
            <a:r>
              <a:rPr lang="en-US" i="1" dirty="0" smtClean="0">
                <a:solidFill>
                  <a:srgbClr val="0000FF"/>
                </a:solidFill>
              </a:rPr>
              <a:t>.</a:t>
            </a:r>
          </a:p>
          <a:p>
            <a:pPr algn="just"/>
            <a:endParaRPr lang="en-US" dirty="0" smtClean="0"/>
          </a:p>
          <a:p>
            <a:pPr algn="just"/>
            <a:r>
              <a:rPr lang="en-US" dirty="0" smtClean="0"/>
              <a:t>Delayed </a:t>
            </a:r>
            <a:r>
              <a:rPr lang="en-US" dirty="0"/>
              <a:t>type hypersensitivity (a response very strongly reduced in septic patients) is restored with IL-7 use. IL-7 doubles the number of circulating CD4+ and CD8+ cells (but not T regulatory cells) and increases spleen and peripheral lymph nodal size. </a:t>
            </a:r>
          </a:p>
          <a:p>
            <a:endParaRPr lang="en-US" dirty="0"/>
          </a:p>
          <a:p>
            <a:endParaRPr lang="en-US" dirty="0"/>
          </a:p>
        </p:txBody>
      </p:sp>
    </p:spTree>
    <p:extLst>
      <p:ext uri="{BB962C8B-B14F-4D97-AF65-F5344CB8AC3E}">
        <p14:creationId xmlns:p14="http://schemas.microsoft.com/office/powerpoint/2010/main" val="1935071234"/>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FI" sz="3600" dirty="0"/>
              <a:t>(2) </a:t>
            </a:r>
            <a:r>
              <a:rPr lang="fr-FR" dirty="0"/>
              <a:t>Interleukin-15 (IL-15)</a:t>
            </a:r>
            <a:br>
              <a:rPr lang="fr-FR" dirty="0"/>
            </a:b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L-15 is also a </a:t>
            </a:r>
            <a:r>
              <a:rPr lang="en-US" dirty="0" err="1"/>
              <a:t>pleuripotent</a:t>
            </a:r>
            <a:r>
              <a:rPr lang="en-US" dirty="0"/>
              <a:t> cytokine essential for natural killer (NK) cell development, functioning and sustenance. </a:t>
            </a:r>
            <a:endParaRPr lang="en-US" dirty="0" smtClean="0"/>
          </a:p>
          <a:p>
            <a:pPr algn="just"/>
            <a:endParaRPr lang="en-US" dirty="0"/>
          </a:p>
          <a:p>
            <a:pPr algn="just"/>
            <a:r>
              <a:rPr lang="en-US" dirty="0" smtClean="0"/>
              <a:t>NK </a:t>
            </a:r>
            <a:r>
              <a:rPr lang="en-US" dirty="0"/>
              <a:t>cell cytotoxic activity is augmented in the presence of IL-15, which also regulates memory CD8+ T cells, epithelial </a:t>
            </a:r>
            <a:r>
              <a:rPr lang="en-US" dirty="0" err="1"/>
              <a:t>γδ</a:t>
            </a:r>
            <a:r>
              <a:rPr lang="en-US" dirty="0"/>
              <a:t> T cell survival, activation and proliferation of naive CD8+ T cells by T cell receptor stimulation and B cell proliferation with antibody production. </a:t>
            </a:r>
          </a:p>
          <a:p>
            <a:endParaRPr lang="en-US" dirty="0"/>
          </a:p>
        </p:txBody>
      </p:sp>
    </p:spTree>
    <p:extLst>
      <p:ext uri="{BB962C8B-B14F-4D97-AF65-F5344CB8AC3E}">
        <p14:creationId xmlns:p14="http://schemas.microsoft.com/office/powerpoint/2010/main" val="132641957"/>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600" dirty="0"/>
              <a:t>(2) </a:t>
            </a:r>
            <a:r>
              <a:rPr lang="fr-FR" dirty="0"/>
              <a:t>Interleukin-15 (IL-15)</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t>Unlike IL-7, IL-15 has highly potent </a:t>
            </a:r>
            <a:r>
              <a:rPr lang="en-US" dirty="0" err="1"/>
              <a:t>immunostimulatory</a:t>
            </a:r>
            <a:r>
              <a:rPr lang="en-US" dirty="0"/>
              <a:t> and robust NK cell, NKT cells, CD8+ T cells and dendritic cell proliferative activity. </a:t>
            </a:r>
            <a:endParaRPr lang="en-US" dirty="0" smtClean="0"/>
          </a:p>
          <a:p>
            <a:pPr algn="just"/>
            <a:endParaRPr lang="en-US" dirty="0"/>
          </a:p>
          <a:p>
            <a:pPr algn="just"/>
            <a:r>
              <a:rPr lang="en-US" dirty="0" smtClean="0"/>
              <a:t>IL</a:t>
            </a:r>
            <a:r>
              <a:rPr lang="en-US" dirty="0"/>
              <a:t>-15 has been studied in pre clinical models of sepsis, whereby it was shown that its use curbed apoptosis of immune competent cells by augmented bcl-2 expression and improved survival and reduced sepsis induced muscle wasting. </a:t>
            </a:r>
          </a:p>
          <a:p>
            <a:endParaRPr lang="en-US" dirty="0"/>
          </a:p>
        </p:txBody>
      </p:sp>
    </p:spTree>
    <p:extLst>
      <p:ext uri="{BB962C8B-B14F-4D97-AF65-F5344CB8AC3E}">
        <p14:creationId xmlns:p14="http://schemas.microsoft.com/office/powerpoint/2010/main" val="2872752977"/>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66331"/>
            <a:ext cx="7772400" cy="1208728"/>
          </a:xfrm>
        </p:spPr>
        <p:txBody>
          <a:bodyPr/>
          <a:lstStyle/>
          <a:p>
            <a:endParaRPr lang="en-US" dirty="0"/>
          </a:p>
        </p:txBody>
      </p:sp>
      <p:sp>
        <p:nvSpPr>
          <p:cNvPr id="3" name="Content Placeholder 2"/>
          <p:cNvSpPr>
            <a:spLocks noGrp="1"/>
          </p:cNvSpPr>
          <p:nvPr>
            <p:ph type="subTitle" idx="1"/>
          </p:nvPr>
        </p:nvSpPr>
        <p:spPr>
          <a:xfrm>
            <a:off x="450671" y="2847683"/>
            <a:ext cx="8214492" cy="3318882"/>
          </a:xfrm>
        </p:spPr>
        <p:txBody>
          <a:bodyPr>
            <a:normAutofit/>
          </a:bodyPr>
          <a:lstStyle/>
          <a:p>
            <a:r>
              <a:rPr lang="en-US" sz="2800" dirty="0">
                <a:solidFill>
                  <a:srgbClr val="0000FF"/>
                </a:solidFill>
              </a:rPr>
              <a:t>Granulocyte Macrophage Colony Stimulating Factor </a:t>
            </a:r>
            <a:endParaRPr lang="en-US" sz="2800" dirty="0" smtClean="0">
              <a:solidFill>
                <a:srgbClr val="0000FF"/>
              </a:solidFill>
            </a:endParaRPr>
          </a:p>
          <a:p>
            <a:r>
              <a:rPr lang="en-US" sz="2400" dirty="0" smtClean="0">
                <a:solidFill>
                  <a:srgbClr val="0000FF"/>
                </a:solidFill>
              </a:rPr>
              <a:t>(</a:t>
            </a:r>
            <a:r>
              <a:rPr lang="en-US" sz="2400" dirty="0">
                <a:solidFill>
                  <a:srgbClr val="0000FF"/>
                </a:solidFill>
              </a:rPr>
              <a:t>GM-CSF</a:t>
            </a:r>
            <a:r>
              <a:rPr lang="en-US" sz="2400" dirty="0" smtClean="0">
                <a:solidFill>
                  <a:srgbClr val="0000FF"/>
                </a:solidFill>
              </a:rPr>
              <a:t>)</a:t>
            </a:r>
          </a:p>
          <a:p>
            <a:r>
              <a:rPr lang="en-US" sz="2400" baseline="30000" dirty="0" err="1">
                <a:solidFill>
                  <a:srgbClr val="000000"/>
                </a:solidFill>
                <a:latin typeface="BookAntiqua"/>
              </a:rPr>
              <a:t>Meisel</a:t>
            </a:r>
            <a:r>
              <a:rPr lang="en-US" sz="2400" baseline="30000" dirty="0">
                <a:solidFill>
                  <a:srgbClr val="000000"/>
                </a:solidFill>
                <a:latin typeface="BookAntiqua"/>
              </a:rPr>
              <a:t>, C. et al. (2009) </a:t>
            </a:r>
            <a:r>
              <a:rPr lang="en-US" sz="2400" baseline="30000" dirty="0" smtClean="0">
                <a:solidFill>
                  <a:srgbClr val="000000"/>
                </a:solidFill>
                <a:latin typeface="BookAntiqua"/>
              </a:rPr>
              <a:t>G. </a:t>
            </a:r>
            <a:r>
              <a:rPr lang="en-US" sz="2400" baseline="30000" dirty="0">
                <a:solidFill>
                  <a:srgbClr val="000000"/>
                </a:solidFill>
                <a:latin typeface="BookAntiqua"/>
              </a:rPr>
              <a:t>Am. J. </a:t>
            </a:r>
            <a:r>
              <a:rPr lang="en-US" sz="2400" baseline="30000" dirty="0" err="1">
                <a:solidFill>
                  <a:srgbClr val="000000"/>
                </a:solidFill>
                <a:latin typeface="BookAntiqua"/>
              </a:rPr>
              <a:t>Respir</a:t>
            </a:r>
            <a:r>
              <a:rPr lang="en-US" sz="2400" baseline="30000" dirty="0">
                <a:solidFill>
                  <a:srgbClr val="000000"/>
                </a:solidFill>
                <a:latin typeface="BookAntiqua"/>
              </a:rPr>
              <a:t>. Crit. Care Med. 180, 640–648</a:t>
            </a:r>
            <a:endParaRPr lang="en-US" sz="2400" dirty="0">
              <a:solidFill>
                <a:srgbClr val="0000FF"/>
              </a:solidFill>
            </a:endParaRPr>
          </a:p>
        </p:txBody>
      </p:sp>
    </p:spTree>
    <p:extLst>
      <p:ext uri="{BB962C8B-B14F-4D97-AF65-F5344CB8AC3E}">
        <p14:creationId xmlns:p14="http://schemas.microsoft.com/office/powerpoint/2010/main" val="2903906515"/>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rgbClr val="0000FF"/>
                </a:solidFill>
              </a:rPr>
              <a:t>Granulocyte Macrophage Colony Stimulating Factor </a:t>
            </a:r>
            <a:br>
              <a:rPr lang="en-US" sz="2800" dirty="0">
                <a:solidFill>
                  <a:srgbClr val="0000FF"/>
                </a:solidFill>
              </a:rPr>
            </a:br>
            <a:r>
              <a:rPr lang="en-US" sz="2800" dirty="0">
                <a:solidFill>
                  <a:srgbClr val="0000FF"/>
                </a:solidFill>
              </a:rPr>
              <a:t>(GM-CSF)</a:t>
            </a:r>
            <a:br>
              <a:rPr lang="en-US" sz="2800" dirty="0">
                <a:solidFill>
                  <a:srgbClr val="0000FF"/>
                </a:solidFill>
              </a:rPr>
            </a:br>
            <a:endParaRPr lang="en-US" sz="2800" dirty="0"/>
          </a:p>
        </p:txBody>
      </p:sp>
      <p:sp>
        <p:nvSpPr>
          <p:cNvPr id="3" name="Content Placeholder 2"/>
          <p:cNvSpPr>
            <a:spLocks noGrp="1"/>
          </p:cNvSpPr>
          <p:nvPr>
            <p:ph idx="1"/>
          </p:nvPr>
        </p:nvSpPr>
        <p:spPr/>
        <p:txBody>
          <a:bodyPr>
            <a:normAutofit fontScale="85000" lnSpcReduction="20000"/>
          </a:bodyPr>
          <a:lstStyle/>
          <a:p>
            <a:pPr algn="just"/>
            <a:r>
              <a:rPr lang="en-US" dirty="0"/>
              <a:t>GM-CSF is a promising cytokine which has the potential to improve immune paralysis in septic patient. </a:t>
            </a:r>
            <a:endParaRPr lang="en-US" dirty="0" smtClean="0"/>
          </a:p>
          <a:p>
            <a:pPr marL="0" indent="0" algn="just">
              <a:buNone/>
            </a:pPr>
            <a:endParaRPr lang="en-US" dirty="0" smtClean="0"/>
          </a:p>
          <a:p>
            <a:pPr algn="just"/>
            <a:r>
              <a:rPr lang="en-US" dirty="0" smtClean="0"/>
              <a:t>(1) Defective </a:t>
            </a:r>
            <a:r>
              <a:rPr lang="en-US" dirty="0" err="1"/>
              <a:t>neutrophilic</a:t>
            </a:r>
            <a:r>
              <a:rPr lang="en-US" dirty="0"/>
              <a:t> function, including bacterial </a:t>
            </a:r>
            <a:r>
              <a:rPr lang="en-US" dirty="0" smtClean="0"/>
              <a:t>clearance,(2) </a:t>
            </a:r>
            <a:r>
              <a:rPr lang="en-US" dirty="0"/>
              <a:t>R</a:t>
            </a:r>
            <a:r>
              <a:rPr lang="en-US" dirty="0" smtClean="0"/>
              <a:t>educed </a:t>
            </a:r>
            <a:r>
              <a:rPr lang="en-US" dirty="0"/>
              <a:t>reactive oxygen species production </a:t>
            </a:r>
            <a:r>
              <a:rPr lang="en-US" dirty="0" smtClean="0"/>
              <a:t>and(3)  </a:t>
            </a:r>
            <a:r>
              <a:rPr lang="en-US" dirty="0"/>
              <a:t>R</a:t>
            </a:r>
            <a:r>
              <a:rPr lang="en-US" dirty="0" smtClean="0"/>
              <a:t>educed </a:t>
            </a:r>
            <a:r>
              <a:rPr lang="en-US" dirty="0" err="1"/>
              <a:t>chemotaxis</a:t>
            </a:r>
            <a:r>
              <a:rPr lang="en-US" dirty="0"/>
              <a:t>, the first line of </a:t>
            </a:r>
            <a:r>
              <a:rPr lang="en-US" dirty="0" err="1"/>
              <a:t>defence</a:t>
            </a:r>
            <a:r>
              <a:rPr lang="en-US" dirty="0"/>
              <a:t> in control of invading pathogens is one of the most important aspect of immune paralysis. </a:t>
            </a:r>
            <a:endParaRPr lang="en-US" dirty="0" smtClean="0"/>
          </a:p>
          <a:p>
            <a:pPr algn="just"/>
            <a:endParaRPr lang="en-US" dirty="0" smtClean="0"/>
          </a:p>
          <a:p>
            <a:pPr algn="just"/>
            <a:r>
              <a:rPr lang="en-US" dirty="0" smtClean="0"/>
              <a:t>This </a:t>
            </a:r>
            <a:r>
              <a:rPr lang="en-US" dirty="0"/>
              <a:t>leads to increased susceptibility towards secondary infections (nosocomial). </a:t>
            </a:r>
          </a:p>
          <a:p>
            <a:endParaRPr lang="en-US" dirty="0"/>
          </a:p>
        </p:txBody>
      </p:sp>
    </p:spTree>
    <p:extLst>
      <p:ext uri="{BB962C8B-B14F-4D97-AF65-F5344CB8AC3E}">
        <p14:creationId xmlns:p14="http://schemas.microsoft.com/office/powerpoint/2010/main" val="3936184307"/>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rgbClr val="0000FF"/>
                </a:solidFill>
              </a:rPr>
              <a:t>Granulocyte Macrophage Colony Stimulating Factor </a:t>
            </a:r>
            <a:br>
              <a:rPr lang="en-US" sz="2800" dirty="0">
                <a:solidFill>
                  <a:srgbClr val="0000FF"/>
                </a:solidFill>
              </a:rPr>
            </a:br>
            <a:r>
              <a:rPr lang="en-US" sz="2800" dirty="0">
                <a:solidFill>
                  <a:srgbClr val="0000FF"/>
                </a:solidFill>
              </a:rPr>
              <a:t>(GM-CSF)</a:t>
            </a:r>
            <a:br>
              <a:rPr lang="en-US" sz="2800" dirty="0">
                <a:solidFill>
                  <a:srgbClr val="0000FF"/>
                </a:solidFill>
              </a:rPr>
            </a:br>
            <a:endParaRPr lang="en-US" sz="2800" dirty="0"/>
          </a:p>
        </p:txBody>
      </p:sp>
      <p:sp>
        <p:nvSpPr>
          <p:cNvPr id="3" name="Content Placeholder 2"/>
          <p:cNvSpPr>
            <a:spLocks noGrp="1"/>
          </p:cNvSpPr>
          <p:nvPr>
            <p:ph idx="1"/>
          </p:nvPr>
        </p:nvSpPr>
        <p:spPr/>
        <p:txBody>
          <a:bodyPr>
            <a:normAutofit fontScale="70000" lnSpcReduction="20000"/>
          </a:bodyPr>
          <a:lstStyle/>
          <a:p>
            <a:pPr algn="just"/>
            <a:r>
              <a:rPr lang="en-US" dirty="0"/>
              <a:t>Apart from this, monocytes secrete decreased amounts of </a:t>
            </a:r>
            <a:r>
              <a:rPr lang="en-US" dirty="0" err="1"/>
              <a:t>proinflammatory</a:t>
            </a:r>
            <a:r>
              <a:rPr lang="en-US" dirty="0"/>
              <a:t> cytokines such as TNF-α and IL-6 and has impaired antigen presentation</a:t>
            </a:r>
            <a:r>
              <a:rPr lang="en-US" dirty="0" smtClean="0"/>
              <a:t>.</a:t>
            </a:r>
          </a:p>
          <a:p>
            <a:pPr marL="0" indent="0" algn="just">
              <a:buNone/>
            </a:pPr>
            <a:endParaRPr lang="en-US" dirty="0" smtClean="0"/>
          </a:p>
          <a:p>
            <a:pPr algn="just"/>
            <a:r>
              <a:rPr lang="en-US" b="1" i="1" dirty="0" smtClean="0"/>
              <a:t>The </a:t>
            </a:r>
            <a:r>
              <a:rPr lang="en-US" b="1" i="1" dirty="0"/>
              <a:t>use of GM-CSF in phase II trials showed </a:t>
            </a:r>
            <a:r>
              <a:rPr lang="en-US" b="1" i="1" dirty="0" smtClean="0"/>
              <a:t>that</a:t>
            </a:r>
            <a:r>
              <a:rPr lang="en-US" dirty="0" smtClean="0"/>
              <a:t>: </a:t>
            </a:r>
          </a:p>
          <a:p>
            <a:pPr marL="0" indent="0" algn="just">
              <a:buNone/>
            </a:pPr>
            <a:r>
              <a:rPr lang="en-US" dirty="0" smtClean="0"/>
              <a:t>(1) There </a:t>
            </a:r>
            <a:r>
              <a:rPr lang="en-US" dirty="0"/>
              <a:t>is robust enhancement of </a:t>
            </a:r>
            <a:r>
              <a:rPr lang="en-US" dirty="0" err="1"/>
              <a:t>neutophil</a:t>
            </a:r>
            <a:r>
              <a:rPr lang="en-US" dirty="0"/>
              <a:t> numbers </a:t>
            </a:r>
          </a:p>
          <a:p>
            <a:pPr marL="0" indent="0" algn="just">
              <a:buNone/>
            </a:pPr>
            <a:r>
              <a:rPr lang="en-US" dirty="0" smtClean="0"/>
              <a:t>(2) Boosting </a:t>
            </a:r>
            <a:r>
              <a:rPr lang="en-US" dirty="0"/>
              <a:t>of pathogen clearance, leading to </a:t>
            </a:r>
            <a:endParaRPr lang="en-US" dirty="0" smtClean="0"/>
          </a:p>
          <a:p>
            <a:pPr marL="0" indent="0" algn="just">
              <a:buNone/>
            </a:pPr>
            <a:r>
              <a:rPr lang="en-US" dirty="0" smtClean="0"/>
              <a:t>(3) Reduced </a:t>
            </a:r>
            <a:r>
              <a:rPr lang="en-US" dirty="0"/>
              <a:t>severity of </a:t>
            </a:r>
            <a:r>
              <a:rPr lang="en-US" dirty="0" smtClean="0"/>
              <a:t>illness score</a:t>
            </a:r>
            <a:r>
              <a:rPr lang="en-US" dirty="0"/>
              <a:t>, </a:t>
            </a:r>
            <a:endParaRPr lang="en-US" dirty="0" smtClean="0"/>
          </a:p>
          <a:p>
            <a:pPr marL="0" indent="0" algn="just">
              <a:buNone/>
            </a:pPr>
            <a:r>
              <a:rPr lang="en-US" dirty="0" smtClean="0"/>
              <a:t>(4) Shortening </a:t>
            </a:r>
            <a:r>
              <a:rPr lang="en-US" dirty="0"/>
              <a:t>of time on mechanical ventilation </a:t>
            </a:r>
            <a:endParaRPr lang="en-US" dirty="0" smtClean="0"/>
          </a:p>
          <a:p>
            <a:pPr marL="0" indent="0" algn="just">
              <a:buNone/>
            </a:pPr>
            <a:r>
              <a:rPr lang="en-US" dirty="0" smtClean="0"/>
              <a:t>(5) Improved </a:t>
            </a:r>
            <a:r>
              <a:rPr lang="en-US" dirty="0" err="1"/>
              <a:t>proinflammatory</a:t>
            </a:r>
            <a:r>
              <a:rPr lang="en-US" dirty="0"/>
              <a:t> responses. </a:t>
            </a:r>
            <a:endParaRPr lang="en-US" dirty="0" smtClean="0"/>
          </a:p>
          <a:p>
            <a:pPr algn="just"/>
            <a:endParaRPr lang="en-US" dirty="0" smtClean="0"/>
          </a:p>
          <a:p>
            <a:pPr algn="just"/>
            <a:r>
              <a:rPr lang="en-US" dirty="0" smtClean="0"/>
              <a:t>GM</a:t>
            </a:r>
            <a:r>
              <a:rPr lang="en-US" dirty="0"/>
              <a:t>-CSF use in pediatric sepsis trials showed that improvement in TNF-α augmented activity decreased nosocomial infections </a:t>
            </a:r>
          </a:p>
          <a:p>
            <a:endParaRPr lang="en-US" dirty="0"/>
          </a:p>
        </p:txBody>
      </p:sp>
    </p:spTree>
    <p:extLst>
      <p:ext uri="{BB962C8B-B14F-4D97-AF65-F5344CB8AC3E}">
        <p14:creationId xmlns:p14="http://schemas.microsoft.com/office/powerpoint/2010/main" val="3169662956"/>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solidFill>
                  <a:srgbClr val="0000FF"/>
                </a:solidFill>
              </a:rPr>
              <a:t>Co-inhibitory cell surface molecules </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04105166"/>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Co-inhibitory cell surface molecules </a:t>
            </a:r>
          </a:p>
        </p:txBody>
      </p:sp>
      <p:sp>
        <p:nvSpPr>
          <p:cNvPr id="3" name="Content Placeholder 2"/>
          <p:cNvSpPr>
            <a:spLocks noGrp="1"/>
          </p:cNvSpPr>
          <p:nvPr>
            <p:ph idx="1"/>
          </p:nvPr>
        </p:nvSpPr>
        <p:spPr/>
        <p:txBody>
          <a:bodyPr>
            <a:normAutofit lnSpcReduction="10000"/>
          </a:bodyPr>
          <a:lstStyle/>
          <a:p>
            <a:pPr algn="just"/>
            <a:r>
              <a:rPr lang="en-US" dirty="0"/>
              <a:t>A new group of immune regulatory molecules known as co-inhibitory cell surface molecule family is of great interest in management of sepsis related immune paralysis. </a:t>
            </a:r>
            <a:endParaRPr lang="en-US" dirty="0" smtClean="0"/>
          </a:p>
          <a:p>
            <a:pPr algn="just"/>
            <a:endParaRPr lang="en-US" dirty="0"/>
          </a:p>
          <a:p>
            <a:pPr algn="just"/>
            <a:r>
              <a:rPr lang="en-US" dirty="0" smtClean="0"/>
              <a:t>They </a:t>
            </a:r>
            <a:r>
              <a:rPr lang="en-US" dirty="0"/>
              <a:t>have been considered </a:t>
            </a:r>
            <a:r>
              <a:rPr lang="en-US" i="1" dirty="0">
                <a:solidFill>
                  <a:srgbClr val="0000FF"/>
                </a:solidFill>
              </a:rPr>
              <a:t>negative regulators</a:t>
            </a:r>
            <a:r>
              <a:rPr lang="en-US" dirty="0"/>
              <a:t> of T cell receptor mediated activation and cytokine release </a:t>
            </a:r>
            <a:r>
              <a:rPr lang="en-US" i="1" dirty="0">
                <a:solidFill>
                  <a:srgbClr val="FF0000"/>
                </a:solidFill>
              </a:rPr>
              <a:t>(adaptive immunity). </a:t>
            </a:r>
          </a:p>
          <a:p>
            <a:endParaRPr lang="en-US" dirty="0"/>
          </a:p>
        </p:txBody>
      </p:sp>
    </p:spTree>
    <p:extLst>
      <p:ext uri="{BB962C8B-B14F-4D97-AF65-F5344CB8AC3E}">
        <p14:creationId xmlns:p14="http://schemas.microsoft.com/office/powerpoint/2010/main" val="9226293"/>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0000FF"/>
                </a:solidFill>
              </a:rPr>
              <a:t>(1) Programmed </a:t>
            </a:r>
            <a:r>
              <a:rPr lang="en-US" dirty="0">
                <a:solidFill>
                  <a:srgbClr val="0000FF"/>
                </a:solidFill>
              </a:rPr>
              <a:t>Cell Death -1 (PD)-1 and PD receptor ligand -1 (PD-L1)  </a:t>
            </a:r>
          </a:p>
        </p:txBody>
      </p:sp>
      <p:sp>
        <p:nvSpPr>
          <p:cNvPr id="5" name="Subtitle 4"/>
          <p:cNvSpPr>
            <a:spLocks noGrp="1"/>
          </p:cNvSpPr>
          <p:nvPr>
            <p:ph type="subTitle" idx="1"/>
          </p:nvPr>
        </p:nvSpPr>
        <p:spPr/>
        <p:txBody>
          <a:bodyPr>
            <a:normAutofit/>
          </a:bodyPr>
          <a:lstStyle/>
          <a:p>
            <a:r>
              <a:rPr lang="en-US" sz="2800" baseline="30000" dirty="0" err="1">
                <a:solidFill>
                  <a:srgbClr val="000000"/>
                </a:solidFill>
                <a:latin typeface="BookAntiqua"/>
              </a:rPr>
              <a:t>Topalian</a:t>
            </a:r>
            <a:r>
              <a:rPr lang="en-US" sz="2800" baseline="30000" dirty="0">
                <a:solidFill>
                  <a:srgbClr val="000000"/>
                </a:solidFill>
                <a:latin typeface="BookAntiqua"/>
              </a:rPr>
              <a:t>, S.L. et al. (2012</a:t>
            </a:r>
            <a:r>
              <a:rPr lang="en-US" sz="2800" baseline="30000" dirty="0" smtClean="0">
                <a:solidFill>
                  <a:srgbClr val="000000"/>
                </a:solidFill>
                <a:latin typeface="BookAntiqua"/>
              </a:rPr>
              <a:t>). </a:t>
            </a:r>
            <a:r>
              <a:rPr lang="en-US" sz="2800" baseline="30000" dirty="0">
                <a:solidFill>
                  <a:srgbClr val="000000"/>
                </a:solidFill>
                <a:latin typeface="BookAntiqua"/>
              </a:rPr>
              <a:t>N. Engl. J. Med. 366, 2443–</a:t>
            </a:r>
            <a:r>
              <a:rPr lang="en-US" sz="2800" baseline="30000" dirty="0" smtClean="0">
                <a:solidFill>
                  <a:srgbClr val="000000"/>
                </a:solidFill>
                <a:latin typeface="BookAntiqua"/>
              </a:rPr>
              <a:t>2454</a:t>
            </a:r>
          </a:p>
          <a:p>
            <a:r>
              <a:rPr lang="en-US" sz="2800" baseline="30000" dirty="0">
                <a:solidFill>
                  <a:srgbClr val="000000"/>
                </a:solidFill>
                <a:latin typeface="BookAntiqua"/>
              </a:rPr>
              <a:t>Chang, K.C. et al. (2013</a:t>
            </a:r>
            <a:r>
              <a:rPr lang="en-US" sz="2800" baseline="30000" dirty="0" smtClean="0">
                <a:solidFill>
                  <a:srgbClr val="000000"/>
                </a:solidFill>
                <a:latin typeface="BookAntiqua"/>
              </a:rPr>
              <a:t>). </a:t>
            </a:r>
            <a:r>
              <a:rPr lang="en-US" sz="2800" baseline="30000" dirty="0">
                <a:solidFill>
                  <a:srgbClr val="000000"/>
                </a:solidFill>
                <a:latin typeface="BookAntiqua"/>
              </a:rPr>
              <a:t>Crit. Care 17, </a:t>
            </a:r>
            <a:r>
              <a:rPr lang="en-US" sz="2800" baseline="30000" dirty="0" smtClean="0">
                <a:solidFill>
                  <a:srgbClr val="000000"/>
                </a:solidFill>
                <a:latin typeface="BookAntiqua"/>
              </a:rPr>
              <a:t>R85</a:t>
            </a:r>
          </a:p>
          <a:p>
            <a:r>
              <a:rPr lang="en-US" sz="2800" baseline="30000" dirty="0">
                <a:solidFill>
                  <a:srgbClr val="000000"/>
                </a:solidFill>
                <a:latin typeface="BookAntiqua"/>
              </a:rPr>
              <a:t>Zhu, W. et al. (2013) </a:t>
            </a:r>
            <a:r>
              <a:rPr lang="en-US" sz="2800" baseline="30000" dirty="0" smtClean="0">
                <a:solidFill>
                  <a:srgbClr val="000000"/>
                </a:solidFill>
                <a:latin typeface="BookAntiqua"/>
              </a:rPr>
              <a:t> </a:t>
            </a:r>
            <a:r>
              <a:rPr lang="en-US" sz="2800" baseline="30000" dirty="0">
                <a:solidFill>
                  <a:srgbClr val="000000"/>
                </a:solidFill>
                <a:latin typeface="BookAntiqua"/>
              </a:rPr>
              <a:t>Mediators </a:t>
            </a:r>
            <a:r>
              <a:rPr lang="en-US" sz="2800" baseline="30000" dirty="0" err="1">
                <a:solidFill>
                  <a:srgbClr val="000000"/>
                </a:solidFill>
                <a:latin typeface="BookAntiqua"/>
              </a:rPr>
              <a:t>Inflamm</a:t>
            </a:r>
            <a:r>
              <a:rPr lang="en-US" sz="2800" baseline="30000" dirty="0">
                <a:solidFill>
                  <a:srgbClr val="000000"/>
                </a:solidFill>
                <a:latin typeface="BookAntiqua"/>
              </a:rPr>
              <a:t>. 2013, 361501</a:t>
            </a:r>
            <a:endParaRPr lang="en-US" sz="2800" dirty="0"/>
          </a:p>
        </p:txBody>
      </p:sp>
    </p:spTree>
    <p:extLst>
      <p:ext uri="{BB962C8B-B14F-4D97-AF65-F5344CB8AC3E}">
        <p14:creationId xmlns:p14="http://schemas.microsoft.com/office/powerpoint/2010/main" val="2677114758"/>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0000FF"/>
                </a:solidFill>
              </a:rPr>
              <a:t>Programmed Cell Death -1 (PD)-1 and PD receptor ligand -1 (PD-L1)</a:t>
            </a:r>
            <a:r>
              <a:rPr lang="en-US" dirty="0">
                <a:solidFill>
                  <a:srgbClr val="0000FF"/>
                </a:solidFill>
              </a:rPr>
              <a:t>  </a:t>
            </a:r>
            <a:endParaRPr lang="en-US" dirty="0"/>
          </a:p>
        </p:txBody>
      </p:sp>
      <p:sp>
        <p:nvSpPr>
          <p:cNvPr id="3" name="Content Placeholder 2"/>
          <p:cNvSpPr>
            <a:spLocks noGrp="1"/>
          </p:cNvSpPr>
          <p:nvPr>
            <p:ph idx="1"/>
          </p:nvPr>
        </p:nvSpPr>
        <p:spPr/>
        <p:txBody>
          <a:bodyPr>
            <a:normAutofit lnSpcReduction="10000"/>
          </a:bodyPr>
          <a:lstStyle/>
          <a:p>
            <a:pPr algn="just"/>
            <a:r>
              <a:rPr lang="en-US" sz="4000" baseline="30000" dirty="0">
                <a:solidFill>
                  <a:srgbClr val="000000"/>
                </a:solidFill>
                <a:latin typeface="BookAntiqua"/>
              </a:rPr>
              <a:t>In animal models, PD-1 deficient mice were shown to </a:t>
            </a:r>
            <a:r>
              <a:rPr lang="en-US" sz="4000" baseline="30000" dirty="0" smtClean="0">
                <a:solidFill>
                  <a:srgbClr val="000000"/>
                </a:solidFill>
                <a:latin typeface="BookAntiqua"/>
              </a:rPr>
              <a:t>have:</a:t>
            </a:r>
          </a:p>
          <a:p>
            <a:pPr marL="0" indent="0" algn="just">
              <a:buNone/>
            </a:pPr>
            <a:r>
              <a:rPr lang="en-US" sz="4000" baseline="30000" dirty="0" smtClean="0">
                <a:solidFill>
                  <a:srgbClr val="000000"/>
                </a:solidFill>
                <a:latin typeface="BookAntiqua"/>
                <a:sym typeface="Wingdings"/>
              </a:rPr>
              <a:t>  (1)</a:t>
            </a:r>
            <a:r>
              <a:rPr lang="en-US" sz="4000" baseline="30000" dirty="0" smtClean="0">
                <a:solidFill>
                  <a:srgbClr val="000000"/>
                </a:solidFill>
                <a:latin typeface="BookAntiqua"/>
              </a:rPr>
              <a:t> </a:t>
            </a:r>
            <a:r>
              <a:rPr lang="en-US" sz="4000" baseline="30000" dirty="0">
                <a:solidFill>
                  <a:srgbClr val="000000"/>
                </a:solidFill>
                <a:latin typeface="BookAntiqua"/>
              </a:rPr>
              <a:t>L</a:t>
            </a:r>
            <a:r>
              <a:rPr lang="en-US" sz="4000" baseline="30000" dirty="0" smtClean="0">
                <a:solidFill>
                  <a:srgbClr val="000000"/>
                </a:solidFill>
                <a:latin typeface="BookAntiqua"/>
              </a:rPr>
              <a:t>ower </a:t>
            </a:r>
            <a:r>
              <a:rPr lang="en-US" sz="4000" baseline="30000" dirty="0">
                <a:solidFill>
                  <a:srgbClr val="000000"/>
                </a:solidFill>
                <a:latin typeface="BookAntiqua"/>
              </a:rPr>
              <a:t>bacterial </a:t>
            </a:r>
            <a:r>
              <a:rPr lang="en-US" sz="4000" baseline="30000" dirty="0" smtClean="0">
                <a:solidFill>
                  <a:srgbClr val="000000"/>
                </a:solidFill>
                <a:latin typeface="BookAntiqua"/>
              </a:rPr>
              <a:t>load</a:t>
            </a:r>
          </a:p>
          <a:p>
            <a:pPr marL="0" indent="0" algn="just">
              <a:buNone/>
            </a:pPr>
            <a:r>
              <a:rPr lang="en-US" sz="4000" baseline="30000" dirty="0" smtClean="0">
                <a:solidFill>
                  <a:srgbClr val="000000"/>
                </a:solidFill>
                <a:latin typeface="BookAntiqua"/>
              </a:rPr>
              <a:t>  (2) Robust </a:t>
            </a:r>
            <a:r>
              <a:rPr lang="en-US" sz="4000" baseline="30000" dirty="0">
                <a:solidFill>
                  <a:srgbClr val="000000"/>
                </a:solidFill>
                <a:latin typeface="BookAntiqua"/>
              </a:rPr>
              <a:t>anti inflammatory </a:t>
            </a:r>
            <a:r>
              <a:rPr lang="en-US" sz="4000" baseline="30000" dirty="0" smtClean="0">
                <a:solidFill>
                  <a:srgbClr val="000000"/>
                </a:solidFill>
                <a:latin typeface="BookAntiqua"/>
              </a:rPr>
              <a:t>responses</a:t>
            </a:r>
          </a:p>
          <a:p>
            <a:pPr marL="0" indent="0" algn="just">
              <a:buNone/>
            </a:pPr>
            <a:r>
              <a:rPr lang="en-US" sz="4000" baseline="30000" dirty="0">
                <a:solidFill>
                  <a:srgbClr val="000000"/>
                </a:solidFill>
                <a:latin typeface="BookAntiqua"/>
              </a:rPr>
              <a:t> </a:t>
            </a:r>
            <a:r>
              <a:rPr lang="en-US" sz="4000" baseline="30000" dirty="0" smtClean="0">
                <a:solidFill>
                  <a:srgbClr val="000000"/>
                </a:solidFill>
                <a:latin typeface="BookAntiqua"/>
              </a:rPr>
              <a:t>(3) Were </a:t>
            </a:r>
            <a:r>
              <a:rPr lang="en-US" sz="4000" baseline="30000" dirty="0">
                <a:solidFill>
                  <a:srgbClr val="000000"/>
                </a:solidFill>
                <a:latin typeface="BookAntiqua"/>
              </a:rPr>
              <a:t>protected from sepsis related mortality/morbidity. </a:t>
            </a:r>
            <a:endParaRPr lang="en-US" sz="4000" baseline="30000" dirty="0" smtClean="0">
              <a:solidFill>
                <a:srgbClr val="000000"/>
              </a:solidFill>
              <a:latin typeface="BookAntiqua"/>
            </a:endParaRPr>
          </a:p>
          <a:p>
            <a:pPr algn="just"/>
            <a:endParaRPr lang="en-US" sz="4000" baseline="30000" dirty="0">
              <a:solidFill>
                <a:srgbClr val="000000"/>
              </a:solidFill>
              <a:latin typeface="BookAntiqua"/>
            </a:endParaRPr>
          </a:p>
          <a:p>
            <a:pPr algn="just"/>
            <a:r>
              <a:rPr lang="en-US" sz="4000" baseline="30000" dirty="0" smtClean="0">
                <a:solidFill>
                  <a:srgbClr val="000000"/>
                </a:solidFill>
                <a:latin typeface="BookAntiqua"/>
              </a:rPr>
              <a:t>These </a:t>
            </a:r>
            <a:r>
              <a:rPr lang="en-US" sz="4000" baseline="30000" dirty="0">
                <a:solidFill>
                  <a:srgbClr val="000000"/>
                </a:solidFill>
                <a:latin typeface="BookAntiqua"/>
              </a:rPr>
              <a:t>same effects were shown </a:t>
            </a:r>
            <a:r>
              <a:rPr lang="en-US" sz="4000" baseline="30000" dirty="0" smtClean="0">
                <a:solidFill>
                  <a:srgbClr val="000000"/>
                </a:solidFill>
                <a:latin typeface="BookAntiqua"/>
              </a:rPr>
              <a:t>when </a:t>
            </a:r>
            <a:r>
              <a:rPr lang="en-US" sz="4000" baseline="30000" dirty="0">
                <a:solidFill>
                  <a:srgbClr val="000000"/>
                </a:solidFill>
                <a:latin typeface="BookAntiqua"/>
              </a:rPr>
              <a:t>septic animals were treated with neutralizing antibody to PD-1 leading to decreased lymphocyte apoptosis. </a:t>
            </a:r>
            <a:endParaRPr lang="en-US" sz="4000" dirty="0"/>
          </a:p>
        </p:txBody>
      </p:sp>
    </p:spTree>
    <p:extLst>
      <p:ext uri="{BB962C8B-B14F-4D97-AF65-F5344CB8AC3E}">
        <p14:creationId xmlns:p14="http://schemas.microsoft.com/office/powerpoint/2010/main" val="4031450212"/>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0000FF"/>
                </a:solidFill>
              </a:rPr>
              <a:t>Programmed Cell Death -1 (PD)-1 and PD receptor ligand -1 (PD-L1)</a:t>
            </a:r>
            <a:r>
              <a:rPr lang="en-US" dirty="0">
                <a:solidFill>
                  <a:srgbClr val="0000FF"/>
                </a:solidFill>
              </a:rPr>
              <a:t>  </a:t>
            </a:r>
            <a:endParaRPr lang="en-US" dirty="0"/>
          </a:p>
        </p:txBody>
      </p:sp>
      <p:sp>
        <p:nvSpPr>
          <p:cNvPr id="3" name="Content Placeholder 2"/>
          <p:cNvSpPr>
            <a:spLocks noGrp="1"/>
          </p:cNvSpPr>
          <p:nvPr>
            <p:ph idx="1"/>
          </p:nvPr>
        </p:nvSpPr>
        <p:spPr/>
        <p:txBody>
          <a:bodyPr>
            <a:normAutofit/>
          </a:bodyPr>
          <a:lstStyle/>
          <a:p>
            <a:pPr algn="just"/>
            <a:r>
              <a:rPr lang="en-US" sz="4000" baseline="30000" dirty="0">
                <a:solidFill>
                  <a:srgbClr val="000000"/>
                </a:solidFill>
                <a:latin typeface="BookAntiqua"/>
              </a:rPr>
              <a:t>The evidence that circulating PD-1 and PD-L1 concentrations in severe sepsis and trauma patients also sheds light on the fact that these can also be used as biomarkers in assessing immune paralytic state. </a:t>
            </a:r>
            <a:endParaRPr lang="en-US" sz="4000" dirty="0"/>
          </a:p>
        </p:txBody>
      </p:sp>
    </p:spTree>
    <p:extLst>
      <p:ext uri="{BB962C8B-B14F-4D97-AF65-F5344CB8AC3E}">
        <p14:creationId xmlns:p14="http://schemas.microsoft.com/office/powerpoint/2010/main" val="831180141"/>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2130425"/>
            <a:ext cx="9144000" cy="1470025"/>
          </a:xfrm>
        </p:spPr>
        <p:txBody>
          <a:bodyPr>
            <a:normAutofit fontScale="90000"/>
          </a:bodyPr>
          <a:lstStyle/>
          <a:p>
            <a:r>
              <a:rPr lang="en-US" sz="3600" dirty="0" smtClean="0">
                <a:solidFill>
                  <a:srgbClr val="0000FF"/>
                </a:solidFill>
              </a:rPr>
              <a:t>(2) B </a:t>
            </a:r>
            <a:r>
              <a:rPr lang="en-US" sz="3600" dirty="0">
                <a:solidFill>
                  <a:srgbClr val="0000FF"/>
                </a:solidFill>
              </a:rPr>
              <a:t>and </a:t>
            </a:r>
            <a:r>
              <a:rPr lang="en-US" sz="3600" dirty="0" smtClean="0">
                <a:solidFill>
                  <a:srgbClr val="0000FF"/>
                </a:solidFill>
              </a:rPr>
              <a:t>T lymphocyte attenuator( BTLA</a:t>
            </a:r>
            <a:r>
              <a:rPr lang="en-US" sz="3600" dirty="0">
                <a:solidFill>
                  <a:srgbClr val="0000FF"/>
                </a:solidFill>
              </a:rPr>
              <a:t>) </a:t>
            </a:r>
            <a:r>
              <a:rPr lang="en-US" sz="3600" dirty="0" smtClean="0">
                <a:solidFill>
                  <a:srgbClr val="0000FF"/>
                </a:solidFill>
              </a:rPr>
              <a:t>and CTLA</a:t>
            </a:r>
            <a:r>
              <a:rPr lang="en-US" sz="3600" dirty="0">
                <a:solidFill>
                  <a:srgbClr val="0000FF"/>
                </a:solidFill>
              </a:rPr>
              <a:t>-4</a:t>
            </a:r>
            <a:r>
              <a:rPr lang="en-US" dirty="0"/>
              <a:t>  </a:t>
            </a:r>
          </a:p>
        </p:txBody>
      </p:sp>
      <p:sp>
        <p:nvSpPr>
          <p:cNvPr id="4" name="Subtitle 3"/>
          <p:cNvSpPr>
            <a:spLocks noGrp="1"/>
          </p:cNvSpPr>
          <p:nvPr>
            <p:ph type="subTitle" idx="1"/>
          </p:nvPr>
        </p:nvSpPr>
        <p:spPr/>
        <p:txBody>
          <a:bodyPr>
            <a:normAutofit/>
          </a:bodyPr>
          <a:lstStyle/>
          <a:p>
            <a:endParaRPr lang="en-US" sz="2800" i="1" dirty="0"/>
          </a:p>
        </p:txBody>
      </p:sp>
    </p:spTree>
    <p:extLst>
      <p:ext uri="{BB962C8B-B14F-4D97-AF65-F5344CB8AC3E}">
        <p14:creationId xmlns:p14="http://schemas.microsoft.com/office/powerpoint/2010/main" val="1034914616"/>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00FF"/>
                </a:solidFill>
              </a:rPr>
              <a:t>B and T lymphocyte attenuator (BTLA) </a:t>
            </a:r>
            <a:r>
              <a:rPr lang="en-US" sz="2800" dirty="0" smtClean="0">
                <a:solidFill>
                  <a:srgbClr val="0000FF"/>
                </a:solidFill>
              </a:rPr>
              <a:t>and </a:t>
            </a:r>
            <a:r>
              <a:rPr lang="en-US" sz="2800" dirty="0">
                <a:solidFill>
                  <a:srgbClr val="0000FF"/>
                </a:solidFill>
              </a:rPr>
              <a:t>CTLA-4</a:t>
            </a:r>
            <a:endParaRPr lang="en-US" sz="2800" dirty="0"/>
          </a:p>
        </p:txBody>
      </p:sp>
      <p:sp>
        <p:nvSpPr>
          <p:cNvPr id="3" name="Content Placeholder 2"/>
          <p:cNvSpPr>
            <a:spLocks noGrp="1"/>
          </p:cNvSpPr>
          <p:nvPr>
            <p:ph idx="1"/>
          </p:nvPr>
        </p:nvSpPr>
        <p:spPr/>
        <p:txBody>
          <a:bodyPr>
            <a:noAutofit/>
          </a:bodyPr>
          <a:lstStyle/>
          <a:p>
            <a:pPr algn="just"/>
            <a:r>
              <a:rPr lang="en-US" sz="3600" baseline="30000" dirty="0">
                <a:solidFill>
                  <a:srgbClr val="000000"/>
                </a:solidFill>
                <a:latin typeface="BookAntiqua"/>
              </a:rPr>
              <a:t>Expression of CTLA-4 increases on CD4+/CD8+ and regulatory T cells in the </a:t>
            </a:r>
            <a:r>
              <a:rPr lang="en-US" sz="3600" baseline="30000" dirty="0" err="1">
                <a:solidFill>
                  <a:srgbClr val="000000"/>
                </a:solidFill>
                <a:latin typeface="BookAntiqua"/>
              </a:rPr>
              <a:t>cecal</a:t>
            </a:r>
            <a:r>
              <a:rPr lang="en-US" sz="3600" baseline="30000" dirty="0">
                <a:solidFill>
                  <a:srgbClr val="000000"/>
                </a:solidFill>
                <a:latin typeface="BookAntiqua"/>
              </a:rPr>
              <a:t> ligation and puncture (CLP) animal sepsis model and the use of anti CTLA-4 treatment was associated with overall improvement in sepsis related lymphocyte apoptosis and survival in secondary fungal infection in immunosuppressed mice</a:t>
            </a:r>
            <a:r>
              <a:rPr lang="en-US" sz="3600" baseline="30000" dirty="0" smtClean="0">
                <a:solidFill>
                  <a:srgbClr val="000000"/>
                </a:solidFill>
                <a:latin typeface="BookAntiqua"/>
              </a:rPr>
              <a:t>.</a:t>
            </a:r>
          </a:p>
          <a:p>
            <a:pPr algn="just"/>
            <a:r>
              <a:rPr lang="en-US" sz="3600" baseline="30000" dirty="0" smtClean="0">
                <a:solidFill>
                  <a:srgbClr val="000000"/>
                </a:solidFill>
                <a:latin typeface="BookAntiqua"/>
              </a:rPr>
              <a:t>Anti </a:t>
            </a:r>
            <a:r>
              <a:rPr lang="en-US" sz="3600" baseline="30000" dirty="0">
                <a:solidFill>
                  <a:srgbClr val="000000"/>
                </a:solidFill>
                <a:latin typeface="BookAntiqua"/>
              </a:rPr>
              <a:t>BTLA, similarly was shown to improve survival in septic mouse model and in LPS induced </a:t>
            </a:r>
            <a:r>
              <a:rPr lang="en-US" sz="3600" baseline="30000" dirty="0" err="1">
                <a:solidFill>
                  <a:srgbClr val="000000"/>
                </a:solidFill>
                <a:latin typeface="BookAntiqua"/>
              </a:rPr>
              <a:t>endotoxic</a:t>
            </a:r>
            <a:r>
              <a:rPr lang="en-US" sz="3600" baseline="30000" dirty="0">
                <a:solidFill>
                  <a:srgbClr val="000000"/>
                </a:solidFill>
                <a:latin typeface="BookAntiqua"/>
              </a:rPr>
              <a:t> shock model. </a:t>
            </a:r>
            <a:endParaRPr lang="en-US" sz="3600" baseline="30000" dirty="0" smtClean="0">
              <a:solidFill>
                <a:srgbClr val="000000"/>
              </a:solidFill>
              <a:latin typeface="BookAntiqua"/>
            </a:endParaRPr>
          </a:p>
          <a:p>
            <a:pPr algn="just"/>
            <a:r>
              <a:rPr lang="en-US" sz="3600" baseline="30000" dirty="0" smtClean="0">
                <a:solidFill>
                  <a:srgbClr val="000000"/>
                </a:solidFill>
                <a:latin typeface="BookAntiqua"/>
              </a:rPr>
              <a:t>The </a:t>
            </a:r>
            <a:r>
              <a:rPr lang="en-US" sz="3600" baseline="30000" dirty="0">
                <a:solidFill>
                  <a:srgbClr val="000000"/>
                </a:solidFill>
                <a:latin typeface="BookAntiqua"/>
              </a:rPr>
              <a:t>increased BTLA expression on CD4+ T cells was shown to promote nosocomial infections and longer duration of hospital stay</a:t>
            </a:r>
            <a:r>
              <a:rPr lang="en-US" sz="3600" baseline="30000" dirty="0" smtClean="0">
                <a:solidFill>
                  <a:srgbClr val="000000"/>
                </a:solidFill>
                <a:latin typeface="BookAntiqua"/>
              </a:rPr>
              <a:t>.</a:t>
            </a:r>
          </a:p>
          <a:p>
            <a:pPr marL="0" indent="0" algn="just">
              <a:buNone/>
            </a:pPr>
            <a:r>
              <a:rPr lang="en-US" sz="2800" i="1" baseline="30000" dirty="0">
                <a:solidFill>
                  <a:srgbClr val="000000"/>
                </a:solidFill>
                <a:latin typeface="BookAntiqua"/>
              </a:rPr>
              <a:t>Hotchkiss, R.S. et al. (2013). Lancet Infect. Dis. 13, 260–268</a:t>
            </a:r>
            <a:endParaRPr lang="en-US" sz="2800" i="1" dirty="0"/>
          </a:p>
          <a:p>
            <a:pPr algn="just"/>
            <a:endParaRPr lang="en-US" sz="4000" dirty="0"/>
          </a:p>
        </p:txBody>
      </p:sp>
    </p:spTree>
    <p:extLst>
      <p:ext uri="{BB962C8B-B14F-4D97-AF65-F5344CB8AC3E}">
        <p14:creationId xmlns:p14="http://schemas.microsoft.com/office/powerpoint/2010/main" val="232685474"/>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Conclusion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60836869"/>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pPr algn="just"/>
            <a:r>
              <a:rPr lang="en-US" sz="4800" baseline="30000" dirty="0">
                <a:solidFill>
                  <a:srgbClr val="000000"/>
                </a:solidFill>
                <a:latin typeface="BookAntiqua"/>
              </a:rPr>
              <a:t>Sepsis is a dynamic state that encompass </a:t>
            </a:r>
            <a:r>
              <a:rPr lang="en-US" sz="4800" baseline="30000" dirty="0" err="1">
                <a:solidFill>
                  <a:srgbClr val="000000"/>
                </a:solidFill>
                <a:latin typeface="BookAntiqua"/>
              </a:rPr>
              <a:t>proinflammation</a:t>
            </a:r>
            <a:r>
              <a:rPr lang="en-US" sz="4800" baseline="30000" dirty="0">
                <a:solidFill>
                  <a:srgbClr val="000000"/>
                </a:solidFill>
                <a:latin typeface="BookAntiqua"/>
              </a:rPr>
              <a:t>, </a:t>
            </a:r>
            <a:r>
              <a:rPr lang="en-US" sz="4800" baseline="30000" dirty="0" err="1">
                <a:solidFill>
                  <a:srgbClr val="000000"/>
                </a:solidFill>
                <a:latin typeface="BookAntiqua"/>
              </a:rPr>
              <a:t>antiinflammation</a:t>
            </a:r>
            <a:r>
              <a:rPr lang="en-US" sz="4800" baseline="30000" dirty="0">
                <a:solidFill>
                  <a:srgbClr val="000000"/>
                </a:solidFill>
                <a:latin typeface="BookAntiqua"/>
              </a:rPr>
              <a:t> and immune paralysis that when </a:t>
            </a:r>
            <a:r>
              <a:rPr lang="en-US" sz="4800" baseline="30000" dirty="0" err="1">
                <a:solidFill>
                  <a:srgbClr val="000000"/>
                </a:solidFill>
                <a:latin typeface="BookAntiqua"/>
              </a:rPr>
              <a:t>dysregulated</a:t>
            </a:r>
            <a:r>
              <a:rPr lang="en-US" sz="4800" baseline="30000" dirty="0">
                <a:solidFill>
                  <a:srgbClr val="000000"/>
                </a:solidFill>
                <a:latin typeface="BookAntiqua"/>
              </a:rPr>
              <a:t>, lead to early or late mortality. The current sepsis guidelines have improved patient outcomes, helping treating physicians win a few battles, but never the war</a:t>
            </a:r>
            <a:r>
              <a:rPr lang="en-US" baseline="30000" dirty="0">
                <a:solidFill>
                  <a:srgbClr val="000000"/>
                </a:solidFill>
                <a:latin typeface="BookAntiqua"/>
              </a:rPr>
              <a:t>.</a:t>
            </a:r>
            <a:endParaRPr lang="en-US" dirty="0"/>
          </a:p>
        </p:txBody>
      </p:sp>
    </p:spTree>
    <p:extLst>
      <p:ext uri="{BB962C8B-B14F-4D97-AF65-F5344CB8AC3E}">
        <p14:creationId xmlns:p14="http://schemas.microsoft.com/office/powerpoint/2010/main" val="3940577277"/>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lgn="just"/>
            <a:r>
              <a:rPr lang="en-US" sz="4800" baseline="30000" dirty="0">
                <a:solidFill>
                  <a:srgbClr val="000000"/>
                </a:solidFill>
                <a:latin typeface="BookAntiqua"/>
              </a:rPr>
              <a:t>Timely use of rational antibiotics, lesser threshold for using using multiple antibiotics in the wake of severe uncontrolled sepsis along with intensive critical care support still forms the base of sepsis management in cirrhosis patients, together with aggressive source identification. </a:t>
            </a:r>
            <a:endParaRPr lang="en-US" sz="4800" dirty="0"/>
          </a:p>
        </p:txBody>
      </p:sp>
    </p:spTree>
    <p:extLst>
      <p:ext uri="{BB962C8B-B14F-4D97-AF65-F5344CB8AC3E}">
        <p14:creationId xmlns:p14="http://schemas.microsoft.com/office/powerpoint/2010/main" val="3427650660"/>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Autofit/>
          </a:bodyPr>
          <a:lstStyle/>
          <a:p>
            <a:pPr algn="just"/>
            <a:r>
              <a:rPr lang="en-US" sz="4400" baseline="30000" dirty="0">
                <a:solidFill>
                  <a:srgbClr val="000000"/>
                </a:solidFill>
                <a:latin typeface="BookAntiqua"/>
              </a:rPr>
              <a:t>When it comes to use of these novel agents in therapy against sepsis, we must first define the group that would receive maximum benefit from this therapy first, followed by ideal dosing and time for dosing. Even in general population with sepsis, these agents are still in the early blooming phase and their use in </a:t>
            </a:r>
            <a:r>
              <a:rPr lang="en-US" sz="4400" baseline="30000" dirty="0" err="1">
                <a:solidFill>
                  <a:srgbClr val="000000"/>
                </a:solidFill>
                <a:latin typeface="BookAntiqua"/>
              </a:rPr>
              <a:t>cirrhotics</a:t>
            </a:r>
            <a:r>
              <a:rPr lang="en-US" sz="4400" baseline="30000" dirty="0">
                <a:solidFill>
                  <a:srgbClr val="000000"/>
                </a:solidFill>
                <a:latin typeface="BookAntiqua"/>
              </a:rPr>
              <a:t> with severe sepsis is a matter that need to be seen, but one that could be worth waiting for.</a:t>
            </a:r>
            <a:endParaRPr lang="en-US" sz="4400" dirty="0"/>
          </a:p>
        </p:txBody>
      </p:sp>
    </p:spTree>
    <p:extLst>
      <p:ext uri="{BB962C8B-B14F-4D97-AF65-F5344CB8AC3E}">
        <p14:creationId xmlns:p14="http://schemas.microsoft.com/office/powerpoint/2010/main" val="3600495185"/>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Please Remember</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50397117"/>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Remember</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RPRs</a:t>
            </a:r>
          </a:p>
          <a:p>
            <a:r>
              <a:rPr lang="en-US" dirty="0" smtClean="0"/>
              <a:t>PAMPs</a:t>
            </a:r>
          </a:p>
          <a:p>
            <a:r>
              <a:rPr lang="en-US" dirty="0" smtClean="0"/>
              <a:t>TLRs</a:t>
            </a:r>
          </a:p>
          <a:p>
            <a:r>
              <a:rPr lang="en-US" dirty="0" smtClean="0"/>
              <a:t>RIG</a:t>
            </a:r>
          </a:p>
          <a:p>
            <a:r>
              <a:rPr lang="en-US" dirty="0" smtClean="0"/>
              <a:t>NOD</a:t>
            </a:r>
          </a:p>
          <a:p>
            <a:r>
              <a:rPr lang="en-US" dirty="0" smtClean="0"/>
              <a:t>CLRs</a:t>
            </a:r>
          </a:p>
          <a:p>
            <a:r>
              <a:rPr lang="en-US" dirty="0" smtClean="0"/>
              <a:t>AIMS</a:t>
            </a:r>
          </a:p>
          <a:p>
            <a:r>
              <a:rPr lang="en-US" dirty="0" smtClean="0"/>
              <a:t>NF-</a:t>
            </a:r>
            <a:r>
              <a:rPr lang="en-US" dirty="0" err="1" smtClean="0"/>
              <a:t>kB</a:t>
            </a:r>
            <a:endParaRPr lang="en-US" dirty="0" smtClean="0"/>
          </a:p>
          <a:p>
            <a:r>
              <a:rPr lang="en-US" dirty="0" smtClean="0"/>
              <a:t>MAPK</a:t>
            </a:r>
          </a:p>
          <a:p>
            <a:r>
              <a:rPr lang="en-US" dirty="0" smtClean="0"/>
              <a:t>INF-1</a:t>
            </a:r>
          </a:p>
          <a:p>
            <a:r>
              <a:rPr lang="en-US" dirty="0" smtClean="0"/>
              <a:t>DAMP</a:t>
            </a:r>
            <a:endParaRPr lang="en-US" dirty="0"/>
          </a:p>
        </p:txBody>
      </p:sp>
    </p:spTree>
    <p:extLst>
      <p:ext uri="{BB962C8B-B14F-4D97-AF65-F5344CB8AC3E}">
        <p14:creationId xmlns:p14="http://schemas.microsoft.com/office/powerpoint/2010/main" val="2921895637"/>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remember</a:t>
            </a:r>
            <a:endParaRPr lang="en-US" dirty="0"/>
          </a:p>
        </p:txBody>
      </p:sp>
      <p:sp>
        <p:nvSpPr>
          <p:cNvPr id="3" name="Content Placeholder 2"/>
          <p:cNvSpPr>
            <a:spLocks noGrp="1"/>
          </p:cNvSpPr>
          <p:nvPr>
            <p:ph idx="1"/>
          </p:nvPr>
        </p:nvSpPr>
        <p:spPr/>
        <p:txBody>
          <a:bodyPr/>
          <a:lstStyle/>
          <a:p>
            <a:r>
              <a:rPr lang="en-US" dirty="0" smtClean="0"/>
              <a:t>HSP</a:t>
            </a:r>
          </a:p>
          <a:p>
            <a:r>
              <a:rPr lang="en-US" dirty="0" smtClean="0"/>
              <a:t>Capses-1</a:t>
            </a:r>
          </a:p>
          <a:p>
            <a:r>
              <a:rPr lang="en-US" dirty="0" smtClean="0"/>
              <a:t>IL-1B</a:t>
            </a:r>
          </a:p>
          <a:p>
            <a:r>
              <a:rPr lang="en-US" dirty="0" smtClean="0"/>
              <a:t>IL-8</a:t>
            </a:r>
          </a:p>
          <a:p>
            <a:r>
              <a:rPr lang="en-US" dirty="0" smtClean="0"/>
              <a:t>IL-6</a:t>
            </a:r>
          </a:p>
          <a:p>
            <a:r>
              <a:rPr lang="en-US" dirty="0" smtClean="0"/>
              <a:t>TNF-a</a:t>
            </a:r>
          </a:p>
          <a:p>
            <a:r>
              <a:rPr lang="en-US" dirty="0" err="1" smtClean="0"/>
              <a:t>Endothelin</a:t>
            </a:r>
            <a:endParaRPr lang="en-US" dirty="0" smtClean="0"/>
          </a:p>
        </p:txBody>
      </p:sp>
    </p:spTree>
    <p:extLst>
      <p:ext uri="{BB962C8B-B14F-4D97-AF65-F5344CB8AC3E}">
        <p14:creationId xmlns:p14="http://schemas.microsoft.com/office/powerpoint/2010/main" val="2177241600"/>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remember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PCT</a:t>
            </a:r>
          </a:p>
          <a:p>
            <a:r>
              <a:rPr lang="en-US" dirty="0" smtClean="0"/>
              <a:t>CRP</a:t>
            </a:r>
          </a:p>
          <a:p>
            <a:r>
              <a:rPr lang="en-US" dirty="0" err="1" smtClean="0"/>
              <a:t>Adrenomedullin</a:t>
            </a:r>
            <a:endParaRPr lang="en-US" dirty="0" smtClean="0"/>
          </a:p>
          <a:p>
            <a:r>
              <a:rPr lang="en-US" dirty="0" err="1" smtClean="0"/>
              <a:t>Resistin</a:t>
            </a:r>
            <a:endParaRPr lang="en-US" dirty="0" smtClean="0"/>
          </a:p>
          <a:p>
            <a:r>
              <a:rPr lang="en-US" dirty="0" smtClean="0"/>
              <a:t>PVP</a:t>
            </a:r>
          </a:p>
          <a:p>
            <a:r>
              <a:rPr lang="en-US" dirty="0" err="1" smtClean="0"/>
              <a:t>Copeptin</a:t>
            </a:r>
            <a:endParaRPr lang="en-US" dirty="0" smtClean="0"/>
          </a:p>
          <a:p>
            <a:r>
              <a:rPr lang="en-US" dirty="0" smtClean="0"/>
              <a:t>TREM</a:t>
            </a:r>
          </a:p>
          <a:p>
            <a:r>
              <a:rPr lang="en-US" dirty="0" smtClean="0"/>
              <a:t>MMP-9</a:t>
            </a:r>
          </a:p>
          <a:p>
            <a:r>
              <a:rPr lang="en-US" dirty="0" smtClean="0"/>
              <a:t>TGF-B</a:t>
            </a:r>
            <a:endParaRPr lang="en-US" dirty="0"/>
          </a:p>
        </p:txBody>
      </p:sp>
    </p:spTree>
    <p:extLst>
      <p:ext uri="{BB962C8B-B14F-4D97-AF65-F5344CB8AC3E}">
        <p14:creationId xmlns:p14="http://schemas.microsoft.com/office/powerpoint/2010/main" val="1658062178"/>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786758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1680</TotalTime>
  <Words>6478</Words>
  <Application>Microsoft Macintosh PowerPoint</Application>
  <PresentationFormat>On-screen Show (4:3)</PresentationFormat>
  <Paragraphs>617</Paragraphs>
  <Slides>128</Slides>
  <Notes>0</Notes>
  <HiddenSlides>0</HiddenSlides>
  <MMClips>0</MMClips>
  <ScaleCrop>false</ScaleCrop>
  <HeadingPairs>
    <vt:vector size="4" baseType="variant">
      <vt:variant>
        <vt:lpstr>Theme</vt:lpstr>
      </vt:variant>
      <vt:variant>
        <vt:i4>1</vt:i4>
      </vt:variant>
      <vt:variant>
        <vt:lpstr>Slide Titles</vt:lpstr>
      </vt:variant>
      <vt:variant>
        <vt:i4>128</vt:i4>
      </vt:variant>
    </vt:vector>
  </HeadingPairs>
  <TitlesOfParts>
    <vt:vector size="129" baseType="lpstr">
      <vt:lpstr>Office Theme</vt:lpstr>
      <vt:lpstr>SEPSIS IN CIRRHOSIS   EMERGING CONCEPTS IN PATHOGENESIS, DIAGNOSIS AND MANAGEMENT.  </vt:lpstr>
      <vt:lpstr>Disclosures</vt:lpstr>
      <vt:lpstr>Introduction</vt:lpstr>
      <vt:lpstr>Background</vt:lpstr>
      <vt:lpstr>Aim Of The lecture</vt:lpstr>
      <vt:lpstr>INTRODUCTION - DEFINING SEPSIS </vt:lpstr>
      <vt:lpstr>INTRODUCTION - DEFINING SEPSIS </vt:lpstr>
      <vt:lpstr>INTRODUCTION - DEFINING SEPSIS </vt:lpstr>
      <vt:lpstr>INTRODUCTION - DEFINING SEPSIS </vt:lpstr>
      <vt:lpstr>INTRODUCTION - DEFINING SEPSIS </vt:lpstr>
      <vt:lpstr>INTRODUCTION - DEFINING SEPSIS </vt:lpstr>
      <vt:lpstr>STERILE INFLAMMATION </vt:lpstr>
      <vt:lpstr>STERILE INFLAMMATION </vt:lpstr>
      <vt:lpstr>STERILE INFLAMMATION </vt:lpstr>
      <vt:lpstr>STERILE INFLAMMATION </vt:lpstr>
      <vt:lpstr>STERILE INFLAMMATION </vt:lpstr>
      <vt:lpstr>STERILE INFLAMMATION </vt:lpstr>
      <vt:lpstr>STERILE INFLAMMATION </vt:lpstr>
      <vt:lpstr>STERILE INFLAMMATION AND THE INFLAMMASOME </vt:lpstr>
      <vt:lpstr>STERILE INFLAMMATION AND THE INFLAMMASOME </vt:lpstr>
      <vt:lpstr>PowerPoint Presentation</vt:lpstr>
      <vt:lpstr>PowerPoint Presentation</vt:lpstr>
      <vt:lpstr>PowerPoint Presentation</vt:lpstr>
      <vt:lpstr>PowerPoint Presentation</vt:lpstr>
      <vt:lpstr>SEPSIS IN CIRRHOSIS </vt:lpstr>
      <vt:lpstr>SEPSIS IN CIRRHOSIS            incidence and Prevalence </vt:lpstr>
      <vt:lpstr>SEPSIS IN CIRRHOSIS Mechanisms of immunity impairments in cirrhotics </vt:lpstr>
      <vt:lpstr>SEPSIS IN CIRRHOSIS    Bacterial Infections in cirrhotics </vt:lpstr>
      <vt:lpstr>SEPSIS IN CIRRHOSIS </vt:lpstr>
      <vt:lpstr>LIVER FAILURE AND SEPSIS   </vt:lpstr>
      <vt:lpstr>Liver failure begets sepsis  begets liver failure </vt:lpstr>
      <vt:lpstr>LIVER FAILURE AND SEPSIS                         TLR-4 in cirrhotics   </vt:lpstr>
      <vt:lpstr>PowerPoint Presentation</vt:lpstr>
      <vt:lpstr>PowerPoint Presentation</vt:lpstr>
      <vt:lpstr>LIVER FAILURE AND SEPSIS                    Defective imunity in cirrhotics </vt:lpstr>
      <vt:lpstr>LIVER FAILURE AND SEPSIS               Sepsis due to Gram + cocci </vt:lpstr>
      <vt:lpstr>LIVER FAILURE AND SEPSIS                 Anti-apoptotic pathway NF-KB </vt:lpstr>
      <vt:lpstr>LIVER FAILURE AND SEPSIS                                  LPS &amp; Endothelin-1 </vt:lpstr>
      <vt:lpstr>LIVER FAILURE AND SEPSIS                                  The Heart </vt:lpstr>
      <vt:lpstr>LIVER FAILURE AND SEPSIS                                      The Kidney </vt:lpstr>
      <vt:lpstr>LIVER FAILURE AND SEPSIS             Organs in septic cirrhosis patients</vt:lpstr>
      <vt:lpstr>Diagnosis of sepsis</vt:lpstr>
      <vt:lpstr>DIAGNOSIS OF SEPSIS </vt:lpstr>
      <vt:lpstr>DIAGNOSIS OF SEPSIS                  PCT levels in Sepsis </vt:lpstr>
      <vt:lpstr>DIAGNOSIS OF SEPSIS               CRP levels in Sepsis  </vt:lpstr>
      <vt:lpstr>DIAGNOSIS OF SEPSIS </vt:lpstr>
      <vt:lpstr>DIAGNOSIS OF SEPSIS              Biomarkers in sepsis </vt:lpstr>
      <vt:lpstr>DIAGNOSIS OF SEPSIS </vt:lpstr>
      <vt:lpstr>DIAGNOSIS OF SEPSIS          Serum phospholipase A2  </vt:lpstr>
      <vt:lpstr>Diagnosis of Sepsis                            APTT</vt:lpstr>
      <vt:lpstr>DIAGNOSIS OF SEPSIS                         Waveforms </vt:lpstr>
      <vt:lpstr>DIAGNOSIS OF SEPSIS Pro-adrenomedullin  and pro-vasopressin  </vt:lpstr>
      <vt:lpstr>Thromboelastography (TEG)</vt:lpstr>
      <vt:lpstr>DIAGNOSIS OF SEPSIS Predictor of mortality</vt:lpstr>
      <vt:lpstr>DIAGNOSIS OF SEPSIS, Predictor of mortality                            Pro-ANP and Pro-BNP </vt:lpstr>
      <vt:lpstr>DIAGNOSIS OF SEPSIS, Predictor of mortality                                               MMP, IL-6, IL-8 </vt:lpstr>
      <vt:lpstr> DIAGNOSIS OF SEPSIS, , Predictor of mortality                                                                     TGF-                            </vt:lpstr>
      <vt:lpstr>DIAGNOSIS OF SEPSIS, Predictor of mortality                                                                 Resistin</vt:lpstr>
      <vt:lpstr>DIAGNOSIS OF SEPSIS, Predictor of mortality                                                            Presepsin</vt:lpstr>
      <vt:lpstr>DIAGNOSIS OF SEPSIS, Predictor of mortality                                                            Presepsin</vt:lpstr>
      <vt:lpstr>THE CONCEPT OF SEPSIS IN TREATMENT  </vt:lpstr>
      <vt:lpstr> THE CONCEPT OF SEPSIS IN TREATMENT  </vt:lpstr>
      <vt:lpstr>THE CONCEPT OF SEPSIS IN TREATMENT  </vt:lpstr>
      <vt:lpstr>THE CONCEPT OF SEPSIS IN TREATMENT  </vt:lpstr>
      <vt:lpstr>THE CONCEPT OF SEPSIS IN TREATMENT </vt:lpstr>
      <vt:lpstr>THE CONCEPT OF SEPSIS IN TREATMENT </vt:lpstr>
      <vt:lpstr>PowerPoint Presentation</vt:lpstr>
      <vt:lpstr>THE CONCEPT OF SEPSIS IN TREATMENT </vt:lpstr>
      <vt:lpstr>PowerPoint Presentation</vt:lpstr>
      <vt:lpstr>PowerPoint Presentation</vt:lpstr>
      <vt:lpstr>Care Bundles</vt:lpstr>
      <vt:lpstr>THE CONCEPT OF SEPSIS IN TREATMENT Care Bundles </vt:lpstr>
      <vt:lpstr>THE CONCEPT OF SEPSIS IN TREATMENT Care Bundles  </vt:lpstr>
      <vt:lpstr>‘Track and Trigger’ system </vt:lpstr>
      <vt:lpstr>THE CONCEPT OF SEPSIS IN TREATMENT Track and Trigger </vt:lpstr>
      <vt:lpstr>THE CONCEPT OF SEPSIS IN TREATMENT Care Bundles </vt:lpstr>
      <vt:lpstr>A. Sepsis resuscitation bundle </vt:lpstr>
      <vt:lpstr>A. Sepsis resuscitation bundle </vt:lpstr>
      <vt:lpstr>A. Sepsis resuscitation bundle Goals during the first 3 hours </vt:lpstr>
      <vt:lpstr>PowerPoint Presentation</vt:lpstr>
      <vt:lpstr>B. Sepsis management bundle </vt:lpstr>
      <vt:lpstr>B. Sepsis management bundle                                  Noradrenaline</vt:lpstr>
      <vt:lpstr>B. Sepsis management bundle                                     Vasopressin</vt:lpstr>
      <vt:lpstr>B. Sepsis management bundle           Dopamine and Phenylephrine</vt:lpstr>
      <vt:lpstr>B. Sepsis management bundle                                    Dobutamine</vt:lpstr>
      <vt:lpstr>B. Sepsis management bundle                              IV hydrcortisone</vt:lpstr>
      <vt:lpstr>PowerPoint Presentation</vt:lpstr>
      <vt:lpstr>ANTIBIOTIC THERAPY OF SEPSIS IN CIRRHOSIS </vt:lpstr>
      <vt:lpstr>ANTIBIOTIC THERAPY OF SEPSIS IN CIRRHOSIS </vt:lpstr>
      <vt:lpstr>ANTIBIOTIC THERAPY OF SEPSIS IN CIRRHOSIS                                   Duration of Antibiotic therapy </vt:lpstr>
      <vt:lpstr>ANTIBIOTIC THERAPY OF SEPSIS IN CIRRHOSIS </vt:lpstr>
      <vt:lpstr>ANTIBIOTIC THERAPY OF SEPSIS IN CIRRHOSIS                                    Oral and GI Decontamination </vt:lpstr>
      <vt:lpstr>ANTIBIOTIC THERAPY OF SEPSIS IN CIRRHOSIS                                                                Tigecyclin </vt:lpstr>
      <vt:lpstr>ANTIBIOTIC THERAPY OF SEPSIS IN CIRRHOSIS                                                                    Glycyclin </vt:lpstr>
      <vt:lpstr>PowerPoint Presentation</vt:lpstr>
      <vt:lpstr>ANTIBIOTIC THERAPY OF SEPSIS IN CIRRHOSIS                                                Pseudomonas infection </vt:lpstr>
      <vt:lpstr>ANTIBIOTIC THERAPY OF SEPSIS IN CIRRHOSIS                                             Pseudomonas infection  </vt:lpstr>
      <vt:lpstr>PowerPoint Presentation</vt:lpstr>
      <vt:lpstr>ANTIBIOTIC THERAPY OF SEPSIS IN CIRRHOSIS                                          Linezolid and Daptomycin </vt:lpstr>
      <vt:lpstr>PowerPoint Presentation</vt:lpstr>
      <vt:lpstr>Carbapenemase producing Enterobacteria </vt:lpstr>
      <vt:lpstr>PowerPoint Presentation</vt:lpstr>
      <vt:lpstr>Albumin THERAPY OF SEPSIS IN CIRRHOSIS </vt:lpstr>
      <vt:lpstr>PowerPoint Presentation</vt:lpstr>
      <vt:lpstr>The New Comers 3-5 years</vt:lpstr>
      <vt:lpstr>Immunomodulatory Cytokines (1) Interleukin – 7 (IL-7) (2) Interleukin-15 (IL-15)   </vt:lpstr>
      <vt:lpstr>(1) Interleukin – 7 (IL-7) </vt:lpstr>
      <vt:lpstr>(2) Interleukin-15 (IL-15) </vt:lpstr>
      <vt:lpstr>(2) Interleukin-15 (IL-15)</vt:lpstr>
      <vt:lpstr>PowerPoint Presentation</vt:lpstr>
      <vt:lpstr>Granulocyte Macrophage Colony Stimulating Factor  (GM-CSF) </vt:lpstr>
      <vt:lpstr>Granulocyte Macrophage Colony Stimulating Factor  (GM-CSF) </vt:lpstr>
      <vt:lpstr>Co-inhibitory cell surface molecules </vt:lpstr>
      <vt:lpstr>Co-inhibitory cell surface molecules </vt:lpstr>
      <vt:lpstr>(1) Programmed Cell Death -1 (PD)-1 and PD receptor ligand -1 (PD-L1)  </vt:lpstr>
      <vt:lpstr>Programmed Cell Death -1 (PD)-1 and PD receptor ligand -1 (PD-L1)  </vt:lpstr>
      <vt:lpstr>Programmed Cell Death -1 (PD)-1 and PD receptor ligand -1 (PD-L1)  </vt:lpstr>
      <vt:lpstr>(2) B and T lymphocyte attenuator( BTLA) and CTLA-4  </vt:lpstr>
      <vt:lpstr>B and T lymphocyte attenuator (BTLA) and CTLA-4</vt:lpstr>
      <vt:lpstr>Conclusion</vt:lpstr>
      <vt:lpstr>Conclusion</vt:lpstr>
      <vt:lpstr>Conclusion</vt:lpstr>
      <vt:lpstr>Conclusion</vt:lpstr>
      <vt:lpstr>Please Remember</vt:lpstr>
      <vt:lpstr>Please Remember</vt:lpstr>
      <vt:lpstr>Please remember</vt:lpstr>
      <vt:lpstr>Please remember</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SEPSIS IN CIRRHOSIS   EMERGING CONCEPTS IN PATHOGENESIS, DIAGNOSIS AND MANAGEMENT.  </dc:title>
  <dc:creator>mac</dc:creator>
  <cp:lastModifiedBy>mac</cp:lastModifiedBy>
  <cp:revision>116</cp:revision>
  <dcterms:created xsi:type="dcterms:W3CDTF">2016-03-11T19:30:10Z</dcterms:created>
  <dcterms:modified xsi:type="dcterms:W3CDTF">2016-10-10T20:03:54Z</dcterms:modified>
</cp:coreProperties>
</file>