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1"/>
  </p:sldMasterIdLst>
  <p:notesMasterIdLst>
    <p:notesMasterId r:id="rId48"/>
  </p:notesMasterIdLst>
  <p:sldIdLst>
    <p:sldId id="256" r:id="rId2"/>
    <p:sldId id="304" r:id="rId3"/>
    <p:sldId id="259" r:id="rId4"/>
    <p:sldId id="305" r:id="rId5"/>
    <p:sldId id="261" r:id="rId6"/>
    <p:sldId id="263" r:id="rId7"/>
    <p:sldId id="264" r:id="rId8"/>
    <p:sldId id="265" r:id="rId9"/>
    <p:sldId id="266" r:id="rId10"/>
    <p:sldId id="267" r:id="rId11"/>
    <p:sldId id="268" r:id="rId12"/>
    <p:sldId id="270" r:id="rId13"/>
    <p:sldId id="269" r:id="rId14"/>
    <p:sldId id="271" r:id="rId15"/>
    <p:sldId id="272" r:id="rId16"/>
    <p:sldId id="273" r:id="rId17"/>
    <p:sldId id="274" r:id="rId18"/>
    <p:sldId id="275" r:id="rId19"/>
    <p:sldId id="276" r:id="rId20"/>
    <p:sldId id="277" r:id="rId21"/>
    <p:sldId id="278" r:id="rId22"/>
    <p:sldId id="306" r:id="rId23"/>
    <p:sldId id="279" r:id="rId24"/>
    <p:sldId id="280" r:id="rId25"/>
    <p:sldId id="281" r:id="rId26"/>
    <p:sldId id="282" r:id="rId27"/>
    <p:sldId id="283" r:id="rId28"/>
    <p:sldId id="284" r:id="rId29"/>
    <p:sldId id="285" r:id="rId30"/>
    <p:sldId id="286" r:id="rId31"/>
    <p:sldId id="287" r:id="rId32"/>
    <p:sldId id="288" r:id="rId33"/>
    <p:sldId id="302"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CD5F"/>
    <a:srgbClr val="37C45B"/>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51" autoAdjust="0"/>
    <p:restoredTop sz="89003" autoAdjust="0"/>
  </p:normalViewPr>
  <p:slideViewPr>
    <p:cSldViewPr snapToGrid="0" snapToObjects="1">
      <p:cViewPr varScale="1">
        <p:scale>
          <a:sx n="90" d="100"/>
          <a:sy n="90" d="100"/>
        </p:scale>
        <p:origin x="-19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92A063-38ED-D745-9D7F-5749914F34D8}" type="datetimeFigureOut">
              <a:rPr lang="en-US" smtClean="0"/>
              <a:t>12/03/15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B61531-E4B5-6749-8494-14E95D1BF31C}" type="slidenum">
              <a:rPr lang="en-US" smtClean="0"/>
              <a:t>‹#›</a:t>
            </a:fld>
            <a:endParaRPr lang="en-US"/>
          </a:p>
        </p:txBody>
      </p:sp>
    </p:spTree>
    <p:extLst>
      <p:ext uri="{BB962C8B-B14F-4D97-AF65-F5344CB8AC3E}">
        <p14:creationId xmlns:p14="http://schemas.microsoft.com/office/powerpoint/2010/main" val="31161089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success of endodontic treatment depends on the eradication</a:t>
            </a:r>
            <a:r>
              <a:rPr lang="en-US" baseline="0" dirty="0" smtClean="0"/>
              <a:t> of microbes (If present) from the root-canal system and prevention of re-infection</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5</a:t>
            </a:fld>
            <a:endParaRPr lang="en-US"/>
          </a:p>
        </p:txBody>
      </p:sp>
    </p:spTree>
    <p:extLst>
      <p:ext uri="{BB962C8B-B14F-4D97-AF65-F5344CB8AC3E}">
        <p14:creationId xmlns:p14="http://schemas.microsoft.com/office/powerpoint/2010/main" val="2255126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root canal is shaped with hand and rotary instruments under constant irrigation to remove the inflamed and necrotic tissue/biofilms/ and other</a:t>
            </a:r>
            <a:r>
              <a:rPr lang="en-US" baseline="0" dirty="0" smtClean="0"/>
              <a:t> debris from the root canal space.  The main goal of instrumentation is to facilitate effective irrigation, disinfection and filling</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6</a:t>
            </a:fld>
            <a:endParaRPr lang="en-US"/>
          </a:p>
        </p:txBody>
      </p:sp>
    </p:spTree>
    <p:extLst>
      <p:ext uri="{BB962C8B-B14F-4D97-AF65-F5344CB8AC3E}">
        <p14:creationId xmlns:p14="http://schemas.microsoft.com/office/powerpoint/2010/main" val="1590844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 studies using advanced techniques such as </a:t>
            </a:r>
            <a:r>
              <a:rPr lang="en-US" dirty="0" err="1" smtClean="0"/>
              <a:t>microcomputed</a:t>
            </a:r>
            <a:r>
              <a:rPr lang="en-US" dirty="0" smtClean="0"/>
              <a:t> tomography (micro CT) scanning have demonstrated that</a:t>
            </a:r>
            <a:r>
              <a:rPr lang="en-US" baseline="0" dirty="0" smtClean="0"/>
              <a:t> proportionally large areas of the main root canal wall remain untouched by the instruments emphasizing the importance of </a:t>
            </a:r>
            <a:r>
              <a:rPr lang="en-US" baseline="0" dirty="0" err="1" smtClean="0"/>
              <a:t>cheminal</a:t>
            </a:r>
            <a:r>
              <a:rPr lang="en-US" baseline="0" dirty="0" smtClean="0"/>
              <a:t> means of cleaning and disinfecting all areas of the root canal. </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7</a:t>
            </a:fld>
            <a:endParaRPr lang="en-US"/>
          </a:p>
        </p:txBody>
      </p:sp>
    </p:spTree>
    <p:extLst>
      <p:ext uri="{BB962C8B-B14F-4D97-AF65-F5344CB8AC3E}">
        <p14:creationId xmlns:p14="http://schemas.microsoft.com/office/powerpoint/2010/main" val="2682407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scanning electron microscopy image of dentin</a:t>
            </a:r>
            <a:r>
              <a:rPr lang="en-US" baseline="0" dirty="0" smtClean="0"/>
              <a:t> surface covered by </a:t>
            </a:r>
            <a:r>
              <a:rPr lang="en-US" baseline="0" dirty="0" err="1" smtClean="0"/>
              <a:t>predentine</a:t>
            </a:r>
            <a:r>
              <a:rPr lang="en-US" baseline="0" dirty="0" smtClean="0"/>
              <a:t> and other organic debris in an </a:t>
            </a:r>
            <a:r>
              <a:rPr lang="en-US" baseline="0" dirty="0" err="1" smtClean="0"/>
              <a:t>uninstrumented</a:t>
            </a:r>
            <a:r>
              <a:rPr lang="en-US" baseline="0" dirty="0" smtClean="0"/>
              <a:t> canal area.</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8</a:t>
            </a:fld>
            <a:endParaRPr lang="en-US"/>
          </a:p>
        </p:txBody>
      </p:sp>
    </p:spTree>
    <p:extLst>
      <p:ext uri="{BB962C8B-B14F-4D97-AF65-F5344CB8AC3E}">
        <p14:creationId xmlns:p14="http://schemas.microsoft.com/office/powerpoint/2010/main" val="639202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Area</a:t>
            </a:r>
            <a:r>
              <a:rPr lang="en-US" baseline="0" dirty="0" smtClean="0"/>
              <a:t> of </a:t>
            </a:r>
            <a:r>
              <a:rPr lang="en-US" baseline="0" dirty="0" err="1" smtClean="0"/>
              <a:t>uninstrumented</a:t>
            </a:r>
            <a:r>
              <a:rPr lang="en-US" baseline="0" dirty="0" smtClean="0"/>
              <a:t> root-canal wall.</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9</a:t>
            </a:fld>
            <a:endParaRPr lang="en-US"/>
          </a:p>
        </p:txBody>
      </p:sp>
    </p:spTree>
    <p:extLst>
      <p:ext uri="{BB962C8B-B14F-4D97-AF65-F5344CB8AC3E}">
        <p14:creationId xmlns:p14="http://schemas.microsoft.com/office/powerpoint/2010/main" val="4286515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Irrigation has a central role in endodontic treatment.  During and after instrumentation, the </a:t>
            </a:r>
            <a:r>
              <a:rPr lang="en-US" dirty="0" err="1" smtClean="0"/>
              <a:t>irrigants</a:t>
            </a:r>
            <a:r>
              <a:rPr lang="en-US" dirty="0" smtClean="0"/>
              <a:t> facilitate</a:t>
            </a:r>
            <a:r>
              <a:rPr lang="en-US" baseline="0" dirty="0" smtClean="0"/>
              <a:t> removal of microorganisms, tissue remnants and dentine chips from the root canal through a flushing mechanism.  </a:t>
            </a:r>
            <a:r>
              <a:rPr lang="en-US" baseline="0" dirty="0" err="1" smtClean="0"/>
              <a:t>Irrigants</a:t>
            </a:r>
            <a:r>
              <a:rPr lang="en-US" baseline="0" dirty="0" smtClean="0"/>
              <a:t> can also help prevent packing of the hard and soft tissue in the apical root canal and extrusion of infected material into the </a:t>
            </a:r>
            <a:r>
              <a:rPr lang="en-US" baseline="0" dirty="0" err="1" smtClean="0"/>
              <a:t>periapical</a:t>
            </a:r>
            <a:r>
              <a:rPr lang="en-US" baseline="0" dirty="0" smtClean="0"/>
              <a:t> area.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Some irrigating solutions dissolve either organic or inorganic tissue in the root canal. In addition, several irrigating solutions have antimicrobial activity and actively kill bacteria and yeasts when introduced in direct contact with the microorganisms. However, several irrigating solutions also have cytotoxic potential, and they may cause severe pain if they gain access into the </a:t>
            </a:r>
            <a:r>
              <a:rPr lang="en-US" sz="1200" b="0" i="0" u="none" strike="noStrike" kern="1200" baseline="0" dirty="0" err="1" smtClean="0">
                <a:solidFill>
                  <a:schemeClr val="tx1"/>
                </a:solidFill>
                <a:latin typeface="+mn-lt"/>
                <a:ea typeface="+mn-ea"/>
                <a:cs typeface="+mn-cs"/>
              </a:rPr>
              <a:t>periapical</a:t>
            </a:r>
            <a:r>
              <a:rPr lang="en-US" sz="1200" b="0" i="0" u="none" strike="noStrike" kern="1200" baseline="0" dirty="0" smtClean="0">
                <a:solidFill>
                  <a:schemeClr val="tx1"/>
                </a:solidFill>
                <a:latin typeface="+mn-lt"/>
                <a:ea typeface="+mn-ea"/>
                <a:cs typeface="+mn-cs"/>
              </a:rPr>
              <a:t> tissues.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 optimal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should have all or most of the positive characteristics listed here, but none of the negative or harmful properties. None of the available irrigating solutions can be regarded as optimal. Using a combination of products in the correct irrigation sequence contributes to a successful treatment outcome.</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10</a:t>
            </a:fld>
            <a:endParaRPr lang="en-US"/>
          </a:p>
        </p:txBody>
      </p:sp>
    </p:spTree>
    <p:extLst>
      <p:ext uri="{BB962C8B-B14F-4D97-AF65-F5344CB8AC3E}">
        <p14:creationId xmlns:p14="http://schemas.microsoft.com/office/powerpoint/2010/main" val="1838634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Sodium hypochlorite (</a:t>
            </a:r>
            <a:r>
              <a:rPr lang="en-US" sz="1200" b="0" i="0" u="none" strike="noStrike" kern="1200" baseline="0" dirty="0" err="1" smtClean="0">
                <a:solidFill>
                  <a:schemeClr val="tx1"/>
                </a:solidFill>
                <a:latin typeface="+mn-lt"/>
                <a:ea typeface="+mn-ea"/>
                <a:cs typeface="+mn-cs"/>
              </a:rPr>
              <a:t>NaOCl</a:t>
            </a:r>
            <a:r>
              <a:rPr lang="en-US" sz="1200" b="0" i="0" u="none" strike="noStrike" kern="1200" baseline="0" dirty="0" smtClean="0">
                <a:solidFill>
                  <a:schemeClr val="tx1"/>
                </a:solidFill>
                <a:latin typeface="+mn-lt"/>
                <a:ea typeface="+mn-ea"/>
                <a:cs typeface="+mn-cs"/>
              </a:rPr>
              <a:t>) is the most popular irrigating solution. </a:t>
            </a:r>
            <a:r>
              <a:rPr lang="en-US" sz="1200" b="0" i="0" u="none" strike="noStrike" kern="1200" baseline="0" dirty="0" err="1" smtClean="0">
                <a:solidFill>
                  <a:schemeClr val="tx1"/>
                </a:solidFill>
                <a:latin typeface="+mn-lt"/>
                <a:ea typeface="+mn-ea"/>
                <a:cs typeface="+mn-cs"/>
              </a:rPr>
              <a:t>Hypochlorous</a:t>
            </a:r>
            <a:r>
              <a:rPr lang="en-US" sz="1200" b="0" i="0" u="none" strike="noStrike" kern="1200" baseline="0" dirty="0" smtClean="0">
                <a:solidFill>
                  <a:schemeClr val="tx1"/>
                </a:solidFill>
                <a:latin typeface="+mn-lt"/>
                <a:ea typeface="+mn-ea"/>
                <a:cs typeface="+mn-cs"/>
              </a:rPr>
              <a:t> acid is responsible for the antibacterial activity; the hypochlorite </a:t>
            </a:r>
            <a:r>
              <a:rPr lang="en-US" sz="1200" b="0" i="0" u="none" strike="noStrike" kern="1200" baseline="0" dirty="0" err="1" smtClean="0">
                <a:solidFill>
                  <a:schemeClr val="tx1"/>
                </a:solidFill>
                <a:latin typeface="+mn-lt"/>
                <a:ea typeface="+mn-ea"/>
                <a:cs typeface="+mn-cs"/>
              </a:rPr>
              <a:t>OCl</a:t>
            </a:r>
            <a:r>
              <a:rPr lang="en-US" sz="1200" b="0" i="0" u="none" strike="noStrike" kern="1200" baseline="0" dirty="0" smtClean="0">
                <a:solidFill>
                  <a:schemeClr val="tx1"/>
                </a:solidFill>
                <a:latin typeface="+mn-lt"/>
                <a:ea typeface="+mn-ea"/>
                <a:cs typeface="+mn-cs"/>
              </a:rPr>
              <a:t> ion is less effective than the </a:t>
            </a:r>
            <a:r>
              <a:rPr lang="en-US" sz="1200" b="0" i="0" u="none" strike="noStrike" kern="1200" baseline="0" dirty="0" err="1" smtClean="0">
                <a:solidFill>
                  <a:schemeClr val="tx1"/>
                </a:solidFill>
                <a:latin typeface="+mn-lt"/>
                <a:ea typeface="+mn-ea"/>
                <a:cs typeface="+mn-cs"/>
              </a:rPr>
              <a:t>undissolved</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HOCl</a:t>
            </a:r>
            <a:r>
              <a:rPr lang="en-US" sz="1200" b="0" i="0" u="none" strike="noStrike" kern="1200" baseline="0" dirty="0" smtClean="0">
                <a:solidFill>
                  <a:schemeClr val="tx1"/>
                </a:solidFill>
                <a:latin typeface="+mn-lt"/>
                <a:ea typeface="+mn-ea"/>
                <a:cs typeface="+mn-cs"/>
              </a:rPr>
              <a:t>.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At acidic and neutral pH, chlorine exists predominantly as </a:t>
            </a:r>
            <a:r>
              <a:rPr lang="en-US" sz="1200" b="0" i="0" u="none" strike="noStrike" kern="1200" baseline="0" dirty="0" err="1" smtClean="0">
                <a:solidFill>
                  <a:schemeClr val="tx1"/>
                </a:solidFill>
                <a:latin typeface="+mn-lt"/>
                <a:ea typeface="+mn-ea"/>
                <a:cs typeface="+mn-cs"/>
              </a:rPr>
              <a:t>HOCl</a:t>
            </a:r>
            <a:r>
              <a:rPr lang="en-US" sz="1200" b="0" i="0" u="none" strike="noStrike" kern="1200" baseline="0" dirty="0" smtClean="0">
                <a:solidFill>
                  <a:schemeClr val="tx1"/>
                </a:solidFill>
                <a:latin typeface="+mn-lt"/>
                <a:ea typeface="+mn-ea"/>
                <a:cs typeface="+mn-cs"/>
              </a:rPr>
              <a:t>, whereas at high pH of 9 and above, </a:t>
            </a:r>
            <a:r>
              <a:rPr lang="en-US" sz="1200" b="0" i="0" u="none" strike="noStrike" kern="1200" baseline="0" dirty="0" err="1" smtClean="0">
                <a:solidFill>
                  <a:schemeClr val="tx1"/>
                </a:solidFill>
                <a:latin typeface="+mn-lt"/>
                <a:ea typeface="+mn-ea"/>
                <a:cs typeface="+mn-cs"/>
              </a:rPr>
              <a:t>OCl</a:t>
            </a:r>
            <a:r>
              <a:rPr lang="en-US" sz="1200" b="0" i="0" u="none" strike="noStrike" kern="1200" baseline="0" dirty="0" smtClean="0">
                <a:solidFill>
                  <a:schemeClr val="tx1"/>
                </a:solidFill>
                <a:latin typeface="+mn-lt"/>
                <a:ea typeface="+mn-ea"/>
                <a:cs typeface="+mn-cs"/>
              </a:rPr>
              <a:t> predominates.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err="1" smtClean="0">
                <a:solidFill>
                  <a:schemeClr val="tx1"/>
                </a:solidFill>
                <a:latin typeface="+mn-lt"/>
                <a:ea typeface="+mn-ea"/>
                <a:cs typeface="+mn-cs"/>
              </a:rPr>
              <a:t>Hypochloric</a:t>
            </a:r>
            <a:r>
              <a:rPr lang="en-US" sz="1200" b="0" i="0" u="none" strike="noStrike" kern="1200" baseline="0" dirty="0" smtClean="0">
                <a:solidFill>
                  <a:schemeClr val="tx1"/>
                </a:solidFill>
                <a:latin typeface="+mn-lt"/>
                <a:ea typeface="+mn-ea"/>
                <a:cs typeface="+mn-cs"/>
              </a:rPr>
              <a:t> acid is a potent antimicrobial agent, killing most bacteria instantly on direct contact.  It disrupts several vital functions of the microbial cell, resulting in cell death. </a:t>
            </a:r>
            <a:r>
              <a:rPr lang="en-US" dirty="0" smtClean="0"/>
              <a:t>It is the </a:t>
            </a:r>
            <a:r>
              <a:rPr lang="en-US" i="1" dirty="0" smtClean="0"/>
              <a:t>only</a:t>
            </a:r>
            <a:r>
              <a:rPr lang="en-US" dirty="0" smtClean="0"/>
              <a:t> root-canal </a:t>
            </a:r>
            <a:r>
              <a:rPr lang="en-US" dirty="0" err="1" smtClean="0"/>
              <a:t>irrigant</a:t>
            </a:r>
            <a:r>
              <a:rPr lang="en-US" dirty="0" smtClean="0"/>
              <a:t> of those in general use that dissolves necrotic and vital organic tissue</a:t>
            </a:r>
            <a:r>
              <a:rPr lang="en-US" baseline="0" dirty="0" smtClean="0"/>
              <a:t> </a:t>
            </a:r>
          </a:p>
          <a:p>
            <a:endParaRPr lang="en-US" sz="1200" b="0" i="0" u="none" strike="noStrike" kern="1200" baseline="0" smtClean="0">
              <a:solidFill>
                <a:schemeClr val="tx1"/>
              </a:solidFill>
              <a:latin typeface="+mn-lt"/>
              <a:ea typeface="+mn-ea"/>
              <a:cs typeface="+mn-cs"/>
            </a:endParaRPr>
          </a:p>
          <a:p>
            <a:r>
              <a:rPr lang="en-US" sz="1200" b="0" i="0" u="none" strike="noStrike" kern="1200" baseline="0" smtClean="0">
                <a:solidFill>
                  <a:schemeClr val="tx1"/>
                </a:solidFill>
                <a:latin typeface="+mn-lt"/>
                <a:ea typeface="+mn-ea"/>
                <a:cs typeface="+mn-cs"/>
              </a:rPr>
              <a:t>It </a:t>
            </a:r>
            <a:r>
              <a:rPr lang="en-US" sz="1200" b="0" i="0" u="none" strike="noStrike" kern="1200" baseline="0" dirty="0" smtClean="0">
                <a:solidFill>
                  <a:schemeClr val="tx1"/>
                </a:solidFill>
                <a:latin typeface="+mn-lt"/>
                <a:ea typeface="+mn-ea"/>
                <a:cs typeface="+mn-cs"/>
              </a:rPr>
              <a:t>is difficult to imagine successful irrigation of the root canal without hypochlorite.</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11</a:t>
            </a:fld>
            <a:endParaRPr lang="en-US"/>
          </a:p>
        </p:txBody>
      </p:sp>
    </p:spTree>
    <p:extLst>
      <p:ext uri="{BB962C8B-B14F-4D97-AF65-F5344CB8AC3E}">
        <p14:creationId xmlns:p14="http://schemas.microsoft.com/office/powerpoint/2010/main" val="2716871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Cross section of root dentin covered by the smear layer created by instrumentation.  Notice smear plugs in dentin canals. There are some limitations of sodium hypochlorite. it alone does not remove the smear layer, it affects the organic part of the smear layer, making its complete removal possible by subsequent irrigation with EDTA or citric acid (CA) and we will talk about this later on.</a:t>
            </a:r>
          </a:p>
          <a:p>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12</a:t>
            </a:fld>
            <a:endParaRPr lang="en-US"/>
          </a:p>
        </p:txBody>
      </p:sp>
    </p:spTree>
    <p:extLst>
      <p:ext uri="{BB962C8B-B14F-4D97-AF65-F5344CB8AC3E}">
        <p14:creationId xmlns:p14="http://schemas.microsoft.com/office/powerpoint/2010/main" val="3594408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Other weaknesses of sodium hypochlorite is that </a:t>
            </a:r>
            <a:r>
              <a:rPr lang="en-US" sz="1200" b="0" i="0" u="none" strike="noStrike" kern="1200" baseline="0" smtClean="0">
                <a:solidFill>
                  <a:schemeClr val="tx1"/>
                </a:solidFill>
                <a:latin typeface="+mn-lt"/>
                <a:ea typeface="+mn-ea"/>
                <a:cs typeface="+mn-cs"/>
              </a:rPr>
              <a:t>it has unpleasant </a:t>
            </a:r>
            <a:r>
              <a:rPr lang="en-US" sz="1200" b="0" i="0" u="none" strike="noStrike" kern="1200" baseline="0" dirty="0" smtClean="0">
                <a:solidFill>
                  <a:schemeClr val="tx1"/>
                </a:solidFill>
                <a:latin typeface="+mn-lt"/>
                <a:ea typeface="+mn-ea"/>
                <a:cs typeface="+mn-cs"/>
              </a:rPr>
              <a:t>taste and  </a:t>
            </a:r>
            <a:r>
              <a:rPr lang="en-US" sz="1200" b="0" i="0" u="none" strike="noStrike" kern="1200" baseline="0" smtClean="0">
                <a:solidFill>
                  <a:schemeClr val="tx1"/>
                </a:solidFill>
                <a:latin typeface="+mn-lt"/>
                <a:ea typeface="+mn-ea"/>
                <a:cs typeface="+mn-cs"/>
              </a:rPr>
              <a:t>toxicity,,, </a:t>
            </a:r>
            <a:r>
              <a:rPr lang="en-US" sz="1200" b="0" i="0" u="none" strike="noStrike" kern="1200" baseline="0" dirty="0" smtClean="0">
                <a:solidFill>
                  <a:schemeClr val="tx1"/>
                </a:solidFill>
                <a:latin typeface="+mn-lt"/>
                <a:ea typeface="+mn-ea"/>
                <a:cs typeface="+mn-cs"/>
              </a:rPr>
              <a:t>presence of organic matter (inflammatory exudate, tissue remnants, microbial biomass) consumes </a:t>
            </a:r>
            <a:r>
              <a:rPr lang="en-US" sz="1200" b="0" i="0" u="none" strike="noStrike" kern="1200" baseline="0" dirty="0" err="1" smtClean="0">
                <a:solidFill>
                  <a:schemeClr val="tx1"/>
                </a:solidFill>
                <a:latin typeface="+mn-lt"/>
                <a:ea typeface="+mn-ea"/>
                <a:cs typeface="+mn-cs"/>
              </a:rPr>
              <a:t>NaOCl</a:t>
            </a:r>
            <a:r>
              <a:rPr lang="en-US" sz="1200" b="0" i="0" u="none" strike="noStrike" kern="1200" baseline="0" dirty="0" smtClean="0">
                <a:solidFill>
                  <a:schemeClr val="tx1"/>
                </a:solidFill>
                <a:latin typeface="+mn-lt"/>
                <a:ea typeface="+mn-ea"/>
                <a:cs typeface="+mn-cs"/>
              </a:rPr>
              <a:t> and weakens its effect. Therefore, continuous irrigation and time are important factors for the effectiveness of hypochlorite.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it has been shown that l</a:t>
            </a:r>
            <a:r>
              <a:rPr lang="en-US" dirty="0" smtClean="0"/>
              <a:t>ong-term exposure of dentine to a high </a:t>
            </a:r>
            <a:r>
              <a:rPr lang="en-US" dirty="0" err="1" smtClean="0"/>
              <a:t>conc</a:t>
            </a:r>
            <a:r>
              <a:rPr lang="en-US" dirty="0" smtClean="0"/>
              <a:t> </a:t>
            </a:r>
            <a:r>
              <a:rPr lang="en-US" dirty="0" err="1" smtClean="0"/>
              <a:t>NaOCl</a:t>
            </a:r>
            <a:r>
              <a:rPr lang="en-US" dirty="0" smtClean="0"/>
              <a:t> can have a detrimental effect on dentine elasticity &amp; flexural strength.  </a:t>
            </a:r>
            <a:r>
              <a:rPr lang="en-US" sz="1200" b="0" i="0" u="none" strike="noStrike" kern="1200" baseline="0" dirty="0" smtClean="0">
                <a:solidFill>
                  <a:schemeClr val="tx1"/>
                </a:solidFill>
                <a:latin typeface="+mn-lt"/>
                <a:ea typeface="+mn-ea"/>
                <a:cs typeface="+mn-cs"/>
              </a:rPr>
              <a:t>Although there are no clinical data on this phenomenon, it raises the question of whether hypochlorite in some situations may increase the risk of vertical root fracture.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summary, sodium hypochlorite is the most important irrigating solution and the only one capable of dissolving organic tissue, including biofilm and the organic part of the smear layer. It should be used throughout the instrumentation phase. </a:t>
            </a:r>
            <a:r>
              <a:rPr lang="en-US" sz="1200" b="0" i="0" u="none" strike="noStrike" kern="1200" baseline="0" dirty="0" err="1" smtClean="0">
                <a:solidFill>
                  <a:schemeClr val="tx1"/>
                </a:solidFill>
                <a:latin typeface="+mn-lt"/>
                <a:ea typeface="+mn-ea"/>
                <a:cs typeface="+mn-cs"/>
              </a:rPr>
              <a:t>However,use</a:t>
            </a:r>
            <a:r>
              <a:rPr lang="en-US" sz="1200" b="0" i="0" u="none" strike="noStrike" kern="1200" baseline="0" dirty="0" smtClean="0">
                <a:solidFill>
                  <a:schemeClr val="tx1"/>
                </a:solidFill>
                <a:latin typeface="+mn-lt"/>
                <a:ea typeface="+mn-ea"/>
                <a:cs typeface="+mn-cs"/>
              </a:rPr>
              <a:t> of hypochlorite as the final rinse following EDTA or CA rapidly produces severe erosion of the canal-wall dentin and should probably be avoided.</a:t>
            </a:r>
          </a:p>
        </p:txBody>
      </p:sp>
      <p:sp>
        <p:nvSpPr>
          <p:cNvPr id="4" name="Slide Number Placeholder 3"/>
          <p:cNvSpPr>
            <a:spLocks noGrp="1"/>
          </p:cNvSpPr>
          <p:nvPr>
            <p:ph type="sldNum" sz="quarter" idx="10"/>
          </p:nvPr>
        </p:nvSpPr>
        <p:spPr/>
        <p:txBody>
          <a:bodyPr/>
          <a:lstStyle/>
          <a:p>
            <a:fld id="{66B61531-E4B5-6749-8494-14E95D1BF31C}" type="slidenum">
              <a:rPr lang="en-US" smtClean="0"/>
              <a:t>13</a:t>
            </a:fld>
            <a:endParaRPr lang="en-US"/>
          </a:p>
        </p:txBody>
      </p:sp>
    </p:spTree>
    <p:extLst>
      <p:ext uri="{BB962C8B-B14F-4D97-AF65-F5344CB8AC3E}">
        <p14:creationId xmlns:p14="http://schemas.microsoft.com/office/powerpoint/2010/main" val="3726087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Complete cleaning of the root-canal system requires the use of </a:t>
            </a:r>
            <a:r>
              <a:rPr lang="en-US" sz="1200" b="0" i="0" u="none" strike="noStrike" kern="1200" baseline="0" dirty="0" err="1" smtClean="0">
                <a:solidFill>
                  <a:schemeClr val="tx1"/>
                </a:solidFill>
                <a:latin typeface="+mn-lt"/>
                <a:ea typeface="+mn-ea"/>
                <a:cs typeface="+mn-cs"/>
              </a:rPr>
              <a:t>irrigants</a:t>
            </a:r>
            <a:r>
              <a:rPr lang="en-US" sz="1200" b="0" i="0" u="none" strike="noStrike" kern="1200" baseline="0" dirty="0" smtClean="0">
                <a:solidFill>
                  <a:schemeClr val="tx1"/>
                </a:solidFill>
                <a:latin typeface="+mn-lt"/>
                <a:ea typeface="+mn-ea"/>
                <a:cs typeface="+mn-cs"/>
              </a:rPr>
              <a:t> that dissolve organic and inorganic material. As hypochlorite is active only against the former, other substances must be used to complete the removal of the smear layer and dentin debris.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EDTA and CA are used for 2 to 3 minutes at the end of instrumentation and after </a:t>
            </a:r>
            <a:r>
              <a:rPr lang="en-US" sz="1200" b="0" i="0" u="none" strike="noStrike" kern="1200" baseline="0" dirty="0" err="1" smtClean="0">
                <a:solidFill>
                  <a:schemeClr val="tx1"/>
                </a:solidFill>
                <a:latin typeface="+mn-lt"/>
                <a:ea typeface="+mn-ea"/>
                <a:cs typeface="+mn-cs"/>
              </a:rPr>
              <a:t>NaOCl</a:t>
            </a:r>
            <a:r>
              <a:rPr lang="en-US" sz="1200" b="0" i="0" u="none" strike="noStrike" kern="1200" baseline="0" dirty="0" smtClean="0">
                <a:solidFill>
                  <a:schemeClr val="tx1"/>
                </a:solidFill>
                <a:latin typeface="+mn-lt"/>
                <a:ea typeface="+mn-ea"/>
                <a:cs typeface="+mn-cs"/>
              </a:rPr>
              <a:t> irrigation. Removal of the smear layer by EDTA or CA improves the antibacterial effect of locally used disinfecting agents in deeper layers of dentin</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14</a:t>
            </a:fld>
            <a:endParaRPr lang="en-US"/>
          </a:p>
        </p:txBody>
      </p:sp>
    </p:spTree>
    <p:extLst>
      <p:ext uri="{BB962C8B-B14F-4D97-AF65-F5344CB8AC3E}">
        <p14:creationId xmlns:p14="http://schemas.microsoft.com/office/powerpoint/2010/main" val="716484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Chlorhexidine</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digluconate</a:t>
            </a:r>
            <a:r>
              <a:rPr lang="en-US" sz="1200" b="0" i="0" u="none" strike="noStrike" kern="1200" baseline="0" dirty="0" smtClean="0">
                <a:solidFill>
                  <a:schemeClr val="tx1"/>
                </a:solidFill>
                <a:latin typeface="+mn-lt"/>
                <a:ea typeface="+mn-ea"/>
                <a:cs typeface="+mn-cs"/>
              </a:rPr>
              <a:t> (CHX) is widely used in disinfection in dentistry because of its good antimicrobial activity. it has gained considerable popularity in </a:t>
            </a:r>
            <a:r>
              <a:rPr lang="en-US" sz="1200" b="0" i="0" u="none" strike="noStrike" kern="1200" baseline="0" dirty="0" err="1" smtClean="0">
                <a:solidFill>
                  <a:schemeClr val="tx1"/>
                </a:solidFill>
                <a:latin typeface="+mn-lt"/>
                <a:ea typeface="+mn-ea"/>
                <a:cs typeface="+mn-cs"/>
              </a:rPr>
              <a:t>endodontics</a:t>
            </a:r>
            <a:r>
              <a:rPr lang="en-US" sz="1200" b="0" i="0" u="none" strike="noStrike" kern="1200" baseline="0" dirty="0" smtClean="0">
                <a:solidFill>
                  <a:schemeClr val="tx1"/>
                </a:solidFill>
                <a:latin typeface="+mn-lt"/>
                <a:ea typeface="+mn-ea"/>
                <a:cs typeface="+mn-cs"/>
              </a:rPr>
              <a:t> as an irrigating solution and as an </a:t>
            </a:r>
            <a:r>
              <a:rPr lang="en-US" sz="1200" b="0" i="0" u="none" strike="noStrike" kern="1200" baseline="0" dirty="0" err="1" smtClean="0">
                <a:solidFill>
                  <a:schemeClr val="tx1"/>
                </a:solidFill>
                <a:latin typeface="+mn-lt"/>
                <a:ea typeface="+mn-ea"/>
                <a:cs typeface="+mn-cs"/>
              </a:rPr>
              <a:t>intracanal</a:t>
            </a:r>
            <a:r>
              <a:rPr lang="en-US" sz="1200" b="0" i="0" u="none" strike="noStrike" kern="1200" baseline="0" dirty="0" smtClean="0">
                <a:solidFill>
                  <a:schemeClr val="tx1"/>
                </a:solidFill>
                <a:latin typeface="+mn-lt"/>
                <a:ea typeface="+mn-ea"/>
                <a:cs typeface="+mn-cs"/>
              </a:rPr>
              <a:t> medicament. One of the reasons for the popularity of CHX is its </a:t>
            </a:r>
            <a:r>
              <a:rPr lang="en-US" sz="1200" b="0" i="0" u="none" strike="noStrike" kern="1200" baseline="0" dirty="0" err="1" smtClean="0">
                <a:solidFill>
                  <a:schemeClr val="tx1"/>
                </a:solidFill>
                <a:latin typeface="+mn-lt"/>
                <a:ea typeface="+mn-ea"/>
                <a:cs typeface="+mn-cs"/>
              </a:rPr>
              <a:t>substantivity</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ie</a:t>
            </a:r>
            <a:r>
              <a:rPr lang="en-US" sz="1200" b="0" i="0" u="none" strike="noStrike" kern="1200" baseline="0" dirty="0" smtClean="0">
                <a:solidFill>
                  <a:schemeClr val="tx1"/>
                </a:solidFill>
                <a:latin typeface="+mn-lt"/>
                <a:ea typeface="+mn-ea"/>
                <a:cs typeface="+mn-cs"/>
              </a:rPr>
              <a:t>, continued antimicrobial effect), because CHX binds to hard tissue and remains antimicrobial.</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CHX does not possess some of the undesired characteristics of sodium hypochlorite (</a:t>
            </a:r>
            <a:r>
              <a:rPr lang="en-US" sz="1200" b="0" i="0" u="none" strike="noStrike" kern="1200" baseline="0" dirty="0" err="1" smtClean="0">
                <a:solidFill>
                  <a:schemeClr val="tx1"/>
                </a:solidFill>
                <a:latin typeface="+mn-lt"/>
                <a:ea typeface="+mn-ea"/>
                <a:cs typeface="+mn-cs"/>
              </a:rPr>
              <a:t>ie</a:t>
            </a:r>
            <a:r>
              <a:rPr lang="en-US" sz="1200" b="0" i="0" u="none" strike="noStrike" kern="1200" baseline="0" dirty="0" smtClean="0">
                <a:solidFill>
                  <a:schemeClr val="tx1"/>
                </a:solidFill>
                <a:latin typeface="+mn-lt"/>
                <a:ea typeface="+mn-ea"/>
                <a:cs typeface="+mn-cs"/>
              </a:rPr>
              <a:t>, bad smell and strong irritation to </a:t>
            </a:r>
            <a:r>
              <a:rPr lang="en-US" sz="1200" b="0" i="0" u="none" strike="noStrike" kern="1200" baseline="0" dirty="0" err="1" smtClean="0">
                <a:solidFill>
                  <a:schemeClr val="tx1"/>
                </a:solidFill>
                <a:latin typeface="+mn-lt"/>
                <a:ea typeface="+mn-ea"/>
                <a:cs typeface="+mn-cs"/>
              </a:rPr>
              <a:t>periapical</a:t>
            </a:r>
            <a:r>
              <a:rPr lang="en-US" sz="1200" b="0" i="0" u="none" strike="noStrike" kern="1200" baseline="0" dirty="0" smtClean="0">
                <a:solidFill>
                  <a:schemeClr val="tx1"/>
                </a:solidFill>
                <a:latin typeface="+mn-lt"/>
                <a:ea typeface="+mn-ea"/>
                <a:cs typeface="+mn-cs"/>
              </a:rPr>
              <a:t> tissues). However, CHX has no tissue-dissolving capability and therefore it cannot replace sodium hypochlorite.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CHX does not cause erosion of dentin like </a:t>
            </a:r>
            <a:r>
              <a:rPr lang="en-US" sz="1200" b="0" i="0" u="none" strike="noStrike" kern="1200" baseline="0" dirty="0" err="1" smtClean="0">
                <a:solidFill>
                  <a:schemeClr val="tx1"/>
                </a:solidFill>
                <a:latin typeface="+mn-lt"/>
                <a:ea typeface="+mn-ea"/>
                <a:cs typeface="+mn-cs"/>
              </a:rPr>
              <a:t>NaOCl</a:t>
            </a:r>
            <a:r>
              <a:rPr lang="en-US" sz="1200" b="0" i="0" u="none" strike="noStrike" kern="1200" baseline="0" dirty="0" smtClean="0">
                <a:solidFill>
                  <a:schemeClr val="tx1"/>
                </a:solidFill>
                <a:latin typeface="+mn-lt"/>
                <a:ea typeface="+mn-ea"/>
                <a:cs typeface="+mn-cs"/>
              </a:rPr>
              <a:t> does as the final rinse after EDTA, and therefore 2% CHX may be a good choice for maximized antibacterial effect at the end of the </a:t>
            </a:r>
            <a:r>
              <a:rPr lang="en-US" sz="1200" b="0" i="0" u="none" strike="noStrike" kern="1200" baseline="0" dirty="0" err="1" smtClean="0">
                <a:solidFill>
                  <a:schemeClr val="tx1"/>
                </a:solidFill>
                <a:latin typeface="+mn-lt"/>
                <a:ea typeface="+mn-ea"/>
                <a:cs typeface="+mn-cs"/>
              </a:rPr>
              <a:t>chemomechanical</a:t>
            </a:r>
            <a:r>
              <a:rPr lang="en-US" sz="1200" b="0" i="0" u="none" strike="noStrike" kern="1200" baseline="0" dirty="0" smtClean="0">
                <a:solidFill>
                  <a:schemeClr val="tx1"/>
                </a:solidFill>
                <a:latin typeface="+mn-lt"/>
                <a:ea typeface="+mn-ea"/>
                <a:cs typeface="+mn-cs"/>
              </a:rPr>
              <a:t> preparation</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15</a:t>
            </a:fld>
            <a:endParaRPr lang="en-US"/>
          </a:p>
        </p:txBody>
      </p:sp>
    </p:spTree>
    <p:extLst>
      <p:ext uri="{BB962C8B-B14F-4D97-AF65-F5344CB8AC3E}">
        <p14:creationId xmlns:p14="http://schemas.microsoft.com/office/powerpoint/2010/main" val="5133512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Hypochlorite and EDTA are the 2 most commonly used irrigating solutions. As they have different characteristics and tasks, it has been tempting to use them as a mixture.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However, EDTA (and CA) instantaneously reduces the amount of chlorine when mixed with sodium hypochlorite, resulting in the loss of </a:t>
            </a:r>
            <a:r>
              <a:rPr lang="en-US" sz="1200" b="0" i="0" u="none" strike="noStrike" kern="1200" baseline="0" dirty="0" err="1" smtClean="0">
                <a:solidFill>
                  <a:schemeClr val="tx1"/>
                </a:solidFill>
                <a:latin typeface="+mn-lt"/>
                <a:ea typeface="+mn-ea"/>
                <a:cs typeface="+mn-cs"/>
              </a:rPr>
              <a:t>NaOCl</a:t>
            </a:r>
            <a:r>
              <a:rPr lang="en-US" sz="1200" b="0" i="0" u="none" strike="noStrike" kern="1200" baseline="0" dirty="0" smtClean="0">
                <a:solidFill>
                  <a:schemeClr val="tx1"/>
                </a:solidFill>
                <a:latin typeface="+mn-lt"/>
                <a:ea typeface="+mn-ea"/>
                <a:cs typeface="+mn-cs"/>
              </a:rPr>
              <a:t> activity. Thus, these solutions should not be mixed</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16</a:t>
            </a:fld>
            <a:endParaRPr lang="en-US"/>
          </a:p>
        </p:txBody>
      </p:sp>
    </p:spTree>
    <p:extLst>
      <p:ext uri="{BB962C8B-B14F-4D97-AF65-F5344CB8AC3E}">
        <p14:creationId xmlns:p14="http://schemas.microsoft.com/office/powerpoint/2010/main" val="517518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CHX has no tissue-dissolving activity and there have been efforts to combine CHX with hypochlorite for added benefits from the 2 solutions. However, CHX and </a:t>
            </a:r>
            <a:r>
              <a:rPr lang="en-US" sz="1200" b="0" i="0" u="none" strike="noStrike" kern="1200" baseline="0" dirty="0" err="1" smtClean="0">
                <a:solidFill>
                  <a:schemeClr val="tx1"/>
                </a:solidFill>
                <a:latin typeface="+mn-lt"/>
                <a:ea typeface="+mn-ea"/>
                <a:cs typeface="+mn-cs"/>
              </a:rPr>
              <a:t>NaOCl</a:t>
            </a:r>
            <a:r>
              <a:rPr lang="en-US" sz="1200" b="0" i="0" u="none" strike="noStrike" kern="1200" baseline="0" dirty="0" smtClean="0">
                <a:solidFill>
                  <a:schemeClr val="tx1"/>
                </a:solidFill>
                <a:latin typeface="+mn-lt"/>
                <a:ea typeface="+mn-ea"/>
                <a:cs typeface="+mn-cs"/>
              </a:rPr>
              <a:t> are not soluble in each other; a brownish-orange precipitate is formed when they are mixed.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characteristics of the precipitate and the liquid phase have not been thoroughly examined, but the precipitate prevents the clinical use of the mixture.</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17</a:t>
            </a:fld>
            <a:endParaRPr lang="en-US"/>
          </a:p>
        </p:txBody>
      </p:sp>
    </p:spTree>
    <p:extLst>
      <p:ext uri="{BB962C8B-B14F-4D97-AF65-F5344CB8AC3E}">
        <p14:creationId xmlns:p14="http://schemas.microsoft.com/office/powerpoint/2010/main" val="2123106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Mixing CHX and EDTA immediately produces a white precipitate. Although the properties of the mixture and the cleared supernatant have not been thoroughly studied, it seems that the ability of EDTA to remove the smear layer is reduced</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18</a:t>
            </a:fld>
            <a:endParaRPr lang="en-US"/>
          </a:p>
        </p:txBody>
      </p:sp>
    </p:spTree>
    <p:extLst>
      <p:ext uri="{BB962C8B-B14F-4D97-AF65-F5344CB8AC3E}">
        <p14:creationId xmlns:p14="http://schemas.microsoft.com/office/powerpoint/2010/main" val="982879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several combination products are on the market, many with some evidence of improved activity and function. Surface active agents have been added to several different types of </a:t>
            </a:r>
            <a:r>
              <a:rPr lang="en-US" sz="1200" b="0" i="0" u="none" strike="noStrike" kern="1200" baseline="0" dirty="0" err="1" smtClean="0">
                <a:solidFill>
                  <a:schemeClr val="tx1"/>
                </a:solidFill>
                <a:latin typeface="+mn-lt"/>
                <a:ea typeface="+mn-ea"/>
                <a:cs typeface="+mn-cs"/>
              </a:rPr>
              <a:t>irrigants</a:t>
            </a:r>
            <a:r>
              <a:rPr lang="en-US" sz="1200" b="0" i="0" u="none" strike="noStrike" kern="1200" baseline="0" dirty="0" smtClean="0">
                <a:solidFill>
                  <a:schemeClr val="tx1"/>
                </a:solidFill>
                <a:latin typeface="+mn-lt"/>
                <a:ea typeface="+mn-ea"/>
                <a:cs typeface="+mn-cs"/>
              </a:rPr>
              <a:t> to lower their surface tension and to improve their penetration in the root canal</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In the hope of better smear-layer removal, detergents have been added to some EDTA preparations (</a:t>
            </a:r>
            <a:r>
              <a:rPr lang="en-US" sz="1200" b="0" i="0" u="none" strike="noStrike" kern="1200" baseline="0" dirty="0" err="1" smtClean="0">
                <a:solidFill>
                  <a:schemeClr val="tx1"/>
                </a:solidFill>
                <a:latin typeface="+mn-lt"/>
                <a:ea typeface="+mn-ea"/>
                <a:cs typeface="+mn-cs"/>
              </a:rPr>
              <a:t>eg</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SmearClear</a:t>
            </a:r>
            <a:r>
              <a:rPr lang="en-US"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19</a:t>
            </a:fld>
            <a:endParaRPr lang="en-US"/>
          </a:p>
        </p:txBody>
      </p:sp>
    </p:spTree>
    <p:extLst>
      <p:ext uri="{BB962C8B-B14F-4D97-AF65-F5344CB8AC3E}">
        <p14:creationId xmlns:p14="http://schemas.microsoft.com/office/powerpoint/2010/main" val="8443122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Chlor-Xtra</a:t>
            </a:r>
            <a:r>
              <a:rPr lang="en-US" dirty="0" smtClean="0"/>
              <a:t>: detergent added to </a:t>
            </a:r>
            <a:r>
              <a:rPr lang="en-US" dirty="0" err="1" smtClean="0"/>
              <a:t>NaOCl</a:t>
            </a:r>
            <a:r>
              <a:rPr lang="en-US" dirty="0" smtClean="0"/>
              <a:t>. </a:t>
            </a:r>
            <a:r>
              <a:rPr lang="en-US" sz="1200" b="0" i="0" u="none" strike="noStrike" kern="1200" baseline="0" dirty="0" smtClean="0">
                <a:solidFill>
                  <a:schemeClr val="tx1"/>
                </a:solidFill>
                <a:latin typeface="+mn-lt"/>
                <a:ea typeface="+mn-ea"/>
                <a:cs typeface="+mn-cs"/>
              </a:rPr>
              <a:t>Detergent addition has been shown to increase the speed of tissue dissolution by hypochlorite. No data are available on whether dentin penetration is also improved.  CHX Plus another combination product of </a:t>
            </a:r>
            <a:r>
              <a:rPr lang="en-US" sz="1200" b="0" i="0" u="none" strike="noStrike" kern="1200" baseline="0" dirty="0" err="1" smtClean="0">
                <a:solidFill>
                  <a:schemeClr val="tx1"/>
                </a:solidFill>
                <a:latin typeface="+mn-lt"/>
                <a:ea typeface="+mn-ea"/>
                <a:cs typeface="+mn-cs"/>
              </a:rPr>
              <a:t>chlorhexidine</a:t>
            </a:r>
            <a:r>
              <a:rPr lang="en-US" sz="1200" b="0" i="0" u="none" strike="noStrike" kern="1200" baseline="0" dirty="0" smtClean="0">
                <a:solidFill>
                  <a:schemeClr val="tx1"/>
                </a:solidFill>
                <a:latin typeface="+mn-lt"/>
                <a:ea typeface="+mn-ea"/>
                <a:cs typeface="+mn-cs"/>
              </a:rPr>
              <a:t> &amp; surface active agents</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20</a:t>
            </a:fld>
            <a:endParaRPr lang="en-US"/>
          </a:p>
        </p:txBody>
      </p:sp>
    </p:spTree>
    <p:extLst>
      <p:ext uri="{BB962C8B-B14F-4D97-AF65-F5344CB8AC3E}">
        <p14:creationId xmlns:p14="http://schemas.microsoft.com/office/powerpoint/2010/main" val="20916914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MTAD (a mixture of tetracycline isomer, acid, and detergent, and </a:t>
            </a:r>
            <a:r>
              <a:rPr lang="en-US" sz="1200" b="0" i="0" u="none" strike="noStrike" kern="1200" baseline="0" dirty="0" err="1" smtClean="0">
                <a:solidFill>
                  <a:schemeClr val="tx1"/>
                </a:solidFill>
                <a:latin typeface="+mn-lt"/>
                <a:ea typeface="+mn-ea"/>
                <a:cs typeface="+mn-cs"/>
              </a:rPr>
              <a:t>Tetraclean</a:t>
            </a:r>
            <a:r>
              <a:rPr lang="en-US" sz="1200" b="0" i="0" u="none" strike="noStrike" kern="1200" baseline="0" dirty="0" smtClean="0">
                <a:solidFill>
                  <a:schemeClr val="tx1"/>
                </a:solidFill>
                <a:latin typeface="+mn-lt"/>
                <a:ea typeface="+mn-ea"/>
                <a:cs typeface="+mn-cs"/>
              </a:rPr>
              <a:t> are new combination products for root-canal irrigation that contain an antibiotic, doxycycline.  They are designed primarily for smear-layer removal with added antimicrobial activity. Although a mixture containing an antibiotic may have good short-term and long-term effects, concerns have been expressed regarding the use of tetracycline (doxycycline) because of possible resistance to the antibiotic and staining of the tooth hard tissue</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21</a:t>
            </a:fld>
            <a:endParaRPr lang="en-US"/>
          </a:p>
        </p:txBody>
      </p:sp>
    </p:spTree>
    <p:extLst>
      <p:ext uri="{BB962C8B-B14F-4D97-AF65-F5344CB8AC3E}">
        <p14:creationId xmlns:p14="http://schemas.microsoft.com/office/powerpoint/2010/main" val="2439999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22</a:t>
            </a:fld>
            <a:endParaRPr lang="en-US"/>
          </a:p>
        </p:txBody>
      </p:sp>
    </p:spTree>
    <p:extLst>
      <p:ext uri="{BB962C8B-B14F-4D97-AF65-F5344CB8AC3E}">
        <p14:creationId xmlns:p14="http://schemas.microsoft.com/office/powerpoint/2010/main" val="2367347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Removal of the smear layer is straightforward and predictable when the correct </a:t>
            </a:r>
            <a:r>
              <a:rPr lang="en-US" sz="1200" b="0" i="0" u="none" strike="noStrike" kern="1200" baseline="0" dirty="0" err="1" smtClean="0">
                <a:solidFill>
                  <a:schemeClr val="tx1"/>
                </a:solidFill>
                <a:latin typeface="+mn-lt"/>
                <a:ea typeface="+mn-ea"/>
                <a:cs typeface="+mn-cs"/>
              </a:rPr>
              <a:t>irrigants</a:t>
            </a:r>
            <a:r>
              <a:rPr lang="en-US" sz="1200" b="0" i="0" u="none" strike="noStrike" kern="1200" baseline="0" dirty="0" smtClean="0">
                <a:solidFill>
                  <a:schemeClr val="tx1"/>
                </a:solidFill>
                <a:latin typeface="+mn-lt"/>
                <a:ea typeface="+mn-ea"/>
                <a:cs typeface="+mn-cs"/>
              </a:rPr>
              <a:t> are used. Relying on EDTA alone or other </a:t>
            </a:r>
            <a:r>
              <a:rPr lang="en-US" sz="1200" b="0" i="0" u="none" strike="noStrike" kern="1200" baseline="0" dirty="0" err="1" smtClean="0">
                <a:solidFill>
                  <a:schemeClr val="tx1"/>
                </a:solidFill>
                <a:latin typeface="+mn-lt"/>
                <a:ea typeface="+mn-ea"/>
                <a:cs typeface="+mn-cs"/>
              </a:rPr>
              <a:t>irrigants</a:t>
            </a:r>
            <a:r>
              <a:rPr lang="en-US" sz="1200" b="0" i="0" u="none" strike="noStrike" kern="1200" baseline="0" dirty="0" smtClean="0">
                <a:solidFill>
                  <a:schemeClr val="tx1"/>
                </a:solidFill>
                <a:latin typeface="+mn-lt"/>
                <a:ea typeface="+mn-ea"/>
                <a:cs typeface="+mn-cs"/>
              </a:rPr>
              <a:t> with activity against the inorganic matter only, however, results in incomplete removal of the layer. Therefore, use of hypochlorite during instrumentation cannot be omitted.</a:t>
            </a:r>
          </a:p>
          <a:p>
            <a:endParaRPr lang="en-US" sz="1200" b="0" i="0" u="none" strike="noStrike"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We can see in the image instrumented canal wall after removal of the smear layer by </a:t>
            </a:r>
            <a:r>
              <a:rPr lang="en-US" sz="1200" b="0" i="0" u="none" strike="noStrike" kern="1200" baseline="0" dirty="0" err="1" smtClean="0">
                <a:solidFill>
                  <a:schemeClr val="tx1"/>
                </a:solidFill>
                <a:latin typeface="+mn-lt"/>
                <a:ea typeface="+mn-ea"/>
                <a:cs typeface="+mn-cs"/>
              </a:rPr>
              <a:t>NaOCl</a:t>
            </a:r>
            <a:r>
              <a:rPr lang="en-US" sz="1200" b="0" i="0" u="none" strike="noStrike" kern="1200" baseline="0" dirty="0" smtClean="0">
                <a:solidFill>
                  <a:schemeClr val="tx1"/>
                </a:solidFill>
                <a:latin typeface="+mn-lt"/>
                <a:ea typeface="+mn-ea"/>
                <a:cs typeface="+mn-cs"/>
              </a:rPr>
              <a:t> and EDTA</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smear layer is created only on areas touched by the instruments. Delivery of </a:t>
            </a:r>
            <a:r>
              <a:rPr lang="en-US" sz="1200" b="0" i="0" u="none" strike="noStrike" kern="1200" baseline="0" dirty="0" err="1" smtClean="0">
                <a:solidFill>
                  <a:schemeClr val="tx1"/>
                </a:solidFill>
                <a:latin typeface="+mn-lt"/>
                <a:ea typeface="+mn-ea"/>
                <a:cs typeface="+mn-cs"/>
              </a:rPr>
              <a:t>irrigants</a:t>
            </a:r>
            <a:r>
              <a:rPr lang="en-US" sz="1200" b="0" i="0" u="none" strike="noStrike" kern="1200" baseline="0" dirty="0" smtClean="0">
                <a:solidFill>
                  <a:schemeClr val="tx1"/>
                </a:solidFill>
                <a:latin typeface="+mn-lt"/>
                <a:ea typeface="+mn-ea"/>
                <a:cs typeface="+mn-cs"/>
              </a:rPr>
              <a:t> to these areas is usually unproblematic, with the possible exception of the most apical canal, depending on canal morphology and the techniques/equipment used for irrigation. However, careless irrigation, with needles introduced only to the coronal and middle parts of the root canal, is likely to result in incomplete removal of the smear layer in the apical root canal.</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6B61531-E4B5-6749-8494-14E95D1BF31C}" type="slidenum">
              <a:rPr lang="en-US" smtClean="0"/>
              <a:t>23</a:t>
            </a:fld>
            <a:endParaRPr lang="en-US"/>
          </a:p>
        </p:txBody>
      </p:sp>
    </p:spTree>
    <p:extLst>
      <p:ext uri="{BB962C8B-B14F-4D97-AF65-F5344CB8AC3E}">
        <p14:creationId xmlns:p14="http://schemas.microsoft.com/office/powerpoint/2010/main" val="3510304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One of the goals of endodontic treatment is to protect the tooth structure so that the physical procedures and chemical treatments do not cause weakening of the dentin/root. A few </a:t>
            </a:r>
            <a:r>
              <a:rPr lang="en-US" sz="1200" b="0" i="1" u="none" strike="noStrike" kern="1200" baseline="0" dirty="0" smtClean="0">
                <a:solidFill>
                  <a:schemeClr val="tx1"/>
                </a:solidFill>
                <a:latin typeface="+mn-lt"/>
                <a:ea typeface="+mn-ea"/>
                <a:cs typeface="+mn-cs"/>
              </a:rPr>
              <a:t>in vitro </a:t>
            </a:r>
            <a:r>
              <a:rPr lang="en-US" sz="1200" b="0" i="0" u="none" strike="noStrike" kern="1200" baseline="0" dirty="0" smtClean="0">
                <a:solidFill>
                  <a:schemeClr val="tx1"/>
                </a:solidFill>
                <a:latin typeface="+mn-lt"/>
                <a:ea typeface="+mn-ea"/>
                <a:cs typeface="+mn-cs"/>
              </a:rPr>
              <a:t>studies have shown that long-term exposure to high concentrations of hypochlorite can lead to considerable reduction in the flexural strength and elastic modus of dentin.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However, even short-term irrigation with hypochlorite after EDTA or CA at the end of </a:t>
            </a:r>
            <a:r>
              <a:rPr lang="en-US" sz="1200" b="0" i="0" u="none" strike="noStrike" kern="1200" baseline="0" dirty="0" err="1" smtClean="0">
                <a:solidFill>
                  <a:schemeClr val="tx1"/>
                </a:solidFill>
                <a:latin typeface="+mn-lt"/>
                <a:ea typeface="+mn-ea"/>
                <a:cs typeface="+mn-cs"/>
              </a:rPr>
              <a:t>chemomechanical</a:t>
            </a:r>
            <a:r>
              <a:rPr lang="en-US" sz="1200" b="0" i="0" u="none" strike="noStrike" kern="1200" baseline="0" dirty="0" smtClean="0">
                <a:solidFill>
                  <a:schemeClr val="tx1"/>
                </a:solidFill>
                <a:latin typeface="+mn-lt"/>
                <a:ea typeface="+mn-ea"/>
                <a:cs typeface="+mn-cs"/>
              </a:rPr>
              <a:t> preparation causes strong erosion of the canal-wall surface dentin. So it is best to avoid </a:t>
            </a:r>
            <a:r>
              <a:rPr lang="en-US" sz="1200" b="0" i="0" u="none" strike="noStrike" kern="1200" baseline="0" dirty="0" err="1" smtClean="0">
                <a:solidFill>
                  <a:schemeClr val="tx1"/>
                </a:solidFill>
                <a:latin typeface="+mn-lt"/>
                <a:ea typeface="+mn-ea"/>
                <a:cs typeface="+mn-cs"/>
              </a:rPr>
              <a:t>NaOCl</a:t>
            </a:r>
            <a:r>
              <a:rPr lang="en-US" sz="1200" b="0" i="0" u="none" strike="noStrike" kern="1200" baseline="0" dirty="0" smtClean="0">
                <a:solidFill>
                  <a:schemeClr val="tx1"/>
                </a:solidFill>
                <a:latin typeface="+mn-lt"/>
                <a:ea typeface="+mn-ea"/>
                <a:cs typeface="+mn-cs"/>
              </a:rPr>
              <a:t> irrigation after demineralization agents, Instead, </a:t>
            </a:r>
            <a:r>
              <a:rPr lang="en-US" sz="1200" b="0" i="0" u="none" strike="noStrike" kern="1200" baseline="0" dirty="0" err="1" smtClean="0">
                <a:solidFill>
                  <a:schemeClr val="tx1"/>
                </a:solidFill>
                <a:latin typeface="+mn-lt"/>
                <a:ea typeface="+mn-ea"/>
                <a:cs typeface="+mn-cs"/>
              </a:rPr>
              <a:t>chlorhexidine</a:t>
            </a:r>
            <a:r>
              <a:rPr lang="en-US" sz="1200" b="0" i="0" u="none" strike="noStrike" kern="1200" baseline="0" dirty="0" smtClean="0">
                <a:solidFill>
                  <a:schemeClr val="tx1"/>
                </a:solidFill>
                <a:latin typeface="+mn-lt"/>
                <a:ea typeface="+mn-ea"/>
                <a:cs typeface="+mn-cs"/>
              </a:rPr>
              <a:t> irrigation could be used for additional disinfection at the end of the treatment.</a:t>
            </a:r>
          </a:p>
        </p:txBody>
      </p:sp>
      <p:sp>
        <p:nvSpPr>
          <p:cNvPr id="4" name="Slide Number Placeholder 3"/>
          <p:cNvSpPr>
            <a:spLocks noGrp="1"/>
          </p:cNvSpPr>
          <p:nvPr>
            <p:ph type="sldNum" sz="quarter" idx="10"/>
          </p:nvPr>
        </p:nvSpPr>
        <p:spPr/>
        <p:txBody>
          <a:bodyPr/>
          <a:lstStyle/>
          <a:p>
            <a:fld id="{66B61531-E4B5-6749-8494-14E95D1BF31C}" type="slidenum">
              <a:rPr lang="en-US" smtClean="0"/>
              <a:t>24</a:t>
            </a:fld>
            <a:endParaRPr lang="en-US"/>
          </a:p>
        </p:txBody>
      </p:sp>
    </p:spTree>
    <p:extLst>
      <p:ext uri="{BB962C8B-B14F-4D97-AF65-F5344CB8AC3E}">
        <p14:creationId xmlns:p14="http://schemas.microsoft.com/office/powerpoint/2010/main" val="16677253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Irrigation is most feasible in the instrumented areas because the irrigation needle can follow the smooth path created by the instruments. Cleaning and removing of necrotic tissue, debris, and biofilms from untouched areas rely completely on chemical means, and sufficient use of sodium hypochlorite is the key factor in obtaining the desired results in these areas</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25</a:t>
            </a:fld>
            <a:endParaRPr lang="en-US"/>
          </a:p>
        </p:txBody>
      </p:sp>
    </p:spTree>
    <p:extLst>
      <p:ext uri="{BB962C8B-B14F-4D97-AF65-F5344CB8AC3E}">
        <p14:creationId xmlns:p14="http://schemas.microsoft.com/office/powerpoint/2010/main" val="2120170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 recent study showed that untouched areas, in particular anastomoses between canals, are frequently packed with debris during instrumentation.</a:t>
            </a:r>
          </a:p>
          <a:p>
            <a:r>
              <a:rPr lang="en-US" sz="1200" b="0" i="0" u="none" strike="noStrike" kern="1200" baseline="0" dirty="0" smtClean="0">
                <a:solidFill>
                  <a:schemeClr val="tx1"/>
                </a:solidFill>
                <a:latin typeface="+mn-lt"/>
                <a:ea typeface="+mn-ea"/>
                <a:cs typeface="+mn-cs"/>
              </a:rPr>
              <a:t>Although at present it is not known how these debris can best be removed (if at all), it is likely that physical agitation (</a:t>
            </a:r>
            <a:r>
              <a:rPr lang="en-US" sz="1200" b="0" i="0" u="none" strike="noStrike" kern="1200" baseline="0" dirty="0" err="1" smtClean="0">
                <a:solidFill>
                  <a:schemeClr val="tx1"/>
                </a:solidFill>
                <a:latin typeface="+mn-lt"/>
                <a:ea typeface="+mn-ea"/>
                <a:cs typeface="+mn-cs"/>
              </a:rPr>
              <a:t>eg</a:t>
            </a:r>
            <a:r>
              <a:rPr lang="en-US" sz="1200" b="0" i="0" u="none" strike="noStrike" kern="1200" baseline="0" dirty="0" smtClean="0">
                <a:solidFill>
                  <a:schemeClr val="tx1"/>
                </a:solidFill>
                <a:latin typeface="+mn-lt"/>
                <a:ea typeface="+mn-ea"/>
                <a:cs typeface="+mn-cs"/>
              </a:rPr>
              <a:t>, ultrasound) and the use of demineralizing agents are needed in addition to hypochlorite.</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27</a:t>
            </a:fld>
            <a:endParaRPr lang="en-US"/>
          </a:p>
        </p:txBody>
      </p:sp>
    </p:spTree>
    <p:extLst>
      <p:ext uri="{BB962C8B-B14F-4D97-AF65-F5344CB8AC3E}">
        <p14:creationId xmlns:p14="http://schemas.microsoft.com/office/powerpoint/2010/main" val="41118871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Biofilm can be removed or eliminated through the following methods: mechanical removal by instruments (effective only in some areas of the root canal); dissolution by hypochlorite; and detachment by ultrasonic energy. Other chemical means, such as </a:t>
            </a:r>
            <a:r>
              <a:rPr lang="en-US" sz="1200" b="0" i="0" u="none" strike="noStrike" kern="1200" baseline="0" dirty="0" err="1" smtClean="0">
                <a:solidFill>
                  <a:schemeClr val="tx1"/>
                </a:solidFill>
                <a:latin typeface="+mn-lt"/>
                <a:ea typeface="+mn-ea"/>
                <a:cs typeface="+mn-cs"/>
              </a:rPr>
              <a:t>chlorhexidine</a:t>
            </a:r>
            <a:r>
              <a:rPr lang="en-US" sz="1200" b="0" i="0" u="none" strike="noStrike" kern="1200" baseline="0" dirty="0" smtClean="0">
                <a:solidFill>
                  <a:schemeClr val="tx1"/>
                </a:solidFill>
                <a:latin typeface="+mn-lt"/>
                <a:ea typeface="+mn-ea"/>
                <a:cs typeface="+mn-cs"/>
              </a:rPr>
              <a:t>, can kill biofilm bacteria if allowed a long enough contact time. However, as they lack tissue-dissolving ability, the dead microbial biomass stays in the canal if not removed mechanically or dissolved by hypochlorite.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Any remaining organic matter, microbes, or vital or necrotic tissue jeopardizes the integrity of the seal of the root filling. Therefore the goal of the treatment is not only to kill the microbes in the root canal but also to remove them as completely as possible.</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28</a:t>
            </a:fld>
            <a:endParaRPr lang="en-US"/>
          </a:p>
        </p:txBody>
      </p:sp>
    </p:spTree>
    <p:extLst>
      <p:ext uri="{BB962C8B-B14F-4D97-AF65-F5344CB8AC3E}">
        <p14:creationId xmlns:p14="http://schemas.microsoft.com/office/powerpoint/2010/main" val="1591384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Irrigation must maintain a balance between 2 important goals: safety and effectiveness. This point is particularly true with the most important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sodium hypochlorite, but other </a:t>
            </a:r>
            <a:r>
              <a:rPr lang="en-US" sz="1200" b="0" i="0" u="none" strike="noStrike" kern="1200" baseline="0" dirty="0" err="1" smtClean="0">
                <a:solidFill>
                  <a:schemeClr val="tx1"/>
                </a:solidFill>
                <a:latin typeface="+mn-lt"/>
                <a:ea typeface="+mn-ea"/>
                <a:cs typeface="+mn-cs"/>
              </a:rPr>
              <a:t>irrigants</a:t>
            </a:r>
            <a:r>
              <a:rPr lang="en-US" sz="1200" b="0" i="0" u="none" strike="noStrike" kern="1200" baseline="0" dirty="0" smtClean="0">
                <a:solidFill>
                  <a:schemeClr val="tx1"/>
                </a:solidFill>
                <a:latin typeface="+mn-lt"/>
                <a:ea typeface="+mn-ea"/>
                <a:cs typeface="+mn-cs"/>
              </a:rPr>
              <a:t> can also cause pain and other problems if they gain access to the </a:t>
            </a:r>
            <a:r>
              <a:rPr lang="en-US" sz="1200" b="0" i="0" u="none" strike="noStrike" kern="1200" baseline="0" dirty="0" err="1" smtClean="0">
                <a:solidFill>
                  <a:schemeClr val="tx1"/>
                </a:solidFill>
                <a:latin typeface="+mn-lt"/>
                <a:ea typeface="+mn-ea"/>
                <a:cs typeface="+mn-cs"/>
              </a:rPr>
              <a:t>periapical</a:t>
            </a:r>
            <a:r>
              <a:rPr lang="en-US" sz="1200" b="0" i="0" u="none" strike="noStrike" kern="1200" baseline="0" dirty="0" smtClean="0">
                <a:solidFill>
                  <a:schemeClr val="tx1"/>
                </a:solidFill>
                <a:latin typeface="+mn-lt"/>
                <a:ea typeface="+mn-ea"/>
                <a:cs typeface="+mn-cs"/>
              </a:rPr>
              <a:t> tissues. Effectiveness is often jeopardized in the apical root canal by restricting anatomy and valid safety concerns. However, the eradication of the microbes in the apical canal should be of key importance to the success of endodontic treatment. Sufficient exchange of hypochlorite and other </a:t>
            </a:r>
            <a:r>
              <a:rPr lang="en-US" sz="1200" b="0" i="0" u="none" strike="noStrike" kern="1200" baseline="0" dirty="0" err="1" smtClean="0">
                <a:solidFill>
                  <a:schemeClr val="tx1"/>
                </a:solidFill>
                <a:latin typeface="+mn-lt"/>
                <a:ea typeface="+mn-ea"/>
                <a:cs typeface="+mn-cs"/>
              </a:rPr>
              <a:t>irrigants</a:t>
            </a:r>
            <a:r>
              <a:rPr lang="en-US" sz="1200" b="0" i="0" u="none" strike="noStrike" kern="1200" baseline="0" dirty="0" smtClean="0">
                <a:solidFill>
                  <a:schemeClr val="tx1"/>
                </a:solidFill>
                <a:latin typeface="+mn-lt"/>
                <a:ea typeface="+mn-ea"/>
                <a:cs typeface="+mn-cs"/>
              </a:rPr>
              <a:t> in this area while</a:t>
            </a:r>
          </a:p>
          <a:p>
            <a:r>
              <a:rPr lang="en-US" sz="1200" b="0" i="0" u="none" strike="noStrike" kern="1200" baseline="0" dirty="0" smtClean="0">
                <a:solidFill>
                  <a:schemeClr val="tx1"/>
                </a:solidFill>
                <a:latin typeface="+mn-lt"/>
                <a:ea typeface="+mn-ea"/>
                <a:cs typeface="+mn-cs"/>
              </a:rPr>
              <a:t>keeping the apical pressure of the solutions minimal is the obvious goal of irrigation of the apical root canal.</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better understanding of fluid dynamics and the development of new needle designs and equipment for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delivery are the 2 important areas to deal with in the challenges of irrigating the most apical part of the canal</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29</a:t>
            </a:fld>
            <a:endParaRPr lang="en-US"/>
          </a:p>
        </p:txBody>
      </p:sp>
    </p:spTree>
    <p:extLst>
      <p:ext uri="{BB962C8B-B14F-4D97-AF65-F5344CB8AC3E}">
        <p14:creationId xmlns:p14="http://schemas.microsoft.com/office/powerpoint/2010/main" val="1000157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Computational fluid dynamics (CFD) is a new approach in endodontic research to improve our understanding of fluid dynamics in the special anatomic environment of the root canal. CFD is the science that focuses on predicting fluid flow and related phenomena by solving the mathematical equations that govern these processes</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30</a:t>
            </a:fld>
            <a:endParaRPr lang="en-US"/>
          </a:p>
        </p:txBody>
      </p:sp>
    </p:spTree>
    <p:extLst>
      <p:ext uri="{BB962C8B-B14F-4D97-AF65-F5344CB8AC3E}">
        <p14:creationId xmlns:p14="http://schemas.microsoft.com/office/powerpoint/2010/main" val="3734975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Particle tracking during irrigation simulated CFD model,</a:t>
            </a:r>
          </a:p>
          <a:p>
            <a:endParaRPr lang="en-US" dirty="0" smtClean="0"/>
          </a:p>
          <a:p>
            <a:r>
              <a:rPr lang="en-US" dirty="0" smtClean="0"/>
              <a:t>The</a:t>
            </a:r>
            <a:r>
              <a:rPr lang="en-US" baseline="0" dirty="0" smtClean="0"/>
              <a:t> CFD model can be used to evaluate and predict specific parameters such as </a:t>
            </a:r>
            <a:r>
              <a:rPr lang="en-US" dirty="0" smtClean="0"/>
              <a:t>Streamline:  provides visualization</a:t>
            </a:r>
            <a:r>
              <a:rPr lang="en-US" baseline="0" dirty="0" smtClean="0"/>
              <a:t> of the </a:t>
            </a:r>
            <a:r>
              <a:rPr lang="en-US" baseline="0" dirty="0" err="1" smtClean="0"/>
              <a:t>irrigant</a:t>
            </a:r>
            <a:r>
              <a:rPr lang="en-US" baseline="0" dirty="0" smtClean="0"/>
              <a:t> flow in the canal</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31</a:t>
            </a:fld>
            <a:endParaRPr lang="en-US"/>
          </a:p>
        </p:txBody>
      </p:sp>
    </p:spTree>
    <p:extLst>
      <p:ext uri="{BB962C8B-B14F-4D97-AF65-F5344CB8AC3E}">
        <p14:creationId xmlns:p14="http://schemas.microsoft.com/office/powerpoint/2010/main" val="2461094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CFD can be used to evaluate velocity</a:t>
            </a:r>
            <a:r>
              <a:rPr lang="en-US" baseline="0" dirty="0" smtClean="0"/>
              <a:t> distribution of </a:t>
            </a:r>
            <a:r>
              <a:rPr lang="en-US" baseline="0" dirty="0" err="1" smtClean="0"/>
              <a:t>irrigant</a:t>
            </a:r>
            <a:r>
              <a:rPr lang="en-US" baseline="0" dirty="0" smtClean="0"/>
              <a:t> flow in the root canal.  </a:t>
            </a:r>
          </a:p>
          <a:p>
            <a:endParaRPr lang="en-US" baseline="0" dirty="0" smtClean="0"/>
          </a:p>
          <a:p>
            <a:r>
              <a:rPr lang="en-US" baseline="0" dirty="0" smtClean="0"/>
              <a:t>The </a:t>
            </a:r>
            <a:r>
              <a:rPr lang="en-US" baseline="0" dirty="0" err="1" smtClean="0"/>
              <a:t>irrigant</a:t>
            </a:r>
            <a:r>
              <a:rPr lang="en-US" baseline="0" dirty="0" smtClean="0"/>
              <a:t> velocity on the canal wall is considered a highly significant factor in determining the replacement of the </a:t>
            </a:r>
            <a:r>
              <a:rPr lang="en-US" baseline="0" dirty="0" err="1" smtClean="0"/>
              <a:t>irrigant</a:t>
            </a:r>
            <a:r>
              <a:rPr lang="en-US" baseline="0" dirty="0" smtClean="0"/>
              <a:t> in certain parts of the root canal and in the flush effect, therefore directly influencing the effectiveness of irrigation.  </a:t>
            </a:r>
          </a:p>
          <a:p>
            <a:endParaRPr lang="en-US" baseline="0" dirty="0" smtClean="0"/>
          </a:p>
          <a:p>
            <a:r>
              <a:rPr lang="en-US" baseline="0" dirty="0" smtClean="0"/>
              <a:t>Some of the goals of CFD studies in </a:t>
            </a:r>
            <a:r>
              <a:rPr lang="en-US" baseline="0" dirty="0" err="1" smtClean="0"/>
              <a:t>endodontics</a:t>
            </a:r>
            <a:r>
              <a:rPr lang="en-US" baseline="0" dirty="0" smtClean="0"/>
              <a:t> are to improve needle-tip design for effective &amp; safe delivery of the </a:t>
            </a:r>
            <a:r>
              <a:rPr lang="en-US" baseline="0" dirty="0" err="1" smtClean="0"/>
              <a:t>irrigant</a:t>
            </a:r>
            <a:r>
              <a:rPr lang="en-US" baseline="0" dirty="0" smtClean="0"/>
              <a:t> and to optimize the exchange of irrigating solutions in the peripheral parts of the canal system</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32</a:t>
            </a:fld>
            <a:endParaRPr lang="en-US"/>
          </a:p>
        </p:txBody>
      </p:sp>
    </p:spTree>
    <p:extLst>
      <p:ext uri="{BB962C8B-B14F-4D97-AF65-F5344CB8AC3E}">
        <p14:creationId xmlns:p14="http://schemas.microsoft.com/office/powerpoint/2010/main" val="1747361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The effectiveness and safety of irrigation depends on the means of delivery. Traditionally, irrigation has been performed with a plastic syringe and an open-ended needle into the canal space. </a:t>
            </a:r>
            <a:r>
              <a:rPr lang="en-US" sz="1200" b="0" i="0" u="none" strike="noStrike" kern="1200" baseline="0" smtClean="0">
                <a:solidFill>
                  <a:schemeClr val="tx1"/>
                </a:solidFill>
                <a:latin typeface="+mn-lt"/>
                <a:ea typeface="+mn-ea"/>
                <a:cs typeface="+mn-cs"/>
              </a:rPr>
              <a:t>An increasing number of novel needle-tip designs and equipment are emerging in an effort to better address the challenges of irrigation.</a:t>
            </a:r>
          </a:p>
          <a:p>
            <a:endParaRPr lang="en-US"/>
          </a:p>
        </p:txBody>
      </p:sp>
      <p:sp>
        <p:nvSpPr>
          <p:cNvPr id="4" name="Slide Number Placeholder 3"/>
          <p:cNvSpPr>
            <a:spLocks noGrp="1"/>
          </p:cNvSpPr>
          <p:nvPr>
            <p:ph type="sldNum" sz="quarter" idx="10"/>
          </p:nvPr>
        </p:nvSpPr>
        <p:spPr/>
        <p:txBody>
          <a:bodyPr/>
          <a:lstStyle/>
          <a:p>
            <a:fld id="{66B61531-E4B5-6749-8494-14E95D1BF31C}" type="slidenum">
              <a:rPr lang="en-US" smtClean="0"/>
              <a:t>33</a:t>
            </a:fld>
            <a:endParaRPr lang="en-US"/>
          </a:p>
        </p:txBody>
      </p:sp>
    </p:spTree>
    <p:extLst>
      <p:ext uri="{BB962C8B-B14F-4D97-AF65-F5344CB8AC3E}">
        <p14:creationId xmlns:p14="http://schemas.microsoft.com/office/powerpoint/2010/main" val="20164546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Although large-volume syringes potentially allow some time-savings, they are more difficult to control for pressure and accidents may happen. Therefore, to maximize safety and control, use of 1- to 5-mL syringes is recommended instead of the larger ones. All syringes for endodontic irrigation must have a </a:t>
            </a:r>
            <a:r>
              <a:rPr lang="en-US" sz="1200" b="0" i="0" u="none" strike="noStrike" kern="1200" baseline="0" dirty="0" err="1" smtClean="0">
                <a:solidFill>
                  <a:schemeClr val="tx1"/>
                </a:solidFill>
                <a:latin typeface="+mn-lt"/>
                <a:ea typeface="+mn-ea"/>
                <a:cs typeface="+mn-cs"/>
              </a:rPr>
              <a:t>Luer-Lok</a:t>
            </a:r>
            <a:r>
              <a:rPr lang="en-US" sz="1200" b="0" i="0" u="none" strike="noStrike" kern="1200" baseline="0" dirty="0" smtClean="0">
                <a:solidFill>
                  <a:schemeClr val="tx1"/>
                </a:solidFill>
                <a:latin typeface="+mn-lt"/>
                <a:ea typeface="+mn-ea"/>
                <a:cs typeface="+mn-cs"/>
              </a:rPr>
              <a:t> design. Because of the chemical reactions between many </a:t>
            </a:r>
            <a:r>
              <a:rPr lang="en-US" sz="1200" b="0" i="0" u="none" strike="noStrike" kern="1200" baseline="0" dirty="0" err="1" smtClean="0">
                <a:solidFill>
                  <a:schemeClr val="tx1"/>
                </a:solidFill>
                <a:latin typeface="+mn-lt"/>
                <a:ea typeface="+mn-ea"/>
                <a:cs typeface="+mn-cs"/>
              </a:rPr>
              <a:t>irrigants</a:t>
            </a:r>
            <a:r>
              <a:rPr lang="en-US" sz="1200" b="0" i="0" u="none" strike="noStrike" kern="1200" baseline="0" dirty="0" smtClean="0">
                <a:solidFill>
                  <a:schemeClr val="tx1"/>
                </a:solidFill>
                <a:latin typeface="+mn-lt"/>
                <a:ea typeface="+mn-ea"/>
                <a:cs typeface="+mn-cs"/>
              </a:rPr>
              <a:t>, separate syringes should be used for each solution.</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34</a:t>
            </a:fld>
            <a:endParaRPr lang="en-US"/>
          </a:p>
        </p:txBody>
      </p:sp>
    </p:spTree>
    <p:extLst>
      <p:ext uri="{BB962C8B-B14F-4D97-AF65-F5344CB8AC3E}">
        <p14:creationId xmlns:p14="http://schemas.microsoft.com/office/powerpoint/2010/main" val="3992746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Although 25-gauge needles were commonplace for endodontic irrigation a few years ago, they were first replaced by 27-G needles, now 30-G and even 31-G needles are taking over for routine use in irrigation. Several studies have shown that the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has only a limited effect beyond the tip</a:t>
            </a:r>
          </a:p>
          <a:p>
            <a:r>
              <a:rPr lang="en-US" sz="1200" b="0" i="0" u="none" strike="noStrike" kern="1200" baseline="0" dirty="0" smtClean="0">
                <a:solidFill>
                  <a:schemeClr val="tx1"/>
                </a:solidFill>
                <a:latin typeface="+mn-lt"/>
                <a:ea typeface="+mn-ea"/>
                <a:cs typeface="+mn-cs"/>
              </a:rPr>
              <a:t>of the needle because of the dead-water zone or sometimes air bubbles in the apical root canal, which prevent apical penetration of the solution.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However, although the smaller needles allow delivery of the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close to the apex, this is not without safety</a:t>
            </a:r>
          </a:p>
          <a:p>
            <a:r>
              <a:rPr lang="en-US" sz="1200" b="0" i="0" u="none" strike="noStrike" kern="1200" baseline="0" dirty="0" smtClean="0">
                <a:solidFill>
                  <a:schemeClr val="tx1"/>
                </a:solidFill>
                <a:latin typeface="+mn-lt"/>
                <a:ea typeface="+mn-ea"/>
                <a:cs typeface="+mn-cs"/>
              </a:rPr>
              <a:t>concerns. Several modifications of the needle-tip design have been introduced in recent years to facilitate effectiveness and minimize safety risks</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35</a:t>
            </a:fld>
            <a:endParaRPr lang="en-US"/>
          </a:p>
        </p:txBody>
      </p:sp>
    </p:spTree>
    <p:extLst>
      <p:ext uri="{BB962C8B-B14F-4D97-AF65-F5344CB8AC3E}">
        <p14:creationId xmlns:p14="http://schemas.microsoft.com/office/powerpoint/2010/main" val="903520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Flexiglide</a:t>
            </a:r>
            <a:r>
              <a:rPr lang="en-US" baseline="0" dirty="0" smtClean="0"/>
              <a:t> needle for irrigation also easily follows curved canals</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36</a:t>
            </a:fld>
            <a:endParaRPr lang="en-US"/>
          </a:p>
        </p:txBody>
      </p:sp>
    </p:spTree>
    <p:extLst>
      <p:ext uri="{BB962C8B-B14F-4D97-AF65-F5344CB8AC3E}">
        <p14:creationId xmlns:p14="http://schemas.microsoft.com/office/powerpoint/2010/main" val="41109997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One of the techniques used to facilitate penetration of solutions in the canal includes the use of apically fitting gutta-percha cones in an up-and-down motion at the working length. Although this facilitates the exchange of the apical solution, the overall volume of fresh solution in the apical canal is likely to remain small. However, the benefits of gutta-percha point assisted irrigation have been shown in several studies</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37</a:t>
            </a:fld>
            <a:endParaRPr lang="en-US"/>
          </a:p>
        </p:txBody>
      </p:sp>
    </p:spTree>
    <p:extLst>
      <p:ext uri="{BB962C8B-B14F-4D97-AF65-F5344CB8AC3E}">
        <p14:creationId xmlns:p14="http://schemas.microsoft.com/office/powerpoint/2010/main" val="24454889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EndoActivator</a:t>
            </a:r>
            <a:r>
              <a:rPr lang="en-US" sz="1200" b="0" i="0" u="none" strike="noStrike" kern="1200" baseline="0" dirty="0" smtClean="0">
                <a:solidFill>
                  <a:schemeClr val="tx1"/>
                </a:solidFill>
                <a:latin typeface="+mn-lt"/>
                <a:ea typeface="+mn-ea"/>
                <a:cs typeface="+mn-cs"/>
              </a:rPr>
              <a:t> is a new type of irrigation facilitator. It is based on sonic vibration of a plastic tip in the root canal. The system has 3 different sizes of tips that are easily attached (</a:t>
            </a:r>
            <a:r>
              <a:rPr lang="en-US" sz="1200" b="0" i="0" u="none" strike="noStrike" kern="1200" baseline="0" dirty="0" err="1" smtClean="0">
                <a:solidFill>
                  <a:schemeClr val="tx1"/>
                </a:solidFill>
                <a:latin typeface="+mn-lt"/>
                <a:ea typeface="+mn-ea"/>
                <a:cs typeface="+mn-cs"/>
              </a:rPr>
              <a:t>snap-on</a:t>
            </a:r>
            <a:r>
              <a:rPr lang="en-US" sz="1200" b="0" i="0" u="none" strike="noStrike" kern="1200" baseline="0" dirty="0" smtClean="0">
                <a:solidFill>
                  <a:schemeClr val="tx1"/>
                </a:solidFill>
                <a:latin typeface="+mn-lt"/>
                <a:ea typeface="+mn-ea"/>
                <a:cs typeface="+mn-cs"/>
              </a:rPr>
              <a:t>) to the </a:t>
            </a:r>
            <a:r>
              <a:rPr lang="en-US" sz="1200" b="0" i="0" u="none" strike="noStrike" kern="1200" baseline="0" dirty="0" err="1" smtClean="0">
                <a:solidFill>
                  <a:schemeClr val="tx1"/>
                </a:solidFill>
                <a:latin typeface="+mn-lt"/>
                <a:ea typeface="+mn-ea"/>
                <a:cs typeface="+mn-cs"/>
              </a:rPr>
              <a:t>handpiece</a:t>
            </a:r>
            <a:r>
              <a:rPr lang="en-US" sz="1200" b="0" i="0" u="none" strike="noStrike" kern="1200" baseline="0" dirty="0" smtClean="0">
                <a:solidFill>
                  <a:schemeClr val="tx1"/>
                </a:solidFill>
                <a:latin typeface="+mn-lt"/>
                <a:ea typeface="+mn-ea"/>
                <a:cs typeface="+mn-cs"/>
              </a:rPr>
              <a:t> that creates the sonic vibrations. </a:t>
            </a:r>
            <a:r>
              <a:rPr lang="en-US" sz="1200" b="0" i="0" u="none" strike="noStrike" kern="1200" baseline="0" dirty="0" err="1" smtClean="0">
                <a:solidFill>
                  <a:schemeClr val="tx1"/>
                </a:solidFill>
                <a:latin typeface="+mn-lt"/>
                <a:ea typeface="+mn-ea"/>
                <a:cs typeface="+mn-cs"/>
              </a:rPr>
              <a:t>EndoActivator</a:t>
            </a:r>
            <a:r>
              <a:rPr lang="en-US" sz="1200" b="0" i="0" u="none" strike="noStrike" kern="1200" baseline="0" dirty="0" smtClean="0">
                <a:solidFill>
                  <a:schemeClr val="tx1"/>
                </a:solidFill>
                <a:latin typeface="+mn-lt"/>
                <a:ea typeface="+mn-ea"/>
                <a:cs typeface="+mn-cs"/>
              </a:rPr>
              <a:t> does not deliver new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to the canal but it facilitates the penetration and renewal of the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in the canal. There are studies indicated that the use of </a:t>
            </a:r>
            <a:r>
              <a:rPr lang="en-US" sz="1200" b="0" i="0" u="none" strike="noStrike" kern="1200" baseline="0" dirty="0" err="1" smtClean="0">
                <a:solidFill>
                  <a:schemeClr val="tx1"/>
                </a:solidFill>
                <a:latin typeface="+mn-lt"/>
                <a:ea typeface="+mn-ea"/>
                <a:cs typeface="+mn-cs"/>
              </a:rPr>
              <a:t>EndoActivator</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facilitates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penetration and mechanical cleansing compared with needle irrigation, with no increase in the risk of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extrusion through the apex.</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38</a:t>
            </a:fld>
            <a:endParaRPr lang="en-US"/>
          </a:p>
        </p:txBody>
      </p:sp>
    </p:spTree>
    <p:extLst>
      <p:ext uri="{BB962C8B-B14F-4D97-AF65-F5344CB8AC3E}">
        <p14:creationId xmlns:p14="http://schemas.microsoft.com/office/powerpoint/2010/main" val="42920868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Vibringe</a:t>
            </a:r>
            <a:r>
              <a:rPr lang="en-US" sz="1200" b="0" i="0" u="none" strike="noStrike" kern="1200" baseline="0" dirty="0" smtClean="0">
                <a:solidFill>
                  <a:schemeClr val="tx1"/>
                </a:solidFill>
                <a:latin typeface="+mn-lt"/>
                <a:ea typeface="+mn-ea"/>
                <a:cs typeface="+mn-cs"/>
              </a:rPr>
              <a:t> is a new sonic irrigation system that combines battery-driven vibrations with manually operated irrigation of the root canal. </a:t>
            </a:r>
            <a:r>
              <a:rPr lang="en-US" sz="1200" b="0" i="0" u="none" strike="noStrike" kern="1200" baseline="0" dirty="0" err="1" smtClean="0">
                <a:solidFill>
                  <a:schemeClr val="tx1"/>
                </a:solidFill>
                <a:latin typeface="+mn-lt"/>
                <a:ea typeface="+mn-ea"/>
                <a:cs typeface="+mn-cs"/>
              </a:rPr>
              <a:t>Vibringe</a:t>
            </a:r>
            <a:r>
              <a:rPr lang="en-US" sz="1200" b="0" i="0" u="none" strike="noStrike" kern="1200" baseline="0" dirty="0" smtClean="0">
                <a:solidFill>
                  <a:schemeClr val="tx1"/>
                </a:solidFill>
                <a:latin typeface="+mn-lt"/>
                <a:ea typeface="+mn-ea"/>
                <a:cs typeface="+mn-cs"/>
              </a:rPr>
              <a:t> uses the traditional type of syringe/needle delivery but adds sonic vibration. No studies can be found on Medline.</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39</a:t>
            </a:fld>
            <a:endParaRPr lang="en-US"/>
          </a:p>
        </p:txBody>
      </p:sp>
    </p:spTree>
    <p:extLst>
      <p:ext uri="{BB962C8B-B14F-4D97-AF65-F5344CB8AC3E}">
        <p14:creationId xmlns:p14="http://schemas.microsoft.com/office/powerpoint/2010/main" val="16533582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RinsEndo</a:t>
            </a:r>
            <a:r>
              <a:rPr lang="en-US" sz="1200" b="0" i="0" u="none" strike="noStrike" kern="1200" baseline="0" dirty="0" smtClean="0">
                <a:solidFill>
                  <a:schemeClr val="tx1"/>
                </a:solidFill>
                <a:latin typeface="+mn-lt"/>
                <a:ea typeface="+mn-ea"/>
                <a:cs typeface="+mn-cs"/>
              </a:rPr>
              <a:t> system is based on a pressure-suction mechanism. A study of the safety of several irrigation systems reported that the risk of </a:t>
            </a:r>
            <a:r>
              <a:rPr lang="en-US" sz="1200" b="0" i="0" u="none" strike="noStrike" kern="1200" baseline="0" dirty="0" err="1" smtClean="0">
                <a:solidFill>
                  <a:schemeClr val="tx1"/>
                </a:solidFill>
                <a:latin typeface="+mn-lt"/>
                <a:ea typeface="+mn-ea"/>
                <a:cs typeface="+mn-cs"/>
              </a:rPr>
              <a:t>overirrigation</a:t>
            </a:r>
            <a:r>
              <a:rPr lang="en-US" sz="1200" b="0" i="0" u="none" strike="noStrike" kern="1200" baseline="0" dirty="0" smtClean="0">
                <a:solidFill>
                  <a:schemeClr val="tx1"/>
                </a:solidFill>
                <a:latin typeface="+mn-lt"/>
                <a:ea typeface="+mn-ea"/>
                <a:cs typeface="+mn-cs"/>
              </a:rPr>
              <a:t> was comparable with manual and </a:t>
            </a:r>
            <a:r>
              <a:rPr lang="en-US" sz="1200" b="0" i="0" u="none" strike="noStrike" kern="1200" baseline="0" dirty="0" err="1" smtClean="0">
                <a:solidFill>
                  <a:schemeClr val="tx1"/>
                </a:solidFill>
                <a:latin typeface="+mn-lt"/>
                <a:ea typeface="+mn-ea"/>
                <a:cs typeface="+mn-cs"/>
              </a:rPr>
              <a:t>RinsEndo</a:t>
            </a:r>
            <a:r>
              <a:rPr lang="en-US" sz="1200" b="0" i="0" u="none" strike="noStrike" kern="1200" baseline="0" dirty="0" smtClean="0">
                <a:solidFill>
                  <a:schemeClr val="tx1"/>
                </a:solidFill>
                <a:latin typeface="+mn-lt"/>
                <a:ea typeface="+mn-ea"/>
                <a:cs typeface="+mn-cs"/>
              </a:rPr>
              <a:t> irrigation, but higher than with </a:t>
            </a:r>
            <a:r>
              <a:rPr lang="en-US" sz="1200" b="0" i="0" u="none" strike="noStrike" kern="1200" baseline="0" dirty="0" err="1" smtClean="0">
                <a:solidFill>
                  <a:schemeClr val="tx1"/>
                </a:solidFill>
                <a:latin typeface="+mn-lt"/>
                <a:ea typeface="+mn-ea"/>
                <a:cs typeface="+mn-cs"/>
              </a:rPr>
              <a:t>EndoActivator</a:t>
            </a:r>
            <a:r>
              <a:rPr lang="en-US" sz="1200" b="0" i="0" u="none" strike="noStrike" kern="1200" baseline="0" dirty="0" smtClean="0">
                <a:solidFill>
                  <a:schemeClr val="tx1"/>
                </a:solidFill>
                <a:latin typeface="+mn-lt"/>
                <a:ea typeface="+mn-ea"/>
                <a:cs typeface="+mn-cs"/>
              </a:rPr>
              <a:t> or the </a:t>
            </a:r>
            <a:r>
              <a:rPr lang="en-US" sz="1200" b="0" i="0" u="none" strike="noStrike" kern="1200" baseline="0" dirty="0" err="1" smtClean="0">
                <a:solidFill>
                  <a:schemeClr val="tx1"/>
                </a:solidFill>
                <a:latin typeface="+mn-lt"/>
                <a:ea typeface="+mn-ea"/>
                <a:cs typeface="+mn-cs"/>
              </a:rPr>
              <a:t>EndoVac</a:t>
            </a:r>
            <a:r>
              <a:rPr lang="en-US" sz="1200" b="0" i="0" u="none" strike="noStrike" kern="1200" baseline="0" dirty="0" smtClean="0">
                <a:solidFill>
                  <a:schemeClr val="tx1"/>
                </a:solidFill>
                <a:latin typeface="+mn-lt"/>
                <a:ea typeface="+mn-ea"/>
                <a:cs typeface="+mn-cs"/>
              </a:rPr>
              <a:t> system.</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Not enough data are available to draw conclusions about the benefits and possible risks of the </a:t>
            </a:r>
            <a:r>
              <a:rPr lang="en-US" sz="1200" b="0" i="0" u="none" strike="noStrike" kern="1200" baseline="0" dirty="0" err="1" smtClean="0">
                <a:solidFill>
                  <a:schemeClr val="tx1"/>
                </a:solidFill>
                <a:latin typeface="+mn-lt"/>
                <a:ea typeface="+mn-ea"/>
                <a:cs typeface="+mn-cs"/>
              </a:rPr>
              <a:t>RinsEndo</a:t>
            </a:r>
            <a:r>
              <a:rPr lang="en-US" sz="1200" b="0" i="0" u="none" strike="noStrike" kern="1200" baseline="0" dirty="0" smtClean="0">
                <a:solidFill>
                  <a:schemeClr val="tx1"/>
                </a:solidFill>
                <a:latin typeface="+mn-lt"/>
                <a:ea typeface="+mn-ea"/>
                <a:cs typeface="+mn-cs"/>
              </a:rPr>
              <a:t> system</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40</a:t>
            </a:fld>
            <a:endParaRPr lang="en-US"/>
          </a:p>
        </p:txBody>
      </p:sp>
    </p:spTree>
    <p:extLst>
      <p:ext uri="{BB962C8B-B14F-4D97-AF65-F5344CB8AC3E}">
        <p14:creationId xmlns:p14="http://schemas.microsoft.com/office/powerpoint/2010/main" val="6324011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err="1" smtClean="0">
                <a:solidFill>
                  <a:schemeClr val="tx1"/>
                </a:solidFill>
                <a:latin typeface="+mn-lt"/>
                <a:ea typeface="+mn-ea"/>
                <a:cs typeface="+mn-cs"/>
              </a:rPr>
              <a:t>EndoVac</a:t>
            </a:r>
            <a:r>
              <a:rPr lang="en-US" sz="1200" b="0" i="0" u="none" strike="noStrike" kern="1200" baseline="0" dirty="0" smtClean="0">
                <a:solidFill>
                  <a:schemeClr val="tx1"/>
                </a:solidFill>
                <a:latin typeface="+mn-lt"/>
                <a:ea typeface="+mn-ea"/>
                <a:cs typeface="+mn-cs"/>
              </a:rPr>
              <a:t> represents a novel approach to irrigation as, instead of delivering the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through the needle, the </a:t>
            </a:r>
            <a:r>
              <a:rPr lang="en-US" sz="1200" b="0" i="0" u="none" strike="noStrike" kern="1200" baseline="0" dirty="0" err="1" smtClean="0">
                <a:solidFill>
                  <a:schemeClr val="tx1"/>
                </a:solidFill>
                <a:latin typeface="+mn-lt"/>
                <a:ea typeface="+mn-ea"/>
                <a:cs typeface="+mn-cs"/>
              </a:rPr>
              <a:t>EndoVac</a:t>
            </a:r>
            <a:r>
              <a:rPr lang="en-US" sz="1200" b="0" i="0" u="none" strike="noStrike" kern="1200" baseline="0" dirty="0" smtClean="0">
                <a:solidFill>
                  <a:schemeClr val="tx1"/>
                </a:solidFill>
                <a:latin typeface="+mn-lt"/>
                <a:ea typeface="+mn-ea"/>
                <a:cs typeface="+mn-cs"/>
              </a:rPr>
              <a:t> system is based on a negative-pressure approach whereby the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placed in the pulp chamber is sucked down the root canal and back up again through a thin needle with a special design.</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41</a:t>
            </a:fld>
            <a:endParaRPr lang="en-US"/>
          </a:p>
        </p:txBody>
      </p:sp>
    </p:spTree>
    <p:extLst>
      <p:ext uri="{BB962C8B-B14F-4D97-AF65-F5344CB8AC3E}">
        <p14:creationId xmlns:p14="http://schemas.microsoft.com/office/powerpoint/2010/main" val="14602210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err="1" smtClean="0"/>
              <a:t>Irrigant</a:t>
            </a:r>
            <a:r>
              <a:rPr lang="en-US" dirty="0" smtClean="0"/>
              <a:t> is delivered into the access chamber</a:t>
            </a:r>
            <a:r>
              <a:rPr lang="en-US" baseline="0" dirty="0" smtClean="0"/>
              <a:t> and a very fine needle connected to the dental unit’s suction device is placed into the root canal.  Excess </a:t>
            </a:r>
            <a:r>
              <a:rPr lang="en-US" baseline="0" dirty="0" err="1" smtClean="0"/>
              <a:t>irrigant</a:t>
            </a:r>
            <a:r>
              <a:rPr lang="en-US" baseline="0" dirty="0" smtClean="0"/>
              <a:t> from the access cavity is then transported apically and ultimately removed via suction. </a:t>
            </a:r>
            <a:r>
              <a:rPr lang="en-US" dirty="0" smtClean="0"/>
              <a:t>FIRST a </a:t>
            </a:r>
            <a:r>
              <a:rPr lang="en-US" dirty="0" err="1" smtClean="0"/>
              <a:t>macrocannula</a:t>
            </a:r>
            <a:r>
              <a:rPr lang="en-US" dirty="0" smtClean="0"/>
              <a:t> removes coronal debris. </a:t>
            </a:r>
            <a:r>
              <a:rPr lang="en-US" sz="1200" b="0" i="0" u="none" strike="noStrike" kern="1200" baseline="0" dirty="0" smtClean="0">
                <a:solidFill>
                  <a:schemeClr val="tx1"/>
                </a:solidFill>
                <a:latin typeface="+mn-lt"/>
                <a:ea typeface="+mn-ea"/>
                <a:cs typeface="+mn-cs"/>
              </a:rPr>
              <a:t>In this step, the </a:t>
            </a:r>
            <a:r>
              <a:rPr lang="en-US" sz="1200" b="0" i="0" u="none" strike="noStrike" kern="1200" baseline="0" dirty="0" err="1" smtClean="0">
                <a:solidFill>
                  <a:schemeClr val="tx1"/>
                </a:solidFill>
                <a:latin typeface="+mn-lt"/>
                <a:ea typeface="+mn-ea"/>
                <a:cs typeface="+mn-cs"/>
              </a:rPr>
              <a:t>MacroCannula</a:t>
            </a:r>
            <a:r>
              <a:rPr lang="en-US" sz="1200" b="0" i="0" u="none" strike="noStrike" kern="1200" baseline="0" dirty="0" smtClean="0">
                <a:solidFill>
                  <a:schemeClr val="tx1"/>
                </a:solidFill>
                <a:latin typeface="+mn-lt"/>
                <a:ea typeface="+mn-ea"/>
                <a:cs typeface="+mn-cs"/>
              </a:rPr>
              <a:t> and the Master Delivery Tip are used at the same time. It is helpful to have a dental assistant deliver the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with the MDT while the clinician works the </a:t>
            </a:r>
            <a:r>
              <a:rPr lang="en-US" sz="1200" b="0" i="0" u="none" strike="noStrike" kern="1200" baseline="0" dirty="0" err="1" smtClean="0">
                <a:solidFill>
                  <a:schemeClr val="tx1"/>
                </a:solidFill>
                <a:latin typeface="+mn-lt"/>
                <a:ea typeface="+mn-ea"/>
                <a:cs typeface="+mn-cs"/>
              </a:rPr>
              <a:t>MacroCannula</a:t>
            </a:r>
            <a:r>
              <a:rPr lang="en-US" sz="1200" b="0" i="0" u="none" strike="noStrike" kern="1200" baseline="0" dirty="0" smtClean="0">
                <a:solidFill>
                  <a:schemeClr val="tx1"/>
                </a:solidFill>
                <a:latin typeface="+mn-lt"/>
                <a:ea typeface="+mn-ea"/>
                <a:cs typeface="+mn-cs"/>
              </a:rPr>
              <a:t> up and down each canal.</a:t>
            </a:r>
            <a:endParaRPr lang="en-US" dirty="0" smtClean="0"/>
          </a:p>
          <a:p>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42</a:t>
            </a:fld>
            <a:endParaRPr lang="en-US"/>
          </a:p>
        </p:txBody>
      </p:sp>
    </p:spTree>
    <p:extLst>
      <p:ext uri="{BB962C8B-B14F-4D97-AF65-F5344CB8AC3E}">
        <p14:creationId xmlns:p14="http://schemas.microsoft.com/office/powerpoint/2010/main" val="20257427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Subsequently</a:t>
            </a:r>
            <a:r>
              <a:rPr lang="en-US" baseline="0" dirty="0" smtClean="0"/>
              <a:t> a </a:t>
            </a:r>
            <a:r>
              <a:rPr lang="en-US" baseline="0" dirty="0" err="1" smtClean="0"/>
              <a:t>microcannula</a:t>
            </a:r>
            <a:r>
              <a:rPr lang="en-US" baseline="0" dirty="0" smtClean="0"/>
              <a:t> removes particles lodged close to WL.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There is evidence that, compared with traditional needle irrigation and some other systems, the </a:t>
            </a:r>
            <a:r>
              <a:rPr lang="en-US" sz="1200" b="0" i="0" u="none" strike="noStrike" kern="1200" baseline="0" dirty="0" err="1" smtClean="0">
                <a:solidFill>
                  <a:schemeClr val="tx1"/>
                </a:solidFill>
                <a:latin typeface="+mn-lt"/>
                <a:ea typeface="+mn-ea"/>
                <a:cs typeface="+mn-cs"/>
              </a:rPr>
              <a:t>EndoVac</a:t>
            </a:r>
            <a:r>
              <a:rPr lang="en-US" sz="1200" b="0" i="0" u="none" strike="noStrike" kern="1200" baseline="0" dirty="0" smtClean="0">
                <a:solidFill>
                  <a:schemeClr val="tx1"/>
                </a:solidFill>
                <a:latin typeface="+mn-lt"/>
                <a:ea typeface="+mn-ea"/>
                <a:cs typeface="+mn-cs"/>
              </a:rPr>
              <a:t> system lowers the risks associated with irrigation close to the apical foramen considerably.  Another advantage of the reversed flow of </a:t>
            </a:r>
            <a:r>
              <a:rPr lang="en-US" sz="1200" b="0" i="0" u="none" strike="noStrike" kern="1200" baseline="0" dirty="0" err="1" smtClean="0">
                <a:solidFill>
                  <a:schemeClr val="tx1"/>
                </a:solidFill>
                <a:latin typeface="+mn-lt"/>
                <a:ea typeface="+mn-ea"/>
                <a:cs typeface="+mn-cs"/>
              </a:rPr>
              <a:t>irrigants</a:t>
            </a:r>
            <a:r>
              <a:rPr lang="en-US" sz="1200" b="0" i="0" u="none" strike="noStrike" kern="1200" baseline="0" dirty="0" smtClean="0">
                <a:solidFill>
                  <a:schemeClr val="tx1"/>
                </a:solidFill>
                <a:latin typeface="+mn-lt"/>
                <a:ea typeface="+mn-ea"/>
                <a:cs typeface="+mn-cs"/>
              </a:rPr>
              <a:t> may be good apical cleaning at the 1-mm level and a strong antibacterial effect when hypochlorite is used, as shown by  studies</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43</a:t>
            </a:fld>
            <a:endParaRPr lang="en-US"/>
          </a:p>
        </p:txBody>
      </p:sp>
    </p:spTree>
    <p:extLst>
      <p:ext uri="{BB962C8B-B14F-4D97-AF65-F5344CB8AC3E}">
        <p14:creationId xmlns:p14="http://schemas.microsoft.com/office/powerpoint/2010/main" val="164207393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The use of ultrasonic energy for cleaning of the root canal and to facilitate disinfection has a long history in </a:t>
            </a:r>
            <a:r>
              <a:rPr lang="en-US" sz="1200" b="0" i="0" u="none" strike="noStrike" kern="1200" baseline="0" dirty="0" err="1" smtClean="0">
                <a:solidFill>
                  <a:schemeClr val="tx1"/>
                </a:solidFill>
                <a:latin typeface="+mn-lt"/>
                <a:ea typeface="+mn-ea"/>
                <a:cs typeface="+mn-cs"/>
              </a:rPr>
              <a:t>endodontics</a:t>
            </a:r>
            <a:r>
              <a:rPr lang="en-US" sz="1200" b="0" i="0" u="none" strike="noStrike" kern="1200" baseline="0" dirty="0" smtClean="0">
                <a:solidFill>
                  <a:schemeClr val="tx1"/>
                </a:solidFill>
                <a:latin typeface="+mn-lt"/>
                <a:ea typeface="+mn-ea"/>
                <a:cs typeface="+mn-cs"/>
              </a:rPr>
              <a:t>.</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Studies concluded that </a:t>
            </a:r>
            <a:r>
              <a:rPr lang="en-US" sz="1200" b="0" i="0" u="none" strike="noStrike" kern="1200" baseline="0" dirty="0" err="1" smtClean="0">
                <a:solidFill>
                  <a:schemeClr val="tx1"/>
                </a:solidFill>
                <a:latin typeface="+mn-lt"/>
                <a:ea typeface="+mn-ea"/>
                <a:cs typeface="+mn-cs"/>
              </a:rPr>
              <a:t>ultrasonics</a:t>
            </a:r>
            <a:r>
              <a:rPr lang="en-US" sz="1200" b="0" i="0" u="none" strike="noStrike" kern="1200" baseline="0" dirty="0" smtClean="0">
                <a:solidFill>
                  <a:schemeClr val="tx1"/>
                </a:solidFill>
                <a:latin typeface="+mn-lt"/>
                <a:ea typeface="+mn-ea"/>
                <a:cs typeface="+mn-cs"/>
              </a:rPr>
              <a:t>, together with an </a:t>
            </a:r>
            <a:r>
              <a:rPr lang="en-US" sz="1200" b="0" i="0" u="none" strike="noStrike" kern="1200" baseline="0" dirty="0" err="1" smtClean="0">
                <a:solidFill>
                  <a:schemeClr val="tx1"/>
                </a:solidFill>
                <a:latin typeface="+mn-lt"/>
                <a:ea typeface="+mn-ea"/>
                <a:cs typeface="+mn-cs"/>
              </a:rPr>
              <a:t>irrigant</a:t>
            </a:r>
            <a:r>
              <a:rPr lang="en-US" sz="1200" b="0" i="0" u="none" strike="noStrike" kern="1200" baseline="0" dirty="0" smtClean="0">
                <a:solidFill>
                  <a:schemeClr val="tx1"/>
                </a:solidFill>
                <a:latin typeface="+mn-lt"/>
                <a:ea typeface="+mn-ea"/>
                <a:cs typeface="+mn-cs"/>
              </a:rPr>
              <a:t>, contributed o a better cleaning of the root-canal system than irrigation and hand-instrumentation alone.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Ultrasonic files must have free movement in the canal without making contact with the canal wall to work effectively.  </a:t>
            </a:r>
          </a:p>
          <a:p>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44</a:t>
            </a:fld>
            <a:endParaRPr lang="en-US"/>
          </a:p>
        </p:txBody>
      </p:sp>
    </p:spTree>
    <p:extLst>
      <p:ext uri="{BB962C8B-B14F-4D97-AF65-F5344CB8AC3E}">
        <p14:creationId xmlns:p14="http://schemas.microsoft.com/office/powerpoint/2010/main" val="3263594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charset="2"/>
              <a:buNone/>
            </a:pPr>
            <a:r>
              <a:rPr lang="en-US" dirty="0" smtClean="0"/>
              <a:t>Although hypochlorite is the most important irrigating solution, no single </a:t>
            </a:r>
            <a:r>
              <a:rPr lang="en-US" dirty="0" err="1" smtClean="0"/>
              <a:t>irrigant</a:t>
            </a:r>
            <a:r>
              <a:rPr lang="en-US" dirty="0" smtClean="0"/>
              <a:t> can accomplish all the tasks</a:t>
            </a:r>
            <a:r>
              <a:rPr lang="en-US" baseline="0" dirty="0" smtClean="0"/>
              <a:t> </a:t>
            </a:r>
            <a:r>
              <a:rPr lang="en-US" dirty="0" smtClean="0"/>
              <a:t>required by irrigation. Detailed understanding of the mode of</a:t>
            </a:r>
            <a:r>
              <a:rPr lang="en-US" baseline="0" dirty="0" smtClean="0"/>
              <a:t> </a:t>
            </a:r>
            <a:r>
              <a:rPr lang="en-US" dirty="0" smtClean="0"/>
              <a:t>action of various solutions is important for optimal irrigation</a:t>
            </a:r>
            <a:endParaRPr lang="en-US" dirty="0"/>
          </a:p>
        </p:txBody>
      </p:sp>
      <p:sp>
        <p:nvSpPr>
          <p:cNvPr id="4" name="Slide Number Placeholder 3"/>
          <p:cNvSpPr>
            <a:spLocks noGrp="1"/>
          </p:cNvSpPr>
          <p:nvPr>
            <p:ph type="sldNum" sz="quarter" idx="10"/>
          </p:nvPr>
        </p:nvSpPr>
        <p:spPr/>
        <p:txBody>
          <a:bodyPr/>
          <a:lstStyle/>
          <a:p>
            <a:fld id="{66B61531-E4B5-6749-8494-14E95D1BF31C}" type="slidenum">
              <a:rPr lang="en-US" smtClean="0"/>
              <a:t>45</a:t>
            </a:fld>
            <a:endParaRPr lang="en-US"/>
          </a:p>
        </p:txBody>
      </p:sp>
    </p:spTree>
    <p:extLst>
      <p:ext uri="{BB962C8B-B14F-4D97-AF65-F5344CB8AC3E}">
        <p14:creationId xmlns:p14="http://schemas.microsoft.com/office/powerpoint/2010/main" val="964204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p:txBody>
          <a:bodyPr/>
          <a:lstStyle/>
          <a:p>
            <a:fld id="{E30E2307-1E40-4E12-8716-25BFDA8E7013}" type="datetime1">
              <a:rPr lang="en-US" smtClean="0"/>
              <a:pPr/>
              <a:t>12/03/15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849381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idx="1"/>
          </p:nvPr>
        </p:nvSpPr>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61FD9D02-426E-46C9-9EE9-0DE1EF8B2838}" type="datetime1">
              <a:rPr lang="en-US" smtClean="0"/>
              <a:pPr/>
              <a:t>12/03/15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922800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AU"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7B8AEBBE-F8B2-42CF-9895-E86A608384EB}" type="datetime1">
              <a:rPr lang="en-US" smtClean="0"/>
              <a:pPr/>
              <a:t>12/03/15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1192131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Date Placeholder 4"/>
          <p:cNvSpPr>
            <a:spLocks noGrp="1"/>
          </p:cNvSpPr>
          <p:nvPr>
            <p:ph type="dt" sz="half" idx="10"/>
          </p:nvPr>
        </p:nvSpPr>
        <p:spPr/>
        <p:txBody>
          <a:bodyPr/>
          <a:lstStyle/>
          <a:p>
            <a:fld id="{E1FAA6B6-10E5-4810-BC9F-DA72D8452E73}" type="datetime1">
              <a:rPr lang="en-US" smtClean="0"/>
              <a:pPr/>
              <a:t>12/03/15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1971004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Date Placeholder 6"/>
          <p:cNvSpPr>
            <a:spLocks noGrp="1"/>
          </p:cNvSpPr>
          <p:nvPr>
            <p:ph type="dt" sz="half" idx="10"/>
          </p:nvPr>
        </p:nvSpPr>
        <p:spPr/>
        <p:txBody>
          <a:bodyPr/>
          <a:lstStyle/>
          <a:p>
            <a:fld id="{6D18D072-EF12-4AA2-BD71-ABC68B06D0E2}" type="datetime1">
              <a:rPr lang="en-US" smtClean="0"/>
              <a:pPr/>
              <a:t>12/03/15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139714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B8CDBF60-6CC3-4B74-A60D-3486985E4346}" type="datetime1">
              <a:rPr lang="en-US" smtClean="0"/>
              <a:pPr/>
              <a:t>12/03/15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1423186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714818-984F-4759-BF72-A33BDC1963BD}" type="datetime1">
              <a:rPr lang="en-US" smtClean="0"/>
              <a:pPr/>
              <a:t>12/03/15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710279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AU"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9EA7E191-5F94-4FC1-B823-BD7CABF7FA06}" type="datetime1">
              <a:rPr lang="en-US" smtClean="0"/>
              <a:pPr/>
              <a:t>12/03/15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4024470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AU"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p:txBody>
          <a:bodyPr/>
          <a:lstStyle/>
          <a:p>
            <a:fld id="{88856D55-EFBE-4F9B-8A5F-09D42CA22A9B}" type="datetime1">
              <a:rPr lang="en-US" smtClean="0"/>
              <a:pPr/>
              <a:t>12/03/15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727744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12/03/15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11976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AU"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12/03/15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extLst>
      <p:ext uri="{BB962C8B-B14F-4D97-AF65-F5344CB8AC3E}">
        <p14:creationId xmlns:p14="http://schemas.microsoft.com/office/powerpoint/2010/main" val="29936565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1D110F-3F4E-48D9-B8AA-5D0E825AFDBA}" type="datetime1">
              <a:rPr lang="en-US" smtClean="0"/>
              <a:pPr/>
              <a:t>12/03/15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7D7A59-36E2-48B9-B146-C1E59501F63F}" type="slidenum">
              <a:rPr lang="en-US" smtClean="0"/>
              <a:pPr/>
              <a:t>‹#›</a:t>
            </a:fld>
            <a:endParaRPr lang="en-US"/>
          </a:p>
        </p:txBody>
      </p:sp>
    </p:spTree>
    <p:extLst>
      <p:ext uri="{BB962C8B-B14F-4D97-AF65-F5344CB8AC3E}">
        <p14:creationId xmlns:p14="http://schemas.microsoft.com/office/powerpoint/2010/main" val="2441650250"/>
      </p:ext>
    </p:extLst>
  </p:cSld>
  <p:clrMap bg1="dk1" tx1="lt1" bg2="dk2" tx2="lt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3.png"/></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95412"/>
            <a:ext cx="7772400" cy="1470025"/>
          </a:xfrm>
        </p:spPr>
        <p:txBody>
          <a:bodyPr>
            <a:normAutofit fontScale="90000"/>
          </a:bodyPr>
          <a:lstStyle/>
          <a:p>
            <a:r>
              <a:rPr lang="en-US" dirty="0"/>
              <a:t/>
            </a:r>
            <a:br>
              <a:rPr lang="en-US" dirty="0"/>
            </a:br>
            <a:r>
              <a:rPr lang="en-US" dirty="0" smtClean="0"/>
              <a:t/>
            </a:r>
            <a:br>
              <a:rPr lang="en-US" dirty="0" smtClean="0"/>
            </a:br>
            <a:r>
              <a:rPr lang="en-US" sz="4900" b="1" dirty="0" smtClean="0"/>
              <a:t>Current </a:t>
            </a:r>
            <a:r>
              <a:rPr lang="en-US" sz="4900" b="1" dirty="0" smtClean="0"/>
              <a:t>Advances In Irrigation</a:t>
            </a:r>
            <a:endParaRPr lang="en-US" sz="4900" b="1" dirty="0"/>
          </a:p>
        </p:txBody>
      </p:sp>
      <p:sp>
        <p:nvSpPr>
          <p:cNvPr id="3" name="Subtitle 2"/>
          <p:cNvSpPr>
            <a:spLocks noGrp="1"/>
          </p:cNvSpPr>
          <p:nvPr>
            <p:ph type="subTitle" idx="1"/>
          </p:nvPr>
        </p:nvSpPr>
        <p:spPr>
          <a:xfrm>
            <a:off x="1128889" y="3533422"/>
            <a:ext cx="6643511" cy="1871134"/>
          </a:xfrm>
        </p:spPr>
        <p:txBody>
          <a:bodyPr>
            <a:normAutofit fontScale="70000" lnSpcReduction="20000"/>
          </a:bodyPr>
          <a:lstStyle/>
          <a:p>
            <a:endParaRPr lang="en-US" sz="2400" dirty="0" smtClean="0"/>
          </a:p>
          <a:p>
            <a:r>
              <a:rPr lang="en-US" sz="4000" b="1" dirty="0" err="1" smtClean="0"/>
              <a:t>Dr</a:t>
            </a:r>
            <a:r>
              <a:rPr lang="en-US" sz="4000" b="1" dirty="0" smtClean="0"/>
              <a:t> Ala Al-</a:t>
            </a:r>
            <a:r>
              <a:rPr lang="en-US" sz="4000" b="1" dirty="0" smtClean="0"/>
              <a:t>Dameh</a:t>
            </a:r>
          </a:p>
          <a:p>
            <a:r>
              <a:rPr lang="en-US" sz="4000" dirty="0" smtClean="0"/>
              <a:t>DCLINDENT </a:t>
            </a:r>
            <a:r>
              <a:rPr lang="en-US" sz="4000" dirty="0" smtClean="0"/>
              <a:t>(</a:t>
            </a:r>
            <a:r>
              <a:rPr lang="en-US" sz="4000" dirty="0" err="1" smtClean="0"/>
              <a:t>Otago</a:t>
            </a:r>
            <a:r>
              <a:rPr lang="en-US" sz="4000" dirty="0" smtClean="0"/>
              <a:t>, NZ) </a:t>
            </a:r>
            <a:r>
              <a:rPr lang="en-US" sz="4000" dirty="0" smtClean="0"/>
              <a:t>BDS (</a:t>
            </a:r>
            <a:r>
              <a:rPr lang="en-US" sz="4000" dirty="0" err="1" smtClean="0"/>
              <a:t>Otago</a:t>
            </a:r>
            <a:r>
              <a:rPr lang="en-US" sz="4000" dirty="0" smtClean="0"/>
              <a:t>, NZ)</a:t>
            </a:r>
          </a:p>
          <a:p>
            <a:r>
              <a:rPr lang="en-US" sz="4000" dirty="0"/>
              <a:t>Specialist </a:t>
            </a:r>
            <a:r>
              <a:rPr lang="en-US" sz="4000" dirty="0" err="1" smtClean="0"/>
              <a:t>Endodontist</a:t>
            </a:r>
            <a:r>
              <a:rPr lang="en-US" sz="4000" dirty="0" smtClean="0"/>
              <a:t> – Al Noor Hospital</a:t>
            </a:r>
          </a:p>
          <a:p>
            <a:endParaRPr lang="en-US" sz="4000" dirty="0"/>
          </a:p>
          <a:p>
            <a:endParaRPr lang="en-US" sz="4000" dirty="0" smtClean="0"/>
          </a:p>
          <a:p>
            <a:endParaRPr lang="en-US" sz="4000" dirty="0" smtClean="0"/>
          </a:p>
          <a:p>
            <a:endParaRPr lang="en-US" sz="4000" dirty="0"/>
          </a:p>
        </p:txBody>
      </p:sp>
      <p:pic>
        <p:nvPicPr>
          <p:cNvPr id="5" name="Picture 4"/>
          <p:cNvPicPr>
            <a:picLocks noChangeAspect="1"/>
          </p:cNvPicPr>
          <p:nvPr/>
        </p:nvPicPr>
        <p:blipFill>
          <a:blip r:embed="rId2"/>
          <a:stretch>
            <a:fillRect/>
          </a:stretch>
        </p:blipFill>
        <p:spPr>
          <a:xfrm>
            <a:off x="7767652" y="1"/>
            <a:ext cx="1376347" cy="2286000"/>
          </a:xfrm>
          <a:prstGeom prst="rect">
            <a:avLst/>
          </a:prstGeom>
        </p:spPr>
      </p:pic>
    </p:spTree>
    <p:extLst>
      <p:ext uri="{BB962C8B-B14F-4D97-AF65-F5344CB8AC3E}">
        <p14:creationId xmlns:p14="http://schemas.microsoft.com/office/powerpoint/2010/main" val="26210539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descr="queenstow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481" y="482442"/>
            <a:ext cx="8527039" cy="5702457"/>
          </a:xfrm>
          <a:prstGeom prst="rect">
            <a:avLst/>
          </a:prstGeom>
          <a:ln>
            <a:noFill/>
          </a:ln>
          <a:effectLst>
            <a:softEdge rad="112500"/>
          </a:effectLst>
        </p:spPr>
      </p:pic>
    </p:spTree>
    <p:extLst>
      <p:ext uri="{BB962C8B-B14F-4D97-AF65-F5344CB8AC3E}">
        <p14:creationId xmlns:p14="http://schemas.microsoft.com/office/powerpoint/2010/main" val="2527372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descr="University_of_Otago__Clocktower_bigg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82" y="393700"/>
            <a:ext cx="8947636" cy="5969000"/>
          </a:xfrm>
          <a:prstGeom prst="rect">
            <a:avLst/>
          </a:prstGeom>
          <a:ln>
            <a:noFill/>
          </a:ln>
          <a:effectLst>
            <a:softEdge rad="112500"/>
          </a:effectLst>
        </p:spPr>
      </p:pic>
    </p:spTree>
    <p:extLst>
      <p:ext uri="{BB962C8B-B14F-4D97-AF65-F5344CB8AC3E}">
        <p14:creationId xmlns:p14="http://schemas.microsoft.com/office/powerpoint/2010/main" val="1188082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gfk_tooth_irrigants.jpg"/>
          <p:cNvPicPr>
            <a:picLocks noChangeAspect="1"/>
          </p:cNvPicPr>
          <p:nvPr/>
        </p:nvPicPr>
        <p:blipFill rotWithShape="1">
          <a:blip r:embed="rId2">
            <a:extLst>
              <a:ext uri="{28A0092B-C50C-407E-A947-70E740481C1C}">
                <a14:useLocalDpi xmlns:a14="http://schemas.microsoft.com/office/drawing/2010/main" val="0"/>
              </a:ext>
            </a:extLst>
          </a:blip>
          <a:srcRect r="7099" b="31898"/>
          <a:stretch/>
        </p:blipFill>
        <p:spPr>
          <a:xfrm>
            <a:off x="1477681" y="1157111"/>
            <a:ext cx="6188639" cy="4854222"/>
          </a:xfrm>
          <a:prstGeom prst="rect">
            <a:avLst/>
          </a:prstGeom>
        </p:spPr>
      </p:pic>
    </p:spTree>
    <p:extLst>
      <p:ext uri="{BB962C8B-B14F-4D97-AF65-F5344CB8AC3E}">
        <p14:creationId xmlns:p14="http://schemas.microsoft.com/office/powerpoint/2010/main" val="142915253"/>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patho.jpg"/>
          <p:cNvPicPr>
            <a:picLocks noChangeAspect="1"/>
          </p:cNvPicPr>
          <p:nvPr/>
        </p:nvPicPr>
        <p:blipFill rotWithShape="1">
          <a:blip r:embed="rId3">
            <a:extLst>
              <a:ext uri="{28A0092B-C50C-407E-A947-70E740481C1C}">
                <a14:useLocalDpi xmlns:a14="http://schemas.microsoft.com/office/drawing/2010/main" val="0"/>
              </a:ext>
            </a:extLst>
          </a:blip>
          <a:srcRect l="3492"/>
          <a:stretch/>
        </p:blipFill>
        <p:spPr>
          <a:xfrm>
            <a:off x="1686278" y="353544"/>
            <a:ext cx="5771444" cy="6183005"/>
          </a:xfrm>
          <a:prstGeom prst="rect">
            <a:avLst/>
          </a:prstGeom>
          <a:ln>
            <a:solidFill>
              <a:schemeClr val="tx1"/>
            </a:solidFill>
          </a:ln>
        </p:spPr>
      </p:pic>
    </p:spTree>
    <p:extLst>
      <p:ext uri="{BB962C8B-B14F-4D97-AF65-F5344CB8AC3E}">
        <p14:creationId xmlns:p14="http://schemas.microsoft.com/office/powerpoint/2010/main" val="138018791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Screen Shot 2013-09-23 at 12.53.56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6556" y="175393"/>
            <a:ext cx="4430889" cy="6416516"/>
          </a:xfrm>
          <a:prstGeom prst="rect">
            <a:avLst/>
          </a:prstGeom>
          <a:ln>
            <a:solidFill>
              <a:schemeClr val="tx1"/>
            </a:solidFill>
          </a:ln>
        </p:spPr>
      </p:pic>
      <p:cxnSp>
        <p:nvCxnSpPr>
          <p:cNvPr id="3" name="Straight Connector 2"/>
          <p:cNvCxnSpPr/>
          <p:nvPr/>
        </p:nvCxnSpPr>
        <p:spPr>
          <a:xfrm flipH="1">
            <a:off x="5840419" y="1724660"/>
            <a:ext cx="1041400" cy="0"/>
          </a:xfrm>
          <a:prstGeom prst="line">
            <a:avLst/>
          </a:prstGeom>
          <a:ln w="57150" cmpd="sng">
            <a:solidFill>
              <a:schemeClr val="accent1">
                <a:lumMod val="60000"/>
                <a:lumOff val="40000"/>
              </a:schemeClr>
            </a:solidFill>
            <a:tailEnd type="triangle" w="lg"/>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5435599" y="4457700"/>
            <a:ext cx="1439998" cy="432000"/>
          </a:xfrm>
          <a:prstGeom prst="line">
            <a:avLst/>
          </a:prstGeom>
          <a:ln w="57150" cmpd="sng">
            <a:solidFill>
              <a:schemeClr val="accent1">
                <a:lumMod val="60000"/>
                <a:lumOff val="40000"/>
              </a:schemeClr>
            </a:solidFill>
            <a:tailEnd type="triangle" w="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04380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Screen Shot 2013-09-28 at 2.08.18 PM.png"/>
          <p:cNvPicPr>
            <a:picLocks noChangeAspect="1"/>
          </p:cNvPicPr>
          <p:nvPr/>
        </p:nvPicPr>
        <p:blipFill rotWithShape="1">
          <a:blip r:embed="rId3">
            <a:extLst>
              <a:ext uri="{28A0092B-C50C-407E-A947-70E740481C1C}">
                <a14:useLocalDpi xmlns:a14="http://schemas.microsoft.com/office/drawing/2010/main" val="0"/>
              </a:ext>
            </a:extLst>
          </a:blip>
          <a:srcRect b="49479"/>
          <a:stretch/>
        </p:blipFill>
        <p:spPr>
          <a:xfrm>
            <a:off x="365575" y="382406"/>
            <a:ext cx="8412851" cy="5618857"/>
          </a:xfrm>
          <a:prstGeom prst="rect">
            <a:avLst/>
          </a:prstGeom>
          <a:ln>
            <a:noFill/>
          </a:ln>
          <a:effectLst>
            <a:softEdge rad="112500"/>
          </a:effectLst>
        </p:spPr>
      </p:pic>
      <p:cxnSp>
        <p:nvCxnSpPr>
          <p:cNvPr id="6" name="Straight Arrow Connector 5"/>
          <p:cNvCxnSpPr/>
          <p:nvPr/>
        </p:nvCxnSpPr>
        <p:spPr>
          <a:xfrm>
            <a:off x="1668780" y="3802380"/>
            <a:ext cx="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595880" y="1884680"/>
            <a:ext cx="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3644900" y="6064576"/>
            <a:ext cx="2120900" cy="369332"/>
          </a:xfrm>
          <a:prstGeom prst="rect">
            <a:avLst/>
          </a:prstGeom>
          <a:noFill/>
        </p:spPr>
        <p:txBody>
          <a:bodyPr wrap="square" rtlCol="0">
            <a:spAutoFit/>
          </a:bodyPr>
          <a:lstStyle/>
          <a:p>
            <a:pPr algn="ctr"/>
            <a:r>
              <a:rPr lang="en-US" dirty="0" smtClean="0"/>
              <a:t>Peters 2004</a:t>
            </a:r>
            <a:endParaRPr lang="en-US" dirty="0"/>
          </a:p>
        </p:txBody>
      </p:sp>
      <p:sp>
        <p:nvSpPr>
          <p:cNvPr id="28" name="TextBox 27"/>
          <p:cNvSpPr txBox="1"/>
          <p:nvPr/>
        </p:nvSpPr>
        <p:spPr>
          <a:xfrm>
            <a:off x="101600" y="2044700"/>
            <a:ext cx="1828800" cy="369332"/>
          </a:xfrm>
          <a:prstGeom prst="rect">
            <a:avLst/>
          </a:prstGeom>
          <a:noFill/>
        </p:spPr>
        <p:txBody>
          <a:bodyPr wrap="square" rtlCol="0">
            <a:spAutoFit/>
          </a:bodyPr>
          <a:lstStyle/>
          <a:p>
            <a:r>
              <a:rPr lang="en-US" dirty="0" smtClean="0">
                <a:solidFill>
                  <a:srgbClr val="FF0000"/>
                </a:solidFill>
              </a:rPr>
              <a:t>Post-operative</a:t>
            </a:r>
            <a:endParaRPr lang="en-US" dirty="0">
              <a:solidFill>
                <a:srgbClr val="FF0000"/>
              </a:solidFill>
            </a:endParaRPr>
          </a:p>
        </p:txBody>
      </p:sp>
      <p:sp>
        <p:nvSpPr>
          <p:cNvPr id="29" name="TextBox 28"/>
          <p:cNvSpPr txBox="1"/>
          <p:nvPr/>
        </p:nvSpPr>
        <p:spPr>
          <a:xfrm>
            <a:off x="7581900" y="3314700"/>
            <a:ext cx="1562100" cy="369332"/>
          </a:xfrm>
          <a:prstGeom prst="rect">
            <a:avLst/>
          </a:prstGeom>
          <a:noFill/>
        </p:spPr>
        <p:txBody>
          <a:bodyPr wrap="square" rtlCol="0">
            <a:spAutoFit/>
          </a:bodyPr>
          <a:lstStyle/>
          <a:p>
            <a:r>
              <a:rPr lang="en-US" dirty="0" smtClean="0">
                <a:solidFill>
                  <a:srgbClr val="38CD5F"/>
                </a:solidFill>
              </a:rPr>
              <a:t>Pre-operative</a:t>
            </a:r>
            <a:endParaRPr lang="en-US" dirty="0">
              <a:solidFill>
                <a:srgbClr val="38CD5F"/>
              </a:solidFill>
            </a:endParaRPr>
          </a:p>
        </p:txBody>
      </p:sp>
    </p:spTree>
    <p:extLst>
      <p:ext uri="{BB962C8B-B14F-4D97-AF65-F5344CB8AC3E}">
        <p14:creationId xmlns:p14="http://schemas.microsoft.com/office/powerpoint/2010/main" val="3004525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fade">
                                      <p:cBhvr>
                                        <p:cTn id="7" dur="500"/>
                                        <p:tgtEl>
                                          <p:spTgt spid="2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
                                            <p:txEl>
                                              <p:pRg st="0" end="0"/>
                                            </p:txEl>
                                          </p:spTgt>
                                        </p:tgtEl>
                                        <p:attrNameLst>
                                          <p:attrName>style.visibility</p:attrName>
                                        </p:attrNameLst>
                                      </p:cBhvr>
                                      <p:to>
                                        <p:strVal val="visible"/>
                                      </p:to>
                                    </p:set>
                                    <p:animEffect transition="in" filter="fade">
                                      <p:cBhvr>
                                        <p:cTn id="10"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494321" y="663222"/>
            <a:ext cx="8155358" cy="5503334"/>
          </a:xfrm>
          <a:prstGeom prst="rect">
            <a:avLst/>
          </a:prstGeom>
        </p:spPr>
      </p:pic>
    </p:spTree>
    <p:extLst>
      <p:ext uri="{BB962C8B-B14F-4D97-AF65-F5344CB8AC3E}">
        <p14:creationId xmlns:p14="http://schemas.microsoft.com/office/powerpoint/2010/main" val="173759636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97163" y="409221"/>
            <a:ext cx="8549674" cy="5930131"/>
          </a:xfrm>
          <a:prstGeom prst="rect">
            <a:avLst/>
          </a:prstGeom>
        </p:spPr>
      </p:pic>
    </p:spTree>
    <p:extLst>
      <p:ext uri="{BB962C8B-B14F-4D97-AF65-F5344CB8AC3E}">
        <p14:creationId xmlns:p14="http://schemas.microsoft.com/office/powerpoint/2010/main" val="315225385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l"/>
            <a:r>
              <a:rPr lang="en-US" dirty="0" smtClean="0"/>
              <a:t>Desired functions of irrigating solutions</a:t>
            </a:r>
            <a:endParaRPr lang="en-US" dirty="0"/>
          </a:p>
        </p:txBody>
      </p:sp>
      <p:sp>
        <p:nvSpPr>
          <p:cNvPr id="2" name="Content Placeholder 1"/>
          <p:cNvSpPr>
            <a:spLocks noGrp="1"/>
          </p:cNvSpPr>
          <p:nvPr>
            <p:ph idx="1"/>
          </p:nvPr>
        </p:nvSpPr>
        <p:spPr>
          <a:xfrm>
            <a:off x="457201" y="2042170"/>
            <a:ext cx="7823200" cy="4083993"/>
          </a:xfrm>
        </p:spPr>
        <p:txBody>
          <a:bodyPr>
            <a:normAutofit fontScale="92500" lnSpcReduction="10000"/>
          </a:bodyPr>
          <a:lstStyle/>
          <a:p>
            <a:pPr>
              <a:buFont typeface="Wingdings" charset="2"/>
              <a:buChar char="§"/>
            </a:pPr>
            <a:r>
              <a:rPr lang="en-US" dirty="0" smtClean="0">
                <a:solidFill>
                  <a:schemeClr val="tx1"/>
                </a:solidFill>
              </a:rPr>
              <a:t> Washing action </a:t>
            </a:r>
          </a:p>
          <a:p>
            <a:pPr>
              <a:buFont typeface="Wingdings" charset="2"/>
              <a:buChar char="§"/>
            </a:pPr>
            <a:r>
              <a:rPr lang="en-US" dirty="0">
                <a:solidFill>
                  <a:schemeClr val="tx1"/>
                </a:solidFill>
              </a:rPr>
              <a:t> </a:t>
            </a:r>
            <a:r>
              <a:rPr lang="en-US" dirty="0" smtClean="0">
                <a:solidFill>
                  <a:schemeClr val="tx1"/>
                </a:solidFill>
              </a:rPr>
              <a:t>Lubricant</a:t>
            </a:r>
          </a:p>
          <a:p>
            <a:pPr>
              <a:buFont typeface="Wingdings" charset="2"/>
              <a:buChar char="§"/>
            </a:pPr>
            <a:r>
              <a:rPr lang="en-US" dirty="0" smtClean="0">
                <a:solidFill>
                  <a:schemeClr val="tx1"/>
                </a:solidFill>
              </a:rPr>
              <a:t> Dissolve inorganic tissue (dentine)</a:t>
            </a:r>
          </a:p>
          <a:p>
            <a:pPr>
              <a:buFont typeface="Wingdings" charset="2"/>
              <a:buChar char="§"/>
            </a:pPr>
            <a:r>
              <a:rPr lang="en-US" dirty="0" smtClean="0">
                <a:solidFill>
                  <a:schemeClr val="tx1"/>
                </a:solidFill>
              </a:rPr>
              <a:t> Dissolve organic matter (dentine collagen, pulp tissue, biofilm)</a:t>
            </a:r>
          </a:p>
          <a:p>
            <a:pPr>
              <a:buFont typeface="Wingdings" charset="2"/>
              <a:buChar char="§"/>
            </a:pPr>
            <a:r>
              <a:rPr lang="en-US" dirty="0" smtClean="0">
                <a:solidFill>
                  <a:schemeClr val="tx1"/>
                </a:solidFill>
              </a:rPr>
              <a:t> Kill bacteria and yeasts (in biofilm)</a:t>
            </a:r>
          </a:p>
          <a:p>
            <a:pPr>
              <a:buFont typeface="Wingdings" charset="2"/>
              <a:buChar char="§"/>
            </a:pPr>
            <a:r>
              <a:rPr lang="en-US" dirty="0" smtClean="0">
                <a:solidFill>
                  <a:schemeClr val="tx1"/>
                </a:solidFill>
              </a:rPr>
              <a:t> No caustic or cytotoxic effects</a:t>
            </a:r>
          </a:p>
          <a:p>
            <a:pPr>
              <a:buFont typeface="Wingdings" charset="2"/>
              <a:buChar char="§"/>
            </a:pPr>
            <a:r>
              <a:rPr lang="en-US" dirty="0" smtClean="0">
                <a:solidFill>
                  <a:schemeClr val="tx1"/>
                </a:solidFill>
              </a:rPr>
              <a:t> Do not weaken tooth structure</a:t>
            </a:r>
            <a:endParaRPr lang="en-US" dirty="0">
              <a:solidFill>
                <a:schemeClr val="tx1"/>
              </a:solidFill>
            </a:endParaRPr>
          </a:p>
        </p:txBody>
      </p:sp>
    </p:spTree>
    <p:extLst>
      <p:ext uri="{BB962C8B-B14F-4D97-AF65-F5344CB8AC3E}">
        <p14:creationId xmlns:p14="http://schemas.microsoft.com/office/powerpoint/2010/main" val="374351806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normAutofit fontScale="90000"/>
          </a:bodyPr>
          <a:lstStyle/>
          <a:p>
            <a:pPr algn="l"/>
            <a:r>
              <a:rPr lang="en-US" dirty="0" smtClean="0"/>
              <a:t>Irrigation Solutions</a:t>
            </a:r>
            <a:br>
              <a:rPr lang="en-US" dirty="0" smtClean="0"/>
            </a:br>
            <a:endParaRPr lang="en-US" i="1" dirty="0"/>
          </a:p>
        </p:txBody>
      </p:sp>
      <p:sp>
        <p:nvSpPr>
          <p:cNvPr id="2" name="Content Placeholder 1"/>
          <p:cNvSpPr>
            <a:spLocks noGrp="1"/>
          </p:cNvSpPr>
          <p:nvPr>
            <p:ph idx="1"/>
          </p:nvPr>
        </p:nvSpPr>
        <p:spPr>
          <a:xfrm>
            <a:off x="228600" y="1417639"/>
            <a:ext cx="8458199" cy="5172250"/>
          </a:xfrm>
          <a:ln>
            <a:noFill/>
          </a:ln>
        </p:spPr>
        <p:txBody>
          <a:bodyPr>
            <a:normAutofit lnSpcReduction="10000"/>
          </a:bodyPr>
          <a:lstStyle/>
          <a:p>
            <a:pPr marL="0" indent="0">
              <a:buNone/>
            </a:pPr>
            <a:r>
              <a:rPr lang="en-US" b="1" i="1" u="sng" dirty="0">
                <a:solidFill>
                  <a:schemeClr val="tx1"/>
                </a:solidFill>
              </a:rPr>
              <a:t>Sodium </a:t>
            </a:r>
            <a:r>
              <a:rPr lang="en-US" b="1" i="1" u="sng" dirty="0" smtClean="0">
                <a:solidFill>
                  <a:schemeClr val="tx1"/>
                </a:solidFill>
              </a:rPr>
              <a:t>Hypochlorite</a:t>
            </a:r>
          </a:p>
          <a:p>
            <a:pPr>
              <a:buFont typeface="Wingdings" charset="2"/>
              <a:buChar char="§"/>
            </a:pPr>
            <a:r>
              <a:rPr lang="en-US" dirty="0" err="1" smtClean="0">
                <a:solidFill>
                  <a:schemeClr val="tx1"/>
                </a:solidFill>
              </a:rPr>
              <a:t>HOCl</a:t>
            </a:r>
            <a:r>
              <a:rPr lang="en-US" dirty="0" smtClean="0">
                <a:solidFill>
                  <a:schemeClr val="tx1"/>
                </a:solidFill>
              </a:rPr>
              <a:t> is </a:t>
            </a:r>
            <a:r>
              <a:rPr lang="en-US" dirty="0">
                <a:solidFill>
                  <a:schemeClr val="tx1"/>
                </a:solidFill>
              </a:rPr>
              <a:t>responsible for the antibacterial </a:t>
            </a:r>
            <a:r>
              <a:rPr lang="en-US" dirty="0" smtClean="0">
                <a:solidFill>
                  <a:schemeClr val="tx1"/>
                </a:solidFill>
              </a:rPr>
              <a:t>activity</a:t>
            </a:r>
            <a:endParaRPr lang="en-US" dirty="0">
              <a:solidFill>
                <a:schemeClr val="tx1"/>
              </a:solidFill>
            </a:endParaRPr>
          </a:p>
          <a:p>
            <a:pPr>
              <a:buFont typeface="Wingdings" charset="2"/>
              <a:buChar char="§"/>
            </a:pPr>
            <a:r>
              <a:rPr lang="en-US" dirty="0" smtClean="0">
                <a:solidFill>
                  <a:schemeClr val="tx1"/>
                </a:solidFill>
              </a:rPr>
              <a:t> </a:t>
            </a:r>
            <a:r>
              <a:rPr lang="en-US" dirty="0">
                <a:solidFill>
                  <a:schemeClr val="tx1"/>
                </a:solidFill>
              </a:rPr>
              <a:t>C</a:t>
            </a:r>
            <a:r>
              <a:rPr lang="en-US" dirty="0" smtClean="0">
                <a:solidFill>
                  <a:schemeClr val="tx1"/>
                </a:solidFill>
              </a:rPr>
              <a:t>ommonly </a:t>
            </a:r>
            <a:r>
              <a:rPr lang="en-US" dirty="0">
                <a:solidFill>
                  <a:schemeClr val="tx1"/>
                </a:solidFill>
              </a:rPr>
              <a:t>used in concentrations between 0.5% and 6</a:t>
            </a:r>
            <a:r>
              <a:rPr lang="en-US" dirty="0" smtClean="0">
                <a:solidFill>
                  <a:schemeClr val="tx1"/>
                </a:solidFill>
              </a:rPr>
              <a:t>%</a:t>
            </a:r>
          </a:p>
          <a:p>
            <a:pPr>
              <a:buFont typeface="Wingdings" charset="2"/>
              <a:buChar char="§"/>
            </a:pPr>
            <a:r>
              <a:rPr lang="en-US" dirty="0" smtClean="0">
                <a:solidFill>
                  <a:schemeClr val="tx1"/>
                </a:solidFill>
              </a:rPr>
              <a:t> Potent antimicrobial agent</a:t>
            </a:r>
            <a:endParaRPr lang="en-US" dirty="0">
              <a:solidFill>
                <a:schemeClr val="tx1"/>
              </a:solidFill>
            </a:endParaRPr>
          </a:p>
          <a:p>
            <a:pPr>
              <a:buFont typeface="Wingdings" charset="2"/>
              <a:buChar char="§"/>
            </a:pPr>
            <a:r>
              <a:rPr lang="en-US" dirty="0" smtClean="0">
                <a:solidFill>
                  <a:schemeClr val="tx1"/>
                </a:solidFill>
              </a:rPr>
              <a:t>It effectively dissolves </a:t>
            </a:r>
            <a:r>
              <a:rPr lang="en-US" dirty="0">
                <a:solidFill>
                  <a:schemeClr val="tx1"/>
                </a:solidFill>
              </a:rPr>
              <a:t>pulpal remnants and </a:t>
            </a:r>
            <a:r>
              <a:rPr lang="en-US" dirty="0" smtClean="0">
                <a:solidFill>
                  <a:schemeClr val="tx1"/>
                </a:solidFill>
              </a:rPr>
              <a:t>collagen</a:t>
            </a:r>
            <a:endParaRPr lang="en-US" dirty="0">
              <a:solidFill>
                <a:schemeClr val="tx1"/>
              </a:solidFill>
            </a:endParaRPr>
          </a:p>
          <a:p>
            <a:pPr>
              <a:buFont typeface="Wingdings" charset="2"/>
              <a:buChar char="§"/>
            </a:pPr>
            <a:r>
              <a:rPr lang="en-US" dirty="0" smtClean="0">
                <a:solidFill>
                  <a:schemeClr val="tx1"/>
                </a:solidFill>
              </a:rPr>
              <a:t> It is </a:t>
            </a:r>
            <a:r>
              <a:rPr lang="en-US" dirty="0">
                <a:solidFill>
                  <a:schemeClr val="tx1"/>
                </a:solidFill>
              </a:rPr>
              <a:t>the </a:t>
            </a:r>
            <a:r>
              <a:rPr lang="en-US" i="1" dirty="0">
                <a:solidFill>
                  <a:schemeClr val="tx1"/>
                </a:solidFill>
              </a:rPr>
              <a:t>only</a:t>
            </a:r>
            <a:r>
              <a:rPr lang="en-US" dirty="0">
                <a:solidFill>
                  <a:schemeClr val="tx1"/>
                </a:solidFill>
              </a:rPr>
              <a:t> root-canal </a:t>
            </a:r>
            <a:r>
              <a:rPr lang="en-US" dirty="0" err="1">
                <a:solidFill>
                  <a:schemeClr val="tx1"/>
                </a:solidFill>
              </a:rPr>
              <a:t>irrigant</a:t>
            </a:r>
            <a:r>
              <a:rPr lang="en-US" dirty="0">
                <a:solidFill>
                  <a:schemeClr val="tx1"/>
                </a:solidFill>
              </a:rPr>
              <a:t> of those in general use that </a:t>
            </a:r>
            <a:r>
              <a:rPr lang="en-US" dirty="0" smtClean="0">
                <a:solidFill>
                  <a:schemeClr val="tx1"/>
                </a:solidFill>
              </a:rPr>
              <a:t>dissolves necrotic </a:t>
            </a:r>
            <a:r>
              <a:rPr lang="en-US" dirty="0">
                <a:solidFill>
                  <a:schemeClr val="tx1"/>
                </a:solidFill>
              </a:rPr>
              <a:t>and vital organic tissue</a:t>
            </a:r>
            <a:endParaRPr lang="en-US" dirty="0" smtClean="0">
              <a:solidFill>
                <a:schemeClr val="tx1"/>
              </a:solidFill>
            </a:endParaRPr>
          </a:p>
          <a:p>
            <a:pPr>
              <a:buFont typeface="Wingdings" charset="2"/>
              <a:buChar char="q"/>
            </a:pPr>
            <a:endParaRPr lang="en-US" dirty="0" smtClean="0"/>
          </a:p>
          <a:p>
            <a:pPr marL="0" indent="0">
              <a:buNone/>
            </a:pPr>
            <a:endParaRPr lang="en-US" i="1" dirty="0" smtClean="0"/>
          </a:p>
          <a:p>
            <a:pPr marL="0" indent="0">
              <a:buNone/>
            </a:pPr>
            <a:endParaRPr lang="en-US" i="1" dirty="0"/>
          </a:p>
          <a:p>
            <a:pPr>
              <a:buFont typeface="Wingdings" charset="2"/>
              <a:buChar char="q"/>
            </a:pPr>
            <a:endParaRPr lang="en-US" i="1" dirty="0" smtClean="0"/>
          </a:p>
          <a:p>
            <a:pPr>
              <a:buFont typeface="Wingdings" charset="2"/>
              <a:buChar char="q"/>
            </a:pPr>
            <a:endParaRPr lang="en-US" dirty="0"/>
          </a:p>
        </p:txBody>
      </p:sp>
    </p:spTree>
    <p:extLst>
      <p:ext uri="{BB962C8B-B14F-4D97-AF65-F5344CB8AC3E}">
        <p14:creationId xmlns:p14="http://schemas.microsoft.com/office/powerpoint/2010/main" val="187943062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358108" y="606778"/>
            <a:ext cx="8427785" cy="5718854"/>
          </a:xfrm>
          <a:prstGeom prst="rect">
            <a:avLst/>
          </a:prstGeom>
        </p:spPr>
      </p:pic>
      <p:sp>
        <p:nvSpPr>
          <p:cNvPr id="2" name="TextBox 1"/>
          <p:cNvSpPr txBox="1"/>
          <p:nvPr/>
        </p:nvSpPr>
        <p:spPr>
          <a:xfrm>
            <a:off x="3022600" y="6325632"/>
            <a:ext cx="2730500" cy="400110"/>
          </a:xfrm>
          <a:prstGeom prst="rect">
            <a:avLst/>
          </a:prstGeom>
          <a:noFill/>
        </p:spPr>
        <p:txBody>
          <a:bodyPr wrap="square" rtlCol="0">
            <a:spAutoFit/>
          </a:bodyPr>
          <a:lstStyle/>
          <a:p>
            <a:pPr algn="ctr"/>
            <a:r>
              <a:rPr lang="en-US" sz="2000" dirty="0" smtClean="0">
                <a:solidFill>
                  <a:srgbClr val="FFFF00"/>
                </a:solidFill>
              </a:rPr>
              <a:t>Smear Layer</a:t>
            </a:r>
            <a:endParaRPr lang="en-US" sz="2000" dirty="0">
              <a:solidFill>
                <a:srgbClr val="FFFF00"/>
              </a:solidFill>
            </a:endParaRPr>
          </a:p>
        </p:txBody>
      </p:sp>
    </p:spTree>
    <p:extLst>
      <p:ext uri="{BB962C8B-B14F-4D97-AF65-F5344CB8AC3E}">
        <p14:creationId xmlns:p14="http://schemas.microsoft.com/office/powerpoint/2010/main" val="27132067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normAutofit fontScale="90000"/>
          </a:bodyPr>
          <a:lstStyle/>
          <a:p>
            <a:pPr algn="l"/>
            <a:r>
              <a:rPr lang="en-US" dirty="0" smtClean="0"/>
              <a:t>Irrigation Solutions</a:t>
            </a:r>
            <a:br>
              <a:rPr lang="en-US" dirty="0" smtClean="0"/>
            </a:br>
            <a:endParaRPr lang="en-US" dirty="0"/>
          </a:p>
        </p:txBody>
      </p:sp>
      <p:sp>
        <p:nvSpPr>
          <p:cNvPr id="2" name="Content Placeholder 1"/>
          <p:cNvSpPr>
            <a:spLocks noGrp="1"/>
          </p:cNvSpPr>
          <p:nvPr>
            <p:ph idx="1"/>
          </p:nvPr>
        </p:nvSpPr>
        <p:spPr>
          <a:xfrm>
            <a:off x="203200" y="1128889"/>
            <a:ext cx="8483600" cy="5912556"/>
          </a:xfrm>
        </p:spPr>
        <p:txBody>
          <a:bodyPr>
            <a:normAutofit/>
          </a:bodyPr>
          <a:lstStyle/>
          <a:p>
            <a:pPr marL="0" indent="0">
              <a:buNone/>
            </a:pPr>
            <a:r>
              <a:rPr lang="en-US" b="1" i="1" u="sng" dirty="0" smtClean="0">
                <a:solidFill>
                  <a:schemeClr val="tx1"/>
                </a:solidFill>
              </a:rPr>
              <a:t>Weaknesses of Sodium </a:t>
            </a:r>
            <a:r>
              <a:rPr lang="en-US" b="1" i="1" u="sng" dirty="0">
                <a:solidFill>
                  <a:schemeClr val="tx1"/>
                </a:solidFill>
              </a:rPr>
              <a:t>Hypochlorite</a:t>
            </a:r>
          </a:p>
          <a:p>
            <a:pPr>
              <a:buFont typeface="Wingdings" charset="2"/>
              <a:buChar char="§"/>
            </a:pPr>
            <a:r>
              <a:rPr lang="en-US" dirty="0">
                <a:solidFill>
                  <a:schemeClr val="tx1"/>
                </a:solidFill>
              </a:rPr>
              <a:t> </a:t>
            </a:r>
            <a:r>
              <a:rPr lang="en-US" dirty="0" smtClean="0">
                <a:solidFill>
                  <a:schemeClr val="tx1"/>
                </a:solidFill>
              </a:rPr>
              <a:t>Unpleasant taste &amp; toxicity</a:t>
            </a:r>
          </a:p>
          <a:p>
            <a:pPr>
              <a:buFont typeface="Wingdings" charset="2"/>
              <a:buChar char="§"/>
            </a:pPr>
            <a:r>
              <a:rPr lang="en-US" dirty="0" smtClean="0">
                <a:solidFill>
                  <a:schemeClr val="tx1"/>
                </a:solidFill>
              </a:rPr>
              <a:t> It affects only the </a:t>
            </a:r>
            <a:r>
              <a:rPr lang="en-US" dirty="0">
                <a:solidFill>
                  <a:schemeClr val="tx1"/>
                </a:solidFill>
              </a:rPr>
              <a:t>organic part of the smear </a:t>
            </a:r>
            <a:r>
              <a:rPr lang="en-US" dirty="0" smtClean="0">
                <a:solidFill>
                  <a:schemeClr val="tx1"/>
                </a:solidFill>
              </a:rPr>
              <a:t>layer</a:t>
            </a:r>
            <a:endParaRPr lang="en-US" dirty="0">
              <a:solidFill>
                <a:schemeClr val="tx1"/>
              </a:solidFill>
            </a:endParaRPr>
          </a:p>
          <a:p>
            <a:pPr>
              <a:buFont typeface="Wingdings" charset="2"/>
              <a:buChar char="§"/>
            </a:pPr>
            <a:r>
              <a:rPr lang="en-US" dirty="0" smtClean="0">
                <a:solidFill>
                  <a:schemeClr val="tx1"/>
                </a:solidFill>
              </a:rPr>
              <a:t> Presence </a:t>
            </a:r>
            <a:r>
              <a:rPr lang="en-US" dirty="0">
                <a:solidFill>
                  <a:schemeClr val="tx1"/>
                </a:solidFill>
              </a:rPr>
              <a:t>of </a:t>
            </a:r>
            <a:r>
              <a:rPr lang="en-US" dirty="0" smtClean="0">
                <a:solidFill>
                  <a:schemeClr val="tx1"/>
                </a:solidFill>
              </a:rPr>
              <a:t>inflammatory </a:t>
            </a:r>
            <a:r>
              <a:rPr lang="en-US" dirty="0">
                <a:solidFill>
                  <a:schemeClr val="tx1"/>
                </a:solidFill>
              </a:rPr>
              <a:t>exudate, tissue </a:t>
            </a:r>
            <a:r>
              <a:rPr lang="en-US" dirty="0" smtClean="0">
                <a:solidFill>
                  <a:schemeClr val="tx1"/>
                </a:solidFill>
              </a:rPr>
              <a:t>remnants</a:t>
            </a:r>
            <a:r>
              <a:rPr lang="en-US" dirty="0">
                <a:solidFill>
                  <a:schemeClr val="tx1"/>
                </a:solidFill>
              </a:rPr>
              <a:t> </a:t>
            </a:r>
            <a:r>
              <a:rPr lang="en-US" dirty="0" smtClean="0">
                <a:solidFill>
                  <a:schemeClr val="tx1"/>
                </a:solidFill>
              </a:rPr>
              <a:t>&amp; microbial biomass</a:t>
            </a:r>
            <a:r>
              <a:rPr lang="en-US" dirty="0">
                <a:solidFill>
                  <a:schemeClr val="tx1"/>
                </a:solidFill>
              </a:rPr>
              <a:t> </a:t>
            </a:r>
            <a:r>
              <a:rPr lang="en-US" dirty="0" smtClean="0">
                <a:solidFill>
                  <a:schemeClr val="tx1"/>
                </a:solidFill>
              </a:rPr>
              <a:t>consumes </a:t>
            </a:r>
            <a:r>
              <a:rPr lang="en-US" dirty="0" err="1">
                <a:solidFill>
                  <a:schemeClr val="tx1"/>
                </a:solidFill>
              </a:rPr>
              <a:t>NaOCl</a:t>
            </a:r>
            <a:r>
              <a:rPr lang="en-US" dirty="0">
                <a:solidFill>
                  <a:schemeClr val="tx1"/>
                </a:solidFill>
              </a:rPr>
              <a:t> and weakens its </a:t>
            </a:r>
            <a:r>
              <a:rPr lang="en-US" dirty="0" smtClean="0">
                <a:solidFill>
                  <a:schemeClr val="tx1"/>
                </a:solidFill>
              </a:rPr>
              <a:t>effect </a:t>
            </a:r>
          </a:p>
          <a:p>
            <a:pPr>
              <a:buFont typeface="Wingdings" charset="2"/>
              <a:buChar char="§"/>
            </a:pPr>
            <a:r>
              <a:rPr lang="en-US" dirty="0" smtClean="0">
                <a:solidFill>
                  <a:schemeClr val="tx1"/>
                </a:solidFill>
              </a:rPr>
              <a:t>Can have a detrimental effect on dentine elasticity &amp; flexural strength???</a:t>
            </a:r>
          </a:p>
          <a:p>
            <a:pPr>
              <a:buFont typeface="Wingdings" charset="2"/>
              <a:buChar char="q"/>
            </a:pPr>
            <a:endParaRPr lang="en-US" dirty="0"/>
          </a:p>
          <a:p>
            <a:pPr marL="0" indent="0">
              <a:buNone/>
            </a:pPr>
            <a:endParaRPr lang="en-US" i="1" dirty="0"/>
          </a:p>
          <a:p>
            <a:pPr marL="0" indent="0">
              <a:buNone/>
            </a:pPr>
            <a:endParaRPr lang="en-US" i="1" dirty="0"/>
          </a:p>
          <a:p>
            <a:pPr>
              <a:buFont typeface="Wingdings" charset="2"/>
              <a:buChar char="q"/>
            </a:pPr>
            <a:endParaRPr lang="en-US" i="1" dirty="0"/>
          </a:p>
          <a:p>
            <a:pPr>
              <a:buFont typeface="Wingdings" charset="2"/>
              <a:buChar char="q"/>
            </a:pPr>
            <a:endParaRPr lang="en-US" dirty="0"/>
          </a:p>
          <a:p>
            <a:endParaRPr lang="en-US" dirty="0"/>
          </a:p>
        </p:txBody>
      </p:sp>
    </p:spTree>
    <p:extLst>
      <p:ext uri="{BB962C8B-B14F-4D97-AF65-F5344CB8AC3E}">
        <p14:creationId xmlns:p14="http://schemas.microsoft.com/office/powerpoint/2010/main" val="368131369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normAutofit fontScale="90000"/>
          </a:bodyPr>
          <a:lstStyle/>
          <a:p>
            <a:pPr algn="l"/>
            <a:r>
              <a:rPr lang="en-US" dirty="0"/>
              <a:t>Irrigation Solutions</a:t>
            </a:r>
            <a:br>
              <a:rPr lang="en-US" dirty="0"/>
            </a:br>
            <a:endParaRPr lang="en-US" dirty="0"/>
          </a:p>
        </p:txBody>
      </p:sp>
      <p:sp>
        <p:nvSpPr>
          <p:cNvPr id="2" name="Content Placeholder 1"/>
          <p:cNvSpPr>
            <a:spLocks noGrp="1"/>
          </p:cNvSpPr>
          <p:nvPr>
            <p:ph idx="1"/>
          </p:nvPr>
        </p:nvSpPr>
        <p:spPr>
          <a:xfrm>
            <a:off x="249767" y="1417638"/>
            <a:ext cx="8597900" cy="5101695"/>
          </a:xfrm>
        </p:spPr>
        <p:txBody>
          <a:bodyPr>
            <a:normAutofit/>
          </a:bodyPr>
          <a:lstStyle/>
          <a:p>
            <a:pPr marL="0" indent="0">
              <a:buNone/>
            </a:pPr>
            <a:r>
              <a:rPr lang="en-US" b="1" i="1" u="sng" dirty="0" smtClean="0">
                <a:solidFill>
                  <a:schemeClr val="tx1"/>
                </a:solidFill>
              </a:rPr>
              <a:t>EDTA &amp; CA</a:t>
            </a:r>
          </a:p>
          <a:p>
            <a:pPr>
              <a:buFont typeface="Wingdings" charset="2"/>
              <a:buChar char="§"/>
            </a:pPr>
            <a:r>
              <a:rPr lang="en-US" dirty="0" smtClean="0">
                <a:solidFill>
                  <a:schemeClr val="tx1"/>
                </a:solidFill>
              </a:rPr>
              <a:t> Dissolve </a:t>
            </a:r>
            <a:r>
              <a:rPr lang="en-US" dirty="0">
                <a:solidFill>
                  <a:schemeClr val="tx1"/>
                </a:solidFill>
              </a:rPr>
              <a:t>inorganic </a:t>
            </a:r>
            <a:r>
              <a:rPr lang="en-US" dirty="0" smtClean="0">
                <a:solidFill>
                  <a:schemeClr val="tx1"/>
                </a:solidFill>
              </a:rPr>
              <a:t>material</a:t>
            </a:r>
            <a:r>
              <a:rPr lang="en-US" dirty="0">
                <a:solidFill>
                  <a:schemeClr val="tx1"/>
                </a:solidFill>
              </a:rPr>
              <a:t> </a:t>
            </a:r>
            <a:r>
              <a:rPr lang="en-US" dirty="0" smtClean="0">
                <a:solidFill>
                  <a:schemeClr val="tx1"/>
                </a:solidFill>
              </a:rPr>
              <a:t>including hydroxyapatite</a:t>
            </a:r>
            <a:endParaRPr lang="en-US" dirty="0">
              <a:solidFill>
                <a:schemeClr val="tx1"/>
              </a:solidFill>
            </a:endParaRPr>
          </a:p>
          <a:p>
            <a:pPr>
              <a:buFont typeface="Wingdings" charset="2"/>
              <a:buChar char="§"/>
            </a:pPr>
            <a:r>
              <a:rPr lang="en-US" dirty="0" smtClean="0">
                <a:solidFill>
                  <a:schemeClr val="tx1"/>
                </a:solidFill>
              </a:rPr>
              <a:t> They </a:t>
            </a:r>
            <a:r>
              <a:rPr lang="en-US" dirty="0">
                <a:solidFill>
                  <a:schemeClr val="tx1"/>
                </a:solidFill>
              </a:rPr>
              <a:t>have little or no effect on organic tissue and alone they do not have </a:t>
            </a:r>
            <a:r>
              <a:rPr lang="en-US" dirty="0" smtClean="0">
                <a:solidFill>
                  <a:schemeClr val="tx1"/>
                </a:solidFill>
              </a:rPr>
              <a:t>antibacterial activity</a:t>
            </a:r>
          </a:p>
          <a:p>
            <a:pPr>
              <a:buFont typeface="Wingdings" charset="2"/>
              <a:buChar char="§"/>
            </a:pPr>
            <a:r>
              <a:rPr lang="en-US" dirty="0">
                <a:solidFill>
                  <a:schemeClr val="tx1"/>
                </a:solidFill>
              </a:rPr>
              <a:t> EDTA and CA are used for 2 to 3 minutes at the end of </a:t>
            </a:r>
            <a:r>
              <a:rPr lang="en-US" dirty="0" smtClean="0">
                <a:solidFill>
                  <a:schemeClr val="tx1"/>
                </a:solidFill>
              </a:rPr>
              <a:t>instrumentation &amp; after </a:t>
            </a:r>
            <a:r>
              <a:rPr lang="en-US" dirty="0" err="1" smtClean="0">
                <a:solidFill>
                  <a:schemeClr val="tx1"/>
                </a:solidFill>
              </a:rPr>
              <a:t>NaOCl</a:t>
            </a:r>
            <a:endParaRPr lang="en-US" dirty="0">
              <a:solidFill>
                <a:schemeClr val="tx1"/>
              </a:solidFill>
            </a:endParaRPr>
          </a:p>
        </p:txBody>
      </p:sp>
    </p:spTree>
    <p:extLst>
      <p:ext uri="{BB962C8B-B14F-4D97-AF65-F5344CB8AC3E}">
        <p14:creationId xmlns:p14="http://schemas.microsoft.com/office/powerpoint/2010/main" val="370323521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normAutofit fontScale="90000"/>
          </a:bodyPr>
          <a:lstStyle/>
          <a:p>
            <a:pPr algn="l"/>
            <a:r>
              <a:rPr lang="en-US" dirty="0"/>
              <a:t>Irrigation Solutions</a:t>
            </a:r>
            <a:br>
              <a:rPr lang="en-US" dirty="0"/>
            </a:br>
            <a:endParaRPr lang="en-US" dirty="0"/>
          </a:p>
        </p:txBody>
      </p:sp>
      <p:sp>
        <p:nvSpPr>
          <p:cNvPr id="2" name="Content Placeholder 1"/>
          <p:cNvSpPr>
            <a:spLocks noGrp="1"/>
          </p:cNvSpPr>
          <p:nvPr>
            <p:ph idx="1"/>
          </p:nvPr>
        </p:nvSpPr>
        <p:spPr>
          <a:xfrm>
            <a:off x="177800" y="1016000"/>
            <a:ext cx="8683978" cy="5545667"/>
          </a:xfrm>
        </p:spPr>
        <p:txBody>
          <a:bodyPr>
            <a:normAutofit/>
          </a:bodyPr>
          <a:lstStyle/>
          <a:p>
            <a:pPr marL="0" indent="0">
              <a:buNone/>
            </a:pPr>
            <a:endParaRPr lang="en-US" b="1" i="1" u="sng" dirty="0" smtClean="0"/>
          </a:p>
          <a:p>
            <a:pPr marL="0" indent="0">
              <a:buNone/>
            </a:pPr>
            <a:r>
              <a:rPr lang="en-US" b="1" i="1" u="sng" dirty="0" err="1" smtClean="0"/>
              <a:t>Chlorhexidine</a:t>
            </a:r>
            <a:r>
              <a:rPr lang="en-US" b="1" i="1" u="sng" dirty="0" smtClean="0"/>
              <a:t> </a:t>
            </a:r>
            <a:r>
              <a:rPr lang="en-US" b="1" i="1" u="sng" dirty="0" err="1" smtClean="0"/>
              <a:t>Digluconate</a:t>
            </a:r>
            <a:r>
              <a:rPr lang="en-US" b="1" i="1" u="sng" dirty="0" smtClean="0"/>
              <a:t> (CHX)</a:t>
            </a:r>
          </a:p>
          <a:p>
            <a:pPr>
              <a:buFont typeface="Wingdings" charset="2"/>
              <a:buChar char="§"/>
            </a:pPr>
            <a:r>
              <a:rPr lang="en-US" dirty="0" smtClean="0"/>
              <a:t> Continued antimicrobial effect (</a:t>
            </a:r>
            <a:r>
              <a:rPr lang="en-US" dirty="0" err="1" smtClean="0"/>
              <a:t>Substantivity</a:t>
            </a:r>
            <a:r>
              <a:rPr lang="en-US" dirty="0" smtClean="0"/>
              <a:t>)</a:t>
            </a:r>
          </a:p>
          <a:p>
            <a:pPr>
              <a:buFont typeface="Wingdings" charset="2"/>
              <a:buChar char="§"/>
            </a:pPr>
            <a:r>
              <a:rPr lang="en-US" dirty="0"/>
              <a:t> </a:t>
            </a:r>
            <a:r>
              <a:rPr lang="en-US" dirty="0" smtClean="0"/>
              <a:t>No bad </a:t>
            </a:r>
            <a:r>
              <a:rPr lang="en-US" dirty="0"/>
              <a:t>smell </a:t>
            </a:r>
            <a:r>
              <a:rPr lang="en-US" dirty="0" smtClean="0"/>
              <a:t>or strong irritation </a:t>
            </a:r>
            <a:r>
              <a:rPr lang="en-US" dirty="0"/>
              <a:t>to </a:t>
            </a:r>
            <a:r>
              <a:rPr lang="en-US" dirty="0" err="1"/>
              <a:t>periapical</a:t>
            </a:r>
            <a:r>
              <a:rPr lang="en-US" dirty="0"/>
              <a:t> </a:t>
            </a:r>
            <a:r>
              <a:rPr lang="en-US" dirty="0" smtClean="0"/>
              <a:t>tissues</a:t>
            </a:r>
            <a:endParaRPr lang="en-US" dirty="0"/>
          </a:p>
          <a:p>
            <a:pPr>
              <a:buFont typeface="Wingdings" charset="2"/>
              <a:buChar char="§"/>
            </a:pPr>
            <a:r>
              <a:rPr lang="en-US" dirty="0" smtClean="0"/>
              <a:t> It has </a:t>
            </a:r>
            <a:r>
              <a:rPr lang="en-US" dirty="0"/>
              <a:t>no tissue-dissolving capability </a:t>
            </a:r>
            <a:endParaRPr lang="en-US" dirty="0" smtClean="0"/>
          </a:p>
          <a:p>
            <a:pPr>
              <a:buFont typeface="Wingdings" charset="2"/>
              <a:buChar char="§"/>
            </a:pPr>
            <a:r>
              <a:rPr lang="en-US" dirty="0"/>
              <a:t> </a:t>
            </a:r>
            <a:r>
              <a:rPr lang="en-US" dirty="0" smtClean="0"/>
              <a:t>CHX 2% may be a </a:t>
            </a:r>
            <a:r>
              <a:rPr lang="en-US" dirty="0"/>
              <a:t>good choice for maximized antibacterial effect at the end of the </a:t>
            </a:r>
            <a:r>
              <a:rPr lang="en-US" dirty="0" err="1" smtClean="0"/>
              <a:t>chemomechanical</a:t>
            </a:r>
            <a:r>
              <a:rPr lang="en-US" dirty="0"/>
              <a:t> </a:t>
            </a:r>
            <a:r>
              <a:rPr lang="en-US" dirty="0" smtClean="0"/>
              <a:t>preparation</a:t>
            </a:r>
          </a:p>
          <a:p>
            <a:pPr marL="0" indent="0">
              <a:buNone/>
            </a:pPr>
            <a:endParaRPr lang="en-US" dirty="0"/>
          </a:p>
        </p:txBody>
      </p:sp>
    </p:spTree>
    <p:extLst>
      <p:ext uri="{BB962C8B-B14F-4D97-AF65-F5344CB8AC3E}">
        <p14:creationId xmlns:p14="http://schemas.microsoft.com/office/powerpoint/2010/main" val="190288353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52100"/>
            <a:ext cx="8229600" cy="1528572"/>
          </a:xfrm>
        </p:spPr>
        <p:txBody>
          <a:bodyPr>
            <a:normAutofit/>
          </a:bodyPr>
          <a:lstStyle/>
          <a:p>
            <a:pPr algn="l"/>
            <a:r>
              <a:rPr lang="en-US" dirty="0"/>
              <a:t>Irrigation </a:t>
            </a:r>
            <a:r>
              <a:rPr lang="en-US" dirty="0" smtClean="0"/>
              <a:t>Solutions</a:t>
            </a:r>
            <a:br>
              <a:rPr lang="en-US" dirty="0" smtClean="0"/>
            </a:br>
            <a:endParaRPr lang="en-US" sz="4000" i="1" u="sng" dirty="0"/>
          </a:p>
        </p:txBody>
      </p:sp>
      <p:sp>
        <p:nvSpPr>
          <p:cNvPr id="2" name="Content Placeholder 1"/>
          <p:cNvSpPr>
            <a:spLocks noGrp="1"/>
          </p:cNvSpPr>
          <p:nvPr>
            <p:ph idx="1"/>
          </p:nvPr>
        </p:nvSpPr>
        <p:spPr>
          <a:xfrm>
            <a:off x="254001" y="1600200"/>
            <a:ext cx="8026400" cy="4525963"/>
          </a:xfrm>
        </p:spPr>
        <p:txBody>
          <a:bodyPr/>
          <a:lstStyle/>
          <a:p>
            <a:pPr marL="0" indent="0">
              <a:buNone/>
            </a:pPr>
            <a:endParaRPr lang="en-US" i="1" u="sng" dirty="0" smtClean="0">
              <a:solidFill>
                <a:srgbClr val="000000"/>
              </a:solidFill>
            </a:endParaRPr>
          </a:p>
          <a:p>
            <a:pPr marL="0" indent="0">
              <a:buNone/>
            </a:pPr>
            <a:r>
              <a:rPr lang="en-US" i="1" u="sng" dirty="0" smtClean="0"/>
              <a:t>Interactions </a:t>
            </a:r>
            <a:r>
              <a:rPr lang="en-US" i="1" u="sng" dirty="0"/>
              <a:t>Between Irrigating </a:t>
            </a:r>
            <a:r>
              <a:rPr lang="en-US" i="1" u="sng" dirty="0" smtClean="0"/>
              <a:t>Solutions</a:t>
            </a:r>
            <a:endParaRPr lang="en-US" i="1" u="sng" dirty="0"/>
          </a:p>
          <a:p>
            <a:pPr marL="0" indent="0">
              <a:buNone/>
            </a:pPr>
            <a:r>
              <a:rPr lang="en-US" dirty="0" smtClean="0">
                <a:solidFill>
                  <a:srgbClr val="FF0000"/>
                </a:solidFill>
              </a:rPr>
              <a:t> </a:t>
            </a:r>
          </a:p>
          <a:p>
            <a:pPr marL="0" indent="0">
              <a:buNone/>
            </a:pPr>
            <a:r>
              <a:rPr lang="en-US" dirty="0" smtClean="0">
                <a:solidFill>
                  <a:srgbClr val="FFFF00"/>
                </a:solidFill>
              </a:rPr>
              <a:t>Hypochlorite &amp; EDTA</a:t>
            </a:r>
          </a:p>
          <a:p>
            <a:pPr marL="0" indent="0">
              <a:buNone/>
            </a:pPr>
            <a:endParaRPr lang="en-US" dirty="0"/>
          </a:p>
        </p:txBody>
      </p:sp>
    </p:spTree>
    <p:extLst>
      <p:ext uri="{BB962C8B-B14F-4D97-AF65-F5344CB8AC3E}">
        <p14:creationId xmlns:p14="http://schemas.microsoft.com/office/powerpoint/2010/main" val="100223096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4001" y="215900"/>
            <a:ext cx="8026400" cy="4348163"/>
          </a:xfrm>
        </p:spPr>
        <p:txBody>
          <a:bodyPr/>
          <a:lstStyle/>
          <a:p>
            <a:pPr marL="0" indent="0">
              <a:buNone/>
            </a:pPr>
            <a:r>
              <a:rPr lang="en-US" dirty="0" smtClean="0">
                <a:solidFill>
                  <a:srgbClr val="FFFF00"/>
                </a:solidFill>
              </a:rPr>
              <a:t>CHX &amp; </a:t>
            </a:r>
            <a:r>
              <a:rPr lang="en-US" dirty="0" err="1" smtClean="0">
                <a:solidFill>
                  <a:srgbClr val="FFFF00"/>
                </a:solidFill>
              </a:rPr>
              <a:t>NaOCl</a:t>
            </a:r>
            <a:endParaRPr lang="en-US" dirty="0" smtClean="0">
              <a:solidFill>
                <a:srgbClr val="FFFF00"/>
              </a:solidFill>
            </a:endParaRPr>
          </a:p>
          <a:p>
            <a:pPr marL="0" indent="0">
              <a:buNone/>
            </a:pPr>
            <a:endParaRPr lang="en-US" i="1" u="sng" dirty="0"/>
          </a:p>
          <a:p>
            <a:pPr marL="0" indent="0">
              <a:buNone/>
            </a:pPr>
            <a:endParaRPr lang="en-US" i="1" u="sng" dirty="0"/>
          </a:p>
        </p:txBody>
      </p:sp>
      <p:pic>
        <p:nvPicPr>
          <p:cNvPr id="4" name="Picture 3"/>
          <p:cNvPicPr>
            <a:picLocks noChangeAspect="1"/>
          </p:cNvPicPr>
          <p:nvPr/>
        </p:nvPicPr>
        <p:blipFill>
          <a:blip r:embed="rId3"/>
          <a:stretch>
            <a:fillRect/>
          </a:stretch>
        </p:blipFill>
        <p:spPr>
          <a:xfrm>
            <a:off x="2114069" y="889000"/>
            <a:ext cx="4915862" cy="5359400"/>
          </a:xfrm>
          <a:prstGeom prst="rect">
            <a:avLst/>
          </a:prstGeom>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325089467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1" y="127000"/>
            <a:ext cx="7835900" cy="5999163"/>
          </a:xfrm>
        </p:spPr>
        <p:txBody>
          <a:bodyPr/>
          <a:lstStyle/>
          <a:p>
            <a:pPr marL="0" indent="0">
              <a:buNone/>
            </a:pPr>
            <a:r>
              <a:rPr lang="en-US" dirty="0" smtClean="0">
                <a:solidFill>
                  <a:srgbClr val="FFFF00"/>
                </a:solidFill>
              </a:rPr>
              <a:t>CHX &amp; EDTA</a:t>
            </a:r>
          </a:p>
          <a:p>
            <a:pPr marL="0" indent="0">
              <a:buNone/>
            </a:pPr>
            <a:endParaRPr lang="en-US" dirty="0" smtClean="0"/>
          </a:p>
        </p:txBody>
      </p:sp>
      <p:pic>
        <p:nvPicPr>
          <p:cNvPr id="4" name="Picture 3"/>
          <p:cNvPicPr>
            <a:picLocks noChangeAspect="1"/>
          </p:cNvPicPr>
          <p:nvPr/>
        </p:nvPicPr>
        <p:blipFill>
          <a:blip r:embed="rId3"/>
          <a:stretch>
            <a:fillRect/>
          </a:stretch>
        </p:blipFill>
        <p:spPr>
          <a:xfrm>
            <a:off x="2286000" y="838201"/>
            <a:ext cx="4572000" cy="5740782"/>
          </a:xfrm>
          <a:prstGeom prst="rect">
            <a:avLst/>
          </a:prstGeom>
        </p:spPr>
      </p:pic>
    </p:spTree>
    <p:extLst>
      <p:ext uri="{BB962C8B-B14F-4D97-AF65-F5344CB8AC3E}">
        <p14:creationId xmlns:p14="http://schemas.microsoft.com/office/powerpoint/2010/main" val="301935371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normAutofit/>
          </a:bodyPr>
          <a:lstStyle/>
          <a:p>
            <a:pPr algn="l"/>
            <a:r>
              <a:rPr lang="en-US" dirty="0" smtClean="0"/>
              <a:t>Irrigation Solutions</a:t>
            </a:r>
            <a:endParaRPr lang="en-US" dirty="0"/>
          </a:p>
        </p:txBody>
      </p:sp>
      <p:sp>
        <p:nvSpPr>
          <p:cNvPr id="2" name="Content Placeholder 1"/>
          <p:cNvSpPr>
            <a:spLocks noGrp="1"/>
          </p:cNvSpPr>
          <p:nvPr>
            <p:ph idx="1"/>
          </p:nvPr>
        </p:nvSpPr>
        <p:spPr>
          <a:xfrm>
            <a:off x="266701" y="1171222"/>
            <a:ext cx="8228188" cy="4954941"/>
          </a:xfrm>
        </p:spPr>
        <p:txBody>
          <a:bodyPr/>
          <a:lstStyle/>
          <a:p>
            <a:pPr marL="0" indent="0">
              <a:buNone/>
            </a:pPr>
            <a:r>
              <a:rPr lang="en-US" b="1" i="1" u="sng" dirty="0" smtClean="0"/>
              <a:t>Combination Products</a:t>
            </a:r>
            <a:endParaRPr lang="en-US" b="1" i="1" u="sng" dirty="0"/>
          </a:p>
        </p:txBody>
      </p:sp>
      <p:pic>
        <p:nvPicPr>
          <p:cNvPr id="4" name="Picture 3"/>
          <p:cNvPicPr>
            <a:picLocks noChangeAspect="1"/>
          </p:cNvPicPr>
          <p:nvPr/>
        </p:nvPicPr>
        <p:blipFill>
          <a:blip r:embed="rId3"/>
          <a:stretch>
            <a:fillRect/>
          </a:stretch>
        </p:blipFill>
        <p:spPr>
          <a:xfrm>
            <a:off x="3342590" y="1843419"/>
            <a:ext cx="2966821" cy="4735181"/>
          </a:xfrm>
          <a:prstGeom prst="rect">
            <a:avLst/>
          </a:prstGeom>
        </p:spPr>
      </p:pic>
    </p:spTree>
    <p:extLst>
      <p:ext uri="{BB962C8B-B14F-4D97-AF65-F5344CB8AC3E}">
        <p14:creationId xmlns:p14="http://schemas.microsoft.com/office/powerpoint/2010/main" val="31043420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7000" y="111836"/>
            <a:ext cx="8229600" cy="1143000"/>
          </a:xfrm>
        </p:spPr>
        <p:txBody>
          <a:bodyPr/>
          <a:lstStyle/>
          <a:p>
            <a:pPr algn="l"/>
            <a:r>
              <a:rPr lang="en-US" dirty="0"/>
              <a:t>Irrigation Solutions</a:t>
            </a:r>
          </a:p>
        </p:txBody>
      </p:sp>
      <p:pic>
        <p:nvPicPr>
          <p:cNvPr id="10" name="Picture 9"/>
          <p:cNvPicPr>
            <a:picLocks noChangeAspect="1"/>
          </p:cNvPicPr>
          <p:nvPr/>
        </p:nvPicPr>
        <p:blipFill>
          <a:blip r:embed="rId3"/>
          <a:stretch>
            <a:fillRect/>
          </a:stretch>
        </p:blipFill>
        <p:spPr>
          <a:xfrm>
            <a:off x="2075776" y="1255890"/>
            <a:ext cx="4992449" cy="5487810"/>
          </a:xfrm>
          <a:prstGeom prst="rect">
            <a:avLst/>
          </a:prstGeom>
        </p:spPr>
      </p:pic>
    </p:spTree>
    <p:extLst>
      <p:ext uri="{BB962C8B-B14F-4D97-AF65-F5344CB8AC3E}">
        <p14:creationId xmlns:p14="http://schemas.microsoft.com/office/powerpoint/2010/main" val="22378346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lstStyle/>
          <a:p>
            <a:pPr algn="l"/>
            <a:r>
              <a:rPr lang="en-US" dirty="0"/>
              <a:t>Irrigation Solutions</a:t>
            </a:r>
          </a:p>
        </p:txBody>
      </p:sp>
      <p:pic>
        <p:nvPicPr>
          <p:cNvPr id="4" name="Picture 3" descr="BioPure_MTAD_Z.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5522" y="1778000"/>
            <a:ext cx="6572956" cy="4381970"/>
          </a:xfrm>
          <a:prstGeom prst="rect">
            <a:avLst/>
          </a:prstGeom>
        </p:spPr>
      </p:pic>
    </p:spTree>
    <p:extLst>
      <p:ext uri="{BB962C8B-B14F-4D97-AF65-F5344CB8AC3E}">
        <p14:creationId xmlns:p14="http://schemas.microsoft.com/office/powerpoint/2010/main" val="215847467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229600" cy="1143000"/>
          </a:xfrm>
        </p:spPr>
        <p:txBody>
          <a:bodyPr/>
          <a:lstStyle/>
          <a:p>
            <a:pPr algn="l"/>
            <a:r>
              <a:rPr lang="en-US" dirty="0"/>
              <a:t>Irrigation Solutions</a:t>
            </a:r>
          </a:p>
        </p:txBody>
      </p:sp>
      <p:pic>
        <p:nvPicPr>
          <p:cNvPr id="4" name="Picture 3"/>
          <p:cNvPicPr>
            <a:picLocks noChangeAspect="1"/>
          </p:cNvPicPr>
          <p:nvPr/>
        </p:nvPicPr>
        <p:blipFill>
          <a:blip r:embed="rId3"/>
          <a:stretch>
            <a:fillRect/>
          </a:stretch>
        </p:blipFill>
        <p:spPr>
          <a:xfrm>
            <a:off x="1030111" y="1627480"/>
            <a:ext cx="7083778" cy="4722519"/>
          </a:xfrm>
          <a:prstGeom prst="rect">
            <a:avLst/>
          </a:prstGeom>
        </p:spPr>
      </p:pic>
    </p:spTree>
    <p:extLst>
      <p:ext uri="{BB962C8B-B14F-4D97-AF65-F5344CB8AC3E}">
        <p14:creationId xmlns:p14="http://schemas.microsoft.com/office/powerpoint/2010/main" val="41928890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801" y="281165"/>
            <a:ext cx="8229600" cy="1143000"/>
          </a:xfrm>
        </p:spPr>
        <p:txBody>
          <a:bodyPr/>
          <a:lstStyle/>
          <a:p>
            <a:pPr algn="l"/>
            <a:r>
              <a:rPr lang="en-US" dirty="0" smtClean="0"/>
              <a:t>Challenges of Irrigation</a:t>
            </a:r>
            <a:endParaRPr lang="en-US" dirty="0"/>
          </a:p>
        </p:txBody>
      </p:sp>
      <p:sp>
        <p:nvSpPr>
          <p:cNvPr id="2" name="Content Placeholder 1"/>
          <p:cNvSpPr>
            <a:spLocks noGrp="1"/>
          </p:cNvSpPr>
          <p:nvPr>
            <p:ph idx="1"/>
          </p:nvPr>
        </p:nvSpPr>
        <p:spPr>
          <a:xfrm>
            <a:off x="241301" y="1424165"/>
            <a:ext cx="8039100" cy="4899553"/>
          </a:xfrm>
        </p:spPr>
        <p:txBody>
          <a:bodyPr/>
          <a:lstStyle/>
          <a:p>
            <a:pPr marL="0" indent="0">
              <a:buNone/>
            </a:pPr>
            <a:r>
              <a:rPr lang="en-US" i="1" u="sng" dirty="0" smtClean="0">
                <a:solidFill>
                  <a:srgbClr val="FFFFFF"/>
                </a:solidFill>
              </a:rPr>
              <a:t>Smear Layer</a:t>
            </a:r>
          </a:p>
          <a:p>
            <a:pPr marL="0" indent="0">
              <a:buNone/>
            </a:pPr>
            <a:endParaRPr lang="en-US" i="1" u="sng" dirty="0" smtClean="0"/>
          </a:p>
          <a:p>
            <a:pPr marL="0" indent="0">
              <a:buNone/>
            </a:pPr>
            <a:r>
              <a:rPr lang="en-US" sz="2000" i="1" dirty="0" err="1" smtClean="0">
                <a:solidFill>
                  <a:srgbClr val="FFFF00"/>
                </a:solidFill>
              </a:rPr>
              <a:t>NaOCl</a:t>
            </a:r>
            <a:r>
              <a:rPr lang="en-US" sz="2000" i="1" dirty="0" smtClean="0">
                <a:solidFill>
                  <a:srgbClr val="FFFF00"/>
                </a:solidFill>
              </a:rPr>
              <a:t> +EDTA</a:t>
            </a:r>
            <a:endParaRPr lang="en-US" sz="2000" i="1" dirty="0">
              <a:solidFill>
                <a:srgbClr val="FFFF00"/>
              </a:solidFill>
            </a:endParaRPr>
          </a:p>
        </p:txBody>
      </p:sp>
      <p:pic>
        <p:nvPicPr>
          <p:cNvPr id="4" name="Picture 3"/>
          <p:cNvPicPr>
            <a:picLocks noChangeAspect="1"/>
          </p:cNvPicPr>
          <p:nvPr/>
        </p:nvPicPr>
        <p:blipFill>
          <a:blip r:embed="rId3"/>
          <a:stretch>
            <a:fillRect/>
          </a:stretch>
        </p:blipFill>
        <p:spPr>
          <a:xfrm>
            <a:off x="1928913" y="2243667"/>
            <a:ext cx="5874567" cy="4085695"/>
          </a:xfrm>
          <a:prstGeom prst="rect">
            <a:avLst/>
          </a:prstGeom>
        </p:spPr>
      </p:pic>
    </p:spTree>
    <p:extLst>
      <p:ext uri="{BB962C8B-B14F-4D97-AF65-F5344CB8AC3E}">
        <p14:creationId xmlns:p14="http://schemas.microsoft.com/office/powerpoint/2010/main" val="457576522"/>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lstStyle/>
          <a:p>
            <a:pPr algn="l"/>
            <a:r>
              <a:rPr lang="en-US" dirty="0"/>
              <a:t>Challenges of Irrigation</a:t>
            </a:r>
          </a:p>
        </p:txBody>
      </p:sp>
      <p:sp>
        <p:nvSpPr>
          <p:cNvPr id="2" name="Content Placeholder 1"/>
          <p:cNvSpPr>
            <a:spLocks noGrp="1"/>
          </p:cNvSpPr>
          <p:nvPr>
            <p:ph idx="1"/>
          </p:nvPr>
        </p:nvSpPr>
        <p:spPr>
          <a:xfrm>
            <a:off x="203201" y="1417638"/>
            <a:ext cx="8319910" cy="4708525"/>
          </a:xfrm>
        </p:spPr>
        <p:txBody>
          <a:bodyPr/>
          <a:lstStyle/>
          <a:p>
            <a:pPr marL="0" indent="0">
              <a:buNone/>
            </a:pPr>
            <a:r>
              <a:rPr lang="en-US" i="1" u="sng" dirty="0" smtClean="0"/>
              <a:t>Dentine Erosion</a:t>
            </a:r>
          </a:p>
        </p:txBody>
      </p:sp>
      <p:pic>
        <p:nvPicPr>
          <p:cNvPr id="4" name="Picture 3"/>
          <p:cNvPicPr>
            <a:picLocks noChangeAspect="1"/>
          </p:cNvPicPr>
          <p:nvPr/>
        </p:nvPicPr>
        <p:blipFill>
          <a:blip r:embed="rId3"/>
          <a:stretch>
            <a:fillRect/>
          </a:stretch>
        </p:blipFill>
        <p:spPr>
          <a:xfrm>
            <a:off x="1370197" y="2173111"/>
            <a:ext cx="6403606" cy="4405488"/>
          </a:xfrm>
          <a:prstGeom prst="rect">
            <a:avLst/>
          </a:prstGeom>
        </p:spPr>
      </p:pic>
    </p:spTree>
    <p:extLst>
      <p:ext uri="{BB962C8B-B14F-4D97-AF65-F5344CB8AC3E}">
        <p14:creationId xmlns:p14="http://schemas.microsoft.com/office/powerpoint/2010/main" val="2683762027"/>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801" y="281165"/>
            <a:ext cx="8229600" cy="1143000"/>
          </a:xfrm>
        </p:spPr>
        <p:txBody>
          <a:bodyPr/>
          <a:lstStyle/>
          <a:p>
            <a:pPr algn="l"/>
            <a:r>
              <a:rPr lang="en-US" dirty="0"/>
              <a:t>Challenges of Irrigation</a:t>
            </a:r>
          </a:p>
        </p:txBody>
      </p:sp>
      <p:sp>
        <p:nvSpPr>
          <p:cNvPr id="2" name="Content Placeholder 1"/>
          <p:cNvSpPr>
            <a:spLocks noGrp="1"/>
          </p:cNvSpPr>
          <p:nvPr>
            <p:ph idx="1"/>
          </p:nvPr>
        </p:nvSpPr>
        <p:spPr>
          <a:xfrm>
            <a:off x="228601" y="1689100"/>
            <a:ext cx="8051800" cy="4437063"/>
          </a:xfrm>
        </p:spPr>
        <p:txBody>
          <a:bodyPr/>
          <a:lstStyle/>
          <a:p>
            <a:pPr marL="0" indent="0">
              <a:buNone/>
            </a:pPr>
            <a:r>
              <a:rPr lang="en-US" i="1" u="sng" dirty="0" smtClean="0">
                <a:solidFill>
                  <a:srgbClr val="FFFFFF"/>
                </a:solidFill>
              </a:rPr>
              <a:t>Cleaning </a:t>
            </a:r>
            <a:r>
              <a:rPr lang="en-US" i="1" u="sng" dirty="0">
                <a:solidFill>
                  <a:srgbClr val="FFFFFF"/>
                </a:solidFill>
              </a:rPr>
              <a:t>of </a:t>
            </a:r>
            <a:r>
              <a:rPr lang="en-US" i="1" u="sng" dirty="0" err="1">
                <a:solidFill>
                  <a:srgbClr val="FFFFFF"/>
                </a:solidFill>
              </a:rPr>
              <a:t>Uninstrumented</a:t>
            </a:r>
            <a:r>
              <a:rPr lang="en-US" i="1" u="sng" dirty="0">
                <a:solidFill>
                  <a:srgbClr val="FFFFFF"/>
                </a:solidFill>
              </a:rPr>
              <a:t> Parts of the Root-canal System</a:t>
            </a:r>
          </a:p>
        </p:txBody>
      </p:sp>
      <p:pic>
        <p:nvPicPr>
          <p:cNvPr id="5" name="Picture 4" descr="Screen Shot 2013-09-24 at 2.50.0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857" y="3071816"/>
            <a:ext cx="8548286" cy="3204599"/>
          </a:xfrm>
          <a:prstGeom prst="rect">
            <a:avLst/>
          </a:prstGeom>
          <a:ln>
            <a:solidFill>
              <a:schemeClr val="tx1"/>
            </a:solidFill>
          </a:ln>
        </p:spPr>
      </p:pic>
    </p:spTree>
    <p:extLst>
      <p:ext uri="{BB962C8B-B14F-4D97-AF65-F5344CB8AC3E}">
        <p14:creationId xmlns:p14="http://schemas.microsoft.com/office/powerpoint/2010/main" val="31982210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Screen Shot 2013-09-23 at 3.21.2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3800" y="497445"/>
            <a:ext cx="6756400" cy="6136350"/>
          </a:xfrm>
          <a:prstGeom prst="rect">
            <a:avLst/>
          </a:prstGeom>
          <a:ln>
            <a:noFill/>
          </a:ln>
        </p:spPr>
      </p:pic>
    </p:spTree>
    <p:extLst>
      <p:ext uri="{BB962C8B-B14F-4D97-AF65-F5344CB8AC3E}">
        <p14:creationId xmlns:p14="http://schemas.microsoft.com/office/powerpoint/2010/main" val="164107531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lstStyle/>
          <a:p>
            <a:pPr algn="l"/>
            <a:r>
              <a:rPr lang="en-US" dirty="0"/>
              <a:t>Challenges of Irrigation</a:t>
            </a:r>
          </a:p>
        </p:txBody>
      </p:sp>
      <p:pic>
        <p:nvPicPr>
          <p:cNvPr id="4" name="Picture 3"/>
          <p:cNvPicPr>
            <a:picLocks noChangeAspect="1"/>
          </p:cNvPicPr>
          <p:nvPr/>
        </p:nvPicPr>
        <p:blipFill>
          <a:blip r:embed="rId3"/>
          <a:stretch>
            <a:fillRect/>
          </a:stretch>
        </p:blipFill>
        <p:spPr>
          <a:xfrm>
            <a:off x="1773162" y="1892300"/>
            <a:ext cx="5597676" cy="4640179"/>
          </a:xfrm>
          <a:prstGeom prst="rect">
            <a:avLst/>
          </a:prstGeom>
        </p:spPr>
      </p:pic>
      <p:cxnSp>
        <p:nvCxnSpPr>
          <p:cNvPr id="5" name="Straight Connector 4"/>
          <p:cNvCxnSpPr/>
          <p:nvPr/>
        </p:nvCxnSpPr>
        <p:spPr>
          <a:xfrm>
            <a:off x="2280920" y="3512820"/>
            <a:ext cx="1490980" cy="0"/>
          </a:xfrm>
          <a:prstGeom prst="line">
            <a:avLst/>
          </a:prstGeom>
          <a:ln w="76200" cmpd="sng">
            <a:solidFill>
              <a:srgbClr val="FFFF00"/>
            </a:solidFill>
            <a:tailEnd type="triangle" w="lg"/>
          </a:ln>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a:off x="3103880" y="4335780"/>
            <a:ext cx="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2280920" y="3625334"/>
            <a:ext cx="1262380" cy="369332"/>
          </a:xfrm>
          <a:prstGeom prst="rect">
            <a:avLst/>
          </a:prstGeom>
          <a:noFill/>
        </p:spPr>
        <p:txBody>
          <a:bodyPr wrap="square" rtlCol="0">
            <a:spAutoFit/>
          </a:bodyPr>
          <a:lstStyle/>
          <a:p>
            <a:r>
              <a:rPr lang="en-US" dirty="0" smtClean="0"/>
              <a:t>debris</a:t>
            </a:r>
            <a:endParaRPr lang="en-US" dirty="0"/>
          </a:p>
        </p:txBody>
      </p:sp>
    </p:spTree>
    <p:extLst>
      <p:ext uri="{BB962C8B-B14F-4D97-AF65-F5344CB8AC3E}">
        <p14:creationId xmlns:p14="http://schemas.microsoft.com/office/powerpoint/2010/main" val="30423487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lstStyle/>
          <a:p>
            <a:pPr algn="l"/>
            <a:r>
              <a:rPr lang="en-US" dirty="0"/>
              <a:t>Challenges of Irrigation</a:t>
            </a:r>
          </a:p>
        </p:txBody>
      </p:sp>
      <p:sp>
        <p:nvSpPr>
          <p:cNvPr id="2" name="Content Placeholder 1"/>
          <p:cNvSpPr>
            <a:spLocks noGrp="1"/>
          </p:cNvSpPr>
          <p:nvPr>
            <p:ph idx="1"/>
          </p:nvPr>
        </p:nvSpPr>
        <p:spPr>
          <a:xfrm>
            <a:off x="254001" y="1803400"/>
            <a:ext cx="8026400" cy="4322763"/>
          </a:xfrm>
        </p:spPr>
        <p:txBody>
          <a:bodyPr/>
          <a:lstStyle/>
          <a:p>
            <a:pPr marL="0" indent="0">
              <a:buNone/>
            </a:pPr>
            <a:r>
              <a:rPr lang="en-US" i="1" u="sng" dirty="0" smtClean="0"/>
              <a:t>Biofilm</a:t>
            </a:r>
            <a:endParaRPr lang="en-US" i="1" u="sng" dirty="0"/>
          </a:p>
        </p:txBody>
      </p:sp>
      <p:pic>
        <p:nvPicPr>
          <p:cNvPr id="4" name="Picture 3"/>
          <p:cNvPicPr>
            <a:picLocks noChangeAspect="1"/>
          </p:cNvPicPr>
          <p:nvPr/>
        </p:nvPicPr>
        <p:blipFill>
          <a:blip r:embed="rId3"/>
          <a:stretch>
            <a:fillRect/>
          </a:stretch>
        </p:blipFill>
        <p:spPr>
          <a:xfrm>
            <a:off x="1777999" y="1803400"/>
            <a:ext cx="6325541" cy="4744156"/>
          </a:xfrm>
          <a:prstGeom prst="rect">
            <a:avLst/>
          </a:prstGeom>
        </p:spPr>
      </p:pic>
    </p:spTree>
    <p:extLst>
      <p:ext uri="{BB962C8B-B14F-4D97-AF65-F5344CB8AC3E}">
        <p14:creationId xmlns:p14="http://schemas.microsoft.com/office/powerpoint/2010/main" val="29709453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274638"/>
            <a:ext cx="8229600" cy="1143000"/>
          </a:xfrm>
        </p:spPr>
        <p:txBody>
          <a:bodyPr/>
          <a:lstStyle/>
          <a:p>
            <a:pPr algn="l"/>
            <a:r>
              <a:rPr lang="en-US" dirty="0"/>
              <a:t>Challenges of Irrigation</a:t>
            </a:r>
          </a:p>
        </p:txBody>
      </p:sp>
      <p:sp>
        <p:nvSpPr>
          <p:cNvPr id="2" name="Content Placeholder 1"/>
          <p:cNvSpPr>
            <a:spLocks noGrp="1"/>
          </p:cNvSpPr>
          <p:nvPr>
            <p:ph idx="1"/>
          </p:nvPr>
        </p:nvSpPr>
        <p:spPr>
          <a:xfrm>
            <a:off x="228601" y="1701800"/>
            <a:ext cx="8051800" cy="4424363"/>
          </a:xfrm>
        </p:spPr>
        <p:txBody>
          <a:bodyPr/>
          <a:lstStyle/>
          <a:p>
            <a:pPr marL="0" indent="0">
              <a:buNone/>
            </a:pPr>
            <a:r>
              <a:rPr lang="en-US" i="1" u="sng" dirty="0"/>
              <a:t>Safety versus Effectiveness in the Apical Root </a:t>
            </a:r>
            <a:r>
              <a:rPr lang="en-US" i="1" u="sng" dirty="0" smtClean="0"/>
              <a:t>Canal</a:t>
            </a:r>
          </a:p>
          <a:p>
            <a:pPr marL="0" indent="0">
              <a:buNone/>
            </a:pPr>
            <a:endParaRPr lang="en-US" i="1" u="sng" dirty="0"/>
          </a:p>
          <a:p>
            <a:pPr marL="0" indent="0">
              <a:buNone/>
            </a:pPr>
            <a:endParaRPr lang="en-US" i="1" u="sng" dirty="0"/>
          </a:p>
        </p:txBody>
      </p:sp>
      <p:cxnSp>
        <p:nvCxnSpPr>
          <p:cNvPr id="4" name="Straight Connector 3"/>
          <p:cNvCxnSpPr/>
          <p:nvPr/>
        </p:nvCxnSpPr>
        <p:spPr>
          <a:xfrm flipH="1">
            <a:off x="2197100" y="3208020"/>
            <a:ext cx="977900" cy="957580"/>
          </a:xfrm>
          <a:prstGeom prst="line">
            <a:avLst/>
          </a:prstGeom>
          <a:ln w="76200" cmpd="sng">
            <a:solidFill>
              <a:srgbClr val="FFFF00"/>
            </a:solidFill>
            <a:tailEnd type="triangle" w="lg"/>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3220720" y="3195320"/>
            <a:ext cx="995680" cy="970280"/>
          </a:xfrm>
          <a:prstGeom prst="line">
            <a:avLst/>
          </a:prstGeom>
          <a:ln w="76200" cmpd="sng">
            <a:solidFill>
              <a:srgbClr val="FFFF00"/>
            </a:solidFill>
            <a:tailEnd type="triangle" w="lg"/>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1054100" y="4356100"/>
            <a:ext cx="1816100" cy="646331"/>
          </a:xfrm>
          <a:prstGeom prst="rect">
            <a:avLst/>
          </a:prstGeom>
          <a:noFill/>
        </p:spPr>
        <p:txBody>
          <a:bodyPr wrap="square" rtlCol="0">
            <a:spAutoFit/>
          </a:bodyPr>
          <a:lstStyle/>
          <a:p>
            <a:r>
              <a:rPr lang="en-US" sz="3600" b="1" dirty="0" smtClean="0">
                <a:ln w="10541" cmpd="sng">
                  <a:solidFill>
                    <a:schemeClr val="accent1">
                      <a:shade val="88000"/>
                      <a:satMod val="110000"/>
                    </a:schemeClr>
                  </a:solidFill>
                  <a:prstDash val="solid"/>
                </a:ln>
                <a:solidFill>
                  <a:srgbClr val="FFFF00"/>
                </a:solidFill>
              </a:rPr>
              <a:t>Safety</a:t>
            </a:r>
            <a:endParaRPr lang="en-US" sz="3600" b="1" dirty="0">
              <a:ln w="10541" cmpd="sng">
                <a:solidFill>
                  <a:schemeClr val="accent1">
                    <a:shade val="88000"/>
                    <a:satMod val="110000"/>
                  </a:schemeClr>
                </a:solidFill>
                <a:prstDash val="solid"/>
              </a:ln>
              <a:solidFill>
                <a:srgbClr val="FFFF00"/>
              </a:solidFill>
            </a:endParaRPr>
          </a:p>
        </p:txBody>
      </p:sp>
      <p:sp>
        <p:nvSpPr>
          <p:cNvPr id="18" name="TextBox 17"/>
          <p:cNvSpPr txBox="1"/>
          <p:nvPr/>
        </p:nvSpPr>
        <p:spPr>
          <a:xfrm>
            <a:off x="3657600" y="4356100"/>
            <a:ext cx="3124200" cy="646331"/>
          </a:xfrm>
          <a:prstGeom prst="rect">
            <a:avLst/>
          </a:prstGeom>
          <a:noFill/>
        </p:spPr>
        <p:txBody>
          <a:bodyPr wrap="square" rtlCol="0">
            <a:spAutoFit/>
          </a:bodyPr>
          <a:lstStyle/>
          <a:p>
            <a:r>
              <a:rPr lang="en-US" sz="3600" b="1" dirty="0" smtClean="0">
                <a:ln w="10541" cmpd="sng">
                  <a:solidFill>
                    <a:schemeClr val="accent1">
                      <a:shade val="88000"/>
                      <a:satMod val="110000"/>
                    </a:schemeClr>
                  </a:solidFill>
                  <a:prstDash val="solid"/>
                </a:ln>
                <a:solidFill>
                  <a:srgbClr val="FFFF00"/>
                </a:solidFill>
              </a:rPr>
              <a:t>Effectiveness</a:t>
            </a:r>
            <a:endParaRPr lang="en-US" sz="3600" b="1" dirty="0">
              <a:ln w="10541" cmpd="sng">
                <a:solidFill>
                  <a:schemeClr val="accent1">
                    <a:shade val="88000"/>
                    <a:satMod val="110000"/>
                  </a:schemeClr>
                </a:solidFill>
                <a:prstDash val="solid"/>
              </a:ln>
              <a:solidFill>
                <a:srgbClr val="FFFF00"/>
              </a:solidFill>
            </a:endParaRPr>
          </a:p>
        </p:txBody>
      </p:sp>
      <p:sp>
        <p:nvSpPr>
          <p:cNvPr id="19" name="TextBox 18"/>
          <p:cNvSpPr txBox="1"/>
          <p:nvPr/>
        </p:nvSpPr>
        <p:spPr>
          <a:xfrm>
            <a:off x="1943100" y="2425700"/>
            <a:ext cx="2832100" cy="646331"/>
          </a:xfrm>
          <a:prstGeom prst="rect">
            <a:avLst/>
          </a:prstGeom>
          <a:noFill/>
        </p:spPr>
        <p:txBody>
          <a:bodyPr wrap="square" rtlCol="0">
            <a:spAutoFit/>
          </a:bodyPr>
          <a:lstStyle/>
          <a:p>
            <a:pPr algn="ctr"/>
            <a:r>
              <a:rPr lang="en-US" sz="3600" b="1" dirty="0" smtClean="0">
                <a:ln w="10541" cmpd="sng">
                  <a:solidFill>
                    <a:schemeClr val="accent1">
                      <a:shade val="88000"/>
                      <a:satMod val="110000"/>
                    </a:schemeClr>
                  </a:solidFill>
                  <a:prstDash val="solid"/>
                </a:ln>
                <a:solidFill>
                  <a:srgbClr val="FFFF00"/>
                </a:solidFill>
              </a:rPr>
              <a:t>Irrigation</a:t>
            </a:r>
            <a:endParaRPr lang="en-US" sz="3600" b="1" dirty="0">
              <a:ln w="10541" cmpd="sng">
                <a:solidFill>
                  <a:schemeClr val="accent1">
                    <a:shade val="88000"/>
                    <a:satMod val="110000"/>
                  </a:schemeClr>
                </a:solidFill>
                <a:prstDash val="solid"/>
              </a:ln>
              <a:solidFill>
                <a:srgbClr val="FFFF00"/>
              </a:solidFill>
            </a:endParaRPr>
          </a:p>
        </p:txBody>
      </p:sp>
    </p:spTree>
    <p:extLst>
      <p:ext uri="{BB962C8B-B14F-4D97-AF65-F5344CB8AC3E}">
        <p14:creationId xmlns:p14="http://schemas.microsoft.com/office/powerpoint/2010/main" val="3969227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l"/>
            <a:r>
              <a:rPr lang="en-US" dirty="0"/>
              <a:t>COMPUTATIONAL FLUID DYNAMICS IN THE ROOT-CANAL SPACE</a:t>
            </a:r>
          </a:p>
        </p:txBody>
      </p:sp>
      <p:sp>
        <p:nvSpPr>
          <p:cNvPr id="5" name="Content Placeholder 4"/>
          <p:cNvSpPr>
            <a:spLocks noGrp="1"/>
          </p:cNvSpPr>
          <p:nvPr>
            <p:ph idx="1"/>
          </p:nvPr>
        </p:nvSpPr>
        <p:spPr>
          <a:xfrm>
            <a:off x="241301" y="1816100"/>
            <a:ext cx="8039100" cy="4310063"/>
          </a:xfrm>
        </p:spPr>
        <p:txBody>
          <a:bodyPr/>
          <a:lstStyle/>
          <a:p>
            <a:pPr marL="0" indent="0" algn="just">
              <a:buNone/>
            </a:pPr>
            <a:endParaRPr lang="en-US" dirty="0" smtClean="0"/>
          </a:p>
          <a:p>
            <a:pPr marL="0" indent="0" algn="just">
              <a:buNone/>
            </a:pPr>
            <a:r>
              <a:rPr lang="en-US" dirty="0" smtClean="0"/>
              <a:t>Computational </a:t>
            </a:r>
            <a:r>
              <a:rPr lang="en-US" dirty="0"/>
              <a:t>fluid dynamics (CFD) is a new approach in endodontic research to improve our understanding of fluid dynamics in the special anatomic environment of the root </a:t>
            </a:r>
            <a:r>
              <a:rPr lang="en-US" dirty="0" smtClean="0"/>
              <a:t>canal.</a:t>
            </a:r>
            <a:endParaRPr lang="en-US" dirty="0"/>
          </a:p>
          <a:p>
            <a:pPr marL="0" indent="0">
              <a:buNone/>
            </a:pPr>
            <a:endParaRPr lang="en-US" dirty="0"/>
          </a:p>
        </p:txBody>
      </p:sp>
    </p:spTree>
    <p:extLst>
      <p:ext uri="{BB962C8B-B14F-4D97-AF65-F5344CB8AC3E}">
        <p14:creationId xmlns:p14="http://schemas.microsoft.com/office/powerpoint/2010/main" val="191710700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676401" y="870533"/>
            <a:ext cx="1812060" cy="5000970"/>
          </a:xfrm>
          <a:prstGeom prst="rect">
            <a:avLst/>
          </a:prstGeom>
        </p:spPr>
      </p:pic>
      <p:pic>
        <p:nvPicPr>
          <p:cNvPr id="5" name="Picture 4"/>
          <p:cNvPicPr>
            <a:picLocks noChangeAspect="1"/>
          </p:cNvPicPr>
          <p:nvPr/>
        </p:nvPicPr>
        <p:blipFill>
          <a:blip r:embed="rId4"/>
          <a:stretch>
            <a:fillRect/>
          </a:stretch>
        </p:blipFill>
        <p:spPr>
          <a:xfrm>
            <a:off x="5118100" y="385103"/>
            <a:ext cx="1892300" cy="5676900"/>
          </a:xfrm>
          <a:prstGeom prst="rect">
            <a:avLst/>
          </a:prstGeom>
        </p:spPr>
      </p:pic>
      <p:sp>
        <p:nvSpPr>
          <p:cNvPr id="2" name="TextBox 1"/>
          <p:cNvSpPr txBox="1"/>
          <p:nvPr/>
        </p:nvSpPr>
        <p:spPr>
          <a:xfrm>
            <a:off x="1282700" y="6062003"/>
            <a:ext cx="2637561" cy="369332"/>
          </a:xfrm>
          <a:prstGeom prst="rect">
            <a:avLst/>
          </a:prstGeom>
          <a:noFill/>
        </p:spPr>
        <p:txBody>
          <a:bodyPr wrap="square" rtlCol="0">
            <a:spAutoFit/>
          </a:bodyPr>
          <a:lstStyle/>
          <a:p>
            <a:pPr algn="ctr"/>
            <a:r>
              <a:rPr lang="en-US" dirty="0" smtClean="0"/>
              <a:t>Particle Tracking</a:t>
            </a:r>
            <a:endParaRPr lang="en-US" dirty="0"/>
          </a:p>
        </p:txBody>
      </p:sp>
      <p:sp>
        <p:nvSpPr>
          <p:cNvPr id="3" name="TextBox 2"/>
          <p:cNvSpPr txBox="1"/>
          <p:nvPr/>
        </p:nvSpPr>
        <p:spPr>
          <a:xfrm>
            <a:off x="7010400" y="4216400"/>
            <a:ext cx="1714500" cy="369332"/>
          </a:xfrm>
          <a:prstGeom prst="rect">
            <a:avLst/>
          </a:prstGeom>
          <a:noFill/>
        </p:spPr>
        <p:txBody>
          <a:bodyPr wrap="square" rtlCol="0">
            <a:spAutoFit/>
          </a:bodyPr>
          <a:lstStyle/>
          <a:p>
            <a:r>
              <a:rPr lang="en-US" dirty="0" smtClean="0"/>
              <a:t>Streamline</a:t>
            </a:r>
            <a:endParaRPr lang="en-US" dirty="0"/>
          </a:p>
        </p:txBody>
      </p:sp>
    </p:spTree>
    <p:extLst>
      <p:ext uri="{BB962C8B-B14F-4D97-AF65-F5344CB8AC3E}">
        <p14:creationId xmlns:p14="http://schemas.microsoft.com/office/powerpoint/2010/main" val="213517740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019300" y="558800"/>
            <a:ext cx="5308601" cy="5807529"/>
          </a:xfrm>
          <a:prstGeom prst="rect">
            <a:avLst/>
          </a:prstGeom>
        </p:spPr>
      </p:pic>
      <p:sp>
        <p:nvSpPr>
          <p:cNvPr id="2" name="TextBox 1"/>
          <p:cNvSpPr txBox="1"/>
          <p:nvPr/>
        </p:nvSpPr>
        <p:spPr>
          <a:xfrm>
            <a:off x="190500" y="2082800"/>
            <a:ext cx="1714500" cy="923330"/>
          </a:xfrm>
          <a:prstGeom prst="rect">
            <a:avLst/>
          </a:prstGeom>
          <a:noFill/>
        </p:spPr>
        <p:txBody>
          <a:bodyPr wrap="square" rtlCol="0">
            <a:spAutoFit/>
          </a:bodyPr>
          <a:lstStyle/>
          <a:p>
            <a:r>
              <a:rPr lang="en-US" dirty="0" smtClean="0"/>
              <a:t>Velocity distribution of </a:t>
            </a:r>
            <a:r>
              <a:rPr lang="en-US" dirty="0" err="1" smtClean="0"/>
              <a:t>irrigant</a:t>
            </a:r>
            <a:r>
              <a:rPr lang="en-US" dirty="0" smtClean="0"/>
              <a:t> flow </a:t>
            </a:r>
            <a:endParaRPr lang="en-US" dirty="0"/>
          </a:p>
        </p:txBody>
      </p:sp>
    </p:spTree>
    <p:extLst>
      <p:ext uri="{BB962C8B-B14F-4D97-AF65-F5344CB8AC3E}">
        <p14:creationId xmlns:p14="http://schemas.microsoft.com/office/powerpoint/2010/main" val="374806888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a:t>Irrigation Devices &amp; Techniques</a:t>
            </a:r>
          </a:p>
        </p:txBody>
      </p:sp>
    </p:spTree>
    <p:extLst>
      <p:ext uri="{BB962C8B-B14F-4D97-AF65-F5344CB8AC3E}">
        <p14:creationId xmlns:p14="http://schemas.microsoft.com/office/powerpoint/2010/main" val="46678767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t>Irrigation Devices &amp; Techniques</a:t>
            </a:r>
            <a:endParaRPr lang="en-US" dirty="0"/>
          </a:p>
        </p:txBody>
      </p:sp>
      <p:pic>
        <p:nvPicPr>
          <p:cNvPr id="4" name="Picture 3"/>
          <p:cNvPicPr>
            <a:picLocks noChangeAspect="1"/>
          </p:cNvPicPr>
          <p:nvPr/>
        </p:nvPicPr>
        <p:blipFill>
          <a:blip r:embed="rId3">
            <a:alphaModFix/>
          </a:blip>
          <a:stretch>
            <a:fillRect/>
          </a:stretch>
        </p:blipFill>
        <p:spPr>
          <a:xfrm>
            <a:off x="1780056" y="1594556"/>
            <a:ext cx="5583889" cy="5174543"/>
          </a:xfrm>
          <a:prstGeom prst="rect">
            <a:avLst/>
          </a:prstGeom>
          <a:ln>
            <a:noFill/>
          </a:ln>
          <a:effectLst>
            <a:softEdge rad="112500"/>
          </a:effectLst>
        </p:spPr>
      </p:pic>
    </p:spTree>
    <p:extLst>
      <p:ext uri="{BB962C8B-B14F-4D97-AF65-F5344CB8AC3E}">
        <p14:creationId xmlns:p14="http://schemas.microsoft.com/office/powerpoint/2010/main" val="3342364258"/>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a:t>Irrigation Devices &amp; Techniques</a:t>
            </a:r>
          </a:p>
        </p:txBody>
      </p:sp>
      <p:pic>
        <p:nvPicPr>
          <p:cNvPr id="4" name="Picture 3"/>
          <p:cNvPicPr>
            <a:picLocks noChangeAspect="1"/>
          </p:cNvPicPr>
          <p:nvPr/>
        </p:nvPicPr>
        <p:blipFill>
          <a:blip r:embed="rId3"/>
          <a:stretch>
            <a:fillRect/>
          </a:stretch>
        </p:blipFill>
        <p:spPr>
          <a:xfrm>
            <a:off x="2541612" y="1876778"/>
            <a:ext cx="4060776" cy="4625622"/>
          </a:xfrm>
          <a:prstGeom prst="rect">
            <a:avLst/>
          </a:prstGeom>
        </p:spPr>
      </p:pic>
    </p:spTree>
    <p:extLst>
      <p:ext uri="{BB962C8B-B14F-4D97-AF65-F5344CB8AC3E}">
        <p14:creationId xmlns:p14="http://schemas.microsoft.com/office/powerpoint/2010/main" val="240749472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a:t>Irrigation Devices &amp; Techniques</a:t>
            </a:r>
          </a:p>
        </p:txBody>
      </p:sp>
      <p:pic>
        <p:nvPicPr>
          <p:cNvPr id="4" name="Picture 3"/>
          <p:cNvPicPr>
            <a:picLocks noChangeAspect="1"/>
          </p:cNvPicPr>
          <p:nvPr/>
        </p:nvPicPr>
        <p:blipFill>
          <a:blip r:embed="rId3"/>
          <a:stretch>
            <a:fillRect/>
          </a:stretch>
        </p:blipFill>
        <p:spPr>
          <a:xfrm>
            <a:off x="1962150" y="2041524"/>
            <a:ext cx="5219700" cy="3914775"/>
          </a:xfrm>
          <a:prstGeom prst="rect">
            <a:avLst/>
          </a:prstGeom>
          <a:ln>
            <a:noFill/>
          </a:ln>
          <a:effectLst>
            <a:softEdge rad="112500"/>
          </a:effectLst>
        </p:spPr>
      </p:pic>
    </p:spTree>
    <p:extLst>
      <p:ext uri="{BB962C8B-B14F-4D97-AF65-F5344CB8AC3E}">
        <p14:creationId xmlns:p14="http://schemas.microsoft.com/office/powerpoint/2010/main" val="254657940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a:t>Irrigation Devices &amp; Techniques</a:t>
            </a:r>
          </a:p>
        </p:txBody>
      </p:sp>
      <p:sp>
        <p:nvSpPr>
          <p:cNvPr id="2" name="Content Placeholder 1"/>
          <p:cNvSpPr>
            <a:spLocks noGrp="1"/>
          </p:cNvSpPr>
          <p:nvPr>
            <p:ph idx="1"/>
          </p:nvPr>
        </p:nvSpPr>
        <p:spPr>
          <a:xfrm>
            <a:off x="292101" y="1917700"/>
            <a:ext cx="7988300" cy="4208463"/>
          </a:xfrm>
        </p:spPr>
        <p:txBody>
          <a:bodyPr/>
          <a:lstStyle/>
          <a:p>
            <a:pPr marL="0" indent="0">
              <a:buNone/>
            </a:pPr>
            <a:r>
              <a:rPr lang="en-US" i="1" u="sng" dirty="0" smtClean="0"/>
              <a:t>Gutta-percha points</a:t>
            </a:r>
            <a:endParaRPr lang="en-US" i="1" u="sng" dirty="0"/>
          </a:p>
        </p:txBody>
      </p:sp>
    </p:spTree>
    <p:extLst>
      <p:ext uri="{BB962C8B-B14F-4D97-AF65-F5344CB8AC3E}">
        <p14:creationId xmlns:p14="http://schemas.microsoft.com/office/powerpoint/2010/main" val="264146303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a:t>Irrigation Devices &amp; Techniques</a:t>
            </a:r>
          </a:p>
        </p:txBody>
      </p:sp>
      <p:sp>
        <p:nvSpPr>
          <p:cNvPr id="2" name="Content Placeholder 1"/>
          <p:cNvSpPr>
            <a:spLocks noGrp="1"/>
          </p:cNvSpPr>
          <p:nvPr>
            <p:ph idx="1"/>
          </p:nvPr>
        </p:nvSpPr>
        <p:spPr>
          <a:xfrm>
            <a:off x="254001" y="1714500"/>
            <a:ext cx="8026400" cy="4424363"/>
          </a:xfrm>
        </p:spPr>
        <p:txBody>
          <a:bodyPr/>
          <a:lstStyle/>
          <a:p>
            <a:pPr marL="0" indent="0">
              <a:buNone/>
            </a:pPr>
            <a:r>
              <a:rPr lang="en-US" i="1" u="sng" dirty="0" err="1" smtClean="0"/>
              <a:t>EndoActivator</a:t>
            </a:r>
            <a:endParaRPr lang="en-US" i="1" u="sng" dirty="0" smtClean="0"/>
          </a:p>
          <a:p>
            <a:pPr marL="0" indent="0">
              <a:buNone/>
            </a:pPr>
            <a:endParaRPr lang="en-US" i="1" u="sng" dirty="0"/>
          </a:p>
        </p:txBody>
      </p:sp>
      <p:pic>
        <p:nvPicPr>
          <p:cNvPr id="4" name="Picture 3"/>
          <p:cNvPicPr>
            <a:picLocks noChangeAspect="1"/>
          </p:cNvPicPr>
          <p:nvPr/>
        </p:nvPicPr>
        <p:blipFill>
          <a:blip r:embed="rId3"/>
          <a:stretch>
            <a:fillRect/>
          </a:stretch>
        </p:blipFill>
        <p:spPr>
          <a:xfrm>
            <a:off x="726831" y="3225800"/>
            <a:ext cx="7690338" cy="2082800"/>
          </a:xfrm>
          <a:prstGeom prst="rect">
            <a:avLst/>
          </a:prstGeom>
        </p:spPr>
      </p:pic>
      <p:sp>
        <p:nvSpPr>
          <p:cNvPr id="5" name="TextBox 4"/>
          <p:cNvSpPr txBox="1"/>
          <p:nvPr/>
        </p:nvSpPr>
        <p:spPr>
          <a:xfrm>
            <a:off x="1752600" y="5664200"/>
            <a:ext cx="6070600" cy="369332"/>
          </a:xfrm>
          <a:prstGeom prst="rect">
            <a:avLst/>
          </a:prstGeom>
          <a:noFill/>
        </p:spPr>
        <p:txBody>
          <a:bodyPr wrap="square" rtlCol="0">
            <a:spAutoFit/>
          </a:bodyPr>
          <a:lstStyle/>
          <a:p>
            <a:pPr algn="ctr"/>
            <a:r>
              <a:rPr lang="en-US" dirty="0" smtClean="0"/>
              <a:t>(Advanced </a:t>
            </a:r>
            <a:r>
              <a:rPr lang="en-US" dirty="0" err="1" smtClean="0"/>
              <a:t>Endodontics</a:t>
            </a:r>
            <a:r>
              <a:rPr lang="en-US" dirty="0" smtClean="0"/>
              <a:t>, Santa Barbara, CA, USA)</a:t>
            </a:r>
            <a:endParaRPr lang="en-US" dirty="0"/>
          </a:p>
        </p:txBody>
      </p:sp>
    </p:spTree>
    <p:extLst>
      <p:ext uri="{BB962C8B-B14F-4D97-AF65-F5344CB8AC3E}">
        <p14:creationId xmlns:p14="http://schemas.microsoft.com/office/powerpoint/2010/main" val="400769470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dirty="0"/>
              <a:t>Irrigation Devices &amp; Techniques</a:t>
            </a:r>
          </a:p>
        </p:txBody>
      </p:sp>
      <p:sp>
        <p:nvSpPr>
          <p:cNvPr id="2" name="Content Placeholder 1"/>
          <p:cNvSpPr>
            <a:spLocks noGrp="1"/>
          </p:cNvSpPr>
          <p:nvPr>
            <p:ph idx="1"/>
          </p:nvPr>
        </p:nvSpPr>
        <p:spPr>
          <a:xfrm>
            <a:off x="254001" y="1765300"/>
            <a:ext cx="8026400" cy="4749800"/>
          </a:xfrm>
        </p:spPr>
        <p:txBody>
          <a:bodyPr/>
          <a:lstStyle/>
          <a:p>
            <a:pPr marL="0" indent="0">
              <a:buNone/>
            </a:pPr>
            <a:r>
              <a:rPr lang="en-US" i="1" u="sng" dirty="0" err="1" smtClean="0"/>
              <a:t>Vibringe</a:t>
            </a:r>
            <a:endParaRPr lang="en-US" i="1" u="sng" dirty="0" smtClean="0"/>
          </a:p>
          <a:p>
            <a:pPr marL="0" indent="0">
              <a:buNone/>
            </a:pPr>
            <a:endParaRPr lang="en-US" i="1" u="sng" dirty="0"/>
          </a:p>
        </p:txBody>
      </p:sp>
      <p:pic>
        <p:nvPicPr>
          <p:cNvPr id="4" name="Picture 3"/>
          <p:cNvPicPr>
            <a:picLocks noChangeAspect="1"/>
          </p:cNvPicPr>
          <p:nvPr/>
        </p:nvPicPr>
        <p:blipFill>
          <a:blip r:embed="rId3"/>
          <a:stretch>
            <a:fillRect/>
          </a:stretch>
        </p:blipFill>
        <p:spPr>
          <a:xfrm>
            <a:off x="1193800" y="2578100"/>
            <a:ext cx="6756400" cy="3048000"/>
          </a:xfrm>
          <a:prstGeom prst="rect">
            <a:avLst/>
          </a:prstGeom>
          <a:ln>
            <a:noFill/>
          </a:ln>
          <a:effectLst>
            <a:softEdge rad="112500"/>
          </a:effectLst>
        </p:spPr>
      </p:pic>
      <p:sp>
        <p:nvSpPr>
          <p:cNvPr id="5" name="TextBox 4"/>
          <p:cNvSpPr txBox="1"/>
          <p:nvPr/>
        </p:nvSpPr>
        <p:spPr>
          <a:xfrm>
            <a:off x="1625600" y="5727700"/>
            <a:ext cx="5295900" cy="369332"/>
          </a:xfrm>
          <a:prstGeom prst="rect">
            <a:avLst/>
          </a:prstGeom>
          <a:noFill/>
        </p:spPr>
        <p:txBody>
          <a:bodyPr wrap="square" rtlCol="0">
            <a:spAutoFit/>
          </a:bodyPr>
          <a:lstStyle/>
          <a:p>
            <a:pPr algn="ctr"/>
            <a:r>
              <a:rPr lang="en-US" dirty="0" smtClean="0"/>
              <a:t>(</a:t>
            </a:r>
            <a:r>
              <a:rPr lang="en-US" dirty="0" err="1" smtClean="0"/>
              <a:t>Vibringe</a:t>
            </a:r>
            <a:r>
              <a:rPr lang="en-US" dirty="0" smtClean="0"/>
              <a:t> BV, Amsterdam, The Netherlands)</a:t>
            </a:r>
            <a:endParaRPr lang="en-US" dirty="0"/>
          </a:p>
        </p:txBody>
      </p:sp>
    </p:spTree>
    <p:extLst>
      <p:ext uri="{BB962C8B-B14F-4D97-AF65-F5344CB8AC3E}">
        <p14:creationId xmlns:p14="http://schemas.microsoft.com/office/powerpoint/2010/main" val="335724736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a:t>Irrigation Devices &amp; Techniques</a:t>
            </a:r>
          </a:p>
        </p:txBody>
      </p:sp>
      <p:sp>
        <p:nvSpPr>
          <p:cNvPr id="2" name="Content Placeholder 1"/>
          <p:cNvSpPr>
            <a:spLocks noGrp="1"/>
          </p:cNvSpPr>
          <p:nvPr>
            <p:ph idx="1"/>
          </p:nvPr>
        </p:nvSpPr>
        <p:spPr>
          <a:xfrm>
            <a:off x="266701" y="1739900"/>
            <a:ext cx="8013700" cy="4386263"/>
          </a:xfrm>
        </p:spPr>
        <p:txBody>
          <a:bodyPr/>
          <a:lstStyle/>
          <a:p>
            <a:pPr marL="0" indent="0">
              <a:buNone/>
            </a:pPr>
            <a:r>
              <a:rPr lang="en-US" i="1" u="sng" dirty="0" err="1" smtClean="0"/>
              <a:t>RinsEndo</a:t>
            </a:r>
            <a:endParaRPr lang="en-US" i="1" u="sng" dirty="0"/>
          </a:p>
        </p:txBody>
      </p:sp>
      <p:sp>
        <p:nvSpPr>
          <p:cNvPr id="6" name="TextBox 5"/>
          <p:cNvSpPr txBox="1"/>
          <p:nvPr/>
        </p:nvSpPr>
        <p:spPr>
          <a:xfrm>
            <a:off x="2982736" y="6308234"/>
            <a:ext cx="3162300" cy="369332"/>
          </a:xfrm>
          <a:prstGeom prst="rect">
            <a:avLst/>
          </a:prstGeom>
          <a:noFill/>
        </p:spPr>
        <p:txBody>
          <a:bodyPr wrap="square" rtlCol="0">
            <a:spAutoFit/>
          </a:bodyPr>
          <a:lstStyle/>
          <a:p>
            <a:pPr algn="ctr"/>
            <a:r>
              <a:rPr lang="en-US" dirty="0" smtClean="0"/>
              <a:t>(</a:t>
            </a:r>
            <a:r>
              <a:rPr lang="en-US" dirty="0" err="1" smtClean="0"/>
              <a:t>Durr</a:t>
            </a:r>
            <a:r>
              <a:rPr lang="en-US" dirty="0" smtClean="0"/>
              <a:t> Dental Co)</a:t>
            </a:r>
            <a:endParaRPr lang="en-US" dirty="0"/>
          </a:p>
        </p:txBody>
      </p:sp>
      <p:pic>
        <p:nvPicPr>
          <p:cNvPr id="4" name="Picture 3"/>
          <p:cNvPicPr>
            <a:picLocks noChangeAspect="1"/>
          </p:cNvPicPr>
          <p:nvPr/>
        </p:nvPicPr>
        <p:blipFill>
          <a:blip r:embed="rId3"/>
          <a:stretch>
            <a:fillRect/>
          </a:stretch>
        </p:blipFill>
        <p:spPr>
          <a:xfrm>
            <a:off x="2036705" y="2483556"/>
            <a:ext cx="5070591" cy="3802943"/>
          </a:xfrm>
          <a:prstGeom prst="rect">
            <a:avLst/>
          </a:prstGeom>
        </p:spPr>
      </p:pic>
    </p:spTree>
    <p:extLst>
      <p:ext uri="{BB962C8B-B14F-4D97-AF65-F5344CB8AC3E}">
        <p14:creationId xmlns:p14="http://schemas.microsoft.com/office/powerpoint/2010/main" val="385366890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a:t>Irrigation Devices &amp; Techniques</a:t>
            </a:r>
          </a:p>
        </p:txBody>
      </p:sp>
      <p:sp>
        <p:nvSpPr>
          <p:cNvPr id="2" name="Content Placeholder 1"/>
          <p:cNvSpPr>
            <a:spLocks noGrp="1"/>
          </p:cNvSpPr>
          <p:nvPr>
            <p:ph idx="1"/>
          </p:nvPr>
        </p:nvSpPr>
        <p:spPr>
          <a:xfrm>
            <a:off x="254001" y="1739900"/>
            <a:ext cx="8026400" cy="4386263"/>
          </a:xfrm>
        </p:spPr>
        <p:txBody>
          <a:bodyPr/>
          <a:lstStyle/>
          <a:p>
            <a:pPr marL="0" indent="0">
              <a:buNone/>
            </a:pPr>
            <a:r>
              <a:rPr lang="en-US" i="1" u="sng" dirty="0" err="1" smtClean="0"/>
              <a:t>EndoVac</a:t>
            </a:r>
            <a:endParaRPr lang="en-US" i="1" u="sng" dirty="0" smtClean="0"/>
          </a:p>
          <a:p>
            <a:pPr marL="0" indent="0">
              <a:buNone/>
            </a:pPr>
            <a:endParaRPr lang="en-US" i="1" u="sng" dirty="0"/>
          </a:p>
        </p:txBody>
      </p:sp>
      <p:pic>
        <p:nvPicPr>
          <p:cNvPr id="4" name="Picture 3" descr="Screen Shot 2013-10-02 at 2.17.02 PM.png"/>
          <p:cNvPicPr>
            <a:picLocks noChangeAspect="1"/>
          </p:cNvPicPr>
          <p:nvPr/>
        </p:nvPicPr>
        <p:blipFill rotWithShape="1">
          <a:blip r:embed="rId3">
            <a:extLst>
              <a:ext uri="{28A0092B-C50C-407E-A947-70E740481C1C}">
                <a14:useLocalDpi xmlns:a14="http://schemas.microsoft.com/office/drawing/2010/main" val="0"/>
              </a:ext>
            </a:extLst>
          </a:blip>
          <a:srcRect l="1451"/>
          <a:stretch/>
        </p:blipFill>
        <p:spPr>
          <a:xfrm>
            <a:off x="288213" y="2768601"/>
            <a:ext cx="8548286" cy="2095500"/>
          </a:xfrm>
          <a:prstGeom prst="rect">
            <a:avLst/>
          </a:prstGeom>
          <a:ln>
            <a:noFill/>
          </a:ln>
          <a:effectLst>
            <a:softEdge rad="112500"/>
          </a:effectLst>
        </p:spPr>
      </p:pic>
      <p:sp>
        <p:nvSpPr>
          <p:cNvPr id="5" name="TextBox 4"/>
          <p:cNvSpPr txBox="1"/>
          <p:nvPr/>
        </p:nvSpPr>
        <p:spPr>
          <a:xfrm>
            <a:off x="2597150" y="5216688"/>
            <a:ext cx="3949700" cy="369332"/>
          </a:xfrm>
          <a:prstGeom prst="rect">
            <a:avLst/>
          </a:prstGeom>
          <a:noFill/>
        </p:spPr>
        <p:txBody>
          <a:bodyPr wrap="square" rtlCol="0">
            <a:spAutoFit/>
          </a:bodyPr>
          <a:lstStyle/>
          <a:p>
            <a:pPr algn="ctr"/>
            <a:r>
              <a:rPr lang="en-US" dirty="0" smtClean="0"/>
              <a:t>(Discus Dental, Culver City, CA, USA)</a:t>
            </a:r>
            <a:endParaRPr lang="en-US" dirty="0"/>
          </a:p>
        </p:txBody>
      </p:sp>
    </p:spTree>
    <p:extLst>
      <p:ext uri="{BB962C8B-B14F-4D97-AF65-F5344CB8AC3E}">
        <p14:creationId xmlns:p14="http://schemas.microsoft.com/office/powerpoint/2010/main" val="327987781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958850" y="699779"/>
            <a:ext cx="7226300" cy="5364724"/>
          </a:xfrm>
          <a:prstGeom prst="rect">
            <a:avLst/>
          </a:prstGeom>
          <a:ln>
            <a:noFill/>
          </a:ln>
          <a:effectLst>
            <a:softEdge rad="112500"/>
          </a:effectLst>
        </p:spPr>
      </p:pic>
      <p:sp>
        <p:nvSpPr>
          <p:cNvPr id="2" name="TextBox 1"/>
          <p:cNvSpPr txBox="1"/>
          <p:nvPr/>
        </p:nvSpPr>
        <p:spPr>
          <a:xfrm>
            <a:off x="1524000" y="2374900"/>
            <a:ext cx="2082800" cy="369332"/>
          </a:xfrm>
          <a:prstGeom prst="rect">
            <a:avLst/>
          </a:prstGeom>
          <a:noFill/>
        </p:spPr>
        <p:txBody>
          <a:bodyPr wrap="square" rtlCol="0">
            <a:spAutoFit/>
          </a:bodyPr>
          <a:lstStyle/>
          <a:p>
            <a:r>
              <a:rPr lang="en-US" dirty="0" err="1" smtClean="0">
                <a:solidFill>
                  <a:srgbClr val="FF0000"/>
                </a:solidFill>
              </a:rPr>
              <a:t>Macrocannula</a:t>
            </a:r>
            <a:endParaRPr lang="en-US" dirty="0">
              <a:solidFill>
                <a:srgbClr val="FF0000"/>
              </a:solidFill>
            </a:endParaRPr>
          </a:p>
        </p:txBody>
      </p:sp>
      <p:sp>
        <p:nvSpPr>
          <p:cNvPr id="3" name="TextBox 2"/>
          <p:cNvSpPr txBox="1"/>
          <p:nvPr/>
        </p:nvSpPr>
        <p:spPr>
          <a:xfrm>
            <a:off x="6375400" y="2374900"/>
            <a:ext cx="1587500" cy="369332"/>
          </a:xfrm>
          <a:prstGeom prst="rect">
            <a:avLst/>
          </a:prstGeom>
          <a:noFill/>
        </p:spPr>
        <p:txBody>
          <a:bodyPr wrap="square" rtlCol="0">
            <a:spAutoFit/>
          </a:bodyPr>
          <a:lstStyle/>
          <a:p>
            <a:r>
              <a:rPr lang="en-US" dirty="0" err="1" smtClean="0">
                <a:solidFill>
                  <a:srgbClr val="FF0000"/>
                </a:solidFill>
              </a:rPr>
              <a:t>Microcannula</a:t>
            </a:r>
            <a:endParaRPr lang="en-US" dirty="0">
              <a:solidFill>
                <a:srgbClr val="FF0000"/>
              </a:solidFill>
            </a:endParaRPr>
          </a:p>
        </p:txBody>
      </p:sp>
      <p:sp>
        <p:nvSpPr>
          <p:cNvPr id="4" name="TextBox 3"/>
          <p:cNvSpPr txBox="1"/>
          <p:nvPr/>
        </p:nvSpPr>
        <p:spPr>
          <a:xfrm>
            <a:off x="958850" y="5575300"/>
            <a:ext cx="2774950" cy="369332"/>
          </a:xfrm>
          <a:prstGeom prst="rect">
            <a:avLst/>
          </a:prstGeom>
          <a:noFill/>
        </p:spPr>
        <p:txBody>
          <a:bodyPr wrap="square" rtlCol="0">
            <a:spAutoFit/>
          </a:bodyPr>
          <a:lstStyle/>
          <a:p>
            <a:r>
              <a:rPr lang="en-US" dirty="0" smtClean="0">
                <a:solidFill>
                  <a:srgbClr val="FF0000"/>
                </a:solidFill>
              </a:rPr>
              <a:t> Master Delivery Tip</a:t>
            </a:r>
            <a:endParaRPr lang="en-US" dirty="0">
              <a:solidFill>
                <a:srgbClr val="FF0000"/>
              </a:solidFill>
            </a:endParaRPr>
          </a:p>
        </p:txBody>
      </p:sp>
    </p:spTree>
    <p:extLst>
      <p:ext uri="{BB962C8B-B14F-4D97-AF65-F5344CB8AC3E}">
        <p14:creationId xmlns:p14="http://schemas.microsoft.com/office/powerpoint/2010/main" val="28494631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Screen Shot 2013-10-02 at 3.02.1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 y="325967"/>
            <a:ext cx="3691468" cy="3691468"/>
          </a:xfrm>
          <a:prstGeom prst="rect">
            <a:avLst/>
          </a:prstGeom>
          <a:solidFill>
            <a:schemeClr val="bg1"/>
          </a:solidFill>
        </p:spPr>
      </p:pic>
      <p:pic>
        <p:nvPicPr>
          <p:cNvPr id="5" name="Picture 4" descr="Screen Shot 2013-10-02 at 2.58.1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3301" y="3509435"/>
            <a:ext cx="3632200" cy="2794000"/>
          </a:xfrm>
          <a:prstGeom prst="rect">
            <a:avLst/>
          </a:prstGeom>
        </p:spPr>
      </p:pic>
    </p:spTree>
    <p:extLst>
      <p:ext uri="{BB962C8B-B14F-4D97-AF65-F5344CB8AC3E}">
        <p14:creationId xmlns:p14="http://schemas.microsoft.com/office/powerpoint/2010/main" val="2050331468"/>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a:t>Irrigation Devices &amp; Techniques</a:t>
            </a:r>
          </a:p>
        </p:txBody>
      </p:sp>
      <p:sp>
        <p:nvSpPr>
          <p:cNvPr id="2" name="Content Placeholder 1"/>
          <p:cNvSpPr>
            <a:spLocks noGrp="1"/>
          </p:cNvSpPr>
          <p:nvPr>
            <p:ph idx="1"/>
          </p:nvPr>
        </p:nvSpPr>
        <p:spPr>
          <a:xfrm>
            <a:off x="228601" y="1689100"/>
            <a:ext cx="8051800" cy="4437063"/>
          </a:xfrm>
        </p:spPr>
        <p:txBody>
          <a:bodyPr/>
          <a:lstStyle/>
          <a:p>
            <a:pPr marL="0" indent="0">
              <a:buNone/>
            </a:pPr>
            <a:r>
              <a:rPr lang="en-US" i="1" u="sng" dirty="0" smtClean="0"/>
              <a:t>Ultrasound</a:t>
            </a:r>
          </a:p>
          <a:p>
            <a:pPr marL="0" indent="0">
              <a:buNone/>
            </a:pPr>
            <a:endParaRPr lang="en-US" i="1" u="sng" dirty="0"/>
          </a:p>
        </p:txBody>
      </p:sp>
      <p:pic>
        <p:nvPicPr>
          <p:cNvPr id="5" name="Picture 4"/>
          <p:cNvPicPr>
            <a:picLocks noChangeAspect="1"/>
          </p:cNvPicPr>
          <p:nvPr/>
        </p:nvPicPr>
        <p:blipFill>
          <a:blip r:embed="rId3"/>
          <a:stretch>
            <a:fillRect/>
          </a:stretch>
        </p:blipFill>
        <p:spPr>
          <a:xfrm>
            <a:off x="2366863" y="2370667"/>
            <a:ext cx="4410275" cy="4261556"/>
          </a:xfrm>
          <a:prstGeom prst="rect">
            <a:avLst/>
          </a:prstGeom>
        </p:spPr>
      </p:pic>
    </p:spTree>
    <p:extLst>
      <p:ext uri="{BB962C8B-B14F-4D97-AF65-F5344CB8AC3E}">
        <p14:creationId xmlns:p14="http://schemas.microsoft.com/office/powerpoint/2010/main" val="209446862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en-US" dirty="0" smtClean="0"/>
              <a:t>Conclusion</a:t>
            </a:r>
            <a:endParaRPr lang="en-US" dirty="0"/>
          </a:p>
        </p:txBody>
      </p:sp>
      <p:sp>
        <p:nvSpPr>
          <p:cNvPr id="2" name="Content Placeholder 1"/>
          <p:cNvSpPr>
            <a:spLocks noGrp="1"/>
          </p:cNvSpPr>
          <p:nvPr>
            <p:ph idx="1"/>
          </p:nvPr>
        </p:nvSpPr>
        <p:spPr>
          <a:xfrm>
            <a:off x="266700" y="1803400"/>
            <a:ext cx="8585200" cy="4610100"/>
          </a:xfrm>
        </p:spPr>
        <p:txBody>
          <a:bodyPr>
            <a:normAutofit fontScale="85000" lnSpcReduction="10000"/>
          </a:bodyPr>
          <a:lstStyle/>
          <a:p>
            <a:pPr>
              <a:buFont typeface="Wingdings" charset="2"/>
              <a:buChar char="§"/>
            </a:pPr>
            <a:r>
              <a:rPr lang="en-US" dirty="0" smtClean="0"/>
              <a:t> Irrigation </a:t>
            </a:r>
            <a:r>
              <a:rPr lang="en-US" dirty="0"/>
              <a:t>has a key role in successful endodontic </a:t>
            </a:r>
            <a:r>
              <a:rPr lang="en-US" dirty="0" smtClean="0"/>
              <a:t>treatment</a:t>
            </a:r>
          </a:p>
          <a:p>
            <a:pPr marL="0" indent="0">
              <a:buNone/>
            </a:pPr>
            <a:endParaRPr lang="en-US" dirty="0"/>
          </a:p>
          <a:p>
            <a:pPr>
              <a:buFont typeface="Wingdings" charset="2"/>
              <a:buChar char="§"/>
            </a:pPr>
            <a:r>
              <a:rPr lang="en-US" dirty="0" smtClean="0"/>
              <a:t> Although </a:t>
            </a:r>
            <a:r>
              <a:rPr lang="en-US" dirty="0" err="1" smtClean="0"/>
              <a:t>NaOCl</a:t>
            </a:r>
            <a:r>
              <a:rPr lang="en-US" dirty="0" smtClean="0"/>
              <a:t> is </a:t>
            </a:r>
            <a:r>
              <a:rPr lang="en-US" dirty="0"/>
              <a:t>the most important irrigating solution, no single </a:t>
            </a:r>
            <a:r>
              <a:rPr lang="en-US" dirty="0" err="1"/>
              <a:t>irrigant</a:t>
            </a:r>
            <a:r>
              <a:rPr lang="en-US" dirty="0"/>
              <a:t> can accomplish all the tasks required by irrigation. Detailed understanding of the mode of action of various solutions is important for optimal </a:t>
            </a:r>
            <a:r>
              <a:rPr lang="en-US" dirty="0" smtClean="0"/>
              <a:t>irrigation</a:t>
            </a:r>
          </a:p>
          <a:p>
            <a:pPr>
              <a:buFont typeface="Wingdings" charset="2"/>
              <a:buChar char="§"/>
            </a:pPr>
            <a:endParaRPr lang="en-US" dirty="0" smtClean="0"/>
          </a:p>
          <a:p>
            <a:pPr>
              <a:buFont typeface="Wingdings" charset="2"/>
              <a:buChar char="§"/>
            </a:pPr>
            <a:r>
              <a:rPr lang="en-US" dirty="0" smtClean="0"/>
              <a:t> New </a:t>
            </a:r>
            <a:r>
              <a:rPr lang="en-US" dirty="0"/>
              <a:t>developments such as CFD </a:t>
            </a:r>
            <a:r>
              <a:rPr lang="en-US" dirty="0" smtClean="0"/>
              <a:t>and mechanical </a:t>
            </a:r>
            <a:r>
              <a:rPr lang="en-US" dirty="0"/>
              <a:t>devices will help to advance safe and effective </a:t>
            </a:r>
            <a:r>
              <a:rPr lang="en-US" dirty="0" smtClean="0"/>
              <a:t>irrigation</a:t>
            </a:r>
            <a:endParaRPr lang="en-US" dirty="0"/>
          </a:p>
        </p:txBody>
      </p:sp>
    </p:spTree>
    <p:extLst>
      <p:ext uri="{BB962C8B-B14F-4D97-AF65-F5344CB8AC3E}">
        <p14:creationId xmlns:p14="http://schemas.microsoft.com/office/powerpoint/2010/main" val="159604019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new_zealand_03_shayne_pospisil_.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950" y="1079500"/>
            <a:ext cx="7658100" cy="5105400"/>
          </a:xfrm>
          <a:prstGeom prst="rect">
            <a:avLst/>
          </a:prstGeom>
          <a:ln>
            <a:noFill/>
          </a:ln>
          <a:effectLst>
            <a:softEdge rad="112500"/>
          </a:effectLst>
        </p:spPr>
      </p:pic>
    </p:spTree>
    <p:extLst>
      <p:ext uri="{BB962C8B-B14F-4D97-AF65-F5344CB8AC3E}">
        <p14:creationId xmlns:p14="http://schemas.microsoft.com/office/powerpoint/2010/main" val="253606562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1516054</TotalTime>
  <Words>3705</Words>
  <Application>Microsoft Macintosh PowerPoint</Application>
  <PresentationFormat>On-screen Show (4:3)</PresentationFormat>
  <Paragraphs>254</Paragraphs>
  <Slides>46</Slides>
  <Notes>40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  Current Advances In Irrigation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Desired functions of irrigating solutions</vt:lpstr>
      <vt:lpstr>Irrigation Solutions </vt:lpstr>
      <vt:lpstr>PowerPoint Presentation</vt:lpstr>
      <vt:lpstr>Irrigation Solutions </vt:lpstr>
      <vt:lpstr>Irrigation Solutions </vt:lpstr>
      <vt:lpstr>Irrigation Solutions </vt:lpstr>
      <vt:lpstr>Irrigation Solutions </vt:lpstr>
      <vt:lpstr>PowerPoint Presentation</vt:lpstr>
      <vt:lpstr>PowerPoint Presentation</vt:lpstr>
      <vt:lpstr>Irrigation Solutions</vt:lpstr>
      <vt:lpstr>Irrigation Solutions</vt:lpstr>
      <vt:lpstr>Irrigation Solutions</vt:lpstr>
      <vt:lpstr>Irrigation Solutions</vt:lpstr>
      <vt:lpstr>Challenges of Irrigation</vt:lpstr>
      <vt:lpstr>Challenges of Irrigation</vt:lpstr>
      <vt:lpstr>Challenges of Irrigation</vt:lpstr>
      <vt:lpstr>PowerPoint Presentation</vt:lpstr>
      <vt:lpstr>Challenges of Irrigation</vt:lpstr>
      <vt:lpstr>Challenges of Irrigation</vt:lpstr>
      <vt:lpstr>Challenges of Irrigation</vt:lpstr>
      <vt:lpstr>COMPUTATIONAL FLUID DYNAMICS IN THE ROOT-CANAL SPACE</vt:lpstr>
      <vt:lpstr>PowerPoint Presentation</vt:lpstr>
      <vt:lpstr>PowerPoint Presentation</vt:lpstr>
      <vt:lpstr>Irrigation Devices &amp; Techniques</vt:lpstr>
      <vt:lpstr>Irrigation Devices &amp; Techniques</vt:lpstr>
      <vt:lpstr>Irrigation Devices &amp; Techniques</vt:lpstr>
      <vt:lpstr>Irrigation Devices &amp; Techniques</vt:lpstr>
      <vt:lpstr>Irrigation Devices &amp; Techniques</vt:lpstr>
      <vt:lpstr>Irrigation Devices &amp; Techniques</vt:lpstr>
      <vt:lpstr>Irrigation Devices &amp; Techniques</vt:lpstr>
      <vt:lpstr>Irrigation Devices &amp; Techniques</vt:lpstr>
      <vt:lpstr>Irrigation Devices &amp; Techniques</vt:lpstr>
      <vt:lpstr>PowerPoint Presentation</vt:lpstr>
      <vt:lpstr>PowerPoint Presentation</vt:lpstr>
      <vt:lpstr>Irrigation Devices &amp; Techniques</vt:lpstr>
      <vt:lpstr>Conclusion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Irrigation- How to irrigate Effectively And Safely </dc:title>
  <dc:creator>Al-dameh ala</dc:creator>
  <cp:lastModifiedBy>Al-dameh ala</cp:lastModifiedBy>
  <cp:revision>141</cp:revision>
  <dcterms:created xsi:type="dcterms:W3CDTF">2012-01-02T13:08:35Z</dcterms:created>
  <dcterms:modified xsi:type="dcterms:W3CDTF">2015-03-12T20:11:41Z</dcterms:modified>
</cp:coreProperties>
</file>