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1" r:id="rId3"/>
    <p:sldId id="262" r:id="rId4"/>
    <p:sldId id="292" r:id="rId5"/>
    <p:sldId id="274" r:id="rId6"/>
    <p:sldId id="288" r:id="rId7"/>
    <p:sldId id="279" r:id="rId8"/>
    <p:sldId id="276" r:id="rId9"/>
    <p:sldId id="289" r:id="rId10"/>
    <p:sldId id="260" r:id="rId11"/>
    <p:sldId id="280" r:id="rId12"/>
    <p:sldId id="282" r:id="rId13"/>
    <p:sldId id="270" r:id="rId14"/>
    <p:sldId id="272" r:id="rId15"/>
    <p:sldId id="293" r:id="rId16"/>
    <p:sldId id="264" r:id="rId17"/>
    <p:sldId id="285" r:id="rId18"/>
    <p:sldId id="278" r:id="rId19"/>
    <p:sldId id="294" r:id="rId20"/>
    <p:sldId id="269" r:id="rId21"/>
    <p:sldId id="275" r:id="rId22"/>
  </p:sldIdLst>
  <p:sldSz cx="9144000" cy="6858000" type="screen4x3"/>
  <p:notesSz cx="6742113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29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300525530833274"/>
          <c:y val="0.11926527050052908"/>
          <c:w val="0.64500857929365873"/>
          <c:h val="0.68613115351540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Sheet2!$D$79</c:f>
              <c:strCache>
                <c:ptCount val="1"/>
                <c:pt idx="0">
                  <c:v>Average</c:v>
                </c:pt>
              </c:strCache>
            </c:strRef>
          </c:tx>
          <c:spPr>
            <a:pattFill prst="dkUpDiag">
              <a:fgClr>
                <a:sysClr val="windowText" lastClr="000000">
                  <a:lumMod val="65000"/>
                  <a:lumOff val="35000"/>
                </a:sysClr>
              </a:fgClr>
              <a:bgClr>
                <a:sysClr val="window" lastClr="FFFFFF"/>
              </a:bgClr>
            </a:pattFill>
            <a:ln w="19050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ysClr val="windowText" lastClr="000000"/>
              </a:solidFill>
              <a:ln w="19050">
                <a:solidFill>
                  <a:sysClr val="windowText" lastClr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9A-44F0-9AA4-A0D51F829E7D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E9A-44F0-9AA4-A0D51F829E7D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Sheet2!$E$80:$K$80</c:f>
                <c:numCache>
                  <c:formatCode>General</c:formatCode>
                  <c:ptCount val="7"/>
                  <c:pt idx="0">
                    <c:v>1068.3745831870019</c:v>
                  </c:pt>
                  <c:pt idx="1">
                    <c:v>748.68211990581597</c:v>
                  </c:pt>
                  <c:pt idx="2">
                    <c:v>1116.3271249951781</c:v>
                  </c:pt>
                  <c:pt idx="3">
                    <c:v>1125.9414949276893</c:v>
                  </c:pt>
                  <c:pt idx="4">
                    <c:v>630.82115796264577</c:v>
                  </c:pt>
                  <c:pt idx="5">
                    <c:v>1118.9606412500248</c:v>
                  </c:pt>
                  <c:pt idx="6">
                    <c:v>710.57840289912178</c:v>
                  </c:pt>
                </c:numCache>
              </c:numRef>
            </c:plus>
            <c:minus>
              <c:numRef>
                <c:f>Sheet2!$E$80:$K$80</c:f>
                <c:numCache>
                  <c:formatCode>General</c:formatCode>
                  <c:ptCount val="7"/>
                  <c:pt idx="0">
                    <c:v>1068.3745831870019</c:v>
                  </c:pt>
                  <c:pt idx="1">
                    <c:v>748.68211990581597</c:v>
                  </c:pt>
                  <c:pt idx="2">
                    <c:v>1116.3271249951781</c:v>
                  </c:pt>
                  <c:pt idx="3">
                    <c:v>1125.9414949276893</c:v>
                  </c:pt>
                  <c:pt idx="4">
                    <c:v>630.82115796264577</c:v>
                  </c:pt>
                  <c:pt idx="5">
                    <c:v>1118.9606412500248</c:v>
                  </c:pt>
                  <c:pt idx="6">
                    <c:v>710.57840289912178</c:v>
                  </c:pt>
                </c:numCache>
              </c:numRef>
            </c:minus>
            <c:spPr>
              <a:ln w="19050"/>
            </c:spPr>
          </c:errBars>
          <c:cat>
            <c:strRef>
              <c:f>Sheet2!$E$78:$K$78</c:f>
              <c:strCache>
                <c:ptCount val="7"/>
                <c:pt idx="0">
                  <c:v>cells</c:v>
                </c:pt>
                <c:pt idx="1">
                  <c:v>1</c:v>
                </c:pt>
                <c:pt idx="2">
                  <c:v>10</c:v>
                </c:pt>
                <c:pt idx="3">
                  <c:v>20</c:v>
                </c:pt>
                <c:pt idx="4">
                  <c:v>50</c:v>
                </c:pt>
                <c:pt idx="5">
                  <c:v>100</c:v>
                </c:pt>
                <c:pt idx="6">
                  <c:v>200</c:v>
                </c:pt>
              </c:strCache>
            </c:strRef>
          </c:cat>
          <c:val>
            <c:numRef>
              <c:f>Sheet2!$E$79:$K$79</c:f>
              <c:numCache>
                <c:formatCode>General</c:formatCode>
                <c:ptCount val="7"/>
                <c:pt idx="0">
                  <c:v>11721.75</c:v>
                </c:pt>
                <c:pt idx="1">
                  <c:v>13889.75</c:v>
                </c:pt>
                <c:pt idx="2">
                  <c:v>14420.75</c:v>
                </c:pt>
                <c:pt idx="3">
                  <c:v>13442.75</c:v>
                </c:pt>
                <c:pt idx="4">
                  <c:v>14338</c:v>
                </c:pt>
                <c:pt idx="5">
                  <c:v>13649.25</c:v>
                </c:pt>
                <c:pt idx="6">
                  <c:v>12810.5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E9A-44F0-9AA4-A0D51F829E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757632"/>
        <c:axId val="98759808"/>
      </c:barChart>
      <c:catAx>
        <c:axId val="98757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sz="1200" dirty="0" smtClean="0"/>
                  <a:t>Concentration </a:t>
                </a:r>
                <a:r>
                  <a:rPr lang="en-GB" sz="1200" dirty="0"/>
                  <a:t>of total camel </a:t>
                </a:r>
                <a:r>
                  <a:rPr lang="en-GB" sz="1200" dirty="0">
                    <a:latin typeface="+mn-lt"/>
                  </a:rPr>
                  <a:t>lipids </a:t>
                </a:r>
                <a:r>
                  <a:rPr lang="en-GB" sz="1200" dirty="0" smtClean="0">
                    <a:latin typeface="+mn-lt"/>
                  </a:rPr>
                  <a:t>(µg/ml)</a:t>
                </a:r>
                <a:endParaRPr lang="en-GB" sz="120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36273607085183579"/>
              <c:y val="0.8718238072860222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solidFill>
            <a:sysClr val="window" lastClr="FFFFFF"/>
          </a:solidFill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98759808"/>
        <c:crosses val="autoZero"/>
        <c:auto val="1"/>
        <c:lblAlgn val="ctr"/>
        <c:lblOffset val="100"/>
        <c:noMultiLvlLbl val="0"/>
      </c:catAx>
      <c:valAx>
        <c:axId val="9875980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200" dirty="0" smtClean="0"/>
                  <a:t>Cell survival RLU</a:t>
                </a:r>
                <a:endParaRPr lang="en-GB" sz="1200" dirty="0"/>
              </a:p>
            </c:rich>
          </c:tx>
          <c:layout>
            <c:manualLayout>
              <c:xMode val="edge"/>
              <c:yMode val="edge"/>
              <c:x val="0.11758499897317805"/>
              <c:y val="0.245553196998807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solidFill>
            <a:sysClr val="window" lastClr="FFFFFF"/>
          </a:solidFill>
          <a:ln w="15875">
            <a:solidFill>
              <a:sysClr val="windowText" lastClr="000000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9875763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1406996878694992"/>
          <c:y val="4.3612683549691424E-2"/>
          <c:w val="0.67688118867364155"/>
          <c:h val="0.793300134780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PowerPoint]Sheet1'!$E$7</c:f>
              <c:strCache>
                <c:ptCount val="1"/>
                <c:pt idx="0">
                  <c:v>6hrs</c:v>
                </c:pt>
              </c:strCache>
            </c:strRef>
          </c:tx>
          <c:spPr>
            <a:solidFill>
              <a:sysClr val="window" lastClr="FFFFFF"/>
            </a:solidFill>
            <a:ln w="19050"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PowerPoint]Sheet1'!$I$8:$I$11</c:f>
                <c:numCache>
                  <c:formatCode>General</c:formatCode>
                  <c:ptCount val="4"/>
                  <c:pt idx="0">
                    <c:v>0.53161966906444369</c:v>
                  </c:pt>
                  <c:pt idx="1">
                    <c:v>1.1418134061446794</c:v>
                  </c:pt>
                  <c:pt idx="2">
                    <c:v>4.7336922749620367</c:v>
                  </c:pt>
                  <c:pt idx="3">
                    <c:v>3.2806993615103952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PowerPoint]Sheet1'!$D$8:$D$12</c:f>
              <c:strCache>
                <c:ptCount val="4"/>
                <c:pt idx="0">
                  <c:v>cells</c:v>
                </c:pt>
                <c:pt idx="1">
                  <c:v>100</c:v>
                </c:pt>
                <c:pt idx="2">
                  <c:v>gBSA</c:v>
                </c:pt>
                <c:pt idx="3">
                  <c:v>gBSA+100</c:v>
                </c:pt>
              </c:strCache>
            </c:strRef>
          </c:cat>
          <c:val>
            <c:numRef>
              <c:f>'[Chart in Microsoft PowerPoint]Sheet1'!$E$8:$E$12</c:f>
              <c:numCache>
                <c:formatCode>General</c:formatCode>
                <c:ptCount val="5"/>
                <c:pt idx="0">
                  <c:v>4.9105691056910565</c:v>
                </c:pt>
                <c:pt idx="1">
                  <c:v>2.2601626016260172</c:v>
                </c:pt>
                <c:pt idx="2">
                  <c:v>81.113821138211378</c:v>
                </c:pt>
                <c:pt idx="3">
                  <c:v>56.069105691056912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4B-44E7-813F-7BDD7AA8B4A6}"/>
            </c:ext>
          </c:extLst>
        </c:ser>
        <c:ser>
          <c:idx val="1"/>
          <c:order val="1"/>
          <c:tx>
            <c:strRef>
              <c:f>'[Chart in Microsoft PowerPoint]Sheet1'!$F$7</c:f>
              <c:strCache>
                <c:ptCount val="1"/>
                <c:pt idx="0">
                  <c:v>24hrs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PowerPoint]Sheet1'!$G$8:$G$11</c:f>
                <c:numCache>
                  <c:formatCode>General</c:formatCode>
                  <c:ptCount val="4"/>
                  <c:pt idx="0">
                    <c:v>1.36413043478261</c:v>
                  </c:pt>
                  <c:pt idx="1">
                    <c:v>0.27966696370149152</c:v>
                  </c:pt>
                  <c:pt idx="2">
                    <c:v>1.5874114231209833</c:v>
                  </c:pt>
                  <c:pt idx="3">
                    <c:v>2.9935343053072065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PowerPoint]Sheet1'!$D$8:$D$12</c:f>
              <c:strCache>
                <c:ptCount val="4"/>
                <c:pt idx="0">
                  <c:v>cells</c:v>
                </c:pt>
                <c:pt idx="1">
                  <c:v>100</c:v>
                </c:pt>
                <c:pt idx="2">
                  <c:v>gBSA</c:v>
                </c:pt>
                <c:pt idx="3">
                  <c:v>gBSA+100</c:v>
                </c:pt>
              </c:strCache>
            </c:strRef>
          </c:cat>
          <c:val>
            <c:numRef>
              <c:f>'[Chart in Microsoft PowerPoint]Sheet1'!$F$8:$F$12</c:f>
              <c:numCache>
                <c:formatCode>General</c:formatCode>
                <c:ptCount val="5"/>
                <c:pt idx="0">
                  <c:v>10.864130434782609</c:v>
                </c:pt>
                <c:pt idx="1">
                  <c:v>12.456521739130435</c:v>
                </c:pt>
                <c:pt idx="2">
                  <c:v>32.45289855072464</c:v>
                </c:pt>
                <c:pt idx="3">
                  <c:v>24.605072463768114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4B-44E7-813F-7BDD7AA8B4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869440"/>
        <c:axId val="187875712"/>
      </c:barChart>
      <c:catAx>
        <c:axId val="187869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Camel milk derived lipids (µg/ml)</a:t>
                </a:r>
              </a:p>
            </c:rich>
          </c:tx>
          <c:layout>
            <c:manualLayout>
              <c:xMode val="edge"/>
              <c:yMode val="edge"/>
              <c:x val="0.30956817277571996"/>
              <c:y val="0.93799985812584241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87875712"/>
        <c:crosses val="autoZero"/>
        <c:auto val="1"/>
        <c:lblAlgn val="ctr"/>
        <c:lblOffset val="100"/>
        <c:noMultiLvlLbl val="0"/>
      </c:catAx>
      <c:valAx>
        <c:axId val="1878757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GB" sz="1100"/>
                  <a:t>TNF - </a:t>
                </a:r>
                <a:r>
                  <a:rPr lang="el-GR" sz="1100"/>
                  <a:t>α</a:t>
                </a:r>
                <a:r>
                  <a:rPr lang="en-GB" sz="1100"/>
                  <a:t> . Con (pg/ml)</a:t>
                </a:r>
              </a:p>
            </c:rich>
          </c:tx>
          <c:layout>
            <c:manualLayout>
              <c:xMode val="edge"/>
              <c:yMode val="edge"/>
              <c:x val="6.5237329388272786E-2"/>
              <c:y val="0.2806314004326316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87869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79218291482444"/>
          <c:y val="0.10330481662765127"/>
          <c:w val="0.11794484200144577"/>
          <c:h val="0.13032730368163439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PowerPoint]Sheet1'!$B$2</c:f>
              <c:strCache>
                <c:ptCount val="1"/>
                <c:pt idx="0">
                  <c:v>6hrs</c:v>
                </c:pt>
              </c:strCache>
            </c:strRef>
          </c:tx>
          <c:spPr>
            <a:noFill/>
            <a:ln w="19050"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PowerPoint]Sheet1'!$D$3:$D$6</c:f>
                <c:numCache>
                  <c:formatCode>General</c:formatCode>
                  <c:ptCount val="4"/>
                  <c:pt idx="0">
                    <c:v>4.3494785122149686</c:v>
                  </c:pt>
                  <c:pt idx="1">
                    <c:v>4.8447743706604118</c:v>
                  </c:pt>
                  <c:pt idx="2">
                    <c:v>9.233831400917266</c:v>
                  </c:pt>
                  <c:pt idx="3">
                    <c:v>2.1286255720343625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PowerPoint]Sheet1'!$A$3:$A$7</c:f>
              <c:strCache>
                <c:ptCount val="4"/>
                <c:pt idx="0">
                  <c:v>cells</c:v>
                </c:pt>
                <c:pt idx="1">
                  <c:v>100</c:v>
                </c:pt>
                <c:pt idx="2">
                  <c:v>gBSA</c:v>
                </c:pt>
                <c:pt idx="3">
                  <c:v>gBSA100</c:v>
                </c:pt>
              </c:strCache>
            </c:strRef>
          </c:cat>
          <c:val>
            <c:numRef>
              <c:f>'[Chart in Microsoft PowerPoint]Sheet1'!$B$3:$B$7</c:f>
              <c:numCache>
                <c:formatCode>General</c:formatCode>
                <c:ptCount val="5"/>
                <c:pt idx="0">
                  <c:v>39.688034188034187</c:v>
                </c:pt>
                <c:pt idx="1">
                  <c:v>32.294871794871796</c:v>
                </c:pt>
                <c:pt idx="2">
                  <c:v>131.67948717948718</c:v>
                </c:pt>
                <c:pt idx="3">
                  <c:v>107.67094017094018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0A-4733-872B-C6674AEC340F}"/>
            </c:ext>
          </c:extLst>
        </c:ser>
        <c:ser>
          <c:idx val="1"/>
          <c:order val="1"/>
          <c:tx>
            <c:strRef>
              <c:f>'[Chart in Microsoft PowerPoint]Sheet1'!$C$2</c:f>
              <c:strCache>
                <c:ptCount val="1"/>
                <c:pt idx="0">
                  <c:v>24hrs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PowerPoint]Sheet1'!$E$3:$E$6</c:f>
                <c:numCache>
                  <c:formatCode>General</c:formatCode>
                  <c:ptCount val="4"/>
                  <c:pt idx="0">
                    <c:v>2.2074326705870919</c:v>
                  </c:pt>
                  <c:pt idx="1">
                    <c:v>8.6276406774984657</c:v>
                  </c:pt>
                  <c:pt idx="2">
                    <c:v>5.3952106698060751</c:v>
                  </c:pt>
                  <c:pt idx="3">
                    <c:v>4.1957819485318142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PowerPoint]Sheet1'!$A$3:$A$7</c:f>
              <c:strCache>
                <c:ptCount val="4"/>
                <c:pt idx="0">
                  <c:v>cells</c:v>
                </c:pt>
                <c:pt idx="1">
                  <c:v>100</c:v>
                </c:pt>
                <c:pt idx="2">
                  <c:v>gBSA</c:v>
                </c:pt>
                <c:pt idx="3">
                  <c:v>gBSA100</c:v>
                </c:pt>
              </c:strCache>
            </c:strRef>
          </c:cat>
          <c:val>
            <c:numRef>
              <c:f>'[Chart in Microsoft PowerPoint]Sheet1'!$C$3:$C$7</c:f>
              <c:numCache>
                <c:formatCode>General</c:formatCode>
                <c:ptCount val="5"/>
                <c:pt idx="0">
                  <c:v>24.016877637130793</c:v>
                </c:pt>
                <c:pt idx="1">
                  <c:v>30.168776371308009</c:v>
                </c:pt>
                <c:pt idx="2">
                  <c:v>120.95780590717298</c:v>
                </c:pt>
                <c:pt idx="3">
                  <c:v>93.29957805907172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C0A-4733-872B-C6674AEC3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722368"/>
        <c:axId val="187736832"/>
      </c:barChart>
      <c:catAx>
        <c:axId val="187722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b="1" i="0"/>
                  <a:t>Camel milk derived  lipids (µg/ml)</a:t>
                </a:r>
              </a:p>
            </c:rich>
          </c:tx>
          <c:layout>
            <c:manualLayout>
              <c:xMode val="edge"/>
              <c:yMode val="edge"/>
              <c:x val="0.28058404224353539"/>
              <c:y val="0.93024288201688976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87736832"/>
        <c:crosses val="autoZero"/>
        <c:auto val="1"/>
        <c:lblAlgn val="ctr"/>
        <c:lblOffset val="100"/>
        <c:noMultiLvlLbl val="0"/>
      </c:catAx>
      <c:valAx>
        <c:axId val="18773683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/>
                </a:pPr>
                <a:r>
                  <a:rPr lang="en-GB" sz="1100" b="1" i="0"/>
                  <a:t>IL-1</a:t>
                </a:r>
                <a:r>
                  <a:rPr lang="el-GR" sz="1100" b="1" i="0"/>
                  <a:t>β</a:t>
                </a:r>
                <a:r>
                  <a:rPr lang="en-GB" sz="1100" b="1" i="0"/>
                  <a:t> .Con (pg/ml)</a:t>
                </a:r>
              </a:p>
            </c:rich>
          </c:tx>
          <c:layout>
            <c:manualLayout>
              <c:xMode val="edge"/>
              <c:yMode val="edge"/>
              <c:x val="1.8751784802694058E-2"/>
              <c:y val="0.2598756667816671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87722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41197254360611"/>
          <c:y val="5.9232588886127799E-2"/>
          <c:w val="0.11737280761168828"/>
          <c:h val="0.13851507029103166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47862721869855"/>
          <c:y val="6.6146093129854477E-2"/>
          <c:w val="0.69590441885982701"/>
          <c:h val="0.774612207515725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PowerPoint]Sheet1'!$H$112</c:f>
              <c:strCache>
                <c:ptCount val="1"/>
                <c:pt idx="0">
                  <c:v>6hrs</c:v>
                </c:pt>
              </c:strCache>
            </c:strRef>
          </c:tx>
          <c:spPr>
            <a:solidFill>
              <a:sysClr val="window" lastClr="FFFFFF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PowerPoint]Sheet1'!$J$113:$J$116</c:f>
                <c:numCache>
                  <c:formatCode>General</c:formatCode>
                  <c:ptCount val="4"/>
                  <c:pt idx="0">
                    <c:v>2.3488309438359085</c:v>
                  </c:pt>
                  <c:pt idx="1">
                    <c:v>3.1314728881118605</c:v>
                  </c:pt>
                  <c:pt idx="2">
                    <c:v>13.262596373480299</c:v>
                  </c:pt>
                  <c:pt idx="3">
                    <c:v>1.3093073414159517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PowerPoint]Sheet1'!$G$113:$G$116</c:f>
              <c:strCache>
                <c:ptCount val="4"/>
                <c:pt idx="0">
                  <c:v>Cells</c:v>
                </c:pt>
                <c:pt idx="1">
                  <c:v>lipid 100</c:v>
                </c:pt>
                <c:pt idx="2">
                  <c:v>gBSA </c:v>
                </c:pt>
                <c:pt idx="3">
                  <c:v>lipid100+gBSA </c:v>
                </c:pt>
              </c:strCache>
            </c:strRef>
          </c:cat>
          <c:val>
            <c:numRef>
              <c:f>'[Chart in Microsoft PowerPoint]Sheet1'!$H$113:$H$116</c:f>
              <c:numCache>
                <c:formatCode>General</c:formatCode>
                <c:ptCount val="4"/>
                <c:pt idx="0">
                  <c:v>7.0476190476190483</c:v>
                </c:pt>
                <c:pt idx="1">
                  <c:v>14.500000000000004</c:v>
                </c:pt>
                <c:pt idx="2">
                  <c:v>66.190476190476204</c:v>
                </c:pt>
                <c:pt idx="3">
                  <c:v>13.142857142857146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F4-4D10-880C-306901EBE444}"/>
            </c:ext>
          </c:extLst>
        </c:ser>
        <c:ser>
          <c:idx val="1"/>
          <c:order val="1"/>
          <c:tx>
            <c:strRef>
              <c:f>'[Chart in Microsoft PowerPoint]Sheet1'!$I$112</c:f>
              <c:strCache>
                <c:ptCount val="1"/>
                <c:pt idx="0">
                  <c:v>24hrs</c:v>
                </c:pt>
              </c:strCache>
            </c:strRef>
          </c:tx>
          <c:spPr>
            <a:solidFill>
              <a:sysClr val="windowText" lastClr="000000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PowerPoint]Sheet1'!$K$113:$K$116</c:f>
                <c:numCache>
                  <c:formatCode>General</c:formatCode>
                  <c:ptCount val="4"/>
                  <c:pt idx="0">
                    <c:v>3.5109159221270039</c:v>
                  </c:pt>
                  <c:pt idx="1">
                    <c:v>4.651822845112739</c:v>
                  </c:pt>
                  <c:pt idx="2">
                    <c:v>5.004079968039143</c:v>
                  </c:pt>
                  <c:pt idx="3">
                    <c:v>4.0883108632154821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'[Chart in Microsoft PowerPoint]Sheet1'!$G$113:$G$116</c:f>
              <c:strCache>
                <c:ptCount val="4"/>
                <c:pt idx="0">
                  <c:v>Cells</c:v>
                </c:pt>
                <c:pt idx="1">
                  <c:v>lipid 100</c:v>
                </c:pt>
                <c:pt idx="2">
                  <c:v>gBSA </c:v>
                </c:pt>
                <c:pt idx="3">
                  <c:v>lipid100+gBSA </c:v>
                </c:pt>
              </c:strCache>
            </c:strRef>
          </c:cat>
          <c:val>
            <c:numRef>
              <c:f>'[Chart in Microsoft PowerPoint]Sheet1'!$I$113:$I$116</c:f>
              <c:numCache>
                <c:formatCode>General</c:formatCode>
                <c:ptCount val="4"/>
                <c:pt idx="0">
                  <c:v>11.000000000000005</c:v>
                </c:pt>
                <c:pt idx="1">
                  <c:v>26</c:v>
                </c:pt>
                <c:pt idx="2">
                  <c:v>46.142857142857139</c:v>
                </c:pt>
                <c:pt idx="3">
                  <c:v>11.428571428571432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F4-4D10-880C-306901EBE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949824"/>
        <c:axId val="187951744"/>
      </c:barChart>
      <c:catAx>
        <c:axId val="1879498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GB" sz="1100"/>
                  <a:t>Camel milk derived lipids (100µg/ml)</a:t>
                </a:r>
              </a:p>
            </c:rich>
          </c:tx>
          <c:layout>
            <c:manualLayout>
              <c:xMode val="edge"/>
              <c:yMode val="edge"/>
              <c:x val="0.36666946494084929"/>
              <c:y val="0.9393543429830566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6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51744"/>
        <c:crosses val="autoZero"/>
        <c:auto val="1"/>
        <c:lblAlgn val="ctr"/>
        <c:lblOffset val="100"/>
        <c:noMultiLvlLbl val="0"/>
      </c:catAx>
      <c:valAx>
        <c:axId val="18795174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GB" sz="1200" dirty="0"/>
                  <a:t>TNF - </a:t>
                </a:r>
                <a:r>
                  <a:rPr lang="el-GR" sz="1200" dirty="0"/>
                  <a:t>α</a:t>
                </a:r>
                <a:r>
                  <a:rPr lang="en-GB" sz="1200" dirty="0"/>
                  <a:t> . Con </a:t>
                </a:r>
                <a:r>
                  <a:rPr lang="en-GB" sz="1200" dirty="0" smtClean="0"/>
                  <a:t>(</a:t>
                </a:r>
                <a:r>
                  <a:rPr lang="en-GB" sz="1200" dirty="0" err="1" smtClean="0"/>
                  <a:t>pg</a:t>
                </a:r>
                <a:r>
                  <a:rPr lang="en-GB" sz="1200" dirty="0" smtClean="0"/>
                  <a:t>/ml</a:t>
                </a:r>
                <a:r>
                  <a:rPr lang="en-GB" sz="1200" dirty="0"/>
                  <a:t>)</a:t>
                </a:r>
              </a:p>
            </c:rich>
          </c:tx>
          <c:layout>
            <c:manualLayout>
              <c:xMode val="edge"/>
              <c:yMode val="edge"/>
              <c:x val="6.5757050714714591E-2"/>
              <c:y val="0.2752162473740699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/>
            </a:outerShdw>
          </a:effectLst>
        </c:spPr>
        <c:txPr>
          <a:bodyPr rot="-60000000" spcFirstLastPara="1" vertOverflow="ellipsis" vert="horz" wrap="square" anchor="ctr" anchorCtr="1"/>
          <a:lstStyle/>
          <a:p>
            <a:pPr>
              <a:defRPr sz="92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4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5763868802114018"/>
          <c:y val="6.0392816066530998E-2"/>
          <c:w val="0.13755691252879104"/>
          <c:h val="0.160580966705004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895579229066955"/>
          <c:y val="9.7647573374114088E-2"/>
          <c:w val="0.835021798745745"/>
          <c:h val="0.7271801563608009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Sheet2!$M$141</c:f>
              <c:strCache>
                <c:ptCount val="1"/>
                <c:pt idx="0">
                  <c:v>mean</c:v>
                </c:pt>
              </c:strCache>
            </c:strRef>
          </c:tx>
          <c:spPr>
            <a:pattFill prst="dkUpDiag">
              <a:fgClr>
                <a:sysClr val="windowText" lastClr="000000"/>
              </a:fgClr>
              <a:bgClr>
                <a:sysClr val="window" lastClr="FFFFFF"/>
              </a:bgClr>
            </a:pattFill>
            <a:ln w="19050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ysClr val="windowText" lastClr="000000">
                  <a:lumMod val="95000"/>
                  <a:lumOff val="5000"/>
                </a:sysClr>
              </a:solidFill>
              <a:ln w="19050">
                <a:solidFill>
                  <a:sysClr val="windowText" lastClr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5E-4DC1-8614-2CE48B2AF19B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65E-4DC1-8614-2CE48B2AF19B}"/>
              </c:ext>
            </c:extLst>
          </c:dPt>
          <c:errBars>
            <c:errBarType val="plus"/>
            <c:errValType val="cust"/>
            <c:noEndCap val="0"/>
            <c:plus>
              <c:numRef>
                <c:f>Sheet2!$N$142:$U$142</c:f>
                <c:numCache>
                  <c:formatCode>General</c:formatCode>
                  <c:ptCount val="8"/>
                  <c:pt idx="0">
                    <c:v>0.19689774456657666</c:v>
                  </c:pt>
                  <c:pt idx="1">
                    <c:v>0.19993152525909599</c:v>
                  </c:pt>
                  <c:pt idx="2">
                    <c:v>0.13856854905954114</c:v>
                  </c:pt>
                  <c:pt idx="3">
                    <c:v>0.23833681649419899</c:v>
                  </c:pt>
                  <c:pt idx="4">
                    <c:v>1.6783710867654209</c:v>
                  </c:pt>
                  <c:pt idx="5">
                    <c:v>1.7504532688410204</c:v>
                  </c:pt>
                  <c:pt idx="6">
                    <c:v>1.0406719559271103</c:v>
                  </c:pt>
                  <c:pt idx="7">
                    <c:v>1.5516678938748794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/>
            </c:spPr>
          </c:errBars>
          <c:cat>
            <c:strRef>
              <c:f>Sheet2!$N$140:$U$140</c:f>
              <c:strCache>
                <c:ptCount val="8"/>
                <c:pt idx="0">
                  <c:v>Cells </c:v>
                </c:pt>
                <c:pt idx="1">
                  <c:v>Total Lipids</c:v>
                </c:pt>
                <c:pt idx="2">
                  <c:v>Sat camel lipids</c:v>
                </c:pt>
                <c:pt idx="3">
                  <c:v>Un-Sat camel lipids</c:v>
                </c:pt>
                <c:pt idx="4">
                  <c:v>gBSA</c:v>
                </c:pt>
                <c:pt idx="5">
                  <c:v>T.Lipid+gBSA</c:v>
                </c:pt>
                <c:pt idx="6">
                  <c:v>Sat+gBSA</c:v>
                </c:pt>
                <c:pt idx="7">
                  <c:v>Un-Sat+gBSA</c:v>
                </c:pt>
              </c:strCache>
            </c:strRef>
          </c:cat>
          <c:val>
            <c:numRef>
              <c:f>Sheet2!$N$141:$U$141</c:f>
              <c:numCache>
                <c:formatCode>General</c:formatCode>
                <c:ptCount val="8"/>
                <c:pt idx="0">
                  <c:v>4.6363636363636358</c:v>
                </c:pt>
                <c:pt idx="1">
                  <c:v>4.5151515151515147</c:v>
                </c:pt>
                <c:pt idx="2">
                  <c:v>4.6117936117936118</c:v>
                </c:pt>
                <c:pt idx="3">
                  <c:v>4.479115479115479</c:v>
                </c:pt>
                <c:pt idx="4">
                  <c:v>18.185094185094201</c:v>
                </c:pt>
                <c:pt idx="5">
                  <c:v>11.7829647829648</c:v>
                </c:pt>
                <c:pt idx="6">
                  <c:v>12.642096642096641</c:v>
                </c:pt>
                <c:pt idx="7">
                  <c:v>13.25061425061425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5E-4DC1-8614-2CE48B2AF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1953536"/>
        <c:axId val="101955456"/>
      </c:barChart>
      <c:catAx>
        <c:axId val="101953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GB" sz="1100"/>
                  <a:t>Camel derived lipids (100µg/ml)</a:t>
                </a:r>
              </a:p>
            </c:rich>
          </c:tx>
          <c:layout>
            <c:manualLayout>
              <c:xMode val="edge"/>
              <c:yMode val="edge"/>
              <c:x val="0.39440805193468464"/>
              <c:y val="0.94924765968635383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 rot="0" vert="horz"/>
          <a:lstStyle/>
          <a:p>
            <a:pPr>
              <a:defRPr sz="1030" b="1" i="0" kern="1200" baseline="0">
                <a:solidFill>
                  <a:schemeClr val="tx1"/>
                </a:solidFill>
              </a:defRPr>
            </a:pPr>
            <a:endParaRPr lang="en-US"/>
          </a:p>
        </c:txPr>
        <c:crossAx val="101955456"/>
        <c:crosses val="autoZero"/>
        <c:auto val="1"/>
        <c:lblAlgn val="ctr"/>
        <c:lblOffset val="100"/>
        <c:noMultiLvlLbl val="0"/>
      </c:catAx>
      <c:valAx>
        <c:axId val="101955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GB" sz="1100"/>
                  <a:t>Il-1 </a:t>
                </a:r>
                <a:r>
                  <a:rPr lang="el-GR" sz="1100"/>
                  <a:t>β</a:t>
                </a:r>
                <a:r>
                  <a:rPr lang="en-GB" sz="1100"/>
                  <a:t> .Con</a:t>
                </a:r>
                <a:r>
                  <a:rPr lang="en-GB" sz="1100" baseline="0"/>
                  <a:t> (pg/ml)</a:t>
                </a:r>
                <a:endParaRPr lang="en-GB" sz="1100"/>
              </a:p>
            </c:rich>
          </c:tx>
          <c:layout>
            <c:manualLayout>
              <c:xMode val="edge"/>
              <c:yMode val="edge"/>
              <c:x val="5.1852341986663442E-3"/>
              <c:y val="0.3565896352378777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030" b="1" i="0" baseline="0"/>
            </a:pPr>
            <a:endParaRPr lang="en-US"/>
          </a:p>
        </c:txPr>
        <c:crossAx val="10195353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97452162970047"/>
          <c:y val="4.6473471604782018E-2"/>
          <c:w val="0.752545673619891"/>
          <c:h val="0.75477549346875705"/>
        </c:manualLayout>
      </c:layout>
      <c:barChart>
        <c:barDir val="col"/>
        <c:grouping val="clustered"/>
        <c:varyColors val="0"/>
        <c:ser>
          <c:idx val="0"/>
          <c:order val="0"/>
          <c:tx>
            <c:v>CD163</c:v>
          </c:tx>
          <c:spPr>
            <a:pattFill prst="wdDnDiag">
              <a:fgClr>
                <a:sysClr val="windowText" lastClr="000000">
                  <a:lumMod val="85000"/>
                  <a:lumOff val="15000"/>
                </a:sysClr>
              </a:fgClr>
              <a:bgClr>
                <a:sysClr val="window" lastClr="FFFFFF"/>
              </a:bgClr>
            </a:pattFill>
            <a:ln w="19050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ysClr val="windowText" lastClr="000000"/>
              </a:solidFill>
              <a:ln w="19050">
                <a:solidFill>
                  <a:sysClr val="windowText" lastClr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34-42A9-B501-38E862E58C5F}"/>
              </c:ext>
            </c:extLst>
          </c:dPt>
          <c:errBars>
            <c:errBarType val="plus"/>
            <c:errValType val="cust"/>
            <c:noEndCap val="0"/>
            <c:plus>
              <c:numRef>
                <c:f>Sheet5!$E$20:$G$20</c:f>
                <c:numCache>
                  <c:formatCode>General</c:formatCode>
                  <c:ptCount val="3"/>
                  <c:pt idx="0">
                    <c:v>9.5043849529221652E-2</c:v>
                  </c:pt>
                  <c:pt idx="1">
                    <c:v>6.3094010767585001E-2</c:v>
                  </c:pt>
                  <c:pt idx="2">
                    <c:v>0.58620246786697594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ln w="19050">
                <a:solidFill>
                  <a:sysClr val="windowText" lastClr="000000">
                    <a:alpha val="97000"/>
                  </a:sysClr>
                </a:solidFill>
              </a:ln>
            </c:spPr>
          </c:errBars>
          <c:cat>
            <c:strRef>
              <c:f>Sheet5!$E$18:$G$18</c:f>
              <c:strCache>
                <c:ptCount val="3"/>
                <c:pt idx="0">
                  <c:v>100</c:v>
                </c:pt>
                <c:pt idx="1">
                  <c:v>gBSA</c:v>
                </c:pt>
                <c:pt idx="2">
                  <c:v>gBSA100</c:v>
                </c:pt>
              </c:strCache>
            </c:strRef>
          </c:cat>
          <c:val>
            <c:numRef>
              <c:f>Sheet5!$E$19:$G$19</c:f>
              <c:numCache>
                <c:formatCode>General</c:formatCode>
                <c:ptCount val="3"/>
                <c:pt idx="0">
                  <c:v>1.9233333333333331</c:v>
                </c:pt>
                <c:pt idx="1">
                  <c:v>2.1466666666666669</c:v>
                </c:pt>
                <c:pt idx="2">
                  <c:v>2.8833333333333333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E9-417A-842A-C341F07C03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997568"/>
        <c:axId val="102020224"/>
      </c:barChart>
      <c:catAx>
        <c:axId val="101997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n-GB" sz="1100"/>
                  <a:t>Camel</a:t>
                </a:r>
                <a:r>
                  <a:rPr lang="en-GB" sz="1100" baseline="0"/>
                  <a:t> milk derived lipids (µg/ml)</a:t>
                </a:r>
                <a:endParaRPr lang="en-GB" sz="1100"/>
              </a:p>
            </c:rich>
          </c:tx>
          <c:layout>
            <c:manualLayout>
              <c:xMode val="edge"/>
              <c:yMode val="edge"/>
              <c:x val="0.27796697287839023"/>
              <c:y val="0.91571741032370957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02020224"/>
        <c:crosses val="autoZero"/>
        <c:auto val="1"/>
        <c:lblAlgn val="ctr"/>
        <c:lblOffset val="100"/>
        <c:noMultiLvlLbl val="0"/>
      </c:catAx>
      <c:valAx>
        <c:axId val="102020224"/>
        <c:scaling>
          <c:orientation val="minMax"/>
          <c:max val="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en-US" sz="1100" b="1" dirty="0" smtClean="0"/>
                  <a:t>CD </a:t>
                </a:r>
                <a:r>
                  <a:rPr lang="en-US" sz="1100" b="1" dirty="0"/>
                  <a:t>163 </a:t>
                </a:r>
                <a:r>
                  <a:rPr lang="en-US" sz="1100" b="1" dirty="0" smtClean="0"/>
                  <a:t>mean</a:t>
                </a:r>
                <a:r>
                  <a:rPr lang="en-US" sz="1100" b="1" baseline="0" dirty="0" smtClean="0"/>
                  <a:t> Fluorescence intensities</a:t>
                </a:r>
                <a:r>
                  <a:rPr lang="en-US" sz="1100" b="1" dirty="0" smtClean="0"/>
                  <a:t>  </a:t>
                </a:r>
                <a:endParaRPr lang="en-US" sz="1100" b="1" dirty="0"/>
              </a:p>
            </c:rich>
          </c:tx>
          <c:layout>
            <c:manualLayout>
              <c:xMode val="edge"/>
              <c:yMode val="edge"/>
              <c:x val="4.1829900233794952E-2"/>
              <c:y val="8.9832104832104812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0199756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469003422329083"/>
          <c:y val="0.14386013359704444"/>
          <c:w val="0.69368045757876218"/>
          <c:h val="0.71655932122214427"/>
        </c:manualLayout>
      </c:layout>
      <c:barChart>
        <c:barDir val="col"/>
        <c:grouping val="clustered"/>
        <c:varyColors val="0"/>
        <c:ser>
          <c:idx val="0"/>
          <c:order val="0"/>
          <c:tx>
            <c:v>CD86(M1 ? M2b)</c:v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PowerPoint]Sheet1'!$S$55:$S$57</c:f>
                <c:numCache>
                  <c:formatCode>General</c:formatCode>
                  <c:ptCount val="3"/>
                  <c:pt idx="0">
                    <c:v>0.48049922353967139</c:v>
                  </c:pt>
                  <c:pt idx="1">
                    <c:v>6.2764310940272225E-2</c:v>
                  </c:pt>
                  <c:pt idx="2">
                    <c:v>3.2251867367343597E-2</c:v>
                  </c:pt>
                </c:numCache>
              </c:numRef>
            </c:plus>
            <c:spPr>
              <a:ln w="19050">
                <a:solidFill>
                  <a:schemeClr val="tx1"/>
                </a:solidFill>
              </a:ln>
            </c:spPr>
          </c:errBars>
          <c:cat>
            <c:strRef>
              <c:f>'[Chart in Microsoft PowerPoint]Sheet1'!$P$55:$P$63</c:f>
              <c:strCache>
                <c:ptCount val="9"/>
                <c:pt idx="0">
                  <c:v>Lipid 100</c:v>
                </c:pt>
                <c:pt idx="1">
                  <c:v>gBSA</c:v>
                </c:pt>
                <c:pt idx="2">
                  <c:v>100+gBSA</c:v>
                </c:pt>
                <c:pt idx="3">
                  <c:v>Lipid 100</c:v>
                </c:pt>
                <c:pt idx="4">
                  <c:v>gBSA</c:v>
                </c:pt>
                <c:pt idx="5">
                  <c:v>100+gBSA</c:v>
                </c:pt>
                <c:pt idx="6">
                  <c:v>Lipid 100</c:v>
                </c:pt>
                <c:pt idx="7">
                  <c:v>gBSA</c:v>
                </c:pt>
                <c:pt idx="8">
                  <c:v>100+gBSA</c:v>
                </c:pt>
              </c:strCache>
            </c:strRef>
          </c:cat>
          <c:val>
            <c:numRef>
              <c:f>'[Chart in Microsoft PowerPoint]Sheet1'!$R$55:$R$57</c:f>
              <c:numCache>
                <c:formatCode>General</c:formatCode>
                <c:ptCount val="3"/>
                <c:pt idx="0">
                  <c:v>6.3592457718098148</c:v>
                </c:pt>
                <c:pt idx="1">
                  <c:v>6.2764310940272225E-2</c:v>
                </c:pt>
                <c:pt idx="2">
                  <c:v>3.2251867367343597E-2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EC-443E-AAFB-3CC09F875A68}"/>
            </c:ext>
          </c:extLst>
        </c:ser>
        <c:ser>
          <c:idx val="1"/>
          <c:order val="1"/>
          <c:tx>
            <c:v>CD163 (M2)</c:v>
          </c:tx>
          <c:spPr>
            <a:pattFill prst="dkUpDiag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PowerPoint]Sheet1'!$S$58:$S$60</c:f>
                <c:numCache>
                  <c:formatCode>General</c:formatCode>
                  <c:ptCount val="3"/>
                  <c:pt idx="0">
                    <c:v>1.8398372524121502</c:v>
                  </c:pt>
                  <c:pt idx="1">
                    <c:v>0.34372124194731962</c:v>
                  </c:pt>
                  <c:pt idx="2">
                    <c:v>0.65176845610828171</c:v>
                  </c:pt>
                </c:numCache>
              </c:numRef>
            </c:plus>
            <c:spPr>
              <a:ln w="19050">
                <a:solidFill>
                  <a:schemeClr val="tx1"/>
                </a:solidFill>
              </a:ln>
            </c:spPr>
          </c:errBars>
          <c:cat>
            <c:strRef>
              <c:f>'[Chart in Microsoft PowerPoint]Sheet1'!$P$55:$P$63</c:f>
              <c:strCache>
                <c:ptCount val="9"/>
                <c:pt idx="0">
                  <c:v>Lipid 100</c:v>
                </c:pt>
                <c:pt idx="1">
                  <c:v>gBSA</c:v>
                </c:pt>
                <c:pt idx="2">
                  <c:v>100+gBSA</c:v>
                </c:pt>
                <c:pt idx="3">
                  <c:v>Lipid 100</c:v>
                </c:pt>
                <c:pt idx="4">
                  <c:v>gBSA</c:v>
                </c:pt>
                <c:pt idx="5">
                  <c:v>100+gBSA</c:v>
                </c:pt>
                <c:pt idx="6">
                  <c:v>Lipid 100</c:v>
                </c:pt>
                <c:pt idx="7">
                  <c:v>gBSA</c:v>
                </c:pt>
                <c:pt idx="8">
                  <c:v>100+gBSA</c:v>
                </c:pt>
              </c:strCache>
            </c:strRef>
          </c:cat>
          <c:val>
            <c:numRef>
              <c:f>'[Chart in Microsoft PowerPoint]Sheet1'!$R$58:$R$60</c:f>
              <c:numCache>
                <c:formatCode>General</c:formatCode>
                <c:ptCount val="3"/>
                <c:pt idx="0">
                  <c:v>3.6488777249529907</c:v>
                </c:pt>
                <c:pt idx="1">
                  <c:v>2.8072303980811788</c:v>
                </c:pt>
                <c:pt idx="2">
                  <c:v>1.2468825544555242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EC-443E-AAFB-3CC09F875A68}"/>
            </c:ext>
          </c:extLst>
        </c:ser>
        <c:ser>
          <c:idx val="2"/>
          <c:order val="2"/>
          <c:tx>
            <c:v>CD206 (M2)</c:v>
          </c:tx>
          <c:spPr>
            <a:pattFill prst="pct80">
              <a:fgClr>
                <a:schemeClr val="tx1"/>
              </a:fgClr>
              <a:bgClr>
                <a:schemeClr val="bg1"/>
              </a:bgClr>
            </a:pattFill>
            <a:ln w="19050">
              <a:solidFill>
                <a:schemeClr val="tx1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'[Chart in Microsoft PowerPoint]Sheet1'!$S$61:$S$63</c:f>
                <c:numCache>
                  <c:formatCode>General</c:formatCode>
                  <c:ptCount val="3"/>
                  <c:pt idx="0">
                    <c:v>1.0854599291603968</c:v>
                  </c:pt>
                  <c:pt idx="1">
                    <c:v>0.66521645076860625</c:v>
                  </c:pt>
                  <c:pt idx="2">
                    <c:v>0.65583781346568726</c:v>
                  </c:pt>
                </c:numCache>
              </c:numRef>
            </c:plus>
            <c:spPr>
              <a:ln w="19050">
                <a:solidFill>
                  <a:schemeClr val="tx1"/>
                </a:solidFill>
              </a:ln>
            </c:spPr>
          </c:errBars>
          <c:cat>
            <c:strRef>
              <c:f>'[Chart in Microsoft PowerPoint]Sheet1'!$P$55:$P$63</c:f>
              <c:strCache>
                <c:ptCount val="9"/>
                <c:pt idx="0">
                  <c:v>Lipid 100</c:v>
                </c:pt>
                <c:pt idx="1">
                  <c:v>gBSA</c:v>
                </c:pt>
                <c:pt idx="2">
                  <c:v>100+gBSA</c:v>
                </c:pt>
                <c:pt idx="3">
                  <c:v>Lipid 100</c:v>
                </c:pt>
                <c:pt idx="4">
                  <c:v>gBSA</c:v>
                </c:pt>
                <c:pt idx="5">
                  <c:v>100+gBSA</c:v>
                </c:pt>
                <c:pt idx="6">
                  <c:v>Lipid 100</c:v>
                </c:pt>
                <c:pt idx="7">
                  <c:v>gBSA</c:v>
                </c:pt>
                <c:pt idx="8">
                  <c:v>100+gBSA</c:v>
                </c:pt>
              </c:strCache>
            </c:strRef>
          </c:cat>
          <c:val>
            <c:numRef>
              <c:f>'[Chart in Microsoft PowerPoint]Sheet1'!$R$61:$R$63</c:f>
              <c:numCache>
                <c:formatCode>General</c:formatCode>
                <c:ptCount val="3"/>
                <c:pt idx="0">
                  <c:v>1.7125404521695475</c:v>
                </c:pt>
                <c:pt idx="1">
                  <c:v>0.66521645076860625</c:v>
                </c:pt>
                <c:pt idx="2">
                  <c:v>0.60196904011580432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9EC-443E-AAFB-3CC09F875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939136"/>
        <c:axId val="196949504"/>
      </c:barChart>
      <c:catAx>
        <c:axId val="1969391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>
                    <a:latin typeface="+mj-lt"/>
                  </a:defRPr>
                </a:pPr>
                <a:r>
                  <a:rPr lang="en-GB">
                    <a:latin typeface="+mj-lt"/>
                  </a:rPr>
                  <a:t>Camel Milk derived lipids (µg/ml)</a:t>
                </a:r>
              </a:p>
            </c:rich>
          </c:tx>
          <c:layout>
            <c:manualLayout>
              <c:xMode val="edge"/>
              <c:yMode val="edge"/>
              <c:x val="0.34007497977369328"/>
              <c:y val="0.9324849796619024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040" b="1" i="0" baseline="0"/>
            </a:pPr>
            <a:endParaRPr lang="en-US"/>
          </a:p>
        </c:txPr>
        <c:crossAx val="196949504"/>
        <c:crosses val="autoZero"/>
        <c:auto val="1"/>
        <c:lblAlgn val="ctr"/>
        <c:lblOffset val="100"/>
        <c:noMultiLvlLbl val="0"/>
      </c:catAx>
      <c:valAx>
        <c:axId val="196949504"/>
        <c:scaling>
          <c:orientation val="minMax"/>
          <c:max val="1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 b="1">
                    <a:latin typeface="+mj-lt"/>
                  </a:rPr>
                  <a:t>Fold change in gene expression</a:t>
                </a:r>
              </a:p>
            </c:rich>
          </c:tx>
          <c:layout>
            <c:manualLayout>
              <c:xMode val="edge"/>
              <c:yMode val="edge"/>
              <c:x val="6.8253928461547222E-2"/>
              <c:y val="0.300165192621064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030" b="1" i="0" baseline="0"/>
            </a:pPr>
            <a:endParaRPr lang="en-US"/>
          </a:p>
        </c:txPr>
        <c:crossAx val="196939136"/>
        <c:crosses val="autoZero"/>
        <c:crossBetween val="between"/>
        <c:majorUnit val="1"/>
        <c:minorUnit val="0.1"/>
      </c:valAx>
    </c:plotArea>
    <c:legend>
      <c:legendPos val="r"/>
      <c:layout>
        <c:manualLayout>
          <c:xMode val="edge"/>
          <c:yMode val="edge"/>
          <c:x val="0.67853702078846512"/>
          <c:y val="0.22330808175044467"/>
          <c:w val="0.17870620007520768"/>
          <c:h val="0.20299759923374508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220143741239543"/>
          <c:y val="4.9490159339147764E-2"/>
          <c:w val="0.72877490273237222"/>
          <c:h val="0.80108241020317805"/>
        </c:manualLayout>
      </c:layout>
      <c:barChart>
        <c:barDir val="col"/>
        <c:grouping val="clustered"/>
        <c:varyColors val="0"/>
        <c:ser>
          <c:idx val="0"/>
          <c:order val="0"/>
          <c:tx>
            <c:v>iL-10</c:v>
          </c:tx>
          <c:spPr>
            <a:pattFill prst="wdUpDiag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" lastClr="FFFFFF"/>
              </a:bgClr>
            </a:pattFill>
            <a:ln w="28575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pattFill prst="dkUpDiag">
                <a:fgClr>
                  <a:sysClr val="windowText" lastClr="000000"/>
                </a:fgClr>
                <a:bgClr>
                  <a:sysClr val="window" lastClr="FFFFFF"/>
                </a:bgClr>
              </a:pattFill>
              <a:ln w="28575">
                <a:solidFill>
                  <a:sysClr val="windowText" lastClr="0000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7B-4C42-8D81-E043C9584C98}"/>
              </c:ext>
            </c:extLst>
          </c:dPt>
          <c:errBars>
            <c:errBarType val="plus"/>
            <c:errValType val="cust"/>
            <c:noEndCap val="0"/>
            <c:plus>
              <c:numRef>
                <c:f>Sheet1!$K$63:$K$65</c:f>
                <c:numCache>
                  <c:formatCode>General</c:formatCode>
                  <c:ptCount val="3"/>
                  <c:pt idx="0">
                    <c:v>9.2907609362935997</c:v>
                  </c:pt>
                  <c:pt idx="1">
                    <c:v>3.6748327609518734</c:v>
                  </c:pt>
                  <c:pt idx="2">
                    <c:v>5.9435078962189145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Sheet1!$I$63:$I$65</c:f>
              <c:strCache>
                <c:ptCount val="3"/>
                <c:pt idx="0">
                  <c:v>Lipid 100</c:v>
                </c:pt>
                <c:pt idx="1">
                  <c:v>gBSA</c:v>
                </c:pt>
                <c:pt idx="2">
                  <c:v>Lipid100+gBSA</c:v>
                </c:pt>
              </c:strCache>
            </c:strRef>
          </c:cat>
          <c:val>
            <c:numRef>
              <c:f>Sheet1!$J$63:$J$65</c:f>
              <c:numCache>
                <c:formatCode>General</c:formatCode>
                <c:ptCount val="3"/>
                <c:pt idx="0">
                  <c:v>26.984213501941063</c:v>
                </c:pt>
                <c:pt idx="1">
                  <c:v>4.3099462888814548</c:v>
                </c:pt>
                <c:pt idx="2">
                  <c:v>9.611451473324415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5F-4B06-B15F-867D4EDCA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26976"/>
        <c:axId val="102528896"/>
      </c:barChart>
      <c:catAx>
        <c:axId val="102526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1"/>
                </a:pPr>
                <a:r>
                  <a:rPr lang="en-US" sz="1100" b="1"/>
                  <a:t>Camel</a:t>
                </a:r>
                <a:r>
                  <a:rPr lang="en-US" sz="1100" b="1" baseline="0"/>
                  <a:t> derived lipids (µg/ml)</a:t>
                </a:r>
                <a:endParaRPr lang="en-US" sz="1100" b="1"/>
              </a:p>
            </c:rich>
          </c:tx>
          <c:layout>
            <c:manualLayout>
              <c:xMode val="edge"/>
              <c:yMode val="edge"/>
              <c:x val="0.36315466549486519"/>
              <c:y val="0.945964788980992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02528896"/>
        <c:crosses val="autoZero"/>
        <c:auto val="1"/>
        <c:lblAlgn val="ctr"/>
        <c:lblOffset val="100"/>
        <c:noMultiLvlLbl val="0"/>
      </c:catAx>
      <c:valAx>
        <c:axId val="1025288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100">
                    <a:latin typeface="+mj-lt"/>
                  </a:defRPr>
                </a:pPr>
                <a:r>
                  <a:rPr lang="en-GB" sz="1100" b="1" dirty="0" smtClean="0">
                    <a:solidFill>
                      <a:schemeClr val="tx1"/>
                    </a:solidFill>
                    <a:latin typeface="+mj-lt"/>
                  </a:rPr>
                  <a:t>Il-10- Fold Change in gene expression</a:t>
                </a:r>
                <a:endParaRPr lang="en-GB" sz="1100" b="1" dirty="0">
                  <a:solidFill>
                    <a:schemeClr val="tx1"/>
                  </a:solidFill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3.9956385740812089E-2"/>
              <c:y val="0.1168037032479667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b="1" i="0" baseline="0"/>
            </a:pPr>
            <a:endParaRPr lang="en-US"/>
          </a:p>
        </c:txPr>
        <c:crossAx val="1025269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0.67398</cdr:x>
      <cdr:y>0.30888</cdr:y>
    </cdr:from>
    <cdr:to>
      <cdr:x>0.82536</cdr:x>
      <cdr:y>0.57854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071342" y="104737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600" dirty="0" smtClean="0"/>
            <a:t>*</a:t>
          </a:r>
          <a:endParaRPr lang="en-GB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0.29539</cdr:x>
      <cdr:y>0.50713</cdr:y>
    </cdr:from>
    <cdr:to>
      <cdr:x>0.43432</cdr:x>
      <cdr:y>0.73462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0384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0.25664</cdr:x>
      <cdr:y>0.54594</cdr:y>
    </cdr:from>
    <cdr:to>
      <cdr:x>0.39557</cdr:x>
      <cdr:y>0.77343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689132" y="21944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dirty="0" smtClean="0"/>
            <a:t>*</a:t>
          </a:r>
          <a:endParaRPr lang="en-GB" sz="1800" dirty="0"/>
        </a:p>
      </cdr:txBody>
    </cdr:sp>
  </cdr:relSizeAnchor>
  <cdr:relSizeAnchor xmlns:cdr="http://schemas.openxmlformats.org/drawingml/2006/chartDrawing">
    <cdr:from>
      <cdr:x>0.30633</cdr:x>
      <cdr:y>0.66123</cdr:y>
    </cdr:from>
    <cdr:to>
      <cdr:x>0.44526</cdr:x>
      <cdr:y>0.88872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16224" y="2657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dirty="0" smtClean="0"/>
            <a:t>*</a:t>
          </a:r>
          <a:endParaRPr lang="en-GB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D66B1-65F3-4609-B9C3-A9D86D915730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43413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212" y="4751983"/>
            <a:ext cx="5393690" cy="388798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21582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8971" y="9378824"/>
            <a:ext cx="2921582" cy="4954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4CBAA-19AC-4C82-8279-796F0CF79E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22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4CBAA-19AC-4C82-8279-796F0CF79E9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81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6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60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12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694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00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303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006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36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407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05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E51FE-995E-4A83-BA26-320EF72C5122}" type="datetimeFigureOut">
              <a:rPr lang="en-GB" smtClean="0"/>
              <a:t>02/12/2016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A4743-37F7-4855-BCDC-4CD47047A6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655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aal-nasseri@cardiffmet.ac.uk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8589" y="1844824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>
                <a:effectLst/>
                <a:latin typeface="Calibri" panose="020F0502020204030204" pitchFamily="34" charset="0"/>
                <a:ea typeface="Adobe Fangsong Std R"/>
                <a:cs typeface="Calibri" panose="020F0502020204030204" pitchFamily="34" charset="0"/>
              </a:rPr>
              <a:t>The anti-inflammatory properties of lipids extracted from Omani camel milk</a:t>
            </a:r>
            <a:r>
              <a:rPr lang="en-GB" sz="3200" dirty="0">
                <a:ea typeface="Calibri"/>
                <a:cs typeface="Arial"/>
              </a:rPr>
              <a:t/>
            </a:r>
            <a:br>
              <a:rPr lang="en-GB" sz="3200" dirty="0">
                <a:ea typeface="Calibri"/>
                <a:cs typeface="Arial"/>
              </a:rPr>
            </a:b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3068960"/>
            <a:ext cx="7488832" cy="288032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GB" sz="2300" b="1" dirty="0">
              <a:solidFill>
                <a:schemeClr val="tx1"/>
              </a:solidFill>
            </a:endParaRPr>
          </a:p>
          <a:p>
            <a:pPr algn="l"/>
            <a:r>
              <a:rPr lang="en-GB" sz="2600" b="1" dirty="0">
                <a:solidFill>
                  <a:schemeClr val="tx1"/>
                </a:solidFill>
              </a:rPr>
              <a:t>Raya Hamdan Salim Al-Nasseri </a:t>
            </a:r>
            <a:r>
              <a:rPr lang="en-GB" sz="2600" b="1" dirty="0" smtClean="0">
                <a:solidFill>
                  <a:schemeClr val="tx1"/>
                </a:solidFill>
              </a:rPr>
              <a:t>, </a:t>
            </a:r>
            <a:r>
              <a:rPr lang="en-US" sz="2300" b="1" dirty="0" err="1" smtClean="0">
                <a:solidFill>
                  <a:schemeClr val="tx1"/>
                </a:solidFill>
              </a:rPr>
              <a:t>M.Sc</a:t>
            </a:r>
            <a:r>
              <a:rPr lang="en-GB" sz="2400" b="1" baseline="30000" dirty="0" smtClean="0">
                <a:solidFill>
                  <a:schemeClr val="tx1"/>
                </a:solidFill>
              </a:rPr>
              <a:t> </a:t>
            </a:r>
            <a:r>
              <a:rPr lang="en-GB" sz="2400" b="1" baseline="30000" dirty="0">
                <a:solidFill>
                  <a:schemeClr val="tx1"/>
                </a:solidFill>
              </a:rPr>
              <a:t>*</a:t>
            </a:r>
            <a:r>
              <a:rPr lang="en-GB" sz="2400" b="1" dirty="0">
                <a:solidFill>
                  <a:schemeClr val="tx1"/>
                </a:solidFill>
              </a:rPr>
              <a:t> </a:t>
            </a:r>
            <a:endParaRPr lang="en-US" sz="2300" b="1" dirty="0">
              <a:solidFill>
                <a:schemeClr val="tx1"/>
              </a:solidFill>
            </a:endParaRPr>
          </a:p>
          <a:p>
            <a:pPr algn="l"/>
            <a:endParaRPr lang="en-GB" sz="1900" b="1" dirty="0">
              <a:solidFill>
                <a:schemeClr val="tx1"/>
              </a:solidFill>
            </a:endParaRPr>
          </a:p>
          <a:p>
            <a:pPr algn="l"/>
            <a:endParaRPr lang="en-GB" sz="1900" b="1" dirty="0">
              <a:solidFill>
                <a:schemeClr val="tx1"/>
              </a:solidFill>
            </a:endParaRPr>
          </a:p>
          <a:p>
            <a:pPr algn="l"/>
            <a:r>
              <a:rPr lang="en-GB" sz="2000" b="1" dirty="0">
                <a:solidFill>
                  <a:schemeClr val="tx1"/>
                </a:solidFill>
              </a:rPr>
              <a:t>Morris Keith </a:t>
            </a:r>
            <a:r>
              <a:rPr lang="en-GB" sz="2000" dirty="0">
                <a:solidFill>
                  <a:schemeClr val="tx1"/>
                </a:solidFill>
              </a:rPr>
              <a:t>, Director of study, Cardiff school of Health Sciences, </a:t>
            </a:r>
          </a:p>
          <a:p>
            <a:pPr algn="l"/>
            <a:r>
              <a:rPr lang="en-GB" sz="2000" dirty="0">
                <a:solidFill>
                  <a:schemeClr val="tx1"/>
                </a:solidFill>
              </a:rPr>
              <a:t>Cardiff Metropolitan University, Wales, UK.</a:t>
            </a:r>
          </a:p>
          <a:p>
            <a:pPr algn="l"/>
            <a:r>
              <a:rPr lang="en-GB" sz="2000" b="1" dirty="0">
                <a:solidFill>
                  <a:schemeClr val="tx1"/>
                </a:solidFill>
              </a:rPr>
              <a:t>Kanakenian Ara </a:t>
            </a:r>
            <a:r>
              <a:rPr lang="en-GB" sz="2000" dirty="0">
                <a:solidFill>
                  <a:schemeClr val="tx1"/>
                </a:solidFill>
              </a:rPr>
              <a:t>, Co-Supervisor, Cardiff Metropolitan University.</a:t>
            </a:r>
          </a:p>
          <a:p>
            <a:pPr algn="l"/>
            <a:r>
              <a:rPr lang="en-GB" sz="2000" b="1" dirty="0">
                <a:solidFill>
                  <a:schemeClr val="tx1"/>
                </a:solidFill>
              </a:rPr>
              <a:t>Boulassel Mohamed </a:t>
            </a:r>
            <a:r>
              <a:rPr lang="en-GB" sz="2000" dirty="0">
                <a:solidFill>
                  <a:schemeClr val="tx1"/>
                </a:solidFill>
              </a:rPr>
              <a:t>, Co-Supervisor, Sultan Qaboos University, </a:t>
            </a:r>
          </a:p>
          <a:p>
            <a:pPr algn="l"/>
            <a:r>
              <a:rPr lang="en-GB" sz="2000" dirty="0">
                <a:solidFill>
                  <a:schemeClr val="tx1"/>
                </a:solidFill>
              </a:rPr>
              <a:t>Sultanate of Oman.</a:t>
            </a:r>
          </a:p>
          <a:p>
            <a:pPr algn="l"/>
            <a:endParaRPr lang="en-GB" sz="1900" baseline="30000" dirty="0">
              <a:solidFill>
                <a:schemeClr val="tx1"/>
              </a:solidFill>
            </a:endParaRPr>
          </a:p>
          <a:p>
            <a:pPr algn="l"/>
            <a:endParaRPr lang="fr-FR" sz="1900" baseline="30000" dirty="0">
              <a:solidFill>
                <a:schemeClr val="tx1"/>
              </a:solidFill>
            </a:endParaRPr>
          </a:p>
          <a:p>
            <a:pPr algn="l"/>
            <a:r>
              <a:rPr lang="en-GB" sz="1700" dirty="0">
                <a:solidFill>
                  <a:schemeClr val="tx1"/>
                </a:solidFill>
              </a:rPr>
              <a:t>*Corresponding E-mail: </a:t>
            </a:r>
            <a:r>
              <a:rPr lang="en-GB" sz="1700" dirty="0">
                <a:solidFill>
                  <a:schemeClr val="tx1"/>
                </a:solidFill>
                <a:hlinkClick r:id="rId2"/>
              </a:rPr>
              <a:t>raal-nasseri@cardiffmet.ac.uk</a:t>
            </a:r>
            <a:endParaRPr lang="en-GB" sz="1700" dirty="0">
              <a:solidFill>
                <a:schemeClr val="tx1"/>
              </a:solidFill>
            </a:endParaRPr>
          </a:p>
          <a:p>
            <a:pPr algn="l"/>
            <a:r>
              <a:rPr lang="en-GB" sz="1700" dirty="0">
                <a:solidFill>
                  <a:schemeClr val="tx1"/>
                </a:solidFill>
              </a:rPr>
              <a:t>*Sultanate of Oman, Royal Court affairs, Directorate of veterinary services. </a:t>
            </a:r>
          </a:p>
          <a:p>
            <a:pPr algn="l"/>
            <a:endParaRPr lang="en-GB" sz="1900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GB" sz="1900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GB" sz="19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51" y="2996952"/>
            <a:ext cx="249123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7"/>
            <a:ext cx="2841625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155" y="256084"/>
            <a:ext cx="3243263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151" y="4885372"/>
            <a:ext cx="2525275" cy="163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857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79504"/>
            <a:ext cx="792088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solidFill>
                <a:srgbClr val="FF0000"/>
              </a:solidFill>
              <a:latin typeface="Adobe Garamond Pro Bold" pitchFamily="18" charset="0"/>
            </a:endParaRPr>
          </a:p>
          <a:p>
            <a:r>
              <a:rPr lang="en-GB" dirty="0" smtClean="0"/>
              <a:t>			</a:t>
            </a:r>
            <a:r>
              <a:rPr lang="en-GB" sz="3600" b="1" dirty="0" smtClean="0">
                <a:solidFill>
                  <a:srgbClr val="FF0000"/>
                </a:solidFill>
              </a:rPr>
              <a:t>Overview </a:t>
            </a:r>
          </a:p>
          <a:p>
            <a:endParaRPr lang="en-GB" dirty="0" smtClean="0"/>
          </a:p>
          <a:p>
            <a:pPr marL="285750" indent="-285750" algn="just">
              <a:buFont typeface="Arial" pitchFamily="34" charset="0"/>
              <a:buChar char="•"/>
            </a:pPr>
            <a:r>
              <a:rPr lang="en-GB" sz="2000" b="1" dirty="0"/>
              <a:t>There is </a:t>
            </a:r>
            <a:r>
              <a:rPr lang="en-GB" sz="2000" b="1" dirty="0" smtClean="0"/>
              <a:t>anecdotal </a:t>
            </a:r>
            <a:r>
              <a:rPr lang="en-GB" sz="2000" b="1" dirty="0"/>
              <a:t>and epidemiological evidence suggesting that camel milk has potential benefits in </a:t>
            </a:r>
            <a:r>
              <a:rPr lang="en-GB" sz="2000" b="1" dirty="0" smtClean="0"/>
              <a:t>preventing diseases </a:t>
            </a:r>
            <a:r>
              <a:rPr lang="en-GB" sz="2000" b="1" dirty="0"/>
              <a:t>such as </a:t>
            </a:r>
            <a:r>
              <a:rPr lang="en-GB" sz="2000" b="1" dirty="0" smtClean="0"/>
              <a:t>diabetes </a:t>
            </a:r>
            <a:r>
              <a:rPr lang="en-GB" sz="1400" b="1" dirty="0"/>
              <a:t>(</a:t>
            </a:r>
            <a:r>
              <a:rPr lang="en-GB" sz="1400" b="1" dirty="0" smtClean="0"/>
              <a:t>1, 2</a:t>
            </a:r>
            <a:r>
              <a:rPr lang="en-GB" sz="1400" b="1" dirty="0"/>
              <a:t>)</a:t>
            </a:r>
            <a:r>
              <a:rPr lang="en-GB" sz="2000" b="1" dirty="0"/>
              <a:t>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GB" sz="2000" b="1" dirty="0" smtClean="0"/>
              <a:t>In addition, there </a:t>
            </a:r>
            <a:r>
              <a:rPr lang="en-GB" sz="2000" b="1" dirty="0"/>
              <a:t>is considerable interest in the role of dietary lipids in regulating the inflammatory response in many disease where inflammation plays a prominent role</a:t>
            </a:r>
            <a:r>
              <a:rPr lang="en-GB" sz="2000" b="1" dirty="0" smtClean="0"/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GB" sz="2000" b="1" dirty="0"/>
              <a:t>These diseases are major public health problems world-wide and include </a:t>
            </a:r>
            <a:r>
              <a:rPr lang="en-GB" sz="2000" b="1" dirty="0">
                <a:solidFill>
                  <a:prstClr val="black"/>
                </a:solidFill>
              </a:rPr>
              <a:t>type 2 Diabetes (T2D), </a:t>
            </a:r>
            <a:r>
              <a:rPr lang="en-GB" sz="2000" b="1" dirty="0"/>
              <a:t>cardiovascular disease, atherosclerosis </a:t>
            </a:r>
            <a:r>
              <a:rPr lang="en-GB" sz="2000" b="1" dirty="0">
                <a:solidFill>
                  <a:prstClr val="black"/>
                </a:solidFill>
              </a:rPr>
              <a:t>and </a:t>
            </a:r>
            <a:r>
              <a:rPr lang="en-GB" sz="2000" b="1" dirty="0"/>
              <a:t>Alzheimer’s disease.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GB" sz="2000" b="1" dirty="0" smtClean="0"/>
              <a:t>This study  decided to focus on camel milk lipids and their possible immunoregulatory effects on human macrophages- a cell critical in the development of inflammatory diseases.</a:t>
            </a:r>
          </a:p>
          <a:p>
            <a:pPr algn="just"/>
            <a:endParaRPr lang="en-GB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sz="1200" i="1" dirty="0" err="1" smtClean="0"/>
              <a:t>Meena</a:t>
            </a:r>
            <a:r>
              <a:rPr lang="en-GB" sz="1200" i="1" dirty="0" smtClean="0"/>
              <a:t> et al </a:t>
            </a:r>
            <a:r>
              <a:rPr lang="en-GB" sz="1200" i="1" dirty="0"/>
              <a:t>Journal of Dairy Research (2016) 83 412–419</a:t>
            </a:r>
            <a:r>
              <a:rPr lang="en-GB" sz="1200" i="1" dirty="0" smtClean="0"/>
              <a:t>.</a:t>
            </a:r>
          </a:p>
          <a:p>
            <a:pPr marL="342900" indent="-342900">
              <a:buAutoNum type="arabicPeriod"/>
            </a:pPr>
            <a:r>
              <a:rPr lang="en-GB" sz="1200" i="1" dirty="0" err="1" smtClean="0"/>
              <a:t>Milhic</a:t>
            </a:r>
            <a:r>
              <a:rPr lang="en-GB" sz="1200" i="1" dirty="0" smtClean="0"/>
              <a:t> et al Journal of Evidence-Based Complimentary and Alternative Mil  (2015) </a:t>
            </a:r>
          </a:p>
          <a:p>
            <a:pPr marL="342900" indent="-342900">
              <a:buAutoNum type="arabicPeriod"/>
            </a:pPr>
            <a:endParaRPr lang="en-GB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2395"/>
            <a:ext cx="1872208" cy="693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213742"/>
            <a:ext cx="2893155" cy="911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1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442393"/>
            <a:ext cx="82089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GB" b="1" dirty="0" smtClean="0"/>
              <a:t>To extract </a:t>
            </a:r>
            <a:r>
              <a:rPr lang="en-GB" b="1" dirty="0">
                <a:solidFill>
                  <a:prstClr val="black"/>
                </a:solidFill>
              </a:rPr>
              <a:t>and characterise </a:t>
            </a:r>
            <a:r>
              <a:rPr lang="en-GB" b="1" dirty="0" smtClean="0"/>
              <a:t>camel milk lipids from pooled camel milk</a:t>
            </a:r>
          </a:p>
          <a:p>
            <a:pPr marL="342900" indent="-342900" algn="just">
              <a:buFont typeface="+mj-lt"/>
              <a:buAutoNum type="arabicPeriod"/>
            </a:pPr>
            <a:endParaRPr lang="en-GB" b="1" dirty="0" smtClean="0">
              <a:solidFill>
                <a:prstClr val="black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GB" b="1" dirty="0" smtClean="0">
                <a:solidFill>
                  <a:prstClr val="black"/>
                </a:solidFill>
              </a:rPr>
              <a:t>To </a:t>
            </a:r>
            <a:r>
              <a:rPr lang="en-GB" b="1" dirty="0"/>
              <a:t>Investigate if these lipids regulate Macrophage inflammatory responses</a:t>
            </a:r>
            <a:r>
              <a:rPr lang="en-GB" b="1" dirty="0">
                <a:solidFill>
                  <a:prstClr val="black"/>
                </a:solidFill>
              </a:rPr>
              <a:t> </a:t>
            </a:r>
            <a:r>
              <a:rPr lang="en-GB" b="1" dirty="0" smtClean="0"/>
              <a:t>using the human cellular macrophage model THP-1-a </a:t>
            </a:r>
            <a:r>
              <a:rPr lang="en-GB" b="1" dirty="0"/>
              <a:t>well-characterised macrophage </a:t>
            </a:r>
            <a:r>
              <a:rPr lang="en-GB" b="1" dirty="0" smtClean="0"/>
              <a:t>model.</a:t>
            </a:r>
            <a:r>
              <a:rPr lang="en-GB" b="1" dirty="0"/>
              <a:t> </a:t>
            </a:r>
            <a:r>
              <a:rPr lang="en-GB" b="1" dirty="0" smtClean="0"/>
              <a:t>To induce inflammation in this model, we used a glycated protein</a:t>
            </a:r>
            <a:r>
              <a:rPr lang="en-GB" b="1" dirty="0"/>
              <a:t> (gBSA</a:t>
            </a:r>
            <a:r>
              <a:rPr lang="en-GB" b="1" dirty="0" smtClean="0"/>
              <a:t>). </a:t>
            </a:r>
            <a:r>
              <a:rPr lang="en-GB" b="1" dirty="0">
                <a:solidFill>
                  <a:srgbClr val="FF0000"/>
                </a:solidFill>
              </a:rPr>
              <a:t>Glycated proteins are important inducers of inflammation in </a:t>
            </a:r>
            <a:r>
              <a:rPr lang="en-GB" b="1" dirty="0" smtClean="0">
                <a:solidFill>
                  <a:srgbClr val="FF0000"/>
                </a:solidFill>
              </a:rPr>
              <a:t>T2D. </a:t>
            </a:r>
          </a:p>
          <a:p>
            <a:pPr marL="342900" indent="-342900" algn="just">
              <a:buFont typeface="+mj-lt"/>
              <a:buAutoNum type="arabicPeriod"/>
            </a:pPr>
            <a:endParaRPr lang="en-GB" b="1" dirty="0"/>
          </a:p>
          <a:p>
            <a:pPr marL="342900" indent="-342900" algn="just">
              <a:buFont typeface="+mj-lt"/>
              <a:buAutoNum type="arabicPeriod"/>
            </a:pPr>
            <a:r>
              <a:rPr lang="en-GB" b="1" dirty="0" smtClean="0">
                <a:solidFill>
                  <a:prstClr val="black"/>
                </a:solidFill>
              </a:rPr>
              <a:t>To determine </a:t>
            </a:r>
            <a:r>
              <a:rPr lang="en-GB" b="1" dirty="0" smtClean="0"/>
              <a:t>dTHP-1 </a:t>
            </a:r>
            <a:r>
              <a:rPr lang="en-GB" b="1" dirty="0"/>
              <a:t>Cell Viability </a:t>
            </a:r>
            <a:r>
              <a:rPr lang="en-GB" b="1" dirty="0" smtClean="0"/>
              <a:t>after treatment with </a:t>
            </a:r>
            <a:r>
              <a:rPr lang="en-GB" b="1" dirty="0"/>
              <a:t>Camel Milk </a:t>
            </a:r>
            <a:r>
              <a:rPr lang="en-GB" b="1" dirty="0" smtClean="0"/>
              <a:t>Lipids.</a:t>
            </a:r>
            <a:r>
              <a:rPr lang="en-GB" b="1" dirty="0" smtClean="0">
                <a:solidFill>
                  <a:prstClr val="black"/>
                </a:solidFill>
              </a:rPr>
              <a:t> </a:t>
            </a:r>
          </a:p>
          <a:p>
            <a:pPr marL="342900" indent="-342900" algn="just">
              <a:buFont typeface="+mj-lt"/>
              <a:buAutoNum type="arabicPeriod"/>
            </a:pPr>
            <a:endParaRPr lang="en-GB" b="1" dirty="0">
              <a:solidFill>
                <a:prstClr val="black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GB" b="1" dirty="0" smtClean="0">
                <a:solidFill>
                  <a:prstClr val="black"/>
                </a:solidFill>
              </a:rPr>
              <a:t>To </a:t>
            </a:r>
            <a:r>
              <a:rPr lang="en-GB" b="1" dirty="0" smtClean="0"/>
              <a:t>Determine if any modulation of macrophage    inflammation </a:t>
            </a:r>
            <a:r>
              <a:rPr lang="en-GB" b="1" dirty="0"/>
              <a:t>is associated with changes in macrophage polarization from proinflammatory M1 sub-type to the </a:t>
            </a:r>
            <a:r>
              <a:rPr lang="en-GB" b="1" dirty="0" smtClean="0"/>
              <a:t>antiinflammatory </a:t>
            </a:r>
            <a:r>
              <a:rPr lang="en-GB" b="1" dirty="0"/>
              <a:t>sub-type (M2</a:t>
            </a:r>
            <a:r>
              <a:rPr lang="en-GB" b="1" dirty="0" smtClean="0"/>
              <a:t>).</a:t>
            </a:r>
            <a:r>
              <a:rPr lang="en-GB" b="1" dirty="0">
                <a:solidFill>
                  <a:prstClr val="black"/>
                </a:solidFill>
              </a:rPr>
              <a:t> </a:t>
            </a:r>
            <a:endParaRPr lang="en-GB" b="1" dirty="0" smtClean="0">
              <a:solidFill>
                <a:prstClr val="black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GB" b="1" dirty="0">
              <a:latin typeface="Adobe Garamond Pro Bold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16632"/>
            <a:ext cx="2885926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1894"/>
            <a:ext cx="1800200" cy="622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99792" y="98072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dirty="0" smtClean="0">
                <a:solidFill>
                  <a:srgbClr val="FF0000"/>
                </a:solidFill>
              </a:rPr>
              <a:t>Study Aims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4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59" y="1196752"/>
            <a:ext cx="799288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6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r>
              <a:rPr lang="en-GB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  <a:p>
            <a:r>
              <a:rPr lang="en-GB" sz="3200" b="1" dirty="0" smtClean="0">
                <a:solidFill>
                  <a:srgbClr val="1F497D"/>
                </a:solidFill>
                <a:latin typeface="+mj-lt"/>
                <a:ea typeface="Calibri"/>
                <a:cs typeface="Times New Roman"/>
              </a:rPr>
              <a:t>Gas Chromatography – Mass Spectrometer </a:t>
            </a:r>
          </a:p>
          <a:p>
            <a:r>
              <a:rPr lang="en-GB" sz="3200" b="1" dirty="0" smtClean="0">
                <a:solidFill>
                  <a:srgbClr val="1F497D"/>
                </a:solidFill>
                <a:latin typeface="+mj-lt"/>
                <a:ea typeface="Calibri"/>
                <a:cs typeface="Times New Roman"/>
              </a:rPr>
              <a:t>(</a:t>
            </a:r>
            <a:r>
              <a:rPr lang="en-GB" sz="3200" b="1" dirty="0">
                <a:solidFill>
                  <a:srgbClr val="1F497D"/>
                </a:solidFill>
                <a:latin typeface="+mj-lt"/>
                <a:ea typeface="Calibri"/>
                <a:cs typeface="Times New Roman"/>
              </a:rPr>
              <a:t>GC-MS</a:t>
            </a:r>
            <a:r>
              <a:rPr lang="en-GB" sz="3200" b="1" dirty="0" smtClean="0">
                <a:solidFill>
                  <a:srgbClr val="1F497D"/>
                </a:solidFill>
                <a:latin typeface="+mj-lt"/>
                <a:ea typeface="Calibri"/>
                <a:cs typeface="Times New Roman"/>
              </a:rPr>
              <a:t>) analysis.</a:t>
            </a:r>
            <a:r>
              <a:rPr lang="en-GB" sz="3200" b="1" dirty="0">
                <a:solidFill>
                  <a:srgbClr val="4F81BD">
                    <a:lumMod val="75000"/>
                  </a:srgbClr>
                </a:solidFill>
                <a:latin typeface="+mj-lt"/>
                <a:ea typeface="+mj-ea"/>
                <a:cs typeface="+mj-cs"/>
              </a:rPr>
              <a:t/>
            </a:r>
            <a:br>
              <a:rPr lang="en-GB" sz="3200" b="1" dirty="0">
                <a:solidFill>
                  <a:srgbClr val="4F81BD">
                    <a:lumMod val="75000"/>
                  </a:srgbClr>
                </a:solidFill>
                <a:latin typeface="+mj-lt"/>
                <a:ea typeface="+mj-ea"/>
                <a:cs typeface="+mj-cs"/>
              </a:rPr>
            </a:br>
            <a:endParaRPr lang="en-GB" sz="3200" b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1879"/>
            <a:ext cx="288925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74452"/>
            <a:ext cx="1798637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8"/>
          <a:stretch/>
        </p:blipFill>
        <p:spPr bwMode="auto">
          <a:xfrm>
            <a:off x="1648386" y="3645024"/>
            <a:ext cx="5473701" cy="241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64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537122"/>
              </p:ext>
            </p:extLst>
          </p:nvPr>
        </p:nvGraphicFramePr>
        <p:xfrm>
          <a:off x="683568" y="2124113"/>
          <a:ext cx="7848872" cy="2575777"/>
        </p:xfrm>
        <a:graphic>
          <a:graphicData uri="http://schemas.openxmlformats.org/drawingml/2006/table">
            <a:tbl>
              <a:tblPr firstRow="1" firstCol="1" bandRow="1"/>
              <a:tblGrid>
                <a:gridCol w="30757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9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1816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010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Major</a:t>
                      </a: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 </a:t>
                      </a: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Saturated fatty</a:t>
                      </a: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 Acids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(% of Total Fatty Acids)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%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Major Unsaturated fatty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(% of Total F</a:t>
                      </a:r>
                      <a:r>
                        <a:rPr lang="en-GB" sz="1600" b="1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atty </a:t>
                      </a:r>
                      <a:r>
                        <a:rPr lang="en-GB" sz="1600" b="1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Acids)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%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4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 </a:t>
                      </a:r>
                      <a:endParaRPr lang="en-GB" sz="16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Palmitic acid  (C16:0)</a:t>
                      </a:r>
                      <a:endParaRPr lang="en-GB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err="1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Myristic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acid 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C14:0)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Stearic 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acid </a:t>
                      </a:r>
                      <a:r>
                        <a:rPr lang="en-US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en-US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C18:0)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GB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 </a:t>
                      </a:r>
                      <a:endParaRPr lang="en-GB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16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35.285</a:t>
                      </a:r>
                      <a:endParaRPr lang="en-GB" sz="16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OM" sz="1600" b="0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14.456</a:t>
                      </a:r>
                      <a:endParaRPr lang="en-GB" sz="16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OM" sz="1600" b="0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7.599</a:t>
                      </a:r>
                      <a:endParaRPr lang="en-GB" sz="16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400" b="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 </a:t>
                      </a:r>
                      <a:endParaRPr lang="en-GB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Oleic Acid  </a:t>
                      </a:r>
                      <a:r>
                        <a:rPr lang="pt-BR" sz="1600" b="1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(C18:1)</a:t>
                      </a:r>
                      <a:r>
                        <a:rPr lang="pt-BR" sz="1600" b="1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 </a:t>
                      </a:r>
                      <a:endParaRPr lang="pt-BR" sz="1600" b="1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Palmitoleic </a:t>
                      </a:r>
                      <a:r>
                        <a:rPr lang="pt-B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acid </a:t>
                      </a:r>
                      <a:r>
                        <a:rPr lang="pt-BR" sz="1600" b="1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 (</a:t>
                      </a:r>
                      <a:r>
                        <a:rPr lang="pt-BR" sz="1600" b="1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C16:1)</a:t>
                      </a:r>
                      <a:endParaRPr lang="en-GB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Linoleic acid</a:t>
                      </a:r>
                      <a:r>
                        <a:rPr lang="en-GB" sz="1600" b="1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GB" sz="16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(C18:2)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 </a:t>
                      </a:r>
                      <a:endParaRPr lang="en-GB" sz="14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OM" sz="1600" b="0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Calibri"/>
                        </a:rPr>
                        <a:t>18.997</a:t>
                      </a:r>
                      <a:endParaRPr lang="en-GB" sz="16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OM" sz="1600" b="0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13.658</a:t>
                      </a:r>
                      <a:endParaRPr lang="en-GB" sz="16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Calibri"/>
                        </a:rPr>
                        <a:t> </a:t>
                      </a:r>
                      <a:r>
                        <a:rPr lang="en-GB" sz="1600" b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11.283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Calibri"/>
                          <a:cs typeface="Calibri"/>
                        </a:rPr>
                        <a:t>  </a:t>
                      </a:r>
                      <a:endParaRPr lang="en-GB" sz="16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511" y="4797152"/>
            <a:ext cx="87849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 smtClean="0">
                <a:solidFill>
                  <a:srgbClr val="000000"/>
                </a:solidFill>
                <a:ea typeface="Calibri"/>
                <a:cs typeface="Times New Roman"/>
              </a:rPr>
              <a:t>Table 1</a:t>
            </a:r>
            <a:r>
              <a:rPr lang="en-GB" sz="1600" dirty="0">
                <a:solidFill>
                  <a:srgbClr val="000000"/>
                </a:solidFill>
                <a:ea typeface="Calibri"/>
                <a:cs typeface="Times New Roman"/>
              </a:rPr>
              <a:t>:</a:t>
            </a:r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 Total lipids were extracted </a:t>
            </a:r>
            <a:r>
              <a:rPr lang="en-GB" sz="1600" dirty="0">
                <a:solidFill>
                  <a:srgbClr val="000000"/>
                </a:solidFill>
                <a:ea typeface="Calibri"/>
                <a:cs typeface="Times New Roman"/>
              </a:rPr>
              <a:t>from pooled camel milk (</a:t>
            </a:r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n=7), using t</a:t>
            </a:r>
            <a:r>
              <a:rPr lang="en-GB" sz="1600" dirty="0" smtClean="0">
                <a:ea typeface="Calibri"/>
                <a:cs typeface="Times New Roman"/>
              </a:rPr>
              <a:t>he </a:t>
            </a:r>
            <a:r>
              <a:rPr lang="en-GB" sz="1600" i="1" dirty="0">
                <a:ea typeface="Calibri"/>
                <a:cs typeface="Times New Roman"/>
              </a:rPr>
              <a:t>Bligh and Dyer Standard (BDS)</a:t>
            </a:r>
            <a:r>
              <a:rPr lang="en-GB" sz="1600" dirty="0">
                <a:ea typeface="Calibri"/>
                <a:cs typeface="Times New Roman"/>
              </a:rPr>
              <a:t> </a:t>
            </a:r>
            <a:r>
              <a:rPr lang="en-GB" sz="1600" dirty="0" smtClean="0">
                <a:ea typeface="Calibri"/>
                <a:cs typeface="Times New Roman"/>
              </a:rPr>
              <a:t>method. Lipids were converted  to their </a:t>
            </a:r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en-GB" sz="1600" dirty="0">
                <a:solidFill>
                  <a:srgbClr val="000000"/>
                </a:solidFill>
                <a:ea typeface="Calibri"/>
                <a:cs typeface="Times New Roman"/>
              </a:rPr>
              <a:t>Fatty Acids Methyl Ester (</a:t>
            </a:r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FAME) and analysed using </a:t>
            </a:r>
            <a:r>
              <a:rPr lang="en-GB" sz="1600" dirty="0">
                <a:solidFill>
                  <a:srgbClr val="000000"/>
                </a:solidFill>
                <a:ea typeface="Calibri"/>
                <a:cs typeface="Times New Roman"/>
              </a:rPr>
              <a:t>Gas Chromatography –Mass Spectrometer (GC-MS</a:t>
            </a:r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).</a:t>
            </a:r>
          </a:p>
          <a:p>
            <a:pPr algn="just"/>
            <a:endParaRPr lang="en-GB" sz="16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algn="just"/>
            <a:r>
              <a:rPr lang="en-GB" sz="1600" dirty="0" smtClean="0">
                <a:solidFill>
                  <a:srgbClr val="000000"/>
                </a:solidFill>
                <a:ea typeface="Calibri"/>
                <a:cs typeface="Times New Roman"/>
              </a:rPr>
              <a:t> </a:t>
            </a:r>
            <a:r>
              <a:rPr lang="en-GB" sz="1600" b="1" i="1" dirty="0" smtClean="0">
                <a:ea typeface="Calibri"/>
                <a:cs typeface="Times New Roman"/>
              </a:rPr>
              <a:t>Over 50% </a:t>
            </a:r>
            <a:r>
              <a:rPr lang="en-GB" sz="1600" b="1" i="1" dirty="0">
                <a:ea typeface="Calibri"/>
                <a:cs typeface="Times New Roman"/>
              </a:rPr>
              <a:t>of the lipids identified were </a:t>
            </a:r>
            <a:r>
              <a:rPr lang="en-GB" sz="1600" b="1" i="1" dirty="0" smtClean="0">
                <a:ea typeface="Calibri"/>
                <a:cs typeface="Times New Roman"/>
              </a:rPr>
              <a:t>saturated, </a:t>
            </a:r>
            <a:r>
              <a:rPr lang="en-GB" sz="1600" b="1" i="1" dirty="0">
                <a:ea typeface="Calibri"/>
                <a:cs typeface="Times New Roman"/>
              </a:rPr>
              <a:t>with </a:t>
            </a:r>
            <a:r>
              <a:rPr lang="en-US" sz="1600" b="1" i="1" dirty="0" err="1">
                <a:solidFill>
                  <a:srgbClr val="000000"/>
                </a:solidFill>
                <a:ea typeface="Times New Roman"/>
              </a:rPr>
              <a:t>Palmitic</a:t>
            </a:r>
            <a:r>
              <a:rPr lang="en-US" sz="1600" b="1" i="1" dirty="0">
                <a:solidFill>
                  <a:srgbClr val="000000"/>
                </a:solidFill>
                <a:ea typeface="Times New Roman"/>
              </a:rPr>
              <a:t> acid </a:t>
            </a:r>
            <a:r>
              <a:rPr lang="en-US" sz="1600" b="1" i="1" dirty="0" smtClean="0">
                <a:solidFill>
                  <a:srgbClr val="000000"/>
                </a:solidFill>
                <a:ea typeface="Times New Roman"/>
              </a:rPr>
              <a:t>(</a:t>
            </a:r>
            <a:r>
              <a:rPr lang="en-US" sz="1600" b="1" i="1" dirty="0">
                <a:solidFill>
                  <a:srgbClr val="000000"/>
                </a:solidFill>
                <a:ea typeface="Times New Roman"/>
              </a:rPr>
              <a:t>C16:0) </a:t>
            </a:r>
            <a:r>
              <a:rPr lang="en-GB" sz="1600" b="1" i="1" dirty="0">
                <a:ea typeface="Calibri"/>
                <a:cs typeface="Times New Roman"/>
              </a:rPr>
              <a:t>and </a:t>
            </a:r>
            <a:r>
              <a:rPr lang="en-US" sz="1600" b="1" i="1" dirty="0" err="1">
                <a:solidFill>
                  <a:srgbClr val="000000"/>
                </a:solidFill>
                <a:ea typeface="Times New Roman"/>
              </a:rPr>
              <a:t>Myristic</a:t>
            </a:r>
            <a:r>
              <a:rPr lang="en-US" sz="1600" b="1" i="1" dirty="0">
                <a:solidFill>
                  <a:srgbClr val="000000"/>
                </a:solidFill>
                <a:ea typeface="Times New Roman"/>
              </a:rPr>
              <a:t> acid </a:t>
            </a:r>
            <a:r>
              <a:rPr lang="en-US" sz="1600" b="1" i="1" dirty="0" smtClean="0">
                <a:solidFill>
                  <a:srgbClr val="000000"/>
                </a:solidFill>
                <a:ea typeface="Times New Roman"/>
              </a:rPr>
              <a:t>(</a:t>
            </a:r>
            <a:r>
              <a:rPr lang="en-US" sz="1600" b="1" i="1" dirty="0">
                <a:solidFill>
                  <a:srgbClr val="000000"/>
                </a:solidFill>
                <a:ea typeface="Times New Roman"/>
              </a:rPr>
              <a:t>C14:0) </a:t>
            </a:r>
            <a:r>
              <a:rPr lang="en-GB" sz="1600" b="1" i="1" dirty="0">
                <a:ea typeface="Calibri"/>
                <a:cs typeface="Times New Roman"/>
              </a:rPr>
              <a:t>being the greatest </a:t>
            </a:r>
            <a:r>
              <a:rPr lang="en-GB" sz="1600" b="1" i="1" dirty="0" smtClean="0">
                <a:ea typeface="Calibri"/>
                <a:cs typeface="Times New Roman"/>
              </a:rPr>
              <a:t>proportion</a:t>
            </a:r>
            <a:r>
              <a:rPr lang="en-GB" sz="1600" i="1" dirty="0" smtClean="0">
                <a:ea typeface="Calibri"/>
                <a:cs typeface="Times New Roman"/>
              </a:rPr>
              <a:t>. </a:t>
            </a:r>
            <a:r>
              <a:rPr lang="en-GB" sz="1600" b="1" i="1" dirty="0" smtClean="0">
                <a:ea typeface="Calibri"/>
                <a:cs typeface="Times New Roman"/>
              </a:rPr>
              <a:t>Of the unsaturated fatty acids </a:t>
            </a:r>
            <a:r>
              <a:rPr lang="en-GB" sz="1600" b="1" i="1" dirty="0">
                <a:solidFill>
                  <a:srgbClr val="000000"/>
                </a:solidFill>
                <a:ea typeface="Times New Roman"/>
              </a:rPr>
              <a:t>Oleic Acid </a:t>
            </a:r>
            <a:r>
              <a:rPr lang="en-GB" sz="1600" b="1" i="1" dirty="0" smtClean="0">
                <a:solidFill>
                  <a:srgbClr val="000000"/>
                </a:solidFill>
                <a:ea typeface="Times New Roman"/>
              </a:rPr>
              <a:t>(18:1)</a:t>
            </a:r>
            <a:r>
              <a:rPr lang="en-GB" sz="1600" b="1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and </a:t>
            </a:r>
            <a:r>
              <a:rPr lang="en-GB" sz="1600" b="1" i="1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Palmitoleic</a:t>
            </a:r>
            <a:r>
              <a:rPr lang="en-GB" sz="1600" b="1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acid  were proportionally the greatest</a:t>
            </a:r>
            <a:endParaRPr lang="en-GB" b="1" i="1" dirty="0">
              <a:solidFill>
                <a:srgbClr val="FF0000"/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91" y="319768"/>
            <a:ext cx="2520280" cy="69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5910"/>
            <a:ext cx="1800200" cy="56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3568" y="1293116"/>
            <a:ext cx="892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ea typeface="Calibri"/>
                <a:cs typeface="Times New Roman"/>
              </a:rPr>
              <a:t>The Major Lipids Present in Omani Camel Milk Extract</a:t>
            </a:r>
          </a:p>
          <a:p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10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132856"/>
            <a:ext cx="741682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rgbClr val="FF0000"/>
                </a:solidFill>
              </a:rPr>
              <a:t/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>
                <a:solidFill>
                  <a:srgbClr val="FF0000"/>
                </a:solidFill>
              </a:rPr>
              <a:t/>
            </a:r>
            <a:br>
              <a:rPr lang="en-GB" b="1" dirty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rgbClr val="FF0000"/>
                </a:solidFill>
              </a:rPr>
              <a:t>RESULTS</a:t>
            </a: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 smtClean="0">
                <a:solidFill>
                  <a:schemeClr val="tx2"/>
                </a:solidFill>
              </a:rPr>
              <a:t>The effect of camel milk derived  lipids on dTHP-1 cell viability</a:t>
            </a:r>
            <a:br>
              <a:rPr lang="en-GB" b="1" dirty="0" smtClean="0">
                <a:solidFill>
                  <a:schemeClr val="tx2"/>
                </a:solidFill>
              </a:rPr>
            </a:b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1798637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6672"/>
            <a:ext cx="2524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17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268" y="1677645"/>
            <a:ext cx="355745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>
          <a:xfrm>
            <a:off x="4018735" y="2674921"/>
            <a:ext cx="648072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9843" y="4669076"/>
            <a:ext cx="854395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600" b="1" dirty="0" smtClean="0">
                <a:latin typeface="+mj-lt"/>
              </a:rPr>
              <a:t>Figure 1: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>
                <a:latin typeface="+mj-lt"/>
              </a:rPr>
              <a:t>(A) </a:t>
            </a:r>
            <a:r>
              <a:rPr lang="en-GB" sz="1600" dirty="0" smtClean="0">
                <a:latin typeface="+mj-lt"/>
              </a:rPr>
              <a:t>Immature </a:t>
            </a:r>
            <a:r>
              <a:rPr lang="en-GB" sz="1600" dirty="0" err="1" smtClean="0">
                <a:latin typeface="+mj-lt"/>
              </a:rPr>
              <a:t>Monocytic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dirty="0">
                <a:latin typeface="+mj-lt"/>
              </a:rPr>
              <a:t>THP-1 cells </a:t>
            </a:r>
            <a:r>
              <a:rPr lang="en-GB" sz="1600" dirty="0" smtClean="0">
                <a:latin typeface="+mj-lt"/>
              </a:rPr>
              <a:t>(No </a:t>
            </a:r>
            <a:r>
              <a:rPr lang="en-GB" sz="1600" dirty="0">
                <a:latin typeface="+mj-lt"/>
              </a:rPr>
              <a:t>PMA) </a:t>
            </a:r>
            <a:r>
              <a:rPr lang="en-GB" sz="1600" dirty="0" smtClean="0">
                <a:latin typeface="+mj-lt"/>
              </a:rPr>
              <a:t>undifferentiated</a:t>
            </a:r>
          </a:p>
          <a:p>
            <a:pPr algn="just"/>
            <a:r>
              <a:rPr lang="en-GB" sz="1600" dirty="0">
                <a:latin typeface="+mj-lt"/>
              </a:rPr>
              <a:t> </a:t>
            </a:r>
            <a:r>
              <a:rPr lang="en-GB" sz="1600" dirty="0" smtClean="0">
                <a:latin typeface="+mj-lt"/>
              </a:rPr>
              <a:t>                (</a:t>
            </a:r>
            <a:r>
              <a:rPr lang="en-GB" sz="1600" dirty="0">
                <a:latin typeface="+mj-lt"/>
              </a:rPr>
              <a:t>B) Differentiated cells (</a:t>
            </a:r>
            <a:r>
              <a:rPr lang="en-GB" sz="1600" dirty="0" smtClean="0">
                <a:latin typeface="+mj-lt"/>
              </a:rPr>
              <a:t>dTHP-1</a:t>
            </a:r>
            <a:r>
              <a:rPr lang="en-GB" sz="1600" dirty="0">
                <a:latin typeface="+mj-lt"/>
              </a:rPr>
              <a:t>) Macrophages (+PMA) incubation </a:t>
            </a:r>
            <a:r>
              <a:rPr lang="en-GB" sz="1600" dirty="0" smtClean="0">
                <a:latin typeface="+mj-lt"/>
              </a:rPr>
              <a:t>for 48hours.</a:t>
            </a:r>
          </a:p>
          <a:p>
            <a:pPr algn="just"/>
            <a:r>
              <a:rPr lang="en-GB" sz="1600" dirty="0">
                <a:latin typeface="+mj-lt"/>
              </a:rPr>
              <a:t>	</a:t>
            </a:r>
            <a:r>
              <a:rPr lang="en-GB" sz="1600" dirty="0" smtClean="0">
                <a:latin typeface="+mj-lt"/>
              </a:rPr>
              <a:t> </a:t>
            </a:r>
            <a:r>
              <a:rPr lang="en-GB" sz="1600" b="1" dirty="0" smtClean="0">
                <a:latin typeface="+mj-lt"/>
              </a:rPr>
              <a:t>NB adherence and pseudopodia (arrow)  </a:t>
            </a:r>
          </a:p>
          <a:p>
            <a:pPr algn="just"/>
            <a:r>
              <a:rPr lang="en-GB" sz="1600" dirty="0" smtClean="0">
                <a:latin typeface="+mj-lt"/>
              </a:rPr>
              <a:t>	x200 with Nikon U-200 attached to an inverted Leica microscope.</a:t>
            </a:r>
          </a:p>
          <a:p>
            <a:pPr algn="just"/>
            <a:endParaRPr lang="en-GB" sz="1600" dirty="0">
              <a:latin typeface="+mj-lt"/>
            </a:endParaRPr>
          </a:p>
          <a:p>
            <a:pPr algn="just"/>
            <a:r>
              <a:rPr lang="en-GB" sz="1600" b="1" dirty="0" smtClean="0">
                <a:latin typeface="+mj-lt"/>
              </a:rPr>
              <a:t>Differentiation of THP-1 cells was also confirmed by the expression of the CD36 receptor.</a:t>
            </a:r>
            <a:endParaRPr lang="en-GB" sz="1600" b="1" dirty="0">
              <a:latin typeface="+mj-lt"/>
            </a:endParaRPr>
          </a:p>
          <a:p>
            <a:pPr algn="just"/>
            <a:r>
              <a:rPr lang="en-GB" sz="1600" b="1" dirty="0" smtClean="0">
                <a:solidFill>
                  <a:srgbClr val="FF0000"/>
                </a:solidFill>
                <a:latin typeface="+mj-lt"/>
              </a:rPr>
              <a:t>PMA- </a:t>
            </a:r>
            <a:r>
              <a:rPr lang="en-GB" sz="1600" b="1" dirty="0" err="1">
                <a:solidFill>
                  <a:srgbClr val="FF0000"/>
                </a:solidFill>
                <a:latin typeface="+mj-lt"/>
              </a:rPr>
              <a:t>Phorbol</a:t>
            </a:r>
            <a:r>
              <a:rPr lang="en-GB" sz="1600" b="1" dirty="0">
                <a:solidFill>
                  <a:srgbClr val="FF0000"/>
                </a:solidFill>
                <a:latin typeface="+mj-lt"/>
              </a:rPr>
              <a:t> 12Myristate 13Acetate </a:t>
            </a:r>
            <a:r>
              <a:rPr lang="en-GB" sz="1600" b="1" dirty="0" smtClean="0">
                <a:solidFill>
                  <a:srgbClr val="FF0000"/>
                </a:solidFill>
                <a:latin typeface="+mj-lt"/>
              </a:rPr>
              <a:t>a PKC activator </a:t>
            </a:r>
            <a:endParaRPr lang="en-GB" sz="1600" b="1" dirty="0">
              <a:solidFill>
                <a:srgbClr val="FF0000"/>
              </a:solidFill>
              <a:latin typeface="+mj-lt"/>
            </a:endParaRPr>
          </a:p>
          <a:p>
            <a:endParaRPr lang="en-GB" sz="1600" dirty="0"/>
          </a:p>
        </p:txBody>
      </p:sp>
      <p:sp>
        <p:nvSpPr>
          <p:cNvPr id="4" name="Rectangle 3"/>
          <p:cNvSpPr/>
          <p:nvPr/>
        </p:nvSpPr>
        <p:spPr>
          <a:xfrm>
            <a:off x="611560" y="856720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THP-1 monocytes  were differentiated to dTHP-1  (macrophage like cells)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9842" y="1916832"/>
            <a:ext cx="41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96404" y="1922111"/>
            <a:ext cx="413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</a:t>
            </a:r>
            <a:endParaRPr lang="en-GB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021" y="236234"/>
            <a:ext cx="262731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92" y="236234"/>
            <a:ext cx="15430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4590853" y="3688674"/>
            <a:ext cx="1512168" cy="6480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220072" y="3573016"/>
            <a:ext cx="743373" cy="439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44" y="1677645"/>
            <a:ext cx="2878176" cy="2664296"/>
          </a:xfrm>
          <a:prstGeom prst="rect">
            <a:avLst/>
          </a:prstGeom>
          <a:noFill/>
          <a:ln w="25400">
            <a:solidFill>
              <a:schemeClr val="bg2">
                <a:alpha val="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82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067667190"/>
              </p:ext>
            </p:extLst>
          </p:nvPr>
        </p:nvGraphicFramePr>
        <p:xfrm>
          <a:off x="827584" y="1556792"/>
          <a:ext cx="7128792" cy="3753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11760" y="52292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30144" y="5195915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 smtClean="0"/>
              <a:t>Figure </a:t>
            </a:r>
            <a:r>
              <a:rPr lang="en-GB" sz="1600" b="1" dirty="0"/>
              <a:t>2</a:t>
            </a:r>
            <a:r>
              <a:rPr lang="en-GB" sz="1600" b="1" dirty="0" smtClean="0"/>
              <a:t>: </a:t>
            </a:r>
            <a:r>
              <a:rPr lang="en-GB" sz="1600" dirty="0" smtClean="0"/>
              <a:t>dTHP-1 </a:t>
            </a:r>
            <a:r>
              <a:rPr lang="en-GB" sz="1600" dirty="0"/>
              <a:t>cells incubated with total camel </a:t>
            </a:r>
            <a:r>
              <a:rPr lang="en-GB" sz="1600" dirty="0" smtClean="0"/>
              <a:t>lipids for </a:t>
            </a:r>
            <a:r>
              <a:rPr lang="en-GB" sz="1600" dirty="0"/>
              <a:t>6 hours and cell viability was </a:t>
            </a:r>
            <a:r>
              <a:rPr lang="en-GB" sz="1600" dirty="0" smtClean="0"/>
              <a:t>quantified using  the </a:t>
            </a:r>
            <a:r>
              <a:rPr lang="en-GB" sz="1600" dirty="0"/>
              <a:t>Cell-Titre </a:t>
            </a:r>
            <a:r>
              <a:rPr lang="en-GB" sz="1600" dirty="0" smtClean="0"/>
              <a:t>Blue® </a:t>
            </a:r>
            <a:r>
              <a:rPr lang="en-GB" sz="1600" dirty="0"/>
              <a:t>assay. </a:t>
            </a:r>
            <a:r>
              <a:rPr lang="en-GB" sz="1600" dirty="0" smtClean="0"/>
              <a:t> Results are the mean (±SD) of three experiments. </a:t>
            </a:r>
            <a:r>
              <a:rPr lang="en-GB" sz="1600" b="1" dirty="0" smtClean="0"/>
              <a:t>No </a:t>
            </a:r>
            <a:r>
              <a:rPr lang="en-GB" sz="1600" b="1" dirty="0"/>
              <a:t>significant difference in </a:t>
            </a:r>
            <a:r>
              <a:rPr lang="en-GB" sz="1600" b="1" dirty="0" smtClean="0"/>
              <a:t>cell viability </a:t>
            </a:r>
            <a:r>
              <a:rPr lang="en-GB" sz="1600" dirty="0" smtClean="0"/>
              <a:t>(p&lt;0.05; one-way ANOVA) was </a:t>
            </a:r>
            <a:r>
              <a:rPr lang="en-GB" sz="1600" dirty="0"/>
              <a:t>observed </a:t>
            </a:r>
            <a:r>
              <a:rPr lang="en-GB" sz="1600" dirty="0" smtClean="0"/>
              <a:t>with </a:t>
            </a:r>
            <a:r>
              <a:rPr lang="en-GB" sz="1600" dirty="0"/>
              <a:t>any of the </a:t>
            </a:r>
            <a:r>
              <a:rPr lang="en-GB" sz="1600" dirty="0" smtClean="0"/>
              <a:t>lipid concentrations.</a:t>
            </a:r>
          </a:p>
          <a:p>
            <a:pPr algn="just"/>
            <a:endParaRPr lang="en-GB" sz="1200" b="1" dirty="0" smtClean="0"/>
          </a:p>
          <a:p>
            <a:pPr algn="just"/>
            <a:r>
              <a:rPr lang="en-GB" sz="1200" b="1" dirty="0" smtClean="0"/>
              <a:t>The </a:t>
            </a:r>
            <a:r>
              <a:rPr lang="en-GB" sz="1200" b="1" dirty="0"/>
              <a:t>assay is based on the ability of living cells to convert a redox dye (resazurin) into a fluorescent end </a:t>
            </a:r>
            <a:r>
              <a:rPr lang="en-GB" sz="1200" b="1" dirty="0" smtClean="0"/>
              <a:t>product. </a:t>
            </a:r>
            <a:r>
              <a:rPr lang="en-GB" sz="1200" b="1" dirty="0"/>
              <a:t>Nonviable cells rapidly lose metabolic capacity and thus do not generate a fluorescent signal.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0" y="908720"/>
            <a:ext cx="7560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dTHP-1 Cell Viability Post-Treatment </a:t>
            </a:r>
          </a:p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with Camel Milk Lipids  </a:t>
            </a:r>
            <a:endParaRPr lang="en-GB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85238"/>
            <a:ext cx="281121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85" y="310664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445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276872"/>
            <a:ext cx="79928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rgbClr val="FF0000"/>
                </a:solidFill>
              </a:rPr>
              <a:t>RESULTS</a:t>
            </a:r>
            <a:br>
              <a:rPr lang="en-GB" b="1" dirty="0" smtClean="0">
                <a:solidFill>
                  <a:srgbClr val="FF0000"/>
                </a:solidFill>
              </a:rPr>
            </a:br>
            <a:r>
              <a:rPr lang="en-GB" b="1" dirty="0" smtClean="0">
                <a:solidFill>
                  <a:schemeClr val="tx2"/>
                </a:solidFill>
              </a:rPr>
              <a:t/>
            </a:r>
            <a:br>
              <a:rPr lang="en-GB" b="1" dirty="0" smtClean="0">
                <a:solidFill>
                  <a:schemeClr val="tx2"/>
                </a:solidFill>
              </a:rPr>
            </a:br>
            <a:r>
              <a:rPr lang="en-GB" b="1" dirty="0" smtClean="0">
                <a:solidFill>
                  <a:schemeClr val="tx2"/>
                </a:solidFill>
              </a:rPr>
              <a:t>The effect of camel milk derived  lipids on gBSA induced inflammatory cytokine secretion in dTHP-1 cells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0648"/>
            <a:ext cx="25241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535286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231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5355155"/>
            <a:ext cx="882480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600" b="1" dirty="0" smtClean="0"/>
              <a:t>Figure 3: </a:t>
            </a:r>
            <a:r>
              <a:rPr lang="en-GB" sz="1600" dirty="0" smtClean="0"/>
              <a:t>gBSA induced </a:t>
            </a:r>
            <a:r>
              <a:rPr lang="en-GB" sz="1600" b="1" dirty="0" smtClean="0"/>
              <a:t>TNFα and IL-1</a:t>
            </a:r>
            <a:r>
              <a:rPr lang="el-GR" sz="1600" b="1" dirty="0" smtClean="0"/>
              <a:t>β</a:t>
            </a:r>
            <a:r>
              <a:rPr lang="en-GB" sz="1600" b="1" dirty="0" smtClean="0"/>
              <a:t> secreted </a:t>
            </a:r>
            <a:r>
              <a:rPr lang="en-GB" sz="1600" dirty="0" smtClean="0"/>
              <a:t>by dTHP-1 macrophages </a:t>
            </a:r>
            <a:r>
              <a:rPr lang="en-GB" sz="1600" b="1" dirty="0" smtClean="0"/>
              <a:t>significantly decreased </a:t>
            </a:r>
            <a:r>
              <a:rPr lang="en-GB" sz="1600" dirty="0" smtClean="0"/>
              <a:t>after the </a:t>
            </a:r>
            <a:r>
              <a:rPr lang="en-GB" sz="1600" dirty="0"/>
              <a:t>cells </a:t>
            </a:r>
            <a:r>
              <a:rPr lang="en-GB" sz="1600" dirty="0" smtClean="0"/>
              <a:t>were pre-incubated </a:t>
            </a:r>
            <a:r>
              <a:rPr lang="en-GB" sz="1600" dirty="0"/>
              <a:t>for 6hrs, </a:t>
            </a:r>
            <a:r>
              <a:rPr lang="en-GB" sz="1600" dirty="0" smtClean="0"/>
              <a:t>and </a:t>
            </a:r>
            <a:r>
              <a:rPr lang="en-GB" sz="1600" dirty="0"/>
              <a:t>in </a:t>
            </a:r>
            <a:r>
              <a:rPr lang="en-GB" sz="1600" dirty="0" smtClean="0"/>
              <a:t>24hrs with total camel milk lipids (* Denotes a significant reduction in secretion p&lt;0.05</a:t>
            </a:r>
            <a:r>
              <a:rPr lang="en-GB" sz="1600" dirty="0"/>
              <a:t>; one-way ANOVA</a:t>
            </a:r>
            <a:r>
              <a:rPr lang="en-GB" sz="1600" dirty="0" smtClean="0"/>
              <a:t>).</a:t>
            </a:r>
          </a:p>
          <a:p>
            <a:pPr algn="just"/>
            <a:endParaRPr lang="en-GB" sz="1200" b="1" dirty="0" smtClean="0">
              <a:latin typeface="+mj-lt"/>
            </a:endParaRPr>
          </a:p>
          <a:p>
            <a:pPr algn="just"/>
            <a:r>
              <a:rPr lang="en-GB" sz="1600" b="1" i="1" dirty="0" smtClean="0">
                <a:latin typeface="+mj-lt"/>
              </a:rPr>
              <a:t>TNF-</a:t>
            </a:r>
            <a:r>
              <a:rPr lang="el-GR" sz="1600" b="1" i="1" dirty="0" smtClean="0">
                <a:latin typeface="+mj-lt"/>
              </a:rPr>
              <a:t>α</a:t>
            </a:r>
            <a:r>
              <a:rPr lang="en-GB" sz="1600" b="1" i="1" dirty="0" smtClean="0">
                <a:latin typeface="+mj-lt"/>
              </a:rPr>
              <a:t> and IL-1</a:t>
            </a:r>
            <a:r>
              <a:rPr lang="el-GR" sz="1600" b="1" i="1" dirty="0" smtClean="0">
                <a:latin typeface="+mj-lt"/>
              </a:rPr>
              <a:t>β</a:t>
            </a:r>
            <a:r>
              <a:rPr lang="en-GB" sz="1600" b="1" i="1" dirty="0" smtClean="0">
                <a:latin typeface="+mj-lt"/>
              </a:rPr>
              <a:t>-inflammatory cytokines important in the development of T2D and its complications</a:t>
            </a:r>
            <a:endParaRPr lang="en-GB" sz="1600" b="1" i="1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830" y="-152"/>
            <a:ext cx="856564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FF0000"/>
              </a:solidFill>
              <a:latin typeface="Adobe Garamond Pro Bold" pitchFamily="18" charset="0"/>
            </a:endParaRPr>
          </a:p>
          <a:p>
            <a:endParaRPr lang="en-GB" dirty="0">
              <a:solidFill>
                <a:srgbClr val="FF0000"/>
              </a:solidFill>
              <a:latin typeface="Adobe Garamond Pro Bold" pitchFamily="18" charset="0"/>
            </a:endParaRPr>
          </a:p>
          <a:p>
            <a:endParaRPr lang="en-GB" dirty="0">
              <a:solidFill>
                <a:srgbClr val="FF0000"/>
              </a:solidFill>
              <a:latin typeface="Adobe Garamond Pro Bold" pitchFamily="18" charset="0"/>
            </a:endParaRPr>
          </a:p>
          <a:p>
            <a:r>
              <a:rPr lang="en-GB" sz="2000" b="1" dirty="0" smtClean="0">
                <a:solidFill>
                  <a:srgbClr val="FF0000"/>
                </a:solidFill>
              </a:rPr>
              <a:t>Camel milk lipids significantly reduce </a:t>
            </a:r>
            <a:r>
              <a:rPr lang="en-GB" sz="2000" b="1" dirty="0">
                <a:solidFill>
                  <a:srgbClr val="FF0000"/>
                </a:solidFill>
              </a:rPr>
              <a:t>g-BSA induced TNF- </a:t>
            </a:r>
            <a:r>
              <a:rPr lang="el-GR" sz="2000" b="1" dirty="0" smtClean="0">
                <a:solidFill>
                  <a:srgbClr val="FF0000"/>
                </a:solidFill>
              </a:rPr>
              <a:t>α</a:t>
            </a:r>
            <a:r>
              <a:rPr lang="en-GB" sz="2000" b="1" dirty="0" smtClean="0">
                <a:solidFill>
                  <a:srgbClr val="FF0000"/>
                </a:solidFill>
              </a:rPr>
              <a:t> and IL-1</a:t>
            </a:r>
            <a:r>
              <a:rPr lang="el-GR" sz="2000" b="1" dirty="0" smtClean="0">
                <a:solidFill>
                  <a:srgbClr val="FF0000"/>
                </a:solidFill>
              </a:rPr>
              <a:t>β</a:t>
            </a:r>
            <a:r>
              <a:rPr lang="en-GB" sz="2000" b="1" dirty="0" smtClean="0">
                <a:solidFill>
                  <a:srgbClr val="FF0000"/>
                </a:solidFill>
              </a:rPr>
              <a:t> secretion in dTHP-1 cells </a:t>
            </a:r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8540"/>
            <a:ext cx="2627784" cy="622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03802"/>
            <a:ext cx="15430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109147"/>
              </p:ext>
            </p:extLst>
          </p:nvPr>
        </p:nvGraphicFramePr>
        <p:xfrm>
          <a:off x="107504" y="1538731"/>
          <a:ext cx="4282824" cy="3768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2987824" y="2036156"/>
            <a:ext cx="0" cy="7169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529188" y="177197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64171"/>
              </p:ext>
            </p:extLst>
          </p:nvPr>
        </p:nvGraphicFramePr>
        <p:xfrm>
          <a:off x="4652772" y="1628800"/>
          <a:ext cx="4383724" cy="3678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4" name="Straight Connector 23"/>
          <p:cNvCxnSpPr/>
          <p:nvPr/>
        </p:nvCxnSpPr>
        <p:spPr>
          <a:xfrm>
            <a:off x="6732240" y="2003847"/>
            <a:ext cx="627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68" name="Straight Connector 7167"/>
          <p:cNvCxnSpPr/>
          <p:nvPr/>
        </p:nvCxnSpPr>
        <p:spPr>
          <a:xfrm flipH="1">
            <a:off x="7359440" y="2003847"/>
            <a:ext cx="4146" cy="375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74" name="TextBox 7173"/>
          <p:cNvSpPr txBox="1"/>
          <p:nvPr/>
        </p:nvSpPr>
        <p:spPr>
          <a:xfrm>
            <a:off x="6812012" y="175801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2370634" y="2036156"/>
            <a:ext cx="61719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914222" y="2276872"/>
            <a:ext cx="6095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523801" y="2276872"/>
            <a:ext cx="0" cy="5760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73588" y="209220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98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3837" y="694392"/>
            <a:ext cx="8096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2400" b="1" dirty="0">
                <a:solidFill>
                  <a:srgbClr val="FF0000"/>
                </a:solidFill>
              </a:rPr>
              <a:t>Camel milk lipids significantly reduce </a:t>
            </a:r>
            <a:r>
              <a:rPr lang="en-GB" sz="2400" b="1" dirty="0" smtClean="0">
                <a:solidFill>
                  <a:srgbClr val="FF0000"/>
                </a:solidFill>
              </a:rPr>
              <a:t>gBSA </a:t>
            </a:r>
            <a:r>
              <a:rPr lang="en-GB" sz="2400" b="1" dirty="0">
                <a:solidFill>
                  <a:srgbClr val="FF0000"/>
                </a:solidFill>
              </a:rPr>
              <a:t>induced TNF- </a:t>
            </a:r>
            <a:r>
              <a:rPr lang="el-GR" sz="2400" b="1" dirty="0">
                <a:solidFill>
                  <a:srgbClr val="FF0000"/>
                </a:solidFill>
              </a:rPr>
              <a:t>α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dirty="0" smtClean="0">
              <a:solidFill>
                <a:srgbClr val="FF0000"/>
              </a:solidFill>
            </a:endParaRPr>
          </a:p>
          <a:p>
            <a:pPr lvl="0"/>
            <a:r>
              <a:rPr lang="en-GB" sz="2400" b="1" dirty="0" smtClean="0">
                <a:solidFill>
                  <a:srgbClr val="FF0000"/>
                </a:solidFill>
              </a:rPr>
              <a:t>secretion in human primary *(PBMC) cells 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838" y="5445224"/>
            <a:ext cx="8096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GB" sz="1600" b="1" dirty="0">
                <a:solidFill>
                  <a:prstClr val="black"/>
                </a:solidFill>
              </a:rPr>
              <a:t>Figure </a:t>
            </a:r>
            <a:r>
              <a:rPr lang="en-GB" sz="1600" b="1" dirty="0" smtClean="0">
                <a:solidFill>
                  <a:prstClr val="black"/>
                </a:solidFill>
              </a:rPr>
              <a:t>5: </a:t>
            </a:r>
            <a:r>
              <a:rPr lang="en-GB" sz="1600" dirty="0">
                <a:solidFill>
                  <a:prstClr val="black"/>
                </a:solidFill>
              </a:rPr>
              <a:t>gBSA induced </a:t>
            </a:r>
            <a:r>
              <a:rPr lang="en-GB" sz="1600" b="1" dirty="0">
                <a:solidFill>
                  <a:prstClr val="black"/>
                </a:solidFill>
              </a:rPr>
              <a:t>TNFα  </a:t>
            </a:r>
            <a:r>
              <a:rPr lang="en-GB" sz="1600" b="1" dirty="0" smtClean="0">
                <a:solidFill>
                  <a:prstClr val="black"/>
                </a:solidFill>
              </a:rPr>
              <a:t>secretion  </a:t>
            </a:r>
            <a:r>
              <a:rPr lang="en-GB" sz="1600" b="1" dirty="0">
                <a:solidFill>
                  <a:prstClr val="black"/>
                </a:solidFill>
              </a:rPr>
              <a:t>by </a:t>
            </a:r>
            <a:r>
              <a:rPr lang="en-GB" sz="1600" b="1" dirty="0" smtClean="0">
                <a:solidFill>
                  <a:prstClr val="black"/>
                </a:solidFill>
              </a:rPr>
              <a:t>PBMC significantly </a:t>
            </a:r>
            <a:r>
              <a:rPr lang="en-GB" sz="1600" b="1" dirty="0">
                <a:solidFill>
                  <a:prstClr val="black"/>
                </a:solidFill>
              </a:rPr>
              <a:t>decreased </a:t>
            </a:r>
            <a:r>
              <a:rPr lang="en-GB" sz="1600" dirty="0">
                <a:solidFill>
                  <a:prstClr val="black"/>
                </a:solidFill>
              </a:rPr>
              <a:t>after the cells </a:t>
            </a:r>
            <a:r>
              <a:rPr lang="en-GB" sz="1600" dirty="0" smtClean="0">
                <a:solidFill>
                  <a:prstClr val="black"/>
                </a:solidFill>
              </a:rPr>
              <a:t>were </a:t>
            </a:r>
            <a:r>
              <a:rPr lang="en-GB" sz="1600" dirty="0">
                <a:solidFill>
                  <a:prstClr val="black"/>
                </a:solidFill>
              </a:rPr>
              <a:t>pre-incubated for </a:t>
            </a:r>
            <a:r>
              <a:rPr lang="en-GB" sz="1600" dirty="0" smtClean="0">
                <a:solidFill>
                  <a:prstClr val="black"/>
                </a:solidFill>
              </a:rPr>
              <a:t>6hrs</a:t>
            </a:r>
            <a:r>
              <a:rPr lang="en-GB" sz="1600" dirty="0">
                <a:solidFill>
                  <a:prstClr val="black"/>
                </a:solidFill>
              </a:rPr>
              <a:t>, </a:t>
            </a:r>
            <a:r>
              <a:rPr lang="en-GB" sz="1600" dirty="0" smtClean="0">
                <a:solidFill>
                  <a:prstClr val="black"/>
                </a:solidFill>
              </a:rPr>
              <a:t>and </a:t>
            </a:r>
            <a:r>
              <a:rPr lang="en-GB" sz="1600" dirty="0">
                <a:solidFill>
                  <a:prstClr val="black"/>
                </a:solidFill>
              </a:rPr>
              <a:t>in 24hrs with </a:t>
            </a:r>
            <a:r>
              <a:rPr lang="en-GB" sz="1600" dirty="0" smtClean="0">
                <a:solidFill>
                  <a:prstClr val="black"/>
                </a:solidFill>
              </a:rPr>
              <a:t>camel </a:t>
            </a:r>
            <a:r>
              <a:rPr lang="en-GB" sz="1600" dirty="0">
                <a:solidFill>
                  <a:prstClr val="black"/>
                </a:solidFill>
              </a:rPr>
              <a:t>milk </a:t>
            </a:r>
            <a:r>
              <a:rPr lang="en-GB" sz="1600" dirty="0" smtClean="0">
                <a:solidFill>
                  <a:prstClr val="black"/>
                </a:solidFill>
              </a:rPr>
              <a:t>lipids. (* </a:t>
            </a:r>
            <a:r>
              <a:rPr lang="en-GB" sz="1600" dirty="0">
                <a:solidFill>
                  <a:prstClr val="black"/>
                </a:solidFill>
              </a:rPr>
              <a:t>Denotes a significant reduction in secretion p&lt;0.05; one-way ANOVA).</a:t>
            </a:r>
          </a:p>
          <a:p>
            <a:pPr lvl="0" algn="just"/>
            <a:endParaRPr lang="en-GB" sz="1600" dirty="0" smtClean="0">
              <a:solidFill>
                <a:prstClr val="black"/>
              </a:solidFill>
            </a:endParaRPr>
          </a:p>
          <a:p>
            <a:pPr lvl="0" algn="just"/>
            <a:r>
              <a:rPr lang="en-GB" sz="1400" b="1" i="1" dirty="0" smtClean="0">
                <a:solidFill>
                  <a:prstClr val="black"/>
                </a:solidFill>
              </a:rPr>
              <a:t>*PBMC /Human Peripheral Blood Mononuclear Cells</a:t>
            </a:r>
            <a:endParaRPr lang="en-GB" sz="1400" b="1" i="1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624"/>
            <a:ext cx="262731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166"/>
            <a:ext cx="15430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080607"/>
              </p:ext>
            </p:extLst>
          </p:nvPr>
        </p:nvGraphicFramePr>
        <p:xfrm>
          <a:off x="1475656" y="1824602"/>
          <a:ext cx="6408712" cy="362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5103508" y="2204864"/>
            <a:ext cx="11966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300192" y="2204864"/>
            <a:ext cx="0" cy="19778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84329" y="2020198"/>
            <a:ext cx="39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457651" y="3193792"/>
            <a:ext cx="11540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611746" y="3193792"/>
            <a:ext cx="0" cy="10801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42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5616450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 smtClean="0"/>
              <a:t>Figure 4</a:t>
            </a:r>
            <a:r>
              <a:rPr lang="en-GB" dirty="0" smtClean="0"/>
              <a:t>: </a:t>
            </a:r>
            <a:r>
              <a:rPr lang="en-GB" dirty="0"/>
              <a:t>dTHP-1 cells incubated </a:t>
            </a:r>
            <a:r>
              <a:rPr lang="en-GB" dirty="0" smtClean="0"/>
              <a:t>with respectively total,  saturated and un-saturated, camel milk lipids and stimulated with gBSA. The </a:t>
            </a:r>
            <a:r>
              <a:rPr lang="en-GB" b="1" dirty="0" smtClean="0">
                <a:solidFill>
                  <a:srgbClr val="FF0000"/>
                </a:solidFill>
              </a:rPr>
              <a:t>IL-1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smtClean="0">
                <a:solidFill>
                  <a:srgbClr val="FF0000"/>
                </a:solidFill>
              </a:rPr>
              <a:t>secreted was found to be significantly decreased by all three lipids with no significant difference in their effect </a:t>
            </a:r>
            <a:r>
              <a:rPr lang="en-GB" dirty="0" smtClean="0"/>
              <a:t>(p&lt;0.05 ANOVA,  Tukey’s pairwise analysis)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760474"/>
            <a:ext cx="847918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No significant difference in the effect of  Total, Saturated </a:t>
            </a:r>
            <a:r>
              <a:rPr lang="en-GB" sz="2000" b="1" dirty="0" smtClean="0">
                <a:solidFill>
                  <a:srgbClr val="FF0000"/>
                </a:solidFill>
              </a:rPr>
              <a:t>and</a:t>
            </a:r>
            <a:r>
              <a:rPr lang="en-GB" b="1" dirty="0" smtClean="0">
                <a:solidFill>
                  <a:srgbClr val="FF0000"/>
                </a:solidFill>
              </a:rPr>
              <a:t> Un-saturated camel milk </a:t>
            </a:r>
          </a:p>
          <a:p>
            <a:r>
              <a:rPr lang="en-GB" b="1" dirty="0" smtClean="0">
                <a:solidFill>
                  <a:srgbClr val="FF0000"/>
                </a:solidFill>
              </a:rPr>
              <a:t>lipids on IL1</a:t>
            </a:r>
            <a:r>
              <a:rPr lang="el-GR" b="1" dirty="0" smtClean="0">
                <a:solidFill>
                  <a:srgbClr val="FF0000"/>
                </a:solidFill>
              </a:rPr>
              <a:t>β</a:t>
            </a:r>
            <a:r>
              <a:rPr lang="en-GB" b="1" dirty="0" smtClean="0">
                <a:solidFill>
                  <a:srgbClr val="FF0000"/>
                </a:solidFill>
              </a:rPr>
              <a:t> secretion was observed.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01774"/>
            <a:ext cx="2627313" cy="62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405"/>
            <a:ext cx="15430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547218"/>
              </p:ext>
            </p:extLst>
          </p:nvPr>
        </p:nvGraphicFramePr>
        <p:xfrm>
          <a:off x="1171575" y="1276350"/>
          <a:ext cx="6800850" cy="4305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148064" y="2204864"/>
            <a:ext cx="22322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6176" y="19888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75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4"/>
            <a:ext cx="7920880" cy="36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1" y="155140"/>
            <a:ext cx="2808312" cy="648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5659"/>
            <a:ext cx="1800200" cy="537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84872" y="367173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  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2732" y="4941168"/>
            <a:ext cx="6671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abic Typesetting" pitchFamily="66" charset="-78"/>
              </a:rPr>
              <a:t>CD206</a:t>
            </a:r>
          </a:p>
          <a:p>
            <a:r>
              <a:rPr lang="en-GB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abic Typesetting" pitchFamily="66" charset="-78"/>
              </a:rPr>
              <a:t>CD163</a:t>
            </a:r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  <a:cs typeface="Arabic Typesetting" pitchFamily="66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76403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Figure 6: </a:t>
            </a:r>
            <a:r>
              <a:rPr lang="en-GB" dirty="0" smtClean="0"/>
              <a:t>Macrophages </a:t>
            </a:r>
            <a:r>
              <a:rPr lang="en-GB" b="1" dirty="0" smtClean="0"/>
              <a:t>switching to </a:t>
            </a:r>
            <a:r>
              <a:rPr lang="en-GB" b="1" dirty="0"/>
              <a:t>an </a:t>
            </a:r>
            <a:r>
              <a:rPr lang="en-GB" b="1" i="1" dirty="0"/>
              <a:t>anti-inflammatory</a:t>
            </a:r>
            <a:r>
              <a:rPr lang="en-GB" dirty="0"/>
              <a:t> </a:t>
            </a:r>
            <a:r>
              <a:rPr lang="en-GB" b="1" dirty="0"/>
              <a:t>M2 </a:t>
            </a:r>
            <a:r>
              <a:rPr lang="en-GB" b="1" dirty="0" smtClean="0"/>
              <a:t>phenotype</a:t>
            </a:r>
            <a:r>
              <a:rPr lang="en-GB" dirty="0" smtClean="0"/>
              <a:t>.</a:t>
            </a:r>
          </a:p>
          <a:p>
            <a:r>
              <a:rPr lang="en-GB" dirty="0" smtClean="0"/>
              <a:t>Increased M2 expression is regarded as beneficial in </a:t>
            </a:r>
            <a:r>
              <a:rPr lang="en-GB" dirty="0"/>
              <a:t>preventing the development </a:t>
            </a:r>
            <a:endParaRPr lang="en-GB" dirty="0" smtClean="0"/>
          </a:p>
          <a:p>
            <a:r>
              <a:rPr lang="en-GB" dirty="0" smtClean="0"/>
              <a:t>of inflammatory diseases such as T2D and atherosclerosis.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6341331" y="3630505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</a:rPr>
              <a:t>CD86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748" y="883551"/>
            <a:ext cx="925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Macrophages </a:t>
            </a:r>
            <a:r>
              <a:rPr lang="en-GB" sz="2000" b="1" dirty="0">
                <a:solidFill>
                  <a:srgbClr val="FF0000"/>
                </a:solidFill>
              </a:rPr>
              <a:t>are </a:t>
            </a:r>
            <a:r>
              <a:rPr lang="en-GB" sz="2000" b="1" dirty="0" smtClean="0">
                <a:solidFill>
                  <a:srgbClr val="FF0000"/>
                </a:solidFill>
              </a:rPr>
              <a:t>highly plastic cells with two major subtypes- M1 and M2.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THP-1 </a:t>
            </a:r>
            <a:r>
              <a:rPr lang="en-GB" sz="2000" b="1" dirty="0">
                <a:solidFill>
                  <a:srgbClr val="FF0000"/>
                </a:solidFill>
              </a:rPr>
              <a:t>Monocytes </a:t>
            </a:r>
            <a:r>
              <a:rPr lang="en-GB" sz="2000" b="1" dirty="0" smtClean="0">
                <a:solidFill>
                  <a:srgbClr val="FF0000"/>
                </a:solidFill>
              </a:rPr>
              <a:t>can be polarized into M1 and M2 forms.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2732" y="5405293"/>
            <a:ext cx="954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CD86 M2b</a:t>
            </a:r>
            <a:endParaRPr lang="en-GB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41331" y="4697407"/>
            <a:ext cx="1903077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tx2"/>
                </a:solidFill>
              </a:rPr>
              <a:t>Regulate inflammation:</a:t>
            </a:r>
          </a:p>
          <a:p>
            <a:r>
              <a:rPr lang="en-GB" sz="1200" b="1" dirty="0" smtClean="0">
                <a:solidFill>
                  <a:schemeClr val="tx2"/>
                </a:solidFill>
              </a:rPr>
              <a:t>IL-10     CD86 (M1-M2b)</a:t>
            </a:r>
          </a:p>
          <a:p>
            <a:r>
              <a:rPr lang="en-GB" sz="1200" b="1" dirty="0">
                <a:solidFill>
                  <a:schemeClr val="tx2"/>
                </a:solidFill>
              </a:rPr>
              <a:t> </a:t>
            </a:r>
            <a:r>
              <a:rPr lang="en-GB" sz="1200" b="1" dirty="0" smtClean="0">
                <a:solidFill>
                  <a:schemeClr val="tx2"/>
                </a:solidFill>
              </a:rPr>
              <a:t>              CD163</a:t>
            </a:r>
          </a:p>
          <a:p>
            <a:r>
              <a:rPr lang="en-GB" sz="1200" b="1" dirty="0">
                <a:solidFill>
                  <a:schemeClr val="tx2"/>
                </a:solidFill>
              </a:rPr>
              <a:t> </a:t>
            </a:r>
            <a:r>
              <a:rPr lang="en-GB" sz="1200" b="1" dirty="0" smtClean="0">
                <a:solidFill>
                  <a:schemeClr val="tx2"/>
                </a:solidFill>
              </a:rPr>
              <a:t>               CD206</a:t>
            </a:r>
          </a:p>
          <a:p>
            <a:endParaRPr lang="en-GB" sz="12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23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5" y="1268760"/>
            <a:ext cx="936104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latin typeface="+mj-lt"/>
              </a:rPr>
              <a:t>Given that Camel Milk Lipids </a:t>
            </a:r>
            <a:r>
              <a:rPr lang="en-GB" sz="2400" b="1" dirty="0">
                <a:latin typeface="+mj-lt"/>
              </a:rPr>
              <a:t>significantly down </a:t>
            </a:r>
            <a:r>
              <a:rPr lang="en-GB" sz="2400" b="1" dirty="0" smtClean="0">
                <a:latin typeface="+mj-lt"/>
              </a:rPr>
              <a:t>regulated </a:t>
            </a:r>
            <a:r>
              <a:rPr lang="en-GB" sz="2400" b="1" dirty="0">
                <a:latin typeface="+mj-lt"/>
              </a:rPr>
              <a:t>gBSA induced TNF-α and IL-1β secretion in dTHP-1 </a:t>
            </a:r>
            <a:r>
              <a:rPr lang="en-GB" sz="2400" b="1" dirty="0" smtClean="0">
                <a:latin typeface="+mj-lt"/>
              </a:rPr>
              <a:t>cells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rgbClr val="FF0000"/>
                </a:solidFill>
              </a:rPr>
              <a:t>We hypothesised : Do these lipids impact on macrophage polarization? In particular  towards the M2 phenotype ?</a:t>
            </a:r>
            <a:endParaRPr lang="en-GB" sz="2400" b="1" dirty="0">
              <a:solidFill>
                <a:srgbClr val="FF0000"/>
              </a:solidFill>
            </a:endParaRPr>
          </a:p>
          <a:p>
            <a:endParaRPr lang="en-GB" sz="2400" b="1" dirty="0" smtClean="0">
              <a:latin typeface="+mj-lt"/>
            </a:endParaRPr>
          </a:p>
          <a:p>
            <a:endParaRPr lang="en-GB" sz="2400" b="1" dirty="0">
              <a:latin typeface="+mj-lt"/>
            </a:endParaRPr>
          </a:p>
          <a:p>
            <a:endParaRPr lang="en-GB" sz="2400" dirty="0"/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</a:t>
            </a:r>
            <a:endParaRPr lang="en-GB" sz="28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865" y="3717032"/>
            <a:ext cx="2949641" cy="2104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726815" y="602128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Camel lipids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6633"/>
            <a:ext cx="259519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29" y="336057"/>
            <a:ext cx="1635621" cy="500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22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3648" y="2060848"/>
            <a:ext cx="54240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GB" sz="4000" b="1" i="1" dirty="0" smtClean="0">
                <a:solidFill>
                  <a:srgbClr val="FF0000"/>
                </a:solidFill>
              </a:rPr>
              <a:t>RESULTS</a:t>
            </a:r>
          </a:p>
          <a:p>
            <a:pPr lvl="0" algn="just"/>
            <a:endParaRPr lang="en-GB" sz="4000" b="1" i="1" dirty="0" smtClean="0">
              <a:solidFill>
                <a:srgbClr val="FF0000"/>
              </a:solidFill>
            </a:endParaRPr>
          </a:p>
          <a:p>
            <a:pPr lvl="0" algn="just"/>
            <a:r>
              <a:rPr lang="en-GB" sz="4000" b="1" i="1" dirty="0" smtClean="0">
                <a:solidFill>
                  <a:schemeClr val="tx2"/>
                </a:solidFill>
              </a:rPr>
              <a:t>Flow </a:t>
            </a:r>
            <a:r>
              <a:rPr lang="en-GB" sz="4000" b="1" i="1" dirty="0">
                <a:solidFill>
                  <a:schemeClr val="tx2"/>
                </a:solidFill>
              </a:rPr>
              <a:t>– Cytometry </a:t>
            </a:r>
            <a:endParaRPr lang="en-GB" sz="4000" b="1" i="1" dirty="0" smtClean="0">
              <a:solidFill>
                <a:schemeClr val="tx2"/>
              </a:solidFill>
            </a:endParaRPr>
          </a:p>
          <a:p>
            <a:pPr lvl="0" algn="just"/>
            <a:r>
              <a:rPr lang="en-GB" sz="4000" b="1" i="1" dirty="0" smtClean="0">
                <a:solidFill>
                  <a:schemeClr val="tx2"/>
                </a:solidFill>
              </a:rPr>
              <a:t>and </a:t>
            </a:r>
            <a:r>
              <a:rPr lang="en-GB" sz="4000" b="1" i="1" dirty="0">
                <a:solidFill>
                  <a:schemeClr val="tx2"/>
                </a:solidFill>
              </a:rPr>
              <a:t>Real-Time PCR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48680"/>
            <a:ext cx="25908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60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5157192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Figure 7: </a:t>
            </a:r>
            <a:r>
              <a:rPr lang="en-GB" sz="1600" dirty="0" smtClean="0"/>
              <a:t>dTHP-1 </a:t>
            </a:r>
            <a:r>
              <a:rPr lang="en-GB" sz="1600" dirty="0">
                <a:solidFill>
                  <a:prstClr val="black"/>
                </a:solidFill>
              </a:rPr>
              <a:t>Macrophages </a:t>
            </a:r>
            <a:r>
              <a:rPr lang="en-GB" sz="1600" dirty="0"/>
              <a:t>cells incubated for 72hrs, </a:t>
            </a:r>
            <a:r>
              <a:rPr lang="en-GB" sz="1600" b="1" dirty="0" smtClean="0"/>
              <a:t>(M2</a:t>
            </a:r>
            <a:r>
              <a:rPr lang="en-GB" sz="1600" b="1" dirty="0"/>
              <a:t>) </a:t>
            </a:r>
            <a:r>
              <a:rPr lang="en-GB" sz="1600" b="1" dirty="0" smtClean="0"/>
              <a:t>marker CD163 </a:t>
            </a:r>
            <a:r>
              <a:rPr lang="en-GB" sz="1600" b="1" dirty="0"/>
              <a:t>highly expressed  </a:t>
            </a:r>
            <a:r>
              <a:rPr lang="en-GB" sz="1600" dirty="0" smtClean="0"/>
              <a:t>when </a:t>
            </a:r>
            <a:r>
              <a:rPr lang="en-GB" sz="1600" dirty="0"/>
              <a:t>the lipids combined with </a:t>
            </a:r>
            <a:r>
              <a:rPr lang="en-GB" sz="1600" dirty="0" smtClean="0"/>
              <a:t>inflammatory </a:t>
            </a:r>
            <a:r>
              <a:rPr lang="en-GB" sz="1600" dirty="0"/>
              <a:t>stimulus </a:t>
            </a:r>
            <a:r>
              <a:rPr lang="en-GB" sz="1600" dirty="0" smtClean="0"/>
              <a:t> (gBSA). * denotes </a:t>
            </a:r>
            <a:r>
              <a:rPr lang="en-GB" sz="1600" dirty="0"/>
              <a:t>a significant result </a:t>
            </a:r>
            <a:r>
              <a:rPr lang="en-GB" sz="1600" dirty="0" smtClean="0"/>
              <a:t>(p&lt;0.05 </a:t>
            </a:r>
            <a:r>
              <a:rPr lang="en-GB" sz="1600" dirty="0"/>
              <a:t>one-way ANOVA</a:t>
            </a:r>
            <a:r>
              <a:rPr lang="en-GB" sz="1600" dirty="0" smtClean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548" y="1082130"/>
            <a:ext cx="84969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The expression of the M2 </a:t>
            </a:r>
            <a:r>
              <a:rPr lang="en-GB" sz="2400" b="1" dirty="0">
                <a:solidFill>
                  <a:srgbClr val="FF0000"/>
                </a:solidFill>
              </a:rPr>
              <a:t>marker </a:t>
            </a:r>
            <a:r>
              <a:rPr lang="en-GB" sz="2400" b="1" dirty="0" smtClean="0">
                <a:solidFill>
                  <a:srgbClr val="FF0000"/>
                </a:solidFill>
              </a:rPr>
              <a:t>CD163 was up-regulated by</a:t>
            </a:r>
          </a:p>
          <a:p>
            <a:r>
              <a:rPr lang="en-GB" sz="2400" b="1" dirty="0" smtClean="0">
                <a:solidFill>
                  <a:srgbClr val="FF0000"/>
                </a:solidFill>
              </a:rPr>
              <a:t>      gBSA and total lipids.</a:t>
            </a:r>
            <a:endParaRPr lang="en-GB" sz="2400" b="1" i="1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34014"/>
            <a:ext cx="2595191" cy="66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3636"/>
            <a:ext cx="15430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042238"/>
              </p:ext>
            </p:extLst>
          </p:nvPr>
        </p:nvGraphicFramePr>
        <p:xfrm>
          <a:off x="1475656" y="1982592"/>
          <a:ext cx="5454352" cy="317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614198" y="21458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573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76470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2400" b="1" dirty="0" smtClean="0">
                <a:solidFill>
                  <a:srgbClr val="FF0000"/>
                </a:solidFill>
              </a:rPr>
              <a:t>M1 marker CD86 and the M2 markers Cd163 and CD206 </a:t>
            </a:r>
          </a:p>
          <a:p>
            <a:pPr lvl="0" algn="ctr"/>
            <a:r>
              <a:rPr lang="en-GB" sz="2400" b="1" dirty="0" smtClean="0">
                <a:solidFill>
                  <a:srgbClr val="FF0000"/>
                </a:solidFill>
              </a:rPr>
              <a:t>gene expression.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650" y="5438775"/>
            <a:ext cx="8496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b="1" dirty="0">
                <a:solidFill>
                  <a:prstClr val="black"/>
                </a:solidFill>
              </a:rPr>
              <a:t>Figure 8.</a:t>
            </a:r>
            <a:r>
              <a:rPr lang="en-GB" dirty="0">
                <a:solidFill>
                  <a:prstClr val="black"/>
                </a:solidFill>
              </a:rPr>
              <a:t> </a:t>
            </a:r>
            <a:r>
              <a:rPr lang="en-GB" dirty="0" smtClean="0">
                <a:solidFill>
                  <a:prstClr val="black"/>
                </a:solidFill>
              </a:rPr>
              <a:t>Camel milk derived </a:t>
            </a:r>
            <a:r>
              <a:rPr lang="en-GB" dirty="0">
                <a:solidFill>
                  <a:prstClr val="black"/>
                </a:solidFill>
              </a:rPr>
              <a:t>lipids </a:t>
            </a:r>
            <a:r>
              <a:rPr lang="en-GB" dirty="0" smtClean="0">
                <a:solidFill>
                  <a:prstClr val="black"/>
                </a:solidFill>
              </a:rPr>
              <a:t>alone significantly enhanced gene expression of the </a:t>
            </a:r>
            <a:r>
              <a:rPr lang="en-GB" b="1" dirty="0">
                <a:solidFill>
                  <a:prstClr val="black"/>
                </a:solidFill>
              </a:rPr>
              <a:t>M2 </a:t>
            </a:r>
            <a:r>
              <a:rPr lang="en-GB" b="1" dirty="0" smtClean="0">
                <a:solidFill>
                  <a:prstClr val="black"/>
                </a:solidFill>
              </a:rPr>
              <a:t>markers CD163 </a:t>
            </a:r>
            <a:r>
              <a:rPr lang="en-GB" b="1" dirty="0">
                <a:solidFill>
                  <a:prstClr val="black"/>
                </a:solidFill>
              </a:rPr>
              <a:t>and </a:t>
            </a:r>
            <a:r>
              <a:rPr lang="en-GB" b="1" dirty="0" smtClean="0">
                <a:solidFill>
                  <a:prstClr val="black"/>
                </a:solidFill>
              </a:rPr>
              <a:t>CD206</a:t>
            </a:r>
            <a:r>
              <a:rPr lang="en-GB" dirty="0" smtClean="0">
                <a:solidFill>
                  <a:prstClr val="black"/>
                </a:solidFill>
              </a:rPr>
              <a:t>. However, the lipids on their own also enhanced expression of the traditional M1 marker CD86 </a:t>
            </a:r>
            <a:r>
              <a:rPr lang="en-GB" dirty="0">
                <a:solidFill>
                  <a:prstClr val="black"/>
                </a:solidFill>
              </a:rPr>
              <a:t>in </a:t>
            </a:r>
            <a:r>
              <a:rPr lang="en-GB" dirty="0" smtClean="0">
                <a:solidFill>
                  <a:prstClr val="black"/>
                </a:solidFill>
              </a:rPr>
              <a:t>d-THP1 cells.</a:t>
            </a:r>
          </a:p>
          <a:p>
            <a:pPr lvl="0"/>
            <a:r>
              <a:rPr lang="en-GB" b="1" dirty="0" smtClean="0">
                <a:solidFill>
                  <a:srgbClr val="FF0000"/>
                </a:solidFill>
              </a:rPr>
              <a:t>This results is suggestive of the M2b phenotype of M2 Macrophages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2241"/>
            <a:ext cx="19748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4953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232030"/>
              </p:ext>
            </p:extLst>
          </p:nvPr>
        </p:nvGraphicFramePr>
        <p:xfrm>
          <a:off x="1331640" y="1419225"/>
          <a:ext cx="6581775" cy="4019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96992" y="324433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55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4341" y="1122220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srgbClr val="FF0000"/>
                </a:solidFill>
              </a:rPr>
              <a:t>Camel milk lipids stimulate the gene expression of Interleukin-10 (IL-10)</a:t>
            </a:r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5478565"/>
            <a:ext cx="85067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Figure 9. </a:t>
            </a:r>
            <a:r>
              <a:rPr lang="en-GB" sz="1600" dirty="0">
                <a:solidFill>
                  <a:prstClr val="black"/>
                </a:solidFill>
              </a:rPr>
              <a:t>Camel milk derived lipids </a:t>
            </a:r>
            <a:r>
              <a:rPr lang="en-GB" sz="1600" dirty="0" smtClean="0">
                <a:solidFill>
                  <a:prstClr val="black"/>
                </a:solidFill>
              </a:rPr>
              <a:t>i</a:t>
            </a:r>
            <a:r>
              <a:rPr lang="en-GB" sz="1600" dirty="0" smtClean="0"/>
              <a:t>(100µg/ml) i</a:t>
            </a:r>
            <a:r>
              <a:rPr lang="en-GB" sz="1600" dirty="0" smtClean="0">
                <a:solidFill>
                  <a:prstClr val="black"/>
                </a:solidFill>
              </a:rPr>
              <a:t>nduced </a:t>
            </a:r>
            <a:r>
              <a:rPr lang="en-GB" sz="1600" b="1" dirty="0" smtClean="0">
                <a:solidFill>
                  <a:prstClr val="black"/>
                </a:solidFill>
              </a:rPr>
              <a:t>significant (</a:t>
            </a:r>
            <a:r>
              <a:rPr lang="en-GB" sz="1600" b="1" dirty="0" smtClean="0"/>
              <a:t>IL-10) expression </a:t>
            </a:r>
            <a:r>
              <a:rPr lang="en-GB" sz="1600" dirty="0" smtClean="0"/>
              <a:t>in dTHP-1 cells and enhanced gBSA induced expression of IL-10</a:t>
            </a:r>
          </a:p>
          <a:p>
            <a:endParaRPr lang="en-GB" sz="800" i="1" dirty="0"/>
          </a:p>
          <a:p>
            <a:r>
              <a:rPr lang="en-GB" sz="800" i="1" dirty="0" smtClean="0"/>
              <a:t>Ouyang </a:t>
            </a:r>
            <a:r>
              <a:rPr lang="en-GB" sz="800" i="1" dirty="0"/>
              <a:t>W1, </a:t>
            </a:r>
            <a:r>
              <a:rPr lang="en-GB" sz="800" i="1" dirty="0" err="1"/>
              <a:t>Rutz</a:t>
            </a:r>
            <a:r>
              <a:rPr lang="en-GB" sz="800" i="1" dirty="0"/>
              <a:t> S, </a:t>
            </a:r>
            <a:r>
              <a:rPr lang="en-GB" sz="800" i="1" dirty="0" err="1"/>
              <a:t>Crellin</a:t>
            </a:r>
            <a:r>
              <a:rPr lang="en-GB" sz="800" i="1" dirty="0"/>
              <a:t> NK, Valdez PA, </a:t>
            </a:r>
            <a:r>
              <a:rPr lang="en-GB" sz="800" i="1" dirty="0" err="1"/>
              <a:t>Hymowitz</a:t>
            </a:r>
            <a:r>
              <a:rPr lang="en-GB" sz="800" i="1" dirty="0"/>
              <a:t> SG </a:t>
            </a:r>
            <a:r>
              <a:rPr lang="en-GB" sz="800" i="1" dirty="0" err="1"/>
              <a:t>Annu</a:t>
            </a:r>
            <a:r>
              <a:rPr lang="en-GB" sz="800" i="1" dirty="0"/>
              <a:t> Rev </a:t>
            </a:r>
            <a:r>
              <a:rPr lang="en-GB" sz="800" i="1" dirty="0" err="1"/>
              <a:t>Immunol</a:t>
            </a:r>
            <a:r>
              <a:rPr lang="en-GB" sz="800" i="1" dirty="0"/>
              <a:t>. 2011;29:71-109. </a:t>
            </a:r>
            <a:r>
              <a:rPr lang="en-GB" sz="800" i="1" dirty="0" err="1"/>
              <a:t>doi</a:t>
            </a:r>
            <a:r>
              <a:rPr lang="en-GB" sz="800" i="1" dirty="0"/>
              <a:t>: 10.1146/annurev-immunol-031210-101312.</a:t>
            </a:r>
          </a:p>
          <a:p>
            <a:r>
              <a:rPr lang="en-GB" sz="800" i="1" dirty="0"/>
              <a:t>Regulation and functions of the IL-10 family of cytokines in inflammation and disease.</a:t>
            </a:r>
          </a:p>
          <a:p>
            <a:r>
              <a:rPr lang="en-GB" sz="800" i="1" dirty="0" smtClean="0"/>
              <a:t>.</a:t>
            </a:r>
            <a:endParaRPr lang="en-GB" sz="800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41" y="354761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5347"/>
            <a:ext cx="1976884" cy="65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672358"/>
              </p:ext>
            </p:extLst>
          </p:nvPr>
        </p:nvGraphicFramePr>
        <p:xfrm>
          <a:off x="1691680" y="1636728"/>
          <a:ext cx="5338621" cy="3803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15816" y="1808041"/>
            <a:ext cx="626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Vrinda"/>
                <a:cs typeface="Vrinda"/>
              </a:rPr>
              <a:t> </a:t>
            </a:r>
            <a:r>
              <a:rPr lang="en-GB" dirty="0" smtClean="0">
                <a:latin typeface="Vrinda"/>
                <a:cs typeface="Vrinda"/>
              </a:rPr>
              <a:t>*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50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980728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GB" sz="4000" b="1" dirty="0" smtClean="0">
              <a:solidFill>
                <a:srgbClr val="FF0000"/>
              </a:solidFill>
            </a:endParaRPr>
          </a:p>
          <a:p>
            <a:pPr lvl="0" algn="ctr"/>
            <a:r>
              <a:rPr lang="en-GB" sz="4000" b="1" dirty="0" smtClean="0">
                <a:solidFill>
                  <a:srgbClr val="FF0000"/>
                </a:solidFill>
              </a:rPr>
              <a:t>SUMMARY 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1988840"/>
            <a:ext cx="70567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32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just"/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The </a:t>
            </a:r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>significant induction of CD86 together with an increased </a:t>
            </a:r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IL-10 </a:t>
            </a:r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>is </a:t>
            </a:r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suggestive </a:t>
            </a:r>
            <a:r>
              <a:rPr lang="en-GB" sz="3200" b="1" dirty="0">
                <a:solidFill>
                  <a:prstClr val="black"/>
                </a:solidFill>
                <a:ea typeface="+mj-ea"/>
                <a:cs typeface="+mj-cs"/>
              </a:rPr>
              <a:t>that camel milk lipids can induce a beneficial M2b sub-type in dTHP-1 </a:t>
            </a:r>
            <a:r>
              <a:rPr lang="en-GB" sz="3200" b="1" dirty="0" smtClean="0">
                <a:solidFill>
                  <a:prstClr val="black"/>
                </a:solidFill>
                <a:ea typeface="+mj-ea"/>
                <a:cs typeface="+mj-cs"/>
              </a:rPr>
              <a:t>cells.</a:t>
            </a:r>
            <a:endParaRPr lang="en-GB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2656"/>
            <a:ext cx="25908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24756"/>
            <a:ext cx="1798637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154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51520" y="620688"/>
                <a:ext cx="8712968" cy="56630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endParaRPr lang="en-GB" dirty="0">
                  <a:solidFill>
                    <a:srgbClr val="FF0000"/>
                  </a:solidFill>
                  <a:latin typeface="Adobe Garamond Pro Bold" pitchFamily="18" charset="0"/>
                </a:endParaRPr>
              </a:p>
              <a:p>
                <a:endParaRPr lang="en-GB" dirty="0">
                  <a:solidFill>
                    <a:srgbClr val="FF0000"/>
                  </a:solidFill>
                  <a:latin typeface="Adobe Garamond Pro Bold" pitchFamily="18" charset="0"/>
                </a:endParaRPr>
              </a:p>
              <a:p>
                <a:pPr algn="ctr"/>
                <a:r>
                  <a:rPr lang="en-GB" sz="2800" b="1" dirty="0" smtClean="0">
                    <a:solidFill>
                      <a:srgbClr val="FF0000"/>
                    </a:solidFill>
                  </a:rPr>
                  <a:t>Conclusion</a:t>
                </a:r>
                <a:endParaRPr lang="en-GB" dirty="0">
                  <a:solidFill>
                    <a:srgbClr val="FF0000"/>
                  </a:solidFill>
                  <a:latin typeface="Adobe Garamond Pro Bold" pitchFamily="18" charset="0"/>
                </a:endParaRPr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sz="2000" b="1" dirty="0"/>
                  <a:t>Camel </a:t>
                </a:r>
                <a:r>
                  <a:rPr lang="en-GB" sz="2000" b="1" dirty="0" smtClean="0"/>
                  <a:t>milk lipids were </a:t>
                </a:r>
                <a:r>
                  <a:rPr lang="en-GB" sz="2000" b="1" dirty="0"/>
                  <a:t>capable  </a:t>
                </a:r>
                <a:r>
                  <a:rPr lang="en-GB" sz="2000" b="1" dirty="0" smtClean="0"/>
                  <a:t>of significantly </a:t>
                </a:r>
                <a:r>
                  <a:rPr lang="en-GB" sz="2000" b="1" dirty="0"/>
                  <a:t>in reducing pro-inflammatory </a:t>
                </a:r>
                <a:r>
                  <a:rPr lang="en-GB" sz="2000" b="1" dirty="0" smtClean="0"/>
                  <a:t>cytokine (TNF-α </a:t>
                </a:r>
                <a:r>
                  <a:rPr lang="en-GB" sz="2000" b="1" dirty="0"/>
                  <a:t>and </a:t>
                </a:r>
                <a:r>
                  <a:rPr lang="en-GB" sz="2000" b="1" dirty="0" smtClean="0"/>
                  <a:t>IL-1β) in gBSA treated dTHP-1 cells.  gBSA treated primary macrophages also supported this data.</a:t>
                </a: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sz="2000" b="1" dirty="0"/>
                  <a:t>Camel </a:t>
                </a:r>
                <a:r>
                  <a:rPr lang="en-GB" sz="2000" b="1" dirty="0" smtClean="0"/>
                  <a:t>milk lipids </a:t>
                </a:r>
                <a:r>
                  <a:rPr lang="en-GB" sz="2000" b="1" dirty="0"/>
                  <a:t>enhanced </a:t>
                </a:r>
                <a:r>
                  <a:rPr lang="en-GB" sz="2000" b="1" dirty="0" smtClean="0"/>
                  <a:t>certain aspects of M2 </a:t>
                </a:r>
                <a:r>
                  <a:rPr lang="en-GB" sz="2000" b="1" dirty="0"/>
                  <a:t>polarization </a:t>
                </a:r>
                <a:r>
                  <a:rPr lang="en-GB" sz="2000" b="1" dirty="0" smtClean="0"/>
                  <a:t>however in particular the lipids enhanced C86 and IL-10 expression data that suggests  that the  M2b phenotype is being induced in THP-1 cells.</a:t>
                </a: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sz="2000" b="1" dirty="0" smtClean="0"/>
                  <a:t>Further investigations are being undertaken on the ability of these lipids to regulate the transcription factors NF-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GB" sz="2000" b="1" dirty="0" smtClean="0"/>
                  <a:t>B and PPAR-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sz="2000" b="1" dirty="0" smtClean="0"/>
                  <a:t>  and if IL-10 regulates CD86 expression directly in camel milk treated cells. </a:t>
                </a: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endParaRPr lang="en-GB" sz="2000" b="1" dirty="0"/>
              </a:p>
              <a:p>
                <a:pPr marL="400050" indent="-400050">
                  <a:buFont typeface="+mj-lt"/>
                  <a:buAutoNum type="romanLcPeriod"/>
                </a:pPr>
                <a:r>
                  <a:rPr lang="en-GB" sz="2000" b="1" dirty="0" smtClean="0"/>
                  <a:t>This study presents novel evidence of a mechanism by which camel milk lipids could regulate the pathogenies of diseases </a:t>
                </a:r>
                <a:r>
                  <a:rPr lang="en-GB" sz="2000" b="1" dirty="0"/>
                  <a:t>such as </a:t>
                </a:r>
                <a:r>
                  <a:rPr lang="en-GB" sz="2000" b="1" dirty="0" smtClean="0"/>
                  <a:t>T2D.</a:t>
                </a:r>
                <a:endParaRPr lang="en-GB" sz="2000" b="1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20688"/>
                <a:ext cx="8712968" cy="5663089"/>
              </a:xfrm>
              <a:prstGeom prst="rect">
                <a:avLst/>
              </a:prstGeom>
              <a:blipFill>
                <a:blip r:embed="rId2"/>
                <a:stretch>
                  <a:fillRect l="-769" r="-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39"/>
            <a:ext cx="2195736" cy="673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1759074" cy="601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450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8" y="1412776"/>
            <a:ext cx="30636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>
                <a:latin typeface="Algerian" panose="04020705040A02060702" pitchFamily="82" charset="0"/>
              </a:rPr>
              <a:t>Thank you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501" y="2736435"/>
            <a:ext cx="3365168" cy="14401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69" y="2736435"/>
            <a:ext cx="3600400" cy="14401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056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3012</TotalTime>
  <Words>1251</Words>
  <Application>Microsoft Office PowerPoint</Application>
  <PresentationFormat>On-screen Show (4:3)</PresentationFormat>
  <Paragraphs>178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The anti-inflammatory properties of lipids extracted from Omani camel milk </vt:lpstr>
      <vt:lpstr>PowerPoint Presentation</vt:lpstr>
      <vt:lpstr>PowerPoint Presentation</vt:lpstr>
      <vt:lpstr>PowerPoint Presentation</vt:lpstr>
      <vt:lpstr>PowerPoint Presentation</vt:lpstr>
      <vt:lpstr>  RESULTS The effect of camel milk derived  lipids on dTHP-1 cell viability </vt:lpstr>
      <vt:lpstr>PowerPoint Presentation</vt:lpstr>
      <vt:lpstr>PowerPoint Presentation</vt:lpstr>
      <vt:lpstr>RESULTS  The effect of camel milk derived  lipids on gBSA induced inflammatory cytokine secretion in dTHP-1 cells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Cardiff Metropolitan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anti-inflammatory properties of lipids extracted from Omani camel milk</dc:title>
  <dc:creator>Al-nasseri, Raya</dc:creator>
  <cp:lastModifiedBy>Al-nasseri, Raya</cp:lastModifiedBy>
  <cp:revision>272</cp:revision>
  <cp:lastPrinted>2016-12-01T21:00:45Z</cp:lastPrinted>
  <dcterms:created xsi:type="dcterms:W3CDTF">2016-10-26T17:47:16Z</dcterms:created>
  <dcterms:modified xsi:type="dcterms:W3CDTF">2016-12-02T18:09:23Z</dcterms:modified>
</cp:coreProperties>
</file>