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Lst>
  <p:notesMasterIdLst>
    <p:notesMasterId r:id="rId65"/>
  </p:notesMasterIdLst>
  <p:handoutMasterIdLst>
    <p:handoutMasterId r:id="rId66"/>
  </p:handoutMasterIdLst>
  <p:sldIdLst>
    <p:sldId id="256" r:id="rId3"/>
    <p:sldId id="257" r:id="rId4"/>
    <p:sldId id="361" r:id="rId5"/>
    <p:sldId id="362" r:id="rId6"/>
    <p:sldId id="363" r:id="rId7"/>
    <p:sldId id="365" r:id="rId8"/>
    <p:sldId id="366" r:id="rId9"/>
    <p:sldId id="367" r:id="rId10"/>
    <p:sldId id="427" r:id="rId11"/>
    <p:sldId id="368" r:id="rId12"/>
    <p:sldId id="369" r:id="rId13"/>
    <p:sldId id="370" r:id="rId14"/>
    <p:sldId id="371" r:id="rId15"/>
    <p:sldId id="372" r:id="rId16"/>
    <p:sldId id="373" r:id="rId17"/>
    <p:sldId id="374" r:id="rId18"/>
    <p:sldId id="375" r:id="rId19"/>
    <p:sldId id="376" r:id="rId20"/>
    <p:sldId id="377" r:id="rId21"/>
    <p:sldId id="378" r:id="rId22"/>
    <p:sldId id="379" r:id="rId23"/>
    <p:sldId id="380" r:id="rId24"/>
    <p:sldId id="381" r:id="rId25"/>
    <p:sldId id="384" r:id="rId26"/>
    <p:sldId id="385" r:id="rId27"/>
    <p:sldId id="387" r:id="rId28"/>
    <p:sldId id="388" r:id="rId29"/>
    <p:sldId id="428" r:id="rId30"/>
    <p:sldId id="389" r:id="rId31"/>
    <p:sldId id="390" r:id="rId32"/>
    <p:sldId id="391" r:id="rId33"/>
    <p:sldId id="392" r:id="rId34"/>
    <p:sldId id="393" r:id="rId35"/>
    <p:sldId id="394" r:id="rId36"/>
    <p:sldId id="395" r:id="rId37"/>
    <p:sldId id="396" r:id="rId38"/>
    <p:sldId id="397" r:id="rId39"/>
    <p:sldId id="398" r:id="rId40"/>
    <p:sldId id="399" r:id="rId41"/>
    <p:sldId id="400" r:id="rId42"/>
    <p:sldId id="401" r:id="rId43"/>
    <p:sldId id="402" r:id="rId44"/>
    <p:sldId id="429" r:id="rId45"/>
    <p:sldId id="407" r:id="rId46"/>
    <p:sldId id="403" r:id="rId47"/>
    <p:sldId id="405" r:id="rId48"/>
    <p:sldId id="406" r:id="rId49"/>
    <p:sldId id="408" r:id="rId50"/>
    <p:sldId id="410" r:id="rId51"/>
    <p:sldId id="411" r:id="rId52"/>
    <p:sldId id="413" r:id="rId53"/>
    <p:sldId id="415" r:id="rId54"/>
    <p:sldId id="416" r:id="rId55"/>
    <p:sldId id="417" r:id="rId56"/>
    <p:sldId id="418" r:id="rId57"/>
    <p:sldId id="419" r:id="rId58"/>
    <p:sldId id="420" r:id="rId59"/>
    <p:sldId id="421" r:id="rId60"/>
    <p:sldId id="423" r:id="rId61"/>
    <p:sldId id="424" r:id="rId62"/>
    <p:sldId id="425" r:id="rId63"/>
    <p:sldId id="360" r:id="rId64"/>
  </p:sldIdLst>
  <p:sldSz cx="10287000" cy="6858000" type="35mm"/>
  <p:notesSz cx="6858000" cy="9144000"/>
  <p:defaultTextStyle>
    <a:defPPr>
      <a:defRPr lang="en-US"/>
    </a:defPPr>
    <a:lvl1pPr algn="l" rtl="0" fontAlgn="base">
      <a:spcBef>
        <a:spcPct val="0"/>
      </a:spcBef>
      <a:spcAft>
        <a:spcPct val="0"/>
      </a:spcAft>
      <a:defRPr sz="9600" kern="1200">
        <a:solidFill>
          <a:schemeClr val="tx1"/>
        </a:solidFill>
        <a:latin typeface="Arial" charset="0"/>
        <a:ea typeface="+mn-ea"/>
        <a:cs typeface="+mn-cs"/>
      </a:defRPr>
    </a:lvl1pPr>
    <a:lvl2pPr marL="457200" algn="l" rtl="0" fontAlgn="base">
      <a:spcBef>
        <a:spcPct val="0"/>
      </a:spcBef>
      <a:spcAft>
        <a:spcPct val="0"/>
      </a:spcAft>
      <a:defRPr sz="9600" kern="1200">
        <a:solidFill>
          <a:schemeClr val="tx1"/>
        </a:solidFill>
        <a:latin typeface="Arial" charset="0"/>
        <a:ea typeface="+mn-ea"/>
        <a:cs typeface="+mn-cs"/>
      </a:defRPr>
    </a:lvl2pPr>
    <a:lvl3pPr marL="914400" algn="l" rtl="0" fontAlgn="base">
      <a:spcBef>
        <a:spcPct val="0"/>
      </a:spcBef>
      <a:spcAft>
        <a:spcPct val="0"/>
      </a:spcAft>
      <a:defRPr sz="9600" kern="1200">
        <a:solidFill>
          <a:schemeClr val="tx1"/>
        </a:solidFill>
        <a:latin typeface="Arial" charset="0"/>
        <a:ea typeface="+mn-ea"/>
        <a:cs typeface="+mn-cs"/>
      </a:defRPr>
    </a:lvl3pPr>
    <a:lvl4pPr marL="1371600" algn="l" rtl="0" fontAlgn="base">
      <a:spcBef>
        <a:spcPct val="0"/>
      </a:spcBef>
      <a:spcAft>
        <a:spcPct val="0"/>
      </a:spcAft>
      <a:defRPr sz="9600" kern="1200">
        <a:solidFill>
          <a:schemeClr val="tx1"/>
        </a:solidFill>
        <a:latin typeface="Arial" charset="0"/>
        <a:ea typeface="+mn-ea"/>
        <a:cs typeface="+mn-cs"/>
      </a:defRPr>
    </a:lvl4pPr>
    <a:lvl5pPr marL="1828800" algn="l" rtl="0" fontAlgn="base">
      <a:spcBef>
        <a:spcPct val="0"/>
      </a:spcBef>
      <a:spcAft>
        <a:spcPct val="0"/>
      </a:spcAft>
      <a:defRPr sz="9600" kern="1200">
        <a:solidFill>
          <a:schemeClr val="tx1"/>
        </a:solidFill>
        <a:latin typeface="Arial" charset="0"/>
        <a:ea typeface="+mn-ea"/>
        <a:cs typeface="+mn-cs"/>
      </a:defRPr>
    </a:lvl5pPr>
    <a:lvl6pPr marL="2286000" algn="l" defTabSz="914400" rtl="0" eaLnBrk="1" latinLnBrk="0" hangingPunct="1">
      <a:defRPr sz="9600" kern="1200">
        <a:solidFill>
          <a:schemeClr val="tx1"/>
        </a:solidFill>
        <a:latin typeface="Arial" charset="0"/>
        <a:ea typeface="+mn-ea"/>
        <a:cs typeface="+mn-cs"/>
      </a:defRPr>
    </a:lvl6pPr>
    <a:lvl7pPr marL="2743200" algn="l" defTabSz="914400" rtl="0" eaLnBrk="1" latinLnBrk="0" hangingPunct="1">
      <a:defRPr sz="9600" kern="1200">
        <a:solidFill>
          <a:schemeClr val="tx1"/>
        </a:solidFill>
        <a:latin typeface="Arial" charset="0"/>
        <a:ea typeface="+mn-ea"/>
        <a:cs typeface="+mn-cs"/>
      </a:defRPr>
    </a:lvl7pPr>
    <a:lvl8pPr marL="3200400" algn="l" defTabSz="914400" rtl="0" eaLnBrk="1" latinLnBrk="0" hangingPunct="1">
      <a:defRPr sz="9600" kern="1200">
        <a:solidFill>
          <a:schemeClr val="tx1"/>
        </a:solidFill>
        <a:latin typeface="Arial" charset="0"/>
        <a:ea typeface="+mn-ea"/>
        <a:cs typeface="+mn-cs"/>
      </a:defRPr>
    </a:lvl8pPr>
    <a:lvl9pPr marL="3657600" algn="l" defTabSz="914400" rtl="0" eaLnBrk="1" latinLnBrk="0" hangingPunct="1">
      <a:defRPr sz="96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ram Fayed" initials="AF" lastIdx="1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33"/>
    <a:srgbClr val="99CCFF"/>
    <a:srgbClr val="FF3300"/>
    <a:srgbClr val="011143"/>
    <a:srgbClr val="042A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87900" autoAdjust="0"/>
  </p:normalViewPr>
  <p:slideViewPr>
    <p:cSldViewPr>
      <p:cViewPr>
        <p:scale>
          <a:sx n="64" d="100"/>
          <a:sy n="64" d="100"/>
        </p:scale>
        <p:origin x="-714" y="-108"/>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924"/>
    </p:cViewPr>
  </p:sorterViewPr>
  <p:notesViewPr>
    <p:cSldViewPr>
      <p:cViewPr varScale="1">
        <p:scale>
          <a:sx n="35" d="100"/>
          <a:sy n="35" d="100"/>
        </p:scale>
        <p:origin x="-1512"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8" tIns="44450" rIns="90488" bIns="44450" anchor="ctr">
            <a:spAutoFit/>
          </a:bodyPr>
          <a:lstStyle/>
          <a:p>
            <a:pPr algn="r" eaLnBrk="0" hangingPunct="0"/>
            <a:fld id="{DB9F7AAA-6F92-4CDD-8886-30F808E39F96}" type="slidenum">
              <a:rPr lang="en-US" sz="1400"/>
              <a:pPr algn="r" eaLnBrk="0" hangingPunct="0"/>
              <a:t>‹#›</a:t>
            </a:fld>
            <a:endParaRPr lang="en-US" sz="1400"/>
          </a:p>
        </p:txBody>
      </p:sp>
    </p:spTree>
    <p:extLst>
      <p:ext uri="{BB962C8B-B14F-4D97-AF65-F5344CB8AC3E}">
        <p14:creationId xmlns:p14="http://schemas.microsoft.com/office/powerpoint/2010/main" val="40172322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notes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860425" y="687388"/>
            <a:ext cx="5137150" cy="3425825"/>
          </a:xfrm>
          <a:prstGeom prst="rect">
            <a:avLst/>
          </a:prstGeom>
          <a:noFill/>
          <a:ln w="12700">
            <a:solidFill>
              <a:schemeClr val="tx1"/>
            </a:solidFill>
            <a:miter lim="800000"/>
            <a:headEnd/>
            <a:tailEnd/>
          </a:ln>
          <a:effectLst/>
        </p:spPr>
      </p:sp>
      <p:sp>
        <p:nvSpPr>
          <p:cNvPr id="2052" name="Rectangle 4"/>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8" tIns="44450" rIns="90488" bIns="44450" anchor="ctr">
            <a:spAutoFit/>
          </a:bodyPr>
          <a:lstStyle/>
          <a:p>
            <a:pPr algn="r" eaLnBrk="0" hangingPunct="0"/>
            <a:fld id="{4CD200E5-DA94-41AA-BF52-4BD67C5F2BDA}" type="slidenum">
              <a:rPr lang="en-US" sz="1400"/>
              <a:pPr algn="r" eaLnBrk="0" hangingPunct="0"/>
              <a:t>‹#›</a:t>
            </a:fld>
            <a:endParaRPr lang="en-US" sz="1400"/>
          </a:p>
        </p:txBody>
      </p:sp>
    </p:spTree>
    <p:extLst>
      <p:ext uri="{BB962C8B-B14F-4D97-AF65-F5344CB8AC3E}">
        <p14:creationId xmlns:p14="http://schemas.microsoft.com/office/powerpoint/2010/main" val="41361120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uptodate.com/contents/image?imageKey=NEPH/54685~OBGYN/61948~OBGYN/55985&amp;topicKey=OBGYN/6738&amp;rank=8~150&amp;source=see_link&amp;search=trauma+to+the+gravid+uterus"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www.uptodate.com/contents/maternal-cardiovascular-and-hemodynamic-adaptations-to-pregnancy?source=see_link"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uptodate.com/contents/trauma-in-pregnancy?source=search_result&amp;search=trauma+to+the+gravid+uterus&amp;selectedTitle=8~150#H20"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uptodate.com/contents/trauma-in-pregnancy/abstract/10"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www.uptodate.com/contents/maternal-cardiovascular-and-hemodynamic-adaptations-to-pregnancy?source=see_link"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uptodate.com/contents/trauma-in-pregnancy/abstract/10"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www.uptodate.com/contents/maternal-cardiovascular-and-hemodynamic-adaptations-to-pregnancy?source=see_link"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uptodate.com/contents/trauma-in-pregnancy/abstract/12"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www.uptodate.com/contents/trauma-in-pregnancy/abstract/10"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p:cNvSpPr>
            <a:spLocks noGrp="1" noRot="1" noChangeAspect="1" noChangeArrowheads="1" noTextEdit="1"/>
          </p:cNvSpPr>
          <p:nvPr>
            <p:ph type="sldImg"/>
          </p:nvPr>
        </p:nvSpPr>
        <p:spPr>
          <a:ln/>
        </p:spPr>
      </p:sp>
      <p:sp>
        <p:nvSpPr>
          <p:cNvPr id="582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sz="1200" b="0" i="0" kern="1200" dirty="0" smtClean="0">
                <a:solidFill>
                  <a:schemeClr val="tx1"/>
                </a:solidFill>
                <a:effectLst/>
                <a:latin typeface="Arial" charset="0"/>
                <a:ea typeface="+mn-ea"/>
                <a:cs typeface="+mn-cs"/>
              </a:rPr>
              <a:t>- Evaluation of the pregnant trauma patient presents unique challenges since the presence of a fetus means that there are two patients potentially at risk, both of whom require evaluation and management. </a:t>
            </a:r>
          </a:p>
          <a:p>
            <a:r>
              <a:rPr lang="en-US" sz="1200" b="0" i="0" kern="1200" dirty="0" smtClean="0">
                <a:solidFill>
                  <a:schemeClr val="tx1"/>
                </a:solidFill>
                <a:effectLst/>
                <a:latin typeface="Arial" charset="0"/>
                <a:ea typeface="+mn-ea"/>
                <a:cs typeface="+mn-cs"/>
              </a:rPr>
              <a:t>- Knowledge of pregnancy-related anatomic and physiologic changes is also important in the evaluation and management of these women.</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dirty="0" smtClean="0"/>
              <a:t>Physicians dealing</a:t>
            </a:r>
            <a:r>
              <a:rPr lang="en-US" baseline="0" dirty="0" smtClean="0"/>
              <a:t> with trauma and Critical Care should pay a great attention to the recovery of all members of the family</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sz="1200" b="1" i="0" kern="1200" dirty="0" smtClean="0">
                <a:solidFill>
                  <a:schemeClr val="tx1"/>
                </a:solidFill>
                <a:effectLst/>
                <a:latin typeface="Arial" charset="0"/>
                <a:ea typeface="+mn-ea"/>
                <a:cs typeface="+mn-cs"/>
              </a:rPr>
              <a:t>Cardiovascular system</a:t>
            </a:r>
            <a:r>
              <a:rPr lang="en-US" sz="1200" b="0" i="0" kern="1200" dirty="0" smtClean="0">
                <a:solidFill>
                  <a:schemeClr val="tx1"/>
                </a:solidFill>
                <a:effectLst/>
                <a:latin typeface="Arial" charset="0"/>
                <a:ea typeface="+mn-ea"/>
                <a:cs typeface="+mn-cs"/>
              </a:rPr>
              <a:t> – Cardiac output progressively increases beginning in the first trimester; most of the increase occurs by 20 weeks of gestation (</a:t>
            </a:r>
            <a:r>
              <a:rPr lang="en-US" sz="1200" b="0" i="0" u="sng" kern="1200" dirty="0" smtClean="0">
                <a:solidFill>
                  <a:schemeClr val="tx1"/>
                </a:solidFill>
                <a:effectLst/>
                <a:latin typeface="Arial" charset="0"/>
                <a:ea typeface="+mn-ea"/>
                <a:cs typeface="+mn-cs"/>
                <a:hlinkClick r:id="rId3"/>
              </a:rPr>
              <a:t>figure 1A-C</a:t>
            </a:r>
            <a:r>
              <a:rPr lang="en-US" sz="1200" b="0" i="0" kern="1200" dirty="0" smtClean="0">
                <a:solidFill>
                  <a:schemeClr val="tx1"/>
                </a:solidFill>
                <a:effectLst/>
                <a:latin typeface="Arial" charset="0"/>
                <a:ea typeface="+mn-ea"/>
                <a:cs typeface="+mn-cs"/>
              </a:rPr>
              <a:t>). Heart rate increases by approximately 15 beats per minute beginning in the first trimester, while systolic and diastolic blood pressure decrease by a mean of 10 mmHg due to reduced systemic vascular resistance. The blood pressure nadir occurs at about 28 weeks of gestation, after which blood pressure slowly rises back to its </a:t>
            </a:r>
            <a:r>
              <a:rPr lang="en-US" sz="1200" b="0" i="0" kern="1200" dirty="0" err="1" smtClean="0">
                <a:solidFill>
                  <a:schemeClr val="tx1"/>
                </a:solidFill>
                <a:effectLst/>
                <a:latin typeface="Arial" charset="0"/>
                <a:ea typeface="+mn-ea"/>
                <a:cs typeface="+mn-cs"/>
              </a:rPr>
              <a:t>prepregnancy</a:t>
            </a:r>
            <a:r>
              <a:rPr lang="en-US" sz="1200" b="0" i="0" kern="1200" dirty="0" smtClean="0">
                <a:solidFill>
                  <a:schemeClr val="tx1"/>
                </a:solidFill>
                <a:effectLst/>
                <a:latin typeface="Arial" charset="0"/>
                <a:ea typeface="+mn-ea"/>
                <a:cs typeface="+mn-cs"/>
              </a:rPr>
              <a:t> baseline. (See </a:t>
            </a:r>
            <a:r>
              <a:rPr lang="en-US" sz="1200" b="0" i="0" u="sng" kern="1200" dirty="0" smtClean="0">
                <a:solidFill>
                  <a:schemeClr val="tx1"/>
                </a:solidFill>
                <a:effectLst/>
                <a:latin typeface="Arial" charset="0"/>
                <a:ea typeface="+mn-ea"/>
                <a:cs typeface="+mn-cs"/>
                <a:hlinkClick r:id="rId4"/>
              </a:rPr>
              <a:t>"Maternal cardiovascular and hemodynamic adaptations to pregnancy"</a:t>
            </a:r>
            <a:r>
              <a:rPr lang="en-US" sz="1200" b="0" i="0" kern="1200" dirty="0" smtClean="0">
                <a:solidFill>
                  <a:schemeClr val="tx1"/>
                </a:solidFill>
                <a:effectLst/>
                <a:latin typeface="Arial" charset="0"/>
                <a:ea typeface="+mn-ea"/>
                <a:cs typeface="+mn-cs"/>
              </a:rPr>
              <a:t>.)</a:t>
            </a:r>
            <a:r>
              <a:rPr lang="en-US" dirty="0" smtClean="0"/>
              <a:t/>
            </a:r>
            <a:br>
              <a:rPr lang="en-US" dirty="0" smtClean="0"/>
            </a:br>
            <a:r>
              <a:rPr lang="en-US" dirty="0" smtClean="0"/>
              <a:t/>
            </a:r>
            <a:br>
              <a:rPr lang="en-US" dirty="0" smtClean="0"/>
            </a:br>
            <a:r>
              <a:rPr lang="en-US" sz="1200" b="0" i="0" kern="1200" dirty="0" smtClean="0">
                <a:solidFill>
                  <a:schemeClr val="tx1"/>
                </a:solidFill>
                <a:effectLst/>
                <a:latin typeface="Arial" charset="0"/>
                <a:ea typeface="+mn-ea"/>
                <a:cs typeface="+mn-cs"/>
              </a:rPr>
              <a:t>The heart is rotated toward the left, resulting in a 15 to 20º left axis deviation. Other findings, which can be normal, include transient ST segment and T wave changes, the presence of a Q wave and inverted T waves in lead III, an attenuated Q wave in lead AVF, and inverted T waves in leads V1, V2 and, occasionally, V3.</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pPr marL="342900" indent="-342900">
              <a:buFont typeface="Wingdings" panose="05000000000000000000" pitchFamily="2" charset="2"/>
              <a:buChar char="q"/>
            </a:pPr>
            <a:r>
              <a:rPr lang="en-US" sz="1200" dirty="0" smtClean="0"/>
              <a:t>The plasma volume of pregnant women increases by 45 percent over </a:t>
            </a:r>
          </a:p>
          <a:p>
            <a:r>
              <a:rPr lang="en-US" sz="1200" dirty="0" smtClean="0"/>
              <a:t>that of </a:t>
            </a:r>
            <a:r>
              <a:rPr lang="en-US" sz="1200" dirty="0" err="1" smtClean="0"/>
              <a:t>nonpregnant</a:t>
            </a:r>
            <a:r>
              <a:rPr lang="en-US" sz="1200" dirty="0" smtClean="0"/>
              <a:t> women beginning at six to eight weeks of gestation. </a:t>
            </a:r>
          </a:p>
          <a:p>
            <a:endParaRPr lang="en-US" sz="1200" dirty="0" smtClean="0"/>
          </a:p>
          <a:p>
            <a:pPr marL="342900" indent="-342900">
              <a:buFont typeface="Wingdings" panose="05000000000000000000" pitchFamily="2" charset="2"/>
              <a:buChar char="q"/>
            </a:pPr>
            <a:r>
              <a:rPr lang="en-US" sz="1200" dirty="0" smtClean="0"/>
              <a:t>A </a:t>
            </a:r>
            <a:r>
              <a:rPr lang="en-US" sz="1200" dirty="0" err="1" smtClean="0"/>
              <a:t>dilutional</a:t>
            </a:r>
            <a:r>
              <a:rPr lang="en-US" sz="1200" dirty="0" smtClean="0"/>
              <a:t> (physiologic) anemia of pregnancy results from a greater </a:t>
            </a:r>
          </a:p>
          <a:p>
            <a:r>
              <a:rPr lang="en-US" sz="1200" dirty="0" smtClean="0"/>
              <a:t>rise in plasma volume compared to red cell volume. </a:t>
            </a:r>
          </a:p>
          <a:p>
            <a:endParaRPr lang="en-US" sz="1200" dirty="0" smtClean="0"/>
          </a:p>
          <a:p>
            <a:pPr marL="342900" indent="-342900">
              <a:buFont typeface="Wingdings" panose="05000000000000000000" pitchFamily="2" charset="2"/>
              <a:buChar char="q"/>
            </a:pPr>
            <a:r>
              <a:rPr lang="en-US" sz="1200" dirty="0" smtClean="0"/>
              <a:t>Hemoglobin levels as low as 10.5 g/dL are considered normal in </a:t>
            </a:r>
          </a:p>
          <a:p>
            <a:r>
              <a:rPr lang="en-US" sz="1200" dirty="0" smtClean="0"/>
              <a:t>pregnant women and not suggestive of anemia/hemorrhage</a:t>
            </a:r>
            <a:br>
              <a:rPr lang="en-US" sz="1200" dirty="0" smtClean="0"/>
            </a:br>
            <a:r>
              <a:rPr lang="en-US" sz="1200" dirty="0" smtClean="0"/>
              <a:t/>
            </a:r>
            <a:br>
              <a:rPr lang="en-US" sz="1200" dirty="0" smtClean="0"/>
            </a:br>
            <a:r>
              <a:rPr lang="en-US" sz="1200" dirty="0" smtClean="0"/>
              <a:t>The normal pregnant woman's white blood cell count ranges from 6000 to 16,000 cell/mm3 in the first and second trimesters, and may rise as high as 20,000 to 30,000 cells/mm3 during labor. Thus, leukocytosis can be a normal finding in pregnant women. A normal fibrinogen concentration in pregnancy is greater than 200mg/dL. </a:t>
            </a:r>
            <a:br>
              <a:rPr lang="en-US" sz="1200" dirty="0" smtClean="0"/>
            </a:br>
            <a:r>
              <a:rPr lang="en-US" sz="1200" dirty="0" smtClean="0"/>
              <a:t/>
            </a:r>
            <a:br>
              <a:rPr lang="en-US" sz="1200" dirty="0" smtClean="0"/>
            </a:br>
            <a:r>
              <a:rPr lang="en-US" sz="1200" dirty="0" smtClean="0"/>
              <a:t>A fibrinogen &lt;200 mg/dL and thrombocytopenia suggest disseminated intravascular coagulation (DIC), a complication of severe abruption. (See </a:t>
            </a:r>
            <a:r>
              <a:rPr lang="en-US" sz="1200" u="sng" dirty="0" smtClean="0">
                <a:hlinkClick r:id="rId3"/>
              </a:rPr>
              <a:t>'</a:t>
            </a:r>
            <a:r>
              <a:rPr lang="en-US" sz="1200" u="sng" dirty="0" err="1" smtClean="0">
                <a:hlinkClick r:id="rId3"/>
              </a:rPr>
              <a:t>Abruptio</a:t>
            </a:r>
            <a:r>
              <a:rPr lang="en-US" sz="1200" u="sng" dirty="0" smtClean="0">
                <a:hlinkClick r:id="rId3"/>
              </a:rPr>
              <a:t> </a:t>
            </a:r>
            <a:r>
              <a:rPr lang="en-US" sz="1200" u="sng" dirty="0" err="1" smtClean="0">
                <a:hlinkClick r:id="rId3"/>
              </a:rPr>
              <a:t>placentae'</a:t>
            </a:r>
            <a:r>
              <a:rPr lang="en-US" sz="1200" dirty="0" err="1" smtClean="0"/>
              <a:t>below</a:t>
            </a:r>
            <a:r>
              <a:rPr lang="en-US" sz="1200" dirty="0" smtClean="0"/>
              <a:t>.)</a:t>
            </a:r>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pPr marL="342900" indent="-342900">
              <a:buFont typeface="Wingdings" panose="05000000000000000000" pitchFamily="2" charset="2"/>
              <a:buChar char="q"/>
            </a:pPr>
            <a:r>
              <a:rPr lang="en-US" sz="2400" dirty="0" smtClean="0"/>
              <a:t>Pregnant women are predisposed to gastric aspiration due to:</a:t>
            </a:r>
          </a:p>
          <a:p>
            <a:endParaRPr lang="en-US" sz="2400" dirty="0" smtClean="0"/>
          </a:p>
          <a:p>
            <a:pPr marL="800100" lvl="1" indent="-342900">
              <a:buFont typeface="Wingdings" panose="05000000000000000000" pitchFamily="2" charset="2"/>
              <a:buChar char="Ø"/>
            </a:pPr>
            <a:r>
              <a:rPr lang="en-US" sz="2400" dirty="0" smtClean="0"/>
              <a:t> Increased intraabdominal pressure and </a:t>
            </a:r>
          </a:p>
          <a:p>
            <a:pPr marL="800100" lvl="1" indent="-342900">
              <a:buFont typeface="Wingdings" panose="05000000000000000000" pitchFamily="2" charset="2"/>
              <a:buChar char="Ø"/>
            </a:pPr>
            <a:r>
              <a:rPr lang="en-US" sz="2400" dirty="0" smtClean="0"/>
              <a:t>Relaxation of the lower esophageal sphincter</a:t>
            </a:r>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sz="1200" b="1" i="0" kern="1200" dirty="0" smtClean="0">
                <a:solidFill>
                  <a:schemeClr val="tx1"/>
                </a:solidFill>
                <a:effectLst/>
                <a:latin typeface="Arial" charset="0"/>
                <a:ea typeface="+mn-ea"/>
                <a:cs typeface="+mn-cs"/>
              </a:rPr>
              <a:t>Increased risk of IVC compression</a:t>
            </a:r>
            <a:r>
              <a:rPr lang="en-US" sz="1200" b="0" i="0" kern="1200" dirty="0" smtClean="0">
                <a:solidFill>
                  <a:schemeClr val="tx1"/>
                </a:solidFill>
                <a:effectLst/>
                <a:latin typeface="Arial" charset="0"/>
                <a:ea typeface="+mn-ea"/>
                <a:cs typeface="+mn-cs"/>
              </a:rPr>
              <a:t> — The uterus reaches the level of the maternal umbilicus by approximately 20 weeks of gestation, at which point, it is large enough to compress the inferior vena cava (IVC) when the woman is supine and result in up to a 30 percent reduction in cardiac output [</a:t>
            </a:r>
            <a:r>
              <a:rPr lang="en-US" sz="1200" b="0" i="0" u="sng" kern="1200" dirty="0" smtClean="0">
                <a:solidFill>
                  <a:schemeClr val="tx1"/>
                </a:solidFill>
                <a:effectLst/>
                <a:latin typeface="Arial" charset="0"/>
                <a:ea typeface="+mn-ea"/>
                <a:cs typeface="+mn-cs"/>
                <a:hlinkClick r:id="rId3"/>
              </a:rPr>
              <a:t>10</a:t>
            </a:r>
            <a:r>
              <a:rPr lang="en-US" sz="1200" b="0" i="0" kern="1200" dirty="0" smtClean="0">
                <a:solidFill>
                  <a:schemeClr val="tx1"/>
                </a:solidFill>
                <a:effectLst/>
                <a:latin typeface="Arial" charset="0"/>
                <a:ea typeface="+mn-ea"/>
                <a:cs typeface="+mn-cs"/>
              </a:rPr>
              <a:t>]. The subsequent reduction in preload results in a significant fall in stroke volume. Healthy women compensate for this phenomenon by increasing systemic vascular resistance and heart rate, but many become hypotensive, diaphoretic, lightheaded, and nauseous. (See </a:t>
            </a:r>
            <a:r>
              <a:rPr lang="en-US" sz="1200" b="0" i="0" u="sng" kern="1200" dirty="0" smtClean="0">
                <a:solidFill>
                  <a:schemeClr val="tx1"/>
                </a:solidFill>
                <a:effectLst/>
                <a:latin typeface="Arial" charset="0"/>
                <a:ea typeface="+mn-ea"/>
                <a:cs typeface="+mn-cs"/>
                <a:hlinkClick r:id="rId4"/>
              </a:rPr>
              <a:t>"Maternal cardiovascular and hemodynamic adaptations to pregnancy"</a:t>
            </a:r>
            <a:r>
              <a:rPr lang="en-US" sz="1200" b="0" i="0" kern="1200" dirty="0" smtClean="0">
                <a:solidFill>
                  <a:schemeClr val="tx1"/>
                </a:solidFill>
                <a:effectLst/>
                <a:latin typeface="Arial" charset="0"/>
                <a:ea typeface="+mn-ea"/>
                <a:cs typeface="+mn-cs"/>
              </a:rPr>
              <a:t>.)</a:t>
            </a:r>
          </a:p>
          <a:p>
            <a:r>
              <a:rPr lang="en-US" sz="1200" b="0" i="0" kern="1200" dirty="0" smtClean="0">
                <a:solidFill>
                  <a:schemeClr val="tx1"/>
                </a:solidFill>
                <a:effectLst/>
                <a:latin typeface="Arial" charset="0"/>
                <a:ea typeface="+mn-ea"/>
                <a:cs typeface="+mn-cs"/>
              </a:rPr>
              <a:t>Displacing the uterus to the left, off the vena cava, is critical to restoring cardiac output. This is best accomplished by placing the woman on her left side, but putting a wedge or rolled towel under her right side, or adjusting her platform to a 30º left lateral tilt is also useful. Left-sided tilt should be utilized whenever possible for all women after 20 weeks of gestation during trauma evaluation or during </a:t>
            </a:r>
            <a:r>
              <a:rPr lang="en-US" sz="1200" b="0" i="0" kern="1200" dirty="0" err="1" smtClean="0">
                <a:solidFill>
                  <a:schemeClr val="tx1"/>
                </a:solidFill>
                <a:effectLst/>
                <a:latin typeface="Arial" charset="0"/>
                <a:ea typeface="+mn-ea"/>
                <a:cs typeface="+mn-cs"/>
              </a:rPr>
              <a:t>surger</a:t>
            </a:r>
            <a:endParaRPr lang="en-US" sz="1200" b="0" i="0" kern="1200" dirty="0" smtClean="0">
              <a:solidFill>
                <a:schemeClr val="tx1"/>
              </a:solidFill>
              <a:effectLst/>
              <a:latin typeface="Arial" charset="0"/>
              <a:ea typeface="+mn-ea"/>
              <a:cs typeface="+mn-cs"/>
            </a:endParaRPr>
          </a:p>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sz="1200" b="1" i="0" kern="1200" dirty="0" smtClean="0">
                <a:solidFill>
                  <a:schemeClr val="tx1"/>
                </a:solidFill>
                <a:effectLst/>
                <a:latin typeface="Arial" charset="0"/>
                <a:ea typeface="+mn-ea"/>
                <a:cs typeface="+mn-cs"/>
              </a:rPr>
              <a:t>Increased risk of IVC compression</a:t>
            </a:r>
            <a:r>
              <a:rPr lang="en-US" sz="1200" b="0" i="0" kern="1200" dirty="0" smtClean="0">
                <a:solidFill>
                  <a:schemeClr val="tx1"/>
                </a:solidFill>
                <a:effectLst/>
                <a:latin typeface="Arial" charset="0"/>
                <a:ea typeface="+mn-ea"/>
                <a:cs typeface="+mn-cs"/>
              </a:rPr>
              <a:t> — The uterus reaches the level of the maternal umbilicus by approximately 20 weeks of gestation, at which point, it is large enough to compress the inferior vena cava (IVC) when the woman is supine and result in up to a 30 percent reduction in cardiac output [</a:t>
            </a:r>
            <a:r>
              <a:rPr lang="en-US" sz="1200" b="0" i="0" u="sng" kern="1200" dirty="0" smtClean="0">
                <a:solidFill>
                  <a:schemeClr val="tx1"/>
                </a:solidFill>
                <a:effectLst/>
                <a:latin typeface="Arial" charset="0"/>
                <a:ea typeface="+mn-ea"/>
                <a:cs typeface="+mn-cs"/>
                <a:hlinkClick r:id="rId3"/>
              </a:rPr>
              <a:t>10</a:t>
            </a:r>
            <a:r>
              <a:rPr lang="en-US" sz="1200" b="0" i="0" kern="1200" dirty="0" smtClean="0">
                <a:solidFill>
                  <a:schemeClr val="tx1"/>
                </a:solidFill>
                <a:effectLst/>
                <a:latin typeface="Arial" charset="0"/>
                <a:ea typeface="+mn-ea"/>
                <a:cs typeface="+mn-cs"/>
              </a:rPr>
              <a:t>]. The subsequent reduction in preload results in a significant fall in stroke volume. Healthy women compensate for this phenomenon by increasing systemic vascular resistance and heart rate, but many become hypotensive, diaphoretic, lightheaded, and nauseous. (See </a:t>
            </a:r>
            <a:r>
              <a:rPr lang="en-US" sz="1200" b="0" i="0" u="sng" kern="1200" dirty="0" smtClean="0">
                <a:solidFill>
                  <a:schemeClr val="tx1"/>
                </a:solidFill>
                <a:effectLst/>
                <a:latin typeface="Arial" charset="0"/>
                <a:ea typeface="+mn-ea"/>
                <a:cs typeface="+mn-cs"/>
                <a:hlinkClick r:id="rId4"/>
              </a:rPr>
              <a:t>"Maternal cardiovascular and hemodynamic adaptations to pregnancy"</a:t>
            </a:r>
            <a:r>
              <a:rPr lang="en-US" sz="1200" b="0" i="0" kern="1200" dirty="0" smtClean="0">
                <a:solidFill>
                  <a:schemeClr val="tx1"/>
                </a:solidFill>
                <a:effectLst/>
                <a:latin typeface="Arial" charset="0"/>
                <a:ea typeface="+mn-ea"/>
                <a:cs typeface="+mn-cs"/>
              </a:rPr>
              <a:t>.)</a:t>
            </a:r>
          </a:p>
          <a:p>
            <a:r>
              <a:rPr lang="en-US" sz="1200" b="0" i="0" kern="1200" dirty="0" smtClean="0">
                <a:solidFill>
                  <a:schemeClr val="tx1"/>
                </a:solidFill>
                <a:effectLst/>
                <a:latin typeface="Arial" charset="0"/>
                <a:ea typeface="+mn-ea"/>
                <a:cs typeface="+mn-cs"/>
              </a:rPr>
              <a:t>Displacing the uterus to the left, off the vena cava, is critical to restoring cardiac output. This is best accomplished by placing the woman on her left side, but putting a wedge or rolled towel under her right side, or adjusting her platform to a 30º left lateral tilt is also useful. Left-sided tilt should be utilized whenever possible for all women after 20 weeks of gestation during trauma evaluation or during </a:t>
            </a:r>
            <a:r>
              <a:rPr lang="en-US" sz="1200" b="0" i="0" kern="1200" dirty="0" err="1" smtClean="0">
                <a:solidFill>
                  <a:schemeClr val="tx1"/>
                </a:solidFill>
                <a:effectLst/>
                <a:latin typeface="Arial" charset="0"/>
                <a:ea typeface="+mn-ea"/>
                <a:cs typeface="+mn-cs"/>
              </a:rPr>
              <a:t>surger</a:t>
            </a:r>
            <a:endParaRPr lang="en-US" sz="1200" b="0" i="0" kern="1200" dirty="0" smtClean="0">
              <a:solidFill>
                <a:schemeClr val="tx1"/>
              </a:solidFill>
              <a:effectLst/>
              <a:latin typeface="Arial" charset="0"/>
              <a:ea typeface="+mn-ea"/>
              <a:cs typeface="+mn-cs"/>
            </a:endParaRPr>
          </a:p>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pPr marL="342900" indent="-342900">
              <a:buFont typeface="Wingdings" panose="05000000000000000000" pitchFamily="2" charset="2"/>
              <a:buChar char="q"/>
            </a:pPr>
            <a:r>
              <a:rPr lang="en-US" sz="1200" dirty="0" smtClean="0"/>
              <a:t>External chest compression for cardiac arrest may not be effective in </a:t>
            </a:r>
          </a:p>
          <a:p>
            <a:r>
              <a:rPr lang="en-US" sz="1200" dirty="0" smtClean="0"/>
              <a:t>the late second and third trimesters because </a:t>
            </a:r>
            <a:r>
              <a:rPr lang="en-US" sz="1200" dirty="0" err="1" smtClean="0"/>
              <a:t>aortocaval</a:t>
            </a:r>
            <a:r>
              <a:rPr lang="en-US" sz="1200" dirty="0" smtClean="0"/>
              <a:t> compression in </a:t>
            </a:r>
          </a:p>
          <a:p>
            <a:r>
              <a:rPr lang="en-US" sz="1200" dirty="0" smtClean="0"/>
              <a:t>the supine position significantly reduces cardiac output  [</a:t>
            </a:r>
            <a:r>
              <a:rPr lang="en-US" sz="1200" u="sng" dirty="0" smtClean="0">
                <a:hlinkClick r:id="rId3"/>
              </a:rPr>
              <a:t>12</a:t>
            </a:r>
            <a:r>
              <a:rPr lang="en-US" sz="1200" dirty="0" smtClean="0"/>
              <a:t>]. </a:t>
            </a:r>
          </a:p>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dirty="0" smtClean="0"/>
              <a:t>Risks</a:t>
            </a:r>
            <a:r>
              <a:rPr lang="en-US" baseline="0" dirty="0" smtClean="0"/>
              <a:t> in red</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smtClean="0"/>
              <a:t>Risks</a:t>
            </a:r>
            <a:r>
              <a:rPr lang="en-US" baseline="0" smtClean="0"/>
              <a:t> in red</a:t>
            </a:r>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pPr marL="342900" indent="-342900">
              <a:buFont typeface="Wingdings" panose="05000000000000000000" pitchFamily="2" charset="2"/>
              <a:buChar char="q"/>
            </a:pPr>
            <a:r>
              <a:rPr lang="en-US" sz="1200" dirty="0" smtClean="0"/>
              <a:t>However, penetrating injuries above the uterine fundus are likely to </a:t>
            </a:r>
          </a:p>
          <a:p>
            <a:r>
              <a:rPr lang="en-US" sz="1200" dirty="0" smtClean="0"/>
              <a:t>damage the bowel for the same reason </a:t>
            </a:r>
            <a:r>
              <a:rPr lang="en-US" sz="1050" dirty="0" smtClean="0"/>
              <a:t>(1)</a:t>
            </a:r>
          </a:p>
          <a:p>
            <a:endParaRPr lang="en-US" sz="1200" dirty="0" smtClean="0"/>
          </a:p>
          <a:p>
            <a:pPr marL="342900" indent="-342900">
              <a:buFont typeface="Wingdings" panose="05000000000000000000" pitchFamily="2" charset="2"/>
              <a:buChar char="q"/>
            </a:pPr>
            <a:r>
              <a:rPr lang="en-US" sz="1200" dirty="0" smtClean="0"/>
              <a:t>The enlarged uterus also shields retroperitoneal structures from </a:t>
            </a:r>
          </a:p>
          <a:p>
            <a:r>
              <a:rPr lang="en-US" sz="1200" dirty="0" smtClean="0"/>
              <a:t>penetrating abdominal trauma.</a:t>
            </a:r>
          </a:p>
          <a:p>
            <a:endParaRPr lang="en-US" sz="1200" dirty="0" smtClean="0"/>
          </a:p>
          <a:p>
            <a:pPr marL="342900" indent="-342900">
              <a:buFont typeface="Wingdings" panose="05000000000000000000" pitchFamily="2" charset="2"/>
              <a:buChar char="q"/>
            </a:pPr>
            <a:r>
              <a:rPr lang="en-US" sz="1200" dirty="0" smtClean="0"/>
              <a:t>Rebound tenderness and guarding may be less prominent than in </a:t>
            </a:r>
          </a:p>
          <a:p>
            <a:r>
              <a:rPr lang="en-US" sz="1200" dirty="0" err="1" smtClean="0"/>
              <a:t>nonpregnant</a:t>
            </a:r>
            <a:r>
              <a:rPr lang="en-US" sz="1200" dirty="0" smtClean="0"/>
              <a:t> women because the gravid uterus lifts and stretches the </a:t>
            </a:r>
          </a:p>
          <a:p>
            <a:r>
              <a:rPr lang="en-US" sz="1200" dirty="0" smtClean="0"/>
              <a:t>anterior abdominal wall, potentially impeding contact between areas of </a:t>
            </a:r>
          </a:p>
          <a:p>
            <a:r>
              <a:rPr lang="en-US" sz="1200" dirty="0" smtClean="0"/>
              <a:t>inflammation and parietal peritoneum.</a:t>
            </a:r>
          </a:p>
          <a:p>
            <a:pPr marL="342900" indent="-342900">
              <a:buFont typeface="Wingdings" panose="05000000000000000000" pitchFamily="2" charset="2"/>
              <a:buChar char="q"/>
            </a:pPr>
            <a:r>
              <a:rPr lang="en-US" sz="1200" dirty="0" smtClean="0"/>
              <a:t>Pregnancy alters the pattern of maternal injury such that pregnant </a:t>
            </a:r>
          </a:p>
          <a:p>
            <a:r>
              <a:rPr lang="en-US" sz="1200" dirty="0" smtClean="0"/>
              <a:t>women are more likely than </a:t>
            </a:r>
            <a:r>
              <a:rPr lang="en-US" sz="1200" dirty="0" err="1" smtClean="0"/>
              <a:t>nonpregnant</a:t>
            </a:r>
            <a:r>
              <a:rPr lang="en-US" sz="1200" dirty="0" smtClean="0"/>
              <a:t> women to sustain abdominal </a:t>
            </a:r>
          </a:p>
          <a:p>
            <a:r>
              <a:rPr lang="en-US" sz="1200" dirty="0" smtClean="0"/>
              <a:t>trauma </a:t>
            </a:r>
            <a:r>
              <a:rPr lang="en-US" sz="1050" dirty="0" smtClean="0"/>
              <a:t>(1)</a:t>
            </a:r>
          </a:p>
          <a:p>
            <a:endParaRPr lang="en-US" sz="1050" dirty="0" smtClean="0"/>
          </a:p>
          <a:p>
            <a:pPr marL="342900" indent="-342900">
              <a:buFont typeface="Wingdings" panose="05000000000000000000" pitchFamily="2" charset="2"/>
              <a:buChar char="q"/>
            </a:pPr>
            <a:r>
              <a:rPr lang="en-US" sz="1200" dirty="0" smtClean="0"/>
              <a:t>The enlarged uterus reduces the risk of visceral injury after lower </a:t>
            </a:r>
          </a:p>
          <a:p>
            <a:r>
              <a:rPr lang="en-US" sz="1200" dirty="0" smtClean="0"/>
              <a:t>abdominal penetrating injuries by displacing the bowel cephalad and </a:t>
            </a:r>
          </a:p>
          <a:p>
            <a:r>
              <a:rPr lang="en-US" sz="1200" dirty="0" smtClean="0"/>
              <a:t>laterally</a:t>
            </a:r>
          </a:p>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Arial" charset="0"/>
                <a:ea typeface="+mn-ea"/>
                <a:cs typeface="+mn-cs"/>
              </a:rPr>
              <a:t>If direct laryngoscopy is deemed necessary, an “inline</a:t>
            </a:r>
          </a:p>
          <a:p>
            <a:r>
              <a:rPr lang="en-US" sz="1200" b="0" i="0" u="none" strike="noStrike" kern="1200" baseline="0" dirty="0" smtClean="0">
                <a:solidFill>
                  <a:schemeClr val="tx1"/>
                </a:solidFill>
                <a:latin typeface="Arial" charset="0"/>
                <a:ea typeface="+mn-ea"/>
                <a:cs typeface="+mn-cs"/>
              </a:rPr>
              <a:t>stabilization” of the head and neck by an assistant to</a:t>
            </a:r>
          </a:p>
          <a:p>
            <a:r>
              <a:rPr lang="en-US" sz="1200" b="0" i="0" u="none" strike="noStrike" kern="1200" baseline="0" dirty="0" smtClean="0">
                <a:solidFill>
                  <a:schemeClr val="tx1"/>
                </a:solidFill>
                <a:latin typeface="Arial" charset="0"/>
                <a:ea typeface="+mn-ea"/>
                <a:cs typeface="+mn-cs"/>
              </a:rPr>
              <a:t>prevent extension and rotation of the cervical spine is</a:t>
            </a:r>
          </a:p>
          <a:p>
            <a:r>
              <a:rPr lang="en-US" sz="1200" b="0" i="0" u="none" strike="noStrike" kern="1200" baseline="0" dirty="0" smtClean="0">
                <a:solidFill>
                  <a:schemeClr val="tx1"/>
                </a:solidFill>
                <a:latin typeface="Arial" charset="0"/>
                <a:ea typeface="+mn-ea"/>
                <a:cs typeface="+mn-cs"/>
              </a:rPr>
              <a:t>indicated. Otherwise, direct laryngoscopy should be avoided,</a:t>
            </a:r>
          </a:p>
          <a:p>
            <a:r>
              <a:rPr lang="en-US" sz="1200" b="0" i="0" u="none" strike="noStrike" kern="1200" baseline="0" dirty="0" smtClean="0">
                <a:solidFill>
                  <a:schemeClr val="tx1"/>
                </a:solidFill>
                <a:latin typeface="Arial" charset="0"/>
                <a:ea typeface="+mn-ea"/>
                <a:cs typeface="+mn-cs"/>
              </a:rPr>
              <a:t>and fiberoptic (awake fiberoptic) intubation of the trachea</a:t>
            </a:r>
          </a:p>
          <a:p>
            <a:r>
              <a:rPr lang="en-US" sz="1200" b="0" i="0" u="none" strike="noStrike" kern="1200" baseline="0" dirty="0" smtClean="0">
                <a:solidFill>
                  <a:schemeClr val="tx1"/>
                </a:solidFill>
                <a:latin typeface="Arial" charset="0"/>
                <a:ea typeface="+mn-ea"/>
                <a:cs typeface="+mn-cs"/>
              </a:rPr>
              <a:t>should be considered.9 It has been established that trauma</a:t>
            </a:r>
          </a:p>
          <a:p>
            <a:r>
              <a:rPr lang="en-US" sz="1200" b="0" i="0" u="none" strike="noStrike" kern="1200" baseline="0" dirty="0" smtClean="0">
                <a:solidFill>
                  <a:schemeClr val="tx1"/>
                </a:solidFill>
                <a:latin typeface="Arial" charset="0"/>
                <a:ea typeface="+mn-ea"/>
                <a:cs typeface="+mn-cs"/>
              </a:rPr>
              <a:t>victims with a Glasgow Coma Scale of 8 or less usually</a:t>
            </a:r>
          </a:p>
          <a:p>
            <a:r>
              <a:rPr lang="en-US" sz="1200" b="0" i="0" u="none" strike="noStrike" kern="1200" baseline="0" dirty="0" smtClean="0">
                <a:solidFill>
                  <a:schemeClr val="tx1"/>
                </a:solidFill>
                <a:latin typeface="Arial" charset="0"/>
                <a:ea typeface="+mn-ea"/>
                <a:cs typeface="+mn-cs"/>
              </a:rPr>
              <a:t>require intubation and mechanical ventilation for both airway</a:t>
            </a:r>
          </a:p>
          <a:p>
            <a:r>
              <a:rPr lang="en-US" sz="1200" b="0" i="0" u="none" strike="noStrike" kern="1200" baseline="0" dirty="0" smtClean="0">
                <a:solidFill>
                  <a:schemeClr val="tx1"/>
                </a:solidFill>
                <a:latin typeface="Arial" charset="0"/>
                <a:ea typeface="+mn-ea"/>
                <a:cs typeface="+mn-cs"/>
              </a:rPr>
              <a:t>control and control of ICP. </a:t>
            </a:r>
            <a:r>
              <a:rPr lang="en-US" sz="1200" b="0" i="0" u="none" strike="noStrike" kern="1200" baseline="0" dirty="0" err="1" smtClean="0">
                <a:solidFill>
                  <a:schemeClr val="tx1"/>
                </a:solidFill>
                <a:latin typeface="Arial" charset="0"/>
                <a:ea typeface="+mn-ea"/>
                <a:cs typeface="+mn-cs"/>
              </a:rPr>
              <a:t>Suxamethonium</a:t>
            </a:r>
            <a:r>
              <a:rPr lang="en-US" sz="1200" b="0" i="0" u="none" strike="noStrike" kern="1200" baseline="0" dirty="0" smtClean="0">
                <a:solidFill>
                  <a:schemeClr val="tx1"/>
                </a:solidFill>
                <a:latin typeface="Arial" charset="0"/>
                <a:ea typeface="+mn-ea"/>
                <a:cs typeface="+mn-cs"/>
              </a:rPr>
              <a:t> induced increase</a:t>
            </a:r>
          </a:p>
          <a:p>
            <a:r>
              <a:rPr lang="en-US" sz="1200" b="0" i="0" u="none" strike="noStrike" kern="1200" baseline="0" dirty="0" smtClean="0">
                <a:solidFill>
                  <a:schemeClr val="tx1"/>
                </a:solidFill>
                <a:latin typeface="Arial" charset="0"/>
                <a:ea typeface="+mn-ea"/>
                <a:cs typeface="+mn-cs"/>
              </a:rPr>
              <a:t>in ICP has been grossly exaggerated.23</a:t>
            </a:r>
          </a:p>
          <a:p>
            <a:r>
              <a:rPr lang="en-US" sz="1200" b="0" i="0" u="none" strike="noStrike" kern="1200" baseline="0" dirty="0" smtClean="0">
                <a:solidFill>
                  <a:schemeClr val="tx1"/>
                </a:solidFill>
                <a:latin typeface="Arial" charset="0"/>
                <a:ea typeface="+mn-ea"/>
                <a:cs typeface="+mn-cs"/>
              </a:rPr>
              <a:t>The ABC (airway, breathing, circulation) of</a:t>
            </a:r>
          </a:p>
          <a:p>
            <a:r>
              <a:rPr lang="en-US" sz="1200" b="0" i="0" u="none" strike="noStrike" kern="1200" baseline="0" dirty="0" smtClean="0">
                <a:solidFill>
                  <a:schemeClr val="tx1"/>
                </a:solidFill>
                <a:latin typeface="Arial" charset="0"/>
                <a:ea typeface="+mn-ea"/>
                <a:cs typeface="+mn-cs"/>
              </a:rPr>
              <a:t>resuscitation should always be an initial highest priority,</a:t>
            </a:r>
          </a:p>
          <a:p>
            <a:r>
              <a:rPr lang="en-US" sz="1200" b="0" i="0" u="none" strike="noStrike" kern="1200" baseline="0" dirty="0" smtClean="0">
                <a:solidFill>
                  <a:schemeClr val="tx1"/>
                </a:solidFill>
                <a:latin typeface="Arial" charset="0"/>
                <a:ea typeface="+mn-ea"/>
                <a:cs typeface="+mn-cs"/>
              </a:rPr>
              <a:t>which often proves life-saving for both the parturient and</a:t>
            </a:r>
          </a:p>
          <a:p>
            <a:r>
              <a:rPr lang="en-US" sz="1200" b="0" i="0" u="none" strike="noStrike" kern="1200" baseline="0" dirty="0" smtClean="0">
                <a:solidFill>
                  <a:schemeClr val="tx1"/>
                </a:solidFill>
                <a:latin typeface="Arial" charset="0"/>
                <a:ea typeface="+mn-ea"/>
                <a:cs typeface="+mn-cs"/>
              </a:rPr>
              <a:t>the fetus.7</a:t>
            </a:r>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pPr marL="342900" indent="-342900">
              <a:buFont typeface="Wingdings" panose="05000000000000000000" pitchFamily="2" charset="2"/>
              <a:buChar char="q"/>
            </a:pPr>
            <a:r>
              <a:rPr lang="en-US" sz="1200" dirty="0" smtClean="0"/>
              <a:t>Is usually manifested as</a:t>
            </a:r>
          </a:p>
          <a:p>
            <a:r>
              <a:rPr lang="en-US" sz="1200" dirty="0" smtClean="0"/>
              <a:t>upper airway edema, which can lead to life threatening</a:t>
            </a:r>
          </a:p>
          <a:p>
            <a:r>
              <a:rPr lang="en-US" sz="1200" dirty="0" smtClean="0"/>
              <a:t>airway obstruction. However, lower airways can also be</a:t>
            </a:r>
          </a:p>
          <a:p>
            <a:r>
              <a:rPr lang="en-US" sz="1200" dirty="0" smtClean="0"/>
              <a:t>injured by exposure to smoke or toxic products of</a:t>
            </a:r>
          </a:p>
          <a:p>
            <a:r>
              <a:rPr lang="en-US" sz="1200" dirty="0" smtClean="0"/>
              <a:t>combustion. Many patients with inhalational injury, however,</a:t>
            </a:r>
          </a:p>
          <a:p>
            <a:r>
              <a:rPr lang="en-US" sz="1200" dirty="0" smtClean="0"/>
              <a:t>do not demonstrate any signs until several hours </a:t>
            </a:r>
            <a:r>
              <a:rPr lang="en-US" sz="1200" dirty="0" err="1" smtClean="0"/>
              <a:t>postexposure</a:t>
            </a:r>
            <a:r>
              <a:rPr lang="en-US" sz="1200" dirty="0" smtClean="0"/>
              <a:t>.</a:t>
            </a:r>
          </a:p>
          <a:p>
            <a:r>
              <a:rPr lang="en-US" sz="1200" dirty="0" smtClean="0"/>
              <a:t>Major burn can alter pulmonary function even in</a:t>
            </a:r>
          </a:p>
          <a:p>
            <a:r>
              <a:rPr lang="en-US" sz="1200" dirty="0" smtClean="0"/>
              <a:t>the absence of direct lung injury</a:t>
            </a:r>
          </a:p>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dirty="0" smtClean="0"/>
              <a:t>Electrical injury: Physical damage to the woman is</a:t>
            </a:r>
          </a:p>
          <a:p>
            <a:r>
              <a:rPr lang="en-US" dirty="0" smtClean="0"/>
              <a:t>caused by direct effect of heat generated by the current as</a:t>
            </a:r>
          </a:p>
          <a:p>
            <a:r>
              <a:rPr lang="en-US" dirty="0" smtClean="0"/>
              <a:t>well as associated trauma. The type of current, its path</a:t>
            </a:r>
          </a:p>
          <a:p>
            <a:r>
              <a:rPr lang="en-US" dirty="0" smtClean="0"/>
              <a:t>through the body, and voltage also affect the type of injury.</a:t>
            </a:r>
          </a:p>
          <a:p>
            <a:r>
              <a:rPr lang="en-US" dirty="0" smtClean="0"/>
              <a:t>Most victims of electrical injury have multisystem trauma</a:t>
            </a:r>
          </a:p>
          <a:p>
            <a:r>
              <a:rPr lang="en-US" dirty="0" smtClean="0"/>
              <a:t>due to violent muscle contraction, skeletal fractures due to</a:t>
            </a:r>
          </a:p>
          <a:p>
            <a:r>
              <a:rPr lang="en-US" dirty="0" smtClean="0"/>
              <a:t>fall, and neurologic damage. The fetus is immersed in</a:t>
            </a:r>
          </a:p>
          <a:p>
            <a:r>
              <a:rPr lang="en-US" dirty="0" smtClean="0"/>
              <a:t>amniotic fluid, which is an excellent conductor of</a:t>
            </a:r>
          </a:p>
          <a:p>
            <a:r>
              <a:rPr lang="en-US" dirty="0" smtClean="0"/>
              <a:t>electrical charge. Thus, the fetus is at greater risk than the</a:t>
            </a:r>
          </a:p>
          <a:p>
            <a:r>
              <a:rPr lang="en-US" dirty="0" smtClean="0"/>
              <a:t>mother.</a:t>
            </a:r>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dirty="0" smtClean="0"/>
              <a:t>Electrical injury: Physical damage to the woman is</a:t>
            </a:r>
          </a:p>
          <a:p>
            <a:r>
              <a:rPr lang="en-US" dirty="0" smtClean="0"/>
              <a:t>caused by direct effect of heat generated by the current as</a:t>
            </a:r>
          </a:p>
          <a:p>
            <a:r>
              <a:rPr lang="en-US" dirty="0" smtClean="0"/>
              <a:t>well as associated trauma. The type of current, its path</a:t>
            </a:r>
          </a:p>
          <a:p>
            <a:r>
              <a:rPr lang="en-US" dirty="0" smtClean="0"/>
              <a:t>through the body, and voltage also affect the type of injury.</a:t>
            </a:r>
          </a:p>
          <a:p>
            <a:r>
              <a:rPr lang="en-US" dirty="0" smtClean="0"/>
              <a:t>Most victims of electrical injury have multisystem trauma</a:t>
            </a:r>
          </a:p>
          <a:p>
            <a:r>
              <a:rPr lang="en-US" dirty="0" smtClean="0"/>
              <a:t>due to violent muscle contraction, skeletal fractures due to</a:t>
            </a:r>
          </a:p>
          <a:p>
            <a:r>
              <a:rPr lang="en-US" dirty="0" smtClean="0"/>
              <a:t>fall, and neurologic damage. The fetus is immersed in</a:t>
            </a:r>
          </a:p>
          <a:p>
            <a:r>
              <a:rPr lang="en-US" dirty="0" smtClean="0"/>
              <a:t>amniotic fluid, which is an excellent conductor of</a:t>
            </a:r>
          </a:p>
          <a:p>
            <a:r>
              <a:rPr lang="en-US" dirty="0" smtClean="0"/>
              <a:t>electrical charge. Thus, the fetus is at greater risk than the</a:t>
            </a:r>
          </a:p>
          <a:p>
            <a:r>
              <a:rPr lang="en-US" smtClean="0"/>
              <a:t>mother.</a:t>
            </a:r>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pPr marL="342900" indent="-342900">
              <a:buFont typeface="Wingdings" panose="05000000000000000000" pitchFamily="2" charset="2"/>
              <a:buChar char="q"/>
            </a:pPr>
            <a:r>
              <a:rPr lang="en-US" sz="1200" dirty="0" smtClean="0"/>
              <a:t>Severity of maternal injuries determines not only maternal but also </a:t>
            </a:r>
          </a:p>
          <a:p>
            <a:r>
              <a:rPr lang="en-US" sz="1200" dirty="0" smtClean="0"/>
              <a:t>fetal outcome. </a:t>
            </a:r>
          </a:p>
          <a:p>
            <a:endParaRPr lang="en-US" sz="1200" dirty="0" smtClean="0"/>
          </a:p>
          <a:p>
            <a:pPr marL="342900" indent="-342900">
              <a:buFont typeface="Wingdings" panose="05000000000000000000" pitchFamily="2" charset="2"/>
              <a:buChar char="q"/>
            </a:pPr>
            <a:r>
              <a:rPr lang="en-US" sz="1200" dirty="0" smtClean="0"/>
              <a:t>Therefore, the method of treatment also is </a:t>
            </a:r>
            <a:r>
              <a:rPr lang="en-US" sz="1200" dirty="0" err="1" smtClean="0"/>
              <a:t>dependant</a:t>
            </a:r>
            <a:r>
              <a:rPr lang="en-US" sz="1200" dirty="0" smtClean="0"/>
              <a:t> on the severity </a:t>
            </a:r>
          </a:p>
          <a:p>
            <a:r>
              <a:rPr lang="en-US" sz="1200" dirty="0" smtClean="0"/>
              <a:t>of maternal injuries. </a:t>
            </a:r>
          </a:p>
          <a:p>
            <a:endParaRPr lang="en-US" sz="1200" dirty="0" smtClean="0"/>
          </a:p>
          <a:p>
            <a:pPr marL="342900" indent="-342900">
              <a:buFont typeface="Wingdings" panose="05000000000000000000" pitchFamily="2" charset="2"/>
              <a:buChar char="q"/>
            </a:pPr>
            <a:r>
              <a:rPr lang="en-US" sz="1200" dirty="0" smtClean="0"/>
              <a:t>All traumatized pregnant women with major injuries require admission</a:t>
            </a:r>
          </a:p>
          <a:p>
            <a:r>
              <a:rPr lang="en-US" sz="1200" dirty="0" smtClean="0"/>
              <a:t>to a hospital where surgical as well as obstetric facilities are available due</a:t>
            </a:r>
          </a:p>
          <a:p>
            <a:r>
              <a:rPr lang="en-US" sz="1200" dirty="0" smtClean="0"/>
              <a:t>to high rate of mortality</a:t>
            </a:r>
          </a:p>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pPr marL="342900" indent="-342900">
              <a:buFont typeface="Wingdings" panose="05000000000000000000" pitchFamily="2" charset="2"/>
              <a:buChar char="q"/>
            </a:pPr>
            <a:r>
              <a:rPr lang="en-US" sz="1200" dirty="0" smtClean="0"/>
              <a:t>Even, the pregnant woman with minor injuries should be carefully </a:t>
            </a:r>
          </a:p>
          <a:p>
            <a:r>
              <a:rPr lang="en-US" sz="1200" dirty="0" smtClean="0"/>
              <a:t>observed since occasionally even minor injuries are associated with such</a:t>
            </a:r>
          </a:p>
          <a:p>
            <a:r>
              <a:rPr lang="en-US" sz="1200" dirty="0" smtClean="0"/>
              <a:t>complications as </a:t>
            </a:r>
            <a:r>
              <a:rPr lang="en-US" sz="1200" dirty="0" err="1" smtClean="0"/>
              <a:t>fetomaternal</a:t>
            </a:r>
            <a:r>
              <a:rPr lang="en-US" sz="1200" dirty="0" smtClean="0"/>
              <a:t> hemorrhage (the presence of fetal RBCs</a:t>
            </a:r>
          </a:p>
          <a:p>
            <a:r>
              <a:rPr lang="en-US" sz="1200" dirty="0" smtClean="0"/>
              <a:t>in the maternal circulation)</a:t>
            </a:r>
          </a:p>
          <a:p>
            <a:endParaRPr lang="en-US" sz="1200" dirty="0" smtClean="0"/>
          </a:p>
          <a:p>
            <a:pPr marL="342900" indent="-342900">
              <a:buFont typeface="Wingdings" panose="05000000000000000000" pitchFamily="2" charset="2"/>
              <a:buChar char="q"/>
            </a:pPr>
            <a:r>
              <a:rPr lang="en-US" sz="1200" dirty="0" smtClean="0"/>
              <a:t>Direct fetal injuries usually tend to occur in late pregnancy, and are </a:t>
            </a:r>
          </a:p>
          <a:p>
            <a:r>
              <a:rPr lang="en-US" sz="1200" dirty="0" smtClean="0"/>
              <a:t>typically associated with serious maternal trauma</a:t>
            </a:r>
          </a:p>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pPr marL="342900" indent="-342900">
              <a:buFont typeface="Wingdings" panose="05000000000000000000" pitchFamily="2" charset="2"/>
              <a:buChar char="q"/>
            </a:pPr>
            <a:r>
              <a:rPr lang="en-US" sz="1200" dirty="0" smtClean="0"/>
              <a:t>One or two large bore (</a:t>
            </a:r>
            <a:r>
              <a:rPr lang="en-US" sz="1200" dirty="0" err="1" smtClean="0"/>
              <a:t>e.g</a:t>
            </a:r>
            <a:r>
              <a:rPr lang="en-US" sz="1200" dirty="0" smtClean="0"/>
              <a:t>, 14 or 16 gauge) intravenous lines in women </a:t>
            </a:r>
          </a:p>
          <a:p>
            <a:r>
              <a:rPr lang="en-US" sz="1200" dirty="0" smtClean="0"/>
              <a:t>who may have been seriously injured. </a:t>
            </a:r>
          </a:p>
          <a:p>
            <a:endParaRPr lang="en-US" sz="1200" dirty="0" smtClean="0"/>
          </a:p>
          <a:p>
            <a:pPr marL="342900" indent="-342900">
              <a:buFont typeface="Wingdings" panose="05000000000000000000" pitchFamily="2" charset="2"/>
              <a:buChar char="q"/>
            </a:pPr>
            <a:r>
              <a:rPr lang="en-US" sz="1200" dirty="0" smtClean="0"/>
              <a:t>Volume replacement is preferable to vasopressors for blood pressure</a:t>
            </a:r>
          </a:p>
          <a:p>
            <a:r>
              <a:rPr lang="en-US" sz="1200" dirty="0" smtClean="0"/>
              <a:t> support since vasopressors can reduce uterine blood flow </a:t>
            </a:r>
          </a:p>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r>
              <a:rPr lang="en-US" sz="1200" b="1" i="0" kern="1200" dirty="0" smtClean="0">
                <a:solidFill>
                  <a:schemeClr val="tx1"/>
                </a:solidFill>
                <a:effectLst/>
                <a:latin typeface="Arial" charset="0"/>
                <a:ea typeface="+mn-ea"/>
                <a:cs typeface="+mn-cs"/>
              </a:rPr>
              <a:t>Management</a:t>
            </a:r>
            <a:endParaRPr lang="en-US" sz="1200" b="0" i="0" kern="1200" dirty="0" smtClean="0">
              <a:solidFill>
                <a:schemeClr val="tx1"/>
              </a:solidFill>
              <a:effectLst/>
              <a:latin typeface="Arial" charset="0"/>
              <a:ea typeface="+mn-ea"/>
              <a:cs typeface="+mn-cs"/>
            </a:endParaRPr>
          </a:p>
          <a:p>
            <a:r>
              <a:rPr lang="en-US" sz="1200" b="1" i="0" kern="1200" dirty="0" smtClean="0">
                <a:solidFill>
                  <a:schemeClr val="tx1"/>
                </a:solidFill>
                <a:effectLst/>
                <a:latin typeface="Arial" charset="0"/>
                <a:ea typeface="+mn-ea"/>
                <a:cs typeface="+mn-cs"/>
              </a:rPr>
              <a:t>Respiratory support</a:t>
            </a:r>
            <a:r>
              <a:rPr lang="en-US" sz="1200" b="0" i="0" kern="1200" dirty="0" smtClean="0">
                <a:solidFill>
                  <a:schemeClr val="tx1"/>
                </a:solidFill>
                <a:effectLst/>
                <a:latin typeface="Arial" charset="0"/>
                <a:ea typeface="+mn-ea"/>
                <a:cs typeface="+mn-cs"/>
              </a:rPr>
              <a:t> — Oxygen supplementation should be used liberally, as anoxia develops more quickly in pregnant women. Maternal oxygen saturation (SaO2) should be maintained at greater than 95 percent during pregnancy, which is in excess of the oxygen delivery needs of the mother. If SaO2 falls below 95 percent, an arterial blood gas is obtained to measure PaO2. Maternal PaO2 greater than 70 mmHg is desirable to maintain a favorable oxygen diffusion gradient from the maternal to the fetal side of the placenta. Early intubation after </a:t>
            </a:r>
            <a:r>
              <a:rPr lang="en-US" sz="1200" b="0" i="0" kern="1200" dirty="0" err="1" smtClean="0">
                <a:solidFill>
                  <a:schemeClr val="tx1"/>
                </a:solidFill>
                <a:effectLst/>
                <a:latin typeface="Arial" charset="0"/>
                <a:ea typeface="+mn-ea"/>
                <a:cs typeface="+mn-cs"/>
              </a:rPr>
              <a:t>preoxygenation</a:t>
            </a:r>
            <a:r>
              <a:rPr lang="en-US" sz="1200" b="0" i="0" kern="1200" dirty="0" smtClean="0">
                <a:solidFill>
                  <a:schemeClr val="tx1"/>
                </a:solidFill>
                <a:effectLst/>
                <a:latin typeface="Arial" charset="0"/>
                <a:ea typeface="+mn-ea"/>
                <a:cs typeface="+mn-cs"/>
              </a:rPr>
              <a:t> is recommended if adequate maternal oxygenation has not been achieved</a:t>
            </a:r>
          </a:p>
          <a:p>
            <a:pPr marL="342900" indent="-342900">
              <a:buFont typeface="Wingdings" panose="05000000000000000000" pitchFamily="2" charset="2"/>
              <a:buChar char="q"/>
            </a:pPr>
            <a:r>
              <a:rPr lang="en-US" sz="1200" dirty="0" smtClean="0"/>
              <a:t>If SaO2 falls below 95 percent, an arterial blood gas is obtained to </a:t>
            </a:r>
          </a:p>
          <a:p>
            <a:r>
              <a:rPr lang="en-US" sz="1200" dirty="0" smtClean="0"/>
              <a:t>measure PaO2. </a:t>
            </a:r>
          </a:p>
          <a:p>
            <a:endParaRPr lang="en-US" sz="1200" dirty="0" smtClean="0"/>
          </a:p>
          <a:p>
            <a:pPr marL="342900" indent="-342900">
              <a:buFont typeface="Wingdings" panose="05000000000000000000" pitchFamily="2" charset="2"/>
              <a:buChar char="q"/>
            </a:pPr>
            <a:r>
              <a:rPr lang="en-US" sz="1200" dirty="0" smtClean="0"/>
              <a:t>Maternal PaO2 greater than 70 mmHg is desirable to maintain a </a:t>
            </a:r>
          </a:p>
          <a:p>
            <a:r>
              <a:rPr lang="en-US" sz="1200" dirty="0" smtClean="0"/>
              <a:t>favorable oxygen diffusion gradient from the maternal to the fetal side of </a:t>
            </a:r>
          </a:p>
          <a:p>
            <a:r>
              <a:rPr lang="en-US" sz="1200" dirty="0" smtClean="0"/>
              <a:t>the placenta</a:t>
            </a:r>
          </a:p>
          <a:p>
            <a:endParaRPr lang="en-US" sz="1200" dirty="0" smtClean="0"/>
          </a:p>
          <a:p>
            <a:pPr marL="342900" indent="-342900">
              <a:buFont typeface="Wingdings" panose="05000000000000000000" pitchFamily="2" charset="2"/>
              <a:buChar char="q"/>
            </a:pPr>
            <a:r>
              <a:rPr lang="en-US" sz="1200" dirty="0" smtClean="0"/>
              <a:t>Early intubation after </a:t>
            </a:r>
            <a:r>
              <a:rPr lang="en-US" sz="1200" dirty="0" err="1" smtClean="0"/>
              <a:t>preoxygenation</a:t>
            </a:r>
            <a:r>
              <a:rPr lang="en-US" sz="1200" dirty="0" smtClean="0"/>
              <a:t> is recommended if adequate </a:t>
            </a:r>
          </a:p>
          <a:p>
            <a:r>
              <a:rPr lang="en-US" sz="1200" dirty="0" smtClean="0"/>
              <a:t>maternal oxygenation has not been achieved</a:t>
            </a:r>
          </a:p>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pPr marL="342900" indent="-342900">
              <a:buFont typeface="Wingdings" panose="05000000000000000000" pitchFamily="2" charset="2"/>
              <a:buChar char="q"/>
            </a:pPr>
            <a:r>
              <a:rPr lang="en-US" sz="1200" dirty="0" smtClean="0"/>
              <a:t>If a chest tube is placed, the physician should keep in mind that the </a:t>
            </a:r>
          </a:p>
          <a:p>
            <a:r>
              <a:rPr lang="en-US" sz="1200" dirty="0" smtClean="0"/>
              <a:t>diaphragm is elevated in pregnancy </a:t>
            </a:r>
          </a:p>
          <a:p>
            <a:endParaRPr lang="en-US" sz="1200" dirty="0" smtClean="0"/>
          </a:p>
          <a:p>
            <a:pPr marL="342900" indent="-342900">
              <a:buFont typeface="Wingdings" panose="05000000000000000000" pitchFamily="2" charset="2"/>
              <a:buChar char="q"/>
            </a:pPr>
            <a:r>
              <a:rPr lang="en-US" sz="1200" dirty="0" smtClean="0"/>
              <a:t>Some authors suggest placing the thoracostomy tube one to two </a:t>
            </a:r>
          </a:p>
          <a:p>
            <a:r>
              <a:rPr lang="en-US" sz="1200" dirty="0" smtClean="0"/>
              <a:t>intercostal spaces above the usual landmark of the fifth intercostal space </a:t>
            </a:r>
          </a:p>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Gunshot wounds are more common than stab wounds in pregnancy and, interestingly, death from gunshot or stab wounds is less common in the pregnant than </a:t>
            </a:r>
            <a:r>
              <a:rPr lang="en-US" sz="1200" dirty="0" err="1" smtClean="0"/>
              <a:t>nonpregnant</a:t>
            </a:r>
            <a:r>
              <a:rPr lang="en-US" sz="1200" dirty="0" smtClean="0"/>
              <a:t> victim [</a:t>
            </a:r>
            <a:r>
              <a:rPr lang="en-US" sz="1200" u="sng" dirty="0" smtClean="0">
                <a:hlinkClick r:id="rId3"/>
              </a:rPr>
              <a:t>10</a:t>
            </a:r>
            <a:r>
              <a:rPr lang="en-US" sz="1200" dirty="0" smtClean="0"/>
              <a:t>]. The decreased risk of death is likely related to anatomic changes: the enlarged uterus displaces visceral organs superiorly. As a result, upper abdominal penetrating trauma is more likely to injure maternal bowel, while lower abdominal penetrating trauma is more likely to injure the uterus and or fetus.</a:t>
            </a:r>
          </a:p>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Rot="1" noChangeAspect="1" noChangeArrowheads="1" noTextEdit="1"/>
          </p:cNvSpPr>
          <p:nvPr>
            <p:ph type="sldImg"/>
          </p:nvPr>
        </p:nvSpPr>
        <p:spPr>
          <a:ln/>
        </p:spPr>
      </p:sp>
      <p:sp>
        <p:nvSpPr>
          <p:cNvPr id="1271811"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43815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981200"/>
            <a:ext cx="43815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72350" y="228600"/>
            <a:ext cx="22288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28600"/>
            <a:ext cx="65341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43815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981200"/>
            <a:ext cx="43815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72350" y="228600"/>
            <a:ext cx="222885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28600"/>
            <a:ext cx="653415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228600"/>
            <a:ext cx="8915400" cy="586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11143"/>
        </a:solidFill>
        <a:effectLst/>
      </p:bgPr>
    </p:bg>
    <p:spTree>
      <p:nvGrpSpPr>
        <p:cNvPr id="1" name=""/>
        <p:cNvGrpSpPr/>
        <p:nvPr/>
      </p:nvGrpSpPr>
      <p:grpSpPr>
        <a:xfrm>
          <a:off x="0" y="0"/>
          <a:ext cx="0" cy="0"/>
          <a:chOff x="0" y="0"/>
          <a:chExt cx="0" cy="0"/>
        </a:xfrm>
      </p:grpSpPr>
      <p:sp>
        <p:nvSpPr>
          <p:cNvPr id="728069" name="Rectangle 5"/>
          <p:cNvSpPr>
            <a:spLocks noGrp="1" noChangeArrowheads="1"/>
          </p:cNvSpPr>
          <p:nvPr>
            <p:ph type="title"/>
          </p:nvPr>
        </p:nvSpPr>
        <p:spPr bwMode="auto">
          <a:xfrm>
            <a:off x="838200" y="228600"/>
            <a:ext cx="8610600" cy="1143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sp>
        <p:nvSpPr>
          <p:cNvPr id="728070" name="Rectangle 6"/>
          <p:cNvSpPr>
            <a:spLocks noGrp="1" noChangeArrowheads="1"/>
          </p:cNvSpPr>
          <p:nvPr>
            <p:ph type="body" idx="1"/>
          </p:nvPr>
        </p:nvSpPr>
        <p:spPr bwMode="auto">
          <a:xfrm>
            <a:off x="685800" y="1981200"/>
            <a:ext cx="89154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ftr="0"/>
  <p:txStyles>
    <p:titleStyle>
      <a:lvl1pPr algn="ctr" rtl="0" fontAlgn="base">
        <a:spcBef>
          <a:spcPct val="0"/>
        </a:spcBef>
        <a:spcAft>
          <a:spcPct val="0"/>
        </a:spcAft>
        <a:defRPr sz="3600" b="1">
          <a:solidFill>
            <a:schemeClr val="tx2"/>
          </a:solidFill>
          <a:latin typeface="+mj-lt"/>
          <a:ea typeface="+mj-ea"/>
          <a:cs typeface="+mj-cs"/>
        </a:defRPr>
      </a:lvl1pPr>
      <a:lvl2pPr algn="ctr" rtl="0" fontAlgn="base">
        <a:spcBef>
          <a:spcPct val="0"/>
        </a:spcBef>
        <a:spcAft>
          <a:spcPct val="0"/>
        </a:spcAft>
        <a:defRPr sz="3600" b="1">
          <a:solidFill>
            <a:schemeClr val="tx2"/>
          </a:solidFill>
          <a:latin typeface="Arial Narrow" pitchFamily="34" charset="0"/>
        </a:defRPr>
      </a:lvl2pPr>
      <a:lvl3pPr algn="ctr" rtl="0" fontAlgn="base">
        <a:spcBef>
          <a:spcPct val="0"/>
        </a:spcBef>
        <a:spcAft>
          <a:spcPct val="0"/>
        </a:spcAft>
        <a:defRPr sz="3600" b="1">
          <a:solidFill>
            <a:schemeClr val="tx2"/>
          </a:solidFill>
          <a:latin typeface="Arial Narrow" pitchFamily="34" charset="0"/>
        </a:defRPr>
      </a:lvl3pPr>
      <a:lvl4pPr algn="ctr" rtl="0" fontAlgn="base">
        <a:spcBef>
          <a:spcPct val="0"/>
        </a:spcBef>
        <a:spcAft>
          <a:spcPct val="0"/>
        </a:spcAft>
        <a:defRPr sz="3600" b="1">
          <a:solidFill>
            <a:schemeClr val="tx2"/>
          </a:solidFill>
          <a:latin typeface="Arial Narrow" pitchFamily="34" charset="0"/>
        </a:defRPr>
      </a:lvl4pPr>
      <a:lvl5pPr algn="ctr" rtl="0" fontAlgn="base">
        <a:spcBef>
          <a:spcPct val="0"/>
        </a:spcBef>
        <a:spcAft>
          <a:spcPct val="0"/>
        </a:spcAft>
        <a:defRPr sz="3600" b="1">
          <a:solidFill>
            <a:schemeClr val="tx2"/>
          </a:solidFill>
          <a:latin typeface="Arial Narrow" pitchFamily="34" charset="0"/>
        </a:defRPr>
      </a:lvl5pPr>
      <a:lvl6pPr marL="457200" algn="ctr" rtl="0" fontAlgn="base">
        <a:spcBef>
          <a:spcPct val="0"/>
        </a:spcBef>
        <a:spcAft>
          <a:spcPct val="0"/>
        </a:spcAft>
        <a:defRPr sz="3600" b="1">
          <a:solidFill>
            <a:schemeClr val="tx2"/>
          </a:solidFill>
          <a:latin typeface="Arial Narrow" pitchFamily="34" charset="0"/>
        </a:defRPr>
      </a:lvl6pPr>
      <a:lvl7pPr marL="914400" algn="ctr" rtl="0" fontAlgn="base">
        <a:spcBef>
          <a:spcPct val="0"/>
        </a:spcBef>
        <a:spcAft>
          <a:spcPct val="0"/>
        </a:spcAft>
        <a:defRPr sz="3600" b="1">
          <a:solidFill>
            <a:schemeClr val="tx2"/>
          </a:solidFill>
          <a:latin typeface="Arial Narrow" pitchFamily="34" charset="0"/>
        </a:defRPr>
      </a:lvl7pPr>
      <a:lvl8pPr marL="1371600" algn="ctr" rtl="0" fontAlgn="base">
        <a:spcBef>
          <a:spcPct val="0"/>
        </a:spcBef>
        <a:spcAft>
          <a:spcPct val="0"/>
        </a:spcAft>
        <a:defRPr sz="3600" b="1">
          <a:solidFill>
            <a:schemeClr val="tx2"/>
          </a:solidFill>
          <a:latin typeface="Arial Narrow" pitchFamily="34" charset="0"/>
        </a:defRPr>
      </a:lvl8pPr>
      <a:lvl9pPr marL="1828800" algn="ctr" rtl="0" fontAlgn="base">
        <a:spcBef>
          <a:spcPct val="0"/>
        </a:spcBef>
        <a:spcAft>
          <a:spcPct val="0"/>
        </a:spcAft>
        <a:defRPr sz="3600" b="1">
          <a:solidFill>
            <a:schemeClr val="tx2"/>
          </a:solidFill>
          <a:latin typeface="Arial Narrow" pitchFamily="34" charset="0"/>
        </a:defRPr>
      </a:lvl9pPr>
    </p:titleStyle>
    <p:bodyStyle>
      <a:lvl1pPr marL="342900" indent="-342900" algn="l" rtl="0" fontAlgn="base">
        <a:spcBef>
          <a:spcPct val="20000"/>
        </a:spcBef>
        <a:spcAft>
          <a:spcPct val="0"/>
        </a:spcAft>
        <a:buClr>
          <a:schemeClr val="accent2"/>
        </a:buClr>
        <a:buSzPct val="75000"/>
        <a:buFont typeface="Wingdings 2" pitchFamily="18" charset="2"/>
        <a:buChar char="Ä"/>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accent2"/>
        </a:buClr>
        <a:buSzPct val="75000"/>
        <a:buFont typeface="Wingdings" pitchFamily="2" charset="2"/>
        <a:buChar char="u"/>
        <a:defRPr sz="2400">
          <a:solidFill>
            <a:schemeClr val="tx1"/>
          </a:solidFill>
          <a:latin typeface="+mn-lt"/>
        </a:defRPr>
      </a:lvl3pPr>
      <a:lvl4pPr marL="1600200" indent="-228600" algn="l" rtl="0" fontAlgn="base">
        <a:spcBef>
          <a:spcPct val="20000"/>
        </a:spcBef>
        <a:spcAft>
          <a:spcPct val="0"/>
        </a:spcAft>
        <a:buClr>
          <a:schemeClr val="accent2"/>
        </a:buClr>
        <a:buSzPct val="65000"/>
        <a:buFont typeface="Monotype Sorts" pitchFamily="2" charset="2"/>
        <a:buChar char="l"/>
        <a:defRPr sz="2000">
          <a:solidFill>
            <a:schemeClr val="tx1"/>
          </a:solidFill>
          <a:latin typeface="+mn-lt"/>
        </a:defRPr>
      </a:lvl4pPr>
      <a:lvl5pPr marL="2057400" indent="-228600" algn="l" rtl="0" fontAlgn="base">
        <a:spcBef>
          <a:spcPct val="20000"/>
        </a:spcBef>
        <a:spcAft>
          <a:spcPct val="0"/>
        </a:spcAft>
        <a:buClr>
          <a:schemeClr val="folHlink"/>
        </a:buClr>
        <a:buSzPct val="100000"/>
        <a:buChar char="»"/>
        <a:defRPr sz="2000">
          <a:solidFill>
            <a:schemeClr val="tx1"/>
          </a:solidFill>
          <a:latin typeface="+mn-lt"/>
        </a:defRPr>
      </a:lvl5pPr>
      <a:lvl6pPr marL="2514600" indent="-228600" algn="l" rtl="0" fontAlgn="base">
        <a:spcBef>
          <a:spcPct val="20000"/>
        </a:spcBef>
        <a:spcAft>
          <a:spcPct val="0"/>
        </a:spcAft>
        <a:buClr>
          <a:schemeClr val="folHlink"/>
        </a:buClr>
        <a:buSzPct val="100000"/>
        <a:buChar char="»"/>
        <a:defRPr sz="2000">
          <a:solidFill>
            <a:schemeClr val="tx1"/>
          </a:solidFill>
          <a:latin typeface="+mn-lt"/>
        </a:defRPr>
      </a:lvl6pPr>
      <a:lvl7pPr marL="2971800" indent="-228600" algn="l" rtl="0" fontAlgn="base">
        <a:spcBef>
          <a:spcPct val="20000"/>
        </a:spcBef>
        <a:spcAft>
          <a:spcPct val="0"/>
        </a:spcAft>
        <a:buClr>
          <a:schemeClr val="folHlink"/>
        </a:buClr>
        <a:buSzPct val="100000"/>
        <a:buChar char="»"/>
        <a:defRPr sz="2000">
          <a:solidFill>
            <a:schemeClr val="tx1"/>
          </a:solidFill>
          <a:latin typeface="+mn-lt"/>
        </a:defRPr>
      </a:lvl7pPr>
      <a:lvl8pPr marL="3429000" indent="-228600" algn="l" rtl="0" fontAlgn="base">
        <a:spcBef>
          <a:spcPct val="20000"/>
        </a:spcBef>
        <a:spcAft>
          <a:spcPct val="0"/>
        </a:spcAft>
        <a:buClr>
          <a:schemeClr val="folHlink"/>
        </a:buClr>
        <a:buSzPct val="100000"/>
        <a:buChar char="»"/>
        <a:defRPr sz="2000">
          <a:solidFill>
            <a:schemeClr val="tx1"/>
          </a:solidFill>
          <a:latin typeface="+mn-lt"/>
        </a:defRPr>
      </a:lvl8pPr>
      <a:lvl9pPr marL="3886200" indent="-228600" algn="l" rtl="0" fontAlgn="base">
        <a:spcBef>
          <a:spcPct val="20000"/>
        </a:spcBef>
        <a:spcAft>
          <a:spcPct val="0"/>
        </a:spcAft>
        <a:buClr>
          <a:schemeClr val="folHlink"/>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11143"/>
        </a:solidFill>
        <a:effectLst/>
      </p:bgPr>
    </p:bg>
    <p:spTree>
      <p:nvGrpSpPr>
        <p:cNvPr id="1" name=""/>
        <p:cNvGrpSpPr/>
        <p:nvPr/>
      </p:nvGrpSpPr>
      <p:grpSpPr>
        <a:xfrm>
          <a:off x="0" y="0"/>
          <a:ext cx="0" cy="0"/>
          <a:chOff x="0" y="0"/>
          <a:chExt cx="0" cy="0"/>
        </a:xfrm>
      </p:grpSpPr>
      <p:grpSp>
        <p:nvGrpSpPr>
          <p:cNvPr id="732162" name="Group 2"/>
          <p:cNvGrpSpPr>
            <a:grpSpLocks/>
          </p:cNvGrpSpPr>
          <p:nvPr/>
        </p:nvGrpSpPr>
        <p:grpSpPr bwMode="auto">
          <a:xfrm>
            <a:off x="0" y="1428750"/>
            <a:ext cx="10274300" cy="152400"/>
            <a:chOff x="0" y="900"/>
            <a:chExt cx="6472" cy="96"/>
          </a:xfrm>
        </p:grpSpPr>
        <p:sp>
          <p:nvSpPr>
            <p:cNvPr id="732163" name="Rectangle 3"/>
            <p:cNvSpPr>
              <a:spLocks noChangeArrowheads="1"/>
            </p:cNvSpPr>
            <p:nvPr/>
          </p:nvSpPr>
          <p:spPr bwMode="auto">
            <a:xfrm>
              <a:off x="0" y="900"/>
              <a:ext cx="6472" cy="47"/>
            </a:xfrm>
            <a:prstGeom prst="rect">
              <a:avLst/>
            </a:prstGeom>
            <a:gradFill rotWithShape="0">
              <a:gsLst>
                <a:gs pos="0">
                  <a:srgbClr val="FAFD00">
                    <a:gamma/>
                    <a:shade val="49804"/>
                    <a:invGamma/>
                  </a:srgbClr>
                </a:gs>
                <a:gs pos="50000">
                  <a:srgbClr val="FAFD00"/>
                </a:gs>
                <a:gs pos="100000">
                  <a:srgbClr val="FAFD00">
                    <a:gamma/>
                    <a:shade val="49804"/>
                    <a:invGamma/>
                  </a:srgbClr>
                </a:gs>
              </a:gsLst>
              <a:lin ang="0" scaled="1"/>
            </a:gradFill>
            <a:ln w="12700">
              <a:noFill/>
              <a:miter lim="800000"/>
              <a:headEnd/>
              <a:tailEnd/>
            </a:ln>
            <a:effectLst/>
          </p:spPr>
          <p:txBody>
            <a:bodyPr wrap="none" anchor="ctr"/>
            <a:lstStyle/>
            <a:p>
              <a:endParaRPr lang="en-US"/>
            </a:p>
          </p:txBody>
        </p:sp>
        <p:sp>
          <p:nvSpPr>
            <p:cNvPr id="732164" name="Rectangle 4"/>
            <p:cNvSpPr>
              <a:spLocks noChangeArrowheads="1"/>
            </p:cNvSpPr>
            <p:nvPr/>
          </p:nvSpPr>
          <p:spPr bwMode="auto">
            <a:xfrm>
              <a:off x="0" y="972"/>
              <a:ext cx="6472" cy="24"/>
            </a:xfrm>
            <a:prstGeom prst="rect">
              <a:avLst/>
            </a:prstGeom>
            <a:gradFill rotWithShape="0">
              <a:gsLst>
                <a:gs pos="0">
                  <a:srgbClr val="D989B8">
                    <a:gamma/>
                    <a:shade val="69804"/>
                    <a:invGamma/>
                  </a:srgbClr>
                </a:gs>
                <a:gs pos="50000">
                  <a:srgbClr val="D989B8"/>
                </a:gs>
                <a:gs pos="100000">
                  <a:srgbClr val="D989B8">
                    <a:gamma/>
                    <a:shade val="69804"/>
                    <a:invGamma/>
                  </a:srgbClr>
                </a:gs>
              </a:gsLst>
              <a:lin ang="0" scaled="1"/>
            </a:gradFill>
            <a:ln w="12700">
              <a:noFill/>
              <a:miter lim="800000"/>
              <a:headEnd/>
              <a:tailEnd/>
            </a:ln>
            <a:effectLst/>
          </p:spPr>
          <p:txBody>
            <a:bodyPr wrap="none" anchor="ctr"/>
            <a:lstStyle/>
            <a:p>
              <a:endParaRPr lang="en-US"/>
            </a:p>
          </p:txBody>
        </p:sp>
      </p:grpSp>
      <p:sp>
        <p:nvSpPr>
          <p:cNvPr id="732165" name="Rectangle 5"/>
          <p:cNvSpPr>
            <a:spLocks noGrp="1" noChangeArrowheads="1"/>
          </p:cNvSpPr>
          <p:nvPr>
            <p:ph type="title"/>
          </p:nvPr>
        </p:nvSpPr>
        <p:spPr bwMode="auto">
          <a:xfrm>
            <a:off x="838200" y="228600"/>
            <a:ext cx="8610600" cy="1143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sp>
        <p:nvSpPr>
          <p:cNvPr id="732166" name="Rectangle 6"/>
          <p:cNvSpPr>
            <a:spLocks noGrp="1" noChangeArrowheads="1"/>
          </p:cNvSpPr>
          <p:nvPr>
            <p:ph type="body" idx="1"/>
          </p:nvPr>
        </p:nvSpPr>
        <p:spPr bwMode="auto">
          <a:xfrm>
            <a:off x="685800" y="1981200"/>
            <a:ext cx="89154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iming>
    <p:tnLst>
      <p:par>
        <p:cTn id="1" dur="indefinite" restart="never" nodeType="tmRoot"/>
      </p:par>
    </p:tnLst>
  </p:timing>
  <p:hf hdr="0" ftr="0"/>
  <p:txStyles>
    <p:titleStyle>
      <a:lvl1pPr algn="ctr" rtl="0" eaLnBrk="0" fontAlgn="base" hangingPunct="0">
        <a:spcBef>
          <a:spcPct val="0"/>
        </a:spcBef>
        <a:spcAft>
          <a:spcPct val="0"/>
        </a:spcAft>
        <a:defRPr sz="3600" b="1">
          <a:solidFill>
            <a:schemeClr val="tx1"/>
          </a:solidFill>
          <a:latin typeface="+mj-lt"/>
          <a:ea typeface="+mj-ea"/>
          <a:cs typeface="+mj-cs"/>
        </a:defRPr>
      </a:lvl1pPr>
      <a:lvl2pPr algn="ctr" rtl="0" eaLnBrk="0" fontAlgn="base" hangingPunct="0">
        <a:spcBef>
          <a:spcPct val="0"/>
        </a:spcBef>
        <a:spcAft>
          <a:spcPct val="0"/>
        </a:spcAft>
        <a:defRPr sz="3600" b="1">
          <a:solidFill>
            <a:schemeClr val="tx1"/>
          </a:solidFill>
          <a:latin typeface="Arial Narrow" pitchFamily="34" charset="0"/>
        </a:defRPr>
      </a:lvl2pPr>
      <a:lvl3pPr algn="ctr" rtl="0" eaLnBrk="0" fontAlgn="base" hangingPunct="0">
        <a:spcBef>
          <a:spcPct val="0"/>
        </a:spcBef>
        <a:spcAft>
          <a:spcPct val="0"/>
        </a:spcAft>
        <a:defRPr sz="3600" b="1">
          <a:solidFill>
            <a:schemeClr val="tx1"/>
          </a:solidFill>
          <a:latin typeface="Arial Narrow" pitchFamily="34" charset="0"/>
        </a:defRPr>
      </a:lvl3pPr>
      <a:lvl4pPr algn="ctr" rtl="0" eaLnBrk="0" fontAlgn="base" hangingPunct="0">
        <a:spcBef>
          <a:spcPct val="0"/>
        </a:spcBef>
        <a:spcAft>
          <a:spcPct val="0"/>
        </a:spcAft>
        <a:defRPr sz="3600" b="1">
          <a:solidFill>
            <a:schemeClr val="tx1"/>
          </a:solidFill>
          <a:latin typeface="Arial Narrow" pitchFamily="34" charset="0"/>
        </a:defRPr>
      </a:lvl4pPr>
      <a:lvl5pPr algn="ctr" rtl="0" eaLnBrk="0" fontAlgn="base" hangingPunct="0">
        <a:spcBef>
          <a:spcPct val="0"/>
        </a:spcBef>
        <a:spcAft>
          <a:spcPct val="0"/>
        </a:spcAft>
        <a:defRPr sz="3600" b="1">
          <a:solidFill>
            <a:schemeClr val="tx1"/>
          </a:solidFill>
          <a:latin typeface="Arial Narrow" pitchFamily="34" charset="0"/>
        </a:defRPr>
      </a:lvl5pPr>
      <a:lvl6pPr marL="457200" algn="ctr" rtl="0" eaLnBrk="0" fontAlgn="base" hangingPunct="0">
        <a:spcBef>
          <a:spcPct val="0"/>
        </a:spcBef>
        <a:spcAft>
          <a:spcPct val="0"/>
        </a:spcAft>
        <a:defRPr sz="3600" b="1">
          <a:solidFill>
            <a:schemeClr val="tx1"/>
          </a:solidFill>
          <a:latin typeface="Arial Narrow" pitchFamily="34" charset="0"/>
        </a:defRPr>
      </a:lvl6pPr>
      <a:lvl7pPr marL="914400" algn="ctr" rtl="0" eaLnBrk="0" fontAlgn="base" hangingPunct="0">
        <a:spcBef>
          <a:spcPct val="0"/>
        </a:spcBef>
        <a:spcAft>
          <a:spcPct val="0"/>
        </a:spcAft>
        <a:defRPr sz="3600" b="1">
          <a:solidFill>
            <a:schemeClr val="tx1"/>
          </a:solidFill>
          <a:latin typeface="Arial Narrow" pitchFamily="34" charset="0"/>
        </a:defRPr>
      </a:lvl7pPr>
      <a:lvl8pPr marL="1371600" algn="ctr" rtl="0" eaLnBrk="0" fontAlgn="base" hangingPunct="0">
        <a:spcBef>
          <a:spcPct val="0"/>
        </a:spcBef>
        <a:spcAft>
          <a:spcPct val="0"/>
        </a:spcAft>
        <a:defRPr sz="3600" b="1">
          <a:solidFill>
            <a:schemeClr val="tx1"/>
          </a:solidFill>
          <a:latin typeface="Arial Narrow" pitchFamily="34" charset="0"/>
        </a:defRPr>
      </a:lvl8pPr>
      <a:lvl9pPr marL="1828800" algn="ctr" rtl="0" eaLnBrk="0" fontAlgn="base" hangingPunct="0">
        <a:spcBef>
          <a:spcPct val="0"/>
        </a:spcBef>
        <a:spcAft>
          <a:spcPct val="0"/>
        </a:spcAft>
        <a:defRPr sz="3600" b="1">
          <a:solidFill>
            <a:schemeClr val="tx1"/>
          </a:solidFill>
          <a:latin typeface="Arial Narrow" pitchFamily="34" charset="0"/>
        </a:defRPr>
      </a:lvl9pPr>
    </p:titleStyle>
    <p:bodyStyle>
      <a:lvl1pPr marL="342900" indent="-342900" algn="l" rtl="0" eaLnBrk="0" fontAlgn="base" hangingPunct="0">
        <a:spcBef>
          <a:spcPct val="20000"/>
        </a:spcBef>
        <a:spcAft>
          <a:spcPct val="0"/>
        </a:spcAft>
        <a:buClr>
          <a:schemeClr val="accent2"/>
        </a:buClr>
        <a:buSzPct val="75000"/>
        <a:buFont typeface="Wingdings 2" pitchFamily="18" charset="2"/>
        <a:buChar char="Ä"/>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u"/>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65000"/>
        <a:buFont typeface="Monotype Sorts"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folHlink"/>
        </a:buClr>
        <a:buSzPct val="100000"/>
        <a:buChar char="»"/>
        <a:defRPr sz="2000">
          <a:solidFill>
            <a:schemeClr val="tx1"/>
          </a:solidFill>
          <a:latin typeface="+mn-lt"/>
        </a:defRPr>
      </a:lvl5pPr>
      <a:lvl6pPr marL="2514600" indent="-228600" algn="l" rtl="0" eaLnBrk="0" fontAlgn="base" hangingPunct="0">
        <a:spcBef>
          <a:spcPct val="20000"/>
        </a:spcBef>
        <a:spcAft>
          <a:spcPct val="0"/>
        </a:spcAft>
        <a:buClr>
          <a:schemeClr val="folHlink"/>
        </a:buClr>
        <a:buSzPct val="100000"/>
        <a:buChar char="»"/>
        <a:defRPr sz="2000">
          <a:solidFill>
            <a:schemeClr val="tx1"/>
          </a:solidFill>
          <a:latin typeface="+mn-lt"/>
        </a:defRPr>
      </a:lvl6pPr>
      <a:lvl7pPr marL="2971800" indent="-228600" algn="l" rtl="0" eaLnBrk="0" fontAlgn="base" hangingPunct="0">
        <a:spcBef>
          <a:spcPct val="20000"/>
        </a:spcBef>
        <a:spcAft>
          <a:spcPct val="0"/>
        </a:spcAft>
        <a:buClr>
          <a:schemeClr val="folHlink"/>
        </a:buClr>
        <a:buSzPct val="100000"/>
        <a:buChar char="»"/>
        <a:defRPr sz="2000">
          <a:solidFill>
            <a:schemeClr val="tx1"/>
          </a:solidFill>
          <a:latin typeface="+mn-lt"/>
        </a:defRPr>
      </a:lvl7pPr>
      <a:lvl8pPr marL="3429000" indent="-228600" algn="l" rtl="0" eaLnBrk="0" fontAlgn="base" hangingPunct="0">
        <a:spcBef>
          <a:spcPct val="20000"/>
        </a:spcBef>
        <a:spcAft>
          <a:spcPct val="0"/>
        </a:spcAft>
        <a:buClr>
          <a:schemeClr val="folHlink"/>
        </a:buClr>
        <a:buSzPct val="100000"/>
        <a:buChar char="»"/>
        <a:defRPr sz="2000">
          <a:solidFill>
            <a:schemeClr val="tx1"/>
          </a:solidFill>
          <a:latin typeface="+mn-lt"/>
        </a:defRPr>
      </a:lvl8pPr>
      <a:lvl9pPr marL="3886200" indent="-228600" algn="l" rtl="0" eaLnBrk="0" fontAlgn="base" hangingPunct="0">
        <a:spcBef>
          <a:spcPct val="20000"/>
        </a:spcBef>
        <a:spcAft>
          <a:spcPct val="0"/>
        </a:spcAft>
        <a:buClr>
          <a:schemeClr val="folHlink"/>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1.emf"/></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4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4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44.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48.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51.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52.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53.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54.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55.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5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56.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57.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 Id="rId9" Type="http://schemas.openxmlformats.org/officeDocument/2006/relationships/image" Target="../media/image22.png"/></Relationships>
</file>

<file path=ppt/slides/_rels/slide6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www.uptodate.com/contents/trauma-in-pregnancy/abstract/9" TargetMode="External"/><Relationship Id="rId7" Type="http://schemas.openxmlformats.org/officeDocument/2006/relationships/hyperlink" Target="http://www.uptodate.com/contents/trauma-in-pregnancy/abstract/12-15" TargetMode="External"/><Relationship Id="rId2" Type="http://schemas.openxmlformats.org/officeDocument/2006/relationships/notesSlide" Target="../notesSlides/notesSlide58.xml"/><Relationship Id="rId1" Type="http://schemas.openxmlformats.org/officeDocument/2006/relationships/slideLayout" Target="../slideLayouts/slideLayout12.xml"/><Relationship Id="rId6" Type="http://schemas.openxmlformats.org/officeDocument/2006/relationships/hyperlink" Target="http://www.uptodate.com/contents/trauma-in-pregnancy/abstract/13" TargetMode="External"/><Relationship Id="rId5" Type="http://schemas.openxmlformats.org/officeDocument/2006/relationships/hyperlink" Target="http://www.uptodate.com/contents/trauma-in-pregnancy/abstract/12" TargetMode="External"/><Relationship Id="rId4" Type="http://schemas.openxmlformats.org/officeDocument/2006/relationships/hyperlink" Target="http://www.uptodate.com/contents/trauma-in-pregnancy/abstract/11" TargetMode="External"/><Relationship Id="rId9" Type="http://schemas.openxmlformats.org/officeDocument/2006/relationships/image" Target="../media/image24.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533400" y="2209800"/>
            <a:ext cx="9525000" cy="1371600"/>
          </a:xfrm>
          <a:noFill/>
          <a:ln/>
        </p:spPr>
        <p:txBody>
          <a:bodyPr/>
          <a:lstStyle/>
          <a:p>
            <a:r>
              <a:rPr lang="en-US" sz="4000" dirty="0" smtClean="0"/>
              <a:t>Trauma to the Gravid Uterus</a:t>
            </a:r>
            <a:endParaRPr lang="en-US" sz="4000" dirty="0"/>
          </a:p>
        </p:txBody>
      </p:sp>
      <p:sp>
        <p:nvSpPr>
          <p:cNvPr id="4099" name="Rectangle 3"/>
          <p:cNvSpPr>
            <a:spLocks noGrp="1" noChangeArrowheads="1"/>
          </p:cNvSpPr>
          <p:nvPr>
            <p:ph type="subTitle" idx="1"/>
          </p:nvPr>
        </p:nvSpPr>
        <p:spPr>
          <a:xfrm>
            <a:off x="1104900" y="4191000"/>
            <a:ext cx="8077200" cy="1752600"/>
          </a:xfrm>
          <a:noFill/>
          <a:ln/>
        </p:spPr>
        <p:txBody>
          <a:bodyPr/>
          <a:lstStyle/>
          <a:p>
            <a:pPr marL="342900" indent="-342900">
              <a:lnSpc>
                <a:spcPct val="80000"/>
              </a:lnSpc>
            </a:pPr>
            <a:r>
              <a:rPr lang="en-US" sz="2800" b="1" dirty="0">
                <a:solidFill>
                  <a:srgbClr val="FFFF00"/>
                </a:solidFill>
              </a:rPr>
              <a:t>Akram M Fayed, MD, ABIM</a:t>
            </a:r>
          </a:p>
          <a:p>
            <a:pPr marL="342900" indent="-342900">
              <a:lnSpc>
                <a:spcPct val="80000"/>
              </a:lnSpc>
            </a:pPr>
            <a:endParaRPr lang="en-US" sz="2400" b="1" dirty="0"/>
          </a:p>
          <a:p>
            <a:pPr marL="342900" indent="-342900">
              <a:lnSpc>
                <a:spcPct val="80000"/>
              </a:lnSpc>
            </a:pPr>
            <a:r>
              <a:rPr lang="en-US" sz="2400" b="1" dirty="0" smtClean="0"/>
              <a:t>Associate Professor , Department of Critical </a:t>
            </a:r>
            <a:r>
              <a:rPr lang="en-US" sz="2400" b="1" dirty="0"/>
              <a:t>Care </a:t>
            </a:r>
            <a:r>
              <a:rPr lang="en-US" sz="2400" b="1" dirty="0" smtClean="0"/>
              <a:t>Medicine, </a:t>
            </a:r>
            <a:endParaRPr lang="en-US" sz="2400" b="1" dirty="0"/>
          </a:p>
          <a:p>
            <a:pPr marL="342900" indent="-342900">
              <a:lnSpc>
                <a:spcPct val="80000"/>
              </a:lnSpc>
            </a:pPr>
            <a:r>
              <a:rPr lang="en-US" sz="2400" b="1" dirty="0"/>
              <a:t>Faculty of </a:t>
            </a:r>
            <a:r>
              <a:rPr lang="en-US" sz="2400" b="1" dirty="0" smtClean="0"/>
              <a:t>Medicine, </a:t>
            </a:r>
            <a:endParaRPr lang="en-US" sz="2400" b="1" dirty="0"/>
          </a:p>
          <a:p>
            <a:pPr marL="342900" indent="-342900">
              <a:lnSpc>
                <a:spcPct val="80000"/>
              </a:lnSpc>
            </a:pPr>
            <a:r>
              <a:rPr lang="en-US" sz="2400" b="1" dirty="0"/>
              <a:t>University of </a:t>
            </a:r>
            <a:r>
              <a:rPr lang="en-US" sz="2400" b="1" dirty="0" smtClean="0"/>
              <a:t>Alexandria, Egypt</a:t>
            </a:r>
          </a:p>
          <a:p>
            <a:pPr marL="342900" indent="-342900">
              <a:lnSpc>
                <a:spcPct val="80000"/>
              </a:lnSpc>
            </a:pPr>
            <a:r>
              <a:rPr lang="en-US" sz="2400" b="1" dirty="0" smtClean="0"/>
              <a:t>amfayed@gmail.com</a:t>
            </a:r>
            <a:endParaRPr lang="en-US" sz="2400" b="1" dirty="0"/>
          </a:p>
          <a:p>
            <a:pPr marL="342900" indent="-342900">
              <a:lnSpc>
                <a:spcPct val="80000"/>
              </a:lnSpc>
            </a:pPr>
            <a:endParaRPr lang="en-US" sz="24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257300" y="2057400"/>
            <a:ext cx="8676414" cy="4154984"/>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a:t> </a:t>
            </a:r>
            <a:r>
              <a:rPr lang="en-US" sz="2400" dirty="0" smtClean="0"/>
              <a:t>Background</a:t>
            </a:r>
          </a:p>
          <a:p>
            <a:pPr>
              <a:buFont typeface="Wingdings" pitchFamily="2" charset="2"/>
              <a:buChar char="q"/>
            </a:pPr>
            <a:endParaRPr lang="en-US" sz="2400" dirty="0"/>
          </a:p>
          <a:p>
            <a:pPr>
              <a:buFont typeface="Wingdings" pitchFamily="2" charset="2"/>
              <a:buChar char="q"/>
            </a:pPr>
            <a:r>
              <a:rPr lang="en-US" sz="2400" dirty="0" smtClean="0"/>
              <a:t> Epidemiology</a:t>
            </a:r>
            <a:endParaRPr lang="en-US" sz="2400" dirty="0"/>
          </a:p>
          <a:p>
            <a:pPr>
              <a:buFont typeface="Wingdings" pitchFamily="2" charset="2"/>
              <a:buNone/>
            </a:pPr>
            <a:endParaRPr lang="en-US" sz="2400" dirty="0"/>
          </a:p>
          <a:p>
            <a:pPr>
              <a:buFont typeface="Wingdings" pitchFamily="2" charset="2"/>
              <a:buChar char="q"/>
            </a:pPr>
            <a:r>
              <a:rPr lang="en-US" sz="2400" dirty="0"/>
              <a:t> </a:t>
            </a:r>
            <a:r>
              <a:rPr lang="en-US" sz="2400" dirty="0" smtClean="0"/>
              <a:t>What is Unique to Pregnancy?</a:t>
            </a:r>
            <a:endParaRPr lang="en-US" sz="2400" dirty="0"/>
          </a:p>
          <a:p>
            <a:pPr>
              <a:buFont typeface="Wingdings" pitchFamily="2" charset="2"/>
              <a:buChar char="q"/>
            </a:pPr>
            <a:endParaRPr lang="en-US" sz="2400" dirty="0" smtClean="0"/>
          </a:p>
          <a:p>
            <a:pPr>
              <a:buFont typeface="Wingdings" pitchFamily="2" charset="2"/>
              <a:buChar char="q"/>
            </a:pPr>
            <a:r>
              <a:rPr lang="en-US" sz="2400" dirty="0" smtClean="0"/>
              <a:t> Evaluation and Management of Major Trauma in Pregnancy</a:t>
            </a:r>
          </a:p>
          <a:p>
            <a:pPr>
              <a:buFont typeface="Wingdings" pitchFamily="2" charset="2"/>
              <a:buChar char="q"/>
            </a:pPr>
            <a:endParaRPr lang="en-US" sz="2400" dirty="0"/>
          </a:p>
          <a:p>
            <a:pPr>
              <a:buFont typeface="Wingdings" pitchFamily="2" charset="2"/>
              <a:buChar char="q"/>
            </a:pPr>
            <a:r>
              <a:rPr lang="en-US" sz="2400" dirty="0"/>
              <a:t> </a:t>
            </a:r>
            <a:r>
              <a:rPr lang="en-US" sz="2400" dirty="0" smtClean="0"/>
              <a:t>Outcome</a:t>
            </a:r>
          </a:p>
          <a:p>
            <a:pPr>
              <a:buFont typeface="Wingdings" pitchFamily="2" charset="2"/>
              <a:buChar char="q"/>
            </a:pPr>
            <a:endParaRPr lang="en-US" sz="2400" dirty="0"/>
          </a:p>
          <a:p>
            <a:endParaRPr lang="en-US" sz="2400" dirty="0"/>
          </a:p>
        </p:txBody>
      </p:sp>
      <p:sp>
        <p:nvSpPr>
          <p:cNvPr id="1270791" name="Text Box 7"/>
          <p:cNvSpPr txBox="1">
            <a:spLocks noChangeArrowheads="1"/>
          </p:cNvSpPr>
          <p:nvPr/>
        </p:nvSpPr>
        <p:spPr bwMode="auto">
          <a:xfrm>
            <a:off x="860425" y="725488"/>
            <a:ext cx="1468672" cy="461665"/>
          </a:xfrm>
          <a:prstGeom prst="rect">
            <a:avLst/>
          </a:prstGeom>
          <a:noFill/>
          <a:ln w="12700">
            <a:noFill/>
            <a:miter lim="800000"/>
            <a:headEnd/>
            <a:tailEnd/>
          </a:ln>
          <a:effectLst/>
        </p:spPr>
        <p:txBody>
          <a:bodyPr wrap="none">
            <a:spAutoFit/>
          </a:bodyPr>
          <a:lstStyle/>
          <a:p>
            <a:r>
              <a:rPr lang="en-US" sz="2400" i="1" dirty="0" smtClean="0"/>
              <a:t>Overview</a:t>
            </a:r>
            <a:endParaRPr lang="en-US" sz="2400" i="1"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 y="1676400"/>
            <a:ext cx="3276600" cy="5046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3150" y="1676400"/>
            <a:ext cx="3790950" cy="505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88151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0" y="1600200"/>
            <a:ext cx="38100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917613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2028885"/>
            <a:ext cx="10168168" cy="4154984"/>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a:t> Trauma is a major contributor to maternal mortality, and is </a:t>
            </a:r>
            <a:r>
              <a:rPr lang="en-US" sz="2400" dirty="0" smtClean="0"/>
              <a:t>the leading </a:t>
            </a:r>
          </a:p>
          <a:p>
            <a:r>
              <a:rPr lang="en-US" sz="2400" dirty="0" smtClean="0"/>
              <a:t>cause </a:t>
            </a:r>
            <a:r>
              <a:rPr lang="en-US" sz="2400" dirty="0"/>
              <a:t>of pregnancy-associated maternal deaths in </a:t>
            </a:r>
            <a:r>
              <a:rPr lang="en-US" sz="2400" dirty="0" smtClean="0"/>
              <a:t>the USA </a:t>
            </a:r>
            <a:r>
              <a:rPr lang="en-US" sz="1600" dirty="0" smtClean="0"/>
              <a:t>(1)</a:t>
            </a:r>
            <a:r>
              <a:rPr lang="en-US" sz="2400" dirty="0" smtClean="0"/>
              <a:t> . </a:t>
            </a:r>
          </a:p>
          <a:p>
            <a:endParaRPr lang="en-US" sz="2400" dirty="0"/>
          </a:p>
          <a:p>
            <a:pPr marL="342900" indent="-342900">
              <a:buFont typeface="Wingdings" panose="05000000000000000000" pitchFamily="2" charset="2"/>
              <a:buChar char="q"/>
            </a:pPr>
            <a:r>
              <a:rPr lang="en-US" sz="2400" dirty="0" smtClean="0"/>
              <a:t>In </a:t>
            </a:r>
            <a:r>
              <a:rPr lang="en-US" sz="2400" dirty="0"/>
              <a:t>2002, there were 4.1 injury-related </a:t>
            </a:r>
            <a:r>
              <a:rPr lang="en-US" sz="2400" dirty="0" smtClean="0"/>
              <a:t>hospitalizations </a:t>
            </a:r>
            <a:r>
              <a:rPr lang="en-US" sz="2400" dirty="0"/>
              <a:t>of pregnant </a:t>
            </a:r>
            <a:endParaRPr lang="en-US" sz="2400" dirty="0" smtClean="0"/>
          </a:p>
          <a:p>
            <a:r>
              <a:rPr lang="en-US" sz="2400" dirty="0" smtClean="0"/>
              <a:t>women </a:t>
            </a:r>
            <a:r>
              <a:rPr lang="en-US" sz="2400" dirty="0"/>
              <a:t>per 1000 deliveries in the United States </a:t>
            </a:r>
            <a:r>
              <a:rPr lang="en-US" sz="1600" dirty="0" smtClean="0"/>
              <a:t>(2)</a:t>
            </a:r>
            <a:endParaRPr lang="en-US" sz="2400" dirty="0" smtClean="0"/>
          </a:p>
          <a:p>
            <a:endParaRPr lang="en-US" sz="2400" dirty="0"/>
          </a:p>
          <a:p>
            <a:pPr marL="342900" indent="-342900">
              <a:buFont typeface="Wingdings" panose="05000000000000000000" pitchFamily="2" charset="2"/>
              <a:buChar char="q"/>
            </a:pPr>
            <a:r>
              <a:rPr lang="en-US" sz="2400" dirty="0" smtClean="0"/>
              <a:t>Motor </a:t>
            </a:r>
            <a:r>
              <a:rPr lang="en-US" sz="2400" dirty="0"/>
              <a:t>vehicle crashes and domestic/intimate partner violence account </a:t>
            </a:r>
            <a:endParaRPr lang="en-US" sz="2400" dirty="0" smtClean="0"/>
          </a:p>
          <a:p>
            <a:r>
              <a:rPr lang="en-US" sz="2400" dirty="0" smtClean="0"/>
              <a:t>for </a:t>
            </a:r>
            <a:r>
              <a:rPr lang="en-US" sz="2400" dirty="0"/>
              <a:t>most cases of maternal trauma</a:t>
            </a:r>
            <a:r>
              <a:rPr lang="en-US" sz="2400" dirty="0" smtClean="0"/>
              <a:t>,</a:t>
            </a:r>
          </a:p>
          <a:p>
            <a:endParaRPr lang="en-US" sz="2400" dirty="0"/>
          </a:p>
          <a:p>
            <a:pPr marL="342900" indent="-342900">
              <a:buFont typeface="Wingdings" panose="05000000000000000000" pitchFamily="2" charset="2"/>
              <a:buChar char="q"/>
            </a:pPr>
            <a:r>
              <a:rPr lang="en-US" sz="2400" dirty="0" smtClean="0"/>
              <a:t>Falls</a:t>
            </a:r>
            <a:r>
              <a:rPr lang="en-US" sz="2400" dirty="0"/>
              <a:t>, </a:t>
            </a:r>
            <a:r>
              <a:rPr lang="en-US" sz="2400" dirty="0" smtClean="0"/>
              <a:t>burns</a:t>
            </a:r>
            <a:r>
              <a:rPr lang="en-US" sz="2400" dirty="0"/>
              <a:t>, homicide, suicide, </a:t>
            </a:r>
            <a:r>
              <a:rPr lang="en-US" sz="2400" dirty="0" smtClean="0"/>
              <a:t>penetrating </a:t>
            </a:r>
            <a:r>
              <a:rPr lang="en-US" sz="2400" dirty="0"/>
              <a:t>trauma, and toxic </a:t>
            </a:r>
            <a:r>
              <a:rPr lang="en-US" sz="2400" dirty="0" smtClean="0"/>
              <a:t>exposure</a:t>
            </a:r>
          </a:p>
          <a:p>
            <a:r>
              <a:rPr lang="en-US" sz="2400" dirty="0" smtClean="0"/>
              <a:t>account </a:t>
            </a:r>
            <a:r>
              <a:rPr lang="en-US" sz="2400" dirty="0"/>
              <a:t>for the majority of the </a:t>
            </a:r>
            <a:r>
              <a:rPr lang="en-US" sz="2400" dirty="0" smtClean="0"/>
              <a:t>remainder </a:t>
            </a:r>
            <a:r>
              <a:rPr lang="en-US" sz="1800" dirty="0" smtClean="0"/>
              <a:t>(</a:t>
            </a:r>
            <a:r>
              <a:rPr lang="en-US" sz="1800" dirty="0"/>
              <a:t>3</a:t>
            </a:r>
            <a:r>
              <a:rPr lang="en-US" sz="1800" dirty="0" smtClean="0"/>
              <a:t>)</a:t>
            </a:r>
            <a:endParaRPr lang="en-US" sz="2400" dirty="0"/>
          </a:p>
        </p:txBody>
      </p:sp>
      <p:sp>
        <p:nvSpPr>
          <p:cNvPr id="1270791" name="Text Box 7"/>
          <p:cNvSpPr txBox="1">
            <a:spLocks noChangeArrowheads="1"/>
          </p:cNvSpPr>
          <p:nvPr/>
        </p:nvSpPr>
        <p:spPr bwMode="auto">
          <a:xfrm>
            <a:off x="860425" y="725488"/>
            <a:ext cx="1829347" cy="461665"/>
          </a:xfrm>
          <a:prstGeom prst="rect">
            <a:avLst/>
          </a:prstGeom>
          <a:noFill/>
          <a:ln w="12700">
            <a:noFill/>
            <a:miter lim="800000"/>
            <a:headEnd/>
            <a:tailEnd/>
          </a:ln>
          <a:effectLst/>
        </p:spPr>
        <p:txBody>
          <a:bodyPr wrap="none">
            <a:spAutoFit/>
          </a:bodyPr>
          <a:lstStyle/>
          <a:p>
            <a:r>
              <a:rPr lang="en-US" sz="2400" i="1" dirty="0" smtClean="0"/>
              <a:t>Background</a:t>
            </a:r>
            <a:endParaRPr lang="en-US" sz="2400" i="1" dirty="0"/>
          </a:p>
        </p:txBody>
      </p:sp>
      <p:sp>
        <p:nvSpPr>
          <p:cNvPr id="2" name="TextBox 1"/>
          <p:cNvSpPr txBox="1"/>
          <p:nvPr/>
        </p:nvSpPr>
        <p:spPr>
          <a:xfrm>
            <a:off x="5274584" y="6019800"/>
            <a:ext cx="4821916" cy="1323439"/>
          </a:xfrm>
          <a:prstGeom prst="rect">
            <a:avLst/>
          </a:prstGeom>
          <a:noFill/>
        </p:spPr>
        <p:txBody>
          <a:bodyPr wrap="square" rtlCol="0">
            <a:spAutoFit/>
          </a:bodyPr>
          <a:lstStyle/>
          <a:p>
            <a:pPr marL="342900" indent="-342900">
              <a:buAutoNum type="arabicParenBoth"/>
            </a:pPr>
            <a:r>
              <a:rPr lang="en-US" sz="1600" dirty="0" smtClean="0">
                <a:solidFill>
                  <a:schemeClr val="tx2"/>
                </a:solidFill>
              </a:rPr>
              <a:t>Am </a:t>
            </a:r>
            <a:r>
              <a:rPr lang="en-US" sz="1600" dirty="0">
                <a:solidFill>
                  <a:schemeClr val="tx2"/>
                </a:solidFill>
              </a:rPr>
              <a:t>J Public Health. 2005;95(3):471</a:t>
            </a:r>
            <a:r>
              <a:rPr lang="en-US" sz="1600" dirty="0" smtClean="0">
                <a:solidFill>
                  <a:schemeClr val="tx2"/>
                </a:solidFill>
              </a:rPr>
              <a:t>.</a:t>
            </a:r>
          </a:p>
          <a:p>
            <a:pPr marL="342900" indent="-342900">
              <a:buAutoNum type="arabicParenBoth"/>
            </a:pPr>
            <a:r>
              <a:rPr lang="pt-BR" sz="1600" dirty="0" smtClean="0">
                <a:solidFill>
                  <a:schemeClr val="tx2"/>
                </a:solidFill>
              </a:rPr>
              <a:t>Am </a:t>
            </a:r>
            <a:r>
              <a:rPr lang="pt-BR" sz="1600" dirty="0">
                <a:solidFill>
                  <a:schemeClr val="tx2"/>
                </a:solidFill>
              </a:rPr>
              <a:t>J Obstet Gynecol. 2007;196(2):</a:t>
            </a:r>
            <a:r>
              <a:rPr lang="pt-BR" sz="1600" dirty="0" smtClean="0">
                <a:solidFill>
                  <a:schemeClr val="tx2"/>
                </a:solidFill>
              </a:rPr>
              <a:t>161.e1</a:t>
            </a:r>
          </a:p>
          <a:p>
            <a:pPr marL="342900" indent="-342900">
              <a:buAutoNum type="arabicParenBoth"/>
            </a:pPr>
            <a:r>
              <a:rPr lang="en-US" sz="1600" dirty="0" smtClean="0">
                <a:solidFill>
                  <a:schemeClr val="tx2"/>
                </a:solidFill>
              </a:rPr>
              <a:t>Am </a:t>
            </a:r>
            <a:r>
              <a:rPr lang="en-US" sz="1600" dirty="0">
                <a:solidFill>
                  <a:schemeClr val="tx2"/>
                </a:solidFill>
              </a:rPr>
              <a:t>J </a:t>
            </a:r>
            <a:r>
              <a:rPr lang="en-US" sz="1600" dirty="0" err="1">
                <a:solidFill>
                  <a:schemeClr val="tx2"/>
                </a:solidFill>
              </a:rPr>
              <a:t>Obstet</a:t>
            </a:r>
            <a:r>
              <a:rPr lang="en-US" sz="1600" dirty="0">
                <a:solidFill>
                  <a:schemeClr val="tx2"/>
                </a:solidFill>
              </a:rPr>
              <a:t> Gynecol. 2013;209(1):1.</a:t>
            </a:r>
          </a:p>
          <a:p>
            <a:r>
              <a:rPr lang="en-US" sz="1600" dirty="0">
                <a:solidFill>
                  <a:schemeClr val="tx2"/>
                </a:solidFill>
              </a:rPr>
              <a:t/>
            </a:r>
            <a:br>
              <a:rPr lang="en-US" sz="1600" dirty="0">
                <a:solidFill>
                  <a:schemeClr val="tx2"/>
                </a:solidFill>
              </a:rPr>
            </a:br>
            <a:endParaRPr lang="en-US" sz="1600" dirty="0">
              <a:solidFill>
                <a:schemeClr val="tx2"/>
              </a:solidFill>
            </a:endParaRPr>
          </a:p>
        </p:txBody>
      </p:sp>
    </p:spTree>
    <p:extLst>
      <p:ext uri="{BB962C8B-B14F-4D97-AF65-F5344CB8AC3E}">
        <p14:creationId xmlns:p14="http://schemas.microsoft.com/office/powerpoint/2010/main" val="17654279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079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70790">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70790">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70790">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70790">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70790">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2668012"/>
            <a:ext cx="10116872" cy="3046988"/>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a:t> In fact, pregnancy appears to be a risk factor for being assaulted. </a:t>
            </a:r>
            <a:endParaRPr lang="en-US" sz="2400" dirty="0" smtClean="0"/>
          </a:p>
          <a:p>
            <a:pPr>
              <a:buFont typeface="Wingdings" pitchFamily="2" charset="2"/>
              <a:buChar char="q"/>
            </a:pPr>
            <a:endParaRPr lang="en-US" sz="2400" dirty="0"/>
          </a:p>
          <a:p>
            <a:pPr>
              <a:buFont typeface="Wingdings" pitchFamily="2" charset="2"/>
              <a:buChar char="q"/>
            </a:pPr>
            <a:r>
              <a:rPr lang="en-US" sz="2400" dirty="0" smtClean="0"/>
              <a:t> Between </a:t>
            </a:r>
            <a:r>
              <a:rPr lang="en-US" sz="2400" dirty="0"/>
              <a:t>1993 and 1998, homicide was the leading cause of death </a:t>
            </a:r>
            <a:endParaRPr lang="en-US" sz="2400" dirty="0" smtClean="0"/>
          </a:p>
          <a:p>
            <a:r>
              <a:rPr lang="en-US" sz="2400" dirty="0" smtClean="0"/>
              <a:t>among </a:t>
            </a:r>
            <a:r>
              <a:rPr lang="en-US" sz="2400" dirty="0"/>
              <a:t>pregnant or recently pregnant women in Maryland and </a:t>
            </a:r>
            <a:r>
              <a:rPr lang="en-US" sz="2400" dirty="0" smtClean="0"/>
              <a:t>accounted</a:t>
            </a:r>
          </a:p>
          <a:p>
            <a:r>
              <a:rPr lang="en-US" sz="2400" dirty="0" smtClean="0"/>
              <a:t>for </a:t>
            </a:r>
            <a:r>
              <a:rPr lang="en-US" sz="2400" dirty="0"/>
              <a:t>20 percent of these deaths, but it was only the fifth leading cause of </a:t>
            </a:r>
            <a:endParaRPr lang="en-US" sz="2400" dirty="0" smtClean="0"/>
          </a:p>
          <a:p>
            <a:r>
              <a:rPr lang="en-US" sz="2400" dirty="0" smtClean="0"/>
              <a:t>death </a:t>
            </a:r>
            <a:r>
              <a:rPr lang="en-US" sz="2400" dirty="0"/>
              <a:t>among </a:t>
            </a:r>
            <a:r>
              <a:rPr lang="en-US" sz="2400" dirty="0" smtClean="0"/>
              <a:t>non pregnant women </a:t>
            </a:r>
            <a:r>
              <a:rPr lang="en-US" sz="1800" dirty="0" smtClean="0"/>
              <a:t>(1) </a:t>
            </a:r>
            <a:endParaRPr lang="en-US" sz="2400" dirty="0" smtClean="0"/>
          </a:p>
          <a:p>
            <a:endParaRPr lang="en-US" sz="2400" dirty="0"/>
          </a:p>
          <a:p>
            <a:endParaRPr lang="en-US" sz="2400" dirty="0"/>
          </a:p>
        </p:txBody>
      </p:sp>
      <p:sp>
        <p:nvSpPr>
          <p:cNvPr id="1270791" name="Text Box 7"/>
          <p:cNvSpPr txBox="1">
            <a:spLocks noChangeArrowheads="1"/>
          </p:cNvSpPr>
          <p:nvPr/>
        </p:nvSpPr>
        <p:spPr bwMode="auto">
          <a:xfrm>
            <a:off x="860425" y="725488"/>
            <a:ext cx="1829347" cy="461665"/>
          </a:xfrm>
          <a:prstGeom prst="rect">
            <a:avLst/>
          </a:prstGeom>
          <a:noFill/>
          <a:ln w="12700">
            <a:noFill/>
            <a:miter lim="800000"/>
            <a:headEnd/>
            <a:tailEnd/>
          </a:ln>
          <a:effectLst/>
        </p:spPr>
        <p:txBody>
          <a:bodyPr wrap="none">
            <a:spAutoFit/>
          </a:bodyPr>
          <a:lstStyle/>
          <a:p>
            <a:r>
              <a:rPr lang="en-US" sz="2400" i="1" dirty="0" smtClean="0"/>
              <a:t>Background</a:t>
            </a:r>
            <a:endParaRPr lang="en-US" sz="2400" i="1" dirty="0"/>
          </a:p>
        </p:txBody>
      </p:sp>
      <p:sp>
        <p:nvSpPr>
          <p:cNvPr id="4" name="TextBox 3"/>
          <p:cNvSpPr txBox="1"/>
          <p:nvPr/>
        </p:nvSpPr>
        <p:spPr>
          <a:xfrm>
            <a:off x="5274584" y="6019800"/>
            <a:ext cx="4821916" cy="1077218"/>
          </a:xfrm>
          <a:prstGeom prst="rect">
            <a:avLst/>
          </a:prstGeom>
          <a:noFill/>
        </p:spPr>
        <p:txBody>
          <a:bodyPr wrap="square" rtlCol="0">
            <a:spAutoFit/>
          </a:bodyPr>
          <a:lstStyle/>
          <a:p>
            <a:r>
              <a:rPr lang="en-US" sz="1600" dirty="0" smtClean="0">
                <a:solidFill>
                  <a:schemeClr val="tx2"/>
                </a:solidFill>
              </a:rPr>
              <a:t>(1) JAMA</a:t>
            </a:r>
            <a:r>
              <a:rPr lang="en-US" sz="1600" dirty="0">
                <a:solidFill>
                  <a:schemeClr val="tx2"/>
                </a:solidFill>
              </a:rPr>
              <a:t>. 2001;285(11):1455.</a:t>
            </a:r>
          </a:p>
          <a:p>
            <a:r>
              <a:rPr lang="en-US" sz="1600" dirty="0">
                <a:solidFill>
                  <a:schemeClr val="tx2"/>
                </a:solidFill>
              </a:rPr>
              <a:t/>
            </a:r>
            <a:br>
              <a:rPr lang="en-US" sz="1600" dirty="0">
                <a:solidFill>
                  <a:schemeClr val="tx2"/>
                </a:solidFill>
              </a:rPr>
            </a:br>
            <a:r>
              <a:rPr lang="en-US" sz="1600" dirty="0">
                <a:solidFill>
                  <a:schemeClr val="tx2"/>
                </a:solidFill>
              </a:rPr>
              <a:t/>
            </a:r>
            <a:br>
              <a:rPr lang="en-US" sz="1600" dirty="0">
                <a:solidFill>
                  <a:schemeClr val="tx2"/>
                </a:solidFill>
              </a:rPr>
            </a:br>
            <a:endParaRPr lang="en-US" sz="1600" dirty="0">
              <a:solidFill>
                <a:schemeClr val="tx2"/>
              </a:solidFill>
            </a:endParaRPr>
          </a:p>
        </p:txBody>
      </p:sp>
    </p:spTree>
    <p:extLst>
      <p:ext uri="{BB962C8B-B14F-4D97-AF65-F5344CB8AC3E}">
        <p14:creationId xmlns:p14="http://schemas.microsoft.com/office/powerpoint/2010/main" val="2225602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079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7079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7079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70790">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2896612"/>
            <a:ext cx="10214656" cy="3046988"/>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a:t> </a:t>
            </a:r>
            <a:r>
              <a:rPr lang="en-US" sz="2400" dirty="0" smtClean="0"/>
              <a:t>In </a:t>
            </a:r>
            <a:r>
              <a:rPr lang="en-US" sz="2400" dirty="0"/>
              <a:t>another American series, 5 percent of female homicide victims were </a:t>
            </a:r>
            <a:endParaRPr lang="en-US" sz="2400" dirty="0" smtClean="0"/>
          </a:p>
          <a:p>
            <a:r>
              <a:rPr lang="en-US" sz="2400" dirty="0" smtClean="0"/>
              <a:t>murdered </a:t>
            </a:r>
            <a:r>
              <a:rPr lang="en-US" sz="2400" dirty="0"/>
              <a:t>while </a:t>
            </a:r>
            <a:r>
              <a:rPr lang="en-US" sz="2400" dirty="0" smtClean="0"/>
              <a:t>pregnant </a:t>
            </a:r>
            <a:r>
              <a:rPr lang="en-US" sz="1800" dirty="0" smtClean="0"/>
              <a:t>(1)</a:t>
            </a:r>
          </a:p>
          <a:p>
            <a:endParaRPr lang="en-US" sz="2400" dirty="0" smtClean="0"/>
          </a:p>
          <a:p>
            <a:pPr marL="342900" indent="-342900">
              <a:buFont typeface="Wingdings" panose="05000000000000000000" pitchFamily="2" charset="2"/>
              <a:buChar char="q"/>
            </a:pPr>
            <a:r>
              <a:rPr lang="en-US" sz="2400" dirty="0" smtClean="0"/>
              <a:t>An </a:t>
            </a:r>
            <a:r>
              <a:rPr lang="en-US" sz="2400" dirty="0"/>
              <a:t>epidemiologic study reported an increased risk of motor vehicle </a:t>
            </a:r>
            <a:endParaRPr lang="en-US" sz="2400" dirty="0" smtClean="0"/>
          </a:p>
          <a:p>
            <a:r>
              <a:rPr lang="en-US" sz="2400" dirty="0" smtClean="0"/>
              <a:t>crashes </a:t>
            </a:r>
            <a:r>
              <a:rPr lang="en-US" sz="2400" dirty="0"/>
              <a:t>in the second trimester compared with </a:t>
            </a:r>
            <a:r>
              <a:rPr lang="en-US" sz="2400" dirty="0" err="1"/>
              <a:t>prepregnancy</a:t>
            </a:r>
            <a:r>
              <a:rPr lang="en-US" sz="2400" dirty="0"/>
              <a:t> (6.5 versus </a:t>
            </a:r>
            <a:endParaRPr lang="en-US" sz="2400" dirty="0" smtClean="0"/>
          </a:p>
          <a:p>
            <a:r>
              <a:rPr lang="en-US" sz="2400" dirty="0" smtClean="0"/>
              <a:t>4.6 </a:t>
            </a:r>
            <a:r>
              <a:rPr lang="en-US" sz="2400" dirty="0"/>
              <a:t>events per 1000 drivers annually; RR 1.42, 95% CI 1.32-1.53), but a </a:t>
            </a:r>
            <a:endParaRPr lang="en-US" sz="2400" dirty="0" smtClean="0"/>
          </a:p>
          <a:p>
            <a:r>
              <a:rPr lang="en-US" sz="2400" dirty="0" smtClean="0"/>
              <a:t>causal </a:t>
            </a:r>
            <a:r>
              <a:rPr lang="en-US" sz="2400" dirty="0"/>
              <a:t>relationship is unproven </a:t>
            </a:r>
            <a:r>
              <a:rPr lang="en-US" sz="1800" dirty="0" smtClean="0"/>
              <a:t>(2)</a:t>
            </a:r>
            <a:endParaRPr lang="en-US" sz="1800" dirty="0"/>
          </a:p>
          <a:p>
            <a:endParaRPr lang="en-US" sz="2400" dirty="0"/>
          </a:p>
        </p:txBody>
      </p:sp>
      <p:sp>
        <p:nvSpPr>
          <p:cNvPr id="1270791" name="Text Box 7"/>
          <p:cNvSpPr txBox="1">
            <a:spLocks noChangeArrowheads="1"/>
          </p:cNvSpPr>
          <p:nvPr/>
        </p:nvSpPr>
        <p:spPr bwMode="auto">
          <a:xfrm>
            <a:off x="860425" y="725488"/>
            <a:ext cx="1829347" cy="461665"/>
          </a:xfrm>
          <a:prstGeom prst="rect">
            <a:avLst/>
          </a:prstGeom>
          <a:noFill/>
          <a:ln w="12700">
            <a:noFill/>
            <a:miter lim="800000"/>
            <a:headEnd/>
            <a:tailEnd/>
          </a:ln>
          <a:effectLst/>
        </p:spPr>
        <p:txBody>
          <a:bodyPr wrap="none">
            <a:spAutoFit/>
          </a:bodyPr>
          <a:lstStyle/>
          <a:p>
            <a:r>
              <a:rPr lang="en-US" sz="2400" i="1" dirty="0" smtClean="0"/>
              <a:t>Background</a:t>
            </a:r>
            <a:endParaRPr lang="en-US" sz="2400" i="1" dirty="0"/>
          </a:p>
        </p:txBody>
      </p:sp>
      <p:sp>
        <p:nvSpPr>
          <p:cNvPr id="4" name="TextBox 3"/>
          <p:cNvSpPr txBox="1"/>
          <p:nvPr/>
        </p:nvSpPr>
        <p:spPr>
          <a:xfrm>
            <a:off x="4076700" y="6019800"/>
            <a:ext cx="6019800" cy="584775"/>
          </a:xfrm>
          <a:prstGeom prst="rect">
            <a:avLst/>
          </a:prstGeom>
          <a:noFill/>
        </p:spPr>
        <p:txBody>
          <a:bodyPr wrap="square" rtlCol="0">
            <a:spAutoFit/>
          </a:bodyPr>
          <a:lstStyle/>
          <a:p>
            <a:pPr marL="342900" indent="-342900">
              <a:buAutoNum type="arabicParenBoth"/>
            </a:pPr>
            <a:r>
              <a:rPr lang="en-US" sz="1600" dirty="0" err="1" smtClean="0">
                <a:solidFill>
                  <a:schemeClr val="tx2"/>
                </a:solidFill>
              </a:rPr>
              <a:t>Obstet</a:t>
            </a:r>
            <a:r>
              <a:rPr lang="en-US" sz="1600" dirty="0" smtClean="0">
                <a:solidFill>
                  <a:schemeClr val="tx2"/>
                </a:solidFill>
              </a:rPr>
              <a:t> </a:t>
            </a:r>
            <a:r>
              <a:rPr lang="en-US" sz="1600" dirty="0">
                <a:solidFill>
                  <a:schemeClr val="tx2"/>
                </a:solidFill>
              </a:rPr>
              <a:t>Gynecol. 2002;100(1):</a:t>
            </a:r>
            <a:r>
              <a:rPr lang="en-US" sz="1600" dirty="0" smtClean="0">
                <a:solidFill>
                  <a:schemeClr val="tx2"/>
                </a:solidFill>
              </a:rPr>
              <a:t>27</a:t>
            </a:r>
          </a:p>
          <a:p>
            <a:pPr marL="342900" indent="-342900">
              <a:buAutoNum type="arabicParenBoth"/>
            </a:pPr>
            <a:r>
              <a:rPr lang="en-US" sz="1600" dirty="0" smtClean="0">
                <a:solidFill>
                  <a:schemeClr val="tx2"/>
                </a:solidFill>
              </a:rPr>
              <a:t>CMAJ</a:t>
            </a:r>
            <a:r>
              <a:rPr lang="en-US" sz="1600" dirty="0">
                <a:solidFill>
                  <a:schemeClr val="tx2"/>
                </a:solidFill>
              </a:rPr>
              <a:t>. 2014 Jul;186(10):742-50. </a:t>
            </a:r>
            <a:r>
              <a:rPr lang="en-US" sz="1600" dirty="0" err="1">
                <a:solidFill>
                  <a:schemeClr val="tx2"/>
                </a:solidFill>
              </a:rPr>
              <a:t>Epub</a:t>
            </a:r>
            <a:r>
              <a:rPr lang="en-US" sz="1600" dirty="0">
                <a:solidFill>
                  <a:schemeClr val="tx2"/>
                </a:solidFill>
              </a:rPr>
              <a:t> 2014 May </a:t>
            </a:r>
            <a:r>
              <a:rPr lang="en-US" sz="1600" dirty="0" smtClean="0">
                <a:solidFill>
                  <a:schemeClr val="tx2"/>
                </a:solidFill>
              </a:rPr>
              <a:t>12.</a:t>
            </a:r>
            <a:endParaRPr lang="en-US" sz="1600" dirty="0">
              <a:solidFill>
                <a:schemeClr val="tx2"/>
              </a:solidFill>
            </a:endParaRPr>
          </a:p>
        </p:txBody>
      </p:sp>
    </p:spTree>
    <p:extLst>
      <p:ext uri="{BB962C8B-B14F-4D97-AF65-F5344CB8AC3E}">
        <p14:creationId xmlns:p14="http://schemas.microsoft.com/office/powerpoint/2010/main" val="3876240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079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7079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7079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7079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70790">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7079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2896612"/>
            <a:ext cx="7471917" cy="2308324"/>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Pregnancy </a:t>
            </a:r>
            <a:r>
              <a:rPr lang="en-US" sz="2400" dirty="0"/>
              <a:t>appears to increase the risk of falling </a:t>
            </a:r>
            <a:r>
              <a:rPr lang="en-US" sz="1800" dirty="0"/>
              <a:t>(1)</a:t>
            </a:r>
            <a:endParaRPr lang="en-US" sz="2400" dirty="0"/>
          </a:p>
          <a:p>
            <a:endParaRPr lang="en-US" sz="2400" dirty="0" smtClean="0"/>
          </a:p>
          <a:p>
            <a:pPr marL="800100" lvl="1" indent="-342900">
              <a:buFont typeface="Wingdings" panose="05000000000000000000" pitchFamily="2" charset="2"/>
              <a:buChar char="Ø"/>
            </a:pPr>
            <a:r>
              <a:rPr lang="en-US" sz="2400" dirty="0"/>
              <a:t>I</a:t>
            </a:r>
            <a:r>
              <a:rPr lang="en-US" sz="2400" dirty="0" smtClean="0"/>
              <a:t>ncreased </a:t>
            </a:r>
            <a:r>
              <a:rPr lang="en-US" sz="2400" dirty="0"/>
              <a:t>joint laxity, </a:t>
            </a:r>
            <a:endParaRPr lang="en-US" sz="2400" dirty="0" smtClean="0"/>
          </a:p>
          <a:p>
            <a:pPr marL="800100" lvl="1" indent="-342900">
              <a:buFont typeface="Wingdings" panose="05000000000000000000" pitchFamily="2" charset="2"/>
              <a:buChar char="Ø"/>
            </a:pPr>
            <a:r>
              <a:rPr lang="en-US" sz="2400" dirty="0"/>
              <a:t>W</a:t>
            </a:r>
            <a:r>
              <a:rPr lang="en-US" sz="2400" dirty="0" smtClean="0"/>
              <a:t>eight </a:t>
            </a:r>
            <a:r>
              <a:rPr lang="en-US" sz="2400" dirty="0"/>
              <a:t>gain, </a:t>
            </a:r>
            <a:endParaRPr lang="en-US" sz="2400" dirty="0" smtClean="0"/>
          </a:p>
          <a:p>
            <a:pPr marL="800100" lvl="1" indent="-342900">
              <a:buFont typeface="Wingdings" panose="05000000000000000000" pitchFamily="2" charset="2"/>
              <a:buChar char="Ø"/>
            </a:pPr>
            <a:r>
              <a:rPr lang="en-US" sz="2400" dirty="0" smtClean="0"/>
              <a:t>A change </a:t>
            </a:r>
            <a:r>
              <a:rPr lang="en-US" sz="2400" dirty="0"/>
              <a:t>in the center of gravity, and </a:t>
            </a:r>
            <a:endParaRPr lang="en-US" sz="2400" dirty="0" smtClean="0"/>
          </a:p>
          <a:p>
            <a:pPr marL="800100" lvl="1" indent="-342900">
              <a:buFont typeface="Wingdings" panose="05000000000000000000" pitchFamily="2" charset="2"/>
              <a:buChar char="Ø"/>
            </a:pPr>
            <a:r>
              <a:rPr lang="en-US" sz="2400" dirty="0" smtClean="0"/>
              <a:t>other </a:t>
            </a:r>
            <a:r>
              <a:rPr lang="en-US" sz="2400" dirty="0"/>
              <a:t>anatomical </a:t>
            </a:r>
            <a:r>
              <a:rPr lang="en-US" sz="2400" dirty="0" smtClean="0"/>
              <a:t>changes</a:t>
            </a:r>
            <a:endParaRPr lang="en-US" sz="1800" dirty="0"/>
          </a:p>
        </p:txBody>
      </p:sp>
      <p:sp>
        <p:nvSpPr>
          <p:cNvPr id="1270791" name="Text Box 7"/>
          <p:cNvSpPr txBox="1">
            <a:spLocks noChangeArrowheads="1"/>
          </p:cNvSpPr>
          <p:nvPr/>
        </p:nvSpPr>
        <p:spPr bwMode="auto">
          <a:xfrm>
            <a:off x="860425" y="725488"/>
            <a:ext cx="1829347" cy="461665"/>
          </a:xfrm>
          <a:prstGeom prst="rect">
            <a:avLst/>
          </a:prstGeom>
          <a:noFill/>
          <a:ln w="12700">
            <a:noFill/>
            <a:miter lim="800000"/>
            <a:headEnd/>
            <a:tailEnd/>
          </a:ln>
          <a:effectLst/>
        </p:spPr>
        <p:txBody>
          <a:bodyPr wrap="none">
            <a:spAutoFit/>
          </a:bodyPr>
          <a:lstStyle/>
          <a:p>
            <a:r>
              <a:rPr lang="en-US" sz="2400" i="1" dirty="0" smtClean="0"/>
              <a:t>Background</a:t>
            </a:r>
            <a:endParaRPr lang="en-US" sz="2400" i="1" dirty="0"/>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5" name="TextBox 4"/>
          <p:cNvSpPr txBox="1"/>
          <p:nvPr/>
        </p:nvSpPr>
        <p:spPr>
          <a:xfrm>
            <a:off x="4076700" y="6019800"/>
            <a:ext cx="6019800" cy="338554"/>
          </a:xfrm>
          <a:prstGeom prst="rect">
            <a:avLst/>
          </a:prstGeom>
          <a:noFill/>
        </p:spPr>
        <p:txBody>
          <a:bodyPr wrap="square" rtlCol="0">
            <a:spAutoFit/>
          </a:bodyPr>
          <a:lstStyle/>
          <a:p>
            <a:pPr marL="342900" indent="-342900">
              <a:buAutoNum type="arabicParenBoth"/>
            </a:pPr>
            <a:r>
              <a:rPr lang="pl-PL" sz="1600" dirty="0" smtClean="0">
                <a:solidFill>
                  <a:schemeClr val="tx2"/>
                </a:solidFill>
              </a:rPr>
              <a:t>J </a:t>
            </a:r>
            <a:r>
              <a:rPr lang="pl-PL" sz="1600" dirty="0">
                <a:solidFill>
                  <a:schemeClr val="tx2"/>
                </a:solidFill>
              </a:rPr>
              <a:t>Biomech. 2010 Aug;43(12):2434-9</a:t>
            </a:r>
            <a:endParaRPr lang="en-US" sz="1600" dirty="0">
              <a:solidFill>
                <a:schemeClr val="tx2"/>
              </a:solidFill>
            </a:endParaRPr>
          </a:p>
        </p:txBody>
      </p:sp>
    </p:spTree>
    <p:extLst>
      <p:ext uri="{BB962C8B-B14F-4D97-AF65-F5344CB8AC3E}">
        <p14:creationId xmlns:p14="http://schemas.microsoft.com/office/powerpoint/2010/main" val="16926944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900" y="1752600"/>
            <a:ext cx="73152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59825" y="609600"/>
            <a:ext cx="3179075" cy="461665"/>
          </a:xfrm>
          <a:prstGeom prst="rect">
            <a:avLst/>
          </a:prstGeom>
          <a:noFill/>
        </p:spPr>
        <p:txBody>
          <a:bodyPr wrap="none" rtlCol="0">
            <a:spAutoFit/>
          </a:bodyPr>
          <a:lstStyle/>
          <a:p>
            <a:r>
              <a:rPr lang="en-US" sz="2400" dirty="0" smtClean="0"/>
              <a:t>The Pyramids at night</a:t>
            </a:r>
            <a:endParaRPr lang="en-US" sz="2400" dirty="0"/>
          </a:p>
        </p:txBody>
      </p:sp>
    </p:spTree>
    <p:extLst>
      <p:ext uri="{BB962C8B-B14F-4D97-AF65-F5344CB8AC3E}">
        <p14:creationId xmlns:p14="http://schemas.microsoft.com/office/powerpoint/2010/main" val="26954202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2600392"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Cardiovascular</a:t>
            </a:r>
            <a:endParaRPr lang="en-US" sz="2400" dirty="0"/>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t>Pregnancy- Specific Changes</a:t>
            </a:r>
            <a:endParaRPr lang="en-US" sz="2400" i="1" dirty="0"/>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25829"/>
          <a:stretch/>
        </p:blipFill>
        <p:spPr bwMode="auto">
          <a:xfrm>
            <a:off x="1635287" y="2238560"/>
            <a:ext cx="6937214" cy="431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207216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2600392"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Cardiovascular</a:t>
            </a:r>
            <a:endParaRPr lang="en-US" sz="2400" dirty="0"/>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TextBox 2"/>
          <p:cNvSpPr txBox="1"/>
          <p:nvPr/>
        </p:nvSpPr>
        <p:spPr>
          <a:xfrm>
            <a:off x="221343" y="2590800"/>
            <a:ext cx="9658413" cy="3416320"/>
          </a:xfrm>
          <a:prstGeom prst="rect">
            <a:avLst/>
          </a:prstGeom>
          <a:noFill/>
        </p:spPr>
        <p:txBody>
          <a:bodyPr wrap="none" rtlCol="0">
            <a:spAutoFit/>
          </a:bodyPr>
          <a:lstStyle/>
          <a:p>
            <a:pPr marL="342900" indent="-342900">
              <a:buFont typeface="Wingdings" panose="05000000000000000000" pitchFamily="2" charset="2"/>
              <a:buChar char="q"/>
            </a:pPr>
            <a:r>
              <a:rPr lang="en-US" sz="2400" dirty="0"/>
              <a:t>The heart is rotated toward the left, resulting in a 15 to 20º left axis </a:t>
            </a:r>
            <a:endParaRPr lang="en-US" sz="2400" dirty="0" smtClean="0"/>
          </a:p>
          <a:p>
            <a:r>
              <a:rPr lang="en-US" sz="2400" dirty="0" smtClean="0"/>
              <a:t>deviation</a:t>
            </a:r>
            <a:r>
              <a:rPr lang="en-US" sz="2400" dirty="0"/>
              <a:t>. </a:t>
            </a:r>
            <a:endParaRPr lang="en-US" sz="2400" dirty="0" smtClean="0"/>
          </a:p>
          <a:p>
            <a:endParaRPr lang="en-US" sz="2400" dirty="0"/>
          </a:p>
          <a:p>
            <a:pPr marL="342900" indent="-342900">
              <a:buFont typeface="Wingdings" panose="05000000000000000000" pitchFamily="2" charset="2"/>
              <a:buChar char="q"/>
            </a:pPr>
            <a:r>
              <a:rPr lang="en-US" sz="2400" dirty="0" smtClean="0"/>
              <a:t>Other EKG findings:</a:t>
            </a:r>
          </a:p>
          <a:p>
            <a:endParaRPr lang="en-US" sz="2400" dirty="0" smtClean="0"/>
          </a:p>
          <a:p>
            <a:r>
              <a:rPr lang="en-US" sz="2400" dirty="0" smtClean="0"/>
              <a:t>-   Transient </a:t>
            </a:r>
            <a:r>
              <a:rPr lang="en-US" sz="2400" dirty="0"/>
              <a:t>ST segment </a:t>
            </a:r>
            <a:r>
              <a:rPr lang="en-US" sz="2400" dirty="0" smtClean="0"/>
              <a:t>and T </a:t>
            </a:r>
            <a:r>
              <a:rPr lang="en-US" sz="2400" dirty="0"/>
              <a:t>wave changes, </a:t>
            </a:r>
            <a:endParaRPr lang="en-US" sz="2400" dirty="0" smtClean="0"/>
          </a:p>
          <a:p>
            <a:pPr marL="342900" indent="-342900">
              <a:buFontTx/>
              <a:buChar char="-"/>
            </a:pPr>
            <a:r>
              <a:rPr lang="en-US" sz="2400" dirty="0" smtClean="0"/>
              <a:t>Q </a:t>
            </a:r>
            <a:r>
              <a:rPr lang="en-US" sz="2400" dirty="0"/>
              <a:t>wave and inverted T waves in </a:t>
            </a:r>
            <a:r>
              <a:rPr lang="en-US" sz="2400" dirty="0" smtClean="0"/>
              <a:t>lead </a:t>
            </a:r>
            <a:r>
              <a:rPr lang="en-US" sz="2400" dirty="0"/>
              <a:t>III, </a:t>
            </a:r>
            <a:endParaRPr lang="en-US" sz="2400" dirty="0" smtClean="0"/>
          </a:p>
          <a:p>
            <a:pPr marL="342900" indent="-342900">
              <a:buFontTx/>
              <a:buChar char="-"/>
            </a:pPr>
            <a:r>
              <a:rPr lang="en-US" sz="2400" dirty="0"/>
              <a:t>A</a:t>
            </a:r>
            <a:r>
              <a:rPr lang="en-US" sz="2400" dirty="0" smtClean="0"/>
              <a:t>n </a:t>
            </a:r>
            <a:r>
              <a:rPr lang="en-US" sz="2400" dirty="0"/>
              <a:t>attenuated Q wave in lead AVF, and </a:t>
            </a:r>
            <a:endParaRPr lang="en-US" sz="2400" dirty="0" smtClean="0"/>
          </a:p>
          <a:p>
            <a:pPr marL="342900" indent="-342900">
              <a:buFontTx/>
              <a:buChar char="-"/>
            </a:pPr>
            <a:r>
              <a:rPr lang="en-US" sz="2400" dirty="0"/>
              <a:t>I</a:t>
            </a:r>
            <a:r>
              <a:rPr lang="en-US" sz="2400" dirty="0" smtClean="0"/>
              <a:t>nverted </a:t>
            </a:r>
            <a:r>
              <a:rPr lang="en-US" sz="2400" dirty="0"/>
              <a:t>T waves in leads V1, V2 and, occasionally, V3.</a:t>
            </a:r>
          </a:p>
        </p:txBody>
      </p:sp>
    </p:spTree>
    <p:extLst>
      <p:ext uri="{BB962C8B-B14F-4D97-AF65-F5344CB8AC3E}">
        <p14:creationId xmlns:p14="http://schemas.microsoft.com/office/powerpoint/2010/main" val="20288161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3281668"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Pulmonary system</a:t>
            </a:r>
            <a:endParaRPr lang="en-US" sz="2400" dirty="0"/>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TextBox 2"/>
          <p:cNvSpPr txBox="1"/>
          <p:nvPr/>
        </p:nvSpPr>
        <p:spPr>
          <a:xfrm>
            <a:off x="221343" y="2580144"/>
            <a:ext cx="10322056" cy="2677656"/>
          </a:xfrm>
          <a:prstGeom prst="rect">
            <a:avLst/>
          </a:prstGeom>
          <a:noFill/>
        </p:spPr>
        <p:txBody>
          <a:bodyPr wrap="none" rtlCol="0">
            <a:spAutoFit/>
          </a:bodyPr>
          <a:lstStyle/>
          <a:p>
            <a:pPr marL="342900" indent="-342900">
              <a:buFont typeface="Wingdings" panose="05000000000000000000" pitchFamily="2" charset="2"/>
              <a:buChar char="q"/>
            </a:pPr>
            <a:r>
              <a:rPr lang="en-US" sz="2400" dirty="0"/>
              <a:t> </a:t>
            </a:r>
            <a:r>
              <a:rPr lang="en-US" sz="2400" dirty="0" smtClean="0"/>
              <a:t>Lung </a:t>
            </a:r>
            <a:r>
              <a:rPr lang="en-US" sz="2400" dirty="0"/>
              <a:t>volume changes occur by 20 weeks of gestation and include </a:t>
            </a:r>
            <a:endParaRPr lang="en-US" sz="2400" dirty="0" smtClean="0"/>
          </a:p>
          <a:p>
            <a:r>
              <a:rPr lang="en-US" sz="2400" dirty="0" smtClean="0"/>
              <a:t>a </a:t>
            </a:r>
            <a:r>
              <a:rPr lang="en-US" sz="2400" dirty="0"/>
              <a:t>decrease in functional residual capacity and an increase in tidal </a:t>
            </a:r>
            <a:r>
              <a:rPr lang="en-US" sz="2400" dirty="0" smtClean="0"/>
              <a:t>volume </a:t>
            </a:r>
          </a:p>
          <a:p>
            <a:endParaRPr lang="en-US" sz="2400" dirty="0"/>
          </a:p>
          <a:p>
            <a:pPr marL="342900" indent="-342900">
              <a:buFont typeface="Wingdings" panose="05000000000000000000" pitchFamily="2" charset="2"/>
              <a:buChar char="q"/>
            </a:pPr>
            <a:r>
              <a:rPr lang="en-US" sz="2400" dirty="0" smtClean="0"/>
              <a:t>There </a:t>
            </a:r>
            <a:r>
              <a:rPr lang="en-US" sz="2400" dirty="0"/>
              <a:t>is no change in FEV1 or in respiratory </a:t>
            </a:r>
            <a:r>
              <a:rPr lang="en-US" sz="2400" dirty="0" smtClean="0"/>
              <a:t>rate </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Respiratory </a:t>
            </a:r>
            <a:r>
              <a:rPr lang="en-US" sz="2400" dirty="0"/>
              <a:t>alkalosis due to physiologic hyperventilation with a </a:t>
            </a:r>
            <a:endParaRPr lang="en-US" sz="2400" dirty="0" smtClean="0"/>
          </a:p>
          <a:p>
            <a:r>
              <a:rPr lang="en-US" sz="2400" dirty="0" smtClean="0"/>
              <a:t>compensatory </a:t>
            </a:r>
            <a:r>
              <a:rPr lang="en-US" sz="2400" dirty="0"/>
              <a:t>metabolic acidosis also occurs during </a:t>
            </a:r>
            <a:r>
              <a:rPr lang="en-US" sz="2400" dirty="0" smtClean="0"/>
              <a:t>pregnancy</a:t>
            </a:r>
            <a:r>
              <a:rPr lang="en-US" sz="2400" dirty="0"/>
              <a:t> </a:t>
            </a:r>
          </a:p>
        </p:txBody>
      </p:sp>
    </p:spTree>
    <p:extLst>
      <p:ext uri="{BB962C8B-B14F-4D97-AF65-F5344CB8AC3E}">
        <p14:creationId xmlns:p14="http://schemas.microsoft.com/office/powerpoint/2010/main" val="25409471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3281668"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Pulmonary system</a:t>
            </a:r>
            <a:endParaRPr lang="en-US" sz="2400" dirty="0"/>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9972"/>
          <a:stretch/>
        </p:blipFill>
        <p:spPr bwMode="auto">
          <a:xfrm>
            <a:off x="740661" y="2269898"/>
            <a:ext cx="8807266" cy="4054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843152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3794629"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Hematological system</a:t>
            </a:r>
            <a:endParaRPr lang="en-US" sz="2400" dirty="0"/>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2067"/>
          <a:stretch/>
        </p:blipFill>
        <p:spPr bwMode="auto">
          <a:xfrm>
            <a:off x="4152900" y="1651280"/>
            <a:ext cx="5486400" cy="5359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074607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3794629"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Hematological system</a:t>
            </a:r>
            <a:endParaRPr lang="en-US" sz="2400" dirty="0"/>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TextBox 2"/>
          <p:cNvSpPr txBox="1"/>
          <p:nvPr/>
        </p:nvSpPr>
        <p:spPr>
          <a:xfrm>
            <a:off x="221343" y="2580144"/>
            <a:ext cx="10108858" cy="3785652"/>
          </a:xfrm>
          <a:prstGeom prst="rect">
            <a:avLst/>
          </a:prstGeom>
          <a:noFill/>
        </p:spPr>
        <p:txBody>
          <a:bodyPr wrap="none" rtlCol="0">
            <a:spAutoFit/>
          </a:bodyPr>
          <a:lstStyle/>
          <a:p>
            <a:pPr marL="342900" indent="-342900">
              <a:buFont typeface="Wingdings" panose="05000000000000000000" pitchFamily="2" charset="2"/>
              <a:buChar char="q"/>
            </a:pPr>
            <a:r>
              <a:rPr lang="en-US" sz="2400" dirty="0" smtClean="0"/>
              <a:t>The </a:t>
            </a:r>
            <a:r>
              <a:rPr lang="en-US" sz="2400" dirty="0"/>
              <a:t>normal pregnant woman's white blood cell count ranges from </a:t>
            </a:r>
            <a:endParaRPr lang="en-US" sz="2400" dirty="0" smtClean="0"/>
          </a:p>
          <a:p>
            <a:r>
              <a:rPr lang="en-US" sz="2400" dirty="0" smtClean="0"/>
              <a:t>6000 </a:t>
            </a:r>
            <a:r>
              <a:rPr lang="en-US" sz="2400" dirty="0"/>
              <a:t>to 16,000 cell/mm3 in the first and second trimesters, and may rise </a:t>
            </a:r>
            <a:endParaRPr lang="en-US" sz="2400" dirty="0" smtClean="0"/>
          </a:p>
          <a:p>
            <a:r>
              <a:rPr lang="en-US" sz="2400" dirty="0" smtClean="0"/>
              <a:t>as </a:t>
            </a:r>
            <a:r>
              <a:rPr lang="en-US" sz="2400" dirty="0"/>
              <a:t>high as 20,000 to 30,000 cells/mm3 during labor. </a:t>
            </a:r>
            <a:endParaRPr lang="en-US" sz="2400" dirty="0" smtClean="0"/>
          </a:p>
          <a:p>
            <a:endParaRPr lang="en-US" sz="2400" dirty="0"/>
          </a:p>
          <a:p>
            <a:pPr marL="342900" indent="-342900">
              <a:buFont typeface="Wingdings" panose="05000000000000000000" pitchFamily="2" charset="2"/>
              <a:buChar char="q"/>
            </a:pPr>
            <a:r>
              <a:rPr lang="en-US" sz="2400" dirty="0" smtClean="0"/>
              <a:t>Thus</a:t>
            </a:r>
            <a:r>
              <a:rPr lang="en-US" sz="2400" dirty="0"/>
              <a:t>, leukocytosis can be a normal finding in pregnant </a:t>
            </a:r>
            <a:r>
              <a:rPr lang="en-US" sz="2400" dirty="0" smtClean="0"/>
              <a:t>women</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A </a:t>
            </a:r>
            <a:r>
              <a:rPr lang="en-US" sz="2400" dirty="0"/>
              <a:t>normal fibrinogen concentration in pregnancy is &gt;</a:t>
            </a:r>
            <a:r>
              <a:rPr lang="en-US" sz="2400" dirty="0" smtClean="0"/>
              <a:t> </a:t>
            </a:r>
            <a:r>
              <a:rPr lang="en-US" sz="2400" dirty="0"/>
              <a:t>200mg/dL. </a:t>
            </a:r>
            <a:endParaRPr lang="en-US" sz="2400" dirty="0" smtClean="0"/>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A </a:t>
            </a:r>
            <a:r>
              <a:rPr lang="en-US" sz="2400" dirty="0"/>
              <a:t>fibrinogen &lt;200 mg/dL and thrombocytopenia suggest </a:t>
            </a:r>
            <a:r>
              <a:rPr lang="en-US" sz="2400" dirty="0" smtClean="0"/>
              <a:t>(</a:t>
            </a:r>
            <a:r>
              <a:rPr lang="en-US" sz="2400" dirty="0"/>
              <a:t>DIC), </a:t>
            </a:r>
            <a:r>
              <a:rPr lang="en-US" sz="2400" dirty="0" smtClean="0"/>
              <a:t>a</a:t>
            </a:r>
          </a:p>
          <a:p>
            <a:r>
              <a:rPr lang="en-US" sz="2400" dirty="0" smtClean="0"/>
              <a:t> </a:t>
            </a:r>
            <a:r>
              <a:rPr lang="en-US" sz="2400" dirty="0"/>
              <a:t>complication of severe </a:t>
            </a:r>
            <a:r>
              <a:rPr lang="en-US" sz="2400" dirty="0" smtClean="0"/>
              <a:t>abruption</a:t>
            </a:r>
            <a:endParaRPr lang="en-US" sz="2400" dirty="0"/>
          </a:p>
        </p:txBody>
      </p:sp>
    </p:spTree>
    <p:extLst>
      <p:ext uri="{BB962C8B-B14F-4D97-AF65-F5344CB8AC3E}">
        <p14:creationId xmlns:p14="http://schemas.microsoft.com/office/powerpoint/2010/main" val="516934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4118435"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Gastrointestinal system</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TextBox 2"/>
          <p:cNvSpPr txBox="1"/>
          <p:nvPr/>
        </p:nvSpPr>
        <p:spPr>
          <a:xfrm>
            <a:off x="114300" y="2667000"/>
            <a:ext cx="8937062" cy="461665"/>
          </a:xfrm>
          <a:prstGeom prst="rect">
            <a:avLst/>
          </a:prstGeom>
          <a:noFill/>
        </p:spPr>
        <p:txBody>
          <a:bodyPr wrap="none" rtlCol="0">
            <a:spAutoFit/>
          </a:bodyPr>
          <a:lstStyle/>
          <a:p>
            <a:pPr marL="342900" indent="-342900">
              <a:buFont typeface="Wingdings" panose="05000000000000000000" pitchFamily="2" charset="2"/>
              <a:buChar char="q"/>
            </a:pPr>
            <a:r>
              <a:rPr lang="en-US" sz="2400" dirty="0" smtClean="0"/>
              <a:t>Pregnant </a:t>
            </a:r>
            <a:r>
              <a:rPr lang="en-US" sz="2400" dirty="0"/>
              <a:t>women are predisposed to </a:t>
            </a:r>
            <a:r>
              <a:rPr lang="en-US" sz="2400" dirty="0" smtClean="0"/>
              <a:t>gastric </a:t>
            </a:r>
            <a:r>
              <a:rPr lang="en-US" sz="2400" dirty="0"/>
              <a:t>aspiration due </a:t>
            </a:r>
            <a:r>
              <a:rPr lang="en-US" sz="2400" dirty="0" smtClean="0"/>
              <a:t>to:</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4524" y="3307894"/>
            <a:ext cx="3576176" cy="3588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230" y="3360305"/>
            <a:ext cx="4029070" cy="3483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63810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2699778"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Renal system</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TextBox 2"/>
          <p:cNvSpPr txBox="1"/>
          <p:nvPr/>
        </p:nvSpPr>
        <p:spPr>
          <a:xfrm>
            <a:off x="38100" y="2785408"/>
            <a:ext cx="10410222" cy="1938992"/>
          </a:xfrm>
          <a:prstGeom prst="rect">
            <a:avLst/>
          </a:prstGeom>
          <a:noFill/>
        </p:spPr>
        <p:txBody>
          <a:bodyPr wrap="none" rtlCol="0">
            <a:spAutoFit/>
          </a:bodyPr>
          <a:lstStyle/>
          <a:p>
            <a:pPr marL="342900" indent="-342900">
              <a:buFont typeface="Wingdings" panose="05000000000000000000" pitchFamily="2" charset="2"/>
              <a:buChar char="q"/>
            </a:pPr>
            <a:r>
              <a:rPr lang="en-US" sz="2400" dirty="0" smtClean="0"/>
              <a:t>The </a:t>
            </a:r>
            <a:r>
              <a:rPr lang="en-US" sz="2400" dirty="0"/>
              <a:t>glomerular </a:t>
            </a:r>
            <a:r>
              <a:rPr lang="en-US" sz="2400" dirty="0" err="1"/>
              <a:t>hyperfiltration</a:t>
            </a:r>
            <a:r>
              <a:rPr lang="en-US" sz="2400" dirty="0"/>
              <a:t> results in a normal reduction in the </a:t>
            </a:r>
            <a:r>
              <a:rPr lang="en-US" sz="2400" dirty="0" smtClean="0"/>
              <a:t>plasma</a:t>
            </a:r>
          </a:p>
          <a:p>
            <a:r>
              <a:rPr lang="en-US" sz="2400" dirty="0" smtClean="0"/>
              <a:t>creatinine </a:t>
            </a:r>
            <a:r>
              <a:rPr lang="en-US" sz="2400" dirty="0"/>
              <a:t>concentration to about 0.4 to 0.5 mg/dL </a:t>
            </a:r>
            <a:endParaRPr lang="en-US" sz="2400" dirty="0" smtClean="0"/>
          </a:p>
          <a:p>
            <a:endParaRPr lang="en-US" sz="2400" dirty="0"/>
          </a:p>
          <a:p>
            <a:pPr marL="342900" indent="-342900">
              <a:buFont typeface="Wingdings" panose="05000000000000000000" pitchFamily="2" charset="2"/>
              <a:buChar char="q"/>
            </a:pPr>
            <a:r>
              <a:rPr lang="en-US" sz="2400" dirty="0"/>
              <a:t>A</a:t>
            </a:r>
            <a:r>
              <a:rPr lang="en-US" sz="2400" dirty="0" smtClean="0"/>
              <a:t> </a:t>
            </a:r>
            <a:r>
              <a:rPr lang="en-US" sz="2400" dirty="0"/>
              <a:t>"normal" level of 0.8 mg/dL </a:t>
            </a:r>
            <a:r>
              <a:rPr lang="en-US" sz="2400" dirty="0" smtClean="0"/>
              <a:t>during pregnancy represents </a:t>
            </a:r>
            <a:r>
              <a:rPr lang="en-US" sz="2400" dirty="0"/>
              <a:t>a mild </a:t>
            </a:r>
            <a:endParaRPr lang="en-US" sz="2400" dirty="0" smtClean="0"/>
          </a:p>
          <a:p>
            <a:r>
              <a:rPr lang="en-US" sz="2400" dirty="0" smtClean="0"/>
              <a:t>decline </a:t>
            </a:r>
            <a:r>
              <a:rPr lang="en-US" sz="2400" dirty="0"/>
              <a:t>in renal </a:t>
            </a:r>
            <a:r>
              <a:rPr lang="en-US" sz="2400" dirty="0" smtClean="0"/>
              <a:t>function</a:t>
            </a:r>
            <a:endParaRPr lang="en-US" sz="2400" dirty="0"/>
          </a:p>
        </p:txBody>
      </p:sp>
    </p:spTree>
    <p:extLst>
      <p:ext uri="{BB962C8B-B14F-4D97-AF65-F5344CB8AC3E}">
        <p14:creationId xmlns:p14="http://schemas.microsoft.com/office/powerpoint/2010/main" val="2868452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5860900"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smtClean="0"/>
              <a:t>Increased risk of IVC compression</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457450"/>
            <a:ext cx="4381500" cy="394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82657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5860900"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smtClean="0"/>
              <a:t>Increased risk of IVC compression</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7300" y="2295524"/>
            <a:ext cx="8121356" cy="4257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773950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5346335"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Cardiopulmonary resuscitation</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266700" y="2470221"/>
            <a:ext cx="9083769" cy="1569660"/>
          </a:xfrm>
          <a:prstGeom prst="rect">
            <a:avLst/>
          </a:prstGeom>
          <a:noFill/>
        </p:spPr>
        <p:txBody>
          <a:bodyPr wrap="none" rtlCol="0">
            <a:spAutoFit/>
          </a:bodyPr>
          <a:lstStyle/>
          <a:p>
            <a:pPr marL="342900" indent="-342900">
              <a:buFont typeface="Wingdings" panose="05000000000000000000" pitchFamily="2" charset="2"/>
              <a:buChar char="q"/>
            </a:pPr>
            <a:r>
              <a:rPr lang="en-US" sz="2400" dirty="0"/>
              <a:t> External chest compression is more difficult during pregnancy </a:t>
            </a:r>
            <a:endParaRPr lang="en-US" sz="2400" dirty="0" smtClean="0"/>
          </a:p>
          <a:p>
            <a:r>
              <a:rPr lang="en-US" sz="2400" dirty="0" smtClean="0"/>
              <a:t>because </a:t>
            </a:r>
            <a:r>
              <a:rPr lang="en-US" sz="2400" dirty="0"/>
              <a:t>of reduced chest compliance in pregnant </a:t>
            </a:r>
            <a:r>
              <a:rPr lang="en-US" sz="2400" dirty="0" smtClean="0"/>
              <a:t>women</a:t>
            </a:r>
          </a:p>
          <a:p>
            <a:endParaRPr lang="en-US" sz="2400" dirty="0"/>
          </a:p>
          <a:p>
            <a:endParaRPr lang="en-US" sz="2400" dirty="0"/>
          </a:p>
        </p:txBody>
      </p:sp>
      <p:pic>
        <p:nvPicPr>
          <p:cNvPr id="717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71626" y="3353950"/>
            <a:ext cx="6143624" cy="358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39730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5346335"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Cardiopulmonary resuscitation</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266700" y="2470221"/>
            <a:ext cx="10006265" cy="3046988"/>
          </a:xfrm>
          <a:prstGeom prst="rect">
            <a:avLst/>
          </a:prstGeom>
          <a:noFill/>
        </p:spPr>
        <p:txBody>
          <a:bodyPr wrap="none" rtlCol="0">
            <a:spAutoFit/>
          </a:bodyPr>
          <a:lstStyle/>
          <a:p>
            <a:pPr marL="342900" indent="-342900">
              <a:buFont typeface="Wingdings" panose="05000000000000000000" pitchFamily="2" charset="2"/>
              <a:buChar char="q"/>
            </a:pPr>
            <a:r>
              <a:rPr lang="en-US" sz="2400" dirty="0"/>
              <a:t> </a:t>
            </a:r>
            <a:r>
              <a:rPr lang="en-US" sz="2400" dirty="0" smtClean="0"/>
              <a:t>In </a:t>
            </a:r>
            <a:r>
              <a:rPr lang="en-US" sz="2400" dirty="0"/>
              <a:t>some instances, emptying the uterus by performing a cesarean </a:t>
            </a:r>
            <a:endParaRPr lang="en-US" sz="2400" dirty="0" smtClean="0"/>
          </a:p>
          <a:p>
            <a:r>
              <a:rPr lang="en-US" sz="2400" dirty="0" smtClean="0"/>
              <a:t>delivery </a:t>
            </a:r>
            <a:r>
              <a:rPr lang="en-US" sz="2400" dirty="0"/>
              <a:t>is required to perform effective cardiopulmonary resuscitation </a:t>
            </a:r>
            <a:endParaRPr lang="en-US" sz="2400" dirty="0" smtClean="0"/>
          </a:p>
          <a:p>
            <a:r>
              <a:rPr lang="en-US" sz="2400" dirty="0" smtClean="0"/>
              <a:t>and </a:t>
            </a:r>
            <a:r>
              <a:rPr lang="en-US" sz="2400" dirty="0"/>
              <a:t>save the mother's life </a:t>
            </a:r>
            <a:r>
              <a:rPr lang="en-US" sz="1800" dirty="0" smtClean="0"/>
              <a:t>(1)</a:t>
            </a:r>
          </a:p>
          <a:p>
            <a:endParaRPr lang="en-US" sz="2400" dirty="0" smtClean="0"/>
          </a:p>
          <a:p>
            <a:pPr marL="342900" indent="-342900">
              <a:buFont typeface="Wingdings" panose="05000000000000000000" pitchFamily="2" charset="2"/>
              <a:buChar char="q"/>
            </a:pPr>
            <a:r>
              <a:rPr lang="en-US" sz="2400" dirty="0" smtClean="0"/>
              <a:t>Several </a:t>
            </a:r>
            <a:r>
              <a:rPr lang="en-US" sz="2400" dirty="0"/>
              <a:t>studies have suggested that the best fetal and maternal </a:t>
            </a:r>
            <a:endParaRPr lang="en-US" sz="2400" dirty="0" smtClean="0"/>
          </a:p>
          <a:p>
            <a:r>
              <a:rPr lang="en-US" sz="2400" dirty="0" smtClean="0"/>
              <a:t>outcomes </a:t>
            </a:r>
            <a:r>
              <a:rPr lang="en-US" sz="2400" dirty="0"/>
              <a:t>are achieved if a cesarean delivery is performed within four </a:t>
            </a:r>
            <a:endParaRPr lang="en-US" sz="2400" dirty="0" smtClean="0"/>
          </a:p>
          <a:p>
            <a:r>
              <a:rPr lang="en-US" sz="2400" dirty="0" smtClean="0"/>
              <a:t>to </a:t>
            </a:r>
            <a:r>
              <a:rPr lang="en-US" sz="2400" dirty="0"/>
              <a:t>five minutes of a cardiac arrest if maternal resuscitation has not been </a:t>
            </a:r>
            <a:endParaRPr lang="en-US" sz="2400" dirty="0" smtClean="0"/>
          </a:p>
          <a:p>
            <a:r>
              <a:rPr lang="en-US" sz="2400" dirty="0" smtClean="0"/>
              <a:t>successful </a:t>
            </a:r>
            <a:r>
              <a:rPr lang="en-US" sz="1800" dirty="0" smtClean="0"/>
              <a:t>(2)</a:t>
            </a:r>
            <a:endParaRPr lang="en-US" sz="1800" dirty="0"/>
          </a:p>
        </p:txBody>
      </p:sp>
      <p:sp>
        <p:nvSpPr>
          <p:cNvPr id="6" name="TextBox 5"/>
          <p:cNvSpPr txBox="1"/>
          <p:nvPr/>
        </p:nvSpPr>
        <p:spPr>
          <a:xfrm>
            <a:off x="5103894" y="5943600"/>
            <a:ext cx="5100666" cy="584775"/>
          </a:xfrm>
          <a:prstGeom prst="rect">
            <a:avLst/>
          </a:prstGeom>
          <a:noFill/>
        </p:spPr>
        <p:txBody>
          <a:bodyPr wrap="square" rtlCol="0">
            <a:spAutoFit/>
          </a:bodyPr>
          <a:lstStyle/>
          <a:p>
            <a:r>
              <a:rPr lang="en-US" sz="1600" dirty="0" smtClean="0">
                <a:solidFill>
                  <a:schemeClr val="tx2"/>
                </a:solidFill>
              </a:rPr>
              <a:t>(1) </a:t>
            </a:r>
            <a:r>
              <a:rPr lang="en-US" sz="1600" dirty="0" err="1" smtClean="0">
                <a:solidFill>
                  <a:schemeClr val="tx2"/>
                </a:solidFill>
              </a:rPr>
              <a:t>Obstet</a:t>
            </a:r>
            <a:r>
              <a:rPr lang="en-US" sz="1600" dirty="0" smtClean="0">
                <a:solidFill>
                  <a:schemeClr val="tx2"/>
                </a:solidFill>
              </a:rPr>
              <a:t> </a:t>
            </a:r>
            <a:r>
              <a:rPr lang="en-US" sz="1600" dirty="0">
                <a:solidFill>
                  <a:schemeClr val="tx2"/>
                </a:solidFill>
              </a:rPr>
              <a:t>Gynecol. 1986;68(4):571</a:t>
            </a:r>
            <a:r>
              <a:rPr lang="en-US" sz="1600" dirty="0" smtClean="0">
                <a:solidFill>
                  <a:schemeClr val="tx2"/>
                </a:solidFill>
              </a:rPr>
              <a:t>.</a:t>
            </a:r>
            <a:r>
              <a:rPr lang="en-US" sz="1600" dirty="0">
                <a:solidFill>
                  <a:schemeClr val="tx2"/>
                </a:solidFill>
              </a:rPr>
              <a:t/>
            </a:r>
            <a:br>
              <a:rPr lang="en-US" sz="1600" dirty="0">
                <a:solidFill>
                  <a:schemeClr val="tx2"/>
                </a:solidFill>
              </a:rPr>
            </a:br>
            <a:r>
              <a:rPr lang="en-US" sz="1600" dirty="0" smtClean="0">
                <a:solidFill>
                  <a:schemeClr val="tx2"/>
                </a:solidFill>
              </a:rPr>
              <a:t>(2) Am </a:t>
            </a:r>
            <a:r>
              <a:rPr lang="en-US" sz="1600" dirty="0">
                <a:solidFill>
                  <a:schemeClr val="tx2"/>
                </a:solidFill>
              </a:rPr>
              <a:t>J </a:t>
            </a:r>
            <a:r>
              <a:rPr lang="en-US" sz="1600" dirty="0" err="1">
                <a:solidFill>
                  <a:schemeClr val="tx2"/>
                </a:solidFill>
              </a:rPr>
              <a:t>Obstet</a:t>
            </a:r>
            <a:r>
              <a:rPr lang="en-US" sz="1600" dirty="0">
                <a:solidFill>
                  <a:schemeClr val="tx2"/>
                </a:solidFill>
              </a:rPr>
              <a:t> Gynecol. 2005;192(6):1916.</a:t>
            </a:r>
          </a:p>
        </p:txBody>
      </p:sp>
    </p:spTree>
    <p:extLst>
      <p:ext uri="{BB962C8B-B14F-4D97-AF65-F5344CB8AC3E}">
        <p14:creationId xmlns:p14="http://schemas.microsoft.com/office/powerpoint/2010/main" val="3823489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6266459"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Increased vascularity and blood flow</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266700" y="3101876"/>
            <a:ext cx="9793065" cy="2308324"/>
          </a:xfrm>
          <a:prstGeom prst="rect">
            <a:avLst/>
          </a:prstGeom>
          <a:noFill/>
        </p:spPr>
        <p:txBody>
          <a:bodyPr wrap="none" rtlCol="0">
            <a:spAutoFit/>
          </a:bodyPr>
          <a:lstStyle/>
          <a:p>
            <a:pPr marL="342900" indent="-342900">
              <a:buFont typeface="Wingdings" panose="05000000000000000000" pitchFamily="2" charset="2"/>
              <a:buChar char="q"/>
            </a:pPr>
            <a:r>
              <a:rPr lang="en-US" sz="2400" dirty="0" smtClean="0"/>
              <a:t>The </a:t>
            </a:r>
            <a:r>
              <a:rPr lang="en-US" sz="2400" dirty="0"/>
              <a:t>dilated pelvic vasculature increases the risk of retroperitoneal </a:t>
            </a:r>
            <a:endParaRPr lang="en-US" sz="2400" dirty="0" smtClean="0"/>
          </a:p>
          <a:p>
            <a:r>
              <a:rPr lang="en-US" sz="2400" dirty="0" smtClean="0"/>
              <a:t>hemorrhage </a:t>
            </a:r>
            <a:r>
              <a:rPr lang="en-US" sz="2400" dirty="0"/>
              <a:t>from abdominal or pelvic injury </a:t>
            </a:r>
            <a:r>
              <a:rPr lang="en-US" sz="1800" dirty="0" smtClean="0"/>
              <a:t>(1)</a:t>
            </a:r>
          </a:p>
          <a:p>
            <a:endParaRPr lang="en-US" sz="2400" dirty="0"/>
          </a:p>
          <a:p>
            <a:pPr marL="342900" indent="-342900">
              <a:buFont typeface="Wingdings" panose="05000000000000000000" pitchFamily="2" charset="2"/>
              <a:buChar char="q"/>
            </a:pPr>
            <a:r>
              <a:rPr lang="en-US" sz="2400" dirty="0" smtClean="0"/>
              <a:t>Rapid </a:t>
            </a:r>
            <a:r>
              <a:rPr lang="en-US" sz="2400" dirty="0"/>
              <a:t>exsanguination can occur since blood flow to the uterus is as </a:t>
            </a:r>
            <a:endParaRPr lang="en-US" sz="2400" dirty="0" smtClean="0"/>
          </a:p>
          <a:p>
            <a:r>
              <a:rPr lang="en-US" sz="2400" dirty="0" smtClean="0"/>
              <a:t>high </a:t>
            </a:r>
            <a:r>
              <a:rPr lang="en-US" sz="2400" dirty="0"/>
              <a:t>as 600 mL/min</a:t>
            </a:r>
            <a:r>
              <a:rPr lang="en-US" sz="2400" dirty="0" smtClean="0"/>
              <a:t>.</a:t>
            </a:r>
          </a:p>
          <a:p>
            <a:endParaRPr lang="en-US" sz="2400" dirty="0"/>
          </a:p>
        </p:txBody>
      </p:sp>
      <p:sp>
        <p:nvSpPr>
          <p:cNvPr id="8" name="TextBox 7"/>
          <p:cNvSpPr txBox="1"/>
          <p:nvPr/>
        </p:nvSpPr>
        <p:spPr>
          <a:xfrm>
            <a:off x="5103894" y="5943600"/>
            <a:ext cx="5100666" cy="338554"/>
          </a:xfrm>
          <a:prstGeom prst="rect">
            <a:avLst/>
          </a:prstGeom>
          <a:noFill/>
        </p:spPr>
        <p:txBody>
          <a:bodyPr wrap="square" rtlCol="0">
            <a:spAutoFit/>
          </a:bodyPr>
          <a:lstStyle/>
          <a:p>
            <a:r>
              <a:rPr lang="en-US" sz="1600" dirty="0" smtClean="0">
                <a:solidFill>
                  <a:schemeClr val="tx2"/>
                </a:solidFill>
              </a:rPr>
              <a:t>(1) </a:t>
            </a:r>
            <a:r>
              <a:rPr lang="en-US" sz="1600" dirty="0" err="1">
                <a:solidFill>
                  <a:schemeClr val="tx2"/>
                </a:solidFill>
              </a:rPr>
              <a:t>Obstet</a:t>
            </a:r>
            <a:r>
              <a:rPr lang="en-US" sz="1600" dirty="0">
                <a:solidFill>
                  <a:schemeClr val="tx2"/>
                </a:solidFill>
              </a:rPr>
              <a:t> </a:t>
            </a:r>
            <a:r>
              <a:rPr lang="en-US" sz="1600" dirty="0" err="1">
                <a:solidFill>
                  <a:schemeClr val="tx2"/>
                </a:solidFill>
              </a:rPr>
              <a:t>Gynecol</a:t>
            </a:r>
            <a:r>
              <a:rPr lang="en-US" sz="1600" dirty="0">
                <a:solidFill>
                  <a:schemeClr val="tx2"/>
                </a:solidFill>
              </a:rPr>
              <a:t> Clin North Am. 1999;26(3):459</a:t>
            </a:r>
            <a:r>
              <a:rPr lang="en-US" sz="1600" dirty="0" smtClean="0">
                <a:solidFill>
                  <a:schemeClr val="tx2"/>
                </a:solidFill>
              </a:rPr>
              <a:t>.</a:t>
            </a:r>
            <a:endParaRPr lang="en-US" sz="1600" dirty="0">
              <a:solidFill>
                <a:schemeClr val="tx2"/>
              </a:solidFill>
            </a:endParaRPr>
          </a:p>
        </p:txBody>
      </p:sp>
    </p:spTree>
    <p:extLst>
      <p:ext uri="{BB962C8B-B14F-4D97-AF65-F5344CB8AC3E}">
        <p14:creationId xmlns:p14="http://schemas.microsoft.com/office/powerpoint/2010/main" val="28448021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6266459"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Increased vascularity and blood flow</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266700" y="2832080"/>
            <a:ext cx="9964587" cy="3416320"/>
          </a:xfrm>
          <a:prstGeom prst="rect">
            <a:avLst/>
          </a:prstGeom>
          <a:noFill/>
        </p:spPr>
        <p:txBody>
          <a:bodyPr wrap="none" rtlCol="0">
            <a:spAutoFit/>
          </a:bodyPr>
          <a:lstStyle/>
          <a:p>
            <a:pPr marL="342900" indent="-342900">
              <a:buFont typeface="Wingdings" panose="05000000000000000000" pitchFamily="2" charset="2"/>
              <a:buChar char="q"/>
            </a:pPr>
            <a:r>
              <a:rPr lang="en-US" sz="2400" dirty="0" smtClean="0"/>
              <a:t>Fetal </a:t>
            </a:r>
            <a:r>
              <a:rPr lang="en-US" sz="2400" dirty="0"/>
              <a:t>oxygenation is dependent, in part, upon uterine blood flow. </a:t>
            </a:r>
            <a:endParaRPr lang="en-US" sz="2400" dirty="0" smtClean="0"/>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Uterine </a:t>
            </a:r>
            <a:r>
              <a:rPr lang="en-US" sz="2400" dirty="0"/>
              <a:t>blood flow is not </a:t>
            </a:r>
            <a:r>
              <a:rPr lang="en-US" sz="2400" dirty="0" err="1"/>
              <a:t>autoregulated</a:t>
            </a:r>
            <a:r>
              <a:rPr lang="en-US" sz="2400" dirty="0"/>
              <a:t>, thus a decrease in maternal </a:t>
            </a:r>
            <a:endParaRPr lang="en-US" sz="2400" dirty="0" smtClean="0"/>
          </a:p>
          <a:p>
            <a:r>
              <a:rPr lang="en-US" sz="2400" dirty="0" smtClean="0"/>
              <a:t>SBP </a:t>
            </a:r>
            <a:r>
              <a:rPr lang="en-US" sz="2400" dirty="0"/>
              <a:t>can cause a significant fall in uterine blood flow, and in turn, fetal </a:t>
            </a:r>
            <a:endParaRPr lang="en-US" sz="2400" dirty="0" smtClean="0"/>
          </a:p>
          <a:p>
            <a:r>
              <a:rPr lang="en-US" sz="2400" dirty="0"/>
              <a:t>o</a:t>
            </a:r>
            <a:r>
              <a:rPr lang="en-US" sz="2400" dirty="0" smtClean="0"/>
              <a:t>xygenation</a:t>
            </a:r>
          </a:p>
          <a:p>
            <a:endParaRPr lang="en-US" sz="2400" dirty="0"/>
          </a:p>
          <a:p>
            <a:pPr marL="342900" indent="-342900">
              <a:buFont typeface="Wingdings" panose="05000000000000000000" pitchFamily="2" charset="2"/>
              <a:buChar char="q"/>
            </a:pPr>
            <a:r>
              <a:rPr lang="en-US" sz="2400" dirty="0" smtClean="0"/>
              <a:t>Uterine </a:t>
            </a:r>
            <a:r>
              <a:rPr lang="en-US" sz="2400" dirty="0"/>
              <a:t>blood flow can also be reduced from vasoconstriction related </a:t>
            </a:r>
            <a:endParaRPr lang="en-US" sz="2400" dirty="0" smtClean="0"/>
          </a:p>
          <a:p>
            <a:r>
              <a:rPr lang="en-US" sz="2400" dirty="0" smtClean="0"/>
              <a:t>to </a:t>
            </a:r>
            <a:r>
              <a:rPr lang="en-US" sz="2400" dirty="0"/>
              <a:t>drugs or maternal hypercarbia or </a:t>
            </a:r>
            <a:r>
              <a:rPr lang="en-US" sz="2400" dirty="0" err="1" smtClean="0"/>
              <a:t>hypocarbia</a:t>
            </a:r>
            <a:endParaRPr lang="en-US" sz="2400" dirty="0"/>
          </a:p>
          <a:p>
            <a:pPr marL="342900" indent="-342900">
              <a:buFont typeface="Wingdings" panose="05000000000000000000" pitchFamily="2" charset="2"/>
              <a:buChar char="q"/>
            </a:pPr>
            <a:endParaRPr lang="en-US" sz="2400" dirty="0"/>
          </a:p>
        </p:txBody>
      </p:sp>
    </p:spTree>
    <p:extLst>
      <p:ext uri="{BB962C8B-B14F-4D97-AF65-F5344CB8AC3E}">
        <p14:creationId xmlns:p14="http://schemas.microsoft.com/office/powerpoint/2010/main" val="36089442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4030270"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smtClean="0"/>
              <a:t>Uterine size changes </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pic>
        <p:nvPicPr>
          <p:cNvPr id="7170"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8564" t="4080" b="11255"/>
          <a:stretch/>
        </p:blipFill>
        <p:spPr bwMode="auto">
          <a:xfrm>
            <a:off x="5145766" y="2226286"/>
            <a:ext cx="4341134" cy="4612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71500" y="2895600"/>
            <a:ext cx="4600940" cy="3416320"/>
          </a:xfrm>
          <a:prstGeom prst="rect">
            <a:avLst/>
          </a:prstGeom>
          <a:noFill/>
        </p:spPr>
        <p:txBody>
          <a:bodyPr wrap="none" rtlCol="0">
            <a:spAutoFit/>
          </a:bodyPr>
          <a:lstStyle/>
          <a:p>
            <a:r>
              <a:rPr lang="en-US" sz="2400" dirty="0" smtClean="0">
                <a:solidFill>
                  <a:srgbClr val="FFC000"/>
                </a:solidFill>
              </a:rPr>
              <a:t>First Trimester</a:t>
            </a:r>
          </a:p>
          <a:p>
            <a:endParaRPr lang="en-US" sz="2400" dirty="0">
              <a:solidFill>
                <a:srgbClr val="FFC000"/>
              </a:solidFill>
            </a:endParaRPr>
          </a:p>
          <a:p>
            <a:pPr marL="342900" indent="-342900">
              <a:buFontTx/>
              <a:buChar char="-"/>
            </a:pPr>
            <a:r>
              <a:rPr lang="en-US" sz="2400" dirty="0" err="1" smtClean="0">
                <a:solidFill>
                  <a:srgbClr val="FFC000"/>
                </a:solidFill>
              </a:rPr>
              <a:t>Intrapelvic</a:t>
            </a:r>
            <a:r>
              <a:rPr lang="en-US" sz="2400" dirty="0" smtClean="0">
                <a:solidFill>
                  <a:srgbClr val="FFC000"/>
                </a:solidFill>
              </a:rPr>
              <a:t> and thick walled</a:t>
            </a:r>
          </a:p>
          <a:p>
            <a:r>
              <a:rPr lang="en-US" sz="2400" dirty="0" smtClean="0">
                <a:solidFill>
                  <a:srgbClr val="FFC000"/>
                </a:solidFill>
              </a:rPr>
              <a:t>Uterus</a:t>
            </a:r>
          </a:p>
          <a:p>
            <a:endParaRPr lang="en-US" sz="2400" dirty="0">
              <a:solidFill>
                <a:srgbClr val="FFC000"/>
              </a:solidFill>
            </a:endParaRPr>
          </a:p>
          <a:p>
            <a:pPr marL="342900" indent="-342900">
              <a:buFontTx/>
              <a:buChar char="-"/>
            </a:pPr>
            <a:r>
              <a:rPr lang="en-US" sz="2400" dirty="0" smtClean="0">
                <a:solidFill>
                  <a:srgbClr val="FFC000"/>
                </a:solidFill>
              </a:rPr>
              <a:t>Fetus is protected from direct </a:t>
            </a:r>
          </a:p>
          <a:p>
            <a:r>
              <a:rPr lang="en-US" sz="2400" dirty="0" smtClean="0">
                <a:solidFill>
                  <a:srgbClr val="FFC000"/>
                </a:solidFill>
              </a:rPr>
              <a:t>Injury</a:t>
            </a:r>
          </a:p>
          <a:p>
            <a:endParaRPr lang="en-US" sz="2400" dirty="0">
              <a:solidFill>
                <a:srgbClr val="FFC000"/>
              </a:solidFill>
            </a:endParaRPr>
          </a:p>
          <a:p>
            <a:r>
              <a:rPr lang="en-US" sz="2400" dirty="0" smtClean="0">
                <a:solidFill>
                  <a:srgbClr val="FFC000"/>
                </a:solidFill>
              </a:rPr>
              <a:t>-   </a:t>
            </a:r>
            <a:r>
              <a:rPr lang="en-US" sz="2400" dirty="0" smtClean="0">
                <a:solidFill>
                  <a:srgbClr val="C00000"/>
                </a:solidFill>
              </a:rPr>
              <a:t>Abortion and </a:t>
            </a:r>
            <a:r>
              <a:rPr lang="en-US" sz="2400" dirty="0" err="1" smtClean="0">
                <a:solidFill>
                  <a:srgbClr val="C00000"/>
                </a:solidFill>
              </a:rPr>
              <a:t>Isoimmunization</a:t>
            </a:r>
            <a:endParaRPr lang="en-US" sz="2400" dirty="0">
              <a:solidFill>
                <a:srgbClr val="C00000"/>
              </a:solidFill>
            </a:endParaRPr>
          </a:p>
        </p:txBody>
      </p:sp>
    </p:spTree>
    <p:extLst>
      <p:ext uri="{BB962C8B-B14F-4D97-AF65-F5344CB8AC3E}">
        <p14:creationId xmlns:p14="http://schemas.microsoft.com/office/powerpoint/2010/main" val="188640324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4030270"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smtClean="0"/>
              <a:t>Uterine </a:t>
            </a:r>
            <a:r>
              <a:rPr lang="en-US" sz="2400" b="1" smtClean="0"/>
              <a:t>size changes </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pic>
        <p:nvPicPr>
          <p:cNvPr id="7170"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8564" t="4080" b="11255"/>
          <a:stretch/>
        </p:blipFill>
        <p:spPr bwMode="auto">
          <a:xfrm>
            <a:off x="5145766" y="2226286"/>
            <a:ext cx="4341134" cy="4612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71500" y="2895600"/>
            <a:ext cx="4623382" cy="3416320"/>
          </a:xfrm>
          <a:prstGeom prst="rect">
            <a:avLst/>
          </a:prstGeom>
          <a:noFill/>
        </p:spPr>
        <p:txBody>
          <a:bodyPr wrap="none" rtlCol="0">
            <a:spAutoFit/>
          </a:bodyPr>
          <a:lstStyle/>
          <a:p>
            <a:r>
              <a:rPr lang="en-US" sz="2400" dirty="0" smtClean="0">
                <a:solidFill>
                  <a:srgbClr val="FFC000"/>
                </a:solidFill>
              </a:rPr>
              <a:t>Second Trimester</a:t>
            </a:r>
          </a:p>
          <a:p>
            <a:endParaRPr lang="en-US" sz="2400" dirty="0">
              <a:solidFill>
                <a:srgbClr val="FFC000"/>
              </a:solidFill>
            </a:endParaRPr>
          </a:p>
          <a:p>
            <a:pPr marL="342900" indent="-342900">
              <a:buFontTx/>
              <a:buChar char="-"/>
            </a:pPr>
            <a:r>
              <a:rPr lang="en-US" sz="2400" dirty="0" err="1" smtClean="0">
                <a:solidFill>
                  <a:srgbClr val="FFC000"/>
                </a:solidFill>
              </a:rPr>
              <a:t>Extrapelvic</a:t>
            </a:r>
            <a:r>
              <a:rPr lang="en-US" sz="2400" dirty="0" smtClean="0">
                <a:solidFill>
                  <a:srgbClr val="FFC000"/>
                </a:solidFill>
              </a:rPr>
              <a:t> uterus</a:t>
            </a:r>
          </a:p>
          <a:p>
            <a:endParaRPr lang="en-US" sz="2400" dirty="0">
              <a:solidFill>
                <a:srgbClr val="FFC000"/>
              </a:solidFill>
            </a:endParaRPr>
          </a:p>
          <a:p>
            <a:pPr marL="342900" indent="-342900">
              <a:buFontTx/>
              <a:buChar char="-"/>
            </a:pPr>
            <a:r>
              <a:rPr lang="en-US" sz="2400" dirty="0" smtClean="0">
                <a:solidFill>
                  <a:srgbClr val="FFC000"/>
                </a:solidFill>
              </a:rPr>
              <a:t>Large volume of amniotic fluid</a:t>
            </a:r>
          </a:p>
          <a:p>
            <a:endParaRPr lang="en-US" sz="2400" dirty="0">
              <a:solidFill>
                <a:srgbClr val="FFC000"/>
              </a:solidFill>
            </a:endParaRPr>
          </a:p>
          <a:p>
            <a:pPr marL="342900" indent="-342900">
              <a:buFontTx/>
              <a:buChar char="-"/>
            </a:pPr>
            <a:r>
              <a:rPr lang="en-US" sz="2400" dirty="0" smtClean="0">
                <a:solidFill>
                  <a:srgbClr val="C00000"/>
                </a:solidFill>
              </a:rPr>
              <a:t>Placental Abruption</a:t>
            </a:r>
          </a:p>
          <a:p>
            <a:pPr marL="342900" indent="-342900">
              <a:buFontTx/>
              <a:buChar char="-"/>
            </a:pPr>
            <a:r>
              <a:rPr lang="en-US" sz="2400" dirty="0" smtClean="0">
                <a:solidFill>
                  <a:srgbClr val="C00000"/>
                </a:solidFill>
              </a:rPr>
              <a:t>Amniotic fluid embolization</a:t>
            </a:r>
          </a:p>
          <a:p>
            <a:pPr marL="342900" indent="-342900">
              <a:buFontTx/>
              <a:buChar char="-"/>
            </a:pPr>
            <a:r>
              <a:rPr lang="en-US" sz="2400" dirty="0" err="1" smtClean="0">
                <a:solidFill>
                  <a:srgbClr val="C00000"/>
                </a:solidFill>
              </a:rPr>
              <a:t>Isoimmunization</a:t>
            </a:r>
            <a:endParaRPr lang="en-US" sz="2400" dirty="0">
              <a:solidFill>
                <a:srgbClr val="C00000"/>
              </a:solidFill>
            </a:endParaRPr>
          </a:p>
        </p:txBody>
      </p:sp>
    </p:spTree>
    <p:extLst>
      <p:ext uri="{BB962C8B-B14F-4D97-AF65-F5344CB8AC3E}">
        <p14:creationId xmlns:p14="http://schemas.microsoft.com/office/powerpoint/2010/main" val="28821610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4030270"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smtClean="0"/>
              <a:t>Uterine </a:t>
            </a:r>
            <a:r>
              <a:rPr lang="en-US" sz="2400" b="1" smtClean="0"/>
              <a:t>size changes </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6" name="TextBox 5"/>
          <p:cNvSpPr txBox="1"/>
          <p:nvPr/>
        </p:nvSpPr>
        <p:spPr>
          <a:xfrm>
            <a:off x="114300" y="2257485"/>
            <a:ext cx="4825360" cy="4524315"/>
          </a:xfrm>
          <a:prstGeom prst="rect">
            <a:avLst/>
          </a:prstGeom>
          <a:noFill/>
        </p:spPr>
        <p:txBody>
          <a:bodyPr wrap="none" rtlCol="0">
            <a:spAutoFit/>
          </a:bodyPr>
          <a:lstStyle/>
          <a:p>
            <a:r>
              <a:rPr lang="en-US" sz="2400" dirty="0" smtClean="0">
                <a:solidFill>
                  <a:srgbClr val="FFC000"/>
                </a:solidFill>
              </a:rPr>
              <a:t>Third Trimester</a:t>
            </a:r>
          </a:p>
          <a:p>
            <a:endParaRPr lang="en-US" sz="2400" dirty="0">
              <a:solidFill>
                <a:srgbClr val="FFC000"/>
              </a:solidFill>
            </a:endParaRPr>
          </a:p>
          <a:p>
            <a:pPr marL="342900" indent="-342900">
              <a:buFontTx/>
              <a:buChar char="-"/>
            </a:pPr>
            <a:r>
              <a:rPr lang="en-US" sz="2400" dirty="0" smtClean="0">
                <a:solidFill>
                  <a:srgbClr val="FFC000"/>
                </a:solidFill>
              </a:rPr>
              <a:t>Thin walled uterus</a:t>
            </a:r>
            <a:endParaRPr lang="en-US" sz="2400" dirty="0">
              <a:solidFill>
                <a:srgbClr val="FFC000"/>
              </a:solidFill>
            </a:endParaRPr>
          </a:p>
          <a:p>
            <a:pPr marL="342900" indent="-342900">
              <a:buFontTx/>
              <a:buChar char="-"/>
            </a:pPr>
            <a:r>
              <a:rPr lang="en-US" sz="2400" dirty="0" smtClean="0">
                <a:solidFill>
                  <a:srgbClr val="FFC000"/>
                </a:solidFill>
              </a:rPr>
              <a:t>Displacement of </a:t>
            </a:r>
            <a:r>
              <a:rPr lang="en-US" sz="2400" dirty="0">
                <a:solidFill>
                  <a:srgbClr val="FFC000"/>
                </a:solidFill>
              </a:rPr>
              <a:t>m</a:t>
            </a:r>
            <a:r>
              <a:rPr lang="en-US" sz="2400" dirty="0" smtClean="0">
                <a:solidFill>
                  <a:srgbClr val="FFC000"/>
                </a:solidFill>
              </a:rPr>
              <a:t>aternal </a:t>
            </a:r>
          </a:p>
          <a:p>
            <a:r>
              <a:rPr lang="en-US" sz="2400" dirty="0">
                <a:solidFill>
                  <a:srgbClr val="FFC000"/>
                </a:solidFill>
              </a:rPr>
              <a:t>a</a:t>
            </a:r>
            <a:r>
              <a:rPr lang="en-US" sz="2400" dirty="0" smtClean="0">
                <a:solidFill>
                  <a:srgbClr val="FFC000"/>
                </a:solidFill>
              </a:rPr>
              <a:t>bdominal viscera</a:t>
            </a:r>
          </a:p>
          <a:p>
            <a:r>
              <a:rPr lang="en-US" sz="2400" dirty="0" smtClean="0">
                <a:solidFill>
                  <a:srgbClr val="FFC000"/>
                </a:solidFill>
              </a:rPr>
              <a:t>-   IVC compression</a:t>
            </a:r>
          </a:p>
          <a:p>
            <a:endParaRPr lang="en-US" sz="2400" dirty="0">
              <a:solidFill>
                <a:srgbClr val="FFC000"/>
              </a:solidFill>
            </a:endParaRPr>
          </a:p>
          <a:p>
            <a:pPr marL="342900" indent="-342900">
              <a:buFontTx/>
              <a:buChar char="-"/>
            </a:pPr>
            <a:r>
              <a:rPr lang="en-US" sz="2400" dirty="0" smtClean="0">
                <a:solidFill>
                  <a:srgbClr val="C00000"/>
                </a:solidFill>
              </a:rPr>
              <a:t>Pelvic fractures with maternal</a:t>
            </a:r>
          </a:p>
          <a:p>
            <a:r>
              <a:rPr lang="en-US" sz="2400" dirty="0" smtClean="0">
                <a:solidFill>
                  <a:srgbClr val="C00000"/>
                </a:solidFill>
              </a:rPr>
              <a:t>Hemorrhage and direct fetal injury</a:t>
            </a:r>
          </a:p>
          <a:p>
            <a:pPr marL="342900" indent="-342900">
              <a:buFontTx/>
              <a:buChar char="-"/>
            </a:pPr>
            <a:r>
              <a:rPr lang="en-US" sz="2400" dirty="0" smtClean="0">
                <a:solidFill>
                  <a:srgbClr val="C00000"/>
                </a:solidFill>
              </a:rPr>
              <a:t>Amniotic fluid embolization</a:t>
            </a:r>
          </a:p>
          <a:p>
            <a:pPr marL="342900" indent="-342900">
              <a:buFontTx/>
              <a:buChar char="-"/>
            </a:pPr>
            <a:r>
              <a:rPr lang="en-US" sz="2400" dirty="0" smtClean="0">
                <a:solidFill>
                  <a:srgbClr val="C00000"/>
                </a:solidFill>
              </a:rPr>
              <a:t>Placental abruption</a:t>
            </a:r>
          </a:p>
          <a:p>
            <a:pPr marL="342900" indent="-342900">
              <a:buFontTx/>
              <a:buChar char="-"/>
            </a:pPr>
            <a:r>
              <a:rPr lang="en-US" sz="2400" smtClean="0">
                <a:solidFill>
                  <a:srgbClr val="C00000"/>
                </a:solidFill>
              </a:rPr>
              <a:t>Isoimmunization</a:t>
            </a:r>
            <a:endParaRPr lang="en-US" sz="2400" dirty="0">
              <a:solidFill>
                <a:srgbClr val="C00000"/>
              </a:solidFill>
            </a:endParaRPr>
          </a:p>
        </p:txBody>
      </p:sp>
      <p:pic>
        <p:nvPicPr>
          <p:cNvPr id="819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2200275"/>
            <a:ext cx="52959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499983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0" name="Text Box 6"/>
          <p:cNvSpPr txBox="1">
            <a:spLocks noChangeArrowheads="1"/>
          </p:cNvSpPr>
          <p:nvPr/>
        </p:nvSpPr>
        <p:spPr bwMode="auto">
          <a:xfrm>
            <a:off x="190500" y="1752600"/>
            <a:ext cx="4044697" cy="461665"/>
          </a:xfrm>
          <a:prstGeom prst="rect">
            <a:avLst/>
          </a:prstGeom>
          <a:noFill/>
          <a:ln w="12700">
            <a:noFill/>
            <a:miter lim="800000"/>
            <a:headEnd/>
            <a:tailEnd/>
          </a:ln>
          <a:effectLst/>
        </p:spPr>
        <p:txBody>
          <a:bodyPr wrap="none">
            <a:spAutoFit/>
          </a:bodyPr>
          <a:lstStyle/>
          <a:p>
            <a:pPr>
              <a:buFont typeface="Wingdings" pitchFamily="2" charset="2"/>
              <a:buChar char="q"/>
            </a:pPr>
            <a:r>
              <a:rPr lang="en-US" sz="2400" dirty="0" smtClean="0"/>
              <a:t> </a:t>
            </a:r>
            <a:r>
              <a:rPr lang="en-US" sz="2400" b="1" dirty="0"/>
              <a:t>Changes in the </a:t>
            </a:r>
            <a:r>
              <a:rPr lang="en-US" sz="2400" b="1" dirty="0" smtClean="0"/>
              <a:t>pelvis</a:t>
            </a:r>
            <a:r>
              <a:rPr lang="en-US" sz="2400" dirty="0"/>
              <a:t>    </a:t>
            </a:r>
          </a:p>
        </p:txBody>
      </p:sp>
      <p:sp>
        <p:nvSpPr>
          <p:cNvPr id="1270791" name="Text Box 7"/>
          <p:cNvSpPr txBox="1">
            <a:spLocks noChangeArrowheads="1"/>
          </p:cNvSpPr>
          <p:nvPr/>
        </p:nvSpPr>
        <p:spPr bwMode="auto">
          <a:xfrm>
            <a:off x="860425" y="725488"/>
            <a:ext cx="4243469" cy="461665"/>
          </a:xfrm>
          <a:prstGeom prst="rect">
            <a:avLst/>
          </a:prstGeom>
          <a:noFill/>
          <a:ln w="12700">
            <a:noFill/>
            <a:miter lim="800000"/>
            <a:headEnd/>
            <a:tailEnd/>
          </a:ln>
          <a:effectLst/>
        </p:spPr>
        <p:txBody>
          <a:bodyPr wrap="none">
            <a:spAutoFit/>
          </a:bodyPr>
          <a:lstStyle/>
          <a:p>
            <a:r>
              <a:rPr lang="en-US" sz="2400" i="1" dirty="0" smtClean="0">
                <a:solidFill>
                  <a:srgbClr val="FFC000"/>
                </a:solidFill>
              </a:rPr>
              <a:t>Pregnancy- Specific Changes</a:t>
            </a:r>
            <a:endParaRPr lang="en-US" sz="2400" i="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266700" y="2832080"/>
            <a:ext cx="4806124" cy="1938992"/>
          </a:xfrm>
          <a:prstGeom prst="rect">
            <a:avLst/>
          </a:prstGeom>
          <a:noFill/>
        </p:spPr>
        <p:txBody>
          <a:bodyPr wrap="none" rtlCol="0">
            <a:spAutoFit/>
          </a:bodyPr>
          <a:lstStyle/>
          <a:p>
            <a:pPr marL="342900" indent="-342900">
              <a:buFont typeface="Wingdings" panose="05000000000000000000" pitchFamily="2" charset="2"/>
              <a:buChar char="q"/>
            </a:pPr>
            <a:r>
              <a:rPr lang="en-US" sz="2400" dirty="0" smtClean="0"/>
              <a:t>Pelvic ligaments soften</a:t>
            </a:r>
          </a:p>
          <a:p>
            <a:pPr marL="342900" indent="-342900">
              <a:buFont typeface="Wingdings" panose="05000000000000000000" pitchFamily="2" charset="2"/>
              <a:buChar char="q"/>
            </a:pPr>
            <a:endParaRPr lang="en-US" sz="2400" dirty="0"/>
          </a:p>
          <a:p>
            <a:pPr marL="800100" lvl="1" indent="-342900">
              <a:buFont typeface="Wingdings" panose="05000000000000000000" pitchFamily="2" charset="2"/>
              <a:buChar char="Ø"/>
            </a:pPr>
            <a:r>
              <a:rPr lang="en-US" sz="2400" dirty="0" smtClean="0"/>
              <a:t>	Pelvic widening</a:t>
            </a:r>
          </a:p>
          <a:p>
            <a:pPr marL="800100" lvl="1" indent="-342900">
              <a:buFont typeface="Wingdings" panose="05000000000000000000" pitchFamily="2" charset="2"/>
              <a:buChar char="Ø"/>
            </a:pPr>
            <a:r>
              <a:rPr lang="en-US" sz="2400" dirty="0"/>
              <a:t> </a:t>
            </a:r>
            <a:r>
              <a:rPr lang="en-US" sz="2400" dirty="0" smtClean="0"/>
              <a:t>Lordosis</a:t>
            </a:r>
          </a:p>
          <a:p>
            <a:pPr marL="800100" lvl="1" indent="-342900">
              <a:buFont typeface="Wingdings" panose="05000000000000000000" pitchFamily="2" charset="2"/>
              <a:buChar char="Ø"/>
            </a:pPr>
            <a:r>
              <a:rPr lang="en-US" sz="2400" dirty="0"/>
              <a:t> </a:t>
            </a:r>
            <a:r>
              <a:rPr lang="en-US" sz="2400" dirty="0" smtClean="0"/>
              <a:t>Shift in the center of gravity</a:t>
            </a:r>
            <a:endParaRPr lang="en-US" sz="2400" dirty="0"/>
          </a:p>
        </p:txBody>
      </p:sp>
      <p:pic>
        <p:nvPicPr>
          <p:cNvPr id="1026"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50958" t="32779" r="19197" b="23279"/>
          <a:stretch/>
        </p:blipFill>
        <p:spPr bwMode="auto">
          <a:xfrm>
            <a:off x="5958114" y="2850223"/>
            <a:ext cx="3883098" cy="3214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348972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1828800"/>
            <a:ext cx="76200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333500" y="609600"/>
            <a:ext cx="2839880" cy="461665"/>
          </a:xfrm>
          <a:prstGeom prst="rect">
            <a:avLst/>
          </a:prstGeom>
          <a:noFill/>
        </p:spPr>
        <p:txBody>
          <a:bodyPr wrap="none" rtlCol="0">
            <a:spAutoFit/>
          </a:bodyPr>
          <a:lstStyle/>
          <a:p>
            <a:r>
              <a:rPr lang="en-US" sz="2400" dirty="0" smtClean="0"/>
              <a:t>Nile River in Aswan</a:t>
            </a:r>
            <a:endParaRPr lang="en-US" sz="2400" dirty="0"/>
          </a:p>
        </p:txBody>
      </p:sp>
    </p:spTree>
    <p:extLst>
      <p:ext uri="{BB962C8B-B14F-4D97-AF65-F5344CB8AC3E}">
        <p14:creationId xmlns:p14="http://schemas.microsoft.com/office/powerpoint/2010/main" val="20592350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14302" y="533400"/>
            <a:ext cx="2924198" cy="461665"/>
          </a:xfrm>
          <a:prstGeom prst="rect">
            <a:avLst/>
          </a:prstGeom>
          <a:noFill/>
          <a:ln w="12700">
            <a:noFill/>
            <a:miter lim="800000"/>
            <a:headEnd/>
            <a:tailEnd/>
          </a:ln>
          <a:effectLst/>
        </p:spPr>
        <p:txBody>
          <a:bodyPr wrap="none">
            <a:spAutoFit/>
          </a:bodyPr>
          <a:lstStyle/>
          <a:p>
            <a:r>
              <a:rPr lang="en-US" sz="2400" dirty="0">
                <a:solidFill>
                  <a:srgbClr val="FFC000"/>
                </a:solidFill>
              </a:rPr>
              <a:t>Mechanism of injury</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0" y="1799770"/>
            <a:ext cx="10573600" cy="4893647"/>
          </a:xfrm>
          <a:prstGeom prst="rect">
            <a:avLst/>
          </a:prstGeom>
          <a:noFill/>
        </p:spPr>
        <p:txBody>
          <a:bodyPr wrap="none" rtlCol="0">
            <a:spAutoFit/>
          </a:bodyPr>
          <a:lstStyle/>
          <a:p>
            <a:pPr marL="342900" indent="-342900">
              <a:buFont typeface="Wingdings" panose="05000000000000000000" pitchFamily="2" charset="2"/>
              <a:buChar char="q"/>
            </a:pPr>
            <a:r>
              <a:rPr lang="en-US" sz="2400" dirty="0" smtClean="0"/>
              <a:t>Most </a:t>
            </a:r>
            <a:r>
              <a:rPr lang="en-US" sz="2400" dirty="0"/>
              <a:t>mechanism of injury are similar to those </a:t>
            </a:r>
            <a:r>
              <a:rPr lang="en-US" sz="2400" dirty="0" smtClean="0"/>
              <a:t>in the </a:t>
            </a:r>
            <a:r>
              <a:rPr lang="en-US" sz="2400" dirty="0" err="1"/>
              <a:t>nonpregnant</a:t>
            </a:r>
            <a:r>
              <a:rPr lang="en-US" sz="2400" dirty="0"/>
              <a:t> </a:t>
            </a:r>
            <a:r>
              <a:rPr lang="en-US" sz="2400" dirty="0" smtClean="0"/>
              <a:t>patient </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However</a:t>
            </a:r>
            <a:r>
              <a:rPr lang="en-US" sz="2400" dirty="0"/>
              <a:t>, certain differences </a:t>
            </a:r>
            <a:r>
              <a:rPr lang="en-US" sz="2400" dirty="0" smtClean="0"/>
              <a:t>must be </a:t>
            </a:r>
            <a:r>
              <a:rPr lang="en-US" sz="2400" dirty="0"/>
              <a:t>recognized in the pregnant </a:t>
            </a:r>
            <a:r>
              <a:rPr lang="en-US" sz="2400" dirty="0" smtClean="0"/>
              <a:t>patients</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 </a:t>
            </a:r>
            <a:r>
              <a:rPr lang="en-US" sz="2400" dirty="0"/>
              <a:t>As </a:t>
            </a:r>
            <a:r>
              <a:rPr lang="en-US" sz="2400" dirty="0" smtClean="0"/>
              <a:t>pregnancy progresses</a:t>
            </a:r>
            <a:r>
              <a:rPr lang="en-US" sz="2400" dirty="0"/>
              <a:t>, the chance of accidental injury increases </a:t>
            </a:r>
            <a:endParaRPr lang="en-US" sz="2400" dirty="0" smtClean="0"/>
          </a:p>
          <a:p>
            <a:r>
              <a:rPr lang="en-US" sz="2400" dirty="0" smtClean="0"/>
              <a:t>by the end </a:t>
            </a:r>
            <a:r>
              <a:rPr lang="en-US" sz="2400" dirty="0"/>
              <a:t>of third </a:t>
            </a:r>
            <a:r>
              <a:rPr lang="en-US" sz="2400" dirty="0" smtClean="0"/>
              <a:t>trimester</a:t>
            </a:r>
          </a:p>
          <a:p>
            <a:endParaRPr lang="en-US" sz="2400" dirty="0"/>
          </a:p>
          <a:p>
            <a:pPr marL="342900" indent="-342900">
              <a:buFont typeface="Wingdings" panose="05000000000000000000" pitchFamily="2" charset="2"/>
              <a:buChar char="q"/>
            </a:pPr>
            <a:r>
              <a:rPr lang="en-US" sz="2400" dirty="0" smtClean="0"/>
              <a:t>Minor </a:t>
            </a:r>
            <a:r>
              <a:rPr lang="en-US" sz="2400" dirty="0"/>
              <a:t>trauma occurs more </a:t>
            </a:r>
            <a:r>
              <a:rPr lang="en-US" sz="2400" dirty="0" smtClean="0"/>
              <a:t>frequently than </a:t>
            </a:r>
            <a:r>
              <a:rPr lang="en-US" sz="2400" dirty="0"/>
              <a:t>at any other time during </a:t>
            </a:r>
            <a:endParaRPr lang="en-US" sz="2400" dirty="0" smtClean="0"/>
          </a:p>
          <a:p>
            <a:r>
              <a:rPr lang="en-US" sz="2400" dirty="0"/>
              <a:t>f</a:t>
            </a:r>
            <a:r>
              <a:rPr lang="en-US" sz="2400" dirty="0" smtClean="0"/>
              <a:t>emale adulthood</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Alterations of </a:t>
            </a:r>
            <a:r>
              <a:rPr lang="en-US" sz="2400" dirty="0"/>
              <a:t>the </a:t>
            </a:r>
            <a:r>
              <a:rPr lang="en-US" sz="2400" dirty="0" err="1"/>
              <a:t>centre</a:t>
            </a:r>
            <a:r>
              <a:rPr lang="en-US" sz="2400" dirty="0"/>
              <a:t> of gravity caused by the enlarged uterus, as</a:t>
            </a:r>
          </a:p>
          <a:p>
            <a:r>
              <a:rPr lang="en-US" sz="2400" dirty="0"/>
              <a:t>also the pelvic ligament laxity are responsible for the </a:t>
            </a:r>
            <a:r>
              <a:rPr lang="en-US" sz="2400" dirty="0" smtClean="0"/>
              <a:t>gait instability which</a:t>
            </a:r>
          </a:p>
          <a:p>
            <a:r>
              <a:rPr lang="en-US" sz="2400" dirty="0" smtClean="0"/>
              <a:t>causes </a:t>
            </a:r>
            <a:r>
              <a:rPr lang="en-US" sz="2400" dirty="0"/>
              <a:t>pregnant women to be </a:t>
            </a:r>
            <a:r>
              <a:rPr lang="en-US" sz="2400" dirty="0" smtClean="0"/>
              <a:t>more susceptible </a:t>
            </a:r>
            <a:r>
              <a:rPr lang="en-US" sz="2400" dirty="0"/>
              <a:t>to injury by falls</a:t>
            </a:r>
          </a:p>
        </p:txBody>
      </p:sp>
    </p:spTree>
    <p:extLst>
      <p:ext uri="{BB962C8B-B14F-4D97-AF65-F5344CB8AC3E}">
        <p14:creationId xmlns:p14="http://schemas.microsoft.com/office/powerpoint/2010/main" val="1361343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90261" y="533400"/>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419100" y="2438400"/>
            <a:ext cx="6362639" cy="2246769"/>
          </a:xfrm>
          <a:prstGeom prst="rect">
            <a:avLst/>
          </a:prstGeom>
          <a:noFill/>
        </p:spPr>
        <p:txBody>
          <a:bodyPr wrap="none" rtlCol="0">
            <a:spAutoFit/>
          </a:bodyPr>
          <a:lstStyle/>
          <a:p>
            <a:pPr marL="342900" indent="-342900">
              <a:buFont typeface="Wingdings" panose="05000000000000000000" pitchFamily="2" charset="2"/>
              <a:buChar char="q"/>
            </a:pPr>
            <a:r>
              <a:rPr lang="en-US" sz="2800" dirty="0" smtClean="0"/>
              <a:t>Blunt </a:t>
            </a:r>
            <a:r>
              <a:rPr lang="en-US" sz="2800" dirty="0"/>
              <a:t>abdominal </a:t>
            </a:r>
            <a:r>
              <a:rPr lang="en-US" sz="2800" dirty="0" smtClean="0"/>
              <a:t>trauma</a:t>
            </a:r>
          </a:p>
          <a:p>
            <a:endParaRPr lang="en-US" sz="2800" dirty="0"/>
          </a:p>
          <a:p>
            <a:pPr marL="800100" lvl="1" indent="-342900">
              <a:buFont typeface="Wingdings" panose="05000000000000000000" pitchFamily="2" charset="2"/>
              <a:buChar char="Ø"/>
            </a:pPr>
            <a:r>
              <a:rPr lang="en-US" sz="2800" dirty="0" smtClean="0"/>
              <a:t>40</a:t>
            </a:r>
            <a:r>
              <a:rPr lang="en-US" sz="2800" dirty="0"/>
              <a:t>% </a:t>
            </a:r>
            <a:r>
              <a:rPr lang="en-US" sz="2800" dirty="0" smtClean="0"/>
              <a:t>&gt;&gt;&gt; Motor </a:t>
            </a:r>
            <a:r>
              <a:rPr lang="en-US" sz="2800" dirty="0"/>
              <a:t>vehicle </a:t>
            </a:r>
            <a:r>
              <a:rPr lang="en-US" sz="2800" dirty="0" smtClean="0"/>
              <a:t>accidents</a:t>
            </a:r>
            <a:endParaRPr lang="en-US" sz="2800" dirty="0"/>
          </a:p>
          <a:p>
            <a:pPr marL="800100" lvl="1" indent="-342900">
              <a:buFont typeface="Wingdings" panose="05000000000000000000" pitchFamily="2" charset="2"/>
              <a:buChar char="Ø"/>
            </a:pPr>
            <a:r>
              <a:rPr lang="en-US" sz="2800" dirty="0" smtClean="0"/>
              <a:t>30</a:t>
            </a:r>
            <a:r>
              <a:rPr lang="en-US" sz="2800" dirty="0"/>
              <a:t>% </a:t>
            </a:r>
            <a:r>
              <a:rPr lang="en-US" sz="2800" dirty="0" smtClean="0"/>
              <a:t>&gt;&gt;&gt; Falls </a:t>
            </a:r>
          </a:p>
          <a:p>
            <a:pPr marL="800100" lvl="1" indent="-342900">
              <a:buFont typeface="Wingdings" panose="05000000000000000000" pitchFamily="2" charset="2"/>
              <a:buChar char="Ø"/>
            </a:pPr>
            <a:r>
              <a:rPr lang="en-US" sz="2800" dirty="0" smtClean="0"/>
              <a:t>20</a:t>
            </a:r>
            <a:r>
              <a:rPr lang="en-US" sz="2800" dirty="0"/>
              <a:t>% </a:t>
            </a:r>
            <a:r>
              <a:rPr lang="en-US" sz="2800" dirty="0" smtClean="0"/>
              <a:t>&gt;&gt;&gt; </a:t>
            </a:r>
            <a:r>
              <a:rPr lang="en-US" sz="2800" dirty="0"/>
              <a:t>I</a:t>
            </a:r>
            <a:r>
              <a:rPr lang="en-US" sz="2800" dirty="0" smtClean="0"/>
              <a:t>nterpersonal violence</a:t>
            </a:r>
            <a:endParaRPr lang="en-US" sz="2800" dirty="0"/>
          </a:p>
        </p:txBody>
      </p:sp>
    </p:spTree>
    <p:extLst>
      <p:ext uri="{BB962C8B-B14F-4D97-AF65-F5344CB8AC3E}">
        <p14:creationId xmlns:p14="http://schemas.microsoft.com/office/powerpoint/2010/main" val="287386239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90261" y="533400"/>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2057400"/>
            <a:ext cx="10059164" cy="4154984"/>
          </a:xfrm>
          <a:prstGeom prst="rect">
            <a:avLst/>
          </a:prstGeom>
          <a:noFill/>
        </p:spPr>
        <p:txBody>
          <a:bodyPr wrap="none" rtlCol="0">
            <a:spAutoFit/>
          </a:bodyPr>
          <a:lstStyle/>
          <a:p>
            <a:r>
              <a:rPr lang="en-US" sz="2400" dirty="0" smtClean="0"/>
              <a:t>Blunt </a:t>
            </a:r>
            <a:r>
              <a:rPr lang="en-US" sz="2400" dirty="0"/>
              <a:t>abdominal trauma</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As </a:t>
            </a:r>
            <a:r>
              <a:rPr lang="en-US" sz="2400" dirty="0"/>
              <a:t>pregnancy progresses, the enlarged </a:t>
            </a:r>
            <a:r>
              <a:rPr lang="en-US" sz="2400" dirty="0" smtClean="0"/>
              <a:t>uterus looses </a:t>
            </a:r>
            <a:r>
              <a:rPr lang="en-US" sz="2400" dirty="0"/>
              <a:t>the protection </a:t>
            </a:r>
            <a:endParaRPr lang="en-US" sz="2400" dirty="0" smtClean="0"/>
          </a:p>
          <a:p>
            <a:r>
              <a:rPr lang="en-US" sz="2400" dirty="0" smtClean="0"/>
              <a:t>of </a:t>
            </a:r>
            <a:r>
              <a:rPr lang="en-US" sz="2400" dirty="0"/>
              <a:t>the bony pelvis, but the </a:t>
            </a:r>
            <a:r>
              <a:rPr lang="en-US" sz="2400" dirty="0" smtClean="0"/>
              <a:t>amniotic fluid </a:t>
            </a:r>
            <a:r>
              <a:rPr lang="en-US" sz="2400" dirty="0"/>
              <a:t>provides some protection for </a:t>
            </a:r>
            <a:r>
              <a:rPr lang="en-US" sz="2400" dirty="0" smtClean="0"/>
              <a:t>the</a:t>
            </a:r>
          </a:p>
          <a:p>
            <a:r>
              <a:rPr lang="en-US" sz="2400" dirty="0" smtClean="0"/>
              <a:t>fetus </a:t>
            </a:r>
            <a:r>
              <a:rPr lang="en-US" sz="2400" dirty="0"/>
              <a:t>by </a:t>
            </a:r>
            <a:r>
              <a:rPr lang="en-US" sz="2400" dirty="0" smtClean="0"/>
              <a:t>absorbing the </a:t>
            </a:r>
            <a:r>
              <a:rPr lang="en-US" sz="2400" dirty="0"/>
              <a:t>thrust of blunt trauma, dissipating the force of </a:t>
            </a:r>
            <a:r>
              <a:rPr lang="en-US" sz="2400" dirty="0" smtClean="0"/>
              <a:t>the</a:t>
            </a:r>
          </a:p>
          <a:p>
            <a:r>
              <a:rPr lang="en-US" sz="2400" dirty="0"/>
              <a:t>b</a:t>
            </a:r>
            <a:r>
              <a:rPr lang="en-US" sz="2400" dirty="0" smtClean="0"/>
              <a:t>low by </a:t>
            </a:r>
            <a:r>
              <a:rPr lang="en-US" sz="2400" dirty="0"/>
              <a:t>transmitting it equally in all directions. </a:t>
            </a:r>
            <a:endParaRPr lang="en-US" sz="2400" dirty="0" smtClean="0"/>
          </a:p>
          <a:p>
            <a:endParaRPr lang="en-US" sz="2400" dirty="0"/>
          </a:p>
          <a:p>
            <a:pPr marL="342900" indent="-342900">
              <a:buFont typeface="Wingdings" panose="05000000000000000000" pitchFamily="2" charset="2"/>
              <a:buChar char="q"/>
            </a:pPr>
            <a:r>
              <a:rPr lang="en-US" sz="2400" dirty="0" smtClean="0"/>
              <a:t>However</a:t>
            </a:r>
            <a:r>
              <a:rPr lang="en-US" sz="2400" dirty="0"/>
              <a:t>, </a:t>
            </a:r>
            <a:r>
              <a:rPr lang="en-US" sz="2400" dirty="0" smtClean="0"/>
              <a:t>the pelvic </a:t>
            </a:r>
            <a:r>
              <a:rPr lang="en-US" sz="2400" dirty="0"/>
              <a:t>vessels are engorged due to increased </a:t>
            </a:r>
            <a:endParaRPr lang="en-US" sz="2400" dirty="0" smtClean="0"/>
          </a:p>
          <a:p>
            <a:r>
              <a:rPr lang="en-US" sz="2400" dirty="0"/>
              <a:t>i</a:t>
            </a:r>
            <a:r>
              <a:rPr lang="en-US" sz="2400" dirty="0" smtClean="0"/>
              <a:t>ntravascular volume </a:t>
            </a:r>
            <a:r>
              <a:rPr lang="en-US" sz="2400" dirty="0"/>
              <a:t>in pregnancy and thus there may be increased </a:t>
            </a:r>
            <a:endParaRPr lang="en-US" sz="2400" dirty="0" smtClean="0"/>
          </a:p>
          <a:p>
            <a:r>
              <a:rPr lang="en-US" sz="2400" dirty="0"/>
              <a:t>c</a:t>
            </a:r>
            <a:r>
              <a:rPr lang="en-US" sz="2400" dirty="0" smtClean="0"/>
              <a:t>hances of </a:t>
            </a:r>
            <a:r>
              <a:rPr lang="en-US" sz="2400" dirty="0"/>
              <a:t>retroperitoneal hemorrhage as a result of blunt abdominal</a:t>
            </a:r>
          </a:p>
          <a:p>
            <a:r>
              <a:rPr lang="en-US" sz="2400" dirty="0"/>
              <a:t>trauma</a:t>
            </a:r>
          </a:p>
        </p:txBody>
      </p:sp>
    </p:spTree>
    <p:extLst>
      <p:ext uri="{BB962C8B-B14F-4D97-AF65-F5344CB8AC3E}">
        <p14:creationId xmlns:p14="http://schemas.microsoft.com/office/powerpoint/2010/main" val="31593052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14061" y="533400"/>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2057400"/>
            <a:ext cx="9579867" cy="4154984"/>
          </a:xfrm>
          <a:prstGeom prst="rect">
            <a:avLst/>
          </a:prstGeom>
          <a:noFill/>
        </p:spPr>
        <p:txBody>
          <a:bodyPr wrap="none" rtlCol="0">
            <a:spAutoFit/>
          </a:bodyPr>
          <a:lstStyle/>
          <a:p>
            <a:pPr marL="342900" indent="-342900">
              <a:buFont typeface="Wingdings" panose="05000000000000000000" pitchFamily="2" charset="2"/>
              <a:buChar char="q"/>
            </a:pPr>
            <a:r>
              <a:rPr lang="en-US" sz="2400" dirty="0"/>
              <a:t>Blunt abdominal trauma</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a:t>The rate of fetal mortality after maternal blunt </a:t>
            </a:r>
            <a:r>
              <a:rPr lang="en-US" sz="2400" dirty="0" smtClean="0"/>
              <a:t>trauma is </a:t>
            </a:r>
            <a:r>
              <a:rPr lang="en-US" sz="2400" dirty="0"/>
              <a:t>3.4 to 38</a:t>
            </a:r>
            <a:r>
              <a:rPr lang="en-US" sz="2400" dirty="0" smtClean="0"/>
              <a:t>%</a:t>
            </a:r>
          </a:p>
          <a:p>
            <a:r>
              <a:rPr lang="en-US" sz="2400" dirty="0" smtClean="0"/>
              <a:t>mostly from:</a:t>
            </a:r>
          </a:p>
          <a:p>
            <a:endParaRPr lang="en-US" sz="2400" dirty="0" smtClean="0"/>
          </a:p>
          <a:p>
            <a:pPr marL="800100" lvl="1" indent="-342900">
              <a:buFont typeface="Wingdings" panose="05000000000000000000" pitchFamily="2" charset="2"/>
              <a:buChar char="Ø"/>
            </a:pPr>
            <a:r>
              <a:rPr lang="en-US" sz="2400" dirty="0"/>
              <a:t>P</a:t>
            </a:r>
            <a:r>
              <a:rPr lang="en-US" sz="2400" dirty="0" smtClean="0"/>
              <a:t>lacental </a:t>
            </a:r>
            <a:r>
              <a:rPr lang="en-US" sz="2400" dirty="0"/>
              <a:t>abruption</a:t>
            </a:r>
            <a:r>
              <a:rPr lang="en-US" sz="2400" dirty="0" smtClean="0"/>
              <a:t>, </a:t>
            </a:r>
          </a:p>
          <a:p>
            <a:pPr marL="800100" lvl="1" indent="-342900">
              <a:buFont typeface="Wingdings" panose="05000000000000000000" pitchFamily="2" charset="2"/>
              <a:buChar char="Ø"/>
            </a:pPr>
            <a:r>
              <a:rPr lang="en-US" sz="2400" dirty="0" smtClean="0"/>
              <a:t>Maternal </a:t>
            </a:r>
            <a:r>
              <a:rPr lang="en-US" sz="2400" dirty="0"/>
              <a:t>shock, and </a:t>
            </a:r>
            <a:endParaRPr lang="en-US" sz="2400" dirty="0" smtClean="0"/>
          </a:p>
          <a:p>
            <a:pPr marL="800100" lvl="1" indent="-342900">
              <a:buFont typeface="Wingdings" panose="05000000000000000000" pitchFamily="2" charset="2"/>
              <a:buChar char="Ø"/>
            </a:pPr>
            <a:r>
              <a:rPr lang="en-US" sz="2400" dirty="0"/>
              <a:t>M</a:t>
            </a:r>
            <a:r>
              <a:rPr lang="en-US" sz="2400" dirty="0" smtClean="0"/>
              <a:t>aternal death </a:t>
            </a:r>
          </a:p>
          <a:p>
            <a:pPr lvl="1"/>
            <a:endParaRPr lang="en-US" sz="2400" dirty="0" smtClean="0"/>
          </a:p>
          <a:p>
            <a:pPr marL="342900" indent="-342900">
              <a:buFont typeface="Wingdings" panose="05000000000000000000" pitchFamily="2" charset="2"/>
              <a:buChar char="q"/>
            </a:pPr>
            <a:r>
              <a:rPr lang="en-US" sz="2400" dirty="0" smtClean="0"/>
              <a:t>Regardless </a:t>
            </a:r>
            <a:r>
              <a:rPr lang="en-US" sz="2400" dirty="0"/>
              <a:t>of </a:t>
            </a:r>
            <a:r>
              <a:rPr lang="en-US" sz="2400" dirty="0" smtClean="0"/>
              <a:t>the apparent </a:t>
            </a:r>
            <a:r>
              <a:rPr lang="en-US" sz="2400" dirty="0"/>
              <a:t>severity of injury in blunt trauma, all </a:t>
            </a:r>
          </a:p>
          <a:p>
            <a:r>
              <a:rPr lang="en-US" sz="2400" dirty="0" smtClean="0"/>
              <a:t>pregnant women </a:t>
            </a:r>
            <a:r>
              <a:rPr lang="en-US" sz="2400" dirty="0"/>
              <a:t>should be evaluated in a medical setting</a:t>
            </a:r>
          </a:p>
        </p:txBody>
      </p:sp>
      <p:sp>
        <p:nvSpPr>
          <p:cNvPr id="6" name="TextBox 5"/>
          <p:cNvSpPr txBox="1"/>
          <p:nvPr/>
        </p:nvSpPr>
        <p:spPr>
          <a:xfrm>
            <a:off x="4610100" y="6477000"/>
            <a:ext cx="5486400" cy="338554"/>
          </a:xfrm>
          <a:prstGeom prst="rect">
            <a:avLst/>
          </a:prstGeom>
          <a:noFill/>
        </p:spPr>
        <p:txBody>
          <a:bodyPr wrap="square" rtlCol="0">
            <a:spAutoFit/>
          </a:bodyPr>
          <a:lstStyle/>
          <a:p>
            <a:r>
              <a:rPr lang="en-US" sz="1600" i="1" dirty="0">
                <a:solidFill>
                  <a:schemeClr val="tx2"/>
                </a:solidFill>
              </a:rPr>
              <a:t>Grossman </a:t>
            </a:r>
            <a:r>
              <a:rPr lang="en-US" sz="1600" i="1" dirty="0" smtClean="0">
                <a:solidFill>
                  <a:schemeClr val="tx2"/>
                </a:solidFill>
              </a:rPr>
              <a:t>NB</a:t>
            </a:r>
            <a:r>
              <a:rPr lang="en-US" sz="1600" dirty="0" smtClean="0">
                <a:solidFill>
                  <a:schemeClr val="tx2"/>
                </a:solidFill>
              </a:rPr>
              <a:t>. </a:t>
            </a:r>
            <a:r>
              <a:rPr lang="en-US" sz="1600" dirty="0">
                <a:solidFill>
                  <a:schemeClr val="tx2"/>
                </a:solidFill>
              </a:rPr>
              <a:t>Am </a:t>
            </a:r>
            <a:r>
              <a:rPr lang="en-US" sz="1600" dirty="0" smtClean="0">
                <a:solidFill>
                  <a:schemeClr val="tx2"/>
                </a:solidFill>
              </a:rPr>
              <a:t>Family physician </a:t>
            </a:r>
            <a:r>
              <a:rPr lang="en-US" sz="1600" dirty="0">
                <a:solidFill>
                  <a:schemeClr val="tx2"/>
                </a:solidFill>
              </a:rPr>
              <a:t>2004; 70: 1303-10</a:t>
            </a:r>
          </a:p>
        </p:txBody>
      </p:sp>
    </p:spTree>
    <p:extLst>
      <p:ext uri="{BB962C8B-B14F-4D97-AF65-F5344CB8AC3E}">
        <p14:creationId xmlns:p14="http://schemas.microsoft.com/office/powerpoint/2010/main" val="1017833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14061" y="533400"/>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1828800"/>
            <a:ext cx="10183813" cy="4154984"/>
          </a:xfrm>
          <a:prstGeom prst="rect">
            <a:avLst/>
          </a:prstGeom>
          <a:noFill/>
        </p:spPr>
        <p:txBody>
          <a:bodyPr wrap="none" rtlCol="0">
            <a:spAutoFit/>
          </a:bodyPr>
          <a:lstStyle/>
          <a:p>
            <a:r>
              <a:rPr lang="en-US" sz="2400" b="1" dirty="0"/>
              <a:t>Penetrating </a:t>
            </a:r>
            <a:r>
              <a:rPr lang="en-US" sz="2400" b="1" dirty="0" smtClean="0"/>
              <a:t>trauma</a:t>
            </a:r>
          </a:p>
          <a:p>
            <a:endParaRPr lang="en-US" sz="2400" dirty="0"/>
          </a:p>
          <a:p>
            <a:r>
              <a:rPr lang="en-US" sz="2400" dirty="0"/>
              <a:t>G</a:t>
            </a:r>
            <a:r>
              <a:rPr lang="en-US" sz="2400" dirty="0" smtClean="0"/>
              <a:t>unshot </a:t>
            </a:r>
            <a:r>
              <a:rPr lang="en-US" sz="2400" dirty="0"/>
              <a:t>and stab </a:t>
            </a:r>
            <a:r>
              <a:rPr lang="en-US" sz="2400" dirty="0" smtClean="0"/>
              <a:t>wounds</a:t>
            </a:r>
          </a:p>
          <a:p>
            <a:pPr marL="342900" indent="-342900">
              <a:buFont typeface="Wingdings" panose="05000000000000000000" pitchFamily="2" charset="2"/>
              <a:buChar char="q"/>
            </a:pPr>
            <a:endParaRPr lang="en-US" sz="2400" dirty="0" smtClean="0"/>
          </a:p>
          <a:p>
            <a:pPr marL="342900" indent="-342900">
              <a:buFont typeface="Wingdings" panose="05000000000000000000" pitchFamily="2" charset="2"/>
              <a:buChar char="q"/>
            </a:pPr>
            <a:r>
              <a:rPr lang="en-US" sz="2400" dirty="0" smtClean="0"/>
              <a:t>Fetal </a:t>
            </a:r>
            <a:r>
              <a:rPr lang="en-US" sz="2400" dirty="0"/>
              <a:t>and </a:t>
            </a:r>
            <a:r>
              <a:rPr lang="en-US" sz="2400" dirty="0" smtClean="0"/>
              <a:t>maternal morbidity </a:t>
            </a:r>
            <a:r>
              <a:rPr lang="en-US" sz="2400" dirty="0"/>
              <a:t>and mortality are significantly </a:t>
            </a:r>
            <a:r>
              <a:rPr lang="en-US" sz="2400" dirty="0" smtClean="0"/>
              <a:t>different</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Maternal </a:t>
            </a:r>
            <a:r>
              <a:rPr lang="en-US" sz="2400" dirty="0"/>
              <a:t>mortality occurs in &lt;</a:t>
            </a:r>
            <a:r>
              <a:rPr lang="en-US" sz="2400" dirty="0" smtClean="0"/>
              <a:t> </a:t>
            </a:r>
            <a:r>
              <a:rPr lang="en-US" sz="2400" dirty="0"/>
              <a:t>5% of cases </a:t>
            </a:r>
            <a:r>
              <a:rPr lang="en-US" sz="2400" dirty="0" smtClean="0"/>
              <a:t>of penetrating trauma </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During </a:t>
            </a:r>
            <a:r>
              <a:rPr lang="en-US" sz="2400" dirty="0"/>
              <a:t>the progress of pregnancy</a:t>
            </a:r>
            <a:r>
              <a:rPr lang="en-US" sz="2400" dirty="0" smtClean="0"/>
              <a:t>, intra-abdominal </a:t>
            </a:r>
            <a:r>
              <a:rPr lang="en-US" sz="2400" dirty="0"/>
              <a:t>organs change </a:t>
            </a:r>
            <a:r>
              <a:rPr lang="en-US" sz="2400" dirty="0" smtClean="0"/>
              <a:t>their</a:t>
            </a:r>
          </a:p>
          <a:p>
            <a:r>
              <a:rPr lang="en-US" sz="2400" dirty="0" smtClean="0"/>
              <a:t>positions</a:t>
            </a:r>
          </a:p>
          <a:p>
            <a:endParaRPr lang="en-US" sz="2400" dirty="0"/>
          </a:p>
        </p:txBody>
      </p:sp>
      <p:sp>
        <p:nvSpPr>
          <p:cNvPr id="6" name="TextBox 5"/>
          <p:cNvSpPr txBox="1"/>
          <p:nvPr/>
        </p:nvSpPr>
        <p:spPr>
          <a:xfrm>
            <a:off x="4610100" y="6477000"/>
            <a:ext cx="5486400" cy="338554"/>
          </a:xfrm>
          <a:prstGeom prst="rect">
            <a:avLst/>
          </a:prstGeom>
          <a:noFill/>
        </p:spPr>
        <p:txBody>
          <a:bodyPr wrap="square" rtlCol="0">
            <a:spAutoFit/>
          </a:bodyPr>
          <a:lstStyle/>
          <a:p>
            <a:r>
              <a:rPr lang="en-US" sz="1600" i="1" dirty="0">
                <a:solidFill>
                  <a:schemeClr val="tx2"/>
                </a:solidFill>
              </a:rPr>
              <a:t>Stone IK. </a:t>
            </a:r>
            <a:r>
              <a:rPr lang="en-US" sz="1600" i="1" dirty="0" err="1" smtClean="0">
                <a:solidFill>
                  <a:schemeClr val="tx2"/>
                </a:solidFill>
              </a:rPr>
              <a:t>Obst</a:t>
            </a:r>
            <a:r>
              <a:rPr lang="en-US" sz="1600" i="1" dirty="0" smtClean="0">
                <a:solidFill>
                  <a:schemeClr val="tx2"/>
                </a:solidFill>
              </a:rPr>
              <a:t> </a:t>
            </a:r>
            <a:r>
              <a:rPr lang="en-US" sz="1600" i="1" dirty="0">
                <a:solidFill>
                  <a:schemeClr val="tx2"/>
                </a:solidFill>
              </a:rPr>
              <a:t>and </a:t>
            </a:r>
            <a:r>
              <a:rPr lang="en-US" sz="1600" i="1" dirty="0" err="1" smtClean="0">
                <a:solidFill>
                  <a:schemeClr val="tx2"/>
                </a:solidFill>
              </a:rPr>
              <a:t>Gynecol</a:t>
            </a:r>
            <a:r>
              <a:rPr lang="en-US" sz="1600" i="1" dirty="0" smtClean="0">
                <a:solidFill>
                  <a:schemeClr val="tx2"/>
                </a:solidFill>
              </a:rPr>
              <a:t> Cl </a:t>
            </a:r>
            <a:r>
              <a:rPr lang="en-US" sz="1600" i="1" dirty="0">
                <a:solidFill>
                  <a:schemeClr val="tx2"/>
                </a:solidFill>
              </a:rPr>
              <a:t>N Am 1999; 26: 459-67</a:t>
            </a:r>
            <a:endParaRPr lang="en-US" sz="1600" dirty="0">
              <a:solidFill>
                <a:schemeClr val="tx2"/>
              </a:solidFill>
            </a:endParaRPr>
          </a:p>
        </p:txBody>
      </p:sp>
    </p:spTree>
    <p:extLst>
      <p:ext uri="{BB962C8B-B14F-4D97-AF65-F5344CB8AC3E}">
        <p14:creationId xmlns:p14="http://schemas.microsoft.com/office/powerpoint/2010/main" val="36065553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42900" y="533400"/>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1828800"/>
            <a:ext cx="9837950" cy="4524315"/>
          </a:xfrm>
          <a:prstGeom prst="rect">
            <a:avLst/>
          </a:prstGeom>
          <a:noFill/>
        </p:spPr>
        <p:txBody>
          <a:bodyPr wrap="none" rtlCol="0">
            <a:spAutoFit/>
          </a:bodyPr>
          <a:lstStyle/>
          <a:p>
            <a:r>
              <a:rPr lang="en-US" sz="2400" b="1" dirty="0"/>
              <a:t>Penetrating </a:t>
            </a:r>
            <a:r>
              <a:rPr lang="en-US" sz="2400" b="1" dirty="0" smtClean="0"/>
              <a:t>trauma</a:t>
            </a:r>
          </a:p>
          <a:p>
            <a:endParaRPr lang="en-US" sz="2400" dirty="0"/>
          </a:p>
          <a:p>
            <a:pPr marL="342900" indent="-342900">
              <a:buFont typeface="Wingdings" panose="05000000000000000000" pitchFamily="2" charset="2"/>
              <a:buChar char="q"/>
            </a:pPr>
            <a:r>
              <a:rPr lang="en-US" sz="2400" dirty="0" smtClean="0"/>
              <a:t>Because the bowel </a:t>
            </a:r>
            <a:r>
              <a:rPr lang="en-US" sz="2400" dirty="0"/>
              <a:t>is pushed upward by the enlarged uterus, </a:t>
            </a:r>
            <a:endParaRPr lang="en-US" sz="2400" dirty="0" smtClean="0"/>
          </a:p>
          <a:p>
            <a:r>
              <a:rPr lang="en-US" sz="2400" dirty="0"/>
              <a:t>p</a:t>
            </a:r>
            <a:r>
              <a:rPr lang="en-US" sz="2400" dirty="0" smtClean="0"/>
              <a:t>enetrating injury </a:t>
            </a:r>
            <a:r>
              <a:rPr lang="en-US" sz="2400" dirty="0"/>
              <a:t>to the upper part of the abdomen is more likely </a:t>
            </a:r>
            <a:r>
              <a:rPr lang="en-US" sz="2400" dirty="0" smtClean="0"/>
              <a:t>to be </a:t>
            </a:r>
          </a:p>
          <a:p>
            <a:r>
              <a:rPr lang="en-US" sz="2400" dirty="0" smtClean="0"/>
              <a:t>associated with </a:t>
            </a:r>
            <a:r>
              <a:rPr lang="en-US" sz="2400" dirty="0"/>
              <a:t>multiple gastrointestinal </a:t>
            </a:r>
            <a:r>
              <a:rPr lang="en-US" sz="2400" dirty="0" smtClean="0"/>
              <a:t>injuries</a:t>
            </a:r>
          </a:p>
          <a:p>
            <a:endParaRPr lang="en-US" sz="2400" dirty="0"/>
          </a:p>
          <a:p>
            <a:pPr marL="342900" indent="-342900">
              <a:buFont typeface="Wingdings" panose="05000000000000000000" pitchFamily="2" charset="2"/>
              <a:buChar char="q"/>
            </a:pPr>
            <a:r>
              <a:rPr lang="en-US" sz="2400" dirty="0"/>
              <a:t>During the third trimester, injuries to the lower </a:t>
            </a:r>
            <a:r>
              <a:rPr lang="en-US" sz="2400" dirty="0" smtClean="0"/>
              <a:t>quadrants of </a:t>
            </a:r>
            <a:r>
              <a:rPr lang="en-US" sz="2400" dirty="0"/>
              <a:t>the </a:t>
            </a:r>
            <a:endParaRPr lang="en-US" sz="2400" dirty="0" smtClean="0"/>
          </a:p>
          <a:p>
            <a:r>
              <a:rPr lang="en-US" sz="2400" dirty="0" smtClean="0"/>
              <a:t>abdomen </a:t>
            </a:r>
            <a:r>
              <a:rPr lang="en-US" sz="2400" dirty="0"/>
              <a:t>almost exclusively involve the </a:t>
            </a:r>
            <a:r>
              <a:rPr lang="en-US" sz="2400" dirty="0" smtClean="0"/>
              <a:t>uterus </a:t>
            </a:r>
          </a:p>
          <a:p>
            <a:endParaRPr lang="en-US" sz="2400" dirty="0"/>
          </a:p>
          <a:p>
            <a:pPr marL="342900" indent="-342900">
              <a:buFont typeface="Wingdings" panose="05000000000000000000" pitchFamily="2" charset="2"/>
              <a:buChar char="q"/>
            </a:pPr>
            <a:r>
              <a:rPr lang="en-US" sz="2400" dirty="0" smtClean="0"/>
              <a:t>This may </a:t>
            </a:r>
            <a:r>
              <a:rPr lang="en-US" sz="2400" dirty="0"/>
              <a:t>be advantageous to the women because the uterus and</a:t>
            </a:r>
          </a:p>
          <a:p>
            <a:r>
              <a:rPr lang="en-US" sz="2400" dirty="0"/>
              <a:t>the amniotic fluid absorb most of the energy of </a:t>
            </a:r>
            <a:r>
              <a:rPr lang="en-US" sz="2400" dirty="0" smtClean="0"/>
              <a:t>the penetrating </a:t>
            </a:r>
            <a:r>
              <a:rPr lang="en-US" sz="2400" dirty="0"/>
              <a:t>object, </a:t>
            </a:r>
            <a:endParaRPr lang="en-US" sz="2400" dirty="0" smtClean="0"/>
          </a:p>
          <a:p>
            <a:r>
              <a:rPr lang="en-US" sz="2400" dirty="0" smtClean="0"/>
              <a:t>resulting </a:t>
            </a:r>
            <a:r>
              <a:rPr lang="en-US" sz="2400" dirty="0"/>
              <a:t>in less destruction of </a:t>
            </a:r>
            <a:r>
              <a:rPr lang="en-US" sz="2400" dirty="0" smtClean="0"/>
              <a:t>other organs</a:t>
            </a:r>
            <a:endParaRPr lang="en-US" sz="2400" dirty="0"/>
          </a:p>
        </p:txBody>
      </p:sp>
      <p:sp>
        <p:nvSpPr>
          <p:cNvPr id="6" name="TextBox 5"/>
          <p:cNvSpPr txBox="1"/>
          <p:nvPr/>
        </p:nvSpPr>
        <p:spPr>
          <a:xfrm>
            <a:off x="4610100" y="6477000"/>
            <a:ext cx="5486400" cy="338554"/>
          </a:xfrm>
          <a:prstGeom prst="rect">
            <a:avLst/>
          </a:prstGeom>
          <a:noFill/>
        </p:spPr>
        <p:txBody>
          <a:bodyPr wrap="square" rtlCol="0">
            <a:spAutoFit/>
          </a:bodyPr>
          <a:lstStyle/>
          <a:p>
            <a:r>
              <a:rPr lang="en-US" sz="1600" i="1" dirty="0">
                <a:solidFill>
                  <a:schemeClr val="tx2"/>
                </a:solidFill>
              </a:rPr>
              <a:t>Grossman </a:t>
            </a:r>
            <a:r>
              <a:rPr lang="en-US" sz="1600" i="1" dirty="0" smtClean="0">
                <a:solidFill>
                  <a:schemeClr val="tx2"/>
                </a:solidFill>
              </a:rPr>
              <a:t>NB</a:t>
            </a:r>
            <a:r>
              <a:rPr lang="en-US" sz="1600" dirty="0" smtClean="0">
                <a:solidFill>
                  <a:schemeClr val="tx2"/>
                </a:solidFill>
              </a:rPr>
              <a:t>. </a:t>
            </a:r>
            <a:r>
              <a:rPr lang="en-US" sz="1600" dirty="0">
                <a:solidFill>
                  <a:schemeClr val="tx2"/>
                </a:solidFill>
              </a:rPr>
              <a:t>Am </a:t>
            </a:r>
            <a:r>
              <a:rPr lang="en-US" sz="1600" dirty="0" smtClean="0">
                <a:solidFill>
                  <a:schemeClr val="tx2"/>
                </a:solidFill>
              </a:rPr>
              <a:t>Family physician </a:t>
            </a:r>
            <a:r>
              <a:rPr lang="en-US" sz="1600" dirty="0">
                <a:solidFill>
                  <a:schemeClr val="tx2"/>
                </a:solidFill>
              </a:rPr>
              <a:t>2004; 70: 1303-10</a:t>
            </a:r>
          </a:p>
        </p:txBody>
      </p:sp>
    </p:spTree>
    <p:extLst>
      <p:ext uri="{BB962C8B-B14F-4D97-AF65-F5344CB8AC3E}">
        <p14:creationId xmlns:p14="http://schemas.microsoft.com/office/powerpoint/2010/main" val="13639946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14061" y="533400"/>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1828800"/>
            <a:ext cx="10248318" cy="2677656"/>
          </a:xfrm>
          <a:prstGeom prst="rect">
            <a:avLst/>
          </a:prstGeom>
          <a:noFill/>
        </p:spPr>
        <p:txBody>
          <a:bodyPr wrap="none" rtlCol="0">
            <a:spAutoFit/>
          </a:bodyPr>
          <a:lstStyle/>
          <a:p>
            <a:r>
              <a:rPr lang="en-US" sz="2400" b="1" dirty="0"/>
              <a:t>The head injured </a:t>
            </a:r>
            <a:r>
              <a:rPr lang="en-US" sz="2400" b="1" dirty="0" smtClean="0"/>
              <a:t>patient</a:t>
            </a:r>
          </a:p>
          <a:p>
            <a:endParaRPr lang="en-US" sz="2400" dirty="0"/>
          </a:p>
          <a:p>
            <a:r>
              <a:rPr lang="en-US" sz="2400" dirty="0" smtClean="0"/>
              <a:t>The </a:t>
            </a:r>
            <a:r>
              <a:rPr lang="en-US" sz="2400" dirty="0"/>
              <a:t>most frequent causes </a:t>
            </a:r>
            <a:r>
              <a:rPr lang="en-US" sz="2400" dirty="0" smtClean="0"/>
              <a:t>of trauma- </a:t>
            </a:r>
            <a:r>
              <a:rPr lang="en-US" sz="2400" dirty="0"/>
              <a:t>related maternal death in pregnancy</a:t>
            </a:r>
          </a:p>
          <a:p>
            <a:pPr lvl="1"/>
            <a:endParaRPr lang="en-US" sz="2400" dirty="0"/>
          </a:p>
          <a:p>
            <a:pPr marL="800100" lvl="1" indent="-342900">
              <a:buFont typeface="Wingdings" panose="05000000000000000000" pitchFamily="2" charset="2"/>
              <a:buChar char="q"/>
            </a:pPr>
            <a:r>
              <a:rPr lang="en-US" sz="2400" dirty="0"/>
              <a:t> </a:t>
            </a:r>
            <a:r>
              <a:rPr lang="en-US" sz="2400" dirty="0" smtClean="0"/>
              <a:t>Head </a:t>
            </a:r>
            <a:r>
              <a:rPr lang="en-US" sz="2400" dirty="0"/>
              <a:t>and neck injuries, </a:t>
            </a:r>
            <a:endParaRPr lang="en-US" sz="2400" dirty="0" smtClean="0"/>
          </a:p>
          <a:p>
            <a:pPr marL="800100" lvl="1" indent="-342900">
              <a:buFont typeface="Wingdings" panose="05000000000000000000" pitchFamily="2" charset="2"/>
              <a:buChar char="q"/>
            </a:pPr>
            <a:r>
              <a:rPr lang="en-US" sz="2400" dirty="0"/>
              <a:t> R</a:t>
            </a:r>
            <a:r>
              <a:rPr lang="en-US" sz="2400" dirty="0" smtClean="0"/>
              <a:t>espiratory </a:t>
            </a:r>
            <a:r>
              <a:rPr lang="en-US" sz="2400" dirty="0"/>
              <a:t>failure, </a:t>
            </a:r>
            <a:r>
              <a:rPr lang="en-US" sz="2400" dirty="0" smtClean="0"/>
              <a:t>and </a:t>
            </a:r>
          </a:p>
          <a:p>
            <a:pPr marL="800100" lvl="1" indent="-342900">
              <a:buFont typeface="Wingdings" panose="05000000000000000000" pitchFamily="2" charset="2"/>
              <a:buChar char="q"/>
            </a:pPr>
            <a:r>
              <a:rPr lang="en-US" sz="2400" dirty="0" smtClean="0"/>
              <a:t> Hypovolemic </a:t>
            </a:r>
            <a:r>
              <a:rPr lang="en-US" sz="2400" dirty="0"/>
              <a:t>shock </a:t>
            </a:r>
          </a:p>
        </p:txBody>
      </p:sp>
    </p:spTree>
    <p:extLst>
      <p:ext uri="{BB962C8B-B14F-4D97-AF65-F5344CB8AC3E}">
        <p14:creationId xmlns:p14="http://schemas.microsoft.com/office/powerpoint/2010/main" val="401769738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90261" y="533400"/>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1828800"/>
            <a:ext cx="5359159" cy="4524315"/>
          </a:xfrm>
          <a:prstGeom prst="rect">
            <a:avLst/>
          </a:prstGeom>
          <a:noFill/>
        </p:spPr>
        <p:txBody>
          <a:bodyPr wrap="none" rtlCol="0">
            <a:spAutoFit/>
          </a:bodyPr>
          <a:lstStyle/>
          <a:p>
            <a:r>
              <a:rPr lang="en-US" sz="2400" b="1" dirty="0"/>
              <a:t>The head injured </a:t>
            </a:r>
            <a:r>
              <a:rPr lang="en-US" sz="2400" b="1" dirty="0" smtClean="0"/>
              <a:t>patient</a:t>
            </a:r>
          </a:p>
          <a:p>
            <a:endParaRPr lang="en-US" sz="2400" dirty="0"/>
          </a:p>
          <a:p>
            <a:r>
              <a:rPr lang="en-US" sz="2400" dirty="0" smtClean="0"/>
              <a:t>Increased likelihood of suffering from:</a:t>
            </a:r>
          </a:p>
          <a:p>
            <a:endParaRPr lang="en-US" sz="2400" dirty="0" smtClean="0"/>
          </a:p>
          <a:p>
            <a:pPr marL="342900" indent="-342900">
              <a:buFont typeface="Wingdings" panose="05000000000000000000" pitchFamily="2" charset="2"/>
              <a:buChar char="Ø"/>
            </a:pPr>
            <a:r>
              <a:rPr lang="en-US" sz="2400" dirty="0"/>
              <a:t> </a:t>
            </a:r>
            <a:r>
              <a:rPr lang="en-US" sz="2400" dirty="0" smtClean="0"/>
              <a:t>Elevated ICP</a:t>
            </a:r>
          </a:p>
          <a:p>
            <a:pPr marL="342900" indent="-342900">
              <a:buFont typeface="Wingdings" panose="05000000000000000000" pitchFamily="2" charset="2"/>
              <a:buChar char="Ø"/>
            </a:pPr>
            <a:r>
              <a:rPr lang="en-US" sz="2400" dirty="0"/>
              <a:t> </a:t>
            </a:r>
            <a:r>
              <a:rPr lang="en-US" sz="2400" dirty="0" smtClean="0"/>
              <a:t>Cervical fracture(s)</a:t>
            </a:r>
          </a:p>
          <a:p>
            <a:pPr marL="342900" indent="-342900">
              <a:buFont typeface="Wingdings" panose="05000000000000000000" pitchFamily="2" charset="2"/>
              <a:buChar char="Ø"/>
            </a:pPr>
            <a:r>
              <a:rPr lang="en-US" sz="2400" dirty="0"/>
              <a:t> </a:t>
            </a:r>
            <a:r>
              <a:rPr lang="en-US" sz="2400" dirty="0" smtClean="0"/>
              <a:t>Difficult airway</a:t>
            </a:r>
          </a:p>
          <a:p>
            <a:pPr marL="342900" indent="-342900">
              <a:buFont typeface="Wingdings" panose="05000000000000000000" pitchFamily="2" charset="2"/>
              <a:buChar char="Ø"/>
            </a:pPr>
            <a:r>
              <a:rPr lang="en-US" sz="2400" dirty="0"/>
              <a:t> </a:t>
            </a:r>
            <a:r>
              <a:rPr lang="en-US" sz="2400" dirty="0" smtClean="0"/>
              <a:t>Hypovolemia; IVC compression</a:t>
            </a:r>
          </a:p>
          <a:p>
            <a:pPr marL="342900" indent="-342900">
              <a:buFont typeface="Wingdings" panose="05000000000000000000" pitchFamily="2" charset="2"/>
              <a:buChar char="Ø"/>
            </a:pPr>
            <a:r>
              <a:rPr lang="en-US" sz="2400" dirty="0"/>
              <a:t> </a:t>
            </a:r>
            <a:r>
              <a:rPr lang="en-US" sz="2400" dirty="0" smtClean="0"/>
              <a:t>Decreased level of consciousness </a:t>
            </a:r>
          </a:p>
          <a:p>
            <a:pPr marL="342900" indent="-342900">
              <a:buFont typeface="Wingdings" panose="05000000000000000000" pitchFamily="2" charset="2"/>
              <a:buChar char="Ø"/>
            </a:pPr>
            <a:r>
              <a:rPr lang="en-US" sz="2400" dirty="0"/>
              <a:t> </a:t>
            </a:r>
            <a:r>
              <a:rPr lang="en-US" sz="2400" dirty="0" smtClean="0"/>
              <a:t>Full stomach; aspiration</a:t>
            </a:r>
          </a:p>
          <a:p>
            <a:pPr marL="342900" indent="-342900">
              <a:buFont typeface="Wingdings" panose="05000000000000000000" pitchFamily="2" charset="2"/>
              <a:buChar char="Ø"/>
            </a:pPr>
            <a:r>
              <a:rPr lang="en-US" sz="2400" dirty="0"/>
              <a:t> </a:t>
            </a:r>
            <a:r>
              <a:rPr lang="en-US" sz="2400" dirty="0" smtClean="0"/>
              <a:t>Hypoxemia</a:t>
            </a:r>
          </a:p>
          <a:p>
            <a:endParaRPr lang="en-US" sz="2400" dirty="0"/>
          </a:p>
        </p:txBody>
      </p:sp>
    </p:spTree>
    <p:extLst>
      <p:ext uri="{BB962C8B-B14F-4D97-AF65-F5344CB8AC3E}">
        <p14:creationId xmlns:p14="http://schemas.microsoft.com/office/powerpoint/2010/main" val="3802018765"/>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14061" y="497174"/>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1828800"/>
            <a:ext cx="9926115" cy="4524315"/>
          </a:xfrm>
          <a:prstGeom prst="rect">
            <a:avLst/>
          </a:prstGeom>
          <a:noFill/>
        </p:spPr>
        <p:txBody>
          <a:bodyPr wrap="none" rtlCol="0">
            <a:spAutoFit/>
          </a:bodyPr>
          <a:lstStyle/>
          <a:p>
            <a:r>
              <a:rPr lang="en-US" sz="2400" b="1" dirty="0" smtClean="0"/>
              <a:t>Burns</a:t>
            </a:r>
          </a:p>
          <a:p>
            <a:endParaRPr lang="en-US" sz="2400" dirty="0"/>
          </a:p>
          <a:p>
            <a:r>
              <a:rPr lang="en-US" sz="2400" i="1" dirty="0" smtClean="0"/>
              <a:t>Thermal </a:t>
            </a:r>
            <a:r>
              <a:rPr lang="en-US" sz="2400" i="1" dirty="0"/>
              <a:t>injury</a:t>
            </a:r>
            <a:r>
              <a:rPr lang="en-US" sz="2400" dirty="0"/>
              <a:t>: </a:t>
            </a:r>
            <a:endParaRPr lang="en-US" sz="2400" dirty="0" smtClean="0"/>
          </a:p>
          <a:p>
            <a:endParaRPr lang="en-US" sz="2400" dirty="0"/>
          </a:p>
          <a:p>
            <a:pPr marL="342900" indent="-342900">
              <a:buFont typeface="Wingdings" panose="05000000000000000000" pitchFamily="2" charset="2"/>
              <a:buChar char="q"/>
            </a:pPr>
            <a:r>
              <a:rPr lang="en-US" sz="2400" dirty="0" smtClean="0"/>
              <a:t>About </a:t>
            </a:r>
            <a:r>
              <a:rPr lang="en-US" sz="2400" dirty="0"/>
              <a:t>5-10% of pregnant </a:t>
            </a:r>
            <a:r>
              <a:rPr lang="en-US" sz="2400" dirty="0" smtClean="0"/>
              <a:t>women suffer </a:t>
            </a:r>
            <a:r>
              <a:rPr lang="en-US" sz="2400" dirty="0"/>
              <a:t>from thermal </a:t>
            </a:r>
            <a:r>
              <a:rPr lang="en-US" sz="2400" dirty="0" smtClean="0"/>
              <a:t>injury </a:t>
            </a:r>
          </a:p>
          <a:p>
            <a:pPr marL="342900" indent="-342900">
              <a:buFont typeface="Wingdings" panose="05000000000000000000" pitchFamily="2" charset="2"/>
              <a:buChar char="q"/>
            </a:pPr>
            <a:endParaRPr lang="en-US" sz="2400" dirty="0" smtClean="0"/>
          </a:p>
          <a:p>
            <a:pPr marL="342900" indent="-342900">
              <a:buFont typeface="Wingdings" panose="05000000000000000000" pitchFamily="2" charset="2"/>
              <a:buChar char="q"/>
            </a:pPr>
            <a:r>
              <a:rPr lang="en-US" sz="2400" dirty="0" smtClean="0"/>
              <a:t>The </a:t>
            </a:r>
            <a:r>
              <a:rPr lang="en-US" sz="2400" dirty="0"/>
              <a:t>rule of nine is used </a:t>
            </a:r>
            <a:r>
              <a:rPr lang="en-US" sz="2400" dirty="0" smtClean="0"/>
              <a:t>to determine </a:t>
            </a:r>
            <a:r>
              <a:rPr lang="en-US" sz="2400" dirty="0"/>
              <a:t>the percentage of total body </a:t>
            </a:r>
            <a:endParaRPr lang="en-US" sz="2400" dirty="0" smtClean="0"/>
          </a:p>
          <a:p>
            <a:r>
              <a:rPr lang="en-US" sz="2400" dirty="0" smtClean="0"/>
              <a:t>surface </a:t>
            </a:r>
            <a:r>
              <a:rPr lang="en-US" sz="2400" dirty="0"/>
              <a:t>area (TBSA</a:t>
            </a:r>
            <a:r>
              <a:rPr lang="en-US" sz="2400" dirty="0" smtClean="0"/>
              <a:t>) involved</a:t>
            </a:r>
            <a:r>
              <a:rPr lang="en-US" sz="2400" dirty="0"/>
              <a:t>, keeping in mind that the large </a:t>
            </a:r>
            <a:r>
              <a:rPr lang="en-US" sz="2400" dirty="0" smtClean="0"/>
              <a:t>abdominal</a:t>
            </a:r>
          </a:p>
          <a:p>
            <a:r>
              <a:rPr lang="en-US" sz="2400" dirty="0"/>
              <a:t>s</a:t>
            </a:r>
            <a:r>
              <a:rPr lang="en-US" sz="2400" dirty="0" smtClean="0"/>
              <a:t>urface in </a:t>
            </a:r>
            <a:r>
              <a:rPr lang="en-US" sz="2400" dirty="0"/>
              <a:t>near term patients counts for a large percentage </a:t>
            </a:r>
            <a:r>
              <a:rPr lang="en-US" sz="2400" dirty="0" smtClean="0"/>
              <a:t>of TBSA </a:t>
            </a:r>
          </a:p>
          <a:p>
            <a:endParaRPr lang="en-US" sz="2400" dirty="0"/>
          </a:p>
          <a:p>
            <a:pPr marL="342900" indent="-342900">
              <a:buFont typeface="Wingdings" panose="05000000000000000000" pitchFamily="2" charset="2"/>
              <a:buChar char="q"/>
            </a:pPr>
            <a:r>
              <a:rPr lang="en-US" sz="2400" dirty="0" smtClean="0"/>
              <a:t>The </a:t>
            </a:r>
            <a:r>
              <a:rPr lang="en-US" sz="2400" dirty="0"/>
              <a:t>fetal death depends upon the general </a:t>
            </a:r>
            <a:r>
              <a:rPr lang="en-US" sz="2400" dirty="0" smtClean="0"/>
              <a:t>physical condition </a:t>
            </a:r>
            <a:r>
              <a:rPr lang="en-US" sz="2400" dirty="0"/>
              <a:t>of the </a:t>
            </a:r>
            <a:endParaRPr lang="en-US" sz="2400" dirty="0" smtClean="0"/>
          </a:p>
          <a:p>
            <a:r>
              <a:rPr lang="en-US" sz="2400" dirty="0" smtClean="0"/>
              <a:t>woman </a:t>
            </a:r>
            <a:r>
              <a:rPr lang="en-US" sz="2400" dirty="0"/>
              <a:t>and the TBSA involved</a:t>
            </a:r>
          </a:p>
        </p:txBody>
      </p:sp>
    </p:spTree>
    <p:extLst>
      <p:ext uri="{BB962C8B-B14F-4D97-AF65-F5344CB8AC3E}">
        <p14:creationId xmlns:p14="http://schemas.microsoft.com/office/powerpoint/2010/main" val="7527249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14061" y="533400"/>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1595021"/>
            <a:ext cx="10065576" cy="4893647"/>
          </a:xfrm>
          <a:prstGeom prst="rect">
            <a:avLst/>
          </a:prstGeom>
          <a:noFill/>
        </p:spPr>
        <p:txBody>
          <a:bodyPr wrap="none" rtlCol="0">
            <a:spAutoFit/>
          </a:bodyPr>
          <a:lstStyle/>
          <a:p>
            <a:r>
              <a:rPr lang="en-US" sz="2400" b="1" dirty="0" smtClean="0"/>
              <a:t>Burns</a:t>
            </a:r>
          </a:p>
          <a:p>
            <a:endParaRPr lang="en-US" sz="2400" dirty="0"/>
          </a:p>
          <a:p>
            <a:r>
              <a:rPr lang="en-US" sz="2400" dirty="0"/>
              <a:t>Direct inhalational </a:t>
            </a:r>
            <a:r>
              <a:rPr lang="en-US" sz="2400" dirty="0" smtClean="0"/>
              <a:t>injury</a:t>
            </a:r>
          </a:p>
          <a:p>
            <a:endParaRPr lang="en-US" sz="2400" dirty="0" smtClean="0"/>
          </a:p>
          <a:p>
            <a:pPr marL="342900" indent="-342900">
              <a:buFont typeface="Wingdings" panose="05000000000000000000" pitchFamily="2" charset="2"/>
              <a:buChar char="q"/>
            </a:pPr>
            <a:r>
              <a:rPr lang="en-US" sz="2400" dirty="0"/>
              <a:t>U</a:t>
            </a:r>
            <a:r>
              <a:rPr lang="en-US" sz="2400" dirty="0" smtClean="0"/>
              <a:t>pper </a:t>
            </a:r>
            <a:r>
              <a:rPr lang="en-US" sz="2400" dirty="0"/>
              <a:t>airway edema, which can lead to life </a:t>
            </a:r>
            <a:r>
              <a:rPr lang="en-US" sz="2400" dirty="0" smtClean="0"/>
              <a:t>threatening airway </a:t>
            </a:r>
          </a:p>
          <a:p>
            <a:r>
              <a:rPr lang="en-US" sz="2400" dirty="0" smtClean="0"/>
              <a:t>obstruction</a:t>
            </a:r>
          </a:p>
          <a:p>
            <a:endParaRPr lang="en-US" sz="2400" dirty="0"/>
          </a:p>
          <a:p>
            <a:pPr marL="342900" indent="-342900">
              <a:buFont typeface="Wingdings" panose="05000000000000000000" pitchFamily="2" charset="2"/>
              <a:buChar char="q"/>
            </a:pPr>
            <a:r>
              <a:rPr lang="en-US" sz="2400" dirty="0" smtClean="0"/>
              <a:t>However</a:t>
            </a:r>
            <a:r>
              <a:rPr lang="en-US" sz="2400" dirty="0"/>
              <a:t>, lower airways can also </a:t>
            </a:r>
            <a:r>
              <a:rPr lang="en-US" sz="2400" dirty="0" smtClean="0"/>
              <a:t>be injured </a:t>
            </a:r>
            <a:r>
              <a:rPr lang="en-US" sz="2400" dirty="0"/>
              <a:t>by exposure to smoke or </a:t>
            </a:r>
            <a:endParaRPr lang="en-US" sz="2400" dirty="0" smtClean="0"/>
          </a:p>
          <a:p>
            <a:r>
              <a:rPr lang="en-US" sz="2400" dirty="0" smtClean="0"/>
              <a:t>toxic </a:t>
            </a:r>
            <a:r>
              <a:rPr lang="en-US" sz="2400" dirty="0"/>
              <a:t>products </a:t>
            </a:r>
            <a:r>
              <a:rPr lang="en-US" sz="2400" dirty="0" smtClean="0"/>
              <a:t>of combustion</a:t>
            </a:r>
          </a:p>
          <a:p>
            <a:endParaRPr lang="en-US" sz="2400" dirty="0"/>
          </a:p>
          <a:p>
            <a:pPr marL="342900" indent="-342900">
              <a:buFont typeface="Wingdings" panose="05000000000000000000" pitchFamily="2" charset="2"/>
              <a:buChar char="q"/>
            </a:pPr>
            <a:r>
              <a:rPr lang="en-US" sz="2400" dirty="0" smtClean="0"/>
              <a:t>Major </a:t>
            </a:r>
            <a:r>
              <a:rPr lang="en-US" sz="2400" dirty="0"/>
              <a:t>burn can alter pulmonary function even </a:t>
            </a:r>
            <a:r>
              <a:rPr lang="en-US" sz="2400" dirty="0" smtClean="0"/>
              <a:t>in the </a:t>
            </a:r>
            <a:r>
              <a:rPr lang="en-US" sz="2400" dirty="0"/>
              <a:t>absence of direct </a:t>
            </a:r>
            <a:endParaRPr lang="en-US" sz="2400" dirty="0" smtClean="0"/>
          </a:p>
          <a:p>
            <a:r>
              <a:rPr lang="en-US" sz="2400" dirty="0" smtClean="0"/>
              <a:t>lung </a:t>
            </a:r>
            <a:r>
              <a:rPr lang="en-US" sz="2400" dirty="0"/>
              <a:t>injury</a:t>
            </a:r>
          </a:p>
          <a:p>
            <a:endParaRPr lang="en-US" sz="2400" dirty="0"/>
          </a:p>
        </p:txBody>
      </p:sp>
    </p:spTree>
    <p:extLst>
      <p:ext uri="{BB962C8B-B14F-4D97-AF65-F5344CB8AC3E}">
        <p14:creationId xmlns:p14="http://schemas.microsoft.com/office/powerpoint/2010/main" val="42870531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37861" y="533400"/>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1595021"/>
            <a:ext cx="9979463" cy="3785652"/>
          </a:xfrm>
          <a:prstGeom prst="rect">
            <a:avLst/>
          </a:prstGeom>
          <a:noFill/>
        </p:spPr>
        <p:txBody>
          <a:bodyPr wrap="none" rtlCol="0">
            <a:spAutoFit/>
          </a:bodyPr>
          <a:lstStyle/>
          <a:p>
            <a:r>
              <a:rPr lang="en-US" sz="2400" b="1" dirty="0" smtClean="0"/>
              <a:t>Burns</a:t>
            </a:r>
          </a:p>
          <a:p>
            <a:endParaRPr lang="en-US" sz="2400" dirty="0"/>
          </a:p>
          <a:p>
            <a:r>
              <a:rPr lang="en-US" sz="2400" dirty="0"/>
              <a:t>Electrical injury: </a:t>
            </a:r>
            <a:endParaRPr lang="en-US" sz="2400" dirty="0" smtClean="0"/>
          </a:p>
          <a:p>
            <a:endParaRPr lang="en-US" sz="2400" dirty="0" smtClean="0"/>
          </a:p>
          <a:p>
            <a:pPr marL="342900" indent="-342900">
              <a:buFont typeface="Wingdings" panose="05000000000000000000" pitchFamily="2" charset="2"/>
              <a:buChar char="q"/>
            </a:pPr>
            <a:r>
              <a:rPr lang="en-US" sz="2400" dirty="0" smtClean="0"/>
              <a:t>Physical </a:t>
            </a:r>
            <a:r>
              <a:rPr lang="en-US" sz="2400" dirty="0"/>
              <a:t>damage to the woman </a:t>
            </a:r>
            <a:r>
              <a:rPr lang="en-US" sz="2400" dirty="0" smtClean="0"/>
              <a:t>is caused </a:t>
            </a:r>
            <a:r>
              <a:rPr lang="en-US" sz="2400" dirty="0"/>
              <a:t>by direct effect of heat </a:t>
            </a:r>
            <a:endParaRPr lang="en-US" sz="2400" dirty="0" smtClean="0"/>
          </a:p>
          <a:p>
            <a:r>
              <a:rPr lang="en-US" sz="2400" dirty="0" smtClean="0"/>
              <a:t>generated </a:t>
            </a:r>
            <a:r>
              <a:rPr lang="en-US" sz="2400" dirty="0"/>
              <a:t>by the current </a:t>
            </a:r>
            <a:r>
              <a:rPr lang="en-US" sz="2400" dirty="0" smtClean="0"/>
              <a:t>as well </a:t>
            </a:r>
            <a:r>
              <a:rPr lang="en-US" sz="2400" dirty="0"/>
              <a:t>as associated </a:t>
            </a:r>
            <a:r>
              <a:rPr lang="en-US" sz="2400" dirty="0" smtClean="0"/>
              <a:t>trauma </a:t>
            </a:r>
          </a:p>
          <a:p>
            <a:endParaRPr lang="en-US" sz="2400" dirty="0"/>
          </a:p>
          <a:p>
            <a:pPr marL="342900" indent="-342900">
              <a:buFont typeface="Wingdings" panose="05000000000000000000" pitchFamily="2" charset="2"/>
              <a:buChar char="q"/>
            </a:pPr>
            <a:r>
              <a:rPr lang="en-US" sz="2400" dirty="0" smtClean="0"/>
              <a:t>The </a:t>
            </a:r>
            <a:r>
              <a:rPr lang="en-US" sz="2400" dirty="0"/>
              <a:t>type of current, its </a:t>
            </a:r>
            <a:r>
              <a:rPr lang="en-US" sz="2400" dirty="0" smtClean="0"/>
              <a:t>path through </a:t>
            </a:r>
            <a:r>
              <a:rPr lang="en-US" sz="2400" dirty="0"/>
              <a:t>the body, and voltage also affect </a:t>
            </a:r>
            <a:endParaRPr lang="en-US" sz="2400" dirty="0" smtClean="0"/>
          </a:p>
          <a:p>
            <a:r>
              <a:rPr lang="en-US" sz="2400" dirty="0" smtClean="0"/>
              <a:t>the </a:t>
            </a:r>
            <a:r>
              <a:rPr lang="en-US" sz="2400" dirty="0"/>
              <a:t>type of injury</a:t>
            </a:r>
            <a:r>
              <a:rPr lang="en-US" sz="2400" dirty="0" smtClean="0"/>
              <a:t>.</a:t>
            </a:r>
          </a:p>
          <a:p>
            <a:endParaRPr lang="en-US" sz="2400" dirty="0"/>
          </a:p>
        </p:txBody>
      </p:sp>
    </p:spTree>
    <p:extLst>
      <p:ext uri="{BB962C8B-B14F-4D97-AF65-F5344CB8AC3E}">
        <p14:creationId xmlns:p14="http://schemas.microsoft.com/office/powerpoint/2010/main" val="478236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314061" y="533400"/>
            <a:ext cx="2391039" cy="461665"/>
          </a:xfrm>
          <a:prstGeom prst="rect">
            <a:avLst/>
          </a:prstGeom>
          <a:noFill/>
          <a:ln w="12700">
            <a:noFill/>
            <a:miter lim="800000"/>
            <a:headEnd/>
            <a:tailEnd/>
          </a:ln>
          <a:effectLst/>
        </p:spPr>
        <p:txBody>
          <a:bodyPr wrap="none">
            <a:spAutoFit/>
          </a:bodyPr>
          <a:lstStyle/>
          <a:p>
            <a:r>
              <a:rPr lang="en-US" sz="2400" dirty="0">
                <a:solidFill>
                  <a:srgbClr val="FFC000"/>
                </a:solidFill>
              </a:rPr>
              <a:t>Types of trauma</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1595021"/>
            <a:ext cx="10201832" cy="4154984"/>
          </a:xfrm>
          <a:prstGeom prst="rect">
            <a:avLst/>
          </a:prstGeom>
          <a:noFill/>
        </p:spPr>
        <p:txBody>
          <a:bodyPr wrap="none" rtlCol="0">
            <a:spAutoFit/>
          </a:bodyPr>
          <a:lstStyle/>
          <a:p>
            <a:r>
              <a:rPr lang="en-US" sz="2400" b="1" dirty="0" smtClean="0"/>
              <a:t>Burns</a:t>
            </a:r>
          </a:p>
          <a:p>
            <a:endParaRPr lang="en-US" sz="2400" dirty="0"/>
          </a:p>
          <a:p>
            <a:r>
              <a:rPr lang="en-US" sz="2400" dirty="0"/>
              <a:t>Electrical injury: </a:t>
            </a:r>
            <a:endParaRPr lang="en-US" sz="2400" dirty="0" smtClean="0"/>
          </a:p>
          <a:p>
            <a:endParaRPr lang="en-US" sz="2400" dirty="0"/>
          </a:p>
          <a:p>
            <a:pPr marL="342900" indent="-342900">
              <a:buFont typeface="Wingdings" panose="05000000000000000000" pitchFamily="2" charset="2"/>
              <a:buChar char="q"/>
            </a:pPr>
            <a:r>
              <a:rPr lang="en-US" sz="2400" dirty="0"/>
              <a:t>Most victims of electrical injury have multisystem </a:t>
            </a:r>
            <a:r>
              <a:rPr lang="en-US" sz="2400" dirty="0" smtClean="0"/>
              <a:t>trauma due </a:t>
            </a:r>
            <a:r>
              <a:rPr lang="en-US" sz="2400" dirty="0"/>
              <a:t>to </a:t>
            </a:r>
            <a:r>
              <a:rPr lang="en-US" sz="2400" dirty="0" smtClean="0"/>
              <a:t>violent</a:t>
            </a:r>
          </a:p>
          <a:p>
            <a:r>
              <a:rPr lang="en-US" sz="2400" dirty="0" smtClean="0"/>
              <a:t>muscle </a:t>
            </a:r>
            <a:r>
              <a:rPr lang="en-US" sz="2400" dirty="0"/>
              <a:t>contraction, skeletal fractures due </a:t>
            </a:r>
            <a:r>
              <a:rPr lang="en-US" sz="2400" dirty="0" smtClean="0"/>
              <a:t>to fall</a:t>
            </a:r>
            <a:r>
              <a:rPr lang="en-US" sz="2400" dirty="0"/>
              <a:t>, and neurologic </a:t>
            </a:r>
            <a:r>
              <a:rPr lang="en-US" sz="2400" dirty="0" smtClean="0"/>
              <a:t>damage </a:t>
            </a:r>
          </a:p>
          <a:p>
            <a:endParaRPr lang="en-US" sz="2400" dirty="0"/>
          </a:p>
          <a:p>
            <a:pPr marL="342900" indent="-342900">
              <a:buFont typeface="Wingdings" panose="05000000000000000000" pitchFamily="2" charset="2"/>
              <a:buChar char="q"/>
            </a:pPr>
            <a:r>
              <a:rPr lang="en-US" sz="2400" dirty="0" smtClean="0"/>
              <a:t>The </a:t>
            </a:r>
            <a:r>
              <a:rPr lang="en-US" sz="2400" dirty="0"/>
              <a:t>fetus is immersed </a:t>
            </a:r>
            <a:r>
              <a:rPr lang="en-US" sz="2400" dirty="0" smtClean="0"/>
              <a:t>in amniotic </a:t>
            </a:r>
            <a:r>
              <a:rPr lang="en-US" sz="2400" dirty="0"/>
              <a:t>fluid, which is an excellent </a:t>
            </a:r>
            <a:r>
              <a:rPr lang="en-US" sz="2400" dirty="0" smtClean="0"/>
              <a:t>conductor</a:t>
            </a:r>
          </a:p>
          <a:p>
            <a:r>
              <a:rPr lang="en-US" sz="2400" dirty="0"/>
              <a:t>o</a:t>
            </a:r>
            <a:r>
              <a:rPr lang="en-US" sz="2400" dirty="0" smtClean="0"/>
              <a:t>f electrical charge</a:t>
            </a:r>
          </a:p>
          <a:p>
            <a:endParaRPr lang="en-US" sz="2400" dirty="0" smtClean="0"/>
          </a:p>
          <a:p>
            <a:pPr marL="342900" indent="-342900">
              <a:buFont typeface="Wingdings" panose="05000000000000000000" pitchFamily="2" charset="2"/>
              <a:buChar char="q"/>
            </a:pPr>
            <a:r>
              <a:rPr lang="en-US" sz="2400" dirty="0" smtClean="0"/>
              <a:t>Thus</a:t>
            </a:r>
            <a:r>
              <a:rPr lang="en-US" sz="2400" dirty="0"/>
              <a:t>, the fetus is at greater risk than </a:t>
            </a:r>
            <a:r>
              <a:rPr lang="en-US" sz="2400" dirty="0" smtClean="0"/>
              <a:t>the mother</a:t>
            </a:r>
            <a:r>
              <a:rPr lang="en-US" sz="2400" dirty="0"/>
              <a:t>.</a:t>
            </a:r>
          </a:p>
        </p:txBody>
      </p:sp>
    </p:spTree>
    <p:extLst>
      <p:ext uri="{BB962C8B-B14F-4D97-AF65-F5344CB8AC3E}">
        <p14:creationId xmlns:p14="http://schemas.microsoft.com/office/powerpoint/2010/main" val="1653875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937022" cy="461665"/>
          </a:xfrm>
          <a:prstGeom prst="rect">
            <a:avLst/>
          </a:prstGeom>
          <a:noFill/>
          <a:ln w="12700">
            <a:noFill/>
            <a:miter lim="800000"/>
            <a:headEnd/>
            <a:tailEnd/>
          </a:ln>
          <a:effectLst/>
        </p:spPr>
        <p:txBody>
          <a:bodyPr wrap="none">
            <a:spAutoFit/>
          </a:bodyPr>
          <a:lstStyle/>
          <a:p>
            <a:r>
              <a:rPr lang="en-US" sz="2400" b="1" dirty="0">
                <a:solidFill>
                  <a:srgbClr val="FFC000"/>
                </a:solidFill>
              </a:rPr>
              <a:t>Severity of injuries</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2451080"/>
            <a:ext cx="10219464" cy="3416320"/>
          </a:xfrm>
          <a:prstGeom prst="rect">
            <a:avLst/>
          </a:prstGeom>
          <a:noFill/>
        </p:spPr>
        <p:txBody>
          <a:bodyPr wrap="none" rtlCol="0">
            <a:spAutoFit/>
          </a:bodyPr>
          <a:lstStyle/>
          <a:p>
            <a:pPr marL="342900" indent="-342900">
              <a:buFont typeface="Wingdings" panose="05000000000000000000" pitchFamily="2" charset="2"/>
              <a:buChar char="q"/>
            </a:pPr>
            <a:r>
              <a:rPr lang="en-US" sz="2400" dirty="0" smtClean="0"/>
              <a:t>Severity </a:t>
            </a:r>
            <a:r>
              <a:rPr lang="en-US" sz="2400" dirty="0"/>
              <a:t>of maternal injuries determines not </a:t>
            </a:r>
            <a:r>
              <a:rPr lang="en-US" sz="2400" dirty="0" smtClean="0"/>
              <a:t>only maternal </a:t>
            </a:r>
            <a:r>
              <a:rPr lang="en-US" sz="2400" dirty="0"/>
              <a:t>but also </a:t>
            </a:r>
            <a:endParaRPr lang="en-US" sz="2400" dirty="0" smtClean="0"/>
          </a:p>
          <a:p>
            <a:r>
              <a:rPr lang="en-US" sz="2400" dirty="0" smtClean="0"/>
              <a:t>fetal outcome</a:t>
            </a:r>
          </a:p>
          <a:p>
            <a:endParaRPr lang="en-US" sz="2400" dirty="0"/>
          </a:p>
          <a:p>
            <a:pPr marL="342900" indent="-342900">
              <a:buFont typeface="Wingdings" panose="05000000000000000000" pitchFamily="2" charset="2"/>
              <a:buChar char="q"/>
            </a:pPr>
            <a:r>
              <a:rPr lang="en-US" sz="2400" dirty="0" smtClean="0"/>
              <a:t>Therefore</a:t>
            </a:r>
            <a:r>
              <a:rPr lang="en-US" sz="2400" dirty="0"/>
              <a:t>, the method </a:t>
            </a:r>
            <a:r>
              <a:rPr lang="en-US" sz="2400" dirty="0" smtClean="0"/>
              <a:t>of treatment </a:t>
            </a:r>
            <a:r>
              <a:rPr lang="en-US" sz="2400" dirty="0"/>
              <a:t>also is </a:t>
            </a:r>
            <a:r>
              <a:rPr lang="en-US" sz="2400" dirty="0" smtClean="0"/>
              <a:t>dependent </a:t>
            </a:r>
            <a:r>
              <a:rPr lang="en-US" sz="2400" dirty="0"/>
              <a:t>on the severity </a:t>
            </a:r>
            <a:endParaRPr lang="en-US" sz="2400" dirty="0" smtClean="0"/>
          </a:p>
          <a:p>
            <a:r>
              <a:rPr lang="en-US" sz="2400" dirty="0" smtClean="0"/>
              <a:t>of maternal injuries</a:t>
            </a:r>
          </a:p>
          <a:p>
            <a:endParaRPr lang="en-US" sz="2400" dirty="0"/>
          </a:p>
          <a:p>
            <a:pPr marL="342900" indent="-342900">
              <a:buFont typeface="Wingdings" panose="05000000000000000000" pitchFamily="2" charset="2"/>
              <a:buChar char="q"/>
            </a:pPr>
            <a:r>
              <a:rPr lang="en-US" sz="2400" dirty="0" smtClean="0"/>
              <a:t>All </a:t>
            </a:r>
            <a:r>
              <a:rPr lang="en-US" sz="2400" dirty="0"/>
              <a:t>traumatized pregnant women with major </a:t>
            </a:r>
            <a:r>
              <a:rPr lang="en-US" sz="2400" dirty="0" smtClean="0"/>
              <a:t>injuries require admission</a:t>
            </a:r>
          </a:p>
          <a:p>
            <a:r>
              <a:rPr lang="en-US" sz="2400" dirty="0" smtClean="0"/>
              <a:t>to </a:t>
            </a:r>
            <a:r>
              <a:rPr lang="en-US" sz="2400" dirty="0"/>
              <a:t>a hospital where surgical as well </a:t>
            </a:r>
            <a:r>
              <a:rPr lang="en-US" sz="2400" dirty="0" smtClean="0"/>
              <a:t>as obstetric </a:t>
            </a:r>
            <a:r>
              <a:rPr lang="en-US" sz="2400" dirty="0"/>
              <a:t>facilities are available </a:t>
            </a:r>
            <a:r>
              <a:rPr lang="en-US" sz="2400" dirty="0" smtClean="0"/>
              <a:t>due</a:t>
            </a:r>
          </a:p>
          <a:p>
            <a:r>
              <a:rPr lang="en-US" sz="2400" dirty="0" smtClean="0"/>
              <a:t>to </a:t>
            </a:r>
            <a:r>
              <a:rPr lang="en-US" sz="2400" dirty="0"/>
              <a:t>high rate of mortality</a:t>
            </a:r>
          </a:p>
        </p:txBody>
      </p:sp>
    </p:spTree>
    <p:extLst>
      <p:ext uri="{BB962C8B-B14F-4D97-AF65-F5344CB8AC3E}">
        <p14:creationId xmlns:p14="http://schemas.microsoft.com/office/powerpoint/2010/main" val="41684040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937022" cy="461665"/>
          </a:xfrm>
          <a:prstGeom prst="rect">
            <a:avLst/>
          </a:prstGeom>
          <a:noFill/>
          <a:ln w="12700">
            <a:noFill/>
            <a:miter lim="800000"/>
            <a:headEnd/>
            <a:tailEnd/>
          </a:ln>
          <a:effectLst/>
        </p:spPr>
        <p:txBody>
          <a:bodyPr wrap="none">
            <a:spAutoFit/>
          </a:bodyPr>
          <a:lstStyle/>
          <a:p>
            <a:r>
              <a:rPr lang="en-US" sz="2400" b="1" dirty="0">
                <a:solidFill>
                  <a:srgbClr val="FFC000"/>
                </a:solidFill>
              </a:rPr>
              <a:t>Severity of injuries</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500" y="2451080"/>
            <a:ext cx="10152138" cy="2677656"/>
          </a:xfrm>
          <a:prstGeom prst="rect">
            <a:avLst/>
          </a:prstGeom>
          <a:noFill/>
        </p:spPr>
        <p:txBody>
          <a:bodyPr wrap="none" rtlCol="0">
            <a:spAutoFit/>
          </a:bodyPr>
          <a:lstStyle/>
          <a:p>
            <a:pPr marL="342900" indent="-342900">
              <a:buFont typeface="Wingdings" panose="05000000000000000000" pitchFamily="2" charset="2"/>
              <a:buChar char="q"/>
            </a:pPr>
            <a:r>
              <a:rPr lang="en-US" sz="2400" dirty="0"/>
              <a:t>Even, the pregnant woman with minor injuries should </a:t>
            </a:r>
            <a:r>
              <a:rPr lang="en-US" sz="2400" dirty="0" smtClean="0"/>
              <a:t>be carefully </a:t>
            </a:r>
          </a:p>
          <a:p>
            <a:r>
              <a:rPr lang="en-US" sz="2400" dirty="0" smtClean="0"/>
              <a:t>observed </a:t>
            </a:r>
            <a:r>
              <a:rPr lang="en-US" sz="2400" dirty="0"/>
              <a:t>since occasionally even minor </a:t>
            </a:r>
            <a:r>
              <a:rPr lang="en-US" sz="2400" dirty="0" smtClean="0"/>
              <a:t>injuries are </a:t>
            </a:r>
            <a:r>
              <a:rPr lang="en-US" sz="2400" dirty="0"/>
              <a:t>associated with </a:t>
            </a:r>
            <a:r>
              <a:rPr lang="en-US" sz="2400" dirty="0" smtClean="0"/>
              <a:t>such</a:t>
            </a:r>
          </a:p>
          <a:p>
            <a:r>
              <a:rPr lang="en-US" sz="2400" dirty="0" smtClean="0"/>
              <a:t>complications </a:t>
            </a:r>
            <a:r>
              <a:rPr lang="en-US" sz="2400" dirty="0"/>
              <a:t>as </a:t>
            </a:r>
            <a:r>
              <a:rPr lang="en-US" sz="2400" dirty="0" err="1" smtClean="0"/>
              <a:t>feto</a:t>
            </a:r>
            <a:r>
              <a:rPr lang="en-US" sz="2400" dirty="0" smtClean="0"/>
              <a:t>-maternal hemorrhage </a:t>
            </a:r>
            <a:r>
              <a:rPr lang="en-US" sz="2400" dirty="0"/>
              <a:t>(the presence of fetal </a:t>
            </a:r>
            <a:r>
              <a:rPr lang="en-US" sz="2400" dirty="0" smtClean="0"/>
              <a:t>RBCs</a:t>
            </a:r>
          </a:p>
          <a:p>
            <a:r>
              <a:rPr lang="en-US" sz="2400" dirty="0" smtClean="0"/>
              <a:t>in </a:t>
            </a:r>
            <a:r>
              <a:rPr lang="en-US" sz="2400" dirty="0"/>
              <a:t>the </a:t>
            </a:r>
            <a:r>
              <a:rPr lang="en-US" sz="2400" dirty="0" smtClean="0"/>
              <a:t>maternal circulation)</a:t>
            </a:r>
          </a:p>
          <a:p>
            <a:endParaRPr lang="en-US" sz="2400" dirty="0"/>
          </a:p>
          <a:p>
            <a:pPr marL="342900" indent="-342900">
              <a:buFont typeface="Wingdings" panose="05000000000000000000" pitchFamily="2" charset="2"/>
              <a:buChar char="q"/>
            </a:pPr>
            <a:r>
              <a:rPr lang="en-US" sz="2400" dirty="0" smtClean="0"/>
              <a:t>Direct </a:t>
            </a:r>
            <a:r>
              <a:rPr lang="en-US" sz="2400" dirty="0"/>
              <a:t>fetal injuries usually tend to occur </a:t>
            </a:r>
            <a:r>
              <a:rPr lang="en-US" sz="2400" dirty="0" smtClean="0"/>
              <a:t>in late </a:t>
            </a:r>
            <a:r>
              <a:rPr lang="en-US" sz="2400" dirty="0"/>
              <a:t>pregnancy, and are </a:t>
            </a:r>
            <a:endParaRPr lang="en-US" sz="2400" dirty="0" smtClean="0"/>
          </a:p>
          <a:p>
            <a:r>
              <a:rPr lang="en-US" sz="2400" dirty="0" smtClean="0"/>
              <a:t>typically </a:t>
            </a:r>
            <a:r>
              <a:rPr lang="en-US" sz="2400" dirty="0"/>
              <a:t>associated with </a:t>
            </a:r>
            <a:r>
              <a:rPr lang="en-US" sz="2400" dirty="0" smtClean="0"/>
              <a:t>serious maternal trauma</a:t>
            </a:r>
            <a:endParaRPr lang="en-US" sz="2400" dirty="0"/>
          </a:p>
        </p:txBody>
      </p:sp>
    </p:spTree>
    <p:extLst>
      <p:ext uri="{BB962C8B-B14F-4D97-AF65-F5344CB8AC3E}">
        <p14:creationId xmlns:p14="http://schemas.microsoft.com/office/powerpoint/2010/main" val="27800320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03322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0" y="1752600"/>
            <a:ext cx="3257238" cy="830997"/>
          </a:xfrm>
          <a:prstGeom prst="rect">
            <a:avLst/>
          </a:prstGeom>
          <a:noFill/>
        </p:spPr>
        <p:txBody>
          <a:bodyPr wrap="none" rtlCol="0">
            <a:spAutoFit/>
          </a:bodyPr>
          <a:lstStyle/>
          <a:p>
            <a:r>
              <a:rPr lang="en-US" sz="2400" b="1" dirty="0" smtClean="0"/>
              <a:t>Volume </a:t>
            </a:r>
            <a:r>
              <a:rPr lang="en-US" sz="2400" b="1" dirty="0"/>
              <a:t>replacement</a:t>
            </a:r>
            <a:r>
              <a:rPr lang="en-US" sz="2400" dirty="0"/>
              <a:t> </a:t>
            </a:r>
            <a:endParaRPr lang="en-US" sz="2400" dirty="0" smtClean="0"/>
          </a:p>
          <a:p>
            <a:endParaRPr lang="en-US" sz="2400" dirty="0"/>
          </a:p>
        </p:txBody>
      </p:sp>
      <p:pic>
        <p:nvPicPr>
          <p:cNvPr id="409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89620" y="2438400"/>
            <a:ext cx="6707760" cy="438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3754876"/>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0" y="1752600"/>
            <a:ext cx="3211135" cy="461665"/>
          </a:xfrm>
          <a:prstGeom prst="rect">
            <a:avLst/>
          </a:prstGeom>
          <a:noFill/>
        </p:spPr>
        <p:txBody>
          <a:bodyPr wrap="none" rtlCol="0">
            <a:spAutoFit/>
          </a:bodyPr>
          <a:lstStyle/>
          <a:p>
            <a:r>
              <a:rPr lang="en-US" sz="2400" b="1" dirty="0" smtClean="0"/>
              <a:t>Respiratory </a:t>
            </a:r>
            <a:r>
              <a:rPr lang="en-US" sz="2400" b="1" dirty="0"/>
              <a:t>support</a:t>
            </a:r>
            <a:r>
              <a:rPr lang="en-US" sz="2400" dirty="0"/>
              <a:t> </a:t>
            </a:r>
            <a:endParaRPr lang="en-US" sz="2400" dirty="0" smtClean="0"/>
          </a:p>
        </p:txBody>
      </p:sp>
      <p:pic>
        <p:nvPicPr>
          <p:cNvPr id="307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0700" y="2307538"/>
            <a:ext cx="6717000" cy="4474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1149229"/>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0" y="1752600"/>
            <a:ext cx="10503645" cy="3785652"/>
          </a:xfrm>
          <a:prstGeom prst="rect">
            <a:avLst/>
          </a:prstGeom>
          <a:noFill/>
        </p:spPr>
        <p:txBody>
          <a:bodyPr wrap="none" rtlCol="0">
            <a:spAutoFit/>
          </a:bodyPr>
          <a:lstStyle/>
          <a:p>
            <a:r>
              <a:rPr lang="en-US" sz="2400" b="1" dirty="0" smtClean="0"/>
              <a:t>Respiratory </a:t>
            </a:r>
            <a:r>
              <a:rPr lang="en-US" sz="2400" b="1" dirty="0"/>
              <a:t>support</a:t>
            </a:r>
            <a:r>
              <a:rPr lang="en-US" sz="2400" dirty="0"/>
              <a:t> </a:t>
            </a:r>
            <a:endParaRPr lang="en-US" sz="2400" dirty="0" smtClean="0"/>
          </a:p>
          <a:p>
            <a:endParaRPr lang="en-US" sz="2400" dirty="0"/>
          </a:p>
          <a:p>
            <a:pPr marL="342900" indent="-342900">
              <a:buFont typeface="Wingdings" panose="05000000000000000000" pitchFamily="2" charset="2"/>
              <a:buChar char="q"/>
            </a:pPr>
            <a:r>
              <a:rPr lang="en-US" sz="2400" dirty="0"/>
              <a:t>Airway edema is more common in pregnant women and can </a:t>
            </a:r>
            <a:r>
              <a:rPr lang="en-US" sz="2400" dirty="0" smtClean="0"/>
              <a:t>contribute</a:t>
            </a:r>
          </a:p>
          <a:p>
            <a:r>
              <a:rPr lang="en-US" sz="2400" dirty="0" smtClean="0"/>
              <a:t>to </a:t>
            </a:r>
            <a:r>
              <a:rPr lang="en-US" sz="2400" dirty="0"/>
              <a:t>difficult intubation. </a:t>
            </a:r>
            <a:endParaRPr lang="en-US" sz="2400" dirty="0" smtClean="0"/>
          </a:p>
          <a:p>
            <a:endParaRPr lang="en-US" sz="2400" dirty="0"/>
          </a:p>
          <a:p>
            <a:pPr marL="342900" indent="-342900">
              <a:buFont typeface="Wingdings" panose="05000000000000000000" pitchFamily="2" charset="2"/>
              <a:buChar char="q"/>
            </a:pPr>
            <a:r>
              <a:rPr lang="en-US" sz="2400" dirty="0" smtClean="0"/>
              <a:t>Difficulty </a:t>
            </a:r>
            <a:r>
              <a:rPr lang="en-US" sz="2400" dirty="0"/>
              <a:t>securing the airway, along with the decreased lower </a:t>
            </a:r>
            <a:r>
              <a:rPr lang="en-US" sz="2400" dirty="0" smtClean="0"/>
              <a:t>esophageal</a:t>
            </a:r>
          </a:p>
          <a:p>
            <a:r>
              <a:rPr lang="en-US" sz="2400" dirty="0" smtClean="0"/>
              <a:t>tone</a:t>
            </a:r>
            <a:r>
              <a:rPr lang="en-US" sz="2400" dirty="0"/>
              <a:t>, are the primary factors that increase the risk of aspiration. </a:t>
            </a:r>
            <a:endParaRPr lang="en-US" sz="2400" dirty="0" smtClean="0"/>
          </a:p>
          <a:p>
            <a:endParaRPr lang="en-US" sz="2400" dirty="0"/>
          </a:p>
          <a:p>
            <a:pPr marL="342900" indent="-342900">
              <a:buFont typeface="Wingdings" panose="05000000000000000000" pitchFamily="2" charset="2"/>
              <a:buChar char="q"/>
            </a:pPr>
            <a:r>
              <a:rPr lang="en-US" sz="2400" dirty="0" smtClean="0"/>
              <a:t>Applying </a:t>
            </a:r>
            <a:r>
              <a:rPr lang="en-US" sz="2400" dirty="0"/>
              <a:t>cricoid pressure to prevent aspiration of gastric contents until </a:t>
            </a:r>
            <a:endParaRPr lang="en-US" sz="2400" dirty="0" smtClean="0"/>
          </a:p>
          <a:p>
            <a:r>
              <a:rPr lang="en-US" sz="2400" dirty="0" smtClean="0"/>
              <a:t>the </a:t>
            </a:r>
            <a:r>
              <a:rPr lang="en-US" sz="2400" dirty="0"/>
              <a:t>airway has been protected with a cuffed endotracheal </a:t>
            </a:r>
            <a:r>
              <a:rPr lang="en-US" sz="2400" dirty="0" smtClean="0"/>
              <a:t>tube </a:t>
            </a:r>
          </a:p>
        </p:txBody>
      </p:sp>
    </p:spTree>
    <p:extLst>
      <p:ext uri="{BB962C8B-B14F-4D97-AF65-F5344CB8AC3E}">
        <p14:creationId xmlns:p14="http://schemas.microsoft.com/office/powerpoint/2010/main" val="39322675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0" y="1752600"/>
            <a:ext cx="3211135" cy="461665"/>
          </a:xfrm>
          <a:prstGeom prst="rect">
            <a:avLst/>
          </a:prstGeom>
          <a:noFill/>
        </p:spPr>
        <p:txBody>
          <a:bodyPr wrap="none" rtlCol="0">
            <a:spAutoFit/>
          </a:bodyPr>
          <a:lstStyle/>
          <a:p>
            <a:r>
              <a:rPr lang="en-US" sz="2400" b="1" dirty="0" smtClean="0"/>
              <a:t>Respiratory support</a:t>
            </a:r>
            <a:r>
              <a:rPr lang="en-US" sz="2400" dirty="0"/>
              <a:t> </a:t>
            </a:r>
          </a:p>
        </p:txBody>
      </p:sp>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3886" y="2310008"/>
            <a:ext cx="5832814" cy="4390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8111743"/>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83289" y="1752600"/>
            <a:ext cx="10543271" cy="4524315"/>
          </a:xfrm>
          <a:prstGeom prst="rect">
            <a:avLst/>
          </a:prstGeom>
          <a:noFill/>
        </p:spPr>
        <p:txBody>
          <a:bodyPr wrap="none" rtlCol="0">
            <a:spAutoFit/>
          </a:bodyPr>
          <a:lstStyle/>
          <a:p>
            <a:r>
              <a:rPr lang="en-US" sz="2400" b="1" dirty="0"/>
              <a:t> </a:t>
            </a:r>
            <a:r>
              <a:rPr lang="en-US" sz="2400" b="1" dirty="0" smtClean="0"/>
              <a:t>  Indications </a:t>
            </a:r>
            <a:r>
              <a:rPr lang="en-US" sz="2400" b="1" dirty="0"/>
              <a:t>for urgent cesarean delivery</a:t>
            </a:r>
            <a:r>
              <a:rPr lang="en-US" sz="2400" dirty="0"/>
              <a:t> </a:t>
            </a:r>
            <a:endParaRPr lang="en-US" sz="2400" dirty="0" smtClean="0"/>
          </a:p>
          <a:p>
            <a:endParaRPr lang="en-US" sz="2400" dirty="0"/>
          </a:p>
          <a:p>
            <a:pPr marL="457200" indent="-457200">
              <a:buAutoNum type="arabicParenBoth"/>
            </a:pPr>
            <a:r>
              <a:rPr lang="en-US" sz="2400" dirty="0" smtClean="0"/>
              <a:t>Imminent </a:t>
            </a:r>
            <a:r>
              <a:rPr lang="en-US" sz="2400" dirty="0"/>
              <a:t>maternal death, </a:t>
            </a:r>
            <a:endParaRPr lang="en-US" sz="2400" dirty="0" smtClean="0"/>
          </a:p>
          <a:p>
            <a:pPr marL="457200" indent="-457200">
              <a:buAutoNum type="arabicParenBoth"/>
            </a:pPr>
            <a:endParaRPr lang="en-US" sz="2400" dirty="0" smtClean="0"/>
          </a:p>
          <a:p>
            <a:pPr marL="457200" indent="-457200">
              <a:buAutoNum type="arabicParenBoth"/>
            </a:pPr>
            <a:r>
              <a:rPr lang="en-US" sz="2400" dirty="0" smtClean="0"/>
              <a:t>CPR that </a:t>
            </a:r>
            <a:r>
              <a:rPr lang="en-US" sz="2400" dirty="0"/>
              <a:t>has not been effective within four minutes, or </a:t>
            </a:r>
            <a:endParaRPr lang="en-US" sz="2400" dirty="0" smtClean="0"/>
          </a:p>
          <a:p>
            <a:pPr marL="457200" indent="-457200">
              <a:buAutoNum type="arabicParenBoth"/>
            </a:pPr>
            <a:endParaRPr lang="en-US" sz="2400" dirty="0" smtClean="0"/>
          </a:p>
          <a:p>
            <a:pPr marL="457200" indent="-457200">
              <a:buAutoNum type="arabicParenBoth"/>
            </a:pPr>
            <a:r>
              <a:rPr lang="en-US" sz="2400" dirty="0" smtClean="0"/>
              <a:t>A </a:t>
            </a:r>
            <a:r>
              <a:rPr lang="en-US" sz="2400" dirty="0"/>
              <a:t>stable mother with a </a:t>
            </a:r>
            <a:r>
              <a:rPr lang="en-US" sz="2400" dirty="0" smtClean="0"/>
              <a:t>non reassuring </a:t>
            </a:r>
            <a:r>
              <a:rPr lang="en-US" sz="2400" dirty="0"/>
              <a:t>fetal heart rate tracing </a:t>
            </a:r>
            <a:endParaRPr lang="en-US" sz="2400" dirty="0" smtClean="0"/>
          </a:p>
          <a:p>
            <a:pPr marL="457200" indent="-457200">
              <a:buAutoNum type="arabicParenBoth"/>
            </a:pPr>
            <a:endParaRPr lang="en-US" sz="2400" dirty="0"/>
          </a:p>
          <a:p>
            <a:pPr marL="457200" indent="-457200">
              <a:buAutoNum type="arabicParenBoth"/>
            </a:pPr>
            <a:r>
              <a:rPr lang="en-US" sz="2400" dirty="0" smtClean="0"/>
              <a:t>A </a:t>
            </a:r>
            <a:r>
              <a:rPr lang="en-US" sz="2400" dirty="0"/>
              <a:t>cesarean delivery may also be necessary during laparotomy for </a:t>
            </a:r>
            <a:r>
              <a:rPr lang="en-US" sz="2400" dirty="0" smtClean="0"/>
              <a:t>repair</a:t>
            </a:r>
          </a:p>
          <a:p>
            <a:r>
              <a:rPr lang="en-US" sz="2400" dirty="0" smtClean="0"/>
              <a:t>of </a:t>
            </a:r>
            <a:r>
              <a:rPr lang="en-US" sz="2400" dirty="0"/>
              <a:t>maternal injuries if the gravid uterus prevents adequate surgical </a:t>
            </a:r>
            <a:r>
              <a:rPr lang="en-US" sz="2400" dirty="0" smtClean="0"/>
              <a:t>exposure</a:t>
            </a:r>
          </a:p>
          <a:p>
            <a:endParaRPr lang="en-US" sz="2400" dirty="0"/>
          </a:p>
          <a:p>
            <a:endParaRPr lang="en-US" sz="2400" dirty="0"/>
          </a:p>
        </p:txBody>
      </p:sp>
    </p:spTree>
    <p:extLst>
      <p:ext uri="{BB962C8B-B14F-4D97-AF65-F5344CB8AC3E}">
        <p14:creationId xmlns:p14="http://schemas.microsoft.com/office/powerpoint/2010/main" val="18720110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90710" y="1676400"/>
            <a:ext cx="10286790" cy="6001643"/>
          </a:xfrm>
          <a:prstGeom prst="rect">
            <a:avLst/>
          </a:prstGeom>
          <a:noFill/>
        </p:spPr>
        <p:txBody>
          <a:bodyPr wrap="none" rtlCol="0">
            <a:spAutoFit/>
          </a:bodyPr>
          <a:lstStyle/>
          <a:p>
            <a:r>
              <a:rPr lang="en-US" sz="2400" b="1" dirty="0"/>
              <a:t> </a:t>
            </a:r>
            <a:r>
              <a:rPr lang="en-US" sz="2400" b="1" dirty="0" smtClean="0"/>
              <a:t>  </a:t>
            </a:r>
            <a:r>
              <a:rPr lang="en-US" sz="2400" b="1" dirty="0"/>
              <a:t>The </a:t>
            </a:r>
            <a:r>
              <a:rPr lang="en-US" sz="2400" b="1" dirty="0" smtClean="0"/>
              <a:t>rationale for urgent </a:t>
            </a:r>
            <a:r>
              <a:rPr lang="en-US" sz="2400" b="1" dirty="0"/>
              <a:t>cesarean delivery </a:t>
            </a:r>
            <a:endParaRPr lang="en-US" sz="2400" dirty="0" smtClean="0"/>
          </a:p>
          <a:p>
            <a:endParaRPr lang="en-US" sz="2400" dirty="0"/>
          </a:p>
          <a:p>
            <a:pPr marL="342900" indent="-342900">
              <a:buFont typeface="Wingdings" panose="05000000000000000000" pitchFamily="2" charset="2"/>
              <a:buChar char="q"/>
            </a:pPr>
            <a:r>
              <a:rPr lang="en-US" sz="2400" dirty="0" smtClean="0"/>
              <a:t>Irreversible </a:t>
            </a:r>
            <a:r>
              <a:rPr lang="en-US" sz="2400" dirty="0"/>
              <a:t>brain damage can occur in </a:t>
            </a:r>
            <a:r>
              <a:rPr lang="en-US" sz="2400" dirty="0" smtClean="0"/>
              <a:t>non pregnant </a:t>
            </a:r>
            <a:r>
              <a:rPr lang="en-US" sz="2400" dirty="0"/>
              <a:t>individuals after </a:t>
            </a:r>
            <a:endParaRPr lang="en-US" sz="2400" dirty="0" smtClean="0"/>
          </a:p>
          <a:p>
            <a:r>
              <a:rPr lang="en-US" sz="2400" dirty="0"/>
              <a:t>f</a:t>
            </a:r>
            <a:r>
              <a:rPr lang="en-US" sz="2400" dirty="0" smtClean="0"/>
              <a:t>our  </a:t>
            </a:r>
            <a:r>
              <a:rPr lang="en-US" sz="2400" dirty="0"/>
              <a:t>to six minutes of </a:t>
            </a:r>
            <a:r>
              <a:rPr lang="en-US" sz="2400" dirty="0" smtClean="0"/>
              <a:t>anoxia</a:t>
            </a:r>
          </a:p>
          <a:p>
            <a:endParaRPr lang="en-US" sz="2400" dirty="0"/>
          </a:p>
          <a:p>
            <a:pPr marL="342900" indent="-342900">
              <a:buFont typeface="Wingdings" panose="05000000000000000000" pitchFamily="2" charset="2"/>
              <a:buChar char="q"/>
            </a:pPr>
            <a:r>
              <a:rPr lang="en-US" sz="2400" dirty="0" smtClean="0"/>
              <a:t>Pregnant </a:t>
            </a:r>
            <a:r>
              <a:rPr lang="en-US" sz="2400" dirty="0"/>
              <a:t>women become anoxic sooner than </a:t>
            </a:r>
            <a:r>
              <a:rPr lang="en-US" sz="2400" dirty="0" err="1"/>
              <a:t>nonpregnant</a:t>
            </a:r>
            <a:r>
              <a:rPr lang="en-US" sz="2400" dirty="0"/>
              <a:t> women </a:t>
            </a:r>
            <a:endParaRPr lang="en-US" sz="2400" dirty="0" smtClean="0"/>
          </a:p>
          <a:p>
            <a:r>
              <a:rPr lang="en-US" sz="2400" dirty="0" smtClean="0"/>
              <a:t>because </a:t>
            </a:r>
            <a:r>
              <a:rPr lang="en-US" sz="2400" dirty="0"/>
              <a:t>of decreased functional residual </a:t>
            </a:r>
            <a:r>
              <a:rPr lang="en-US" sz="2400" dirty="0" smtClean="0"/>
              <a:t>capacity</a:t>
            </a:r>
          </a:p>
          <a:p>
            <a:endParaRPr lang="en-US" sz="2400" dirty="0"/>
          </a:p>
          <a:p>
            <a:pPr marL="342900" indent="-342900">
              <a:buFont typeface="Wingdings" panose="05000000000000000000" pitchFamily="2" charset="2"/>
              <a:buChar char="q"/>
            </a:pPr>
            <a:r>
              <a:rPr lang="en-US" sz="2400" dirty="0" smtClean="0"/>
              <a:t>If </a:t>
            </a:r>
            <a:r>
              <a:rPr lang="en-US" sz="2400" dirty="0"/>
              <a:t>the uterine fundus ≥4 fingerbreadths above the </a:t>
            </a:r>
            <a:r>
              <a:rPr lang="en-US" sz="2400" dirty="0" smtClean="0"/>
              <a:t>umbilicus, ineffective </a:t>
            </a:r>
          </a:p>
          <a:p>
            <a:r>
              <a:rPr lang="en-US" sz="2400" dirty="0" smtClean="0"/>
              <a:t>resuscitation </a:t>
            </a:r>
            <a:r>
              <a:rPr lang="en-US" sz="2400" dirty="0"/>
              <a:t>efforts may become effective when the uterus is no </a:t>
            </a:r>
            <a:r>
              <a:rPr lang="en-US" sz="2400" dirty="0" smtClean="0"/>
              <a:t>longer </a:t>
            </a:r>
          </a:p>
          <a:p>
            <a:r>
              <a:rPr lang="en-US" sz="2400" dirty="0" smtClean="0"/>
              <a:t>gravid </a:t>
            </a:r>
            <a:r>
              <a:rPr lang="en-US" sz="2400" dirty="0"/>
              <a:t>and potentially causing </a:t>
            </a:r>
            <a:r>
              <a:rPr lang="en-US" sz="2400" dirty="0" err="1"/>
              <a:t>aortocaval</a:t>
            </a:r>
            <a:r>
              <a:rPr lang="en-US" sz="2400" dirty="0"/>
              <a:t> </a:t>
            </a:r>
            <a:r>
              <a:rPr lang="en-US" sz="2400" dirty="0" smtClean="0"/>
              <a:t>compression</a:t>
            </a:r>
          </a:p>
          <a:p>
            <a:endParaRPr lang="en-US" sz="2400" dirty="0"/>
          </a:p>
          <a:p>
            <a:pPr marL="342900" indent="-342900">
              <a:buFont typeface="Wingdings" panose="05000000000000000000" pitchFamily="2" charset="2"/>
              <a:buChar char="q"/>
            </a:pPr>
            <a:r>
              <a:rPr lang="en-US" sz="2400" dirty="0" smtClean="0"/>
              <a:t>Intact </a:t>
            </a:r>
            <a:r>
              <a:rPr lang="en-US" sz="2400" dirty="0"/>
              <a:t>fetal survival diminishes as the time between maternal death and </a:t>
            </a:r>
            <a:endParaRPr lang="en-US" sz="2400" dirty="0" smtClean="0"/>
          </a:p>
          <a:p>
            <a:r>
              <a:rPr lang="en-US" sz="2400" dirty="0" smtClean="0"/>
              <a:t>delivery </a:t>
            </a:r>
            <a:r>
              <a:rPr lang="en-US" sz="2400" dirty="0"/>
              <a:t>lengthen</a:t>
            </a:r>
          </a:p>
          <a:p>
            <a:endParaRPr lang="en-US" sz="2400" dirty="0"/>
          </a:p>
          <a:p>
            <a:endParaRPr lang="en-US" sz="2400" dirty="0"/>
          </a:p>
        </p:txBody>
      </p:sp>
    </p:spTree>
    <p:extLst>
      <p:ext uri="{BB962C8B-B14F-4D97-AF65-F5344CB8AC3E}">
        <p14:creationId xmlns:p14="http://schemas.microsoft.com/office/powerpoint/2010/main" val="22506747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676400"/>
            <a:ext cx="10408619" cy="5262979"/>
          </a:xfrm>
          <a:prstGeom prst="rect">
            <a:avLst/>
          </a:prstGeom>
          <a:noFill/>
        </p:spPr>
        <p:txBody>
          <a:bodyPr wrap="none" rtlCol="0">
            <a:spAutoFit/>
          </a:bodyPr>
          <a:lstStyle/>
          <a:p>
            <a:r>
              <a:rPr lang="en-US" sz="2400" b="1" dirty="0"/>
              <a:t> </a:t>
            </a:r>
            <a:r>
              <a:rPr lang="en-US" sz="2400" b="1" dirty="0" smtClean="0"/>
              <a:t>  </a:t>
            </a:r>
            <a:r>
              <a:rPr lang="en-US" sz="2400" b="1" dirty="0"/>
              <a:t>Blunt abdominal trauma</a:t>
            </a:r>
            <a:r>
              <a:rPr lang="en-US" sz="2400" dirty="0"/>
              <a:t> </a:t>
            </a:r>
            <a:endParaRPr lang="en-US" sz="2400" dirty="0" smtClean="0"/>
          </a:p>
          <a:p>
            <a:endParaRPr lang="en-US" sz="2400" dirty="0" smtClean="0"/>
          </a:p>
          <a:p>
            <a:pPr marL="342900" indent="-342900">
              <a:buFont typeface="Wingdings" panose="05000000000000000000" pitchFamily="2" charset="2"/>
              <a:buChar char="q"/>
            </a:pPr>
            <a:r>
              <a:rPr lang="en-US" sz="2400" dirty="0" smtClean="0"/>
              <a:t>If </a:t>
            </a:r>
            <a:r>
              <a:rPr lang="en-US" sz="2400" dirty="0"/>
              <a:t>the patient is awake, alert, hemodynamically stable, and free of </a:t>
            </a:r>
            <a:endParaRPr lang="en-US" sz="2400" dirty="0" smtClean="0"/>
          </a:p>
          <a:p>
            <a:r>
              <a:rPr lang="en-US" sz="2400" dirty="0" smtClean="0"/>
              <a:t>abdominal </a:t>
            </a:r>
            <a:r>
              <a:rPr lang="en-US" sz="2400" dirty="0"/>
              <a:t>pain or tenderness and signs of external trauma, </a:t>
            </a:r>
            <a:r>
              <a:rPr lang="en-US" sz="2400" dirty="0" smtClean="0"/>
              <a:t>intraabdominal</a:t>
            </a:r>
          </a:p>
          <a:p>
            <a:r>
              <a:rPr lang="en-US" sz="2400" dirty="0" smtClean="0"/>
              <a:t>injury </a:t>
            </a:r>
            <a:r>
              <a:rPr lang="en-US" sz="2400" dirty="0"/>
              <a:t>is highly </a:t>
            </a:r>
            <a:r>
              <a:rPr lang="en-US" sz="2400" dirty="0" smtClean="0"/>
              <a:t>unlikely</a:t>
            </a:r>
          </a:p>
          <a:p>
            <a:endParaRPr lang="en-US" sz="2400" dirty="0"/>
          </a:p>
          <a:p>
            <a:pPr marL="342900" indent="-342900">
              <a:buFont typeface="Wingdings" panose="05000000000000000000" pitchFamily="2" charset="2"/>
              <a:buChar char="q"/>
            </a:pPr>
            <a:r>
              <a:rPr lang="en-US" sz="2400" dirty="0" smtClean="0"/>
              <a:t>In </a:t>
            </a:r>
            <a:r>
              <a:rPr lang="en-US" sz="2400" dirty="0"/>
              <a:t>other patients, ultrasound examination to look for free fluid in the </a:t>
            </a:r>
            <a:endParaRPr lang="en-US" sz="2400" dirty="0" smtClean="0"/>
          </a:p>
          <a:p>
            <a:r>
              <a:rPr lang="en-US" sz="2400" dirty="0" smtClean="0"/>
              <a:t>pelvis/abdomen</a:t>
            </a:r>
            <a:r>
              <a:rPr lang="en-US" sz="2400" dirty="0"/>
              <a:t> appears to be useful in determining whether blunt </a:t>
            </a:r>
            <a:r>
              <a:rPr lang="en-US" sz="2400" dirty="0" smtClean="0"/>
              <a:t>trauma</a:t>
            </a:r>
          </a:p>
          <a:p>
            <a:r>
              <a:rPr lang="en-US" sz="2400" dirty="0" smtClean="0"/>
              <a:t>caused </a:t>
            </a:r>
            <a:r>
              <a:rPr lang="en-US" sz="2400" dirty="0"/>
              <a:t>intraabdominal </a:t>
            </a:r>
            <a:r>
              <a:rPr lang="en-US" sz="2400" dirty="0" smtClean="0"/>
              <a:t>bleeding</a:t>
            </a:r>
          </a:p>
          <a:p>
            <a:endParaRPr lang="en-US" sz="2400" dirty="0" smtClean="0"/>
          </a:p>
          <a:p>
            <a:pPr marL="342900" indent="-342900">
              <a:buFont typeface="Wingdings" panose="05000000000000000000" pitchFamily="2" charset="2"/>
              <a:buChar char="q"/>
            </a:pPr>
            <a:r>
              <a:rPr lang="en-US" sz="2400" dirty="0" smtClean="0"/>
              <a:t>If </a:t>
            </a:r>
            <a:r>
              <a:rPr lang="en-US" sz="2400" dirty="0"/>
              <a:t>peritoneal lavage is performed, an open technique superior to the </a:t>
            </a:r>
            <a:endParaRPr lang="en-US" sz="2400" dirty="0" smtClean="0"/>
          </a:p>
          <a:p>
            <a:r>
              <a:rPr lang="en-US" sz="2400" dirty="0" smtClean="0"/>
              <a:t>uterine </a:t>
            </a:r>
            <a:r>
              <a:rPr lang="en-US" sz="2400" dirty="0"/>
              <a:t>fundus has been recommended after placement of a nasogastric </a:t>
            </a:r>
            <a:endParaRPr lang="en-US" sz="2400" dirty="0" smtClean="0"/>
          </a:p>
          <a:p>
            <a:r>
              <a:rPr lang="en-US" sz="2400" dirty="0" smtClean="0"/>
              <a:t>tube </a:t>
            </a:r>
            <a:r>
              <a:rPr lang="en-US" sz="2400" dirty="0"/>
              <a:t>and bladder catheter</a:t>
            </a:r>
          </a:p>
          <a:p>
            <a:endParaRPr lang="en-US" sz="2400" dirty="0"/>
          </a:p>
        </p:txBody>
      </p:sp>
    </p:spTree>
    <p:extLst>
      <p:ext uri="{BB962C8B-B14F-4D97-AF65-F5344CB8AC3E}">
        <p14:creationId xmlns:p14="http://schemas.microsoft.com/office/powerpoint/2010/main" val="27551401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676400"/>
            <a:ext cx="10060767" cy="3785652"/>
          </a:xfrm>
          <a:prstGeom prst="rect">
            <a:avLst/>
          </a:prstGeom>
          <a:noFill/>
        </p:spPr>
        <p:txBody>
          <a:bodyPr wrap="none" rtlCol="0">
            <a:spAutoFit/>
          </a:bodyPr>
          <a:lstStyle/>
          <a:p>
            <a:r>
              <a:rPr lang="en-US" sz="2400" b="1" dirty="0"/>
              <a:t> </a:t>
            </a:r>
            <a:r>
              <a:rPr lang="en-US" sz="2400" b="1" dirty="0" smtClean="0"/>
              <a:t>  </a:t>
            </a:r>
            <a:r>
              <a:rPr lang="en-US" sz="2400" b="1" dirty="0"/>
              <a:t>Burns</a:t>
            </a:r>
            <a:r>
              <a:rPr lang="en-US" sz="2400" dirty="0"/>
              <a:t> </a:t>
            </a:r>
          </a:p>
          <a:p>
            <a:endParaRPr lang="en-US" sz="2400" dirty="0" smtClean="0"/>
          </a:p>
          <a:p>
            <a:pPr marL="342900" indent="-342900">
              <a:buFont typeface="Wingdings" panose="05000000000000000000" pitchFamily="2" charset="2"/>
              <a:buChar char="q"/>
            </a:pPr>
            <a:r>
              <a:rPr lang="en-US" sz="2400" dirty="0" smtClean="0"/>
              <a:t>Burns </a:t>
            </a:r>
            <a:r>
              <a:rPr lang="en-US" sz="2400" dirty="0"/>
              <a:t>are managed as in </a:t>
            </a:r>
            <a:r>
              <a:rPr lang="en-US" sz="2400" dirty="0" smtClean="0"/>
              <a:t>non pregnant women </a:t>
            </a:r>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Ø"/>
            </a:pPr>
            <a:r>
              <a:rPr lang="en-US" sz="2400" dirty="0"/>
              <a:t>P</a:t>
            </a:r>
            <a:r>
              <a:rPr lang="en-US" sz="2400" dirty="0" smtClean="0"/>
              <a:t>rompt </a:t>
            </a:r>
            <a:r>
              <a:rPr lang="en-US" sz="2400" dirty="0"/>
              <a:t>aggressive fluid resuscitation, </a:t>
            </a:r>
            <a:endParaRPr lang="en-US" sz="2400" dirty="0" smtClean="0"/>
          </a:p>
          <a:p>
            <a:pPr marL="342900" indent="-342900">
              <a:buFont typeface="Wingdings" panose="05000000000000000000" pitchFamily="2" charset="2"/>
              <a:buChar char="Ø"/>
            </a:pPr>
            <a:r>
              <a:rPr lang="en-US" sz="2400" dirty="0"/>
              <a:t>E</a:t>
            </a:r>
            <a:r>
              <a:rPr lang="en-US" sz="2400" dirty="0" smtClean="0"/>
              <a:t>arly </a:t>
            </a:r>
            <a:r>
              <a:rPr lang="en-US" sz="2400" dirty="0"/>
              <a:t>supplemental oxygen with a low threshold for </a:t>
            </a:r>
            <a:r>
              <a:rPr lang="en-US" sz="2400" dirty="0" smtClean="0"/>
              <a:t>MV </a:t>
            </a:r>
            <a:r>
              <a:rPr lang="en-US" sz="2400" dirty="0"/>
              <a:t>support, </a:t>
            </a:r>
            <a:endParaRPr lang="en-US" sz="2400" dirty="0" smtClean="0"/>
          </a:p>
          <a:p>
            <a:pPr marL="342900" indent="-342900">
              <a:buFont typeface="Wingdings" panose="05000000000000000000" pitchFamily="2" charset="2"/>
              <a:buChar char="Ø"/>
            </a:pPr>
            <a:r>
              <a:rPr lang="en-US" sz="2400" dirty="0"/>
              <a:t>E</a:t>
            </a:r>
            <a:r>
              <a:rPr lang="en-US" sz="2400" dirty="0" smtClean="0"/>
              <a:t>arly </a:t>
            </a:r>
            <a:r>
              <a:rPr lang="en-US" sz="2400" dirty="0"/>
              <a:t>delivery of the fetus if the pregnancy is in the third trimester and </a:t>
            </a:r>
            <a:endParaRPr lang="en-US" sz="2400" dirty="0" smtClean="0"/>
          </a:p>
          <a:p>
            <a:r>
              <a:rPr lang="en-US" sz="2400" dirty="0" smtClean="0"/>
              <a:t>total </a:t>
            </a:r>
            <a:r>
              <a:rPr lang="en-US" sz="2400" dirty="0"/>
              <a:t>body surface area is &gt;50 percent, and </a:t>
            </a:r>
            <a:endParaRPr lang="en-US" sz="2400" dirty="0" smtClean="0"/>
          </a:p>
          <a:p>
            <a:pPr marL="342900" indent="-342900">
              <a:buFont typeface="Wingdings" panose="05000000000000000000" pitchFamily="2" charset="2"/>
              <a:buChar char="Ø"/>
            </a:pPr>
            <a:r>
              <a:rPr lang="en-US" sz="2400" dirty="0"/>
              <a:t>H</a:t>
            </a:r>
            <a:r>
              <a:rPr lang="en-US" sz="2400" dirty="0" smtClean="0"/>
              <a:t>igh </a:t>
            </a:r>
            <a:r>
              <a:rPr lang="en-US" sz="2400" dirty="0"/>
              <a:t>suspicion for venous thrombosis and sepsis with early and </a:t>
            </a:r>
            <a:endParaRPr lang="en-US" sz="2400" dirty="0" smtClean="0"/>
          </a:p>
          <a:p>
            <a:r>
              <a:rPr lang="en-US" sz="2400" dirty="0" smtClean="0"/>
              <a:t>aggressive </a:t>
            </a:r>
            <a:r>
              <a:rPr lang="en-US" sz="2400" dirty="0"/>
              <a:t>treatment </a:t>
            </a:r>
            <a:r>
              <a:rPr lang="en-US" sz="2400" dirty="0" smtClean="0"/>
              <a:t> </a:t>
            </a:r>
          </a:p>
        </p:txBody>
      </p:sp>
    </p:spTree>
    <p:extLst>
      <p:ext uri="{BB962C8B-B14F-4D97-AF65-F5344CB8AC3E}">
        <p14:creationId xmlns:p14="http://schemas.microsoft.com/office/powerpoint/2010/main" val="4274588140"/>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676400"/>
            <a:ext cx="8698215" cy="5262979"/>
          </a:xfrm>
          <a:prstGeom prst="rect">
            <a:avLst/>
          </a:prstGeom>
          <a:noFill/>
        </p:spPr>
        <p:txBody>
          <a:bodyPr wrap="none" rtlCol="0">
            <a:spAutoFit/>
          </a:bodyPr>
          <a:lstStyle/>
          <a:p>
            <a:r>
              <a:rPr lang="en-US" sz="2400" b="1" dirty="0"/>
              <a:t> </a:t>
            </a:r>
            <a:r>
              <a:rPr lang="en-US" sz="2400" b="1" dirty="0" smtClean="0"/>
              <a:t>  </a:t>
            </a:r>
            <a:r>
              <a:rPr lang="en-US" sz="2400" b="1" dirty="0"/>
              <a:t>Obstetrical issues</a:t>
            </a:r>
            <a:r>
              <a:rPr lang="en-US" sz="2400" dirty="0"/>
              <a:t> </a:t>
            </a:r>
            <a:endParaRPr lang="en-US" sz="2400" dirty="0" smtClean="0"/>
          </a:p>
          <a:p>
            <a:endParaRPr lang="en-US" sz="2400" dirty="0"/>
          </a:p>
          <a:p>
            <a:r>
              <a:rPr lang="en-US" sz="2400" b="1" dirty="0" smtClean="0"/>
              <a:t>	Uterine </a:t>
            </a:r>
            <a:r>
              <a:rPr lang="en-US" sz="2400" b="1" dirty="0"/>
              <a:t>rupture</a:t>
            </a:r>
            <a:r>
              <a:rPr lang="en-US" sz="2400" dirty="0"/>
              <a:t>  </a:t>
            </a:r>
            <a:endParaRPr lang="en-US" sz="2400" dirty="0" smtClean="0"/>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smtClean="0"/>
              <a:t>Sharp </a:t>
            </a:r>
            <a:r>
              <a:rPr lang="en-US" sz="2400" dirty="0"/>
              <a:t>or blunt abdominal trauma can lead to uterine </a:t>
            </a:r>
            <a:r>
              <a:rPr lang="en-US" sz="2400" dirty="0" smtClean="0"/>
              <a:t>rupture</a:t>
            </a:r>
          </a:p>
          <a:p>
            <a:pPr marL="342900" lvl="1" indent="-342900">
              <a:buFont typeface="Wingdings" panose="05000000000000000000" pitchFamily="2" charset="2"/>
              <a:buChar char="q"/>
            </a:pPr>
            <a:r>
              <a:rPr lang="en-US" sz="2400" dirty="0"/>
              <a:t>Rare (0.6%) – severe trauma  </a:t>
            </a:r>
          </a:p>
          <a:p>
            <a:endParaRPr lang="en-US" sz="2400" dirty="0"/>
          </a:p>
          <a:p>
            <a:pPr marL="342900" indent="-342900">
              <a:buFont typeface="Wingdings" panose="05000000000000000000" pitchFamily="2" charset="2"/>
              <a:buChar char="q"/>
            </a:pPr>
            <a:r>
              <a:rPr lang="en-US" sz="2400" dirty="0" smtClean="0"/>
              <a:t>Signs </a:t>
            </a:r>
            <a:r>
              <a:rPr lang="en-US" sz="2400" dirty="0"/>
              <a:t>and symptoms </a:t>
            </a:r>
            <a:r>
              <a:rPr lang="en-US" sz="2400" dirty="0" smtClean="0"/>
              <a:t>include:</a:t>
            </a:r>
          </a:p>
          <a:p>
            <a:endParaRPr lang="en-US" sz="2400" dirty="0" smtClean="0"/>
          </a:p>
          <a:p>
            <a:pPr marL="800100" lvl="1" indent="-342900">
              <a:buFont typeface="Wingdings" panose="05000000000000000000" pitchFamily="2" charset="2"/>
              <a:buChar char="Ø"/>
            </a:pPr>
            <a:r>
              <a:rPr lang="en-US" sz="2400" dirty="0"/>
              <a:t>S</a:t>
            </a:r>
            <a:r>
              <a:rPr lang="en-US" sz="2400" dirty="0" smtClean="0"/>
              <a:t>hock</a:t>
            </a:r>
            <a:r>
              <a:rPr lang="en-US" sz="2400" dirty="0"/>
              <a:t>, </a:t>
            </a:r>
            <a:endParaRPr lang="en-US" sz="2400" dirty="0" smtClean="0"/>
          </a:p>
          <a:p>
            <a:pPr marL="800100" lvl="1" indent="-342900">
              <a:buFont typeface="Wingdings" panose="05000000000000000000" pitchFamily="2" charset="2"/>
              <a:buChar char="Ø"/>
            </a:pPr>
            <a:r>
              <a:rPr lang="en-US" sz="2400" dirty="0"/>
              <a:t>N</a:t>
            </a:r>
            <a:r>
              <a:rPr lang="en-US" sz="2400" dirty="0" smtClean="0"/>
              <a:t>on-reassuring </a:t>
            </a:r>
            <a:r>
              <a:rPr lang="en-US" sz="2400" dirty="0"/>
              <a:t>fetal heart rate </a:t>
            </a:r>
            <a:r>
              <a:rPr lang="en-US" sz="2400" dirty="0" smtClean="0"/>
              <a:t>tracing </a:t>
            </a:r>
            <a:r>
              <a:rPr lang="en-US" sz="2400" dirty="0"/>
              <a:t>or fetal death, </a:t>
            </a:r>
            <a:endParaRPr lang="en-US" sz="2400" dirty="0" smtClean="0"/>
          </a:p>
          <a:p>
            <a:pPr marL="800100" lvl="1" indent="-342900">
              <a:buFont typeface="Wingdings" panose="05000000000000000000" pitchFamily="2" charset="2"/>
              <a:buChar char="Ø"/>
            </a:pPr>
            <a:r>
              <a:rPr lang="en-US" sz="2400" dirty="0"/>
              <a:t>U</a:t>
            </a:r>
            <a:r>
              <a:rPr lang="en-US" sz="2400" dirty="0" smtClean="0"/>
              <a:t>terine </a:t>
            </a:r>
            <a:r>
              <a:rPr lang="en-US" sz="2400" dirty="0"/>
              <a:t>tenderness, </a:t>
            </a:r>
            <a:endParaRPr lang="en-US" sz="2400" dirty="0" smtClean="0"/>
          </a:p>
          <a:p>
            <a:pPr marL="800100" lvl="1" indent="-342900">
              <a:buFont typeface="Wingdings" panose="05000000000000000000" pitchFamily="2" charset="2"/>
              <a:buChar char="Ø"/>
            </a:pPr>
            <a:r>
              <a:rPr lang="en-US" sz="2400" dirty="0"/>
              <a:t>P</a:t>
            </a:r>
            <a:r>
              <a:rPr lang="en-US" sz="2400" dirty="0" smtClean="0"/>
              <a:t>eritoneal </a:t>
            </a:r>
            <a:r>
              <a:rPr lang="en-US" sz="2400" dirty="0"/>
              <a:t>irritation, and </a:t>
            </a:r>
            <a:endParaRPr lang="en-US" sz="2400" dirty="0" smtClean="0"/>
          </a:p>
          <a:p>
            <a:pPr marL="800100" lvl="1" indent="-342900">
              <a:buFont typeface="Wingdings" panose="05000000000000000000" pitchFamily="2" charset="2"/>
              <a:buChar char="Ø"/>
            </a:pPr>
            <a:r>
              <a:rPr lang="en-US" sz="2400" dirty="0" smtClean="0"/>
              <a:t>Vaginal bleeding</a:t>
            </a:r>
            <a:endParaRPr lang="en-US" sz="2400" dirty="0"/>
          </a:p>
        </p:txBody>
      </p:sp>
    </p:spTree>
    <p:extLst>
      <p:ext uri="{BB962C8B-B14F-4D97-AF65-F5344CB8AC3E}">
        <p14:creationId xmlns:p14="http://schemas.microsoft.com/office/powerpoint/2010/main" val="2701345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38100" y="1676400"/>
            <a:ext cx="10456324" cy="5262979"/>
          </a:xfrm>
          <a:prstGeom prst="rect">
            <a:avLst/>
          </a:prstGeom>
          <a:noFill/>
        </p:spPr>
        <p:txBody>
          <a:bodyPr wrap="none" rtlCol="0">
            <a:spAutoFit/>
          </a:bodyPr>
          <a:lstStyle/>
          <a:p>
            <a:r>
              <a:rPr lang="en-US" sz="2400" b="1" dirty="0"/>
              <a:t> </a:t>
            </a:r>
            <a:r>
              <a:rPr lang="en-US" sz="2400" b="1" dirty="0" smtClean="0"/>
              <a:t>  </a:t>
            </a:r>
            <a:r>
              <a:rPr lang="en-US" sz="2400" b="1" dirty="0"/>
              <a:t>Obstetrical issues</a:t>
            </a:r>
            <a:r>
              <a:rPr lang="en-US" sz="2400" dirty="0"/>
              <a:t> </a:t>
            </a:r>
            <a:endParaRPr lang="en-US" sz="2400" dirty="0" smtClean="0"/>
          </a:p>
          <a:p>
            <a:endParaRPr lang="en-US" sz="2400" dirty="0"/>
          </a:p>
          <a:p>
            <a:r>
              <a:rPr lang="en-US" sz="2400" b="1" dirty="0"/>
              <a:t>Penetrating abdominal </a:t>
            </a:r>
            <a:r>
              <a:rPr lang="en-US" sz="2400" b="1" dirty="0" smtClean="0"/>
              <a:t>trauma</a:t>
            </a:r>
            <a:endParaRPr lang="en-US" sz="2400" dirty="0" smtClean="0"/>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q"/>
            </a:pPr>
            <a:r>
              <a:rPr lang="en-US" sz="2400" dirty="0"/>
              <a:t>In contrast to </a:t>
            </a:r>
            <a:r>
              <a:rPr lang="en-US" sz="2400" dirty="0" err="1" smtClean="0"/>
              <a:t>nonpregnant</a:t>
            </a:r>
            <a:r>
              <a:rPr lang="en-US" sz="2400" dirty="0" smtClean="0"/>
              <a:t> </a:t>
            </a:r>
            <a:r>
              <a:rPr lang="en-US" sz="2400" dirty="0"/>
              <a:t>victims of abdominal penetrating trauma </a:t>
            </a:r>
            <a:endParaRPr lang="en-US" sz="2400" dirty="0" smtClean="0"/>
          </a:p>
          <a:p>
            <a:r>
              <a:rPr lang="en-US" sz="2400" dirty="0" smtClean="0"/>
              <a:t>where </a:t>
            </a:r>
            <a:r>
              <a:rPr lang="en-US" sz="2400" dirty="0"/>
              <a:t>immediate surgical exploration is the most common management </a:t>
            </a:r>
            <a:endParaRPr lang="en-US" sz="2400" dirty="0" smtClean="0"/>
          </a:p>
          <a:p>
            <a:r>
              <a:rPr lang="en-US" sz="2400" dirty="0" smtClean="0"/>
              <a:t>approach </a:t>
            </a:r>
          </a:p>
          <a:p>
            <a:endParaRPr lang="en-US" sz="2400" dirty="0"/>
          </a:p>
          <a:p>
            <a:pPr marL="342900" indent="-342900">
              <a:buFont typeface="Wingdings" panose="05000000000000000000" pitchFamily="2" charset="2"/>
              <a:buChar char="q"/>
            </a:pPr>
            <a:r>
              <a:rPr lang="en-US" sz="2400" dirty="0"/>
              <a:t>I</a:t>
            </a:r>
            <a:r>
              <a:rPr lang="en-US" sz="2400" dirty="0" smtClean="0"/>
              <a:t>n </a:t>
            </a:r>
            <a:r>
              <a:rPr lang="en-US" sz="2400" dirty="0"/>
              <a:t>pregnancy, the decision to proceed immediately to </a:t>
            </a:r>
            <a:r>
              <a:rPr lang="en-US" sz="2400" dirty="0" smtClean="0"/>
              <a:t>surgical exploration</a:t>
            </a:r>
          </a:p>
          <a:p>
            <a:r>
              <a:rPr lang="en-US" sz="2400" dirty="0" smtClean="0"/>
              <a:t> </a:t>
            </a:r>
            <a:r>
              <a:rPr lang="en-US" sz="2400" dirty="0"/>
              <a:t>is based </a:t>
            </a:r>
            <a:r>
              <a:rPr lang="en-US" sz="2400" dirty="0" smtClean="0"/>
              <a:t>on:</a:t>
            </a:r>
          </a:p>
          <a:p>
            <a:endParaRPr lang="en-US" sz="2400" dirty="0" smtClean="0"/>
          </a:p>
          <a:p>
            <a:pPr marL="800100" lvl="1" indent="-342900">
              <a:buFont typeface="Wingdings" panose="05000000000000000000" pitchFamily="2" charset="2"/>
              <a:buChar char="Ø"/>
            </a:pPr>
            <a:r>
              <a:rPr lang="en-US" sz="2400" dirty="0" smtClean="0"/>
              <a:t> </a:t>
            </a:r>
            <a:r>
              <a:rPr lang="en-US" sz="2400" dirty="0"/>
              <a:t>L</a:t>
            </a:r>
            <a:r>
              <a:rPr lang="en-US" sz="2400" dirty="0" smtClean="0"/>
              <a:t>ocation </a:t>
            </a:r>
            <a:r>
              <a:rPr lang="en-US" sz="2400" dirty="0"/>
              <a:t>of the injury (upper or lower abdomen) and </a:t>
            </a:r>
            <a:endParaRPr lang="en-US" sz="2400" dirty="0" smtClean="0"/>
          </a:p>
          <a:p>
            <a:pPr marL="800100" lvl="1" indent="-342900">
              <a:buFont typeface="Wingdings" panose="05000000000000000000" pitchFamily="2" charset="2"/>
              <a:buChar char="Ø"/>
            </a:pPr>
            <a:r>
              <a:rPr lang="en-US" sz="2400" dirty="0"/>
              <a:t> </a:t>
            </a:r>
            <a:r>
              <a:rPr lang="en-US" sz="2400" dirty="0" smtClean="0"/>
              <a:t>The </a:t>
            </a:r>
            <a:r>
              <a:rPr lang="en-US" sz="2400" dirty="0"/>
              <a:t>uterine size, </a:t>
            </a:r>
            <a:endParaRPr lang="en-US" sz="2400" dirty="0" smtClean="0"/>
          </a:p>
          <a:p>
            <a:pPr marL="800100" lvl="1" indent="-342900">
              <a:buFont typeface="Wingdings" panose="05000000000000000000" pitchFamily="2" charset="2"/>
              <a:buChar char="Ø"/>
            </a:pPr>
            <a:r>
              <a:rPr lang="en-US" sz="2400" dirty="0" smtClean="0"/>
              <a:t> Maternal </a:t>
            </a:r>
            <a:r>
              <a:rPr lang="en-US" sz="2400" dirty="0"/>
              <a:t>and fetal vital signs. </a:t>
            </a:r>
            <a:endParaRPr lang="en-US" sz="2400" dirty="0" smtClean="0"/>
          </a:p>
        </p:txBody>
      </p:sp>
    </p:spTree>
    <p:extLst>
      <p:ext uri="{BB962C8B-B14F-4D97-AF65-F5344CB8AC3E}">
        <p14:creationId xmlns:p14="http://schemas.microsoft.com/office/powerpoint/2010/main" val="9892418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676400"/>
            <a:ext cx="10435485" cy="4524315"/>
          </a:xfrm>
          <a:prstGeom prst="rect">
            <a:avLst/>
          </a:prstGeom>
          <a:noFill/>
        </p:spPr>
        <p:txBody>
          <a:bodyPr wrap="none" rtlCol="0">
            <a:spAutoFit/>
          </a:bodyPr>
          <a:lstStyle/>
          <a:p>
            <a:r>
              <a:rPr lang="en-US" sz="2400" b="1" dirty="0"/>
              <a:t> </a:t>
            </a:r>
            <a:r>
              <a:rPr lang="en-US" sz="2400" b="1" dirty="0" smtClean="0"/>
              <a:t>  </a:t>
            </a:r>
            <a:r>
              <a:rPr lang="en-US" sz="2400" b="1" dirty="0"/>
              <a:t>Obstetrical issues</a:t>
            </a:r>
            <a:r>
              <a:rPr lang="en-US" sz="2400" dirty="0"/>
              <a:t> </a:t>
            </a:r>
            <a:endParaRPr lang="en-US" sz="2400" dirty="0" smtClean="0"/>
          </a:p>
          <a:p>
            <a:endParaRPr lang="en-US" sz="2400" dirty="0"/>
          </a:p>
          <a:p>
            <a:r>
              <a:rPr lang="en-US" sz="2400" b="1" dirty="0" smtClean="0"/>
              <a:t>	Penetrating </a:t>
            </a:r>
            <a:r>
              <a:rPr lang="en-US" sz="2400" b="1" dirty="0"/>
              <a:t>abdominal trauma</a:t>
            </a:r>
            <a:r>
              <a:rPr lang="en-US" sz="2400" dirty="0"/>
              <a:t> </a:t>
            </a:r>
            <a:endParaRPr lang="en-US" sz="2400" dirty="0" smtClean="0"/>
          </a:p>
          <a:p>
            <a:pPr marL="342900" indent="-342900">
              <a:buFont typeface="Wingdings" panose="05000000000000000000" pitchFamily="2" charset="2"/>
              <a:buChar char="q"/>
            </a:pPr>
            <a:endParaRPr lang="en-US" sz="2400" dirty="0"/>
          </a:p>
          <a:p>
            <a:pPr marL="800100" lvl="1" indent="-342900">
              <a:buFont typeface="Wingdings" panose="05000000000000000000" pitchFamily="2" charset="2"/>
              <a:buChar char="Ø"/>
            </a:pPr>
            <a:r>
              <a:rPr lang="en-US" sz="2400" dirty="0" smtClean="0"/>
              <a:t>If </a:t>
            </a:r>
            <a:r>
              <a:rPr lang="en-US" sz="2400" dirty="0"/>
              <a:t>the injury is in the upper abdomen, then surgical exploration </a:t>
            </a:r>
            <a:r>
              <a:rPr lang="en-US" sz="2400" dirty="0" smtClean="0"/>
              <a:t>is</a:t>
            </a:r>
          </a:p>
          <a:p>
            <a:pPr lvl="1"/>
            <a:r>
              <a:rPr lang="en-US" sz="2400" dirty="0" smtClean="0"/>
              <a:t>generally </a:t>
            </a:r>
            <a:r>
              <a:rPr lang="en-US" sz="2400" dirty="0"/>
              <a:t>the best approach </a:t>
            </a:r>
            <a:r>
              <a:rPr lang="en-US" sz="2400" dirty="0" smtClean="0"/>
              <a:t> </a:t>
            </a:r>
          </a:p>
          <a:p>
            <a:pPr lvl="1"/>
            <a:endParaRPr lang="en-US" sz="2400" dirty="0"/>
          </a:p>
          <a:p>
            <a:pPr marL="800100" lvl="1" indent="-342900">
              <a:buFont typeface="Wingdings" panose="05000000000000000000" pitchFamily="2" charset="2"/>
              <a:buChar char="Ø"/>
            </a:pPr>
            <a:r>
              <a:rPr lang="en-US" sz="2400" dirty="0" smtClean="0"/>
              <a:t>If </a:t>
            </a:r>
            <a:r>
              <a:rPr lang="en-US" sz="2400" dirty="0"/>
              <a:t>the injury is in the lower abdomen and mother and fetus are stable</a:t>
            </a:r>
            <a:r>
              <a:rPr lang="en-US" sz="2400" dirty="0" smtClean="0"/>
              <a:t>,</a:t>
            </a:r>
          </a:p>
          <a:p>
            <a:pPr lvl="1"/>
            <a:r>
              <a:rPr lang="en-US" sz="2400" dirty="0" smtClean="0"/>
              <a:t>then </a:t>
            </a:r>
            <a:r>
              <a:rPr lang="en-US" sz="2400" dirty="0"/>
              <a:t>a more conservative approach, including observation, laparoscopy</a:t>
            </a:r>
            <a:r>
              <a:rPr lang="en-US" sz="2400" dirty="0" smtClean="0"/>
              <a:t>,</a:t>
            </a:r>
          </a:p>
          <a:p>
            <a:pPr lvl="1"/>
            <a:r>
              <a:rPr lang="en-US" sz="2400" dirty="0" smtClean="0"/>
              <a:t>and </a:t>
            </a:r>
            <a:r>
              <a:rPr lang="en-US" sz="2400" dirty="0"/>
              <a:t>wound exploration, is </a:t>
            </a:r>
            <a:r>
              <a:rPr lang="en-US" sz="2400" dirty="0" smtClean="0"/>
              <a:t>reasonable</a:t>
            </a:r>
          </a:p>
          <a:p>
            <a:pPr lvl="1"/>
            <a:endParaRPr lang="en-US" sz="2400" dirty="0"/>
          </a:p>
          <a:p>
            <a:pPr lvl="1"/>
            <a:r>
              <a:rPr lang="en-US" sz="2400" dirty="0"/>
              <a:t> </a:t>
            </a:r>
          </a:p>
        </p:txBody>
      </p:sp>
    </p:spTree>
    <p:extLst>
      <p:ext uri="{BB962C8B-B14F-4D97-AF65-F5344CB8AC3E}">
        <p14:creationId xmlns:p14="http://schemas.microsoft.com/office/powerpoint/2010/main" val="1875994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676400"/>
            <a:ext cx="9551846" cy="4154984"/>
          </a:xfrm>
          <a:prstGeom prst="rect">
            <a:avLst/>
          </a:prstGeom>
          <a:noFill/>
        </p:spPr>
        <p:txBody>
          <a:bodyPr wrap="none" rtlCol="0">
            <a:spAutoFit/>
          </a:bodyPr>
          <a:lstStyle/>
          <a:p>
            <a:r>
              <a:rPr lang="en-US" sz="2400" b="1" dirty="0"/>
              <a:t> </a:t>
            </a:r>
            <a:r>
              <a:rPr lang="en-US" sz="2400" b="1" dirty="0" smtClean="0"/>
              <a:t>  </a:t>
            </a:r>
            <a:r>
              <a:rPr lang="en-US" sz="2400" b="1" dirty="0"/>
              <a:t>Obstetrical issues</a:t>
            </a:r>
            <a:r>
              <a:rPr lang="en-US" sz="2400" dirty="0"/>
              <a:t> </a:t>
            </a:r>
            <a:endParaRPr lang="en-US" sz="2400" dirty="0" smtClean="0"/>
          </a:p>
          <a:p>
            <a:endParaRPr lang="en-US" sz="2400" dirty="0"/>
          </a:p>
          <a:p>
            <a:r>
              <a:rPr lang="en-US" sz="2400" dirty="0"/>
              <a:t>	</a:t>
            </a:r>
            <a:r>
              <a:rPr lang="en-US" sz="2400" dirty="0" smtClean="0"/>
              <a:t>Placental </a:t>
            </a:r>
            <a:r>
              <a:rPr lang="en-US" sz="2400" dirty="0"/>
              <a:t>Abruption </a:t>
            </a:r>
            <a:endParaRPr lang="en-US" sz="2400" dirty="0" smtClean="0"/>
          </a:p>
          <a:p>
            <a:pPr marL="342900" indent="-342900">
              <a:buFont typeface="Wingdings" panose="05000000000000000000" pitchFamily="2" charset="2"/>
              <a:buChar char="q"/>
            </a:pPr>
            <a:endParaRPr lang="en-US" sz="2400" dirty="0"/>
          </a:p>
          <a:p>
            <a:pPr marL="342900" indent="-342900">
              <a:buFont typeface="Wingdings" panose="05000000000000000000" pitchFamily="2" charset="2"/>
              <a:buChar char="Ø"/>
            </a:pPr>
            <a:r>
              <a:rPr lang="en-US" sz="2400" dirty="0" smtClean="0"/>
              <a:t>Most </a:t>
            </a:r>
            <a:r>
              <a:rPr lang="en-US" sz="2400" dirty="0"/>
              <a:t>common blunt injury </a:t>
            </a:r>
            <a:endParaRPr lang="en-US" sz="2400" dirty="0" smtClean="0"/>
          </a:p>
          <a:p>
            <a:pPr marL="342900" indent="-342900">
              <a:buFont typeface="Wingdings" panose="05000000000000000000" pitchFamily="2" charset="2"/>
              <a:buChar char="Ø"/>
            </a:pPr>
            <a:r>
              <a:rPr lang="en-US" sz="2400" dirty="0" smtClean="0"/>
              <a:t>Up </a:t>
            </a:r>
            <a:r>
              <a:rPr lang="en-US" sz="2400" dirty="0"/>
              <a:t>to 50% in severe trauma, 3% minor trauma </a:t>
            </a:r>
            <a:endParaRPr lang="en-US" sz="2400" dirty="0" smtClean="0"/>
          </a:p>
          <a:p>
            <a:pPr marL="342900" indent="-342900">
              <a:buFont typeface="Wingdings" panose="05000000000000000000" pitchFamily="2" charset="2"/>
              <a:buChar char="Ø"/>
            </a:pPr>
            <a:r>
              <a:rPr lang="en-US" sz="2400" dirty="0" smtClean="0"/>
              <a:t>Shearing </a:t>
            </a:r>
            <a:r>
              <a:rPr lang="en-US" sz="2400" dirty="0"/>
              <a:t>effect and separation between placenta and the uterus </a:t>
            </a:r>
            <a:r>
              <a:rPr lang="en-US" sz="2400" dirty="0" smtClean="0"/>
              <a:t> </a:t>
            </a:r>
          </a:p>
          <a:p>
            <a:pPr marL="342900" indent="-342900">
              <a:buFont typeface="Wingdings" panose="05000000000000000000" pitchFamily="2" charset="2"/>
              <a:buChar char="Ø"/>
            </a:pPr>
            <a:r>
              <a:rPr lang="en-US" sz="2400" dirty="0" smtClean="0"/>
              <a:t>Flexible </a:t>
            </a:r>
            <a:r>
              <a:rPr lang="en-US" sz="2400" dirty="0"/>
              <a:t>myometrium / inflexible placenta </a:t>
            </a:r>
            <a:endParaRPr lang="en-US" sz="2400" dirty="0" smtClean="0"/>
          </a:p>
          <a:p>
            <a:pPr marL="342900" indent="-342900">
              <a:buFont typeface="Wingdings" panose="05000000000000000000" pitchFamily="2" charset="2"/>
              <a:buChar char="Ø"/>
            </a:pPr>
            <a:r>
              <a:rPr lang="en-US" sz="2400" dirty="0" smtClean="0"/>
              <a:t>May </a:t>
            </a:r>
            <a:r>
              <a:rPr lang="en-US" sz="2400" dirty="0"/>
              <a:t>have vaginal bleeding and tenderness </a:t>
            </a:r>
            <a:endParaRPr lang="en-US" sz="2400" dirty="0" smtClean="0"/>
          </a:p>
          <a:p>
            <a:pPr marL="342900" indent="-342900">
              <a:buFont typeface="Wingdings" panose="05000000000000000000" pitchFamily="2" charset="2"/>
              <a:buChar char="Ø"/>
            </a:pPr>
            <a:r>
              <a:rPr lang="en-US" sz="2400" dirty="0" smtClean="0"/>
              <a:t>Fetal </a:t>
            </a:r>
            <a:r>
              <a:rPr lang="en-US" sz="2400" dirty="0"/>
              <a:t>monitoring most sensitive for fetal distress </a:t>
            </a:r>
            <a:endParaRPr lang="en-US" sz="2400" dirty="0" smtClean="0"/>
          </a:p>
          <a:p>
            <a:pPr marL="342900" indent="-342900">
              <a:buFont typeface="Wingdings" panose="05000000000000000000" pitchFamily="2" charset="2"/>
              <a:buChar char="Ø"/>
            </a:pPr>
            <a:r>
              <a:rPr lang="en-US" sz="2400" dirty="0" smtClean="0"/>
              <a:t>U/S </a:t>
            </a:r>
            <a:r>
              <a:rPr lang="en-US" sz="2400" dirty="0"/>
              <a:t>specific but not sensitive, detects 50% of the cases</a:t>
            </a:r>
          </a:p>
        </p:txBody>
      </p:sp>
    </p:spTree>
    <p:extLst>
      <p:ext uri="{BB962C8B-B14F-4D97-AF65-F5344CB8AC3E}">
        <p14:creationId xmlns:p14="http://schemas.microsoft.com/office/powerpoint/2010/main" val="14174495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524000"/>
            <a:ext cx="7532831" cy="3416320"/>
          </a:xfrm>
          <a:prstGeom prst="rect">
            <a:avLst/>
          </a:prstGeom>
          <a:noFill/>
        </p:spPr>
        <p:txBody>
          <a:bodyPr wrap="none" rtlCol="0">
            <a:spAutoFit/>
          </a:bodyPr>
          <a:lstStyle/>
          <a:p>
            <a:r>
              <a:rPr lang="en-US" sz="2400" b="1" dirty="0"/>
              <a:t> </a:t>
            </a:r>
            <a:r>
              <a:rPr lang="en-US" sz="2400" b="1" dirty="0" smtClean="0"/>
              <a:t>  </a:t>
            </a:r>
            <a:r>
              <a:rPr lang="en-US" sz="2400" b="1" dirty="0"/>
              <a:t>Obstetrical issues</a:t>
            </a:r>
            <a:r>
              <a:rPr lang="en-US" sz="2400" dirty="0"/>
              <a:t> </a:t>
            </a:r>
            <a:endParaRPr lang="en-US" sz="2400" dirty="0" smtClean="0"/>
          </a:p>
          <a:p>
            <a:endParaRPr lang="en-US" sz="2400" dirty="0"/>
          </a:p>
          <a:p>
            <a:endParaRPr lang="en-US" sz="2400" dirty="0"/>
          </a:p>
          <a:p>
            <a:pPr marL="342900" indent="-342900">
              <a:buFont typeface="Wingdings" panose="05000000000000000000" pitchFamily="2" charset="2"/>
              <a:buChar char="q"/>
            </a:pPr>
            <a:r>
              <a:rPr lang="en-US" sz="2400" dirty="0" smtClean="0"/>
              <a:t>Maternal-Fetal </a:t>
            </a:r>
            <a:r>
              <a:rPr lang="en-US" sz="2400" dirty="0"/>
              <a:t>Hemorrhage </a:t>
            </a:r>
            <a:endParaRPr lang="en-US" sz="2400" dirty="0" smtClean="0"/>
          </a:p>
          <a:p>
            <a:endParaRPr lang="en-US" sz="2400" dirty="0" smtClean="0"/>
          </a:p>
          <a:p>
            <a:pPr marL="800100" lvl="1" indent="-342900">
              <a:buFont typeface="Wingdings" panose="05000000000000000000" pitchFamily="2" charset="2"/>
              <a:buChar char="Ø"/>
            </a:pPr>
            <a:r>
              <a:rPr lang="en-US" sz="2400" dirty="0" smtClean="0"/>
              <a:t>Increases </a:t>
            </a:r>
            <a:r>
              <a:rPr lang="en-US" sz="2400" dirty="0"/>
              <a:t>with trimester (3%, 12%, 45%) </a:t>
            </a:r>
            <a:r>
              <a:rPr lang="en-US" sz="2400" dirty="0" smtClean="0"/>
              <a:t> </a:t>
            </a:r>
          </a:p>
          <a:p>
            <a:pPr marL="800100" lvl="1" indent="-342900">
              <a:buFont typeface="Wingdings" panose="05000000000000000000" pitchFamily="2" charset="2"/>
              <a:buChar char="Ø"/>
            </a:pPr>
            <a:r>
              <a:rPr lang="en-US" sz="2400" dirty="0" smtClean="0"/>
              <a:t>4-5x </a:t>
            </a:r>
            <a:r>
              <a:rPr lang="en-US" sz="2400" dirty="0"/>
              <a:t>more common in injured pregnant women </a:t>
            </a:r>
            <a:r>
              <a:rPr lang="en-US" sz="2400" dirty="0" smtClean="0"/>
              <a:t> </a:t>
            </a:r>
          </a:p>
          <a:p>
            <a:pPr marL="800100" lvl="1" indent="-342900">
              <a:buFont typeface="Wingdings" panose="05000000000000000000" pitchFamily="2" charset="2"/>
              <a:buChar char="Ø"/>
            </a:pPr>
            <a:r>
              <a:rPr lang="en-US" sz="2400" dirty="0" smtClean="0"/>
              <a:t>Causes </a:t>
            </a:r>
            <a:r>
              <a:rPr lang="en-US" sz="2400" dirty="0" err="1"/>
              <a:t>isoimmunization</a:t>
            </a:r>
            <a:r>
              <a:rPr lang="en-US" sz="2400" dirty="0"/>
              <a:t> and fetal death </a:t>
            </a:r>
            <a:endParaRPr lang="en-US" sz="2400" dirty="0" smtClean="0"/>
          </a:p>
          <a:p>
            <a:pPr marL="800100" lvl="1" indent="-342900">
              <a:buFont typeface="Wingdings" panose="05000000000000000000" pitchFamily="2" charset="2"/>
              <a:buChar char="Ø"/>
            </a:pPr>
            <a:r>
              <a:rPr lang="en-US" sz="2400" dirty="0" err="1" smtClean="0"/>
              <a:t>Rhogam</a:t>
            </a:r>
            <a:r>
              <a:rPr lang="en-US" sz="2400" dirty="0" smtClean="0"/>
              <a:t> </a:t>
            </a:r>
            <a:r>
              <a:rPr lang="en-US" sz="2400" dirty="0"/>
              <a:t>for R</a:t>
            </a:r>
            <a:r>
              <a:rPr lang="en-US" sz="2400" dirty="0" smtClean="0"/>
              <a:t>h- </a:t>
            </a:r>
            <a:r>
              <a:rPr lang="en-US" sz="2400" dirty="0"/>
              <a:t>mother</a:t>
            </a:r>
            <a:endParaRPr lang="en-US" sz="2400" dirty="0" smtClean="0"/>
          </a:p>
        </p:txBody>
      </p:sp>
    </p:spTree>
    <p:extLst>
      <p:ext uri="{BB962C8B-B14F-4D97-AF65-F5344CB8AC3E}">
        <p14:creationId xmlns:p14="http://schemas.microsoft.com/office/powerpoint/2010/main" val="1324730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066591" cy="461665"/>
          </a:xfrm>
          <a:prstGeom prst="rect">
            <a:avLst/>
          </a:prstGeom>
          <a:noFill/>
          <a:ln w="12700">
            <a:noFill/>
            <a:miter lim="800000"/>
            <a:headEnd/>
            <a:tailEnd/>
          </a:ln>
          <a:effectLst/>
        </p:spPr>
        <p:txBody>
          <a:bodyPr wrap="none">
            <a:spAutoFit/>
          </a:bodyPr>
          <a:lstStyle/>
          <a:p>
            <a:r>
              <a:rPr lang="en-US" sz="2400" b="1" dirty="0" smtClean="0">
                <a:solidFill>
                  <a:srgbClr val="FFC000"/>
                </a:solidFill>
              </a:rPr>
              <a:t>Management</a:t>
            </a:r>
            <a:endParaRPr lang="en-US" sz="2400" b="1" dirty="0">
              <a:solidFill>
                <a:srgbClr val="FFC000"/>
              </a:solidFill>
            </a:endParaRP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524000"/>
            <a:ext cx="9789859" cy="4154984"/>
          </a:xfrm>
          <a:prstGeom prst="rect">
            <a:avLst/>
          </a:prstGeom>
          <a:noFill/>
        </p:spPr>
        <p:txBody>
          <a:bodyPr wrap="none" rtlCol="0">
            <a:spAutoFit/>
          </a:bodyPr>
          <a:lstStyle/>
          <a:p>
            <a:r>
              <a:rPr lang="en-US" sz="2400" b="1" dirty="0"/>
              <a:t> </a:t>
            </a:r>
            <a:r>
              <a:rPr lang="en-US" sz="2400" b="1" dirty="0" smtClean="0"/>
              <a:t>  </a:t>
            </a:r>
            <a:r>
              <a:rPr lang="en-US" sz="2400" b="1" dirty="0"/>
              <a:t>Obstetrical issues</a:t>
            </a:r>
            <a:r>
              <a:rPr lang="en-US" sz="2400" dirty="0"/>
              <a:t> </a:t>
            </a:r>
            <a:endParaRPr lang="en-US" sz="2400" dirty="0" smtClean="0"/>
          </a:p>
          <a:p>
            <a:endParaRPr lang="en-US" sz="2400" dirty="0"/>
          </a:p>
          <a:p>
            <a:r>
              <a:rPr lang="en-US" sz="2400" dirty="0"/>
              <a:t> </a:t>
            </a:r>
            <a:r>
              <a:rPr lang="en-US" sz="2400" b="1" dirty="0"/>
              <a:t>Preterm labor and premature rupture of </a:t>
            </a:r>
            <a:r>
              <a:rPr lang="en-US" sz="2400" b="1" dirty="0" smtClean="0"/>
              <a:t>membranes</a:t>
            </a:r>
            <a:r>
              <a:rPr lang="en-US" sz="2400" dirty="0"/>
              <a:t>:</a:t>
            </a:r>
            <a:endParaRPr lang="en-US" sz="2400" dirty="0" smtClean="0"/>
          </a:p>
          <a:p>
            <a:endParaRPr lang="en-US" sz="2400" dirty="0"/>
          </a:p>
          <a:p>
            <a:pPr marL="342900" indent="-342900">
              <a:buFont typeface="Wingdings" panose="05000000000000000000" pitchFamily="2" charset="2"/>
              <a:buChar char="q"/>
            </a:pPr>
            <a:r>
              <a:rPr lang="en-US" sz="2400" dirty="0" smtClean="0"/>
              <a:t>The </a:t>
            </a:r>
            <a:r>
              <a:rPr lang="en-US" sz="2400" dirty="0"/>
              <a:t>possibility of preterm labor or premature rupture of membranes </a:t>
            </a:r>
            <a:endParaRPr lang="en-US" sz="2400" dirty="0" smtClean="0"/>
          </a:p>
          <a:p>
            <a:r>
              <a:rPr lang="en-US" sz="2400" dirty="0" smtClean="0"/>
              <a:t>should </a:t>
            </a:r>
            <a:r>
              <a:rPr lang="en-US" sz="2400" dirty="0"/>
              <a:t>also be considered in the evaluation of these </a:t>
            </a:r>
            <a:r>
              <a:rPr lang="en-US" sz="2400" dirty="0" smtClean="0"/>
              <a:t>patients </a:t>
            </a:r>
          </a:p>
          <a:p>
            <a:endParaRPr lang="en-US" sz="2400" dirty="0" smtClean="0"/>
          </a:p>
          <a:p>
            <a:r>
              <a:rPr lang="en-US" sz="2400" b="1" dirty="0" smtClean="0"/>
              <a:t>Vaginal delivery:</a:t>
            </a:r>
            <a:r>
              <a:rPr lang="en-US" sz="2400" dirty="0"/>
              <a:t> </a:t>
            </a:r>
            <a:endParaRPr lang="en-US" sz="2400" dirty="0" smtClean="0"/>
          </a:p>
          <a:p>
            <a:endParaRPr lang="en-US" sz="2400" dirty="0"/>
          </a:p>
          <a:p>
            <a:pPr marL="342900" indent="-342900">
              <a:buFont typeface="Wingdings" panose="05000000000000000000" pitchFamily="2" charset="2"/>
              <a:buChar char="q"/>
            </a:pPr>
            <a:r>
              <a:rPr lang="en-US" sz="2400" dirty="0" smtClean="0"/>
              <a:t>Pelvic </a:t>
            </a:r>
            <a:r>
              <a:rPr lang="en-US" sz="2400" dirty="0"/>
              <a:t>fractures do not necessarily preclude vaginal delivery, </a:t>
            </a:r>
            <a:r>
              <a:rPr lang="en-US" sz="2400" dirty="0" smtClean="0"/>
              <a:t>unless</a:t>
            </a:r>
          </a:p>
          <a:p>
            <a:r>
              <a:rPr lang="en-US" sz="2400" dirty="0" smtClean="0"/>
              <a:t>displacement </a:t>
            </a:r>
            <a:r>
              <a:rPr lang="en-US" sz="2400" dirty="0"/>
              <a:t>obstructs fetal descent</a:t>
            </a:r>
          </a:p>
        </p:txBody>
      </p:sp>
    </p:spTree>
    <p:extLst>
      <p:ext uri="{BB962C8B-B14F-4D97-AF65-F5344CB8AC3E}">
        <p14:creationId xmlns:p14="http://schemas.microsoft.com/office/powerpoint/2010/main" val="1840934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524000"/>
            <a:ext cx="10403425" cy="4893647"/>
          </a:xfrm>
          <a:prstGeom prst="rect">
            <a:avLst/>
          </a:prstGeom>
          <a:noFill/>
        </p:spPr>
        <p:txBody>
          <a:bodyPr wrap="none" rtlCol="0">
            <a:spAutoFit/>
          </a:bodyPr>
          <a:lstStyle/>
          <a:p>
            <a:r>
              <a:rPr lang="en-US" sz="2400" dirty="0"/>
              <a:t> </a:t>
            </a:r>
            <a:endParaRPr lang="en-US" sz="2400" dirty="0" smtClean="0"/>
          </a:p>
          <a:p>
            <a:r>
              <a:rPr lang="en-US" sz="2400" dirty="0" smtClean="0"/>
              <a:t>Potential </a:t>
            </a:r>
            <a:r>
              <a:rPr lang="en-US" sz="2400" dirty="0"/>
              <a:t>consequences of major trauma during pregnancy include:</a:t>
            </a:r>
          </a:p>
          <a:p>
            <a:endParaRPr lang="en-US" sz="2400" dirty="0"/>
          </a:p>
          <a:p>
            <a:pPr marL="342900" indent="-342900">
              <a:buFont typeface="Wingdings" panose="05000000000000000000" pitchFamily="2" charset="2"/>
              <a:buChar char="Ø"/>
            </a:pPr>
            <a:r>
              <a:rPr lang="en-US" sz="2400" dirty="0" smtClean="0"/>
              <a:t>Maternal </a:t>
            </a:r>
            <a:r>
              <a:rPr lang="en-US" sz="2400" dirty="0"/>
              <a:t>injury or </a:t>
            </a:r>
            <a:r>
              <a:rPr lang="en-US" sz="2400" dirty="0" smtClean="0"/>
              <a:t>death</a:t>
            </a:r>
          </a:p>
          <a:p>
            <a:pPr marL="342900" indent="-342900">
              <a:buFont typeface="Wingdings" panose="05000000000000000000" pitchFamily="2" charset="2"/>
              <a:buChar char="Ø"/>
            </a:pPr>
            <a:r>
              <a:rPr lang="en-US" sz="2400" dirty="0" smtClean="0"/>
              <a:t>Fetal </a:t>
            </a:r>
            <a:r>
              <a:rPr lang="en-US" sz="2400" dirty="0"/>
              <a:t>injury or </a:t>
            </a:r>
            <a:r>
              <a:rPr lang="en-US" sz="2400" dirty="0" smtClean="0"/>
              <a:t>death</a:t>
            </a:r>
          </a:p>
          <a:p>
            <a:pPr marL="342900" indent="-342900">
              <a:buFont typeface="Wingdings" panose="05000000000000000000" pitchFamily="2" charset="2"/>
              <a:buChar char="Ø"/>
            </a:pPr>
            <a:r>
              <a:rPr lang="en-US" sz="2400" dirty="0" smtClean="0"/>
              <a:t>Pregnancy </a:t>
            </a:r>
            <a:r>
              <a:rPr lang="en-US" sz="2400" dirty="0"/>
              <a:t>complications: abruption, preterm delivery, premature </a:t>
            </a:r>
            <a:r>
              <a:rPr lang="en-US" sz="2400" dirty="0" smtClean="0"/>
              <a:t>rupture</a:t>
            </a:r>
          </a:p>
          <a:p>
            <a:r>
              <a:rPr lang="en-US" sz="2400" dirty="0" smtClean="0"/>
              <a:t>of membranes</a:t>
            </a:r>
          </a:p>
          <a:p>
            <a:pPr marL="342900" indent="-342900">
              <a:buFont typeface="Wingdings" panose="05000000000000000000" pitchFamily="2" charset="2"/>
              <a:buChar char="Ø"/>
            </a:pPr>
            <a:r>
              <a:rPr lang="en-US" sz="2400" dirty="0" smtClean="0"/>
              <a:t>Any </a:t>
            </a:r>
            <a:r>
              <a:rPr lang="en-US" sz="2400" dirty="0"/>
              <a:t>of the complications of major trauma in the </a:t>
            </a:r>
            <a:r>
              <a:rPr lang="en-US" sz="2400" dirty="0" err="1"/>
              <a:t>nonpregnant</a:t>
            </a:r>
            <a:r>
              <a:rPr lang="en-US" sz="2400" dirty="0"/>
              <a:t> woman</a:t>
            </a:r>
          </a:p>
          <a:p>
            <a:endParaRPr lang="en-US" sz="2400" dirty="0" smtClean="0"/>
          </a:p>
          <a:p>
            <a:pPr marL="342900" indent="-342900">
              <a:buFont typeface="Wingdings" panose="05000000000000000000" pitchFamily="2" charset="2"/>
              <a:buChar char="q"/>
            </a:pPr>
            <a:r>
              <a:rPr lang="en-US" sz="2400" dirty="0" smtClean="0"/>
              <a:t>Maternal </a:t>
            </a:r>
            <a:r>
              <a:rPr lang="en-US" sz="2400" dirty="0"/>
              <a:t>mortality as a result of trauma is not increased by pregnancy, </a:t>
            </a:r>
          </a:p>
          <a:p>
            <a:pPr marL="342900" indent="-342900">
              <a:buFont typeface="Wingdings" panose="05000000000000000000" pitchFamily="2" charset="2"/>
              <a:buChar char="q"/>
            </a:pPr>
            <a:endParaRPr lang="en-US" sz="2400" dirty="0" smtClean="0"/>
          </a:p>
          <a:p>
            <a:pPr marL="342900" indent="-342900">
              <a:buFont typeface="Wingdings" panose="05000000000000000000" pitchFamily="2" charset="2"/>
              <a:buChar char="q"/>
            </a:pPr>
            <a:r>
              <a:rPr lang="en-US" sz="2400" dirty="0" smtClean="0"/>
              <a:t>Mortality is less compared </a:t>
            </a:r>
            <a:r>
              <a:rPr lang="en-US" sz="2400" dirty="0"/>
              <a:t>to </a:t>
            </a:r>
            <a:r>
              <a:rPr lang="en-US" sz="2400" dirty="0" smtClean="0"/>
              <a:t>non pregnant </a:t>
            </a:r>
            <a:r>
              <a:rPr lang="en-US" sz="2400" dirty="0"/>
              <a:t>women of </a:t>
            </a:r>
            <a:r>
              <a:rPr lang="en-US" sz="2400" dirty="0" smtClean="0"/>
              <a:t>similar </a:t>
            </a:r>
            <a:r>
              <a:rPr lang="en-US" sz="2400" dirty="0"/>
              <a:t>age </a:t>
            </a:r>
            <a:r>
              <a:rPr lang="en-US" sz="2400" dirty="0" smtClean="0"/>
              <a:t>with</a:t>
            </a:r>
          </a:p>
          <a:p>
            <a:r>
              <a:rPr lang="en-US" sz="2400" dirty="0" smtClean="0"/>
              <a:t>equivalent injuries</a:t>
            </a:r>
            <a:endParaRPr lang="en-US" sz="2400" dirty="0"/>
          </a:p>
        </p:txBody>
      </p:sp>
      <p:sp>
        <p:nvSpPr>
          <p:cNvPr id="6" name="TextBox 5"/>
          <p:cNvSpPr txBox="1"/>
          <p:nvPr/>
        </p:nvSpPr>
        <p:spPr>
          <a:xfrm>
            <a:off x="571500" y="533400"/>
            <a:ext cx="1757212" cy="461665"/>
          </a:xfrm>
          <a:prstGeom prst="rect">
            <a:avLst/>
          </a:prstGeom>
          <a:noFill/>
        </p:spPr>
        <p:txBody>
          <a:bodyPr wrap="none" rtlCol="0">
            <a:spAutoFit/>
          </a:bodyPr>
          <a:lstStyle/>
          <a:p>
            <a:r>
              <a:rPr lang="en-US" sz="2400" b="1" dirty="0"/>
              <a:t>OUTCOME</a:t>
            </a:r>
            <a:endParaRPr lang="en-US" sz="2400" dirty="0">
              <a:solidFill>
                <a:srgbClr val="FF0000"/>
              </a:solidFill>
            </a:endParaRPr>
          </a:p>
        </p:txBody>
      </p:sp>
    </p:spTree>
    <p:extLst>
      <p:ext uri="{BB962C8B-B14F-4D97-AF65-F5344CB8AC3E}">
        <p14:creationId xmlns:p14="http://schemas.microsoft.com/office/powerpoint/2010/main" val="25615895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185214" cy="461665"/>
          </a:xfrm>
          <a:prstGeom prst="rect">
            <a:avLst/>
          </a:prstGeom>
          <a:noFill/>
          <a:ln w="12700">
            <a:noFill/>
            <a:miter lim="800000"/>
            <a:headEnd/>
            <a:tailEnd/>
          </a:ln>
          <a:effectLst/>
        </p:spPr>
        <p:txBody>
          <a:bodyPr wrap="none">
            <a:spAutoFit/>
          </a:bodyPr>
          <a:lstStyle/>
          <a:p>
            <a:r>
              <a:rPr lang="en-US" sz="2400" b="1" dirty="0">
                <a:solidFill>
                  <a:srgbClr val="FFC000"/>
                </a:solidFill>
              </a:rPr>
              <a:t>PREVENTION</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524000"/>
            <a:ext cx="7085594" cy="1200329"/>
          </a:xfrm>
          <a:prstGeom prst="rect">
            <a:avLst/>
          </a:prstGeom>
          <a:noFill/>
        </p:spPr>
        <p:txBody>
          <a:bodyPr wrap="none" rtlCol="0">
            <a:spAutoFit/>
          </a:bodyPr>
          <a:lstStyle/>
          <a:p>
            <a:r>
              <a:rPr lang="en-US" sz="2400" dirty="0"/>
              <a:t> </a:t>
            </a:r>
            <a:r>
              <a:rPr lang="en-US" sz="2400" dirty="0" smtClean="0"/>
              <a:t>Prenatal </a:t>
            </a:r>
            <a:r>
              <a:rPr lang="en-US" sz="2400" dirty="0"/>
              <a:t>care should incorporate education </a:t>
            </a:r>
            <a:r>
              <a:rPr lang="en-US" sz="2400" dirty="0" smtClean="0"/>
              <a:t>about:</a:t>
            </a:r>
          </a:p>
          <a:p>
            <a:endParaRPr lang="en-US" sz="2400" dirty="0" smtClean="0"/>
          </a:p>
          <a:p>
            <a:pPr marL="342900" indent="-342900">
              <a:buFont typeface="Wingdings" panose="05000000000000000000" pitchFamily="2" charset="2"/>
              <a:buChar char="q"/>
            </a:pPr>
            <a:r>
              <a:rPr lang="en-US" sz="2400" dirty="0" smtClean="0"/>
              <a:t>Correct </a:t>
            </a:r>
            <a:r>
              <a:rPr lang="en-US" sz="2400" dirty="0"/>
              <a:t>seat belt </a:t>
            </a:r>
            <a:r>
              <a:rPr lang="en-US" sz="2400" dirty="0" smtClean="0"/>
              <a:t>use in </a:t>
            </a:r>
            <a:r>
              <a:rPr lang="en-US" sz="2400" dirty="0"/>
              <a:t>pregnancy </a:t>
            </a:r>
          </a:p>
        </p:txBody>
      </p:sp>
      <p:pic>
        <p:nvPicPr>
          <p:cNvPr id="2050" name="Picture 2" descr="C:\Users\afayed\Dropbox\Trauma and Critical Care Conference\Seat Belt in Pregnancy.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8312" y="2924175"/>
            <a:ext cx="7424552" cy="3171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5365"/>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185214" cy="461665"/>
          </a:xfrm>
          <a:prstGeom prst="rect">
            <a:avLst/>
          </a:prstGeom>
          <a:noFill/>
          <a:ln w="12700">
            <a:noFill/>
            <a:miter lim="800000"/>
            <a:headEnd/>
            <a:tailEnd/>
          </a:ln>
          <a:effectLst/>
        </p:spPr>
        <p:txBody>
          <a:bodyPr wrap="none">
            <a:spAutoFit/>
          </a:bodyPr>
          <a:lstStyle/>
          <a:p>
            <a:r>
              <a:rPr lang="en-US" sz="2400" b="1" dirty="0">
                <a:solidFill>
                  <a:srgbClr val="FFC000"/>
                </a:solidFill>
              </a:rPr>
              <a:t>PREVENTION</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524000"/>
            <a:ext cx="7241085" cy="1200329"/>
          </a:xfrm>
          <a:prstGeom prst="rect">
            <a:avLst/>
          </a:prstGeom>
          <a:noFill/>
        </p:spPr>
        <p:txBody>
          <a:bodyPr wrap="none" rtlCol="0">
            <a:spAutoFit/>
          </a:bodyPr>
          <a:lstStyle/>
          <a:p>
            <a:r>
              <a:rPr lang="en-US" sz="2400" dirty="0"/>
              <a:t> </a:t>
            </a:r>
            <a:r>
              <a:rPr lang="en-US" sz="2400" dirty="0" smtClean="0"/>
              <a:t>Prenatal </a:t>
            </a:r>
            <a:r>
              <a:rPr lang="en-US" sz="2400" dirty="0"/>
              <a:t>care should incorporate education </a:t>
            </a:r>
            <a:r>
              <a:rPr lang="en-US" sz="2400" dirty="0" smtClean="0"/>
              <a:t>about:</a:t>
            </a:r>
          </a:p>
          <a:p>
            <a:endParaRPr lang="en-US" sz="2400" dirty="0" smtClean="0"/>
          </a:p>
          <a:p>
            <a:pPr marL="342900" indent="-342900">
              <a:buFont typeface="Wingdings" panose="05000000000000000000" pitchFamily="2" charset="2"/>
              <a:buChar char="q"/>
            </a:pPr>
            <a:r>
              <a:rPr lang="en-US" sz="2400" dirty="0" smtClean="0"/>
              <a:t>Evaluation </a:t>
            </a:r>
            <a:r>
              <a:rPr lang="en-US" sz="2400" dirty="0"/>
              <a:t>for the presence of domestic </a:t>
            </a:r>
            <a:r>
              <a:rPr lang="en-US" sz="2400" dirty="0" smtClean="0"/>
              <a:t>violence </a:t>
            </a:r>
            <a:endParaRPr lang="en-US" sz="2400" dirty="0"/>
          </a:p>
        </p:txBody>
      </p:sp>
      <p:pic>
        <p:nvPicPr>
          <p:cNvPr id="307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5553" y="2819400"/>
            <a:ext cx="6669326" cy="2784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24700" y="2819400"/>
            <a:ext cx="2857500" cy="2784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843253"/>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791" name="Text Box 7"/>
          <p:cNvSpPr txBox="1">
            <a:spLocks noChangeArrowheads="1"/>
          </p:cNvSpPr>
          <p:nvPr/>
        </p:nvSpPr>
        <p:spPr bwMode="auto">
          <a:xfrm>
            <a:off x="225278" y="533400"/>
            <a:ext cx="2185214" cy="461665"/>
          </a:xfrm>
          <a:prstGeom prst="rect">
            <a:avLst/>
          </a:prstGeom>
          <a:noFill/>
          <a:ln w="12700">
            <a:noFill/>
            <a:miter lim="800000"/>
            <a:headEnd/>
            <a:tailEnd/>
          </a:ln>
          <a:effectLst/>
        </p:spPr>
        <p:txBody>
          <a:bodyPr wrap="none">
            <a:spAutoFit/>
          </a:bodyPr>
          <a:lstStyle/>
          <a:p>
            <a:r>
              <a:rPr lang="en-US" sz="2400" b="1" dirty="0">
                <a:solidFill>
                  <a:srgbClr val="FFC000"/>
                </a:solidFill>
              </a:rPr>
              <a:t>PREVENTION</a:t>
            </a:r>
          </a:p>
        </p:txBody>
      </p:sp>
      <p:sp>
        <p:nvSpPr>
          <p:cNvPr id="2" name="Rectangle 1"/>
          <p:cNvSpPr/>
          <p:nvPr/>
        </p:nvSpPr>
        <p:spPr>
          <a:xfrm>
            <a:off x="2571750" y="-29857035"/>
            <a:ext cx="5143500" cy="3416320"/>
          </a:xfrm>
          <a:prstGeom prst="rect">
            <a:avLst/>
          </a:prstGeom>
        </p:spPr>
        <p:txBody>
          <a:bodyPr>
            <a:spAutoFit/>
          </a:bodyPr>
          <a:lstStyle/>
          <a:p>
            <a:r>
              <a:rPr lang="en-US" sz="2400" dirty="0"/>
              <a:t>Pregnancy appears to increase the risk of falling, possibly because of increased joint laxity, weight gain, a change in the center of gravity, and other anatomical changes. Alterations in sway responses to perturbations have been reported in the third trimester in healthy women with uncomplicated pregnancies [</a:t>
            </a:r>
            <a:r>
              <a:rPr lang="en-US" sz="2400" u="sng" dirty="0">
                <a:hlinkClick r:id="rId3"/>
              </a:rPr>
              <a:t>9</a:t>
            </a:r>
            <a:r>
              <a:rPr lang="en-US" sz="2400" dirty="0"/>
              <a:t>].</a:t>
            </a:r>
          </a:p>
        </p:txBody>
      </p:sp>
      <p:sp>
        <p:nvSpPr>
          <p:cNvPr id="3" name="Rectangle 2"/>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4" name="Rectangle 3"/>
          <p:cNvSpPr/>
          <p:nvPr/>
        </p:nvSpPr>
        <p:spPr>
          <a:xfrm>
            <a:off x="2571750" y="-77131515"/>
            <a:ext cx="5143500" cy="8956298"/>
          </a:xfrm>
          <a:prstGeom prst="rect">
            <a:avLst/>
          </a:prstGeom>
        </p:spPr>
        <p:txBody>
          <a:bodyPr>
            <a:spAutoFit/>
          </a:bodyPr>
          <a:lstStyle/>
          <a:p>
            <a:r>
              <a:rPr lang="en-US" sz="2400" b="1" dirty="0"/>
              <a:t>Cardiopulmonary resuscitation</a:t>
            </a:r>
            <a:r>
              <a:rPr lang="en-US" sz="2400" dirty="0"/>
              <a:t> — External chest compression is more difficult during pregnancy because of reduced chest compliance in pregnant women [</a:t>
            </a:r>
            <a:r>
              <a:rPr lang="en-US" sz="2400" u="sng" dirty="0">
                <a:hlinkClick r:id="rId4"/>
              </a:rPr>
              <a:t>11</a:t>
            </a:r>
            <a:r>
              <a:rPr lang="en-US" sz="2400" dirty="0"/>
              <a:t>]. External chest compression for cardiac arrest may not be effective in the late second and third trimesters because </a:t>
            </a:r>
            <a:r>
              <a:rPr lang="en-US" sz="2400" dirty="0" err="1"/>
              <a:t>aortocaval</a:t>
            </a:r>
            <a:r>
              <a:rPr lang="en-US" sz="2400" dirty="0"/>
              <a:t> compression in the supine position significantly reduces cardiac output (see above) [</a:t>
            </a:r>
            <a:r>
              <a:rPr lang="en-US" sz="2400" u="sng" dirty="0">
                <a:hlinkClick r:id="rId5"/>
              </a:rPr>
              <a:t>12</a:t>
            </a:r>
            <a:r>
              <a:rPr lang="en-US" sz="2400" dirty="0"/>
              <a:t>]. In some instances, emptying the uterus by performing a cesarean delivery is required to perform effective cardiopulmonary resuscitation and save the mother's life [</a:t>
            </a:r>
            <a:r>
              <a:rPr lang="en-US" sz="2400" u="sng" dirty="0">
                <a:hlinkClick r:id="rId6"/>
              </a:rPr>
              <a:t>13</a:t>
            </a:r>
            <a:r>
              <a:rPr lang="en-US" sz="2400" dirty="0"/>
              <a:t>]. Several studies have suggested that the best fetal and maternal outcomes are achieved if a cesarean delivery is performed within four to five minutes of a cardiac arrest if maternal resuscitation has not been successful [</a:t>
            </a:r>
            <a:r>
              <a:rPr lang="en-US" sz="2400" u="sng" dirty="0">
                <a:hlinkClick r:id="rId7"/>
              </a:rPr>
              <a:t>12-15</a:t>
            </a:r>
            <a:r>
              <a:rPr lang="en-US" sz="2400" dirty="0"/>
              <a:t>]</a:t>
            </a:r>
          </a:p>
        </p:txBody>
      </p:sp>
      <p:sp>
        <p:nvSpPr>
          <p:cNvPr id="5" name="TextBox 4"/>
          <p:cNvSpPr txBox="1"/>
          <p:nvPr/>
        </p:nvSpPr>
        <p:spPr>
          <a:xfrm>
            <a:off x="145553" y="1524000"/>
            <a:ext cx="3973845" cy="1200329"/>
          </a:xfrm>
          <a:prstGeom prst="rect">
            <a:avLst/>
          </a:prstGeom>
          <a:noFill/>
        </p:spPr>
        <p:txBody>
          <a:bodyPr wrap="none" rtlCol="0">
            <a:spAutoFit/>
          </a:bodyPr>
          <a:lstStyle/>
          <a:p>
            <a:r>
              <a:rPr lang="en-US" sz="2400" dirty="0"/>
              <a:t> </a:t>
            </a:r>
            <a:endParaRPr lang="en-US" sz="2400" dirty="0" smtClean="0"/>
          </a:p>
          <a:p>
            <a:endParaRPr lang="en-US" sz="2400" dirty="0" smtClean="0"/>
          </a:p>
          <a:p>
            <a:pPr marL="342900" indent="-342900">
              <a:buFont typeface="Wingdings" panose="05000000000000000000" pitchFamily="2" charset="2"/>
              <a:buChar char="q"/>
            </a:pPr>
            <a:r>
              <a:rPr lang="en-US" sz="2400" dirty="0" smtClean="0"/>
              <a:t>Drugs and Alcohol Abuse</a:t>
            </a:r>
            <a:endParaRPr lang="en-US" sz="2400" dirty="0"/>
          </a:p>
        </p:txBody>
      </p:sp>
      <p:pic>
        <p:nvPicPr>
          <p:cNvPr id="409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5900" y="3048000"/>
            <a:ext cx="4762500" cy="3171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Users\afayed\Dropbox\Photos\Amazing Photos\4159-934x.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6700" y="2977486"/>
            <a:ext cx="4674206" cy="3332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370546"/>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2227" name="Text Box 3"/>
          <p:cNvSpPr txBox="1">
            <a:spLocks noChangeArrowheads="1"/>
          </p:cNvSpPr>
          <p:nvPr/>
        </p:nvSpPr>
        <p:spPr bwMode="auto">
          <a:xfrm>
            <a:off x="860425" y="2249488"/>
            <a:ext cx="184150" cy="457200"/>
          </a:xfrm>
          <a:prstGeom prst="rect">
            <a:avLst/>
          </a:prstGeom>
          <a:noFill/>
          <a:ln w="12700">
            <a:noFill/>
            <a:miter lim="800000"/>
            <a:headEnd/>
            <a:tailEnd/>
          </a:ln>
          <a:effectLst/>
        </p:spPr>
        <p:txBody>
          <a:bodyPr wrap="none">
            <a:spAutoFit/>
          </a:bodyPr>
          <a:lstStyle/>
          <a:p>
            <a:endParaRPr lang="en-US" sz="2400"/>
          </a:p>
        </p:txBody>
      </p:sp>
      <p:sp>
        <p:nvSpPr>
          <p:cNvPr id="1332228" name="Text Box 4"/>
          <p:cNvSpPr txBox="1">
            <a:spLocks noChangeArrowheads="1"/>
          </p:cNvSpPr>
          <p:nvPr/>
        </p:nvSpPr>
        <p:spPr bwMode="auto">
          <a:xfrm>
            <a:off x="860425" y="2706688"/>
            <a:ext cx="184150" cy="457200"/>
          </a:xfrm>
          <a:prstGeom prst="rect">
            <a:avLst/>
          </a:prstGeom>
          <a:noFill/>
          <a:ln w="12700">
            <a:noFill/>
            <a:miter lim="800000"/>
            <a:headEnd/>
            <a:tailEnd/>
          </a:ln>
          <a:effectLst/>
        </p:spPr>
        <p:txBody>
          <a:bodyPr wrap="none">
            <a:spAutoFit/>
          </a:bodyPr>
          <a:lstStyle/>
          <a:p>
            <a:endParaRPr lang="en-US" sz="2400"/>
          </a:p>
        </p:txBody>
      </p:sp>
      <p:sp>
        <p:nvSpPr>
          <p:cNvPr id="1332229" name="Text Box 5"/>
          <p:cNvSpPr txBox="1">
            <a:spLocks noChangeArrowheads="1"/>
          </p:cNvSpPr>
          <p:nvPr/>
        </p:nvSpPr>
        <p:spPr bwMode="auto">
          <a:xfrm>
            <a:off x="784225" y="2325688"/>
            <a:ext cx="184150" cy="457200"/>
          </a:xfrm>
          <a:prstGeom prst="rect">
            <a:avLst/>
          </a:prstGeom>
          <a:noFill/>
          <a:ln w="12700">
            <a:noFill/>
            <a:miter lim="800000"/>
            <a:headEnd/>
            <a:tailEnd/>
          </a:ln>
          <a:effectLst/>
        </p:spPr>
        <p:txBody>
          <a:bodyPr wrap="none">
            <a:spAutoFit/>
          </a:bodyPr>
          <a:lstStyle/>
          <a:p>
            <a:endParaRPr lang="en-US" sz="2400"/>
          </a:p>
        </p:txBody>
      </p:sp>
      <p:sp>
        <p:nvSpPr>
          <p:cNvPr id="1332230" name="Text Box 6"/>
          <p:cNvSpPr txBox="1">
            <a:spLocks noChangeArrowheads="1"/>
          </p:cNvSpPr>
          <p:nvPr/>
        </p:nvSpPr>
        <p:spPr bwMode="auto">
          <a:xfrm>
            <a:off x="860425" y="2432050"/>
            <a:ext cx="184150" cy="701675"/>
          </a:xfrm>
          <a:prstGeom prst="rect">
            <a:avLst/>
          </a:prstGeom>
          <a:noFill/>
          <a:ln w="12700">
            <a:noFill/>
            <a:miter lim="800000"/>
            <a:headEnd/>
            <a:tailEnd/>
          </a:ln>
          <a:effectLst/>
        </p:spPr>
        <p:txBody>
          <a:bodyPr wrap="none">
            <a:spAutoFit/>
          </a:bodyPr>
          <a:lstStyle/>
          <a:p>
            <a:endParaRPr lang="en-US" sz="4000"/>
          </a:p>
        </p:txBody>
      </p:sp>
      <p:sp>
        <p:nvSpPr>
          <p:cNvPr id="1332231" name="Text Box 7"/>
          <p:cNvSpPr txBox="1">
            <a:spLocks noChangeArrowheads="1"/>
          </p:cNvSpPr>
          <p:nvPr/>
        </p:nvSpPr>
        <p:spPr bwMode="auto">
          <a:xfrm>
            <a:off x="631825" y="2432050"/>
            <a:ext cx="184150" cy="701675"/>
          </a:xfrm>
          <a:prstGeom prst="rect">
            <a:avLst/>
          </a:prstGeom>
          <a:noFill/>
          <a:ln w="12700">
            <a:noFill/>
            <a:miter lim="800000"/>
            <a:headEnd/>
            <a:tailEnd/>
          </a:ln>
          <a:effectLst/>
        </p:spPr>
        <p:txBody>
          <a:bodyPr wrap="none">
            <a:spAutoFit/>
          </a:bodyPr>
          <a:lstStyle/>
          <a:p>
            <a:endParaRPr lang="en-US" sz="4000"/>
          </a:p>
        </p:txBody>
      </p:sp>
      <p:sp>
        <p:nvSpPr>
          <p:cNvPr id="1332232" name="Text Box 8"/>
          <p:cNvSpPr txBox="1">
            <a:spLocks noChangeArrowheads="1"/>
          </p:cNvSpPr>
          <p:nvPr/>
        </p:nvSpPr>
        <p:spPr bwMode="auto">
          <a:xfrm>
            <a:off x="631825" y="2355850"/>
            <a:ext cx="184150" cy="701675"/>
          </a:xfrm>
          <a:prstGeom prst="rect">
            <a:avLst/>
          </a:prstGeom>
          <a:noFill/>
          <a:ln w="12700">
            <a:noFill/>
            <a:miter lim="800000"/>
            <a:headEnd/>
            <a:tailEnd/>
          </a:ln>
          <a:effectLst/>
        </p:spPr>
        <p:txBody>
          <a:bodyPr wrap="none">
            <a:spAutoFit/>
          </a:bodyPr>
          <a:lstStyle/>
          <a:p>
            <a:endParaRPr lang="en-US" sz="4000"/>
          </a:p>
        </p:txBody>
      </p:sp>
      <p:sp>
        <p:nvSpPr>
          <p:cNvPr id="1332233" name="Text Box 9"/>
          <p:cNvSpPr txBox="1">
            <a:spLocks noChangeArrowheads="1"/>
          </p:cNvSpPr>
          <p:nvPr/>
        </p:nvSpPr>
        <p:spPr bwMode="auto">
          <a:xfrm>
            <a:off x="1089025" y="2508250"/>
            <a:ext cx="184150" cy="701675"/>
          </a:xfrm>
          <a:prstGeom prst="rect">
            <a:avLst/>
          </a:prstGeom>
          <a:noFill/>
          <a:ln w="12700">
            <a:noFill/>
            <a:miter lim="800000"/>
            <a:headEnd/>
            <a:tailEnd/>
          </a:ln>
          <a:effectLst/>
        </p:spPr>
        <p:txBody>
          <a:bodyPr wrap="none">
            <a:spAutoFit/>
          </a:bodyPr>
          <a:lstStyle/>
          <a:p>
            <a:endParaRPr lang="en-US" sz="4000"/>
          </a:p>
        </p:txBody>
      </p:sp>
      <p:sp>
        <p:nvSpPr>
          <p:cNvPr id="1332237" name="Text Box 13"/>
          <p:cNvSpPr txBox="1">
            <a:spLocks noChangeArrowheads="1"/>
          </p:cNvSpPr>
          <p:nvPr/>
        </p:nvSpPr>
        <p:spPr bwMode="auto">
          <a:xfrm>
            <a:off x="2095500" y="2482850"/>
            <a:ext cx="6078538" cy="1555750"/>
          </a:xfrm>
          <a:prstGeom prst="rect">
            <a:avLst/>
          </a:prstGeom>
          <a:noFill/>
          <a:ln w="12700">
            <a:noFill/>
            <a:miter lim="800000"/>
            <a:headEnd/>
            <a:tailEnd/>
          </a:ln>
          <a:effectLst/>
        </p:spPr>
        <p:txBody>
          <a:bodyPr wrap="none">
            <a:spAutoFit/>
          </a:bodyPr>
          <a:lstStyle/>
          <a:p>
            <a:r>
              <a:rPr lang="en-US" dirty="0">
                <a:solidFill>
                  <a:srgbClr val="FF3300"/>
                </a:solidFill>
              </a:rPr>
              <a:t>Thank You</a:t>
            </a:r>
          </a:p>
        </p:txBody>
      </p:sp>
    </p:spTree>
    <p:extLst>
      <p:ext uri="{BB962C8B-B14F-4D97-AF65-F5344CB8AC3E}">
        <p14:creationId xmlns:p14="http://schemas.microsoft.com/office/powerpoint/2010/main" val="267731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nodeType="clickEffect">
                                  <p:stCondLst>
                                    <p:cond delay="0"/>
                                  </p:stCondLst>
                                  <p:iterate type="lt">
                                    <p:tmPct val="50000"/>
                                  </p:iterate>
                                  <p:childTnLst>
                                    <p:set>
                                      <p:cBhvr>
                                        <p:cTn id="6" dur="1" fill="hold">
                                          <p:stCondLst>
                                            <p:cond delay="0"/>
                                          </p:stCondLst>
                                        </p:cTn>
                                        <p:tgtEl>
                                          <p:spTgt spid="1332237">
                                            <p:txEl>
                                              <p:pRg st="0" end="0"/>
                                            </p:txEl>
                                          </p:spTgt>
                                        </p:tgtEl>
                                        <p:attrNameLst>
                                          <p:attrName>style.visibility</p:attrName>
                                        </p:attrNameLst>
                                      </p:cBhvr>
                                      <p:to>
                                        <p:strVal val="visible"/>
                                      </p:to>
                                    </p:set>
                                    <p:set>
                                      <p:cBhvr>
                                        <p:cTn id="7" dur="455" fill="hold">
                                          <p:stCondLst>
                                            <p:cond delay="0"/>
                                          </p:stCondLst>
                                        </p:cTn>
                                        <p:tgtEl>
                                          <p:spTgt spid="1332237">
                                            <p:txEl>
                                              <p:pRg st="0" end="0"/>
                                            </p:txEl>
                                          </p:spTgt>
                                        </p:tgtEl>
                                        <p:attrNameLst>
                                          <p:attrName>style.rotation</p:attrName>
                                        </p:attrNameLst>
                                      </p:cBhvr>
                                      <p:to>
                                        <p:strVal val="-45.0"/>
                                      </p:to>
                                    </p:set>
                                    <p:anim calcmode="lin" valueType="num">
                                      <p:cBhvr>
                                        <p:cTn id="8" dur="455" fill="hold">
                                          <p:stCondLst>
                                            <p:cond delay="455"/>
                                          </p:stCondLst>
                                        </p:cTn>
                                        <p:tgtEl>
                                          <p:spTgt spid="1332237">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332237">
                                            <p:txEl>
                                              <p:pRg st="0" end="0"/>
                                            </p:txEl>
                                          </p:spTgt>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332237">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332237">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dbllines">
  <a:themeElements>
    <a:clrScheme name="">
      <a:dk1>
        <a:srgbClr val="474747"/>
      </a:dk1>
      <a:lt1>
        <a:srgbClr val="FFFFFF"/>
      </a:lt1>
      <a:dk2>
        <a:srgbClr val="021860"/>
      </a:dk2>
      <a:lt2>
        <a:srgbClr val="FAFD00"/>
      </a:lt2>
      <a:accent1>
        <a:srgbClr val="DC0081"/>
      </a:accent1>
      <a:accent2>
        <a:srgbClr val="FAFD00"/>
      </a:accent2>
      <a:accent3>
        <a:srgbClr val="AAABB6"/>
      </a:accent3>
      <a:accent4>
        <a:srgbClr val="DADADA"/>
      </a:accent4>
      <a:accent5>
        <a:srgbClr val="EBAAC1"/>
      </a:accent5>
      <a:accent6>
        <a:srgbClr val="E3E500"/>
      </a:accent6>
      <a:hlink>
        <a:srgbClr val="FE9B03"/>
      </a:hlink>
      <a:folHlink>
        <a:srgbClr val="D989B8"/>
      </a:folHlink>
    </a:clrScheme>
    <a:fontScheme name="1_dbllines">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9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9600" b="0" i="0" u="none" strike="noStrike" cap="none" normalizeH="0" baseline="0" smtClean="0">
            <a:ln>
              <a:noFill/>
            </a:ln>
            <a:solidFill>
              <a:schemeClr val="tx1"/>
            </a:solidFill>
            <a:effectLst/>
            <a:latin typeface="Arial" charset="0"/>
          </a:defRPr>
        </a:defPPr>
      </a:lstStyle>
    </a:lnDef>
  </a:objectDefaults>
  <a:extraClrSchemeLst>
    <a:extraClrScheme>
      <a:clrScheme name="1_dbllin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bllin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bllin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bllin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bllin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bllin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bllin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bllines">
  <a:themeElements>
    <a:clrScheme name="">
      <a:dk1>
        <a:srgbClr val="474747"/>
      </a:dk1>
      <a:lt1>
        <a:srgbClr val="FFFFFF"/>
      </a:lt1>
      <a:dk2>
        <a:srgbClr val="021860"/>
      </a:dk2>
      <a:lt2>
        <a:srgbClr val="FAFD00"/>
      </a:lt2>
      <a:accent1>
        <a:srgbClr val="DC0081"/>
      </a:accent1>
      <a:accent2>
        <a:srgbClr val="FAFD00"/>
      </a:accent2>
      <a:accent3>
        <a:srgbClr val="AAABB6"/>
      </a:accent3>
      <a:accent4>
        <a:srgbClr val="DADADA"/>
      </a:accent4>
      <a:accent5>
        <a:srgbClr val="EBAAC1"/>
      </a:accent5>
      <a:accent6>
        <a:srgbClr val="E3E500"/>
      </a:accent6>
      <a:hlink>
        <a:srgbClr val="FE9B03"/>
      </a:hlink>
      <a:folHlink>
        <a:srgbClr val="D989B8"/>
      </a:folHlink>
    </a:clrScheme>
    <a:fontScheme name="dbllines">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9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9600" b="0" i="0" u="none" strike="noStrike" cap="none" normalizeH="0" baseline="0" smtClean="0">
            <a:ln>
              <a:noFill/>
            </a:ln>
            <a:solidFill>
              <a:schemeClr val="tx1"/>
            </a:solidFill>
            <a:effectLst/>
            <a:latin typeface="Arial" charset="0"/>
          </a:defRPr>
        </a:defPPr>
      </a:lstStyle>
    </a:lnDef>
  </a:objectDefaults>
  <a:extraClrSchemeLst>
    <a:extraClrScheme>
      <a:clrScheme name="dblline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blline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blline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blline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bllin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bllin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bllin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19591</TotalTime>
  <Pages>73</Pages>
  <Words>5520</Words>
  <Application>Microsoft Office PowerPoint</Application>
  <PresentationFormat>35mm Slides</PresentationFormat>
  <Paragraphs>772</Paragraphs>
  <Slides>62</Slides>
  <Notes>58</Notes>
  <HiddenSlides>0</HiddenSlides>
  <MMClips>0</MMClips>
  <ScaleCrop>false</ScaleCrop>
  <HeadingPairs>
    <vt:vector size="4" baseType="variant">
      <vt:variant>
        <vt:lpstr>Theme</vt:lpstr>
      </vt:variant>
      <vt:variant>
        <vt:i4>2</vt:i4>
      </vt:variant>
      <vt:variant>
        <vt:lpstr>Slide Titles</vt:lpstr>
      </vt:variant>
      <vt:variant>
        <vt:i4>62</vt:i4>
      </vt:variant>
    </vt:vector>
  </HeadingPairs>
  <TitlesOfParts>
    <vt:vector size="64" baseType="lpstr">
      <vt:lpstr>1_dbllines</vt:lpstr>
      <vt:lpstr>dbllines</vt:lpstr>
      <vt:lpstr>Trauma to the Gravid Uterus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OF THE FEBRILE NEUTROPENIC PATIENT</dc:title>
  <dc:creator>UNC Hospitals</dc:creator>
  <cp:lastModifiedBy>afayed</cp:lastModifiedBy>
  <cp:revision>404</cp:revision>
  <cp:lastPrinted>2000-03-13T13:25:44Z</cp:lastPrinted>
  <dcterms:created xsi:type="dcterms:W3CDTF">2000-03-13T13:35:26Z</dcterms:created>
  <dcterms:modified xsi:type="dcterms:W3CDTF">2016-03-08T09:09:58Z</dcterms:modified>
</cp:coreProperties>
</file>