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drawings/drawing9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drawings/drawing7.xml" ContentType="application/vnd.openxmlformats-officedocument.drawingml.chartshapes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rawings/drawing5.xml" ContentType="application/vnd.openxmlformats-officedocument.drawingml.chartshap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10.xml" ContentType="application/vnd.openxmlformats-officedocument.drawingml.chart+xml"/>
  <Default Extension="tiff" ContentType="image/tif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drawings/drawing8.xml" ContentType="application/vnd.openxmlformats-officedocument.drawingml.chartshape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07" r:id="rId2"/>
    <p:sldId id="309" r:id="rId3"/>
    <p:sldId id="310" r:id="rId4"/>
    <p:sldId id="311" r:id="rId5"/>
    <p:sldId id="312" r:id="rId6"/>
    <p:sldId id="313" r:id="rId7"/>
    <p:sldId id="314" r:id="rId8"/>
    <p:sldId id="316" r:id="rId9"/>
    <p:sldId id="286" r:id="rId10"/>
    <p:sldId id="287" r:id="rId11"/>
    <p:sldId id="285" r:id="rId12"/>
    <p:sldId id="277" r:id="rId13"/>
    <p:sldId id="290" r:id="rId14"/>
    <p:sldId id="284" r:id="rId15"/>
    <p:sldId id="259" r:id="rId16"/>
    <p:sldId id="280" r:id="rId17"/>
    <p:sldId id="261" r:id="rId18"/>
    <p:sldId id="270" r:id="rId19"/>
    <p:sldId id="281" r:id="rId20"/>
    <p:sldId id="272" r:id="rId21"/>
    <p:sldId id="303" r:id="rId22"/>
    <p:sldId id="289" r:id="rId23"/>
    <p:sldId id="274" r:id="rId24"/>
    <p:sldId id="306" r:id="rId25"/>
    <p:sldId id="322" r:id="rId26"/>
    <p:sldId id="317" r:id="rId27"/>
    <p:sldId id="301" r:id="rId28"/>
    <p:sldId id="319" r:id="rId29"/>
    <p:sldId id="30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17A010"/>
    <a:srgbClr val="3366FF"/>
    <a:srgbClr val="ED3713"/>
    <a:srgbClr val="008000"/>
    <a:srgbClr val="C71305"/>
    <a:srgbClr val="0000FF"/>
    <a:srgbClr val="963D34"/>
    <a:srgbClr val="1EB22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66" autoAdjust="0"/>
  </p:normalViewPr>
  <p:slideViewPr>
    <p:cSldViewPr>
      <p:cViewPr>
        <p:scale>
          <a:sx n="70" d="100"/>
          <a:sy n="70" d="100"/>
        </p:scale>
        <p:origin x="-137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BENZAnthracen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REAL%20TIME%20DATA%202016\BENZAnthracen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REAL%20TIME%20DATA%202016\BENZAnthracen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REAL%20TIME%20DATA%202016\BENZAnthracen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REAL%20TIME%20DATA%202016\BENZAnthracene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REAL%20TIME%20DATA%202016\BENZAnthracene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HP\Desktop\REAL%20TIME%20DATA%202016\BENZAnthracen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M:\FINAL-mtt%201234%20benz-NRU-6-7-15%20NEW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ajeet\FINAL-mtt%201234%20benz-NRU-6-7-15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Documents%20and%20Settings\HP\Desktop\ajeet\FINAL-mtt%201234%20benz-NRU-6-7-15%20NEW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M:\FINAL-mtt%201234%20benz-NRU-6-7-15%20NEW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Documents%20and%20Settings\HP\Desktop\ajeet\AJEET%20ros%20uv%20ros%20uv%20a1234%20dbnzaanthracene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ajeet\AJEET%20ros%20uv%20ros%20uv%20a1234%20dbnzaanthracene.xlsx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Documents%20and%20Settings\HP\Desktop\COMBINED%20ALL%20GENE%20DATA%20SHEET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Documents%20and%20Settings\HP\Desktop\COMBINED%20ALL%20GENE%20DATA%20SHEET.xlsx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Documents%20and%20Settings\HP\Desktop\COMBINED%20ALL%20GENE%20DATA%20SHEET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COMBINED%20ALL%20GENE%20DATA%20SHEET.xlsx" TargetMode="Externa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Documents%20and%20Settings\HP\Desktop\COMBINED%20ALL%20GENE%20DATA%20SHEET.xlsx" TargetMode="Externa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C:\Documents%20and%20Settings\HP\Desktop\COMBINED%20ALL%20GENE%20DATA%20SHEET.xlsx" TargetMode="Externa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C:\Documents%20and%20Settings\HP\Desktop\REAL%20TIME%20DATA%202016\COMBINED%20ALL%20GENE%20DATA%20SHEET.xlsx" TargetMode="Externa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C:\Documents%20and%20Settings\HP\Desktop\COMBINED%20ALL%20GENE%20DATA%20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10134951881014703"/>
          <c:y val="5.1400554097404488E-2"/>
          <c:w val="0.86477690288713915"/>
          <c:h val="0.76912448443945491"/>
        </c:manualLayout>
      </c:layout>
      <c:barChart>
        <c:barDir val="col"/>
        <c:grouping val="clustered"/>
        <c:ser>
          <c:idx val="0"/>
          <c:order val="0"/>
          <c:tx>
            <c:strRef>
              <c:f>'DNA damage Comp'!$A$2</c:f>
              <c:strCache>
                <c:ptCount val="1"/>
                <c:pt idx="0">
                  <c:v>60 min</c:v>
                </c:pt>
              </c:strCache>
            </c:strRef>
          </c:tx>
          <c:spPr>
            <a:pattFill prst="dkUpDiag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errBars>
            <c:errBarType val="both"/>
            <c:errValType val="cust"/>
            <c:plus>
              <c:numRef>
                <c:f>'DNA damage Comp'!$H$1</c:f>
                <c:numCache>
                  <c:formatCode>General</c:formatCode>
                  <c:ptCount val="1"/>
                  <c:pt idx="0">
                    <c:v>7.0118626449354515</c:v>
                  </c:pt>
                </c:numCache>
              </c:numRef>
            </c:plus>
            <c:minus>
              <c:numRef>
                <c:f>'DNA damage Comp'!$I$1</c:f>
                <c:numCache>
                  <c:formatCode>General</c:formatCode>
                  <c:ptCount val="1"/>
                  <c:pt idx="0">
                    <c:v>3.5244630596801279</c:v>
                  </c:pt>
                </c:numCache>
              </c:numRef>
            </c:minus>
          </c:errBars>
          <c:cat>
            <c:strRef>
              <c:f>'DNA damage Comp'!$B$1:$C$1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'DNA damage Comp'!$B$2:$C$2</c:f>
              <c:numCache>
                <c:formatCode>General</c:formatCode>
                <c:ptCount val="2"/>
                <c:pt idx="0">
                  <c:v>49.300000000000004</c:v>
                </c:pt>
                <c:pt idx="1">
                  <c:v>2.6333333333333342</c:v>
                </c:pt>
              </c:numCache>
            </c:numRef>
          </c:val>
        </c:ser>
        <c:ser>
          <c:idx val="1"/>
          <c:order val="1"/>
          <c:tx>
            <c:strRef>
              <c:f>'DNA damage Comp'!$A$3</c:f>
              <c:strCache>
                <c:ptCount val="1"/>
                <c:pt idx="0">
                  <c:v>120 min</c:v>
                </c:pt>
              </c:strCache>
            </c:strRef>
          </c:tx>
          <c:spPr>
            <a:pattFill prst="wave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errBars>
            <c:errBarType val="both"/>
            <c:errValType val="cust"/>
            <c:plus>
              <c:numRef>
                <c:f>'DNA damage Comp'!$J$1</c:f>
                <c:numCache>
                  <c:formatCode>General</c:formatCode>
                  <c:ptCount val="1"/>
                  <c:pt idx="0">
                    <c:v>4.7699524024115334</c:v>
                  </c:pt>
                </c:numCache>
              </c:numRef>
            </c:plus>
            <c:minus>
              <c:numRef>
                <c:f>'DNA damage Comp'!$H$2</c:f>
                <c:numCache>
                  <c:formatCode>General</c:formatCode>
                  <c:ptCount val="1"/>
                  <c:pt idx="0">
                    <c:v>3.4624386062430577</c:v>
                  </c:pt>
                </c:numCache>
              </c:numRef>
            </c:minus>
          </c:errBars>
          <c:cat>
            <c:strRef>
              <c:f>'DNA damage Comp'!$B$1:$C$1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'DNA damage Comp'!$B$3:$C$3</c:f>
              <c:numCache>
                <c:formatCode>General</c:formatCode>
                <c:ptCount val="2"/>
                <c:pt idx="0">
                  <c:v>74.033333333333289</c:v>
                </c:pt>
                <c:pt idx="1">
                  <c:v>4.6099999999999985</c:v>
                </c:pt>
              </c:numCache>
            </c:numRef>
          </c:val>
        </c:ser>
        <c:ser>
          <c:idx val="2"/>
          <c:order val="2"/>
          <c:tx>
            <c:strRef>
              <c:f>'DNA damage Comp'!$A$4</c:f>
              <c:strCache>
                <c:ptCount val="1"/>
                <c:pt idx="0">
                  <c:v>180 min</c:v>
                </c:pt>
              </c:strCache>
            </c:strRef>
          </c:tx>
          <c:spPr>
            <a:pattFill prst="dkVert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errBars>
            <c:errBarType val="both"/>
            <c:errValType val="cust"/>
            <c:plus>
              <c:numRef>
                <c:f>'DNA damage Comp'!$J$1:$J$3</c:f>
                <c:numCache>
                  <c:formatCode>General</c:formatCode>
                  <c:ptCount val="3"/>
                  <c:pt idx="0">
                    <c:v>4.7699524024115334</c:v>
                  </c:pt>
                  <c:pt idx="1">
                    <c:v>2.6028526469693865</c:v>
                  </c:pt>
                  <c:pt idx="2">
                    <c:v>1.6503009154684201</c:v>
                  </c:pt>
                </c:numCache>
              </c:numRef>
            </c:plus>
            <c:minus>
              <c:numRef>
                <c:f>'DNA damage Comp'!$J$1:$J$3</c:f>
                <c:numCache>
                  <c:formatCode>General</c:formatCode>
                  <c:ptCount val="3"/>
                  <c:pt idx="0">
                    <c:v>4.7699524024115334</c:v>
                  </c:pt>
                  <c:pt idx="1">
                    <c:v>2.6028526469693865</c:v>
                  </c:pt>
                  <c:pt idx="2">
                    <c:v>1.6503009154684201</c:v>
                  </c:pt>
                </c:numCache>
              </c:numRef>
            </c:minus>
          </c:errBars>
          <c:cat>
            <c:strRef>
              <c:f>'DNA damage Comp'!$B$1:$C$1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'DNA damage Comp'!$B$4:$C$4</c:f>
              <c:numCache>
                <c:formatCode>General</c:formatCode>
                <c:ptCount val="2"/>
                <c:pt idx="0">
                  <c:v>79.933333333333309</c:v>
                </c:pt>
                <c:pt idx="1">
                  <c:v>19.900000000000002</c:v>
                </c:pt>
              </c:numCache>
            </c:numRef>
          </c:val>
        </c:ser>
        <c:ser>
          <c:idx val="3"/>
          <c:order val="3"/>
          <c:tx>
            <c:strRef>
              <c:f>'DNA damage Comp'!$A$5</c:f>
              <c:strCache>
                <c:ptCount val="1"/>
                <c:pt idx="0">
                  <c:v>240 min</c:v>
                </c:pt>
              </c:strCache>
            </c:strRef>
          </c:tx>
          <c:spPr>
            <a:pattFill prst="pct75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errBars>
            <c:errBarType val="both"/>
            <c:errValType val="cust"/>
            <c:plus>
              <c:numRef>
                <c:f>'DNA damage Comp'!$K$1:$K$3</c:f>
                <c:numCache>
                  <c:formatCode>General</c:formatCode>
                  <c:ptCount val="3"/>
                  <c:pt idx="0">
                    <c:v>1.8977150441233201</c:v>
                  </c:pt>
                  <c:pt idx="1">
                    <c:v>3.613199461712552</c:v>
                  </c:pt>
                  <c:pt idx="2">
                    <c:v>5.2296636865934412</c:v>
                  </c:pt>
                </c:numCache>
              </c:numRef>
            </c:plus>
            <c:minus>
              <c:numRef>
                <c:f>'DNA damage Comp'!$K$1:$K$3</c:f>
                <c:numCache>
                  <c:formatCode>General</c:formatCode>
                  <c:ptCount val="3"/>
                  <c:pt idx="0">
                    <c:v>1.8977150441233201</c:v>
                  </c:pt>
                  <c:pt idx="1">
                    <c:v>3.613199461712552</c:v>
                  </c:pt>
                  <c:pt idx="2">
                    <c:v>5.2296636865934412</c:v>
                  </c:pt>
                </c:numCache>
              </c:numRef>
            </c:minus>
          </c:errBars>
          <c:cat>
            <c:strRef>
              <c:f>'DNA damage Comp'!$B$1:$C$1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'DNA damage Comp'!$B$5:$C$5</c:f>
              <c:numCache>
                <c:formatCode>General</c:formatCode>
                <c:ptCount val="2"/>
                <c:pt idx="0">
                  <c:v>85.033333333333289</c:v>
                </c:pt>
                <c:pt idx="1">
                  <c:v>39.666666666665975</c:v>
                </c:pt>
              </c:numCache>
            </c:numRef>
          </c:val>
        </c:ser>
        <c:axId val="70371968"/>
        <c:axId val="77341056"/>
      </c:barChart>
      <c:catAx>
        <c:axId val="7037196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7341056"/>
        <c:crosses val="autoZero"/>
        <c:auto val="1"/>
        <c:lblAlgn val="ctr"/>
        <c:lblOffset val="100"/>
      </c:catAx>
      <c:valAx>
        <c:axId val="77341056"/>
        <c:scaling>
          <c:orientation val="minMax"/>
          <c:min val="0"/>
        </c:scaling>
        <c:axPos val="l"/>
        <c:numFmt formatCode="General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0371968"/>
        <c:crosses val="autoZero"/>
        <c:crossBetween val="between"/>
        <c:majorUnit val="40"/>
      </c:valAx>
    </c:plotArea>
    <c:legend>
      <c:legendPos val="t"/>
      <c:layout>
        <c:manualLayout>
          <c:xMode val="edge"/>
          <c:yMode val="edge"/>
          <c:x val="0.12904228004108398"/>
          <c:y val="4.8701383917919533E-2"/>
          <c:w val="0.80580424321960065"/>
          <c:h val="8.3826865391830777E-2"/>
        </c:manualLayout>
      </c:layout>
      <c:txPr>
        <a:bodyPr/>
        <a:lstStyle/>
        <a:p>
          <a:pPr>
            <a:defRPr lang="en-IN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9.1502187226596671E-2"/>
          <c:y val="5.1400554097404488E-2"/>
          <c:w val="0.87499586903761073"/>
          <c:h val="0.75007693003891762"/>
        </c:manualLayout>
      </c:layout>
      <c:barChart>
        <c:barDir val="col"/>
        <c:grouping val="clustered"/>
        <c:ser>
          <c:idx val="0"/>
          <c:order val="0"/>
          <c:tx>
            <c:strRef>
              <c:f>'super oxide comp'!$A$2</c:f>
              <c:strCache>
                <c:ptCount val="1"/>
                <c:pt idx="0">
                  <c:v>Riboflavin (1µg/mL)</c:v>
                </c:pt>
              </c:strCache>
            </c:strRef>
          </c:tx>
          <c:spPr>
            <a:pattFill prst="horzBrick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errBars>
            <c:errBarType val="both"/>
            <c:errValType val="cust"/>
            <c:plus>
              <c:numRef>
                <c:f>'super oxide comp'!$B$21:$D$21</c:f>
                <c:numCache>
                  <c:formatCode>General</c:formatCode>
                  <c:ptCount val="3"/>
                  <c:pt idx="0">
                    <c:v>3.2916682856080084E-2</c:v>
                  </c:pt>
                  <c:pt idx="1">
                    <c:v>7.5353240763864036E-3</c:v>
                  </c:pt>
                  <c:pt idx="2">
                    <c:v>2.4889370970704143E-2</c:v>
                  </c:pt>
                </c:numCache>
              </c:numRef>
            </c:plus>
            <c:minus>
              <c:numRef>
                <c:f>'super oxide comp'!$B$21:$D$21</c:f>
                <c:numCache>
                  <c:formatCode>General</c:formatCode>
                  <c:ptCount val="3"/>
                  <c:pt idx="0">
                    <c:v>3.2916682856080084E-2</c:v>
                  </c:pt>
                  <c:pt idx="1">
                    <c:v>7.5353240763864036E-3</c:v>
                  </c:pt>
                  <c:pt idx="2">
                    <c:v>2.4889370970704143E-2</c:v>
                  </c:pt>
                </c:numCache>
              </c:numRef>
            </c:minus>
          </c:errBars>
          <c:cat>
            <c:strRef>
              <c:f>'super oxide comp'!$B$1:$C$1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'super oxide comp'!$B$2:$C$2</c:f>
              <c:numCache>
                <c:formatCode>General</c:formatCode>
                <c:ptCount val="2"/>
                <c:pt idx="0">
                  <c:v>0.71100000000000063</c:v>
                </c:pt>
                <c:pt idx="1">
                  <c:v>0.35200000000000031</c:v>
                </c:pt>
              </c:numCache>
            </c:numRef>
          </c:val>
        </c:ser>
        <c:ser>
          <c:idx val="1"/>
          <c:order val="1"/>
          <c:tx>
            <c:strRef>
              <c:f>'super oxide comp'!$A$3</c:f>
              <c:strCache>
                <c:ptCount val="1"/>
                <c:pt idx="0">
                  <c:v>0.1 µg/mL</c:v>
                </c:pt>
              </c:strCache>
            </c:strRef>
          </c:tx>
          <c:spPr>
            <a:pattFill prst="dkDnDiag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errBars>
            <c:errBarType val="both"/>
            <c:errValType val="cust"/>
            <c:plus>
              <c:numRef>
                <c:f>'super oxide comp'!$B$22:$D$22</c:f>
                <c:numCache>
                  <c:formatCode>General</c:formatCode>
                  <c:ptCount val="3"/>
                  <c:pt idx="0">
                    <c:v>2.5775420653059686E-2</c:v>
                  </c:pt>
                  <c:pt idx="1">
                    <c:v>2.4701151924480972E-2</c:v>
                  </c:pt>
                  <c:pt idx="2">
                    <c:v>1.5246576074163501E-2</c:v>
                  </c:pt>
                </c:numCache>
              </c:numRef>
            </c:plus>
            <c:minus>
              <c:numRef>
                <c:f>'super oxide comp'!$B$22:$D$22</c:f>
                <c:numCache>
                  <c:formatCode>General</c:formatCode>
                  <c:ptCount val="3"/>
                  <c:pt idx="0">
                    <c:v>2.5775420653059686E-2</c:v>
                  </c:pt>
                  <c:pt idx="1">
                    <c:v>2.4701151924480972E-2</c:v>
                  </c:pt>
                  <c:pt idx="2">
                    <c:v>1.5246576074163501E-2</c:v>
                  </c:pt>
                </c:numCache>
              </c:numRef>
            </c:minus>
          </c:errBars>
          <c:cat>
            <c:strRef>
              <c:f>'super oxide comp'!$B$1:$C$1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'super oxide comp'!$B$3:$C$3</c:f>
              <c:numCache>
                <c:formatCode>General</c:formatCode>
                <c:ptCount val="2"/>
                <c:pt idx="0">
                  <c:v>0.38800000000000434</c:v>
                </c:pt>
                <c:pt idx="1">
                  <c:v>7.6300000000000021E-2</c:v>
                </c:pt>
              </c:numCache>
            </c:numRef>
          </c:val>
        </c:ser>
        <c:ser>
          <c:idx val="2"/>
          <c:order val="2"/>
          <c:tx>
            <c:strRef>
              <c:f>'super oxide comp'!$A$4</c:f>
              <c:strCache>
                <c:ptCount val="1"/>
                <c:pt idx="0">
                  <c:v>0.5 µg/mL</c:v>
                </c:pt>
              </c:strCache>
            </c:strRef>
          </c:tx>
          <c:spPr>
            <a:pattFill prst="dkVert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errBars>
            <c:errBarType val="both"/>
            <c:errValType val="cust"/>
            <c:plus>
              <c:numRef>
                <c:f>'super oxide comp'!$B$23:$D$23</c:f>
                <c:numCache>
                  <c:formatCode>General</c:formatCode>
                  <c:ptCount val="3"/>
                  <c:pt idx="0">
                    <c:v>1.7010300072352203E-2</c:v>
                  </c:pt>
                  <c:pt idx="1">
                    <c:v>2.5314331361495954E-2</c:v>
                  </c:pt>
                  <c:pt idx="2">
                    <c:v>2.5632763141366192E-2</c:v>
                  </c:pt>
                </c:numCache>
              </c:numRef>
            </c:plus>
            <c:minus>
              <c:numRef>
                <c:f>'super oxide comp'!$B$23:$D$23</c:f>
                <c:numCache>
                  <c:formatCode>General</c:formatCode>
                  <c:ptCount val="3"/>
                  <c:pt idx="0">
                    <c:v>1.7010300072352203E-2</c:v>
                  </c:pt>
                  <c:pt idx="1">
                    <c:v>2.5314331361495954E-2</c:v>
                  </c:pt>
                  <c:pt idx="2">
                    <c:v>2.5632763141366192E-2</c:v>
                  </c:pt>
                </c:numCache>
              </c:numRef>
            </c:minus>
          </c:errBars>
          <c:cat>
            <c:strRef>
              <c:f>'super oxide comp'!$B$1:$C$1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'super oxide comp'!$B$4:$C$4</c:f>
              <c:numCache>
                <c:formatCode>General</c:formatCode>
                <c:ptCount val="2"/>
                <c:pt idx="0">
                  <c:v>0.56399999999999995</c:v>
                </c:pt>
                <c:pt idx="1">
                  <c:v>0.251</c:v>
                </c:pt>
              </c:numCache>
            </c:numRef>
          </c:val>
        </c:ser>
        <c:ser>
          <c:idx val="3"/>
          <c:order val="3"/>
          <c:tx>
            <c:strRef>
              <c:f>'super oxide comp'!$A$5</c:f>
              <c:strCache>
                <c:ptCount val="1"/>
                <c:pt idx="0">
                  <c:v>1 µg/mL</c:v>
                </c:pt>
              </c:strCache>
            </c:strRef>
          </c:tx>
          <c:spPr>
            <a:pattFill prst="sphere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errBars>
            <c:errBarType val="both"/>
            <c:errValType val="cust"/>
            <c:plus>
              <c:numRef>
                <c:f>'super oxide comp'!$B$24:$D$24</c:f>
                <c:numCache>
                  <c:formatCode>General</c:formatCode>
                  <c:ptCount val="3"/>
                  <c:pt idx="0">
                    <c:v>1.6374579115787598E-2</c:v>
                  </c:pt>
                  <c:pt idx="1">
                    <c:v>4.7023832651542094E-3</c:v>
                  </c:pt>
                  <c:pt idx="2">
                    <c:v>1.9650286621114555E-2</c:v>
                  </c:pt>
                </c:numCache>
              </c:numRef>
            </c:plus>
            <c:minus>
              <c:numRef>
                <c:f>'super oxide comp'!$B$24:$D$24</c:f>
                <c:numCache>
                  <c:formatCode>General</c:formatCode>
                  <c:ptCount val="3"/>
                  <c:pt idx="0">
                    <c:v>1.6374579115787598E-2</c:v>
                  </c:pt>
                  <c:pt idx="1">
                    <c:v>4.7023832651542094E-3</c:v>
                  </c:pt>
                  <c:pt idx="2">
                    <c:v>1.9650286621114555E-2</c:v>
                  </c:pt>
                </c:numCache>
              </c:numRef>
            </c:minus>
          </c:errBars>
          <c:cat>
            <c:strRef>
              <c:f>'super oxide comp'!$B$1:$C$1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'super oxide comp'!$B$5:$C$5</c:f>
              <c:numCache>
                <c:formatCode>General</c:formatCode>
                <c:ptCount val="2"/>
                <c:pt idx="0">
                  <c:v>0.57399999999999995</c:v>
                </c:pt>
                <c:pt idx="1">
                  <c:v>0.35400000000000031</c:v>
                </c:pt>
              </c:numCache>
            </c:numRef>
          </c:val>
        </c:ser>
        <c:axId val="77370112"/>
        <c:axId val="77371648"/>
      </c:barChart>
      <c:catAx>
        <c:axId val="77370112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7371648"/>
        <c:crosses val="autoZero"/>
        <c:auto val="1"/>
        <c:lblAlgn val="ctr"/>
        <c:lblOffset val="100"/>
      </c:catAx>
      <c:valAx>
        <c:axId val="77371648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7370112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15640561275994344"/>
          <c:y val="0"/>
          <c:w val="0.73847082576216438"/>
          <c:h val="0.11162292213473315"/>
        </c:manualLayout>
      </c:layout>
      <c:txPr>
        <a:bodyPr/>
        <a:lstStyle/>
        <a:p>
          <a:pPr>
            <a:defRPr lang="en-IN"/>
          </a:pPr>
          <a:endParaRPr lang="en-U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11650218722659669"/>
          <c:y val="5.1400554097404488E-2"/>
          <c:w val="0.83295756780402441"/>
          <c:h val="0.7865727735713135"/>
        </c:manualLayout>
      </c:layout>
      <c:barChart>
        <c:barDir val="col"/>
        <c:grouping val="clustered"/>
        <c:ser>
          <c:idx val="0"/>
          <c:order val="0"/>
          <c:tx>
            <c:strRef>
              <c:f>'LPO Comparative'!$A$2</c:f>
              <c:strCache>
                <c:ptCount val="1"/>
                <c:pt idx="0">
                  <c:v>30 min</c:v>
                </c:pt>
              </c:strCache>
            </c:strRef>
          </c:tx>
          <c:spPr>
            <a:pattFill prst="sphere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errBars>
            <c:errBarType val="both"/>
            <c:errValType val="cust"/>
            <c:plus>
              <c:numRef>
                <c:f>'LPO Comparative'!$E$17:$G$17</c:f>
                <c:numCache>
                  <c:formatCode>General</c:formatCode>
                  <c:ptCount val="3"/>
                  <c:pt idx="0">
                    <c:v>1.5023515181018061E-2</c:v>
                  </c:pt>
                  <c:pt idx="1">
                    <c:v>2.4538408128994285E-2</c:v>
                  </c:pt>
                  <c:pt idx="2">
                    <c:v>1.3521163662916495E-2</c:v>
                  </c:pt>
                </c:numCache>
              </c:numRef>
            </c:plus>
            <c:minus>
              <c:numRef>
                <c:f>'LPO Comparative'!$E$17:$G$17</c:f>
                <c:numCache>
                  <c:formatCode>General</c:formatCode>
                  <c:ptCount val="3"/>
                  <c:pt idx="0">
                    <c:v>1.5023515181018061E-2</c:v>
                  </c:pt>
                  <c:pt idx="1">
                    <c:v>2.4538408128994285E-2</c:v>
                  </c:pt>
                  <c:pt idx="2">
                    <c:v>1.3521163662916495E-2</c:v>
                  </c:pt>
                </c:numCache>
              </c:numRef>
            </c:minus>
          </c:errBars>
          <c:cat>
            <c:strRef>
              <c:f>'LPO Comparative'!$B$1:$C$1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'LPO Comparative'!$B$2:$C$2</c:f>
              <c:numCache>
                <c:formatCode>General</c:formatCode>
                <c:ptCount val="2"/>
                <c:pt idx="0">
                  <c:v>0.35050000000000031</c:v>
                </c:pt>
                <c:pt idx="1">
                  <c:v>0.34500000000000008</c:v>
                </c:pt>
              </c:numCache>
            </c:numRef>
          </c:val>
        </c:ser>
        <c:ser>
          <c:idx val="1"/>
          <c:order val="1"/>
          <c:tx>
            <c:strRef>
              <c:f>'LPO Comparative'!$A$3</c:f>
              <c:strCache>
                <c:ptCount val="1"/>
                <c:pt idx="0">
                  <c:v>60 min</c:v>
                </c:pt>
              </c:strCache>
            </c:strRef>
          </c:tx>
          <c:spPr>
            <a:pattFill prst="weave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errBars>
            <c:errBarType val="both"/>
            <c:errValType val="cust"/>
            <c:plus>
              <c:numRef>
                <c:f>'LPO Comparative'!$E$18:$G$18</c:f>
                <c:numCache>
                  <c:formatCode>General</c:formatCode>
                  <c:ptCount val="3"/>
                  <c:pt idx="0">
                    <c:v>5.0078383936723932E-2</c:v>
                  </c:pt>
                  <c:pt idx="1">
                    <c:v>2.8043895004565812E-2</c:v>
                  </c:pt>
                  <c:pt idx="2">
                    <c:v>6.0594844563436473E-2</c:v>
                  </c:pt>
                </c:numCache>
              </c:numRef>
            </c:plus>
            <c:minus>
              <c:numRef>
                <c:f>'LPO Comparative'!$E$18:$G$18</c:f>
                <c:numCache>
                  <c:formatCode>General</c:formatCode>
                  <c:ptCount val="3"/>
                  <c:pt idx="0">
                    <c:v>5.0078383936723932E-2</c:v>
                  </c:pt>
                  <c:pt idx="1">
                    <c:v>2.8043895004565812E-2</c:v>
                  </c:pt>
                  <c:pt idx="2">
                    <c:v>6.0594844563436473E-2</c:v>
                  </c:pt>
                </c:numCache>
              </c:numRef>
            </c:minus>
          </c:errBars>
          <c:cat>
            <c:strRef>
              <c:f>'LPO Comparative'!$B$1:$C$1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'LPO Comparative'!$B$3:$C$3</c:f>
              <c:numCache>
                <c:formatCode>General</c:formatCode>
                <c:ptCount val="2"/>
                <c:pt idx="0">
                  <c:v>1.891</c:v>
                </c:pt>
                <c:pt idx="1">
                  <c:v>0.51149999999999951</c:v>
                </c:pt>
              </c:numCache>
            </c:numRef>
          </c:val>
        </c:ser>
        <c:ser>
          <c:idx val="2"/>
          <c:order val="2"/>
          <c:tx>
            <c:strRef>
              <c:f>'LPO Comparative'!$A$4</c:f>
              <c:strCache>
                <c:ptCount val="1"/>
                <c:pt idx="0">
                  <c:v>120 min</c:v>
                </c:pt>
              </c:strCache>
            </c:strRef>
          </c:tx>
          <c:spPr>
            <a:pattFill prst="pct90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errBars>
            <c:errBarType val="both"/>
            <c:errValType val="cust"/>
            <c:plus>
              <c:numRef>
                <c:f>'LPO Comparative'!$E$19:$G$19</c:f>
                <c:numCache>
                  <c:formatCode>General</c:formatCode>
                  <c:ptCount val="3"/>
                  <c:pt idx="0">
                    <c:v>4.5070545543053696E-2</c:v>
                  </c:pt>
                  <c:pt idx="1">
                    <c:v>2.4037624289630435E-2</c:v>
                  </c:pt>
                  <c:pt idx="2">
                    <c:v>5.9593276884704866E-2</c:v>
                  </c:pt>
                </c:numCache>
              </c:numRef>
            </c:plus>
            <c:minus>
              <c:numRef>
                <c:f>'LPO Comparative'!$E$19:$G$19</c:f>
                <c:numCache>
                  <c:formatCode>General</c:formatCode>
                  <c:ptCount val="3"/>
                  <c:pt idx="0">
                    <c:v>4.5070545543053696E-2</c:v>
                  </c:pt>
                  <c:pt idx="1">
                    <c:v>2.4037624289630435E-2</c:v>
                  </c:pt>
                  <c:pt idx="2">
                    <c:v>5.9593276884704866E-2</c:v>
                  </c:pt>
                </c:numCache>
              </c:numRef>
            </c:minus>
          </c:errBars>
          <c:cat>
            <c:strRef>
              <c:f>'LPO Comparative'!$B$1:$C$1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'LPO Comparative'!$B$4:$C$4</c:f>
              <c:numCache>
                <c:formatCode>General</c:formatCode>
                <c:ptCount val="2"/>
                <c:pt idx="0">
                  <c:v>3.4209999999999998</c:v>
                </c:pt>
                <c:pt idx="1">
                  <c:v>0.97850000000000004</c:v>
                </c:pt>
              </c:numCache>
            </c:numRef>
          </c:val>
        </c:ser>
        <c:axId val="77615488"/>
        <c:axId val="77617024"/>
      </c:barChart>
      <c:catAx>
        <c:axId val="77615488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7617024"/>
        <c:crosses val="autoZero"/>
        <c:auto val="1"/>
        <c:lblAlgn val="ctr"/>
        <c:lblOffset val="100"/>
      </c:catAx>
      <c:valAx>
        <c:axId val="77617024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7615488"/>
        <c:crosses val="autoZero"/>
        <c:crossBetween val="between"/>
        <c:majorUnit val="1"/>
      </c:valAx>
    </c:plotArea>
    <c:legend>
      <c:legendPos val="t"/>
      <c:layout>
        <c:manualLayout>
          <c:xMode val="edge"/>
          <c:yMode val="edge"/>
          <c:x val="0.11771314146076572"/>
          <c:y val="4.5454545454545463E-2"/>
          <c:w val="0.80739003529731201"/>
          <c:h val="0.13541577189215226"/>
        </c:manualLayout>
      </c:layout>
      <c:txPr>
        <a:bodyPr/>
        <a:lstStyle/>
        <a:p>
          <a:pPr>
            <a:defRPr lang="en-IN"/>
          </a:pPr>
          <a:endParaRPr lang="en-US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9.1986509816933681E-2"/>
          <c:y val="0.10695610965296004"/>
          <c:w val="0.84749379150875415"/>
          <c:h val="0.71423040869891263"/>
        </c:manualLayout>
      </c:layout>
      <c:barChart>
        <c:barDir val="col"/>
        <c:grouping val="clustered"/>
        <c:ser>
          <c:idx val="0"/>
          <c:order val="0"/>
          <c:tx>
            <c:strRef>
              <c:f>'super oxide time dependent'!$A$2</c:f>
              <c:strCache>
                <c:ptCount val="1"/>
                <c:pt idx="0">
                  <c:v>5 min</c:v>
                </c:pt>
              </c:strCache>
            </c:strRef>
          </c:tx>
          <c:spPr>
            <a:pattFill prst="dkUpDiag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errBars>
            <c:errBarType val="both"/>
            <c:errValType val="cust"/>
            <c:plus>
              <c:numRef>
                <c:f>'super oxide time dependent'!$H$21:$J$21</c:f>
                <c:numCache>
                  <c:formatCode>General</c:formatCode>
                  <c:ptCount val="3"/>
                  <c:pt idx="0">
                    <c:v>6.4292891025754789E-3</c:v>
                  </c:pt>
                  <c:pt idx="1">
                    <c:v>1.1552154502278165E-2</c:v>
                  </c:pt>
                  <c:pt idx="2">
                    <c:v>3.3334311154136392E-4</c:v>
                  </c:pt>
                </c:numCache>
              </c:numRef>
            </c:plus>
            <c:minus>
              <c:numRef>
                <c:f>'super oxide time dependent'!$H$21:$J$21</c:f>
                <c:numCache>
                  <c:formatCode>General</c:formatCode>
                  <c:ptCount val="3"/>
                  <c:pt idx="0">
                    <c:v>6.4292891025754789E-3</c:v>
                  </c:pt>
                  <c:pt idx="1">
                    <c:v>1.1552154502278165E-2</c:v>
                  </c:pt>
                  <c:pt idx="2">
                    <c:v>3.3334311154136392E-4</c:v>
                  </c:pt>
                </c:numCache>
              </c:numRef>
            </c:minus>
          </c:errBars>
          <c:cat>
            <c:strRef>
              <c:f>'super oxide time dependent'!$B$1:$C$1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'super oxide time dependent'!$B$2:$C$2</c:f>
              <c:numCache>
                <c:formatCode>General</c:formatCode>
                <c:ptCount val="2"/>
                <c:pt idx="0">
                  <c:v>0.2</c:v>
                </c:pt>
                <c:pt idx="1">
                  <c:v>0.11799999999999998</c:v>
                </c:pt>
              </c:numCache>
            </c:numRef>
          </c:val>
        </c:ser>
        <c:ser>
          <c:idx val="1"/>
          <c:order val="1"/>
          <c:tx>
            <c:strRef>
              <c:f>'super oxide time dependent'!$A$3</c:f>
              <c:strCache>
                <c:ptCount val="1"/>
                <c:pt idx="0">
                  <c:v>10 min</c:v>
                </c:pt>
              </c:strCache>
            </c:strRef>
          </c:tx>
          <c:spPr>
            <a:pattFill prst="wave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errBars>
            <c:errBarType val="both"/>
            <c:errValType val="cust"/>
            <c:plus>
              <c:numRef>
                <c:f>'super oxide time dependent'!$H$22:$J$22</c:f>
                <c:numCache>
                  <c:formatCode>General</c:formatCode>
                  <c:ptCount val="3"/>
                  <c:pt idx="0">
                    <c:v>2.131050806197101E-2</c:v>
                  </c:pt>
                  <c:pt idx="1">
                    <c:v>2.1613387438595276E-2</c:v>
                  </c:pt>
                  <c:pt idx="2">
                    <c:v>5.6961695869704124E-3</c:v>
                  </c:pt>
                </c:numCache>
              </c:numRef>
            </c:plus>
            <c:minus>
              <c:numRef>
                <c:f>'super oxide time dependent'!$H$22:$J$22</c:f>
                <c:numCache>
                  <c:formatCode>General</c:formatCode>
                  <c:ptCount val="3"/>
                  <c:pt idx="0">
                    <c:v>2.131050806197101E-2</c:v>
                  </c:pt>
                  <c:pt idx="1">
                    <c:v>2.1613387438595276E-2</c:v>
                  </c:pt>
                  <c:pt idx="2">
                    <c:v>5.6961695869704124E-3</c:v>
                  </c:pt>
                </c:numCache>
              </c:numRef>
            </c:minus>
          </c:errBars>
          <c:cat>
            <c:strRef>
              <c:f>'super oxide time dependent'!$B$1:$C$1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'super oxide time dependent'!$B$3:$C$3</c:f>
              <c:numCache>
                <c:formatCode>General</c:formatCode>
                <c:ptCount val="2"/>
                <c:pt idx="0">
                  <c:v>0.23330000000000001</c:v>
                </c:pt>
                <c:pt idx="1">
                  <c:v>0.16500000000000356</c:v>
                </c:pt>
              </c:numCache>
            </c:numRef>
          </c:val>
        </c:ser>
        <c:ser>
          <c:idx val="2"/>
          <c:order val="2"/>
          <c:tx>
            <c:strRef>
              <c:f>'super oxide time dependent'!$A$4</c:f>
              <c:strCache>
                <c:ptCount val="1"/>
                <c:pt idx="0">
                  <c:v>15 min</c:v>
                </c:pt>
              </c:strCache>
            </c:strRef>
          </c:tx>
          <c:spPr>
            <a:pattFill prst="dkVert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errBars>
            <c:errBarType val="both"/>
            <c:errValType val="cust"/>
            <c:plus>
              <c:numRef>
                <c:f>'super oxide time dependent'!$H$23:$J$23</c:f>
                <c:numCache>
                  <c:formatCode>General</c:formatCode>
                  <c:ptCount val="3"/>
                  <c:pt idx="0">
                    <c:v>3.8071227533106856E-2</c:v>
                  </c:pt>
                  <c:pt idx="1">
                    <c:v>2.8387057840634597E-2</c:v>
                  </c:pt>
                  <c:pt idx="2">
                    <c:v>2.2363820171972842E-2</c:v>
                  </c:pt>
                </c:numCache>
              </c:numRef>
            </c:plus>
            <c:minus>
              <c:numRef>
                <c:f>'super oxide time dependent'!$H$23:$J$23</c:f>
                <c:numCache>
                  <c:formatCode>General</c:formatCode>
                  <c:ptCount val="3"/>
                  <c:pt idx="0">
                    <c:v>3.8071227533106856E-2</c:v>
                  </c:pt>
                  <c:pt idx="1">
                    <c:v>2.8387057840634597E-2</c:v>
                  </c:pt>
                  <c:pt idx="2">
                    <c:v>2.2363820171972842E-2</c:v>
                  </c:pt>
                </c:numCache>
              </c:numRef>
            </c:minus>
          </c:errBars>
          <c:cat>
            <c:strRef>
              <c:f>'super oxide time dependent'!$B$1:$C$1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'super oxide time dependent'!$B$4:$C$4</c:f>
              <c:numCache>
                <c:formatCode>General</c:formatCode>
                <c:ptCount val="2"/>
                <c:pt idx="0">
                  <c:v>0.37500000000000488</c:v>
                </c:pt>
                <c:pt idx="1">
                  <c:v>0.24070000000000041</c:v>
                </c:pt>
              </c:numCache>
            </c:numRef>
          </c:val>
        </c:ser>
        <c:ser>
          <c:idx val="3"/>
          <c:order val="3"/>
          <c:tx>
            <c:strRef>
              <c:f>'super oxide time dependent'!$A$5</c:f>
              <c:strCache>
                <c:ptCount val="1"/>
                <c:pt idx="0">
                  <c:v>20 min</c:v>
                </c:pt>
              </c:strCache>
            </c:strRef>
          </c:tx>
          <c:spPr>
            <a:pattFill prst="pct75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errBars>
            <c:errBarType val="both"/>
            <c:errValType val="cust"/>
            <c:plus>
              <c:numRef>
                <c:f>'super oxide time dependent'!$H$24:$J$24</c:f>
                <c:numCache>
                  <c:formatCode>General</c:formatCode>
                  <c:ptCount val="3"/>
                  <c:pt idx="0">
                    <c:v>2.6207214104225624E-2</c:v>
                  </c:pt>
                  <c:pt idx="1">
                    <c:v>3.2869388747091242E-2</c:v>
                  </c:pt>
                  <c:pt idx="2">
                    <c:v>3.6039616773923609E-2</c:v>
                  </c:pt>
                </c:numCache>
              </c:numRef>
            </c:plus>
            <c:minus>
              <c:numRef>
                <c:f>'super oxide time dependent'!$H$24:$J$24</c:f>
                <c:numCache>
                  <c:formatCode>General</c:formatCode>
                  <c:ptCount val="3"/>
                  <c:pt idx="0">
                    <c:v>2.6207214104225624E-2</c:v>
                  </c:pt>
                  <c:pt idx="1">
                    <c:v>3.2869388747091242E-2</c:v>
                  </c:pt>
                  <c:pt idx="2">
                    <c:v>3.6039616773923609E-2</c:v>
                  </c:pt>
                </c:numCache>
              </c:numRef>
            </c:minus>
          </c:errBars>
          <c:cat>
            <c:strRef>
              <c:f>'super oxide time dependent'!$B$1:$C$1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'super oxide time dependent'!$B$5:$C$5</c:f>
              <c:numCache>
                <c:formatCode>General</c:formatCode>
                <c:ptCount val="2"/>
                <c:pt idx="0">
                  <c:v>0.46100000000000002</c:v>
                </c:pt>
                <c:pt idx="1">
                  <c:v>0.35160000000000002</c:v>
                </c:pt>
              </c:numCache>
            </c:numRef>
          </c:val>
        </c:ser>
        <c:axId val="77677696"/>
        <c:axId val="77679232"/>
      </c:barChart>
      <c:catAx>
        <c:axId val="77677696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7679232"/>
        <c:crosses val="autoZero"/>
        <c:auto val="1"/>
        <c:lblAlgn val="ctr"/>
        <c:lblOffset val="100"/>
      </c:catAx>
      <c:valAx>
        <c:axId val="7767923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7677696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11357391344922517"/>
          <c:y val="8.7301743532058496E-2"/>
          <c:w val="0.82881932383179269"/>
          <c:h val="9.9590363704539275E-2"/>
        </c:manualLayout>
      </c:layout>
      <c:txPr>
        <a:bodyPr/>
        <a:lstStyle/>
        <a:p>
          <a:pPr>
            <a:defRPr lang="en-IN"/>
          </a:pPr>
          <a:endParaRPr lang="en-US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9.1858722106309298E-2"/>
          <c:y val="0.13137196762538567"/>
          <c:w val="0.90152181268005815"/>
          <c:h val="0.71531776101208344"/>
        </c:manualLayout>
      </c:layout>
      <c:barChart>
        <c:barDir val="col"/>
        <c:grouping val="clustered"/>
        <c:ser>
          <c:idx val="0"/>
          <c:order val="0"/>
          <c:tx>
            <c:strRef>
              <c:f>'OH radical comparative'!$A$2</c:f>
              <c:strCache>
                <c:ptCount val="1"/>
                <c:pt idx="0">
                  <c:v>Ascorbic Acid (2mM)</c:v>
                </c:pt>
              </c:strCache>
            </c:strRef>
          </c:tx>
          <c:spPr>
            <a:pattFill prst="lgConfetti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errBars>
            <c:errBarType val="both"/>
            <c:errValType val="cust"/>
            <c:plus>
              <c:numRef>
                <c:f>'OH radical comparative'!$E$19:$G$19</c:f>
                <c:numCache>
                  <c:formatCode>General</c:formatCode>
                  <c:ptCount val="3"/>
                  <c:pt idx="0">
                    <c:v>3.6608601934183773</c:v>
                  </c:pt>
                  <c:pt idx="1">
                    <c:v>5.27914886921441</c:v>
                  </c:pt>
                  <c:pt idx="2">
                    <c:v>6.8804473030715094</c:v>
                  </c:pt>
                </c:numCache>
              </c:numRef>
            </c:plus>
            <c:minus>
              <c:numRef>
                <c:f>'OH radical comparative'!$E$19:$G$19</c:f>
                <c:numCache>
                  <c:formatCode>General</c:formatCode>
                  <c:ptCount val="3"/>
                  <c:pt idx="0">
                    <c:v>3.6608601934183773</c:v>
                  </c:pt>
                  <c:pt idx="1">
                    <c:v>5.27914886921441</c:v>
                  </c:pt>
                  <c:pt idx="2">
                    <c:v>6.8804473030715094</c:v>
                  </c:pt>
                </c:numCache>
              </c:numRef>
            </c:minus>
          </c:errBars>
          <c:cat>
            <c:strRef>
              <c:f>'OH radical comparative'!$B$1:$C$1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'OH radical comparative'!$B$2:$C$2</c:f>
              <c:numCache>
                <c:formatCode>General</c:formatCode>
                <c:ptCount val="2"/>
                <c:pt idx="0">
                  <c:v>77.433333333333309</c:v>
                </c:pt>
                <c:pt idx="1">
                  <c:v>73.466666666666697</c:v>
                </c:pt>
              </c:numCache>
            </c:numRef>
          </c:val>
        </c:ser>
        <c:ser>
          <c:idx val="1"/>
          <c:order val="1"/>
          <c:tx>
            <c:strRef>
              <c:f>'OH radical comparative'!$A$3</c:f>
              <c:strCache>
                <c:ptCount val="1"/>
                <c:pt idx="0">
                  <c:v>0.1 µg/mL</c:v>
                </c:pt>
              </c:strCache>
            </c:strRef>
          </c:tx>
          <c:spPr>
            <a:pattFill prst="wave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dPt>
            <c:idx val="0"/>
            <c:spPr>
              <a:pattFill prst="diagBrick">
                <a:fgClr>
                  <a:srgbClr val="000000"/>
                </a:fgClr>
                <a:bgClr>
                  <a:srgbClr val="FFFFFF"/>
                </a:bgClr>
              </a:pattFill>
              <a:ln>
                <a:solidFill>
                  <a:schemeClr val="tx1"/>
                </a:solidFill>
              </a:ln>
            </c:spPr>
          </c:dPt>
          <c:errBars>
            <c:errBarType val="both"/>
            <c:errValType val="cust"/>
            <c:plus>
              <c:numRef>
                <c:f>'OH radical comparative'!$E$20:$G$20</c:f>
                <c:numCache>
                  <c:formatCode>General</c:formatCode>
                  <c:ptCount val="3"/>
                  <c:pt idx="0">
                    <c:v>3.4444200319341185</c:v>
                  </c:pt>
                  <c:pt idx="1">
                    <c:v>7.3055396016377845</c:v>
                  </c:pt>
                  <c:pt idx="2">
                    <c:v>2.8161081751171029</c:v>
                  </c:pt>
                </c:numCache>
              </c:numRef>
            </c:plus>
            <c:minus>
              <c:numRef>
                <c:f>'OH radical comparative'!$E$20:$G$20</c:f>
                <c:numCache>
                  <c:formatCode>General</c:formatCode>
                  <c:ptCount val="3"/>
                  <c:pt idx="0">
                    <c:v>3.4444200319341185</c:v>
                  </c:pt>
                  <c:pt idx="1">
                    <c:v>7.3055396016377845</c:v>
                  </c:pt>
                  <c:pt idx="2">
                    <c:v>2.8161081751171029</c:v>
                  </c:pt>
                </c:numCache>
              </c:numRef>
            </c:minus>
          </c:errBars>
          <c:cat>
            <c:strRef>
              <c:f>'OH radical comparative'!$B$1:$C$1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'OH radical comparative'!$B$3:$C$3</c:f>
              <c:numCache>
                <c:formatCode>General</c:formatCode>
                <c:ptCount val="2"/>
                <c:pt idx="0">
                  <c:v>34.9</c:v>
                </c:pt>
                <c:pt idx="1">
                  <c:v>8.8000000000000007</c:v>
                </c:pt>
              </c:numCache>
            </c:numRef>
          </c:val>
        </c:ser>
        <c:ser>
          <c:idx val="2"/>
          <c:order val="2"/>
          <c:tx>
            <c:strRef>
              <c:f>'OH radical comparative'!$A$4</c:f>
              <c:strCache>
                <c:ptCount val="1"/>
                <c:pt idx="0">
                  <c:v>0.5 µg/mL</c:v>
                </c:pt>
              </c:strCache>
            </c:strRef>
          </c:tx>
          <c:spPr>
            <a:pattFill prst="solidDmnd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errBars>
            <c:errBarType val="both"/>
            <c:errValType val="cust"/>
            <c:plus>
              <c:numRef>
                <c:f>'OH radical comparative'!$E$21:$G$21</c:f>
                <c:numCache>
                  <c:formatCode>General</c:formatCode>
                  <c:ptCount val="3"/>
                  <c:pt idx="0">
                    <c:v>1.2097186397095034</c:v>
                  </c:pt>
                  <c:pt idx="1">
                    <c:v>3.880549087337541</c:v>
                  </c:pt>
                  <c:pt idx="2">
                    <c:v>2.9060178734683477</c:v>
                  </c:pt>
                </c:numCache>
              </c:numRef>
            </c:plus>
            <c:minus>
              <c:numRef>
                <c:f>'OH radical comparative'!$E$21:$G$21</c:f>
                <c:numCache>
                  <c:formatCode>General</c:formatCode>
                  <c:ptCount val="3"/>
                  <c:pt idx="0">
                    <c:v>1.2097186397095034</c:v>
                  </c:pt>
                  <c:pt idx="1">
                    <c:v>3.880549087337541</c:v>
                  </c:pt>
                  <c:pt idx="2">
                    <c:v>2.9060178734683477</c:v>
                  </c:pt>
                </c:numCache>
              </c:numRef>
            </c:minus>
          </c:errBars>
          <c:cat>
            <c:strRef>
              <c:f>'OH radical comparative'!$B$1:$C$1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'OH radical comparative'!$B$4:$C$4</c:f>
              <c:numCache>
                <c:formatCode>General</c:formatCode>
                <c:ptCount val="2"/>
                <c:pt idx="0">
                  <c:v>96.1</c:v>
                </c:pt>
                <c:pt idx="1">
                  <c:v>39.033333333333339</c:v>
                </c:pt>
              </c:numCache>
            </c:numRef>
          </c:val>
        </c:ser>
        <c:ser>
          <c:idx val="3"/>
          <c:order val="3"/>
          <c:tx>
            <c:strRef>
              <c:f>'OH radical comparative'!$A$5</c:f>
              <c:strCache>
                <c:ptCount val="1"/>
                <c:pt idx="0">
                  <c:v>1 µg/mL</c:v>
                </c:pt>
              </c:strCache>
            </c:strRef>
          </c:tx>
          <c:spPr>
            <a:pattFill prst="pct75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errBars>
            <c:errBarType val="both"/>
            <c:errValType val="cust"/>
            <c:plus>
              <c:numRef>
                <c:f>'OH radical comparative'!$E$22:$G$22</c:f>
                <c:numCache>
                  <c:formatCode>General</c:formatCode>
                  <c:ptCount val="3"/>
                  <c:pt idx="0">
                    <c:v>2.2259234313510192</c:v>
                  </c:pt>
                  <c:pt idx="1">
                    <c:v>3.8685038981529987</c:v>
                  </c:pt>
                  <c:pt idx="2">
                    <c:v>2.2517419711200599</c:v>
                  </c:pt>
                </c:numCache>
              </c:numRef>
            </c:plus>
            <c:minus>
              <c:numRef>
                <c:f>'OH radical comparative'!$E$22:$G$22</c:f>
                <c:numCache>
                  <c:formatCode>General</c:formatCode>
                  <c:ptCount val="3"/>
                  <c:pt idx="0">
                    <c:v>2.2259234313510192</c:v>
                  </c:pt>
                  <c:pt idx="1">
                    <c:v>3.8685038981529987</c:v>
                  </c:pt>
                  <c:pt idx="2">
                    <c:v>2.2517419711200599</c:v>
                  </c:pt>
                </c:numCache>
              </c:numRef>
            </c:minus>
          </c:errBars>
          <c:cat>
            <c:strRef>
              <c:f>'OH radical comparative'!$B$1:$C$1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'OH radical comparative'!$B$5:$C$5</c:f>
              <c:numCache>
                <c:formatCode>General</c:formatCode>
                <c:ptCount val="2"/>
                <c:pt idx="0">
                  <c:v>145.46666666666658</c:v>
                </c:pt>
                <c:pt idx="1">
                  <c:v>78.693333333333058</c:v>
                </c:pt>
              </c:numCache>
            </c:numRef>
          </c:val>
        </c:ser>
        <c:axId val="77711616"/>
        <c:axId val="77791232"/>
      </c:barChart>
      <c:catAx>
        <c:axId val="77711616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7791232"/>
        <c:crosses val="autoZero"/>
        <c:auto val="1"/>
        <c:lblAlgn val="ctr"/>
        <c:lblOffset val="100"/>
      </c:catAx>
      <c:valAx>
        <c:axId val="7779123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7711616"/>
        <c:crosses val="autoZero"/>
        <c:crossBetween val="between"/>
        <c:majorUnit val="40"/>
      </c:valAx>
    </c:plotArea>
    <c:legend>
      <c:legendPos val="t"/>
      <c:layout>
        <c:manualLayout>
          <c:xMode val="edge"/>
          <c:yMode val="edge"/>
          <c:x val="0.11590992022951276"/>
          <c:y val="3.3472803347280332E-2"/>
          <c:w val="0.88409020301033803"/>
          <c:h val="0.10392478957371847"/>
        </c:manualLayout>
      </c:layout>
      <c:txPr>
        <a:bodyPr/>
        <a:lstStyle/>
        <a:p>
          <a:pPr>
            <a:defRPr lang="en-IN"/>
          </a:pPr>
          <a:endParaRPr lang="en-US"/>
        </a:p>
      </c:tx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title>
      <c:tx>
        <c:rich>
          <a:bodyPr/>
          <a:lstStyle/>
          <a:p>
            <a:pPr>
              <a:defRPr/>
            </a:pPr>
            <a:r>
              <a:rPr lang="en-US" sz="900">
                <a:latin typeface="Times New Roman" pitchFamily="18" charset="0"/>
                <a:cs typeface="Times New Roman" pitchFamily="18" charset="0"/>
              </a:rPr>
              <a:t>Manitol 0.5M</a:t>
            </a:r>
          </a:p>
        </c:rich>
      </c:tx>
      <c:layout>
        <c:manualLayout>
          <c:xMode val="edge"/>
          <c:yMode val="edge"/>
          <c:x val="0.45387064824444912"/>
          <c:y val="0.15224685730073428"/>
        </c:manualLayout>
      </c:layout>
    </c:title>
    <c:plotArea>
      <c:layout>
        <c:manualLayout>
          <c:layoutTarget val="inner"/>
          <c:xMode val="edge"/>
          <c:yMode val="edge"/>
          <c:x val="9.7710983242479343E-2"/>
          <c:y val="3.5071952212870655E-2"/>
          <c:w val="0.86703260650111913"/>
          <c:h val="0.78154403113403914"/>
        </c:manualLayout>
      </c:layout>
      <c:barChart>
        <c:barDir val="col"/>
        <c:grouping val="stacked"/>
        <c:ser>
          <c:idx val="0"/>
          <c:order val="0"/>
          <c:tx>
            <c:strRef>
              <c:f>sod!$I$30</c:f>
              <c:strCache>
                <c:ptCount val="1"/>
                <c:pt idx="0">
                  <c:v>Manitol</c:v>
                </c:pt>
              </c:strCache>
            </c:strRef>
          </c:tx>
          <c:dPt>
            <c:idx val="0"/>
            <c:spPr>
              <a:pattFill prst="trellis">
                <a:fgClr>
                  <a:srgbClr val="000000"/>
                </a:fgClr>
                <a:bgClr>
                  <a:srgbClr val="FFFFFF"/>
                </a:bgClr>
              </a:pattFill>
            </c:spPr>
          </c:dPt>
          <c:dPt>
            <c:idx val="1"/>
            <c:spPr>
              <a:pattFill prst="trellis">
                <a:fgClr>
                  <a:srgbClr val="000000"/>
                </a:fgClr>
                <a:bgClr>
                  <a:srgbClr val="FFFFFF"/>
                </a:bgClr>
              </a:pattFill>
            </c:spPr>
          </c:dPt>
          <c:errBars>
            <c:errBarType val="both"/>
            <c:errValType val="cust"/>
            <c:plus>
              <c:numRef>
                <c:f>sod!$H$17</c:f>
                <c:numCache>
                  <c:formatCode>General</c:formatCode>
                  <c:ptCount val="1"/>
                  <c:pt idx="0">
                    <c:v>5.8283654925358796E-3</c:v>
                  </c:pt>
                </c:numCache>
              </c:numRef>
            </c:plus>
            <c:minus>
              <c:numRef>
                <c:f>sod!$H$17</c:f>
                <c:numCache>
                  <c:formatCode>General</c:formatCode>
                  <c:ptCount val="1"/>
                  <c:pt idx="0">
                    <c:v>5.8283654925358796E-3</c:v>
                  </c:pt>
                </c:numCache>
              </c:numRef>
            </c:minus>
          </c:errBars>
          <c:cat>
            <c:strRef>
              <c:f>sod!$H$31:$H$32</c:f>
              <c:strCache>
                <c:ptCount val="2"/>
                <c:pt idx="0">
                  <c:v>SUNLIGHT</c:v>
                </c:pt>
                <c:pt idx="1">
                  <c:v>UVB</c:v>
                </c:pt>
              </c:strCache>
            </c:strRef>
          </c:cat>
          <c:val>
            <c:numRef>
              <c:f>sod!$I$31:$I$32</c:f>
              <c:numCache>
                <c:formatCode>General</c:formatCode>
                <c:ptCount val="2"/>
                <c:pt idx="0">
                  <c:v>79</c:v>
                </c:pt>
                <c:pt idx="1">
                  <c:v>55</c:v>
                </c:pt>
              </c:numCache>
            </c:numRef>
          </c:val>
        </c:ser>
        <c:overlap val="100"/>
        <c:axId val="77812096"/>
        <c:axId val="77813632"/>
      </c:barChart>
      <c:catAx>
        <c:axId val="77812096"/>
        <c:scaling>
          <c:orientation val="minMax"/>
        </c:scaling>
        <c:axPos val="b"/>
        <c:tickLblPos val="nextTo"/>
        <c:crossAx val="77813632"/>
        <c:crosses val="autoZero"/>
        <c:auto val="1"/>
        <c:lblAlgn val="ctr"/>
        <c:lblOffset val="100"/>
      </c:catAx>
      <c:valAx>
        <c:axId val="77813632"/>
        <c:scaling>
          <c:orientation val="minMax"/>
        </c:scaling>
        <c:axPos val="l"/>
        <c:numFmt formatCode="General" sourceLinked="1"/>
        <c:tickLblPos val="nextTo"/>
        <c:crossAx val="7781209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8765215668796334"/>
          <c:y val="4.2188147534189795E-3"/>
          <c:w val="0.56756889763779561"/>
          <c:h val="9.6269010894186172E-2"/>
        </c:manualLayout>
      </c:layout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15993097112860893"/>
          <c:y val="0.10403746945424924"/>
          <c:w val="0.78945905511811065"/>
          <c:h val="0.61204583802025403"/>
        </c:manualLayout>
      </c:layout>
      <c:barChart>
        <c:barDir val="col"/>
        <c:grouping val="clustered"/>
        <c:ser>
          <c:idx val="0"/>
          <c:order val="0"/>
          <c:tx>
            <c:strRef>
              <c:f>sod!$D$17</c:f>
              <c:strCache>
                <c:ptCount val="1"/>
                <c:pt idx="0">
                  <c:v>5U/mL SOD</c:v>
                </c:pt>
              </c:strCache>
            </c:strRef>
          </c:tx>
          <c:dPt>
            <c:idx val="0"/>
            <c:spPr>
              <a:pattFill prst="pct60">
                <a:fgClr>
                  <a:srgbClr val="000000"/>
                </a:fgClr>
                <a:bgClr>
                  <a:srgbClr val="FFFFFF"/>
                </a:bgClr>
              </a:pattFill>
            </c:spPr>
          </c:dPt>
          <c:dPt>
            <c:idx val="1"/>
            <c:spPr>
              <a:pattFill prst="pct60">
                <a:fgClr>
                  <a:srgbClr val="000000"/>
                </a:fgClr>
                <a:bgClr>
                  <a:srgbClr val="FFFFFF"/>
                </a:bgClr>
              </a:pattFill>
            </c:spPr>
          </c:dPt>
          <c:errBars>
            <c:errBarType val="both"/>
            <c:errValType val="fixedVal"/>
            <c:val val="2"/>
          </c:errBars>
          <c:cat>
            <c:strRef>
              <c:f>sod!$E$16:$F$16</c:f>
              <c:strCache>
                <c:ptCount val="2"/>
                <c:pt idx="0">
                  <c:v>SUNLIGHT</c:v>
                </c:pt>
                <c:pt idx="1">
                  <c:v>UVB</c:v>
                </c:pt>
              </c:strCache>
            </c:strRef>
          </c:cat>
          <c:val>
            <c:numRef>
              <c:f>sod!$E$17:$F$17</c:f>
              <c:numCache>
                <c:formatCode>General</c:formatCode>
                <c:ptCount val="2"/>
                <c:pt idx="0">
                  <c:v>75</c:v>
                </c:pt>
                <c:pt idx="1">
                  <c:v>35</c:v>
                </c:pt>
              </c:numCache>
            </c:numRef>
          </c:val>
        </c:ser>
        <c:ser>
          <c:idx val="1"/>
          <c:order val="1"/>
          <c:tx>
            <c:strRef>
              <c:f>sod!$D$18</c:f>
              <c:strCache>
                <c:ptCount val="1"/>
                <c:pt idx="0">
                  <c:v>10U/mL SOD</c:v>
                </c:pt>
              </c:strCache>
            </c:strRef>
          </c:tx>
          <c:spPr>
            <a:pattFill prst="smGrid">
              <a:fgClr>
                <a:srgbClr val="000000"/>
              </a:fgClr>
              <a:bgClr>
                <a:srgbClr val="FFFFFF"/>
              </a:bgClr>
            </a:pattFill>
          </c:spPr>
          <c:errBars>
            <c:errBarType val="both"/>
            <c:errValType val="percentage"/>
            <c:val val="2"/>
          </c:errBars>
          <c:cat>
            <c:strRef>
              <c:f>sod!$E$16:$F$16</c:f>
              <c:strCache>
                <c:ptCount val="2"/>
                <c:pt idx="0">
                  <c:v>SUNLIGHT</c:v>
                </c:pt>
                <c:pt idx="1">
                  <c:v>UVB</c:v>
                </c:pt>
              </c:strCache>
            </c:strRef>
          </c:cat>
          <c:val>
            <c:numRef>
              <c:f>sod!$E$18:$F$18</c:f>
              <c:numCache>
                <c:formatCode>General</c:formatCode>
                <c:ptCount val="2"/>
                <c:pt idx="0">
                  <c:v>87</c:v>
                </c:pt>
                <c:pt idx="1">
                  <c:v>43</c:v>
                </c:pt>
              </c:numCache>
            </c:numRef>
          </c:val>
        </c:ser>
        <c:axId val="77853824"/>
        <c:axId val="77855360"/>
      </c:barChart>
      <c:catAx>
        <c:axId val="77853824"/>
        <c:scaling>
          <c:orientation val="minMax"/>
        </c:scaling>
        <c:axPos val="b"/>
        <c:tickLblPos val="nextTo"/>
        <c:crossAx val="77855360"/>
        <c:crosses val="autoZero"/>
        <c:auto val="1"/>
        <c:lblAlgn val="ctr"/>
        <c:lblOffset val="100"/>
      </c:catAx>
      <c:valAx>
        <c:axId val="77855360"/>
        <c:scaling>
          <c:orientation val="minMax"/>
        </c:scaling>
        <c:axPos val="l"/>
        <c:numFmt formatCode="General" sourceLinked="1"/>
        <c:tickLblPos val="nextTo"/>
        <c:crossAx val="77853824"/>
        <c:crosses val="autoZero"/>
        <c:crossBetween val="between"/>
        <c:majorUnit val="20"/>
      </c:valAx>
    </c:plotArea>
    <c:legend>
      <c:legendPos val="r"/>
      <c:layout>
        <c:manualLayout>
          <c:xMode val="edge"/>
          <c:yMode val="edge"/>
          <c:x val="0.13605695538057738"/>
          <c:y val="5.5546806649168839E-3"/>
          <c:w val="0.82005424321960063"/>
          <c:h val="0.11187882764654385"/>
        </c:manualLayout>
      </c:layout>
    </c:legend>
    <c:plotVisOnly val="1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4.8855491621239734E-2"/>
          <c:y val="5.0854330708661417E-2"/>
          <c:w val="0.93351630325055457"/>
          <c:h val="0.69906233595800527"/>
        </c:manualLayout>
      </c:layout>
      <c:barChart>
        <c:barDir val="col"/>
        <c:grouping val="clustered"/>
        <c:ser>
          <c:idx val="0"/>
          <c:order val="0"/>
          <c:tx>
            <c:strRef>
              <c:f>Sheet2!$D$7</c:f>
              <c:strCache>
                <c:ptCount val="1"/>
                <c:pt idx="0">
                  <c:v>Hbss</c:v>
                </c:pt>
              </c:strCache>
            </c:strRef>
          </c:tx>
          <c:errBars>
            <c:errBarType val="both"/>
            <c:errValType val="fixedVal"/>
            <c:val val="0.21540000000000398"/>
          </c:errBars>
          <c:cat>
            <c:strRef>
              <c:f>Sheet2!$E$6:$G$6</c:f>
              <c:strCache>
                <c:ptCount val="3"/>
                <c:pt idx="0">
                  <c:v>Dark</c:v>
                </c:pt>
                <c:pt idx="1">
                  <c:v>UV-B</c:v>
                </c:pt>
                <c:pt idx="2">
                  <c:v>Sunlight</c:v>
                </c:pt>
              </c:strCache>
            </c:strRef>
          </c:cat>
          <c:val>
            <c:numRef>
              <c:f>Sheet2!$E$7:$G$7</c:f>
              <c:numCache>
                <c:formatCode>General</c:formatCode>
                <c:ptCount val="3"/>
                <c:pt idx="0">
                  <c:v>100.00011723343134</c:v>
                </c:pt>
                <c:pt idx="1">
                  <c:v>99.999833887319127</c:v>
                </c:pt>
                <c:pt idx="2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Sheet2!$D$8</c:f>
              <c:strCache>
                <c:ptCount val="1"/>
                <c:pt idx="0">
                  <c:v>Cpz</c:v>
                </c:pt>
              </c:strCache>
            </c:strRef>
          </c:tx>
          <c:errBars>
            <c:errBarType val="both"/>
            <c:errValType val="fixedVal"/>
            <c:val val="1.254"/>
          </c:errBars>
          <c:cat>
            <c:strRef>
              <c:f>Sheet2!$E$6:$G$6</c:f>
              <c:strCache>
                <c:ptCount val="3"/>
                <c:pt idx="0">
                  <c:v>Dark</c:v>
                </c:pt>
                <c:pt idx="1">
                  <c:v>UV-B</c:v>
                </c:pt>
                <c:pt idx="2">
                  <c:v>Sunlight</c:v>
                </c:pt>
              </c:strCache>
            </c:strRef>
          </c:cat>
          <c:val>
            <c:numRef>
              <c:f>Sheet2!$E$8:$G$8</c:f>
              <c:numCache>
                <c:formatCode>General</c:formatCode>
                <c:ptCount val="3"/>
                <c:pt idx="0">
                  <c:v>97.010664725281401</c:v>
                </c:pt>
                <c:pt idx="1">
                  <c:v>42.857071665993587</c:v>
                </c:pt>
                <c:pt idx="2">
                  <c:v>56.666666666666387</c:v>
                </c:pt>
              </c:numCache>
            </c:numRef>
          </c:val>
        </c:ser>
        <c:ser>
          <c:idx val="2"/>
          <c:order val="2"/>
          <c:tx>
            <c:strRef>
              <c:f>Sheet2!$D$9</c:f>
              <c:strCache>
                <c:ptCount val="1"/>
                <c:pt idx="0">
                  <c:v>L-his</c:v>
                </c:pt>
              </c:strCache>
            </c:strRef>
          </c:tx>
          <c:errBars>
            <c:errBarType val="both"/>
            <c:errValType val="fixedVal"/>
            <c:val val="1.2540000000000103E-2"/>
          </c:errBars>
          <c:cat>
            <c:strRef>
              <c:f>Sheet2!$E$6:$G$6</c:f>
              <c:strCache>
                <c:ptCount val="3"/>
                <c:pt idx="0">
                  <c:v>Dark</c:v>
                </c:pt>
                <c:pt idx="1">
                  <c:v>UV-B</c:v>
                </c:pt>
                <c:pt idx="2">
                  <c:v>Sunlight</c:v>
                </c:pt>
              </c:strCache>
            </c:strRef>
          </c:cat>
          <c:val>
            <c:numRef>
              <c:f>Sheet2!$E$9:$G$9</c:f>
              <c:numCache>
                <c:formatCode>General</c:formatCode>
                <c:ptCount val="3"/>
                <c:pt idx="0">
                  <c:v>95.486630113282658</c:v>
                </c:pt>
                <c:pt idx="1">
                  <c:v>99.212439846444497</c:v>
                </c:pt>
                <c:pt idx="2">
                  <c:v>97.555555555555671</c:v>
                </c:pt>
              </c:numCache>
            </c:numRef>
          </c:val>
        </c:ser>
        <c:ser>
          <c:idx val="3"/>
          <c:order val="3"/>
          <c:tx>
            <c:strRef>
              <c:f>Sheet2!$D$10</c:f>
              <c:strCache>
                <c:ptCount val="1"/>
                <c:pt idx="0">
                  <c:v>1 µg/mL</c:v>
                </c:pt>
              </c:strCache>
            </c:strRef>
          </c:tx>
          <c:errBars>
            <c:errBarType val="both"/>
            <c:errValType val="fixedVal"/>
            <c:val val="0.25480000000000008"/>
          </c:errBars>
          <c:cat>
            <c:strRef>
              <c:f>Sheet2!$E$6:$G$6</c:f>
              <c:strCache>
                <c:ptCount val="3"/>
                <c:pt idx="0">
                  <c:v>Dark</c:v>
                </c:pt>
                <c:pt idx="1">
                  <c:v>UV-B</c:v>
                </c:pt>
                <c:pt idx="2">
                  <c:v>Sunlight</c:v>
                </c:pt>
              </c:strCache>
            </c:strRef>
          </c:cat>
          <c:val>
            <c:numRef>
              <c:f>Sheet2!$E$10:$G$10</c:f>
              <c:numCache>
                <c:formatCode>General</c:formatCode>
                <c:ptCount val="3"/>
                <c:pt idx="0">
                  <c:v>96.215400000000002</c:v>
                </c:pt>
                <c:pt idx="1">
                  <c:v>62.325400000000002</c:v>
                </c:pt>
                <c:pt idx="2">
                  <c:v>52.124560000000002</c:v>
                </c:pt>
              </c:numCache>
            </c:numRef>
          </c:val>
        </c:ser>
        <c:ser>
          <c:idx val="4"/>
          <c:order val="4"/>
          <c:tx>
            <c:strRef>
              <c:f>Sheet2!$D$11</c:f>
              <c:strCache>
                <c:ptCount val="1"/>
                <c:pt idx="0">
                  <c:v>2 µg/mL</c:v>
                </c:pt>
              </c:strCache>
            </c:strRef>
          </c:tx>
          <c:errBars>
            <c:errBarType val="both"/>
            <c:errValType val="fixedVal"/>
            <c:val val="2.1541000000000282E-2"/>
          </c:errBars>
          <c:cat>
            <c:strRef>
              <c:f>Sheet2!$E$6:$G$6</c:f>
              <c:strCache>
                <c:ptCount val="3"/>
                <c:pt idx="0">
                  <c:v>Dark</c:v>
                </c:pt>
                <c:pt idx="1">
                  <c:v>UV-B</c:v>
                </c:pt>
                <c:pt idx="2">
                  <c:v>Sunlight</c:v>
                </c:pt>
              </c:strCache>
            </c:strRef>
          </c:cat>
          <c:val>
            <c:numRef>
              <c:f>Sheet2!$E$11:$G$11</c:f>
              <c:numCache>
                <c:formatCode>General</c:formatCode>
                <c:ptCount val="3"/>
                <c:pt idx="0">
                  <c:v>97.538215167895871</c:v>
                </c:pt>
                <c:pt idx="1">
                  <c:v>44.124500000000012</c:v>
                </c:pt>
                <c:pt idx="2">
                  <c:v>45.2547</c:v>
                </c:pt>
              </c:numCache>
            </c:numRef>
          </c:val>
        </c:ser>
        <c:ser>
          <c:idx val="5"/>
          <c:order val="5"/>
          <c:tx>
            <c:strRef>
              <c:f>Sheet2!$D$12</c:f>
              <c:strCache>
                <c:ptCount val="1"/>
                <c:pt idx="0">
                  <c:v>3 µg/mL</c:v>
                </c:pt>
              </c:strCache>
            </c:strRef>
          </c:tx>
          <c:errBars>
            <c:errBarType val="both"/>
            <c:errValType val="fixedVal"/>
            <c:val val="1.524"/>
          </c:errBars>
          <c:cat>
            <c:strRef>
              <c:f>Sheet2!$E$6:$G$6</c:f>
              <c:strCache>
                <c:ptCount val="3"/>
                <c:pt idx="0">
                  <c:v>Dark</c:v>
                </c:pt>
                <c:pt idx="1">
                  <c:v>UV-B</c:v>
                </c:pt>
                <c:pt idx="2">
                  <c:v>Sunlight</c:v>
                </c:pt>
              </c:strCache>
            </c:strRef>
          </c:cat>
          <c:val>
            <c:numRef>
              <c:f>Sheet2!$E$12:$G$12</c:f>
              <c:numCache>
                <c:formatCode>General</c:formatCode>
                <c:ptCount val="3"/>
                <c:pt idx="0">
                  <c:v>97.086860594209398</c:v>
                </c:pt>
                <c:pt idx="1">
                  <c:v>31.258739999999868</c:v>
                </c:pt>
                <c:pt idx="2">
                  <c:v>29.215699999999906</c:v>
                </c:pt>
              </c:numCache>
            </c:numRef>
          </c:val>
        </c:ser>
        <c:ser>
          <c:idx val="6"/>
          <c:order val="6"/>
          <c:tx>
            <c:strRef>
              <c:f>Sheet2!$D$13</c:f>
              <c:strCache>
                <c:ptCount val="1"/>
                <c:pt idx="0">
                  <c:v>4 µg/mL</c:v>
                </c:pt>
              </c:strCache>
            </c:strRef>
          </c:tx>
          <c:errBars>
            <c:errBarType val="both"/>
            <c:errValType val="fixedVal"/>
            <c:val val="0.21547000000000024"/>
          </c:errBars>
          <c:cat>
            <c:strRef>
              <c:f>Sheet2!$E$6:$G$6</c:f>
              <c:strCache>
                <c:ptCount val="3"/>
                <c:pt idx="0">
                  <c:v>Dark</c:v>
                </c:pt>
                <c:pt idx="1">
                  <c:v>UV-B</c:v>
                </c:pt>
                <c:pt idx="2">
                  <c:v>Sunlight</c:v>
                </c:pt>
              </c:strCache>
            </c:strRef>
          </c:cat>
          <c:val>
            <c:numRef>
              <c:f>Sheet2!$E$13:$G$13</c:f>
              <c:numCache>
                <c:formatCode>General</c:formatCode>
                <c:ptCount val="3"/>
                <c:pt idx="0">
                  <c:v>97.186514872819288</c:v>
                </c:pt>
                <c:pt idx="1">
                  <c:v>29.125468000000001</c:v>
                </c:pt>
                <c:pt idx="2">
                  <c:v>22.546800000000001</c:v>
                </c:pt>
              </c:numCache>
            </c:numRef>
          </c:val>
        </c:ser>
        <c:ser>
          <c:idx val="7"/>
          <c:order val="7"/>
          <c:tx>
            <c:strRef>
              <c:f>Sheet2!$D$14</c:f>
              <c:strCache>
                <c:ptCount val="1"/>
                <c:pt idx="0">
                  <c:v>5 µg/mL</c:v>
                </c:pt>
              </c:strCache>
            </c:strRef>
          </c:tx>
          <c:errBars>
            <c:errBarType val="both"/>
            <c:errValType val="fixedVal"/>
            <c:val val="1.2540000000000103E-2"/>
          </c:errBars>
          <c:cat>
            <c:strRef>
              <c:f>Sheet2!$E$6:$G$6</c:f>
              <c:strCache>
                <c:ptCount val="3"/>
                <c:pt idx="0">
                  <c:v>Dark</c:v>
                </c:pt>
                <c:pt idx="1">
                  <c:v>UV-B</c:v>
                </c:pt>
                <c:pt idx="2">
                  <c:v>Sunlight</c:v>
                </c:pt>
              </c:strCache>
            </c:strRef>
          </c:cat>
          <c:val>
            <c:numRef>
              <c:f>Sheet2!$E$14:$G$14</c:f>
              <c:numCache>
                <c:formatCode>General</c:formatCode>
                <c:ptCount val="3"/>
                <c:pt idx="0">
                  <c:v>96.552278490361658</c:v>
                </c:pt>
                <c:pt idx="1">
                  <c:v>20.24587</c:v>
                </c:pt>
                <c:pt idx="2">
                  <c:v>17.25468</c:v>
                </c:pt>
              </c:numCache>
            </c:numRef>
          </c:val>
        </c:ser>
        <c:axId val="77890304"/>
        <c:axId val="77891840"/>
      </c:barChart>
      <c:catAx>
        <c:axId val="7789030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77891840"/>
        <c:crosses val="autoZero"/>
        <c:auto val="1"/>
        <c:lblAlgn val="ctr"/>
        <c:lblOffset val="100"/>
      </c:catAx>
      <c:valAx>
        <c:axId val="77891840"/>
        <c:scaling>
          <c:orientation val="minMax"/>
        </c:scaling>
        <c:axPos val="l"/>
        <c:numFmt formatCode="General" sourceLinked="1"/>
        <c:tickLblPos val="nextTo"/>
        <c:crossAx val="77890304"/>
        <c:crosses val="autoZero"/>
        <c:crossBetween val="between"/>
        <c:majorUnit val="40"/>
      </c:valAx>
    </c:plotArea>
    <c:legend>
      <c:legendPos val="t"/>
      <c:layout>
        <c:manualLayout>
          <c:xMode val="edge"/>
          <c:yMode val="edge"/>
          <c:x val="0.11373069351907952"/>
          <c:y val="2.8510498687664052E-3"/>
          <c:w val="0.88420427013930969"/>
          <c:h val="0.14510049730625776"/>
        </c:manualLayout>
      </c:layout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10097567840490022"/>
          <c:y val="9.2313886900500089E-2"/>
          <c:w val="0.87288072155588525"/>
          <c:h val="0.66161894535911259"/>
        </c:manualLayout>
      </c:layout>
      <c:barChart>
        <c:barDir val="col"/>
        <c:grouping val="clustered"/>
        <c:ser>
          <c:idx val="0"/>
          <c:order val="0"/>
          <c:tx>
            <c:strRef>
              <c:f>Sheet1!$H$9</c:f>
              <c:strCache>
                <c:ptCount val="1"/>
                <c:pt idx="0">
                  <c:v>Hbss</c:v>
                </c:pt>
              </c:strCache>
            </c:strRef>
          </c:tx>
          <c:errBars>
            <c:errBarType val="both"/>
            <c:errValType val="cust"/>
            <c:plus>
              <c:numRef>
                <c:f>Sheet1!$K$9:$L$9</c:f>
                <c:numCache>
                  <c:formatCode>General</c:formatCode>
                  <c:ptCount val="2"/>
                  <c:pt idx="0">
                    <c:v>0.71857805969720001</c:v>
                  </c:pt>
                  <c:pt idx="1">
                    <c:v>0.32203519476396902</c:v>
                  </c:pt>
                </c:numCache>
              </c:numRef>
            </c:plus>
            <c:minus>
              <c:numRef>
                <c:f>Sheet1!$K$9:$L$9</c:f>
                <c:numCache>
                  <c:formatCode>General</c:formatCode>
                  <c:ptCount val="2"/>
                  <c:pt idx="0">
                    <c:v>0.71857805969720001</c:v>
                  </c:pt>
                  <c:pt idx="1">
                    <c:v>0.32203519476396902</c:v>
                  </c:pt>
                </c:numCache>
              </c:numRef>
            </c:minus>
          </c:errBars>
          <c:cat>
            <c:strRef>
              <c:f>Sheet1!$I$8:$J$8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Sheet1!$I$9:$J$9</c:f>
              <c:numCache>
                <c:formatCode>General</c:formatCode>
                <c:ptCount val="2"/>
                <c:pt idx="0">
                  <c:v>100.00011723343025</c:v>
                </c:pt>
                <c:pt idx="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Sheet1!$H$10</c:f>
              <c:strCache>
                <c:ptCount val="1"/>
                <c:pt idx="0">
                  <c:v>Cpz</c:v>
                </c:pt>
              </c:strCache>
            </c:strRef>
          </c:tx>
          <c:errBars>
            <c:errBarType val="both"/>
            <c:errValType val="cust"/>
            <c:plus>
              <c:numRef>
                <c:f>Sheet1!$K$10:$L$10</c:f>
                <c:numCache>
                  <c:formatCode>General</c:formatCode>
                  <c:ptCount val="2"/>
                  <c:pt idx="0">
                    <c:v>0.36463680560250838</c:v>
                  </c:pt>
                  <c:pt idx="1">
                    <c:v>0.21369760566432799</c:v>
                  </c:pt>
                </c:numCache>
              </c:numRef>
            </c:plus>
            <c:minus>
              <c:numRef>
                <c:f>Sheet1!$K$10:$L$10</c:f>
                <c:numCache>
                  <c:formatCode>General</c:formatCode>
                  <c:ptCount val="2"/>
                  <c:pt idx="0">
                    <c:v>0.36463680560250838</c:v>
                  </c:pt>
                  <c:pt idx="1">
                    <c:v>0.21369760566432799</c:v>
                  </c:pt>
                </c:numCache>
              </c:numRef>
            </c:minus>
          </c:errBars>
          <c:cat>
            <c:strRef>
              <c:f>Sheet1!$I$8:$J$8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Sheet1!$I$10:$J$10</c:f>
              <c:numCache>
                <c:formatCode>General</c:formatCode>
                <c:ptCount val="2"/>
                <c:pt idx="0">
                  <c:v>97.010664725281927</c:v>
                </c:pt>
                <c:pt idx="1">
                  <c:v>56.666666666665975</c:v>
                </c:pt>
              </c:numCache>
            </c:numRef>
          </c:val>
        </c:ser>
        <c:ser>
          <c:idx val="2"/>
          <c:order val="2"/>
          <c:tx>
            <c:strRef>
              <c:f>Sheet1!$H$11</c:f>
              <c:strCache>
                <c:ptCount val="1"/>
                <c:pt idx="0">
                  <c:v>L-his</c:v>
                </c:pt>
              </c:strCache>
            </c:strRef>
          </c:tx>
          <c:errBars>
            <c:errBarType val="both"/>
            <c:errValType val="cust"/>
            <c:plus>
              <c:numRef>
                <c:f>Sheet1!$K$11:$L$11</c:f>
                <c:numCache>
                  <c:formatCode>General</c:formatCode>
                  <c:ptCount val="2"/>
                  <c:pt idx="0">
                    <c:v>0.22631099546127023</c:v>
                  </c:pt>
                  <c:pt idx="1">
                    <c:v>0.74317717592524957</c:v>
                  </c:pt>
                </c:numCache>
              </c:numRef>
            </c:plus>
            <c:minus>
              <c:numRef>
                <c:f>Sheet1!$K$11:$L$11</c:f>
                <c:numCache>
                  <c:formatCode>General</c:formatCode>
                  <c:ptCount val="2"/>
                  <c:pt idx="0">
                    <c:v>0.22631099546127023</c:v>
                  </c:pt>
                  <c:pt idx="1">
                    <c:v>0.74317717592524957</c:v>
                  </c:pt>
                </c:numCache>
              </c:numRef>
            </c:minus>
          </c:errBars>
          <c:cat>
            <c:strRef>
              <c:f>Sheet1!$I$8:$J$8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Sheet1!$I$11:$J$11</c:f>
              <c:numCache>
                <c:formatCode>General</c:formatCode>
                <c:ptCount val="2"/>
                <c:pt idx="0">
                  <c:v>95.486630113282658</c:v>
                </c:pt>
                <c:pt idx="1">
                  <c:v>105.55555555555515</c:v>
                </c:pt>
              </c:numCache>
            </c:numRef>
          </c:val>
        </c:ser>
        <c:ser>
          <c:idx val="3"/>
          <c:order val="3"/>
          <c:tx>
            <c:strRef>
              <c:f>Sheet1!$H$12</c:f>
              <c:strCache>
                <c:ptCount val="1"/>
                <c:pt idx="0">
                  <c:v>0.01 ppm</c:v>
                </c:pt>
              </c:strCache>
            </c:strRef>
          </c:tx>
          <c:errBars>
            <c:errBarType val="both"/>
            <c:errValType val="cust"/>
            <c:plus>
              <c:numRef>
                <c:f>Sheet1!$K$12:$L$12</c:f>
                <c:numCache>
                  <c:formatCode>General</c:formatCode>
                  <c:ptCount val="2"/>
                  <c:pt idx="0">
                    <c:v>0.33404590502906006</c:v>
                  </c:pt>
                  <c:pt idx="1">
                    <c:v>0.78854800926932</c:v>
                  </c:pt>
                </c:numCache>
              </c:numRef>
            </c:plus>
            <c:minus>
              <c:numRef>
                <c:f>Sheet1!$K$12:$L$12</c:f>
                <c:numCache>
                  <c:formatCode>General</c:formatCode>
                  <c:ptCount val="2"/>
                  <c:pt idx="0">
                    <c:v>0.33404590502906006</c:v>
                  </c:pt>
                  <c:pt idx="1">
                    <c:v>0.78854800926932</c:v>
                  </c:pt>
                </c:numCache>
              </c:numRef>
            </c:minus>
          </c:errBars>
          <c:cat>
            <c:strRef>
              <c:f>Sheet1!$I$8:$J$8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Sheet1!$I$12:$J$12</c:f>
              <c:numCache>
                <c:formatCode>General</c:formatCode>
                <c:ptCount val="2"/>
                <c:pt idx="0">
                  <c:v>97.538215167895871</c:v>
                </c:pt>
                <c:pt idx="1">
                  <c:v>92.1666666666667</c:v>
                </c:pt>
              </c:numCache>
            </c:numRef>
          </c:val>
        </c:ser>
        <c:ser>
          <c:idx val="4"/>
          <c:order val="4"/>
          <c:tx>
            <c:strRef>
              <c:f>Sheet1!$H$13</c:f>
              <c:strCache>
                <c:ptCount val="1"/>
                <c:pt idx="0">
                  <c:v>0.05 ppm</c:v>
                </c:pt>
              </c:strCache>
            </c:strRef>
          </c:tx>
          <c:errBars>
            <c:errBarType val="both"/>
            <c:errValType val="cust"/>
            <c:plus>
              <c:numRef>
                <c:f>Sheet1!$K$13:$L$13</c:f>
                <c:numCache>
                  <c:formatCode>General</c:formatCode>
                  <c:ptCount val="2"/>
                  <c:pt idx="0">
                    <c:v>0.30613722413322375</c:v>
                  </c:pt>
                  <c:pt idx="1">
                    <c:v>0.95950446302530001</c:v>
                  </c:pt>
                </c:numCache>
              </c:numRef>
            </c:plus>
            <c:minus>
              <c:numRef>
                <c:f>Sheet1!$K$13:$L$13</c:f>
                <c:numCache>
                  <c:formatCode>General</c:formatCode>
                  <c:ptCount val="2"/>
                  <c:pt idx="0">
                    <c:v>0.30613722413322375</c:v>
                  </c:pt>
                  <c:pt idx="1">
                    <c:v>0.95950446302530001</c:v>
                  </c:pt>
                </c:numCache>
              </c:numRef>
            </c:minus>
          </c:errBars>
          <c:cat>
            <c:strRef>
              <c:f>Sheet1!$I$8:$J$8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Sheet1!$I$13:$J$13</c:f>
              <c:numCache>
                <c:formatCode>General</c:formatCode>
                <c:ptCount val="2"/>
                <c:pt idx="0">
                  <c:v>92.086860594209355</c:v>
                </c:pt>
                <c:pt idx="1">
                  <c:v>88.5</c:v>
                </c:pt>
              </c:numCache>
            </c:numRef>
          </c:val>
        </c:ser>
        <c:ser>
          <c:idx val="5"/>
          <c:order val="5"/>
          <c:tx>
            <c:strRef>
              <c:f>Sheet1!$H$14</c:f>
              <c:strCache>
                <c:ptCount val="1"/>
                <c:pt idx="0">
                  <c:v>0.1 ppm</c:v>
                </c:pt>
              </c:strCache>
            </c:strRef>
          </c:tx>
          <c:errBars>
            <c:errBarType val="both"/>
            <c:errValType val="cust"/>
            <c:plus>
              <c:numRef>
                <c:f>Sheet1!$K$14:$L$14</c:f>
                <c:numCache>
                  <c:formatCode>General</c:formatCode>
                  <c:ptCount val="2"/>
                  <c:pt idx="0">
                    <c:v>0.34109627184516988</c:v>
                  </c:pt>
                  <c:pt idx="1">
                    <c:v>0.78400680269160061</c:v>
                  </c:pt>
                </c:numCache>
              </c:numRef>
            </c:plus>
            <c:minus>
              <c:numRef>
                <c:f>Sheet1!$K$14:$L$14</c:f>
                <c:numCache>
                  <c:formatCode>General</c:formatCode>
                  <c:ptCount val="2"/>
                  <c:pt idx="0">
                    <c:v>0.34109627184516988</c:v>
                  </c:pt>
                  <c:pt idx="1">
                    <c:v>0.78400680269160061</c:v>
                  </c:pt>
                </c:numCache>
              </c:numRef>
            </c:minus>
          </c:errBars>
          <c:cat>
            <c:strRef>
              <c:f>Sheet1!$I$8:$J$8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Sheet1!$I$14:$J$14</c:f>
              <c:numCache>
                <c:formatCode>General</c:formatCode>
                <c:ptCount val="2"/>
                <c:pt idx="0">
                  <c:v>97.186514872819288</c:v>
                </c:pt>
                <c:pt idx="1">
                  <c:v>75.6111111111111</c:v>
                </c:pt>
              </c:numCache>
            </c:numRef>
          </c:val>
        </c:ser>
        <c:ser>
          <c:idx val="6"/>
          <c:order val="6"/>
          <c:tx>
            <c:strRef>
              <c:f>Sheet1!$H$15</c:f>
              <c:strCache>
                <c:ptCount val="1"/>
                <c:pt idx="0">
                  <c:v>0.5 ppm</c:v>
                </c:pt>
              </c:strCache>
            </c:strRef>
          </c:tx>
          <c:errBars>
            <c:errBarType val="both"/>
            <c:errValType val="cust"/>
            <c:plus>
              <c:numRef>
                <c:f>Sheet1!$K$15:$L$15</c:f>
                <c:numCache>
                  <c:formatCode>General</c:formatCode>
                  <c:ptCount val="2"/>
                  <c:pt idx="0">
                    <c:v>0.31902455495883097</c:v>
                  </c:pt>
                  <c:pt idx="1">
                    <c:v>0.82970843102535063</c:v>
                  </c:pt>
                </c:numCache>
              </c:numRef>
            </c:plus>
            <c:minus>
              <c:numRef>
                <c:f>Sheet1!$K$15:$L$15</c:f>
                <c:numCache>
                  <c:formatCode>General</c:formatCode>
                  <c:ptCount val="2"/>
                  <c:pt idx="0">
                    <c:v>0.31902455495883097</c:v>
                  </c:pt>
                  <c:pt idx="1">
                    <c:v>0.82970843102535063</c:v>
                  </c:pt>
                </c:numCache>
              </c:numRef>
            </c:minus>
          </c:errBars>
          <c:cat>
            <c:strRef>
              <c:f>Sheet1!$I$8:$J$8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Sheet1!$I$15:$J$15</c:f>
              <c:numCache>
                <c:formatCode>General</c:formatCode>
                <c:ptCount val="2"/>
                <c:pt idx="0">
                  <c:v>93.552278490361658</c:v>
                </c:pt>
                <c:pt idx="1">
                  <c:v>68.944444444444727</c:v>
                </c:pt>
              </c:numCache>
            </c:numRef>
          </c:val>
        </c:ser>
        <c:ser>
          <c:idx val="7"/>
          <c:order val="7"/>
          <c:tx>
            <c:strRef>
              <c:f>Sheet1!$H$16</c:f>
              <c:strCache>
                <c:ptCount val="1"/>
                <c:pt idx="0">
                  <c:v>1 ppm</c:v>
                </c:pt>
              </c:strCache>
            </c:strRef>
          </c:tx>
          <c:errBars>
            <c:errBarType val="both"/>
            <c:errValType val="cust"/>
            <c:plus>
              <c:numRef>
                <c:f>Sheet1!$K$16:$L$16</c:f>
                <c:numCache>
                  <c:formatCode>General</c:formatCode>
                  <c:ptCount val="2"/>
                  <c:pt idx="0">
                    <c:v>0.82911636225438001</c:v>
                  </c:pt>
                  <c:pt idx="1">
                    <c:v>0.56361925682740865</c:v>
                  </c:pt>
                </c:numCache>
              </c:numRef>
            </c:plus>
            <c:minus>
              <c:numRef>
                <c:f>Sheet1!$K$16:$L$16</c:f>
                <c:numCache>
                  <c:formatCode>General</c:formatCode>
                  <c:ptCount val="2"/>
                  <c:pt idx="0">
                    <c:v>0.82911636225438001</c:v>
                  </c:pt>
                  <c:pt idx="1">
                    <c:v>0.56361925682740865</c:v>
                  </c:pt>
                </c:numCache>
              </c:numRef>
            </c:minus>
          </c:errBars>
          <c:cat>
            <c:strRef>
              <c:f>Sheet1!$I$8:$J$8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Sheet1!$I$16:$J$16</c:f>
              <c:numCache>
                <c:formatCode>General</c:formatCode>
                <c:ptCount val="2"/>
                <c:pt idx="0">
                  <c:v>100.93798468697408</c:v>
                </c:pt>
                <c:pt idx="1">
                  <c:v>58.722222222222413</c:v>
                </c:pt>
              </c:numCache>
            </c:numRef>
          </c:val>
        </c:ser>
        <c:axId val="78118272"/>
        <c:axId val="78132352"/>
      </c:barChart>
      <c:catAx>
        <c:axId val="78118272"/>
        <c:scaling>
          <c:orientation val="minMax"/>
        </c:scaling>
        <c:delete val="1"/>
        <c:axPos val="b"/>
        <c:tickLblPos val="none"/>
        <c:crossAx val="78132352"/>
        <c:crosses val="autoZero"/>
        <c:auto val="1"/>
        <c:lblAlgn val="ctr"/>
        <c:lblOffset val="100"/>
      </c:catAx>
      <c:valAx>
        <c:axId val="7813235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8118272"/>
        <c:crosses val="autoZero"/>
        <c:crossBetween val="between"/>
        <c:majorUnit val="40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5.1322940693019417E-2"/>
          <c:y val="0.30864436292607328"/>
          <c:w val="0.94867705930698065"/>
          <c:h val="0.49029553805774284"/>
        </c:manualLayout>
      </c:layout>
      <c:barChart>
        <c:barDir val="col"/>
        <c:grouping val="clustered"/>
        <c:ser>
          <c:idx val="0"/>
          <c:order val="0"/>
          <c:tx>
            <c:strRef>
              <c:f>'NEW NIH 3T3'!$C$35</c:f>
              <c:strCache>
                <c:ptCount val="1"/>
                <c:pt idx="0">
                  <c:v>Hbss</c:v>
                </c:pt>
              </c:strCache>
            </c:strRef>
          </c:tx>
          <c:errBars>
            <c:errBarType val="both"/>
            <c:errValType val="cust"/>
            <c:plus>
              <c:numRef>
                <c:f>'NEW NIH 3T3'!$H$23:$H$30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0.76376261582398863</c:v>
                  </c:pt>
                  <c:pt idx="2">
                    <c:v>1.0000000000018201</c:v>
                  </c:pt>
                  <c:pt idx="3">
                    <c:v>1</c:v>
                  </c:pt>
                  <c:pt idx="4">
                    <c:v>1</c:v>
                  </c:pt>
                  <c:pt idx="5">
                    <c:v>0.99999999999819567</c:v>
                  </c:pt>
                  <c:pt idx="6">
                    <c:v>1.5275252316521188</c:v>
                  </c:pt>
                  <c:pt idx="7">
                    <c:v>1.5275252316527406</c:v>
                  </c:pt>
                </c:numCache>
              </c:numRef>
            </c:plus>
            <c:minus>
              <c:numRef>
                <c:f>'NEW NIH 3T3'!$H$23:$H$29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0.76376261582398863</c:v>
                  </c:pt>
                  <c:pt idx="2">
                    <c:v>1.0000000000018201</c:v>
                  </c:pt>
                  <c:pt idx="3">
                    <c:v>1</c:v>
                  </c:pt>
                  <c:pt idx="4">
                    <c:v>1</c:v>
                  </c:pt>
                  <c:pt idx="5">
                    <c:v>0.99999999999819567</c:v>
                  </c:pt>
                  <c:pt idx="6">
                    <c:v>1.5275252316521188</c:v>
                  </c:pt>
                </c:numCache>
              </c:numRef>
            </c:minus>
          </c:errBars>
          <c:cat>
            <c:strRef>
              <c:f>'NEW NIH 3T3'!$D$34:$E$34</c:f>
              <c:strCache>
                <c:ptCount val="2"/>
                <c:pt idx="0">
                  <c:v>DARK</c:v>
                </c:pt>
                <c:pt idx="1">
                  <c:v>UVB</c:v>
                </c:pt>
              </c:strCache>
            </c:strRef>
          </c:cat>
          <c:val>
            <c:numRef>
              <c:f>'NEW NIH 3T3'!$D$35:$E$35</c:f>
              <c:numCache>
                <c:formatCode>General</c:formatCode>
                <c:ptCount val="2"/>
                <c:pt idx="0">
                  <c:v>100.08434176751007</c:v>
                </c:pt>
                <c:pt idx="1">
                  <c:v>100.00602990834834</c:v>
                </c:pt>
              </c:numCache>
            </c:numRef>
          </c:val>
        </c:ser>
        <c:ser>
          <c:idx val="1"/>
          <c:order val="1"/>
          <c:tx>
            <c:strRef>
              <c:f>'NEW NIH 3T3'!$C$36</c:f>
              <c:strCache>
                <c:ptCount val="1"/>
                <c:pt idx="0">
                  <c:v>Cpz</c:v>
                </c:pt>
              </c:strCache>
            </c:strRef>
          </c:tx>
          <c:errBars>
            <c:errBarType val="both"/>
            <c:errValType val="cust"/>
            <c:plus>
              <c:numRef>
                <c:f>'NEW NIH 3T3'!$H$23:$H$30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0.76376261582398863</c:v>
                  </c:pt>
                  <c:pt idx="2">
                    <c:v>1.0000000000018201</c:v>
                  </c:pt>
                  <c:pt idx="3">
                    <c:v>1</c:v>
                  </c:pt>
                  <c:pt idx="4">
                    <c:v>1</c:v>
                  </c:pt>
                  <c:pt idx="5">
                    <c:v>0.99999999999819567</c:v>
                  </c:pt>
                  <c:pt idx="6">
                    <c:v>1.5275252316521188</c:v>
                  </c:pt>
                  <c:pt idx="7">
                    <c:v>1.5275252316527406</c:v>
                  </c:pt>
                </c:numCache>
              </c:numRef>
            </c:plus>
            <c:minus>
              <c:numRef>
                <c:f>'NEW NIH 3T3'!$H$23:$H$30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0.76376261582398863</c:v>
                  </c:pt>
                  <c:pt idx="2">
                    <c:v>1.0000000000018201</c:v>
                  </c:pt>
                  <c:pt idx="3">
                    <c:v>1</c:v>
                  </c:pt>
                  <c:pt idx="4">
                    <c:v>1</c:v>
                  </c:pt>
                  <c:pt idx="5">
                    <c:v>0.99999999999819567</c:v>
                  </c:pt>
                  <c:pt idx="6">
                    <c:v>1.5275252316521188</c:v>
                  </c:pt>
                  <c:pt idx="7">
                    <c:v>1.5275252316527406</c:v>
                  </c:pt>
                </c:numCache>
              </c:numRef>
            </c:minus>
          </c:errBars>
          <c:cat>
            <c:strRef>
              <c:f>'NEW NIH 3T3'!$D$34:$E$34</c:f>
              <c:strCache>
                <c:ptCount val="2"/>
                <c:pt idx="0">
                  <c:v>DARK</c:v>
                </c:pt>
                <c:pt idx="1">
                  <c:v>UVB</c:v>
                </c:pt>
              </c:strCache>
            </c:strRef>
          </c:cat>
          <c:val>
            <c:numRef>
              <c:f>'NEW NIH 3T3'!$D$36:$E$36</c:f>
              <c:numCache>
                <c:formatCode>General</c:formatCode>
                <c:ptCount val="2"/>
                <c:pt idx="0">
                  <c:v>95.649248258159119</c:v>
                </c:pt>
                <c:pt idx="1">
                  <c:v>43.518813314037608</c:v>
                </c:pt>
              </c:numCache>
            </c:numRef>
          </c:val>
        </c:ser>
        <c:ser>
          <c:idx val="2"/>
          <c:order val="2"/>
          <c:tx>
            <c:strRef>
              <c:f>'NEW NIH 3T3'!$C$37</c:f>
              <c:strCache>
                <c:ptCount val="1"/>
                <c:pt idx="0">
                  <c:v>L- his</c:v>
                </c:pt>
              </c:strCache>
            </c:strRef>
          </c:tx>
          <c:errBars>
            <c:errBarType val="both"/>
            <c:errValType val="cust"/>
            <c:plus>
              <c:numRef>
                <c:f>'NEW NIH 3T3'!$H$23:$H$30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0.76376261582398863</c:v>
                  </c:pt>
                  <c:pt idx="2">
                    <c:v>1.0000000000018201</c:v>
                  </c:pt>
                  <c:pt idx="3">
                    <c:v>1</c:v>
                  </c:pt>
                  <c:pt idx="4">
                    <c:v>1</c:v>
                  </c:pt>
                  <c:pt idx="5">
                    <c:v>0.99999999999819567</c:v>
                  </c:pt>
                  <c:pt idx="6">
                    <c:v>1.5275252316521188</c:v>
                  </c:pt>
                  <c:pt idx="7">
                    <c:v>1.5275252316527406</c:v>
                  </c:pt>
                </c:numCache>
              </c:numRef>
            </c:plus>
            <c:minus>
              <c:numRef>
                <c:f>'NEW NIH 3T3'!$H$23:$H$30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0.76376261582398863</c:v>
                  </c:pt>
                  <c:pt idx="2">
                    <c:v>1.0000000000018201</c:v>
                  </c:pt>
                  <c:pt idx="3">
                    <c:v>1</c:v>
                  </c:pt>
                  <c:pt idx="4">
                    <c:v>1</c:v>
                  </c:pt>
                  <c:pt idx="5">
                    <c:v>0.99999999999819567</c:v>
                  </c:pt>
                  <c:pt idx="6">
                    <c:v>1.5275252316521188</c:v>
                  </c:pt>
                  <c:pt idx="7">
                    <c:v>1.5275252316527406</c:v>
                  </c:pt>
                </c:numCache>
              </c:numRef>
            </c:minus>
          </c:errBars>
          <c:cat>
            <c:strRef>
              <c:f>'NEW NIH 3T3'!$D$34:$E$34</c:f>
              <c:strCache>
                <c:ptCount val="2"/>
                <c:pt idx="0">
                  <c:v>DARK</c:v>
                </c:pt>
                <c:pt idx="1">
                  <c:v>UVB</c:v>
                </c:pt>
              </c:strCache>
            </c:strRef>
          </c:cat>
          <c:val>
            <c:numRef>
              <c:f>'NEW NIH 3T3'!$D$37:$E$37</c:f>
              <c:numCache>
                <c:formatCode>General</c:formatCode>
                <c:ptCount val="2"/>
                <c:pt idx="0">
                  <c:v>98.985331866517299</c:v>
                </c:pt>
                <c:pt idx="1">
                  <c:v>99.156777616977266</c:v>
                </c:pt>
              </c:numCache>
            </c:numRef>
          </c:val>
        </c:ser>
        <c:ser>
          <c:idx val="3"/>
          <c:order val="3"/>
          <c:tx>
            <c:strRef>
              <c:f>'NEW NIH 3T3'!$C$38</c:f>
              <c:strCache>
                <c:ptCount val="1"/>
                <c:pt idx="0">
                  <c:v>0.01ppm</c:v>
                </c:pt>
              </c:strCache>
            </c:strRef>
          </c:tx>
          <c:errBars>
            <c:errBarType val="both"/>
            <c:errValType val="cust"/>
            <c:plus>
              <c:numRef>
                <c:f>'NEW NIH 3T3'!$H$23:$H$30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0.76376261582398863</c:v>
                  </c:pt>
                  <c:pt idx="2">
                    <c:v>1.0000000000018201</c:v>
                  </c:pt>
                  <c:pt idx="3">
                    <c:v>1</c:v>
                  </c:pt>
                  <c:pt idx="4">
                    <c:v>1</c:v>
                  </c:pt>
                  <c:pt idx="5">
                    <c:v>0.99999999999819567</c:v>
                  </c:pt>
                  <c:pt idx="6">
                    <c:v>1.5275252316521188</c:v>
                  </c:pt>
                  <c:pt idx="7">
                    <c:v>1.5275252316527406</c:v>
                  </c:pt>
                </c:numCache>
              </c:numRef>
            </c:plus>
            <c:minus>
              <c:numRef>
                <c:f>'NEW NIH 3T3'!$H$23:$H$30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0.76376261582398863</c:v>
                  </c:pt>
                  <c:pt idx="2">
                    <c:v>1.0000000000018201</c:v>
                  </c:pt>
                  <c:pt idx="3">
                    <c:v>1</c:v>
                  </c:pt>
                  <c:pt idx="4">
                    <c:v>1</c:v>
                  </c:pt>
                  <c:pt idx="5">
                    <c:v>0.99999999999819567</c:v>
                  </c:pt>
                  <c:pt idx="6">
                    <c:v>1.5275252316521188</c:v>
                  </c:pt>
                  <c:pt idx="7">
                    <c:v>1.5275252316527406</c:v>
                  </c:pt>
                </c:numCache>
              </c:numRef>
            </c:minus>
          </c:errBars>
          <c:cat>
            <c:strRef>
              <c:f>'NEW NIH 3T3'!$D$34:$E$34</c:f>
              <c:strCache>
                <c:ptCount val="2"/>
                <c:pt idx="0">
                  <c:v>DARK</c:v>
                </c:pt>
                <c:pt idx="1">
                  <c:v>UVB</c:v>
                </c:pt>
              </c:strCache>
            </c:strRef>
          </c:cat>
          <c:val>
            <c:numRef>
              <c:f>'NEW NIH 3T3'!$D$38:$E$38</c:f>
              <c:numCache>
                <c:formatCode>General</c:formatCode>
                <c:ptCount val="2"/>
                <c:pt idx="0">
                  <c:v>99.693436010267988</c:v>
                </c:pt>
                <c:pt idx="1">
                  <c:v>92.003256150506488</c:v>
                </c:pt>
              </c:numCache>
            </c:numRef>
          </c:val>
        </c:ser>
        <c:ser>
          <c:idx val="4"/>
          <c:order val="4"/>
          <c:tx>
            <c:strRef>
              <c:f>'NEW NIH 3T3'!$C$39</c:f>
              <c:strCache>
                <c:ptCount val="1"/>
                <c:pt idx="0">
                  <c:v>0.05ppm</c:v>
                </c:pt>
              </c:strCache>
            </c:strRef>
          </c:tx>
          <c:errBars>
            <c:errBarType val="both"/>
            <c:errValType val="cust"/>
            <c:plus>
              <c:numRef>
                <c:f>'NEW NIH 3T3'!$G$6:$G$13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0.99999999999977263</c:v>
                  </c:pt>
                  <c:pt idx="2">
                    <c:v>1.1547005383811184</c:v>
                  </c:pt>
                  <c:pt idx="3">
                    <c:v>1</c:v>
                  </c:pt>
                  <c:pt idx="4">
                    <c:v>2.0816659994662032</c:v>
                  </c:pt>
                  <c:pt idx="5">
                    <c:v>2.5166114784236977</c:v>
                  </c:pt>
                  <c:pt idx="6">
                    <c:v>1.5275252316518475</c:v>
                  </c:pt>
                  <c:pt idx="7">
                    <c:v>1.5275252316521188</c:v>
                  </c:pt>
                </c:numCache>
              </c:numRef>
            </c:plus>
            <c:minus>
              <c:numRef>
                <c:f>'NEW NIH 3T3'!$G$6:$G$13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0.99999999999977263</c:v>
                  </c:pt>
                  <c:pt idx="2">
                    <c:v>1.1547005383811184</c:v>
                  </c:pt>
                  <c:pt idx="3">
                    <c:v>1</c:v>
                  </c:pt>
                  <c:pt idx="4">
                    <c:v>2.0816659994662032</c:v>
                  </c:pt>
                  <c:pt idx="5">
                    <c:v>2.5166114784236977</c:v>
                  </c:pt>
                  <c:pt idx="6">
                    <c:v>1.5275252316518475</c:v>
                  </c:pt>
                  <c:pt idx="7">
                    <c:v>1.5275252316521188</c:v>
                  </c:pt>
                </c:numCache>
              </c:numRef>
            </c:minus>
          </c:errBars>
          <c:cat>
            <c:strRef>
              <c:f>'NEW NIH 3T3'!$D$34:$E$34</c:f>
              <c:strCache>
                <c:ptCount val="2"/>
                <c:pt idx="0">
                  <c:v>DARK</c:v>
                </c:pt>
                <c:pt idx="1">
                  <c:v>UVB</c:v>
                </c:pt>
              </c:strCache>
            </c:strRef>
          </c:cat>
          <c:val>
            <c:numRef>
              <c:f>'NEW NIH 3T3'!$D$39:$E$39</c:f>
              <c:numCache>
                <c:formatCode>General</c:formatCode>
                <c:ptCount val="2"/>
                <c:pt idx="0">
                  <c:v>97.085808580857858</c:v>
                </c:pt>
                <c:pt idx="1">
                  <c:v>77.852387843701052</c:v>
                </c:pt>
              </c:numCache>
            </c:numRef>
          </c:val>
        </c:ser>
        <c:ser>
          <c:idx val="5"/>
          <c:order val="5"/>
          <c:tx>
            <c:strRef>
              <c:f>'NEW NIH 3T3'!$C$40</c:f>
              <c:strCache>
                <c:ptCount val="1"/>
                <c:pt idx="0">
                  <c:v>0.1ppm</c:v>
                </c:pt>
              </c:strCache>
            </c:strRef>
          </c:tx>
          <c:errBars>
            <c:errBarType val="both"/>
            <c:errValType val="cust"/>
            <c:plus>
              <c:numRef>
                <c:f>'NEW NIH 3T3'!$G$6:$G$13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0.99999999999977263</c:v>
                  </c:pt>
                  <c:pt idx="2">
                    <c:v>1.1547005383811184</c:v>
                  </c:pt>
                  <c:pt idx="3">
                    <c:v>1</c:v>
                  </c:pt>
                  <c:pt idx="4">
                    <c:v>2.0816659994662032</c:v>
                  </c:pt>
                  <c:pt idx="5">
                    <c:v>2.5166114784236977</c:v>
                  </c:pt>
                  <c:pt idx="6">
                    <c:v>1.5275252316518475</c:v>
                  </c:pt>
                  <c:pt idx="7">
                    <c:v>1.5275252316521188</c:v>
                  </c:pt>
                </c:numCache>
              </c:numRef>
            </c:plus>
            <c:minus>
              <c:numRef>
                <c:f>'NEW NIH 3T3'!$G$6:$G$13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0.99999999999977263</c:v>
                  </c:pt>
                  <c:pt idx="2">
                    <c:v>1.1547005383811184</c:v>
                  </c:pt>
                  <c:pt idx="3">
                    <c:v>1</c:v>
                  </c:pt>
                  <c:pt idx="4">
                    <c:v>2.0816659994662032</c:v>
                  </c:pt>
                  <c:pt idx="5">
                    <c:v>2.5166114784236977</c:v>
                  </c:pt>
                  <c:pt idx="6">
                    <c:v>1.5275252316518475</c:v>
                  </c:pt>
                  <c:pt idx="7">
                    <c:v>1.5275252316521188</c:v>
                  </c:pt>
                </c:numCache>
              </c:numRef>
            </c:minus>
          </c:errBars>
          <c:cat>
            <c:strRef>
              <c:f>'NEW NIH 3T3'!$D$34:$E$34</c:f>
              <c:strCache>
                <c:ptCount val="2"/>
                <c:pt idx="0">
                  <c:v>DARK</c:v>
                </c:pt>
                <c:pt idx="1">
                  <c:v>UVB</c:v>
                </c:pt>
              </c:strCache>
            </c:strRef>
          </c:cat>
          <c:val>
            <c:numRef>
              <c:f>'NEW NIH 3T3'!$D$40:$E$40</c:f>
              <c:numCache>
                <c:formatCode>General</c:formatCode>
                <c:ptCount val="2"/>
                <c:pt idx="0">
                  <c:v>95.347634763476321</c:v>
                </c:pt>
                <c:pt idx="1">
                  <c:v>66.935600578871231</c:v>
                </c:pt>
              </c:numCache>
            </c:numRef>
          </c:val>
        </c:ser>
        <c:ser>
          <c:idx val="6"/>
          <c:order val="6"/>
          <c:tx>
            <c:strRef>
              <c:f>'NEW NIH 3T3'!$C$41</c:f>
              <c:strCache>
                <c:ptCount val="1"/>
                <c:pt idx="0">
                  <c:v>0.5ppm</c:v>
                </c:pt>
              </c:strCache>
            </c:strRef>
          </c:tx>
          <c:errBars>
            <c:errBarType val="both"/>
            <c:errValType val="cust"/>
            <c:plus>
              <c:numRef>
                <c:f>'NEW NIH 3T3'!$G$6:$G$13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0.99999999999977263</c:v>
                  </c:pt>
                  <c:pt idx="2">
                    <c:v>1.1547005383811184</c:v>
                  </c:pt>
                  <c:pt idx="3">
                    <c:v>1</c:v>
                  </c:pt>
                  <c:pt idx="4">
                    <c:v>2.0816659994662032</c:v>
                  </c:pt>
                  <c:pt idx="5">
                    <c:v>2.5166114784236977</c:v>
                  </c:pt>
                  <c:pt idx="6">
                    <c:v>1.5275252316518475</c:v>
                  </c:pt>
                  <c:pt idx="7">
                    <c:v>1.5275252316521188</c:v>
                  </c:pt>
                </c:numCache>
              </c:numRef>
            </c:plus>
            <c:minus>
              <c:numRef>
                <c:f>'NEW NIH 3T3'!$G$6:$G$13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0.99999999999977263</c:v>
                  </c:pt>
                  <c:pt idx="2">
                    <c:v>1.1547005383811184</c:v>
                  </c:pt>
                  <c:pt idx="3">
                    <c:v>1</c:v>
                  </c:pt>
                  <c:pt idx="4">
                    <c:v>2.0816659994662032</c:v>
                  </c:pt>
                  <c:pt idx="5">
                    <c:v>2.5166114784236977</c:v>
                  </c:pt>
                  <c:pt idx="6">
                    <c:v>1.5275252316518475</c:v>
                  </c:pt>
                  <c:pt idx="7">
                    <c:v>1.5275252316521188</c:v>
                  </c:pt>
                </c:numCache>
              </c:numRef>
            </c:minus>
          </c:errBars>
          <c:cat>
            <c:strRef>
              <c:f>'NEW NIH 3T3'!$D$34:$E$34</c:f>
              <c:strCache>
                <c:ptCount val="2"/>
                <c:pt idx="0">
                  <c:v>DARK</c:v>
                </c:pt>
                <c:pt idx="1">
                  <c:v>UVB</c:v>
                </c:pt>
              </c:strCache>
            </c:strRef>
          </c:cat>
          <c:val>
            <c:numRef>
              <c:f>'NEW NIH 3T3'!$D$41:$E$41</c:f>
              <c:numCache>
                <c:formatCode>General</c:formatCode>
                <c:ptCount val="2"/>
                <c:pt idx="0">
                  <c:v>93.905023835716875</c:v>
                </c:pt>
                <c:pt idx="1">
                  <c:v>58.240472744814262</c:v>
                </c:pt>
              </c:numCache>
            </c:numRef>
          </c:val>
        </c:ser>
        <c:ser>
          <c:idx val="7"/>
          <c:order val="7"/>
          <c:tx>
            <c:strRef>
              <c:f>'NEW NIH 3T3'!$C$42</c:f>
              <c:strCache>
                <c:ptCount val="1"/>
                <c:pt idx="0">
                  <c:v>1ppm</c:v>
                </c:pt>
              </c:strCache>
            </c:strRef>
          </c:tx>
          <c:errBars>
            <c:errBarType val="both"/>
            <c:errValType val="cust"/>
            <c:plus>
              <c:numRef>
                <c:f>'NEW NIH 3T3'!$G$6:$G$13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0.99999999999977263</c:v>
                  </c:pt>
                  <c:pt idx="2">
                    <c:v>1.1547005383811184</c:v>
                  </c:pt>
                  <c:pt idx="3">
                    <c:v>1</c:v>
                  </c:pt>
                  <c:pt idx="4">
                    <c:v>2.0816659994662032</c:v>
                  </c:pt>
                  <c:pt idx="5">
                    <c:v>2.5166114784236977</c:v>
                  </c:pt>
                  <c:pt idx="6">
                    <c:v>1.5275252316518475</c:v>
                  </c:pt>
                  <c:pt idx="7">
                    <c:v>1.5275252316521188</c:v>
                  </c:pt>
                </c:numCache>
              </c:numRef>
            </c:plus>
            <c:minus>
              <c:numRef>
                <c:f>'NEW NIH 3T3'!$G$6:$G$13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0.99999999999977263</c:v>
                  </c:pt>
                  <c:pt idx="2">
                    <c:v>1.1547005383811184</c:v>
                  </c:pt>
                  <c:pt idx="3">
                    <c:v>1</c:v>
                  </c:pt>
                  <c:pt idx="4">
                    <c:v>2.0816659994662032</c:v>
                  </c:pt>
                  <c:pt idx="5">
                    <c:v>2.5166114784236977</c:v>
                  </c:pt>
                  <c:pt idx="6">
                    <c:v>1.5275252316518475</c:v>
                  </c:pt>
                  <c:pt idx="7">
                    <c:v>1.5275252316521188</c:v>
                  </c:pt>
                </c:numCache>
              </c:numRef>
            </c:minus>
          </c:errBars>
          <c:cat>
            <c:strRef>
              <c:f>'NEW NIH 3T3'!$D$34:$E$34</c:f>
              <c:strCache>
                <c:ptCount val="2"/>
                <c:pt idx="0">
                  <c:v>DARK</c:v>
                </c:pt>
                <c:pt idx="1">
                  <c:v>UVB</c:v>
                </c:pt>
              </c:strCache>
            </c:strRef>
          </c:cat>
          <c:val>
            <c:numRef>
              <c:f>'NEW NIH 3T3'!$D$42:$E$42</c:f>
              <c:numCache>
                <c:formatCode>General</c:formatCode>
                <c:ptCount val="2"/>
                <c:pt idx="0">
                  <c:v>91.428309497616411</c:v>
                </c:pt>
                <c:pt idx="1">
                  <c:v>48.31934394597203</c:v>
                </c:pt>
              </c:numCache>
            </c:numRef>
          </c:val>
        </c:ser>
        <c:axId val="78171520"/>
        <c:axId val="78185600"/>
      </c:barChart>
      <c:catAx>
        <c:axId val="78171520"/>
        <c:scaling>
          <c:orientation val="minMax"/>
        </c:scaling>
        <c:delete val="1"/>
        <c:axPos val="b"/>
        <c:tickLblPos val="none"/>
        <c:crossAx val="78185600"/>
        <c:crosses val="autoZero"/>
        <c:auto val="1"/>
        <c:lblAlgn val="ctr"/>
        <c:lblOffset val="100"/>
      </c:catAx>
      <c:valAx>
        <c:axId val="78185600"/>
        <c:scaling>
          <c:orientation val="minMax"/>
        </c:scaling>
        <c:axPos val="l"/>
        <c:numFmt formatCode="General" sourceLinked="1"/>
        <c:tickLblPos val="nextTo"/>
        <c:crossAx val="78171520"/>
        <c:crosses val="autoZero"/>
        <c:crossBetween val="between"/>
        <c:majorUnit val="40"/>
      </c:valAx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/>
      <c:barChart>
        <c:barDir val="col"/>
        <c:grouping val="clustered"/>
        <c:ser>
          <c:idx val="0"/>
          <c:order val="0"/>
          <c:tx>
            <c:strRef>
              <c:f>Sheet1!$A$4</c:f>
              <c:strCache>
                <c:ptCount val="1"/>
                <c:pt idx="0">
                  <c:v>Hbss</c:v>
                </c:pt>
              </c:strCache>
            </c:strRef>
          </c:tx>
          <c:errBars>
            <c:errBarType val="both"/>
            <c:errValType val="cust"/>
            <c:plus>
              <c:numRef>
                <c:f>Sheet1!$F$4:$F$11</c:f>
                <c:numCache>
                  <c:formatCode>General</c:formatCode>
                  <c:ptCount val="8"/>
                  <c:pt idx="0">
                    <c:v>1.2000000000000053E-4</c:v>
                  </c:pt>
                  <c:pt idx="1">
                    <c:v>1.2554199999999999E-3</c:v>
                  </c:pt>
                  <c:pt idx="2">
                    <c:v>2.0999999999999999E-3</c:v>
                  </c:pt>
                  <c:pt idx="3">
                    <c:v>2.1540000000000001E-3</c:v>
                  </c:pt>
                  <c:pt idx="4">
                    <c:v>0</c:v>
                  </c:pt>
                  <c:pt idx="5">
                    <c:v>1.2539999999999958E-3</c:v>
                  </c:pt>
                  <c:pt idx="6">
                    <c:v>0.12548000000000001</c:v>
                  </c:pt>
                  <c:pt idx="7">
                    <c:v>1.2452E-2</c:v>
                  </c:pt>
                </c:numCache>
              </c:numRef>
            </c:plus>
            <c:minus>
              <c:numRef>
                <c:f>Sheet1!$F$4:$F$11</c:f>
                <c:numCache>
                  <c:formatCode>General</c:formatCode>
                  <c:ptCount val="8"/>
                  <c:pt idx="0">
                    <c:v>1.2000000000000053E-4</c:v>
                  </c:pt>
                  <c:pt idx="1">
                    <c:v>1.2554199999999999E-3</c:v>
                  </c:pt>
                  <c:pt idx="2">
                    <c:v>2.0999999999999999E-3</c:v>
                  </c:pt>
                  <c:pt idx="3">
                    <c:v>2.1540000000000001E-3</c:v>
                  </c:pt>
                  <c:pt idx="4">
                    <c:v>0</c:v>
                  </c:pt>
                  <c:pt idx="5">
                    <c:v>1.2539999999999958E-3</c:v>
                  </c:pt>
                  <c:pt idx="6">
                    <c:v>0.12548000000000001</c:v>
                  </c:pt>
                  <c:pt idx="7">
                    <c:v>1.2452E-2</c:v>
                  </c:pt>
                </c:numCache>
              </c:numRef>
            </c:minus>
          </c:errBars>
          <c:cat>
            <c:strRef>
              <c:f>Sheet1!$B$3:$D$3</c:f>
              <c:strCache>
                <c:ptCount val="3"/>
                <c:pt idx="0">
                  <c:v>Dark</c:v>
                </c:pt>
                <c:pt idx="1">
                  <c:v>UV-A</c:v>
                </c:pt>
                <c:pt idx="2">
                  <c:v>Sunlight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100.00011723343134</c:v>
                </c:pt>
                <c:pt idx="1">
                  <c:v>99.999833887319127</c:v>
                </c:pt>
                <c:pt idx="2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Sheet1!$A$5</c:f>
              <c:strCache>
                <c:ptCount val="1"/>
                <c:pt idx="0">
                  <c:v>Cpz</c:v>
                </c:pt>
              </c:strCache>
            </c:strRef>
          </c:tx>
          <c:errBars>
            <c:errBarType val="both"/>
            <c:errValType val="cust"/>
            <c:plus>
              <c:numRef>
                <c:f>Sheet1!$F$4:$F$11</c:f>
                <c:numCache>
                  <c:formatCode>General</c:formatCode>
                  <c:ptCount val="8"/>
                  <c:pt idx="0">
                    <c:v>1.2000000000000053E-4</c:v>
                  </c:pt>
                  <c:pt idx="1">
                    <c:v>1.2554199999999999E-3</c:v>
                  </c:pt>
                  <c:pt idx="2">
                    <c:v>2.0999999999999999E-3</c:v>
                  </c:pt>
                  <c:pt idx="3">
                    <c:v>2.1540000000000001E-3</c:v>
                  </c:pt>
                  <c:pt idx="4">
                    <c:v>0</c:v>
                  </c:pt>
                  <c:pt idx="5">
                    <c:v>1.2539999999999958E-3</c:v>
                  </c:pt>
                  <c:pt idx="6">
                    <c:v>0.12548000000000001</c:v>
                  </c:pt>
                  <c:pt idx="7">
                    <c:v>1.2452E-2</c:v>
                  </c:pt>
                </c:numCache>
              </c:numRef>
            </c:plus>
            <c:minus>
              <c:numRef>
                <c:f>Sheet1!$F$4:$F$11</c:f>
                <c:numCache>
                  <c:formatCode>General</c:formatCode>
                  <c:ptCount val="8"/>
                  <c:pt idx="0">
                    <c:v>1.2000000000000053E-4</c:v>
                  </c:pt>
                  <c:pt idx="1">
                    <c:v>1.2554199999999999E-3</c:v>
                  </c:pt>
                  <c:pt idx="2">
                    <c:v>2.0999999999999999E-3</c:v>
                  </c:pt>
                  <c:pt idx="3">
                    <c:v>2.1540000000000001E-3</c:v>
                  </c:pt>
                  <c:pt idx="4">
                    <c:v>0</c:v>
                  </c:pt>
                  <c:pt idx="5">
                    <c:v>1.2539999999999958E-3</c:v>
                  </c:pt>
                  <c:pt idx="6">
                    <c:v>0.12548000000000001</c:v>
                  </c:pt>
                  <c:pt idx="7">
                    <c:v>1.2452E-2</c:v>
                  </c:pt>
                </c:numCache>
              </c:numRef>
            </c:minus>
          </c:errBars>
          <c:cat>
            <c:strRef>
              <c:f>Sheet1!$B$3:$D$3</c:f>
              <c:strCache>
                <c:ptCount val="3"/>
                <c:pt idx="0">
                  <c:v>Dark</c:v>
                </c:pt>
                <c:pt idx="1">
                  <c:v>UV-A</c:v>
                </c:pt>
                <c:pt idx="2">
                  <c:v>Sunlight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3"/>
                <c:pt idx="0">
                  <c:v>97.010664725281401</c:v>
                </c:pt>
                <c:pt idx="1">
                  <c:v>42.857071665993587</c:v>
                </c:pt>
                <c:pt idx="2">
                  <c:v>56.666666666666387</c:v>
                </c:pt>
              </c:numCache>
            </c:numRef>
          </c:val>
        </c:ser>
        <c:ser>
          <c:idx val="2"/>
          <c:order val="2"/>
          <c:tx>
            <c:strRef>
              <c:f>Sheet1!$A$6</c:f>
              <c:strCache>
                <c:ptCount val="1"/>
                <c:pt idx="0">
                  <c:v>L-his</c:v>
                </c:pt>
              </c:strCache>
            </c:strRef>
          </c:tx>
          <c:errBars>
            <c:errBarType val="both"/>
            <c:errValType val="cust"/>
            <c:plus>
              <c:numRef>
                <c:f>Sheet1!$G$4:$G$11</c:f>
                <c:numCache>
                  <c:formatCode>General</c:formatCode>
                  <c:ptCount val="8"/>
                  <c:pt idx="0">
                    <c:v>1.1745940309624223E-4</c:v>
                  </c:pt>
                  <c:pt idx="1">
                    <c:v>1.2449999999999998E-2</c:v>
                  </c:pt>
                  <c:pt idx="2">
                    <c:v>0.12525478000000001</c:v>
                  </c:pt>
                  <c:pt idx="3">
                    <c:v>1.2154199999999999E-2</c:v>
                  </c:pt>
                  <c:pt idx="4">
                    <c:v>0.21548000000000073</c:v>
                  </c:pt>
                  <c:pt idx="5">
                    <c:v>0.15874500000000108</c:v>
                  </c:pt>
                  <c:pt idx="6">
                    <c:v>0.57416500000000004</c:v>
                  </c:pt>
                  <c:pt idx="7">
                    <c:v>1.2540000000000001E-2</c:v>
                  </c:pt>
                </c:numCache>
              </c:numRef>
            </c:plus>
            <c:minus>
              <c:numRef>
                <c:f>Sheet1!$G$4:$G$11</c:f>
                <c:numCache>
                  <c:formatCode>General</c:formatCode>
                  <c:ptCount val="8"/>
                  <c:pt idx="0">
                    <c:v>1.1745940309624223E-4</c:v>
                  </c:pt>
                  <c:pt idx="1">
                    <c:v>1.2449999999999998E-2</c:v>
                  </c:pt>
                  <c:pt idx="2">
                    <c:v>0.12525478000000001</c:v>
                  </c:pt>
                  <c:pt idx="3">
                    <c:v>1.2154199999999999E-2</c:v>
                  </c:pt>
                  <c:pt idx="4">
                    <c:v>0.21548000000000073</c:v>
                  </c:pt>
                  <c:pt idx="5">
                    <c:v>0.15874500000000108</c:v>
                  </c:pt>
                  <c:pt idx="6">
                    <c:v>0.57416500000000004</c:v>
                  </c:pt>
                  <c:pt idx="7">
                    <c:v>1.2540000000000001E-2</c:v>
                  </c:pt>
                </c:numCache>
              </c:numRef>
            </c:minus>
          </c:errBars>
          <c:cat>
            <c:strRef>
              <c:f>Sheet1!$B$3:$D$3</c:f>
              <c:strCache>
                <c:ptCount val="3"/>
                <c:pt idx="0">
                  <c:v>Dark</c:v>
                </c:pt>
                <c:pt idx="1">
                  <c:v>UV-A</c:v>
                </c:pt>
                <c:pt idx="2">
                  <c:v>Sunlight</c:v>
                </c:pt>
              </c:strCache>
            </c:strRef>
          </c:cat>
          <c:val>
            <c:numRef>
              <c:f>Sheet1!$B$6:$D$6</c:f>
              <c:numCache>
                <c:formatCode>General</c:formatCode>
                <c:ptCount val="3"/>
                <c:pt idx="0">
                  <c:v>95.486630113282658</c:v>
                </c:pt>
                <c:pt idx="1">
                  <c:v>99.212439846444497</c:v>
                </c:pt>
                <c:pt idx="2">
                  <c:v>97.555555555555671</c:v>
                </c:pt>
              </c:numCache>
            </c:numRef>
          </c:val>
        </c:ser>
        <c:ser>
          <c:idx val="3"/>
          <c:order val="3"/>
          <c:tx>
            <c:strRef>
              <c:f>Sheet1!$A$7</c:f>
              <c:strCache>
                <c:ptCount val="1"/>
                <c:pt idx="0">
                  <c:v>0.01 µg/mL</c:v>
                </c:pt>
              </c:strCache>
            </c:strRef>
          </c:tx>
          <c:spPr>
            <a:effectLst>
              <a:outerShdw dir="5400000" sx="1000" sy="1000" algn="ctr" rotWithShape="0">
                <a:srgbClr val="000000"/>
              </a:outerShdw>
            </a:effectLst>
          </c:spPr>
          <c:errBars>
            <c:errBarType val="both"/>
            <c:errValType val="cust"/>
            <c:plus>
              <c:numRef>
                <c:f>Sheet1!$G$4:$G$11</c:f>
                <c:numCache>
                  <c:formatCode>General</c:formatCode>
                  <c:ptCount val="8"/>
                  <c:pt idx="0">
                    <c:v>1.1745940309624223E-4</c:v>
                  </c:pt>
                  <c:pt idx="1">
                    <c:v>1.2449999999999998E-2</c:v>
                  </c:pt>
                  <c:pt idx="2">
                    <c:v>0.12525478000000001</c:v>
                  </c:pt>
                  <c:pt idx="3">
                    <c:v>1.2154199999999999E-2</c:v>
                  </c:pt>
                  <c:pt idx="4">
                    <c:v>0.21548000000000073</c:v>
                  </c:pt>
                  <c:pt idx="5">
                    <c:v>0.15874500000000108</c:v>
                  </c:pt>
                  <c:pt idx="6">
                    <c:v>0.57416500000000004</c:v>
                  </c:pt>
                  <c:pt idx="7">
                    <c:v>1.2540000000000001E-2</c:v>
                  </c:pt>
                </c:numCache>
              </c:numRef>
            </c:plus>
            <c:minus>
              <c:numRef>
                <c:f>Sheet1!$F$4:$F$11</c:f>
                <c:numCache>
                  <c:formatCode>General</c:formatCode>
                  <c:ptCount val="8"/>
                  <c:pt idx="0">
                    <c:v>1.2000000000000053E-4</c:v>
                  </c:pt>
                  <c:pt idx="1">
                    <c:v>1.2554199999999999E-3</c:v>
                  </c:pt>
                  <c:pt idx="2">
                    <c:v>2.0999999999999999E-3</c:v>
                  </c:pt>
                  <c:pt idx="3">
                    <c:v>2.1540000000000001E-3</c:v>
                  </c:pt>
                  <c:pt idx="4">
                    <c:v>0</c:v>
                  </c:pt>
                  <c:pt idx="5">
                    <c:v>1.2539999999999958E-3</c:v>
                  </c:pt>
                  <c:pt idx="6">
                    <c:v>0.12548000000000001</c:v>
                  </c:pt>
                  <c:pt idx="7">
                    <c:v>1.2452E-2</c:v>
                  </c:pt>
                </c:numCache>
              </c:numRef>
            </c:minus>
          </c:errBars>
          <c:cat>
            <c:strRef>
              <c:f>Sheet1!$B$3:$D$3</c:f>
              <c:strCache>
                <c:ptCount val="3"/>
                <c:pt idx="0">
                  <c:v>Dark</c:v>
                </c:pt>
                <c:pt idx="1">
                  <c:v>UV-A</c:v>
                </c:pt>
                <c:pt idx="2">
                  <c:v>Sunlight</c:v>
                </c:pt>
              </c:strCache>
            </c:strRef>
          </c:cat>
          <c:val>
            <c:numRef>
              <c:f>Sheet1!$B$7:$D$7</c:f>
              <c:numCache>
                <c:formatCode>General</c:formatCode>
                <c:ptCount val="3"/>
                <c:pt idx="0">
                  <c:v>97.538215167895871</c:v>
                </c:pt>
                <c:pt idx="1">
                  <c:v>92.890227757096781</c:v>
                </c:pt>
                <c:pt idx="2">
                  <c:v>89.166666666666657</c:v>
                </c:pt>
              </c:numCache>
            </c:numRef>
          </c:val>
        </c:ser>
        <c:ser>
          <c:idx val="4"/>
          <c:order val="4"/>
          <c:tx>
            <c:strRef>
              <c:f>Sheet1!$A$8</c:f>
              <c:strCache>
                <c:ptCount val="1"/>
                <c:pt idx="0">
                  <c:v>0.05  µg/mL</c:v>
                </c:pt>
              </c:strCache>
            </c:strRef>
          </c:tx>
          <c:errBars>
            <c:errBarType val="both"/>
            <c:errValType val="cust"/>
            <c:plus>
              <c:numRef>
                <c:f>Sheet1!$G$4:$G$11</c:f>
                <c:numCache>
                  <c:formatCode>General</c:formatCode>
                  <c:ptCount val="8"/>
                  <c:pt idx="0">
                    <c:v>1.1745940309624223E-4</c:v>
                  </c:pt>
                  <c:pt idx="1">
                    <c:v>1.2449999999999998E-2</c:v>
                  </c:pt>
                  <c:pt idx="2">
                    <c:v>0.12525478000000001</c:v>
                  </c:pt>
                  <c:pt idx="3">
                    <c:v>1.2154199999999999E-2</c:v>
                  </c:pt>
                  <c:pt idx="4">
                    <c:v>0.21548000000000073</c:v>
                  </c:pt>
                  <c:pt idx="5">
                    <c:v>0.15874500000000108</c:v>
                  </c:pt>
                  <c:pt idx="6">
                    <c:v>0.57416500000000004</c:v>
                  </c:pt>
                  <c:pt idx="7">
                    <c:v>1.2540000000000001E-2</c:v>
                  </c:pt>
                </c:numCache>
              </c:numRef>
            </c:plus>
            <c:minus>
              <c:numRef>
                <c:f>Sheet1!$F$4:$F$11</c:f>
                <c:numCache>
                  <c:formatCode>General</c:formatCode>
                  <c:ptCount val="8"/>
                  <c:pt idx="0">
                    <c:v>1.2000000000000053E-4</c:v>
                  </c:pt>
                  <c:pt idx="1">
                    <c:v>1.2554199999999999E-3</c:v>
                  </c:pt>
                  <c:pt idx="2">
                    <c:v>2.0999999999999999E-3</c:v>
                  </c:pt>
                  <c:pt idx="3">
                    <c:v>2.1540000000000001E-3</c:v>
                  </c:pt>
                  <c:pt idx="4">
                    <c:v>0</c:v>
                  </c:pt>
                  <c:pt idx="5">
                    <c:v>1.2539999999999958E-3</c:v>
                  </c:pt>
                  <c:pt idx="6">
                    <c:v>0.12548000000000001</c:v>
                  </c:pt>
                  <c:pt idx="7">
                    <c:v>1.2452E-2</c:v>
                  </c:pt>
                </c:numCache>
              </c:numRef>
            </c:minus>
          </c:errBars>
          <c:cat>
            <c:strRef>
              <c:f>Sheet1!$B$3:$D$3</c:f>
              <c:strCache>
                <c:ptCount val="3"/>
                <c:pt idx="0">
                  <c:v>Dark</c:v>
                </c:pt>
                <c:pt idx="1">
                  <c:v>UV-A</c:v>
                </c:pt>
                <c:pt idx="2">
                  <c:v>Sunlight</c:v>
                </c:pt>
              </c:strCache>
            </c:strRef>
          </c:cat>
          <c:val>
            <c:numRef>
              <c:f>Sheet1!$B$8:$D$8</c:f>
              <c:numCache>
                <c:formatCode>General</c:formatCode>
                <c:ptCount val="3"/>
                <c:pt idx="0">
                  <c:v>97.086860594209398</c:v>
                </c:pt>
                <c:pt idx="1">
                  <c:v>82.179283755342595</c:v>
                </c:pt>
                <c:pt idx="2">
                  <c:v>82.500000000000014</c:v>
                </c:pt>
              </c:numCache>
            </c:numRef>
          </c:val>
        </c:ser>
        <c:ser>
          <c:idx val="5"/>
          <c:order val="5"/>
          <c:tx>
            <c:strRef>
              <c:f>Sheet1!$A$9</c:f>
              <c:strCache>
                <c:ptCount val="1"/>
                <c:pt idx="0">
                  <c:v>0.1  µg/mL</c:v>
                </c:pt>
              </c:strCache>
            </c:strRef>
          </c:tx>
          <c:errBars>
            <c:errBarType val="both"/>
            <c:errValType val="cust"/>
            <c:plus>
              <c:numRef>
                <c:f>Sheet1!$G$4:$G$11</c:f>
                <c:numCache>
                  <c:formatCode>General</c:formatCode>
                  <c:ptCount val="8"/>
                  <c:pt idx="0">
                    <c:v>1.1745940309624223E-4</c:v>
                  </c:pt>
                  <c:pt idx="1">
                    <c:v>1.2449999999999998E-2</c:v>
                  </c:pt>
                  <c:pt idx="2">
                    <c:v>0.12525478000000001</c:v>
                  </c:pt>
                  <c:pt idx="3">
                    <c:v>1.2154199999999999E-2</c:v>
                  </c:pt>
                  <c:pt idx="4">
                    <c:v>0.21548000000000073</c:v>
                  </c:pt>
                  <c:pt idx="5">
                    <c:v>0.15874500000000108</c:v>
                  </c:pt>
                  <c:pt idx="6">
                    <c:v>0.57416500000000004</c:v>
                  </c:pt>
                  <c:pt idx="7">
                    <c:v>1.2540000000000001E-2</c:v>
                  </c:pt>
                </c:numCache>
              </c:numRef>
            </c:plus>
            <c:minus>
              <c:numRef>
                <c:f>Sheet1!$H$4:$H$11</c:f>
                <c:numCache>
                  <c:formatCode>General</c:formatCode>
                  <c:ptCount val="8"/>
                  <c:pt idx="0">
                    <c:v>2.4000000000000052E-4</c:v>
                  </c:pt>
                  <c:pt idx="1">
                    <c:v>0.21587400000000001</c:v>
                  </c:pt>
                  <c:pt idx="2">
                    <c:v>0.21465699999999999</c:v>
                  </c:pt>
                  <c:pt idx="3">
                    <c:v>0.12547800000000001</c:v>
                  </c:pt>
                  <c:pt idx="4">
                    <c:v>0.25498750000000031</c:v>
                  </c:pt>
                  <c:pt idx="5">
                    <c:v>1.2546000000000041E-3</c:v>
                  </c:pt>
                  <c:pt idx="6">
                    <c:v>0.12548000000000001</c:v>
                  </c:pt>
                  <c:pt idx="7">
                    <c:v>2.3153999999999997E-2</c:v>
                  </c:pt>
                </c:numCache>
              </c:numRef>
            </c:minus>
          </c:errBars>
          <c:cat>
            <c:strRef>
              <c:f>Sheet1!$B$3:$D$3</c:f>
              <c:strCache>
                <c:ptCount val="3"/>
                <c:pt idx="0">
                  <c:v>Dark</c:v>
                </c:pt>
                <c:pt idx="1">
                  <c:v>UV-A</c:v>
                </c:pt>
                <c:pt idx="2">
                  <c:v>Sunlight</c:v>
                </c:pt>
              </c:strCache>
            </c:strRef>
          </c:cat>
          <c:val>
            <c:numRef>
              <c:f>Sheet1!$B$9:$D$9</c:f>
              <c:numCache>
                <c:formatCode>General</c:formatCode>
                <c:ptCount val="3"/>
                <c:pt idx="0">
                  <c:v>97.186514872819288</c:v>
                </c:pt>
                <c:pt idx="1">
                  <c:v>78.049734136653584</c:v>
                </c:pt>
                <c:pt idx="2">
                  <c:v>73.611111111111114</c:v>
                </c:pt>
              </c:numCache>
            </c:numRef>
          </c:val>
        </c:ser>
        <c:ser>
          <c:idx val="6"/>
          <c:order val="6"/>
          <c:tx>
            <c:strRef>
              <c:f>Sheet1!$A$10</c:f>
              <c:strCache>
                <c:ptCount val="1"/>
                <c:pt idx="0">
                  <c:v>0.5  µg/mL</c:v>
                </c:pt>
              </c:strCache>
            </c:strRef>
          </c:tx>
          <c:errBars>
            <c:errBarType val="both"/>
            <c:errValType val="cust"/>
            <c:plus>
              <c:numRef>
                <c:f>Sheet1!$H$4:$H$11</c:f>
                <c:numCache>
                  <c:formatCode>General</c:formatCode>
                  <c:ptCount val="8"/>
                  <c:pt idx="0">
                    <c:v>2.4000000000000052E-4</c:v>
                  </c:pt>
                  <c:pt idx="1">
                    <c:v>0.21587400000000001</c:v>
                  </c:pt>
                  <c:pt idx="2">
                    <c:v>0.21465699999999999</c:v>
                  </c:pt>
                  <c:pt idx="3">
                    <c:v>0.12547800000000001</c:v>
                  </c:pt>
                  <c:pt idx="4">
                    <c:v>0.25498750000000031</c:v>
                  </c:pt>
                  <c:pt idx="5">
                    <c:v>1.2546000000000041E-3</c:v>
                  </c:pt>
                  <c:pt idx="6">
                    <c:v>0.12548000000000001</c:v>
                  </c:pt>
                  <c:pt idx="7">
                    <c:v>2.3153999999999997E-2</c:v>
                  </c:pt>
                </c:numCache>
              </c:numRef>
            </c:plus>
            <c:minus>
              <c:numRef>
                <c:f>Sheet1!$G$4:$G$11</c:f>
                <c:numCache>
                  <c:formatCode>General</c:formatCode>
                  <c:ptCount val="8"/>
                  <c:pt idx="0">
                    <c:v>1.1745940309624223E-4</c:v>
                  </c:pt>
                  <c:pt idx="1">
                    <c:v>1.2449999999999998E-2</c:v>
                  </c:pt>
                  <c:pt idx="2">
                    <c:v>0.12525478000000001</c:v>
                  </c:pt>
                  <c:pt idx="3">
                    <c:v>1.2154199999999999E-2</c:v>
                  </c:pt>
                  <c:pt idx="4">
                    <c:v>0.21548000000000073</c:v>
                  </c:pt>
                  <c:pt idx="5">
                    <c:v>0.15874500000000108</c:v>
                  </c:pt>
                  <c:pt idx="6">
                    <c:v>0.57416500000000004</c:v>
                  </c:pt>
                  <c:pt idx="7">
                    <c:v>1.2540000000000001E-2</c:v>
                  </c:pt>
                </c:numCache>
              </c:numRef>
            </c:minus>
          </c:errBars>
          <c:cat>
            <c:strRef>
              <c:f>Sheet1!$B$3:$D$3</c:f>
              <c:strCache>
                <c:ptCount val="3"/>
                <c:pt idx="0">
                  <c:v>Dark</c:v>
                </c:pt>
                <c:pt idx="1">
                  <c:v>UV-A</c:v>
                </c:pt>
                <c:pt idx="2">
                  <c:v>Sunlight</c:v>
                </c:pt>
              </c:strCache>
            </c:strRef>
          </c:cat>
          <c:val>
            <c:numRef>
              <c:f>Sheet1!$B$10:$D$10</c:f>
              <c:numCache>
                <c:formatCode>General</c:formatCode>
                <c:ptCount val="3"/>
                <c:pt idx="0">
                  <c:v>96.552278490361658</c:v>
                </c:pt>
                <c:pt idx="1">
                  <c:v>77.315522731689398</c:v>
                </c:pt>
                <c:pt idx="2">
                  <c:v>60.944444444444123</c:v>
                </c:pt>
              </c:numCache>
            </c:numRef>
          </c:val>
        </c:ser>
        <c:ser>
          <c:idx val="7"/>
          <c:order val="7"/>
          <c:tx>
            <c:strRef>
              <c:f>Sheet1!$A$11</c:f>
              <c:strCache>
                <c:ptCount val="1"/>
                <c:pt idx="0">
                  <c:v>1  µg/mL</c:v>
                </c:pt>
              </c:strCache>
            </c:strRef>
          </c:tx>
          <c:errBars>
            <c:errBarType val="both"/>
            <c:errValType val="cust"/>
            <c:plus>
              <c:numRef>
                <c:f>Sheet1!$F$4:$F$11</c:f>
                <c:numCache>
                  <c:formatCode>General</c:formatCode>
                  <c:ptCount val="8"/>
                  <c:pt idx="0">
                    <c:v>1.2000000000000053E-4</c:v>
                  </c:pt>
                  <c:pt idx="1">
                    <c:v>1.2554199999999999E-3</c:v>
                  </c:pt>
                  <c:pt idx="2">
                    <c:v>2.0999999999999999E-3</c:v>
                  </c:pt>
                  <c:pt idx="3">
                    <c:v>2.1540000000000001E-3</c:v>
                  </c:pt>
                  <c:pt idx="4">
                    <c:v>0</c:v>
                  </c:pt>
                  <c:pt idx="5">
                    <c:v>1.2539999999999958E-3</c:v>
                  </c:pt>
                  <c:pt idx="6">
                    <c:v>0.12548000000000001</c:v>
                  </c:pt>
                  <c:pt idx="7">
                    <c:v>1.2452E-2</c:v>
                  </c:pt>
                </c:numCache>
              </c:numRef>
            </c:plus>
            <c:minus>
              <c:numRef>
                <c:f>Sheet1!$F$4:$F$11</c:f>
                <c:numCache>
                  <c:formatCode>General</c:formatCode>
                  <c:ptCount val="8"/>
                  <c:pt idx="0">
                    <c:v>1.2000000000000053E-4</c:v>
                  </c:pt>
                  <c:pt idx="1">
                    <c:v>1.2554199999999999E-3</c:v>
                  </c:pt>
                  <c:pt idx="2">
                    <c:v>2.0999999999999999E-3</c:v>
                  </c:pt>
                  <c:pt idx="3">
                    <c:v>2.1540000000000001E-3</c:v>
                  </c:pt>
                  <c:pt idx="4">
                    <c:v>0</c:v>
                  </c:pt>
                  <c:pt idx="5">
                    <c:v>1.2539999999999958E-3</c:v>
                  </c:pt>
                  <c:pt idx="6">
                    <c:v>0.12548000000000001</c:v>
                  </c:pt>
                  <c:pt idx="7">
                    <c:v>1.2452E-2</c:v>
                  </c:pt>
                </c:numCache>
              </c:numRef>
            </c:minus>
          </c:errBars>
          <c:cat>
            <c:strRef>
              <c:f>Sheet1!$B$3:$D$3</c:f>
              <c:strCache>
                <c:ptCount val="3"/>
                <c:pt idx="0">
                  <c:v>Dark</c:v>
                </c:pt>
                <c:pt idx="1">
                  <c:v>UV-A</c:v>
                </c:pt>
                <c:pt idx="2">
                  <c:v>Sunlight</c:v>
                </c:pt>
              </c:strCache>
            </c:strRef>
          </c:cat>
          <c:val>
            <c:numRef>
              <c:f>Sheet1!$B$11:$D$11</c:f>
              <c:numCache>
                <c:formatCode>General</c:formatCode>
                <c:ptCount val="3"/>
                <c:pt idx="0">
                  <c:v>95.937984686969344</c:v>
                </c:pt>
                <c:pt idx="1">
                  <c:v>74.262381623950759</c:v>
                </c:pt>
                <c:pt idx="2">
                  <c:v>48.722222222222349</c:v>
                </c:pt>
              </c:numCache>
            </c:numRef>
          </c:val>
        </c:ser>
        <c:gapWidth val="137"/>
        <c:overlap val="4"/>
        <c:axId val="78326784"/>
        <c:axId val="78344960"/>
      </c:barChart>
      <c:catAx>
        <c:axId val="7832678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78344960"/>
        <c:crosses val="autoZero"/>
        <c:auto val="1"/>
        <c:lblAlgn val="ctr"/>
        <c:lblOffset val="100"/>
      </c:catAx>
      <c:valAx>
        <c:axId val="78344960"/>
        <c:scaling>
          <c:orientation val="minMax"/>
        </c:scaling>
        <c:axPos val="l"/>
        <c:numFmt formatCode="General" sourceLinked="1"/>
        <c:tickLblPos val="nextTo"/>
        <c:crossAx val="78326784"/>
        <c:crosses val="autoZero"/>
        <c:crossBetween val="between"/>
        <c:majorUnit val="40"/>
      </c:valAx>
      <c:spPr>
        <a:noFill/>
        <a:effectLst>
          <a:outerShdw blurRad="50800" dist="50800" dir="5400000" algn="ctr" rotWithShape="0">
            <a:srgbClr val="000000"/>
          </a:outerShdw>
        </a:effectLst>
      </c:spPr>
    </c:plotArea>
    <c:legend>
      <c:legendPos val="t"/>
      <c:layout>
        <c:manualLayout>
          <c:xMode val="edge"/>
          <c:yMode val="edge"/>
          <c:x val="3.6981019733644455E-2"/>
          <c:y val="0.15170956995760146"/>
          <c:w val="0.92664892582871583"/>
          <c:h val="0.19269180294770838"/>
        </c:manualLayout>
      </c:layout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</c:chart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6.1962024105009984E-2"/>
          <c:y val="6.3697744303701162E-2"/>
          <c:w val="0.93105675675239352"/>
          <c:h val="0.78883858267716533"/>
        </c:manualLayout>
      </c:layout>
      <c:barChart>
        <c:barDir val="col"/>
        <c:grouping val="clustered"/>
        <c:ser>
          <c:idx val="0"/>
          <c:order val="0"/>
          <c:tx>
            <c:strRef>
              <c:f>'FINAL-MTT-1234 benz'!$F$32</c:f>
              <c:strCache>
                <c:ptCount val="1"/>
                <c:pt idx="0">
                  <c:v>Hbss</c:v>
                </c:pt>
              </c:strCache>
            </c:strRef>
          </c:tx>
          <c:errBars>
            <c:errBarType val="both"/>
            <c:errValType val="cust"/>
            <c:plus>
              <c:numRef>
                <c:f>'FINAL-MTT-1234 benz'!$G$42:$H$42</c:f>
                <c:numCache>
                  <c:formatCode>General</c:formatCode>
                  <c:ptCount val="2"/>
                  <c:pt idx="0">
                    <c:v>0.75352204126136757</c:v>
                  </c:pt>
                  <c:pt idx="1">
                    <c:v>1.0384680383462301</c:v>
                  </c:pt>
                </c:numCache>
              </c:numRef>
            </c:plus>
            <c:minus>
              <c:numRef>
                <c:f>'FINAL-MTT-1234 benz'!$G$42:$H$42</c:f>
                <c:numCache>
                  <c:formatCode>General</c:formatCode>
                  <c:ptCount val="2"/>
                  <c:pt idx="0">
                    <c:v>0.75352204126136757</c:v>
                  </c:pt>
                  <c:pt idx="1">
                    <c:v>1.0384680383462301</c:v>
                  </c:pt>
                </c:numCache>
              </c:numRef>
            </c:minus>
          </c:errBars>
          <c:cat>
            <c:strRef>
              <c:f>'FINAL-MTT-1234 benz'!$G$31:$H$31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'FINAL-MTT-1234 benz'!$G$32:$H$32</c:f>
              <c:numCache>
                <c:formatCode>General</c:formatCode>
                <c:ptCount val="2"/>
                <c:pt idx="0">
                  <c:v>100.08434176751007</c:v>
                </c:pt>
                <c:pt idx="1">
                  <c:v>100.0060299083505</c:v>
                </c:pt>
              </c:numCache>
            </c:numRef>
          </c:val>
        </c:ser>
        <c:ser>
          <c:idx val="1"/>
          <c:order val="1"/>
          <c:tx>
            <c:strRef>
              <c:f>'FINAL-MTT-1234 benz'!$F$33</c:f>
              <c:strCache>
                <c:ptCount val="1"/>
                <c:pt idx="0">
                  <c:v>Cpz</c:v>
                </c:pt>
              </c:strCache>
            </c:strRef>
          </c:tx>
          <c:errBars>
            <c:errBarType val="both"/>
            <c:errValType val="cust"/>
            <c:plus>
              <c:numRef>
                <c:f>'FINAL-MTT-1234 benz'!$G$43:$H$43</c:f>
                <c:numCache>
                  <c:formatCode>General</c:formatCode>
                  <c:ptCount val="2"/>
                  <c:pt idx="0">
                    <c:v>0.2077526582260735</c:v>
                  </c:pt>
                  <c:pt idx="1">
                    <c:v>0.32324852792913411</c:v>
                  </c:pt>
                </c:numCache>
              </c:numRef>
            </c:plus>
            <c:minus>
              <c:numRef>
                <c:f>'FINAL-MTT-1234 benz'!$G$43:$H$43</c:f>
                <c:numCache>
                  <c:formatCode>General</c:formatCode>
                  <c:ptCount val="2"/>
                  <c:pt idx="0">
                    <c:v>0.2077526582260735</c:v>
                  </c:pt>
                  <c:pt idx="1">
                    <c:v>0.32324852792913411</c:v>
                  </c:pt>
                </c:numCache>
              </c:numRef>
            </c:minus>
          </c:errBars>
          <c:cat>
            <c:strRef>
              <c:f>'FINAL-MTT-1234 benz'!$G$31:$H$31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'FINAL-MTT-1234 benz'!$G$33:$H$33</c:f>
              <c:numCache>
                <c:formatCode>General</c:formatCode>
                <c:ptCount val="2"/>
                <c:pt idx="0">
                  <c:v>97.482581591492448</c:v>
                </c:pt>
                <c:pt idx="1">
                  <c:v>44.518813314037622</c:v>
                </c:pt>
              </c:numCache>
            </c:numRef>
          </c:val>
        </c:ser>
        <c:ser>
          <c:idx val="2"/>
          <c:order val="2"/>
          <c:tx>
            <c:strRef>
              <c:f>'FINAL-MTT-1234 benz'!$F$34</c:f>
              <c:strCache>
                <c:ptCount val="1"/>
                <c:pt idx="0">
                  <c:v>L- his</c:v>
                </c:pt>
              </c:strCache>
            </c:strRef>
          </c:tx>
          <c:errBars>
            <c:errBarType val="both"/>
            <c:errValType val="cust"/>
            <c:plus>
              <c:numRef>
                <c:f>'FINAL-MTT-1234 benz'!$G$44:$H$44</c:f>
                <c:numCache>
                  <c:formatCode>General</c:formatCode>
                  <c:ptCount val="2"/>
                  <c:pt idx="0">
                    <c:v>0.25974296525603946</c:v>
                  </c:pt>
                  <c:pt idx="1">
                    <c:v>0.45311970456675993</c:v>
                  </c:pt>
                </c:numCache>
              </c:numRef>
            </c:plus>
            <c:minus>
              <c:numRef>
                <c:f>'FINAL-MTT-1234 benz'!$G$44:$H$44</c:f>
                <c:numCache>
                  <c:formatCode>General</c:formatCode>
                  <c:ptCount val="2"/>
                  <c:pt idx="0">
                    <c:v>0.25974296525603946</c:v>
                  </c:pt>
                  <c:pt idx="1">
                    <c:v>0.45311970456675993</c:v>
                  </c:pt>
                </c:numCache>
              </c:numRef>
            </c:minus>
          </c:errBars>
          <c:cat>
            <c:strRef>
              <c:f>'FINAL-MTT-1234 benz'!$G$31:$H$31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'FINAL-MTT-1234 benz'!$G$34:$H$34</c:f>
              <c:numCache>
                <c:formatCode>General</c:formatCode>
                <c:ptCount val="2"/>
                <c:pt idx="0">
                  <c:v>99.985331866517058</c:v>
                </c:pt>
                <c:pt idx="1">
                  <c:v>108.49011095031894</c:v>
                </c:pt>
              </c:numCache>
            </c:numRef>
          </c:val>
        </c:ser>
        <c:ser>
          <c:idx val="3"/>
          <c:order val="3"/>
          <c:tx>
            <c:strRef>
              <c:f>'FINAL-MTT-1234 benz'!$C$35</c:f>
              <c:strCache>
                <c:ptCount val="1"/>
                <c:pt idx="0">
                  <c:v>0.01ppm</c:v>
                </c:pt>
              </c:strCache>
            </c:strRef>
          </c:tx>
          <c:errBars>
            <c:errBarType val="both"/>
            <c:errValType val="cust"/>
            <c:plus>
              <c:numRef>
                <c:f>'FINAL-MTT-1234 benz'!$G$45:$H$45</c:f>
                <c:numCache>
                  <c:formatCode>General</c:formatCode>
                  <c:ptCount val="2"/>
                  <c:pt idx="0">
                    <c:v>0.30231490480405726</c:v>
                  </c:pt>
                  <c:pt idx="1">
                    <c:v>0.59577604519839999</c:v>
                  </c:pt>
                </c:numCache>
              </c:numRef>
            </c:plus>
            <c:minus>
              <c:numRef>
                <c:f>'FINAL-MTT-1234 benz'!$G$45:$H$45</c:f>
                <c:numCache>
                  <c:formatCode>General</c:formatCode>
                  <c:ptCount val="2"/>
                  <c:pt idx="0">
                    <c:v>0.30231490480405726</c:v>
                  </c:pt>
                  <c:pt idx="1">
                    <c:v>0.59577604519839999</c:v>
                  </c:pt>
                </c:numCache>
              </c:numRef>
            </c:minus>
          </c:errBars>
          <c:cat>
            <c:strRef>
              <c:f>'FINAL-MTT-1234 benz'!$G$31:$H$31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'FINAL-MTT-1234 benz'!$G$35:$H$35</c:f>
              <c:numCache>
                <c:formatCode>General</c:formatCode>
                <c:ptCount val="2"/>
                <c:pt idx="0">
                  <c:v>102.69343601026765</c:v>
                </c:pt>
                <c:pt idx="1">
                  <c:v>80.003249999999994</c:v>
                </c:pt>
              </c:numCache>
            </c:numRef>
          </c:val>
        </c:ser>
        <c:ser>
          <c:idx val="4"/>
          <c:order val="4"/>
          <c:tx>
            <c:strRef>
              <c:f>'FINAL-MTT-1234 benz'!$C$36</c:f>
              <c:strCache>
                <c:ptCount val="1"/>
                <c:pt idx="0">
                  <c:v>0.05ppm</c:v>
                </c:pt>
              </c:strCache>
            </c:strRef>
          </c:tx>
          <c:errBars>
            <c:errBarType val="both"/>
            <c:errValType val="cust"/>
            <c:plus>
              <c:numRef>
                <c:f>'FINAL-MTT-1234 benz'!$G$46:$H$46</c:f>
                <c:numCache>
                  <c:formatCode>General</c:formatCode>
                  <c:ptCount val="2"/>
                  <c:pt idx="0">
                    <c:v>0.29532018556138256</c:v>
                  </c:pt>
                  <c:pt idx="1">
                    <c:v>0.97195939558536704</c:v>
                  </c:pt>
                </c:numCache>
              </c:numRef>
            </c:plus>
            <c:minus>
              <c:numRef>
                <c:f>'FINAL-MTT-1234 benz'!$G$46:$H$46</c:f>
                <c:numCache>
                  <c:formatCode>General</c:formatCode>
                  <c:ptCount val="2"/>
                  <c:pt idx="0">
                    <c:v>0.29532018556138256</c:v>
                  </c:pt>
                  <c:pt idx="1">
                    <c:v>0.97195939558536704</c:v>
                  </c:pt>
                </c:numCache>
              </c:numRef>
            </c:minus>
          </c:errBars>
          <c:cat>
            <c:strRef>
              <c:f>'FINAL-MTT-1234 benz'!$G$31:$H$31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'FINAL-MTT-1234 benz'!$G$36:$H$36</c:f>
              <c:numCache>
                <c:formatCode>General</c:formatCode>
                <c:ptCount val="2"/>
                <c:pt idx="0">
                  <c:v>98.085808580857858</c:v>
                </c:pt>
                <c:pt idx="1">
                  <c:v>80.185721177031681</c:v>
                </c:pt>
              </c:numCache>
            </c:numRef>
          </c:val>
        </c:ser>
        <c:ser>
          <c:idx val="5"/>
          <c:order val="5"/>
          <c:tx>
            <c:strRef>
              <c:f>'FINAL-MTT-1234 benz'!$C$37</c:f>
              <c:strCache>
                <c:ptCount val="1"/>
                <c:pt idx="0">
                  <c:v>0.1ppm</c:v>
                </c:pt>
              </c:strCache>
            </c:strRef>
          </c:tx>
          <c:errBars>
            <c:errBarType val="both"/>
            <c:errValType val="cust"/>
            <c:plus>
              <c:numRef>
                <c:f>'FINAL-MTT-1234 benz'!$G$47:$H$47</c:f>
                <c:numCache>
                  <c:formatCode>General</c:formatCode>
                  <c:ptCount val="2"/>
                  <c:pt idx="0">
                    <c:v>0.46918471700031888</c:v>
                  </c:pt>
                  <c:pt idx="1">
                    <c:v>0.47696544303410032</c:v>
                  </c:pt>
                </c:numCache>
              </c:numRef>
            </c:plus>
            <c:minus>
              <c:numRef>
                <c:f>'FINAL-MTT-1234 benz'!$G$47:$H$47</c:f>
                <c:numCache>
                  <c:formatCode>General</c:formatCode>
                  <c:ptCount val="2"/>
                  <c:pt idx="0">
                    <c:v>0.46918471700031888</c:v>
                  </c:pt>
                  <c:pt idx="1">
                    <c:v>0.47696544303410032</c:v>
                  </c:pt>
                </c:numCache>
              </c:numRef>
            </c:minus>
          </c:errBars>
          <c:cat>
            <c:strRef>
              <c:f>'FINAL-MTT-1234 benz'!$G$31:$H$31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'FINAL-MTT-1234 benz'!$G$37:$H$37</c:f>
              <c:numCache>
                <c:formatCode>General</c:formatCode>
                <c:ptCount val="2"/>
                <c:pt idx="0">
                  <c:v>96.347634763476336</c:v>
                </c:pt>
                <c:pt idx="1">
                  <c:v>68.602267245537874</c:v>
                </c:pt>
              </c:numCache>
            </c:numRef>
          </c:val>
        </c:ser>
        <c:ser>
          <c:idx val="6"/>
          <c:order val="6"/>
          <c:tx>
            <c:strRef>
              <c:f>'FINAL-MTT-1234 benz'!$C$38</c:f>
              <c:strCache>
                <c:ptCount val="1"/>
                <c:pt idx="0">
                  <c:v>0.5ppm</c:v>
                </c:pt>
              </c:strCache>
            </c:strRef>
          </c:tx>
          <c:errBars>
            <c:errBarType val="both"/>
            <c:errValType val="cust"/>
            <c:plus>
              <c:numRef>
                <c:f>'FINAL-MTT-1234 benz'!$G$48:$H$48</c:f>
                <c:numCache>
                  <c:formatCode>General</c:formatCode>
                  <c:ptCount val="2"/>
                  <c:pt idx="0">
                    <c:v>0.47316089300224923</c:v>
                  </c:pt>
                  <c:pt idx="1">
                    <c:v>0.43673409148664732</c:v>
                  </c:pt>
                </c:numCache>
              </c:numRef>
            </c:plus>
            <c:minus>
              <c:numRef>
                <c:f>'FINAL-MTT-1234 benz'!$G$48:$H$48</c:f>
                <c:numCache>
                  <c:formatCode>General</c:formatCode>
                  <c:ptCount val="2"/>
                  <c:pt idx="0">
                    <c:v>0.47316089300224923</c:v>
                  </c:pt>
                  <c:pt idx="1">
                    <c:v>0.43673409148664732</c:v>
                  </c:pt>
                </c:numCache>
              </c:numRef>
            </c:minus>
          </c:errBars>
          <c:cat>
            <c:strRef>
              <c:f>'FINAL-MTT-1234 benz'!$G$31:$H$31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'FINAL-MTT-1234 benz'!$G$38:$H$38</c:f>
              <c:numCache>
                <c:formatCode>General</c:formatCode>
                <c:ptCount val="2"/>
                <c:pt idx="0">
                  <c:v>95.238357169050218</c:v>
                </c:pt>
                <c:pt idx="1">
                  <c:v>62.907139411480898</c:v>
                </c:pt>
              </c:numCache>
            </c:numRef>
          </c:val>
        </c:ser>
        <c:ser>
          <c:idx val="7"/>
          <c:order val="7"/>
          <c:tx>
            <c:strRef>
              <c:f>'FINAL-MTT-1234 benz'!$C$39</c:f>
              <c:strCache>
                <c:ptCount val="1"/>
                <c:pt idx="0">
                  <c:v>1ppm</c:v>
                </c:pt>
              </c:strCache>
            </c:strRef>
          </c:tx>
          <c:errBars>
            <c:errBarType val="both"/>
            <c:errValType val="cust"/>
            <c:plus>
              <c:numRef>
                <c:f>'FINAL-MTT-1234 benz'!$G$49:$H$49</c:f>
                <c:numCache>
                  <c:formatCode>General</c:formatCode>
                  <c:ptCount val="2"/>
                  <c:pt idx="0">
                    <c:v>0.35844558536363652</c:v>
                  </c:pt>
                  <c:pt idx="1">
                    <c:v>0.27875915530555501</c:v>
                  </c:pt>
                </c:numCache>
              </c:numRef>
            </c:plus>
            <c:minus>
              <c:numRef>
                <c:f>'FINAL-MTT-1234 benz'!$G$49:$H$49</c:f>
                <c:numCache>
                  <c:formatCode>General</c:formatCode>
                  <c:ptCount val="2"/>
                  <c:pt idx="0">
                    <c:v>0.35844558536363652</c:v>
                  </c:pt>
                  <c:pt idx="1">
                    <c:v>0.27875915530555501</c:v>
                  </c:pt>
                </c:numCache>
              </c:numRef>
            </c:minus>
          </c:errBars>
          <c:cat>
            <c:strRef>
              <c:f>'FINAL-MTT-1234 benz'!$G$31:$H$31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'FINAL-MTT-1234 benz'!$G$39:$H$39</c:f>
              <c:numCache>
                <c:formatCode>General</c:formatCode>
                <c:ptCount val="2"/>
                <c:pt idx="0">
                  <c:v>93.094976164283082</c:v>
                </c:pt>
                <c:pt idx="1">
                  <c:v>58.986010612638701</c:v>
                </c:pt>
              </c:numCache>
            </c:numRef>
          </c:val>
        </c:ser>
        <c:axId val="78562048"/>
        <c:axId val="78563584"/>
      </c:barChart>
      <c:catAx>
        <c:axId val="78562048"/>
        <c:scaling>
          <c:orientation val="minMax"/>
        </c:scaling>
        <c:delete val="1"/>
        <c:axPos val="b"/>
        <c:tickLblPos val="none"/>
        <c:crossAx val="78563584"/>
        <c:crosses val="autoZero"/>
        <c:auto val="1"/>
        <c:lblAlgn val="ctr"/>
        <c:lblOffset val="100"/>
      </c:catAx>
      <c:valAx>
        <c:axId val="78563584"/>
        <c:scaling>
          <c:orientation val="minMax"/>
          <c:max val="120"/>
          <c:min val="0"/>
        </c:scaling>
        <c:axPos val="l"/>
        <c:numFmt formatCode="General" sourceLinked="1"/>
        <c:tickLblPos val="nextTo"/>
        <c:txPr>
          <a:bodyPr/>
          <a:lstStyle/>
          <a:p>
            <a:pPr>
              <a:defRPr lang="en-IN" sz="1000" b="1"/>
            </a:pPr>
            <a:endParaRPr lang="en-US"/>
          </a:p>
        </c:txPr>
        <c:crossAx val="78562048"/>
        <c:crosses val="autoZero"/>
        <c:crossBetween val="between"/>
      </c:valAx>
    </c:plotArea>
    <c:plotVisOnly val="1"/>
  </c:chart>
  <c:txPr>
    <a:bodyPr/>
    <a:lstStyle/>
    <a:p>
      <a:pPr>
        <a:defRPr sz="1400"/>
      </a:pPr>
      <a:endParaRPr lang="en-US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15482157278417122"/>
          <c:y val="0.15286212270341221"/>
          <c:w val="0.82594765798505965"/>
          <c:h val="0.6939107611548555"/>
        </c:manualLayout>
      </c:layout>
      <c:barChart>
        <c:barDir val="col"/>
        <c:grouping val="percentStacked"/>
        <c:ser>
          <c:idx val="0"/>
          <c:order val="0"/>
          <c:tx>
            <c:strRef>
              <c:f>Sheet1!$C$26</c:f>
              <c:strCache>
                <c:ptCount val="1"/>
                <c:pt idx="0">
                  <c:v>LIVE CELL</c:v>
                </c:pt>
              </c:strCache>
            </c:strRef>
          </c:tx>
          <c:cat>
            <c:strRef>
              <c:f>Sheet1!$B$27:$B$31</c:f>
              <c:strCache>
                <c:ptCount val="5"/>
                <c:pt idx="0">
                  <c:v>DARK CONTROL</c:v>
                </c:pt>
                <c:pt idx="1">
                  <c:v>UV CONTROL</c:v>
                </c:pt>
                <c:pt idx="2">
                  <c:v>.01PPM</c:v>
                </c:pt>
                <c:pt idx="3">
                  <c:v>.5PPM</c:v>
                </c:pt>
                <c:pt idx="4">
                  <c:v>1PPM</c:v>
                </c:pt>
              </c:strCache>
            </c:strRef>
          </c:cat>
          <c:val>
            <c:numRef>
              <c:f>Sheet1!$C$27:$C$31</c:f>
              <c:numCache>
                <c:formatCode>General</c:formatCode>
                <c:ptCount val="5"/>
                <c:pt idx="0">
                  <c:v>96</c:v>
                </c:pt>
                <c:pt idx="1">
                  <c:v>92</c:v>
                </c:pt>
                <c:pt idx="2">
                  <c:v>79</c:v>
                </c:pt>
                <c:pt idx="3">
                  <c:v>68</c:v>
                </c:pt>
                <c:pt idx="4">
                  <c:v>53</c:v>
                </c:pt>
              </c:numCache>
            </c:numRef>
          </c:val>
        </c:ser>
        <c:ser>
          <c:idx val="1"/>
          <c:order val="1"/>
          <c:tx>
            <c:strRef>
              <c:f>Sheet1!$D$26</c:f>
              <c:strCache>
                <c:ptCount val="1"/>
                <c:pt idx="0">
                  <c:v>DEAD CELL</c:v>
                </c:pt>
              </c:strCache>
            </c:strRef>
          </c:tx>
          <c:cat>
            <c:strRef>
              <c:f>Sheet1!$B$27:$B$31</c:f>
              <c:strCache>
                <c:ptCount val="5"/>
                <c:pt idx="0">
                  <c:v>DARK CONTROL</c:v>
                </c:pt>
                <c:pt idx="1">
                  <c:v>UV CONTROL</c:v>
                </c:pt>
                <c:pt idx="2">
                  <c:v>.01PPM</c:v>
                </c:pt>
                <c:pt idx="3">
                  <c:v>.5PPM</c:v>
                </c:pt>
                <c:pt idx="4">
                  <c:v>1PPM</c:v>
                </c:pt>
              </c:strCache>
            </c:strRef>
          </c:cat>
          <c:val>
            <c:numRef>
              <c:f>Sheet1!$D$27:$D$31</c:f>
              <c:numCache>
                <c:formatCode>General</c:formatCode>
                <c:ptCount val="5"/>
                <c:pt idx="0">
                  <c:v>4</c:v>
                </c:pt>
                <c:pt idx="1">
                  <c:v>8</c:v>
                </c:pt>
                <c:pt idx="2">
                  <c:v>21</c:v>
                </c:pt>
                <c:pt idx="3">
                  <c:v>32</c:v>
                </c:pt>
                <c:pt idx="4">
                  <c:v>47</c:v>
                </c:pt>
              </c:numCache>
            </c:numRef>
          </c:val>
        </c:ser>
        <c:overlap val="100"/>
        <c:axId val="78419072"/>
        <c:axId val="78420608"/>
      </c:barChart>
      <c:catAx>
        <c:axId val="78419072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8420608"/>
        <c:crosses val="autoZero"/>
        <c:auto val="1"/>
        <c:lblAlgn val="ctr"/>
        <c:lblOffset val="100"/>
      </c:catAx>
      <c:valAx>
        <c:axId val="78420608"/>
        <c:scaling>
          <c:orientation val="minMax"/>
        </c:scaling>
        <c:axPos val="l"/>
        <c:numFmt formatCode="0%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8419072"/>
        <c:crosses val="autoZero"/>
        <c:crossBetween val="between"/>
        <c:majorUnit val="0.25"/>
      </c:valAx>
    </c:plotArea>
    <c:legend>
      <c:legendPos val="r"/>
      <c:layout>
        <c:manualLayout>
          <c:xMode val="edge"/>
          <c:yMode val="edge"/>
          <c:x val="6.6801238623059075E-2"/>
          <c:y val="2.1650089791407628E-3"/>
          <c:w val="0.91901363128934122"/>
          <c:h val="7.707314546208037E-2"/>
        </c:manualLayout>
      </c:layout>
      <c:txPr>
        <a:bodyPr/>
        <a:lstStyle/>
        <a:p>
          <a:pPr>
            <a:defRPr lang="en-IN"/>
          </a:pPr>
          <a:endParaRPr lang="en-US"/>
        </a:p>
      </c:txPr>
    </c:legend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18107952755905513"/>
          <c:y val="0.28144644028871391"/>
          <c:w val="0.79314356955380583"/>
          <c:h val="0.5754240485564307"/>
        </c:manualLayout>
      </c:layout>
      <c:barChart>
        <c:barDir val="col"/>
        <c:grouping val="clustered"/>
        <c:ser>
          <c:idx val="0"/>
          <c:order val="0"/>
          <c:tx>
            <c:strRef>
              <c:f>Sheet2!$C$6</c:f>
              <c:strCache>
                <c:ptCount val="1"/>
                <c:pt idx="0">
                  <c:v>HBSS</c:v>
                </c:pt>
              </c:strCache>
            </c:strRef>
          </c:tx>
          <c:spPr>
            <a:pattFill prst="pct70">
              <a:fgClr>
                <a:srgbClr val="000000"/>
              </a:fgClr>
              <a:bgClr>
                <a:srgbClr val="FFFFFF"/>
              </a:bgClr>
            </a:pattFill>
          </c:spPr>
          <c:errBars>
            <c:errBarType val="both"/>
            <c:errValType val="cust"/>
            <c:plus>
              <c:numRef>
                <c:f>Sheet2!$E$18</c:f>
                <c:numCache>
                  <c:formatCode>General</c:formatCode>
                  <c:ptCount val="1"/>
                  <c:pt idx="0">
                    <c:v>2.8991378028658992</c:v>
                  </c:pt>
                </c:numCache>
              </c:numRef>
            </c:plus>
            <c:minus>
              <c:numRef>
                <c:f>Sheet2!$E$26</c:f>
                <c:numCache>
                  <c:formatCode>General</c:formatCode>
                  <c:ptCount val="1"/>
                  <c:pt idx="0">
                    <c:v>2.1213203435596442</c:v>
                  </c:pt>
                </c:numCache>
              </c:numRef>
            </c:minus>
          </c:errBars>
          <c:cat>
            <c:strRef>
              <c:f>Sheet2!$D$5:$E$5</c:f>
              <c:strCache>
                <c:ptCount val="2"/>
                <c:pt idx="0">
                  <c:v>DARK</c:v>
                </c:pt>
                <c:pt idx="1">
                  <c:v>UV B</c:v>
                </c:pt>
              </c:strCache>
            </c:strRef>
          </c:cat>
          <c:val>
            <c:numRef>
              <c:f>Sheet2!$D$6:$E$6</c:f>
              <c:numCache>
                <c:formatCode>General</c:formatCode>
                <c:ptCount val="2"/>
                <c:pt idx="0">
                  <c:v>97.583333333299436</c:v>
                </c:pt>
                <c:pt idx="1">
                  <c:v>99.332999999999998</c:v>
                </c:pt>
              </c:numCache>
            </c:numRef>
          </c:val>
        </c:ser>
        <c:ser>
          <c:idx val="1"/>
          <c:order val="1"/>
          <c:tx>
            <c:strRef>
              <c:f>Sheet2!$C$7</c:f>
              <c:strCache>
                <c:ptCount val="1"/>
                <c:pt idx="0">
                  <c:v>0.01µg/mL</c:v>
                </c:pt>
              </c:strCache>
            </c:strRef>
          </c:tx>
          <c:spPr>
            <a:pattFill prst="pct70">
              <a:fgClr>
                <a:srgbClr val="000000"/>
              </a:fgClr>
              <a:bgClr>
                <a:srgbClr val="FFFFFF"/>
              </a:bgClr>
            </a:pattFill>
          </c:spPr>
          <c:dPt>
            <c:idx val="0"/>
            <c:spPr>
              <a:pattFill prst="plaid">
                <a:fgClr>
                  <a:srgbClr val="000000"/>
                </a:fgClr>
                <a:bgClr>
                  <a:srgbClr val="FFFFFF"/>
                </a:bgClr>
              </a:pattFill>
            </c:spPr>
          </c:dPt>
          <c:dPt>
            <c:idx val="1"/>
            <c:spPr>
              <a:pattFill prst="plaid">
                <a:fgClr>
                  <a:srgbClr val="000000"/>
                </a:fgClr>
                <a:bgClr>
                  <a:srgbClr val="FFFFFF"/>
                </a:bgClr>
              </a:pattFill>
            </c:spPr>
          </c:dPt>
          <c:errBars>
            <c:errBarType val="both"/>
            <c:errValType val="cust"/>
            <c:plus>
              <c:numRef>
                <c:f>Sheet2!$E$19</c:f>
                <c:numCache>
                  <c:formatCode>General</c:formatCode>
                  <c:ptCount val="1"/>
                  <c:pt idx="0">
                    <c:v>2.2627416997975311</c:v>
                  </c:pt>
                </c:numCache>
              </c:numRef>
            </c:plus>
            <c:minus>
              <c:numRef>
                <c:f>Sheet2!$E$27</c:f>
                <c:numCache>
                  <c:formatCode>General</c:formatCode>
                  <c:ptCount val="1"/>
                  <c:pt idx="0">
                    <c:v>2.8284271247461903</c:v>
                  </c:pt>
                </c:numCache>
              </c:numRef>
            </c:minus>
          </c:errBars>
          <c:cat>
            <c:strRef>
              <c:f>Sheet2!$D$5:$E$5</c:f>
              <c:strCache>
                <c:ptCount val="2"/>
                <c:pt idx="0">
                  <c:v>DARK</c:v>
                </c:pt>
                <c:pt idx="1">
                  <c:v>UV B</c:v>
                </c:pt>
              </c:strCache>
            </c:strRef>
          </c:cat>
          <c:val>
            <c:numRef>
              <c:f>Sheet2!$D$7:$E$7</c:f>
              <c:numCache>
                <c:formatCode>General</c:formatCode>
                <c:ptCount val="2"/>
                <c:pt idx="0">
                  <c:v>95.858333333332737</c:v>
                </c:pt>
                <c:pt idx="1">
                  <c:v>336.25</c:v>
                </c:pt>
              </c:numCache>
            </c:numRef>
          </c:val>
        </c:ser>
        <c:ser>
          <c:idx val="2"/>
          <c:order val="2"/>
          <c:tx>
            <c:strRef>
              <c:f>Sheet2!$C$8</c:f>
              <c:strCache>
                <c:ptCount val="1"/>
                <c:pt idx="0">
                  <c:v>0.05µg/mL</c:v>
                </c:pt>
              </c:strCache>
            </c:strRef>
          </c:tx>
          <c:spPr>
            <a:pattFill prst="pct30">
              <a:fgClr>
                <a:srgbClr val="000000"/>
              </a:fgClr>
              <a:bgClr>
                <a:srgbClr val="FFFFFF"/>
              </a:bgClr>
            </a:pattFill>
          </c:spPr>
          <c:errBars>
            <c:errBarType val="both"/>
            <c:errValType val="cust"/>
            <c:plus>
              <c:numRef>
                <c:f>Sheet2!$E$20</c:f>
                <c:numCache>
                  <c:formatCode>General</c:formatCode>
                  <c:ptCount val="1"/>
                  <c:pt idx="0">
                    <c:v>1.4142135623743812</c:v>
                  </c:pt>
                </c:numCache>
              </c:numRef>
            </c:plus>
            <c:minus>
              <c:numRef>
                <c:f>Sheet2!$E$28</c:f>
                <c:numCache>
                  <c:formatCode>General</c:formatCode>
                  <c:ptCount val="1"/>
                  <c:pt idx="0">
                    <c:v>1.4142135623936745</c:v>
                  </c:pt>
                </c:numCache>
              </c:numRef>
            </c:minus>
          </c:errBars>
          <c:cat>
            <c:strRef>
              <c:f>Sheet2!$D$5:$E$5</c:f>
              <c:strCache>
                <c:ptCount val="2"/>
                <c:pt idx="0">
                  <c:v>DARK</c:v>
                </c:pt>
                <c:pt idx="1">
                  <c:v>UV B</c:v>
                </c:pt>
              </c:strCache>
            </c:strRef>
          </c:cat>
          <c:val>
            <c:numRef>
              <c:f>Sheet2!$D$8:$E$8</c:f>
              <c:numCache>
                <c:formatCode>General</c:formatCode>
                <c:ptCount val="2"/>
                <c:pt idx="0">
                  <c:v>96.466666666666697</c:v>
                </c:pt>
                <c:pt idx="1">
                  <c:v>401.66666666666708</c:v>
                </c:pt>
              </c:numCache>
            </c:numRef>
          </c:val>
        </c:ser>
        <c:ser>
          <c:idx val="3"/>
          <c:order val="3"/>
          <c:tx>
            <c:strRef>
              <c:f>Sheet2!$C$9</c:f>
              <c:strCache>
                <c:ptCount val="1"/>
                <c:pt idx="0">
                  <c:v>0.1µg/mL</c:v>
                </c:pt>
              </c:strCache>
            </c:strRef>
          </c:tx>
          <c:spPr>
            <a:pattFill prst="lgCheck">
              <a:fgClr>
                <a:srgbClr val="000000"/>
              </a:fgClr>
              <a:bgClr>
                <a:srgbClr val="FFFFFF"/>
              </a:bgClr>
            </a:pattFill>
          </c:spPr>
          <c:errBars>
            <c:errBarType val="both"/>
            <c:errValType val="cust"/>
            <c:plus>
              <c:numRef>
                <c:f>Sheet2!$E$21</c:f>
                <c:numCache>
                  <c:formatCode>General</c:formatCode>
                  <c:ptCount val="1"/>
                  <c:pt idx="0">
                    <c:v>2.1213203435596442</c:v>
                  </c:pt>
                </c:numCache>
              </c:numRef>
            </c:plus>
            <c:minus>
              <c:numRef>
                <c:f>Sheet2!$E$29</c:f>
                <c:numCache>
                  <c:formatCode>General</c:formatCode>
                  <c:ptCount val="1"/>
                  <c:pt idx="0">
                    <c:v>7.0710678118654764</c:v>
                  </c:pt>
                </c:numCache>
              </c:numRef>
            </c:minus>
          </c:errBars>
          <c:cat>
            <c:strRef>
              <c:f>Sheet2!$D$5:$E$5</c:f>
              <c:strCache>
                <c:ptCount val="2"/>
                <c:pt idx="0">
                  <c:v>DARK</c:v>
                </c:pt>
                <c:pt idx="1">
                  <c:v>UV B</c:v>
                </c:pt>
              </c:strCache>
            </c:strRef>
          </c:cat>
          <c:val>
            <c:numRef>
              <c:f>Sheet2!$D$9:$E$9</c:f>
              <c:numCache>
                <c:formatCode>General</c:formatCode>
                <c:ptCount val="2"/>
                <c:pt idx="0">
                  <c:v>96.3245</c:v>
                </c:pt>
                <c:pt idx="1">
                  <c:v>470.91666666666674</c:v>
                </c:pt>
              </c:numCache>
            </c:numRef>
          </c:val>
        </c:ser>
        <c:ser>
          <c:idx val="4"/>
          <c:order val="4"/>
          <c:tx>
            <c:strRef>
              <c:f>Sheet2!$C$10</c:f>
              <c:strCache>
                <c:ptCount val="1"/>
                <c:pt idx="0">
                  <c:v>0.5µg/mL</c:v>
                </c:pt>
              </c:strCache>
            </c:strRef>
          </c:tx>
          <c:spPr>
            <a:pattFill prst="smCheck">
              <a:fgClr>
                <a:srgbClr val="000000"/>
              </a:fgClr>
              <a:bgClr>
                <a:srgbClr val="FFFFFF"/>
              </a:bgClr>
            </a:pattFill>
          </c:spPr>
          <c:errBars>
            <c:errBarType val="both"/>
            <c:errValType val="cust"/>
            <c:plus>
              <c:numRef>
                <c:f>Sheet2!$E$22</c:f>
                <c:numCache>
                  <c:formatCode>General</c:formatCode>
                  <c:ptCount val="1"/>
                  <c:pt idx="0">
                    <c:v>2.8284271247468333</c:v>
                  </c:pt>
                </c:numCache>
              </c:numRef>
            </c:plus>
            <c:minus>
              <c:numRef>
                <c:f>Sheet2!$E$30</c:f>
                <c:numCache>
                  <c:formatCode>General</c:formatCode>
                  <c:ptCount val="1"/>
                  <c:pt idx="0">
                    <c:v>14.142135623739183</c:v>
                  </c:pt>
                </c:numCache>
              </c:numRef>
            </c:minus>
          </c:errBars>
          <c:cat>
            <c:strRef>
              <c:f>Sheet2!$D$5:$E$5</c:f>
              <c:strCache>
                <c:ptCount val="2"/>
                <c:pt idx="0">
                  <c:v>DARK</c:v>
                </c:pt>
                <c:pt idx="1">
                  <c:v>UV B</c:v>
                </c:pt>
              </c:strCache>
            </c:strRef>
          </c:cat>
          <c:val>
            <c:numRef>
              <c:f>Sheet2!$D$10:$E$10</c:f>
              <c:numCache>
                <c:formatCode>General</c:formatCode>
                <c:ptCount val="2"/>
                <c:pt idx="0">
                  <c:v>96.316666666666706</c:v>
                </c:pt>
                <c:pt idx="1">
                  <c:v>633.41666666666663</c:v>
                </c:pt>
              </c:numCache>
            </c:numRef>
          </c:val>
        </c:ser>
        <c:ser>
          <c:idx val="5"/>
          <c:order val="5"/>
          <c:tx>
            <c:strRef>
              <c:f>Sheet2!$C$11</c:f>
              <c:strCache>
                <c:ptCount val="1"/>
                <c:pt idx="0">
                  <c:v>1µg/mL</c:v>
                </c:pt>
              </c:strCache>
            </c:strRef>
          </c:tx>
          <c:spPr>
            <a:pattFill prst="pct30">
              <a:fgClr>
                <a:srgbClr val="000000"/>
              </a:fgClr>
              <a:bgClr>
                <a:srgbClr val="FFFFFF"/>
              </a:bgClr>
            </a:pattFill>
          </c:spPr>
          <c:errBars>
            <c:errBarType val="both"/>
            <c:errValType val="cust"/>
            <c:plus>
              <c:numRef>
                <c:f>Sheet2!$E$23</c:f>
                <c:numCache>
                  <c:formatCode>General</c:formatCode>
                  <c:ptCount val="1"/>
                  <c:pt idx="0">
                    <c:v>2.8284271247468333</c:v>
                  </c:pt>
                </c:numCache>
              </c:numRef>
            </c:plus>
            <c:minus>
              <c:numRef>
                <c:f>Sheet2!$E$31</c:f>
                <c:numCache>
                  <c:formatCode>General</c:formatCode>
                  <c:ptCount val="1"/>
                  <c:pt idx="0">
                    <c:v>14.142135623739183</c:v>
                  </c:pt>
                </c:numCache>
              </c:numRef>
            </c:minus>
          </c:errBars>
          <c:cat>
            <c:strRef>
              <c:f>Sheet2!$D$5:$E$5</c:f>
              <c:strCache>
                <c:ptCount val="2"/>
                <c:pt idx="0">
                  <c:v>DARK</c:v>
                </c:pt>
                <c:pt idx="1">
                  <c:v>UV B</c:v>
                </c:pt>
              </c:strCache>
            </c:strRef>
          </c:cat>
          <c:val>
            <c:numRef>
              <c:f>Sheet2!$D$11:$E$11</c:f>
              <c:numCache>
                <c:formatCode>General</c:formatCode>
                <c:ptCount val="2"/>
                <c:pt idx="0">
                  <c:v>95.652099999999919</c:v>
                </c:pt>
                <c:pt idx="1">
                  <c:v>750.41669999999749</c:v>
                </c:pt>
              </c:numCache>
            </c:numRef>
          </c:val>
        </c:ser>
        <c:axId val="78684160"/>
        <c:axId val="78685696"/>
      </c:barChart>
      <c:catAx>
        <c:axId val="78684160"/>
        <c:scaling>
          <c:orientation val="minMax"/>
        </c:scaling>
        <c:axPos val="b"/>
        <c:tickLblPos val="nextTo"/>
        <c:crossAx val="78685696"/>
        <c:crosses val="autoZero"/>
        <c:auto val="1"/>
        <c:lblAlgn val="ctr"/>
        <c:lblOffset val="100"/>
      </c:catAx>
      <c:valAx>
        <c:axId val="78685696"/>
        <c:scaling>
          <c:orientation val="minMax"/>
        </c:scaling>
        <c:axPos val="l"/>
        <c:numFmt formatCode="General" sourceLinked="1"/>
        <c:tickLblPos val="nextTo"/>
        <c:crossAx val="78684160"/>
        <c:crosses val="autoZero"/>
        <c:crossBetween val="between"/>
        <c:majorUnit val="200"/>
      </c:valAx>
    </c:plotArea>
    <c:legend>
      <c:legendPos val="t"/>
      <c:layout>
        <c:manualLayout>
          <c:xMode val="edge"/>
          <c:yMode val="edge"/>
          <c:x val="7.6923458891962809E-2"/>
          <c:y val="2.7777777777778657E-2"/>
          <c:w val="0.90801482584947169"/>
          <c:h val="0.1305921916010499"/>
        </c:manualLayout>
      </c:layout>
    </c:legend>
    <c:plotVisOnly val="1"/>
  </c:chart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hart>
    <c:plotArea>
      <c:layout>
        <c:manualLayout>
          <c:layoutTarget val="inner"/>
          <c:xMode val="edge"/>
          <c:yMode val="edge"/>
          <c:x val="0.22128034776902891"/>
          <c:y val="0.14807819978385056"/>
          <c:w val="0.77856299212598434"/>
          <c:h val="0.71721172353455864"/>
        </c:manualLayout>
      </c:layout>
      <c:barChart>
        <c:barDir val="col"/>
        <c:grouping val="clustered"/>
        <c:ser>
          <c:idx val="0"/>
          <c:order val="0"/>
          <c:spPr>
            <a:pattFill prst="pct60">
              <a:fgClr>
                <a:srgbClr val="000000"/>
              </a:fgClr>
              <a:bgClr>
                <a:srgbClr val="FFFFFF"/>
              </a:bgClr>
            </a:pattFill>
          </c:spPr>
          <c:dPt>
            <c:idx val="1"/>
            <c:spPr>
              <a:pattFill prst="sphere">
                <a:fgClr>
                  <a:srgbClr val="000000"/>
                </a:fgClr>
                <a:bgClr>
                  <a:srgbClr val="FFFFFF"/>
                </a:bgClr>
              </a:pattFill>
            </c:spPr>
          </c:dPt>
          <c:errBars>
            <c:errBarType val="both"/>
            <c:errValType val="cust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Ref>
                <c:f>Sheet1!$O$5:$O$6</c:f>
                <c:numCache>
                  <c:formatCode>General</c:formatCode>
                  <c:ptCount val="2"/>
                  <c:pt idx="0">
                    <c:v>9.8765666500000595</c:v>
                  </c:pt>
                  <c:pt idx="1">
                    <c:v>3.5556639999999899</c:v>
                  </c:pt>
                </c:numCache>
              </c:numRef>
            </c:minus>
          </c:errBars>
          <c:cat>
            <c:strRef>
              <c:f>Sheet1!$L$5:$L$6</c:f>
              <c:strCache>
                <c:ptCount val="2"/>
                <c:pt idx="0">
                  <c:v>NAC25 µg/mL</c:v>
                </c:pt>
                <c:pt idx="1">
                  <c:v>NAC50 µg/mL</c:v>
                </c:pt>
              </c:strCache>
            </c:strRef>
          </c:cat>
          <c:val>
            <c:numRef>
              <c:f>Sheet1!$M$5:$M$6</c:f>
              <c:numCache>
                <c:formatCode>General</c:formatCode>
                <c:ptCount val="2"/>
                <c:pt idx="0">
                  <c:v>410.41666666666703</c:v>
                </c:pt>
                <c:pt idx="1">
                  <c:v>308</c:v>
                </c:pt>
              </c:numCache>
            </c:numRef>
          </c:val>
        </c:ser>
        <c:axId val="78699136"/>
        <c:axId val="78750080"/>
      </c:barChart>
      <c:catAx>
        <c:axId val="78699136"/>
        <c:scaling>
          <c:orientation val="minMax"/>
        </c:scaling>
        <c:axPos val="b"/>
        <c:tickLblPos val="nextTo"/>
        <c:crossAx val="78750080"/>
        <c:crosses val="autoZero"/>
        <c:auto val="1"/>
        <c:lblAlgn val="ctr"/>
        <c:lblOffset val="100"/>
      </c:catAx>
      <c:valAx>
        <c:axId val="78750080"/>
        <c:scaling>
          <c:orientation val="minMax"/>
        </c:scaling>
        <c:axPos val="l"/>
        <c:numFmt formatCode="General" sourceLinked="1"/>
        <c:tickLblPos val="nextTo"/>
        <c:crossAx val="78699136"/>
        <c:crosses val="autoZero"/>
        <c:crossBetween val="between"/>
        <c:majorUnit val="200"/>
      </c:valAx>
    </c:plotArea>
    <c:legend>
      <c:legendPos val="r"/>
      <c:layout>
        <c:manualLayout>
          <c:xMode val="edge"/>
          <c:yMode val="edge"/>
          <c:x val="0.16461111766788622"/>
          <c:y val="8.3778755596727067E-2"/>
          <c:w val="0.81088910761154864"/>
          <c:h val="0.11788752508877565"/>
        </c:manualLayout>
      </c:layout>
    </c:legend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1278549012895106"/>
          <c:y val="6.9257592800899881E-2"/>
          <c:w val="0.79448818897636897"/>
          <c:h val="0.55860048743908275"/>
        </c:manualLayout>
      </c:layout>
      <c:barChart>
        <c:barDir val="col"/>
        <c:grouping val="clustered"/>
        <c:ser>
          <c:idx val="0"/>
          <c:order val="0"/>
          <c:spPr>
            <a:pattFill prst="pct75">
              <a:fgClr>
                <a:srgbClr val="000000"/>
              </a:fgClr>
              <a:bgClr>
                <a:srgbClr val="FFFFFF"/>
              </a:bgClr>
            </a:pattFill>
          </c:spPr>
          <c:errBars>
            <c:errBarType val="both"/>
            <c:errValType val="cust"/>
            <c:plus>
              <c:numRef>
                <c:f>Sheet1!$C$134:$C$139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0.10484850838692243</c:v>
                  </c:pt>
                  <c:pt idx="2">
                    <c:v>7.4463936811196257E-2</c:v>
                  </c:pt>
                  <c:pt idx="3">
                    <c:v>0.11232986751435986</c:v>
                  </c:pt>
                  <c:pt idx="4">
                    <c:v>0.1304649436781429</c:v>
                  </c:pt>
                  <c:pt idx="5">
                    <c:v>0.16004485426901288</c:v>
                  </c:pt>
                </c:numCache>
              </c:numRef>
            </c:plus>
            <c:minus>
              <c:numRef>
                <c:f>Sheet1!$C$134:$C$139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0.10484850838692243</c:v>
                  </c:pt>
                  <c:pt idx="2">
                    <c:v>7.4463936811196257E-2</c:v>
                  </c:pt>
                  <c:pt idx="3">
                    <c:v>0.11232986751435986</c:v>
                  </c:pt>
                  <c:pt idx="4">
                    <c:v>0.1304649436781429</c:v>
                  </c:pt>
                  <c:pt idx="5">
                    <c:v>0.16004485426901288</c:v>
                  </c:pt>
                </c:numCache>
              </c:numRef>
            </c:minus>
          </c:errBars>
          <c:cat>
            <c:strRef>
              <c:f>Sheet1!$A$134:$A$139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Sheet1!$B$134:$B$139</c:f>
              <c:numCache>
                <c:formatCode>General</c:formatCode>
                <c:ptCount val="6"/>
                <c:pt idx="0">
                  <c:v>1</c:v>
                </c:pt>
                <c:pt idx="1">
                  <c:v>0.93622343877063197</c:v>
                </c:pt>
                <c:pt idx="2">
                  <c:v>1.268964097837505</c:v>
                </c:pt>
                <c:pt idx="3">
                  <c:v>1.44713293179462</c:v>
                </c:pt>
                <c:pt idx="4">
                  <c:v>1.5651910824686217</c:v>
                </c:pt>
                <c:pt idx="5">
                  <c:v>2.6023306148945271</c:v>
                </c:pt>
              </c:numCache>
            </c:numRef>
          </c:val>
        </c:ser>
        <c:axId val="78968320"/>
        <c:axId val="78969856"/>
      </c:barChart>
      <c:catAx>
        <c:axId val="78968320"/>
        <c:scaling>
          <c:orientation val="minMax"/>
        </c:scaling>
        <c:axPos val="b"/>
        <c:tickLblPos val="nextTo"/>
        <c:crossAx val="78969856"/>
        <c:crosses val="autoZero"/>
        <c:auto val="1"/>
        <c:lblAlgn val="ctr"/>
        <c:lblOffset val="100"/>
      </c:catAx>
      <c:valAx>
        <c:axId val="78969856"/>
        <c:scaling>
          <c:orientation val="minMax"/>
        </c:scaling>
        <c:axPos val="l"/>
        <c:numFmt formatCode="General" sourceLinked="1"/>
        <c:tickLblPos val="nextTo"/>
        <c:crossAx val="78968320"/>
        <c:crosses val="autoZero"/>
        <c:crossBetween val="between"/>
        <c:majorUnit val="1"/>
      </c:valAx>
    </c:plotArea>
    <c:plotVisOnly val="1"/>
  </c:chart>
  <c:externalData r:id="rId1"/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18094671916010788"/>
          <c:y val="5.1400554097404488E-2"/>
          <c:w val="0.78849790026246658"/>
          <c:h val="0.57689851268592485"/>
        </c:manualLayout>
      </c:layout>
      <c:barChart>
        <c:barDir val="col"/>
        <c:grouping val="clustered"/>
        <c:ser>
          <c:idx val="0"/>
          <c:order val="0"/>
          <c:spPr>
            <a:pattFill prst="pct60">
              <a:fgClr>
                <a:srgbClr val="000000"/>
              </a:fgClr>
              <a:bgClr>
                <a:srgbClr val="FFFFFF"/>
              </a:bgClr>
            </a:pattFill>
          </c:spPr>
          <c:errBars>
            <c:errBarType val="both"/>
            <c:errValType val="cust"/>
            <c:plus>
              <c:numRef>
                <c:f>Sheet1!$C$143:$C$148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3.4275899385567042E-2</c:v>
                  </c:pt>
                  <c:pt idx="2">
                    <c:v>2.8231118224092452E-2</c:v>
                  </c:pt>
                  <c:pt idx="3">
                    <c:v>1.3852627361824001E-2</c:v>
                  </c:pt>
                  <c:pt idx="4">
                    <c:v>1.09931508355349E-2</c:v>
                  </c:pt>
                  <c:pt idx="5">
                    <c:v>4.4470391238637885E-2</c:v>
                  </c:pt>
                </c:numCache>
              </c:numRef>
            </c:plus>
            <c:minus>
              <c:numRef>
                <c:f>Sheet1!$C$143:$C$148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3.4275899385567042E-2</c:v>
                  </c:pt>
                  <c:pt idx="2">
                    <c:v>2.8231118224092452E-2</c:v>
                  </c:pt>
                  <c:pt idx="3">
                    <c:v>1.3852627361824001E-2</c:v>
                  </c:pt>
                  <c:pt idx="4">
                    <c:v>1.09931508355349E-2</c:v>
                  </c:pt>
                  <c:pt idx="5">
                    <c:v>4.4470391238637885E-2</c:v>
                  </c:pt>
                </c:numCache>
              </c:numRef>
            </c:minus>
          </c:errBars>
          <c:cat>
            <c:strRef>
              <c:f>Sheet1!$A$143:$A$148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Sheet1!$B$143:$B$148</c:f>
              <c:numCache>
                <c:formatCode>General</c:formatCode>
                <c:ptCount val="6"/>
                <c:pt idx="0">
                  <c:v>1</c:v>
                </c:pt>
                <c:pt idx="1">
                  <c:v>0.87514595180443899</c:v>
                </c:pt>
                <c:pt idx="2">
                  <c:v>0.77864830111369021</c:v>
                </c:pt>
                <c:pt idx="3">
                  <c:v>0.65297443416163681</c:v>
                </c:pt>
                <c:pt idx="4">
                  <c:v>0.54068138207231498</c:v>
                </c:pt>
                <c:pt idx="5">
                  <c:v>0.485853020301662</c:v>
                </c:pt>
              </c:numCache>
            </c:numRef>
          </c:val>
        </c:ser>
        <c:axId val="78993664"/>
        <c:axId val="79011840"/>
      </c:barChart>
      <c:catAx>
        <c:axId val="78993664"/>
        <c:scaling>
          <c:orientation val="minMax"/>
        </c:scaling>
        <c:axPos val="b"/>
        <c:tickLblPos val="nextTo"/>
        <c:crossAx val="79011840"/>
        <c:crosses val="autoZero"/>
        <c:auto val="1"/>
        <c:lblAlgn val="ctr"/>
        <c:lblOffset val="100"/>
      </c:catAx>
      <c:valAx>
        <c:axId val="79011840"/>
        <c:scaling>
          <c:orientation val="minMax"/>
        </c:scaling>
        <c:axPos val="l"/>
        <c:numFmt formatCode="General" sourceLinked="1"/>
        <c:tickLblPos val="nextTo"/>
        <c:crossAx val="78993664"/>
        <c:crosses val="autoZero"/>
        <c:crossBetween val="between"/>
        <c:majorUnit val="0.4"/>
      </c:valAx>
    </c:plotArea>
    <c:plotVisOnly val="1"/>
  </c:chart>
  <c:externalData r:id="rId1"/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1969752256577684"/>
          <c:y val="6.8641958548284657E-2"/>
          <c:w val="0.79498271557518763"/>
          <c:h val="0.53495248438772736"/>
        </c:manualLayout>
      </c:layout>
      <c:barChart>
        <c:barDir val="col"/>
        <c:grouping val="clustered"/>
        <c:ser>
          <c:idx val="0"/>
          <c:order val="0"/>
          <c:spPr>
            <a:pattFill prst="pct75">
              <a:fgClr>
                <a:srgbClr val="000000"/>
              </a:fgClr>
              <a:bgClr>
                <a:srgbClr val="FFFFFF"/>
              </a:bgClr>
            </a:pattFill>
          </c:spPr>
          <c:errBars>
            <c:errBarType val="both"/>
            <c:errValType val="cust"/>
            <c:plus>
              <c:numRef>
                <c:f>Sheet1!$C$151:$C$156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0.1011100852778415</c:v>
                  </c:pt>
                  <c:pt idx="2">
                    <c:v>9.9999999999995245E-2</c:v>
                  </c:pt>
                  <c:pt idx="3">
                    <c:v>1.0000000000000021E-2</c:v>
                  </c:pt>
                  <c:pt idx="4">
                    <c:v>0.10000000000000003</c:v>
                  </c:pt>
                  <c:pt idx="5">
                    <c:v>0.2</c:v>
                  </c:pt>
                </c:numCache>
              </c:numRef>
            </c:plus>
            <c:minus>
              <c:numRef>
                <c:f>Sheet1!$C$151:$C$156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0.1011100852778415</c:v>
                  </c:pt>
                  <c:pt idx="2">
                    <c:v>9.9999999999995245E-2</c:v>
                  </c:pt>
                  <c:pt idx="3">
                    <c:v>1.0000000000000021E-2</c:v>
                  </c:pt>
                  <c:pt idx="4">
                    <c:v>0.10000000000000003</c:v>
                  </c:pt>
                  <c:pt idx="5">
                    <c:v>0.2</c:v>
                  </c:pt>
                </c:numCache>
              </c:numRef>
            </c:minus>
          </c:errBars>
          <c:cat>
            <c:strRef>
              <c:f>Sheet1!$A$151:$A$156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Sheet1!$B$151:$B$156</c:f>
              <c:numCache>
                <c:formatCode>General</c:formatCode>
                <c:ptCount val="6"/>
                <c:pt idx="0">
                  <c:v>1</c:v>
                </c:pt>
                <c:pt idx="1">
                  <c:v>0.85653039270654097</c:v>
                </c:pt>
                <c:pt idx="2">
                  <c:v>1.6217914638116302</c:v>
                </c:pt>
                <c:pt idx="3">
                  <c:v>2.0204829315806987</c:v>
                </c:pt>
                <c:pt idx="4">
                  <c:v>3.1716180084480468</c:v>
                </c:pt>
                <c:pt idx="5">
                  <c:v>6.4327437836777337</c:v>
                </c:pt>
              </c:numCache>
            </c:numRef>
          </c:val>
        </c:ser>
        <c:axId val="79014912"/>
        <c:axId val="90723072"/>
      </c:barChart>
      <c:catAx>
        <c:axId val="79014912"/>
        <c:scaling>
          <c:orientation val="minMax"/>
        </c:scaling>
        <c:axPos val="b"/>
        <c:tickLblPos val="nextTo"/>
        <c:crossAx val="90723072"/>
        <c:crosses val="autoZero"/>
        <c:auto val="1"/>
        <c:lblAlgn val="ctr"/>
        <c:lblOffset val="100"/>
      </c:catAx>
      <c:valAx>
        <c:axId val="9072307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 dirty="0">
                    <a:latin typeface="Times New Roman" pitchFamily="18" charset="0"/>
                    <a:cs typeface="Times New Roman" pitchFamily="18" charset="0"/>
                  </a:rPr>
                  <a:t>Fold Change</a:t>
                </a: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 dirty="0"/>
              </a:p>
            </c:rich>
          </c:tx>
          <c:layout>
            <c:manualLayout>
              <c:xMode val="edge"/>
              <c:yMode val="edge"/>
              <c:x val="5.2883702037246232E-2"/>
              <c:y val="6.5151144899990951E-2"/>
            </c:manualLayout>
          </c:layout>
        </c:title>
        <c:numFmt formatCode="General" sourceLinked="1"/>
        <c:tickLblPos val="nextTo"/>
        <c:crossAx val="79014912"/>
        <c:crosses val="autoZero"/>
        <c:crossBetween val="between"/>
        <c:majorUnit val="2"/>
      </c:valAx>
    </c:plotArea>
    <c:plotVisOnly val="1"/>
  </c:chart>
  <c:externalData r:id="rId1"/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1510658296091367"/>
          <c:y val="5.1400554097404488E-2"/>
          <c:w val="0.83973717812300563"/>
          <c:h val="0.48104811898512684"/>
        </c:manualLayout>
      </c:layout>
      <c:barChart>
        <c:barDir val="col"/>
        <c:grouping val="clustered"/>
        <c:ser>
          <c:idx val="0"/>
          <c:order val="0"/>
          <c:spPr>
            <a:pattFill prst="trellis">
              <a:fgClr>
                <a:srgbClr val="000000"/>
              </a:fgClr>
              <a:bgClr>
                <a:srgbClr val="FFFFFF"/>
              </a:bgClr>
            </a:pattFill>
          </c:spPr>
          <c:errBars>
            <c:errBarType val="both"/>
            <c:errValType val="cust"/>
            <c:plus>
              <c:numRef>
                <c:f>Sheet1!$F$44:$F$49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3.2145502536645242E-2</c:v>
                  </c:pt>
                  <c:pt idx="2">
                    <c:v>5.5075705472858845E-2</c:v>
                  </c:pt>
                  <c:pt idx="3">
                    <c:v>3.605551275464117E-3</c:v>
                  </c:pt>
                  <c:pt idx="4">
                    <c:v>1.0263202878895298E-2</c:v>
                  </c:pt>
                  <c:pt idx="5">
                    <c:v>9.5043849529220265E-2</c:v>
                  </c:pt>
                </c:numCache>
              </c:numRef>
            </c:plus>
            <c:minus>
              <c:numRef>
                <c:f>Sheet1!$F$44:$F$48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3.2145502536645242E-2</c:v>
                  </c:pt>
                  <c:pt idx="2">
                    <c:v>5.5075705472858845E-2</c:v>
                  </c:pt>
                  <c:pt idx="3">
                    <c:v>3.605551275464117E-3</c:v>
                  </c:pt>
                  <c:pt idx="4">
                    <c:v>1.0263202878895298E-2</c:v>
                  </c:pt>
                </c:numCache>
              </c:numRef>
            </c:minus>
          </c:errBars>
          <c:cat>
            <c:strRef>
              <c:f>Sheet1!$H$44:$H$49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Sheet1!$I$44:$I$49</c:f>
              <c:numCache>
                <c:formatCode>General</c:formatCode>
                <c:ptCount val="6"/>
                <c:pt idx="0">
                  <c:v>1</c:v>
                </c:pt>
                <c:pt idx="1">
                  <c:v>0.98115500792511401</c:v>
                </c:pt>
                <c:pt idx="2">
                  <c:v>1.0163915555731518</c:v>
                </c:pt>
                <c:pt idx="3">
                  <c:v>1.4242608220284558</c:v>
                </c:pt>
                <c:pt idx="4">
                  <c:v>1.9989716179917345</c:v>
                </c:pt>
                <c:pt idx="5">
                  <c:v>3.2061554538242567</c:v>
                </c:pt>
              </c:numCache>
            </c:numRef>
          </c:val>
        </c:ser>
        <c:axId val="79049472"/>
        <c:axId val="79051008"/>
      </c:barChart>
      <c:catAx>
        <c:axId val="79049472"/>
        <c:scaling>
          <c:orientation val="minMax"/>
        </c:scaling>
        <c:axPos val="b"/>
        <c:numFmt formatCode="General" sourceLinked="1"/>
        <c:tickLblPos val="nextTo"/>
        <c:crossAx val="79051008"/>
        <c:crosses val="autoZero"/>
        <c:auto val="1"/>
        <c:lblAlgn val="ctr"/>
        <c:lblOffset val="100"/>
      </c:catAx>
      <c:valAx>
        <c:axId val="79051008"/>
        <c:scaling>
          <c:orientation val="minMax"/>
        </c:scaling>
        <c:axPos val="l"/>
        <c:numFmt formatCode="General" sourceLinked="1"/>
        <c:tickLblPos val="nextTo"/>
        <c:crossAx val="79049472"/>
        <c:crosses val="autoZero"/>
        <c:crossBetween val="between"/>
        <c:majorUnit val="1"/>
      </c:valAx>
    </c:plotArea>
    <c:plotVisOnly val="1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autoTitleDeleted val="1"/>
    <c:plotArea>
      <c:layout>
        <c:manualLayout>
          <c:layoutTarget val="inner"/>
          <c:xMode val="edge"/>
          <c:yMode val="edge"/>
          <c:x val="0.16391856423352485"/>
          <c:y val="8.0453041195937505E-2"/>
          <c:w val="0.83608143576647564"/>
          <c:h val="0.45475253093363327"/>
        </c:manualLayout>
      </c:layout>
      <c:barChart>
        <c:barDir val="col"/>
        <c:grouping val="clustered"/>
        <c:ser>
          <c:idx val="0"/>
          <c:order val="0"/>
          <c:tx>
            <c:strRef>
              <c:f>Sheet1!$B$108</c:f>
              <c:strCache>
                <c:ptCount val="1"/>
                <c:pt idx="0">
                  <c:v>AVG</c:v>
                </c:pt>
              </c:strCache>
            </c:strRef>
          </c:tx>
          <c:spPr>
            <a:pattFill prst="pct60">
              <a:fgClr>
                <a:srgbClr val="000000"/>
              </a:fgClr>
              <a:bgClr>
                <a:srgbClr val="FFFFFF"/>
              </a:bgClr>
            </a:pattFill>
          </c:spPr>
          <c:errBars>
            <c:errBarType val="both"/>
            <c:errValType val="cust"/>
            <c:plus>
              <c:numRef>
                <c:f>Sheet1!$C$109:$C$114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1.1547005383792882E-2</c:v>
                  </c:pt>
                  <c:pt idx="2">
                    <c:v>0.21824756585126825</c:v>
                  </c:pt>
                  <c:pt idx="3">
                    <c:v>0.16195981190379463</c:v>
                  </c:pt>
                  <c:pt idx="4">
                    <c:v>0.20451650300158625</c:v>
                  </c:pt>
                  <c:pt idx="5">
                    <c:v>0.16854771826796849</c:v>
                  </c:pt>
                </c:numCache>
              </c:numRef>
            </c:plus>
            <c:minus>
              <c:numRef>
                <c:f>Sheet1!$C$109:$C$114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1.1547005383792882E-2</c:v>
                  </c:pt>
                  <c:pt idx="2">
                    <c:v>0.21824756585126825</c:v>
                  </c:pt>
                  <c:pt idx="3">
                    <c:v>0.16195981190379463</c:v>
                  </c:pt>
                  <c:pt idx="4">
                    <c:v>0.20451650300158625</c:v>
                  </c:pt>
                  <c:pt idx="5">
                    <c:v>0.16854771826796849</c:v>
                  </c:pt>
                </c:numCache>
              </c:numRef>
            </c:minus>
          </c:errBars>
          <c:cat>
            <c:strRef>
              <c:f>Sheet1!$A$109:$A$114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Sheet1!$B$109:$B$114</c:f>
              <c:numCache>
                <c:formatCode>General</c:formatCode>
                <c:ptCount val="6"/>
                <c:pt idx="0">
                  <c:v>1</c:v>
                </c:pt>
                <c:pt idx="1">
                  <c:v>0.89033080874921156</c:v>
                </c:pt>
                <c:pt idx="2">
                  <c:v>1.3490783147535521</c:v>
                </c:pt>
                <c:pt idx="3">
                  <c:v>1.8218343578003735</c:v>
                </c:pt>
                <c:pt idx="4">
                  <c:v>2.7450421348120178</c:v>
                </c:pt>
                <c:pt idx="5">
                  <c:v>5.4820392858749134</c:v>
                </c:pt>
              </c:numCache>
            </c:numRef>
          </c:val>
        </c:ser>
        <c:axId val="90921600"/>
        <c:axId val="91038080"/>
      </c:barChart>
      <c:catAx>
        <c:axId val="90921600"/>
        <c:scaling>
          <c:orientation val="minMax"/>
        </c:scaling>
        <c:axPos val="b"/>
        <c:tickLblPos val="nextTo"/>
        <c:crossAx val="91038080"/>
        <c:crosses val="autoZero"/>
        <c:auto val="1"/>
        <c:lblAlgn val="ctr"/>
        <c:lblOffset val="100"/>
      </c:catAx>
      <c:valAx>
        <c:axId val="9103808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 dirty="0">
                    <a:latin typeface="Times New Roman" pitchFamily="18" charset="0"/>
                    <a:cs typeface="Times New Roman" pitchFamily="18" charset="0"/>
                  </a:rPr>
                  <a:t>Fold</a:t>
                </a:r>
                <a:r>
                  <a:rPr lang="en-US" sz="1400" baseline="0" dirty="0">
                    <a:latin typeface="Times New Roman" pitchFamily="18" charset="0"/>
                    <a:cs typeface="Times New Roman" pitchFamily="18" charset="0"/>
                  </a:rPr>
                  <a:t> Change</a:t>
                </a:r>
                <a:endParaRPr lang="en-US" sz="1400" dirty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8.7277434915230198E-3"/>
              <c:y val="6.5476190476190479E-2"/>
            </c:manualLayout>
          </c:layout>
        </c:title>
        <c:numFmt formatCode="General" sourceLinked="1"/>
        <c:tickLblPos val="nextTo"/>
        <c:crossAx val="90921600"/>
        <c:crosses val="autoZero"/>
        <c:crossBetween val="between"/>
        <c:majorUnit val="2"/>
      </c:valAx>
    </c:plotArea>
    <c:plotVisOnly val="1"/>
  </c:chart>
  <c:externalData r:id="rId1"/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16372440944881889"/>
          <c:y val="5.1400554097404488E-2"/>
          <c:w val="0.80572003499562561"/>
          <c:h val="0.58307123067952304"/>
        </c:manualLayout>
      </c:layout>
      <c:barChart>
        <c:barDir val="col"/>
        <c:grouping val="clustered"/>
        <c:ser>
          <c:idx val="0"/>
          <c:order val="0"/>
          <c:spPr>
            <a:pattFill prst="smCheck">
              <a:fgClr>
                <a:srgbClr val="000000"/>
              </a:fgClr>
              <a:bgClr>
                <a:srgbClr val="FFFFFF"/>
              </a:bgClr>
            </a:pattFill>
          </c:spPr>
          <c:errBars>
            <c:errBarType val="both"/>
            <c:errValType val="cust"/>
            <c:plus>
              <c:numRef>
                <c:f>Sheet1!$C$117:$C$122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9.3773421631653045E-2</c:v>
                  </c:pt>
                  <c:pt idx="2">
                    <c:v>1.0263202878893598E-2</c:v>
                  </c:pt>
                  <c:pt idx="3">
                    <c:v>2.0997594436744888E-2</c:v>
                  </c:pt>
                  <c:pt idx="4">
                    <c:v>9.8503807033027566E-2</c:v>
                  </c:pt>
                  <c:pt idx="5">
                    <c:v>3.2917008355803211E-2</c:v>
                  </c:pt>
                </c:numCache>
              </c:numRef>
            </c:plus>
            <c:minus>
              <c:numRef>
                <c:f>Sheet1!$C$117:$C$122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9.3773421631653045E-2</c:v>
                  </c:pt>
                  <c:pt idx="2">
                    <c:v>1.0263202878893598E-2</c:v>
                  </c:pt>
                  <c:pt idx="3">
                    <c:v>2.0997594436744888E-2</c:v>
                  </c:pt>
                  <c:pt idx="4">
                    <c:v>9.8503807033027566E-2</c:v>
                  </c:pt>
                  <c:pt idx="5">
                    <c:v>3.2917008355803211E-2</c:v>
                  </c:pt>
                </c:numCache>
              </c:numRef>
            </c:minus>
          </c:errBars>
          <c:cat>
            <c:strRef>
              <c:f>Sheet1!$A$117:$A$122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Sheet1!$B$117:$B$122</c:f>
              <c:numCache>
                <c:formatCode>General</c:formatCode>
                <c:ptCount val="6"/>
                <c:pt idx="0">
                  <c:v>1</c:v>
                </c:pt>
                <c:pt idx="1">
                  <c:v>0.85604612254763601</c:v>
                </c:pt>
                <c:pt idx="2">
                  <c:v>1.1848318938142699</c:v>
                </c:pt>
                <c:pt idx="3">
                  <c:v>1.61487924966052</c:v>
                </c:pt>
                <c:pt idx="4">
                  <c:v>2.8135347624901987</c:v>
                </c:pt>
                <c:pt idx="5">
                  <c:v>4.6992070918409494</c:v>
                </c:pt>
              </c:numCache>
            </c:numRef>
          </c:val>
        </c:ser>
        <c:axId val="91161728"/>
        <c:axId val="91244032"/>
      </c:barChart>
      <c:catAx>
        <c:axId val="91161728"/>
        <c:scaling>
          <c:orientation val="minMax"/>
        </c:scaling>
        <c:axPos val="b"/>
        <c:tickLblPos val="nextTo"/>
        <c:crossAx val="91244032"/>
        <c:crosses val="autoZero"/>
        <c:auto val="1"/>
        <c:lblAlgn val="ctr"/>
        <c:lblOffset val="100"/>
      </c:catAx>
      <c:valAx>
        <c:axId val="91244032"/>
        <c:scaling>
          <c:orientation val="minMax"/>
        </c:scaling>
        <c:axPos val="l"/>
        <c:numFmt formatCode="General" sourceLinked="1"/>
        <c:tickLblPos val="nextTo"/>
        <c:crossAx val="91161728"/>
        <c:crosses val="autoZero"/>
        <c:crossBetween val="between"/>
        <c:majorUnit val="2"/>
      </c:valAx>
    </c:plotArea>
    <c:plotVisOnly val="1"/>
  </c:chart>
  <c:externalData r:id="rId1"/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autoTitleDeleted val="1"/>
    <c:plotArea>
      <c:layout>
        <c:manualLayout>
          <c:layoutTarget val="inner"/>
          <c:xMode val="edge"/>
          <c:yMode val="edge"/>
          <c:x val="8.4005959926226503E-2"/>
          <c:y val="8.8360629921260245E-2"/>
          <c:w val="0.91599404007377705"/>
          <c:h val="0.43371105785689834"/>
        </c:manualLayout>
      </c:layout>
      <c:barChart>
        <c:barDir val="col"/>
        <c:grouping val="clustered"/>
        <c:ser>
          <c:idx val="0"/>
          <c:order val="0"/>
          <c:tx>
            <c:strRef>
              <c:f>Sheet1!$K$67</c:f>
              <c:strCache>
                <c:ptCount val="1"/>
                <c:pt idx="0">
                  <c:v>avg</c:v>
                </c:pt>
              </c:strCache>
            </c:strRef>
          </c:tx>
          <c:spPr>
            <a:pattFill prst="pct70">
              <a:fgClr>
                <a:srgbClr val="000000"/>
              </a:fgClr>
              <a:bgClr>
                <a:srgbClr val="FFFFFF"/>
              </a:bgClr>
            </a:pattFill>
          </c:spPr>
          <c:errBars>
            <c:errBarType val="both"/>
            <c:errValType val="cust"/>
            <c:plus>
              <c:numRef>
                <c:f>Sheet1!$F$69:$F$74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0.10000000000000116</c:v>
                  </c:pt>
                  <c:pt idx="2">
                    <c:v>5.0000000000000024E-2</c:v>
                  </c:pt>
                  <c:pt idx="3">
                    <c:v>8.5440037453174984E-3</c:v>
                  </c:pt>
                  <c:pt idx="4">
                    <c:v>0.10000000000000003</c:v>
                  </c:pt>
                  <c:pt idx="5">
                    <c:v>0.10000000000000006</c:v>
                  </c:pt>
                </c:numCache>
              </c:numRef>
            </c:plus>
            <c:minus>
              <c:numRef>
                <c:f>Sheet1!$F$69:$F$74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0.10000000000000116</c:v>
                  </c:pt>
                  <c:pt idx="2">
                    <c:v>5.0000000000000024E-2</c:v>
                  </c:pt>
                  <c:pt idx="3">
                    <c:v>8.5440037453174984E-3</c:v>
                  </c:pt>
                  <c:pt idx="4">
                    <c:v>0.10000000000000003</c:v>
                  </c:pt>
                  <c:pt idx="5">
                    <c:v>0.10000000000000006</c:v>
                  </c:pt>
                </c:numCache>
              </c:numRef>
            </c:minus>
          </c:errBars>
          <c:cat>
            <c:strRef>
              <c:f>Sheet1!$J$68:$J$73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Sheet1!$K$68:$K$73</c:f>
              <c:numCache>
                <c:formatCode>General</c:formatCode>
                <c:ptCount val="6"/>
                <c:pt idx="0">
                  <c:v>1</c:v>
                </c:pt>
                <c:pt idx="1">
                  <c:v>0.95123999999999997</c:v>
                </c:pt>
                <c:pt idx="2">
                  <c:v>1.2315399999999812</c:v>
                </c:pt>
                <c:pt idx="3">
                  <c:v>1.4842500000000001</c:v>
                </c:pt>
                <c:pt idx="4">
                  <c:v>1.5876520000000001</c:v>
                </c:pt>
                <c:pt idx="5">
                  <c:v>2.5478399999999999</c:v>
                </c:pt>
              </c:numCache>
            </c:numRef>
          </c:val>
        </c:ser>
        <c:ser>
          <c:idx val="1"/>
          <c:order val="1"/>
          <c:cat>
            <c:strRef>
              <c:f>Sheet1!$J$68:$J$73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Sheet1!$A$68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axId val="91111424"/>
        <c:axId val="91245568"/>
      </c:barChart>
      <c:catAx>
        <c:axId val="91111424"/>
        <c:scaling>
          <c:orientation val="minMax"/>
        </c:scaling>
        <c:axPos val="b"/>
        <c:tickLblPos val="nextTo"/>
        <c:crossAx val="91245568"/>
        <c:crosses val="autoZero"/>
        <c:auto val="1"/>
        <c:lblAlgn val="ctr"/>
        <c:lblOffset val="100"/>
      </c:catAx>
      <c:valAx>
        <c:axId val="91245568"/>
        <c:scaling>
          <c:orientation val="minMax"/>
        </c:scaling>
        <c:axPos val="l"/>
        <c:numFmt formatCode="General" sourceLinked="1"/>
        <c:tickLblPos val="nextTo"/>
        <c:crossAx val="91111424"/>
        <c:crosses val="autoZero"/>
        <c:crossBetween val="between"/>
        <c:majorUnit val="1"/>
      </c:valAx>
    </c:plotArea>
    <c:plotVisOnly val="1"/>
  </c:chart>
  <c:externalData r:id="rId1"/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21235011741953308"/>
          <c:y val="5.9690966048599123E-2"/>
          <c:w val="0.73940426854538666"/>
          <c:h val="0.52120099906866457"/>
        </c:manualLayout>
      </c:layout>
      <c:barChart>
        <c:barDir val="col"/>
        <c:grouping val="clustered"/>
        <c:ser>
          <c:idx val="0"/>
          <c:order val="0"/>
          <c:spPr>
            <a:pattFill prst="pct60">
              <a:fgClr>
                <a:srgbClr val="000000"/>
              </a:fgClr>
              <a:bgClr>
                <a:srgbClr val="FFFFFF"/>
              </a:bgClr>
            </a:pattFill>
          </c:spPr>
          <c:errBars>
            <c:errBarType val="both"/>
            <c:errValType val="cust"/>
            <c:plus>
              <c:numRef>
                <c:f>Sheet1!$C$159:$C$164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5.0332229568472012E-2</c:v>
                  </c:pt>
                  <c:pt idx="2">
                    <c:v>0.15275252316519541</c:v>
                  </c:pt>
                  <c:pt idx="3">
                    <c:v>0.10000000000002558</c:v>
                  </c:pt>
                  <c:pt idx="4">
                    <c:v>9.7372528557563856E-2</c:v>
                  </c:pt>
                  <c:pt idx="5">
                    <c:v>0.15018080230131001</c:v>
                  </c:pt>
                </c:numCache>
              </c:numRef>
            </c:plus>
            <c:minus>
              <c:numRef>
                <c:f>Sheet1!$C$159:$C$164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5.0332229568472012E-2</c:v>
                  </c:pt>
                  <c:pt idx="2">
                    <c:v>0.15275252316519541</c:v>
                  </c:pt>
                  <c:pt idx="3">
                    <c:v>0.10000000000002558</c:v>
                  </c:pt>
                  <c:pt idx="4">
                    <c:v>9.7372528557563856E-2</c:v>
                  </c:pt>
                  <c:pt idx="5">
                    <c:v>0.15018080230131001</c:v>
                  </c:pt>
                </c:numCache>
              </c:numRef>
            </c:minus>
          </c:errBars>
          <c:cat>
            <c:strRef>
              <c:f>Sheet1!$A$159:$A$164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Sheet1!$B$159:$B$164</c:f>
              <c:numCache>
                <c:formatCode>General</c:formatCode>
                <c:ptCount val="6"/>
                <c:pt idx="0">
                  <c:v>1</c:v>
                </c:pt>
                <c:pt idx="1">
                  <c:v>0.96249533628914818</c:v>
                </c:pt>
                <c:pt idx="2">
                  <c:v>7.7687092681647796</c:v>
                </c:pt>
                <c:pt idx="3">
                  <c:v>8.4879656364083296</c:v>
                </c:pt>
                <c:pt idx="4">
                  <c:v>11.134073711913432</c:v>
                </c:pt>
                <c:pt idx="5">
                  <c:v>16.342049980959093</c:v>
                </c:pt>
              </c:numCache>
            </c:numRef>
          </c:val>
        </c:ser>
        <c:axId val="91023616"/>
        <c:axId val="91222016"/>
      </c:barChart>
      <c:catAx>
        <c:axId val="91023616"/>
        <c:scaling>
          <c:orientation val="minMax"/>
        </c:scaling>
        <c:axPos val="b"/>
        <c:tickLblPos val="nextTo"/>
        <c:crossAx val="91222016"/>
        <c:crosses val="autoZero"/>
        <c:auto val="1"/>
        <c:lblAlgn val="ctr"/>
        <c:lblOffset val="100"/>
      </c:catAx>
      <c:valAx>
        <c:axId val="91222016"/>
        <c:scaling>
          <c:orientation val="minMax"/>
        </c:scaling>
        <c:axPos val="l"/>
        <c:numFmt formatCode="General" sourceLinked="1"/>
        <c:tickLblPos val="nextTo"/>
        <c:crossAx val="91023616"/>
        <c:crosses val="autoZero"/>
        <c:crossBetween val="between"/>
        <c:majorUnit val="4"/>
      </c:valAx>
    </c:plotArea>
    <c:plotVisOnly val="1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</cdr:x>
      <cdr:y>0.07692</cdr:y>
    </cdr:from>
    <cdr:to>
      <cdr:x>0.48766</cdr:x>
      <cdr:y>0.151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71600" y="152400"/>
          <a:ext cx="486383" cy="146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600" b="1" dirty="0" smtClean="0"/>
            <a:t>**</a:t>
          </a:r>
          <a:endParaRPr lang="en-US" sz="1600" b="1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0.08511</cdr:x>
      <cdr:y>0.7037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-571500" y="571500"/>
          <a:ext cx="1447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% Quenching</a:t>
          </a:r>
          <a:endParaRPr lang="en-US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0.92328</cdr:x>
      <cdr:y>0.47064</cdr:y>
    </cdr:from>
    <cdr:to>
      <cdr:x>0.94444</cdr:x>
      <cdr:y>0.53846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598224" y="932433"/>
          <a:ext cx="174175" cy="1343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0.88889</cdr:x>
      <cdr:y>0.38462</cdr:y>
    </cdr:from>
    <cdr:to>
      <cdr:x>0.93317</cdr:x>
      <cdr:y>0.5123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7315200" y="762000"/>
          <a:ext cx="364407" cy="2529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0.60229</cdr:x>
      <cdr:y>0.34722</cdr:y>
    </cdr:from>
    <cdr:to>
      <cdr:x>0.64657</cdr:x>
      <cdr:y>0.43056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419121" y="952500"/>
          <a:ext cx="251382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91440" tIns="91440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0.57407</cdr:x>
      <cdr:y>0.30769</cdr:y>
    </cdr:from>
    <cdr:to>
      <cdr:x>0.61835</cdr:x>
      <cdr:y>0.46154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724400" y="609600"/>
          <a:ext cx="364407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0.61111</cdr:x>
      <cdr:y>0.34615</cdr:y>
    </cdr:from>
    <cdr:to>
      <cdr:x>0.65539</cdr:x>
      <cdr:y>0.54487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5029200" y="685800"/>
          <a:ext cx="364406" cy="393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0.86111</cdr:x>
      <cdr:y>0.34615</cdr:y>
    </cdr:from>
    <cdr:to>
      <cdr:x>0.88889</cdr:x>
      <cdr:y>0.5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7086600" y="685800"/>
          <a:ext cx="2286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0.82407</cdr:x>
      <cdr:y>0.30769</cdr:y>
    </cdr:from>
    <cdr:to>
      <cdr:x>0.86835</cdr:x>
      <cdr:y>0.43538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6781800" y="609600"/>
          <a:ext cx="364407" cy="2529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0.5463</cdr:x>
      <cdr:y>0.30769</cdr:y>
    </cdr:from>
    <cdr:to>
      <cdr:x>0.59058</cdr:x>
      <cdr:y>0.43538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495800" y="609600"/>
          <a:ext cx="364407" cy="2529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0.50926</cdr:x>
      <cdr:y>0.30769</cdr:y>
    </cdr:from>
    <cdr:to>
      <cdr:x>0.55354</cdr:x>
      <cdr:y>0.43538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4191000" y="609600"/>
          <a:ext cx="364407" cy="2529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0.83784</cdr:x>
      <cdr:y>0.21875</cdr:y>
    </cdr:from>
    <cdr:to>
      <cdr:x>0.95784</cdr:x>
      <cdr:y>0.32986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62200" y="533400"/>
          <a:ext cx="338328" cy="2709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2000" b="0" dirty="0" smtClean="0"/>
            <a:t>**</a:t>
          </a:r>
          <a:endParaRPr lang="en-US" sz="2000" b="0" dirty="0"/>
        </a:p>
      </cdr:txBody>
    </cdr:sp>
  </cdr:relSizeAnchor>
  <cdr:relSizeAnchor xmlns:cdr="http://schemas.openxmlformats.org/drawingml/2006/chartDrawing">
    <cdr:from>
      <cdr:x>0.78378</cdr:x>
      <cdr:y>0.3125</cdr:y>
    </cdr:from>
    <cdr:to>
      <cdr:x>0.90378</cdr:x>
      <cdr:y>0.42361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09800" y="762000"/>
          <a:ext cx="338328" cy="2709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2000" b="0" dirty="0" smtClean="0"/>
            <a:t>*</a:t>
          </a:r>
          <a:endParaRPr lang="en-US" sz="2000" b="0" dirty="0"/>
        </a:p>
      </cdr:txBody>
    </cdr:sp>
  </cdr:relSizeAnchor>
  <cdr:relSizeAnchor xmlns:cdr="http://schemas.openxmlformats.org/drawingml/2006/chartDrawing">
    <cdr:from>
      <cdr:x>0.72973</cdr:x>
      <cdr:y>0.4375</cdr:y>
    </cdr:from>
    <cdr:to>
      <cdr:x>0.84973</cdr:x>
      <cdr:y>0.54861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057400" y="1066800"/>
          <a:ext cx="338328" cy="2709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2000" b="0" dirty="0" smtClean="0"/>
            <a:t> *</a:t>
          </a:r>
          <a:endParaRPr lang="en-US" sz="2000" b="0" dirty="0"/>
        </a:p>
      </cdr:txBody>
    </cdr:sp>
  </cdr:relSizeAnchor>
  <cdr:relSizeAnchor xmlns:cdr="http://schemas.openxmlformats.org/drawingml/2006/chartDrawing">
    <cdr:from>
      <cdr:x>0.67568</cdr:x>
      <cdr:y>0.46875</cdr:y>
    </cdr:from>
    <cdr:to>
      <cdr:x>0.79568</cdr:x>
      <cdr:y>0.57986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905000" y="1143000"/>
          <a:ext cx="338328" cy="2709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2000" b="0" dirty="0" smtClean="0"/>
            <a:t> *</a:t>
          </a:r>
          <a:endParaRPr lang="en-US" sz="2000" b="0" dirty="0"/>
        </a:p>
      </cdr:txBody>
    </cdr:sp>
  </cdr:relSizeAnchor>
  <cdr:relSizeAnchor xmlns:cdr="http://schemas.openxmlformats.org/drawingml/2006/chartDrawing">
    <cdr:from>
      <cdr:x>0.62162</cdr:x>
      <cdr:y>0.53125</cdr:y>
    </cdr:from>
    <cdr:to>
      <cdr:x>0.74162</cdr:x>
      <cdr:y>0.64236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752600" y="1295400"/>
          <a:ext cx="338328" cy="2709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2000" b="0" dirty="0" smtClean="0"/>
            <a:t> *</a:t>
          </a:r>
          <a:endParaRPr lang="en-US" sz="2000" b="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2.98258E-7</cdr:x>
      <cdr:y>0.03571</cdr:y>
    </cdr:from>
    <cdr:to>
      <cdr:x>0.91304</cdr:x>
      <cdr:y>0.56273</cdr:y>
    </cdr:to>
    <cdr:grpSp>
      <cdr:nvGrpSpPr>
        <cdr:cNvPr id="8" name="Group 7"/>
        <cdr:cNvGrpSpPr/>
      </cdr:nvGrpSpPr>
      <cdr:grpSpPr>
        <a:xfrm xmlns:a="http://schemas.openxmlformats.org/drawingml/2006/main">
          <a:off x="1" y="88752"/>
          <a:ext cx="2929353" cy="1309835"/>
          <a:chOff x="-454093" y="-830932"/>
          <a:chExt cx="4441181" cy="1490876"/>
        </a:xfrm>
      </cdr:grpSpPr>
      <cdr:sp macro="" textlink="">
        <cdr:nvSpPr>
          <cdr:cNvPr id="2" name="TextBox 100"/>
          <cdr:cNvSpPr txBox="1"/>
        </cdr:nvSpPr>
        <cdr:spPr>
          <a:xfrm xmlns:a="http://schemas.openxmlformats.org/drawingml/2006/main">
            <a:off x="2189467" y="-224734"/>
            <a:ext cx="422970" cy="3030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noAutofit/>
          </a:bodyPr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en-US" sz="1800" dirty="0"/>
              <a:t>*</a:t>
            </a:r>
          </a:p>
        </cdr:txBody>
      </cdr:sp>
      <cdr:sp macro="" textlink="">
        <cdr:nvSpPr>
          <cdr:cNvPr id="4" name="TextBox 102"/>
          <cdr:cNvSpPr txBox="1"/>
        </cdr:nvSpPr>
        <cdr:spPr>
          <a:xfrm xmlns:a="http://schemas.openxmlformats.org/drawingml/2006/main">
            <a:off x="2751527" y="-628866"/>
            <a:ext cx="601108" cy="649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square" rtlCol="0" anchor="t">
            <a:noAutofit/>
          </a:bodyPr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en-US" sz="1800" dirty="0" smtClean="0"/>
              <a:t>            **</a:t>
            </a:r>
            <a:endParaRPr lang="en-US" sz="1800" dirty="0"/>
          </a:p>
        </cdr:txBody>
      </cdr:sp>
      <cdr:sp macro="" textlink="">
        <cdr:nvSpPr>
          <cdr:cNvPr id="5" name="TextBox 103"/>
          <cdr:cNvSpPr txBox="1"/>
        </cdr:nvSpPr>
        <cdr:spPr>
          <a:xfrm xmlns:a="http://schemas.openxmlformats.org/drawingml/2006/main">
            <a:off x="3458377" y="-830932"/>
            <a:ext cx="528711" cy="606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noAutofit/>
          </a:bodyPr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en-US" sz="1800" dirty="0"/>
              <a:t>**</a:t>
            </a:r>
          </a:p>
        </cdr:txBody>
      </cdr:sp>
      <cdr:sp macro="" textlink="">
        <cdr:nvSpPr>
          <cdr:cNvPr id="6" name="TextBox 74"/>
          <cdr:cNvSpPr txBox="1"/>
        </cdr:nvSpPr>
        <cdr:spPr>
          <a:xfrm xmlns:a="http://schemas.openxmlformats.org/drawingml/2006/main" rot="16200000">
            <a:off x="-912715" y="-130443"/>
            <a:ext cx="1249009" cy="3317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noAutofit/>
          </a:bodyPr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Fold Change</a:t>
            </a:r>
          </a:p>
        </cdr:txBody>
      </cdr:sp>
      <cdr:sp macro="" textlink="">
        <cdr:nvSpPr>
          <cdr:cNvPr id="7" name="TextBox 108"/>
          <cdr:cNvSpPr txBox="1"/>
        </cdr:nvSpPr>
        <cdr:spPr>
          <a:xfrm xmlns:a="http://schemas.openxmlformats.org/drawingml/2006/main">
            <a:off x="209201" y="-760504"/>
            <a:ext cx="634454" cy="311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square" rtlCol="0" anchor="t">
            <a:spAutoFit/>
          </a:bodyPr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Bax</a:t>
            </a:r>
          </a:p>
        </cdr:txBody>
      </cdr:sp>
    </cdr:grp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</cdr:x>
      <cdr:y>0</cdr:y>
    </cdr:from>
    <cdr:to>
      <cdr:x>0.31517</cdr:x>
      <cdr:y>0.09817</cdr:y>
    </cdr:to>
    <cdr:sp macro="" textlink="">
      <cdr:nvSpPr>
        <cdr:cNvPr id="2" name="TextBox 108"/>
        <cdr:cNvSpPr txBox="1"/>
      </cdr:nvSpPr>
      <cdr:spPr>
        <a:xfrm xmlns:a="http://schemas.openxmlformats.org/drawingml/2006/main">
          <a:off x="640080" y="0"/>
          <a:ext cx="368590" cy="2019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200" b="1" dirty="0">
              <a:latin typeface="Times New Roman" pitchFamily="18" charset="0"/>
              <a:cs typeface="Times New Roman" pitchFamily="18" charset="0"/>
            </a:rPr>
            <a:t>Bcl-2</a:t>
          </a:r>
        </a:p>
      </cdr:txBody>
    </cdr:sp>
  </cdr:relSizeAnchor>
  <cdr:relSizeAnchor xmlns:cdr="http://schemas.openxmlformats.org/drawingml/2006/chartDrawing">
    <cdr:from>
      <cdr:x>0.02</cdr:x>
      <cdr:y>0.22222</cdr:y>
    </cdr:from>
    <cdr:to>
      <cdr:x>0.07566</cdr:x>
      <cdr:y>0.63528</cdr:y>
    </cdr:to>
    <cdr:sp macro="" textlink="">
      <cdr:nvSpPr>
        <cdr:cNvPr id="3" name="TextBox 74"/>
        <cdr:cNvSpPr txBox="1"/>
      </cdr:nvSpPr>
      <cdr:spPr>
        <a:xfrm xmlns:a="http://schemas.openxmlformats.org/drawingml/2006/main" rot="16200000">
          <a:off x="-271838" y="793045"/>
          <a:ext cx="849827" cy="1781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latin typeface="Times New Roman" pitchFamily="18" charset="0"/>
              <a:cs typeface="Times New Roman" pitchFamily="18" charset="0"/>
            </a:rPr>
            <a:t> Fold Change</a:t>
          </a:r>
        </a:p>
      </cdr:txBody>
    </cdr:sp>
  </cdr:relSizeAnchor>
  <cdr:relSizeAnchor xmlns:cdr="http://schemas.openxmlformats.org/drawingml/2006/chartDrawing">
    <cdr:from>
      <cdr:x>0.6</cdr:x>
      <cdr:y>0.18518</cdr:y>
    </cdr:from>
    <cdr:to>
      <cdr:x>0.66271</cdr:x>
      <cdr:y>0.25351</cdr:y>
    </cdr:to>
    <cdr:sp macro="" textlink="">
      <cdr:nvSpPr>
        <cdr:cNvPr id="4" name="TextBox 100"/>
        <cdr:cNvSpPr txBox="1"/>
      </cdr:nvSpPr>
      <cdr:spPr>
        <a:xfrm xmlns:a="http://schemas.openxmlformats.org/drawingml/2006/main">
          <a:off x="1920241" y="380998"/>
          <a:ext cx="200697" cy="14058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</a:t>
          </a:r>
        </a:p>
      </cdr:txBody>
    </cdr:sp>
  </cdr:relSizeAnchor>
  <cdr:relSizeAnchor xmlns:cdr="http://schemas.openxmlformats.org/drawingml/2006/chartDrawing">
    <cdr:from>
      <cdr:x>0.84</cdr:x>
      <cdr:y>0.25926</cdr:y>
    </cdr:from>
    <cdr:to>
      <cdr:x>0.92442</cdr:x>
      <cdr:y>0.32525</cdr:y>
    </cdr:to>
    <cdr:sp macro="" textlink="">
      <cdr:nvSpPr>
        <cdr:cNvPr id="7" name="TextBox 103"/>
        <cdr:cNvSpPr txBox="1"/>
      </cdr:nvSpPr>
      <cdr:spPr>
        <a:xfrm xmlns:a="http://schemas.openxmlformats.org/drawingml/2006/main">
          <a:off x="2688336" y="533398"/>
          <a:ext cx="270178" cy="13576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**</a:t>
          </a:r>
        </a:p>
      </cdr:txBody>
    </cdr:sp>
  </cdr:relSizeAnchor>
  <cdr:relSizeAnchor xmlns:cdr="http://schemas.openxmlformats.org/drawingml/2006/chartDrawing">
    <cdr:from>
      <cdr:x>0.7</cdr:x>
      <cdr:y>0.25926</cdr:y>
    </cdr:from>
    <cdr:to>
      <cdr:x>0.78442</cdr:x>
      <cdr:y>0.32525</cdr:y>
    </cdr:to>
    <cdr:sp macro="" textlink="">
      <cdr:nvSpPr>
        <cdr:cNvPr id="9" name="TextBox 103"/>
        <cdr:cNvSpPr txBox="1"/>
      </cdr:nvSpPr>
      <cdr:spPr>
        <a:xfrm xmlns:a="http://schemas.openxmlformats.org/drawingml/2006/main">
          <a:off x="2133600" y="533400"/>
          <a:ext cx="257312" cy="13576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**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0.21429</cdr:x>
      <cdr:y>0.03448</cdr:y>
    </cdr:from>
    <cdr:to>
      <cdr:x>0.40578</cdr:x>
      <cdr:y>0.15983</cdr:y>
    </cdr:to>
    <cdr:sp macro="" textlink="">
      <cdr:nvSpPr>
        <cdr:cNvPr id="2" name="TextBox 108"/>
        <cdr:cNvSpPr txBox="1"/>
      </cdr:nvSpPr>
      <cdr:spPr>
        <a:xfrm xmlns:a="http://schemas.openxmlformats.org/drawingml/2006/main">
          <a:off x="685814" y="76194"/>
          <a:ext cx="612844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200" b="1" dirty="0" smtClean="0">
              <a:latin typeface="Times New Roman" pitchFamily="18" charset="0"/>
              <a:cs typeface="Times New Roman" pitchFamily="18" charset="0"/>
            </a:rPr>
            <a:t>Cyt-C</a:t>
          </a:r>
          <a:endParaRPr lang="en-US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0.59574</cdr:x>
      <cdr:y>0.36111</cdr:y>
    </cdr:from>
    <cdr:to>
      <cdr:x>0.67001</cdr:x>
      <cdr:y>0.45395</cdr:y>
    </cdr:to>
    <cdr:sp macro="" textlink="">
      <cdr:nvSpPr>
        <cdr:cNvPr id="3" name="TextBox 100"/>
        <cdr:cNvSpPr txBox="1"/>
      </cdr:nvSpPr>
      <cdr:spPr>
        <a:xfrm xmlns:a="http://schemas.openxmlformats.org/drawingml/2006/main">
          <a:off x="2133600" y="990600"/>
          <a:ext cx="265990" cy="25467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 smtClean="0"/>
            <a:t> *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0.46809</cdr:x>
      <cdr:y>0.38889</cdr:y>
    </cdr:from>
    <cdr:to>
      <cdr:x>0.55094</cdr:x>
      <cdr:y>0.50211</cdr:y>
    </cdr:to>
    <cdr:sp macro="" textlink="">
      <cdr:nvSpPr>
        <cdr:cNvPr id="4" name="TextBox 101"/>
        <cdr:cNvSpPr txBox="1"/>
      </cdr:nvSpPr>
      <cdr:spPr>
        <a:xfrm xmlns:a="http://schemas.openxmlformats.org/drawingml/2006/main">
          <a:off x="1676400" y="1066800"/>
          <a:ext cx="296719" cy="3105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 sz="1800" dirty="0"/>
        </a:p>
      </cdr:txBody>
    </cdr:sp>
  </cdr:relSizeAnchor>
  <cdr:relSizeAnchor xmlns:cdr="http://schemas.openxmlformats.org/drawingml/2006/chartDrawing">
    <cdr:from>
      <cdr:x>0.85</cdr:x>
      <cdr:y>0.08333</cdr:y>
    </cdr:from>
    <cdr:to>
      <cdr:x>0.95001</cdr:x>
      <cdr:y>0.17299</cdr:y>
    </cdr:to>
    <cdr:sp macro="" textlink="">
      <cdr:nvSpPr>
        <cdr:cNvPr id="6" name="TextBox 103"/>
        <cdr:cNvSpPr txBox="1"/>
      </cdr:nvSpPr>
      <cdr:spPr>
        <a:xfrm xmlns:a="http://schemas.openxmlformats.org/drawingml/2006/main">
          <a:off x="3886200" y="228600"/>
          <a:ext cx="457245" cy="2459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**</a:t>
          </a:r>
        </a:p>
      </cdr:txBody>
    </cdr:sp>
  </cdr:relSizeAnchor>
  <cdr:relSizeAnchor xmlns:cdr="http://schemas.openxmlformats.org/drawingml/2006/chartDrawing">
    <cdr:from>
      <cdr:x>0.73171</cdr:x>
      <cdr:y>0.27586</cdr:y>
    </cdr:from>
    <cdr:to>
      <cdr:x>0.83172</cdr:x>
      <cdr:y>0.36552</cdr:y>
    </cdr:to>
    <cdr:sp macro="" textlink="">
      <cdr:nvSpPr>
        <cdr:cNvPr id="7" name="TextBox 103"/>
        <cdr:cNvSpPr txBox="1"/>
      </cdr:nvSpPr>
      <cdr:spPr>
        <a:xfrm xmlns:a="http://schemas.openxmlformats.org/drawingml/2006/main">
          <a:off x="2286000" y="609600"/>
          <a:ext cx="312451" cy="19813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**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0.18919</cdr:x>
      <cdr:y>0.03571</cdr:y>
    </cdr:from>
    <cdr:to>
      <cdr:x>0.38919</cdr:x>
      <cdr:y>0.11557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533400" y="76200"/>
          <a:ext cx="563880" cy="1703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100" b="1" dirty="0">
              <a:latin typeface="Times New Roman" pitchFamily="18" charset="0"/>
              <a:cs typeface="Times New Roman" pitchFamily="18" charset="0"/>
            </a:rPr>
            <a:t>Apaf-1</a:t>
          </a:r>
        </a:p>
      </cdr:txBody>
    </cdr:sp>
  </cdr:relSizeAnchor>
  <cdr:relSizeAnchor xmlns:cdr="http://schemas.openxmlformats.org/drawingml/2006/chartDrawing">
    <cdr:from>
      <cdr:x>0.56757</cdr:x>
      <cdr:y>0.21429</cdr:y>
    </cdr:from>
    <cdr:to>
      <cdr:x>0.85794</cdr:x>
      <cdr:y>0.42564</cdr:y>
    </cdr:to>
    <cdr:grpSp>
      <cdr:nvGrpSpPr>
        <cdr:cNvPr id="19" name="Group 18"/>
        <cdr:cNvGrpSpPr/>
      </cdr:nvGrpSpPr>
      <cdr:grpSpPr>
        <a:xfrm xmlns:a="http://schemas.openxmlformats.org/drawingml/2006/main">
          <a:off x="1531265" y="387337"/>
          <a:ext cx="783399" cy="382022"/>
          <a:chOff x="2594917" y="-366329"/>
          <a:chExt cx="1327559" cy="579795"/>
        </a:xfrm>
      </cdr:grpSpPr>
      <cdr:sp macro="" textlink="">
        <cdr:nvSpPr>
          <cdr:cNvPr id="10" name="TextBox 100"/>
          <cdr:cNvSpPr txBox="1"/>
        </cdr:nvSpPr>
        <cdr:spPr>
          <a:xfrm xmlns:a="http://schemas.openxmlformats.org/drawingml/2006/main">
            <a:off x="2594917" y="-170386"/>
            <a:ext cx="513746" cy="3838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noAutofit/>
          </a:bodyPr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en-US" sz="1800" dirty="0" smtClean="0"/>
              <a:t> *</a:t>
            </a:r>
            <a:endParaRPr lang="en-US" sz="1800" dirty="0"/>
          </a:p>
        </cdr:txBody>
      </cdr:sp>
      <cdr:sp macro="" textlink="">
        <cdr:nvSpPr>
          <cdr:cNvPr id="13" name="TextBox 103"/>
          <cdr:cNvSpPr txBox="1"/>
        </cdr:nvSpPr>
        <cdr:spPr>
          <a:xfrm xmlns:a="http://schemas.openxmlformats.org/drawingml/2006/main">
            <a:off x="3336322" y="-366329"/>
            <a:ext cx="586154" cy="4770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noAutofit/>
          </a:bodyPr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en-US" sz="1800" dirty="0"/>
              <a:t>**</a:t>
            </a:r>
          </a:p>
        </cdr:txBody>
      </cdr:sp>
    </cdr:grpSp>
  </cdr:relSizeAnchor>
  <cdr:relSizeAnchor xmlns:cdr="http://schemas.openxmlformats.org/drawingml/2006/chartDrawing">
    <cdr:from>
      <cdr:x>0.86486</cdr:x>
      <cdr:y>0</cdr:y>
    </cdr:from>
    <cdr:to>
      <cdr:x>1</cdr:x>
      <cdr:y>0.17391</cdr:y>
    </cdr:to>
    <cdr:sp macro="" textlink="">
      <cdr:nvSpPr>
        <cdr:cNvPr id="9" name="TextBox 103"/>
        <cdr:cNvSpPr txBox="1"/>
      </cdr:nvSpPr>
      <cdr:spPr>
        <a:xfrm xmlns:a="http://schemas.openxmlformats.org/drawingml/2006/main">
          <a:off x="2438400" y="0"/>
          <a:ext cx="381000" cy="3710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**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0.03704</cdr:y>
    </cdr:from>
    <cdr:to>
      <cdr:x>0.90075</cdr:x>
      <cdr:y>0.62345</cdr:y>
    </cdr:to>
    <cdr:grpSp>
      <cdr:nvGrpSpPr>
        <cdr:cNvPr id="12" name="Group 11"/>
        <cdr:cNvGrpSpPr/>
      </cdr:nvGrpSpPr>
      <cdr:grpSpPr>
        <a:xfrm xmlns:a="http://schemas.openxmlformats.org/drawingml/2006/main">
          <a:off x="0" y="75320"/>
          <a:ext cx="2627202" cy="1192451"/>
          <a:chOff x="0" y="81844"/>
          <a:chExt cx="2745483" cy="1295867"/>
        </a:xfrm>
      </cdr:grpSpPr>
      <cdr:grpSp>
        <cdr:nvGrpSpPr>
          <cdr:cNvPr id="8" name="Group 7"/>
          <cdr:cNvGrpSpPr/>
        </cdr:nvGrpSpPr>
        <cdr:grpSpPr>
          <a:xfrm xmlns:a="http://schemas.openxmlformats.org/drawingml/2006/main">
            <a:off x="0" y="81844"/>
            <a:ext cx="2745483" cy="1295867"/>
            <a:chOff x="-3466993" y="188531"/>
            <a:chExt cx="6321782" cy="3734144"/>
          </a:xfrm>
        </cdr:grpSpPr>
        <cdr:sp macro="" textlink="">
          <cdr:nvSpPr>
            <cdr:cNvPr id="3" name="TextBox 100"/>
            <cdr:cNvSpPr txBox="1"/>
          </cdr:nvSpPr>
          <cdr:spPr>
            <a:xfrm xmlns:a="http://schemas.openxmlformats.org/drawingml/2006/main">
              <a:off x="568560" y="2427647"/>
              <a:ext cx="487596" cy="439153"/>
            </a:xfrm>
            <a:prstGeom xmlns:a="http://schemas.openxmlformats.org/drawingml/2006/main" prst="rect">
              <a:avLst/>
            </a:prstGeom>
            <a:noFill xmlns:a="http://schemas.openxmlformats.org/drawingml/2006/main"/>
            <a:ln xmlns:a="http://schemas.openxmlformats.org/drawingml/2006/main">
              <a:noFill/>
            </a:ln>
            <a:effectLst xmlns:a="http://schemas.openxmlformats.org/drawingml/2006/main"/>
          </cdr:spPr>
          <cdr:style>
            <a:lnRef xmlns:a="http://schemas.openxmlformats.org/drawingml/2006/main" idx="0">
              <a:scrgbClr r="0" g="0" b="0"/>
            </a:lnRef>
            <a:fillRef xmlns:a="http://schemas.openxmlformats.org/drawingml/2006/main" idx="0">
              <a:scrgbClr r="0" g="0" b="0"/>
            </a:fillRef>
            <a:effectRef xmlns:a="http://schemas.openxmlformats.org/drawingml/2006/main" idx="0">
              <a:scrgbClr r="0" g="0" b="0"/>
            </a:effectRef>
            <a:fontRef xmlns:a="http://schemas.openxmlformats.org/drawingml/2006/main" idx="minor">
              <a:schemeClr val="tx1"/>
            </a:fontRef>
          </cdr:style>
          <cdr:txBody>
            <a:bodyPr xmlns:a="http://schemas.openxmlformats.org/drawingml/2006/main" wrap="none" rtlCol="0" anchor="t">
              <a:noAutofit/>
            </a:bodyPr>
            <a:lstStyle xmlns:a="http://schemas.openxmlformats.org/drawingml/2006/main">
              <a:lvl1pPr marL="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1pPr>
              <a:lvl2pPr marL="4572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2pPr>
              <a:lvl3pPr marL="9144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3pPr>
              <a:lvl4pPr marL="13716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4pPr>
              <a:lvl5pPr marL="18288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5pPr>
              <a:lvl6pPr marL="22860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6pPr>
              <a:lvl7pPr marL="27432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7pPr>
              <a:lvl8pPr marL="32004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8pPr>
              <a:lvl9pPr marL="36576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 xmlns:a="http://schemas.openxmlformats.org/drawingml/2006/main">
              <a:r>
                <a:rPr lang="en-US" sz="1800" dirty="0"/>
                <a:t>*</a:t>
              </a:r>
            </a:p>
          </cdr:txBody>
        </cdr:sp>
        <cdr:sp macro="" textlink="">
          <cdr:nvSpPr>
            <cdr:cNvPr id="6" name="TextBox 103"/>
            <cdr:cNvSpPr txBox="1"/>
          </cdr:nvSpPr>
          <cdr:spPr>
            <a:xfrm xmlns:a="http://schemas.openxmlformats.org/drawingml/2006/main">
              <a:off x="2323155" y="424373"/>
              <a:ext cx="531634" cy="472961"/>
            </a:xfrm>
            <a:prstGeom xmlns:a="http://schemas.openxmlformats.org/drawingml/2006/main" prst="rect">
              <a:avLst/>
            </a:prstGeom>
            <a:noFill xmlns:a="http://schemas.openxmlformats.org/drawingml/2006/main"/>
            <a:ln xmlns:a="http://schemas.openxmlformats.org/drawingml/2006/main">
              <a:noFill/>
            </a:ln>
            <a:effectLst xmlns:a="http://schemas.openxmlformats.org/drawingml/2006/main"/>
          </cdr:spPr>
          <cdr:style>
            <a:lnRef xmlns:a="http://schemas.openxmlformats.org/drawingml/2006/main" idx="0">
              <a:scrgbClr r="0" g="0" b="0"/>
            </a:lnRef>
            <a:fillRef xmlns:a="http://schemas.openxmlformats.org/drawingml/2006/main" idx="0">
              <a:scrgbClr r="0" g="0" b="0"/>
            </a:fillRef>
            <a:effectRef xmlns:a="http://schemas.openxmlformats.org/drawingml/2006/main" idx="0">
              <a:scrgbClr r="0" g="0" b="0"/>
            </a:effectRef>
            <a:fontRef xmlns:a="http://schemas.openxmlformats.org/drawingml/2006/main" idx="minor">
              <a:schemeClr val="tx1"/>
            </a:fontRef>
          </cdr:style>
          <cdr:txBody>
            <a:bodyPr xmlns:a="http://schemas.openxmlformats.org/drawingml/2006/main" wrap="none" rtlCol="0" anchor="t">
              <a:noAutofit/>
            </a:bodyPr>
            <a:lstStyle xmlns:a="http://schemas.openxmlformats.org/drawingml/2006/main">
              <a:lvl1pPr marL="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1pPr>
              <a:lvl2pPr marL="4572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2pPr>
              <a:lvl3pPr marL="9144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3pPr>
              <a:lvl4pPr marL="13716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4pPr>
              <a:lvl5pPr marL="18288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5pPr>
              <a:lvl6pPr marL="22860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6pPr>
              <a:lvl7pPr marL="27432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7pPr>
              <a:lvl8pPr marL="32004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8pPr>
              <a:lvl9pPr marL="36576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 xmlns:a="http://schemas.openxmlformats.org/drawingml/2006/main">
              <a:r>
                <a:rPr lang="en-US" sz="1800" dirty="0"/>
                <a:t>**</a:t>
              </a:r>
            </a:p>
          </cdr:txBody>
        </cdr:sp>
        <cdr:sp macro="" textlink="">
          <cdr:nvSpPr>
            <cdr:cNvPr id="9" name="TextBox 74"/>
            <cdr:cNvSpPr txBox="1"/>
          </cdr:nvSpPr>
          <cdr:spPr>
            <a:xfrm xmlns:a="http://schemas.openxmlformats.org/drawingml/2006/main" rot="16200000">
              <a:off x="-4186998" y="2868460"/>
              <a:ext cx="1774220" cy="334210"/>
            </a:xfrm>
            <a:prstGeom xmlns:a="http://schemas.openxmlformats.org/drawingml/2006/main" prst="rect">
              <a:avLst/>
            </a:prstGeom>
            <a:noFill xmlns:a="http://schemas.openxmlformats.org/drawingml/2006/main"/>
            <a:ln xmlns:a="http://schemas.openxmlformats.org/drawingml/2006/main">
              <a:noFill/>
            </a:ln>
            <a:effectLst xmlns:a="http://schemas.openxmlformats.org/drawingml/2006/main"/>
          </cdr:spPr>
          <cdr:style>
            <a:lnRef xmlns:a="http://schemas.openxmlformats.org/drawingml/2006/main" idx="0">
              <a:scrgbClr r="0" g="0" b="0"/>
            </a:lnRef>
            <a:fillRef xmlns:a="http://schemas.openxmlformats.org/drawingml/2006/main" idx="0">
              <a:scrgbClr r="0" g="0" b="0"/>
            </a:fillRef>
            <a:effectRef xmlns:a="http://schemas.openxmlformats.org/drawingml/2006/main" idx="0">
              <a:scrgbClr r="0" g="0" b="0"/>
            </a:effectRef>
            <a:fontRef xmlns:a="http://schemas.openxmlformats.org/drawingml/2006/main" idx="minor">
              <a:schemeClr val="tx1"/>
            </a:fontRef>
          </cdr:style>
          <cdr:txBody>
            <a:bodyPr xmlns:a="http://schemas.openxmlformats.org/drawingml/2006/main" wrap="none" rtlCol="0" anchor="t">
              <a:noAutofit/>
            </a:bodyPr>
            <a:lstStyle xmlns:a="http://schemas.openxmlformats.org/drawingml/2006/main">
              <a:lvl1pPr marL="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1pPr>
              <a:lvl2pPr marL="4572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2pPr>
              <a:lvl3pPr marL="9144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3pPr>
              <a:lvl4pPr marL="13716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4pPr>
              <a:lvl5pPr marL="18288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5pPr>
              <a:lvl6pPr marL="22860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6pPr>
              <a:lvl7pPr marL="27432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7pPr>
              <a:lvl8pPr marL="32004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8pPr>
              <a:lvl9pPr marL="36576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 xmlns:a="http://schemas.openxmlformats.org/drawingml/2006/main"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 Fold Change</a:t>
              </a:r>
            </a:p>
          </cdr:txBody>
        </cdr:sp>
        <cdr:sp macro="" textlink="">
          <cdr:nvSpPr>
            <cdr:cNvPr id="10" name="TextBox 1"/>
            <cdr:cNvSpPr txBox="1"/>
          </cdr:nvSpPr>
          <cdr:spPr>
            <a:xfrm xmlns:a="http://schemas.openxmlformats.org/drawingml/2006/main">
              <a:off x="-2063322" y="188531"/>
              <a:ext cx="1342677" cy="508515"/>
            </a:xfrm>
            <a:prstGeom xmlns:a="http://schemas.openxmlformats.org/drawingml/2006/main" prst="rect">
              <a:avLst/>
            </a:prstGeom>
          </cdr:spPr>
          <cdr:txBody>
            <a:bodyPr xmlns:a="http://schemas.openxmlformats.org/drawingml/2006/main" wrap="none" rtlCol="0"/>
            <a:lstStyle xmlns:a="http://schemas.openxmlformats.org/drawingml/2006/main">
              <a:lvl1pPr marL="0" indent="0">
                <a:defRPr sz="1100">
                  <a:latin typeface="Calibri"/>
                </a:defRPr>
              </a:lvl1pPr>
              <a:lvl2pPr marL="457200" indent="0">
                <a:defRPr sz="1100">
                  <a:latin typeface="Calibri"/>
                </a:defRPr>
              </a:lvl2pPr>
              <a:lvl3pPr marL="914400" indent="0">
                <a:defRPr sz="1100">
                  <a:latin typeface="Calibri"/>
                </a:defRPr>
              </a:lvl3pPr>
              <a:lvl4pPr marL="1371600" indent="0">
                <a:defRPr sz="1100">
                  <a:latin typeface="Calibri"/>
                </a:defRPr>
              </a:lvl4pPr>
              <a:lvl5pPr marL="1828800" indent="0">
                <a:defRPr sz="1100">
                  <a:latin typeface="Calibri"/>
                </a:defRPr>
              </a:lvl5pPr>
              <a:lvl6pPr marL="2286000" indent="0">
                <a:defRPr sz="1100">
                  <a:latin typeface="Calibri"/>
                </a:defRPr>
              </a:lvl6pPr>
              <a:lvl7pPr marL="2743200" indent="0">
                <a:defRPr sz="1100">
                  <a:latin typeface="Calibri"/>
                </a:defRPr>
              </a:lvl7pPr>
              <a:lvl8pPr marL="3200400" indent="0">
                <a:defRPr sz="1100">
                  <a:latin typeface="Calibri"/>
                </a:defRPr>
              </a:lvl8pPr>
              <a:lvl9pPr marL="3657600" indent="0">
                <a:defRPr sz="1100">
                  <a:latin typeface="Calibri"/>
                </a:defRPr>
              </a:lvl9pPr>
            </a:lstStyle>
            <a:p xmlns:a="http://schemas.openxmlformats.org/drawingml/2006/main">
              <a:r>
                <a:rPr lang="en-US" sz="1100" b="1" dirty="0">
                  <a:latin typeface="Times New Roman" pitchFamily="18" charset="0"/>
                  <a:cs typeface="Times New Roman" pitchFamily="18" charset="0"/>
                </a:rPr>
                <a:t>Caspase-9</a:t>
              </a:r>
            </a:p>
          </cdr:txBody>
        </cdr:sp>
      </cdr:grpSp>
      <cdr:sp macro="" textlink="">
        <cdr:nvSpPr>
          <cdr:cNvPr id="11" name="TextBox 103"/>
          <cdr:cNvSpPr txBox="1"/>
        </cdr:nvSpPr>
        <cdr:spPr>
          <a:xfrm xmlns:a="http://schemas.openxmlformats.org/drawingml/2006/main">
            <a:off x="2133598" y="527655"/>
            <a:ext cx="284484" cy="3809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noAutofit/>
          </a:bodyPr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en-US" sz="1800" dirty="0"/>
              <a:t>**</a:t>
            </a:r>
          </a:p>
        </cdr:txBody>
      </cdr:sp>
    </cdr:grp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0.10526</cdr:x>
      <cdr:y>0.04</cdr:y>
    </cdr:from>
    <cdr:to>
      <cdr:x>0.38991</cdr:x>
      <cdr:y>0.18815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4800" y="76200"/>
          <a:ext cx="824233" cy="2822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 dirty="0">
              <a:latin typeface="Times New Roman" pitchFamily="18" charset="0"/>
              <a:cs typeface="Times New Roman" pitchFamily="18" charset="0"/>
            </a:rPr>
            <a:t>Calpain 7</a:t>
          </a:r>
        </a:p>
      </cdr:txBody>
    </cdr:sp>
  </cdr:relSizeAnchor>
  <cdr:relSizeAnchor xmlns:cdr="http://schemas.openxmlformats.org/drawingml/2006/chartDrawing">
    <cdr:from>
      <cdr:x>0.54504</cdr:x>
      <cdr:y>0.19231</cdr:y>
    </cdr:from>
    <cdr:to>
      <cdr:x>0.63589</cdr:x>
      <cdr:y>0.29767</cdr:y>
    </cdr:to>
    <cdr:sp macro="" textlink="">
      <cdr:nvSpPr>
        <cdr:cNvPr id="3" name="TextBox 100"/>
        <cdr:cNvSpPr txBox="1"/>
      </cdr:nvSpPr>
      <cdr:spPr>
        <a:xfrm xmlns:a="http://schemas.openxmlformats.org/drawingml/2006/main">
          <a:off x="1551878" y="381000"/>
          <a:ext cx="258676" cy="2087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</a:t>
          </a:r>
        </a:p>
      </cdr:txBody>
    </cdr:sp>
  </cdr:relSizeAnchor>
  <cdr:relSizeAnchor xmlns:cdr="http://schemas.openxmlformats.org/drawingml/2006/chartDrawing">
    <cdr:from>
      <cdr:x>0.67885</cdr:x>
      <cdr:y>0.15385</cdr:y>
    </cdr:from>
    <cdr:to>
      <cdr:x>0.82233</cdr:x>
      <cdr:y>0.29921</cdr:y>
    </cdr:to>
    <cdr:sp macro="" textlink="">
      <cdr:nvSpPr>
        <cdr:cNvPr id="5" name="TextBox 100"/>
        <cdr:cNvSpPr txBox="1"/>
      </cdr:nvSpPr>
      <cdr:spPr>
        <a:xfrm xmlns:a="http://schemas.openxmlformats.org/drawingml/2006/main">
          <a:off x="1932878" y="304800"/>
          <a:ext cx="408536" cy="2879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 smtClean="0"/>
            <a:t>**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0.83943</cdr:x>
      <cdr:y>0.04348</cdr:y>
    </cdr:from>
    <cdr:to>
      <cdr:x>0.95972</cdr:x>
      <cdr:y>0.17739</cdr:y>
    </cdr:to>
    <cdr:sp macro="" textlink="">
      <cdr:nvSpPr>
        <cdr:cNvPr id="6" name="TextBox 100"/>
        <cdr:cNvSpPr txBox="1"/>
      </cdr:nvSpPr>
      <cdr:spPr>
        <a:xfrm xmlns:a="http://schemas.openxmlformats.org/drawingml/2006/main">
          <a:off x="2390077" y="86139"/>
          <a:ext cx="342519" cy="2653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 smtClean="0"/>
            <a:t>**</a:t>
          </a:r>
          <a:endParaRPr lang="en-US" sz="1800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0.21053</cdr:x>
      <cdr:y>0.03226</cdr:y>
    </cdr:from>
    <cdr:to>
      <cdr:x>0.55998</cdr:x>
      <cdr:y>0.14952</cdr:y>
    </cdr:to>
    <cdr:sp macro="" textlink="">
      <cdr:nvSpPr>
        <cdr:cNvPr id="3" name="TextBox 108"/>
        <cdr:cNvSpPr txBox="1"/>
      </cdr:nvSpPr>
      <cdr:spPr>
        <a:xfrm xmlns:a="http://schemas.openxmlformats.org/drawingml/2006/main">
          <a:off x="609600" y="76200"/>
          <a:ext cx="1011864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200" b="1" dirty="0">
              <a:latin typeface="Times New Roman" pitchFamily="18" charset="0"/>
              <a:cs typeface="Times New Roman" pitchFamily="18" charset="0"/>
            </a:rPr>
            <a:t>Caspase-3</a:t>
          </a:r>
        </a:p>
      </cdr:txBody>
    </cdr:sp>
  </cdr:relSizeAnchor>
  <cdr:relSizeAnchor xmlns:cdr="http://schemas.openxmlformats.org/drawingml/2006/chartDrawing">
    <cdr:from>
      <cdr:x>0.58974</cdr:x>
      <cdr:y>0.25806</cdr:y>
    </cdr:from>
    <cdr:to>
      <cdr:x>0.66865</cdr:x>
      <cdr:y>0.36122</cdr:y>
    </cdr:to>
    <cdr:sp macro="" textlink="">
      <cdr:nvSpPr>
        <cdr:cNvPr id="4" name="TextBox 100"/>
        <cdr:cNvSpPr txBox="1"/>
      </cdr:nvSpPr>
      <cdr:spPr>
        <a:xfrm xmlns:a="http://schemas.openxmlformats.org/drawingml/2006/main">
          <a:off x="1752600" y="609600"/>
          <a:ext cx="234505" cy="24368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</a:t>
          </a:r>
        </a:p>
      </cdr:txBody>
    </cdr:sp>
  </cdr:relSizeAnchor>
  <cdr:relSizeAnchor xmlns:cdr="http://schemas.openxmlformats.org/drawingml/2006/chartDrawing">
    <cdr:from>
      <cdr:x>0.69231</cdr:x>
      <cdr:y>0.19355</cdr:y>
    </cdr:from>
    <cdr:to>
      <cdr:x>0.86699</cdr:x>
      <cdr:y>0.36314</cdr:y>
    </cdr:to>
    <cdr:sp macro="" textlink="">
      <cdr:nvSpPr>
        <cdr:cNvPr id="6" name="TextBox 102"/>
        <cdr:cNvSpPr txBox="1"/>
      </cdr:nvSpPr>
      <cdr:spPr>
        <a:xfrm xmlns:a="http://schemas.openxmlformats.org/drawingml/2006/main">
          <a:off x="2057400" y="457200"/>
          <a:ext cx="519116" cy="4006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**</a:t>
          </a:r>
        </a:p>
      </cdr:txBody>
    </cdr:sp>
  </cdr:relSizeAnchor>
  <cdr:relSizeAnchor xmlns:cdr="http://schemas.openxmlformats.org/drawingml/2006/chartDrawing">
    <cdr:from>
      <cdr:x>0.81579</cdr:x>
      <cdr:y>0.06452</cdr:y>
    </cdr:from>
    <cdr:to>
      <cdr:x>0.96043</cdr:x>
      <cdr:y>0.25111</cdr:y>
    </cdr:to>
    <cdr:sp macro="" textlink="">
      <cdr:nvSpPr>
        <cdr:cNvPr id="7" name="TextBox 102"/>
        <cdr:cNvSpPr txBox="1"/>
      </cdr:nvSpPr>
      <cdr:spPr>
        <a:xfrm xmlns:a="http://schemas.openxmlformats.org/drawingml/2006/main">
          <a:off x="2362200" y="152400"/>
          <a:ext cx="418821" cy="44078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dirty="0"/>
            <a:t>**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ACA02-4665-4715-9D54-BC87848A08A4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FBD1BF-2850-48F7-9229-454A2D448B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EA6DF-02BE-E74D-93D8-8E5E6E67C0F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50489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18EBA-ADBB-4C32-ABD4-1D1A98FA50C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18EBA-ADBB-4C32-ABD4-1D1A98FA50C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D1BF-2850-48F7-9229-454A2D448B7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D1BF-2850-48F7-9229-454A2D448B79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D1BF-2850-48F7-9229-454A2D448B79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D1BF-2850-48F7-9229-454A2D448B79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D1BF-2850-48F7-9229-454A2D448B79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4ED29-B350-4291-82FA-F4A36A408D9A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18EBA-ADBB-4C32-ABD4-1D1A98FA50C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4ED29-B350-4291-82FA-F4A36A408D9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3E352A8-1190-48E0-8061-1E24061C58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D9F1D-3CD8-46EE-8428-929546290772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hyperlink" Target="http://www.cpcb.nic.in/upload/NewItems/NewItem_157_VPC_REPORT.pdf" TargetMode="Externa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://www.oup.co.uk/images/oxed/children/yoes/nature/animalcell.jp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26" Type="http://schemas.openxmlformats.org/officeDocument/2006/relationships/image" Target="../media/image13.png"/><Relationship Id="rId3" Type="http://schemas.openxmlformats.org/officeDocument/2006/relationships/image" Target="../media/image39.png"/><Relationship Id="rId21" Type="http://schemas.openxmlformats.org/officeDocument/2006/relationships/image" Target="../media/image5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emf"/><Relationship Id="rId25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3" Type="http://schemas.openxmlformats.org/officeDocument/2006/relationships/image" Target="../media/image63.png"/><Relationship Id="rId21" Type="http://schemas.openxmlformats.org/officeDocument/2006/relationships/chart" Target="../charts/chart14.xml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image" Target="../media/image62.png"/><Relationship Id="rId16" Type="http://schemas.openxmlformats.org/officeDocument/2006/relationships/image" Target="../media/image76.png"/><Relationship Id="rId20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23" Type="http://schemas.openxmlformats.org/officeDocument/2006/relationships/image" Target="../media/image13.png"/><Relationship Id="rId10" Type="http://schemas.openxmlformats.org/officeDocument/2006/relationships/image" Target="../media/image70.png"/><Relationship Id="rId19" Type="http://schemas.openxmlformats.org/officeDocument/2006/relationships/image" Target="../media/image79.png"/><Relationship Id="rId4" Type="http://schemas.openxmlformats.org/officeDocument/2006/relationships/image" Target="../media/image64.emf"/><Relationship Id="rId9" Type="http://schemas.openxmlformats.org/officeDocument/2006/relationships/image" Target="../media/image69.png"/><Relationship Id="rId14" Type="http://schemas.openxmlformats.org/officeDocument/2006/relationships/image" Target="../media/image74.png"/><Relationship Id="rId22" Type="http://schemas.openxmlformats.org/officeDocument/2006/relationships/chart" Target="../charts/chart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13" Type="http://schemas.openxmlformats.org/officeDocument/2006/relationships/image" Target="../media/image91.png"/><Relationship Id="rId18" Type="http://schemas.openxmlformats.org/officeDocument/2006/relationships/image" Target="../media/image96.png"/><Relationship Id="rId26" Type="http://schemas.openxmlformats.org/officeDocument/2006/relationships/image" Target="../media/image13.png"/><Relationship Id="rId3" Type="http://schemas.openxmlformats.org/officeDocument/2006/relationships/image" Target="../media/image81.jpeg"/><Relationship Id="rId21" Type="http://schemas.openxmlformats.org/officeDocument/2006/relationships/image" Target="../media/image99.png"/><Relationship Id="rId7" Type="http://schemas.openxmlformats.org/officeDocument/2006/relationships/image" Target="../media/image85.jpeg"/><Relationship Id="rId12" Type="http://schemas.openxmlformats.org/officeDocument/2006/relationships/image" Target="../media/image90.png"/><Relationship Id="rId17" Type="http://schemas.openxmlformats.org/officeDocument/2006/relationships/image" Target="../media/image95.png"/><Relationship Id="rId25" Type="http://schemas.openxmlformats.org/officeDocument/2006/relationships/image" Target="../media/image103.png"/><Relationship Id="rId2" Type="http://schemas.openxmlformats.org/officeDocument/2006/relationships/image" Target="../media/image80.jpeg"/><Relationship Id="rId16" Type="http://schemas.openxmlformats.org/officeDocument/2006/relationships/image" Target="../media/image94.png"/><Relationship Id="rId20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11" Type="http://schemas.openxmlformats.org/officeDocument/2006/relationships/image" Target="../media/image89.png"/><Relationship Id="rId24" Type="http://schemas.openxmlformats.org/officeDocument/2006/relationships/image" Target="../media/image102.png"/><Relationship Id="rId5" Type="http://schemas.openxmlformats.org/officeDocument/2006/relationships/image" Target="../media/image83.jpeg"/><Relationship Id="rId15" Type="http://schemas.openxmlformats.org/officeDocument/2006/relationships/image" Target="../media/image93.png"/><Relationship Id="rId23" Type="http://schemas.openxmlformats.org/officeDocument/2006/relationships/image" Target="../media/image101.png"/><Relationship Id="rId10" Type="http://schemas.openxmlformats.org/officeDocument/2006/relationships/image" Target="../media/image88.png"/><Relationship Id="rId19" Type="http://schemas.openxmlformats.org/officeDocument/2006/relationships/image" Target="../media/image97.png"/><Relationship Id="rId4" Type="http://schemas.openxmlformats.org/officeDocument/2006/relationships/image" Target="../media/image82.jpeg"/><Relationship Id="rId9" Type="http://schemas.openxmlformats.org/officeDocument/2006/relationships/image" Target="../media/image87.jpeg"/><Relationship Id="rId14" Type="http://schemas.openxmlformats.org/officeDocument/2006/relationships/image" Target="../media/image92.png"/><Relationship Id="rId22" Type="http://schemas.openxmlformats.org/officeDocument/2006/relationships/image" Target="../media/image10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png"/><Relationship Id="rId18" Type="http://schemas.openxmlformats.org/officeDocument/2006/relationships/image" Target="../media/image119.png"/><Relationship Id="rId26" Type="http://schemas.openxmlformats.org/officeDocument/2006/relationships/image" Target="../media/image13.png"/><Relationship Id="rId3" Type="http://schemas.openxmlformats.org/officeDocument/2006/relationships/image" Target="../media/image104.png"/><Relationship Id="rId21" Type="http://schemas.openxmlformats.org/officeDocument/2006/relationships/image" Target="../media/image122.png"/><Relationship Id="rId7" Type="http://schemas.openxmlformats.org/officeDocument/2006/relationships/image" Target="../media/image108.png"/><Relationship Id="rId12" Type="http://schemas.openxmlformats.org/officeDocument/2006/relationships/image" Target="../media/image113.png"/><Relationship Id="rId17" Type="http://schemas.openxmlformats.org/officeDocument/2006/relationships/image" Target="../media/image118.png"/><Relationship Id="rId25" Type="http://schemas.openxmlformats.org/officeDocument/2006/relationships/image" Target="../media/image12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17.png"/><Relationship Id="rId20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24" Type="http://schemas.openxmlformats.org/officeDocument/2006/relationships/image" Target="../media/image125.png"/><Relationship Id="rId5" Type="http://schemas.openxmlformats.org/officeDocument/2006/relationships/image" Target="../media/image106.png"/><Relationship Id="rId15" Type="http://schemas.openxmlformats.org/officeDocument/2006/relationships/image" Target="../media/image116.png"/><Relationship Id="rId23" Type="http://schemas.openxmlformats.org/officeDocument/2006/relationships/image" Target="../media/image124.png"/><Relationship Id="rId10" Type="http://schemas.openxmlformats.org/officeDocument/2006/relationships/image" Target="../media/image111.png"/><Relationship Id="rId19" Type="http://schemas.openxmlformats.org/officeDocument/2006/relationships/image" Target="../media/image120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Relationship Id="rId14" Type="http://schemas.openxmlformats.org/officeDocument/2006/relationships/image" Target="../media/image115.png"/><Relationship Id="rId22" Type="http://schemas.openxmlformats.org/officeDocument/2006/relationships/image" Target="../media/image1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7.png"/><Relationship Id="rId18" Type="http://schemas.openxmlformats.org/officeDocument/2006/relationships/image" Target="../media/image142.png"/><Relationship Id="rId26" Type="http://schemas.openxmlformats.org/officeDocument/2006/relationships/image" Target="../media/image13.png"/><Relationship Id="rId3" Type="http://schemas.openxmlformats.org/officeDocument/2006/relationships/image" Target="../media/image127.png"/><Relationship Id="rId21" Type="http://schemas.openxmlformats.org/officeDocument/2006/relationships/image" Target="../media/image145.tiff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17" Type="http://schemas.openxmlformats.org/officeDocument/2006/relationships/image" Target="../media/image141.png"/><Relationship Id="rId25" Type="http://schemas.openxmlformats.org/officeDocument/2006/relationships/image" Target="../media/image149.tiff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40.png"/><Relationship Id="rId20" Type="http://schemas.openxmlformats.org/officeDocument/2006/relationships/image" Target="../media/image144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24" Type="http://schemas.openxmlformats.org/officeDocument/2006/relationships/image" Target="../media/image148.tiff"/><Relationship Id="rId5" Type="http://schemas.openxmlformats.org/officeDocument/2006/relationships/image" Target="../media/image129.png"/><Relationship Id="rId15" Type="http://schemas.openxmlformats.org/officeDocument/2006/relationships/image" Target="../media/image139.png"/><Relationship Id="rId23" Type="http://schemas.openxmlformats.org/officeDocument/2006/relationships/image" Target="../media/image147.tiff"/><Relationship Id="rId10" Type="http://schemas.openxmlformats.org/officeDocument/2006/relationships/image" Target="../media/image134.png"/><Relationship Id="rId19" Type="http://schemas.openxmlformats.org/officeDocument/2006/relationships/image" Target="../media/image143.tiff"/><Relationship Id="rId4" Type="http://schemas.openxmlformats.org/officeDocument/2006/relationships/image" Target="../media/image128.png"/><Relationship Id="rId9" Type="http://schemas.openxmlformats.org/officeDocument/2006/relationships/image" Target="../media/image133.png"/><Relationship Id="rId14" Type="http://schemas.openxmlformats.org/officeDocument/2006/relationships/image" Target="../media/image138.png"/><Relationship Id="rId22" Type="http://schemas.openxmlformats.org/officeDocument/2006/relationships/image" Target="../media/image146.tif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png"/><Relationship Id="rId18" Type="http://schemas.openxmlformats.org/officeDocument/2006/relationships/image" Target="../media/image166.png"/><Relationship Id="rId26" Type="http://schemas.openxmlformats.org/officeDocument/2006/relationships/image" Target="../media/image174.png"/><Relationship Id="rId3" Type="http://schemas.openxmlformats.org/officeDocument/2006/relationships/image" Target="../media/image151.png"/><Relationship Id="rId21" Type="http://schemas.openxmlformats.org/officeDocument/2006/relationships/image" Target="../media/image169.png"/><Relationship Id="rId7" Type="http://schemas.openxmlformats.org/officeDocument/2006/relationships/image" Target="../media/image155.png"/><Relationship Id="rId12" Type="http://schemas.openxmlformats.org/officeDocument/2006/relationships/image" Target="../media/image160.png"/><Relationship Id="rId17" Type="http://schemas.openxmlformats.org/officeDocument/2006/relationships/image" Target="../media/image165.png"/><Relationship Id="rId25" Type="http://schemas.openxmlformats.org/officeDocument/2006/relationships/image" Target="../media/image173.png"/><Relationship Id="rId2" Type="http://schemas.openxmlformats.org/officeDocument/2006/relationships/image" Target="../media/image150.png"/><Relationship Id="rId16" Type="http://schemas.openxmlformats.org/officeDocument/2006/relationships/image" Target="../media/image164.png"/><Relationship Id="rId20" Type="http://schemas.openxmlformats.org/officeDocument/2006/relationships/image" Target="../media/image1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24" Type="http://schemas.openxmlformats.org/officeDocument/2006/relationships/image" Target="../media/image172.png"/><Relationship Id="rId5" Type="http://schemas.openxmlformats.org/officeDocument/2006/relationships/image" Target="../media/image153.png"/><Relationship Id="rId15" Type="http://schemas.openxmlformats.org/officeDocument/2006/relationships/image" Target="../media/image163.png"/><Relationship Id="rId23" Type="http://schemas.openxmlformats.org/officeDocument/2006/relationships/image" Target="../media/image171.png"/><Relationship Id="rId28" Type="http://schemas.openxmlformats.org/officeDocument/2006/relationships/image" Target="../media/image13.png"/><Relationship Id="rId10" Type="http://schemas.openxmlformats.org/officeDocument/2006/relationships/image" Target="../media/image158.png"/><Relationship Id="rId19" Type="http://schemas.openxmlformats.org/officeDocument/2006/relationships/image" Target="../media/image167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Relationship Id="rId14" Type="http://schemas.openxmlformats.org/officeDocument/2006/relationships/image" Target="../media/image162.png"/><Relationship Id="rId22" Type="http://schemas.openxmlformats.org/officeDocument/2006/relationships/image" Target="../media/image170.png"/><Relationship Id="rId27" Type="http://schemas.openxmlformats.org/officeDocument/2006/relationships/image" Target="../media/image17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jpeg"/><Relationship Id="rId13" Type="http://schemas.openxmlformats.org/officeDocument/2006/relationships/image" Target="../media/image186.tiff"/><Relationship Id="rId18" Type="http://schemas.openxmlformats.org/officeDocument/2006/relationships/image" Target="../media/image191.jpeg"/><Relationship Id="rId3" Type="http://schemas.openxmlformats.org/officeDocument/2006/relationships/image" Target="../media/image176.jpeg"/><Relationship Id="rId21" Type="http://schemas.openxmlformats.org/officeDocument/2006/relationships/image" Target="../media/image194.jpeg"/><Relationship Id="rId7" Type="http://schemas.openxmlformats.org/officeDocument/2006/relationships/image" Target="../media/image180.jpeg"/><Relationship Id="rId12" Type="http://schemas.openxmlformats.org/officeDocument/2006/relationships/image" Target="../media/image185.tiff"/><Relationship Id="rId17" Type="http://schemas.openxmlformats.org/officeDocument/2006/relationships/image" Target="../media/image190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89.tiff"/><Relationship Id="rId20" Type="http://schemas.openxmlformats.org/officeDocument/2006/relationships/image" Target="../media/image19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9.jpeg"/><Relationship Id="rId11" Type="http://schemas.openxmlformats.org/officeDocument/2006/relationships/image" Target="../media/image184.tiff"/><Relationship Id="rId5" Type="http://schemas.openxmlformats.org/officeDocument/2006/relationships/image" Target="../media/image178.jpeg"/><Relationship Id="rId15" Type="http://schemas.openxmlformats.org/officeDocument/2006/relationships/image" Target="../media/image188.jpeg"/><Relationship Id="rId23" Type="http://schemas.openxmlformats.org/officeDocument/2006/relationships/image" Target="../media/image13.png"/><Relationship Id="rId10" Type="http://schemas.openxmlformats.org/officeDocument/2006/relationships/image" Target="../media/image183.jpeg"/><Relationship Id="rId19" Type="http://schemas.openxmlformats.org/officeDocument/2006/relationships/image" Target="../media/image192.jpeg"/><Relationship Id="rId4" Type="http://schemas.openxmlformats.org/officeDocument/2006/relationships/image" Target="../media/image177.jpeg"/><Relationship Id="rId9" Type="http://schemas.openxmlformats.org/officeDocument/2006/relationships/image" Target="../media/image182.jpeg"/><Relationship Id="rId14" Type="http://schemas.openxmlformats.org/officeDocument/2006/relationships/image" Target="../media/image187.jpeg"/><Relationship Id="rId22" Type="http://schemas.openxmlformats.org/officeDocument/2006/relationships/image" Target="../media/image19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2.xml"/><Relationship Id="rId3" Type="http://schemas.openxmlformats.org/officeDocument/2006/relationships/chart" Target="../charts/chart17.xml"/><Relationship Id="rId7" Type="http://schemas.openxmlformats.org/officeDocument/2006/relationships/chart" Target="../charts/chart21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10" Type="http://schemas.openxmlformats.org/officeDocument/2006/relationships/image" Target="../media/image13.png"/><Relationship Id="rId4" Type="http://schemas.openxmlformats.org/officeDocument/2006/relationships/chart" Target="../charts/chart18.xml"/><Relationship Id="rId9" Type="http://schemas.openxmlformats.org/officeDocument/2006/relationships/chart" Target="../charts/chart2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13" Type="http://schemas.openxmlformats.org/officeDocument/2006/relationships/image" Target="../media/image207.jpeg"/><Relationship Id="rId18" Type="http://schemas.openxmlformats.org/officeDocument/2006/relationships/image" Target="../media/image212.png"/><Relationship Id="rId3" Type="http://schemas.openxmlformats.org/officeDocument/2006/relationships/image" Target="../media/image197.png"/><Relationship Id="rId21" Type="http://schemas.openxmlformats.org/officeDocument/2006/relationships/image" Target="../media/image215.png"/><Relationship Id="rId7" Type="http://schemas.openxmlformats.org/officeDocument/2006/relationships/image" Target="../media/image201.png"/><Relationship Id="rId12" Type="http://schemas.openxmlformats.org/officeDocument/2006/relationships/image" Target="../media/image206.jpeg"/><Relationship Id="rId17" Type="http://schemas.openxmlformats.org/officeDocument/2006/relationships/image" Target="../media/image211.png"/><Relationship Id="rId2" Type="http://schemas.openxmlformats.org/officeDocument/2006/relationships/image" Target="../media/image196.jpeg"/><Relationship Id="rId16" Type="http://schemas.openxmlformats.org/officeDocument/2006/relationships/image" Target="../media/image210.png"/><Relationship Id="rId20" Type="http://schemas.openxmlformats.org/officeDocument/2006/relationships/image" Target="../media/image2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0.png"/><Relationship Id="rId11" Type="http://schemas.openxmlformats.org/officeDocument/2006/relationships/image" Target="../media/image205.png"/><Relationship Id="rId5" Type="http://schemas.openxmlformats.org/officeDocument/2006/relationships/image" Target="../media/image199.png"/><Relationship Id="rId15" Type="http://schemas.openxmlformats.org/officeDocument/2006/relationships/image" Target="../media/image209.png"/><Relationship Id="rId10" Type="http://schemas.openxmlformats.org/officeDocument/2006/relationships/image" Target="../media/image204.png"/><Relationship Id="rId19" Type="http://schemas.openxmlformats.org/officeDocument/2006/relationships/image" Target="../media/image213.png"/><Relationship Id="rId4" Type="http://schemas.openxmlformats.org/officeDocument/2006/relationships/image" Target="../media/image198.png"/><Relationship Id="rId9" Type="http://schemas.openxmlformats.org/officeDocument/2006/relationships/image" Target="../media/image203.png"/><Relationship Id="rId14" Type="http://schemas.openxmlformats.org/officeDocument/2006/relationships/image" Target="../media/image208.png"/><Relationship Id="rId22" Type="http://schemas.openxmlformats.org/officeDocument/2006/relationships/image" Target="../media/image21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3" Type="http://schemas.openxmlformats.org/officeDocument/2006/relationships/image" Target="../media/image217.png"/><Relationship Id="rId7" Type="http://schemas.openxmlformats.org/officeDocument/2006/relationships/image" Target="../media/image2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9.png"/><Relationship Id="rId11" Type="http://schemas.openxmlformats.org/officeDocument/2006/relationships/image" Target="../media/image224.png"/><Relationship Id="rId5" Type="http://schemas.openxmlformats.org/officeDocument/2006/relationships/image" Target="../media/image218.png"/><Relationship Id="rId10" Type="http://schemas.openxmlformats.org/officeDocument/2006/relationships/image" Target="../media/image223.png"/><Relationship Id="rId4" Type="http://schemas.openxmlformats.org/officeDocument/2006/relationships/image" Target="../media/image22.gif"/><Relationship Id="rId9" Type="http://schemas.openxmlformats.org/officeDocument/2006/relationships/image" Target="../media/image22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image" Target="../media/image22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0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?term=Tornaletti%20S%5bAuthor%5d&amp;cauthor=true&amp;cauthor_uid=8867736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3" Type="http://schemas.openxmlformats.org/officeDocument/2006/relationships/image" Target="../media/image217.png"/><Relationship Id="rId7" Type="http://schemas.openxmlformats.org/officeDocument/2006/relationships/image" Target="../media/image2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9.png"/><Relationship Id="rId5" Type="http://schemas.openxmlformats.org/officeDocument/2006/relationships/image" Target="../media/image218.png"/><Relationship Id="rId10" Type="http://schemas.openxmlformats.org/officeDocument/2006/relationships/image" Target="../media/image223.png"/><Relationship Id="rId4" Type="http://schemas.openxmlformats.org/officeDocument/2006/relationships/image" Target="../media/image22.gif"/><Relationship Id="rId9" Type="http://schemas.openxmlformats.org/officeDocument/2006/relationships/image" Target="../media/image2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5146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4000" b="1" dirty="0">
              <a:solidFill>
                <a:srgbClr val="FF0000"/>
              </a:solidFill>
              <a:latin typeface="Lucida Fax"/>
              <a:cs typeface="Lucida Fax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5256074"/>
            <a:ext cx="640694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latin typeface="Times New Roman"/>
                <a:cs typeface="Times New Roman"/>
              </a:rPr>
              <a:t>Ajeet K. Srivastav</a:t>
            </a:r>
          </a:p>
          <a:p>
            <a:pPr algn="ctr"/>
            <a:r>
              <a:rPr lang="en-US" dirty="0" smtClean="0">
                <a:latin typeface="Times New Roman"/>
                <a:cs typeface="Times New Roman"/>
              </a:rPr>
              <a:t>(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Senior Research Fellow</a:t>
            </a:r>
            <a:r>
              <a:rPr lang="en-US" b="1" dirty="0" smtClean="0">
                <a:solidFill>
                  <a:srgbClr val="0000CC"/>
                </a:solidFill>
                <a:latin typeface="Times New Roman"/>
                <a:cs typeface="Times New Roman"/>
              </a:rPr>
              <a:t>)</a:t>
            </a:r>
          </a:p>
          <a:p>
            <a:pPr algn="ctr"/>
            <a:r>
              <a:rPr lang="en-US" b="1" dirty="0" smtClean="0">
                <a:latin typeface="Times New Roman"/>
                <a:cs typeface="Times New Roman"/>
              </a:rPr>
              <a:t>Indian Council of Medical Research, New Delhi, India</a:t>
            </a:r>
          </a:p>
          <a:p>
            <a:pPr algn="ctr"/>
            <a:r>
              <a:rPr lang="en-US" b="1" dirty="0" smtClean="0">
                <a:latin typeface="Times New Roman"/>
                <a:cs typeface="Times New Roman"/>
              </a:rPr>
              <a:t>&amp;</a:t>
            </a:r>
          </a:p>
          <a:p>
            <a:pPr algn="ctr"/>
            <a:r>
              <a:rPr lang="en-US" b="1" dirty="0" smtClean="0">
                <a:latin typeface="Times New Roman"/>
                <a:cs typeface="Times New Roman"/>
              </a:rPr>
              <a:t>CSIR-Indian Institute of Toxicology Research ,Lucknow, India</a:t>
            </a:r>
            <a:endParaRPr lang="en-US" dirty="0" smtClean="0">
              <a:latin typeface="Times New Roman"/>
              <a:cs typeface="Times New Roman"/>
            </a:endParaRPr>
          </a:p>
          <a:p>
            <a:pPr algn="ctr"/>
            <a:endParaRPr lang="en-US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6" name="AutoShape 2" descr="https://pbs.twimg.com/profile_images/633929310915596289/YtgqWPy-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9" name="Picture 7" descr="C:\Documents and Settings\HP\Desktop\maxresdefault.jpg"/>
          <p:cNvPicPr>
            <a:picLocks noChangeAspect="1" noChangeArrowheads="1"/>
          </p:cNvPicPr>
          <p:nvPr/>
        </p:nvPicPr>
        <p:blipFill>
          <a:blip r:embed="rId3" cstate="print"/>
          <a:srcRect t="5465" b="6491"/>
          <a:stretch>
            <a:fillRect/>
          </a:stretch>
        </p:blipFill>
        <p:spPr bwMode="auto">
          <a:xfrm>
            <a:off x="0" y="0"/>
            <a:ext cx="9144000" cy="41148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914400" y="4114800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“Superoxide mediated apoptosis in cell organelles by photosensitized 1,2;3,4-dibenzanthracene in HaCaT cells</a:t>
            </a:r>
            <a:r>
              <a:rPr lang="en-US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at ambient UV-B and natural sunlight</a:t>
            </a:r>
            <a:r>
              <a:rPr lang="en-IN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IN" sz="2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565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990600"/>
            <a:ext cx="8686800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Our solar system consists of 7% of  ultraviolet radiation (UV-R).</a:t>
            </a:r>
          </a:p>
          <a:p>
            <a:pPr algn="just">
              <a:buFont typeface="Wingdings" pitchFamily="2" charset="2"/>
              <a:buChar char="Ø"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UV radiation (200-400nm), has  been divided into UV-A(320-400nm), UV-B(290-320nm) and UV-C(200-290nm)  based on skin reactions .</a:t>
            </a:r>
          </a:p>
          <a:p>
            <a:pPr algn="just"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UV-B causes more damage to skin than UV-A because of higher damaging affect to skin DNA. UV-B radiation is the main cause of sunburn and skin cancer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it-IT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Tornaletti and Pfeifer, 1996).</a:t>
            </a:r>
          </a:p>
          <a:p>
            <a:pPr algn="just">
              <a:buFont typeface="Wingdings" pitchFamily="2" charset="2"/>
              <a:buChar char="Ø"/>
            </a:pPr>
            <a:endParaRPr lang="it-IT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UV-A is less powerful but it penetrates deeper in the skin. Regular exposure of UV-A causes  long term skin injury. It indirectly damage DNA by the ROS generation. While, UV-C is directly absorbed by ozone layer</a:t>
            </a:r>
            <a:r>
              <a:rPr lang="en-IN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(Solomon et.al., 2008).</a:t>
            </a:r>
          </a:p>
          <a:p>
            <a:pPr algn="just"/>
            <a:endParaRPr lang="en-IN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HaCaT is a spontaneously transformed aneuploid immortal keratinocyte cell line produced from adult human skin, which is widely used in research </a:t>
            </a:r>
            <a:r>
              <a:rPr lang="en-US" sz="2000" dirty="0" smtClean="0"/>
              <a:t>(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Boukamp et.al., 1988</a:t>
            </a:r>
            <a:r>
              <a:rPr lang="en-US" sz="2000" dirty="0" smtClean="0"/>
              <a:t>).</a:t>
            </a: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4200" y="228600"/>
            <a:ext cx="2188420" cy="584775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en-IN" sz="3200" b="1" i="1" dirty="0" smtClean="0">
                <a:latin typeface="Bell MT" pitchFamily="18" charset="0"/>
                <a:cs typeface="Times New Roman" pitchFamily="18" charset="0"/>
              </a:rPr>
              <a:t>I</a:t>
            </a:r>
            <a:r>
              <a:rPr lang="en-IN" sz="2800" b="1" i="1" dirty="0" smtClean="0">
                <a:latin typeface="Times New Roman" pitchFamily="18" charset="0"/>
                <a:cs typeface="Times New Roman" pitchFamily="18" charset="0"/>
              </a:rPr>
              <a:t>ntroduction</a:t>
            </a:r>
            <a:r>
              <a:rPr lang="en-IN" sz="3200" b="1" i="1" dirty="0" smtClean="0">
                <a:latin typeface="Bell MT" pitchFamily="18" charset="0"/>
                <a:cs typeface="Times New Roman" pitchFamily="18" charset="0"/>
              </a:rPr>
              <a:t> </a:t>
            </a:r>
            <a:endParaRPr lang="en-IN" sz="3200" i="1" dirty="0">
              <a:latin typeface="Bell MT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67322" y="6488668"/>
            <a:ext cx="976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0000FF"/>
                </a:solidFill>
              </a:rPr>
              <a:t>Contd</a:t>
            </a:r>
            <a:r>
              <a:rPr lang="en-US" b="1" dirty="0" smtClean="0">
                <a:solidFill>
                  <a:srgbClr val="0000FF"/>
                </a:solidFill>
              </a:rPr>
              <a:t>….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8434" name="AutoShape 2" descr="https://pbs.twimg.com/profile_images/633929310915596289/YtgqWPy-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7620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304800" y="198120"/>
            <a:ext cx="845820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PAHs  are formed during the incomplete burning of coal, oil, gas, wood, domestic / industrial waste, petroleum spillage, tobacco and charbroiled meat.  PAHs   enter in the environment by volcanoes, forest fire,  wood burning and automobiles exhaust.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People are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exposed to PAHs by breathing,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eating,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drinking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or skin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contact.   PAHs  absorb sunlight in the visible / UV regions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are sensitive to photochemical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reactions.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Delhi air  7.7 to 40.1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/m³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Agra soil  3.1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μg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g−1 to 28.5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μg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g−1.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Gomti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water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0.65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to 75.57 µg/l and sediment 24.9-601.6 µg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/ l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Air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limit 0.02–1.2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/m³  (rural) and 0.15–19.3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/m³ (urban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areas)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(Environ. Chem. </a:t>
            </a:r>
            <a:r>
              <a:rPr lang="en-US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Lett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2010).  </a:t>
            </a:r>
          </a:p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Occupational Safety and Health Administration (OSHA) has set a limit of 0.2 milligrams of PAHs per cubic meter of air (0.2 mg/m³). </a:t>
            </a:r>
          </a:p>
          <a:p>
            <a:pPr algn="just">
              <a:buFont typeface="Wingdings" pitchFamily="2" charset="2"/>
              <a:buChar char="Ø"/>
            </a:pPr>
            <a:endParaRPr lang="en-US" sz="20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Benzo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(a)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pyrene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caused lung and skin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cancers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laboratory animals. Extracts of various types of smoke containing PAHs caused lung tumors in laboratory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animals</a:t>
            </a:r>
            <a:r>
              <a:rPr lang="en-US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(Inter. J. of </a:t>
            </a:r>
            <a:r>
              <a:rPr lang="en-US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Epid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2009).</a:t>
            </a:r>
            <a:endParaRPr lang="en-US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8610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62000" y="76200"/>
            <a:ext cx="7315200" cy="1077218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UV-R:classes and percent transmittance in human skin</a:t>
            </a:r>
            <a:endParaRPr lang="en-US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144780"/>
            <a:ext cx="762000" cy="922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55600" y="152400"/>
            <a:ext cx="8712200" cy="6629400"/>
            <a:chOff x="355600" y="0"/>
            <a:chExt cx="8712200" cy="6629400"/>
          </a:xfrm>
        </p:grpSpPr>
        <p:pic>
          <p:nvPicPr>
            <p:cNvPr id="2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5600" y="990600"/>
              <a:ext cx="2540000" cy="289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" name="Picture 8" descr="http://www.zapworld.com/files/zap-news/zap-watch/image001(29)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14675" y="990600"/>
              <a:ext cx="2524125" cy="2895600"/>
            </a:xfrm>
            <a:prstGeom prst="rect">
              <a:avLst/>
            </a:prstGeom>
            <a:noFill/>
          </p:spPr>
        </p:pic>
        <p:pic>
          <p:nvPicPr>
            <p:cNvPr id="4" name="Picture 6" descr="http://zunia.org/uploads/pics/india_vehiclepollution48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43600" y="990600"/>
              <a:ext cx="2590800" cy="2895600"/>
            </a:xfrm>
            <a:prstGeom prst="rect">
              <a:avLst/>
            </a:prstGeom>
            <a:noFill/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1000" y="4114800"/>
              <a:ext cx="2514600" cy="213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114675" y="4114800"/>
              <a:ext cx="2514600" cy="213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Box 6"/>
            <p:cNvSpPr txBox="1"/>
            <p:nvPr/>
          </p:nvSpPr>
          <p:spPr>
            <a:xfrm>
              <a:off x="1066800" y="76200"/>
              <a:ext cx="6934200" cy="523220"/>
            </a:xfrm>
            <a:prstGeom prst="rect">
              <a:avLst/>
            </a:prstGeom>
            <a:solidFill>
              <a:srgbClr val="17A010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         </a:t>
              </a:r>
              <a:r>
                <a:rPr lang="en-US" sz="2800" b="1" i="1" dirty="0" smtClean="0">
                  <a:latin typeface="Times New Roman" pitchFamily="18" charset="0"/>
                  <a:cs typeface="Times New Roman" pitchFamily="18" charset="0"/>
                </a:rPr>
                <a:t>Various sources of PAHs contamination</a:t>
              </a:r>
              <a:endParaRPr lang="en-IN" sz="28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019800" y="4114800"/>
              <a:ext cx="2514600" cy="213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TextBox 8"/>
            <p:cNvSpPr txBox="1"/>
            <p:nvPr/>
          </p:nvSpPr>
          <p:spPr>
            <a:xfrm>
              <a:off x="1013524" y="3810000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Industry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33246" y="3810000"/>
              <a:ext cx="21531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Automobile exhaust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29095" y="3810000"/>
              <a:ext cx="15719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Service centre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00700" y="6183868"/>
              <a:ext cx="1056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Smoking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390198" y="6260068"/>
              <a:ext cx="19438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Charbroiled meat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00768" y="6260068"/>
              <a:ext cx="19181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Food preparation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6" name="Picture 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8382000" y="0"/>
              <a:ext cx="68580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04800" y="0"/>
            <a:ext cx="8839200" cy="6434554"/>
            <a:chOff x="304800" y="0"/>
            <a:chExt cx="8839200" cy="643455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800" y="457200"/>
              <a:ext cx="7315200" cy="403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" name="TextBox 3"/>
            <p:cNvSpPr txBox="1"/>
            <p:nvPr/>
          </p:nvSpPr>
          <p:spPr>
            <a:xfrm>
              <a:off x="5486400" y="6096000"/>
              <a:ext cx="3657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1" dirty="0" smtClean="0">
                  <a:latin typeface="Times New Roman" pitchFamily="18" charset="0"/>
                  <a:cs typeface="Times New Roman" pitchFamily="18" charset="0"/>
                </a:rPr>
                <a:t>Experimental Dermatology, 2010</a:t>
              </a:r>
              <a:endParaRPr lang="en-IN" sz="16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09600" y="457200"/>
              <a:ext cx="114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(a)</a:t>
              </a:r>
              <a:endParaRPr lang="en-IN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2526268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(c)</a:t>
              </a:r>
              <a:endParaRPr lang="en-IN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495800" y="468868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(b)</a:t>
              </a:r>
              <a:endParaRPr lang="en-IN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419600" y="2590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(d)</a:t>
              </a:r>
              <a:endParaRPr lang="en-IN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4800" y="4648200"/>
              <a:ext cx="86106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200" dirty="0" smtClean="0">
                  <a:latin typeface="Times New Roman" pitchFamily="18" charset="0"/>
                  <a:cs typeface="Times New Roman" pitchFamily="18" charset="0"/>
                </a:rPr>
                <a:t>PAHs contamination in tatoo inks. (a) Tatoo at the back of a subject (b) histology of skin shows penetration of black ink inside dermis (c) section of lymphnode where tatoo ink transported (d) TEM shows accumulation of black ink inside dermis.</a:t>
              </a:r>
              <a:endParaRPr lang="en-IN" sz="22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0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05800" y="0"/>
              <a:ext cx="762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4191000" cy="457200"/>
          </a:xfrm>
          <a:solidFill>
            <a:srgbClr val="00B050"/>
          </a:solidFill>
        </p:spPr>
        <p:txBody>
          <a:bodyPr>
            <a:noAutofit/>
          </a:bodyPr>
          <a:lstStyle/>
          <a:p>
            <a:pPr algn="l"/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How PAHs damage DNA?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419600" y="1752600"/>
            <a:ext cx="4038600" cy="5181600"/>
          </a:xfrm>
        </p:spPr>
        <p:txBody>
          <a:bodyPr/>
          <a:lstStyle/>
          <a:p>
            <a:pPr>
              <a:buFontTx/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en-US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DNA’s </a:t>
            </a:r>
            <a:r>
              <a:rPr lang="en-US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structure basically has </a:t>
            </a:r>
            <a:r>
              <a:rPr lang="en-US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 bunch </a:t>
            </a:r>
            <a:r>
              <a:rPr lang="en-US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of flat molecules stacked on top of each other – and </a:t>
            </a:r>
            <a:r>
              <a:rPr lang="en-US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PAHs </a:t>
            </a:r>
            <a:r>
              <a:rPr lang="en-US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are also flat.</a:t>
            </a:r>
          </a:p>
          <a:p>
            <a:pPr>
              <a:buFontTx/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PAHs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can intercalate between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base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pairs in DNA</a:t>
            </a:r>
          </a:p>
          <a:p>
            <a:pPr>
              <a:buFontTx/>
              <a:buNone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dna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" y="2895600"/>
            <a:ext cx="4038600" cy="2720975"/>
          </a:xfrm>
          <a:noFill/>
          <a:ln/>
        </p:spPr>
      </p:pic>
      <p:sp>
        <p:nvSpPr>
          <p:cNvPr id="5" name="TextBox 4"/>
          <p:cNvSpPr txBox="1"/>
          <p:nvPr/>
        </p:nvSpPr>
        <p:spPr>
          <a:xfrm>
            <a:off x="4495800" y="5449669"/>
            <a:ext cx="4076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Ref: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http://www.atsdr.cdc.gov/tfacts69.html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0800000">
            <a:off x="3810000" y="4343400"/>
            <a:ext cx="990600" cy="304800"/>
          </a:xfrm>
          <a:prstGeom prst="straightConnector1">
            <a:avLst/>
          </a:prstGeom>
          <a:ln w="38100">
            <a:solidFill>
              <a:srgbClr val="0000FF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0" y="685800"/>
            <a:ext cx="8610600" cy="236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Once between the base pairs, PAHs can react with the bases or with the phosphate backbone of  DNA.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In a nutshell, the PAHs bound to DNA can lead to either the breaking of the DNA backbone or to mutations during transcription.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/>
          <p:cNvSpPr txBox="1"/>
          <p:nvPr/>
        </p:nvSpPr>
        <p:spPr>
          <a:xfrm>
            <a:off x="990600" y="76200"/>
            <a:ext cx="7162800" cy="523220"/>
          </a:xfrm>
          <a:prstGeom prst="rect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Photochemical Study ( UV-A and UV-B )</a:t>
            </a:r>
            <a:endParaRPr lang="en-IN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61"/>
          <p:cNvGrpSpPr/>
          <p:nvPr/>
        </p:nvGrpSpPr>
        <p:grpSpPr>
          <a:xfrm>
            <a:off x="-228600" y="609600"/>
            <a:ext cx="9448800" cy="6160532"/>
            <a:chOff x="-304800" y="304800"/>
            <a:chExt cx="9448800" cy="6160532"/>
          </a:xfrm>
        </p:grpSpPr>
        <p:sp>
          <p:nvSpPr>
            <p:cNvPr id="5" name="Text Box 6"/>
            <p:cNvSpPr txBox="1">
              <a:spLocks noChangeArrowheads="1"/>
            </p:cNvSpPr>
            <p:nvPr/>
          </p:nvSpPr>
          <p:spPr bwMode="auto">
            <a:xfrm>
              <a:off x="3733800" y="533400"/>
              <a:ext cx="32004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1" dirty="0" smtClean="0">
                  <a:latin typeface="Arial" charset="0"/>
                  <a:cs typeface="Arial" charset="0"/>
                </a:rPr>
                <a:t>UV </a:t>
              </a:r>
              <a:r>
                <a:rPr lang="en-US" sz="1200" b="1" dirty="0">
                  <a:latin typeface="Arial" charset="0"/>
                  <a:cs typeface="Arial" charset="0"/>
                </a:rPr>
                <a:t>Radiation </a:t>
              </a:r>
              <a:r>
                <a:rPr lang="en-US" sz="1200" b="1" dirty="0" smtClean="0">
                  <a:latin typeface="Arial" charset="0"/>
                  <a:cs typeface="Arial" charset="0"/>
                </a:rPr>
                <a:t>or sunlight</a:t>
              </a:r>
              <a:endParaRPr lang="en-US" sz="1200" b="1" dirty="0">
                <a:latin typeface="Arial" charset="0"/>
                <a:cs typeface="Arial" charset="0"/>
              </a:endParaRPr>
            </a:p>
          </p:txBody>
        </p:sp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2057400" y="676275"/>
              <a:ext cx="46482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Excited state chemical (triplet state)</a:t>
              </a: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3276600" y="5410200"/>
              <a:ext cx="1828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Molecular Change</a:t>
              </a:r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609600" y="1752600"/>
              <a:ext cx="0" cy="292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1524000" y="17526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>
              <a:off x="4038600" y="17526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5562600" y="1752600"/>
              <a:ext cx="0" cy="292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-85725" y="1998663"/>
              <a:ext cx="144780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Energy Transfer to O</a:t>
              </a:r>
              <a:r>
                <a:rPr lang="en-US" sz="1400" baseline="-250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15" name="Text Box 17"/>
            <p:cNvSpPr txBox="1">
              <a:spLocks noChangeArrowheads="1"/>
            </p:cNvSpPr>
            <p:nvPr/>
          </p:nvSpPr>
          <p:spPr bwMode="auto">
            <a:xfrm>
              <a:off x="3186113" y="2530475"/>
              <a:ext cx="1828800" cy="730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Binding to </a:t>
              </a:r>
              <a:r>
                <a:rPr lang="en-US" sz="1400" dirty="0" err="1">
                  <a:solidFill>
                    <a:srgbClr val="0000FF"/>
                  </a:solidFill>
                  <a:latin typeface="Arial" charset="0"/>
                  <a:cs typeface="Arial" charset="0"/>
                </a:rPr>
                <a:t>biomolecules</a:t>
              </a: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 such as DNA </a:t>
              </a:r>
            </a:p>
          </p:txBody>
        </p:sp>
        <p:sp>
          <p:nvSpPr>
            <p:cNvPr id="16" name="Text Box 18"/>
            <p:cNvSpPr txBox="1">
              <a:spLocks noChangeArrowheads="1"/>
            </p:cNvSpPr>
            <p:nvPr/>
          </p:nvSpPr>
          <p:spPr bwMode="auto">
            <a:xfrm>
              <a:off x="4926013" y="3094038"/>
              <a:ext cx="1550987" cy="730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Formation of toxic photoproduct</a:t>
              </a:r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0" y="3276600"/>
              <a:ext cx="96678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aseline="30000">
                  <a:solidFill>
                    <a:srgbClr val="0000FF"/>
                  </a:solidFill>
                  <a:latin typeface="Arial" charset="0"/>
                  <a:cs typeface="Arial" charset="0"/>
                </a:rPr>
                <a:t>1</a:t>
              </a:r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O</a:t>
              </a:r>
              <a:r>
                <a:rPr lang="en-US" sz="1400" baseline="-25000">
                  <a:solidFill>
                    <a:srgbClr val="0000FF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19" name="Text Box 21"/>
            <p:cNvSpPr txBox="1">
              <a:spLocks noChangeArrowheads="1"/>
            </p:cNvSpPr>
            <p:nvPr/>
          </p:nvSpPr>
          <p:spPr bwMode="auto">
            <a:xfrm>
              <a:off x="-304800" y="5294313"/>
              <a:ext cx="3028950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Oxidation of biomolecules 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(lipid or protein or DNA)</a:t>
              </a:r>
            </a:p>
          </p:txBody>
        </p:sp>
        <p:sp>
          <p:nvSpPr>
            <p:cNvPr id="20" name="Line 22"/>
            <p:cNvSpPr>
              <a:spLocks noChangeShapeType="1"/>
            </p:cNvSpPr>
            <p:nvPr/>
          </p:nvSpPr>
          <p:spPr bwMode="auto">
            <a:xfrm>
              <a:off x="533400" y="2703513"/>
              <a:ext cx="0" cy="573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 Box 24"/>
            <p:cNvSpPr txBox="1">
              <a:spLocks noChangeArrowheads="1"/>
            </p:cNvSpPr>
            <p:nvPr/>
          </p:nvSpPr>
          <p:spPr bwMode="auto">
            <a:xfrm>
              <a:off x="381000" y="4348163"/>
              <a:ext cx="2235200" cy="450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O</a:t>
              </a:r>
              <a:r>
                <a:rPr lang="en-US" sz="1400" baseline="-250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2</a:t>
              </a: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.-, H</a:t>
              </a:r>
              <a:r>
                <a:rPr lang="en-US" sz="1400" baseline="-250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2</a:t>
              </a: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O</a:t>
              </a:r>
              <a:r>
                <a:rPr lang="en-US" sz="1400" baseline="-250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2</a:t>
              </a: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 &amp; </a:t>
              </a:r>
              <a:r>
                <a:rPr lang="en-US" sz="2000" b="1" baseline="300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.</a:t>
              </a: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OH</a:t>
              </a:r>
            </a:p>
            <a:p>
              <a:pPr algn="ctr">
                <a:spcBef>
                  <a:spcPct val="50000"/>
                </a:spcBef>
              </a:pPr>
              <a:endParaRPr lang="en-US" sz="900" dirty="0">
                <a:solidFill>
                  <a:srgbClr val="0000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" name="Line 26"/>
            <p:cNvSpPr>
              <a:spLocks noChangeShapeType="1"/>
            </p:cNvSpPr>
            <p:nvPr/>
          </p:nvSpPr>
          <p:spPr bwMode="auto">
            <a:xfrm>
              <a:off x="2286000" y="55626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 Box 27"/>
            <p:cNvSpPr txBox="1">
              <a:spLocks noChangeArrowheads="1"/>
            </p:cNvSpPr>
            <p:nvPr/>
          </p:nvSpPr>
          <p:spPr bwMode="auto">
            <a:xfrm>
              <a:off x="2724150" y="4191000"/>
              <a:ext cx="1338263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Oxidation of </a:t>
              </a:r>
              <a:r>
                <a:rPr lang="en-US" sz="1400" dirty="0" err="1">
                  <a:solidFill>
                    <a:srgbClr val="0000FF"/>
                  </a:solidFill>
                  <a:latin typeface="Arial" charset="0"/>
                  <a:cs typeface="Arial" charset="0"/>
                </a:rPr>
                <a:t>biomolecules</a:t>
              </a:r>
              <a:endParaRPr lang="en-US" sz="1400" dirty="0">
                <a:solidFill>
                  <a:srgbClr val="0000FF"/>
                </a:solidFill>
                <a:latin typeface="Arial" charset="0"/>
                <a:cs typeface="Arial" charset="0"/>
              </a:endParaRPr>
            </a:p>
          </p:txBody>
        </p:sp>
        <p:pic>
          <p:nvPicPr>
            <p:cNvPr id="26" name="Picture 30" descr="http://www.oup.co.uk/images/oxed/children/yoes/nature/animalcell.jpg"/>
            <p:cNvPicPr>
              <a:picLocks noChangeAspect="1" noChangeArrowheads="1"/>
            </p:cNvPicPr>
            <p:nvPr/>
          </p:nvPicPr>
          <p:blipFill>
            <a:blip r:embed="rId2" r:link="rId3" cstate="print"/>
            <a:srcRect/>
            <a:stretch>
              <a:fillRect/>
            </a:stretch>
          </p:blipFill>
          <p:spPr bwMode="auto">
            <a:xfrm>
              <a:off x="4981575" y="4467225"/>
              <a:ext cx="2428875" cy="1350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Text Box 31"/>
            <p:cNvSpPr txBox="1">
              <a:spLocks noChangeArrowheads="1"/>
            </p:cNvSpPr>
            <p:nvPr/>
          </p:nvSpPr>
          <p:spPr bwMode="auto">
            <a:xfrm>
              <a:off x="5334000" y="5791200"/>
              <a:ext cx="16002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Cell Damage</a:t>
              </a:r>
            </a:p>
          </p:txBody>
        </p:sp>
        <p:sp>
          <p:nvSpPr>
            <p:cNvPr id="28" name="Line 32"/>
            <p:cNvSpPr>
              <a:spLocks noChangeShapeType="1"/>
            </p:cNvSpPr>
            <p:nvPr/>
          </p:nvSpPr>
          <p:spPr bwMode="auto">
            <a:xfrm>
              <a:off x="2362200" y="1219200"/>
              <a:ext cx="525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33"/>
            <p:cNvSpPr>
              <a:spLocks noChangeShapeType="1"/>
            </p:cNvSpPr>
            <p:nvPr/>
          </p:nvSpPr>
          <p:spPr bwMode="auto">
            <a:xfrm>
              <a:off x="4267200" y="990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34"/>
            <p:cNvSpPr>
              <a:spLocks noChangeShapeType="1"/>
            </p:cNvSpPr>
            <p:nvPr/>
          </p:nvSpPr>
          <p:spPr bwMode="auto">
            <a:xfrm>
              <a:off x="2362200" y="1206500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35"/>
            <p:cNvSpPr>
              <a:spLocks noChangeShapeType="1"/>
            </p:cNvSpPr>
            <p:nvPr/>
          </p:nvSpPr>
          <p:spPr bwMode="auto">
            <a:xfrm>
              <a:off x="7620000" y="1219200"/>
              <a:ext cx="0" cy="495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36"/>
            <p:cNvSpPr>
              <a:spLocks noChangeShapeType="1"/>
            </p:cNvSpPr>
            <p:nvPr/>
          </p:nvSpPr>
          <p:spPr bwMode="auto">
            <a:xfrm>
              <a:off x="609600" y="1752600"/>
              <a:ext cx="495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 Box 38"/>
            <p:cNvSpPr txBox="1">
              <a:spLocks noChangeArrowheads="1"/>
            </p:cNvSpPr>
            <p:nvPr/>
          </p:nvSpPr>
          <p:spPr bwMode="auto">
            <a:xfrm>
              <a:off x="762000" y="1295400"/>
              <a:ext cx="1447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Phototoxic</a:t>
              </a:r>
            </a:p>
          </p:txBody>
        </p:sp>
        <p:sp>
          <p:nvSpPr>
            <p:cNvPr id="36" name="Line 40"/>
            <p:cNvSpPr>
              <a:spLocks noChangeShapeType="1"/>
            </p:cNvSpPr>
            <p:nvPr/>
          </p:nvSpPr>
          <p:spPr bwMode="auto">
            <a:xfrm>
              <a:off x="2286000" y="4419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 Box 41"/>
            <p:cNvSpPr txBox="1">
              <a:spLocks noChangeArrowheads="1"/>
            </p:cNvSpPr>
            <p:nvPr/>
          </p:nvSpPr>
          <p:spPr bwMode="auto">
            <a:xfrm>
              <a:off x="152400" y="3657600"/>
              <a:ext cx="1295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rgbClr val="FF0000"/>
                  </a:solidFill>
                  <a:latin typeface="Arial" charset="0"/>
                  <a:cs typeface="Arial" charset="0"/>
                </a:rPr>
                <a:t>TYPE II</a:t>
              </a:r>
            </a:p>
          </p:txBody>
        </p:sp>
        <p:sp>
          <p:nvSpPr>
            <p:cNvPr id="38" name="Text Box 42"/>
            <p:cNvSpPr txBox="1">
              <a:spLocks noChangeArrowheads="1"/>
            </p:cNvSpPr>
            <p:nvPr/>
          </p:nvSpPr>
          <p:spPr bwMode="auto">
            <a:xfrm>
              <a:off x="1219200" y="4662488"/>
              <a:ext cx="129540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rgbClr val="FF0000"/>
                  </a:solidFill>
                  <a:latin typeface="Arial" charset="0"/>
                  <a:cs typeface="Arial" charset="0"/>
                </a:rPr>
                <a:t>TYPE I</a:t>
              </a:r>
            </a:p>
          </p:txBody>
        </p:sp>
        <p:sp>
          <p:nvSpPr>
            <p:cNvPr id="39" name="Text Box 43"/>
            <p:cNvSpPr txBox="1">
              <a:spLocks noChangeArrowheads="1"/>
            </p:cNvSpPr>
            <p:nvPr/>
          </p:nvSpPr>
          <p:spPr bwMode="auto">
            <a:xfrm>
              <a:off x="3505200" y="304800"/>
              <a:ext cx="2286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>
                  <a:solidFill>
                    <a:srgbClr val="0000FF"/>
                  </a:solidFill>
                  <a:latin typeface="Arial" charset="0"/>
                  <a:cs typeface="Arial" charset="0"/>
                </a:rPr>
                <a:t>   </a:t>
              </a:r>
              <a:r>
                <a:rPr lang="en-US" sz="1800" b="1" dirty="0" smtClean="0">
                  <a:solidFill>
                    <a:srgbClr val="0000FF"/>
                  </a:solidFill>
                  <a:latin typeface="Arial" charset="0"/>
                  <a:cs typeface="Arial" charset="0"/>
                </a:rPr>
                <a:t>Chemical </a:t>
              </a:r>
              <a:r>
                <a:rPr lang="en-US" sz="1800" b="1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(PAHs)</a:t>
              </a:r>
              <a:endParaRPr lang="en-US" sz="1800" b="1" dirty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0" name="Text Box 44"/>
            <p:cNvSpPr txBox="1">
              <a:spLocks noChangeArrowheads="1"/>
            </p:cNvSpPr>
            <p:nvPr/>
          </p:nvSpPr>
          <p:spPr bwMode="auto">
            <a:xfrm>
              <a:off x="4897438" y="2133600"/>
              <a:ext cx="1655762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Fragmentation or ionization </a:t>
              </a:r>
            </a:p>
          </p:txBody>
        </p:sp>
        <p:sp>
          <p:nvSpPr>
            <p:cNvPr id="41" name="Line 45"/>
            <p:cNvSpPr>
              <a:spLocks noChangeShapeType="1"/>
            </p:cNvSpPr>
            <p:nvPr/>
          </p:nvSpPr>
          <p:spPr bwMode="auto">
            <a:xfrm>
              <a:off x="5572125" y="25908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46"/>
            <p:cNvSpPr>
              <a:spLocks noChangeShapeType="1"/>
            </p:cNvSpPr>
            <p:nvPr/>
          </p:nvSpPr>
          <p:spPr bwMode="auto">
            <a:xfrm>
              <a:off x="457200" y="3962400"/>
              <a:ext cx="0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Line 48"/>
            <p:cNvSpPr>
              <a:spLocks noChangeShapeType="1"/>
            </p:cNvSpPr>
            <p:nvPr/>
          </p:nvSpPr>
          <p:spPr bwMode="auto">
            <a:xfrm>
              <a:off x="3581400" y="47244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49"/>
            <p:cNvSpPr>
              <a:spLocks noChangeShapeType="1"/>
            </p:cNvSpPr>
            <p:nvPr/>
          </p:nvSpPr>
          <p:spPr bwMode="auto">
            <a:xfrm>
              <a:off x="4114800" y="3276600"/>
              <a:ext cx="0" cy="2057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Line 52"/>
            <p:cNvSpPr>
              <a:spLocks noChangeShapeType="1"/>
            </p:cNvSpPr>
            <p:nvPr/>
          </p:nvSpPr>
          <p:spPr bwMode="auto">
            <a:xfrm>
              <a:off x="4867275" y="55626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 Box 15"/>
            <p:cNvSpPr txBox="1">
              <a:spLocks noChangeArrowheads="1"/>
            </p:cNvSpPr>
            <p:nvPr/>
          </p:nvSpPr>
          <p:spPr bwMode="auto">
            <a:xfrm>
              <a:off x="914400" y="2667000"/>
              <a:ext cx="14478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dirty="0" smtClean="0">
                  <a:solidFill>
                    <a:srgbClr val="0000FF"/>
                  </a:solidFill>
                  <a:latin typeface="Arial" charset="0"/>
                  <a:cs typeface="Arial" charset="0"/>
                </a:rPr>
                <a:t>Electron </a:t>
              </a: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Transfer to O</a:t>
              </a:r>
              <a:r>
                <a:rPr lang="en-US" sz="1400" baseline="-250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 rot="5400000">
              <a:off x="1067594" y="3733006"/>
              <a:ext cx="9144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6477000" y="1752600"/>
              <a:ext cx="2514600" cy="64633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Absorption spectra &amp; photodegradation study</a:t>
              </a:r>
              <a:endParaRPr lang="en-I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0" name="Line 33"/>
            <p:cNvSpPr>
              <a:spLocks noChangeShapeType="1"/>
            </p:cNvSpPr>
            <p:nvPr/>
          </p:nvSpPr>
          <p:spPr bwMode="auto">
            <a:xfrm>
              <a:off x="4267200" y="609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225030" y="6096000"/>
              <a:ext cx="918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 smtClean="0">
                  <a:solidFill>
                    <a:srgbClr val="FF0000"/>
                  </a:solidFill>
                </a:rPr>
                <a:t>Contd</a:t>
              </a:r>
              <a:r>
                <a:rPr lang="en-US" b="1" i="1" dirty="0" smtClean="0">
                  <a:solidFill>
                    <a:srgbClr val="FF0000"/>
                  </a:solidFill>
                </a:rPr>
                <a:t>…</a:t>
              </a:r>
              <a:endParaRPr lang="en-US" b="1" i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4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58200" y="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92188" y="86380"/>
            <a:ext cx="8823212" cy="6314420"/>
            <a:chOff x="92188" y="86380"/>
            <a:chExt cx="8823212" cy="6314420"/>
          </a:xfrm>
        </p:grpSpPr>
        <p:grpSp>
          <p:nvGrpSpPr>
            <p:cNvPr id="10" name="Group 9"/>
            <p:cNvGrpSpPr/>
            <p:nvPr/>
          </p:nvGrpSpPr>
          <p:grpSpPr>
            <a:xfrm>
              <a:off x="92188" y="1114388"/>
              <a:ext cx="8823212" cy="5286412"/>
              <a:chOff x="0" y="214290"/>
              <a:chExt cx="8823212" cy="5286412"/>
            </a:xfrm>
          </p:grpSpPr>
          <p:pic>
            <p:nvPicPr>
              <p:cNvPr id="2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0" y="214290"/>
                <a:ext cx="4643438" cy="30018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8487" t="3409" r="3465" b="6249"/>
              <a:stretch>
                <a:fillRect/>
              </a:stretch>
            </p:blipFill>
            <p:spPr bwMode="auto">
              <a:xfrm>
                <a:off x="4572000" y="2786058"/>
                <a:ext cx="4251212" cy="27146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8136" t="3409" r="4406" b="7954"/>
              <a:stretch>
                <a:fillRect/>
              </a:stretch>
            </p:blipFill>
            <p:spPr bwMode="auto">
              <a:xfrm>
                <a:off x="4214810" y="214290"/>
                <a:ext cx="4607751" cy="27860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5" name="Picture 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8849" t="4637" r="3898" b="7661"/>
              <a:stretch>
                <a:fillRect/>
              </a:stretch>
            </p:blipFill>
            <p:spPr bwMode="auto">
              <a:xfrm>
                <a:off x="214282" y="3071810"/>
                <a:ext cx="4350666" cy="23498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1584212" y="1428736"/>
                <a:ext cx="8643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6286512" y="4071942"/>
                <a:ext cx="8386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1- 6 hr</a:t>
                </a:r>
                <a:endParaRPr lang="en-US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000760" y="1500174"/>
                <a:ext cx="8345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1-3 hr </a:t>
                </a:r>
                <a:endParaRPr lang="en-US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857356" y="4071942"/>
                <a:ext cx="7809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1-4 hr</a:t>
                </a:r>
                <a:endParaRPr lang="en-US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12" name="Picture 2" descr="http://www.chemexper.com/moleculeDepictor/MoleculeDepictor;jsessionid=18922A56BAD1ED2F66336D7D86CC587F?url=%2Fcheminfo%2Fservlet%2Forg.dbcreator.MainServlet;jsessionid=18922A56BAD1ED2F66336D7D86CC587F%3Faction%3DSendFieldFromRecordAction%26tableName%3Dmol%26fieldName%3Dvalue%26uniqueIDValue%3D3000744&amp;&amp;suppressChiralText=false&amp;maxWidth=250&amp;maxHeight=170&amp;format=png&amp;color=true&amp;bondWidth=1.1&amp;boldText=true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86000" y="927756"/>
              <a:ext cx="1584176" cy="1967844"/>
            </a:xfrm>
            <a:prstGeom prst="rect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3124200" y="1371600"/>
              <a:ext cx="13067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Mol wt-278</a:t>
              </a:r>
              <a:endPara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990600" y="1295400"/>
              <a:ext cx="381000" cy="457200"/>
            </a:xfrm>
            <a:prstGeom prst="ellipse">
              <a:avLst/>
            </a:prstGeom>
            <a:noFill/>
            <a:ln>
              <a:solidFill>
                <a:srgbClr val="7030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1000" y="8382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270430" y="7620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44654" y="35814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(c)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419600" y="35930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(d)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05000" y="2895600"/>
              <a:ext cx="25912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1,2;3,4 Dibenzanthracene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667000" y="86380"/>
              <a:ext cx="3982180" cy="523220"/>
            </a:xfrm>
            <a:prstGeom prst="rect">
              <a:avLst/>
            </a:prstGeom>
            <a:solidFill>
              <a:srgbClr val="17A010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latin typeface="Times New Roman" pitchFamily="18" charset="0"/>
                  <a:cs typeface="Times New Roman" pitchFamily="18" charset="0"/>
                </a:rPr>
                <a:t>Photodegradation spectra</a:t>
              </a:r>
              <a:endParaRPr lang="en-US" sz="28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4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05800" y="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152400" y="524021"/>
            <a:ext cx="8686800" cy="6257779"/>
            <a:chOff x="228600" y="152400"/>
            <a:chExt cx="8686800" cy="6478588"/>
          </a:xfrm>
        </p:grpSpPr>
        <p:grpSp>
          <p:nvGrpSpPr>
            <p:cNvPr id="27" name="Group 26"/>
            <p:cNvGrpSpPr/>
            <p:nvPr/>
          </p:nvGrpSpPr>
          <p:grpSpPr>
            <a:xfrm>
              <a:off x="228600" y="152400"/>
              <a:ext cx="8686800" cy="6478588"/>
              <a:chOff x="0" y="0"/>
              <a:chExt cx="8686800" cy="6478588"/>
            </a:xfrm>
          </p:grpSpPr>
          <p:pic>
            <p:nvPicPr>
              <p:cNvPr id="5122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-8000" contrast="14000"/>
              </a:blip>
              <a:srcRect/>
              <a:stretch>
                <a:fillRect/>
              </a:stretch>
            </p:blipFill>
            <p:spPr bwMode="auto">
              <a:xfrm>
                <a:off x="304800" y="228600"/>
                <a:ext cx="8001000" cy="29906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" name="TextBox 2"/>
              <p:cNvSpPr txBox="1"/>
              <p:nvPr/>
            </p:nvSpPr>
            <p:spPr>
              <a:xfrm>
                <a:off x="997894" y="381000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990600" y="1066800"/>
                <a:ext cx="4507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1Hr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990600" y="1752600"/>
                <a:ext cx="4507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4Hr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990600" y="2362200"/>
                <a:ext cx="4507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6Hr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>
                <a:off x="5181600" y="381000"/>
                <a:ext cx="762000" cy="304800"/>
              </a:xfrm>
              <a:prstGeom prst="straightConnector1">
                <a:avLst/>
              </a:prstGeom>
              <a:ln w="25400">
                <a:solidFill>
                  <a:srgbClr val="7030A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124" name="Picture 4" descr="http://www.chemicalbook.com/CAS/GIF/215-58-7.gif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-8000" contrast="14000"/>
              </a:blip>
              <a:srcRect/>
              <a:stretch>
                <a:fillRect/>
              </a:stretch>
            </p:blipFill>
            <p:spPr bwMode="auto">
              <a:xfrm>
                <a:off x="4419600" y="0"/>
                <a:ext cx="876300" cy="727895"/>
              </a:xfrm>
              <a:prstGeom prst="rect">
                <a:avLst/>
              </a:prstGeom>
              <a:noFill/>
            </p:spPr>
          </p:pic>
          <p:grpSp>
            <p:nvGrpSpPr>
              <p:cNvPr id="12" name="Group 11"/>
              <p:cNvGrpSpPr/>
              <p:nvPr/>
            </p:nvGrpSpPr>
            <p:grpSpPr>
              <a:xfrm>
                <a:off x="6019800" y="2418207"/>
                <a:ext cx="838200" cy="429855"/>
                <a:chOff x="6172200" y="4988814"/>
                <a:chExt cx="914400" cy="859710"/>
              </a:xfrm>
            </p:grpSpPr>
            <p:pic>
              <p:nvPicPr>
                <p:cNvPr id="5126" name="Picture 6" descr="http://www.sigmaaldrich.com/content/dam/sigma-aldrich/structure3/052/mfcd00001262.eps/_jcr_content/renditions/mfcd00001262-medium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lum bright="-8000" contrast="14000"/>
                </a:blip>
                <a:srcRect/>
                <a:stretch>
                  <a:fillRect/>
                </a:stretch>
              </p:blipFill>
              <p:spPr bwMode="auto">
                <a:xfrm>
                  <a:off x="6172200" y="5162723"/>
                  <a:ext cx="914400" cy="685801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13" name="Straight Arrow Connector 12"/>
                <p:cNvCxnSpPr/>
                <p:nvPr/>
              </p:nvCxnSpPr>
              <p:spPr>
                <a:xfrm rot="16200000" flipH="1">
                  <a:off x="6477000" y="5065014"/>
                  <a:ext cx="228600" cy="76200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TextBox 10"/>
              <p:cNvSpPr txBox="1"/>
              <p:nvPr/>
            </p:nvSpPr>
            <p:spPr>
              <a:xfrm rot="16200000">
                <a:off x="-803842" y="3089842"/>
                <a:ext cx="19462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Relative Abundance</a:t>
                </a:r>
                <a:endParaRPr lang="en-US" sz="16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-8000" contrast="14000"/>
              </a:blip>
              <a:srcRect/>
              <a:stretch>
                <a:fillRect/>
              </a:stretch>
            </p:blipFill>
            <p:spPr bwMode="auto">
              <a:xfrm>
                <a:off x="457200" y="3200400"/>
                <a:ext cx="7900987" cy="31156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6" name="Straight Connector 15"/>
              <p:cNvCxnSpPr/>
              <p:nvPr/>
            </p:nvCxnSpPr>
            <p:spPr>
              <a:xfrm rot="5400000">
                <a:off x="-2551906" y="3467100"/>
                <a:ext cx="6019006" cy="794"/>
              </a:xfrm>
              <a:prstGeom prst="line">
                <a:avLst/>
              </a:prstGeom>
              <a:ln w="3175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457200" y="6477000"/>
                <a:ext cx="8229600" cy="1588"/>
              </a:xfrm>
              <a:prstGeom prst="line">
                <a:avLst/>
              </a:prstGeom>
              <a:ln w="3175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990600" y="3352800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990600" y="4066401"/>
                <a:ext cx="4507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1Hr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990600" y="4800600"/>
                <a:ext cx="4507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4Hr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066800" y="5590401"/>
                <a:ext cx="4507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6Hr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2743200" y="635443"/>
              <a:ext cx="2162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1,2:3,4- dibenzanthracene</a:t>
              </a:r>
              <a:endParaRPr lang="en-US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52400" y="76200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(a)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5630" y="434340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(b)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690786" y="71735"/>
            <a:ext cx="3252814" cy="461665"/>
          </a:xfrm>
          <a:prstGeom prst="rect">
            <a:avLst/>
          </a:prstGeom>
          <a:solidFill>
            <a:srgbClr val="17A010"/>
          </a:solidFill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Photoproduct formation</a:t>
            </a: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05800" y="7620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0" y="76200"/>
            <a:ext cx="9144000" cy="6781800"/>
            <a:chOff x="0" y="76200"/>
            <a:chExt cx="9144000" cy="6781800"/>
          </a:xfrm>
        </p:grpSpPr>
        <p:grpSp>
          <p:nvGrpSpPr>
            <p:cNvPr id="45" name="Group 44"/>
            <p:cNvGrpSpPr/>
            <p:nvPr/>
          </p:nvGrpSpPr>
          <p:grpSpPr>
            <a:xfrm>
              <a:off x="161646" y="76200"/>
              <a:ext cx="8982354" cy="5257800"/>
              <a:chOff x="76200" y="113732"/>
              <a:chExt cx="8982354" cy="5257800"/>
            </a:xfrm>
          </p:grpSpPr>
          <p:grpSp>
            <p:nvGrpSpPr>
              <p:cNvPr id="7" name="Group 19"/>
              <p:cNvGrpSpPr/>
              <p:nvPr/>
            </p:nvGrpSpPr>
            <p:grpSpPr>
              <a:xfrm>
                <a:off x="152400" y="2171132"/>
                <a:ext cx="4638954" cy="1752600"/>
                <a:chOff x="304800" y="2171132"/>
                <a:chExt cx="4638954" cy="1752600"/>
              </a:xfrm>
            </p:grpSpPr>
            <p:graphicFrame>
              <p:nvGraphicFramePr>
                <p:cNvPr id="2" name="Chart 1"/>
                <p:cNvGraphicFramePr/>
                <p:nvPr/>
              </p:nvGraphicFramePr>
              <p:xfrm>
                <a:off x="447954" y="2171132"/>
                <a:ext cx="4495800" cy="17526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  <p:sp>
              <p:nvSpPr>
                <p:cNvPr id="3" name="TextBox 2"/>
                <p:cNvSpPr txBox="1"/>
                <p:nvPr/>
              </p:nvSpPr>
              <p:spPr>
                <a:xfrm>
                  <a:off x="4181754" y="2856932"/>
                  <a:ext cx="3529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 *</a:t>
                  </a:r>
                  <a:endParaRPr lang="en-US" dirty="0"/>
                </a:p>
              </p:txBody>
            </p:sp>
            <p:sp>
              <p:nvSpPr>
                <p:cNvPr id="4" name="TextBox 3"/>
                <p:cNvSpPr txBox="1"/>
                <p:nvPr/>
              </p:nvSpPr>
              <p:spPr>
                <a:xfrm>
                  <a:off x="2200554" y="2399732"/>
                  <a:ext cx="381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 *</a:t>
                  </a:r>
                  <a:endParaRPr lang="en-US" dirty="0"/>
                </a:p>
              </p:txBody>
            </p:sp>
            <p:sp>
              <p:nvSpPr>
                <p:cNvPr id="5" name="TextBox 4"/>
                <p:cNvSpPr txBox="1"/>
                <p:nvPr/>
              </p:nvSpPr>
              <p:spPr>
                <a:xfrm>
                  <a:off x="304800" y="2323532"/>
                  <a:ext cx="400110" cy="1151149"/>
                </a:xfrm>
                <a:prstGeom prst="rect">
                  <a:avLst/>
                </a:prstGeom>
                <a:noFill/>
              </p:spPr>
              <p:txBody>
                <a:bodyPr vert="vert270" wrap="none" rtlCol="0">
                  <a:spAutoFit/>
                </a:bodyPr>
                <a:lstStyle/>
                <a:p>
                  <a:r>
                    <a:rPr lang="el-GR" sz="1400" b="1" dirty="0" smtClean="0">
                      <a:latin typeface="Times New Roman"/>
                      <a:cs typeface="Times New Roman"/>
                    </a:rPr>
                    <a:t>Δ</a:t>
                  </a:r>
                  <a:r>
                    <a:rPr lang="en-US" sz="1400" b="1" dirty="0" smtClean="0">
                      <a:latin typeface="Times New Roman"/>
                      <a:cs typeface="Times New Roman"/>
                    </a:rPr>
                    <a:t>  A at 260nm</a:t>
                  </a:r>
                  <a:endParaRPr lang="en-US" sz="1400" b="1" dirty="0"/>
                </a:p>
              </p:txBody>
            </p:sp>
          </p:grpSp>
          <p:grpSp>
            <p:nvGrpSpPr>
              <p:cNvPr id="8" name="Group 18"/>
              <p:cNvGrpSpPr/>
              <p:nvPr/>
            </p:nvGrpSpPr>
            <p:grpSpPr>
              <a:xfrm>
                <a:off x="76200" y="228600"/>
                <a:ext cx="5105400" cy="2057400"/>
                <a:chOff x="76200" y="228600"/>
                <a:chExt cx="5105400" cy="2057400"/>
              </a:xfrm>
            </p:grpSpPr>
            <p:graphicFrame>
              <p:nvGraphicFramePr>
                <p:cNvPr id="13" name="Chart 12"/>
                <p:cNvGraphicFramePr/>
                <p:nvPr/>
              </p:nvGraphicFramePr>
              <p:xfrm>
                <a:off x="228600" y="228600"/>
                <a:ext cx="4953000" cy="20574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sp>
              <p:nvSpPr>
                <p:cNvPr id="14" name="TextBox 13"/>
                <p:cNvSpPr txBox="1"/>
                <p:nvPr/>
              </p:nvSpPr>
              <p:spPr>
                <a:xfrm>
                  <a:off x="76200" y="457200"/>
                  <a:ext cx="400110" cy="1151149"/>
                </a:xfrm>
                <a:prstGeom prst="rect">
                  <a:avLst/>
                </a:prstGeom>
                <a:noFill/>
              </p:spPr>
              <p:txBody>
                <a:bodyPr vert="vert270" wrap="none" rtlCol="0">
                  <a:spAutoFit/>
                </a:bodyPr>
                <a:lstStyle/>
                <a:p>
                  <a:r>
                    <a:rPr lang="el-GR" sz="1400" b="1" dirty="0" smtClean="0">
                      <a:latin typeface="Times New Roman"/>
                      <a:cs typeface="Times New Roman"/>
                    </a:rPr>
                    <a:t>Δ</a:t>
                  </a:r>
                  <a:r>
                    <a:rPr lang="en-US" sz="1400" b="1" dirty="0" smtClean="0">
                      <a:latin typeface="Times New Roman"/>
                      <a:cs typeface="Times New Roman"/>
                    </a:rPr>
                    <a:t>  A at 560nm</a:t>
                  </a:r>
                  <a:endParaRPr lang="en-US" sz="1400" b="1" dirty="0"/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3948316" y="1092106"/>
                  <a:ext cx="395084" cy="2794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 *</a:t>
                  </a:r>
                  <a:endParaRPr lang="en-US" dirty="0"/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4343400" y="914400"/>
                  <a:ext cx="4154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**</a:t>
                  </a:r>
                  <a:endParaRPr lang="en-US" dirty="0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2133600" y="457200"/>
                  <a:ext cx="4154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**</a:t>
                  </a:r>
                  <a:endParaRPr lang="en-US" dirty="0"/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1752600" y="533400"/>
                  <a:ext cx="395084" cy="2794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 *</a:t>
                  </a:r>
                  <a:endParaRPr lang="en-US" dirty="0"/>
                </a:p>
              </p:txBody>
            </p:sp>
          </p:grpSp>
          <p:grpSp>
            <p:nvGrpSpPr>
              <p:cNvPr id="9" name="Group 24"/>
              <p:cNvGrpSpPr/>
              <p:nvPr/>
            </p:nvGrpSpPr>
            <p:grpSpPr>
              <a:xfrm>
                <a:off x="143154" y="3847532"/>
                <a:ext cx="4495800" cy="1524000"/>
                <a:chOff x="143154" y="3847532"/>
                <a:chExt cx="4495800" cy="1524000"/>
              </a:xfrm>
            </p:grpSpPr>
            <p:graphicFrame>
              <p:nvGraphicFramePr>
                <p:cNvPr id="21" name="Chart 20"/>
                <p:cNvGraphicFramePr/>
                <p:nvPr/>
              </p:nvGraphicFramePr>
              <p:xfrm>
                <a:off x="219354" y="3847532"/>
                <a:ext cx="4419600" cy="15240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5"/>
                </a:graphicData>
              </a:graphic>
            </p:graphicFrame>
            <p:sp>
              <p:nvSpPr>
                <p:cNvPr id="22" name="TextBox 21"/>
                <p:cNvSpPr txBox="1"/>
                <p:nvPr/>
              </p:nvSpPr>
              <p:spPr>
                <a:xfrm>
                  <a:off x="143154" y="3923732"/>
                  <a:ext cx="400110" cy="1151149"/>
                </a:xfrm>
                <a:prstGeom prst="rect">
                  <a:avLst/>
                </a:prstGeom>
                <a:noFill/>
              </p:spPr>
              <p:txBody>
                <a:bodyPr vert="vert270" wrap="none" rtlCol="0">
                  <a:spAutoFit/>
                </a:bodyPr>
                <a:lstStyle/>
                <a:p>
                  <a:r>
                    <a:rPr lang="el-GR" sz="1400" b="1" dirty="0" smtClean="0">
                      <a:latin typeface="Times New Roman"/>
                      <a:cs typeface="Times New Roman"/>
                    </a:rPr>
                    <a:t>Δ</a:t>
                  </a:r>
                  <a:r>
                    <a:rPr lang="en-US" sz="1400" b="1" dirty="0" smtClean="0">
                      <a:latin typeface="Times New Roman"/>
                      <a:cs typeface="Times New Roman"/>
                    </a:rPr>
                    <a:t>  A at 233nm</a:t>
                  </a:r>
                  <a:endParaRPr lang="en-US" sz="1400" b="1" dirty="0"/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3724554" y="4609532"/>
                  <a:ext cx="3529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 *</a:t>
                  </a:r>
                  <a:endParaRPr lang="en-US" dirty="0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895754" y="3847532"/>
                  <a:ext cx="3529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 *</a:t>
                  </a:r>
                  <a:endParaRPr lang="en-US" dirty="0"/>
                </a:p>
              </p:txBody>
            </p:sp>
          </p:grpSp>
          <p:grpSp>
            <p:nvGrpSpPr>
              <p:cNvPr id="10" name="Group 31"/>
              <p:cNvGrpSpPr/>
              <p:nvPr/>
            </p:nvGrpSpPr>
            <p:grpSpPr>
              <a:xfrm>
                <a:off x="4953000" y="113732"/>
                <a:ext cx="4105554" cy="2133600"/>
                <a:chOff x="4953000" y="113732"/>
                <a:chExt cx="4105554" cy="2133600"/>
              </a:xfrm>
            </p:grpSpPr>
            <p:graphicFrame>
              <p:nvGraphicFramePr>
                <p:cNvPr id="26" name="Chart 25"/>
                <p:cNvGraphicFramePr/>
                <p:nvPr/>
              </p:nvGraphicFramePr>
              <p:xfrm>
                <a:off x="5200934" y="113732"/>
                <a:ext cx="3857620" cy="21336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6"/>
                </a:graphicData>
              </a:graphic>
            </p:graphicFrame>
            <p:sp>
              <p:nvSpPr>
                <p:cNvPr id="27" name="TextBox 26"/>
                <p:cNvSpPr txBox="1"/>
                <p:nvPr/>
              </p:nvSpPr>
              <p:spPr>
                <a:xfrm>
                  <a:off x="4953000" y="381000"/>
                  <a:ext cx="400110" cy="1151149"/>
                </a:xfrm>
                <a:prstGeom prst="rect">
                  <a:avLst/>
                </a:prstGeom>
                <a:noFill/>
              </p:spPr>
              <p:txBody>
                <a:bodyPr vert="vert270" wrap="none" rtlCol="0">
                  <a:spAutoFit/>
                </a:bodyPr>
                <a:lstStyle/>
                <a:p>
                  <a:r>
                    <a:rPr lang="el-GR" sz="1400" b="1" dirty="0" smtClean="0">
                      <a:latin typeface="Times New Roman"/>
                      <a:cs typeface="Times New Roman"/>
                    </a:rPr>
                    <a:t>Δ</a:t>
                  </a:r>
                  <a:r>
                    <a:rPr lang="en-US" sz="1400" b="1" dirty="0" smtClean="0">
                      <a:latin typeface="Times New Roman"/>
                      <a:cs typeface="Times New Roman"/>
                    </a:rPr>
                    <a:t>  A at 560nm</a:t>
                  </a:r>
                  <a:endParaRPr lang="en-US" sz="1400" b="1" dirty="0"/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8229600" y="685800"/>
                  <a:ext cx="4154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**</a:t>
                  </a:r>
                  <a:endParaRPr lang="en-US" dirty="0"/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6629400" y="457200"/>
                  <a:ext cx="4154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**</a:t>
                  </a:r>
                  <a:endParaRPr lang="en-US" dirty="0"/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6324600" y="609600"/>
                  <a:ext cx="395084" cy="2794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 *</a:t>
                  </a:r>
                  <a:endParaRPr lang="en-US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7986916" y="939706"/>
                  <a:ext cx="395084" cy="2794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 *</a:t>
                  </a:r>
                  <a:endParaRPr lang="en-US" dirty="0"/>
                </a:p>
              </p:txBody>
            </p:sp>
          </p:grpSp>
          <p:grpSp>
            <p:nvGrpSpPr>
              <p:cNvPr id="11" name="Group 37"/>
              <p:cNvGrpSpPr/>
              <p:nvPr/>
            </p:nvGrpSpPr>
            <p:grpSpPr>
              <a:xfrm>
                <a:off x="4953000" y="2362200"/>
                <a:ext cx="3962400" cy="2209800"/>
                <a:chOff x="4953000" y="2362200"/>
                <a:chExt cx="3962400" cy="2209800"/>
              </a:xfrm>
            </p:grpSpPr>
            <p:graphicFrame>
              <p:nvGraphicFramePr>
                <p:cNvPr id="33" name="Chart 32"/>
                <p:cNvGraphicFramePr/>
                <p:nvPr/>
              </p:nvGraphicFramePr>
              <p:xfrm>
                <a:off x="5181600" y="2362200"/>
                <a:ext cx="3733800" cy="22098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7"/>
                </a:graphicData>
              </a:graphic>
            </p:graphicFrame>
            <p:grpSp>
              <p:nvGrpSpPr>
                <p:cNvPr id="12" name="Group 36"/>
                <p:cNvGrpSpPr/>
                <p:nvPr/>
              </p:nvGrpSpPr>
              <p:grpSpPr>
                <a:xfrm>
                  <a:off x="4953000" y="2590800"/>
                  <a:ext cx="3810000" cy="1303549"/>
                  <a:chOff x="4953000" y="2590800"/>
                  <a:chExt cx="3810000" cy="1303549"/>
                </a:xfrm>
              </p:grpSpPr>
              <p:sp>
                <p:nvSpPr>
                  <p:cNvPr id="34" name="TextBox 33"/>
                  <p:cNvSpPr txBox="1"/>
                  <p:nvPr/>
                </p:nvSpPr>
                <p:spPr>
                  <a:xfrm>
                    <a:off x="4953000" y="2743200"/>
                    <a:ext cx="400110" cy="1151149"/>
                  </a:xfrm>
                  <a:prstGeom prst="rect">
                    <a:avLst/>
                  </a:prstGeom>
                  <a:noFill/>
                </p:spPr>
                <p:txBody>
                  <a:bodyPr vert="vert270" wrap="none" rtlCol="0">
                    <a:spAutoFit/>
                  </a:bodyPr>
                  <a:lstStyle/>
                  <a:p>
                    <a:r>
                      <a:rPr lang="el-GR" sz="1400" b="1" dirty="0" smtClean="0">
                        <a:latin typeface="Times New Roman"/>
                        <a:cs typeface="Times New Roman"/>
                      </a:rPr>
                      <a:t>Δ</a:t>
                    </a:r>
                    <a:r>
                      <a:rPr lang="en-US" sz="1400" b="1" dirty="0" smtClean="0">
                        <a:latin typeface="Times New Roman"/>
                        <a:cs typeface="Times New Roman"/>
                      </a:rPr>
                      <a:t>  A at 412nm</a:t>
                    </a:r>
                    <a:endParaRPr lang="en-US" sz="1400" b="1" dirty="0"/>
                  </a:p>
                </p:txBody>
              </p:sp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8367916" y="3200400"/>
                    <a:ext cx="395084" cy="27949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/>
                      <a:t> *</a:t>
                    </a:r>
                    <a:endParaRPr lang="en-US" dirty="0"/>
                  </a:p>
                </p:txBody>
              </p:sp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6629400" y="2590800"/>
                    <a:ext cx="60035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/>
                      <a:t>  *</a:t>
                    </a:r>
                    <a:endParaRPr lang="en-US" dirty="0"/>
                  </a:p>
                </p:txBody>
              </p:sp>
            </p:grpSp>
          </p:grpSp>
        </p:grpSp>
        <p:graphicFrame>
          <p:nvGraphicFramePr>
            <p:cNvPr id="46" name="Chart 45"/>
            <p:cNvGraphicFramePr/>
            <p:nvPr/>
          </p:nvGraphicFramePr>
          <p:xfrm>
            <a:off x="457200" y="5410200"/>
            <a:ext cx="4038600" cy="1447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47" name="TextBox 46"/>
            <p:cNvSpPr txBox="1"/>
            <p:nvPr/>
          </p:nvSpPr>
          <p:spPr>
            <a:xfrm>
              <a:off x="3315692" y="5697813"/>
              <a:ext cx="494308" cy="398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*</a:t>
              </a:r>
              <a:endParaRPr 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548804" y="5486400"/>
              <a:ext cx="770539" cy="398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* *</a:t>
              </a:r>
              <a:endParaRPr 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28600" y="5334000"/>
              <a:ext cx="400110" cy="1198405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en-US" sz="1400" b="1" dirty="0" smtClean="0">
                  <a:latin typeface="Times New Roman"/>
                  <a:cs typeface="Times New Roman"/>
                </a:rPr>
                <a:t>%  Quenching</a:t>
              </a:r>
              <a:endParaRPr lang="en-US" sz="1400" b="1" dirty="0"/>
            </a:p>
          </p:txBody>
        </p:sp>
        <p:graphicFrame>
          <p:nvGraphicFramePr>
            <p:cNvPr id="53" name="Chart 52"/>
            <p:cNvGraphicFramePr/>
            <p:nvPr/>
          </p:nvGraphicFramePr>
          <p:xfrm>
            <a:off x="5105400" y="4724400"/>
            <a:ext cx="3810000" cy="1981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sp>
          <p:nvSpPr>
            <p:cNvPr id="39" name="TextBox 38"/>
            <p:cNvSpPr txBox="1"/>
            <p:nvPr/>
          </p:nvSpPr>
          <p:spPr>
            <a:xfrm>
              <a:off x="0" y="8786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800600" y="878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0" y="19812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(c)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92854" y="22098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(d)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0" y="37338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(e)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876800" y="47244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(f)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0" y="52694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(g)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0" y="86380"/>
            <a:ext cx="9067800" cy="6390620"/>
            <a:chOff x="0" y="86380"/>
            <a:chExt cx="9067800" cy="6390620"/>
          </a:xfrm>
        </p:grpSpPr>
        <p:grpSp>
          <p:nvGrpSpPr>
            <p:cNvPr id="43" name="Group 42"/>
            <p:cNvGrpSpPr/>
            <p:nvPr/>
          </p:nvGrpSpPr>
          <p:grpSpPr>
            <a:xfrm>
              <a:off x="3078480" y="762000"/>
              <a:ext cx="3017520" cy="2743200"/>
              <a:chOff x="3078480" y="609600"/>
              <a:chExt cx="3017520" cy="2743200"/>
            </a:xfrm>
          </p:grpSpPr>
          <p:pic>
            <p:nvPicPr>
              <p:cNvPr id="10" name="Picture 2" descr="C:\Users\Administrator\Desktop\ligand_interaction_image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078480" y="609600"/>
                <a:ext cx="3017520" cy="2743200"/>
              </a:xfrm>
              <a:prstGeom prst="rect">
                <a:avLst/>
              </a:prstGeom>
              <a:noFill/>
            </p:spPr>
          </p:pic>
          <p:cxnSp>
            <p:nvCxnSpPr>
              <p:cNvPr id="11" name="Straight Arrow Connector 10"/>
              <p:cNvCxnSpPr/>
              <p:nvPr/>
            </p:nvCxnSpPr>
            <p:spPr>
              <a:xfrm flipH="1">
                <a:off x="4150020" y="961097"/>
                <a:ext cx="651775" cy="117166"/>
              </a:xfrm>
              <a:prstGeom prst="straightConnector1">
                <a:avLst/>
              </a:prstGeom>
              <a:ln w="6032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4758344" y="785348"/>
                <a:ext cx="595081" cy="3004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H2 bond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3" name="Straight Arrow Connector 12"/>
              <p:cNvCxnSpPr/>
              <p:nvPr/>
            </p:nvCxnSpPr>
            <p:spPr>
              <a:xfrm flipV="1">
                <a:off x="3585148" y="2367083"/>
                <a:ext cx="304162" cy="468662"/>
              </a:xfrm>
              <a:prstGeom prst="straightConnector1">
                <a:avLst/>
              </a:prstGeom>
              <a:ln w="6032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3150627" y="2819400"/>
                <a:ext cx="5831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DBA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5" name="Straight Arrow Connector 14"/>
              <p:cNvCxnSpPr/>
              <p:nvPr/>
            </p:nvCxnSpPr>
            <p:spPr>
              <a:xfrm flipH="1">
                <a:off x="4714892" y="1312593"/>
                <a:ext cx="434517" cy="292914"/>
              </a:xfrm>
              <a:prstGeom prst="straightConnector1">
                <a:avLst/>
              </a:prstGeom>
              <a:ln w="6032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5149409" y="1136845"/>
                <a:ext cx="8255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bg1"/>
                    </a:solidFill>
                  </a:rPr>
                  <a:t>AhR LIGAND</a:t>
                </a:r>
                <a:endParaRPr lang="en-IN" sz="14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9" name="Picture 18"/>
            <p:cNvPicPr/>
            <p:nvPr/>
          </p:nvPicPr>
          <p:blipFill>
            <a:blip r:embed="rId3" cstate="print">
              <a:lum bright="-2000"/>
            </a:blip>
            <a:srcRect/>
            <a:stretch>
              <a:fillRect/>
            </a:stretch>
          </p:blipFill>
          <p:spPr bwMode="auto">
            <a:xfrm>
              <a:off x="6050280" y="3733800"/>
              <a:ext cx="3017520" cy="274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19" descr="C:\Users\sgpgi-bmic\Documents\2IMT_DBZ.JP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78480" y="3581400"/>
              <a:ext cx="3017520" cy="274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5" name="Group 44"/>
            <p:cNvGrpSpPr/>
            <p:nvPr/>
          </p:nvGrpSpPr>
          <p:grpSpPr>
            <a:xfrm>
              <a:off x="106680" y="3657600"/>
              <a:ext cx="3017520" cy="2791599"/>
              <a:chOff x="106680" y="3505200"/>
              <a:chExt cx="3017520" cy="2791599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106680" y="3505200"/>
                <a:ext cx="3017520" cy="2791599"/>
                <a:chOff x="214282" y="1071546"/>
                <a:chExt cx="7429552" cy="5567566"/>
              </a:xfrm>
            </p:grpSpPr>
            <p:pic>
              <p:nvPicPr>
                <p:cNvPr id="22" name="Picture 21"/>
                <p:cNvPicPr/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642910" y="1071546"/>
                  <a:ext cx="7000924" cy="44291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23" name="Straight Arrow Connector 22"/>
                <p:cNvCxnSpPr>
                  <a:stCxn id="27" idx="0"/>
                </p:cNvCxnSpPr>
                <p:nvPr/>
              </p:nvCxnSpPr>
              <p:spPr>
                <a:xfrm rot="5400000" flipH="1" flipV="1">
                  <a:off x="982240" y="3268265"/>
                  <a:ext cx="642942" cy="535785"/>
                </a:xfrm>
                <a:prstGeom prst="straightConnector1">
                  <a:avLst/>
                </a:prstGeom>
                <a:ln w="38100">
                  <a:solidFill>
                    <a:srgbClr val="7030A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/>
                <p:nvPr/>
              </p:nvCxnSpPr>
              <p:spPr>
                <a:xfrm rot="5400000" flipH="1" flipV="1">
                  <a:off x="1214414" y="3071810"/>
                  <a:ext cx="1000132" cy="714380"/>
                </a:xfrm>
                <a:prstGeom prst="straightConnector1">
                  <a:avLst/>
                </a:prstGeom>
                <a:ln w="38100">
                  <a:solidFill>
                    <a:srgbClr val="7030A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/>
                <p:cNvCxnSpPr/>
                <p:nvPr/>
              </p:nvCxnSpPr>
              <p:spPr>
                <a:xfrm rot="5400000" flipH="1" flipV="1">
                  <a:off x="1500166" y="3571876"/>
                  <a:ext cx="714380" cy="428628"/>
                </a:xfrm>
                <a:prstGeom prst="straightConnector1">
                  <a:avLst/>
                </a:prstGeom>
                <a:ln w="38100">
                  <a:solidFill>
                    <a:srgbClr val="7030A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V="1">
                  <a:off x="1845762" y="3643314"/>
                  <a:ext cx="368784" cy="833114"/>
                </a:xfrm>
                <a:prstGeom prst="straightConnector1">
                  <a:avLst/>
                </a:prstGeom>
                <a:ln w="38100">
                  <a:solidFill>
                    <a:srgbClr val="7030A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Oval 26"/>
                <p:cNvSpPr/>
                <p:nvPr/>
              </p:nvSpPr>
              <p:spPr>
                <a:xfrm>
                  <a:off x="214282" y="3857628"/>
                  <a:ext cx="1643074" cy="13573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" name="Group 10"/>
                <p:cNvGrpSpPr/>
                <p:nvPr/>
              </p:nvGrpSpPr>
              <p:grpSpPr>
                <a:xfrm>
                  <a:off x="1640156" y="4500570"/>
                  <a:ext cx="5440834" cy="2138542"/>
                  <a:chOff x="4640552" y="4929198"/>
                  <a:chExt cx="5440834" cy="2138542"/>
                </a:xfrm>
              </p:grpSpPr>
              <p:pic>
                <p:nvPicPr>
                  <p:cNvPr id="30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/>
                  <a:srcRect l="35688" t="49805" r="33016" b="16992"/>
                  <a:stretch>
                    <a:fillRect/>
                  </a:stretch>
                </p:blipFill>
                <p:spPr bwMode="auto">
                  <a:xfrm>
                    <a:off x="5715008" y="5000636"/>
                    <a:ext cx="2634802" cy="14287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sp>
                <p:nvSpPr>
                  <p:cNvPr id="31" name="Rectangle 30"/>
                  <p:cNvSpPr/>
                  <p:nvPr/>
                </p:nvSpPr>
                <p:spPr>
                  <a:xfrm>
                    <a:off x="5643570" y="4929198"/>
                    <a:ext cx="2928958" cy="1643074"/>
                  </a:xfrm>
                  <a:prstGeom prst="rect">
                    <a:avLst/>
                  </a:prstGeom>
                  <a:noFill/>
                  <a:ln w="47625">
                    <a:solidFill>
                      <a:srgbClr val="FF0000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4640552" y="6515293"/>
                    <a:ext cx="5440834" cy="55244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Possible </a:t>
                    </a:r>
                    <a:r>
                      <a:rPr lang="en-US" sz="1200" b="1" dirty="0" err="1" smtClean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Guanosine</a:t>
                    </a:r>
                    <a:r>
                      <a:rPr lang="en-US" sz="1200" b="1" dirty="0" smtClean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Adduct</a:t>
                    </a:r>
                    <a:endParaRPr lang="en-US" sz="1200" b="1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</p:grpSp>
          <p:sp>
            <p:nvSpPr>
              <p:cNvPr id="33" name="TextBox 32"/>
              <p:cNvSpPr txBox="1"/>
              <p:nvPr/>
            </p:nvSpPr>
            <p:spPr>
              <a:xfrm>
                <a:off x="152400" y="5029200"/>
                <a:ext cx="6719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DBA</a:t>
                </a:r>
                <a:endParaRPr lang="en-US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76200" y="762000"/>
              <a:ext cx="2926080" cy="2743200"/>
              <a:chOff x="76200" y="609600"/>
              <a:chExt cx="2926080" cy="2743200"/>
            </a:xfrm>
          </p:grpSpPr>
          <p:pic>
            <p:nvPicPr>
              <p:cNvPr id="1026" name="Picture 2" descr="C:\Users\Administrator\Downloads\lig_interaction_ballstick.bmp"/>
              <p:cNvPicPr>
                <a:picLocks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76200" y="609600"/>
                <a:ext cx="2926080" cy="2743200"/>
              </a:xfrm>
              <a:prstGeom prst="rect">
                <a:avLst/>
              </a:prstGeom>
              <a:noFill/>
            </p:spPr>
          </p:pic>
          <p:cxnSp>
            <p:nvCxnSpPr>
              <p:cNvPr id="34" name="Straight Arrow Connector 33"/>
              <p:cNvCxnSpPr/>
              <p:nvPr/>
            </p:nvCxnSpPr>
            <p:spPr>
              <a:xfrm flipH="1">
                <a:off x="1447800" y="1623548"/>
                <a:ext cx="434517" cy="292914"/>
              </a:xfrm>
              <a:prstGeom prst="straightConnector1">
                <a:avLst/>
              </a:prstGeom>
              <a:ln w="6032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1828800" y="1295400"/>
                <a:ext cx="8255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bg1"/>
                    </a:solidFill>
                  </a:rPr>
                  <a:t>AhR LIGAND</a:t>
                </a:r>
                <a:endParaRPr lang="en-IN" sz="14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6" name="Straight Arrow Connector 35"/>
              <p:cNvCxnSpPr/>
              <p:nvPr/>
            </p:nvCxnSpPr>
            <p:spPr>
              <a:xfrm flipV="1">
                <a:off x="706568" y="2133600"/>
                <a:ext cx="304162" cy="468662"/>
              </a:xfrm>
              <a:prstGeom prst="straightConnector1">
                <a:avLst/>
              </a:prstGeom>
              <a:ln w="6032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228600" y="2602263"/>
                <a:ext cx="5831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DBA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6141720" y="762000"/>
              <a:ext cx="2926080" cy="2743200"/>
              <a:chOff x="6141720" y="609600"/>
              <a:chExt cx="2926080" cy="2743200"/>
            </a:xfrm>
          </p:grpSpPr>
          <p:pic>
            <p:nvPicPr>
              <p:cNvPr id="1027" name="Picture 3" descr="C:\Users\Administrator\Downloads\ligand_interaction_flatribbon (1).bmp"/>
              <p:cNvPicPr>
                <a:picLocks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6141720" y="609600"/>
                <a:ext cx="2926080" cy="2743200"/>
              </a:xfrm>
              <a:prstGeom prst="rect">
                <a:avLst/>
              </a:prstGeom>
              <a:noFill/>
            </p:spPr>
          </p:pic>
          <p:cxnSp>
            <p:nvCxnSpPr>
              <p:cNvPr id="38" name="Straight Arrow Connector 37"/>
              <p:cNvCxnSpPr/>
              <p:nvPr/>
            </p:nvCxnSpPr>
            <p:spPr>
              <a:xfrm flipH="1">
                <a:off x="7655301" y="1709928"/>
                <a:ext cx="434517" cy="292914"/>
              </a:xfrm>
              <a:prstGeom prst="straightConnector1">
                <a:avLst/>
              </a:prstGeom>
              <a:ln w="6032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8089818" y="1534180"/>
                <a:ext cx="8255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bg1"/>
                    </a:solidFill>
                  </a:rPr>
                  <a:t>AhR LIGAND</a:t>
                </a:r>
                <a:endParaRPr lang="en-IN" sz="14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 flipV="1">
                <a:off x="6934838" y="2209800"/>
                <a:ext cx="304162" cy="468662"/>
              </a:xfrm>
              <a:prstGeom prst="straightConnector1">
                <a:avLst/>
              </a:prstGeom>
              <a:ln w="6032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6456870" y="2590800"/>
                <a:ext cx="5831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DBA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0" y="69746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048000" y="6974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099230" y="69746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(c)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0" y="35930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(d)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124200" y="35814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(e)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035854" y="35814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(f)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796928" y="86380"/>
              <a:ext cx="2656496" cy="523220"/>
            </a:xfrm>
            <a:prstGeom prst="rect">
              <a:avLst/>
            </a:prstGeom>
            <a:solidFill>
              <a:srgbClr val="17A010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latin typeface="Times New Roman" pitchFamily="18" charset="0"/>
                  <a:cs typeface="Times New Roman" pitchFamily="18" charset="0"/>
                </a:rPr>
                <a:t>In silico docking</a:t>
              </a:r>
              <a:endParaRPr lang="en-US" sz="28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14800" y="5802868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Bak</a:t>
              </a:r>
              <a:endParaRPr lang="en-US" b="1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300270" y="5726668"/>
              <a:ext cx="5320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Bax</a:t>
              </a:r>
              <a:endParaRPr lang="en-US" b="1" dirty="0"/>
            </a:p>
          </p:txBody>
        </p:sp>
      </p:grpSp>
      <p:pic>
        <p:nvPicPr>
          <p:cNvPr id="56" name="Picture 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34400" y="0"/>
            <a:ext cx="581891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114300" y="162580"/>
            <a:ext cx="8929718" cy="6200120"/>
            <a:chOff x="114300" y="162580"/>
            <a:chExt cx="8929718" cy="6200120"/>
          </a:xfrm>
        </p:grpSpPr>
        <p:grpSp>
          <p:nvGrpSpPr>
            <p:cNvPr id="2" name="Group 28"/>
            <p:cNvGrpSpPr/>
            <p:nvPr/>
          </p:nvGrpSpPr>
          <p:grpSpPr>
            <a:xfrm>
              <a:off x="114300" y="1232350"/>
              <a:ext cx="8929718" cy="5130350"/>
              <a:chOff x="98836" y="1563582"/>
              <a:chExt cx="9100565" cy="5130350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21101569">
                <a:off x="98836" y="1563582"/>
                <a:ext cx="1743905" cy="14947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5" name="Straight Arrow Connector 4"/>
              <p:cNvCxnSpPr/>
              <p:nvPr/>
            </p:nvCxnSpPr>
            <p:spPr>
              <a:xfrm>
                <a:off x="1905000" y="2362200"/>
                <a:ext cx="887613" cy="1430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TextBox 5"/>
              <p:cNvSpPr txBox="1"/>
              <p:nvPr/>
            </p:nvSpPr>
            <p:spPr>
              <a:xfrm>
                <a:off x="1918956" y="2057400"/>
                <a:ext cx="76495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CYP1A1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38222" y="1676400"/>
                <a:ext cx="1553688" cy="11614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8" name="Straight Arrow Connector 7"/>
              <p:cNvCxnSpPr/>
              <p:nvPr/>
            </p:nvCxnSpPr>
            <p:spPr>
              <a:xfrm>
                <a:off x="4419600" y="2286000"/>
                <a:ext cx="990600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25988" t="35416" r="51172" b="36458"/>
              <a:stretch>
                <a:fillRect/>
              </a:stretch>
            </p:blipFill>
            <p:spPr bwMode="auto">
              <a:xfrm>
                <a:off x="5393267" y="1752600"/>
                <a:ext cx="1388533" cy="1066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2" name="Straight Arrow Connector 11"/>
              <p:cNvCxnSpPr/>
              <p:nvPr/>
            </p:nvCxnSpPr>
            <p:spPr>
              <a:xfrm>
                <a:off x="6781800" y="2362200"/>
                <a:ext cx="762000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6705600" y="2133600"/>
                <a:ext cx="76495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CYP1A1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25403" t="35417" r="51171" b="36458"/>
              <a:stretch>
                <a:fillRect/>
              </a:stretch>
            </p:blipFill>
            <p:spPr bwMode="auto">
              <a:xfrm>
                <a:off x="7543800" y="1676400"/>
                <a:ext cx="1447800" cy="10739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23" name="Straight Arrow Connector 22"/>
              <p:cNvCxnSpPr/>
              <p:nvPr/>
            </p:nvCxnSpPr>
            <p:spPr>
              <a:xfrm rot="5400000">
                <a:off x="7810500" y="3543300"/>
                <a:ext cx="534988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8077200" y="3352800"/>
                <a:ext cx="8739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+ DNA</a:t>
                </a:r>
                <a:endParaRPr lang="en-US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31" name="Picture 7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36530" t="48958" r="29502" b="13542"/>
              <a:stretch>
                <a:fillRect/>
              </a:stretch>
            </p:blipFill>
            <p:spPr bwMode="auto">
              <a:xfrm rot="20578770">
                <a:off x="6661491" y="4038600"/>
                <a:ext cx="2438400" cy="15134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7" name="TextBox 26"/>
              <p:cNvSpPr txBox="1"/>
              <p:nvPr/>
            </p:nvSpPr>
            <p:spPr>
              <a:xfrm>
                <a:off x="6351185" y="4419600"/>
                <a:ext cx="30008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/>
                  <a:t>+</a:t>
                </a:r>
                <a:endParaRPr lang="en-US" sz="2800" b="1" dirty="0"/>
              </a:p>
            </p:txBody>
          </p:sp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44143" t="40625" r="27745" b="26042"/>
              <a:stretch>
                <a:fillRect/>
              </a:stretch>
            </p:blipFill>
            <p:spPr bwMode="auto">
              <a:xfrm>
                <a:off x="3803952" y="3962400"/>
                <a:ext cx="2628900" cy="1752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4419600" y="1752600"/>
                <a:ext cx="9299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err="1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Epoxide</a:t>
                </a:r>
                <a:r>
                  <a:rPr lang="en-US" sz="14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r>
                  <a:rPr lang="en-US" sz="1400" b="1" dirty="0" err="1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hydrolase</a:t>
                </a:r>
                <a:endParaRPr lang="en-US" sz="14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826884" y="2783105"/>
                <a:ext cx="5645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DBA</a:t>
                </a:r>
                <a:endParaRPr lang="en-US" sz="1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156637" y="2819400"/>
                <a:ext cx="11878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DBA </a:t>
                </a:r>
                <a:r>
                  <a:rPr lang="en-US" sz="1400" b="1" dirty="0" err="1" smtClean="0">
                    <a:latin typeface="Times New Roman" pitchFamily="18" charset="0"/>
                    <a:cs typeface="Times New Roman" pitchFamily="18" charset="0"/>
                  </a:rPr>
                  <a:t>epoxide</a:t>
                </a:r>
                <a:endParaRPr lang="en-US" sz="1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486400" y="2819400"/>
                <a:ext cx="14923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DBA </a:t>
                </a:r>
                <a:r>
                  <a:rPr lang="en-US" sz="1400" b="1" dirty="0" err="1" smtClean="0">
                    <a:latin typeface="Times New Roman" pitchFamily="18" charset="0"/>
                    <a:cs typeface="Times New Roman" pitchFamily="18" charset="0"/>
                  </a:rPr>
                  <a:t>dihydrodiol</a:t>
                </a:r>
                <a:endParaRPr lang="en-US" sz="1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7018418" y="2819400"/>
                <a:ext cx="212558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DBA </a:t>
                </a:r>
                <a:r>
                  <a:rPr lang="en-US" sz="1400" b="1" dirty="0" err="1" smtClean="0">
                    <a:latin typeface="Times New Roman" pitchFamily="18" charset="0"/>
                    <a:cs typeface="Times New Roman" pitchFamily="18" charset="0"/>
                  </a:rPr>
                  <a:t>dihydrodiol</a:t>
                </a:r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400" b="1" dirty="0" err="1" smtClean="0">
                    <a:latin typeface="Times New Roman" pitchFamily="18" charset="0"/>
                    <a:cs typeface="Times New Roman" pitchFamily="18" charset="0"/>
                  </a:rPr>
                  <a:t>epoxide</a:t>
                </a:r>
                <a:endParaRPr lang="en-US" sz="1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792614" y="5638801"/>
                <a:ext cx="306384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Adenine DBA </a:t>
                </a:r>
                <a:r>
                  <a:rPr lang="en-US" sz="1400" b="1" dirty="0" err="1" smtClean="0">
                    <a:latin typeface="Times New Roman" pitchFamily="18" charset="0"/>
                    <a:cs typeface="Times New Roman" pitchFamily="18" charset="0"/>
                  </a:rPr>
                  <a:t>dihydrodiol</a:t>
                </a:r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400" b="1" dirty="0" err="1" smtClean="0">
                    <a:latin typeface="Times New Roman" pitchFamily="18" charset="0"/>
                    <a:cs typeface="Times New Roman" pitchFamily="18" charset="0"/>
                  </a:rPr>
                  <a:t>epoxide</a:t>
                </a:r>
                <a:endParaRPr lang="en-US" sz="14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6172200" y="5638800"/>
                <a:ext cx="302720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Guanine DBA </a:t>
                </a:r>
                <a:r>
                  <a:rPr lang="en-US" sz="1400" b="1" dirty="0" err="1" smtClean="0">
                    <a:latin typeface="Times New Roman" pitchFamily="18" charset="0"/>
                    <a:cs typeface="Times New Roman" pitchFamily="18" charset="0"/>
                  </a:rPr>
                  <a:t>dihydrodiol</a:t>
                </a:r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400" b="1" dirty="0" err="1" smtClean="0">
                    <a:latin typeface="Times New Roman" pitchFamily="18" charset="0"/>
                    <a:cs typeface="Times New Roman" pitchFamily="18" charset="0"/>
                  </a:rPr>
                  <a:t>epoxide</a:t>
                </a:r>
                <a:endParaRPr lang="en-US" sz="14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/>
              </a:p>
            </p:txBody>
          </p:sp>
          <p:sp>
            <p:nvSpPr>
              <p:cNvPr id="39" name="Oval 38"/>
              <p:cNvSpPr/>
              <p:nvPr/>
            </p:nvSpPr>
            <p:spPr>
              <a:xfrm rot="1969499">
                <a:off x="5098785" y="3888807"/>
                <a:ext cx="1371600" cy="8382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 rot="3635297">
                <a:off x="8035467" y="4203957"/>
                <a:ext cx="1152536" cy="800661"/>
              </a:xfrm>
              <a:prstGeom prst="ellipse">
                <a:avLst/>
              </a:prstGeom>
              <a:noFill/>
              <a:ln>
                <a:solidFill>
                  <a:srgbClr val="00B0F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Left Brace 40"/>
              <p:cNvSpPr/>
              <p:nvPr/>
            </p:nvSpPr>
            <p:spPr>
              <a:xfrm rot="16200000">
                <a:off x="5884124" y="3886140"/>
                <a:ext cx="369058" cy="4636378"/>
              </a:xfrm>
              <a:prstGeom prst="leftBrace">
                <a:avLst/>
              </a:prstGeom>
              <a:ln w="317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352800" y="6324600"/>
                <a:ext cx="58466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Metabolic activation and DNA Adduct formation by DBA</a:t>
                </a:r>
                <a:endParaRPr lang="en-US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2796928" y="162580"/>
              <a:ext cx="2983509" cy="523220"/>
            </a:xfrm>
            <a:prstGeom prst="rect">
              <a:avLst/>
            </a:prstGeom>
            <a:solidFill>
              <a:srgbClr val="17A010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latin typeface="Times New Roman" pitchFamily="18" charset="0"/>
                  <a:cs typeface="Times New Roman" pitchFamily="18" charset="0"/>
                </a:rPr>
                <a:t>Metabolic pathway</a:t>
              </a:r>
              <a:endParaRPr lang="en-US" sz="28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05800" y="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-96671" y="152400"/>
            <a:ext cx="9240671" cy="6858001"/>
            <a:chOff x="-96671" y="152400"/>
            <a:chExt cx="9240671" cy="6858001"/>
          </a:xfrm>
        </p:grpSpPr>
        <p:grpSp>
          <p:nvGrpSpPr>
            <p:cNvPr id="2" name="Group 122"/>
            <p:cNvGrpSpPr/>
            <p:nvPr/>
          </p:nvGrpSpPr>
          <p:grpSpPr>
            <a:xfrm>
              <a:off x="-96671" y="152400"/>
              <a:ext cx="9240671" cy="6858001"/>
              <a:chOff x="-228600" y="-1"/>
              <a:chExt cx="9240671" cy="6858001"/>
            </a:xfrm>
          </p:grpSpPr>
          <p:grpSp>
            <p:nvGrpSpPr>
              <p:cNvPr id="3" name="Group 4"/>
              <p:cNvGrpSpPr/>
              <p:nvPr/>
            </p:nvGrpSpPr>
            <p:grpSpPr>
              <a:xfrm>
                <a:off x="381000" y="-1"/>
                <a:ext cx="7924800" cy="1524000"/>
                <a:chOff x="2609125" y="2409200"/>
                <a:chExt cx="9339945" cy="1978747"/>
              </a:xfrm>
            </p:grpSpPr>
            <p:graphicFrame>
              <p:nvGraphicFramePr>
                <p:cNvPr id="32" name="Chart 31"/>
                <p:cNvGraphicFramePr/>
                <p:nvPr/>
              </p:nvGraphicFramePr>
              <p:xfrm>
                <a:off x="2609125" y="2409200"/>
                <a:ext cx="9339945" cy="1978747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sp>
              <p:nvSpPr>
                <p:cNvPr id="33" name="TextBox 32"/>
                <p:cNvSpPr txBox="1"/>
                <p:nvPr/>
              </p:nvSpPr>
              <p:spPr>
                <a:xfrm>
                  <a:off x="10601963" y="3227116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7728133" y="3227116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10930531" y="3326053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7428051" y="3101762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11230613" y="3398574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10332541" y="3101762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8356783" y="3326053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7997555" y="3314786"/>
                  <a:ext cx="449036" cy="4795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</p:grpSp>
          <p:grpSp>
            <p:nvGrpSpPr>
              <p:cNvPr id="4" name="Group 44"/>
              <p:cNvGrpSpPr/>
              <p:nvPr/>
            </p:nvGrpSpPr>
            <p:grpSpPr>
              <a:xfrm>
                <a:off x="0" y="3962400"/>
                <a:ext cx="8534400" cy="1524000"/>
                <a:chOff x="0" y="1752600"/>
                <a:chExt cx="8839200" cy="1981200"/>
              </a:xfrm>
            </p:grpSpPr>
            <p:graphicFrame>
              <p:nvGraphicFramePr>
                <p:cNvPr id="41" name="Chart 40"/>
                <p:cNvGraphicFramePr/>
                <p:nvPr/>
              </p:nvGraphicFramePr>
              <p:xfrm>
                <a:off x="0" y="1752600"/>
                <a:ext cx="8839200" cy="19812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  <p:sp>
              <p:nvSpPr>
                <p:cNvPr id="42" name="TextBox 41"/>
                <p:cNvSpPr txBox="1"/>
                <p:nvPr/>
              </p:nvSpPr>
              <p:spPr>
                <a:xfrm>
                  <a:off x="7971064" y="2247900"/>
                  <a:ext cx="304800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7497536" y="2148840"/>
                  <a:ext cx="304800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7102929" y="2049780"/>
                  <a:ext cx="315687" cy="495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</p:grpSp>
          <p:grpSp>
            <p:nvGrpSpPr>
              <p:cNvPr id="5" name="Group 55"/>
              <p:cNvGrpSpPr/>
              <p:nvPr/>
            </p:nvGrpSpPr>
            <p:grpSpPr>
              <a:xfrm>
                <a:off x="533400" y="4495800"/>
                <a:ext cx="7848600" cy="2362200"/>
                <a:chOff x="2322058" y="1157980"/>
                <a:chExt cx="4231146" cy="3865816"/>
              </a:xfrm>
            </p:grpSpPr>
            <p:graphicFrame>
              <p:nvGraphicFramePr>
                <p:cNvPr id="57" name="Chart 56"/>
                <p:cNvGraphicFramePr/>
                <p:nvPr/>
              </p:nvGraphicFramePr>
              <p:xfrm>
                <a:off x="2322058" y="1157980"/>
                <a:ext cx="4231146" cy="3865816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sp>
              <p:nvSpPr>
                <p:cNvPr id="59" name="TextBox 58"/>
                <p:cNvSpPr txBox="1"/>
                <p:nvPr/>
              </p:nvSpPr>
              <p:spPr>
                <a:xfrm>
                  <a:off x="5567306" y="2654425"/>
                  <a:ext cx="300082" cy="369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5772701" y="2779129"/>
                  <a:ext cx="300082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5978097" y="2903832"/>
                  <a:ext cx="300082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6183492" y="3028536"/>
                  <a:ext cx="300082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</p:grpSp>
          <p:grpSp>
            <p:nvGrpSpPr>
              <p:cNvPr id="6" name="Group 68"/>
              <p:cNvGrpSpPr/>
              <p:nvPr/>
            </p:nvGrpSpPr>
            <p:grpSpPr>
              <a:xfrm>
                <a:off x="381000" y="1"/>
                <a:ext cx="8458200" cy="6705600"/>
                <a:chOff x="381000" y="457200"/>
                <a:chExt cx="8305800" cy="5711093"/>
              </a:xfrm>
            </p:grpSpPr>
            <p:cxnSp>
              <p:nvCxnSpPr>
                <p:cNvPr id="65" name="Straight Connector 64"/>
                <p:cNvCxnSpPr/>
                <p:nvPr/>
              </p:nvCxnSpPr>
              <p:spPr>
                <a:xfrm rot="16200000" flipH="1">
                  <a:off x="-2437132" y="3275332"/>
                  <a:ext cx="5711092" cy="7482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 flipV="1">
                  <a:off x="457200" y="6092093"/>
                  <a:ext cx="8229600" cy="762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0" name="TextBox 69"/>
              <p:cNvSpPr txBox="1"/>
              <p:nvPr/>
            </p:nvSpPr>
            <p:spPr>
              <a:xfrm>
                <a:off x="2065553" y="6400800"/>
                <a:ext cx="58381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400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6096000" y="6397823"/>
                <a:ext cx="6105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400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81" name="Straight Connector 80"/>
              <p:cNvCxnSpPr/>
              <p:nvPr/>
            </p:nvCxnSpPr>
            <p:spPr>
              <a:xfrm>
                <a:off x="838200" y="5105400"/>
                <a:ext cx="7467600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838200" y="6399212"/>
                <a:ext cx="7315200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TextBox 88"/>
              <p:cNvSpPr txBox="1"/>
              <p:nvPr/>
            </p:nvSpPr>
            <p:spPr>
              <a:xfrm>
                <a:off x="8382000" y="3276600"/>
                <a:ext cx="6093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MTT</a:t>
                </a:r>
                <a:endParaRPr lang="en-US" dirty="0"/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8382000" y="4419600"/>
                <a:ext cx="6062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NRU</a:t>
                </a:r>
                <a:endParaRPr lang="en-US" dirty="0"/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8077200" y="5345668"/>
                <a:ext cx="9348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NIH 3T3</a:t>
                </a:r>
                <a:endParaRPr lang="en-US" dirty="0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-228600" y="1828800"/>
                <a:ext cx="707886" cy="274320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endParaRPr lang="en-US" sz="16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en-US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% Cell Viability</a:t>
                </a:r>
                <a:endParaRPr lang="en-US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10" name="Straight Connector 109"/>
              <p:cNvCxnSpPr/>
              <p:nvPr/>
            </p:nvCxnSpPr>
            <p:spPr>
              <a:xfrm>
                <a:off x="762000" y="1143000"/>
                <a:ext cx="7239000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15" name="Chart 114"/>
              <p:cNvGraphicFramePr/>
              <p:nvPr/>
            </p:nvGraphicFramePr>
            <p:xfrm>
              <a:off x="381000" y="1143000"/>
              <a:ext cx="8382000" cy="1905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aphicFrame>
            <p:nvGraphicFramePr>
              <p:cNvPr id="116" name="Chart 115"/>
              <p:cNvGraphicFramePr/>
              <p:nvPr/>
            </p:nvGraphicFramePr>
            <p:xfrm>
              <a:off x="304800" y="2743200"/>
              <a:ext cx="8382000" cy="13716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cxnSp>
            <p:nvCxnSpPr>
              <p:cNvPr id="117" name="Straight Connector 116"/>
              <p:cNvCxnSpPr/>
              <p:nvPr/>
            </p:nvCxnSpPr>
            <p:spPr>
              <a:xfrm>
                <a:off x="838200" y="2666999"/>
                <a:ext cx="7772400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>
                <a:off x="838200" y="3886200"/>
                <a:ext cx="7772400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8001000" y="3124200"/>
                <a:ext cx="294290" cy="284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*</a:t>
                </a:r>
                <a:endParaRPr lang="en-US" dirty="0"/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7543800" y="3124200"/>
                <a:ext cx="294290" cy="284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*</a:t>
                </a:r>
                <a:endParaRPr lang="en-US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7162800" y="3048000"/>
                <a:ext cx="294290" cy="284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*</a:t>
                </a:r>
                <a:endParaRPr lang="en-US" dirty="0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8458402" y="1828800"/>
              <a:ext cx="6093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MTT</a:t>
              </a:r>
              <a:endParaRPr 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458200" y="316468"/>
              <a:ext cx="6093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MTT</a:t>
              </a:r>
              <a:endParaRPr 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0" y="2286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0" y="17526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-76200" y="26670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(c)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0" y="43550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(d)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0" y="565046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(e)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roup 110"/>
          <p:cNvGrpSpPr/>
          <p:nvPr/>
        </p:nvGrpSpPr>
        <p:grpSpPr>
          <a:xfrm>
            <a:off x="152400" y="76200"/>
            <a:ext cx="8915400" cy="6019800"/>
            <a:chOff x="152400" y="0"/>
            <a:chExt cx="8915400" cy="6019800"/>
          </a:xfrm>
        </p:grpSpPr>
        <p:grpSp>
          <p:nvGrpSpPr>
            <p:cNvPr id="98" name="Group 97"/>
            <p:cNvGrpSpPr/>
            <p:nvPr/>
          </p:nvGrpSpPr>
          <p:grpSpPr>
            <a:xfrm>
              <a:off x="152400" y="238780"/>
              <a:ext cx="8763000" cy="5781020"/>
              <a:chOff x="152400" y="238780"/>
              <a:chExt cx="8763000" cy="5781020"/>
            </a:xfrm>
          </p:grpSpPr>
          <p:grpSp>
            <p:nvGrpSpPr>
              <p:cNvPr id="83" name="Group 82"/>
              <p:cNvGrpSpPr/>
              <p:nvPr/>
            </p:nvGrpSpPr>
            <p:grpSpPr>
              <a:xfrm>
                <a:off x="152400" y="911720"/>
                <a:ext cx="8763000" cy="5108080"/>
                <a:chOff x="0" y="0"/>
                <a:chExt cx="8763000" cy="5108080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 rot="16200000">
                  <a:off x="-232792" y="952648"/>
                  <a:ext cx="779316" cy="3077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Control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 rot="16200000">
                  <a:off x="-349041" y="2083404"/>
                  <a:ext cx="101181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0.01µg/</a:t>
                  </a:r>
                  <a:r>
                    <a:rPr lang="en-US" sz="1400" b="1" dirty="0" err="1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 rot="16200000">
                  <a:off x="-304158" y="3202735"/>
                  <a:ext cx="92204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0.5µg/</a:t>
                  </a:r>
                  <a:r>
                    <a:rPr lang="en-US" sz="1400" b="1" dirty="0" err="1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 rot="16200000">
                  <a:off x="-239809" y="4403008"/>
                  <a:ext cx="78739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1µg/</a:t>
                  </a:r>
                  <a:r>
                    <a:rPr lang="en-US" sz="1400" b="1" dirty="0" err="1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113" name="Group 112"/>
                <p:cNvGrpSpPr/>
                <p:nvPr/>
              </p:nvGrpSpPr>
              <p:grpSpPr>
                <a:xfrm>
                  <a:off x="5638801" y="533400"/>
                  <a:ext cx="3124199" cy="4526280"/>
                  <a:chOff x="762000" y="457200"/>
                  <a:chExt cx="3203043" cy="5421629"/>
                </a:xfrm>
              </p:grpSpPr>
              <p:pic>
                <p:nvPicPr>
                  <p:cNvPr id="114" name="Picture 9"/>
                  <p:cNvPicPr>
                    <a:picLocks noChangeArrowheads="1"/>
                  </p:cNvPicPr>
                  <p:nvPr/>
                </p:nvPicPr>
                <p:blipFill>
                  <a:blip r:embed="rId3" cstate="print">
                    <a:lum bright="-2000" contrast="4000"/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2000" y="457200"/>
                    <a:ext cx="1404519" cy="132587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grpSp>
                <p:nvGrpSpPr>
                  <p:cNvPr id="115" name="Group 9"/>
                  <p:cNvGrpSpPr/>
                  <p:nvPr/>
                </p:nvGrpSpPr>
                <p:grpSpPr>
                  <a:xfrm>
                    <a:off x="762000" y="4465321"/>
                    <a:ext cx="1640582" cy="1325879"/>
                    <a:chOff x="6837274" y="958596"/>
                    <a:chExt cx="1640582" cy="1325879"/>
                  </a:xfrm>
                </p:grpSpPr>
                <p:pic>
                  <p:nvPicPr>
                    <p:cNvPr id="139" name="Picture 3"/>
                    <p:cNvPicPr>
                      <a:picLocks noChangeArrowheads="1"/>
                    </p:cNvPicPr>
                    <p:nvPr/>
                  </p:nvPicPr>
                  <p:blipFill>
                    <a:blip r:embed="rId4" cstate="print">
                      <a:lum bright="-2000" contrast="4000"/>
                    </a:blip>
                    <a:srcRect r="10714"/>
                    <a:stretch>
                      <a:fillRect/>
                    </a:stretch>
                  </p:blipFill>
                  <p:spPr bwMode="auto">
                    <a:xfrm>
                      <a:off x="6837274" y="958596"/>
                      <a:ext cx="1404519" cy="1325879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sp>
                  <p:nvSpPr>
                    <p:cNvPr id="140" name="TextBox 5"/>
                    <p:cNvSpPr txBox="1"/>
                    <p:nvPr/>
                  </p:nvSpPr>
                  <p:spPr>
                    <a:xfrm flipH="1">
                      <a:off x="7656574" y="1378458"/>
                      <a:ext cx="821282" cy="2580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+VE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1" name="TextBox 6"/>
                    <p:cNvSpPr txBox="1"/>
                    <p:nvPr/>
                  </p:nvSpPr>
                  <p:spPr>
                    <a:xfrm flipH="1">
                      <a:off x="7656575" y="1798320"/>
                      <a:ext cx="633985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-VE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2" name="TextBox 7"/>
                    <p:cNvSpPr txBox="1"/>
                    <p:nvPr/>
                  </p:nvSpPr>
                  <p:spPr>
                    <a:xfrm>
                      <a:off x="7772400" y="989076"/>
                      <a:ext cx="404278" cy="261610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b="1" dirty="0" smtClean="0"/>
                        <a:t>3%</a:t>
                      </a:r>
                      <a:endParaRPr lang="en-US" sz="1100" b="1" dirty="0"/>
                    </a:p>
                  </p:txBody>
                </p:sp>
                <p:cxnSp>
                  <p:nvCxnSpPr>
                    <p:cNvPr id="143" name="Straight Arrow Connector 8"/>
                    <p:cNvCxnSpPr/>
                    <p:nvPr/>
                  </p:nvCxnSpPr>
                  <p:spPr>
                    <a:xfrm rot="5400000">
                      <a:off x="7536181" y="1271016"/>
                      <a:ext cx="265176" cy="170688"/>
                    </a:xfrm>
                    <a:prstGeom prst="straightConnector1">
                      <a:avLst/>
                    </a:prstGeom>
                    <a:ln w="38100">
                      <a:solidFill>
                        <a:srgbClr val="CC0000"/>
                      </a:solidFill>
                      <a:prstDash val="sysDash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16" name="Group 13"/>
                  <p:cNvGrpSpPr/>
                  <p:nvPr/>
                </p:nvGrpSpPr>
                <p:grpSpPr>
                  <a:xfrm>
                    <a:off x="762000" y="1752600"/>
                    <a:ext cx="1640582" cy="1325880"/>
                    <a:chOff x="3733800" y="960120"/>
                    <a:chExt cx="1640582" cy="1325880"/>
                  </a:xfrm>
                </p:grpSpPr>
                <p:pic>
                  <p:nvPicPr>
                    <p:cNvPr id="136" name="Picture 135"/>
                    <p:cNvPicPr>
                      <a:picLocks noChangeArrowheads="1"/>
                    </p:cNvPicPr>
                    <p:nvPr/>
                  </p:nvPicPr>
                  <p:blipFill>
                    <a:blip r:embed="rId5" cstate="print">
                      <a:lum bright="-2000" contrast="4000"/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733800" y="960120"/>
                      <a:ext cx="1404518" cy="132588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sp>
                  <p:nvSpPr>
                    <p:cNvPr id="137" name="TextBox 136"/>
                    <p:cNvSpPr txBox="1"/>
                    <p:nvPr/>
                  </p:nvSpPr>
                  <p:spPr>
                    <a:xfrm flipH="1">
                      <a:off x="4571999" y="1356360"/>
                      <a:ext cx="802383" cy="2580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+VE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38" name="TextBox 137"/>
                    <p:cNvSpPr txBox="1"/>
                    <p:nvPr/>
                  </p:nvSpPr>
                  <p:spPr>
                    <a:xfrm flipH="1">
                      <a:off x="4572000" y="1776222"/>
                      <a:ext cx="633985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-VE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117" name="Group 17"/>
                  <p:cNvGrpSpPr/>
                  <p:nvPr/>
                </p:nvGrpSpPr>
                <p:grpSpPr>
                  <a:xfrm>
                    <a:off x="762000" y="3048000"/>
                    <a:ext cx="1640583" cy="1386650"/>
                    <a:chOff x="5181600" y="1051750"/>
                    <a:chExt cx="1640583" cy="1386650"/>
                  </a:xfrm>
                </p:grpSpPr>
                <p:pic>
                  <p:nvPicPr>
                    <p:cNvPr id="133" name="Picture 13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181600" y="1051750"/>
                      <a:ext cx="1560576" cy="13866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sp>
                  <p:nvSpPr>
                    <p:cNvPr id="134" name="TextBox 133"/>
                    <p:cNvSpPr txBox="1"/>
                    <p:nvPr/>
                  </p:nvSpPr>
                  <p:spPr>
                    <a:xfrm flipH="1">
                      <a:off x="6019800" y="1384756"/>
                      <a:ext cx="802383" cy="2580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+VE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35" name="TextBox 134"/>
                    <p:cNvSpPr txBox="1"/>
                    <p:nvPr/>
                  </p:nvSpPr>
                  <p:spPr>
                    <a:xfrm flipH="1">
                      <a:off x="6019801" y="1776222"/>
                      <a:ext cx="633985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-VE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pic>
                <p:nvPicPr>
                  <p:cNvPr id="118" name="Picture 8"/>
                  <p:cNvPicPr>
                    <a:picLocks noChangeArrowheads="1"/>
                  </p:cNvPicPr>
                  <p:nvPr/>
                </p:nvPicPr>
                <p:blipFill>
                  <a:blip r:embed="rId7" cstate="print">
                    <a:lum bright="-2000" contrast="4000"/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286000" y="533400"/>
                    <a:ext cx="1404519" cy="132587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grpSp>
                <p:nvGrpSpPr>
                  <p:cNvPr id="119" name="Group 22"/>
                  <p:cNvGrpSpPr/>
                  <p:nvPr/>
                </p:nvGrpSpPr>
                <p:grpSpPr>
                  <a:xfrm>
                    <a:off x="2273806" y="1874521"/>
                    <a:ext cx="1691237" cy="1325879"/>
                    <a:chOff x="3822192" y="2535173"/>
                    <a:chExt cx="1691237" cy="1325879"/>
                  </a:xfrm>
                </p:grpSpPr>
                <p:pic>
                  <p:nvPicPr>
                    <p:cNvPr id="130" name="Picture 13"/>
                    <p:cNvPicPr>
                      <a:picLocks noChangeArrowheads="1"/>
                    </p:cNvPicPr>
                    <p:nvPr/>
                  </p:nvPicPr>
                  <p:blipFill>
                    <a:blip r:embed="rId8" cstate="print">
                      <a:lum bright="-2000" contrast="4000"/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822192" y="2535173"/>
                      <a:ext cx="1404519" cy="1325879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sp>
                  <p:nvSpPr>
                    <p:cNvPr id="131" name="TextBox 130"/>
                    <p:cNvSpPr txBox="1"/>
                    <p:nvPr/>
                  </p:nvSpPr>
                  <p:spPr>
                    <a:xfrm flipH="1">
                      <a:off x="4648200" y="2859023"/>
                      <a:ext cx="865229" cy="26684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+VE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32" name="TextBox 131"/>
                    <p:cNvSpPr txBox="1"/>
                    <p:nvPr/>
                  </p:nvSpPr>
                  <p:spPr>
                    <a:xfrm flipH="1">
                      <a:off x="4572000" y="3352800"/>
                      <a:ext cx="633985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-VE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120" name="Group 26"/>
                  <p:cNvGrpSpPr/>
                  <p:nvPr/>
                </p:nvGrpSpPr>
                <p:grpSpPr>
                  <a:xfrm>
                    <a:off x="2273806" y="3048000"/>
                    <a:ext cx="1534991" cy="1325879"/>
                    <a:chOff x="3974592" y="2571749"/>
                    <a:chExt cx="1534991" cy="1325879"/>
                  </a:xfrm>
                </p:grpSpPr>
                <p:pic>
                  <p:nvPicPr>
                    <p:cNvPr id="127" name="Picture 13"/>
                    <p:cNvPicPr>
                      <a:picLocks noChangeArrowheads="1"/>
                    </p:cNvPicPr>
                    <p:nvPr/>
                  </p:nvPicPr>
                  <p:blipFill>
                    <a:blip r:embed="rId8" cstate="print">
                      <a:lum bright="-2000" contrast="4000"/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974592" y="2571749"/>
                      <a:ext cx="1404519" cy="1325879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sp>
                  <p:nvSpPr>
                    <p:cNvPr id="128" name="TextBox 127"/>
                    <p:cNvSpPr txBox="1"/>
                    <p:nvPr/>
                  </p:nvSpPr>
                  <p:spPr>
                    <a:xfrm flipH="1">
                      <a:off x="4800600" y="2895599"/>
                      <a:ext cx="708983" cy="2580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+VE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29" name="TextBox 128"/>
                    <p:cNvSpPr txBox="1"/>
                    <p:nvPr/>
                  </p:nvSpPr>
                  <p:spPr>
                    <a:xfrm flipH="1">
                      <a:off x="4724400" y="3389376"/>
                      <a:ext cx="633985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-VE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121" name="Group 32"/>
                  <p:cNvGrpSpPr/>
                  <p:nvPr/>
                </p:nvGrpSpPr>
                <p:grpSpPr>
                  <a:xfrm>
                    <a:off x="2286000" y="4419600"/>
                    <a:ext cx="1444674" cy="1459229"/>
                    <a:chOff x="6861658" y="2438399"/>
                    <a:chExt cx="1444674" cy="1459229"/>
                  </a:xfrm>
                </p:grpSpPr>
                <p:pic>
                  <p:nvPicPr>
                    <p:cNvPr id="122" name="Picture 6"/>
                    <p:cNvPicPr>
                      <a:picLocks noChangeArrowheads="1"/>
                    </p:cNvPicPr>
                    <p:nvPr/>
                  </p:nvPicPr>
                  <p:blipFill>
                    <a:blip r:embed="rId9" cstate="print">
                      <a:lum bright="-2000" contrast="4000"/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6861658" y="2571749"/>
                      <a:ext cx="1404519" cy="1325879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sp>
                  <p:nvSpPr>
                    <p:cNvPr id="123" name="TextBox 122"/>
                    <p:cNvSpPr txBox="1"/>
                    <p:nvPr/>
                  </p:nvSpPr>
                  <p:spPr>
                    <a:xfrm flipH="1">
                      <a:off x="7543801" y="3429000"/>
                      <a:ext cx="633985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-VE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24" name="TextBox 123"/>
                    <p:cNvSpPr txBox="1"/>
                    <p:nvPr/>
                  </p:nvSpPr>
                  <p:spPr>
                    <a:xfrm flipH="1">
                      <a:off x="7543800" y="2991612"/>
                      <a:ext cx="762532" cy="2580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+VE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cxnSp>
                  <p:nvCxnSpPr>
                    <p:cNvPr id="125" name="Straight Arrow Connector 124"/>
                    <p:cNvCxnSpPr/>
                    <p:nvPr/>
                  </p:nvCxnSpPr>
                  <p:spPr>
                    <a:xfrm rot="5400000">
                      <a:off x="7633717" y="2795777"/>
                      <a:ext cx="265176" cy="170688"/>
                    </a:xfrm>
                    <a:prstGeom prst="straightConnector1">
                      <a:avLst/>
                    </a:prstGeom>
                    <a:ln w="38100">
                      <a:solidFill>
                        <a:srgbClr val="CC0000"/>
                      </a:solidFill>
                      <a:prstDash val="sysDash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26" name="TextBox 125"/>
                    <p:cNvSpPr txBox="1"/>
                    <p:nvPr/>
                  </p:nvSpPr>
                  <p:spPr>
                    <a:xfrm>
                      <a:off x="7785887" y="2438399"/>
                      <a:ext cx="502061" cy="261610"/>
                    </a:xfrm>
                    <a:prstGeom prst="rect">
                      <a:avLst/>
                    </a:prstGeom>
                    <a:noFill/>
                    <a:ln w="0">
                      <a:solidFill>
                        <a:schemeClr val="tx1"/>
                      </a:solidFill>
                    </a:ln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57 %</a:t>
                      </a:r>
                      <a:endParaRPr lang="en-US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</p:grpSp>
            <p:grpSp>
              <p:nvGrpSpPr>
                <p:cNvPr id="147" name="Group 146"/>
                <p:cNvGrpSpPr/>
                <p:nvPr/>
              </p:nvGrpSpPr>
              <p:grpSpPr>
                <a:xfrm>
                  <a:off x="6096000" y="561201"/>
                  <a:ext cx="2072368" cy="276999"/>
                  <a:chOff x="6096000" y="561201"/>
                  <a:chExt cx="2072368" cy="276999"/>
                </a:xfrm>
              </p:grpSpPr>
              <p:sp>
                <p:nvSpPr>
                  <p:cNvPr id="145" name="TextBox 144"/>
                  <p:cNvSpPr txBox="1"/>
                  <p:nvPr/>
                </p:nvSpPr>
                <p:spPr>
                  <a:xfrm>
                    <a:off x="6096000" y="561201"/>
                    <a:ext cx="52610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Dark</a:t>
                    </a:r>
                    <a:endParaRPr lang="en-US" sz="12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6" name="TextBox 145"/>
                  <p:cNvSpPr txBox="1"/>
                  <p:nvPr/>
                </p:nvSpPr>
                <p:spPr>
                  <a:xfrm>
                    <a:off x="7620000" y="561201"/>
                    <a:ext cx="548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UV-B</a:t>
                    </a:r>
                    <a:endParaRPr lang="en-US" sz="12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64" name="Straight Arrow Connector 63"/>
                <p:cNvCxnSpPr/>
                <p:nvPr/>
              </p:nvCxnSpPr>
              <p:spPr>
                <a:xfrm flipV="1">
                  <a:off x="7086600" y="3276600"/>
                  <a:ext cx="304800" cy="152400"/>
                </a:xfrm>
                <a:prstGeom prst="straightConnector1">
                  <a:avLst/>
                </a:prstGeom>
                <a:ln w="22225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Arrow Connector 64"/>
                <p:cNvCxnSpPr/>
                <p:nvPr/>
              </p:nvCxnSpPr>
              <p:spPr>
                <a:xfrm flipV="1">
                  <a:off x="7239000" y="3429000"/>
                  <a:ext cx="304800" cy="152400"/>
                </a:xfrm>
                <a:prstGeom prst="straightConnector1">
                  <a:avLst/>
                </a:prstGeom>
                <a:ln w="22225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>
                  <a:off x="3048000" y="1600200"/>
                  <a:ext cx="304800" cy="1588"/>
                </a:xfrm>
                <a:prstGeom prst="line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TextBox 84"/>
                <p:cNvSpPr txBox="1"/>
                <p:nvPr/>
              </p:nvSpPr>
              <p:spPr>
                <a:xfrm>
                  <a:off x="228600" y="228600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(a)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2895600" y="228600"/>
                  <a:ext cx="453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(b)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5410200" y="228600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(c)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8" name="TextBox 87"/>
                <p:cNvSpPr txBox="1"/>
                <p:nvPr/>
              </p:nvSpPr>
              <p:spPr>
                <a:xfrm>
                  <a:off x="3747221" y="304800"/>
                  <a:ext cx="1096775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DAPI</a:t>
                  </a:r>
                  <a:r>
                    <a:rPr lang="en-US" sz="1100" b="1" dirty="0" smtClean="0">
                      <a:solidFill>
                        <a:srgbClr val="FF0000"/>
                      </a:solidFill>
                      <a:latin typeface="Times New Roman" pitchFamily="18" charset="0"/>
                      <a:cs typeface="Times New Roman" pitchFamily="18" charset="0"/>
                    </a:rPr>
                    <a:t>/</a:t>
                  </a:r>
                  <a:r>
                    <a:rPr lang="en-US" sz="1100" dirty="0" smtClean="0">
                      <a:solidFill>
                        <a:srgbClr val="17A010"/>
                      </a:solidFill>
                      <a:latin typeface="Times New Roman" pitchFamily="18" charset="0"/>
                      <a:cs typeface="Times New Roman" pitchFamily="18" charset="0"/>
                    </a:rPr>
                    <a:t>F</a:t>
                  </a:r>
                  <a:r>
                    <a:rPr lang="en-US" sz="1100" b="1" dirty="0" smtClean="0">
                      <a:solidFill>
                        <a:srgbClr val="17A010"/>
                      </a:solidFill>
                      <a:latin typeface="Times New Roman" pitchFamily="18" charset="0"/>
                      <a:cs typeface="Times New Roman" pitchFamily="18" charset="0"/>
                    </a:rPr>
                    <a:t>ITC</a:t>
                  </a:r>
                  <a:r>
                    <a:rPr lang="en-US" sz="1100" b="1" baseline="30000" dirty="0" smtClean="0">
                      <a:solidFill>
                        <a:srgbClr val="17A010"/>
                      </a:solidFill>
                      <a:latin typeface="Times New Roman" pitchFamily="18" charset="0"/>
                      <a:cs typeface="Times New Roman" pitchFamily="18" charset="0"/>
                    </a:rPr>
                    <a:t>DBA</a:t>
                  </a:r>
                  <a:endParaRPr lang="en-US" sz="1100" b="1" baseline="30000" dirty="0">
                    <a:solidFill>
                      <a:srgbClr val="17A01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90" name="TextBox 89"/>
                <p:cNvSpPr txBox="1"/>
                <p:nvPr/>
              </p:nvSpPr>
              <p:spPr>
                <a:xfrm>
                  <a:off x="3436294" y="561201"/>
                  <a:ext cx="52610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Dark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4709432" y="561201"/>
                  <a:ext cx="54836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UV-B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93" name="Group 92"/>
                <p:cNvGrpSpPr/>
                <p:nvPr/>
              </p:nvGrpSpPr>
              <p:grpSpPr>
                <a:xfrm>
                  <a:off x="1447800" y="0"/>
                  <a:ext cx="4114800" cy="5105400"/>
                  <a:chOff x="1447800" y="0"/>
                  <a:chExt cx="4114800" cy="5105400"/>
                </a:xfrm>
              </p:grpSpPr>
              <p:grpSp>
                <p:nvGrpSpPr>
                  <p:cNvPr id="89" name="Group 88"/>
                  <p:cNvGrpSpPr/>
                  <p:nvPr/>
                </p:nvGrpSpPr>
                <p:grpSpPr>
                  <a:xfrm>
                    <a:off x="1447800" y="0"/>
                    <a:ext cx="4114800" cy="5105400"/>
                    <a:chOff x="1524000" y="0"/>
                    <a:chExt cx="4114800" cy="5105400"/>
                  </a:xfrm>
                </p:grpSpPr>
                <p:grpSp>
                  <p:nvGrpSpPr>
                    <p:cNvPr id="144" name="Group 143"/>
                    <p:cNvGrpSpPr/>
                    <p:nvPr/>
                  </p:nvGrpSpPr>
                  <p:grpSpPr>
                    <a:xfrm>
                      <a:off x="1524000" y="0"/>
                      <a:ext cx="4114799" cy="2819400"/>
                      <a:chOff x="1824794" y="-12380"/>
                      <a:chExt cx="3677790" cy="2849547"/>
                    </a:xfrm>
                  </p:grpSpPr>
                  <p:pic>
                    <p:nvPicPr>
                      <p:cNvPr id="69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10" cstate="print">
                        <a:lum bright="37000" contrast="6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rot="5400000">
                        <a:off x="4375976" y="1710560"/>
                        <a:ext cx="1109013" cy="11442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  <p:sp>
                    <p:nvSpPr>
                      <p:cNvPr id="78" name="TextBox 77"/>
                      <p:cNvSpPr txBox="1"/>
                      <p:nvPr/>
                    </p:nvSpPr>
                    <p:spPr>
                      <a:xfrm>
                        <a:off x="1824794" y="-12380"/>
                        <a:ext cx="470231" cy="27996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a:t>Dark</a:t>
                        </a:r>
                        <a:endParaRPr lang="en-US" sz="12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  <p:pic>
                  <p:nvPicPr>
                    <p:cNvPr id="1026" name="Picture 2"/>
                    <p:cNvPicPr>
                      <a:picLocks noChangeArrowheads="1"/>
                    </p:cNvPicPr>
                    <p:nvPr/>
                  </p:nvPicPr>
                  <p:blipFill>
                    <a:blip r:embed="rId11" cstate="print">
                      <a:lum bright="43000" contrast="67000"/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048000" y="2865120"/>
                      <a:ext cx="1280160" cy="109728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028" name="Picture 4"/>
                    <p:cNvPicPr>
                      <a:picLocks noChangeArrowheads="1"/>
                    </p:cNvPicPr>
                    <p:nvPr/>
                  </p:nvPicPr>
                  <p:blipFill>
                    <a:blip r:embed="rId12" cstate="print">
                      <a:lum bright="12000" contrast="50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3139440" y="39166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029" name="Picture 5"/>
                    <p:cNvPicPr>
                      <a:picLocks noChangeArrowheads="1"/>
                    </p:cNvPicPr>
                    <p:nvPr/>
                  </p:nvPicPr>
                  <p:blipFill>
                    <a:blip r:embed="rId13" cstate="print">
                      <a:lum bright="14000" contrast="38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3139440" y="16306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030" name="Picture 6"/>
                    <p:cNvPicPr>
                      <a:picLocks noChangeArrowheads="1"/>
                    </p:cNvPicPr>
                    <p:nvPr/>
                  </p:nvPicPr>
                  <p:blipFill>
                    <a:blip r:embed="rId14" cstate="print">
                      <a:lum bright="24000" contrast="58000"/>
                    </a:blip>
                    <a:srcRect t="6679" r="4991"/>
                    <a:stretch>
                      <a:fillRect/>
                    </a:stretch>
                  </p:blipFill>
                  <p:spPr bwMode="auto">
                    <a:xfrm rot="5400000">
                      <a:off x="3139440" y="4876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032" name="Picture 8"/>
                    <p:cNvPicPr>
                      <a:picLocks noChangeArrowheads="1"/>
                    </p:cNvPicPr>
                    <p:nvPr/>
                  </p:nvPicPr>
                  <p:blipFill>
                    <a:blip r:embed="rId15" cstate="print">
                      <a:lum bright="39000" contrast="71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4450080" y="4876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035" name="Picture 11"/>
                    <p:cNvPicPr>
                      <a:picLocks noChangeArrowheads="1"/>
                    </p:cNvPicPr>
                    <p:nvPr/>
                  </p:nvPicPr>
                  <p:blipFill>
                    <a:blip r:embed="rId16" cstate="print">
                      <a:lum bright="48000" contrast="73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4450080" y="2773679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</p:grpSp>
              <p:pic>
                <p:nvPicPr>
                  <p:cNvPr id="92" name="Picture 5"/>
                  <p:cNvPicPr>
                    <a:picLocks noChangeArrowheads="1"/>
                  </p:cNvPicPr>
                  <p:nvPr/>
                </p:nvPicPr>
                <p:blipFill>
                  <a:blip r:embed="rId17" cstate="print">
                    <a:lum bright="42000" contrast="68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4373880" y="391668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</p:grpSp>
            <p:sp>
              <p:nvSpPr>
                <p:cNvPr id="94" name="TextBox 93"/>
                <p:cNvSpPr txBox="1"/>
                <p:nvPr/>
              </p:nvSpPr>
              <p:spPr>
                <a:xfrm>
                  <a:off x="3276600" y="561201"/>
                  <a:ext cx="52610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Dark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4633232" y="561201"/>
                  <a:ext cx="54836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UV-B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96" name="Straight Connector 95"/>
                <p:cNvCxnSpPr/>
                <p:nvPr/>
              </p:nvCxnSpPr>
              <p:spPr>
                <a:xfrm>
                  <a:off x="3048000" y="1600200"/>
                  <a:ext cx="304800" cy="1588"/>
                </a:xfrm>
                <a:prstGeom prst="line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2" name="Group 81"/>
                <p:cNvGrpSpPr/>
                <p:nvPr/>
              </p:nvGrpSpPr>
              <p:grpSpPr>
                <a:xfrm>
                  <a:off x="304799" y="579120"/>
                  <a:ext cx="2593844" cy="4528960"/>
                  <a:chOff x="304799" y="579120"/>
                  <a:chExt cx="2593844" cy="4528960"/>
                </a:xfrm>
              </p:grpSpPr>
              <p:pic>
                <p:nvPicPr>
                  <p:cNvPr id="3" name="Picture 6"/>
                  <p:cNvPicPr>
                    <a:picLocks noChangeArrowheads="1"/>
                  </p:cNvPicPr>
                  <p:nvPr/>
                </p:nvPicPr>
                <p:blipFill>
                  <a:blip r:embed="rId18" cstate="print">
                    <a:lum bright="-9000" contrast="17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96255" y="487664"/>
                    <a:ext cx="1097280" cy="128019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10" name="Picture 13"/>
                  <p:cNvPicPr>
                    <a:picLocks noChangeArrowheads="1"/>
                  </p:cNvPicPr>
                  <p:nvPr/>
                </p:nvPicPr>
                <p:blipFill>
                  <a:blip r:embed="rId19" cstate="print">
                    <a:lum bright="-9000" contrast="17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1709908" y="2776343"/>
                    <a:ext cx="1097280" cy="128019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11" name="Picture 15"/>
                  <p:cNvPicPr>
                    <a:picLocks noChangeArrowheads="1"/>
                  </p:cNvPicPr>
                  <p:nvPr/>
                </p:nvPicPr>
                <p:blipFill>
                  <a:blip r:embed="rId20" cstate="print">
                    <a:lum bright="-9000" contrast="17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1709908" y="3919344"/>
                    <a:ext cx="1097280" cy="128019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1027" name="Picture 3"/>
                  <p:cNvPicPr>
                    <a:picLocks noChangeArrowheads="1"/>
                  </p:cNvPicPr>
                  <p:nvPr/>
                </p:nvPicPr>
                <p:blipFill>
                  <a:blip r:embed="rId21" cstate="print">
                    <a:lum bright="-7000" contrast="22000"/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615440" y="1752600"/>
                    <a:ext cx="1280160" cy="10972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8" name="Picture 5"/>
                  <p:cNvPicPr>
                    <a:picLocks noChangeArrowheads="1"/>
                  </p:cNvPicPr>
                  <p:nvPr/>
                </p:nvPicPr>
                <p:blipFill>
                  <a:blip r:embed="rId22" cstate="print">
                    <a:lum bright="-4000" contrast="16000"/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615440" y="579120"/>
                    <a:ext cx="1280160" cy="10972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97" name="Picture 2"/>
                  <p:cNvPicPr>
                    <a:picLocks noChangeArrowheads="1"/>
                  </p:cNvPicPr>
                  <p:nvPr/>
                </p:nvPicPr>
                <p:blipFill>
                  <a:blip r:embed="rId23" cstate="print">
                    <a:lum contrast="30000"/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4800" y="4008120"/>
                    <a:ext cx="1280160" cy="10972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4" name="Picture 2"/>
                  <p:cNvPicPr>
                    <a:picLocks noChangeArrowheads="1"/>
                  </p:cNvPicPr>
                  <p:nvPr/>
                </p:nvPicPr>
                <p:blipFill>
                  <a:blip r:embed="rId24" cstate="print">
                    <a:lum bright="-10000" contrast="10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96240" y="2773679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6" name="Picture 3"/>
                  <p:cNvPicPr>
                    <a:picLocks noChangeArrowheads="1"/>
                  </p:cNvPicPr>
                  <p:nvPr/>
                </p:nvPicPr>
                <p:blipFill>
                  <a:blip r:embed="rId25" cstate="print">
                    <a:lum contrast="30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96240" y="166116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</p:grpSp>
            <p:sp>
              <p:nvSpPr>
                <p:cNvPr id="79" name="TextBox 78"/>
                <p:cNvSpPr txBox="1"/>
                <p:nvPr/>
              </p:nvSpPr>
              <p:spPr>
                <a:xfrm>
                  <a:off x="533400" y="533400"/>
                  <a:ext cx="52610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Dark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1890032" y="533400"/>
                  <a:ext cx="54836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UV-B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81" name="Straight Connector 80"/>
                <p:cNvCxnSpPr/>
                <p:nvPr/>
              </p:nvCxnSpPr>
              <p:spPr>
                <a:xfrm>
                  <a:off x="381000" y="1600200"/>
                  <a:ext cx="304800" cy="1588"/>
                </a:xfrm>
                <a:prstGeom prst="line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7" name="TextBox 76"/>
              <p:cNvSpPr txBox="1"/>
              <p:nvPr/>
            </p:nvSpPr>
            <p:spPr>
              <a:xfrm>
                <a:off x="685800" y="238780"/>
                <a:ext cx="7343677" cy="523220"/>
              </a:xfrm>
              <a:prstGeom prst="rect">
                <a:avLst/>
              </a:prstGeom>
              <a:solidFill>
                <a:srgbClr val="17A01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800" b="1" i="1" dirty="0" smtClean="0">
                    <a:latin typeface="Times New Roman" pitchFamily="18" charset="0"/>
                    <a:cs typeface="Times New Roman" pitchFamily="18" charset="0"/>
                  </a:rPr>
                  <a:t>Cells morphology and compound internalization</a:t>
                </a:r>
                <a:endParaRPr lang="en-US" sz="28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99" name="Picture 1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8305800" y="0"/>
              <a:ext cx="7620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01" name="Straight Arrow Connector 100"/>
            <p:cNvCxnSpPr/>
            <p:nvPr/>
          </p:nvCxnSpPr>
          <p:spPr>
            <a:xfrm rot="16200000" flipH="1">
              <a:off x="2057400" y="4114800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 rot="16200000" flipH="1">
              <a:off x="2666999" y="4114800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 rot="16200000" flipH="1">
              <a:off x="1981201" y="5334000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 rot="16200000" flipH="1">
              <a:off x="2286000" y="5105400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/>
            <p:nvPr/>
          </p:nvCxnSpPr>
          <p:spPr>
            <a:xfrm rot="16200000" flipH="1">
              <a:off x="4724400" y="2971799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/>
            <p:nvPr/>
          </p:nvCxnSpPr>
          <p:spPr>
            <a:xfrm rot="16200000" flipH="1">
              <a:off x="4495800" y="3962400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/>
            <p:nvPr/>
          </p:nvCxnSpPr>
          <p:spPr>
            <a:xfrm rot="16200000" flipH="1">
              <a:off x="5105400" y="4038600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/>
            <p:nvPr/>
          </p:nvCxnSpPr>
          <p:spPr>
            <a:xfrm rot="16200000" flipH="1">
              <a:off x="4724400" y="5105400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/>
            <p:nvPr/>
          </p:nvCxnSpPr>
          <p:spPr>
            <a:xfrm rot="16200000" flipH="1">
              <a:off x="5334000" y="5181600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5"/>
          <p:cNvGrpSpPr/>
          <p:nvPr/>
        </p:nvGrpSpPr>
        <p:grpSpPr>
          <a:xfrm>
            <a:off x="-76200" y="228600"/>
            <a:ext cx="9220200" cy="6629400"/>
            <a:chOff x="-76200" y="228600"/>
            <a:chExt cx="9220200" cy="6629400"/>
          </a:xfrm>
        </p:grpSpPr>
        <p:grpSp>
          <p:nvGrpSpPr>
            <p:cNvPr id="2" name="Group 28"/>
            <p:cNvGrpSpPr/>
            <p:nvPr/>
          </p:nvGrpSpPr>
          <p:grpSpPr>
            <a:xfrm>
              <a:off x="228600" y="304800"/>
              <a:ext cx="2424574" cy="3962400"/>
              <a:chOff x="120506" y="137160"/>
              <a:chExt cx="2424574" cy="3962400"/>
            </a:xfrm>
          </p:grpSpPr>
          <p:pic>
            <p:nvPicPr>
              <p:cNvPr id="6" name="Picture 2"/>
              <p:cNvPicPr>
                <a:picLocks noChangeArrowheads="1"/>
              </p:cNvPicPr>
              <p:nvPr/>
            </p:nvPicPr>
            <p:blipFill>
              <a:blip r:embed="rId2" cstate="print"/>
              <a:srcRect r="2778"/>
              <a:stretch>
                <a:fillRect/>
              </a:stretch>
            </p:blipFill>
            <p:spPr bwMode="auto">
              <a:xfrm>
                <a:off x="381000" y="14478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7" name="Picture 3"/>
              <p:cNvPicPr>
                <a:picLocks noChangeArrowheads="1"/>
              </p:cNvPicPr>
              <p:nvPr/>
            </p:nvPicPr>
            <p:blipFill>
              <a:blip r:embed="rId3" cstate="print"/>
              <a:srcRect l="4167" r="5556"/>
              <a:stretch>
                <a:fillRect/>
              </a:stretch>
            </p:blipFill>
            <p:spPr bwMode="auto">
              <a:xfrm>
                <a:off x="394826" y="27432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8"/>
              <p:cNvPicPr>
                <a:picLocks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81000" y="24384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" name="TextBox 8"/>
              <p:cNvSpPr txBox="1"/>
              <p:nvPr/>
            </p:nvSpPr>
            <p:spPr>
              <a:xfrm rot="16200000">
                <a:off x="-123595" y="667323"/>
                <a:ext cx="7959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Control</a:t>
                </a:r>
                <a:endParaRPr lang="en-US" sz="14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 rot="16200000">
                <a:off x="-231512" y="1784958"/>
                <a:ext cx="10118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0.01µg/</a:t>
                </a:r>
                <a:r>
                  <a:rPr lang="en-US" sz="1400" b="1" dirty="0" err="1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mL</a:t>
                </a:r>
                <a:endParaRPr lang="en-US" sz="14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 rot="16200000">
                <a:off x="-119302" y="3200400"/>
                <a:ext cx="7873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1µg/</a:t>
                </a:r>
                <a:r>
                  <a:rPr lang="en-US" sz="1400" b="1" dirty="0" err="1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mL</a:t>
                </a:r>
                <a:endParaRPr lang="en-US" sz="14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09600" y="152400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4" name="Picture 5"/>
              <p:cNvPicPr>
                <a:picLocks noChangeArrowheads="1"/>
              </p:cNvPicPr>
              <p:nvPr/>
            </p:nvPicPr>
            <p:blipFill>
              <a:blip r:embed="rId5" cstate="print"/>
              <a:srcRect r="6944"/>
              <a:stretch>
                <a:fillRect/>
              </a:stretch>
            </p:blipFill>
            <p:spPr bwMode="auto">
              <a:xfrm>
                <a:off x="1447800" y="28194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5" name="Picture 6"/>
              <p:cNvPicPr>
                <a:picLocks noChangeArrowheads="1"/>
              </p:cNvPicPr>
              <p:nvPr/>
            </p:nvPicPr>
            <p:blipFill>
              <a:blip r:embed="rId6" cstate="print"/>
              <a:srcRect r="5556"/>
              <a:stretch>
                <a:fillRect/>
              </a:stretch>
            </p:blipFill>
            <p:spPr bwMode="auto">
              <a:xfrm>
                <a:off x="1447800" y="14478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6" name="Picture 7"/>
              <p:cNvPicPr>
                <a:picLocks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417320" y="3048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752600" y="137160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" name="Group 30"/>
            <p:cNvGrpSpPr/>
            <p:nvPr/>
          </p:nvGrpSpPr>
          <p:grpSpPr>
            <a:xfrm>
              <a:off x="2895600" y="424041"/>
              <a:ext cx="2468880" cy="3766959"/>
              <a:chOff x="2514600" y="180201"/>
              <a:chExt cx="2468880" cy="3766959"/>
            </a:xfrm>
          </p:grpSpPr>
          <p:pic>
            <p:nvPicPr>
              <p:cNvPr id="32" name="Picture 2"/>
              <p:cNvPicPr>
                <a:picLocks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590800" y="24384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3" name="Picture 3"/>
              <p:cNvPicPr>
                <a:picLocks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2514600" y="158496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4" name="Picture 4"/>
              <p:cNvPicPr>
                <a:picLocks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2560320" y="26670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5" name="Picture 5"/>
              <p:cNvPicPr>
                <a:picLocks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3810000" y="32004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6" name="Picture 6"/>
              <p:cNvPicPr>
                <a:picLocks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3855720" y="265176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7" name="Picture 7"/>
              <p:cNvPicPr>
                <a:picLocks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886200" y="143256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8" name="TextBox 37"/>
              <p:cNvSpPr txBox="1"/>
              <p:nvPr/>
            </p:nvSpPr>
            <p:spPr>
              <a:xfrm>
                <a:off x="2743200" y="180201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038600" y="180201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48"/>
            <p:cNvGrpSpPr/>
            <p:nvPr/>
          </p:nvGrpSpPr>
          <p:grpSpPr>
            <a:xfrm>
              <a:off x="5715000" y="304800"/>
              <a:ext cx="2209800" cy="3947160"/>
              <a:chOff x="4876800" y="152400"/>
              <a:chExt cx="2209800" cy="3947160"/>
            </a:xfrm>
          </p:grpSpPr>
          <p:pic>
            <p:nvPicPr>
              <p:cNvPr id="1032" name="Picture 8"/>
              <p:cNvPicPr>
                <a:picLocks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876800" y="3048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33" name="Picture 9"/>
              <p:cNvPicPr>
                <a:picLocks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4876800" y="16002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34" name="Picture 10"/>
              <p:cNvPicPr>
                <a:picLocks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4876800" y="28194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35" name="Picture 11"/>
              <p:cNvPicPr>
                <a:picLocks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5989320" y="3048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36" name="Picture 12"/>
              <p:cNvPicPr>
                <a:picLocks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5989320" y="153924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37" name="Picture 13"/>
              <p:cNvPicPr>
                <a:picLocks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5989320" y="275844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47" name="TextBox 46"/>
              <p:cNvSpPr txBox="1"/>
              <p:nvPr/>
            </p:nvSpPr>
            <p:spPr>
              <a:xfrm>
                <a:off x="5090432" y="152400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6385832" y="152400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aphicFrame>
          <p:nvGraphicFramePr>
            <p:cNvPr id="50" name="Chart 49"/>
            <p:cNvGraphicFramePr/>
            <p:nvPr/>
          </p:nvGraphicFramePr>
          <p:xfrm>
            <a:off x="5181600" y="4419600"/>
            <a:ext cx="3962400" cy="2438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0"/>
            </a:graphicData>
          </a:graphic>
        </p:graphicFrame>
        <p:graphicFrame>
          <p:nvGraphicFramePr>
            <p:cNvPr id="52" name="Chart 51"/>
            <p:cNvGraphicFramePr/>
            <p:nvPr/>
          </p:nvGraphicFramePr>
          <p:xfrm>
            <a:off x="0" y="4419600"/>
            <a:ext cx="2819400" cy="2438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1"/>
            </a:graphicData>
          </a:graphic>
        </p:graphicFrame>
        <p:sp>
          <p:nvSpPr>
            <p:cNvPr id="53" name="TextBox 52"/>
            <p:cNvSpPr txBox="1"/>
            <p:nvPr/>
          </p:nvSpPr>
          <p:spPr>
            <a:xfrm>
              <a:off x="-76200" y="4648200"/>
              <a:ext cx="369332" cy="190500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DCF fluorescence intensity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5" name="Group 73"/>
            <p:cNvGrpSpPr/>
            <p:nvPr/>
          </p:nvGrpSpPr>
          <p:grpSpPr>
            <a:xfrm>
              <a:off x="762000" y="684212"/>
              <a:ext cx="1554480" cy="1588"/>
              <a:chOff x="762000" y="381000"/>
              <a:chExt cx="1554480" cy="1588"/>
            </a:xfrm>
          </p:grpSpPr>
          <p:cxnSp>
            <p:nvCxnSpPr>
              <p:cNvPr id="55" name="Straight Connector 54"/>
              <p:cNvCxnSpPr>
                <a:cxnSpLocks noChangeAspect="1"/>
              </p:cNvCxnSpPr>
              <p:nvPr/>
            </p:nvCxnSpPr>
            <p:spPr>
              <a:xfrm>
                <a:off x="762000" y="381000"/>
                <a:ext cx="182880" cy="1270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>
                <a:off x="1066800" y="381000"/>
                <a:ext cx="182880" cy="1588"/>
              </a:xfrm>
              <a:prstGeom prst="line">
                <a:avLst/>
              </a:prstGeom>
              <a:ln w="254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>
                <a:cxnSpLocks noChangeAspect="1"/>
              </p:cNvCxnSpPr>
              <p:nvPr/>
            </p:nvCxnSpPr>
            <p:spPr>
              <a:xfrm>
                <a:off x="1828800" y="381000"/>
                <a:ext cx="182880" cy="1270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>
                <a:off x="2133600" y="381000"/>
                <a:ext cx="182880" cy="1588"/>
              </a:xfrm>
              <a:prstGeom prst="line">
                <a:avLst/>
              </a:prstGeom>
              <a:ln w="254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75"/>
            <p:cNvGrpSpPr/>
            <p:nvPr/>
          </p:nvGrpSpPr>
          <p:grpSpPr>
            <a:xfrm>
              <a:off x="3200400" y="685800"/>
              <a:ext cx="4419600" cy="152400"/>
              <a:chOff x="3200400" y="381000"/>
              <a:chExt cx="4419600" cy="153988"/>
            </a:xfrm>
          </p:grpSpPr>
          <p:cxnSp>
            <p:nvCxnSpPr>
              <p:cNvPr id="64" name="Straight Connector 63"/>
              <p:cNvCxnSpPr/>
              <p:nvPr/>
            </p:nvCxnSpPr>
            <p:spPr>
              <a:xfrm>
                <a:off x="5943600" y="381000"/>
                <a:ext cx="182880" cy="1588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6324600" y="381000"/>
                <a:ext cx="228600" cy="1588"/>
              </a:xfrm>
              <a:prstGeom prst="line">
                <a:avLst/>
              </a:prstGeom>
              <a:ln w="254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" name="Group 74"/>
              <p:cNvGrpSpPr/>
              <p:nvPr/>
            </p:nvGrpSpPr>
            <p:grpSpPr>
              <a:xfrm>
                <a:off x="3200400" y="533400"/>
                <a:ext cx="1828800" cy="1588"/>
                <a:chOff x="3200400" y="533400"/>
                <a:chExt cx="1828800" cy="1588"/>
              </a:xfrm>
            </p:grpSpPr>
            <p:cxnSp>
              <p:nvCxnSpPr>
                <p:cNvPr id="62" name="Straight Connector 61"/>
                <p:cNvCxnSpPr/>
                <p:nvPr/>
              </p:nvCxnSpPr>
              <p:spPr>
                <a:xfrm>
                  <a:off x="3200400" y="533400"/>
                  <a:ext cx="228600" cy="1588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3505200" y="533400"/>
                  <a:ext cx="228600" cy="1588"/>
                </a:xfrm>
                <a:prstGeom prst="line">
                  <a:avLst/>
                </a:prstGeom>
                <a:ln w="254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4419600" y="533400"/>
                  <a:ext cx="228600" cy="1588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4800600" y="533400"/>
                  <a:ext cx="228600" cy="1588"/>
                </a:xfrm>
                <a:prstGeom prst="line">
                  <a:avLst/>
                </a:prstGeom>
                <a:ln w="254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0" name="Straight Connector 69"/>
              <p:cNvCxnSpPr/>
              <p:nvPr/>
            </p:nvCxnSpPr>
            <p:spPr>
              <a:xfrm>
                <a:off x="7010400" y="381000"/>
                <a:ext cx="182880" cy="1588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>
                <a:off x="7391400" y="381000"/>
                <a:ext cx="228600" cy="1588"/>
              </a:xfrm>
              <a:prstGeom prst="line">
                <a:avLst/>
              </a:prstGeom>
              <a:ln w="254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81"/>
            <p:cNvGrpSpPr/>
            <p:nvPr/>
          </p:nvGrpSpPr>
          <p:grpSpPr>
            <a:xfrm>
              <a:off x="2895600" y="4191000"/>
              <a:ext cx="2133600" cy="2666999"/>
              <a:chOff x="4164939" y="3952241"/>
              <a:chExt cx="2693058" cy="3022599"/>
            </a:xfrm>
          </p:grpSpPr>
          <p:graphicFrame>
            <p:nvGraphicFramePr>
              <p:cNvPr id="54" name="Chart 53"/>
              <p:cNvGraphicFramePr/>
              <p:nvPr/>
            </p:nvGraphicFramePr>
            <p:xfrm>
              <a:off x="4419598" y="4038600"/>
              <a:ext cx="2438399" cy="293624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2"/>
              </a:graphicData>
            </a:graphic>
          </p:graphicFrame>
          <p:sp>
            <p:nvSpPr>
              <p:cNvPr id="72" name="TextBox 71"/>
              <p:cNvSpPr txBox="1"/>
              <p:nvPr/>
            </p:nvSpPr>
            <p:spPr>
              <a:xfrm rot="16200000">
                <a:off x="2914815" y="5202365"/>
                <a:ext cx="2849879" cy="349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% Quenching of  DCF fluorescence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73" name="TextBox 72"/>
            <p:cNvSpPr txBox="1"/>
            <p:nvPr/>
          </p:nvSpPr>
          <p:spPr>
            <a:xfrm rot="16200000">
              <a:off x="4672403" y="5462200"/>
              <a:ext cx="1295400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% cell viability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>
            <a:xfrm>
              <a:off x="7924800" y="990600"/>
              <a:ext cx="228600" cy="15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8077200" y="838200"/>
              <a:ext cx="9685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 Live Cell</a:t>
              </a:r>
              <a:endParaRPr lang="en-US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8077200" y="1063823"/>
              <a:ext cx="10278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 Dead Cell</a:t>
              </a:r>
              <a:endParaRPr lang="en-US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7924800" y="1217612"/>
              <a:ext cx="228600" cy="1588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0" y="2286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667000" y="2286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413430" y="3048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(c)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-60146" y="42788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(d)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064054" y="41910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(e)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426254" y="41910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(f)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" name="TextBox 1"/>
            <p:cNvSpPr txBox="1"/>
            <p:nvPr/>
          </p:nvSpPr>
          <p:spPr>
            <a:xfrm>
              <a:off x="4419600" y="5257800"/>
              <a:ext cx="338328" cy="270931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0" dirty="0" smtClean="0"/>
                <a:t>**</a:t>
              </a:r>
              <a:endParaRPr lang="en-US" sz="2000" b="0" dirty="0"/>
            </a:p>
          </p:txBody>
        </p:sp>
      </p:grpSp>
      <p:pic>
        <p:nvPicPr>
          <p:cNvPr id="85" name="Picture 1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8229600" y="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381005" y="0"/>
            <a:ext cx="8686795" cy="5791201"/>
            <a:chOff x="381005" y="0"/>
            <a:chExt cx="8686795" cy="5791201"/>
          </a:xfrm>
        </p:grpSpPr>
        <p:grpSp>
          <p:nvGrpSpPr>
            <p:cNvPr id="56" name="Group 55"/>
            <p:cNvGrpSpPr/>
            <p:nvPr/>
          </p:nvGrpSpPr>
          <p:grpSpPr>
            <a:xfrm>
              <a:off x="381005" y="914400"/>
              <a:ext cx="8077195" cy="4876801"/>
              <a:chOff x="4" y="381000"/>
              <a:chExt cx="8077195" cy="4876801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4" y="713601"/>
                <a:ext cx="2880356" cy="4544200"/>
                <a:chOff x="4" y="713601"/>
                <a:chExt cx="2880356" cy="4544200"/>
              </a:xfrm>
            </p:grpSpPr>
            <p:grpSp>
              <p:nvGrpSpPr>
                <p:cNvPr id="17" name="Group 16"/>
                <p:cNvGrpSpPr/>
                <p:nvPr/>
              </p:nvGrpSpPr>
              <p:grpSpPr>
                <a:xfrm>
                  <a:off x="4" y="762000"/>
                  <a:ext cx="2880356" cy="4495801"/>
                  <a:chOff x="152405" y="762000"/>
                  <a:chExt cx="2880356" cy="4495801"/>
                </a:xfrm>
              </p:grpSpPr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457199" y="762000"/>
                    <a:ext cx="2575562" cy="4495801"/>
                    <a:chOff x="1371598" y="762000"/>
                    <a:chExt cx="2575562" cy="4495801"/>
                  </a:xfrm>
                </p:grpSpPr>
                <p:grpSp>
                  <p:nvGrpSpPr>
                    <p:cNvPr id="10" name="Group 9"/>
                    <p:cNvGrpSpPr/>
                    <p:nvPr/>
                  </p:nvGrpSpPr>
                  <p:grpSpPr>
                    <a:xfrm rot="5400000">
                      <a:off x="-233833" y="2367433"/>
                      <a:ext cx="4495799" cy="1284938"/>
                      <a:chOff x="331439" y="1214422"/>
                      <a:chExt cx="4495799" cy="1284938"/>
                    </a:xfrm>
                  </p:grpSpPr>
                  <p:pic>
                    <p:nvPicPr>
                      <p:cNvPr id="2" name="Picture 1" descr="C:\Users\Administrator\Desktop\ajeet ros dcfda\v c 6.jpg"/>
                      <p:cNvPicPr>
                        <a:picLocks noChangeArrowheads="1"/>
                      </p:cNvPicPr>
                      <p:nvPr/>
                    </p:nvPicPr>
                    <p:blipFill>
                      <a:blip r:embed="rId2" cstate="print">
                        <a:lum bright="-17000" contrast="-3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9958" y="1219199"/>
                        <a:ext cx="1097280" cy="1280160"/>
                      </a:xfrm>
                      <a:prstGeom prst="rect">
                        <a:avLst/>
                      </a:prstGeom>
                      <a:noFill/>
                    </p:spPr>
                  </p:pic>
                  <p:pic>
                    <p:nvPicPr>
                      <p:cNvPr id="3" name="Picture 2" descr="C:\Users\Administrator\Desktop\ajeet ros dcfda\.01ppm uv.jpg"/>
                      <p:cNvPicPr>
                        <a:picLocks noChangeArrowheads="1"/>
                      </p:cNvPicPr>
                      <p:nvPr/>
                    </p:nvPicPr>
                    <p:blipFill>
                      <a:blip r:embed="rId3" cstate="print">
                        <a:lum bright="-15000" contrast="6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219200"/>
                        <a:ext cx="1097280" cy="1280160"/>
                      </a:xfrm>
                      <a:prstGeom prst="rect">
                        <a:avLst/>
                      </a:prstGeom>
                      <a:noFill/>
                    </p:spPr>
                  </p:pic>
                  <p:pic>
                    <p:nvPicPr>
                      <p:cNvPr id="4" name="Picture 5" descr="C:\Users\Administrator\Desktop\ajeet ros dcfda\Captured 2.jpg"/>
                      <p:cNvPicPr>
                        <a:picLocks noChangeArrowheads="1"/>
                      </p:cNvPicPr>
                      <p:nvPr/>
                    </p:nvPicPr>
                    <p:blipFill>
                      <a:blip r:embed="rId4" cstate="print">
                        <a:lum bright="-8000" contrast="-8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439" y="1214422"/>
                        <a:ext cx="1097280" cy="1280160"/>
                      </a:xfrm>
                      <a:prstGeom prst="rect">
                        <a:avLst/>
                      </a:prstGeom>
                      <a:noFill/>
                    </p:spPr>
                  </p:pic>
                  <p:pic>
                    <p:nvPicPr>
                      <p:cNvPr id="5" name="Picture 14" descr="C:\Users\Administrator\Desktop\ajeet ros dcfda\uv 1ppm.jpg"/>
                      <p:cNvPicPr>
                        <a:picLocks noChangeArrowheads="1"/>
                      </p:cNvPicPr>
                      <p:nvPr/>
                    </p:nvPicPr>
                    <p:blipFill>
                      <a:blip r:embed="rId5" cstate="print">
                        <a:lum bright="-7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6957" y="1219199"/>
                        <a:ext cx="1097280" cy="1280160"/>
                      </a:xfrm>
                      <a:prstGeom prst="rect">
                        <a:avLst/>
                      </a:prstGeom>
                      <a:noFill/>
                    </p:spPr>
                  </p:pic>
                </p:grpSp>
                <p:grpSp>
                  <p:nvGrpSpPr>
                    <p:cNvPr id="11" name="Group 10"/>
                    <p:cNvGrpSpPr/>
                    <p:nvPr/>
                  </p:nvGrpSpPr>
                  <p:grpSpPr>
                    <a:xfrm rot="5400000">
                      <a:off x="1059180" y="2369820"/>
                      <a:ext cx="4495800" cy="1280160"/>
                      <a:chOff x="3733800" y="1143000"/>
                      <a:chExt cx="4495800" cy="1280160"/>
                    </a:xfrm>
                  </p:grpSpPr>
                  <p:pic>
                    <p:nvPicPr>
                      <p:cNvPr id="6" name="Picture 16" descr="C:\Users\Administrator\Desktop\ajeet ros dcfda\uv c .01ppm.jpg"/>
                      <p:cNvPicPr>
                        <a:picLocks noChangeArrowheads="1"/>
                      </p:cNvPicPr>
                      <p:nvPr/>
                    </p:nvPicPr>
                    <p:blipFill>
                      <a:blip r:embed="rId6" cstate="print">
                        <a:lum contrast="36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319" y="1143000"/>
                        <a:ext cx="1097280" cy="1280160"/>
                      </a:xfrm>
                      <a:prstGeom prst="rect">
                        <a:avLst/>
                      </a:prstGeom>
                      <a:noFill/>
                    </p:spPr>
                  </p:pic>
                  <p:pic>
                    <p:nvPicPr>
                      <p:cNvPr id="7" name="Picture 17" descr="C:\Users\Administrator\Desktop\ajeet ros dcfda\Captured.jpg"/>
                      <p:cNvPicPr>
                        <a:picLocks noChangeArrowheads="1"/>
                      </p:cNvPicPr>
                      <p:nvPr/>
                    </p:nvPicPr>
                    <p:blipFill>
                      <a:blip r:embed="rId7" cstate="print">
                        <a:lum bright="-7000" contrast="3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6320" y="1143000"/>
                        <a:ext cx="1097280" cy="1280160"/>
                      </a:xfrm>
                      <a:prstGeom prst="rect">
                        <a:avLst/>
                      </a:prstGeom>
                      <a:noFill/>
                    </p:spPr>
                  </p:pic>
                  <p:pic>
                    <p:nvPicPr>
                      <p:cNvPr id="8" name="Picture 20" descr="C:\Users\Administrator\Desktop\ajeet ros dcfda\Frozen.jpg"/>
                      <p:cNvPicPr>
                        <a:picLocks noChangeArrowheads="1"/>
                      </p:cNvPicPr>
                      <p:nvPr/>
                    </p:nvPicPr>
                    <p:blipFill>
                      <a:blip r:embed="rId8" cstate="print">
                        <a:lum bright="12000" contrast="32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2320" y="1143000"/>
                        <a:ext cx="1097280" cy="1280160"/>
                      </a:xfrm>
                      <a:prstGeom prst="rect">
                        <a:avLst/>
                      </a:prstGeom>
                      <a:noFill/>
                    </p:spPr>
                  </p:pic>
                  <p:pic>
                    <p:nvPicPr>
                      <p:cNvPr id="9" name="Picture 25" descr="C:\Users\Administrator\Desktop\ajeet ros dcfda\uv 1ppm k.jpg"/>
                      <p:cNvPicPr>
                        <a:picLocks noChangeArrowheads="1"/>
                      </p:cNvPicPr>
                      <p:nvPr/>
                    </p:nvPicPr>
                    <p:blipFill>
                      <a:blip r:embed="rId9" cstate="print">
                        <a:lum bright="-70000" contrast="-43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143000"/>
                        <a:ext cx="1097280" cy="1280160"/>
                      </a:xfrm>
                      <a:prstGeom prst="rect">
                        <a:avLst/>
                      </a:prstGeom>
                      <a:noFill/>
                    </p:spPr>
                  </p:pic>
                </p:grpSp>
              </p:grpSp>
              <p:sp>
                <p:nvSpPr>
                  <p:cNvPr id="13" name="TextBox 12"/>
                  <p:cNvSpPr txBox="1"/>
                  <p:nvPr/>
                </p:nvSpPr>
                <p:spPr>
                  <a:xfrm rot="16200000">
                    <a:off x="-80387" y="1048819"/>
                    <a:ext cx="779316" cy="3077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Control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" name="TextBox 13"/>
                  <p:cNvSpPr txBox="1"/>
                  <p:nvPr/>
                </p:nvSpPr>
                <p:spPr>
                  <a:xfrm rot="16200000">
                    <a:off x="-196636" y="2174465"/>
                    <a:ext cx="101181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0.01µg/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" name="TextBox 14"/>
                  <p:cNvSpPr txBox="1"/>
                  <p:nvPr/>
                </p:nvSpPr>
                <p:spPr>
                  <a:xfrm rot="16200000">
                    <a:off x="-151753" y="3348780"/>
                    <a:ext cx="922047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0.5µg/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6" name="TextBox 15"/>
                  <p:cNvSpPr txBox="1"/>
                  <p:nvPr/>
                </p:nvSpPr>
                <p:spPr>
                  <a:xfrm rot="16200000">
                    <a:off x="-87404" y="4507009"/>
                    <a:ext cx="78739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8" name="TextBox 17"/>
                <p:cNvSpPr txBox="1"/>
                <p:nvPr/>
              </p:nvSpPr>
              <p:spPr>
                <a:xfrm>
                  <a:off x="612591" y="713601"/>
                  <a:ext cx="52610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Dark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890032" y="713601"/>
                  <a:ext cx="54836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UV-B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pic>
            <p:nvPicPr>
              <p:cNvPr id="27" name="Picture 4"/>
              <p:cNvPicPr>
                <a:picLocks noChangeArrowheads="1"/>
              </p:cNvPicPr>
              <p:nvPr/>
            </p:nvPicPr>
            <p:blipFill>
              <a:blip r:embed="rId10" cstate="print">
                <a:lum bright="28000" contrast="58000"/>
              </a:blip>
              <a:srcRect/>
              <a:stretch>
                <a:fillRect/>
              </a:stretch>
            </p:blipFill>
            <p:spPr bwMode="auto">
              <a:xfrm rot="5400000">
                <a:off x="4282440" y="406908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1" name="TextBox 60"/>
              <p:cNvSpPr txBox="1"/>
              <p:nvPr/>
            </p:nvSpPr>
            <p:spPr>
              <a:xfrm>
                <a:off x="451899" y="4114800"/>
                <a:ext cx="893193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 smtClean="0">
                    <a:solidFill>
                      <a:schemeClr val="bg1"/>
                    </a:solidFill>
                    <a:latin typeface="Bell MT" pitchFamily="18" charset="0"/>
                  </a:rPr>
                  <a:t>UV-B+NAC</a:t>
                </a:r>
                <a:endParaRPr lang="en-US" sz="1050" b="1" dirty="0">
                  <a:solidFill>
                    <a:schemeClr val="bg1"/>
                  </a:solidFill>
                  <a:latin typeface="Bell MT" pitchFamily="18" charset="0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16054" y="38100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(a)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2759254" y="381000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(b)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413430" y="38100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(c)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533400" y="457200"/>
                <a:ext cx="222939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1EB222"/>
                    </a:solidFill>
                    <a:latin typeface="Times New Roman" pitchFamily="18" charset="0"/>
                    <a:cs typeface="Times New Roman" pitchFamily="18" charset="0"/>
                  </a:rPr>
                  <a:t>Green fluorescence-H2DCFDA</a:t>
                </a:r>
                <a:endParaRPr lang="en-US" sz="1200" b="1" dirty="0">
                  <a:solidFill>
                    <a:srgbClr val="1EB22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3711725" y="457200"/>
                <a:ext cx="93647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DAPI</a:t>
                </a:r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/</a:t>
                </a:r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DHE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5851567" y="457200"/>
                <a:ext cx="176843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Mitotracker</a:t>
                </a:r>
                <a:r>
                  <a:rPr lang="en-US" sz="1200" b="1" dirty="0" smtClean="0">
                    <a:solidFill>
                      <a:srgbClr val="1EB222"/>
                    </a:solidFill>
                    <a:latin typeface="Times New Roman" pitchFamily="18" charset="0"/>
                    <a:cs typeface="Times New Roman" pitchFamily="18" charset="0"/>
                  </a:rPr>
                  <a:t>/H2DCFDA</a:t>
                </a:r>
                <a:endParaRPr lang="en-US" sz="1200" b="1" dirty="0">
                  <a:solidFill>
                    <a:srgbClr val="1EB22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>
                <a:off x="381000" y="1752600"/>
                <a:ext cx="304800" cy="1588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3810000" y="1827212"/>
                <a:ext cx="304800" cy="1588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086" name="Picture 14"/>
              <p:cNvPicPr>
                <a:picLocks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 rot="5400000">
                <a:off x="2987040" y="67056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087" name="Picture 15"/>
              <p:cNvPicPr>
                <a:picLocks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 rot="5400000">
                <a:off x="2987040" y="406908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088" name="Picture 16"/>
              <p:cNvPicPr>
                <a:picLocks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 rot="5400000">
                <a:off x="4282440" y="67056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090" name="Picture 18"/>
              <p:cNvPicPr>
                <a:picLocks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 rot="5400000">
                <a:off x="2987040" y="2926079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091" name="Picture 19"/>
              <p:cNvPicPr>
                <a:picLocks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 rot="5400000">
                <a:off x="2987040" y="178308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8" name="TextBox 97"/>
              <p:cNvSpPr txBox="1"/>
              <p:nvPr/>
            </p:nvSpPr>
            <p:spPr>
              <a:xfrm>
                <a:off x="3124200" y="762000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5867400" y="762000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4572000" y="762000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7162800" y="762000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02" name="Straight Connector 101"/>
              <p:cNvCxnSpPr/>
              <p:nvPr/>
            </p:nvCxnSpPr>
            <p:spPr>
              <a:xfrm>
                <a:off x="2971800" y="1752600"/>
                <a:ext cx="304800" cy="1588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5562600" y="1752600"/>
                <a:ext cx="304800" cy="1588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54"/>
              <p:cNvGrpSpPr/>
              <p:nvPr/>
            </p:nvGrpSpPr>
            <p:grpSpPr>
              <a:xfrm>
                <a:off x="5486400" y="762000"/>
                <a:ext cx="2590799" cy="4495800"/>
                <a:chOff x="5486400" y="762000"/>
                <a:chExt cx="2590799" cy="4495800"/>
              </a:xfrm>
            </p:grpSpPr>
            <p:pic>
              <p:nvPicPr>
                <p:cNvPr id="3080" name="Picture 8"/>
                <p:cNvPicPr>
                  <a:picLocks noChangeArrowheads="1"/>
                </p:cNvPicPr>
                <p:nvPr/>
              </p:nvPicPr>
              <p:blipFill>
                <a:blip r:embed="rId16" cstate="print">
                  <a:lum bright="-2000" contrast="20000"/>
                </a:blip>
                <a:srcRect/>
                <a:stretch>
                  <a:fillRect/>
                </a:stretch>
              </p:blipFill>
              <p:spPr bwMode="auto">
                <a:xfrm rot="5400000">
                  <a:off x="6888479" y="406908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3081" name="Picture 9"/>
                <p:cNvPicPr>
                  <a:picLocks noChangeArrowheads="1"/>
                </p:cNvPicPr>
                <p:nvPr/>
              </p:nvPicPr>
              <p:blipFill>
                <a:blip r:embed="rId17" cstate="print">
                  <a:lum bright="-8000" contrast="-18000"/>
                </a:blip>
                <a:srcRect/>
                <a:stretch>
                  <a:fillRect/>
                </a:stretch>
              </p:blipFill>
              <p:spPr bwMode="auto">
                <a:xfrm rot="5400000">
                  <a:off x="6888479" y="2926079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3084" name="Picture 12"/>
                <p:cNvPicPr>
                  <a:picLocks noChangeArrowheads="1"/>
                </p:cNvPicPr>
                <p:nvPr/>
              </p:nvPicPr>
              <p:blipFill>
                <a:blip r:embed="rId18" cstate="print">
                  <a:lum bright="-17000"/>
                </a:blip>
                <a:srcRect/>
                <a:stretch>
                  <a:fillRect/>
                </a:stretch>
              </p:blipFill>
              <p:spPr bwMode="auto">
                <a:xfrm rot="5400000">
                  <a:off x="6888479" y="178308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3095" name="Picture 23"/>
                <p:cNvPicPr>
                  <a:picLocks noChangeArrowheads="1"/>
                </p:cNvPicPr>
                <p:nvPr/>
              </p:nvPicPr>
              <p:blipFill>
                <a:blip r:embed="rId19" cstate="print">
                  <a:lum bright="24000" contrast="50000"/>
                </a:blip>
                <a:srcRect/>
                <a:stretch>
                  <a:fillRect/>
                </a:stretch>
              </p:blipFill>
              <p:spPr bwMode="auto">
                <a:xfrm rot="16200000">
                  <a:off x="5577840" y="67056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3096" name="Picture 24"/>
                <p:cNvPicPr>
                  <a:picLocks noChangeArrowheads="1"/>
                </p:cNvPicPr>
                <p:nvPr/>
              </p:nvPicPr>
              <p:blipFill>
                <a:blip r:embed="rId20" cstate="print">
                  <a:lum bright="43000" contrast="68000"/>
                </a:blip>
                <a:srcRect/>
                <a:stretch>
                  <a:fillRect/>
                </a:stretch>
              </p:blipFill>
              <p:spPr bwMode="auto">
                <a:xfrm rot="5400000">
                  <a:off x="6888479" y="67056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3097" name="Picture 25"/>
                <p:cNvPicPr>
                  <a:picLocks noChangeArrowheads="1"/>
                </p:cNvPicPr>
                <p:nvPr/>
              </p:nvPicPr>
              <p:blipFill>
                <a:blip r:embed="rId21" cstate="print">
                  <a:lum bright="45000" contrast="72000"/>
                </a:blip>
                <a:srcRect/>
                <a:stretch>
                  <a:fillRect/>
                </a:stretch>
              </p:blipFill>
              <p:spPr bwMode="auto">
                <a:xfrm rot="5400000">
                  <a:off x="5577840" y="2926079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3100" name="Picture 28"/>
                <p:cNvPicPr>
                  <a:picLocks noChangeArrowheads="1"/>
                </p:cNvPicPr>
                <p:nvPr/>
              </p:nvPicPr>
              <p:blipFill>
                <a:blip r:embed="rId22" cstate="print">
                  <a:lum contrast="19000"/>
                </a:blip>
                <a:srcRect/>
                <a:stretch>
                  <a:fillRect/>
                </a:stretch>
              </p:blipFill>
              <p:spPr bwMode="auto">
                <a:xfrm rot="5400000">
                  <a:off x="5577840" y="178308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3101" name="Picture 29"/>
                <p:cNvPicPr>
                  <a:picLocks noChangeArrowheads="1"/>
                </p:cNvPicPr>
                <p:nvPr/>
              </p:nvPicPr>
              <p:blipFill>
                <a:blip r:embed="rId23" cstate="print">
                  <a:lum bright="31000" contrast="58000"/>
                </a:blip>
                <a:srcRect/>
                <a:stretch>
                  <a:fillRect/>
                </a:stretch>
              </p:blipFill>
              <p:spPr bwMode="auto">
                <a:xfrm rot="5400000">
                  <a:off x="5577840" y="406908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pic>
            <p:nvPicPr>
              <p:cNvPr id="57" name="Picture 3"/>
              <p:cNvPicPr>
                <a:picLocks noChangeArrowheads="1"/>
              </p:cNvPicPr>
              <p:nvPr/>
            </p:nvPicPr>
            <p:blipFill>
              <a:blip r:embed="rId24" cstate="print">
                <a:lum contrast="17000"/>
              </a:blip>
              <a:srcRect/>
              <a:stretch>
                <a:fillRect/>
              </a:stretch>
            </p:blipFill>
            <p:spPr bwMode="auto">
              <a:xfrm>
                <a:off x="4191000" y="1874520"/>
                <a:ext cx="1280160" cy="1097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59" name="Picture 4"/>
              <p:cNvPicPr>
                <a:picLocks noChangeArrowheads="1"/>
              </p:cNvPicPr>
              <p:nvPr/>
            </p:nvPicPr>
            <p:blipFill>
              <a:blip r:embed="rId25" cstate="print">
                <a:lum bright="19000" contrast="52000"/>
              </a:blip>
              <a:stretch>
                <a:fillRect/>
              </a:stretch>
            </p:blipFill>
            <p:spPr bwMode="auto">
              <a:xfrm>
                <a:off x="4191000" y="3017520"/>
                <a:ext cx="1280160" cy="109728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8" name="TextBox 57"/>
            <p:cNvSpPr txBox="1"/>
            <p:nvPr/>
          </p:nvSpPr>
          <p:spPr>
            <a:xfrm>
              <a:off x="2362200" y="162580"/>
              <a:ext cx="4551246" cy="523220"/>
            </a:xfrm>
            <a:prstGeom prst="rect">
              <a:avLst/>
            </a:prstGeom>
            <a:solidFill>
              <a:srgbClr val="17A010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latin typeface="Times New Roman" pitchFamily="18" charset="0"/>
                  <a:cs typeface="Times New Roman" pitchFamily="18" charset="0"/>
                </a:rPr>
                <a:t>Intracellular ROS generation</a:t>
              </a:r>
              <a:endParaRPr lang="en-US" sz="28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60" name="Picture 1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8305800" y="0"/>
              <a:ext cx="7620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2" name="Straight Arrow Connector 61"/>
            <p:cNvCxnSpPr/>
            <p:nvPr/>
          </p:nvCxnSpPr>
          <p:spPr>
            <a:xfrm>
              <a:off x="1066800" y="5105400"/>
              <a:ext cx="152400" cy="152399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2362200" y="2895600"/>
              <a:ext cx="152400" cy="152399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>
              <a:off x="2057400" y="5105400"/>
              <a:ext cx="152400" cy="152399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rot="10800000" flipV="1">
              <a:off x="2590800" y="3962399"/>
              <a:ext cx="228600" cy="152399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rot="10800000" flipV="1">
              <a:off x="5257800" y="2819400"/>
              <a:ext cx="228600" cy="152399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rot="16200000" flipH="1">
              <a:off x="4838701" y="3695699"/>
              <a:ext cx="228599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 rot="16200000" flipH="1">
              <a:off x="4991101" y="4152900"/>
              <a:ext cx="228599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>
            <a:xfrm rot="16200000" flipH="1">
              <a:off x="4610101" y="4991100"/>
              <a:ext cx="228599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flipV="1">
              <a:off x="5410200" y="51816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 flipV="1">
              <a:off x="7543800" y="53340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flipV="1">
              <a:off x="7315200" y="50292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flipV="1">
              <a:off x="7391400" y="43434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 flipV="1">
              <a:off x="7772400" y="29718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>
            <a:off x="353011" y="0"/>
            <a:ext cx="8714789" cy="6172200"/>
            <a:chOff x="353011" y="0"/>
            <a:chExt cx="8714789" cy="6172200"/>
          </a:xfrm>
        </p:grpSpPr>
        <p:grpSp>
          <p:nvGrpSpPr>
            <p:cNvPr id="84" name="Group 83"/>
            <p:cNvGrpSpPr/>
            <p:nvPr/>
          </p:nvGrpSpPr>
          <p:grpSpPr>
            <a:xfrm>
              <a:off x="353011" y="238780"/>
              <a:ext cx="8257589" cy="5933420"/>
              <a:chOff x="353011" y="10180"/>
              <a:chExt cx="8257589" cy="5933420"/>
            </a:xfrm>
          </p:grpSpPr>
          <p:grpSp>
            <p:nvGrpSpPr>
              <p:cNvPr id="110" name="Group 109"/>
              <p:cNvGrpSpPr/>
              <p:nvPr/>
            </p:nvGrpSpPr>
            <p:grpSpPr>
              <a:xfrm>
                <a:off x="353011" y="609600"/>
                <a:ext cx="8257589" cy="5334000"/>
                <a:chOff x="5" y="0"/>
                <a:chExt cx="8257589" cy="5334000"/>
              </a:xfrm>
            </p:grpSpPr>
            <p:grpSp>
              <p:nvGrpSpPr>
                <p:cNvPr id="27" name="Group 26"/>
                <p:cNvGrpSpPr/>
                <p:nvPr/>
              </p:nvGrpSpPr>
              <p:grpSpPr>
                <a:xfrm>
                  <a:off x="2895600" y="335280"/>
                  <a:ext cx="2606040" cy="4541520"/>
                  <a:chOff x="457200" y="457200"/>
                  <a:chExt cx="2606040" cy="4541520"/>
                </a:xfrm>
              </p:grpSpPr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457200" y="457200"/>
                    <a:ext cx="2606040" cy="4541520"/>
                    <a:chOff x="152400" y="335280"/>
                    <a:chExt cx="2606040" cy="4541520"/>
                  </a:xfrm>
                </p:grpSpPr>
                <p:pic>
                  <p:nvPicPr>
                    <p:cNvPr id="13" name="Picture 2"/>
                    <p:cNvPicPr>
                      <a:picLocks noChangeArrowheads="1"/>
                    </p:cNvPicPr>
                    <p:nvPr/>
                  </p:nvPicPr>
                  <p:blipFill>
                    <a:blip r:embed="rId3" cstate="print">
                      <a:lum bright="4000" contrast="28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1569720" y="14020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4" name="Picture 5"/>
                    <p:cNvPicPr>
                      <a:picLocks noChangeArrowheads="1"/>
                    </p:cNvPicPr>
                    <p:nvPr/>
                  </p:nvPicPr>
                  <p:blipFill>
                    <a:blip r:embed="rId4" cstate="print">
                      <a:lum bright="-2000" contrast="14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1569720" y="25450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5" name="Picture 6"/>
                    <p:cNvPicPr>
                      <a:picLocks noChangeArrowheads="1"/>
                    </p:cNvPicPr>
                    <p:nvPr/>
                  </p:nvPicPr>
                  <p:blipFill>
                    <a:blip r:embed="rId5" cstate="print">
                      <a:lum bright="-22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1554480" y="2590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6" name="Picture 7"/>
                    <p:cNvPicPr>
                      <a:picLocks noChangeArrowheads="1"/>
                    </p:cNvPicPr>
                    <p:nvPr/>
                  </p:nvPicPr>
                  <p:blipFill>
                    <a:blip r:embed="rId6" cstate="print">
                      <a:lum bright="-7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1569720" y="36880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7" name="Picture 9"/>
                    <p:cNvPicPr>
                      <a:picLocks noChangeArrowheads="1"/>
                    </p:cNvPicPr>
                    <p:nvPr/>
                  </p:nvPicPr>
                  <p:blipFill>
                    <a:blip r:embed="rId7" cstate="print">
                      <a:lum bright="-24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243840" y="25450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8" name="Picture 10"/>
                    <p:cNvPicPr>
                      <a:picLocks noChangeArrowheads="1"/>
                    </p:cNvPicPr>
                    <p:nvPr/>
                  </p:nvPicPr>
                  <p:blipFill>
                    <a:blip r:embed="rId8" cstate="print">
                      <a:lum bright="-21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259079" y="36880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9" name="Picture 11"/>
                    <p:cNvPicPr>
                      <a:picLocks noChangeArrowheads="1"/>
                    </p:cNvPicPr>
                    <p:nvPr/>
                  </p:nvPicPr>
                  <p:blipFill>
                    <a:blip r:embed="rId9" cstate="print">
                      <a:lum bright="-17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243840" y="24384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0" name="Picture 12"/>
                    <p:cNvPicPr>
                      <a:picLocks noChangeArrowheads="1"/>
                    </p:cNvPicPr>
                    <p:nvPr/>
                  </p:nvPicPr>
                  <p:blipFill>
                    <a:blip r:embed="rId10" cstate="print">
                      <a:lum bright="-17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243840" y="14020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</p:grpSp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685800" y="485001"/>
                    <a:ext cx="52610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Dark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1963241" y="485001"/>
                    <a:ext cx="548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UV-B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41" name="Group 40"/>
                <p:cNvGrpSpPr/>
                <p:nvPr/>
              </p:nvGrpSpPr>
              <p:grpSpPr>
                <a:xfrm>
                  <a:off x="304800" y="304800"/>
                  <a:ext cx="2575560" cy="4584967"/>
                  <a:chOff x="2971800" y="408801"/>
                  <a:chExt cx="2575560" cy="4584967"/>
                </a:xfrm>
              </p:grpSpPr>
              <p:grpSp>
                <p:nvGrpSpPr>
                  <p:cNvPr id="38" name="Group 37"/>
                  <p:cNvGrpSpPr/>
                  <p:nvPr/>
                </p:nvGrpSpPr>
                <p:grpSpPr>
                  <a:xfrm>
                    <a:off x="2971800" y="457200"/>
                    <a:ext cx="2575560" cy="4536568"/>
                    <a:chOff x="2971800" y="457200"/>
                    <a:chExt cx="2575560" cy="4536568"/>
                  </a:xfrm>
                </p:grpSpPr>
                <p:pic>
                  <p:nvPicPr>
                    <p:cNvPr id="28" name="Picture 3"/>
                    <p:cNvPicPr>
                      <a:picLocks noChangeArrowheads="1"/>
                    </p:cNvPicPr>
                    <p:nvPr/>
                  </p:nvPicPr>
                  <p:blipFill>
                    <a:blip r:embed="rId11" cstate="print">
                      <a:lum bright="-25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3063240" y="1519048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9" name="Picture 5"/>
                    <p:cNvPicPr>
                      <a:picLocks noChangeArrowheads="1"/>
                    </p:cNvPicPr>
                    <p:nvPr/>
                  </p:nvPicPr>
                  <p:blipFill>
                    <a:blip r:embed="rId12" cstate="print">
                      <a:lum bright="-25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3063240" y="36576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30" name="Picture 6"/>
                    <p:cNvPicPr>
                      <a:picLocks noChangeArrowheads="1"/>
                    </p:cNvPicPr>
                    <p:nvPr/>
                  </p:nvPicPr>
                  <p:blipFill>
                    <a:blip r:embed="rId13" cstate="print">
                      <a:lum bright="-25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3063240" y="2662048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31" name="Picture 7"/>
                    <p:cNvPicPr>
                      <a:picLocks noChangeArrowheads="1"/>
                    </p:cNvPicPr>
                    <p:nvPr/>
                  </p:nvPicPr>
                  <p:blipFill>
                    <a:blip r:embed="rId14" cstate="print">
                      <a:lum bright="-25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3063240" y="3805048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33" name="Picture 2"/>
                    <p:cNvPicPr>
                      <a:picLocks noChangeArrowheads="1"/>
                    </p:cNvPicPr>
                    <p:nvPr/>
                  </p:nvPicPr>
                  <p:blipFill>
                    <a:blip r:embed="rId15" cstate="print">
                      <a:lum bright="-25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4358640" y="36576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34" name="Picture 8"/>
                    <p:cNvPicPr>
                      <a:picLocks noChangeArrowheads="1"/>
                    </p:cNvPicPr>
                    <p:nvPr/>
                  </p:nvPicPr>
                  <p:blipFill>
                    <a:blip r:embed="rId16" cstate="print">
                      <a:lum bright="-25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4358640" y="150876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35" name="Picture 11"/>
                    <p:cNvPicPr>
                      <a:picLocks noChangeArrowheads="1"/>
                    </p:cNvPicPr>
                    <p:nvPr/>
                  </p:nvPicPr>
                  <p:blipFill>
                    <a:blip r:embed="rId17" cstate="print">
                      <a:lum bright="-25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4358640" y="265176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36" name="Picture 12"/>
                    <p:cNvPicPr>
                      <a:picLocks noChangeArrowheads="1"/>
                    </p:cNvPicPr>
                    <p:nvPr/>
                  </p:nvPicPr>
                  <p:blipFill>
                    <a:blip r:embed="rId18" cstate="print">
                      <a:lum bright="-25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4358640" y="379476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</p:grpSp>
              <p:sp>
                <p:nvSpPr>
                  <p:cNvPr id="39" name="TextBox 38"/>
                  <p:cNvSpPr txBox="1"/>
                  <p:nvPr/>
                </p:nvSpPr>
                <p:spPr>
                  <a:xfrm>
                    <a:off x="3276600" y="408801"/>
                    <a:ext cx="52610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Dark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4554041" y="408801"/>
                    <a:ext cx="548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UV-B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65" name="TextBox 64"/>
                <p:cNvSpPr txBox="1"/>
                <p:nvPr/>
              </p:nvSpPr>
              <p:spPr>
                <a:xfrm rot="16200000">
                  <a:off x="-232787" y="692966"/>
                  <a:ext cx="779316" cy="3077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Control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 rot="16200000">
                  <a:off x="-349036" y="1876019"/>
                  <a:ext cx="101181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0.01µg/</a:t>
                  </a:r>
                  <a:r>
                    <a:rPr lang="en-US" sz="1400" b="1" dirty="0" err="1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 rot="16200000">
                  <a:off x="-304153" y="3050335"/>
                  <a:ext cx="92204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0.5µg/</a:t>
                  </a:r>
                  <a:r>
                    <a:rPr lang="en-US" sz="1400" b="1" dirty="0" err="1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 rot="16200000">
                  <a:off x="-239804" y="4126009"/>
                  <a:ext cx="78739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1µg/</a:t>
                  </a:r>
                  <a:r>
                    <a:rPr lang="en-US" sz="1400" b="1" dirty="0" err="1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83" name="Group 82"/>
                <p:cNvGrpSpPr/>
                <p:nvPr/>
              </p:nvGrpSpPr>
              <p:grpSpPr>
                <a:xfrm>
                  <a:off x="5562600" y="152400"/>
                  <a:ext cx="2542594" cy="2575560"/>
                  <a:chOff x="5562600" y="152400"/>
                  <a:chExt cx="2542594" cy="2575560"/>
                </a:xfrm>
              </p:grpSpPr>
              <p:pic>
                <p:nvPicPr>
                  <p:cNvPr id="73" name="Picture 3"/>
                  <p:cNvPicPr>
                    <a:picLocks noChangeArrowheads="1"/>
                  </p:cNvPicPr>
                  <p:nvPr/>
                </p:nvPicPr>
                <p:blipFill>
                  <a:blip r:embed="rId19" cstate="print"/>
                  <a:srcRect/>
                  <a:stretch>
                    <a:fillRect/>
                  </a:stretch>
                </p:blipFill>
                <p:spPr bwMode="auto">
                  <a:xfrm>
                    <a:off x="5562600" y="30480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74" name="Picture 4"/>
                  <p:cNvPicPr>
                    <a:picLocks noChangeArrowheads="1"/>
                  </p:cNvPicPr>
                  <p:nvPr/>
                </p:nvPicPr>
                <p:blipFill>
                  <a:blip r:embed="rId20" cstate="print"/>
                  <a:srcRect/>
                  <a:stretch>
                    <a:fillRect/>
                  </a:stretch>
                </p:blipFill>
                <p:spPr bwMode="auto">
                  <a:xfrm>
                    <a:off x="5562600" y="144780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76" name="Picture 4"/>
                  <p:cNvPicPr>
                    <a:picLocks noChangeArrowheads="1"/>
                  </p:cNvPicPr>
                  <p:nvPr/>
                </p:nvPicPr>
                <p:blipFill>
                  <a:blip r:embed="rId20" cstate="print"/>
                  <a:srcRect/>
                  <a:stretch>
                    <a:fillRect/>
                  </a:stretch>
                </p:blipFill>
                <p:spPr bwMode="auto">
                  <a:xfrm>
                    <a:off x="6781800" y="22860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77" name="Picture 5"/>
                  <p:cNvPicPr>
                    <a:picLocks noChangeArrowheads="1"/>
                  </p:cNvPicPr>
                  <p:nvPr/>
                </p:nvPicPr>
                <p:blipFill>
                  <a:blip r:embed="rId21" cstate="print"/>
                  <a:srcRect/>
                  <a:stretch>
                    <a:fillRect/>
                  </a:stretch>
                </p:blipFill>
                <p:spPr bwMode="auto">
                  <a:xfrm>
                    <a:off x="6827520" y="144780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sp>
                <p:nvSpPr>
                  <p:cNvPr id="78" name="TextBox 77"/>
                  <p:cNvSpPr txBox="1"/>
                  <p:nvPr/>
                </p:nvSpPr>
                <p:spPr>
                  <a:xfrm>
                    <a:off x="5638800" y="152400"/>
                    <a:ext cx="1033103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Dark control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79" name="TextBox 78"/>
                  <p:cNvSpPr txBox="1"/>
                  <p:nvPr/>
                </p:nvSpPr>
                <p:spPr>
                  <a:xfrm>
                    <a:off x="6934200" y="152400"/>
                    <a:ext cx="910121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UV control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0" name="TextBox 79"/>
                  <p:cNvSpPr txBox="1"/>
                  <p:nvPr/>
                </p:nvSpPr>
                <p:spPr>
                  <a:xfrm>
                    <a:off x="5677601" y="1475601"/>
                    <a:ext cx="1295355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UV-B 0.01µg/</a:t>
                    </a:r>
                    <a:r>
                      <a:rPr lang="en-US" sz="1200" b="1" dirty="0" err="1" smtClean="0"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1" name="TextBox 80"/>
                  <p:cNvSpPr txBox="1"/>
                  <p:nvPr/>
                </p:nvSpPr>
                <p:spPr>
                  <a:xfrm>
                    <a:off x="6886784" y="1475601"/>
                    <a:ext cx="1218410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UV-B 0.5µg/</a:t>
                    </a:r>
                    <a:r>
                      <a:rPr lang="en-US" sz="1200" b="1" dirty="0" err="1" smtClean="0"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106" name="Group 105"/>
                <p:cNvGrpSpPr/>
                <p:nvPr/>
              </p:nvGrpSpPr>
              <p:grpSpPr>
                <a:xfrm>
                  <a:off x="5638800" y="2667000"/>
                  <a:ext cx="2618794" cy="2667000"/>
                  <a:chOff x="5638800" y="2667000"/>
                  <a:chExt cx="2618794" cy="2667000"/>
                </a:xfrm>
              </p:grpSpPr>
              <p:grpSp>
                <p:nvGrpSpPr>
                  <p:cNvPr id="101" name="Group 100"/>
                  <p:cNvGrpSpPr/>
                  <p:nvPr/>
                </p:nvGrpSpPr>
                <p:grpSpPr>
                  <a:xfrm>
                    <a:off x="5638800" y="2743200"/>
                    <a:ext cx="2333625" cy="2590800"/>
                    <a:chOff x="5638800" y="2743200"/>
                    <a:chExt cx="2333625" cy="2590800"/>
                  </a:xfrm>
                </p:grpSpPr>
                <p:grpSp>
                  <p:nvGrpSpPr>
                    <p:cNvPr id="85" name="Group 84"/>
                    <p:cNvGrpSpPr/>
                    <p:nvPr/>
                  </p:nvGrpSpPr>
                  <p:grpSpPr>
                    <a:xfrm>
                      <a:off x="5638800" y="2743200"/>
                      <a:ext cx="1097280" cy="1280160"/>
                      <a:chOff x="170278" y="3574018"/>
                      <a:chExt cx="1097280" cy="1280160"/>
                    </a:xfrm>
                  </p:grpSpPr>
                  <p:pic>
                    <p:nvPicPr>
                      <p:cNvPr id="86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22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278" y="3574018"/>
                        <a:ext cx="1097280" cy="128016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  <p:sp>
                    <p:nvSpPr>
                      <p:cNvPr id="87" name="TextBox 86"/>
                      <p:cNvSpPr txBox="1"/>
                      <p:nvPr/>
                    </p:nvSpPr>
                    <p:spPr>
                      <a:xfrm>
                        <a:off x="651302" y="3779192"/>
                        <a:ext cx="41549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AO</a:t>
                        </a:r>
                        <a:endParaRPr lang="en-US" sz="12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88" name="TextBox 87"/>
                      <p:cNvSpPr txBox="1"/>
                      <p:nvPr/>
                    </p:nvSpPr>
                    <p:spPr>
                      <a:xfrm>
                        <a:off x="194102" y="4267200"/>
                        <a:ext cx="41549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AO</a:t>
                        </a:r>
                        <a:endParaRPr lang="en-US" sz="12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89" name="Group 88"/>
                    <p:cNvGrpSpPr/>
                    <p:nvPr/>
                  </p:nvGrpSpPr>
                  <p:grpSpPr>
                    <a:xfrm>
                      <a:off x="6858000" y="2743200"/>
                      <a:ext cx="1114425" cy="1280160"/>
                      <a:chOff x="2162175" y="3612118"/>
                      <a:chExt cx="1114425" cy="1280160"/>
                    </a:xfrm>
                  </p:grpSpPr>
                  <p:pic>
                    <p:nvPicPr>
                      <p:cNvPr id="90" name="Picture 6"/>
                      <p:cNvPicPr>
                        <a:picLocks noChangeArrowheads="1"/>
                      </p:cNvPicPr>
                      <p:nvPr/>
                    </p:nvPicPr>
                    <p:blipFill>
                      <a:blip r:embed="rId23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175" y="3612118"/>
                        <a:ext cx="1097280" cy="128016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  <p:sp>
                    <p:nvSpPr>
                      <p:cNvPr id="91" name="TextBox 90"/>
                      <p:cNvSpPr txBox="1"/>
                      <p:nvPr/>
                    </p:nvSpPr>
                    <p:spPr>
                      <a:xfrm>
                        <a:off x="2619048" y="3793092"/>
                        <a:ext cx="657552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AO+PI</a:t>
                        </a:r>
                        <a:endParaRPr lang="en-US" sz="12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92" name="TextBox 91"/>
                      <p:cNvSpPr txBox="1"/>
                      <p:nvPr/>
                    </p:nvSpPr>
                    <p:spPr>
                      <a:xfrm>
                        <a:off x="2175302" y="4218801"/>
                        <a:ext cx="41549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AO</a:t>
                        </a:r>
                        <a:endParaRPr lang="en-US" sz="12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93" name="Group 92"/>
                    <p:cNvGrpSpPr/>
                    <p:nvPr/>
                  </p:nvGrpSpPr>
                  <p:grpSpPr>
                    <a:xfrm>
                      <a:off x="5638800" y="4038600"/>
                      <a:ext cx="1097280" cy="1280160"/>
                      <a:chOff x="4076700" y="3535918"/>
                      <a:chExt cx="1097280" cy="1280160"/>
                    </a:xfrm>
                  </p:grpSpPr>
                  <p:pic>
                    <p:nvPicPr>
                      <p:cNvPr id="94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24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700" y="3535918"/>
                        <a:ext cx="1097280" cy="128016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  <p:sp>
                    <p:nvSpPr>
                      <p:cNvPr id="95" name="TextBox 94"/>
                      <p:cNvSpPr txBox="1"/>
                      <p:nvPr/>
                    </p:nvSpPr>
                    <p:spPr>
                      <a:xfrm>
                        <a:off x="4495800" y="3695700"/>
                        <a:ext cx="657552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AO+PI</a:t>
                        </a:r>
                        <a:endParaRPr lang="en-US" sz="12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96" name="TextBox 95"/>
                      <p:cNvSpPr txBox="1"/>
                      <p:nvPr/>
                    </p:nvSpPr>
                    <p:spPr>
                      <a:xfrm>
                        <a:off x="4191000" y="4343400"/>
                        <a:ext cx="41549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AO</a:t>
                        </a:r>
                        <a:endParaRPr lang="en-US" sz="12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97" name="Group 96"/>
                    <p:cNvGrpSpPr/>
                    <p:nvPr/>
                  </p:nvGrpSpPr>
                  <p:grpSpPr>
                    <a:xfrm>
                      <a:off x="6827520" y="4053840"/>
                      <a:ext cx="1097280" cy="1280160"/>
                      <a:chOff x="6591300" y="3535918"/>
                      <a:chExt cx="1097280" cy="1280160"/>
                    </a:xfrm>
                  </p:grpSpPr>
                  <p:pic>
                    <p:nvPicPr>
                      <p:cNvPr id="98" name="Picture 4"/>
                      <p:cNvPicPr>
                        <a:picLocks noChangeArrowheads="1"/>
                      </p:cNvPicPr>
                      <p:nvPr/>
                    </p:nvPicPr>
                    <p:blipFill>
                      <a:blip r:embed="rId25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1300" y="3535918"/>
                        <a:ext cx="1097280" cy="128016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  <p:sp>
                    <p:nvSpPr>
                      <p:cNvPr id="99" name="TextBox 98"/>
                      <p:cNvSpPr txBox="1"/>
                      <p:nvPr/>
                    </p:nvSpPr>
                    <p:spPr>
                      <a:xfrm>
                        <a:off x="7010400" y="3640693"/>
                        <a:ext cx="657552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AO+PI</a:t>
                        </a:r>
                        <a:endParaRPr lang="en-US" sz="12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100" name="TextBox 99"/>
                      <p:cNvSpPr txBox="1"/>
                      <p:nvPr/>
                    </p:nvSpPr>
                    <p:spPr>
                      <a:xfrm>
                        <a:off x="6747302" y="4343400"/>
                        <a:ext cx="41549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AO</a:t>
                        </a:r>
                        <a:endParaRPr lang="en-US" sz="12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</p:grpSp>
              <p:sp>
                <p:nvSpPr>
                  <p:cNvPr id="102" name="TextBox 101"/>
                  <p:cNvSpPr txBox="1"/>
                  <p:nvPr/>
                </p:nvSpPr>
                <p:spPr>
                  <a:xfrm>
                    <a:off x="5715000" y="2667000"/>
                    <a:ext cx="1074781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Dark Control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3" name="TextBox 102"/>
                  <p:cNvSpPr txBox="1"/>
                  <p:nvPr/>
                </p:nvSpPr>
                <p:spPr>
                  <a:xfrm>
                    <a:off x="7086600" y="2667000"/>
                    <a:ext cx="951799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UV Control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4" name="TextBox 103"/>
                  <p:cNvSpPr txBox="1"/>
                  <p:nvPr/>
                </p:nvSpPr>
                <p:spPr>
                  <a:xfrm>
                    <a:off x="5715000" y="3962400"/>
                    <a:ext cx="1295355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UV-B 0.01µg/</a:t>
                    </a:r>
                    <a:r>
                      <a:rPr lang="en-US" sz="1200" b="1" dirty="0" err="1" smtClean="0"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5" name="TextBox 104"/>
                  <p:cNvSpPr txBox="1"/>
                  <p:nvPr/>
                </p:nvSpPr>
                <p:spPr>
                  <a:xfrm>
                    <a:off x="7039184" y="3962400"/>
                    <a:ext cx="1218410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UV-B 0.5µg/</a:t>
                    </a:r>
                    <a:r>
                      <a:rPr lang="en-US" sz="1200" b="1" dirty="0" err="1" smtClean="0"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64" name="Straight Connector 63"/>
                <p:cNvCxnSpPr/>
                <p:nvPr/>
              </p:nvCxnSpPr>
              <p:spPr>
                <a:xfrm>
                  <a:off x="381000" y="1370012"/>
                  <a:ext cx="304800" cy="1588"/>
                </a:xfrm>
                <a:prstGeom prst="line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2895600" y="1371600"/>
                  <a:ext cx="304800" cy="1588"/>
                </a:xfrm>
                <a:prstGeom prst="line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TextBox 70"/>
                <p:cNvSpPr txBox="1"/>
                <p:nvPr/>
              </p:nvSpPr>
              <p:spPr>
                <a:xfrm>
                  <a:off x="168454" y="0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(a)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2835454" y="0"/>
                  <a:ext cx="453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(b)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5334000" y="0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(c)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5410200" y="2590800"/>
                  <a:ext cx="453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(d)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8" name="TextBox 107"/>
                <p:cNvSpPr txBox="1"/>
                <p:nvPr/>
              </p:nvSpPr>
              <p:spPr>
                <a:xfrm>
                  <a:off x="1066800" y="76200"/>
                  <a:ext cx="11689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17A010"/>
                      </a:solidFill>
                      <a:latin typeface="Times New Roman" pitchFamily="18" charset="0"/>
                      <a:cs typeface="Times New Roman" pitchFamily="18" charset="0"/>
                    </a:rPr>
                    <a:t>AO</a:t>
                  </a:r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/</a:t>
                  </a:r>
                  <a:r>
                    <a:rPr lang="en-US" sz="1200" b="1" dirty="0" smtClean="0">
                      <a:solidFill>
                        <a:srgbClr val="ED3713"/>
                      </a:solidFill>
                      <a:latin typeface="Times New Roman" pitchFamily="18" charset="0"/>
                      <a:cs typeface="Times New Roman" pitchFamily="18" charset="0"/>
                    </a:rPr>
                    <a:t>EtBr + AO</a:t>
                  </a:r>
                  <a:endParaRPr lang="en-US" sz="1200" b="1" dirty="0">
                    <a:solidFill>
                      <a:srgbClr val="ED3713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3596719" y="76200"/>
                  <a:ext cx="112768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17A010"/>
                      </a:solidFill>
                      <a:latin typeface="Times New Roman" pitchFamily="18" charset="0"/>
                      <a:cs typeface="Times New Roman" pitchFamily="18" charset="0"/>
                    </a:rPr>
                    <a:t>Annexin V</a:t>
                  </a:r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r>
                    <a:rPr lang="en-US" sz="1200" b="1" dirty="0" smtClean="0">
                      <a:solidFill>
                        <a:srgbClr val="FF0000"/>
                      </a:solidFill>
                      <a:latin typeface="Times New Roman" pitchFamily="18" charset="0"/>
                      <a:cs typeface="Times New Roman" pitchFamily="18" charset="0"/>
                    </a:rPr>
                    <a:t>PI</a:t>
                  </a:r>
                  <a:endParaRPr lang="en-US" sz="1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82" name="TextBox 81"/>
              <p:cNvSpPr txBox="1"/>
              <p:nvPr/>
            </p:nvSpPr>
            <p:spPr>
              <a:xfrm>
                <a:off x="3304622" y="10180"/>
                <a:ext cx="3042821" cy="523220"/>
              </a:xfrm>
              <a:prstGeom prst="rect">
                <a:avLst/>
              </a:prstGeom>
              <a:solidFill>
                <a:srgbClr val="17A01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800" b="1" i="1" dirty="0" smtClean="0">
                    <a:latin typeface="Times New Roman" pitchFamily="18" charset="0"/>
                    <a:cs typeface="Times New Roman" pitchFamily="18" charset="0"/>
                  </a:rPr>
                  <a:t>Apoptosis detection</a:t>
                </a:r>
                <a:endParaRPr lang="en-US" sz="28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111" name="Picture 1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8305800" y="0"/>
              <a:ext cx="7620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12" name="Straight Arrow Connector 111"/>
            <p:cNvCxnSpPr/>
            <p:nvPr/>
          </p:nvCxnSpPr>
          <p:spPr>
            <a:xfrm flipV="1">
              <a:off x="2362200" y="25908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/>
            <p:nvPr/>
          </p:nvCxnSpPr>
          <p:spPr>
            <a:xfrm flipV="1">
              <a:off x="2209800" y="31242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/>
            <p:nvPr/>
          </p:nvCxnSpPr>
          <p:spPr>
            <a:xfrm flipV="1">
              <a:off x="2286000" y="37338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/>
            <p:cNvCxnSpPr/>
            <p:nvPr/>
          </p:nvCxnSpPr>
          <p:spPr>
            <a:xfrm flipV="1">
              <a:off x="2133600" y="50292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>
            <a:xfrm flipV="1">
              <a:off x="2362200" y="42672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 flipV="1">
              <a:off x="2438400" y="52578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/>
            <p:cNvCxnSpPr/>
            <p:nvPr/>
          </p:nvCxnSpPr>
          <p:spPr>
            <a:xfrm flipV="1">
              <a:off x="5257800" y="36576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/>
            <p:cNvCxnSpPr/>
            <p:nvPr/>
          </p:nvCxnSpPr>
          <p:spPr>
            <a:xfrm rot="10800000" flipV="1">
              <a:off x="4724400" y="5105400"/>
              <a:ext cx="228601" cy="76201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/>
          <p:cNvGrpSpPr/>
          <p:nvPr/>
        </p:nvGrpSpPr>
        <p:grpSpPr>
          <a:xfrm>
            <a:off x="0" y="0"/>
            <a:ext cx="9067800" cy="5867400"/>
            <a:chOff x="0" y="0"/>
            <a:chExt cx="9067800" cy="5867400"/>
          </a:xfrm>
        </p:grpSpPr>
        <p:grpSp>
          <p:nvGrpSpPr>
            <p:cNvPr id="93" name="Group 92"/>
            <p:cNvGrpSpPr/>
            <p:nvPr/>
          </p:nvGrpSpPr>
          <p:grpSpPr>
            <a:xfrm>
              <a:off x="0" y="971788"/>
              <a:ext cx="8915396" cy="4895612"/>
              <a:chOff x="4" y="164068"/>
              <a:chExt cx="8915396" cy="4895612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3431991" y="408801"/>
                <a:ext cx="6367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709432" y="408801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6" name="Group 87"/>
              <p:cNvGrpSpPr/>
              <p:nvPr/>
            </p:nvGrpSpPr>
            <p:grpSpPr>
              <a:xfrm>
                <a:off x="4" y="457200"/>
                <a:ext cx="2895596" cy="4602480"/>
                <a:chOff x="4" y="457200"/>
                <a:chExt cx="2895596" cy="4602480"/>
              </a:xfrm>
            </p:grpSpPr>
            <p:grpSp>
              <p:nvGrpSpPr>
                <p:cNvPr id="11" name="Group 17"/>
                <p:cNvGrpSpPr/>
                <p:nvPr/>
              </p:nvGrpSpPr>
              <p:grpSpPr>
                <a:xfrm>
                  <a:off x="4" y="457200"/>
                  <a:ext cx="2895596" cy="4602480"/>
                  <a:chOff x="4" y="685800"/>
                  <a:chExt cx="2895596" cy="4602480"/>
                </a:xfrm>
              </p:grpSpPr>
              <p:pic>
                <p:nvPicPr>
                  <p:cNvPr id="2" name="Picture 1"/>
                  <p:cNvPicPr>
                    <a:picLocks noChangeArrowheads="1"/>
                  </p:cNvPicPr>
                  <p:nvPr/>
                </p:nvPicPr>
                <p:blipFill>
                  <a:blip r:embed="rId3" cstate="print">
                    <a:lum bright="19000" contrast="51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96240" y="64008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3" name="Picture 6"/>
                  <p:cNvPicPr>
                    <a:picLocks noChangeArrowheads="1"/>
                  </p:cNvPicPr>
                  <p:nvPr/>
                </p:nvPicPr>
                <p:blipFill>
                  <a:blip r:embed="rId4" cstate="print">
                    <a:lum bright="27000" contrast="61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412179" y="295656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4" name="Picture 2"/>
                  <p:cNvPicPr>
                    <a:picLocks noChangeArrowheads="1"/>
                  </p:cNvPicPr>
                  <p:nvPr/>
                </p:nvPicPr>
                <p:blipFill>
                  <a:blip r:embed="rId5" cstate="print">
                    <a:lum bright="-20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1706880" y="64008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5" name="Picture 3"/>
                  <p:cNvPicPr>
                    <a:picLocks noChangeArrowheads="1"/>
                  </p:cNvPicPr>
                  <p:nvPr/>
                </p:nvPicPr>
                <p:blipFill>
                  <a:blip r:embed="rId6" cstate="print">
                    <a:lum bright="-22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96240" y="409956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7" name="Picture 6"/>
                  <p:cNvPicPr>
                    <a:picLocks noChangeArrowheads="1"/>
                  </p:cNvPicPr>
                  <p:nvPr/>
                </p:nvPicPr>
                <p:blipFill>
                  <a:blip r:embed="rId7" cstate="print">
                    <a:lum bright="-8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1706880" y="178308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8" name="Picture 8"/>
                  <p:cNvPicPr>
                    <a:picLocks noChangeArrowheads="1"/>
                  </p:cNvPicPr>
                  <p:nvPr/>
                </p:nvPicPr>
                <p:blipFill>
                  <a:blip r:embed="rId8" cstate="print">
                    <a:lum bright="-22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96240" y="178308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9" name="Picture 3"/>
                  <p:cNvPicPr>
                    <a:picLocks noChangeArrowheads="1"/>
                  </p:cNvPicPr>
                  <p:nvPr/>
                </p:nvPicPr>
                <p:blipFill>
                  <a:blip r:embed="rId9" cstate="print">
                    <a:lum bright="-10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1691640" y="295656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10" name="Picture 3"/>
                  <p:cNvPicPr>
                    <a:picLocks noChangeArrowheads="1"/>
                  </p:cNvPicPr>
                  <p:nvPr/>
                </p:nvPicPr>
                <p:blipFill>
                  <a:blip r:embed="rId10" cstate="print">
                    <a:lum bright="-11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1706880" y="409956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sp>
                <p:nvSpPr>
                  <p:cNvPr id="12" name="TextBox 11"/>
                  <p:cNvSpPr txBox="1"/>
                  <p:nvPr/>
                </p:nvSpPr>
                <p:spPr>
                  <a:xfrm rot="16200000">
                    <a:off x="-232788" y="972619"/>
                    <a:ext cx="779316" cy="3077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Control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" name="TextBox 12"/>
                  <p:cNvSpPr txBox="1"/>
                  <p:nvPr/>
                </p:nvSpPr>
                <p:spPr>
                  <a:xfrm rot="16200000">
                    <a:off x="-349037" y="2201969"/>
                    <a:ext cx="101181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0.01µg/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" name="TextBox 13"/>
                  <p:cNvSpPr txBox="1"/>
                  <p:nvPr/>
                </p:nvSpPr>
                <p:spPr>
                  <a:xfrm rot="16200000">
                    <a:off x="-304154" y="3346011"/>
                    <a:ext cx="922047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0.5µg/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" name="TextBox 14"/>
                  <p:cNvSpPr txBox="1"/>
                  <p:nvPr/>
                </p:nvSpPr>
                <p:spPr>
                  <a:xfrm rot="16200000">
                    <a:off x="-239805" y="4507009"/>
                    <a:ext cx="78739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539363" y="685800"/>
                    <a:ext cx="52610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Dark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1816804" y="685800"/>
                    <a:ext cx="548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UV-B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304800" y="1524000"/>
                  <a:ext cx="304800" cy="1588"/>
                </a:xfrm>
                <a:prstGeom prst="line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88"/>
              <p:cNvGrpSpPr/>
              <p:nvPr/>
            </p:nvGrpSpPr>
            <p:grpSpPr>
              <a:xfrm>
                <a:off x="2971800" y="495300"/>
                <a:ext cx="2590800" cy="4533900"/>
                <a:chOff x="2971800" y="457200"/>
                <a:chExt cx="2590800" cy="4533900"/>
              </a:xfrm>
            </p:grpSpPr>
            <p:grpSp>
              <p:nvGrpSpPr>
                <p:cNvPr id="23" name="Group 28"/>
                <p:cNvGrpSpPr/>
                <p:nvPr/>
              </p:nvGrpSpPr>
              <p:grpSpPr>
                <a:xfrm>
                  <a:off x="2971800" y="457200"/>
                  <a:ext cx="2590800" cy="4533900"/>
                  <a:chOff x="2971800" y="762000"/>
                  <a:chExt cx="2590800" cy="4533900"/>
                </a:xfrm>
              </p:grpSpPr>
              <p:pic>
                <p:nvPicPr>
                  <p:cNvPr id="19" name="Picture 5"/>
                  <p:cNvPicPr>
                    <a:picLocks noChangeArrowheads="1"/>
                  </p:cNvPicPr>
                  <p:nvPr/>
                </p:nvPicPr>
                <p:blipFill>
                  <a:blip r:embed="rId11" cstate="print">
                    <a:lum bright="-29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063240" y="67056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" name="Picture 7"/>
                  <p:cNvPicPr>
                    <a:picLocks noChangeArrowheads="1"/>
                  </p:cNvPicPr>
                  <p:nvPr/>
                </p:nvPicPr>
                <p:blipFill>
                  <a:blip r:embed="rId12" cstate="print"/>
                  <a:srcRect/>
                  <a:stretch>
                    <a:fillRect/>
                  </a:stretch>
                </p:blipFill>
                <p:spPr bwMode="auto">
                  <a:xfrm rot="5400000">
                    <a:off x="3063240" y="182880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21" name="Picture 8"/>
                  <p:cNvPicPr>
                    <a:picLocks noChangeArrowheads="1"/>
                  </p:cNvPicPr>
                  <p:nvPr/>
                </p:nvPicPr>
                <p:blipFill>
                  <a:blip r:embed="rId13" cstate="print">
                    <a:lum bright="3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063240" y="410718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22" name="Picture 9"/>
                  <p:cNvPicPr>
                    <a:picLocks noChangeArrowheads="1"/>
                  </p:cNvPicPr>
                  <p:nvPr/>
                </p:nvPicPr>
                <p:blipFill>
                  <a:blip r:embed="rId14" cstate="print">
                    <a:lum bright="-15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063240" y="297180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grpSp>
                <p:nvGrpSpPr>
                  <p:cNvPr id="28" name="Group 27"/>
                  <p:cNvGrpSpPr/>
                  <p:nvPr/>
                </p:nvGrpSpPr>
                <p:grpSpPr>
                  <a:xfrm rot="5400000">
                    <a:off x="2659380" y="2385060"/>
                    <a:ext cx="4526280" cy="1280160"/>
                    <a:chOff x="76200" y="3810000"/>
                    <a:chExt cx="4526280" cy="1280160"/>
                  </a:xfrm>
                </p:grpSpPr>
                <p:pic>
                  <p:nvPicPr>
                    <p:cNvPr id="24" name="Picture 11"/>
                    <p:cNvPicPr>
                      <a:picLocks noChangeArrowheads="1"/>
                    </p:cNvPicPr>
                    <p:nvPr/>
                  </p:nvPicPr>
                  <p:blipFill>
                    <a:blip r:embed="rId15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362200" y="381000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5" name="Picture 12"/>
                    <p:cNvPicPr>
                      <a:picLocks noChangeArrowheads="1"/>
                    </p:cNvPicPr>
                    <p:nvPr/>
                  </p:nvPicPr>
                  <p:blipFill>
                    <a:blip r:embed="rId1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257300" y="381000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6" name="Picture 13"/>
                    <p:cNvPicPr>
                      <a:picLocks noChangeArrowheads="1"/>
                    </p:cNvPicPr>
                    <p:nvPr/>
                  </p:nvPicPr>
                  <p:blipFill>
                    <a:blip r:embed="rId1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505200" y="381000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7" name="Picture 6"/>
                    <p:cNvPicPr>
                      <a:picLocks noChangeArrowheads="1"/>
                    </p:cNvPicPr>
                    <p:nvPr/>
                  </p:nvPicPr>
                  <p:blipFill>
                    <a:blip r:embed="rId18" cstate="print">
                      <a:lum bright="-16000"/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76200" y="381000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</p:grpSp>
            <p:cxnSp>
              <p:nvCxnSpPr>
                <p:cNvPr id="51" name="Straight Connector 50"/>
                <p:cNvCxnSpPr/>
                <p:nvPr/>
              </p:nvCxnSpPr>
              <p:spPr>
                <a:xfrm>
                  <a:off x="2971800" y="1524000"/>
                  <a:ext cx="304800" cy="1588"/>
                </a:xfrm>
                <a:prstGeom prst="line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89"/>
              <p:cNvGrpSpPr/>
              <p:nvPr/>
            </p:nvGrpSpPr>
            <p:grpSpPr>
              <a:xfrm>
                <a:off x="5638801" y="454521"/>
                <a:ext cx="2590799" cy="4574679"/>
                <a:chOff x="5638801" y="381000"/>
                <a:chExt cx="2590799" cy="4574679"/>
              </a:xfrm>
            </p:grpSpPr>
            <p:grpSp>
              <p:nvGrpSpPr>
                <p:cNvPr id="35" name="Group 43"/>
                <p:cNvGrpSpPr/>
                <p:nvPr/>
              </p:nvGrpSpPr>
              <p:grpSpPr>
                <a:xfrm>
                  <a:off x="5638801" y="381000"/>
                  <a:ext cx="2590799" cy="4574679"/>
                  <a:chOff x="5638800" y="713601"/>
                  <a:chExt cx="2590799" cy="4574679"/>
                </a:xfrm>
              </p:grpSpPr>
              <p:pic>
                <p:nvPicPr>
                  <p:cNvPr id="32" name="Picture 2" descr="G:\AJEET\dc1.tif"/>
                  <p:cNvPicPr>
                    <a:picLocks noChangeArrowheads="1"/>
                  </p:cNvPicPr>
                  <p:nvPr/>
                </p:nvPicPr>
                <p:blipFill>
                  <a:blip r:embed="rId19" cstate="print">
                    <a:lum bright="-64000" contrast="30000"/>
                  </a:blip>
                  <a:srcRect l="12350" t="35389" r="69034" b="45108"/>
                  <a:stretch>
                    <a:fillRect/>
                  </a:stretch>
                </p:blipFill>
                <p:spPr bwMode="auto">
                  <a:xfrm rot="5400000">
                    <a:off x="5730240" y="4099560"/>
                    <a:ext cx="1097280" cy="128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34" name="Picture 18" descr="G:\AJEET\dc1.tif"/>
                  <p:cNvPicPr>
                    <a:picLocks noChangeArrowheads="1"/>
                  </p:cNvPicPr>
                  <p:nvPr/>
                </p:nvPicPr>
                <p:blipFill>
                  <a:blip r:embed="rId19" cstate="print">
                    <a:lum bright="-57000" contrast="20000"/>
                  </a:blip>
                  <a:srcRect l="12992" t="36588" r="70966" b="43187"/>
                  <a:stretch>
                    <a:fillRect/>
                  </a:stretch>
                </p:blipFill>
                <p:spPr bwMode="auto">
                  <a:xfrm rot="5400000">
                    <a:off x="5745480" y="670560"/>
                    <a:ext cx="1097280" cy="128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36" name="Picture 8" descr="G:\AJEET\dc6.tif"/>
                  <p:cNvPicPr>
                    <a:picLocks noChangeArrowheads="1"/>
                  </p:cNvPicPr>
                  <p:nvPr/>
                </p:nvPicPr>
                <p:blipFill>
                  <a:blip r:embed="rId20" cstate="print">
                    <a:lum bright="-52000"/>
                  </a:blip>
                  <a:srcRect l="15210" t="35888" r="64294" b="36334"/>
                  <a:stretch>
                    <a:fillRect/>
                  </a:stretch>
                </p:blipFill>
                <p:spPr bwMode="auto">
                  <a:xfrm rot="5400000">
                    <a:off x="7040879" y="670560"/>
                    <a:ext cx="1097280" cy="128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5943600" y="713601"/>
                    <a:ext cx="52610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Dark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7221041" y="713601"/>
                    <a:ext cx="548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UV-B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43" name="Picture 13" descr="G:\AJEET\dc11.tif"/>
                  <p:cNvPicPr>
                    <a:picLocks noChangeArrowheads="1"/>
                  </p:cNvPicPr>
                  <p:nvPr/>
                </p:nvPicPr>
                <p:blipFill rotWithShape="1">
                  <a:blip r:embed="rId21" cstate="print">
                    <a:lum bright="-40000"/>
                  </a:blip>
                  <a:srcRect l="10325" t="38168" r="69213" b="35065"/>
                  <a:stretch/>
                </p:blipFill>
                <p:spPr bwMode="auto">
                  <a:xfrm rot="5400000">
                    <a:off x="5730240" y="1813560"/>
                    <a:ext cx="1097280" cy="128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52" name="Straight Connector 51"/>
                <p:cNvCxnSpPr/>
                <p:nvPr/>
              </p:nvCxnSpPr>
              <p:spPr>
                <a:xfrm>
                  <a:off x="5715000" y="1446212"/>
                  <a:ext cx="304800" cy="1588"/>
                </a:xfrm>
                <a:prstGeom prst="line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5" name="TextBox 94"/>
              <p:cNvSpPr txBox="1"/>
              <p:nvPr/>
            </p:nvSpPr>
            <p:spPr>
              <a:xfrm>
                <a:off x="6934200" y="3124200"/>
                <a:ext cx="9729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Tail DNA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168454" y="164068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(a)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2835454" y="164068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(b)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5489630" y="164068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(c)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3276600" y="485001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4554041" y="485001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79" name="Picture 2" descr="C:\Documents and Settings\HP\Desktop\ajeet\ajeet COMET\uvc19.tif"/>
              <p:cNvPicPr>
                <a:picLocks noChangeArrowheads="1"/>
              </p:cNvPicPr>
              <p:nvPr/>
            </p:nvPicPr>
            <p:blipFill>
              <a:blip r:embed="rId22" cstate="print">
                <a:lum bright="13000" contrast="61000"/>
              </a:blip>
              <a:srcRect l="5370" t="31236" r="62399" b="42552"/>
              <a:stretch>
                <a:fillRect/>
              </a:stretch>
            </p:blipFill>
            <p:spPr bwMode="auto">
              <a:xfrm rot="10800000">
                <a:off x="7010400" y="2788920"/>
                <a:ext cx="1904999" cy="1097280"/>
              </a:xfrm>
              <a:prstGeom prst="rect">
                <a:avLst/>
              </a:prstGeom>
              <a:noFill/>
            </p:spPr>
          </p:pic>
          <p:pic>
            <p:nvPicPr>
              <p:cNvPr id="97" name="Picture 11" descr="G:\AJEET\dc9.tif"/>
              <p:cNvPicPr>
                <a:picLocks noChangeArrowheads="1"/>
              </p:cNvPicPr>
              <p:nvPr/>
            </p:nvPicPr>
            <p:blipFill>
              <a:blip r:embed="rId23" cstate="print">
                <a:lum bright="-42000" contrast="66000"/>
              </a:blip>
              <a:srcRect l="19756" t="40588" r="65290" b="37970"/>
              <a:stretch>
                <a:fillRect/>
              </a:stretch>
            </p:blipFill>
            <p:spPr bwMode="auto">
              <a:xfrm>
                <a:off x="5638800" y="2788920"/>
                <a:ext cx="1280160" cy="109728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8" name="Picture 2" descr="C:\Documents and Settings\HP\Desktop\ajeet\ajeet COMET\New Folder\1.tif"/>
              <p:cNvPicPr>
                <a:picLocks noChangeArrowheads="1"/>
              </p:cNvPicPr>
              <p:nvPr/>
            </p:nvPicPr>
            <p:blipFill>
              <a:blip r:embed="rId24" cstate="print">
                <a:lum bright="-1000" contrast="43000"/>
              </a:blip>
              <a:srcRect t="21078" r="60284" b="43873"/>
              <a:stretch>
                <a:fillRect/>
              </a:stretch>
            </p:blipFill>
            <p:spPr bwMode="auto">
              <a:xfrm rot="10800000">
                <a:off x="7010400" y="3962400"/>
                <a:ext cx="1905000" cy="1097280"/>
              </a:xfrm>
              <a:prstGeom prst="rect">
                <a:avLst/>
              </a:prstGeom>
              <a:noFill/>
            </p:spPr>
          </p:pic>
          <p:pic>
            <p:nvPicPr>
              <p:cNvPr id="92" name="Picture 20" descr="G:\AJEET\uva1bn.tif"/>
              <p:cNvPicPr>
                <a:picLocks noChangeArrowheads="1"/>
              </p:cNvPicPr>
              <p:nvPr/>
            </p:nvPicPr>
            <p:blipFill>
              <a:blip r:embed="rId25" cstate="print">
                <a:lum bright="4000" contrast="63000"/>
              </a:blip>
              <a:srcRect l="9672" t="25452" r="57469" b="44713"/>
              <a:stretch>
                <a:fillRect/>
              </a:stretch>
            </p:blipFill>
            <p:spPr bwMode="auto">
              <a:xfrm rot="10800000">
                <a:off x="6934200" y="1645920"/>
                <a:ext cx="1905000" cy="109728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98" name="Straight Arrow Connector 97"/>
              <p:cNvCxnSpPr/>
              <p:nvPr/>
            </p:nvCxnSpPr>
            <p:spPr>
              <a:xfrm>
                <a:off x="7696200" y="4191000"/>
                <a:ext cx="1066800" cy="1588"/>
              </a:xfrm>
              <a:prstGeom prst="straightConnector1">
                <a:avLst/>
              </a:prstGeom>
              <a:ln w="25400">
                <a:solidFill>
                  <a:schemeClr val="bg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TextBox 98"/>
              <p:cNvSpPr txBox="1"/>
              <p:nvPr/>
            </p:nvSpPr>
            <p:spPr>
              <a:xfrm>
                <a:off x="7879848" y="3962400"/>
                <a:ext cx="80695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Tail DNA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00" name="Straight Arrow Connector 99"/>
              <p:cNvCxnSpPr/>
              <p:nvPr/>
            </p:nvCxnSpPr>
            <p:spPr>
              <a:xfrm>
                <a:off x="7620000" y="2895600"/>
                <a:ext cx="1066800" cy="1588"/>
              </a:xfrm>
              <a:prstGeom prst="straightConnector1">
                <a:avLst/>
              </a:prstGeom>
              <a:ln w="25400">
                <a:solidFill>
                  <a:schemeClr val="bg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/>
              <p:cNvCxnSpPr/>
              <p:nvPr/>
            </p:nvCxnSpPr>
            <p:spPr>
              <a:xfrm>
                <a:off x="7696200" y="1828800"/>
                <a:ext cx="1066800" cy="1588"/>
              </a:xfrm>
              <a:prstGeom prst="straightConnector1">
                <a:avLst/>
              </a:prstGeom>
              <a:ln w="25400">
                <a:solidFill>
                  <a:schemeClr val="bg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TextBox 95"/>
              <p:cNvSpPr txBox="1"/>
              <p:nvPr/>
            </p:nvSpPr>
            <p:spPr>
              <a:xfrm>
                <a:off x="1224262" y="228600"/>
                <a:ext cx="7569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PI</a:t>
                </a:r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/</a:t>
                </a:r>
                <a:r>
                  <a:rPr lang="en-US" sz="1200" b="1" dirty="0" smtClean="0">
                    <a:solidFill>
                      <a:srgbClr val="17A010"/>
                    </a:solidFill>
                    <a:latin typeface="Times New Roman" pitchFamily="18" charset="0"/>
                    <a:cs typeface="Times New Roman" pitchFamily="18" charset="0"/>
                  </a:rPr>
                  <a:t>CPDs</a:t>
                </a:r>
                <a:endParaRPr lang="en-US" sz="1200" b="1" dirty="0">
                  <a:solidFill>
                    <a:srgbClr val="17A01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3891262" y="256401"/>
                <a:ext cx="87395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PI</a:t>
                </a:r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/</a:t>
                </a:r>
                <a:r>
                  <a:rPr lang="en-US" sz="1200" b="1" dirty="0" smtClean="0">
                    <a:solidFill>
                      <a:srgbClr val="17A010"/>
                    </a:solidFill>
                    <a:latin typeface="Times New Roman" pitchFamily="18" charset="0"/>
                    <a:cs typeface="Times New Roman" pitchFamily="18" charset="0"/>
                  </a:rPr>
                  <a:t>6-4 PPs</a:t>
                </a:r>
                <a:endParaRPr lang="en-US" sz="1200" b="1" dirty="0">
                  <a:solidFill>
                    <a:srgbClr val="17A01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6705600" y="256401"/>
                <a:ext cx="51007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EtBr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94" name="TextBox 93"/>
            <p:cNvSpPr txBox="1"/>
            <p:nvPr/>
          </p:nvSpPr>
          <p:spPr>
            <a:xfrm>
              <a:off x="2801792" y="238780"/>
              <a:ext cx="2945037" cy="523220"/>
            </a:xfrm>
            <a:prstGeom prst="rect">
              <a:avLst/>
            </a:prstGeom>
            <a:solidFill>
              <a:srgbClr val="17A010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latin typeface="Times New Roman" pitchFamily="18" charset="0"/>
                  <a:cs typeface="Times New Roman" pitchFamily="18" charset="0"/>
                </a:rPr>
                <a:t>Photogenotoxicity </a:t>
              </a:r>
              <a:endParaRPr lang="en-US" sz="28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61" name="Picture 1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8305800" y="0"/>
              <a:ext cx="7620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2" name="Straight Arrow Connector 61"/>
            <p:cNvCxnSpPr/>
            <p:nvPr/>
          </p:nvCxnSpPr>
          <p:spPr>
            <a:xfrm flipV="1">
              <a:off x="2209800" y="51054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V="1">
              <a:off x="1752600" y="42672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V="1">
              <a:off x="1981200" y="56388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flipV="1">
              <a:off x="1752600" y="30480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rot="10800000" flipV="1">
              <a:off x="4648200" y="3962400"/>
              <a:ext cx="381001" cy="1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flipV="1">
              <a:off x="4419600" y="48768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V="1">
              <a:off x="4648200" y="55626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/>
          <p:cNvGrpSpPr/>
          <p:nvPr/>
        </p:nvGrpSpPr>
        <p:grpSpPr>
          <a:xfrm>
            <a:off x="-76196" y="162580"/>
            <a:ext cx="9220196" cy="5994380"/>
            <a:chOff x="-76196" y="162580"/>
            <a:chExt cx="9220196" cy="5994380"/>
          </a:xfrm>
        </p:grpSpPr>
        <p:grpSp>
          <p:nvGrpSpPr>
            <p:cNvPr id="93" name="Group 92"/>
            <p:cNvGrpSpPr/>
            <p:nvPr/>
          </p:nvGrpSpPr>
          <p:grpSpPr>
            <a:xfrm>
              <a:off x="-76196" y="807720"/>
              <a:ext cx="9220196" cy="5349240"/>
              <a:chOff x="-76196" y="228600"/>
              <a:chExt cx="9220196" cy="5349240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3063240" y="533400"/>
                <a:ext cx="2651762" cy="4724400"/>
                <a:chOff x="5593081" y="381000"/>
                <a:chExt cx="2651762" cy="4724400"/>
              </a:xfrm>
            </p:grpSpPr>
            <p:pic>
              <p:nvPicPr>
                <p:cNvPr id="21" name="Picture 4"/>
                <p:cNvPicPr>
                  <a:picLocks noChangeArrowheads="1"/>
                </p:cNvPicPr>
                <p:nvPr/>
              </p:nvPicPr>
              <p:blipFill>
                <a:blip r:embed="rId2" cstate="print">
                  <a:lum bright="10000" contrast="22000"/>
                </a:blip>
                <a:srcRect t="4762"/>
                <a:stretch>
                  <a:fillRect/>
                </a:stretch>
              </p:blipFill>
              <p:spPr bwMode="auto">
                <a:xfrm rot="5400000">
                  <a:off x="5684521" y="335280"/>
                  <a:ext cx="1097280" cy="1280160"/>
                </a:xfrm>
                <a:prstGeom prst="rect">
                  <a:avLst/>
                </a:prstGeom>
                <a:noFill/>
                <a:ln w="3175">
                  <a:solidFill>
                    <a:schemeClr val="tx1"/>
                  </a:solidFill>
                </a:ln>
              </p:spPr>
            </p:pic>
            <p:pic>
              <p:nvPicPr>
                <p:cNvPr id="30" name="Picture 15"/>
                <p:cNvPicPr>
                  <a:picLocks noChangeArrowheads="1"/>
                </p:cNvPicPr>
                <p:nvPr/>
              </p:nvPicPr>
              <p:blipFill>
                <a:blip r:embed="rId3" cstate="print">
                  <a:lum bright="2000" contrast="8000"/>
                </a:blip>
                <a:stretch>
                  <a:fillRect/>
                </a:stretch>
              </p:blipFill>
              <p:spPr bwMode="auto">
                <a:xfrm rot="5400000">
                  <a:off x="7056123" y="3916680"/>
                  <a:ext cx="1097280" cy="1280160"/>
                </a:xfrm>
                <a:prstGeom prst="rect">
                  <a:avLst/>
                </a:prstGeom>
                <a:noFill/>
                <a:ln w="15875">
                  <a:solidFill>
                    <a:schemeClr val="tx1"/>
                  </a:solidFill>
                </a:ln>
              </p:spPr>
            </p:pic>
            <p:sp>
              <p:nvSpPr>
                <p:cNvPr id="25" name="TextBox 24"/>
                <p:cNvSpPr txBox="1"/>
                <p:nvPr/>
              </p:nvSpPr>
              <p:spPr>
                <a:xfrm>
                  <a:off x="5946591" y="381000"/>
                  <a:ext cx="63672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DARK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68" name="Group 67"/>
              <p:cNvGrpSpPr/>
              <p:nvPr/>
            </p:nvGrpSpPr>
            <p:grpSpPr>
              <a:xfrm>
                <a:off x="5791200" y="533400"/>
                <a:ext cx="3230880" cy="2651760"/>
                <a:chOff x="5791200" y="533400"/>
                <a:chExt cx="3230880" cy="2651760"/>
              </a:xfrm>
            </p:grpSpPr>
            <p:pic>
              <p:nvPicPr>
                <p:cNvPr id="55" name="Picture 2"/>
                <p:cNvPicPr>
                  <a:picLocks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791200" y="68580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6" name="Picture 3"/>
                <p:cNvPicPr>
                  <a:picLocks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6847304" y="673264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7" name="Picture 4"/>
                <p:cNvPicPr>
                  <a:picLocks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7848600" y="68580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8" name="Picture 5"/>
                <p:cNvPicPr>
                  <a:picLocks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5791200" y="190500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" name="Picture 6"/>
                <p:cNvPicPr>
                  <a:picLocks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7924800" y="190500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" name="Picture 7"/>
                <p:cNvPicPr>
                  <a:picLocks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6858000" y="190500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1" name="TextBox 60"/>
                <p:cNvSpPr txBox="1"/>
                <p:nvPr/>
              </p:nvSpPr>
              <p:spPr>
                <a:xfrm>
                  <a:off x="5867400" y="533400"/>
                  <a:ext cx="103310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Dark control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7003533" y="533400"/>
                  <a:ext cx="108074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Dark 1µg/</a:t>
                  </a:r>
                  <a:r>
                    <a:rPr lang="en-US" sz="1200" b="1" dirty="0" err="1" smtClean="0"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8001000" y="533400"/>
                  <a:ext cx="91012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UV control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5791200" y="1828800"/>
                  <a:ext cx="115012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UV 0.01µg/</a:t>
                  </a:r>
                  <a:r>
                    <a:rPr lang="en-US" sz="1200" b="1" dirty="0" err="1" smtClean="0"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6934200" y="1841212"/>
                  <a:ext cx="107317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UV 0.5µg/</a:t>
                  </a:r>
                  <a:r>
                    <a:rPr lang="en-US" sz="1200" b="1" dirty="0" err="1" smtClean="0"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8005984" y="1841212"/>
                  <a:ext cx="95776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UV 1µg/</a:t>
                  </a:r>
                  <a:r>
                    <a:rPr lang="en-US" sz="1200" b="1" dirty="0" err="1" smtClean="0"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78" name="Group 77"/>
              <p:cNvGrpSpPr/>
              <p:nvPr/>
            </p:nvGrpSpPr>
            <p:grpSpPr>
              <a:xfrm>
                <a:off x="5836920" y="3124200"/>
                <a:ext cx="3154680" cy="2453640"/>
                <a:chOff x="5836920" y="2880360"/>
                <a:chExt cx="3154680" cy="2453640"/>
              </a:xfrm>
            </p:grpSpPr>
            <p:pic>
              <p:nvPicPr>
                <p:cNvPr id="2050" name="Picture 2"/>
                <p:cNvPicPr>
                  <a:picLocks noChangeArrowheads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 bwMode="auto">
                <a:xfrm>
                  <a:off x="5836920" y="291084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051" name="Picture 3"/>
                <p:cNvPicPr>
                  <a:picLocks noChangeArrowheads="1"/>
                </p:cNvPicPr>
                <p:nvPr/>
              </p:nvPicPr>
              <p:blipFill>
                <a:blip r:embed="rId11" cstate="print"/>
                <a:srcRect/>
                <a:stretch>
                  <a:fillRect/>
                </a:stretch>
              </p:blipFill>
              <p:spPr bwMode="auto">
                <a:xfrm>
                  <a:off x="7894320" y="291084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052" name="Picture 4"/>
                <p:cNvPicPr>
                  <a:picLocks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6934200" y="288036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053" name="Picture 5"/>
                <p:cNvPicPr>
                  <a:picLocks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913120" y="405384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sp>
            <p:nvSpPr>
              <p:cNvPr id="73" name="TextBox 72"/>
              <p:cNvSpPr txBox="1"/>
              <p:nvPr/>
            </p:nvSpPr>
            <p:spPr>
              <a:xfrm>
                <a:off x="5943600" y="3169920"/>
                <a:ext cx="107478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Dark Control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7086600" y="3197721"/>
                <a:ext cx="9517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UV Control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8023180" y="3230880"/>
                <a:ext cx="112082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 smtClean="0">
                    <a:latin typeface="Times New Roman" pitchFamily="18" charset="0"/>
                    <a:cs typeface="Times New Roman" pitchFamily="18" charset="0"/>
                  </a:rPr>
                  <a:t>UV-B 0.01µg/mL</a:t>
                </a:r>
                <a:endParaRPr lang="en-US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6019800" y="4340721"/>
                <a:ext cx="12184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UV-B 0.5µg/</a:t>
                </a:r>
                <a:r>
                  <a:rPr lang="en-US" sz="1200" b="1" dirty="0" err="1" smtClean="0">
                    <a:latin typeface="Times New Roman" pitchFamily="18" charset="0"/>
                    <a:cs typeface="Times New Roman" pitchFamily="18" charset="0"/>
                  </a:rPr>
                  <a:t>mL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91" name="Group 90"/>
              <p:cNvGrpSpPr/>
              <p:nvPr/>
            </p:nvGrpSpPr>
            <p:grpSpPr>
              <a:xfrm>
                <a:off x="-76196" y="561201"/>
                <a:ext cx="2977759" cy="4727079"/>
                <a:chOff x="-76196" y="561201"/>
                <a:chExt cx="2977759" cy="4727079"/>
              </a:xfrm>
            </p:grpSpPr>
            <p:grpSp>
              <p:nvGrpSpPr>
                <p:cNvPr id="18" name="Group 17"/>
                <p:cNvGrpSpPr/>
                <p:nvPr/>
              </p:nvGrpSpPr>
              <p:grpSpPr>
                <a:xfrm>
                  <a:off x="-76196" y="561201"/>
                  <a:ext cx="2977759" cy="4727079"/>
                  <a:chOff x="222641" y="561201"/>
                  <a:chExt cx="2977759" cy="4727079"/>
                </a:xfrm>
              </p:grpSpPr>
              <p:pic>
                <p:nvPicPr>
                  <p:cNvPr id="2" name="Picture 7"/>
                  <p:cNvPicPr>
                    <a:picLocks noChangeArrowheads="1"/>
                  </p:cNvPicPr>
                  <p:nvPr/>
                </p:nvPicPr>
                <p:blipFill>
                  <a:blip r:embed="rId14" cstate="print">
                    <a:lum contrast="8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624840" y="2898617"/>
                    <a:ext cx="1097280" cy="1280160"/>
                  </a:xfrm>
                  <a:prstGeom prst="rect">
                    <a:avLst/>
                  </a:prstGeom>
                  <a:ln w="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pic>
                <p:nvPicPr>
                  <p:cNvPr id="3" name="Picture 9"/>
                  <p:cNvPicPr>
                    <a:picLocks noChangeArrowheads="1"/>
                  </p:cNvPicPr>
                  <p:nvPr/>
                </p:nvPicPr>
                <p:blipFill>
                  <a:blip r:embed="rId15" cstate="print">
                    <a:lum bright="-6000" contrast="10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640080" y="1706880"/>
                    <a:ext cx="1097280" cy="1280160"/>
                  </a:xfrm>
                  <a:prstGeom prst="rect">
                    <a:avLst/>
                  </a:prstGeom>
                  <a:ln w="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pic>
                <p:nvPicPr>
                  <p:cNvPr id="4" name="Picture 10"/>
                  <p:cNvPicPr>
                    <a:picLocks noChangeArrowheads="1"/>
                  </p:cNvPicPr>
                  <p:nvPr/>
                </p:nvPicPr>
                <p:blipFill>
                  <a:blip r:embed="rId16" cstate="print">
                    <a:lum bright="-12000" contrast="18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624840" y="518161"/>
                    <a:ext cx="1097280" cy="1280160"/>
                  </a:xfrm>
                  <a:prstGeom prst="rect">
                    <a:avLst/>
                  </a:prstGeom>
                  <a:ln w="1270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pic>
                <p:nvPicPr>
                  <p:cNvPr id="7" name="Picture 3"/>
                  <p:cNvPicPr>
                    <a:picLocks noChangeArrowheads="1"/>
                  </p:cNvPicPr>
                  <p:nvPr/>
                </p:nvPicPr>
                <p:blipFill>
                  <a:blip r:embed="rId17" cstate="print">
                    <a:lum contrast="20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2011680" y="2883527"/>
                    <a:ext cx="1097280" cy="1280160"/>
                  </a:xfrm>
                  <a:prstGeom prst="rect">
                    <a:avLst/>
                  </a:prstGeom>
                  <a:ln w="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pic>
                <p:nvPicPr>
                  <p:cNvPr id="8" name="Picture 5"/>
                  <p:cNvPicPr>
                    <a:picLocks noChangeArrowheads="1"/>
                  </p:cNvPicPr>
                  <p:nvPr/>
                </p:nvPicPr>
                <p:blipFill>
                  <a:blip r:embed="rId18" cstate="print">
                    <a:lum bright="-5000" contrast="26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2011680" y="518160"/>
                    <a:ext cx="1097280" cy="1280160"/>
                  </a:xfrm>
                  <a:prstGeom prst="rect">
                    <a:avLst/>
                  </a:prstGeom>
                  <a:ln w="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pic>
                <p:nvPicPr>
                  <p:cNvPr id="9" name="Picture 6"/>
                  <p:cNvPicPr>
                    <a:picLocks noChangeArrowheads="1"/>
                  </p:cNvPicPr>
                  <p:nvPr/>
                </p:nvPicPr>
                <p:blipFill>
                  <a:blip r:embed="rId19" cstate="print">
                    <a:lum bright="-2000" contrast="38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2011680" y="4099560"/>
                    <a:ext cx="1097280" cy="1280160"/>
                  </a:xfrm>
                  <a:prstGeom prst="rect">
                    <a:avLst/>
                  </a:prstGeom>
                  <a:ln w="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pic>
                <p:nvPicPr>
                  <p:cNvPr id="10" name="Picture 9"/>
                  <p:cNvPicPr>
                    <a:picLocks noChangeArrowheads="1"/>
                  </p:cNvPicPr>
                  <p:nvPr/>
                </p:nvPicPr>
                <p:blipFill>
                  <a:blip r:embed="rId20" cstate="print">
                    <a:lum bright="15000" contrast="26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2011680" y="1694807"/>
                    <a:ext cx="1097280" cy="1280160"/>
                  </a:xfrm>
                  <a:prstGeom prst="rect">
                    <a:avLst/>
                  </a:prstGeom>
                  <a:ln w="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sp>
                <p:nvSpPr>
                  <p:cNvPr id="12" name="TextBox 11"/>
                  <p:cNvSpPr txBox="1"/>
                  <p:nvPr/>
                </p:nvSpPr>
                <p:spPr>
                  <a:xfrm rot="16200000">
                    <a:off x="-10151" y="972619"/>
                    <a:ext cx="779316" cy="3077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Control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" name="TextBox 12"/>
                  <p:cNvSpPr txBox="1"/>
                  <p:nvPr/>
                </p:nvSpPr>
                <p:spPr>
                  <a:xfrm rot="16200000">
                    <a:off x="-126400" y="2201969"/>
                    <a:ext cx="101181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0.01µg/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" name="TextBox 13"/>
                  <p:cNvSpPr txBox="1"/>
                  <p:nvPr/>
                </p:nvSpPr>
                <p:spPr>
                  <a:xfrm rot="16200000">
                    <a:off x="-81517" y="3346011"/>
                    <a:ext cx="922047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0.5µg/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" name="TextBox 14"/>
                  <p:cNvSpPr txBox="1"/>
                  <p:nvPr/>
                </p:nvSpPr>
                <p:spPr>
                  <a:xfrm rot="16200000">
                    <a:off x="-17168" y="4507009"/>
                    <a:ext cx="78739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838200" y="561201"/>
                    <a:ext cx="63672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DARK</a:t>
                    </a:r>
                    <a:endParaRPr lang="en-US" sz="1200" b="1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2286000" y="561201"/>
                    <a:ext cx="548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UV-B</a:t>
                    </a:r>
                    <a:endParaRPr lang="en-US" sz="1200" b="1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53" name="Straight Arrow Connector 52"/>
                <p:cNvCxnSpPr/>
                <p:nvPr/>
              </p:nvCxnSpPr>
              <p:spPr>
                <a:xfrm flipV="1">
                  <a:off x="1905000" y="3886200"/>
                  <a:ext cx="304800" cy="152400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Arrow Connector 53"/>
                <p:cNvCxnSpPr/>
                <p:nvPr/>
              </p:nvCxnSpPr>
              <p:spPr>
                <a:xfrm rot="10800000" flipV="1">
                  <a:off x="1981200" y="2590800"/>
                  <a:ext cx="304800" cy="152400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Arrow Connector 68"/>
                <p:cNvCxnSpPr/>
                <p:nvPr/>
              </p:nvCxnSpPr>
              <p:spPr>
                <a:xfrm rot="5400000" flipH="1" flipV="1">
                  <a:off x="2019300" y="3467100"/>
                  <a:ext cx="304800" cy="76200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Arrow Connector 70"/>
                <p:cNvCxnSpPr/>
                <p:nvPr/>
              </p:nvCxnSpPr>
              <p:spPr>
                <a:xfrm flipV="1">
                  <a:off x="1981200" y="5181600"/>
                  <a:ext cx="228600" cy="76200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Arrow Connector 79"/>
                <p:cNvCxnSpPr/>
                <p:nvPr/>
              </p:nvCxnSpPr>
              <p:spPr>
                <a:xfrm flipV="1">
                  <a:off x="2209800" y="4876800"/>
                  <a:ext cx="228600" cy="76200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Arrow Connector 80"/>
                <p:cNvCxnSpPr/>
                <p:nvPr/>
              </p:nvCxnSpPr>
              <p:spPr>
                <a:xfrm rot="16200000" flipV="1">
                  <a:off x="2019300" y="4381500"/>
                  <a:ext cx="228600" cy="152400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Arrow Connector 82"/>
                <p:cNvCxnSpPr/>
                <p:nvPr/>
              </p:nvCxnSpPr>
              <p:spPr>
                <a:xfrm rot="16200000" flipH="1">
                  <a:off x="1676401" y="4343400"/>
                  <a:ext cx="152400" cy="152400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Arrow Connector 86"/>
                <p:cNvCxnSpPr/>
                <p:nvPr/>
              </p:nvCxnSpPr>
              <p:spPr>
                <a:xfrm rot="16200000" flipV="1">
                  <a:off x="1714501" y="4838701"/>
                  <a:ext cx="304800" cy="76198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3" name="Group 112"/>
              <p:cNvGrpSpPr/>
              <p:nvPr/>
            </p:nvGrpSpPr>
            <p:grpSpPr>
              <a:xfrm>
                <a:off x="1609726" y="2390001"/>
                <a:ext cx="895348" cy="2992398"/>
                <a:chOff x="1609726" y="2390001"/>
                <a:chExt cx="895348" cy="2992398"/>
              </a:xfrm>
            </p:grpSpPr>
            <p:sp>
              <p:nvSpPr>
                <p:cNvPr id="106" name="TextBox 105"/>
                <p:cNvSpPr txBox="1"/>
                <p:nvPr/>
              </p:nvSpPr>
              <p:spPr>
                <a:xfrm>
                  <a:off x="2209800" y="2390001"/>
                  <a:ext cx="29527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1905000" y="3533001"/>
                  <a:ext cx="29527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8" name="TextBox 107"/>
                <p:cNvSpPr txBox="1"/>
                <p:nvPr/>
              </p:nvSpPr>
              <p:spPr>
                <a:xfrm>
                  <a:off x="1676400" y="3837801"/>
                  <a:ext cx="29527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1609726" y="4114800"/>
                  <a:ext cx="29527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0" name="TextBox 109"/>
                <p:cNvSpPr txBox="1"/>
                <p:nvPr/>
              </p:nvSpPr>
              <p:spPr>
                <a:xfrm>
                  <a:off x="2143126" y="4447401"/>
                  <a:ext cx="29527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C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1" name="TextBox 110"/>
                <p:cNvSpPr txBox="1"/>
                <p:nvPr/>
              </p:nvSpPr>
              <p:spPr>
                <a:xfrm>
                  <a:off x="1693942" y="4904601"/>
                  <a:ext cx="28725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B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2" name="TextBox 111"/>
                <p:cNvSpPr txBox="1"/>
                <p:nvPr/>
              </p:nvSpPr>
              <p:spPr>
                <a:xfrm>
                  <a:off x="1838326" y="5105400"/>
                  <a:ext cx="29527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C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114" name="Straight Connector 113"/>
              <p:cNvCxnSpPr/>
              <p:nvPr/>
            </p:nvCxnSpPr>
            <p:spPr>
              <a:xfrm>
                <a:off x="304800" y="1600200"/>
                <a:ext cx="304800" cy="1588"/>
              </a:xfrm>
              <a:prstGeom prst="line">
                <a:avLst/>
              </a:prstGeom>
              <a:ln w="222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TextBox 84"/>
              <p:cNvSpPr txBox="1"/>
              <p:nvPr/>
            </p:nvSpPr>
            <p:spPr>
              <a:xfrm>
                <a:off x="92254" y="240268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(a)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2971800" y="228600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(b)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5718230" y="22860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(c)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5562600" y="3078480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(d)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1066800" y="332601"/>
                <a:ext cx="103586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Giemsa stain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3894249" y="304800"/>
                <a:ext cx="111806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3366FF"/>
                    </a:solidFill>
                    <a:latin typeface="Times New Roman" pitchFamily="18" charset="0"/>
                    <a:cs typeface="Times New Roman" pitchFamily="18" charset="0"/>
                  </a:rPr>
                  <a:t>HoechsT stain</a:t>
                </a:r>
                <a:endParaRPr lang="en-US" sz="12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32" name="Picture 8"/>
              <p:cNvPicPr>
                <a:picLocks noChangeArrowheads="1"/>
              </p:cNvPicPr>
              <p:nvPr/>
            </p:nvPicPr>
            <p:blipFill>
              <a:blip r:embed="rId21" cstate="print">
                <a:lum bright="6000" contrast="12000"/>
              </a:blip>
              <a:srcRect/>
              <a:stretch>
                <a:fillRect/>
              </a:stretch>
            </p:blipFill>
            <p:spPr bwMode="auto">
              <a:xfrm>
                <a:off x="4434840" y="2941320"/>
                <a:ext cx="1280160" cy="109728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1033" name="Picture 9"/>
              <p:cNvPicPr>
                <a:picLocks noChangeArrowheads="1"/>
              </p:cNvPicPr>
              <p:nvPr/>
            </p:nvPicPr>
            <p:blipFill>
              <a:blip r:embed="rId22" cstate="print">
                <a:lum bright="16000" contrast="25000"/>
              </a:blip>
              <a:srcRect/>
              <a:stretch>
                <a:fillRect/>
              </a:stretch>
            </p:blipFill>
            <p:spPr bwMode="auto">
              <a:xfrm>
                <a:off x="4419600" y="1798320"/>
                <a:ext cx="1280160" cy="109728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99" name="Picture 3"/>
              <p:cNvPicPr>
                <a:picLocks noChangeArrowheads="1"/>
              </p:cNvPicPr>
              <p:nvPr/>
            </p:nvPicPr>
            <p:blipFill>
              <a:blip r:embed="rId23" cstate="print">
                <a:lum bright="9000" contrast="7000"/>
              </a:blip>
              <a:stretch>
                <a:fillRect/>
              </a:stretch>
            </p:blipFill>
            <p:spPr bwMode="auto">
              <a:xfrm rot="5400000">
                <a:off x="4511040" y="487680"/>
                <a:ext cx="1097280" cy="128016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</p:pic>
          <p:sp>
            <p:nvSpPr>
              <p:cNvPr id="100" name="TextBox 99"/>
              <p:cNvSpPr txBox="1"/>
              <p:nvPr/>
            </p:nvSpPr>
            <p:spPr>
              <a:xfrm>
                <a:off x="4785632" y="533400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01" name="Straight Connector 100"/>
              <p:cNvCxnSpPr/>
              <p:nvPr/>
            </p:nvCxnSpPr>
            <p:spPr>
              <a:xfrm>
                <a:off x="3124200" y="1598612"/>
                <a:ext cx="304800" cy="1588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37" name="Picture 13"/>
              <p:cNvPicPr>
                <a:picLocks noChangeArrowheads="1"/>
              </p:cNvPicPr>
              <p:nvPr/>
            </p:nvPicPr>
            <p:blipFill>
              <a:blip r:embed="rId24" cstate="print"/>
              <a:stretch>
                <a:fillRect/>
              </a:stretch>
            </p:blipFill>
            <p:spPr bwMode="auto">
              <a:xfrm>
                <a:off x="3063240" y="1798320"/>
                <a:ext cx="1285714" cy="1104762"/>
              </a:xfrm>
              <a:prstGeom prst="rect">
                <a:avLst/>
              </a:prstGeom>
              <a:noFill/>
              <a:ln w="0">
                <a:solidFill>
                  <a:schemeClr val="tx1"/>
                </a:solidFill>
              </a:ln>
            </p:spPr>
          </p:pic>
          <p:pic>
            <p:nvPicPr>
              <p:cNvPr id="6" name="Picture 2"/>
              <p:cNvPicPr>
                <a:picLocks noChangeArrowheads="1"/>
              </p:cNvPicPr>
              <p:nvPr/>
            </p:nvPicPr>
            <p:blipFill>
              <a:blip r:embed="rId25" cstate="print">
                <a:lum contrast="13000"/>
              </a:blip>
              <a:srcRect/>
              <a:stretch>
                <a:fillRect/>
              </a:stretch>
            </p:blipFill>
            <p:spPr bwMode="auto">
              <a:xfrm>
                <a:off x="228600" y="4190999"/>
                <a:ext cx="1280160" cy="109728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105" name="Picture 6"/>
              <p:cNvPicPr>
                <a:picLocks noChangeArrowheads="1"/>
              </p:cNvPicPr>
              <p:nvPr/>
            </p:nvPicPr>
            <p:blipFill>
              <a:blip r:embed="rId26" cstate="print">
                <a:lum bright="37000" contrast="53000"/>
              </a:blip>
              <a:srcRect/>
              <a:stretch>
                <a:fillRect/>
              </a:stretch>
            </p:blipFill>
            <p:spPr bwMode="auto">
              <a:xfrm>
                <a:off x="3048000" y="4191000"/>
                <a:ext cx="1280160" cy="109728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11" name="Picture 3"/>
              <p:cNvPicPr>
                <a:picLocks noChangeArrowheads="1"/>
              </p:cNvPicPr>
              <p:nvPr/>
            </p:nvPicPr>
            <p:blipFill>
              <a:blip r:embed="rId27" cstate="print"/>
              <a:srcRect/>
              <a:stretch>
                <a:fillRect/>
              </a:stretch>
            </p:blipFill>
            <p:spPr bwMode="auto">
              <a:xfrm>
                <a:off x="3048000" y="2971799"/>
                <a:ext cx="1280160" cy="109728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</p:grpSp>
        <p:sp>
          <p:nvSpPr>
            <p:cNvPr id="77" name="TextBox 76"/>
            <p:cNvSpPr txBox="1"/>
            <p:nvPr/>
          </p:nvSpPr>
          <p:spPr>
            <a:xfrm>
              <a:off x="990600" y="162580"/>
              <a:ext cx="6976590" cy="523220"/>
            </a:xfrm>
            <a:prstGeom prst="rect">
              <a:avLst/>
            </a:prstGeom>
            <a:solidFill>
              <a:srgbClr val="17A010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latin typeface="Times New Roman" pitchFamily="18" charset="0"/>
                  <a:cs typeface="Times New Roman" pitchFamily="18" charset="0"/>
                </a:rPr>
                <a:t>Genotoxicity , cell cycle arrest and PI uptake</a:t>
              </a:r>
              <a:endParaRPr lang="en-US" sz="28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82" name="Picture 1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8305800" y="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152400" y="76200"/>
            <a:ext cx="8458200" cy="6553200"/>
            <a:chOff x="152400" y="76200"/>
            <a:chExt cx="8458200" cy="6553200"/>
          </a:xfrm>
        </p:grpSpPr>
        <p:cxnSp>
          <p:nvCxnSpPr>
            <p:cNvPr id="37" name="Straight Arrow Connector 36"/>
            <p:cNvCxnSpPr/>
            <p:nvPr/>
          </p:nvCxnSpPr>
          <p:spPr>
            <a:xfrm rot="10800000">
              <a:off x="2895600" y="3657600"/>
              <a:ext cx="228600" cy="762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7010400" y="3124200"/>
              <a:ext cx="11464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Dividing cell</a:t>
              </a:r>
              <a:endParaRPr lang="en-US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010400" y="4876800"/>
              <a:ext cx="11095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Micronuclei</a:t>
              </a:r>
              <a:endParaRPr lang="en-US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13108" y="6096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067284" y="6212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807254" y="62126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(c)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295864" y="866001"/>
              <a:ext cx="8314736" cy="5763399"/>
              <a:chOff x="146441" y="637401"/>
              <a:chExt cx="8314736" cy="5763399"/>
            </a:xfrm>
          </p:grpSpPr>
          <p:grpSp>
            <p:nvGrpSpPr>
              <p:cNvPr id="2" name="Group 17"/>
              <p:cNvGrpSpPr/>
              <p:nvPr/>
            </p:nvGrpSpPr>
            <p:grpSpPr>
              <a:xfrm>
                <a:off x="146441" y="806699"/>
                <a:ext cx="310758" cy="4374901"/>
                <a:chOff x="146441" y="304801"/>
                <a:chExt cx="310758" cy="4374901"/>
              </a:xfrm>
            </p:grpSpPr>
            <p:sp>
              <p:nvSpPr>
                <p:cNvPr id="12" name="TextBox 11"/>
                <p:cNvSpPr txBox="1"/>
                <p:nvPr/>
              </p:nvSpPr>
              <p:spPr>
                <a:xfrm rot="16200000">
                  <a:off x="-86351" y="540567"/>
                  <a:ext cx="779316" cy="3077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Control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 rot="16200000">
                  <a:off x="-202600" y="1769917"/>
                  <a:ext cx="101181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0.01</a:t>
                  </a:r>
                  <a:r>
                    <a:rPr lang="en-US" sz="1400" b="1" dirty="0" smtClean="0">
                      <a:latin typeface="Times New Roman" pitchFamily="18" charset="0"/>
                      <a:cs typeface="Times New Roman" pitchFamily="18" charset="0"/>
                    </a:rPr>
                    <a:t>µg/mL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 rot="16200000">
                  <a:off x="-157717" y="2913959"/>
                  <a:ext cx="92204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0.5</a:t>
                  </a:r>
                  <a:r>
                    <a:rPr lang="en-US" sz="1400" b="1" dirty="0" smtClean="0">
                      <a:latin typeface="Times New Roman" pitchFamily="18" charset="0"/>
                      <a:cs typeface="Times New Roman" pitchFamily="18" charset="0"/>
                    </a:rPr>
                    <a:t>µg/mL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 rot="16200000">
                  <a:off x="-93368" y="4132116"/>
                  <a:ext cx="78739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1µg/mL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4" name="Group 45"/>
              <p:cNvGrpSpPr/>
              <p:nvPr/>
            </p:nvGrpSpPr>
            <p:grpSpPr>
              <a:xfrm>
                <a:off x="457200" y="685800"/>
                <a:ext cx="2590800" cy="4526280"/>
                <a:chOff x="457200" y="304800"/>
                <a:chExt cx="2590800" cy="4526280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457200" y="304800"/>
                  <a:ext cx="2590800" cy="4526280"/>
                  <a:chOff x="457200" y="304800"/>
                  <a:chExt cx="2590800" cy="4526280"/>
                </a:xfrm>
              </p:grpSpPr>
              <p:pic>
                <p:nvPicPr>
                  <p:cNvPr id="3" name="Picture 2" descr="F:\Ajeet PAHS\AJ2\1.jpg"/>
                  <p:cNvPicPr>
                    <a:picLocks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457200" y="2590800"/>
                    <a:ext cx="1280160" cy="1097280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026" name="Picture 2" descr="F:\Ajeet PAHS\AJ4\3.jpg"/>
                  <p:cNvPicPr>
                    <a:picLocks noChangeArrowheads="1"/>
                  </p:cNvPicPr>
                  <p:nvPr/>
                </p:nvPicPr>
                <p:blipFill>
                  <a:blip r:embed="rId4" cstate="print"/>
                  <a:srcRect/>
                  <a:stretch>
                    <a:fillRect/>
                  </a:stretch>
                </p:blipFill>
                <p:spPr bwMode="auto">
                  <a:xfrm>
                    <a:off x="1767840" y="3733800"/>
                    <a:ext cx="1280160" cy="1097280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5" name="Picture 4"/>
                  <p:cNvPicPr>
                    <a:picLocks/>
                  </p:cNvPicPr>
                  <p:nvPr/>
                </p:nvPicPr>
                <p:blipFill rotWithShape="1">
                  <a:blip r:embed="rId5" cstate="print">
                    <a:lum bright="-23000" contrast="13000"/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 r="16997"/>
                  <a:stretch/>
                </p:blipFill>
                <p:spPr>
                  <a:xfrm>
                    <a:off x="457200" y="1447800"/>
                    <a:ext cx="1280160" cy="1097280"/>
                  </a:xfrm>
                  <a:prstGeom prst="rect">
                    <a:avLst/>
                  </a:prstGeom>
                </p:spPr>
              </p:pic>
              <p:pic>
                <p:nvPicPr>
                  <p:cNvPr id="6" name="Picture 5"/>
                  <p:cNvPicPr>
                    <a:picLocks/>
                  </p:cNvPicPr>
                  <p:nvPr/>
                </p:nvPicPr>
                <p:blipFill rotWithShape="1">
                  <a:blip r:embed="rId6" cstate="print">
                    <a:lum bright="-6000" contrast="21000"/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 r="5177"/>
                  <a:stretch/>
                </p:blipFill>
                <p:spPr>
                  <a:xfrm>
                    <a:off x="457200" y="304800"/>
                    <a:ext cx="1280160" cy="1097280"/>
                  </a:xfrm>
                  <a:prstGeom prst="rect">
                    <a:avLst/>
                  </a:prstGeom>
                </p:spPr>
              </p:pic>
              <p:pic>
                <p:nvPicPr>
                  <p:cNvPr id="7" name="Picture 6"/>
                  <p:cNvPicPr>
                    <a:picLocks/>
                  </p:cNvPicPr>
                  <p:nvPr/>
                </p:nvPicPr>
                <p:blipFill rotWithShape="1">
                  <a:blip r:embed="rId7" cstate="print">
                    <a:lum bright="-1000" contrast="-2000"/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 l="1062" t="-263" r="7495" b="263"/>
                  <a:stretch/>
                </p:blipFill>
                <p:spPr>
                  <a:xfrm>
                    <a:off x="457200" y="3733800"/>
                    <a:ext cx="1280160" cy="1097280"/>
                  </a:xfrm>
                  <a:prstGeom prst="rect">
                    <a:avLst/>
                  </a:prstGeom>
                </p:spPr>
              </p:pic>
              <p:pic>
                <p:nvPicPr>
                  <p:cNvPr id="8" name="Picture 7"/>
                  <p:cNvPicPr>
                    <a:picLocks/>
                  </p:cNvPicPr>
                  <p:nvPr/>
                </p:nvPicPr>
                <p:blipFill rotWithShape="1">
                  <a:blip r:embed="rId8" cstate="print">
                    <a:lum bright="-29000" contrast="45000"/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 r="22438"/>
                  <a:stretch/>
                </p:blipFill>
                <p:spPr>
                  <a:xfrm>
                    <a:off x="1767840" y="304800"/>
                    <a:ext cx="1280160" cy="1097280"/>
                  </a:xfrm>
                  <a:prstGeom prst="rect">
                    <a:avLst/>
                  </a:prstGeom>
                </p:spPr>
              </p:pic>
              <p:pic>
                <p:nvPicPr>
                  <p:cNvPr id="9" name="Picture 8"/>
                  <p:cNvPicPr>
                    <a:picLocks/>
                  </p:cNvPicPr>
                  <p:nvPr/>
                </p:nvPicPr>
                <p:blipFill rotWithShape="1">
                  <a:blip r:embed="rId9" cstate="print">
                    <a:lum bright="-3000"/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 r="12988"/>
                  <a:stretch/>
                </p:blipFill>
                <p:spPr>
                  <a:xfrm>
                    <a:off x="1767840" y="1447800"/>
                    <a:ext cx="1280160" cy="1097280"/>
                  </a:xfrm>
                  <a:prstGeom prst="rect">
                    <a:avLst/>
                  </a:prstGeom>
                </p:spPr>
              </p:pic>
              <p:pic>
                <p:nvPicPr>
                  <p:cNvPr id="10" name="Picture 9"/>
                  <p:cNvPicPr>
                    <a:picLocks/>
                  </p:cNvPicPr>
                  <p:nvPr/>
                </p:nvPicPr>
                <p:blipFill rotWithShape="1">
                  <a:blip r:embed="rId10" cstate="print">
                    <a:lum bright="-2000" contrast="20000"/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 l="388"/>
                  <a:stretch/>
                </p:blipFill>
                <p:spPr>
                  <a:xfrm>
                    <a:off x="1752600" y="2590800"/>
                    <a:ext cx="1280160" cy="1097280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33" name="Straight Arrow Connector 32"/>
                <p:cNvCxnSpPr/>
                <p:nvPr/>
              </p:nvCxnSpPr>
              <p:spPr>
                <a:xfrm rot="10800000" flipV="1">
                  <a:off x="2743200" y="2667000"/>
                  <a:ext cx="228600" cy="1524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/>
                <p:cNvCxnSpPr/>
                <p:nvPr/>
              </p:nvCxnSpPr>
              <p:spPr>
                <a:xfrm rot="10800000" flipV="1">
                  <a:off x="2667001" y="3428999"/>
                  <a:ext cx="228600" cy="1524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Arrow Connector 38"/>
                <p:cNvCxnSpPr/>
                <p:nvPr/>
              </p:nvCxnSpPr>
              <p:spPr>
                <a:xfrm rot="10800000" flipV="1">
                  <a:off x="1981201" y="1447799"/>
                  <a:ext cx="228600" cy="1524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Arrow Connector 39"/>
                <p:cNvCxnSpPr/>
                <p:nvPr/>
              </p:nvCxnSpPr>
              <p:spPr>
                <a:xfrm rot="16200000" flipH="1">
                  <a:off x="1905000" y="4038600"/>
                  <a:ext cx="304800" cy="1524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46"/>
              <p:cNvGrpSpPr/>
              <p:nvPr/>
            </p:nvGrpSpPr>
            <p:grpSpPr>
              <a:xfrm>
                <a:off x="3124200" y="637401"/>
                <a:ext cx="2590800" cy="4544199"/>
                <a:chOff x="3124200" y="256401"/>
                <a:chExt cx="2590800" cy="4544199"/>
              </a:xfrm>
            </p:grpSpPr>
            <p:grpSp>
              <p:nvGrpSpPr>
                <p:cNvPr id="19" name="Group 29"/>
                <p:cNvGrpSpPr/>
                <p:nvPr/>
              </p:nvGrpSpPr>
              <p:grpSpPr>
                <a:xfrm>
                  <a:off x="3124200" y="256401"/>
                  <a:ext cx="2590800" cy="4544199"/>
                  <a:chOff x="3200400" y="180201"/>
                  <a:chExt cx="2590800" cy="4544199"/>
                </a:xfrm>
              </p:grpSpPr>
              <p:grpSp>
                <p:nvGrpSpPr>
                  <p:cNvPr id="20" name="Group 26"/>
                  <p:cNvGrpSpPr/>
                  <p:nvPr/>
                </p:nvGrpSpPr>
                <p:grpSpPr>
                  <a:xfrm>
                    <a:off x="3200400" y="228600"/>
                    <a:ext cx="2590800" cy="4495800"/>
                    <a:chOff x="3200400" y="228600"/>
                    <a:chExt cx="2590800" cy="4495800"/>
                  </a:xfrm>
                </p:grpSpPr>
                <p:pic>
                  <p:nvPicPr>
                    <p:cNvPr id="1027" name="Picture 3" descr="F:\Ajit, Dr Ray\Sample 1 (19-11-2014)_002.tif"/>
                    <p:cNvPicPr>
                      <a:picLocks noChangeArrowheads="1"/>
                    </p:cNvPicPr>
                    <p:nvPr/>
                  </p:nvPicPr>
                  <p:blipFill>
                    <a:blip r:embed="rId11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200400" y="3627120"/>
                      <a:ext cx="1280160" cy="1097280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1028" name="Picture 4" descr="F:\Ajit, Dr Ray\Sample 3 (20-11-2014)_001.tif"/>
                    <p:cNvPicPr>
                      <a:picLocks noChangeArrowheads="1"/>
                    </p:cNvPicPr>
                    <p:nvPr/>
                  </p:nvPicPr>
                  <p:blipFill>
                    <a:blip r:embed="rId1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495800" y="1371600"/>
                      <a:ext cx="1280160" cy="1097280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21" name="Picture 20"/>
                    <p:cNvPicPr>
                      <a:picLocks/>
                    </p:cNvPicPr>
                    <p:nvPr/>
                  </p:nvPicPr>
                  <p:blipFill>
                    <a:blip r:embed="rId13" cstate="print">
                      <a:extLst>
                        <a:ext uri="{28A0092B-C50C-407E-A947-70E740481C1C}">
                          <a14:useLocalDpi xmlns=""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200400" y="1371600"/>
                      <a:ext cx="1280160" cy="109728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2" name="Picture 4" descr="F:\Ajit, Dr Ray\Sample 1 (19-11-2014)_004.tif"/>
                    <p:cNvPicPr>
                      <a:picLocks noChangeArrowheads="1"/>
                    </p:cNvPicPr>
                    <p:nvPr/>
                  </p:nvPicPr>
                  <p:blipFill>
                    <a:blip r:embed="rId1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200400" y="2484120"/>
                      <a:ext cx="1280160" cy="1097280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23" name="Picture 6" descr="F:\Ajit, Dr Ray\UV control (01-12-2014)_002.tif"/>
                    <p:cNvPicPr>
                      <a:picLocks noChangeArrowheads="1"/>
                    </p:cNvPicPr>
                    <p:nvPr/>
                  </p:nvPicPr>
                  <p:blipFill>
                    <a:blip r:embed="rId15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215640" y="228600"/>
                      <a:ext cx="1280160" cy="1097280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24" name="Picture 23"/>
                    <p:cNvPicPr>
                      <a:picLocks/>
                    </p:cNvPicPr>
                    <p:nvPr/>
                  </p:nvPicPr>
                  <p:blipFill>
                    <a:blip r:embed="rId16" cstate="print">
                      <a:extLst>
                        <a:ext uri="{28A0092B-C50C-407E-A947-70E740481C1C}">
                          <a14:useLocalDpi xmlns=""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4495800" y="3627120"/>
                      <a:ext cx="1280160" cy="109728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5" name="Picture 24"/>
                    <p:cNvPicPr>
                      <a:picLocks/>
                    </p:cNvPicPr>
                    <p:nvPr/>
                  </p:nvPicPr>
                  <p:blipFill>
                    <a:blip r:embed="rId17" cstate="print">
                      <a:extLst>
                        <a:ext uri="{28A0092B-C50C-407E-A947-70E740481C1C}">
                          <a14:useLocalDpi xmlns=""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4495800" y="2484120"/>
                      <a:ext cx="1280160" cy="109728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6" name="Picture 25"/>
                    <p:cNvPicPr>
                      <a:picLocks/>
                    </p:cNvPicPr>
                    <p:nvPr/>
                  </p:nvPicPr>
                  <p:blipFill>
                    <a:blip r:embed="rId18" cstate="print">
                      <a:extLst>
                        <a:ext uri="{28A0092B-C50C-407E-A947-70E740481C1C}">
                          <a14:useLocalDpi xmlns=""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4511040" y="228600"/>
                      <a:ext cx="1280160" cy="1097280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3414032" y="180201"/>
                    <a:ext cx="52610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Dark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4861832" y="180201"/>
                    <a:ext cx="548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UV-B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43" name="Straight Arrow Connector 42"/>
                <p:cNvCxnSpPr/>
                <p:nvPr/>
              </p:nvCxnSpPr>
              <p:spPr>
                <a:xfrm rot="16200000" flipH="1">
                  <a:off x="4648200" y="3886200"/>
                  <a:ext cx="304800" cy="1524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Arrow Connector 43"/>
                <p:cNvCxnSpPr/>
                <p:nvPr/>
              </p:nvCxnSpPr>
              <p:spPr>
                <a:xfrm rot="16200000" flipH="1">
                  <a:off x="4800600" y="2743200"/>
                  <a:ext cx="304800" cy="1524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Arrow Connector 44"/>
                <p:cNvCxnSpPr/>
                <p:nvPr/>
              </p:nvCxnSpPr>
              <p:spPr>
                <a:xfrm rot="16200000" flipH="1">
                  <a:off x="4724400" y="1676400"/>
                  <a:ext cx="304800" cy="1524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63"/>
              <p:cNvGrpSpPr/>
              <p:nvPr/>
            </p:nvGrpSpPr>
            <p:grpSpPr>
              <a:xfrm>
                <a:off x="5867400" y="685800"/>
                <a:ext cx="2593777" cy="5715000"/>
                <a:chOff x="5867400" y="304800"/>
                <a:chExt cx="2593777" cy="5715000"/>
              </a:xfrm>
            </p:grpSpPr>
            <p:pic>
              <p:nvPicPr>
                <p:cNvPr id="50" name="Picture 49" descr="C:\Documents and Settings\HP\Desktop\micro nuclei sep 16\17.jpg"/>
                <p:cNvPicPr>
                  <a:picLocks noChangeArrowheads="1"/>
                </p:cNvPicPr>
                <p:nvPr/>
              </p:nvPicPr>
              <p:blipFill>
                <a:blip r:embed="rId19" cstate="print">
                  <a:lum bright="-11000" contrast="-20000"/>
                </a:blip>
                <a:srcRect/>
                <a:stretch>
                  <a:fillRect/>
                </a:stretch>
              </p:blipFill>
              <p:spPr bwMode="auto">
                <a:xfrm>
                  <a:off x="5867400" y="4648200"/>
                  <a:ext cx="2286000" cy="1371600"/>
                </a:xfrm>
                <a:prstGeom prst="rect">
                  <a:avLst/>
                </a:prstGeom>
                <a:noFill/>
              </p:spPr>
            </p:pic>
            <p:pic>
              <p:nvPicPr>
                <p:cNvPr id="51" name="Picture 3" descr="C:\Documents and Settings\HP\Desktop\micro nuclei sep 16\5.jpg"/>
                <p:cNvPicPr>
                  <a:picLocks noChangeArrowheads="1"/>
                </p:cNvPicPr>
                <p:nvPr/>
              </p:nvPicPr>
              <p:blipFill>
                <a:blip r:embed="rId20" cstate="print">
                  <a:lum bright="-11000" contrast="-45000"/>
                </a:blip>
                <a:srcRect r="8049"/>
                <a:stretch>
                  <a:fillRect/>
                </a:stretch>
              </p:blipFill>
              <p:spPr bwMode="auto">
                <a:xfrm>
                  <a:off x="5867400" y="1752600"/>
                  <a:ext cx="2286000" cy="1371600"/>
                </a:xfrm>
                <a:prstGeom prst="rect">
                  <a:avLst/>
                </a:prstGeom>
                <a:noFill/>
              </p:spPr>
            </p:pic>
            <p:pic>
              <p:nvPicPr>
                <p:cNvPr id="52" name="Picture 4" descr="C:\Documents and Settings\HP\Desktop\micro nuclei sep 16\14.jpg"/>
                <p:cNvPicPr>
                  <a:picLocks noChangeArrowheads="1"/>
                </p:cNvPicPr>
                <p:nvPr/>
              </p:nvPicPr>
              <p:blipFill>
                <a:blip r:embed="rId21" cstate="print">
                  <a:lum bright="-11000" contrast="-45000"/>
                </a:blip>
                <a:srcRect/>
                <a:stretch>
                  <a:fillRect/>
                </a:stretch>
              </p:blipFill>
              <p:spPr bwMode="auto">
                <a:xfrm>
                  <a:off x="5867400" y="3200400"/>
                  <a:ext cx="2286000" cy="1371600"/>
                </a:xfrm>
                <a:prstGeom prst="rect">
                  <a:avLst/>
                </a:prstGeom>
                <a:noFill/>
              </p:spPr>
            </p:pic>
            <p:pic>
              <p:nvPicPr>
                <p:cNvPr id="53" name="Picture 5" descr="F:\Ajeet PAHS\AJ2\7.jpg"/>
                <p:cNvPicPr>
                  <a:picLocks noChangeArrowheads="1"/>
                </p:cNvPicPr>
                <p:nvPr/>
              </p:nvPicPr>
              <p:blipFill>
                <a:blip r:embed="rId22" cstate="print">
                  <a:lum bright="-10000"/>
                </a:blip>
                <a:srcRect r="22037"/>
                <a:stretch>
                  <a:fillRect/>
                </a:stretch>
              </p:blipFill>
              <p:spPr bwMode="auto">
                <a:xfrm>
                  <a:off x="5867400" y="304800"/>
                  <a:ext cx="2286000" cy="1371600"/>
                </a:xfrm>
                <a:prstGeom prst="rect">
                  <a:avLst/>
                </a:prstGeom>
                <a:noFill/>
              </p:spPr>
            </p:pic>
            <p:sp>
              <p:nvSpPr>
                <p:cNvPr id="54" name="TextBox 53"/>
                <p:cNvSpPr txBox="1"/>
                <p:nvPr/>
              </p:nvSpPr>
              <p:spPr>
                <a:xfrm rot="5400000">
                  <a:off x="7702096" y="838786"/>
                  <a:ext cx="117365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Dark control</a:t>
                  </a:r>
                  <a:endParaRPr lang="en-US" sz="14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 rot="5400000">
                  <a:off x="7704114" y="2216451"/>
                  <a:ext cx="12003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UV-B control</a:t>
                  </a:r>
                  <a:endParaRPr lang="en-US" sz="14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 rot="5400000">
                  <a:off x="7565996" y="3711604"/>
                  <a:ext cx="14825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UV-B 0.01µg/mL</a:t>
                  </a:r>
                  <a:endParaRPr lang="en-US" sz="14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 rot="5400000">
                  <a:off x="7720113" y="5153011"/>
                  <a:ext cx="116839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UV-B </a:t>
                  </a:r>
                  <a:r>
                    <a:rPr lang="en-US" sz="1400" b="1" dirty="0" smtClean="0">
                      <a:latin typeface="Times New Roman" pitchFamily="18" charset="0"/>
                      <a:cs typeface="Times New Roman" pitchFamily="18" charset="0"/>
                    </a:rPr>
                    <a:t>µ</a:t>
                  </a:r>
                  <a:r>
                    <a:rPr lang="en-US" sz="14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g/mL</a:t>
                  </a:r>
                  <a:endParaRPr lang="en-US" sz="14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58" name="Straight Arrow Connector 57"/>
                <p:cNvCxnSpPr/>
                <p:nvPr/>
              </p:nvCxnSpPr>
              <p:spPr>
                <a:xfrm rot="5400000">
                  <a:off x="6934200" y="5257800"/>
                  <a:ext cx="228600" cy="2286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Arrow Connector 59"/>
                <p:cNvCxnSpPr/>
                <p:nvPr/>
              </p:nvCxnSpPr>
              <p:spPr>
                <a:xfrm rot="5400000">
                  <a:off x="6591300" y="3467100"/>
                  <a:ext cx="685800" cy="4572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6" name="TextBox 65"/>
              <p:cNvSpPr txBox="1"/>
              <p:nvPr/>
            </p:nvSpPr>
            <p:spPr>
              <a:xfrm>
                <a:off x="747032" y="637401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2194832" y="637401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152400" y="76200"/>
              <a:ext cx="8052204" cy="523220"/>
            </a:xfrm>
            <a:prstGeom prst="rect">
              <a:avLst/>
            </a:prstGeom>
            <a:solidFill>
              <a:srgbClr val="17A010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latin typeface="Times New Roman" pitchFamily="18" charset="0"/>
                  <a:cs typeface="Times New Roman" pitchFamily="18" charset="0"/>
                </a:rPr>
                <a:t>External and internal morphology by TEM and SEM</a:t>
              </a:r>
              <a:endParaRPr lang="en-US" sz="28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8" name="Picture 1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8305800" y="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106680" y="457200"/>
            <a:ext cx="8961120" cy="6477000"/>
            <a:chOff x="-220573" y="-76200"/>
            <a:chExt cx="9364573" cy="6553200"/>
          </a:xfrm>
        </p:grpSpPr>
        <p:graphicFrame>
          <p:nvGraphicFramePr>
            <p:cNvPr id="4" name="Chart 3"/>
            <p:cNvGraphicFramePr/>
            <p:nvPr/>
          </p:nvGraphicFramePr>
          <p:xfrm>
            <a:off x="0" y="0"/>
            <a:ext cx="3352800" cy="2514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6" name="Chart 5"/>
            <p:cNvGraphicFramePr/>
            <p:nvPr/>
          </p:nvGraphicFramePr>
          <p:xfrm>
            <a:off x="3124200" y="228600"/>
            <a:ext cx="3048000" cy="2057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7" name="Chart 6"/>
            <p:cNvGraphicFramePr/>
            <p:nvPr/>
          </p:nvGraphicFramePr>
          <p:xfrm>
            <a:off x="2819400" y="2362200"/>
            <a:ext cx="3200400" cy="2209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9" name="TextBox 74"/>
            <p:cNvSpPr txBox="1"/>
            <p:nvPr/>
          </p:nvSpPr>
          <p:spPr>
            <a:xfrm rot="16200000">
              <a:off x="5764393" y="712607"/>
              <a:ext cx="1078430" cy="26281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 Fold Change</a:t>
              </a: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0" y="4419600"/>
              <a:ext cx="2971800" cy="1981200"/>
              <a:chOff x="1371600" y="819128"/>
              <a:chExt cx="2971800" cy="2286000"/>
            </a:xfrm>
          </p:grpSpPr>
          <p:graphicFrame>
            <p:nvGraphicFramePr>
              <p:cNvPr id="30" name="Chart 29"/>
              <p:cNvGraphicFramePr/>
              <p:nvPr/>
            </p:nvGraphicFramePr>
            <p:xfrm>
              <a:off x="1524000" y="819128"/>
              <a:ext cx="2819400" cy="2286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31" name="TextBox 52"/>
              <p:cNvSpPr txBox="1"/>
              <p:nvPr/>
            </p:nvSpPr>
            <p:spPr>
              <a:xfrm rot="16200000">
                <a:off x="1002814" y="1492714"/>
                <a:ext cx="992066" cy="254493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400" b="1" dirty="0">
                    <a:latin typeface="Times New Roman" pitchFamily="18" charset="0"/>
                    <a:cs typeface="Times New Roman" pitchFamily="18" charset="0"/>
                  </a:rPr>
                  <a:t>Fold Change</a:t>
                </a:r>
              </a:p>
            </p:txBody>
          </p:sp>
          <p:sp>
            <p:nvSpPr>
              <p:cNvPr id="32" name="TextBox 53"/>
              <p:cNvSpPr txBox="1"/>
              <p:nvPr/>
            </p:nvSpPr>
            <p:spPr>
              <a:xfrm>
                <a:off x="1981200" y="819128"/>
                <a:ext cx="925510" cy="254493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b="1" dirty="0">
                    <a:latin typeface="Times New Roman" pitchFamily="18" charset="0"/>
                    <a:cs typeface="Times New Roman" pitchFamily="18" charset="0"/>
                  </a:rPr>
                  <a:t>Cathepsin B</a:t>
                </a:r>
              </a:p>
            </p:txBody>
          </p:sp>
          <p:sp>
            <p:nvSpPr>
              <p:cNvPr id="33" name="TextBox 62"/>
              <p:cNvSpPr txBox="1"/>
              <p:nvPr/>
            </p:nvSpPr>
            <p:spPr>
              <a:xfrm>
                <a:off x="3200400" y="1390628"/>
                <a:ext cx="254942" cy="264560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dirty="0"/>
                  <a:t>*</a:t>
                </a:r>
              </a:p>
            </p:txBody>
          </p:sp>
          <p:sp>
            <p:nvSpPr>
              <p:cNvPr id="34" name="TextBox 63"/>
              <p:cNvSpPr txBox="1"/>
              <p:nvPr/>
            </p:nvSpPr>
            <p:spPr>
              <a:xfrm>
                <a:off x="3505200" y="1258743"/>
                <a:ext cx="419100" cy="321702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dirty="0" smtClean="0"/>
                  <a:t>**</a:t>
                </a:r>
                <a:endParaRPr lang="en-US" sz="1800" dirty="0"/>
              </a:p>
            </p:txBody>
          </p:sp>
          <p:sp>
            <p:nvSpPr>
              <p:cNvPr id="35" name="TextBox 64"/>
              <p:cNvSpPr txBox="1"/>
              <p:nvPr/>
            </p:nvSpPr>
            <p:spPr>
              <a:xfrm>
                <a:off x="3886200" y="895328"/>
                <a:ext cx="457200" cy="340760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dirty="0"/>
                  <a:t>**</a:t>
                </a: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3064054" y="206906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(e)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0" y="41148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(g)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971800" y="155089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048000" y="43434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(h)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-220573" y="-76200"/>
              <a:ext cx="556563" cy="3736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  (a)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30" y="21452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(d)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867400" y="1166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(c)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867400" y="21336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(f)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47" name="Chart 46"/>
            <p:cNvGraphicFramePr/>
            <p:nvPr/>
          </p:nvGraphicFramePr>
          <p:xfrm>
            <a:off x="0" y="2362200"/>
            <a:ext cx="2819400" cy="1828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49" name="Chart 48"/>
            <p:cNvGraphicFramePr/>
            <p:nvPr/>
          </p:nvGraphicFramePr>
          <p:xfrm>
            <a:off x="6096000" y="2362200"/>
            <a:ext cx="3048000" cy="2057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pSp>
          <p:nvGrpSpPr>
            <p:cNvPr id="60" name="Group 59"/>
            <p:cNvGrpSpPr/>
            <p:nvPr/>
          </p:nvGrpSpPr>
          <p:grpSpPr>
            <a:xfrm>
              <a:off x="3352800" y="4495800"/>
              <a:ext cx="3124200" cy="1981200"/>
              <a:chOff x="4316216" y="381000"/>
              <a:chExt cx="3745387" cy="2547257"/>
            </a:xfrm>
          </p:grpSpPr>
          <p:graphicFrame>
            <p:nvGraphicFramePr>
              <p:cNvPr id="61" name="Chart 60"/>
              <p:cNvGraphicFramePr/>
              <p:nvPr/>
            </p:nvGraphicFramePr>
            <p:xfrm>
              <a:off x="4648199" y="381000"/>
              <a:ext cx="3413404" cy="254725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sp>
            <p:nvSpPr>
              <p:cNvPr id="62" name="TextBox 61"/>
              <p:cNvSpPr txBox="1"/>
              <p:nvPr/>
            </p:nvSpPr>
            <p:spPr>
              <a:xfrm rot="16200000">
                <a:off x="3980499" y="1304546"/>
                <a:ext cx="925928" cy="254493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400" b="1" dirty="0">
                    <a:latin typeface="Times New Roman" pitchFamily="18" charset="0"/>
                    <a:cs typeface="Times New Roman" pitchFamily="18" charset="0"/>
                  </a:rPr>
                  <a:t>Fold Change</a:t>
                </a:r>
              </a:p>
            </p:txBody>
          </p:sp>
        </p:grpSp>
        <p:graphicFrame>
          <p:nvGraphicFramePr>
            <p:cNvPr id="64" name="Chart 63"/>
            <p:cNvGraphicFramePr/>
            <p:nvPr/>
          </p:nvGraphicFramePr>
          <p:xfrm>
            <a:off x="6019800" y="152400"/>
            <a:ext cx="3124200" cy="2133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</p:grpSp>
      <p:sp>
        <p:nvSpPr>
          <p:cNvPr id="38" name="TextBox 37"/>
          <p:cNvSpPr txBox="1"/>
          <p:nvPr/>
        </p:nvSpPr>
        <p:spPr>
          <a:xfrm>
            <a:off x="3627455" y="533400"/>
            <a:ext cx="19351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Apoptosis associated genes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971800" y="71735"/>
            <a:ext cx="2900153" cy="461665"/>
          </a:xfrm>
          <a:prstGeom prst="rect">
            <a:avLst/>
          </a:prstGeom>
          <a:solidFill>
            <a:srgbClr val="17A010"/>
          </a:solidFill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Molecular level study</a:t>
            </a: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" name="Picture 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82000" y="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oup 137"/>
          <p:cNvGrpSpPr/>
          <p:nvPr/>
        </p:nvGrpSpPr>
        <p:grpSpPr>
          <a:xfrm>
            <a:off x="-77435" y="0"/>
            <a:ext cx="5030435" cy="5017532"/>
            <a:chOff x="-77435" y="0"/>
            <a:chExt cx="5030435" cy="5017532"/>
          </a:xfrm>
        </p:grpSpPr>
        <p:grpSp>
          <p:nvGrpSpPr>
            <p:cNvPr id="22" name="Group 55"/>
            <p:cNvGrpSpPr/>
            <p:nvPr/>
          </p:nvGrpSpPr>
          <p:grpSpPr>
            <a:xfrm>
              <a:off x="266974" y="0"/>
              <a:ext cx="4686026" cy="5017532"/>
              <a:chOff x="-37826" y="621268"/>
              <a:chExt cx="4686026" cy="5017532"/>
            </a:xfrm>
          </p:grpSpPr>
          <p:sp>
            <p:nvSpPr>
              <p:cNvPr id="2" name="TextBox 3"/>
              <p:cNvSpPr txBox="1"/>
              <p:nvPr/>
            </p:nvSpPr>
            <p:spPr>
              <a:xfrm>
                <a:off x="2743200" y="1471136"/>
                <a:ext cx="7681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dirty="0" smtClean="0"/>
                  <a:t>β</a:t>
                </a:r>
                <a:r>
                  <a:rPr lang="en-US" dirty="0" smtClean="0"/>
                  <a:t>actin</a:t>
                </a:r>
                <a:endParaRPr lang="en-IN" dirty="0"/>
              </a:p>
            </p:txBody>
          </p:sp>
          <p:pic>
            <p:nvPicPr>
              <p:cNvPr id="3" name="Picture 2"/>
              <p:cNvPicPr>
                <a:picLocks noChangeArrowheads="1"/>
              </p:cNvPicPr>
              <p:nvPr/>
            </p:nvPicPr>
            <p:blipFill>
              <a:blip r:embed="rId2" cstate="print">
                <a:lum bright="24000" contrast="3000"/>
              </a:blip>
              <a:stretch>
                <a:fillRect/>
              </a:stretch>
            </p:blipFill>
            <p:spPr bwMode="auto">
              <a:xfrm>
                <a:off x="457200" y="3200400"/>
                <a:ext cx="2340864" cy="34747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pic>
            <p:nvPicPr>
              <p:cNvPr id="4" name="Picture 3"/>
              <p:cNvPicPr>
                <a:picLocks noChangeArrowheads="1"/>
              </p:cNvPicPr>
              <p:nvPr/>
            </p:nvPicPr>
            <p:blipFill>
              <a:blip r:embed="rId3" cstate="print">
                <a:lum bright="29000" contrast="18000"/>
              </a:blip>
              <a:stretch>
                <a:fillRect/>
              </a:stretch>
            </p:blipFill>
            <p:spPr bwMode="auto">
              <a:xfrm>
                <a:off x="457200" y="1938528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</p:pic>
          <p:pic>
            <p:nvPicPr>
              <p:cNvPr id="5" name="Picture 4"/>
              <p:cNvPicPr>
                <a:picLocks noChangeArrowheads="1"/>
              </p:cNvPicPr>
              <p:nvPr/>
            </p:nvPicPr>
            <p:blipFill>
              <a:blip r:embed="rId4" cstate="print">
                <a:lum bright="26000" contrast="27000"/>
              </a:blip>
              <a:stretch>
                <a:fillRect/>
              </a:stretch>
            </p:blipFill>
            <p:spPr bwMode="auto">
              <a:xfrm>
                <a:off x="457200" y="2362200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</p:pic>
          <p:pic>
            <p:nvPicPr>
              <p:cNvPr id="6" name="Picture 5"/>
              <p:cNvPicPr>
                <a:picLocks noChangeArrowheads="1"/>
              </p:cNvPicPr>
              <p:nvPr/>
            </p:nvPicPr>
            <p:blipFill>
              <a:blip r:embed="rId5" cstate="print">
                <a:lum bright="47000" contrast="41000"/>
              </a:blip>
              <a:stretch>
                <a:fillRect/>
              </a:stretch>
            </p:blipFill>
            <p:spPr bwMode="auto">
              <a:xfrm>
                <a:off x="457200" y="3614928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2743200" y="3200401"/>
                <a:ext cx="14594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Cyt-C</a:t>
                </a:r>
                <a:endParaRPr lang="en-IN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2743200" y="1905000"/>
                <a:ext cx="5565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Bax</a:t>
                </a:r>
                <a:endParaRPr lang="en-IN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743200" y="4038600"/>
                <a:ext cx="8386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Casp-3</a:t>
                </a:r>
                <a:endParaRPr lang="en-IN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743200" y="2362200"/>
                <a:ext cx="5565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Bak</a:t>
                </a:r>
                <a:endParaRPr lang="en-IN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1" name="Picture 5"/>
              <p:cNvPicPr>
                <a:picLocks noChangeArrowheads="1"/>
              </p:cNvPicPr>
              <p:nvPr/>
            </p:nvPicPr>
            <p:blipFill>
              <a:blip r:embed="rId6" cstate="print">
                <a:lum bright="30000" contrast="30000"/>
              </a:blip>
              <a:srcRect/>
              <a:stretch>
                <a:fillRect/>
              </a:stretch>
            </p:blipFill>
            <p:spPr bwMode="auto">
              <a:xfrm>
                <a:off x="457200" y="4038600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12" name="Picture 6"/>
              <p:cNvPicPr>
                <a:picLocks noChangeArrowheads="1"/>
              </p:cNvPicPr>
              <p:nvPr/>
            </p:nvPicPr>
            <p:blipFill>
              <a:blip r:embed="rId7" cstate="print">
                <a:lum bright="28000" contrast="28000"/>
              </a:blip>
              <a:srcRect l="19048" b="2041"/>
              <a:stretch>
                <a:fillRect/>
              </a:stretch>
            </p:blipFill>
            <p:spPr bwMode="auto">
              <a:xfrm>
                <a:off x="457200" y="5291328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2743200" y="3581400"/>
                <a:ext cx="8386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Apaf-1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743200" y="2743200"/>
                <a:ext cx="6976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Bcl-2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5" name="Picture 2"/>
              <p:cNvPicPr>
                <a:picLocks noChangeArrowheads="1"/>
              </p:cNvPicPr>
              <p:nvPr/>
            </p:nvPicPr>
            <p:blipFill>
              <a:blip r:embed="rId8" cstate="print">
                <a:lum bright="17000" contrast="42000"/>
              </a:blip>
              <a:srcRect/>
              <a:stretch>
                <a:fillRect/>
              </a:stretch>
            </p:blipFill>
            <p:spPr bwMode="auto">
              <a:xfrm>
                <a:off x="457200" y="2776728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2743200" y="5257801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Bid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7" name="Picture 8"/>
              <p:cNvPicPr>
                <a:picLocks noChangeArrowheads="1"/>
              </p:cNvPicPr>
              <p:nvPr/>
            </p:nvPicPr>
            <p:blipFill>
              <a:blip r:embed="rId9" cstate="print">
                <a:lum bright="42000" contrast="44000"/>
              </a:blip>
              <a:srcRect/>
              <a:stretch>
                <a:fillRect/>
              </a:stretch>
            </p:blipFill>
            <p:spPr bwMode="auto">
              <a:xfrm rot="10800000">
                <a:off x="457200" y="4876800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18" name="Picture 10"/>
              <p:cNvPicPr>
                <a:picLocks noChangeArrowheads="1"/>
              </p:cNvPicPr>
              <p:nvPr/>
            </p:nvPicPr>
            <p:blipFill>
              <a:blip r:embed="rId10" cstate="print">
                <a:lum bright="35000" contrast="32000"/>
              </a:blip>
              <a:srcRect/>
              <a:stretch>
                <a:fillRect/>
              </a:stretch>
            </p:blipFill>
            <p:spPr bwMode="auto">
              <a:xfrm>
                <a:off x="457200" y="4453128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19" name="Picture 8"/>
              <p:cNvPicPr>
                <a:picLocks noChangeArrowheads="1"/>
              </p:cNvPicPr>
              <p:nvPr/>
            </p:nvPicPr>
            <p:blipFill>
              <a:blip r:embed="rId11" cstate="print">
                <a:lum bright="45000" contrast="10000"/>
              </a:blip>
              <a:srcRect/>
              <a:stretch>
                <a:fillRect/>
              </a:stretch>
            </p:blipFill>
            <p:spPr bwMode="auto">
              <a:xfrm>
                <a:off x="478536" y="1512182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2743200" y="4800600"/>
                <a:ext cx="1249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Caspase-12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743200" y="4419600"/>
                <a:ext cx="1133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Caspase-9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57200" y="1247001"/>
                <a:ext cx="40588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DC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990600" y="1247001"/>
                <a:ext cx="51648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UVC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600200" y="1078468"/>
                <a:ext cx="7889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UV</a:t>
                </a:r>
              </a:p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0.01PPM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286000" y="1078468"/>
                <a:ext cx="5966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UV</a:t>
                </a:r>
              </a:p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1PPM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1" name="Right Brace 50"/>
              <p:cNvSpPr/>
              <p:nvPr/>
            </p:nvSpPr>
            <p:spPr>
              <a:xfrm rot="16200000">
                <a:off x="1695450" y="145019"/>
                <a:ext cx="495300" cy="1905000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Right Brace 51"/>
              <p:cNvSpPr/>
              <p:nvPr/>
            </p:nvSpPr>
            <p:spPr>
              <a:xfrm rot="16200000">
                <a:off x="476250" y="907019"/>
                <a:ext cx="419100" cy="457200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-37826" y="621268"/>
                <a:ext cx="4686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Mitochondrial/ER  associated Apoptosis Protein</a:t>
                </a:r>
                <a:endParaRPr lang="en-US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98" name="Rectangle 97"/>
            <p:cNvSpPr/>
            <p:nvPr/>
          </p:nvSpPr>
          <p:spPr>
            <a:xfrm>
              <a:off x="0" y="838200"/>
              <a:ext cx="8611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42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Kda </a:t>
              </a:r>
              <a:endParaRPr lang="en-US" dirty="0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0" y="12954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21Kda </a:t>
              </a:r>
              <a:endParaRPr lang="en-US" dirty="0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0" y="17526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23Kda </a:t>
              </a:r>
              <a:endParaRPr lang="en-US" dirty="0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0" y="21336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26Kda </a:t>
              </a:r>
              <a:endParaRPr lang="en-US" dirty="0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0" y="25146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12Kda </a:t>
              </a:r>
              <a:endParaRPr lang="en-US" dirty="0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-77435" y="2971800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141Kda</a:t>
              </a:r>
              <a:endParaRPr lang="en-US" dirty="0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-76200" y="3352800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32 </a:t>
              </a:r>
              <a:r>
                <a:rPr lang="en-US" dirty="0" err="1" smtClean="0">
                  <a:latin typeface="Times New Roman" pitchFamily="18" charset="0"/>
                  <a:cs typeface="Times New Roman" pitchFamily="18" charset="0"/>
                </a:rPr>
                <a:t>Kda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dirty="0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0" y="38100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46Kda </a:t>
              </a:r>
              <a:endParaRPr lang="en-US" dirty="0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0" y="42672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42Kda </a:t>
              </a:r>
              <a:endParaRPr lang="en-US" dirty="0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0" y="46482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22Kda </a:t>
              </a:r>
              <a:endParaRPr lang="en-US" dirty="0"/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4343400" y="0"/>
            <a:ext cx="5105400" cy="2198132"/>
            <a:chOff x="3729182" y="0"/>
            <a:chExt cx="5414818" cy="2198132"/>
          </a:xfrm>
        </p:grpSpPr>
        <p:grpSp>
          <p:nvGrpSpPr>
            <p:cNvPr id="28" name="Group 97"/>
            <p:cNvGrpSpPr/>
            <p:nvPr/>
          </p:nvGrpSpPr>
          <p:grpSpPr>
            <a:xfrm>
              <a:off x="4625035" y="0"/>
              <a:ext cx="4518965" cy="2198132"/>
              <a:chOff x="4625035" y="2754868"/>
              <a:chExt cx="4518965" cy="2198132"/>
            </a:xfrm>
          </p:grpSpPr>
          <p:grpSp>
            <p:nvGrpSpPr>
              <p:cNvPr id="29" name="Group 70"/>
              <p:cNvGrpSpPr/>
              <p:nvPr/>
            </p:nvGrpSpPr>
            <p:grpSpPr>
              <a:xfrm>
                <a:off x="4724400" y="2983469"/>
                <a:ext cx="4419600" cy="1969531"/>
                <a:chOff x="685800" y="1371602"/>
                <a:chExt cx="4419600" cy="1969531"/>
              </a:xfrm>
            </p:grpSpPr>
            <p:pic>
              <p:nvPicPr>
                <p:cNvPr id="72" name="Picture 2"/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lum bright="39000" contrast="41000"/>
                </a:blip>
                <a:stretch>
                  <a:fillRect/>
                </a:stretch>
              </p:blipFill>
              <p:spPr bwMode="auto">
                <a:xfrm rot="10800000">
                  <a:off x="685801" y="2519911"/>
                  <a:ext cx="2362200" cy="37568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</p:pic>
            <p:pic>
              <p:nvPicPr>
                <p:cNvPr id="73" name="Picture 72"/>
                <p:cNvPicPr>
                  <a:picLocks noChangeArrowheads="1"/>
                </p:cNvPicPr>
                <p:nvPr/>
              </p:nvPicPr>
              <p:blipFill>
                <a:blip r:embed="rId13" cstate="print">
                  <a:lum bright="54000" contrast="38000"/>
                </a:blip>
                <a:stretch>
                  <a:fillRect/>
                </a:stretch>
              </p:blipFill>
              <p:spPr bwMode="auto">
                <a:xfrm rot="10800000">
                  <a:off x="688848" y="2971800"/>
                  <a:ext cx="2359152" cy="34747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</p:pic>
            <p:sp>
              <p:nvSpPr>
                <p:cNvPr id="74" name="TextBox 73"/>
                <p:cNvSpPr txBox="1"/>
                <p:nvPr/>
              </p:nvSpPr>
              <p:spPr>
                <a:xfrm>
                  <a:off x="3048000" y="2057400"/>
                  <a:ext cx="91563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Lamp-1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3048000" y="2514601"/>
                  <a:ext cx="20574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Cathepsin B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3048000" y="2971801"/>
                  <a:ext cx="17526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Calpain-7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pic>
              <p:nvPicPr>
                <p:cNvPr id="77" name="Picture 6"/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lum bright="15000" contrast="56000"/>
                </a:blip>
                <a:srcRect/>
                <a:stretch>
                  <a:fillRect/>
                </a:stretch>
              </p:blipFill>
              <p:spPr bwMode="auto">
                <a:xfrm rot="10800000">
                  <a:off x="685800" y="2057400"/>
                  <a:ext cx="2362200" cy="34958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</p:pic>
            <p:sp>
              <p:nvSpPr>
                <p:cNvPr id="78" name="TextBox 77"/>
                <p:cNvSpPr txBox="1"/>
                <p:nvPr/>
              </p:nvSpPr>
              <p:spPr>
                <a:xfrm>
                  <a:off x="702853" y="1768733"/>
                  <a:ext cx="40588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DC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1236253" y="1768733"/>
                  <a:ext cx="51648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UVC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1769653" y="1600201"/>
                  <a:ext cx="78899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     UV</a:t>
                  </a:r>
                </a:p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0.01PPM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2435106" y="1600201"/>
                  <a:ext cx="59663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  UV</a:t>
                  </a:r>
                </a:p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1PPM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2" name="Right Brace 81"/>
                <p:cNvSpPr/>
                <p:nvPr/>
              </p:nvSpPr>
              <p:spPr>
                <a:xfrm rot="16200000">
                  <a:off x="721903" y="1428752"/>
                  <a:ext cx="419100" cy="457200"/>
                </a:xfrm>
                <a:prstGeom prst="rightBrac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" name="Right Brace 83"/>
                <p:cNvSpPr/>
                <p:nvPr/>
              </p:nvSpPr>
              <p:spPr>
                <a:xfrm rot="16200000">
                  <a:off x="1885950" y="704852"/>
                  <a:ext cx="495300" cy="1828800"/>
                </a:xfrm>
                <a:prstGeom prst="rightBrac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97" name="TextBox 96"/>
              <p:cNvSpPr txBox="1"/>
              <p:nvPr/>
            </p:nvSpPr>
            <p:spPr>
              <a:xfrm>
                <a:off x="4625035" y="2754868"/>
                <a:ext cx="383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Lysosomal associated apoptosis protein</a:t>
                </a:r>
                <a:endParaRPr lang="en-US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34" name="Rectangle 133"/>
            <p:cNvSpPr/>
            <p:nvPr/>
          </p:nvSpPr>
          <p:spPr>
            <a:xfrm>
              <a:off x="3729182" y="838200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120Kda</a:t>
              </a:r>
              <a:endParaRPr lang="en-US" dirty="0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3890818" y="1371600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38Kda</a:t>
              </a:r>
              <a:endParaRPr lang="en-US" dirty="0"/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3890818" y="1828800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93Kda</a:t>
              </a:r>
              <a:endParaRPr lang="en-US" dirty="0"/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4038600" y="2243328"/>
            <a:ext cx="5486400" cy="2100072"/>
            <a:chOff x="3276600" y="2243328"/>
            <a:chExt cx="5486400" cy="2100072"/>
          </a:xfrm>
        </p:grpSpPr>
        <p:grpSp>
          <p:nvGrpSpPr>
            <p:cNvPr id="30" name="Group 98"/>
            <p:cNvGrpSpPr/>
            <p:nvPr/>
          </p:nvGrpSpPr>
          <p:grpSpPr>
            <a:xfrm>
              <a:off x="3276600" y="2243328"/>
              <a:ext cx="5486400" cy="2100072"/>
              <a:chOff x="457200" y="1828800"/>
              <a:chExt cx="5486400" cy="2100072"/>
            </a:xfrm>
          </p:grpSpPr>
          <p:grpSp>
            <p:nvGrpSpPr>
              <p:cNvPr id="31" name="Group 43"/>
              <p:cNvGrpSpPr/>
              <p:nvPr/>
            </p:nvGrpSpPr>
            <p:grpSpPr>
              <a:xfrm>
                <a:off x="1828800" y="2133600"/>
                <a:ext cx="4114800" cy="1795272"/>
                <a:chOff x="685800" y="1143000"/>
                <a:chExt cx="4114800" cy="1795272"/>
              </a:xfrm>
            </p:grpSpPr>
            <p:pic>
              <p:nvPicPr>
                <p:cNvPr id="102" name="Picture 3"/>
                <p:cNvPicPr>
                  <a:picLocks noChangeArrowheads="1"/>
                </p:cNvPicPr>
                <p:nvPr/>
              </p:nvPicPr>
              <p:blipFill>
                <a:blip r:embed="rId15" cstate="print">
                  <a:lum bright="11000" contrast="-8000"/>
                </a:blip>
                <a:srcRect/>
                <a:stretch>
                  <a:fillRect/>
                </a:stretch>
              </p:blipFill>
              <p:spPr bwMode="auto">
                <a:xfrm rot="10800000">
                  <a:off x="685801" y="2590800"/>
                  <a:ext cx="2359152" cy="34747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03" name="TextBox 102"/>
                <p:cNvSpPr txBox="1"/>
                <p:nvPr/>
              </p:nvSpPr>
              <p:spPr>
                <a:xfrm>
                  <a:off x="3136699" y="1721962"/>
                  <a:ext cx="69762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Nrf-2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pic>
              <p:nvPicPr>
                <p:cNvPr id="104" name="Picture 5"/>
                <p:cNvPicPr>
                  <a:picLocks noChangeArrowheads="1"/>
                </p:cNvPicPr>
                <p:nvPr/>
              </p:nvPicPr>
              <p:blipFill>
                <a:blip r:embed="rId16" cstate="print">
                  <a:lum bright="-22000" contrast="52000"/>
                </a:blip>
                <a:stretch>
                  <a:fillRect/>
                </a:stretch>
              </p:blipFill>
              <p:spPr bwMode="auto">
                <a:xfrm>
                  <a:off x="685800" y="1752600"/>
                  <a:ext cx="2359152" cy="34747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</p:pic>
            <p:pic>
              <p:nvPicPr>
                <p:cNvPr id="105" name="Picture 12"/>
                <p:cNvPicPr>
                  <a:picLocks noChangeArrowheads="1"/>
                </p:cNvPicPr>
                <p:nvPr/>
              </p:nvPicPr>
              <p:blipFill>
                <a:blip r:embed="rId17" cstate="print">
                  <a:lum bright="47000" contrast="65000"/>
                </a:blip>
                <a:stretch>
                  <a:fillRect/>
                </a:stretch>
              </p:blipFill>
              <p:spPr bwMode="auto">
                <a:xfrm>
                  <a:off x="685800" y="2167128"/>
                  <a:ext cx="2362200" cy="34747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</p:pic>
            <p:sp>
              <p:nvSpPr>
                <p:cNvPr id="106" name="TextBox 105"/>
                <p:cNvSpPr txBox="1"/>
                <p:nvPr/>
              </p:nvSpPr>
              <p:spPr>
                <a:xfrm>
                  <a:off x="3136699" y="2133600"/>
                  <a:ext cx="86433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Keap-1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3130075" y="2526269"/>
                  <a:ext cx="16705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Hmox-1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8" name="TextBox 107"/>
                <p:cNvSpPr txBox="1"/>
                <p:nvPr/>
              </p:nvSpPr>
              <p:spPr>
                <a:xfrm>
                  <a:off x="706147" y="1475601"/>
                  <a:ext cx="40588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DC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1239547" y="1475601"/>
                  <a:ext cx="51648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UVC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0" name="TextBox 109"/>
                <p:cNvSpPr txBox="1"/>
                <p:nvPr/>
              </p:nvSpPr>
              <p:spPr>
                <a:xfrm>
                  <a:off x="1772947" y="1371600"/>
                  <a:ext cx="78899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     UV</a:t>
                  </a:r>
                </a:p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0.01PPM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1" name="TextBox 110"/>
                <p:cNvSpPr txBox="1"/>
                <p:nvPr/>
              </p:nvSpPr>
              <p:spPr>
                <a:xfrm>
                  <a:off x="2438400" y="1367135"/>
                  <a:ext cx="59663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  UV</a:t>
                  </a:r>
                </a:p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1PPM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2" name="Right Brace 111"/>
                <p:cNvSpPr/>
                <p:nvPr/>
              </p:nvSpPr>
              <p:spPr>
                <a:xfrm rot="16200000">
                  <a:off x="1896124" y="486423"/>
                  <a:ext cx="495300" cy="1808453"/>
                </a:xfrm>
                <a:prstGeom prst="rightBrac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3" name="Right Brace 112"/>
                <p:cNvSpPr/>
                <p:nvPr/>
              </p:nvSpPr>
              <p:spPr>
                <a:xfrm rot="16200000">
                  <a:off x="725197" y="1162050"/>
                  <a:ext cx="419100" cy="457200"/>
                </a:xfrm>
                <a:prstGeom prst="rightBrac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1" name="TextBox 100"/>
              <p:cNvSpPr txBox="1"/>
              <p:nvPr/>
            </p:nvSpPr>
            <p:spPr>
              <a:xfrm>
                <a:off x="457200" y="1828800"/>
                <a:ext cx="53339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Antioxidant Protein response against Oxidative Stress</a:t>
                </a:r>
                <a:endParaRPr lang="en-US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39" name="Rectangle 138"/>
            <p:cNvSpPr/>
            <p:nvPr/>
          </p:nvSpPr>
          <p:spPr>
            <a:xfrm>
              <a:off x="3886200" y="3124200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68Kda</a:t>
              </a:r>
              <a:endParaRPr lang="en-US" dirty="0"/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3886200" y="3505200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70Kda</a:t>
              </a:r>
              <a:endParaRPr lang="en-US" dirty="0"/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3886200" y="3974068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32Kda </a:t>
              </a:r>
              <a:endParaRPr lang="en-US" dirty="0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4495800" y="4507468"/>
            <a:ext cx="4114800" cy="1740932"/>
            <a:chOff x="0" y="4953000"/>
            <a:chExt cx="4114800" cy="1740932"/>
          </a:xfrm>
        </p:grpSpPr>
        <p:grpSp>
          <p:nvGrpSpPr>
            <p:cNvPr id="27" name="Group 84"/>
            <p:cNvGrpSpPr/>
            <p:nvPr/>
          </p:nvGrpSpPr>
          <p:grpSpPr>
            <a:xfrm>
              <a:off x="901085" y="4953000"/>
              <a:ext cx="3213715" cy="1719072"/>
              <a:chOff x="457200" y="914400"/>
              <a:chExt cx="3213715" cy="1719072"/>
            </a:xfrm>
          </p:grpSpPr>
          <p:pic>
            <p:nvPicPr>
              <p:cNvPr id="86" name="Picture 85"/>
              <p:cNvPicPr>
                <a:picLocks noChangeArrowheads="1"/>
              </p:cNvPicPr>
              <p:nvPr/>
            </p:nvPicPr>
            <p:blipFill>
              <a:blip r:embed="rId18" cstate="print">
                <a:lum bright="46000" contrast="48000"/>
              </a:blip>
              <a:stretch>
                <a:fillRect/>
              </a:stretch>
            </p:blipFill>
            <p:spPr bwMode="auto">
              <a:xfrm>
                <a:off x="469696" y="1865327"/>
                <a:ext cx="2359152" cy="347472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</a:ln>
            </p:spPr>
          </p:pic>
          <p:pic>
            <p:nvPicPr>
              <p:cNvPr id="87" name="Picture 3"/>
              <p:cNvPicPr>
                <a:picLocks noChangeArrowheads="1"/>
              </p:cNvPicPr>
              <p:nvPr/>
            </p:nvPicPr>
            <p:blipFill>
              <a:blip r:embed="rId19" cstate="print">
                <a:lum bright="45000" contrast="23000"/>
              </a:blip>
              <a:stretch>
                <a:fillRect/>
              </a:stretch>
            </p:blipFill>
            <p:spPr bwMode="auto">
              <a:xfrm>
                <a:off x="457200" y="2286000"/>
                <a:ext cx="2359152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</p:pic>
          <p:sp>
            <p:nvSpPr>
              <p:cNvPr id="88" name="TextBox 4"/>
              <p:cNvSpPr txBox="1"/>
              <p:nvPr/>
            </p:nvSpPr>
            <p:spPr>
              <a:xfrm>
                <a:off x="2819400" y="2286000"/>
                <a:ext cx="6170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400" dirty="0" smtClean="0">
                    <a:latin typeface="Times New Roman" pitchFamily="18" charset="0"/>
                    <a:cs typeface="Times New Roman" pitchFamily="18" charset="0"/>
                  </a:rPr>
                  <a:t>PARP</a:t>
                </a:r>
                <a:endParaRPr lang="en-IN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2819400" y="1905000"/>
                <a:ext cx="8515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1400" b="1" dirty="0" smtClean="0">
                    <a:latin typeface="Times New Roman" pitchFamily="18" charset="0"/>
                    <a:cs typeface="Times New Roman" pitchFamily="18" charset="0"/>
                  </a:rPr>
                  <a:t>γ</a:t>
                </a:r>
                <a:r>
                  <a:rPr lang="en-US" sz="1400" dirty="0" smtClean="0">
                    <a:latin typeface="Times New Roman" pitchFamily="18" charset="0"/>
                    <a:cs typeface="Times New Roman" pitchFamily="18" charset="0"/>
                  </a:rPr>
                  <a:t> H2A-X</a:t>
                </a:r>
                <a:endParaRPr lang="en-US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0" name="Right Brace 89"/>
              <p:cNvSpPr/>
              <p:nvPr/>
            </p:nvSpPr>
            <p:spPr>
              <a:xfrm rot="16200000">
                <a:off x="476250" y="1238250"/>
                <a:ext cx="419100" cy="457200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495574" y="1551801"/>
                <a:ext cx="40588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DC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1028974" y="1551801"/>
                <a:ext cx="51648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UVC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1638574" y="1443335"/>
                <a:ext cx="7889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UV</a:t>
                </a:r>
              </a:p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0.01PPM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2324374" y="1443335"/>
                <a:ext cx="5966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UV</a:t>
                </a:r>
              </a:p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1PPM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5" name="Right Brace 94"/>
              <p:cNvSpPr/>
              <p:nvPr/>
            </p:nvSpPr>
            <p:spPr>
              <a:xfrm rot="16200000">
                <a:off x="1721295" y="526879"/>
                <a:ext cx="495300" cy="1879941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470067" y="914400"/>
                <a:ext cx="27687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 SSB/DSBs protein markers</a:t>
                </a:r>
                <a:endParaRPr lang="en-US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47" name="Rectangle 146"/>
            <p:cNvSpPr/>
            <p:nvPr/>
          </p:nvSpPr>
          <p:spPr>
            <a:xfrm>
              <a:off x="132673" y="58674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17Kda </a:t>
              </a:r>
              <a:endParaRPr lang="en-US" dirty="0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0" y="6324600"/>
              <a:ext cx="9647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113Kda </a:t>
              </a:r>
              <a:endParaRPr lang="en-US" dirty="0"/>
            </a:p>
          </p:txBody>
        </p:sp>
      </p:grpSp>
      <p:pic>
        <p:nvPicPr>
          <p:cNvPr id="152" name="Picture 151"/>
          <p:cNvPicPr>
            <a:picLocks noChangeArrowheads="1"/>
          </p:cNvPicPr>
          <p:nvPr/>
        </p:nvPicPr>
        <p:blipFill>
          <a:blip r:embed="rId20" cstate="print">
            <a:lum bright="17000" contrast="22000"/>
          </a:blip>
          <a:stretch>
            <a:fillRect/>
          </a:stretch>
        </p:blipFill>
        <p:spPr bwMode="auto">
          <a:xfrm>
            <a:off x="765048" y="5062728"/>
            <a:ext cx="2359152" cy="34747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153" name="Rectangle 152"/>
          <p:cNvSpPr/>
          <p:nvPr/>
        </p:nvSpPr>
        <p:spPr>
          <a:xfrm>
            <a:off x="0" y="5040868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15Kda</a:t>
            </a:r>
            <a:endParaRPr lang="en-US" dirty="0"/>
          </a:p>
        </p:txBody>
      </p:sp>
      <p:grpSp>
        <p:nvGrpSpPr>
          <p:cNvPr id="154" name="Group 153"/>
          <p:cNvGrpSpPr/>
          <p:nvPr/>
        </p:nvGrpSpPr>
        <p:grpSpPr>
          <a:xfrm>
            <a:off x="0" y="5410200"/>
            <a:ext cx="4343400" cy="1371600"/>
            <a:chOff x="3822538" y="4507469"/>
            <a:chExt cx="4127338" cy="1664731"/>
          </a:xfrm>
        </p:grpSpPr>
        <p:grpSp>
          <p:nvGrpSpPr>
            <p:cNvPr id="155" name="Group 113"/>
            <p:cNvGrpSpPr/>
            <p:nvPr/>
          </p:nvGrpSpPr>
          <p:grpSpPr>
            <a:xfrm>
              <a:off x="4595097" y="4507469"/>
              <a:ext cx="3354779" cy="1664731"/>
              <a:chOff x="317338" y="1688068"/>
              <a:chExt cx="3354779" cy="1664731"/>
            </a:xfrm>
          </p:grpSpPr>
          <p:pic>
            <p:nvPicPr>
              <p:cNvPr id="158" name="Picture 10"/>
              <p:cNvPicPr>
                <a:picLocks noChangeAspect="1" noChangeArrowheads="1"/>
              </p:cNvPicPr>
              <p:nvPr/>
            </p:nvPicPr>
            <p:blipFill>
              <a:blip r:embed="rId21" cstate="print">
                <a:lum bright="11000" contrast="-8000"/>
              </a:blip>
              <a:srcRect l="20132" t="45833" r="71669" b="52084"/>
              <a:stretch>
                <a:fillRect/>
              </a:stretch>
            </p:blipFill>
            <p:spPr bwMode="auto">
              <a:xfrm>
                <a:off x="317338" y="2590800"/>
                <a:ext cx="2347915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159" name="Picture 11"/>
              <p:cNvPicPr>
                <a:picLocks noChangeAspect="1" noChangeArrowheads="1"/>
              </p:cNvPicPr>
              <p:nvPr/>
            </p:nvPicPr>
            <p:blipFill>
              <a:blip r:embed="rId22" cstate="print">
                <a:lum bright="33000" contrast="-8000"/>
              </a:blip>
              <a:srcRect r="16129"/>
              <a:stretch>
                <a:fillRect/>
              </a:stretch>
            </p:blipFill>
            <p:spPr bwMode="auto">
              <a:xfrm rot="10800000">
                <a:off x="317338" y="3005327"/>
                <a:ext cx="2347915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</p:pic>
          <p:sp>
            <p:nvSpPr>
              <p:cNvPr id="160" name="TextBox 159"/>
              <p:cNvSpPr txBox="1"/>
              <p:nvPr/>
            </p:nvSpPr>
            <p:spPr>
              <a:xfrm>
                <a:off x="2679538" y="2590800"/>
                <a:ext cx="6206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AhR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1" name="TextBox 160"/>
              <p:cNvSpPr txBox="1"/>
              <p:nvPr/>
            </p:nvSpPr>
            <p:spPr>
              <a:xfrm>
                <a:off x="2679538" y="2971800"/>
                <a:ext cx="9925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CytP450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3" name="TextBox 162"/>
              <p:cNvSpPr txBox="1"/>
              <p:nvPr/>
            </p:nvSpPr>
            <p:spPr>
              <a:xfrm>
                <a:off x="398053" y="2264034"/>
                <a:ext cx="370457" cy="3175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>
                    <a:latin typeface="Times New Roman" pitchFamily="18" charset="0"/>
                    <a:cs typeface="Times New Roman" pitchFamily="18" charset="0"/>
                  </a:rPr>
                  <a:t>DC</a:t>
                </a:r>
                <a:endParaRPr lang="en-US" sz="11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4" name="TextBox 163"/>
              <p:cNvSpPr txBox="1"/>
              <p:nvPr/>
            </p:nvSpPr>
            <p:spPr>
              <a:xfrm>
                <a:off x="931453" y="2264034"/>
                <a:ext cx="467947" cy="3175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>
                    <a:latin typeface="Times New Roman" pitchFamily="18" charset="0"/>
                    <a:cs typeface="Times New Roman" pitchFamily="18" charset="0"/>
                  </a:rPr>
                  <a:t>UVC</a:t>
                </a:r>
                <a:endParaRPr lang="en-US" sz="11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5" name="TextBox 164"/>
              <p:cNvSpPr txBox="1"/>
              <p:nvPr/>
            </p:nvSpPr>
            <p:spPr>
              <a:xfrm>
                <a:off x="1464853" y="2089945"/>
                <a:ext cx="701005" cy="5229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>
                    <a:latin typeface="Times New Roman" pitchFamily="18" charset="0"/>
                    <a:cs typeface="Times New Roman" pitchFamily="18" charset="0"/>
                  </a:rPr>
                  <a:t>     UV</a:t>
                </a:r>
              </a:p>
              <a:p>
                <a:r>
                  <a:rPr lang="en-US" sz="1100" b="1" dirty="0" smtClean="0">
                    <a:latin typeface="Times New Roman" pitchFamily="18" charset="0"/>
                    <a:cs typeface="Times New Roman" pitchFamily="18" charset="0"/>
                  </a:rPr>
                  <a:t>0.01PPM</a:t>
                </a:r>
                <a:endParaRPr lang="en-US" sz="11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6" name="TextBox 165"/>
              <p:cNvSpPr txBox="1"/>
              <p:nvPr/>
            </p:nvSpPr>
            <p:spPr>
              <a:xfrm>
                <a:off x="2151519" y="2058008"/>
                <a:ext cx="533447" cy="5416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sz="1100" b="1" dirty="0" smtClean="0">
                    <a:latin typeface="Times New Roman" pitchFamily="18" charset="0"/>
                    <a:cs typeface="Times New Roman" pitchFamily="18" charset="0"/>
                  </a:rPr>
                  <a:t>UV</a:t>
                </a:r>
              </a:p>
              <a:p>
                <a:r>
                  <a:rPr lang="en-US" sz="1100" b="1" dirty="0" smtClean="0">
                    <a:latin typeface="Times New Roman" pitchFamily="18" charset="0"/>
                    <a:cs typeface="Times New Roman" pitchFamily="18" charset="0"/>
                  </a:rPr>
                  <a:t>1PPM</a:t>
                </a:r>
                <a:endParaRPr lang="en-US" sz="11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7" name="Right Brace 166"/>
              <p:cNvSpPr/>
              <p:nvPr/>
            </p:nvSpPr>
            <p:spPr>
              <a:xfrm rot="16200000">
                <a:off x="417103" y="1950483"/>
                <a:ext cx="419100" cy="457200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8" name="Right Brace 167"/>
              <p:cNvSpPr/>
              <p:nvPr/>
            </p:nvSpPr>
            <p:spPr>
              <a:xfrm rot="16200000">
                <a:off x="1581150" y="1238250"/>
                <a:ext cx="495300" cy="1828800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9" name="TextBox 168"/>
              <p:cNvSpPr txBox="1"/>
              <p:nvPr/>
            </p:nvSpPr>
            <p:spPr>
              <a:xfrm>
                <a:off x="533762" y="1688068"/>
                <a:ext cx="1532987" cy="353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DBA altered protein</a:t>
                </a:r>
                <a:endParaRPr lang="en-US" sz="14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56" name="Rectangle 155"/>
            <p:cNvSpPr/>
            <p:nvPr/>
          </p:nvSpPr>
          <p:spPr>
            <a:xfrm>
              <a:off x="3822538" y="53340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78Kda </a:t>
              </a:r>
              <a:endParaRPr lang="en-US" dirty="0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3822538" y="5791200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55Kda</a:t>
              </a:r>
              <a:endParaRPr lang="en-US" dirty="0"/>
            </a:p>
          </p:txBody>
        </p:sp>
      </p:grpSp>
      <p:sp>
        <p:nvSpPr>
          <p:cNvPr id="170" name="TextBox 169"/>
          <p:cNvSpPr txBox="1"/>
          <p:nvPr/>
        </p:nvSpPr>
        <p:spPr>
          <a:xfrm>
            <a:off x="3124200" y="504086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tBid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-76200" y="116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(a)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85800" y="5345668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(b)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876800" y="116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(c)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733800" y="2297668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(d)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5184830" y="45074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(e)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-76200" y="332601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Figure.19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84"/>
          <p:cNvGrpSpPr/>
          <p:nvPr/>
        </p:nvGrpSpPr>
        <p:grpSpPr>
          <a:xfrm>
            <a:off x="274320" y="152400"/>
            <a:ext cx="8717280" cy="6657458"/>
            <a:chOff x="0" y="164401"/>
            <a:chExt cx="8717280" cy="6657458"/>
          </a:xfrm>
        </p:grpSpPr>
        <p:grpSp>
          <p:nvGrpSpPr>
            <p:cNvPr id="4" name="Group 288"/>
            <p:cNvGrpSpPr/>
            <p:nvPr/>
          </p:nvGrpSpPr>
          <p:grpSpPr>
            <a:xfrm>
              <a:off x="0" y="164401"/>
              <a:ext cx="8534396" cy="6452998"/>
              <a:chOff x="-76199" y="-307998"/>
              <a:chExt cx="8534396" cy="6924470"/>
            </a:xfrm>
          </p:grpSpPr>
          <p:sp>
            <p:nvSpPr>
              <p:cNvPr id="1030" name="AutoShape 6" descr="Image result for SUN"/>
              <p:cNvSpPr>
                <a:spLocks noChangeAspect="1" noChangeArrowheads="1"/>
              </p:cNvSpPr>
              <p:nvPr/>
            </p:nvSpPr>
            <p:spPr bwMode="auto">
              <a:xfrm>
                <a:off x="155575" y="-144463"/>
                <a:ext cx="304800" cy="30480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2" name="AutoShape 8" descr="Image result for SUN"/>
              <p:cNvSpPr>
                <a:spLocks noChangeAspect="1" noChangeArrowheads="1"/>
              </p:cNvSpPr>
              <p:nvPr/>
            </p:nvSpPr>
            <p:spPr bwMode="auto">
              <a:xfrm>
                <a:off x="155575" y="-144463"/>
                <a:ext cx="304800" cy="30480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5" name="Group 23"/>
              <p:cNvGrpSpPr/>
              <p:nvPr/>
            </p:nvGrpSpPr>
            <p:grpSpPr>
              <a:xfrm>
                <a:off x="-76199" y="0"/>
                <a:ext cx="1992796" cy="1491254"/>
                <a:chOff x="-76199" y="0"/>
                <a:chExt cx="1992796" cy="1491254"/>
              </a:xfrm>
            </p:grpSpPr>
            <p:grpSp>
              <p:nvGrpSpPr>
                <p:cNvPr id="6" name="Group 7"/>
                <p:cNvGrpSpPr/>
                <p:nvPr/>
              </p:nvGrpSpPr>
              <p:grpSpPr>
                <a:xfrm rot="616548">
                  <a:off x="207409" y="63009"/>
                  <a:ext cx="768096" cy="685800"/>
                  <a:chOff x="685800" y="2209800"/>
                  <a:chExt cx="768096" cy="685800"/>
                </a:xfrm>
              </p:grpSpPr>
              <p:pic>
                <p:nvPicPr>
                  <p:cNvPr id="1033" name="Picture 9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 l="25183" t="47916" r="58419" b="26042"/>
                  <a:stretch>
                    <a:fillRect/>
                  </a:stretch>
                </p:blipFill>
                <p:spPr bwMode="auto">
                  <a:xfrm>
                    <a:off x="685800" y="2209800"/>
                    <a:ext cx="768096" cy="6858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sp>
                <p:nvSpPr>
                  <p:cNvPr id="7" name="TextBox 6"/>
                  <p:cNvSpPr txBox="1"/>
                  <p:nvPr/>
                </p:nvSpPr>
                <p:spPr>
                  <a:xfrm rot="20983452">
                    <a:off x="814178" y="2362200"/>
                    <a:ext cx="481222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800" b="1" dirty="0" smtClean="0">
                        <a:latin typeface="Times New Roman" pitchFamily="18" charset="0"/>
                        <a:cs typeface="Times New Roman" pitchFamily="18" charset="0"/>
                      </a:rPr>
                      <a:t>200-</a:t>
                    </a:r>
                  </a:p>
                  <a:p>
                    <a:r>
                      <a:rPr lang="en-US" sz="800" b="1" dirty="0" smtClean="0">
                        <a:latin typeface="Times New Roman" pitchFamily="18" charset="0"/>
                        <a:cs typeface="Times New Roman" pitchFamily="18" charset="0"/>
                      </a:rPr>
                      <a:t>700nm</a:t>
                    </a:r>
                    <a:endParaRPr lang="en-US" sz="8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8" name="Group 12"/>
                <p:cNvGrpSpPr/>
                <p:nvPr/>
              </p:nvGrpSpPr>
              <p:grpSpPr>
                <a:xfrm>
                  <a:off x="685800" y="609600"/>
                  <a:ext cx="990600" cy="685800"/>
                  <a:chOff x="685800" y="609600"/>
                  <a:chExt cx="990600" cy="685800"/>
                </a:xfrm>
              </p:grpSpPr>
              <p:sp>
                <p:nvSpPr>
                  <p:cNvPr id="11" name="Lightning Bolt 10"/>
                  <p:cNvSpPr/>
                  <p:nvPr/>
                </p:nvSpPr>
                <p:spPr>
                  <a:xfrm>
                    <a:off x="685800" y="609600"/>
                    <a:ext cx="990600" cy="685800"/>
                  </a:xfrm>
                  <a:prstGeom prst="lightningBolt">
                    <a:avLst/>
                  </a:prstGeom>
                  <a:solidFill>
                    <a:srgbClr val="FF0000"/>
                  </a:solidFill>
                  <a:ln w="0">
                    <a:solidFill>
                      <a:srgbClr val="0000FF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" name="TextBox 11"/>
                  <p:cNvSpPr txBox="1"/>
                  <p:nvPr/>
                </p:nvSpPr>
                <p:spPr>
                  <a:xfrm rot="2689470">
                    <a:off x="748136" y="752569"/>
                    <a:ext cx="729703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0" b="1" dirty="0" smtClean="0">
                        <a:latin typeface="Times New Roman" pitchFamily="18" charset="0"/>
                        <a:cs typeface="Times New Roman" pitchFamily="18" charset="0"/>
                      </a:rPr>
                      <a:t>UV-B </a:t>
                    </a:r>
                    <a:endParaRPr lang="en-US" sz="105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5" name="Rectangle 14"/>
                <p:cNvSpPr/>
                <p:nvPr/>
              </p:nvSpPr>
              <p:spPr>
                <a:xfrm rot="2194094">
                  <a:off x="605132" y="973278"/>
                  <a:ext cx="790601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290-320nm</a:t>
                  </a:r>
                  <a:endParaRPr lang="en-US" sz="10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8" name="Straight Arrow Connector 17"/>
                <p:cNvCxnSpPr/>
                <p:nvPr/>
              </p:nvCxnSpPr>
              <p:spPr>
                <a:xfrm rot="5400000">
                  <a:off x="876300" y="342900"/>
                  <a:ext cx="381000" cy="1524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prstDash val="sysDot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Arrow Connector 19"/>
                <p:cNvCxnSpPr/>
                <p:nvPr/>
              </p:nvCxnSpPr>
              <p:spPr>
                <a:xfrm flipV="1">
                  <a:off x="304800" y="762000"/>
                  <a:ext cx="381000" cy="1524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prstDash val="sysDot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TextBox 21"/>
                <p:cNvSpPr txBox="1"/>
                <p:nvPr/>
              </p:nvSpPr>
              <p:spPr>
                <a:xfrm>
                  <a:off x="914400" y="0"/>
                  <a:ext cx="1002197" cy="2642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Natural source</a:t>
                  </a:r>
                  <a:endParaRPr lang="en-US" sz="10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-76199" y="896779"/>
                  <a:ext cx="838200" cy="5944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Artificial source </a:t>
                  </a:r>
                </a:p>
                <a:p>
                  <a:endParaRPr lang="en-US" sz="10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26" name="Straight Arrow Connector 25"/>
              <p:cNvCxnSpPr/>
              <p:nvPr/>
            </p:nvCxnSpPr>
            <p:spPr>
              <a:xfrm>
                <a:off x="1752600" y="838200"/>
                <a:ext cx="14478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/>
              <p:cNvSpPr txBox="1"/>
              <p:nvPr/>
            </p:nvSpPr>
            <p:spPr>
              <a:xfrm>
                <a:off x="1600200" y="559746"/>
                <a:ext cx="1600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+  Photosensit</a:t>
                </a: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izer/DBA</a:t>
                </a:r>
                <a:endParaRPr lang="en-US" sz="1200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 rot="2921800">
                <a:off x="598789" y="624754"/>
                <a:ext cx="18443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latin typeface="Times New Roman" pitchFamily="18" charset="0"/>
                    <a:cs typeface="Times New Roman" pitchFamily="18" charset="0"/>
                  </a:rPr>
                  <a:t>Mutagenic, damage</a:t>
                </a:r>
              </a:p>
              <a:p>
                <a:pPr algn="ctr"/>
                <a:r>
                  <a:rPr lang="en-US" sz="1000" b="1" dirty="0" smtClean="0">
                    <a:latin typeface="Times New Roman" pitchFamily="18" charset="0"/>
                    <a:cs typeface="Times New Roman" pitchFamily="18" charset="0"/>
                  </a:rPr>
                  <a:t> eye and skin both</a:t>
                </a:r>
                <a:endParaRPr lang="en-US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9" name="Group 41"/>
              <p:cNvGrpSpPr/>
              <p:nvPr/>
            </p:nvGrpSpPr>
            <p:grpSpPr>
              <a:xfrm>
                <a:off x="3128292" y="590490"/>
                <a:ext cx="2662908" cy="400110"/>
                <a:chOff x="3200400" y="457200"/>
                <a:chExt cx="2662908" cy="40011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3200400" y="457200"/>
                  <a:ext cx="266290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latin typeface="Times New Roman" pitchFamily="18" charset="0"/>
                      <a:cs typeface="Times New Roman" pitchFamily="18" charset="0"/>
                    </a:rPr>
                    <a:t>    </a:t>
                  </a:r>
                  <a:r>
                    <a:rPr lang="en-US" sz="10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sunburn, erytherma and induced apoptosis</a:t>
                  </a:r>
                </a:p>
                <a:p>
                  <a:pPr algn="ctr"/>
                  <a:r>
                    <a:rPr lang="en-US" sz="10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 in cells at moderate doses</a:t>
                  </a:r>
                  <a:endParaRPr lang="en-US" sz="10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37" name="Straight Arrow Connector 36"/>
                <p:cNvCxnSpPr/>
                <p:nvPr/>
              </p:nvCxnSpPr>
              <p:spPr>
                <a:xfrm rot="16200000" flipV="1">
                  <a:off x="3241331" y="632263"/>
                  <a:ext cx="199313" cy="1588"/>
                </a:xfrm>
                <a:prstGeom prst="straightConnector1">
                  <a:avLst/>
                </a:prstGeom>
                <a:ln w="19050">
                  <a:solidFill>
                    <a:srgbClr val="0000FF"/>
                  </a:solidFill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" name="TextBox 42"/>
              <p:cNvSpPr txBox="1"/>
              <p:nvPr/>
            </p:nvSpPr>
            <p:spPr>
              <a:xfrm>
                <a:off x="1845427" y="836745"/>
                <a:ext cx="12025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Sunburn radiation</a:t>
                </a:r>
                <a:endParaRPr lang="en-US" sz="1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38" name="Picture 14" descr="Image result for 1234 dibenzanthracene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-22000" contrast="4000"/>
              </a:blip>
              <a:srcRect/>
              <a:stretch>
                <a:fillRect/>
              </a:stretch>
            </p:blipFill>
            <p:spPr bwMode="auto">
              <a:xfrm rot="7798120">
                <a:off x="1648409" y="1179590"/>
                <a:ext cx="488919" cy="406119"/>
              </a:xfrm>
              <a:prstGeom prst="rect">
                <a:avLst/>
              </a:prstGeom>
              <a:noFill/>
            </p:spPr>
          </p:pic>
          <p:cxnSp>
            <p:nvCxnSpPr>
              <p:cNvPr id="51" name="Straight Arrow Connector 50"/>
              <p:cNvCxnSpPr/>
              <p:nvPr/>
            </p:nvCxnSpPr>
            <p:spPr>
              <a:xfrm rot="10800000">
                <a:off x="609602" y="1600200"/>
                <a:ext cx="914398" cy="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/>
              <p:cNvSpPr txBox="1"/>
              <p:nvPr/>
            </p:nvSpPr>
            <p:spPr>
              <a:xfrm>
                <a:off x="581973" y="1327349"/>
                <a:ext cx="10182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Photodegraded</a:t>
                </a:r>
                <a:endParaRPr lang="en-US" sz="1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40" name="Picture 16" descr="Image result for 9,10 dimethyl anthracene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-6476" y="1295400"/>
                <a:ext cx="616076" cy="533400"/>
              </a:xfrm>
              <a:prstGeom prst="rect">
                <a:avLst/>
              </a:prstGeom>
              <a:noFill/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-63522" y="1828800"/>
                <a:ext cx="12827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9,10 Dimethylanthracene</a:t>
                </a:r>
              </a:p>
              <a:p>
                <a:pPr algn="ctr"/>
                <a:r>
                  <a:rPr lang="en-US" sz="8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Mol. Wt-206</a:t>
                </a:r>
                <a:endParaRPr lang="en-US" sz="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1948364" y="57090"/>
                <a:ext cx="155683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1,2;3,4 dibenzanthracene</a:t>
                </a:r>
              </a:p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Mol. Wt.-278</a:t>
                </a:r>
                <a:endParaRPr lang="en-US" sz="1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65" name="Straight Arrow Connector 64"/>
              <p:cNvCxnSpPr/>
              <p:nvPr/>
            </p:nvCxnSpPr>
            <p:spPr>
              <a:xfrm>
                <a:off x="2133600" y="1295400"/>
                <a:ext cx="685800" cy="1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/>
              <p:cNvCxnSpPr/>
              <p:nvPr/>
            </p:nvCxnSpPr>
            <p:spPr>
              <a:xfrm rot="16200000" flipH="1">
                <a:off x="2743200" y="533400"/>
                <a:ext cx="153194" cy="794"/>
              </a:xfrm>
              <a:prstGeom prst="straightConnector1">
                <a:avLst/>
              </a:prstGeom>
              <a:ln w="19050">
                <a:solidFill>
                  <a:srgbClr val="FF0066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 rot="2192484">
                <a:off x="1476323" y="1471154"/>
                <a:ext cx="45557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CC00FF"/>
                    </a:solidFill>
                    <a:latin typeface="Times New Roman" pitchFamily="18" charset="0"/>
                    <a:cs typeface="Times New Roman" pitchFamily="18" charset="0"/>
                  </a:rPr>
                  <a:t>DBA</a:t>
                </a:r>
                <a:endParaRPr lang="en-US" sz="1000" b="1" dirty="0">
                  <a:solidFill>
                    <a:srgbClr val="CC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2743200" y="990600"/>
                <a:ext cx="1181735" cy="587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Type-1 </a:t>
                </a:r>
              </a:p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Photosensitization</a:t>
                </a:r>
              </a:p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O</a:t>
                </a:r>
                <a:r>
                  <a:rPr lang="en-US" sz="1000" b="1" baseline="-400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b="1" baseline="300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.- </a:t>
                </a:r>
                <a:r>
                  <a:rPr lang="en-US" sz="96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 ,</a:t>
                </a:r>
                <a:r>
                  <a:rPr lang="en-US" sz="1830" b="1" baseline="300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en-US" sz="96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OH</a:t>
                </a:r>
                <a:endParaRPr lang="en-US" b="1" baseline="30000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3505200" y="152400"/>
                <a:ext cx="76200" cy="1524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3657600" y="152400"/>
                <a:ext cx="76200" cy="1524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3429000" y="304800"/>
                <a:ext cx="76200" cy="1524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3581400" y="304800"/>
                <a:ext cx="76200" cy="1524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1981200" y="1371600"/>
                <a:ext cx="76200" cy="1524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041" name="Picture 17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rot="21143967">
                <a:off x="1584040" y="1444087"/>
                <a:ext cx="5536100" cy="5041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89" name="Straight Arrow Connector 88"/>
              <p:cNvCxnSpPr/>
              <p:nvPr/>
            </p:nvCxnSpPr>
            <p:spPr>
              <a:xfrm>
                <a:off x="2057400" y="1524000"/>
                <a:ext cx="609600" cy="45720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102"/>
              <p:cNvGrpSpPr/>
              <p:nvPr/>
            </p:nvGrpSpPr>
            <p:grpSpPr>
              <a:xfrm rot="18895116">
                <a:off x="2877583" y="2118969"/>
                <a:ext cx="304800" cy="304800"/>
                <a:chOff x="3200400" y="2209800"/>
                <a:chExt cx="304800" cy="304800"/>
              </a:xfrm>
            </p:grpSpPr>
            <p:sp>
              <p:nvSpPr>
                <p:cNvPr id="98" name="Oval 97"/>
                <p:cNvSpPr/>
                <p:nvPr/>
              </p:nvSpPr>
              <p:spPr>
                <a:xfrm>
                  <a:off x="3276600" y="22098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>
                  <a:off x="3429000" y="22098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0" name="Oval 99"/>
                <p:cNvSpPr/>
                <p:nvPr/>
              </p:nvSpPr>
              <p:spPr>
                <a:xfrm>
                  <a:off x="3200400" y="23622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1" name="Oval 100"/>
                <p:cNvSpPr/>
                <p:nvPr/>
              </p:nvSpPr>
              <p:spPr>
                <a:xfrm>
                  <a:off x="3352800" y="23622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TextBox 103"/>
              <p:cNvSpPr txBox="1"/>
              <p:nvPr/>
            </p:nvSpPr>
            <p:spPr>
              <a:xfrm>
                <a:off x="3505200" y="2209800"/>
                <a:ext cx="6495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O</a:t>
                </a:r>
                <a:r>
                  <a:rPr lang="en-US" sz="1000" b="1" baseline="-400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1000" b="1" baseline="300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.- </a:t>
                </a:r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sz="1000" b="1" baseline="300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OH</a:t>
                </a:r>
                <a:endParaRPr lang="en-US" sz="1000" dirty="0"/>
              </a:p>
            </p:txBody>
          </p:sp>
          <p:grpSp>
            <p:nvGrpSpPr>
              <p:cNvPr id="13" name="Group 106"/>
              <p:cNvGrpSpPr/>
              <p:nvPr/>
            </p:nvGrpSpPr>
            <p:grpSpPr>
              <a:xfrm>
                <a:off x="7848593" y="-144465"/>
                <a:ext cx="609604" cy="294366"/>
                <a:chOff x="4023486" y="1902735"/>
                <a:chExt cx="365262" cy="224797"/>
              </a:xfrm>
            </p:grpSpPr>
            <p:sp>
              <p:nvSpPr>
                <p:cNvPr id="105" name="TextBox 104"/>
                <p:cNvSpPr txBox="1"/>
                <p:nvPr/>
              </p:nvSpPr>
              <p:spPr>
                <a:xfrm>
                  <a:off x="4114803" y="1902737"/>
                  <a:ext cx="273945" cy="2247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AhR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6" name="Rectangle 105"/>
                <p:cNvSpPr/>
                <p:nvPr/>
              </p:nvSpPr>
              <p:spPr>
                <a:xfrm>
                  <a:off x="4023486" y="1902735"/>
                  <a:ext cx="106742" cy="187327"/>
                </a:xfrm>
                <a:prstGeom prst="rect">
                  <a:avLst/>
                </a:prstGeom>
                <a:solidFill>
                  <a:srgbClr val="C0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4" name="Group 89"/>
              <p:cNvGrpSpPr/>
              <p:nvPr/>
            </p:nvGrpSpPr>
            <p:grpSpPr>
              <a:xfrm>
                <a:off x="3053712" y="2895600"/>
                <a:ext cx="276498" cy="228600"/>
                <a:chOff x="3609702" y="2667000"/>
                <a:chExt cx="276498" cy="228600"/>
              </a:xfrm>
            </p:grpSpPr>
            <p:sp>
              <p:nvSpPr>
                <p:cNvPr id="108" name="Rectangle 107"/>
                <p:cNvSpPr/>
                <p:nvPr/>
              </p:nvSpPr>
              <p:spPr>
                <a:xfrm>
                  <a:off x="3733800" y="2667000"/>
                  <a:ext cx="152400" cy="2286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Oval 108"/>
                <p:cNvSpPr/>
                <p:nvPr/>
              </p:nvSpPr>
              <p:spPr>
                <a:xfrm rot="1962309">
                  <a:off x="3609702" y="2713205"/>
                  <a:ext cx="146463" cy="6880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cxnSp>
            <p:nvCxnSpPr>
              <p:cNvPr id="116" name="Straight Arrow Connector 115"/>
              <p:cNvCxnSpPr/>
              <p:nvPr/>
            </p:nvCxnSpPr>
            <p:spPr>
              <a:xfrm rot="16200000" flipH="1">
                <a:off x="2933700" y="2628898"/>
                <a:ext cx="457201" cy="7619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Curved Down Arrow 119"/>
              <p:cNvSpPr/>
              <p:nvPr/>
            </p:nvSpPr>
            <p:spPr>
              <a:xfrm rot="4550657">
                <a:off x="3563280" y="1439985"/>
                <a:ext cx="1349697" cy="542655"/>
              </a:xfrm>
              <a:prstGeom prst="curvedDown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Curved Right Arrow 122"/>
              <p:cNvSpPr/>
              <p:nvPr/>
            </p:nvSpPr>
            <p:spPr>
              <a:xfrm rot="16508132">
                <a:off x="4626072" y="1934629"/>
                <a:ext cx="563932" cy="1688812"/>
              </a:xfrm>
              <a:prstGeom prst="curvedRight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4514441" y="2647890"/>
                <a:ext cx="83141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latin typeface="Times New Roman" pitchFamily="18" charset="0"/>
                    <a:cs typeface="Times New Roman" pitchFamily="18" charset="0"/>
                  </a:rPr>
                  <a:t>Membrane </a:t>
                </a:r>
              </a:p>
              <a:p>
                <a:pPr algn="ctr"/>
                <a:r>
                  <a:rPr lang="en-US" sz="1000" b="1" dirty="0" smtClean="0">
                    <a:latin typeface="Times New Roman" pitchFamily="18" charset="0"/>
                    <a:cs typeface="Times New Roman" pitchFamily="18" charset="0"/>
                  </a:rPr>
                  <a:t>Damage</a:t>
                </a:r>
                <a:endParaRPr lang="en-US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26" name="Straight Arrow Connector 125"/>
              <p:cNvCxnSpPr/>
              <p:nvPr/>
            </p:nvCxnSpPr>
            <p:spPr>
              <a:xfrm rot="5400000">
                <a:off x="5828506" y="2020094"/>
                <a:ext cx="763588" cy="76200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TextBox 128"/>
              <p:cNvSpPr txBox="1"/>
              <p:nvPr/>
            </p:nvSpPr>
            <p:spPr>
              <a:xfrm>
                <a:off x="5715000" y="1447800"/>
                <a:ext cx="11272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PS Translocation</a:t>
                </a:r>
                <a:endParaRPr lang="en-US" sz="1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42" name="Picture 18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rot="4876708">
                <a:off x="4287219" y="3763215"/>
                <a:ext cx="1458729" cy="13435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045" name="AutoShape 21" descr="Image result for DNA"/>
              <p:cNvSpPr>
                <a:spLocks noChangeAspect="1" noChangeArrowheads="1"/>
              </p:cNvSpPr>
              <p:nvPr/>
            </p:nvSpPr>
            <p:spPr bwMode="auto">
              <a:xfrm>
                <a:off x="155575" y="-144463"/>
                <a:ext cx="304800" cy="30480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50" name="AutoShape 2" descr="Image result for DNA"/>
              <p:cNvSpPr>
                <a:spLocks noChangeAspect="1" noChangeArrowheads="1"/>
              </p:cNvSpPr>
              <p:nvPr/>
            </p:nvSpPr>
            <p:spPr bwMode="auto">
              <a:xfrm>
                <a:off x="155575" y="-144463"/>
                <a:ext cx="304800" cy="30480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cxnSp>
            <p:nvCxnSpPr>
              <p:cNvPr id="62" name="Straight Arrow Connector 61"/>
              <p:cNvCxnSpPr/>
              <p:nvPr/>
            </p:nvCxnSpPr>
            <p:spPr>
              <a:xfrm rot="16200000" flipH="1">
                <a:off x="3771900" y="2628900"/>
                <a:ext cx="762000" cy="381000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" name="AutoShape 2" descr="Image result for dna double helix"/>
              <p:cNvSpPr>
                <a:spLocks noChangeAspect="1" noChangeArrowheads="1"/>
              </p:cNvSpPr>
              <p:nvPr/>
            </p:nvSpPr>
            <p:spPr bwMode="auto">
              <a:xfrm>
                <a:off x="155575" y="-144463"/>
                <a:ext cx="304800" cy="30480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29283" t="34375" r="63104" b="12500"/>
              <a:stretch>
                <a:fillRect/>
              </a:stretch>
            </p:blipFill>
            <p:spPr bwMode="auto">
              <a:xfrm rot="5400000">
                <a:off x="4686300" y="2781300"/>
                <a:ext cx="152400" cy="990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72" name="Straight Arrow Connector 71"/>
              <p:cNvCxnSpPr>
                <a:endCxn id="2051" idx="3"/>
              </p:cNvCxnSpPr>
              <p:nvPr/>
            </p:nvCxnSpPr>
            <p:spPr>
              <a:xfrm rot="16200000" flipV="1">
                <a:off x="4476750" y="3638550"/>
                <a:ext cx="762000" cy="190500"/>
              </a:xfrm>
              <a:prstGeom prst="straightConnector1">
                <a:avLst/>
              </a:prstGeom>
              <a:ln w="25400">
                <a:solidFill>
                  <a:schemeClr val="accent3">
                    <a:lumMod val="75000"/>
                  </a:schemeClr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87"/>
              <p:cNvSpPr txBox="1"/>
              <p:nvPr/>
            </p:nvSpPr>
            <p:spPr>
              <a:xfrm rot="4019530">
                <a:off x="3726400" y="2676256"/>
                <a:ext cx="62669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Target</a:t>
                </a:r>
                <a:endParaRPr lang="en-US" sz="1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4495800" y="2114490"/>
                <a:ext cx="762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  pH-7</a:t>
                </a:r>
              </a:p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 Cytosol</a:t>
                </a:r>
                <a:endParaRPr lang="en-US" sz="1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16" name="Group 117"/>
              <p:cNvGrpSpPr/>
              <p:nvPr/>
            </p:nvGrpSpPr>
            <p:grpSpPr>
              <a:xfrm>
                <a:off x="5334000" y="3029503"/>
                <a:ext cx="838200" cy="914400"/>
                <a:chOff x="762001" y="3139180"/>
                <a:chExt cx="1066800" cy="1143000"/>
              </a:xfrm>
            </p:grpSpPr>
            <p:sp>
              <p:nvSpPr>
                <p:cNvPr id="94" name="Oval 93"/>
                <p:cNvSpPr/>
                <p:nvPr/>
              </p:nvSpPr>
              <p:spPr>
                <a:xfrm>
                  <a:off x="762001" y="3139180"/>
                  <a:ext cx="1066800" cy="1143000"/>
                </a:xfrm>
                <a:prstGeom prst="ellipse">
                  <a:avLst/>
                </a:prstGeom>
                <a:noFill/>
                <a:ln>
                  <a:gradFill>
                    <a:gsLst>
                      <a:gs pos="0">
                        <a:srgbClr val="FF0000"/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5" name="Oval 94"/>
                <p:cNvSpPr/>
                <p:nvPr/>
              </p:nvSpPr>
              <p:spPr>
                <a:xfrm>
                  <a:off x="838200" y="3189370"/>
                  <a:ext cx="914400" cy="990600"/>
                </a:xfrm>
                <a:prstGeom prst="ellipse">
                  <a:avLst/>
                </a:prstGeom>
                <a:blipFill dpi="0" rotWithShape="1">
                  <a:blip r:embed="rId9" cstate="print"/>
                  <a:srcRect/>
                  <a:stretch>
                    <a:fillRect/>
                  </a:stretch>
                </a:blipFill>
                <a:ln>
                  <a:gradFill>
                    <a:gsLst>
                      <a:gs pos="0">
                        <a:srgbClr val="CC00FF"/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87" name="Straight Arrow Connector 86"/>
              <p:cNvCxnSpPr/>
              <p:nvPr/>
            </p:nvCxnSpPr>
            <p:spPr>
              <a:xfrm rot="5400000">
                <a:off x="3315494" y="2857500"/>
                <a:ext cx="837406" cy="794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" name="TextBox 127"/>
              <p:cNvSpPr txBox="1"/>
              <p:nvPr/>
            </p:nvSpPr>
            <p:spPr>
              <a:xfrm>
                <a:off x="3124200" y="3228201"/>
                <a:ext cx="123027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Oxidative stress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37" name="Straight Arrow Connector 136"/>
              <p:cNvCxnSpPr/>
              <p:nvPr/>
            </p:nvCxnSpPr>
            <p:spPr>
              <a:xfrm>
                <a:off x="4279256" y="3421603"/>
                <a:ext cx="1283344" cy="138500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Arrow Connector 137"/>
              <p:cNvCxnSpPr/>
              <p:nvPr/>
            </p:nvCxnSpPr>
            <p:spPr>
              <a:xfrm>
                <a:off x="4038600" y="3505200"/>
                <a:ext cx="609600" cy="381000"/>
              </a:xfrm>
              <a:prstGeom prst="straightConnector1">
                <a:avLst/>
              </a:prstGeom>
              <a:ln w="31750">
                <a:solidFill>
                  <a:srgbClr val="0000CC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Arrow Connector 138"/>
              <p:cNvCxnSpPr>
                <a:stCxn id="128" idx="2"/>
              </p:cNvCxnSpPr>
              <p:nvPr/>
            </p:nvCxnSpPr>
            <p:spPr>
              <a:xfrm rot="16200000" flipH="1">
                <a:off x="3850868" y="3393669"/>
                <a:ext cx="685802" cy="908864"/>
              </a:xfrm>
              <a:prstGeom prst="straightConnector1">
                <a:avLst/>
              </a:prstGeom>
              <a:ln w="31750">
                <a:solidFill>
                  <a:schemeClr val="accent3">
                    <a:lumMod val="75000"/>
                  </a:schemeClr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0" name="Curved Left Arrow 149"/>
              <p:cNvSpPr/>
              <p:nvPr/>
            </p:nvSpPr>
            <p:spPr>
              <a:xfrm rot="5092855">
                <a:off x="4325752" y="4725444"/>
                <a:ext cx="349305" cy="1049025"/>
              </a:xfrm>
              <a:prstGeom prst="curvedLeftArrow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1" name="TextBox 150"/>
              <p:cNvSpPr txBox="1"/>
              <p:nvPr/>
            </p:nvSpPr>
            <p:spPr>
              <a:xfrm>
                <a:off x="4114800" y="5105400"/>
                <a:ext cx="681597" cy="297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Release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3887082" y="4876800"/>
                <a:ext cx="532518" cy="3302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Ca</a:t>
                </a:r>
                <a:r>
                  <a:rPr lang="en-US" sz="1400" b="1" baseline="300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+2</a:t>
                </a:r>
                <a:endParaRPr lang="en-US" sz="1400" b="1" baseline="30000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53" name="Straight Arrow Connector 152"/>
              <p:cNvCxnSpPr/>
              <p:nvPr/>
            </p:nvCxnSpPr>
            <p:spPr>
              <a:xfrm rot="5400000">
                <a:off x="3162300" y="3513669"/>
                <a:ext cx="304800" cy="228600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TextBox 155"/>
              <p:cNvSpPr txBox="1"/>
              <p:nvPr/>
            </p:nvSpPr>
            <p:spPr>
              <a:xfrm rot="3351312">
                <a:off x="3469009" y="4144915"/>
                <a:ext cx="8787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Due to Ca</a:t>
                </a:r>
                <a:r>
                  <a:rPr lang="en-US" sz="1000" b="1" baseline="30000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+2 </a:t>
                </a:r>
                <a:r>
                  <a:rPr lang="en-US" sz="10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pPr algn="ctr"/>
                <a:r>
                  <a:rPr lang="en-US" sz="10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overload</a:t>
                </a:r>
                <a:endParaRPr lang="en-US" sz="1000" b="1" baseline="30000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2362200" y="3733800"/>
                <a:ext cx="1104900" cy="4286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57" name="Curved Up Arrow 156"/>
              <p:cNvSpPr/>
              <p:nvPr/>
            </p:nvSpPr>
            <p:spPr>
              <a:xfrm rot="14192343">
                <a:off x="3224500" y="4062621"/>
                <a:ext cx="1353247" cy="420142"/>
              </a:xfrm>
              <a:prstGeom prst="curvedUpArrow">
                <a:avLst/>
              </a:prstGeom>
              <a:solidFill>
                <a:srgbClr val="0000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3556083" y="2009001"/>
                <a:ext cx="634917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Type-1</a:t>
                </a:r>
                <a:endParaRPr lang="en-US" sz="1200" dirty="0">
                  <a:solidFill>
                    <a:srgbClr val="FF0066"/>
                  </a:solidFill>
                </a:endParaRPr>
              </a:p>
            </p:txBody>
          </p:sp>
          <p:sp>
            <p:nvSpPr>
              <p:cNvPr id="171" name="TextBox 170"/>
              <p:cNvSpPr txBox="1"/>
              <p:nvPr/>
            </p:nvSpPr>
            <p:spPr>
              <a:xfrm rot="3381654">
                <a:off x="3843050" y="4002389"/>
                <a:ext cx="6835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stress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76" name="Straight Arrow Connector 175"/>
              <p:cNvCxnSpPr/>
              <p:nvPr/>
            </p:nvCxnSpPr>
            <p:spPr>
              <a:xfrm rot="16200000" flipH="1">
                <a:off x="2450431" y="3721768"/>
                <a:ext cx="204540" cy="76199"/>
              </a:xfrm>
              <a:prstGeom prst="straightConnector1">
                <a:avLst/>
              </a:prstGeom>
              <a:ln w="22225">
                <a:solidFill>
                  <a:srgbClr val="FF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7" name="TextBox 176"/>
              <p:cNvSpPr txBox="1"/>
              <p:nvPr/>
            </p:nvSpPr>
            <p:spPr>
              <a:xfrm>
                <a:off x="1981200" y="3289765"/>
                <a:ext cx="12763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Mitochondrial Ca</a:t>
                </a:r>
                <a:r>
                  <a:rPr lang="en-US" sz="1000" b="1" baseline="300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+2 </a:t>
                </a:r>
              </a:p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 overloaded</a:t>
                </a:r>
                <a:endParaRPr lang="en-US" sz="1000" b="1" baseline="30000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81" name="Straight Arrow Connector 180"/>
              <p:cNvCxnSpPr/>
              <p:nvPr/>
            </p:nvCxnSpPr>
            <p:spPr>
              <a:xfrm rot="5400000">
                <a:off x="2676524" y="4257676"/>
                <a:ext cx="228602" cy="9525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ot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Arrow Connector 182"/>
              <p:cNvCxnSpPr/>
              <p:nvPr/>
            </p:nvCxnSpPr>
            <p:spPr>
              <a:xfrm rot="16200000" flipH="1">
                <a:off x="3076578" y="4238624"/>
                <a:ext cx="228597" cy="133349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ot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TextBox 185"/>
              <p:cNvSpPr txBox="1"/>
              <p:nvPr/>
            </p:nvSpPr>
            <p:spPr>
              <a:xfrm>
                <a:off x="3048000" y="4343400"/>
                <a:ext cx="51809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Bax </a:t>
                </a:r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2545939" y="4343400"/>
                <a:ext cx="58541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Bcl-2 </a:t>
                </a:r>
                <a:r>
                  <a:rPr lang="en-US" sz="12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sz="1000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90" name="Straight Arrow Connector 189"/>
              <p:cNvCxnSpPr/>
              <p:nvPr/>
            </p:nvCxnSpPr>
            <p:spPr>
              <a:xfrm>
                <a:off x="3429000" y="4572000"/>
                <a:ext cx="1066800" cy="304800"/>
              </a:xfrm>
              <a:prstGeom prst="straightConnector1">
                <a:avLst/>
              </a:prstGeom>
              <a:ln w="22225">
                <a:solidFill>
                  <a:srgbClr val="FF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Arrow Connector 194"/>
              <p:cNvCxnSpPr/>
              <p:nvPr/>
            </p:nvCxnSpPr>
            <p:spPr>
              <a:xfrm flipV="1">
                <a:off x="3200400" y="2209800"/>
                <a:ext cx="381000" cy="7620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Arrow Connector 198"/>
              <p:cNvCxnSpPr/>
              <p:nvPr/>
            </p:nvCxnSpPr>
            <p:spPr>
              <a:xfrm rot="5400000">
                <a:off x="2818606" y="4418806"/>
                <a:ext cx="457200" cy="158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5" name="TextBox 204"/>
              <p:cNvSpPr txBox="1"/>
              <p:nvPr/>
            </p:nvSpPr>
            <p:spPr>
              <a:xfrm>
                <a:off x="2831503" y="4572000"/>
                <a:ext cx="6238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latin typeface="Times New Roman" pitchFamily="18" charset="0"/>
                    <a:cs typeface="Times New Roman" pitchFamily="18" charset="0"/>
                  </a:rPr>
                  <a:t>Cyt-C</a:t>
                </a:r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US" sz="1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>
                <a:off x="304800" y="4719935"/>
                <a:ext cx="1524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Release of caspases </a:t>
                </a:r>
              </a:p>
              <a:p>
                <a:pPr algn="ctr"/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cascades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07" name="Straight Arrow Connector 206"/>
              <p:cNvCxnSpPr/>
              <p:nvPr/>
            </p:nvCxnSpPr>
            <p:spPr>
              <a:xfrm rot="5400000">
                <a:off x="3009105" y="4914105"/>
                <a:ext cx="228602" cy="1589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ot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Arrow Connector 217"/>
              <p:cNvCxnSpPr/>
              <p:nvPr/>
            </p:nvCxnSpPr>
            <p:spPr>
              <a:xfrm>
                <a:off x="1752598" y="4896566"/>
                <a:ext cx="1295402" cy="28547"/>
              </a:xfrm>
              <a:prstGeom prst="straightConnector1">
                <a:avLst/>
              </a:prstGeom>
              <a:ln w="22225">
                <a:solidFill>
                  <a:srgbClr val="FF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3" name="TextBox 222"/>
              <p:cNvSpPr txBox="1"/>
              <p:nvPr/>
            </p:nvSpPr>
            <p:spPr>
              <a:xfrm>
                <a:off x="2743200" y="4904601"/>
                <a:ext cx="976549" cy="297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Caspase-9 +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6" name="Curved Left Arrow 235"/>
              <p:cNvSpPr/>
              <p:nvPr/>
            </p:nvSpPr>
            <p:spPr>
              <a:xfrm rot="4198605">
                <a:off x="4359868" y="4824528"/>
                <a:ext cx="279109" cy="1244863"/>
              </a:xfrm>
              <a:prstGeom prst="curvedLeftArrow">
                <a:avLst/>
              </a:prstGeom>
              <a:solidFill>
                <a:srgbClr val="0000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7" name="TextBox 236"/>
              <p:cNvSpPr txBox="1"/>
              <p:nvPr/>
            </p:nvSpPr>
            <p:spPr>
              <a:xfrm rot="183357">
                <a:off x="3276600" y="5258742"/>
                <a:ext cx="101502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Caspase-12+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8" name="Left Brace 237"/>
              <p:cNvSpPr/>
              <p:nvPr/>
            </p:nvSpPr>
            <p:spPr>
              <a:xfrm rot="17698247">
                <a:off x="2608403" y="5274066"/>
                <a:ext cx="1079329" cy="1097280"/>
              </a:xfrm>
              <a:prstGeom prst="leftBrace">
                <a:avLst/>
              </a:prstGeom>
              <a:ln w="25400">
                <a:solidFill>
                  <a:srgbClr val="FF33C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9" name="TextBox 238"/>
              <p:cNvSpPr txBox="1"/>
              <p:nvPr/>
            </p:nvSpPr>
            <p:spPr>
              <a:xfrm rot="1676985">
                <a:off x="2473722" y="6207833"/>
                <a:ext cx="93807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Caspase-3+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2" name="TextBox 241"/>
              <p:cNvSpPr txBox="1"/>
              <p:nvPr/>
            </p:nvSpPr>
            <p:spPr>
              <a:xfrm>
                <a:off x="5486400" y="4267199"/>
                <a:ext cx="990600" cy="264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latin typeface="Times New Roman" pitchFamily="18" charset="0"/>
                    <a:cs typeface="Times New Roman" pitchFamily="18" charset="0"/>
                  </a:rPr>
                  <a:t>Calpain-7+</a:t>
                </a:r>
                <a:endParaRPr lang="en-US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44" name="Straight Arrow Connector 243"/>
              <p:cNvCxnSpPr/>
              <p:nvPr/>
            </p:nvCxnSpPr>
            <p:spPr>
              <a:xfrm>
                <a:off x="6172200" y="3352800"/>
                <a:ext cx="1219200" cy="1588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9" name="TextBox 248"/>
              <p:cNvSpPr txBox="1"/>
              <p:nvPr/>
            </p:nvSpPr>
            <p:spPr>
              <a:xfrm>
                <a:off x="7315200" y="3200400"/>
                <a:ext cx="107914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Cathepsin B+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17" name="Group 135"/>
              <p:cNvGrpSpPr/>
              <p:nvPr/>
            </p:nvGrpSpPr>
            <p:grpSpPr>
              <a:xfrm rot="327803">
                <a:off x="4242135" y="4414618"/>
                <a:ext cx="1668503" cy="772010"/>
                <a:chOff x="7543800" y="3962400"/>
                <a:chExt cx="457994" cy="687388"/>
              </a:xfrm>
            </p:grpSpPr>
            <p:cxnSp>
              <p:nvCxnSpPr>
                <p:cNvPr id="132" name="Straight Connector 131"/>
                <p:cNvCxnSpPr/>
                <p:nvPr/>
              </p:nvCxnSpPr>
              <p:spPr>
                <a:xfrm>
                  <a:off x="7543800" y="4648200"/>
                  <a:ext cx="457200" cy="1588"/>
                </a:xfrm>
                <a:prstGeom prst="line">
                  <a:avLst/>
                </a:prstGeom>
                <a:ln w="28575">
                  <a:solidFill>
                    <a:srgbClr val="0000FF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Arrow Connector 133"/>
                <p:cNvCxnSpPr/>
                <p:nvPr/>
              </p:nvCxnSpPr>
              <p:spPr>
                <a:xfrm rot="16200000" flipV="1">
                  <a:off x="7658894" y="4304506"/>
                  <a:ext cx="685006" cy="794"/>
                </a:xfrm>
                <a:prstGeom prst="straightConnector1">
                  <a:avLst/>
                </a:prstGeom>
                <a:ln w="28575">
                  <a:solidFill>
                    <a:srgbClr val="0000FF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41" name="Straight Arrow Connector 140"/>
              <p:cNvCxnSpPr/>
              <p:nvPr/>
            </p:nvCxnSpPr>
            <p:spPr>
              <a:xfrm rot="5400000" flipH="1" flipV="1">
                <a:off x="5753100" y="3695700"/>
                <a:ext cx="914400" cy="228600"/>
              </a:xfrm>
              <a:prstGeom prst="straightConnector1">
                <a:avLst/>
              </a:prstGeom>
              <a:ln w="28575">
                <a:solidFill>
                  <a:srgbClr val="1EB222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Arrow Connector 142"/>
              <p:cNvCxnSpPr/>
              <p:nvPr/>
            </p:nvCxnSpPr>
            <p:spPr>
              <a:xfrm>
                <a:off x="3352800" y="3048000"/>
                <a:ext cx="914400" cy="228600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Oval 144"/>
              <p:cNvSpPr/>
              <p:nvPr/>
            </p:nvSpPr>
            <p:spPr>
              <a:xfrm rot="18895116">
                <a:off x="4614761" y="3128784"/>
                <a:ext cx="76200" cy="1524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6" name="Oval 145"/>
              <p:cNvSpPr/>
              <p:nvPr/>
            </p:nvSpPr>
            <p:spPr>
              <a:xfrm rot="18895116">
                <a:off x="4986439" y="3272016"/>
                <a:ext cx="76200" cy="1524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8" name="TextBox 157"/>
              <p:cNvSpPr txBox="1"/>
              <p:nvPr/>
            </p:nvSpPr>
            <p:spPr>
              <a:xfrm>
                <a:off x="443999" y="2971800"/>
                <a:ext cx="10038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Cathepsin-B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60" name="Straight Arrow Connector 159"/>
              <p:cNvCxnSpPr/>
              <p:nvPr/>
            </p:nvCxnSpPr>
            <p:spPr>
              <a:xfrm rot="5400000">
                <a:off x="533797" y="3504803"/>
                <a:ext cx="608806" cy="1588"/>
              </a:xfrm>
              <a:prstGeom prst="straightConnector1">
                <a:avLst/>
              </a:prstGeom>
              <a:ln w="31750">
                <a:solidFill>
                  <a:srgbClr val="00B05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Arrow Connector 161"/>
              <p:cNvCxnSpPr/>
              <p:nvPr/>
            </p:nvCxnSpPr>
            <p:spPr>
              <a:xfrm>
                <a:off x="1447801" y="3943905"/>
                <a:ext cx="914400" cy="94696"/>
              </a:xfrm>
              <a:prstGeom prst="straightConnector1">
                <a:avLst/>
              </a:prstGeom>
              <a:ln w="22225">
                <a:solidFill>
                  <a:srgbClr val="FF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TextBox 143"/>
              <p:cNvSpPr txBox="1"/>
              <p:nvPr/>
            </p:nvSpPr>
            <p:spPr>
              <a:xfrm>
                <a:off x="304800" y="2362200"/>
                <a:ext cx="117897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From lysosome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67" name="Straight Arrow Connector 166"/>
              <p:cNvCxnSpPr/>
              <p:nvPr/>
            </p:nvCxnSpPr>
            <p:spPr>
              <a:xfrm rot="5400000">
                <a:off x="609997" y="2819003"/>
                <a:ext cx="457200" cy="794"/>
              </a:xfrm>
              <a:prstGeom prst="straightConnector1">
                <a:avLst/>
              </a:prstGeom>
              <a:ln w="31750">
                <a:solidFill>
                  <a:srgbClr val="00B05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Arrow Connector 172"/>
              <p:cNvCxnSpPr/>
              <p:nvPr/>
            </p:nvCxnSpPr>
            <p:spPr>
              <a:xfrm rot="16200000" flipH="1">
                <a:off x="3305176" y="4086223"/>
                <a:ext cx="228597" cy="133349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ot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" name="TextBox 173"/>
              <p:cNvSpPr txBox="1"/>
              <p:nvPr/>
            </p:nvSpPr>
            <p:spPr>
              <a:xfrm>
                <a:off x="3276600" y="4191001"/>
                <a:ext cx="51007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Bak +</a:t>
                </a:r>
                <a:endParaRPr lang="en-US" sz="1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0" name="Explosion 1 179"/>
              <p:cNvSpPr/>
              <p:nvPr/>
            </p:nvSpPr>
            <p:spPr>
              <a:xfrm>
                <a:off x="228601" y="5321072"/>
                <a:ext cx="1752600" cy="1295400"/>
              </a:xfrm>
              <a:prstGeom prst="irregularSeal1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Apoptosis /</a:t>
                </a:r>
              </a:p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Cornification</a:t>
                </a:r>
                <a:endParaRPr lang="en-US" sz="1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9" name="TextBox 188"/>
              <p:cNvSpPr txBox="1"/>
              <p:nvPr/>
            </p:nvSpPr>
            <p:spPr>
              <a:xfrm>
                <a:off x="6019800" y="-307998"/>
                <a:ext cx="1737360" cy="594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[+] = over expression</a:t>
                </a:r>
              </a:p>
              <a:p>
                <a:pPr algn="just"/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[</a:t>
                </a:r>
                <a:r>
                  <a:rPr lang="en-US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] = under expression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92" name="Straight Arrow Connector 191"/>
              <p:cNvCxnSpPr/>
              <p:nvPr/>
            </p:nvCxnSpPr>
            <p:spPr>
              <a:xfrm>
                <a:off x="2743200" y="1524000"/>
                <a:ext cx="914400" cy="6096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TextBox 196"/>
              <p:cNvSpPr txBox="1"/>
              <p:nvPr/>
            </p:nvSpPr>
            <p:spPr>
              <a:xfrm>
                <a:off x="2362200" y="1295400"/>
                <a:ext cx="5004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ROS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19" name="Group 214"/>
              <p:cNvGrpSpPr/>
              <p:nvPr/>
            </p:nvGrpSpPr>
            <p:grpSpPr>
              <a:xfrm>
                <a:off x="129236" y="3657600"/>
                <a:ext cx="1394764" cy="461665"/>
                <a:chOff x="105053" y="3657600"/>
                <a:chExt cx="1394764" cy="461665"/>
              </a:xfrm>
            </p:grpSpPr>
            <p:sp>
              <p:nvSpPr>
                <p:cNvPr id="159" name="TextBox 158"/>
                <p:cNvSpPr txBox="1"/>
                <p:nvPr/>
              </p:nvSpPr>
              <p:spPr>
                <a:xfrm>
                  <a:off x="845471" y="3733800"/>
                  <a:ext cx="6543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t</a:t>
                  </a:r>
                  <a:r>
                    <a:rPr lang="en-US" sz="14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B</a:t>
                  </a:r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id </a:t>
                  </a:r>
                  <a:r>
                    <a:rPr lang="en-US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US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00" name="TextBox 199"/>
                <p:cNvSpPr txBox="1"/>
                <p:nvPr/>
              </p:nvSpPr>
              <p:spPr>
                <a:xfrm>
                  <a:off x="105053" y="3657600"/>
                  <a:ext cx="55656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Bid </a:t>
                  </a:r>
                  <a:r>
                    <a:rPr lang="en-US" sz="24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-</a:t>
                  </a:r>
                  <a:endParaRPr lang="en-US" sz="24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201" name="Straight Arrow Connector 200"/>
                <p:cNvCxnSpPr/>
                <p:nvPr/>
              </p:nvCxnSpPr>
              <p:spPr>
                <a:xfrm flipV="1">
                  <a:off x="585417" y="3948500"/>
                  <a:ext cx="304800" cy="13900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1" name="Group 184"/>
            <p:cNvGrpSpPr/>
            <p:nvPr/>
          </p:nvGrpSpPr>
          <p:grpSpPr>
            <a:xfrm>
              <a:off x="7162800" y="838200"/>
              <a:ext cx="1554480" cy="822960"/>
              <a:chOff x="5486400" y="0"/>
              <a:chExt cx="1554480" cy="822960"/>
            </a:xfrm>
          </p:grpSpPr>
          <p:sp>
            <p:nvSpPr>
              <p:cNvPr id="163" name="TextBox 162"/>
              <p:cNvSpPr txBox="1"/>
              <p:nvPr/>
            </p:nvSpPr>
            <p:spPr>
              <a:xfrm>
                <a:off x="5486400" y="0"/>
                <a:ext cx="1554480" cy="82296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Lysosome</a:t>
                </a:r>
              </a:p>
              <a:p>
                <a:r>
                  <a:rPr lang="en-US" sz="12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ER</a:t>
                </a:r>
              </a:p>
              <a:p>
                <a:r>
                  <a:rPr lang="en-US" sz="12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Mitochondria</a:t>
                </a:r>
              </a:p>
              <a:p>
                <a:r>
                  <a:rPr lang="en-US" sz="12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Nucleus</a:t>
                </a:r>
                <a:endParaRPr lang="en-US" sz="1200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65" name="Straight Connector 164"/>
              <p:cNvCxnSpPr/>
              <p:nvPr/>
            </p:nvCxnSpPr>
            <p:spPr>
              <a:xfrm>
                <a:off x="6324600" y="150812"/>
                <a:ext cx="381000" cy="1588"/>
              </a:xfrm>
              <a:prstGeom prst="line">
                <a:avLst/>
              </a:prstGeom>
              <a:ln>
                <a:solidFill>
                  <a:srgbClr val="1EB22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/>
            </p:nvCxnSpPr>
            <p:spPr>
              <a:xfrm>
                <a:off x="5867400" y="304800"/>
                <a:ext cx="381000" cy="1588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6477000" y="533400"/>
                <a:ext cx="381000" cy="1588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>
                <a:off x="6172200" y="685800"/>
                <a:ext cx="381000" cy="1588"/>
              </a:xfrm>
              <a:prstGeom prst="line">
                <a:avLst/>
              </a:prstGeom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1" name="TextBox 190"/>
            <p:cNvSpPr txBox="1"/>
            <p:nvPr/>
          </p:nvSpPr>
          <p:spPr>
            <a:xfrm>
              <a:off x="4572000" y="4447401"/>
              <a:ext cx="7056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Nucleus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 rot="1300705">
              <a:off x="4953000" y="3657600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ER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 rot="21207251">
              <a:off x="2449274" y="4014007"/>
              <a:ext cx="10919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Mitochondria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5334000" y="3276600"/>
              <a:ext cx="8254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Lysosome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2" name="Curved Down Arrow 181"/>
            <p:cNvSpPr/>
            <p:nvPr/>
          </p:nvSpPr>
          <p:spPr>
            <a:xfrm rot="11031298">
              <a:off x="1385951" y="6349192"/>
              <a:ext cx="1358664" cy="472667"/>
            </a:xfrm>
            <a:prstGeom prst="curved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2819400" y="71735"/>
            <a:ext cx="3373039" cy="461665"/>
          </a:xfrm>
          <a:prstGeom prst="rect">
            <a:avLst/>
          </a:prstGeom>
          <a:solidFill>
            <a:srgbClr val="17A010"/>
          </a:solidFill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Graphical representation</a:t>
            </a: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2" name="Picture 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636" y="0"/>
            <a:ext cx="498764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04800" y="543580"/>
            <a:ext cx="8610600" cy="4409420"/>
            <a:chOff x="304800" y="467380"/>
            <a:chExt cx="8610600" cy="4409420"/>
          </a:xfrm>
        </p:grpSpPr>
        <p:sp>
          <p:nvSpPr>
            <p:cNvPr id="3" name="Rectangle 2"/>
            <p:cNvSpPr/>
            <p:nvPr/>
          </p:nvSpPr>
          <p:spPr>
            <a:xfrm>
              <a:off x="304800" y="1460480"/>
              <a:ext cx="8610600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IN" dirty="0" smtClean="0">
                  <a:latin typeface="Times New Roman" pitchFamily="18" charset="0"/>
                  <a:cs typeface="Times New Roman" pitchFamily="18" charset="0"/>
                </a:rPr>
                <a:t>Our findings suggest  that DBA is a phototoxic PAHs which caused photosensitization and have photolabile property.</a:t>
              </a:r>
            </a:p>
            <a:p>
              <a:pPr algn="just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IN" dirty="0" smtClean="0">
                  <a:latin typeface="Times New Roman" pitchFamily="18" charset="0"/>
                  <a:cs typeface="Times New Roman" pitchFamily="18" charset="0"/>
                </a:rPr>
                <a:t>Phototoxicity of DBA was mainly involved through type-1 photodynamic reaction which caused ROS generation and DNA  damage mediated cell death.</a:t>
              </a:r>
            </a:p>
            <a:p>
              <a:pPr algn="just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IN" dirty="0" smtClean="0">
                  <a:latin typeface="Times New Roman" pitchFamily="18" charset="0"/>
                  <a:cs typeface="Times New Roman" pitchFamily="18" charset="0"/>
                </a:rPr>
                <a:t>The present study clearly indicates that photogenotoxic potential of DBA may cause deleterious effects on human skin during solar exposure.</a:t>
              </a:r>
            </a:p>
            <a:p>
              <a:pPr algn="just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IN" dirty="0" smtClean="0">
                  <a:latin typeface="Times New Roman" pitchFamily="18" charset="0"/>
                  <a:cs typeface="Times New Roman" pitchFamily="18" charset="0"/>
                </a:rPr>
                <a:t>Thus,  study  suggests the use of photosensitive PAHs should minimized in cosmetics  and other health care products for the  safety of human beings.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3505200" y="467380"/>
              <a:ext cx="1880643" cy="523220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>
              <a:spAutoFit/>
            </a:bodyPr>
            <a:lstStyle/>
            <a:p>
              <a:r>
                <a:rPr lang="en-IN" sz="2800" b="1" i="1" dirty="0" smtClean="0">
                  <a:latin typeface="Times New Roman" pitchFamily="18" charset="0"/>
                  <a:cs typeface="Times New Roman" pitchFamily="18" charset="0"/>
                </a:rPr>
                <a:t>Conclusion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76600" y="76200"/>
            <a:ext cx="3185487" cy="461665"/>
          </a:xfrm>
          <a:prstGeom prst="rect">
            <a:avLst/>
          </a:prstGeom>
          <a:solidFill>
            <a:srgbClr val="17A010"/>
          </a:solidFill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Laboratory Photograph</a:t>
            </a: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7600" y="4419600"/>
            <a:ext cx="2507418" cy="461665"/>
          </a:xfrm>
          <a:prstGeom prst="rect">
            <a:avLst/>
          </a:prstGeom>
          <a:solidFill>
            <a:srgbClr val="17A010"/>
          </a:solidFill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Acknowledgement</a:t>
            </a: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62059" y="5105400"/>
            <a:ext cx="935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 wish to thank the Director  CSIR-IITR  Lucknow , INDIA  for his support and ICMR -SRF 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for financial assistance (Grant 45/07/2016/PHA-BMS). 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594360" y="807720"/>
            <a:ext cx="8305800" cy="3383280"/>
            <a:chOff x="594360" y="807720"/>
            <a:chExt cx="8305800" cy="3383280"/>
          </a:xfrm>
        </p:grpSpPr>
        <p:grpSp>
          <p:nvGrpSpPr>
            <p:cNvPr id="11" name="Group 10"/>
            <p:cNvGrpSpPr/>
            <p:nvPr/>
          </p:nvGrpSpPr>
          <p:grpSpPr>
            <a:xfrm>
              <a:off x="2508098" y="807720"/>
              <a:ext cx="6392062" cy="3383280"/>
              <a:chOff x="2971800" y="792480"/>
              <a:chExt cx="8214360" cy="3931920"/>
            </a:xfrm>
          </p:grpSpPr>
          <p:pic>
            <p:nvPicPr>
              <p:cNvPr id="1030" name="Picture 6" descr="G:\BeautyPlus_20150914193121_fast.jpg"/>
              <p:cNvPicPr>
                <a:picLocks noChangeArrowheads="1"/>
              </p:cNvPicPr>
              <p:nvPr/>
            </p:nvPicPr>
            <p:blipFill>
              <a:blip r:embed="rId2" cstate="print">
                <a:lum bright="6000" contrast="-14000"/>
              </a:blip>
              <a:srcRect/>
              <a:stretch>
                <a:fillRect/>
              </a:stretch>
            </p:blipFill>
            <p:spPr bwMode="auto">
              <a:xfrm>
                <a:off x="2971800" y="792480"/>
                <a:ext cx="4648200" cy="3931920"/>
              </a:xfrm>
              <a:prstGeom prst="rect">
                <a:avLst/>
              </a:prstGeom>
              <a:noFill/>
            </p:spPr>
          </p:pic>
          <p:pic>
            <p:nvPicPr>
              <p:cNvPr id="1031" name="Picture 7" descr="G:\28-feb-2018 DBA data n\DSC_8935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241" t="40231" r="81656" b="38120"/>
              <a:stretch>
                <a:fillRect/>
              </a:stretch>
            </p:blipFill>
            <p:spPr bwMode="auto">
              <a:xfrm>
                <a:off x="7620000" y="796299"/>
                <a:ext cx="3566160" cy="3928101"/>
              </a:xfrm>
              <a:prstGeom prst="rect">
                <a:avLst/>
              </a:prstGeom>
              <a:noFill/>
            </p:spPr>
          </p:pic>
        </p:grpSp>
        <p:pic>
          <p:nvPicPr>
            <p:cNvPr id="1032" name="Picture 8" descr="C:\Documents and Settings\HP\My Documents\Downloads\IMG_20171105_132630.jpg"/>
            <p:cNvPicPr>
              <a:picLocks noChangeArrowheads="1"/>
            </p:cNvPicPr>
            <p:nvPr/>
          </p:nvPicPr>
          <p:blipFill>
            <a:blip r:embed="rId4" cstate="print"/>
            <a:srcRect l="24000" t="32432" r="16000"/>
            <a:stretch>
              <a:fillRect/>
            </a:stretch>
          </p:blipFill>
          <p:spPr bwMode="auto">
            <a:xfrm>
              <a:off x="594360" y="807720"/>
              <a:ext cx="1920240" cy="338328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onlinelibrary.wiley.com/store/10.1111/j.1751-1097.2012.01182.x/asset/image_m/PHP_1182_f1gam.gif?v=1&amp;s=ba94bc6eb4f1b19ff5dc09003f179b4b9853aa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9082309" cy="5400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20" y="188640"/>
            <a:ext cx="8702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IMMUNOLOGICAL MODE OF CELL DEATH DUE TO UV-R EXPOSURE</a:t>
            </a:r>
            <a:endParaRPr lang="en-IN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permastripe.com/wp-content/uploads/2015/05/coal-tar-21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629400"/>
          </a:xfrm>
          <a:prstGeom prst="rect">
            <a:avLst/>
          </a:prstGeom>
          <a:noFill/>
        </p:spPr>
      </p:pic>
      <p:grpSp>
        <p:nvGrpSpPr>
          <p:cNvPr id="2" name="Group 4"/>
          <p:cNvGrpSpPr/>
          <p:nvPr/>
        </p:nvGrpSpPr>
        <p:grpSpPr>
          <a:xfrm>
            <a:off x="2209800" y="3390900"/>
            <a:ext cx="6669741" cy="2362200"/>
            <a:chOff x="847165" y="2362200"/>
            <a:chExt cx="6669741" cy="2362200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847165" y="2362200"/>
              <a:ext cx="6669741" cy="2362200"/>
            </a:xfrm>
            <a:prstGeom prst="rect">
              <a:avLst/>
            </a:prstGeom>
            <a:noFill/>
            <a:ln/>
          </p:spPr>
        </p:pic>
        <p:sp>
          <p:nvSpPr>
            <p:cNvPr id="7" name="TextBox 6"/>
            <p:cNvSpPr txBox="1"/>
            <p:nvPr/>
          </p:nvSpPr>
          <p:spPr>
            <a:xfrm>
              <a:off x="1456765" y="3505200"/>
              <a:ext cx="304442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Thank you</a:t>
              </a:r>
              <a:endParaRPr lang="en-US" sz="4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429000" y="4267200"/>
              <a:ext cx="381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Polycyclic aromatic hydrocarbons</a:t>
              </a:r>
              <a:endPara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304800"/>
            <a:ext cx="2139175" cy="584775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latin typeface="Bell MT" pitchFamily="18" charset="0"/>
              </a:rPr>
              <a:t>References</a:t>
            </a:r>
            <a:endParaRPr lang="en-US" sz="3200" b="1" i="1" dirty="0">
              <a:latin typeface="Bell MT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838200"/>
            <a:ext cx="86106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Solomon et al 2008., “Irreversible climate change due to carbon dioxide emissions”  vol. 106 no. 6 </a:t>
            </a:r>
            <a:r>
              <a:rPr lang="en-IN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doi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10.1073/pnas.0812721106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Bruno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Veyrand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V.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Sirot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S. Durand, C.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Pollono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P.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Marchand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G.D.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Pinel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A. 444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Tard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J.C Leblanc and B.L.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Bizec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(2013). Human dietary exposure to polycyclic 445 aromatic hydrocarbons: Results of the second French Total Diet Study. 446 Environment International, 54; 11-17.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Tornaletti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S, Pfeifer GP UV damage and repair mechanisms in mammalian cells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Bioessays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1996 Mar;18(3):221-8</a:t>
            </a:r>
            <a:r>
              <a:rPr lang="en-US" dirty="0" smtClean="0"/>
              <a:t>.</a:t>
            </a:r>
            <a:r>
              <a:rPr lang="en-US" u="sng" dirty="0" smtClean="0">
                <a:hlinkClick r:id="rId3"/>
              </a:rPr>
              <a:t> </a:t>
            </a:r>
            <a:endParaRPr lang="en-US" b="1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Y. Kang, K.C. Cheung and M.H. Wong (2010). Polycyclic aromatic hydrocarbons 455 (PAHs) in different indoor dusts and their potential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cytotoxicity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based on two 456 human cell lines. Environ. Inter. 36; 542-547.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 Boukamp, R T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Petrussevska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 D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Breitkreutz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 J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Hornung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 A Markham and N E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Fusenig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Normal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keratinization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in a spontaneously immortalized aneuploid human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keratinocyte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cell line. March 1, 1988 // JCB vol. 106 no. 3 761-771 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71"/>
          <p:cNvGrpSpPr/>
          <p:nvPr/>
        </p:nvGrpSpPr>
        <p:grpSpPr>
          <a:xfrm>
            <a:off x="-76199" y="0"/>
            <a:ext cx="9220199" cy="6890266"/>
            <a:chOff x="-76199" y="0"/>
            <a:chExt cx="9220199" cy="6890266"/>
          </a:xfrm>
        </p:grpSpPr>
        <p:grpSp>
          <p:nvGrpSpPr>
            <p:cNvPr id="4" name="Group 216"/>
            <p:cNvGrpSpPr/>
            <p:nvPr/>
          </p:nvGrpSpPr>
          <p:grpSpPr>
            <a:xfrm>
              <a:off x="-76199" y="0"/>
              <a:ext cx="9220199" cy="6890266"/>
              <a:chOff x="-76199" y="-307998"/>
              <a:chExt cx="9220199" cy="7393685"/>
            </a:xfrm>
          </p:grpSpPr>
          <p:grpSp>
            <p:nvGrpSpPr>
              <p:cNvPr id="5" name="Group 288"/>
              <p:cNvGrpSpPr/>
              <p:nvPr/>
            </p:nvGrpSpPr>
            <p:grpSpPr>
              <a:xfrm>
                <a:off x="-76199" y="-307998"/>
                <a:ext cx="9220199" cy="7165998"/>
                <a:chOff x="-76199" y="-307998"/>
                <a:chExt cx="9220199" cy="7165998"/>
              </a:xfrm>
            </p:grpSpPr>
            <p:sp>
              <p:nvSpPr>
                <p:cNvPr id="1030" name="AutoShape 6" descr="Image result for SUN"/>
                <p:cNvSpPr>
                  <a:spLocks noChangeAspect="1" noChangeArrowheads="1"/>
                </p:cNvSpPr>
                <p:nvPr/>
              </p:nvSpPr>
              <p:spPr bwMode="auto">
                <a:xfrm>
                  <a:off x="155575" y="-144463"/>
                  <a:ext cx="304800" cy="304801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32" name="AutoShape 8" descr="Image result for SUN"/>
                <p:cNvSpPr>
                  <a:spLocks noChangeAspect="1" noChangeArrowheads="1"/>
                </p:cNvSpPr>
                <p:nvPr/>
              </p:nvSpPr>
              <p:spPr bwMode="auto">
                <a:xfrm>
                  <a:off x="155575" y="-144463"/>
                  <a:ext cx="304800" cy="304801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6" name="Group 23"/>
                <p:cNvGrpSpPr/>
                <p:nvPr/>
              </p:nvGrpSpPr>
              <p:grpSpPr>
                <a:xfrm>
                  <a:off x="-76199" y="0"/>
                  <a:ext cx="1992796" cy="1491254"/>
                  <a:chOff x="-76199" y="0"/>
                  <a:chExt cx="1992796" cy="1491254"/>
                </a:xfrm>
              </p:grpSpPr>
              <p:grpSp>
                <p:nvGrpSpPr>
                  <p:cNvPr id="8" name="Group 7"/>
                  <p:cNvGrpSpPr/>
                  <p:nvPr/>
                </p:nvGrpSpPr>
                <p:grpSpPr>
                  <a:xfrm rot="616548">
                    <a:off x="207409" y="63009"/>
                    <a:ext cx="768096" cy="685800"/>
                    <a:chOff x="685800" y="2209800"/>
                    <a:chExt cx="768096" cy="685800"/>
                  </a:xfrm>
                </p:grpSpPr>
                <p:pic>
                  <p:nvPicPr>
                    <p:cNvPr id="1033" name="Picture 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 cstate="print"/>
                    <a:srcRect l="25183" t="47916" r="58419" b="26042"/>
                    <a:stretch>
                      <a:fillRect/>
                    </a:stretch>
                  </p:blipFill>
                  <p:spPr bwMode="auto">
                    <a:xfrm>
                      <a:off x="685800" y="2209800"/>
                      <a:ext cx="768096" cy="6858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sp>
                  <p:nvSpPr>
                    <p:cNvPr id="7" name="TextBox 6"/>
                    <p:cNvSpPr txBox="1"/>
                    <p:nvPr/>
                  </p:nvSpPr>
                  <p:spPr>
                    <a:xfrm rot="20983452">
                      <a:off x="814178" y="2362200"/>
                      <a:ext cx="48122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200-</a:t>
                      </a:r>
                    </a:p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700nm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9" name="Group 12"/>
                  <p:cNvGrpSpPr/>
                  <p:nvPr/>
                </p:nvGrpSpPr>
                <p:grpSpPr>
                  <a:xfrm>
                    <a:off x="685800" y="609600"/>
                    <a:ext cx="990600" cy="685800"/>
                    <a:chOff x="685800" y="609600"/>
                    <a:chExt cx="990600" cy="685800"/>
                  </a:xfrm>
                </p:grpSpPr>
                <p:sp>
                  <p:nvSpPr>
                    <p:cNvPr id="11" name="Lightning Bolt 10"/>
                    <p:cNvSpPr/>
                    <p:nvPr/>
                  </p:nvSpPr>
                  <p:spPr>
                    <a:xfrm>
                      <a:off x="685800" y="609600"/>
                      <a:ext cx="990600" cy="685800"/>
                    </a:xfrm>
                    <a:prstGeom prst="lightningBolt">
                      <a:avLst/>
                    </a:prstGeom>
                    <a:solidFill>
                      <a:srgbClr val="FF0000"/>
                    </a:solidFill>
                    <a:ln w="0">
                      <a:solidFill>
                        <a:srgbClr val="0000FF"/>
                      </a:solidFill>
                      <a:prstDash val="sys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2" name="TextBox 11"/>
                    <p:cNvSpPr txBox="1"/>
                    <p:nvPr/>
                  </p:nvSpPr>
                  <p:spPr>
                    <a:xfrm rot="2689470">
                      <a:off x="748136" y="752569"/>
                      <a:ext cx="729703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UV-B </a:t>
                      </a:r>
                      <a:endParaRPr lang="en-US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15" name="Rectangle 14"/>
                  <p:cNvSpPr/>
                  <p:nvPr/>
                </p:nvSpPr>
                <p:spPr>
                  <a:xfrm rot="2194094">
                    <a:off x="605132" y="973278"/>
                    <a:ext cx="790601" cy="24622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FF0066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290-320nm</a:t>
                    </a:r>
                    <a:endParaRPr lang="en-US" sz="1000" b="1" dirty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cxnSp>
                <p:nvCxnSpPr>
                  <p:cNvPr id="18" name="Straight Arrow Connector 17"/>
                  <p:cNvCxnSpPr/>
                  <p:nvPr/>
                </p:nvCxnSpPr>
                <p:spPr>
                  <a:xfrm rot="5400000">
                    <a:off x="876300" y="342900"/>
                    <a:ext cx="381000" cy="15240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Arrow Connector 19"/>
                  <p:cNvCxnSpPr/>
                  <p:nvPr/>
                </p:nvCxnSpPr>
                <p:spPr>
                  <a:xfrm flipV="1">
                    <a:off x="304800" y="762000"/>
                    <a:ext cx="381000" cy="15240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914400" y="0"/>
                    <a:ext cx="1002197" cy="26421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Natural source</a:t>
                    </a:r>
                    <a:endParaRPr lang="en-US" sz="10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-76199" y="896779"/>
                    <a:ext cx="838200" cy="5944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Artificial source </a:t>
                    </a:r>
                  </a:p>
                  <a:p>
                    <a:endParaRPr lang="en-US" sz="10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26" name="Straight Arrow Connector 25"/>
                <p:cNvCxnSpPr/>
                <p:nvPr/>
              </p:nvCxnSpPr>
              <p:spPr>
                <a:xfrm>
                  <a:off x="1752600" y="838200"/>
                  <a:ext cx="1447800" cy="1588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TextBox 27"/>
                <p:cNvSpPr txBox="1"/>
                <p:nvPr/>
              </p:nvSpPr>
              <p:spPr>
                <a:xfrm>
                  <a:off x="1600200" y="559746"/>
                  <a:ext cx="16002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+  Photosensit</a:t>
                  </a:r>
                  <a:r>
                    <a:rPr lang="en-US" sz="1200" b="1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izer/DBA</a:t>
                  </a:r>
                  <a:endParaRPr lang="en-US" sz="1200" b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 rot="2921800">
                  <a:off x="598789" y="624754"/>
                  <a:ext cx="184435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latin typeface="Times New Roman" pitchFamily="18" charset="0"/>
                      <a:cs typeface="Times New Roman" pitchFamily="18" charset="0"/>
                    </a:rPr>
                    <a:t>Mutagenic, damage</a:t>
                  </a:r>
                </a:p>
                <a:p>
                  <a:pPr algn="ctr"/>
                  <a:r>
                    <a:rPr lang="en-US" sz="1000" b="1" dirty="0" smtClean="0">
                      <a:latin typeface="Times New Roman" pitchFamily="18" charset="0"/>
                      <a:cs typeface="Times New Roman" pitchFamily="18" charset="0"/>
                    </a:rPr>
                    <a:t> eye and skin both</a:t>
                  </a:r>
                  <a:endParaRPr 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10" name="Group 41"/>
                <p:cNvGrpSpPr/>
                <p:nvPr/>
              </p:nvGrpSpPr>
              <p:grpSpPr>
                <a:xfrm>
                  <a:off x="3128292" y="590490"/>
                  <a:ext cx="2662908" cy="400110"/>
                  <a:chOff x="3200400" y="457200"/>
                  <a:chExt cx="2662908" cy="400110"/>
                </a:xfrm>
              </p:grpSpPr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3200400" y="457200"/>
                    <a:ext cx="2662908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000" b="1" dirty="0" smtClean="0">
                        <a:latin typeface="Times New Roman" pitchFamily="18" charset="0"/>
                        <a:cs typeface="Times New Roman" pitchFamily="18" charset="0"/>
                      </a:rPr>
                      <a:t>    </a:t>
                    </a:r>
                    <a:r>
                      <a:rPr lang="en-US" sz="10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sunburn, erytherma and induced apoptosis</a:t>
                    </a:r>
                  </a:p>
                  <a:p>
                    <a:pPr algn="ctr"/>
                    <a:r>
                      <a:rPr lang="en-US" sz="10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in cells at moderate doses</a:t>
                    </a:r>
                    <a:endParaRPr lang="en-US" sz="10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cxnSp>
                <p:nvCxnSpPr>
                  <p:cNvPr id="37" name="Straight Arrow Connector 36"/>
                  <p:cNvCxnSpPr/>
                  <p:nvPr/>
                </p:nvCxnSpPr>
                <p:spPr>
                  <a:xfrm rot="16200000" flipV="1">
                    <a:off x="3241331" y="632263"/>
                    <a:ext cx="199313" cy="1588"/>
                  </a:xfrm>
                  <a:prstGeom prst="straightConnector1">
                    <a:avLst/>
                  </a:prstGeom>
                  <a:ln w="19050">
                    <a:solidFill>
                      <a:srgbClr val="0000FF"/>
                    </a:solidFill>
                    <a:prstDash val="soli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3" name="TextBox 42"/>
                <p:cNvSpPr txBox="1"/>
                <p:nvPr/>
              </p:nvSpPr>
              <p:spPr>
                <a:xfrm>
                  <a:off x="1845427" y="836745"/>
                  <a:ext cx="120257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Sunburn radiation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pic>
              <p:nvPicPr>
                <p:cNvPr id="1038" name="Picture 14" descr="Image result for 1234 dibenzanthracene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lum bright="-22000" contrast="4000"/>
                </a:blip>
                <a:srcRect/>
                <a:stretch>
                  <a:fillRect/>
                </a:stretch>
              </p:blipFill>
              <p:spPr bwMode="auto">
                <a:xfrm rot="7798120">
                  <a:off x="1648409" y="1179590"/>
                  <a:ext cx="488919" cy="406119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51" name="Straight Arrow Connector 50"/>
                <p:cNvCxnSpPr/>
                <p:nvPr/>
              </p:nvCxnSpPr>
              <p:spPr>
                <a:xfrm rot="10800000">
                  <a:off x="609602" y="1600200"/>
                  <a:ext cx="914398" cy="2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TextBox 54"/>
                <p:cNvSpPr txBox="1"/>
                <p:nvPr/>
              </p:nvSpPr>
              <p:spPr>
                <a:xfrm>
                  <a:off x="581973" y="1327349"/>
                  <a:ext cx="101822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Photodegraded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pic>
              <p:nvPicPr>
                <p:cNvPr id="1040" name="Picture 16" descr="Image result for 9,10 dimethyl anthracene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-6476" y="1295400"/>
                  <a:ext cx="616076" cy="533400"/>
                </a:xfrm>
                <a:prstGeom prst="rect">
                  <a:avLst/>
                </a:prstGeom>
                <a:noFill/>
              </p:spPr>
            </p:pic>
            <p:sp>
              <p:nvSpPr>
                <p:cNvPr id="58" name="TextBox 57"/>
                <p:cNvSpPr txBox="1"/>
                <p:nvPr/>
              </p:nvSpPr>
              <p:spPr>
                <a:xfrm>
                  <a:off x="-63522" y="1828800"/>
                  <a:ext cx="12827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9,10 Dimethylanthracene</a:t>
                  </a:r>
                </a:p>
                <a:p>
                  <a:pPr algn="ctr"/>
                  <a:r>
                    <a:rPr lang="en-US" sz="8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Mol. Wt-206</a:t>
                  </a:r>
                  <a:endParaRPr lang="en-US" sz="8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1948364" y="57090"/>
                  <a:ext cx="1556836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1,2;3,4 dibenzanthracene</a:t>
                  </a:r>
                </a:p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Mol. Wt.-278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65" name="Straight Arrow Connector 64"/>
                <p:cNvCxnSpPr/>
                <p:nvPr/>
              </p:nvCxnSpPr>
              <p:spPr>
                <a:xfrm>
                  <a:off x="2133600" y="1295400"/>
                  <a:ext cx="685800" cy="15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Arrow Connector 66"/>
                <p:cNvCxnSpPr/>
                <p:nvPr/>
              </p:nvCxnSpPr>
              <p:spPr>
                <a:xfrm rot="16200000" flipH="1">
                  <a:off x="2743200" y="533400"/>
                  <a:ext cx="153194" cy="794"/>
                </a:xfrm>
                <a:prstGeom prst="straightConnector1">
                  <a:avLst/>
                </a:prstGeom>
                <a:ln w="19050">
                  <a:solidFill>
                    <a:srgbClr val="FF0066"/>
                  </a:solidFill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3" name="TextBox 72"/>
                <p:cNvSpPr txBox="1"/>
                <p:nvPr/>
              </p:nvSpPr>
              <p:spPr>
                <a:xfrm rot="2192484">
                  <a:off x="1476323" y="1471154"/>
                  <a:ext cx="45557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CC00FF"/>
                      </a:solidFill>
                      <a:latin typeface="Times New Roman" pitchFamily="18" charset="0"/>
                      <a:cs typeface="Times New Roman" pitchFamily="18" charset="0"/>
                    </a:rPr>
                    <a:t>DBA</a:t>
                  </a:r>
                  <a:endParaRPr lang="en-US" sz="1000" b="1" dirty="0">
                    <a:solidFill>
                      <a:srgbClr val="CC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2743200" y="990600"/>
                  <a:ext cx="1181735" cy="5878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latin typeface="Times New Roman" pitchFamily="18" charset="0"/>
                      <a:cs typeface="Times New Roman" pitchFamily="18" charset="0"/>
                    </a:rPr>
                    <a:t>  </a:t>
                  </a:r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Type-1 </a:t>
                  </a:r>
                </a:p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Photosensitization</a:t>
                  </a:r>
                </a:p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O</a:t>
                  </a:r>
                  <a:r>
                    <a:rPr lang="en-US" sz="1000" b="1" baseline="-400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  <a:r>
                    <a:rPr lang="en-US" b="1" baseline="300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.- </a:t>
                  </a:r>
                  <a:r>
                    <a:rPr lang="en-US" sz="96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 ,</a:t>
                  </a:r>
                  <a:r>
                    <a:rPr lang="en-US" sz="1830" b="1" baseline="300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.</a:t>
                  </a:r>
                  <a:r>
                    <a:rPr lang="en-US" sz="96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OH</a:t>
                  </a:r>
                  <a:endParaRPr lang="en-US" b="1" baseline="30000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3505200" y="1524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3657600" y="1524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>
                  <a:off x="3429000" y="3048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3581400" y="3048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>
                  <a:off x="1981200" y="13716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1041" name="Picture 17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 rot="21143967">
                  <a:off x="1584040" y="1444087"/>
                  <a:ext cx="5536100" cy="50416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cxnSp>
              <p:nvCxnSpPr>
                <p:cNvPr id="89" name="Straight Arrow Connector 88"/>
                <p:cNvCxnSpPr/>
                <p:nvPr/>
              </p:nvCxnSpPr>
              <p:spPr>
                <a:xfrm>
                  <a:off x="2057400" y="1524000"/>
                  <a:ext cx="609600" cy="45720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" name="Group 102"/>
                <p:cNvGrpSpPr/>
                <p:nvPr/>
              </p:nvGrpSpPr>
              <p:grpSpPr>
                <a:xfrm rot="18895116">
                  <a:off x="2877583" y="2118969"/>
                  <a:ext cx="304800" cy="304800"/>
                  <a:chOff x="3200400" y="2209800"/>
                  <a:chExt cx="304800" cy="304800"/>
                </a:xfrm>
              </p:grpSpPr>
              <p:sp>
                <p:nvSpPr>
                  <p:cNvPr id="98" name="Oval 97"/>
                  <p:cNvSpPr/>
                  <p:nvPr/>
                </p:nvSpPr>
                <p:spPr>
                  <a:xfrm>
                    <a:off x="3276600" y="2209800"/>
                    <a:ext cx="76200" cy="15240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9" name="Oval 98"/>
                  <p:cNvSpPr/>
                  <p:nvPr/>
                </p:nvSpPr>
                <p:spPr>
                  <a:xfrm>
                    <a:off x="3429000" y="2209800"/>
                    <a:ext cx="76200" cy="15240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0" name="Oval 99"/>
                  <p:cNvSpPr/>
                  <p:nvPr/>
                </p:nvSpPr>
                <p:spPr>
                  <a:xfrm>
                    <a:off x="3200400" y="2362200"/>
                    <a:ext cx="76200" cy="15240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1" name="Oval 100"/>
                  <p:cNvSpPr/>
                  <p:nvPr/>
                </p:nvSpPr>
                <p:spPr>
                  <a:xfrm>
                    <a:off x="3352800" y="2362200"/>
                    <a:ext cx="76200" cy="15240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4" name="TextBox 103"/>
                <p:cNvSpPr txBox="1"/>
                <p:nvPr/>
              </p:nvSpPr>
              <p:spPr>
                <a:xfrm>
                  <a:off x="3505200" y="2209800"/>
                  <a:ext cx="64953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O</a:t>
                  </a:r>
                  <a:r>
                    <a:rPr lang="en-US" sz="1000" b="1" baseline="-400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  <a:r>
                    <a:rPr lang="en-US" sz="1000" b="1" baseline="300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.- </a:t>
                  </a:r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,</a:t>
                  </a:r>
                  <a:r>
                    <a:rPr lang="en-US" sz="1000" b="1" baseline="300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.</a:t>
                  </a:r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OH</a:t>
                  </a:r>
                  <a:endParaRPr lang="en-US" sz="1000" dirty="0"/>
                </a:p>
              </p:txBody>
            </p:sp>
            <p:grpSp>
              <p:nvGrpSpPr>
                <p:cNvPr id="14" name="Group 106"/>
                <p:cNvGrpSpPr/>
                <p:nvPr/>
              </p:nvGrpSpPr>
              <p:grpSpPr>
                <a:xfrm>
                  <a:off x="8077197" y="264372"/>
                  <a:ext cx="914404" cy="322421"/>
                  <a:chOff x="4160455" y="2214944"/>
                  <a:chExt cx="547891" cy="246221"/>
                </a:xfrm>
              </p:grpSpPr>
              <p:sp>
                <p:nvSpPr>
                  <p:cNvPr id="105" name="TextBox 104"/>
                  <p:cNvSpPr txBox="1"/>
                  <p:nvPr/>
                </p:nvSpPr>
                <p:spPr>
                  <a:xfrm>
                    <a:off x="4267200" y="2214944"/>
                    <a:ext cx="441146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AhR</a:t>
                    </a:r>
                    <a:endParaRPr lang="en-US" sz="1000" b="1" dirty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6" name="Rectangle 105"/>
                  <p:cNvSpPr/>
                  <p:nvPr/>
                </p:nvSpPr>
                <p:spPr>
                  <a:xfrm>
                    <a:off x="4160455" y="2214946"/>
                    <a:ext cx="106742" cy="187327"/>
                  </a:xfrm>
                  <a:prstGeom prst="rect">
                    <a:avLst/>
                  </a:prstGeom>
                  <a:solidFill>
                    <a:srgbClr val="C0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6" name="Group 89"/>
                <p:cNvGrpSpPr/>
                <p:nvPr/>
              </p:nvGrpSpPr>
              <p:grpSpPr>
                <a:xfrm>
                  <a:off x="3053712" y="2895600"/>
                  <a:ext cx="276498" cy="228600"/>
                  <a:chOff x="3609702" y="2667000"/>
                  <a:chExt cx="276498" cy="228600"/>
                </a:xfrm>
              </p:grpSpPr>
              <p:sp>
                <p:nvSpPr>
                  <p:cNvPr id="108" name="Rectangle 107"/>
                  <p:cNvSpPr/>
                  <p:nvPr/>
                </p:nvSpPr>
                <p:spPr>
                  <a:xfrm>
                    <a:off x="3733800" y="2667000"/>
                    <a:ext cx="152400" cy="228600"/>
                  </a:xfrm>
                  <a:prstGeom prst="rect">
                    <a:avLst/>
                  </a:prstGeom>
                  <a:solidFill>
                    <a:srgbClr val="C0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9" name="Oval 108"/>
                  <p:cNvSpPr/>
                  <p:nvPr/>
                </p:nvSpPr>
                <p:spPr>
                  <a:xfrm rot="1962309">
                    <a:off x="3609702" y="2713205"/>
                    <a:ext cx="146463" cy="68804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cxnSp>
              <p:nvCxnSpPr>
                <p:cNvPr id="116" name="Straight Arrow Connector 115"/>
                <p:cNvCxnSpPr/>
                <p:nvPr/>
              </p:nvCxnSpPr>
              <p:spPr>
                <a:xfrm rot="16200000" flipH="1">
                  <a:off x="2933700" y="2628898"/>
                  <a:ext cx="457201" cy="76199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0" name="Curved Down Arrow 119"/>
                <p:cNvSpPr/>
                <p:nvPr/>
              </p:nvSpPr>
              <p:spPr>
                <a:xfrm rot="4550657">
                  <a:off x="3563280" y="1439985"/>
                  <a:ext cx="1349697" cy="542655"/>
                </a:xfrm>
                <a:prstGeom prst="curvedDownArrow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3" name="Curved Right Arrow 122"/>
                <p:cNvSpPr/>
                <p:nvPr/>
              </p:nvSpPr>
              <p:spPr>
                <a:xfrm rot="16508132">
                  <a:off x="4626072" y="1934629"/>
                  <a:ext cx="563932" cy="1688812"/>
                </a:xfrm>
                <a:prstGeom prst="curvedRightArrow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4" name="TextBox 123"/>
                <p:cNvSpPr txBox="1"/>
                <p:nvPr/>
              </p:nvSpPr>
              <p:spPr>
                <a:xfrm>
                  <a:off x="4514441" y="2647890"/>
                  <a:ext cx="83141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latin typeface="Times New Roman" pitchFamily="18" charset="0"/>
                      <a:cs typeface="Times New Roman" pitchFamily="18" charset="0"/>
                    </a:rPr>
                    <a:t>Membrane </a:t>
                  </a:r>
                </a:p>
                <a:p>
                  <a:pPr algn="ctr"/>
                  <a:r>
                    <a:rPr lang="en-US" sz="1000" b="1" dirty="0" smtClean="0">
                      <a:latin typeface="Times New Roman" pitchFamily="18" charset="0"/>
                      <a:cs typeface="Times New Roman" pitchFamily="18" charset="0"/>
                    </a:rPr>
                    <a:t>Damage</a:t>
                  </a:r>
                  <a:endParaRPr 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26" name="Straight Arrow Connector 125"/>
                <p:cNvCxnSpPr/>
                <p:nvPr/>
              </p:nvCxnSpPr>
              <p:spPr>
                <a:xfrm rot="5400000">
                  <a:off x="5828506" y="2020094"/>
                  <a:ext cx="763588" cy="7620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9" name="TextBox 128"/>
                <p:cNvSpPr txBox="1"/>
                <p:nvPr/>
              </p:nvSpPr>
              <p:spPr>
                <a:xfrm>
                  <a:off x="5715000" y="1447800"/>
                  <a:ext cx="1127232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PS Translocation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pic>
              <p:nvPicPr>
                <p:cNvPr id="1042" name="Picture 18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 rot="4876708">
                  <a:off x="4287219" y="3763215"/>
                  <a:ext cx="1458729" cy="13435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045" name="AutoShape 21" descr="Image result for DNA"/>
                <p:cNvSpPr>
                  <a:spLocks noChangeAspect="1" noChangeArrowheads="1"/>
                </p:cNvSpPr>
                <p:nvPr/>
              </p:nvSpPr>
              <p:spPr bwMode="auto">
                <a:xfrm>
                  <a:off x="155575" y="-144463"/>
                  <a:ext cx="304800" cy="304801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50" name="AutoShape 2" descr="Image result for DNA"/>
                <p:cNvSpPr>
                  <a:spLocks noChangeAspect="1" noChangeArrowheads="1"/>
                </p:cNvSpPr>
                <p:nvPr/>
              </p:nvSpPr>
              <p:spPr bwMode="auto">
                <a:xfrm>
                  <a:off x="155575" y="-144463"/>
                  <a:ext cx="304800" cy="304801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cxnSp>
              <p:nvCxnSpPr>
                <p:cNvPr id="62" name="Straight Arrow Connector 61"/>
                <p:cNvCxnSpPr/>
                <p:nvPr/>
              </p:nvCxnSpPr>
              <p:spPr>
                <a:xfrm rot="16200000" flipH="1">
                  <a:off x="3771900" y="2628900"/>
                  <a:ext cx="762000" cy="381000"/>
                </a:xfrm>
                <a:prstGeom prst="straightConnector1">
                  <a:avLst/>
                </a:prstGeom>
                <a:ln w="3175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" name="AutoShape 2" descr="Image result for dna double helix"/>
                <p:cNvSpPr>
                  <a:spLocks noChangeAspect="1" noChangeArrowheads="1"/>
                </p:cNvSpPr>
                <p:nvPr/>
              </p:nvSpPr>
              <p:spPr bwMode="auto">
                <a:xfrm>
                  <a:off x="155575" y="-144463"/>
                  <a:ext cx="304800" cy="304801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 l="29283" t="34375" r="63104" b="12500"/>
                <a:stretch>
                  <a:fillRect/>
                </a:stretch>
              </p:blipFill>
              <p:spPr bwMode="auto">
                <a:xfrm rot="5400000">
                  <a:off x="4686300" y="2781300"/>
                  <a:ext cx="152400" cy="990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cxnSp>
              <p:nvCxnSpPr>
                <p:cNvPr id="72" name="Straight Arrow Connector 71"/>
                <p:cNvCxnSpPr>
                  <a:endCxn id="2051" idx="3"/>
                </p:cNvCxnSpPr>
                <p:nvPr/>
              </p:nvCxnSpPr>
              <p:spPr>
                <a:xfrm rot="16200000" flipV="1">
                  <a:off x="4476750" y="3638550"/>
                  <a:ext cx="762000" cy="190500"/>
                </a:xfrm>
                <a:prstGeom prst="straightConnector1">
                  <a:avLst/>
                </a:prstGeom>
                <a:ln w="25400">
                  <a:solidFill>
                    <a:schemeClr val="accent3">
                      <a:lumMod val="75000"/>
                    </a:schemeClr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" name="TextBox 87"/>
                <p:cNvSpPr txBox="1"/>
                <p:nvPr/>
              </p:nvSpPr>
              <p:spPr>
                <a:xfrm rot="4019530">
                  <a:off x="3726400" y="2676256"/>
                  <a:ext cx="626695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Target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9" name="TextBox 118"/>
                <p:cNvSpPr txBox="1"/>
                <p:nvPr/>
              </p:nvSpPr>
              <p:spPr>
                <a:xfrm>
                  <a:off x="4495800" y="2114490"/>
                  <a:ext cx="7620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  pH-7</a:t>
                  </a:r>
                </a:p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 Cytosol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17" name="Group 117"/>
                <p:cNvGrpSpPr/>
                <p:nvPr/>
              </p:nvGrpSpPr>
              <p:grpSpPr>
                <a:xfrm>
                  <a:off x="5334000" y="3029503"/>
                  <a:ext cx="838200" cy="914400"/>
                  <a:chOff x="762001" y="3139180"/>
                  <a:chExt cx="1066800" cy="1143000"/>
                </a:xfrm>
              </p:grpSpPr>
              <p:sp>
                <p:nvSpPr>
                  <p:cNvPr id="94" name="Oval 93"/>
                  <p:cNvSpPr/>
                  <p:nvPr/>
                </p:nvSpPr>
                <p:spPr>
                  <a:xfrm>
                    <a:off x="762001" y="3139180"/>
                    <a:ext cx="1066800" cy="1143000"/>
                  </a:xfrm>
                  <a:prstGeom prst="ellipse">
                    <a:avLst/>
                  </a:prstGeom>
                  <a:noFill/>
                  <a:ln>
                    <a:gradFill>
                      <a:gsLst>
                        <a:gs pos="0">
                          <a:srgbClr val="FF0000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5" name="Oval 94"/>
                  <p:cNvSpPr/>
                  <p:nvPr/>
                </p:nvSpPr>
                <p:spPr>
                  <a:xfrm>
                    <a:off x="838200" y="3189370"/>
                    <a:ext cx="914400" cy="990600"/>
                  </a:xfrm>
                  <a:prstGeom prst="ellipse">
                    <a:avLst/>
                  </a:prstGeom>
                  <a:blipFill dpi="0" rotWithShape="1">
                    <a:blip r:embed="rId9" cstate="print"/>
                    <a:srcRect/>
                    <a:stretch>
                      <a:fillRect/>
                    </a:stretch>
                  </a:blipFill>
                  <a:ln>
                    <a:gradFill>
                      <a:gsLst>
                        <a:gs pos="0">
                          <a:srgbClr val="CC00FF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87" name="Straight Arrow Connector 86"/>
                <p:cNvCxnSpPr/>
                <p:nvPr/>
              </p:nvCxnSpPr>
              <p:spPr>
                <a:xfrm rot="5400000">
                  <a:off x="3315494" y="2857500"/>
                  <a:ext cx="837406" cy="794"/>
                </a:xfrm>
                <a:prstGeom prst="straightConnector1">
                  <a:avLst/>
                </a:prstGeom>
                <a:ln w="3175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8" name="TextBox 127"/>
                <p:cNvSpPr txBox="1"/>
                <p:nvPr/>
              </p:nvSpPr>
              <p:spPr>
                <a:xfrm>
                  <a:off x="3124200" y="3228201"/>
                  <a:ext cx="123027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Oxidative stress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37" name="Straight Arrow Connector 136"/>
                <p:cNvCxnSpPr/>
                <p:nvPr/>
              </p:nvCxnSpPr>
              <p:spPr>
                <a:xfrm>
                  <a:off x="4279256" y="3421603"/>
                  <a:ext cx="1283344" cy="138500"/>
                </a:xfrm>
                <a:prstGeom prst="straightConnector1">
                  <a:avLst/>
                </a:prstGeom>
                <a:ln w="3175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Arrow Connector 137"/>
                <p:cNvCxnSpPr/>
                <p:nvPr/>
              </p:nvCxnSpPr>
              <p:spPr>
                <a:xfrm>
                  <a:off x="4038600" y="3505200"/>
                  <a:ext cx="609600" cy="381000"/>
                </a:xfrm>
                <a:prstGeom prst="straightConnector1">
                  <a:avLst/>
                </a:prstGeom>
                <a:ln w="31750">
                  <a:solidFill>
                    <a:srgbClr val="0000CC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Arrow Connector 138"/>
                <p:cNvCxnSpPr>
                  <a:stCxn id="128" idx="2"/>
                </p:cNvCxnSpPr>
                <p:nvPr/>
              </p:nvCxnSpPr>
              <p:spPr>
                <a:xfrm rot="16200000" flipH="1">
                  <a:off x="3850868" y="3393669"/>
                  <a:ext cx="685802" cy="908864"/>
                </a:xfrm>
                <a:prstGeom prst="straightConnector1">
                  <a:avLst/>
                </a:prstGeom>
                <a:ln w="31750">
                  <a:solidFill>
                    <a:schemeClr val="accent3">
                      <a:lumMod val="75000"/>
                    </a:schemeClr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0" name="Curved Left Arrow 149"/>
                <p:cNvSpPr/>
                <p:nvPr/>
              </p:nvSpPr>
              <p:spPr>
                <a:xfrm rot="5092855">
                  <a:off x="4325752" y="4725444"/>
                  <a:ext cx="349305" cy="1049025"/>
                </a:xfrm>
                <a:prstGeom prst="curvedLeftArrow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1" name="TextBox 150"/>
                <p:cNvSpPr txBox="1"/>
                <p:nvPr/>
              </p:nvSpPr>
              <p:spPr>
                <a:xfrm>
                  <a:off x="4114800" y="5105400"/>
                  <a:ext cx="681597" cy="2972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Release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2" name="TextBox 151"/>
                <p:cNvSpPr txBox="1"/>
                <p:nvPr/>
              </p:nvSpPr>
              <p:spPr>
                <a:xfrm>
                  <a:off x="3887082" y="4876800"/>
                  <a:ext cx="532518" cy="3302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Ca</a:t>
                  </a:r>
                  <a:r>
                    <a:rPr lang="en-US" sz="1400" b="1" baseline="300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+2</a:t>
                  </a:r>
                  <a:endParaRPr lang="en-US" sz="1400" b="1" baseline="30000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53" name="Straight Arrow Connector 152"/>
                <p:cNvCxnSpPr/>
                <p:nvPr/>
              </p:nvCxnSpPr>
              <p:spPr>
                <a:xfrm rot="5400000">
                  <a:off x="3162300" y="3513669"/>
                  <a:ext cx="304800" cy="228600"/>
                </a:xfrm>
                <a:prstGeom prst="straightConnector1">
                  <a:avLst/>
                </a:prstGeom>
                <a:ln w="31750">
                  <a:solidFill>
                    <a:srgbClr val="FF000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6" name="TextBox 155"/>
                <p:cNvSpPr txBox="1"/>
                <p:nvPr/>
              </p:nvSpPr>
              <p:spPr>
                <a:xfrm rot="3351312">
                  <a:off x="3469009" y="4144915"/>
                  <a:ext cx="87876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Due to Ca</a:t>
                  </a:r>
                  <a:r>
                    <a:rPr lang="en-US" sz="1000" b="1" baseline="30000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+2 </a:t>
                  </a:r>
                  <a:r>
                    <a:rPr lang="en-US" sz="10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</a:p>
                <a:p>
                  <a:pPr algn="ctr"/>
                  <a:r>
                    <a:rPr lang="en-US" sz="10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overload</a:t>
                  </a:r>
                  <a:endParaRPr lang="en-US" sz="1000" b="1" baseline="30000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pic>
              <p:nvPicPr>
                <p:cNvPr id="1028" name="Picture 4"/>
                <p:cNvPicPr>
                  <a:picLocks noChangeAspect="1" noChangeArrowheads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 bwMode="auto">
                <a:xfrm>
                  <a:off x="2362200" y="3733800"/>
                  <a:ext cx="1104900" cy="4286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57" name="Curved Up Arrow 156"/>
                <p:cNvSpPr/>
                <p:nvPr/>
              </p:nvSpPr>
              <p:spPr>
                <a:xfrm rot="14192343">
                  <a:off x="3224500" y="4062621"/>
                  <a:ext cx="1353247" cy="420142"/>
                </a:xfrm>
                <a:prstGeom prst="curvedUpArrow">
                  <a:avLst/>
                </a:prstGeom>
                <a:solidFill>
                  <a:srgbClr val="0000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0" name="Rectangle 169"/>
                <p:cNvSpPr/>
                <p:nvPr/>
              </p:nvSpPr>
              <p:spPr>
                <a:xfrm>
                  <a:off x="3556083" y="2009001"/>
                  <a:ext cx="634917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Type-1</a:t>
                  </a:r>
                  <a:endParaRPr lang="en-US" sz="1200" dirty="0">
                    <a:solidFill>
                      <a:srgbClr val="FF0066"/>
                    </a:solidFill>
                  </a:endParaRPr>
                </a:p>
              </p:txBody>
            </p:sp>
            <p:sp>
              <p:nvSpPr>
                <p:cNvPr id="171" name="TextBox 170"/>
                <p:cNvSpPr txBox="1"/>
                <p:nvPr/>
              </p:nvSpPr>
              <p:spPr>
                <a:xfrm rot="3381654">
                  <a:off x="3843050" y="4002389"/>
                  <a:ext cx="68353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stress</a:t>
                  </a:r>
                  <a:endParaRPr lang="en-US" sz="12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76" name="Straight Arrow Connector 175"/>
                <p:cNvCxnSpPr/>
                <p:nvPr/>
              </p:nvCxnSpPr>
              <p:spPr>
                <a:xfrm rot="16200000" flipH="1">
                  <a:off x="2450431" y="3721768"/>
                  <a:ext cx="204540" cy="76199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TextBox 176"/>
                <p:cNvSpPr txBox="1"/>
                <p:nvPr/>
              </p:nvSpPr>
              <p:spPr>
                <a:xfrm>
                  <a:off x="1981200" y="3289765"/>
                  <a:ext cx="127631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Mitochondrial Ca</a:t>
                  </a:r>
                  <a:r>
                    <a:rPr lang="en-US" sz="1000" b="1" baseline="300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+2 </a:t>
                  </a:r>
                </a:p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 overloaded</a:t>
                  </a:r>
                  <a:endParaRPr lang="en-US" sz="1000" b="1" baseline="30000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81" name="Straight Arrow Connector 180"/>
                <p:cNvCxnSpPr/>
                <p:nvPr/>
              </p:nvCxnSpPr>
              <p:spPr>
                <a:xfrm rot="5400000">
                  <a:off x="2676524" y="4257676"/>
                  <a:ext cx="228602" cy="9525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prstDash val="sysDot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Arrow Connector 182"/>
                <p:cNvCxnSpPr/>
                <p:nvPr/>
              </p:nvCxnSpPr>
              <p:spPr>
                <a:xfrm rot="16200000" flipH="1">
                  <a:off x="3076578" y="4238624"/>
                  <a:ext cx="228597" cy="133349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prstDash val="sysDot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6" name="TextBox 185"/>
                <p:cNvSpPr txBox="1"/>
                <p:nvPr/>
              </p:nvSpPr>
              <p:spPr>
                <a:xfrm>
                  <a:off x="3048000" y="4343400"/>
                  <a:ext cx="51809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Bax </a:t>
                  </a:r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87" name="TextBox 186"/>
                <p:cNvSpPr txBox="1"/>
                <p:nvPr/>
              </p:nvSpPr>
              <p:spPr>
                <a:xfrm>
                  <a:off x="2545939" y="4343400"/>
                  <a:ext cx="58541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Bcl-2 </a:t>
                  </a:r>
                  <a:r>
                    <a:rPr lang="en-US" sz="12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-</a:t>
                  </a:r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endParaRPr lang="en-US" sz="1000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90" name="Straight Arrow Connector 189"/>
                <p:cNvCxnSpPr/>
                <p:nvPr/>
              </p:nvCxnSpPr>
              <p:spPr>
                <a:xfrm>
                  <a:off x="3429000" y="4572000"/>
                  <a:ext cx="1066800" cy="304800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Arrow Connector 194"/>
                <p:cNvCxnSpPr/>
                <p:nvPr/>
              </p:nvCxnSpPr>
              <p:spPr>
                <a:xfrm flipV="1">
                  <a:off x="3200400" y="2209800"/>
                  <a:ext cx="381000" cy="7620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Straight Arrow Connector 198"/>
                <p:cNvCxnSpPr/>
                <p:nvPr/>
              </p:nvCxnSpPr>
              <p:spPr>
                <a:xfrm rot="5400000">
                  <a:off x="2818606" y="4418806"/>
                  <a:ext cx="457200" cy="1588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5" name="TextBox 204"/>
                <p:cNvSpPr txBox="1"/>
                <p:nvPr/>
              </p:nvSpPr>
              <p:spPr>
                <a:xfrm>
                  <a:off x="2831503" y="4572000"/>
                  <a:ext cx="62388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latin typeface="Times New Roman" pitchFamily="18" charset="0"/>
                      <a:cs typeface="Times New Roman" pitchFamily="18" charset="0"/>
                    </a:rPr>
                    <a:t>Cyt-C</a:t>
                  </a:r>
                  <a:r>
                    <a:rPr lang="en-US" sz="1400" b="1" dirty="0" smtClean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US" sz="14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06" name="TextBox 205"/>
                <p:cNvSpPr txBox="1"/>
                <p:nvPr/>
              </p:nvSpPr>
              <p:spPr>
                <a:xfrm>
                  <a:off x="304800" y="4719935"/>
                  <a:ext cx="1524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Release of </a:t>
                  </a:r>
                  <a:r>
                    <a:rPr lang="en-US" sz="1200" b="1" dirty="0" err="1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caspases</a:t>
                  </a:r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</a:p>
                <a:p>
                  <a:pPr algn="ctr"/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cascades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207" name="Straight Arrow Connector 206"/>
                <p:cNvCxnSpPr/>
                <p:nvPr/>
              </p:nvCxnSpPr>
              <p:spPr>
                <a:xfrm rot="5400000">
                  <a:off x="3009105" y="4914105"/>
                  <a:ext cx="228602" cy="1589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prstDash val="sysDot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Straight Arrow Connector 217"/>
                <p:cNvCxnSpPr/>
                <p:nvPr/>
              </p:nvCxnSpPr>
              <p:spPr>
                <a:xfrm>
                  <a:off x="1752598" y="4896566"/>
                  <a:ext cx="1295402" cy="28547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3" name="TextBox 222"/>
                <p:cNvSpPr txBox="1"/>
                <p:nvPr/>
              </p:nvSpPr>
              <p:spPr>
                <a:xfrm>
                  <a:off x="2743200" y="4904601"/>
                  <a:ext cx="976549" cy="2972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Caspase-9 +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36" name="Curved Left Arrow 235"/>
                <p:cNvSpPr/>
                <p:nvPr/>
              </p:nvSpPr>
              <p:spPr>
                <a:xfrm rot="4198605">
                  <a:off x="4359868" y="4824528"/>
                  <a:ext cx="279109" cy="1244863"/>
                </a:xfrm>
                <a:prstGeom prst="curvedLeftArrow">
                  <a:avLst/>
                </a:prstGeom>
                <a:solidFill>
                  <a:srgbClr val="0000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7" name="TextBox 236"/>
                <p:cNvSpPr txBox="1"/>
                <p:nvPr/>
              </p:nvSpPr>
              <p:spPr>
                <a:xfrm rot="183357">
                  <a:off x="3276600" y="5258742"/>
                  <a:ext cx="101502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Caspase-12+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38" name="Left Brace 237"/>
                <p:cNvSpPr/>
                <p:nvPr/>
              </p:nvSpPr>
              <p:spPr>
                <a:xfrm rot="17698247">
                  <a:off x="2377682" y="5382275"/>
                  <a:ext cx="1388570" cy="1134894"/>
                </a:xfrm>
                <a:prstGeom prst="leftBrace">
                  <a:avLst/>
                </a:prstGeom>
                <a:ln w="25400">
                  <a:solidFill>
                    <a:srgbClr val="FF33CC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9" name="TextBox 238"/>
                <p:cNvSpPr txBox="1"/>
                <p:nvPr/>
              </p:nvSpPr>
              <p:spPr>
                <a:xfrm>
                  <a:off x="2338523" y="6477000"/>
                  <a:ext cx="93807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Caspase-3+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42" name="TextBox 241"/>
                <p:cNvSpPr txBox="1"/>
                <p:nvPr/>
              </p:nvSpPr>
              <p:spPr>
                <a:xfrm>
                  <a:off x="5486400" y="4267199"/>
                  <a:ext cx="990600" cy="2642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latin typeface="Times New Roman" pitchFamily="18" charset="0"/>
                      <a:cs typeface="Times New Roman" pitchFamily="18" charset="0"/>
                    </a:rPr>
                    <a:t>Calpain-7+</a:t>
                  </a:r>
                  <a:endParaRPr 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244" name="Straight Arrow Connector 243"/>
                <p:cNvCxnSpPr/>
                <p:nvPr/>
              </p:nvCxnSpPr>
              <p:spPr>
                <a:xfrm>
                  <a:off x="6172200" y="3352800"/>
                  <a:ext cx="1219200" cy="1588"/>
                </a:xfrm>
                <a:prstGeom prst="straightConnector1">
                  <a:avLst/>
                </a:prstGeom>
                <a:ln w="28575">
                  <a:solidFill>
                    <a:srgbClr val="00B05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9" name="TextBox 248"/>
                <p:cNvSpPr txBox="1"/>
                <p:nvPr/>
              </p:nvSpPr>
              <p:spPr>
                <a:xfrm>
                  <a:off x="7315200" y="3200400"/>
                  <a:ext cx="107914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Cathepsin B+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19" name="Group 135"/>
                <p:cNvGrpSpPr/>
                <p:nvPr/>
              </p:nvGrpSpPr>
              <p:grpSpPr>
                <a:xfrm rot="327803">
                  <a:off x="4242135" y="4414618"/>
                  <a:ext cx="1668503" cy="772010"/>
                  <a:chOff x="7543800" y="3962400"/>
                  <a:chExt cx="457994" cy="687388"/>
                </a:xfrm>
              </p:grpSpPr>
              <p:cxnSp>
                <p:nvCxnSpPr>
                  <p:cNvPr id="132" name="Straight Connector 131"/>
                  <p:cNvCxnSpPr/>
                  <p:nvPr/>
                </p:nvCxnSpPr>
                <p:spPr>
                  <a:xfrm>
                    <a:off x="7543800" y="4648200"/>
                    <a:ext cx="457200" cy="1588"/>
                  </a:xfrm>
                  <a:prstGeom prst="line">
                    <a:avLst/>
                  </a:prstGeom>
                  <a:ln w="28575">
                    <a:solidFill>
                      <a:srgbClr val="0000FF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Straight Arrow Connector 133"/>
                  <p:cNvCxnSpPr/>
                  <p:nvPr/>
                </p:nvCxnSpPr>
                <p:spPr>
                  <a:xfrm rot="16200000" flipV="1">
                    <a:off x="7658894" y="4304506"/>
                    <a:ext cx="685006" cy="794"/>
                  </a:xfrm>
                  <a:prstGeom prst="straightConnector1">
                    <a:avLst/>
                  </a:prstGeom>
                  <a:ln w="28575">
                    <a:solidFill>
                      <a:srgbClr val="0000FF"/>
                    </a:solidFill>
                    <a:prstDash val="sysDash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41" name="Straight Arrow Connector 140"/>
                <p:cNvCxnSpPr/>
                <p:nvPr/>
              </p:nvCxnSpPr>
              <p:spPr>
                <a:xfrm rot="5400000" flipH="1" flipV="1">
                  <a:off x="5753100" y="3695700"/>
                  <a:ext cx="914400" cy="228600"/>
                </a:xfrm>
                <a:prstGeom prst="straightConnector1">
                  <a:avLst/>
                </a:prstGeom>
                <a:ln w="28575">
                  <a:solidFill>
                    <a:srgbClr val="1EB222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Arrow Connector 142"/>
                <p:cNvCxnSpPr/>
                <p:nvPr/>
              </p:nvCxnSpPr>
              <p:spPr>
                <a:xfrm>
                  <a:off x="3352800" y="3048000"/>
                  <a:ext cx="914400" cy="228600"/>
                </a:xfrm>
                <a:prstGeom prst="straightConnector1">
                  <a:avLst/>
                </a:prstGeom>
                <a:ln w="3175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Oval 144"/>
                <p:cNvSpPr/>
                <p:nvPr/>
              </p:nvSpPr>
              <p:spPr>
                <a:xfrm rot="18895116">
                  <a:off x="4614761" y="3128784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Oval 145"/>
                <p:cNvSpPr/>
                <p:nvPr/>
              </p:nvSpPr>
              <p:spPr>
                <a:xfrm rot="18895116">
                  <a:off x="4986439" y="3272016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" name="TextBox 157"/>
                <p:cNvSpPr txBox="1"/>
                <p:nvPr/>
              </p:nvSpPr>
              <p:spPr>
                <a:xfrm>
                  <a:off x="443999" y="2971800"/>
                  <a:ext cx="100380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Cathepsin-B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60" name="Straight Arrow Connector 159"/>
                <p:cNvCxnSpPr/>
                <p:nvPr/>
              </p:nvCxnSpPr>
              <p:spPr>
                <a:xfrm rot="5400000">
                  <a:off x="533797" y="3504803"/>
                  <a:ext cx="608806" cy="1588"/>
                </a:xfrm>
                <a:prstGeom prst="straightConnector1">
                  <a:avLst/>
                </a:prstGeom>
                <a:ln w="31750">
                  <a:solidFill>
                    <a:srgbClr val="00B05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Arrow Connector 161"/>
                <p:cNvCxnSpPr/>
                <p:nvPr/>
              </p:nvCxnSpPr>
              <p:spPr>
                <a:xfrm>
                  <a:off x="1447800" y="3943904"/>
                  <a:ext cx="1022054" cy="94696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4" name="TextBox 143"/>
                <p:cNvSpPr txBox="1"/>
                <p:nvPr/>
              </p:nvSpPr>
              <p:spPr>
                <a:xfrm>
                  <a:off x="304800" y="2362200"/>
                  <a:ext cx="117897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From lysosome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67" name="Straight Arrow Connector 166"/>
                <p:cNvCxnSpPr/>
                <p:nvPr/>
              </p:nvCxnSpPr>
              <p:spPr>
                <a:xfrm rot="5400000">
                  <a:off x="609997" y="2819003"/>
                  <a:ext cx="457200" cy="794"/>
                </a:xfrm>
                <a:prstGeom prst="straightConnector1">
                  <a:avLst/>
                </a:prstGeom>
                <a:ln w="31750">
                  <a:solidFill>
                    <a:srgbClr val="00B05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Arrow Connector 171"/>
                <p:cNvCxnSpPr/>
                <p:nvPr/>
              </p:nvCxnSpPr>
              <p:spPr>
                <a:xfrm flipV="1">
                  <a:off x="3276600" y="6248400"/>
                  <a:ext cx="3962400" cy="38100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Arrow Connector 172"/>
                <p:cNvCxnSpPr/>
                <p:nvPr/>
              </p:nvCxnSpPr>
              <p:spPr>
                <a:xfrm rot="16200000" flipH="1">
                  <a:off x="3305176" y="4086223"/>
                  <a:ext cx="228597" cy="133349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prstDash val="sysDot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4" name="TextBox 173"/>
                <p:cNvSpPr txBox="1"/>
                <p:nvPr/>
              </p:nvSpPr>
              <p:spPr>
                <a:xfrm>
                  <a:off x="3276600" y="4191001"/>
                  <a:ext cx="510076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Bak +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78" name="TextBox 177"/>
                <p:cNvSpPr txBox="1"/>
                <p:nvPr/>
              </p:nvSpPr>
              <p:spPr>
                <a:xfrm>
                  <a:off x="6909093" y="3698602"/>
                  <a:ext cx="2234907" cy="10898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Photoirradiated DBA induced apoptotic cell death by involving</a:t>
                  </a:r>
                </a:p>
                <a:p>
                  <a:pPr algn="ctr"/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 Mitochondria + Lysosome + ER and Nucleus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80" name="Explosion 1 179"/>
                <p:cNvSpPr/>
                <p:nvPr/>
              </p:nvSpPr>
              <p:spPr>
                <a:xfrm>
                  <a:off x="7086600" y="5562600"/>
                  <a:ext cx="1752600" cy="1295400"/>
                </a:xfrm>
                <a:prstGeom prst="irregularSeal1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Apoptosis /</a:t>
                  </a:r>
                </a:p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Cornification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84" name="Straight Arrow Connector 183"/>
                <p:cNvCxnSpPr/>
                <p:nvPr/>
              </p:nvCxnSpPr>
              <p:spPr>
                <a:xfrm rot="5400000">
                  <a:off x="7430294" y="5295106"/>
                  <a:ext cx="990600" cy="1588"/>
                </a:xfrm>
                <a:prstGeom prst="straightConnector1">
                  <a:avLst/>
                </a:prstGeom>
                <a:ln w="3175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9" name="TextBox 188"/>
                <p:cNvSpPr txBox="1"/>
                <p:nvPr/>
              </p:nvSpPr>
              <p:spPr>
                <a:xfrm>
                  <a:off x="7444342" y="-307998"/>
                  <a:ext cx="1623458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[+] = overexpression</a:t>
                  </a:r>
                </a:p>
                <a:p>
                  <a:pPr algn="just"/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[</a:t>
                  </a:r>
                  <a:r>
                    <a:rPr lang="en-US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-</a:t>
                  </a:r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] = lower expression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92" name="Straight Arrow Connector 191"/>
                <p:cNvCxnSpPr/>
                <p:nvPr/>
              </p:nvCxnSpPr>
              <p:spPr>
                <a:xfrm>
                  <a:off x="2743200" y="1524000"/>
                  <a:ext cx="914400" cy="60960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7" name="TextBox 196"/>
                <p:cNvSpPr txBox="1"/>
                <p:nvPr/>
              </p:nvSpPr>
              <p:spPr>
                <a:xfrm>
                  <a:off x="2362200" y="1295400"/>
                  <a:ext cx="50045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FF0000"/>
                      </a:solidFill>
                      <a:latin typeface="Times New Roman" pitchFamily="18" charset="0"/>
                      <a:cs typeface="Times New Roman" pitchFamily="18" charset="0"/>
                    </a:rPr>
                    <a:t>ROS</a:t>
                  </a:r>
                  <a:endParaRPr lang="en-US" sz="1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21" name="Group 214"/>
                <p:cNvGrpSpPr/>
                <p:nvPr/>
              </p:nvGrpSpPr>
              <p:grpSpPr>
                <a:xfrm>
                  <a:off x="129236" y="3657600"/>
                  <a:ext cx="1394764" cy="461665"/>
                  <a:chOff x="105053" y="3657600"/>
                  <a:chExt cx="1394764" cy="461665"/>
                </a:xfrm>
              </p:grpSpPr>
              <p:sp>
                <p:nvSpPr>
                  <p:cNvPr id="159" name="TextBox 158"/>
                  <p:cNvSpPr txBox="1"/>
                  <p:nvPr/>
                </p:nvSpPr>
                <p:spPr>
                  <a:xfrm>
                    <a:off x="845471" y="3733800"/>
                    <a:ext cx="65434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t</a:t>
                    </a:r>
                    <a:r>
                      <a:rPr lang="en-US" sz="1400" b="1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B</a:t>
                    </a:r>
                    <a:r>
                      <a:rPr lang="en-US" sz="1200" b="1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id </a:t>
                    </a:r>
                    <a:r>
                      <a:rPr lang="en-US" b="1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+</a:t>
                    </a:r>
                    <a:endParaRPr lang="en-US" b="1" dirty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00" name="TextBox 199"/>
                  <p:cNvSpPr txBox="1"/>
                  <p:nvPr/>
                </p:nvSpPr>
                <p:spPr>
                  <a:xfrm>
                    <a:off x="105053" y="3657600"/>
                    <a:ext cx="556564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200" b="1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Bid </a:t>
                    </a:r>
                    <a:r>
                      <a:rPr lang="en-US" sz="2400" b="1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-</a:t>
                    </a:r>
                    <a:endParaRPr lang="en-US" sz="2400" b="1" dirty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cxnSp>
                <p:nvCxnSpPr>
                  <p:cNvPr id="201" name="Straight Arrow Connector 200"/>
                  <p:cNvCxnSpPr/>
                  <p:nvPr/>
                </p:nvCxnSpPr>
                <p:spPr>
                  <a:xfrm flipV="1">
                    <a:off x="585417" y="3948500"/>
                    <a:ext cx="304800" cy="13900"/>
                  </a:xfrm>
                  <a:prstGeom prst="straightConnector1">
                    <a:avLst/>
                  </a:prstGeom>
                  <a:ln w="25400">
                    <a:solidFill>
                      <a:srgbClr val="7030A0"/>
                    </a:solidFill>
                    <a:prstDash val="sysDash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66" name="TextBox 165"/>
              <p:cNvSpPr txBox="1"/>
              <p:nvPr/>
            </p:nvSpPr>
            <p:spPr>
              <a:xfrm>
                <a:off x="1066800" y="5500422"/>
                <a:ext cx="1143000" cy="1585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Cell cycle   arrest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AO/ EtBr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PI uptake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AO/PI</a:t>
                </a:r>
              </a:p>
              <a:p>
                <a:endParaRPr lang="en-US" sz="12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/>
              </a:p>
            </p:txBody>
          </p:sp>
          <p:cxnSp>
            <p:nvCxnSpPr>
              <p:cNvPr id="168" name="Straight Arrow Connector 167"/>
              <p:cNvCxnSpPr/>
              <p:nvPr/>
            </p:nvCxnSpPr>
            <p:spPr>
              <a:xfrm rot="10800000" flipV="1">
                <a:off x="2133600" y="4572000"/>
                <a:ext cx="2743200" cy="1066800"/>
              </a:xfrm>
              <a:prstGeom prst="straightConnector1">
                <a:avLst/>
              </a:prstGeom>
              <a:ln w="25400">
                <a:solidFill>
                  <a:schemeClr val="accent3">
                    <a:lumMod val="75000"/>
                  </a:schemeClr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Arrow Connector 202"/>
              <p:cNvCxnSpPr/>
              <p:nvPr/>
            </p:nvCxnSpPr>
            <p:spPr>
              <a:xfrm rot="10800000" flipV="1">
                <a:off x="5105400" y="1600200"/>
                <a:ext cx="2286000" cy="1676400"/>
              </a:xfrm>
              <a:prstGeom prst="straightConnector1">
                <a:avLst/>
              </a:prstGeom>
              <a:ln w="25400">
                <a:solidFill>
                  <a:schemeClr val="accent3">
                    <a:lumMod val="75000"/>
                  </a:schemeClr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9" name="TextBox 208"/>
              <p:cNvSpPr txBox="1"/>
              <p:nvPr/>
            </p:nvSpPr>
            <p:spPr>
              <a:xfrm>
                <a:off x="7315200" y="918512"/>
                <a:ext cx="1125629" cy="14861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CPDs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6,4PPs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γH2Ax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Micronuclei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SSBs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Chromatin  </a:t>
                </a:r>
              </a:p>
              <a:p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fragmentation</a:t>
                </a:r>
                <a:endParaRPr lang="en-US" sz="1200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11" name="Straight Arrow Connector 210"/>
              <p:cNvCxnSpPr/>
              <p:nvPr/>
            </p:nvCxnSpPr>
            <p:spPr>
              <a:xfrm rot="10800000">
                <a:off x="6705600" y="4876800"/>
                <a:ext cx="4572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3" name="TextBox 212"/>
              <p:cNvSpPr txBox="1"/>
              <p:nvPr/>
            </p:nvSpPr>
            <p:spPr>
              <a:xfrm>
                <a:off x="7086600" y="4690646"/>
                <a:ext cx="6286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SEM</a:t>
                </a:r>
                <a:endParaRPr lang="en-US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14" name="Straight Arrow Connector 213"/>
              <p:cNvCxnSpPr/>
              <p:nvPr/>
            </p:nvCxnSpPr>
            <p:spPr>
              <a:xfrm rot="10800000">
                <a:off x="5486400" y="5486400"/>
                <a:ext cx="13716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6" name="TextBox 215"/>
              <p:cNvSpPr txBox="1"/>
              <p:nvPr/>
            </p:nvSpPr>
            <p:spPr>
              <a:xfrm>
                <a:off x="6781800" y="5334000"/>
                <a:ext cx="65114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TEM</a:t>
                </a:r>
                <a:endParaRPr lang="en-US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4" name="Group 233"/>
            <p:cNvGrpSpPr/>
            <p:nvPr/>
          </p:nvGrpSpPr>
          <p:grpSpPr>
            <a:xfrm>
              <a:off x="1447800" y="6324600"/>
              <a:ext cx="6096000" cy="381002"/>
              <a:chOff x="1447800" y="6324600"/>
              <a:chExt cx="6096000" cy="381002"/>
            </a:xfrm>
          </p:grpSpPr>
          <p:cxnSp>
            <p:nvCxnSpPr>
              <p:cNvPr id="220" name="Straight Connector 219"/>
              <p:cNvCxnSpPr/>
              <p:nvPr/>
            </p:nvCxnSpPr>
            <p:spPr>
              <a:xfrm rot="5400000">
                <a:off x="1258094" y="6515100"/>
                <a:ext cx="380206" cy="794"/>
              </a:xfrm>
              <a:prstGeom prst="line">
                <a:avLst/>
              </a:prstGeom>
              <a:ln w="22225">
                <a:solidFill>
                  <a:srgbClr val="00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Arrow Connector 228"/>
              <p:cNvCxnSpPr/>
              <p:nvPr/>
            </p:nvCxnSpPr>
            <p:spPr>
              <a:xfrm flipV="1">
                <a:off x="1447800" y="6324600"/>
                <a:ext cx="6096000" cy="38100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65"/>
            <p:cNvGrpSpPr/>
            <p:nvPr/>
          </p:nvGrpSpPr>
          <p:grpSpPr>
            <a:xfrm>
              <a:off x="8305800" y="1751012"/>
              <a:ext cx="762000" cy="4116389"/>
              <a:chOff x="8229600" y="1821983"/>
              <a:chExt cx="762000" cy="4045417"/>
            </a:xfrm>
          </p:grpSpPr>
          <p:cxnSp>
            <p:nvCxnSpPr>
              <p:cNvPr id="245" name="Straight Connector 244"/>
              <p:cNvCxnSpPr/>
              <p:nvPr/>
            </p:nvCxnSpPr>
            <p:spPr>
              <a:xfrm>
                <a:off x="8229600" y="1821983"/>
                <a:ext cx="685800" cy="1561"/>
              </a:xfrm>
              <a:prstGeom prst="line">
                <a:avLst/>
              </a:prstGeom>
              <a:ln w="22225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Connector 250"/>
              <p:cNvCxnSpPr/>
              <p:nvPr/>
            </p:nvCxnSpPr>
            <p:spPr>
              <a:xfrm rot="16200000" flipH="1">
                <a:off x="7122072" y="3616872"/>
                <a:ext cx="3662855" cy="76200"/>
              </a:xfrm>
              <a:prstGeom prst="line">
                <a:avLst/>
              </a:prstGeom>
              <a:ln w="22225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Straight Arrow Connector 260"/>
              <p:cNvCxnSpPr/>
              <p:nvPr/>
            </p:nvCxnSpPr>
            <p:spPr>
              <a:xfrm rot="10800000" flipV="1">
                <a:off x="8534400" y="5486400"/>
                <a:ext cx="457200" cy="381000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Group 184"/>
          <p:cNvGrpSpPr/>
          <p:nvPr/>
        </p:nvGrpSpPr>
        <p:grpSpPr>
          <a:xfrm>
            <a:off x="5715000" y="83403"/>
            <a:ext cx="1752600" cy="830997"/>
            <a:chOff x="5486400" y="0"/>
            <a:chExt cx="1752600" cy="830997"/>
          </a:xfrm>
        </p:grpSpPr>
        <p:sp>
          <p:nvSpPr>
            <p:cNvPr id="163" name="TextBox 162"/>
            <p:cNvSpPr txBox="1"/>
            <p:nvPr/>
          </p:nvSpPr>
          <p:spPr>
            <a:xfrm>
              <a:off x="5486400" y="0"/>
              <a:ext cx="1752600" cy="83099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Lysosome</a:t>
              </a:r>
            </a:p>
            <a:p>
              <a:r>
                <a:rPr lang="en-US" sz="1200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ER</a:t>
              </a:r>
            </a:p>
            <a:p>
              <a:r>
                <a:rPr lang="en-US" sz="1200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Mitochondria</a:t>
              </a:r>
            </a:p>
            <a:p>
              <a:r>
                <a:rPr lang="en-US" sz="1200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Nucleus</a:t>
              </a:r>
              <a:endParaRPr lang="en-US" sz="1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65" name="Straight Connector 164"/>
            <p:cNvCxnSpPr/>
            <p:nvPr/>
          </p:nvCxnSpPr>
          <p:spPr>
            <a:xfrm>
              <a:off x="6324600" y="150812"/>
              <a:ext cx="381000" cy="1588"/>
            </a:xfrm>
            <a:prstGeom prst="line">
              <a:avLst/>
            </a:prstGeom>
            <a:ln>
              <a:solidFill>
                <a:srgbClr val="1EB2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>
              <a:off x="5867400" y="304800"/>
              <a:ext cx="381000" cy="1588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>
              <a:off x="6477000" y="533400"/>
              <a:ext cx="381000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>
              <a:off x="6172200" y="685800"/>
              <a:ext cx="381000" cy="1588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1" name="TextBox 190"/>
          <p:cNvSpPr txBox="1"/>
          <p:nvPr/>
        </p:nvSpPr>
        <p:spPr>
          <a:xfrm>
            <a:off x="4572000" y="4447401"/>
            <a:ext cx="705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Nucleus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3" name="TextBox 192"/>
          <p:cNvSpPr txBox="1"/>
          <p:nvPr/>
        </p:nvSpPr>
        <p:spPr>
          <a:xfrm rot="1300705">
            <a:off x="4953000" y="365760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ER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" name="TextBox 193"/>
          <p:cNvSpPr txBox="1"/>
          <p:nvPr/>
        </p:nvSpPr>
        <p:spPr>
          <a:xfrm rot="21265456">
            <a:off x="2413234" y="3837801"/>
            <a:ext cx="1091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Mitochondria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5334000" y="3276600"/>
            <a:ext cx="825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Lysosome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822882" y="5181600"/>
            <a:ext cx="13869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Nuclear Damage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7239000" y="990600"/>
            <a:ext cx="1019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DNA damage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10630</TotalTime>
  <Words>1674</Words>
  <Application>Microsoft Office PowerPoint</Application>
  <PresentationFormat>On-screen Show (4:3)</PresentationFormat>
  <Paragraphs>681</Paragraphs>
  <Slides>29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How PAHs damage DNA?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shikha</cp:lastModifiedBy>
  <cp:revision>686</cp:revision>
  <dcterms:created xsi:type="dcterms:W3CDTF">2016-09-01T05:13:54Z</dcterms:created>
  <dcterms:modified xsi:type="dcterms:W3CDTF">2018-03-11T06:31:24Z</dcterms:modified>
</cp:coreProperties>
</file>